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22" r:id="rId6"/>
    <p:sldMasterId id="2147483734" r:id="rId7"/>
    <p:sldMasterId id="2147483787" r:id="rId8"/>
    <p:sldMasterId id="2147483799" r:id="rId9"/>
    <p:sldMasterId id="2147483811" r:id="rId10"/>
    <p:sldMasterId id="2147483835" r:id="rId11"/>
    <p:sldMasterId id="2147483847" r:id="rId12"/>
    <p:sldMasterId id="2147483859" r:id="rId13"/>
    <p:sldMasterId id="2147483871" r:id="rId14"/>
    <p:sldMasterId id="2147483883" r:id="rId15"/>
  </p:sldMasterIdLst>
  <p:notesMasterIdLst>
    <p:notesMasterId r:id="rId67"/>
  </p:notesMasterIdLst>
  <p:sldIdLst>
    <p:sldId id="411" r:id="rId16"/>
    <p:sldId id="412" r:id="rId17"/>
    <p:sldId id="413" r:id="rId18"/>
    <p:sldId id="414" r:id="rId19"/>
    <p:sldId id="415" r:id="rId20"/>
    <p:sldId id="416" r:id="rId21"/>
    <p:sldId id="347" r:id="rId22"/>
    <p:sldId id="378" r:id="rId23"/>
    <p:sldId id="352" r:id="rId24"/>
    <p:sldId id="362" r:id="rId25"/>
    <p:sldId id="350" r:id="rId26"/>
    <p:sldId id="259" r:id="rId27"/>
    <p:sldId id="355" r:id="rId28"/>
    <p:sldId id="377" r:id="rId29"/>
    <p:sldId id="363" r:id="rId30"/>
    <p:sldId id="417" r:id="rId31"/>
    <p:sldId id="418" r:id="rId32"/>
    <p:sldId id="380" r:id="rId33"/>
    <p:sldId id="361" r:id="rId34"/>
    <p:sldId id="356" r:id="rId35"/>
    <p:sldId id="376" r:id="rId36"/>
    <p:sldId id="365" r:id="rId37"/>
    <p:sldId id="381" r:id="rId38"/>
    <p:sldId id="382" r:id="rId39"/>
    <p:sldId id="383" r:id="rId40"/>
    <p:sldId id="408" r:id="rId41"/>
    <p:sldId id="409" r:id="rId42"/>
    <p:sldId id="410" r:id="rId43"/>
    <p:sldId id="366" r:id="rId44"/>
    <p:sldId id="367" r:id="rId45"/>
    <p:sldId id="368" r:id="rId46"/>
    <p:sldId id="391" r:id="rId47"/>
    <p:sldId id="369" r:id="rId48"/>
    <p:sldId id="370" r:id="rId49"/>
    <p:sldId id="372" r:id="rId50"/>
    <p:sldId id="373" r:id="rId51"/>
    <p:sldId id="387" r:id="rId52"/>
    <p:sldId id="386" r:id="rId53"/>
    <p:sldId id="384" r:id="rId54"/>
    <p:sldId id="385" r:id="rId55"/>
    <p:sldId id="393" r:id="rId56"/>
    <p:sldId id="407" r:id="rId57"/>
    <p:sldId id="395" r:id="rId58"/>
    <p:sldId id="396" r:id="rId59"/>
    <p:sldId id="398" r:id="rId60"/>
    <p:sldId id="399" r:id="rId61"/>
    <p:sldId id="401" r:id="rId62"/>
    <p:sldId id="402" r:id="rId63"/>
    <p:sldId id="403" r:id="rId64"/>
    <p:sldId id="406" r:id="rId65"/>
    <p:sldId id="392"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9" autoAdjust="0"/>
    <p:restoredTop sz="94550" autoAdjust="0"/>
  </p:normalViewPr>
  <p:slideViewPr>
    <p:cSldViewPr>
      <p:cViewPr varScale="1">
        <p:scale>
          <a:sx n="80" d="100"/>
          <a:sy n="80" d="100"/>
        </p:scale>
        <p:origin x="-840" y="-77"/>
      </p:cViewPr>
      <p:guideLst>
        <p:guide orient="horz" pos="2160"/>
        <p:guide pos="2880"/>
      </p:guideLst>
    </p:cSldViewPr>
  </p:slideViewPr>
  <p:outlineViewPr>
    <p:cViewPr>
      <p:scale>
        <a:sx n="33" d="100"/>
        <a:sy n="33" d="100"/>
      </p:scale>
      <p:origin x="0" y="956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phd\thesis\thesis\sensorgrid-tests\tests-ne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dirty="0" smtClean="0"/>
              <a:t>Multiple Sensors </a:t>
            </a:r>
            <a:r>
              <a:rPr lang="en-US" baseline="0" dirty="0" smtClean="0"/>
              <a:t>Test</a:t>
            </a:r>
            <a:endParaRPr lang="en-US" dirty="0"/>
          </a:p>
        </c:rich>
      </c:tx>
    </c:title>
    <c:plotArea>
      <c:layout/>
      <c:lineChart>
        <c:grouping val="standard"/>
        <c:ser>
          <c:idx val="0"/>
          <c:order val="0"/>
          <c:tx>
            <c:v>Transfer Time</c:v>
          </c:tx>
          <c:marker>
            <c:symbol val="diamond"/>
            <c:size val="6"/>
          </c:marker>
          <c:cat>
            <c:numRef>
              <c:f>'Test 2'!$A$2:$A$49</c:f>
              <c:numCache>
                <c:formatCode>h:mm;@</c:formatCode>
                <c:ptCount val="48"/>
                <c:pt idx="0">
                  <c:v>12</c:v>
                </c:pt>
                <c:pt idx="1">
                  <c:v>2.0833333333333412E-2</c:v>
                </c:pt>
                <c:pt idx="2">
                  <c:v>10.0416666666667</c:v>
                </c:pt>
                <c:pt idx="3">
                  <c:v>9.0625000000000266</c:v>
                </c:pt>
                <c:pt idx="4">
                  <c:v>8.0833333333333393</c:v>
                </c:pt>
                <c:pt idx="5">
                  <c:v>7.1041666666666456</c:v>
                </c:pt>
                <c:pt idx="6">
                  <c:v>6.1249999999999769</c:v>
                </c:pt>
                <c:pt idx="7">
                  <c:v>5.1458333333333401</c:v>
                </c:pt>
                <c:pt idx="8">
                  <c:v>4.1666666666666696</c:v>
                </c:pt>
                <c:pt idx="9">
                  <c:v>3.1875000000000226</c:v>
                </c:pt>
                <c:pt idx="10">
                  <c:v>2.2083333333333401</c:v>
                </c:pt>
                <c:pt idx="11">
                  <c:v>1.2291666666667</c:v>
                </c:pt>
                <c:pt idx="12">
                  <c:v>0.25</c:v>
                </c:pt>
                <c:pt idx="13">
                  <c:v>0.27083333333330001</c:v>
                </c:pt>
                <c:pt idx="14">
                  <c:v>0.29166666666670032</c:v>
                </c:pt>
                <c:pt idx="15">
                  <c:v>0.31250000000000105</c:v>
                </c:pt>
                <c:pt idx="16">
                  <c:v>0.33333333333330117</c:v>
                </c:pt>
                <c:pt idx="17">
                  <c:v>0.35416666666670032</c:v>
                </c:pt>
                <c:pt idx="18">
                  <c:v>0.37500000000000105</c:v>
                </c:pt>
                <c:pt idx="19">
                  <c:v>0.39583333333330117</c:v>
                </c:pt>
                <c:pt idx="20">
                  <c:v>0.41666666666670032</c:v>
                </c:pt>
                <c:pt idx="21">
                  <c:v>0.43750000000000105</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0.62500000000000222</c:v>
                </c:pt>
                <c:pt idx="31">
                  <c:v>0.64583333333330306</c:v>
                </c:pt>
                <c:pt idx="32">
                  <c:v>0.66666666666670282</c:v>
                </c:pt>
                <c:pt idx="33">
                  <c:v>0.6875</c:v>
                </c:pt>
                <c:pt idx="34">
                  <c:v>0.70833333333340065</c:v>
                </c:pt>
                <c:pt idx="35">
                  <c:v>0.72916666666670005</c:v>
                </c:pt>
                <c:pt idx="36">
                  <c:v>0.75000000000000222</c:v>
                </c:pt>
                <c:pt idx="37">
                  <c:v>0.77083333333340376</c:v>
                </c:pt>
                <c:pt idx="38">
                  <c:v>0.79166666666670005</c:v>
                </c:pt>
                <c:pt idx="39">
                  <c:v>0.8125</c:v>
                </c:pt>
                <c:pt idx="40">
                  <c:v>0.83333333333340065</c:v>
                </c:pt>
                <c:pt idx="41">
                  <c:v>0.85416666666670005</c:v>
                </c:pt>
                <c:pt idx="42">
                  <c:v>0.87500000000000222</c:v>
                </c:pt>
                <c:pt idx="43">
                  <c:v>0.89583333333340065</c:v>
                </c:pt>
                <c:pt idx="44">
                  <c:v>0.91666666666670005</c:v>
                </c:pt>
                <c:pt idx="45">
                  <c:v>0.9375</c:v>
                </c:pt>
                <c:pt idx="46">
                  <c:v>0.95833333333340065</c:v>
                </c:pt>
                <c:pt idx="47">
                  <c:v>0.97916666666670005</c:v>
                </c:pt>
              </c:numCache>
            </c:numRef>
          </c:cat>
          <c:val>
            <c:numRef>
              <c:f>'Test 2'!$B$2:$B$49</c:f>
              <c:numCache>
                <c:formatCode>#,##0.00</c:formatCode>
                <c:ptCount val="48"/>
                <c:pt idx="0">
                  <c:v>5.2526121696373602</c:v>
                </c:pt>
                <c:pt idx="1">
                  <c:v>5.0861968549796099</c:v>
                </c:pt>
                <c:pt idx="2">
                  <c:v>5.1577684463107296</c:v>
                </c:pt>
                <c:pt idx="3">
                  <c:v>5.1014234875444924</c:v>
                </c:pt>
                <c:pt idx="4">
                  <c:v>5.1573099415204426</c:v>
                </c:pt>
                <c:pt idx="5">
                  <c:v>5.13846153846153</c:v>
                </c:pt>
                <c:pt idx="6">
                  <c:v>5.0768761439902423</c:v>
                </c:pt>
                <c:pt idx="7">
                  <c:v>4.9898809523809495</c:v>
                </c:pt>
                <c:pt idx="8">
                  <c:v>5</c:v>
                </c:pt>
                <c:pt idx="9">
                  <c:v>5</c:v>
                </c:pt>
                <c:pt idx="10">
                  <c:v>5.0065243179122065</c:v>
                </c:pt>
                <c:pt idx="11">
                  <c:v>4.9914996964177334</c:v>
                </c:pt>
                <c:pt idx="12">
                  <c:v>5.0141509433961904</c:v>
                </c:pt>
                <c:pt idx="13">
                  <c:v>5.0903149138443204</c:v>
                </c:pt>
                <c:pt idx="14">
                  <c:v>4.8984741784037356</c:v>
                </c:pt>
                <c:pt idx="15">
                  <c:v>5.0939393939393902</c:v>
                </c:pt>
                <c:pt idx="16">
                  <c:v>4.9294947121034003</c:v>
                </c:pt>
                <c:pt idx="17">
                  <c:v>5.0223135642982717</c:v>
                </c:pt>
                <c:pt idx="18">
                  <c:v>5.0810313075506404</c:v>
                </c:pt>
                <c:pt idx="19">
                  <c:v>4.9287888009738197</c:v>
                </c:pt>
                <c:pt idx="20">
                  <c:v>5.0653798256537899</c:v>
                </c:pt>
                <c:pt idx="21">
                  <c:v>5.1320172732880689</c:v>
                </c:pt>
                <c:pt idx="22">
                  <c:v>5.0271437384330602</c:v>
                </c:pt>
                <c:pt idx="23">
                  <c:v>5.0704488778054655</c:v>
                </c:pt>
                <c:pt idx="24">
                  <c:v>5.1343825665859111</c:v>
                </c:pt>
                <c:pt idx="25">
                  <c:v>5.3018018018018003</c:v>
                </c:pt>
                <c:pt idx="26">
                  <c:v>5.2507817385866096</c:v>
                </c:pt>
                <c:pt idx="27">
                  <c:v>5.0170387779083345</c:v>
                </c:pt>
                <c:pt idx="28">
                  <c:v>5.0820170109355827</c:v>
                </c:pt>
                <c:pt idx="29">
                  <c:v>5.1022592152199699</c:v>
                </c:pt>
                <c:pt idx="30">
                  <c:v>5.1168753726893055</c:v>
                </c:pt>
                <c:pt idx="31">
                  <c:v>5.3410334346504502</c:v>
                </c:pt>
                <c:pt idx="32">
                  <c:v>5.4131773399014698</c:v>
                </c:pt>
                <c:pt idx="33">
                  <c:v>5.1298623578695297</c:v>
                </c:pt>
                <c:pt idx="34">
                  <c:v>5.1101846337105199</c:v>
                </c:pt>
                <c:pt idx="35">
                  <c:v>5.1293103448275765</c:v>
                </c:pt>
                <c:pt idx="36">
                  <c:v>5.1739666872300996</c:v>
                </c:pt>
                <c:pt idx="37">
                  <c:v>5.4079895219384255</c:v>
                </c:pt>
                <c:pt idx="38">
                  <c:v>5.2279728897103945</c:v>
                </c:pt>
                <c:pt idx="39">
                  <c:v>5.0961898813241824</c:v>
                </c:pt>
                <c:pt idx="40">
                  <c:v>5.1217552533992299</c:v>
                </c:pt>
                <c:pt idx="41">
                  <c:v>5.0119047619047601</c:v>
                </c:pt>
                <c:pt idx="42">
                  <c:v>5.02484848484848</c:v>
                </c:pt>
                <c:pt idx="43">
                  <c:v>4.9869281045751848</c:v>
                </c:pt>
                <c:pt idx="44">
                  <c:v>4.9489614243323636</c:v>
                </c:pt>
                <c:pt idx="45">
                  <c:v>4.9859241126070897</c:v>
                </c:pt>
                <c:pt idx="46">
                  <c:v>5.0766445383222596</c:v>
                </c:pt>
                <c:pt idx="47">
                  <c:v>4.9813925570227999</c:v>
                </c:pt>
              </c:numCache>
            </c:numRef>
          </c:val>
        </c:ser>
        <c:ser>
          <c:idx val="1"/>
          <c:order val="1"/>
          <c:tx>
            <c:v>Standard Deviation</c:v>
          </c:tx>
          <c:marker>
            <c:symbol val="circle"/>
            <c:size val="5"/>
          </c:marker>
          <c:cat>
            <c:numRef>
              <c:f>'Test 2'!$A$2:$A$49</c:f>
              <c:numCache>
                <c:formatCode>h:mm;@</c:formatCode>
                <c:ptCount val="48"/>
                <c:pt idx="0">
                  <c:v>12</c:v>
                </c:pt>
                <c:pt idx="1">
                  <c:v>2.0833333333333412E-2</c:v>
                </c:pt>
                <c:pt idx="2">
                  <c:v>10.0416666666667</c:v>
                </c:pt>
                <c:pt idx="3">
                  <c:v>9.0625000000000266</c:v>
                </c:pt>
                <c:pt idx="4">
                  <c:v>8.0833333333333393</c:v>
                </c:pt>
                <c:pt idx="5">
                  <c:v>7.1041666666666456</c:v>
                </c:pt>
                <c:pt idx="6">
                  <c:v>6.1249999999999769</c:v>
                </c:pt>
                <c:pt idx="7">
                  <c:v>5.1458333333333401</c:v>
                </c:pt>
                <c:pt idx="8">
                  <c:v>4.1666666666666696</c:v>
                </c:pt>
                <c:pt idx="9">
                  <c:v>3.1875000000000226</c:v>
                </c:pt>
                <c:pt idx="10">
                  <c:v>2.2083333333333401</c:v>
                </c:pt>
                <c:pt idx="11">
                  <c:v>1.2291666666667</c:v>
                </c:pt>
                <c:pt idx="12">
                  <c:v>0.25</c:v>
                </c:pt>
                <c:pt idx="13">
                  <c:v>0.27083333333330001</c:v>
                </c:pt>
                <c:pt idx="14">
                  <c:v>0.29166666666670032</c:v>
                </c:pt>
                <c:pt idx="15">
                  <c:v>0.31250000000000105</c:v>
                </c:pt>
                <c:pt idx="16">
                  <c:v>0.33333333333330117</c:v>
                </c:pt>
                <c:pt idx="17">
                  <c:v>0.35416666666670032</c:v>
                </c:pt>
                <c:pt idx="18">
                  <c:v>0.37500000000000105</c:v>
                </c:pt>
                <c:pt idx="19">
                  <c:v>0.39583333333330117</c:v>
                </c:pt>
                <c:pt idx="20">
                  <c:v>0.41666666666670032</c:v>
                </c:pt>
                <c:pt idx="21">
                  <c:v>0.43750000000000105</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0.62500000000000222</c:v>
                </c:pt>
                <c:pt idx="31">
                  <c:v>0.64583333333330306</c:v>
                </c:pt>
                <c:pt idx="32">
                  <c:v>0.66666666666670282</c:v>
                </c:pt>
                <c:pt idx="33">
                  <c:v>0.6875</c:v>
                </c:pt>
                <c:pt idx="34">
                  <c:v>0.70833333333340065</c:v>
                </c:pt>
                <c:pt idx="35">
                  <c:v>0.72916666666670005</c:v>
                </c:pt>
                <c:pt idx="36">
                  <c:v>0.75000000000000222</c:v>
                </c:pt>
                <c:pt idx="37">
                  <c:v>0.77083333333340376</c:v>
                </c:pt>
                <c:pt idx="38">
                  <c:v>0.79166666666670005</c:v>
                </c:pt>
                <c:pt idx="39">
                  <c:v>0.8125</c:v>
                </c:pt>
                <c:pt idx="40">
                  <c:v>0.83333333333340065</c:v>
                </c:pt>
                <c:pt idx="41">
                  <c:v>0.85416666666670005</c:v>
                </c:pt>
                <c:pt idx="42">
                  <c:v>0.87500000000000222</c:v>
                </c:pt>
                <c:pt idx="43">
                  <c:v>0.89583333333340065</c:v>
                </c:pt>
                <c:pt idx="44">
                  <c:v>0.91666666666670005</c:v>
                </c:pt>
                <c:pt idx="45">
                  <c:v>0.9375</c:v>
                </c:pt>
                <c:pt idx="46">
                  <c:v>0.95833333333340065</c:v>
                </c:pt>
                <c:pt idx="47">
                  <c:v>0.97916666666670005</c:v>
                </c:pt>
              </c:numCache>
            </c:numRef>
          </c:cat>
          <c:val>
            <c:numRef>
              <c:f>'Test 2'!$C$2:$C$49</c:f>
              <c:numCache>
                <c:formatCode>#,##0.00</c:formatCode>
                <c:ptCount val="48"/>
                <c:pt idx="0">
                  <c:v>0.83037966030329446</c:v>
                </c:pt>
                <c:pt idx="1">
                  <c:v>0.72470670277594196</c:v>
                </c:pt>
                <c:pt idx="2">
                  <c:v>0.78609879767116164</c:v>
                </c:pt>
                <c:pt idx="3">
                  <c:v>0.76327289325158376</c:v>
                </c:pt>
                <c:pt idx="4">
                  <c:v>0.76137122830932469</c:v>
                </c:pt>
                <c:pt idx="5">
                  <c:v>0.77913293107755499</c:v>
                </c:pt>
                <c:pt idx="6">
                  <c:v>0.77203630252462263</c:v>
                </c:pt>
                <c:pt idx="7">
                  <c:v>0.69148999519495558</c:v>
                </c:pt>
                <c:pt idx="8">
                  <c:v>0.72199916816698595</c:v>
                </c:pt>
                <c:pt idx="9">
                  <c:v>0.74072435248996982</c:v>
                </c:pt>
                <c:pt idx="10">
                  <c:v>0.81925211334747905</c:v>
                </c:pt>
                <c:pt idx="11">
                  <c:v>0.84305503718132235</c:v>
                </c:pt>
                <c:pt idx="12">
                  <c:v>0.83988353503559665</c:v>
                </c:pt>
                <c:pt idx="13">
                  <c:v>0.85454375290073903</c:v>
                </c:pt>
                <c:pt idx="14">
                  <c:v>0.74587770335623604</c:v>
                </c:pt>
                <c:pt idx="15">
                  <c:v>0.82943111205321862</c:v>
                </c:pt>
                <c:pt idx="16">
                  <c:v>0.77191264224010281</c:v>
                </c:pt>
                <c:pt idx="17">
                  <c:v>0.72278352975102589</c:v>
                </c:pt>
                <c:pt idx="18">
                  <c:v>0.78581710216882195</c:v>
                </c:pt>
                <c:pt idx="19">
                  <c:v>0.701776191682147</c:v>
                </c:pt>
                <c:pt idx="20">
                  <c:v>0.80424695077026365</c:v>
                </c:pt>
                <c:pt idx="21">
                  <c:v>0.89778475778239097</c:v>
                </c:pt>
                <c:pt idx="22">
                  <c:v>0.86595614589334458</c:v>
                </c:pt>
                <c:pt idx="23">
                  <c:v>0.87348095638388756</c:v>
                </c:pt>
                <c:pt idx="24">
                  <c:v>0.869486460595705</c:v>
                </c:pt>
                <c:pt idx="25">
                  <c:v>0.89696309363459181</c:v>
                </c:pt>
                <c:pt idx="26">
                  <c:v>0.88033605300731865</c:v>
                </c:pt>
                <c:pt idx="27">
                  <c:v>0.85329043771727664</c:v>
                </c:pt>
                <c:pt idx="28">
                  <c:v>0.81622144602465163</c:v>
                </c:pt>
                <c:pt idx="29">
                  <c:v>0.78898251292425658</c:v>
                </c:pt>
                <c:pt idx="30">
                  <c:v>0.80537144625301782</c:v>
                </c:pt>
                <c:pt idx="31">
                  <c:v>1.0658604702627699</c:v>
                </c:pt>
                <c:pt idx="32">
                  <c:v>1.0779130257216401</c:v>
                </c:pt>
                <c:pt idx="33">
                  <c:v>0.8257893586597248</c:v>
                </c:pt>
                <c:pt idx="34">
                  <c:v>0.83238096492942759</c:v>
                </c:pt>
                <c:pt idx="35">
                  <c:v>0.90553335202204188</c:v>
                </c:pt>
                <c:pt idx="36">
                  <c:v>0.91521480788314702</c:v>
                </c:pt>
                <c:pt idx="37">
                  <c:v>1.0995121424510701</c:v>
                </c:pt>
                <c:pt idx="38">
                  <c:v>0.86643466010216497</c:v>
                </c:pt>
                <c:pt idx="39">
                  <c:v>0.81669561277292935</c:v>
                </c:pt>
                <c:pt idx="40">
                  <c:v>0.83411128131119405</c:v>
                </c:pt>
                <c:pt idx="41">
                  <c:v>0.81079740922745203</c:v>
                </c:pt>
                <c:pt idx="42">
                  <c:v>0.8782739882152415</c:v>
                </c:pt>
                <c:pt idx="43">
                  <c:v>0.85434902598698303</c:v>
                </c:pt>
                <c:pt idx="44">
                  <c:v>0.86897251503367934</c:v>
                </c:pt>
                <c:pt idx="45">
                  <c:v>0.84813698596548759</c:v>
                </c:pt>
                <c:pt idx="46">
                  <c:v>0.92902283075728498</c:v>
                </c:pt>
                <c:pt idx="47">
                  <c:v>0.88647602409874759</c:v>
                </c:pt>
              </c:numCache>
            </c:numRef>
          </c:val>
        </c:ser>
        <c:hiLowLines>
          <c:spPr>
            <a:ln w="0" cap="rnd">
              <a:solidFill>
                <a:sysClr val="window" lastClr="FFFFFF">
                  <a:alpha val="0"/>
                </a:sysClr>
              </a:solidFill>
              <a:bevel/>
            </a:ln>
          </c:spPr>
        </c:hiLowLines>
        <c:marker val="1"/>
        <c:axId val="76672384"/>
        <c:axId val="76420608"/>
      </c:lineChart>
      <c:catAx>
        <c:axId val="76672384"/>
        <c:scaling>
          <c:orientation val="minMax"/>
        </c:scaling>
        <c:axPos val="b"/>
        <c:title>
          <c:tx>
            <c:rich>
              <a:bodyPr/>
              <a:lstStyle/>
              <a:p>
                <a:pPr>
                  <a:defRPr sz="1100"/>
                </a:pPr>
                <a:r>
                  <a:rPr lang="en-US" sz="1100"/>
                  <a:t>Time Of The Day</a:t>
                </a:r>
              </a:p>
            </c:rich>
          </c:tx>
        </c:title>
        <c:numFmt formatCode="h:mm;@" sourceLinked="1"/>
        <c:majorTickMark val="none"/>
        <c:tickLblPos val="nextTo"/>
        <c:spPr>
          <a:ln w="9525"/>
        </c:spPr>
        <c:txPr>
          <a:bodyPr rot="-5400000" vert="horz"/>
          <a:lstStyle/>
          <a:p>
            <a:pPr>
              <a:defRPr sz="1050" b="1"/>
            </a:pPr>
            <a:endParaRPr lang="en-US"/>
          </a:p>
        </c:txPr>
        <c:crossAx val="76420608"/>
        <c:crosses val="autoZero"/>
        <c:auto val="1"/>
        <c:lblAlgn val="ctr"/>
        <c:lblOffset val="100"/>
      </c:catAx>
      <c:valAx>
        <c:axId val="76420608"/>
        <c:scaling>
          <c:orientation val="minMax"/>
          <c:max val="6"/>
        </c:scaling>
        <c:axPos val="l"/>
        <c:majorGridlines/>
        <c:title>
          <c:tx>
            <c:rich>
              <a:bodyPr/>
              <a:lstStyle/>
              <a:p>
                <a:pPr>
                  <a:defRPr/>
                </a:pPr>
                <a:r>
                  <a:rPr lang="en-US" sz="1100"/>
                  <a:t>Time (ms)</a:t>
                </a:r>
              </a:p>
            </c:rich>
          </c:tx>
        </c:title>
        <c:numFmt formatCode="#,##0" sourceLinked="0"/>
        <c:tickLblPos val="nextTo"/>
        <c:txPr>
          <a:bodyPr/>
          <a:lstStyle/>
          <a:p>
            <a:pPr>
              <a:defRPr sz="1050" b="1"/>
            </a:pPr>
            <a:endParaRPr lang="en-US"/>
          </a:p>
        </c:txPr>
        <c:crossAx val="76672384"/>
        <c:crossesAt val="1"/>
        <c:crossBetween val="midCat"/>
      </c:valAx>
    </c:plotArea>
    <c:legend>
      <c:legendPos val="b"/>
      <c:layout>
        <c:manualLayout>
          <c:xMode val="edge"/>
          <c:yMode val="edge"/>
          <c:x val="0.23259955572598723"/>
          <c:y val="0.91602561448193465"/>
          <c:w val="0.63839219396444724"/>
          <c:h val="5.7680758939772925E-2"/>
        </c:manualLayout>
      </c:layout>
      <c:txPr>
        <a:bodyPr/>
        <a:lstStyle/>
        <a:p>
          <a:pPr>
            <a:defRPr b="1"/>
          </a:pPr>
          <a:endParaRPr lang="en-US"/>
        </a:p>
      </c:txPr>
    </c:legend>
    <c:plotVisOnly val="1"/>
  </c:chart>
  <c:spPr>
    <a:solidFill>
      <a:schemeClr val="bg1"/>
    </a:solidFill>
    <a:ln>
      <a:solidFill>
        <a:schemeClr val="accent5">
          <a:shade val="5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0A19-A1EE-4DB6-A82F-9FF1E73F205B}"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23A8C5DD-7583-4FDC-9F24-2C45940BE52C}">
      <dgm:prSet phldrT="[Text]" custT="1"/>
      <dgm:spPr/>
      <dgm:t>
        <a:bodyPr/>
        <a:lstStyle/>
        <a:p>
          <a:r>
            <a:rPr lang="en-US" sz="2400" b="1" dirty="0" smtClean="0"/>
            <a:t>NB Server</a:t>
          </a:r>
          <a:endParaRPr lang="en-US" sz="2400" b="1" dirty="0"/>
        </a:p>
      </dgm:t>
    </dgm:pt>
    <dgm:pt modelId="{BEED8553-4A57-45E5-B130-E01A3EA9715A}" type="parTrans" cxnId="{9A8CA529-5CAD-4C37-94B8-A41EA639AC12}">
      <dgm:prSet/>
      <dgm:spPr/>
      <dgm:t>
        <a:bodyPr/>
        <a:lstStyle/>
        <a:p>
          <a:endParaRPr lang="en-US"/>
        </a:p>
      </dgm:t>
    </dgm:pt>
    <dgm:pt modelId="{A5AC25D9-6EB4-4774-87E2-3870751C71EA}" type="sibTrans" cxnId="{9A8CA529-5CAD-4C37-94B8-A41EA639AC12}">
      <dgm:prSet/>
      <dgm:spPr/>
      <dgm:t>
        <a:bodyPr/>
        <a:lstStyle/>
        <a:p>
          <a:endParaRPr lang="en-US"/>
        </a:p>
      </dgm:t>
    </dgm:pt>
    <dgm:pt modelId="{6E274524-5FF4-476E-B3F4-9DC65F4FB0A5}">
      <dgm:prSet phldrT="[Text]"/>
      <dgm:spPr/>
      <dgm:t>
        <a:bodyPr/>
        <a:lstStyle/>
        <a:p>
          <a:r>
            <a:rPr lang="en-US" b="1" dirty="0" smtClean="0"/>
            <a:t>RYO To ASCII Converter</a:t>
          </a:r>
          <a:endParaRPr lang="en-US" b="1" dirty="0"/>
        </a:p>
      </dgm:t>
    </dgm:pt>
    <dgm:pt modelId="{7BEDEBFE-63A1-426D-A30A-BB3E057C6132}" type="parTrans" cxnId="{3B71EE06-175E-4E14-B11A-9399876A445F}">
      <dgm:prSet/>
      <dgm:spPr/>
      <dgm:t>
        <a:bodyPr/>
        <a:lstStyle/>
        <a:p>
          <a:endParaRPr lang="en-US"/>
        </a:p>
      </dgm:t>
    </dgm:pt>
    <dgm:pt modelId="{9A709668-7EB7-4455-BF4A-BD8E6A497FFB}" type="sibTrans" cxnId="{3B71EE06-175E-4E14-B11A-9399876A445F}">
      <dgm:prSet/>
      <dgm:spPr/>
      <dgm:t>
        <a:bodyPr/>
        <a:lstStyle/>
        <a:p>
          <a:endParaRPr lang="en-US"/>
        </a:p>
      </dgm:t>
    </dgm:pt>
    <dgm:pt modelId="{9B728487-B05D-4335-8125-D86F9C7EC0DF}">
      <dgm:prSet phldrT="[Text]"/>
      <dgm:spPr>
        <a:solidFill>
          <a:schemeClr val="accent4">
            <a:lumMod val="50000"/>
          </a:schemeClr>
        </a:solidFill>
      </dgm:spPr>
      <dgm:t>
        <a:bodyPr/>
        <a:lstStyle/>
        <a:p>
          <a:r>
            <a:rPr lang="en-US" b="1" dirty="0" smtClean="0"/>
            <a:t>Simple Filter</a:t>
          </a:r>
          <a:endParaRPr lang="en-US" b="1" dirty="0"/>
        </a:p>
      </dgm:t>
    </dgm:pt>
    <dgm:pt modelId="{F1DB5E8A-E067-47DF-811C-E986BA3B94F4}" type="parTrans" cxnId="{56BAD9EC-5FE9-4667-A86E-8272BC179E54}">
      <dgm:prSet/>
      <dgm:spPr/>
      <dgm:t>
        <a:bodyPr/>
        <a:lstStyle/>
        <a:p>
          <a:endParaRPr lang="en-US"/>
        </a:p>
      </dgm:t>
    </dgm:pt>
    <dgm:pt modelId="{167D2EC5-62A8-430C-88BA-D5AD3953D3C4}" type="sibTrans" cxnId="{56BAD9EC-5FE9-4667-A86E-8272BC179E54}">
      <dgm:prSet/>
      <dgm:spPr/>
      <dgm:t>
        <a:bodyPr/>
        <a:lstStyle/>
        <a:p>
          <a:endParaRPr lang="en-US"/>
        </a:p>
      </dgm:t>
    </dgm:pt>
    <dgm:pt modelId="{4B181B54-5FFC-4400-B745-D1DD8EEDC1B5}">
      <dgm:prSet phldrT="[Text]"/>
      <dgm:spPr>
        <a:solidFill>
          <a:schemeClr val="accent5">
            <a:lumMod val="75000"/>
          </a:schemeClr>
        </a:solidFill>
      </dgm:spPr>
      <dgm:t>
        <a:bodyPr/>
        <a:lstStyle/>
        <a:p>
          <a:r>
            <a:rPr lang="en-US" b="1" dirty="0" smtClean="0"/>
            <a:t>RYO Publisher 1</a:t>
          </a:r>
          <a:endParaRPr lang="en-US" b="1" dirty="0"/>
        </a:p>
      </dgm:t>
    </dgm:pt>
    <dgm:pt modelId="{CF9B9E8A-C55A-4FC7-8D2D-2B396C15B7BD}" type="parTrans" cxnId="{143CD278-DBAA-4EE1-A890-0E61F5DC2396}">
      <dgm:prSet/>
      <dgm:spPr/>
      <dgm:t>
        <a:bodyPr/>
        <a:lstStyle/>
        <a:p>
          <a:endParaRPr lang="en-US"/>
        </a:p>
      </dgm:t>
    </dgm:pt>
    <dgm:pt modelId="{C25E1014-2E6B-4B67-A211-4AB3D0B3A98F}" type="sibTrans" cxnId="{143CD278-DBAA-4EE1-A890-0E61F5DC2396}">
      <dgm:prSet/>
      <dgm:spPr/>
      <dgm:t>
        <a:bodyPr/>
        <a:lstStyle/>
        <a:p>
          <a:endParaRPr lang="en-US"/>
        </a:p>
      </dgm:t>
    </dgm:pt>
    <dgm:pt modelId="{795DE62E-ECB8-42B2-8AB5-E9EC7A334447}">
      <dgm:prSet phldrT="[Text]"/>
      <dgm:spPr>
        <a:solidFill>
          <a:schemeClr val="accent5">
            <a:lumMod val="75000"/>
          </a:schemeClr>
        </a:solidFill>
      </dgm:spPr>
      <dgm:t>
        <a:bodyPr/>
        <a:lstStyle/>
        <a:p>
          <a:r>
            <a:rPr lang="en-US" b="1" dirty="0" smtClean="0"/>
            <a:t>RYO Publisher 2</a:t>
          </a:r>
          <a:endParaRPr lang="en-US" b="1" dirty="0"/>
        </a:p>
      </dgm:t>
    </dgm:pt>
    <dgm:pt modelId="{74524BA9-0AC8-42D3-9535-6F67725A8B87}" type="parTrans" cxnId="{1DC27762-D5B0-4D72-B159-76628FCA7EAC}">
      <dgm:prSet/>
      <dgm:spPr/>
      <dgm:t>
        <a:bodyPr/>
        <a:lstStyle/>
        <a:p>
          <a:endParaRPr lang="en-US"/>
        </a:p>
      </dgm:t>
    </dgm:pt>
    <dgm:pt modelId="{237034DA-3D93-412F-95AF-C916EF4D029C}" type="sibTrans" cxnId="{1DC27762-D5B0-4D72-B159-76628FCA7EAC}">
      <dgm:prSet/>
      <dgm:spPr/>
      <dgm:t>
        <a:bodyPr/>
        <a:lstStyle/>
        <a:p>
          <a:endParaRPr lang="en-US"/>
        </a:p>
      </dgm:t>
    </dgm:pt>
    <dgm:pt modelId="{D102F3A1-9434-4794-B31E-9B82EF54CD8F}">
      <dgm:prSet phldrT="[Text]"/>
      <dgm:spPr>
        <a:solidFill>
          <a:schemeClr val="accent5">
            <a:lumMod val="75000"/>
          </a:schemeClr>
        </a:solidFill>
      </dgm:spPr>
      <dgm:t>
        <a:bodyPr/>
        <a:lstStyle/>
        <a:p>
          <a:r>
            <a:rPr lang="en-US" b="1" dirty="0" smtClean="0"/>
            <a:t>RYO Publisher n</a:t>
          </a:r>
          <a:endParaRPr lang="en-US" b="1" dirty="0"/>
        </a:p>
      </dgm:t>
    </dgm:pt>
    <dgm:pt modelId="{A5FD26A6-9FC1-407C-86D3-C35436CDDEC3}" type="parTrans" cxnId="{B3EE530C-3DC2-4098-89AD-9193DBC28E11}">
      <dgm:prSet/>
      <dgm:spPr/>
      <dgm:t>
        <a:bodyPr/>
        <a:lstStyle/>
        <a:p>
          <a:endParaRPr lang="en-US"/>
        </a:p>
      </dgm:t>
    </dgm:pt>
    <dgm:pt modelId="{1471D6E0-BC7A-43D4-BAC9-473A937F9CD2}" type="sibTrans" cxnId="{B3EE530C-3DC2-4098-89AD-9193DBC28E11}">
      <dgm:prSet/>
      <dgm:spPr/>
      <dgm:t>
        <a:bodyPr/>
        <a:lstStyle/>
        <a:p>
          <a:endParaRPr lang="en-US"/>
        </a:p>
      </dgm:t>
    </dgm:pt>
    <dgm:pt modelId="{F57A37F5-D6E0-4027-968F-380AF4A2FA2B}" type="pres">
      <dgm:prSet presAssocID="{C06A0A19-A1EE-4DB6-A82F-9FF1E73F205B}" presName="cycle" presStyleCnt="0">
        <dgm:presLayoutVars>
          <dgm:chMax val="1"/>
          <dgm:dir/>
          <dgm:animLvl val="ctr"/>
          <dgm:resizeHandles val="exact"/>
        </dgm:presLayoutVars>
      </dgm:prSet>
      <dgm:spPr/>
      <dgm:t>
        <a:bodyPr/>
        <a:lstStyle/>
        <a:p>
          <a:endParaRPr lang="en-US"/>
        </a:p>
      </dgm:t>
    </dgm:pt>
    <dgm:pt modelId="{390318AB-D577-4D96-BF38-913B7D7CFB22}" type="pres">
      <dgm:prSet presAssocID="{23A8C5DD-7583-4FDC-9F24-2C45940BE52C}" presName="centerShape" presStyleLbl="node0" presStyleIdx="0" presStyleCnt="1" custScaleX="115968" custScaleY="115883" custLinFactNeighborX="4574" custLinFactNeighborY="-13279"/>
      <dgm:spPr/>
      <dgm:t>
        <a:bodyPr/>
        <a:lstStyle/>
        <a:p>
          <a:endParaRPr lang="en-US"/>
        </a:p>
      </dgm:t>
    </dgm:pt>
    <dgm:pt modelId="{2C1E777B-AF7C-4264-A046-6AF3FD1D3C1A}" type="pres">
      <dgm:prSet presAssocID="{7BEDEBFE-63A1-426D-A30A-BB3E057C6132}" presName="parTrans" presStyleLbl="bgSibTrans2D1" presStyleIdx="0" presStyleCnt="5" custAng="9379780" custFlipVert="1" custFlipHor="1" custScaleX="4563" custScaleY="56803" custLinFactNeighborX="-51818" custLinFactNeighborY="25679" custRadScaleRad="299341" custRadScaleInc="-2147483648"/>
      <dgm:spPr>
        <a:prstGeom prst="leftArrow">
          <a:avLst/>
        </a:prstGeom>
      </dgm:spPr>
      <dgm:t>
        <a:bodyPr/>
        <a:lstStyle/>
        <a:p>
          <a:endParaRPr lang="en-US"/>
        </a:p>
      </dgm:t>
    </dgm:pt>
    <dgm:pt modelId="{D261D20C-97E4-4816-9FF0-51C3C610330A}" type="pres">
      <dgm:prSet presAssocID="{6E274524-5FF4-476E-B3F4-9DC65F4FB0A5}" presName="node" presStyleLbl="node1" presStyleIdx="0" presStyleCnt="5" custScaleX="81200" custScaleY="77426" custRadScaleRad="101348" custRadScaleInc="16998">
        <dgm:presLayoutVars>
          <dgm:bulletEnabled val="1"/>
        </dgm:presLayoutVars>
      </dgm:prSet>
      <dgm:spPr/>
      <dgm:t>
        <a:bodyPr/>
        <a:lstStyle/>
        <a:p>
          <a:endParaRPr lang="en-US"/>
        </a:p>
      </dgm:t>
    </dgm:pt>
    <dgm:pt modelId="{912C52BD-D69F-4F11-86E9-415D36376DD6}" type="pres">
      <dgm:prSet presAssocID="{F1DB5E8A-E067-47DF-811C-E986BA3B94F4}" presName="parTrans" presStyleLbl="bgSibTrans2D1" presStyleIdx="1" presStyleCnt="5" custAng="10551056" custFlipHor="0" custScaleX="26436" custScaleY="21161" custLinFactY="18832" custLinFactNeighborX="7016" custLinFactNeighborY="100000" custRadScaleRad="101189" custRadScaleInc="-2147483648"/>
      <dgm:spPr>
        <a:prstGeom prst="bentArrow">
          <a:avLst/>
        </a:prstGeom>
      </dgm:spPr>
      <dgm:t>
        <a:bodyPr/>
        <a:lstStyle/>
        <a:p>
          <a:endParaRPr lang="en-US"/>
        </a:p>
      </dgm:t>
    </dgm:pt>
    <dgm:pt modelId="{97DEB81C-F3AF-415C-A05E-8318861E5C19}" type="pres">
      <dgm:prSet presAssocID="{9B728487-B05D-4335-8125-D86F9C7EC0DF}" presName="node" presStyleLbl="node1" presStyleIdx="1" presStyleCnt="5" custScaleX="75376" custScaleY="64126" custRadScaleRad="60152" custRadScaleInc="-271659">
        <dgm:presLayoutVars>
          <dgm:bulletEnabled val="1"/>
        </dgm:presLayoutVars>
      </dgm:prSet>
      <dgm:spPr/>
      <dgm:t>
        <a:bodyPr/>
        <a:lstStyle/>
        <a:p>
          <a:endParaRPr lang="en-US"/>
        </a:p>
      </dgm:t>
    </dgm:pt>
    <dgm:pt modelId="{3DA726B0-327B-4D28-BB06-2C056E36D7DE}" type="pres">
      <dgm:prSet presAssocID="{CF9B9E8A-C55A-4FC7-8D2D-2B396C15B7BD}" presName="parTrans" presStyleLbl="bgSibTrans2D1" presStyleIdx="2" presStyleCnt="5" custAng="14236607" custFlipVert="0" custScaleX="8065" custScaleY="76794" custLinFactNeighborX="-45201" custLinFactNeighborY="-53176" custRadScaleRad="237048"/>
      <dgm:spPr>
        <a:prstGeom prst="curvedUpArrow">
          <a:avLst/>
        </a:prstGeom>
      </dgm:spPr>
      <dgm:t>
        <a:bodyPr/>
        <a:lstStyle/>
        <a:p>
          <a:endParaRPr lang="en-US"/>
        </a:p>
      </dgm:t>
    </dgm:pt>
    <dgm:pt modelId="{D1B20A23-6E5C-48B8-A8EF-E74FE52A0348}" type="pres">
      <dgm:prSet presAssocID="{4B181B54-5FFC-4400-B745-D1DD8EEDC1B5}" presName="node" presStyleLbl="node1" presStyleIdx="2" presStyleCnt="5" custScaleX="75376" custScaleY="64126" custRadScaleRad="115972" custRadScaleInc="-96003">
        <dgm:presLayoutVars>
          <dgm:bulletEnabled val="1"/>
        </dgm:presLayoutVars>
      </dgm:prSet>
      <dgm:spPr/>
      <dgm:t>
        <a:bodyPr/>
        <a:lstStyle/>
        <a:p>
          <a:endParaRPr lang="en-US"/>
        </a:p>
      </dgm:t>
    </dgm:pt>
    <dgm:pt modelId="{50FE74ED-2EA5-41FD-A1BC-4DF4A94E4184}" type="pres">
      <dgm:prSet presAssocID="{74524BA9-0AC8-42D3-9535-6F67725A8B87}" presName="parTrans" presStyleLbl="bgSibTrans2D1" presStyleIdx="3" presStyleCnt="5" custAng="11048944" custFlipVert="1" custScaleX="17218" custScaleY="117825" custLinFactY="-20463" custLinFactNeighborX="3001" custLinFactNeighborY="-100000"/>
      <dgm:spPr>
        <a:prstGeom prst="bentArrow">
          <a:avLst/>
        </a:prstGeom>
      </dgm:spPr>
      <dgm:t>
        <a:bodyPr/>
        <a:lstStyle/>
        <a:p>
          <a:endParaRPr lang="en-US"/>
        </a:p>
      </dgm:t>
    </dgm:pt>
    <dgm:pt modelId="{3A4216C5-87F0-4A8C-BCA6-480F453F7841}" type="pres">
      <dgm:prSet presAssocID="{795DE62E-ECB8-42B2-8AB5-E9EC7A334447}" presName="node" presStyleLbl="node1" presStyleIdx="3" presStyleCnt="5" custScaleX="75376" custScaleY="64126" custRadScaleRad="121495" custRadScaleInc="-114830">
        <dgm:presLayoutVars>
          <dgm:bulletEnabled val="1"/>
        </dgm:presLayoutVars>
      </dgm:prSet>
      <dgm:spPr/>
      <dgm:t>
        <a:bodyPr/>
        <a:lstStyle/>
        <a:p>
          <a:endParaRPr lang="en-US"/>
        </a:p>
      </dgm:t>
    </dgm:pt>
    <dgm:pt modelId="{AA576ECD-168D-4199-8688-282D7EC6A1AC}" type="pres">
      <dgm:prSet presAssocID="{A5FD26A6-9FC1-407C-86D3-C35436CDDEC3}" presName="parTrans" presStyleLbl="bgSibTrans2D1" presStyleIdx="4" presStyleCnt="5" custAng="11048944" custFlipVert="0" custFlipHor="1" custScaleX="5323" custScaleY="13279" custLinFactNeighborX="46066" custLinFactNeighborY="-61795"/>
      <dgm:spPr>
        <a:prstGeom prst="bentArrow">
          <a:avLst/>
        </a:prstGeom>
      </dgm:spPr>
      <dgm:t>
        <a:bodyPr/>
        <a:lstStyle/>
        <a:p>
          <a:endParaRPr lang="en-US"/>
        </a:p>
      </dgm:t>
    </dgm:pt>
    <dgm:pt modelId="{508B4DF2-3A38-476C-A93C-216B668F7B92}" type="pres">
      <dgm:prSet presAssocID="{D102F3A1-9434-4794-B31E-9B82EF54CD8F}" presName="node" presStyleLbl="node1" presStyleIdx="4" presStyleCnt="5" custScaleX="75376" custScaleY="64126" custRadScaleRad="112049" custRadScaleInc="-47730">
        <dgm:presLayoutVars>
          <dgm:bulletEnabled val="1"/>
        </dgm:presLayoutVars>
      </dgm:prSet>
      <dgm:spPr/>
      <dgm:t>
        <a:bodyPr/>
        <a:lstStyle/>
        <a:p>
          <a:endParaRPr lang="en-US"/>
        </a:p>
      </dgm:t>
    </dgm:pt>
  </dgm:ptLst>
  <dgm:cxnLst>
    <dgm:cxn modelId="{A5ED466C-C9F6-4EF7-AD7A-4EFE94F02079}" type="presOf" srcId="{23A8C5DD-7583-4FDC-9F24-2C45940BE52C}" destId="{390318AB-D577-4D96-BF38-913B7D7CFB22}" srcOrd="0" destOrd="0" presId="urn:microsoft.com/office/officeart/2005/8/layout/radial4"/>
    <dgm:cxn modelId="{90D6CF17-8B0B-4F1B-8CA3-EEABA1D01EFC}" type="presOf" srcId="{CF9B9E8A-C55A-4FC7-8D2D-2B396C15B7BD}" destId="{3DA726B0-327B-4D28-BB06-2C056E36D7DE}" srcOrd="0" destOrd="0" presId="urn:microsoft.com/office/officeart/2005/8/layout/radial4"/>
    <dgm:cxn modelId="{68EA9D44-9270-460A-9458-52AA3E702499}" type="presOf" srcId="{74524BA9-0AC8-42D3-9535-6F67725A8B87}" destId="{50FE74ED-2EA5-41FD-A1BC-4DF4A94E4184}" srcOrd="0" destOrd="0" presId="urn:microsoft.com/office/officeart/2005/8/layout/radial4"/>
    <dgm:cxn modelId="{143CD278-DBAA-4EE1-A890-0E61F5DC2396}" srcId="{23A8C5DD-7583-4FDC-9F24-2C45940BE52C}" destId="{4B181B54-5FFC-4400-B745-D1DD8EEDC1B5}" srcOrd="2" destOrd="0" parTransId="{CF9B9E8A-C55A-4FC7-8D2D-2B396C15B7BD}" sibTransId="{C25E1014-2E6B-4B67-A211-4AB3D0B3A98F}"/>
    <dgm:cxn modelId="{1C7B01AA-A0B6-44E8-9EC1-14329F3BB7A9}" type="presOf" srcId="{4B181B54-5FFC-4400-B745-D1DD8EEDC1B5}" destId="{D1B20A23-6E5C-48B8-A8EF-E74FE52A0348}" srcOrd="0" destOrd="0" presId="urn:microsoft.com/office/officeart/2005/8/layout/radial4"/>
    <dgm:cxn modelId="{C7EFF955-314E-468E-88BA-9EE76F6A6D1F}" type="presOf" srcId="{F1DB5E8A-E067-47DF-811C-E986BA3B94F4}" destId="{912C52BD-D69F-4F11-86E9-415D36376DD6}" srcOrd="0" destOrd="0" presId="urn:microsoft.com/office/officeart/2005/8/layout/radial4"/>
    <dgm:cxn modelId="{1DB81184-1CAB-4DB5-92E0-7BF4EE261F45}" type="presOf" srcId="{9B728487-B05D-4335-8125-D86F9C7EC0DF}" destId="{97DEB81C-F3AF-415C-A05E-8318861E5C19}" srcOrd="0" destOrd="0" presId="urn:microsoft.com/office/officeart/2005/8/layout/radial4"/>
    <dgm:cxn modelId="{F896F130-A49A-4300-B107-8AA7E6393A14}" type="presOf" srcId="{795DE62E-ECB8-42B2-8AB5-E9EC7A334447}" destId="{3A4216C5-87F0-4A8C-BCA6-480F453F7841}" srcOrd="0" destOrd="0" presId="urn:microsoft.com/office/officeart/2005/8/layout/radial4"/>
    <dgm:cxn modelId="{5C03C4BB-673B-4A40-9301-632547693F09}" type="presOf" srcId="{A5FD26A6-9FC1-407C-86D3-C35436CDDEC3}" destId="{AA576ECD-168D-4199-8688-282D7EC6A1AC}" srcOrd="0" destOrd="0" presId="urn:microsoft.com/office/officeart/2005/8/layout/radial4"/>
    <dgm:cxn modelId="{605BE510-CEE7-490A-9046-99202EF7D212}" type="presOf" srcId="{6E274524-5FF4-476E-B3F4-9DC65F4FB0A5}" destId="{D261D20C-97E4-4816-9FF0-51C3C610330A}" srcOrd="0" destOrd="0" presId="urn:microsoft.com/office/officeart/2005/8/layout/radial4"/>
    <dgm:cxn modelId="{4D2E903A-1700-45B1-B83A-2422DBAEE940}" type="presOf" srcId="{D102F3A1-9434-4794-B31E-9B82EF54CD8F}" destId="{508B4DF2-3A38-476C-A93C-216B668F7B92}" srcOrd="0" destOrd="0" presId="urn:microsoft.com/office/officeart/2005/8/layout/radial4"/>
    <dgm:cxn modelId="{9A8CA529-5CAD-4C37-94B8-A41EA639AC12}" srcId="{C06A0A19-A1EE-4DB6-A82F-9FF1E73F205B}" destId="{23A8C5DD-7583-4FDC-9F24-2C45940BE52C}" srcOrd="0" destOrd="0" parTransId="{BEED8553-4A57-45E5-B130-E01A3EA9715A}" sibTransId="{A5AC25D9-6EB4-4774-87E2-3870751C71EA}"/>
    <dgm:cxn modelId="{3B71EE06-175E-4E14-B11A-9399876A445F}" srcId="{23A8C5DD-7583-4FDC-9F24-2C45940BE52C}" destId="{6E274524-5FF4-476E-B3F4-9DC65F4FB0A5}" srcOrd="0" destOrd="0" parTransId="{7BEDEBFE-63A1-426D-A30A-BB3E057C6132}" sibTransId="{9A709668-7EB7-4455-BF4A-BD8E6A497FFB}"/>
    <dgm:cxn modelId="{B3EE530C-3DC2-4098-89AD-9193DBC28E11}" srcId="{23A8C5DD-7583-4FDC-9F24-2C45940BE52C}" destId="{D102F3A1-9434-4794-B31E-9B82EF54CD8F}" srcOrd="4" destOrd="0" parTransId="{A5FD26A6-9FC1-407C-86D3-C35436CDDEC3}" sibTransId="{1471D6E0-BC7A-43D4-BAC9-473A937F9CD2}"/>
    <dgm:cxn modelId="{56BAD9EC-5FE9-4667-A86E-8272BC179E54}" srcId="{23A8C5DD-7583-4FDC-9F24-2C45940BE52C}" destId="{9B728487-B05D-4335-8125-D86F9C7EC0DF}" srcOrd="1" destOrd="0" parTransId="{F1DB5E8A-E067-47DF-811C-E986BA3B94F4}" sibTransId="{167D2EC5-62A8-430C-88BA-D5AD3953D3C4}"/>
    <dgm:cxn modelId="{1DC27762-D5B0-4D72-B159-76628FCA7EAC}" srcId="{23A8C5DD-7583-4FDC-9F24-2C45940BE52C}" destId="{795DE62E-ECB8-42B2-8AB5-E9EC7A334447}" srcOrd="3" destOrd="0" parTransId="{74524BA9-0AC8-42D3-9535-6F67725A8B87}" sibTransId="{237034DA-3D93-412F-95AF-C916EF4D029C}"/>
    <dgm:cxn modelId="{CD3D06C1-4F02-4AE2-AD44-80E18E053FAF}" type="presOf" srcId="{7BEDEBFE-63A1-426D-A30A-BB3E057C6132}" destId="{2C1E777B-AF7C-4264-A046-6AF3FD1D3C1A}" srcOrd="0" destOrd="0" presId="urn:microsoft.com/office/officeart/2005/8/layout/radial4"/>
    <dgm:cxn modelId="{8493E317-0F9A-40A2-8813-1CA9A025480C}" type="presOf" srcId="{C06A0A19-A1EE-4DB6-A82F-9FF1E73F205B}" destId="{F57A37F5-D6E0-4027-968F-380AF4A2FA2B}" srcOrd="0" destOrd="0" presId="urn:microsoft.com/office/officeart/2005/8/layout/radial4"/>
    <dgm:cxn modelId="{7FF843CF-4717-4739-AE14-5C36B198172F}" type="presParOf" srcId="{F57A37F5-D6E0-4027-968F-380AF4A2FA2B}" destId="{390318AB-D577-4D96-BF38-913B7D7CFB22}" srcOrd="0" destOrd="0" presId="urn:microsoft.com/office/officeart/2005/8/layout/radial4"/>
    <dgm:cxn modelId="{776CD243-578E-4C88-8F15-3BD3246B18D4}" type="presParOf" srcId="{F57A37F5-D6E0-4027-968F-380AF4A2FA2B}" destId="{2C1E777B-AF7C-4264-A046-6AF3FD1D3C1A}" srcOrd="1" destOrd="0" presId="urn:microsoft.com/office/officeart/2005/8/layout/radial4"/>
    <dgm:cxn modelId="{7339C35F-E5F3-4FE1-838F-64994535383D}" type="presParOf" srcId="{F57A37F5-D6E0-4027-968F-380AF4A2FA2B}" destId="{D261D20C-97E4-4816-9FF0-51C3C610330A}" srcOrd="2" destOrd="0" presId="urn:microsoft.com/office/officeart/2005/8/layout/radial4"/>
    <dgm:cxn modelId="{3E740208-8A13-4B92-8E05-63D870D420E0}" type="presParOf" srcId="{F57A37F5-D6E0-4027-968F-380AF4A2FA2B}" destId="{912C52BD-D69F-4F11-86E9-415D36376DD6}" srcOrd="3" destOrd="0" presId="urn:microsoft.com/office/officeart/2005/8/layout/radial4"/>
    <dgm:cxn modelId="{7273F1D2-79B1-4F0E-BD5F-66F575A43E43}" type="presParOf" srcId="{F57A37F5-D6E0-4027-968F-380AF4A2FA2B}" destId="{97DEB81C-F3AF-415C-A05E-8318861E5C19}" srcOrd="4" destOrd="0" presId="urn:microsoft.com/office/officeart/2005/8/layout/radial4"/>
    <dgm:cxn modelId="{98E04401-B2C2-4A74-8C48-C4FE321199A3}" type="presParOf" srcId="{F57A37F5-D6E0-4027-968F-380AF4A2FA2B}" destId="{3DA726B0-327B-4D28-BB06-2C056E36D7DE}" srcOrd="5" destOrd="0" presId="urn:microsoft.com/office/officeart/2005/8/layout/radial4"/>
    <dgm:cxn modelId="{F94C9229-AA42-4E84-9D0B-320D791036B5}" type="presParOf" srcId="{F57A37F5-D6E0-4027-968F-380AF4A2FA2B}" destId="{D1B20A23-6E5C-48B8-A8EF-E74FE52A0348}" srcOrd="6" destOrd="0" presId="urn:microsoft.com/office/officeart/2005/8/layout/radial4"/>
    <dgm:cxn modelId="{3F25DAD8-046C-408C-95CF-C8CB8CC6653F}" type="presParOf" srcId="{F57A37F5-D6E0-4027-968F-380AF4A2FA2B}" destId="{50FE74ED-2EA5-41FD-A1BC-4DF4A94E4184}" srcOrd="7" destOrd="0" presId="urn:microsoft.com/office/officeart/2005/8/layout/radial4"/>
    <dgm:cxn modelId="{31B75695-A4AB-4182-B401-2CF44F7AA03D}" type="presParOf" srcId="{F57A37F5-D6E0-4027-968F-380AF4A2FA2B}" destId="{3A4216C5-87F0-4A8C-BCA6-480F453F7841}" srcOrd="8" destOrd="0" presId="urn:microsoft.com/office/officeart/2005/8/layout/radial4"/>
    <dgm:cxn modelId="{744DE75C-DCB7-41B4-930A-01DB2E651300}" type="presParOf" srcId="{F57A37F5-D6E0-4027-968F-380AF4A2FA2B}" destId="{AA576ECD-168D-4199-8688-282D7EC6A1AC}" srcOrd="9" destOrd="0" presId="urn:microsoft.com/office/officeart/2005/8/layout/radial4"/>
    <dgm:cxn modelId="{9B210888-7BBB-4AFC-8014-ADB4EE55964C}" type="presParOf" srcId="{F57A37F5-D6E0-4027-968F-380AF4A2FA2B}" destId="{508B4DF2-3A38-476C-A93C-216B668F7B92}"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B14788E-FBC6-4F33-98A4-67B60A0096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03A75D0B-AA5D-48AE-8D2B-8657A6FF6E5B}" type="slidenum">
              <a:rPr lang="en-US" sz="1100">
                <a:solidFill>
                  <a:prstClr val="black"/>
                </a:solidFill>
                <a:latin typeface="Times New Roman" pitchFamily="18" charset="0"/>
              </a:rPr>
              <a:pPr algn="r" rtl="0" fontAlgn="base">
                <a:spcBef>
                  <a:spcPct val="0"/>
                </a:spcBef>
                <a:spcAft>
                  <a:spcPct val="0"/>
                </a:spcAft>
              </a:pPr>
              <a:t>1</a:t>
            </a:fld>
            <a:endParaRPr lang="en-US" sz="1100" dirty="0">
              <a:solidFill>
                <a:prstClr val="black"/>
              </a:solidFill>
              <a:latin typeface="Times New Roman" pitchFamily="18" charset="0"/>
            </a:endParaRPr>
          </a:p>
        </p:txBody>
      </p:sp>
      <p:sp>
        <p:nvSpPr>
          <p:cNvPr id="157698" name="Rectangle 2"/>
          <p:cNvSpPr>
            <a:spLocks noGrp="1" noRot="1" noChangeAspect="1" noChangeArrowheads="1" noTextEdit="1"/>
          </p:cNvSpPr>
          <p:nvPr>
            <p:ph type="sldImg"/>
          </p:nvPr>
        </p:nvSpPr>
        <p:spPr bwMode="auto">
          <a:xfrm>
            <a:off x="1104900" y="652463"/>
            <a:ext cx="4645025" cy="3484562"/>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28688" y="4354286"/>
            <a:ext cx="5000625" cy="4136571"/>
          </a:xfrm>
          <a:prstGeom prst="rect">
            <a:avLst/>
          </a:prstGeom>
          <a:solidFill>
            <a:srgbClr val="FFFFFF"/>
          </a:solidFill>
          <a:ln>
            <a:solidFill>
              <a:srgbClr val="000000"/>
            </a:solidFill>
            <a:miter lim="800000"/>
            <a:headEnd/>
            <a:tailEnd/>
          </a:ln>
        </p:spPr>
        <p:txBody>
          <a:bodyPr lIns="86486" tIns="43243" rIns="86486" bIns="43243"/>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3DDB0DF-615D-4173-99BF-45A7A2A940CD}" type="slidenum">
              <a:rPr lang="en-US" smtClean="0">
                <a:latin typeface="Arial" pitchFamily="34" charset="0"/>
              </a:rPr>
              <a:pPr/>
              <a:t>10</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777D3826-18AC-4238-A12F-642C4A9AF6CB}"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643FC4-0347-4980-9FE7-CD8868CD7D26}" type="slidenum">
              <a:rPr lang="en-US" smtClean="0">
                <a:latin typeface="Arial" pitchFamily="34" charset="0"/>
              </a:rPr>
              <a:pPr/>
              <a:t>12</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6D919FFF-3FEE-410C-AF36-3531097E7815}"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63638" y="686040"/>
            <a:ext cx="4538662" cy="3428600"/>
          </a:xfrm>
          <a:ln/>
        </p:spPr>
      </p:sp>
      <p:sp>
        <p:nvSpPr>
          <p:cNvPr id="1033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D16AAF03-6B59-4694-9E37-B21699BCC249}"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79662A00-6E4B-4DA8-9104-23858B748539}" type="slidenum">
              <a:rPr lang="en-US" sz="1100" kern="1200">
                <a:solidFill>
                  <a:prstClr val="black"/>
                </a:solidFill>
                <a:latin typeface="Times New Roman" pitchFamily="18" charset="0"/>
                <a:ea typeface="+mn-ea"/>
                <a:cs typeface="+mn-cs"/>
              </a:rPr>
              <a:pPr algn="r" rtl="0" eaLnBrk="0" fontAlgn="base" hangingPunct="0">
                <a:spcBef>
                  <a:spcPct val="0"/>
                </a:spcBef>
                <a:spcAft>
                  <a:spcPct val="0"/>
                </a:spcAft>
              </a:pPr>
              <a:t>16</a:t>
            </a:fld>
            <a:endParaRPr lang="en-US" sz="1100" kern="1200" dirty="0">
              <a:solidFill>
                <a:prstClr val="black"/>
              </a:solidFill>
              <a:latin typeface="Times New Roman" pitchFamily="18" charset="0"/>
              <a:ea typeface="+mn-ea"/>
              <a:cs typeface="+mn-cs"/>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3800CF5A-C773-46CE-966E-77A353D7F453}" type="slidenum">
              <a:rPr lang="en-US" sz="1100" kern="1200">
                <a:solidFill>
                  <a:prstClr val="black"/>
                </a:solidFill>
                <a:latin typeface="Times New Roman" pitchFamily="18" charset="0"/>
                <a:ea typeface="+mn-ea"/>
                <a:cs typeface="+mn-cs"/>
              </a:rPr>
              <a:pPr algn="r" rtl="0" eaLnBrk="0" fontAlgn="base" hangingPunct="0">
                <a:spcBef>
                  <a:spcPct val="0"/>
                </a:spcBef>
                <a:spcAft>
                  <a:spcPct val="0"/>
                </a:spcAft>
              </a:pPr>
              <a:t>17</a:t>
            </a:fld>
            <a:endParaRPr lang="en-US" sz="1100" kern="1200" dirty="0">
              <a:solidFill>
                <a:prstClr val="black"/>
              </a:solidFill>
              <a:latin typeface="Times New Roman" pitchFamily="18" charset="0"/>
              <a:ea typeface="+mn-ea"/>
              <a:cs typeface="+mn-cs"/>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endParaRPr>
          </a:p>
        </p:txBody>
      </p:sp>
      <p:sp>
        <p:nvSpPr>
          <p:cNvPr id="65540" name="Slide Number Placeholder 3"/>
          <p:cNvSpPr>
            <a:spLocks noGrp="1"/>
          </p:cNvSpPr>
          <p:nvPr>
            <p:ph type="sldNum" sz="quarter" idx="5"/>
          </p:nvPr>
        </p:nvSpPr>
        <p:spPr>
          <a:noFill/>
        </p:spPr>
        <p:txBody>
          <a:bodyPr/>
          <a:lstStyle/>
          <a:p>
            <a:pPr algn="r" rtl="0" eaLnBrk="0" fontAlgn="base" hangingPunct="0">
              <a:spcBef>
                <a:spcPct val="0"/>
              </a:spcBef>
              <a:spcAft>
                <a:spcPct val="0"/>
              </a:spcAft>
            </a:pPr>
            <a:fld id="{7CBA9F96-28CD-4D8A-B3F1-886503DE7CE3}" type="slidenum">
              <a:rPr lang="en-US" sz="1200" kern="1200">
                <a:solidFill>
                  <a:prstClr val="black"/>
                </a:solidFill>
                <a:latin typeface="Arial" pitchFamily="34" charset="0"/>
                <a:ea typeface="+mn-ea"/>
                <a:cs typeface="+mn-cs"/>
              </a:rPr>
              <a:pPr algn="r" rtl="0" eaLnBrk="0" fontAlgn="base" hangingPunct="0">
                <a:spcBef>
                  <a:spcPct val="0"/>
                </a:spcBef>
                <a:spcAft>
                  <a:spcPct val="0"/>
                </a:spcAft>
              </a:pPr>
              <a:t>18</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9A7FDEC-0965-4CD0-BBC2-32AF011608A7}" type="slidenum">
              <a:rPr lang="en-US" smtClean="0">
                <a:latin typeface="Arial" pitchFamily="34" charset="0"/>
              </a:rPr>
              <a:pPr/>
              <a:t>19</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64DB7C90-FDFC-4FA0-8EFA-0C0A624C4C9C}" type="slidenum">
              <a:rPr lang="en-US" sz="1100">
                <a:solidFill>
                  <a:prstClr val="black"/>
                </a:solidFill>
                <a:latin typeface="Times New Roman" pitchFamily="18" charset="0"/>
              </a:rPr>
              <a:pPr algn="r" rtl="0" fontAlgn="base">
                <a:spcBef>
                  <a:spcPct val="0"/>
                </a:spcBef>
                <a:spcAft>
                  <a:spcPct val="0"/>
                </a:spcAft>
              </a:pPr>
              <a:t>2</a:t>
            </a:fld>
            <a:endParaRPr lang="en-US" sz="1100" dirty="0">
              <a:solidFill>
                <a:prstClr val="black"/>
              </a:solidFill>
              <a:latin typeface="Times New Roman" pitchFamily="18" charset="0"/>
            </a:endParaRPr>
          </a:p>
        </p:txBody>
      </p:sp>
      <p:sp>
        <p:nvSpPr>
          <p:cNvPr id="37890" name="Rectangle 2"/>
          <p:cNvSpPr>
            <a:spLocks noGrp="1" noRot="1" noChangeAspect="1" noChangeArrowheads="1" noTextEdit="1"/>
          </p:cNvSpPr>
          <p:nvPr>
            <p:ph type="sldImg"/>
          </p:nvPr>
        </p:nvSpPr>
        <p:spPr bwMode="auto">
          <a:xfrm>
            <a:off x="1104900" y="652463"/>
            <a:ext cx="4645025" cy="3484562"/>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28688" y="4354286"/>
            <a:ext cx="5000625" cy="4136571"/>
          </a:xfrm>
          <a:prstGeom prst="rect">
            <a:avLst/>
          </a:prstGeom>
          <a:solidFill>
            <a:srgbClr val="FFFFFF"/>
          </a:solidFill>
          <a:ln>
            <a:solidFill>
              <a:srgbClr val="000000"/>
            </a:solidFill>
            <a:miter lim="800000"/>
            <a:headEnd/>
            <a:tailEnd/>
          </a:ln>
        </p:spPr>
        <p:txBody>
          <a:bodyPr lIns="86486" tIns="43243" rIns="86486" bIns="43243"/>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55DF16D3-34C4-4729-AB1D-00CD58CABF53}"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EF09539-0C1A-4121-83AB-C25A6F371DE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23AC1-3ACA-48AB-9B6E-B8B6B86D81AA}" type="slidenum">
              <a:rPr lang="en-US"/>
              <a:pPr/>
              <a:t>22</a:t>
            </a:fld>
            <a:endParaRPr lang="en-US"/>
          </a:p>
        </p:txBody>
      </p:sp>
      <p:sp>
        <p:nvSpPr>
          <p:cNvPr id="2101250" name="Rectangle 2"/>
          <p:cNvSpPr>
            <a:spLocks noGrp="1" noRot="1" noChangeAspect="1" noChangeArrowheads="1" noTextEdit="1"/>
          </p:cNvSpPr>
          <p:nvPr>
            <p:ph type="sldImg"/>
          </p:nvPr>
        </p:nvSpPr>
        <p:spPr>
          <a:xfrm>
            <a:off x="1143000" y="685800"/>
            <a:ext cx="4572000" cy="3429000"/>
          </a:xfrm>
          <a:ln/>
        </p:spPr>
      </p:sp>
      <p:sp>
        <p:nvSpPr>
          <p:cNvPr id="210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0D95B0-9869-4677-A3F3-15883528D2DD}" type="slidenum">
              <a:rPr lang="en-US" smtClean="0">
                <a:latin typeface="Arial" pitchFamily="34" charset="0"/>
              </a:rPr>
              <a:pPr/>
              <a:t>23</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xfrm>
            <a:off x="1143000" y="693738"/>
            <a:ext cx="4572000" cy="3429000"/>
          </a:xfrm>
          <a:solidFill>
            <a:srgbClr val="FFFFFF"/>
          </a:solidFill>
          <a:ln/>
        </p:spPr>
      </p:sp>
      <p:sp>
        <p:nvSpPr>
          <p:cNvPr id="74756" name="Rectangle 3"/>
          <p:cNvSpPr>
            <a:spLocks noGrp="1" noChangeArrowheads="1"/>
          </p:cNvSpPr>
          <p:nvPr>
            <p:ph type="body" idx="1"/>
          </p:nvPr>
        </p:nvSpPr>
        <p:spPr>
          <a:xfrm>
            <a:off x="685800" y="4343400"/>
            <a:ext cx="5487988" cy="4032250"/>
          </a:xfrm>
          <a:noFill/>
          <a:ln/>
        </p:spPr>
        <p:txBody>
          <a:bodyPr wrap="none" anchor="ct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B3B0BDE-1CD5-49FA-8496-48EEB105D85E}" type="slidenum">
              <a:rPr lang="en-US" smtClean="0">
                <a:latin typeface="Arial" pitchFamily="34" charset="0"/>
              </a:rPr>
              <a:pPr/>
              <a:t>24</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xfrm>
            <a:off x="1143000" y="693738"/>
            <a:ext cx="4572000" cy="3429000"/>
          </a:xfrm>
          <a:solidFill>
            <a:srgbClr val="FFFFFF"/>
          </a:solidFill>
          <a:ln/>
        </p:spPr>
      </p:sp>
      <p:sp>
        <p:nvSpPr>
          <p:cNvPr id="75780" name="Rectangle 3"/>
          <p:cNvSpPr>
            <a:spLocks noGrp="1" noChangeArrowheads="1"/>
          </p:cNvSpPr>
          <p:nvPr>
            <p:ph type="body" idx="1"/>
          </p:nvPr>
        </p:nvSpPr>
        <p:spPr>
          <a:xfrm>
            <a:off x="685800" y="4343400"/>
            <a:ext cx="5487988" cy="4032250"/>
          </a:xfrm>
          <a:noFill/>
          <a:ln/>
        </p:spPr>
        <p:txBody>
          <a:bodyPr wrap="none" anchor="ct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13844EB-1F94-4242-A7B9-028250C1FE65}" type="slidenum">
              <a:rPr lang="en-US" smtClean="0">
                <a:latin typeface="Arial" pitchFamily="34" charset="0"/>
              </a:rPr>
              <a:pPr/>
              <a:t>25</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xfrm>
            <a:off x="1144588" y="693738"/>
            <a:ext cx="4567237" cy="3427412"/>
          </a:xfrm>
          <a:solidFill>
            <a:srgbClr val="FFFFFF"/>
          </a:solidFill>
          <a:ln/>
        </p:spPr>
      </p:sp>
      <p:sp>
        <p:nvSpPr>
          <p:cNvPr id="76804" name="Rectangle 3"/>
          <p:cNvSpPr>
            <a:spLocks noGrp="1" noChangeArrowheads="1"/>
          </p:cNvSpPr>
          <p:nvPr>
            <p:ph type="body" idx="1"/>
          </p:nvPr>
        </p:nvSpPr>
        <p:spPr>
          <a:xfrm>
            <a:off x="685800" y="4341813"/>
            <a:ext cx="5486400" cy="4113212"/>
          </a:xfrm>
          <a:solidFill>
            <a:srgbClr val="FFFFFF"/>
          </a:solidFill>
          <a:ln>
            <a:solidFill>
              <a:srgbClr val="000000"/>
            </a:solidFill>
          </a:ln>
        </p:spPr>
        <p:txBody>
          <a:bodyPr lIns="82058" tIns="41029" rIns="82058" bIns="41029"/>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eaLnBrk="0" fontAlgn="base" hangingPunct="0">
              <a:spcBef>
                <a:spcPct val="0"/>
              </a:spcBef>
              <a:spcAft>
                <a:spcPct val="0"/>
              </a:spcAft>
            </a:pPr>
            <a:fld id="{9AC43124-0B2A-4842-9557-88D52829D4D5}" type="slidenum">
              <a:rPr lang="en-US" sz="1200" b="1" kern="1200">
                <a:solidFill>
                  <a:prstClr val="black"/>
                </a:solidFill>
                <a:latin typeface="Times New Roman" pitchFamily="18" charset="0"/>
                <a:ea typeface="+mn-ea"/>
                <a:cs typeface="+mn-cs"/>
              </a:rPr>
              <a:pPr algn="r" rtl="0" eaLnBrk="0" fontAlgn="base" hangingPunct="0">
                <a:spcBef>
                  <a:spcPct val="0"/>
                </a:spcBef>
                <a:spcAft>
                  <a:spcPct val="0"/>
                </a:spcAft>
              </a:pPr>
              <a:t>27</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9E8504F9-F000-4528-8606-C0BC47396570}" type="slidenum">
              <a:rPr lang="en-US" sz="1200" kern="1200">
                <a:solidFill>
                  <a:prstClr val="black"/>
                </a:solidFill>
                <a:latin typeface="Calibri"/>
                <a:ea typeface="+mn-ea"/>
                <a:cs typeface="+mn-cs"/>
              </a:rPr>
              <a:pPr algn="r" rtl="0" eaLnBrk="0" fontAlgn="base" hangingPunct="0">
                <a:spcBef>
                  <a:spcPct val="0"/>
                </a:spcBef>
                <a:spcAft>
                  <a:spcPct val="0"/>
                </a:spcAft>
              </a:pPr>
              <a:t>28</a:t>
            </a:fld>
            <a:endParaRPr lang="en-US" sz="1200" kern="1200">
              <a:solidFill>
                <a:prstClr val="black"/>
              </a:solidFill>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15A54-161A-470D-941A-4EDCB960938E}" type="slidenum">
              <a:rPr lang="en-US"/>
              <a:pPr/>
              <a:t>29</a:t>
            </a:fld>
            <a:endParaRPr lang="en-US"/>
          </a:p>
        </p:txBody>
      </p:sp>
      <p:sp>
        <p:nvSpPr>
          <p:cNvPr id="2276354" name="Rectangle 2"/>
          <p:cNvSpPr>
            <a:spLocks noGrp="1" noRot="1" noChangeAspect="1" noChangeArrowheads="1" noTextEdit="1"/>
          </p:cNvSpPr>
          <p:nvPr>
            <p:ph type="sldImg"/>
          </p:nvPr>
        </p:nvSpPr>
        <p:spPr>
          <a:ln/>
        </p:spPr>
      </p:sp>
      <p:sp>
        <p:nvSpPr>
          <p:cNvPr id="227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D722DB49-37CD-4878-A87F-50103F542D09}" type="slidenum">
              <a:rPr lang="en-US" sz="1100">
                <a:solidFill>
                  <a:prstClr val="black"/>
                </a:solidFill>
                <a:latin typeface="Times New Roman" pitchFamily="18" charset="0"/>
              </a:rPr>
              <a:pPr algn="r" rtl="0" fontAlgn="base">
                <a:spcBef>
                  <a:spcPct val="0"/>
                </a:spcBef>
                <a:spcAft>
                  <a:spcPct val="0"/>
                </a:spcAft>
              </a:pPr>
              <a:t>3</a:t>
            </a:fld>
            <a:endParaRPr lang="en-US" sz="1100" dirty="0">
              <a:solidFill>
                <a:prstClr val="black"/>
              </a:solidFill>
              <a:latin typeface="Times New Roman" pitchFamily="18" charset="0"/>
            </a:endParaRPr>
          </a:p>
        </p:txBody>
      </p:sp>
      <p:sp>
        <p:nvSpPr>
          <p:cNvPr id="235522"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913805" y="4343704"/>
            <a:ext cx="5030391" cy="4113892"/>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F0C22-7276-4951-A507-5D517172B5C2}" type="slidenum">
              <a:rPr lang="en-US"/>
              <a:pPr/>
              <a:t>30</a:t>
            </a:fld>
            <a:endParaRPr lang="en-US"/>
          </a:p>
        </p:txBody>
      </p:sp>
      <p:sp>
        <p:nvSpPr>
          <p:cNvPr id="2278402" name="Rectangle 2"/>
          <p:cNvSpPr>
            <a:spLocks noGrp="1" noRot="1" noChangeAspect="1" noChangeArrowheads="1" noTextEdit="1"/>
          </p:cNvSpPr>
          <p:nvPr>
            <p:ph type="sldImg"/>
          </p:nvPr>
        </p:nvSpPr>
        <p:spPr>
          <a:xfrm>
            <a:off x="1147763" y="685800"/>
            <a:ext cx="4570412" cy="3429000"/>
          </a:xfrm>
          <a:ln/>
        </p:spPr>
      </p:sp>
      <p:sp>
        <p:nvSpPr>
          <p:cNvPr id="2278403"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A6B93-373D-4B28-B26B-FF4029E9AAC1}" type="slidenum">
              <a:rPr lang="en-US"/>
              <a:pPr/>
              <a:t>31</a:t>
            </a:fld>
            <a:endParaRPr lang="en-US"/>
          </a:p>
        </p:txBody>
      </p:sp>
      <p:sp>
        <p:nvSpPr>
          <p:cNvPr id="2280450" name="Rectangle 2"/>
          <p:cNvSpPr>
            <a:spLocks noGrp="1" noRot="1" noChangeAspect="1" noChangeArrowheads="1" noTextEdit="1"/>
          </p:cNvSpPr>
          <p:nvPr>
            <p:ph type="sldImg"/>
          </p:nvPr>
        </p:nvSpPr>
        <p:spPr>
          <a:xfrm>
            <a:off x="1147763" y="685800"/>
            <a:ext cx="4570412" cy="3429000"/>
          </a:xfrm>
          <a:ln/>
        </p:spPr>
      </p:sp>
      <p:sp>
        <p:nvSpPr>
          <p:cNvPr id="2280451"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63638" y="686040"/>
            <a:ext cx="4538662" cy="3428600"/>
          </a:xfrm>
          <a:ln/>
        </p:spPr>
      </p:sp>
      <p:sp>
        <p:nvSpPr>
          <p:cNvPr id="215043" name="Rectangle 3"/>
          <p:cNvSpPr>
            <a:spLocks noGrp="1" noChangeArrowheads="1"/>
          </p:cNvSpPr>
          <p:nvPr>
            <p:ph type="body" idx="1"/>
          </p:nvPr>
        </p:nvSpPr>
        <p:spPr>
          <a:xfrm>
            <a:off x="914400" y="4343320"/>
            <a:ext cx="5029200" cy="4114641"/>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D6E81-010E-426C-BD68-8CB3AA0585B4}" type="slidenum">
              <a:rPr lang="en-US"/>
              <a:pPr/>
              <a:t>33</a:t>
            </a:fld>
            <a:endParaRPr lang="en-US"/>
          </a:p>
        </p:txBody>
      </p:sp>
      <p:sp>
        <p:nvSpPr>
          <p:cNvPr id="2282498" name="Rectangle 2"/>
          <p:cNvSpPr>
            <a:spLocks noGrp="1" noRot="1" noChangeAspect="1" noChangeArrowheads="1" noTextEdit="1"/>
          </p:cNvSpPr>
          <p:nvPr>
            <p:ph type="sldImg"/>
          </p:nvPr>
        </p:nvSpPr>
        <p:spPr>
          <a:xfrm>
            <a:off x="1147763" y="685800"/>
            <a:ext cx="4570412" cy="3429000"/>
          </a:xfrm>
          <a:ln/>
        </p:spPr>
      </p:sp>
      <p:sp>
        <p:nvSpPr>
          <p:cNvPr id="2282499"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73BA4-290A-447B-A85D-D24EDA3542A9}" type="slidenum">
              <a:rPr lang="en-US"/>
              <a:pPr/>
              <a:t>34</a:t>
            </a:fld>
            <a:endParaRPr lang="en-US"/>
          </a:p>
        </p:txBody>
      </p:sp>
      <p:sp>
        <p:nvSpPr>
          <p:cNvPr id="2284546" name="Rectangle 2"/>
          <p:cNvSpPr>
            <a:spLocks noGrp="1" noRot="1" noChangeAspect="1" noChangeArrowheads="1" noTextEdit="1"/>
          </p:cNvSpPr>
          <p:nvPr>
            <p:ph type="sldImg"/>
          </p:nvPr>
        </p:nvSpPr>
        <p:spPr>
          <a:xfrm>
            <a:off x="1147763" y="685800"/>
            <a:ext cx="4570412" cy="3429000"/>
          </a:xfrm>
          <a:ln/>
        </p:spPr>
      </p:sp>
      <p:sp>
        <p:nvSpPr>
          <p:cNvPr id="2284547"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A5689-ABBB-4815-B6E7-BC4EFE511E2C}" type="slidenum">
              <a:rPr lang="en-US"/>
              <a:pPr/>
              <a:t>35</a:t>
            </a:fld>
            <a:endParaRPr lang="en-US"/>
          </a:p>
        </p:txBody>
      </p:sp>
      <p:sp>
        <p:nvSpPr>
          <p:cNvPr id="2288642" name="Rectangle 2"/>
          <p:cNvSpPr>
            <a:spLocks noGrp="1" noRot="1" noChangeAspect="1" noChangeArrowheads="1" noTextEdit="1"/>
          </p:cNvSpPr>
          <p:nvPr>
            <p:ph type="sldImg"/>
          </p:nvPr>
        </p:nvSpPr>
        <p:spPr>
          <a:xfrm>
            <a:off x="1146175" y="685800"/>
            <a:ext cx="4570413" cy="3429000"/>
          </a:xfrm>
          <a:ln/>
        </p:spPr>
      </p:sp>
      <p:sp>
        <p:nvSpPr>
          <p:cNvPr id="228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6D238-D583-4E9D-B7B7-5173BCCBA50F}" type="slidenum">
              <a:rPr lang="en-US"/>
              <a:pPr/>
              <a:t>36</a:t>
            </a:fld>
            <a:endParaRPr lang="en-US"/>
          </a:p>
        </p:txBody>
      </p:sp>
      <p:sp>
        <p:nvSpPr>
          <p:cNvPr id="2290690" name="Rectangle 2"/>
          <p:cNvSpPr>
            <a:spLocks noGrp="1" noRot="1" noChangeAspect="1" noChangeArrowheads="1" noTextEdit="1"/>
          </p:cNvSpPr>
          <p:nvPr>
            <p:ph type="sldImg"/>
          </p:nvPr>
        </p:nvSpPr>
        <p:spPr>
          <a:xfrm>
            <a:off x="1146175" y="685800"/>
            <a:ext cx="4570413" cy="3429000"/>
          </a:xfrm>
          <a:ln/>
        </p:spPr>
      </p:sp>
      <p:sp>
        <p:nvSpPr>
          <p:cNvPr id="229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37</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38</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39</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2F4819BB-AC7D-483E-9D02-555FC75FFFD8}" type="slidenum">
              <a:rPr lang="en-US" sz="1100">
                <a:solidFill>
                  <a:prstClr val="black"/>
                </a:solidFill>
                <a:latin typeface="Times New Roman" pitchFamily="18" charset="0"/>
              </a:rPr>
              <a:pPr algn="r" rtl="0" fontAlgn="base">
                <a:spcBef>
                  <a:spcPct val="0"/>
                </a:spcBef>
                <a:spcAft>
                  <a:spcPct val="0"/>
                </a:spcAft>
              </a:pPr>
              <a:t>4</a:t>
            </a:fld>
            <a:endParaRPr lang="en-US" sz="1100" dirty="0">
              <a:solidFill>
                <a:prstClr val="black"/>
              </a:solidFill>
              <a:latin typeface="Times New Roman"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40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smtClean="0"/>
          </a:p>
        </p:txBody>
      </p:sp>
      <p:sp>
        <p:nvSpPr>
          <p:cNvPr id="186372" name="Slide Number Placeholder 3"/>
          <p:cNvSpPr>
            <a:spLocks noGrp="1"/>
          </p:cNvSpPr>
          <p:nvPr>
            <p:ph type="sldNum" sz="quarter" idx="5"/>
          </p:nvPr>
        </p:nvSpPr>
        <p:spPr>
          <a:noFill/>
        </p:spPr>
        <p:txBody>
          <a:bodyPr/>
          <a:lstStyle/>
          <a:p>
            <a:pPr algn="r" rtl="0" fontAlgn="base">
              <a:spcBef>
                <a:spcPct val="0"/>
              </a:spcBef>
              <a:spcAft>
                <a:spcPct val="0"/>
              </a:spcAft>
            </a:pPr>
            <a:fld id="{F245681A-3DA7-45BA-B59B-F6031EA8E72C}" type="slidenum">
              <a:rPr lang="en-US" sz="1200" b="1" kern="1200">
                <a:solidFill>
                  <a:prstClr val="black"/>
                </a:solidFill>
                <a:latin typeface="Times New Roman" pitchFamily="18" charset="0"/>
                <a:ea typeface="+mn-ea"/>
                <a:cs typeface="+mn-cs"/>
              </a:rPr>
              <a:pPr algn="r" rtl="0" fontAlgn="base">
                <a:spcBef>
                  <a:spcPct val="0"/>
                </a:spcBef>
                <a:spcAft>
                  <a:spcPct val="0"/>
                </a:spcAft>
              </a:pPr>
              <a:t>43</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a:spcBef>
                <a:spcPct val="0"/>
              </a:spcBef>
            </a:pPr>
            <a:endParaRPr lang="en-US" smtClean="0"/>
          </a:p>
        </p:txBody>
      </p:sp>
      <p:sp>
        <p:nvSpPr>
          <p:cNvPr id="187396" name="Slide Number Placeholder 3"/>
          <p:cNvSpPr>
            <a:spLocks noGrp="1"/>
          </p:cNvSpPr>
          <p:nvPr>
            <p:ph type="sldNum" sz="quarter" idx="5"/>
          </p:nvPr>
        </p:nvSpPr>
        <p:spPr>
          <a:noFill/>
        </p:spPr>
        <p:txBody>
          <a:bodyPr/>
          <a:lstStyle/>
          <a:p>
            <a:pPr algn="r" rtl="0" fontAlgn="base">
              <a:spcBef>
                <a:spcPct val="0"/>
              </a:spcBef>
              <a:spcAft>
                <a:spcPct val="0"/>
              </a:spcAft>
            </a:pPr>
            <a:fld id="{831BCCF9-E963-4195-B37D-99C7C419FCE6}" type="slidenum">
              <a:rPr lang="en-US" sz="1200" b="1" kern="1200">
                <a:solidFill>
                  <a:prstClr val="black"/>
                </a:solidFill>
                <a:latin typeface="Times New Roman" pitchFamily="18" charset="0"/>
                <a:ea typeface="+mn-ea"/>
                <a:cs typeface="+mn-cs"/>
              </a:rPr>
              <a:pPr algn="r" rtl="0" fontAlgn="base">
                <a:spcBef>
                  <a:spcPct val="0"/>
                </a:spcBef>
                <a:spcAft>
                  <a:spcPct val="0"/>
                </a:spcAft>
              </a:pPr>
              <a:t>44</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pPr algn="r" rtl="0" fontAlgn="base">
              <a:spcBef>
                <a:spcPct val="0"/>
              </a:spcBef>
              <a:spcAft>
                <a:spcPct val="0"/>
              </a:spcAft>
            </a:pPr>
            <a:fld id="{7CEF4217-4597-4CC8-A3D3-E671E8ED03BC}" type="slidenum">
              <a:rPr lang="en-US" sz="1200" b="1" kern="1200">
                <a:solidFill>
                  <a:prstClr val="black"/>
                </a:solidFill>
                <a:latin typeface="Times New Roman" pitchFamily="18" charset="0"/>
                <a:ea typeface="+mn-ea"/>
                <a:cs typeface="+mn-cs"/>
              </a:rPr>
              <a:pPr algn="r" rtl="0" fontAlgn="base">
                <a:spcBef>
                  <a:spcPct val="0"/>
                </a:spcBef>
                <a:spcAft>
                  <a:spcPct val="0"/>
                </a:spcAft>
              </a:pPr>
              <a:t>45</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p>
        </p:txBody>
      </p:sp>
      <p:sp>
        <p:nvSpPr>
          <p:cNvPr id="192516" name="Slide Number Placeholder 3"/>
          <p:cNvSpPr>
            <a:spLocks noGrp="1"/>
          </p:cNvSpPr>
          <p:nvPr>
            <p:ph type="sldNum" sz="quarter" idx="5"/>
          </p:nvPr>
        </p:nvSpPr>
        <p:spPr>
          <a:noFill/>
        </p:spPr>
        <p:txBody>
          <a:bodyPr/>
          <a:lstStyle/>
          <a:p>
            <a:pPr algn="r" rtl="0" fontAlgn="base">
              <a:spcBef>
                <a:spcPct val="0"/>
              </a:spcBef>
              <a:spcAft>
                <a:spcPct val="0"/>
              </a:spcAft>
            </a:pPr>
            <a:fld id="{0E1746E6-ACC4-4738-9CA9-0054B1CCDF53}" type="slidenum">
              <a:rPr lang="en-US" sz="1200" b="1" kern="1200">
                <a:solidFill>
                  <a:prstClr val="black"/>
                </a:solidFill>
                <a:latin typeface="Times New Roman" pitchFamily="18" charset="0"/>
                <a:ea typeface="+mn-ea"/>
                <a:cs typeface="+mn-cs"/>
              </a:rPr>
              <a:pPr algn="r" rtl="0" fontAlgn="base">
                <a:spcBef>
                  <a:spcPct val="0"/>
                </a:spcBef>
                <a:spcAft>
                  <a:spcPct val="0"/>
                </a:spcAft>
              </a:pPr>
              <a:t>46</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194564" name="Slide Number Placeholder 3"/>
          <p:cNvSpPr>
            <a:spLocks noGrp="1"/>
          </p:cNvSpPr>
          <p:nvPr>
            <p:ph type="sldNum" sz="quarter" idx="5"/>
          </p:nvPr>
        </p:nvSpPr>
        <p:spPr>
          <a:noFill/>
        </p:spPr>
        <p:txBody>
          <a:bodyPr/>
          <a:lstStyle/>
          <a:p>
            <a:pPr algn="r" rtl="0" fontAlgn="base">
              <a:spcBef>
                <a:spcPct val="0"/>
              </a:spcBef>
              <a:spcAft>
                <a:spcPct val="0"/>
              </a:spcAft>
            </a:pPr>
            <a:fld id="{D93038CD-6A2B-4299-B8E7-E451E08BBC48}" type="slidenum">
              <a:rPr lang="en-US" sz="1200" b="1" kern="1200">
                <a:solidFill>
                  <a:prstClr val="black"/>
                </a:solidFill>
                <a:latin typeface="Times New Roman" pitchFamily="18" charset="0"/>
                <a:ea typeface="+mn-ea"/>
                <a:cs typeface="+mn-cs"/>
              </a:rPr>
              <a:pPr algn="r" rtl="0" fontAlgn="base">
                <a:spcBef>
                  <a:spcPct val="0"/>
                </a:spcBef>
                <a:spcAft>
                  <a:spcPct val="0"/>
                </a:spcAft>
              </a:pPr>
              <a:t>47</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p>
        </p:txBody>
      </p:sp>
      <p:sp>
        <p:nvSpPr>
          <p:cNvPr id="195588" name="Slide Number Placeholder 3"/>
          <p:cNvSpPr>
            <a:spLocks noGrp="1"/>
          </p:cNvSpPr>
          <p:nvPr>
            <p:ph type="sldNum" sz="quarter" idx="5"/>
          </p:nvPr>
        </p:nvSpPr>
        <p:spPr>
          <a:noFill/>
        </p:spPr>
        <p:txBody>
          <a:bodyPr/>
          <a:lstStyle/>
          <a:p>
            <a:pPr algn="r" rtl="0" fontAlgn="base">
              <a:spcBef>
                <a:spcPct val="0"/>
              </a:spcBef>
              <a:spcAft>
                <a:spcPct val="0"/>
              </a:spcAft>
            </a:pPr>
            <a:fld id="{15F11B17-D1FC-4E1E-9312-1BFFA09A2D6B}" type="slidenum">
              <a:rPr lang="en-US" sz="1200" b="1" kern="1200">
                <a:solidFill>
                  <a:prstClr val="black"/>
                </a:solidFill>
                <a:latin typeface="Times New Roman" pitchFamily="18" charset="0"/>
                <a:ea typeface="+mn-ea"/>
                <a:cs typeface="+mn-cs"/>
              </a:rPr>
              <a:pPr algn="r" rtl="0" fontAlgn="base">
                <a:spcBef>
                  <a:spcPct val="0"/>
                </a:spcBef>
                <a:spcAft>
                  <a:spcPct val="0"/>
                </a:spcAft>
              </a:pPr>
              <a:t>48</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pPr algn="r" rtl="0" fontAlgn="base">
              <a:spcBef>
                <a:spcPct val="0"/>
              </a:spcBef>
              <a:spcAft>
                <a:spcPct val="0"/>
              </a:spcAft>
            </a:pPr>
            <a:fld id="{D14A6435-9DC0-4F06-815B-93D782C3DBF0}" type="slidenum">
              <a:rPr lang="en-US" sz="1200" b="1" kern="1200">
                <a:solidFill>
                  <a:prstClr val="black"/>
                </a:solidFill>
                <a:latin typeface="Times New Roman" pitchFamily="18" charset="0"/>
                <a:ea typeface="+mn-ea"/>
                <a:cs typeface="+mn-cs"/>
              </a:rPr>
              <a:pPr algn="r" rtl="0" fontAlgn="base">
                <a:spcBef>
                  <a:spcPct val="0"/>
                </a:spcBef>
                <a:spcAft>
                  <a:spcPct val="0"/>
                </a:spcAft>
              </a:pPr>
              <a:t>49</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A471B349-9F02-48E8-8725-7E070E354569}" type="slidenum">
              <a:rPr lang="en-US" sz="1100">
                <a:solidFill>
                  <a:prstClr val="black"/>
                </a:solidFill>
                <a:latin typeface="Times New Roman" pitchFamily="18" charset="0"/>
              </a:rPr>
              <a:pPr algn="r" rtl="0" fontAlgn="base">
                <a:spcBef>
                  <a:spcPct val="0"/>
                </a:spcBef>
                <a:spcAft>
                  <a:spcPct val="0"/>
                </a:spcAft>
              </a:pPr>
              <a:t>5</a:t>
            </a:fld>
            <a:endParaRPr lang="en-US" sz="1100" dirty="0">
              <a:solidFill>
                <a:prstClr val="black"/>
              </a:solidFill>
              <a:latin typeface="Times New Roman" pitchFamily="18" charset="0"/>
            </a:endParaRPr>
          </a:p>
        </p:txBody>
      </p:sp>
      <p:sp>
        <p:nvSpPr>
          <p:cNvPr id="23142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3805" y="4343704"/>
            <a:ext cx="5030391" cy="4113892"/>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pPr algn="r" rtl="0" fontAlgn="base">
              <a:spcBef>
                <a:spcPct val="0"/>
              </a:spcBef>
              <a:spcAft>
                <a:spcPct val="0"/>
              </a:spcAft>
            </a:pPr>
            <a:fld id="{D14A6435-9DC0-4F06-815B-93D782C3DBF0}" type="slidenum">
              <a:rPr lang="en-US" sz="1200" b="1" kern="1200">
                <a:solidFill>
                  <a:prstClr val="black"/>
                </a:solidFill>
                <a:latin typeface="Times New Roman" pitchFamily="18" charset="0"/>
                <a:ea typeface="+mn-ea"/>
                <a:cs typeface="+mn-cs"/>
              </a:rPr>
              <a:pPr algn="r" rtl="0" fontAlgn="base">
                <a:spcBef>
                  <a:spcPct val="0"/>
                </a:spcBef>
                <a:spcAft>
                  <a:spcPct val="0"/>
                </a:spcAft>
              </a:pPr>
              <a:t>50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p:spPr>
        <p:txBody>
          <a:bodyPr/>
          <a:lstStyle/>
          <a:p>
            <a:pPr algn="r" rtl="0" fontAlgn="base">
              <a:spcBef>
                <a:spcPct val="0"/>
              </a:spcBef>
              <a:spcAft>
                <a:spcPct val="0"/>
              </a:spcAft>
            </a:pPr>
            <a:fld id="{238FD483-2B22-4A23-B093-08BB33A29E5E}" type="slidenum">
              <a:rPr lang="en-US" sz="1200" b="1" kern="1200">
                <a:solidFill>
                  <a:prstClr val="black"/>
                </a:solidFill>
                <a:latin typeface="Arial" pitchFamily="34" charset="0"/>
                <a:ea typeface="+mn-ea"/>
                <a:cs typeface="+mn-cs"/>
              </a:rPr>
              <a:pPr algn="r" rtl="0" fontAlgn="base">
                <a:spcBef>
                  <a:spcPct val="0"/>
                </a:spcBef>
                <a:spcAft>
                  <a:spcPct val="0"/>
                </a:spcAft>
              </a:pPr>
              <a:t>51</a:t>
            </a:fld>
            <a:endParaRPr lang="en-US" sz="1200" b="1" kern="1200">
              <a:solidFill>
                <a:prstClr val="black"/>
              </a:solidFill>
              <a:latin typeface="Arial"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6FB70B99-1E6A-4BE4-A021-6C5674BE7AE0}" type="slidenum">
              <a:rPr lang="en-US" sz="1100">
                <a:solidFill>
                  <a:prstClr val="black"/>
                </a:solidFill>
                <a:latin typeface="Times New Roman" pitchFamily="18" charset="0"/>
              </a:rPr>
              <a:pPr algn="r" rtl="0" fontAlgn="base">
                <a:spcBef>
                  <a:spcPct val="0"/>
                </a:spcBef>
                <a:spcAft>
                  <a:spcPct val="0"/>
                </a:spcAft>
              </a:pPr>
              <a:t>6</a:t>
            </a:fld>
            <a:endParaRPr lang="en-US" sz="1100" dirty="0">
              <a:solidFill>
                <a:prstClr val="black"/>
              </a:solidFill>
              <a:latin typeface="Times New Roman" pitchFamily="18" charset="0"/>
            </a:endParaRPr>
          </a:p>
        </p:txBody>
      </p:sp>
      <p:sp>
        <p:nvSpPr>
          <p:cNvPr id="200706" name="Rectangle 1026"/>
          <p:cNvSpPr>
            <a:spLocks noGrp="1" noRot="1" noChangeAspect="1" noChangeArrowheads="1" noTextEdit="1"/>
          </p:cNvSpPr>
          <p:nvPr>
            <p:ph type="sldImg"/>
          </p:nvPr>
        </p:nvSpPr>
        <p:spPr bwMode="auto">
          <a:xfrm>
            <a:off x="1103313" y="652463"/>
            <a:ext cx="4645025" cy="3484562"/>
          </a:xfrm>
          <a:prstGeom prst="rect">
            <a:avLst/>
          </a:prstGeom>
          <a:solidFill>
            <a:srgbClr val="FFFFFF"/>
          </a:solidFill>
          <a:ln>
            <a:solidFill>
              <a:srgbClr val="000000"/>
            </a:solidFill>
            <a:miter lim="800000"/>
            <a:headEnd/>
            <a:tailEnd/>
          </a:ln>
        </p:spPr>
      </p:sp>
      <p:sp>
        <p:nvSpPr>
          <p:cNvPr id="200707" name="Rectangle 1027"/>
          <p:cNvSpPr>
            <a:spLocks noGrp="1" noChangeArrowheads="1"/>
          </p:cNvSpPr>
          <p:nvPr>
            <p:ph type="body" idx="1"/>
          </p:nvPr>
        </p:nvSpPr>
        <p:spPr bwMode="auto">
          <a:xfrm>
            <a:off x="928688" y="4354286"/>
            <a:ext cx="5000625" cy="4136571"/>
          </a:xfrm>
          <a:prstGeom prst="rect">
            <a:avLst/>
          </a:prstGeom>
          <a:solidFill>
            <a:srgbClr val="FFFFFF"/>
          </a:solidFill>
          <a:ln>
            <a:solidFill>
              <a:srgbClr val="000000"/>
            </a:solidFill>
            <a:miter lim="800000"/>
            <a:headEnd/>
            <a:tailEnd/>
          </a:ln>
        </p:spPr>
        <p:txBody>
          <a:bodyPr lIns="86478" tIns="43239" rIns="86478" bIns="43239"/>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3994615A-7952-407A-9B9B-E996EA7CEAB8}"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0E68A23D-5F87-433A-83EF-F1FD42E69FD8}"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363D5232-FC5A-4C1B-89A9-CE1BF3360559}"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817B-D0AF-4811-B339-3E6C54A8A8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B51D6-C85C-41C4-AFCD-D72B1736C40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DF5B290-6F4F-4CE3-99A4-36CE27C8DCB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F159A1F-EAFB-4EAD-A1AB-EFFD0C78DD0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B81D008-04A7-4164-BF4A-59886354B83F}"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552F6DB-A119-42A7-A24F-0521C32E9DEC}"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12E0BEE-2BD9-4336-84EE-B2594288CD0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AB48271-39BD-4531-8BD5-BCFC7064009B}"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2B65B20-0090-4397-AE5D-61F09C196588}"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41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741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lgn="l" rtl="0" fontAlgn="base">
              <a:spcBef>
                <a:spcPct val="0"/>
              </a:spcBef>
              <a:spcAft>
                <a:spcPct val="0"/>
              </a:spcAft>
              <a:defRPr/>
            </a:pPr>
            <a:fld id="{8C12CCE4-A2DA-4372-856B-9E980B396E73}"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lgn="r" rtl="0" fontAlgn="base">
              <a:spcBef>
                <a:spcPct val="0"/>
              </a:spcBef>
              <a:spcAft>
                <a:spcPct val="0"/>
              </a:spcAft>
              <a:defRPr/>
            </a:pPr>
            <a:fld id="{E24D0A38-FB2C-4E13-A11B-DFB7EEF313C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E745C3C0-F0CB-4441-B2A9-0805174B546B}"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48288ED-117B-4B11-9845-561F766ABFC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D56BBDA-13BD-477C-98BC-65A72355E691}"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6CD4829-63B1-430F-BD5E-82AE936C011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81EB0-4425-4646-A442-CE4F4CD4E50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5D695FF1-61BD-4357-9554-C932DDC25730}"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9E15620-A4AA-42EC-BAEA-43022575077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B311DCA-62BA-4764-9FE7-AC04A96EE4D2}"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8F77320-3C79-4460-A4ED-3E25AFA4F94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22DEF64-5963-4A05-B39A-33D8A3F7ADB4}"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7462B15-8034-44C5-B770-EF5A8C6901A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930185B-E13D-4EEC-83B5-9A2357F959AF}"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0EE355D-B741-4AB2-BC0B-DE830F350FD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D7D2CF03-B456-4575-9123-5CA94FF4E26F}"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1B5A8C4-BAFF-4CE6-B3F8-19D3E0BEBE6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1B47642-B5E3-4FFF-818C-559CC4546DB3}"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FA240AC-FF97-4278-B166-7A9AF4D8051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BB664784-DA2D-42E3-BE55-3FCE94325C64}"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E930025-D2A4-41F4-8D7C-4FDFDADA131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E6AC5283-008D-4C87-8F9C-648278C13327}"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B337C7-E35A-46CC-8F5F-50F8912941C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tx2"/>
          </a:solidFill>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a:defRPr/>
            </a:pPr>
            <a:fld id="{DC73230C-FDFE-4549-933B-E0915F99ABD6}"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E74540CE-41C4-48ED-A358-4B5113F205C4}"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tx2">
              <a:lumMod val="75000"/>
            </a:schemeClr>
          </a:solidFill>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C9F4D3D1-9EDC-46AB-BC92-7504EAB3317A}"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EBBBD52-455A-4133-93AB-8B2D07F2EAE7}"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485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85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85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85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85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85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85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85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85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85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85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85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85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85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85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85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48553" name="Rectangle 41"/>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448554" name="Rectangle 42"/>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48555" name="Rectangle 43"/>
          <p:cNvSpPr>
            <a:spLocks noGrp="1" noChangeArrowheads="1"/>
          </p:cNvSpPr>
          <p:nvPr>
            <p:ph type="sldNum" sz="quarter" idx="4"/>
          </p:nvPr>
        </p:nvSpPr>
        <p:spPr>
          <a:xfrm>
            <a:off x="6553200" y="6243638"/>
            <a:ext cx="2133600" cy="457200"/>
          </a:xfrm>
        </p:spPr>
        <p:txBody>
          <a:bodyPr/>
          <a:lstStyle>
            <a:lvl1pPr>
              <a:defRPr/>
            </a:lvl1pPr>
          </a:lstStyle>
          <a:p>
            <a:fld id="{FA820945-7F69-4FAA-8FC6-5764CCB1ED47}" type="slidenum">
              <a:rPr lang="en-US"/>
              <a:pPr/>
              <a:t>‹#›</a:t>
            </a:fld>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5685BCA2-F2F2-4A80-95D8-0B49288E40F4}"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A8657517-251E-4D2B-AE68-510320BA96E1}"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a:defRPr/>
            </a:pPr>
            <a:fld id="{E5A1C077-53D3-4BB1-8799-0F3234B3B275}"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01895A19-CBFB-4A66-A332-7C8EB61024A1}"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a:defRPr/>
            </a:pPr>
            <a:fld id="{78510C0E-9CD7-4406-A87E-BF402931B973}"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D8399C55-4550-42B4-9647-847E5C6C3C02}"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a:defRPr/>
            </a:pPr>
            <a:fld id="{410911C8-1C05-4323-B704-20C225B868C1}"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D8D4568E-5E2B-45DB-B874-2F2B09E19492}"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1280E268-18FC-4E7B-A47D-D69ABA836796}"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24CAC747-358F-4E40-A56B-D993A17174F9}"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A97FC1F7-CE5A-4490-A8D7-A27D7BBE80E7}"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FE1763D9-0CE3-41C0-929E-6F091F19B06D}"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D400A34D-EDE2-4950-BC36-9EEAE35A275B}"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28C0EA9B-131A-4CCF-A9BC-A6774AFD76B0}"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3CB733EC-BD1F-4DEB-9D30-39B64265C99A}"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5B4CCC1-3A37-425C-8841-6720DB7F0F35}"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5A2496B4-6FF9-46EA-839F-116FD7449D4C}"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01DF3704-3B31-4DA5-8BDE-27C6D0D5C94B}"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E7114F9-7D78-4D77-9993-4847FB488E8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D47C91-92EC-4BD5-ACA5-BCEE907FE3B5}"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2980B5EA-4001-4283-99DB-AC1AAEF43F4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6255185-4603-4773-BF10-71DEFFF2A6C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EBBDCB5-1BB7-41EB-803F-711AF1503AD3}"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55329CA-FA04-4743-AA3E-F32575BE649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FE61FC0-56BA-4BCA-B502-24C466A0A9F2}"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00FCEB3-8FFE-44AA-A7E1-6707A2751D4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9C16E75-ECD7-4D0A-8C59-B52696931D5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275743F-433D-4DE3-BCA1-8638606E438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A810093-5BBE-48C8-AC92-A02F1A02F16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EF064F87-67A4-4B1D-A5C9-A96A59A2444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3DE7D-FA05-4694-80BC-FE735AB6D90C}"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lgn="r" rtl="0" eaLnBrk="0" fontAlgn="base" hangingPunct="0">
              <a:spcBef>
                <a:spcPct val="0"/>
              </a:spcBef>
              <a:spcAft>
                <a:spcPct val="0"/>
              </a:spcAft>
              <a:defRPr/>
            </a:pPr>
            <a:fld id="{C9C4FF81-E6EB-4FDF-A5EF-A0E48AA0684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653A963-D1F3-47DC-AE8D-FCE920F9A04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835216E-F447-47D6-9477-1A9DA4767AC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8E07E7F-DF9D-4FC0-90F8-F77F856B23D4}"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D6F5D03E-6195-4A15-A671-19BF2093843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716FA2C-FAA5-4022-80FA-8BA7C2D3F5E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55BD76D-81CC-4976-A341-94D773548433}"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74E452A-BEDB-4EBA-9299-6094DB462CD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8B48D80C-8A9F-4B04-A063-5506686348E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E641F90-E40C-489D-AA0F-8EC4055050FD}"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69EF35-B04B-4CA9-89F7-8929B7B7C185}"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5175228C-34E0-4BE3-BC5D-752CE670A12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702FB9-556D-4BAD-A04C-C98918C389E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A612C33F-EFCA-4F00-AEDB-45EF9A9AC773}"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A9D9E62-3DD7-4F00-B4A8-520F51421143}"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554F1CE-F1EE-420E-8A90-4DED81F97267}"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C1CD77F2-EF15-48AD-8D85-C48A50243425}"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D337D0ED-7C07-4F86-92F8-ACF7EABA74AB}"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09CDD6E0-B0B5-49A3-912A-7BBF70BE7D84}"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0E649A2-726A-444F-8C07-C362BFF02CEC}"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62F5090-01C7-41FB-BB9A-1CF0D1BE39C1}"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41D285-6DB0-41E4-9426-7DB6E8783693}"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0DF7B266-31DB-4184-A0E5-E96065294B22}"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ACC00542-615B-4549-A57F-9F959341FFFB}"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D69BF83C-AED9-4B17-B3E7-D2CECB976F04}" type="slidenum">
              <a:rPr lang="en-US" sz="1400" kern="120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668815-4BA4-4293-9BA4-801887E9E5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3AF7BC-FEFD-4FB1-B81E-D895C029C2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FBA56-1FD4-4135-AB70-ABC25330D32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6DF928-CB09-4683-9440-6DC53267F0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749597-AA5E-4EE5-952C-882426B3539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497308-26E0-4820-A03C-20EDE6D5E7B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46A92-8D76-4B51-AEFD-52D751485CF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589F2-EBB6-4A3D-8807-EE4B7A896C7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35D50-8C3C-4AC0-A049-F767B1B4628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F67C6F-0B84-4EB7-B079-F8DA38B3E67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587061-A4D2-4350-A72E-748B2227892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1FAB78-0E8C-4497-B9B2-6AA2B3193A50}"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5A2B1C-A211-4266-85C7-9502DA286B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60DBF-6C34-4989-BD1B-C793633E2CC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C4FCE2-92AF-4A1D-9099-B6D8CE8DE82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BB500-3636-4C64-9329-46439397545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FDB5F8-F405-4538-B61C-3367B524378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55EF02-CDB0-4189-9374-1BB3AE4C41F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762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990600" y="6400800"/>
            <a:ext cx="7162800"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162800" y="6324600"/>
            <a:ext cx="1905000" cy="457200"/>
          </a:xfrm>
        </p:spPr>
        <p:txBody>
          <a:bodyPr/>
          <a:lstStyle>
            <a:lvl1pPr>
              <a:defRPr/>
            </a:lvl1pPr>
          </a:lstStyle>
          <a:p>
            <a:fld id="{2C7722E1-A917-4ABB-B45B-D0B67EF21718}"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69696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18541-727E-4400-A025-2E3AEA681B6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5835"/>
            <a:ext cx="8229600" cy="914400"/>
          </a:xfrm>
        </p:spPr>
        <p:txBody>
          <a:bodyPr/>
          <a:lstStyle>
            <a:lvl1pPr algn="l">
              <a:defRPr>
                <a:solidFill>
                  <a:srgbClr val="79839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9177"/>
            <a:ext cx="8229600" cy="4646987"/>
          </a:xfrm>
        </p:spPr>
        <p:txBody>
          <a:bodyPr/>
          <a:lstStyle>
            <a:lvl1pPr>
              <a:buClrTx/>
              <a:buSzPct val="70000"/>
              <a:buFont typeface="Wingdings" pitchFamily="2" charset="2"/>
              <a:buChar char="v"/>
              <a:defRPr>
                <a:solidFill>
                  <a:srgbClr val="666666"/>
                </a:solidFill>
              </a:defRPr>
            </a:lvl1pPr>
            <a:lvl2pPr>
              <a:buSzPct val="70000"/>
              <a:buFont typeface="Wingdings" pitchFamily="2" charset="2"/>
              <a:buChar char="Ø"/>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C2D9A-FE6C-4B11-8FFA-3217C9CCB9B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36104-57F1-4A98-A488-0207197FA14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89D55-A75C-4F77-8B7A-BE145AEDC45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1/15/2007</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A3F5BC-6966-4B47-B279-DC038B70F7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C9AB-EDCB-46A5-937F-5D4FC1E10F2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1/15/2007</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6CBD9A-A2DC-4680-9681-5581317D714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1/15/2007</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077B59-DFD9-4429-A7E0-E7791F615E8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4D0943-99CB-444F-8698-B397E826BA0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3CDCB-8B7B-40D3-9A82-4E0D3622B40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ADFE3-0E63-4887-9CE7-843F937DBA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EA8FA-9986-489D-91A6-CE5DC6C0DC1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E0091553-319E-4195-AF65-8B7CA5740E98}" type="slidenum">
              <a:rPr lang="en-US"/>
              <a:pPr>
                <a:defRPr/>
              </a:pPr>
              <a:t>‹#›</a:t>
            </a:fld>
            <a:endParaRPr lang="en-US"/>
          </a:p>
        </p:txBody>
      </p:sp>
      <p:sp>
        <p:nvSpPr>
          <p:cNvPr id="7" name="Rectangle 16"/>
          <p:cNvSpPr>
            <a:spLocks noGrp="1" noChangeArrowheads="1"/>
          </p:cNvSpPr>
          <p:nvPr>
            <p:ph type="dt" sz="half" idx="12"/>
          </p:nvPr>
        </p:nvSpPr>
        <p:spPr/>
        <p:txBody>
          <a:bodyPr/>
          <a:lstStyle>
            <a:lvl1pPr>
              <a:defRPr smtClean="0"/>
            </a:lvl1pPr>
          </a:lstStyle>
          <a:p>
            <a:pPr>
              <a:defRPr/>
            </a:pPr>
            <a:r>
              <a:rPr lang="en-US"/>
              <a:t>1/15/2007</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98CC20-B554-4BB3-9D20-63FD55981B09}"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B5E4B-0073-4E93-B735-94DC037D884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4508C-D38A-4A57-9AB8-A5FA6C43A2DC}"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D80A38-18F9-4151-B4D5-E45E1818BA0B}"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04E5D6-6D95-46B8-8955-84786CC9D5C8}"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BEA13-7CBC-4634-BC15-9CD6A5A9847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BC90D-2746-41D3-8972-2283075534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91B4869-4EC5-40F5-86E0-8ED7FA343170}"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3DE0F-6C35-41B8-B5D8-DA52BF3C5D9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C28D88-F6D0-4C24-82DF-F4E9E3F8D0B1}" type="datetimeFigureOut">
              <a:rPr lang="en-US"/>
              <a:pPr/>
              <a:t>8/14/2008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03CAD8-2FA0-45AB-82EE-B66CDFE4F9DF}"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73555AB-9D9A-4950-9272-CD49A4EE4C79}" type="datetimeFigureOut">
              <a:rPr lang="en-US"/>
              <a:pPr/>
              <a:t>8/14/2008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116F5A-4509-419B-A463-A5B4CF3B930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115D48-605B-4B05-95CE-40EB8921A52B}" type="datetimeFigureOut">
              <a:rPr lang="en-US"/>
              <a:pPr/>
              <a:t>8/14/2008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A3B71-7E83-4E12-B728-ACDD3AEABE90}"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FFAF84-AE64-4BDF-AF97-E40826216796}"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324E7A-0762-435B-AF00-FC709EEB21AC}"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056213-D66F-4B48-91A2-E16EDF3EFCE2}"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77B75D-4F56-4B35-A6ED-3D4A35915E38}"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E30187-D8C6-4676-89EB-989ED9375DE7}"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1E862A-98E9-429D-893F-A70BB4CBD15C}"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4D82AC-E821-4AB5-958A-3C45308E2362}"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6EF35D-5450-44DF-B1CF-2E06DF4164E7}"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A066B36-2700-46CC-910E-104AB6EB5E9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DF3D533-9D08-4F0F-BCD9-7B273E2B499C}"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F771D9-E054-4F33-8EC6-8CD19FF7C69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473613E-48C3-43FD-B170-174D193EB309}"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CF71AA1-5DA4-4F5F-A74A-DAD4869D70B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A84526C-D909-466F-9357-07C0802F2DB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0319CD2-DD0C-48AB-B268-0206F75196B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2BA0396-A201-465B-99FE-CF181000FC5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28ECCCB-51FD-4A7F-91A8-347DEECAE35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7E0BFB0-29C7-46DC-9D40-7243C1DF7D3E}"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B481E3C-570C-4126-B95F-134D28AE1399}"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0F4E2C8-9C82-41CB-8960-8E0C65BDF6A4}"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lgn="r" rtl="0" fontAlgn="base">
              <a:spcBef>
                <a:spcPct val="0"/>
              </a:spcBef>
              <a:spcAft>
                <a:spcPct val="0"/>
              </a:spcAft>
            </a:pPr>
            <a:fld id="{6C210CAE-6C9E-4916-8E4D-CAFBBE6783B5}"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
        <p:nvSpPr>
          <p:cNvPr id="6" name="Date Placeholder 3"/>
          <p:cNvSpPr>
            <a:spLocks noGrp="1"/>
          </p:cNvSpPr>
          <p:nvPr>
            <p:ph type="dt" sz="half" idx="11"/>
          </p:nvPr>
        </p:nvSpPr>
        <p:spPr/>
        <p:txBody>
          <a:bodyPr/>
          <a:lstStyle>
            <a:lvl1pPr>
              <a:defRPr/>
            </a:lvl1pPr>
          </a:lstStyle>
          <a:p>
            <a:pPr algn="ctr" rtl="0" fontAlgn="base">
              <a:spcBef>
                <a:spcPct val="0"/>
              </a:spcBef>
              <a:spcAft>
                <a:spcPct val="0"/>
              </a:spcAft>
            </a:pPr>
            <a:fld id="{690D71E3-D035-40EC-8CE4-13BA59BE94CF}"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4"/>
          <p:cNvSpPr>
            <a:spLocks noGrp="1"/>
          </p:cNvSpPr>
          <p:nvPr>
            <p:ph type="ftr" sz="quarter" idx="12"/>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BD63C0-E184-4EF9-B82F-E2C06E058B1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F7017386-D1F6-4A69-8B1E-D4C36FE7510B}"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4D0030C-54E8-4FB5-846D-9CAA3E438684}"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4B0136EF-7F9A-4C6A-872F-21CD60D93A6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7A21204-99B8-44F8-A6C5-868859B21DAB}"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lgn="ctr" rtl="0" fontAlgn="base">
              <a:spcBef>
                <a:spcPct val="0"/>
              </a:spcBef>
              <a:spcAft>
                <a:spcPct val="0"/>
              </a:spcAft>
            </a:pPr>
            <a:fld id="{88E04920-936E-4C3F-A23D-640E32448FF5}"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5D82E9A-0404-4DF7-940D-DAAAB310A44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lgn="ctr" rtl="0" fontAlgn="base">
              <a:spcBef>
                <a:spcPct val="0"/>
              </a:spcBef>
              <a:spcAft>
                <a:spcPct val="0"/>
              </a:spcAft>
            </a:pPr>
            <a:fld id="{881A4216-F1BA-40AF-AB31-24A2E93B47B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13" name="Footer Placeholder 7"/>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14"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652C6E11-093A-4D1F-A016-70877D90BC0D}"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lgn="ctr" rtl="0" fontAlgn="base">
              <a:spcBef>
                <a:spcPct val="0"/>
              </a:spcBef>
              <a:spcAft>
                <a:spcPct val="0"/>
              </a:spcAft>
            </a:pPr>
            <a:fld id="{6BF0C9E6-78F0-4277-AA6F-41E7F735F414}"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5"/>
          </p:nvPr>
        </p:nvSpPr>
        <p:spPr/>
        <p:txBody>
          <a:bodyPr/>
          <a:lstStyle>
            <a:lvl1pPr>
              <a:defRPr/>
            </a:lvl1pPr>
          </a:lstStyle>
          <a:p>
            <a:pPr algn="r" rtl="0" fontAlgn="base">
              <a:spcBef>
                <a:spcPct val="0"/>
              </a:spcBef>
              <a:spcAft>
                <a:spcPct val="0"/>
              </a:spcAft>
            </a:pPr>
            <a:r>
              <a:rPr lang="en-US" sz="1200" b="1" kern="1200">
                <a:solidFill>
                  <a:srgbClr val="38ABED"/>
                </a:solidFill>
                <a:latin typeface="Trebuchet MS" pitchFamily="34" charset="0"/>
                <a:ea typeface="+mn-ea"/>
                <a:cs typeface="+mn-cs"/>
              </a:rPr>
              <a:t>OGCE TG08 Tutorial</a:t>
            </a:r>
          </a:p>
        </p:txBody>
      </p:sp>
      <p:sp>
        <p:nvSpPr>
          <p:cNvPr id="8" name="Slide Number Placeholder 6"/>
          <p:cNvSpPr>
            <a:spLocks noGrp="1"/>
          </p:cNvSpPr>
          <p:nvPr>
            <p:ph type="sldNum" sz="quarter" idx="16"/>
          </p:nvPr>
        </p:nvSpPr>
        <p:spPr/>
        <p:txBody>
          <a:bodyPr/>
          <a:lstStyle>
            <a:lvl1pPr>
              <a:defRPr/>
            </a:lvl1pPr>
          </a:lstStyle>
          <a:p>
            <a:pPr algn="r" rtl="0" fontAlgn="base">
              <a:spcBef>
                <a:spcPct val="0"/>
              </a:spcBef>
              <a:spcAft>
                <a:spcPct val="0"/>
              </a:spcAft>
            </a:pPr>
            <a:fld id="{5DD02DAD-2688-41F6-ADCC-35BB36B6DAE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lgn="ctr" rtl="0" fontAlgn="base">
              <a:spcBef>
                <a:spcPct val="0"/>
              </a:spcBef>
              <a:spcAft>
                <a:spcPct val="0"/>
              </a:spcAft>
            </a:pPr>
            <a:fld id="{2A052F5A-1DDD-4302-BC12-059FE90986C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8" name="Footer Placeholder 5"/>
          <p:cNvSpPr>
            <a:spLocks noGrp="1"/>
          </p:cNvSpPr>
          <p:nvPr>
            <p:ph type="ftr" sz="quarter" idx="16"/>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9" name="Slide Number Placeholder 6"/>
          <p:cNvSpPr>
            <a:spLocks noGrp="1"/>
          </p:cNvSpPr>
          <p:nvPr>
            <p:ph type="sldNum" sz="quarter" idx="17"/>
          </p:nvPr>
        </p:nvSpPr>
        <p:spPr/>
        <p:txBody>
          <a:bodyPr/>
          <a:lstStyle>
            <a:lvl1pPr>
              <a:defRPr/>
            </a:lvl1pPr>
          </a:lstStyle>
          <a:p>
            <a:pPr algn="r" rtl="0" fontAlgn="base">
              <a:spcBef>
                <a:spcPct val="0"/>
              </a:spcBef>
              <a:spcAft>
                <a:spcPct val="0"/>
              </a:spcAft>
            </a:pPr>
            <a:fld id="{C1AE3447-F731-43E2-8A92-71012C12356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lgn="ctr" rtl="0" fontAlgn="base">
              <a:spcBef>
                <a:spcPct val="0"/>
              </a:spcBef>
              <a:spcAft>
                <a:spcPct val="0"/>
              </a:spcAft>
            </a:pPr>
            <a:fld id="{14E8AEB7-2413-4143-A45D-D9694C1A4A9E}"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9" name="Footer Placeholder 5"/>
          <p:cNvSpPr>
            <a:spLocks noGrp="1"/>
          </p:cNvSpPr>
          <p:nvPr>
            <p:ph type="ftr" sz="quarter" idx="17"/>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10" name="Slide Number Placeholder 6"/>
          <p:cNvSpPr>
            <a:spLocks noGrp="1"/>
          </p:cNvSpPr>
          <p:nvPr>
            <p:ph type="sldNum" sz="quarter" idx="18"/>
          </p:nvPr>
        </p:nvSpPr>
        <p:spPr/>
        <p:txBody>
          <a:bodyPr/>
          <a:lstStyle>
            <a:lvl1pPr>
              <a:defRPr/>
            </a:lvl1pPr>
          </a:lstStyle>
          <a:p>
            <a:pPr algn="r" rtl="0" fontAlgn="base">
              <a:spcBef>
                <a:spcPct val="0"/>
              </a:spcBef>
              <a:spcAft>
                <a:spcPct val="0"/>
              </a:spcAft>
            </a:pPr>
            <a:fld id="{44465B1A-9541-4625-891F-07B5EB0F8FB9}"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lgn="ctr" rtl="0" fontAlgn="base">
              <a:spcBef>
                <a:spcPct val="0"/>
              </a:spcBef>
              <a:spcAft>
                <a:spcPct val="0"/>
              </a:spcAft>
            </a:pPr>
            <a:fld id="{18F0BD3D-492B-4DFD-A427-2A82E8BA765E}"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5" name="Footer Placeholder 3"/>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6"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04587482-477E-490B-A10C-009B7C1D08D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lgn="ctr" rtl="0" fontAlgn="base">
              <a:spcBef>
                <a:spcPct val="0"/>
              </a:spcBef>
              <a:spcAft>
                <a:spcPct val="0"/>
              </a:spcAft>
            </a:pPr>
            <a:fld id="{3A775D0F-71C9-43A6-BB2A-0E7996D0581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4" name="Footer Placeholder 2"/>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5"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5E880E51-491C-45C0-8D65-8F8A33F17FAA}"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lgn="ctr" rtl="0" fontAlgn="base">
              <a:spcBef>
                <a:spcPct val="0"/>
              </a:spcBef>
              <a:spcAft>
                <a:spcPct val="0"/>
              </a:spcAft>
            </a:pPr>
            <a:fld id="{1892D1C0-1E20-4A8A-A92B-839D3932DE6B}"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9F26871C-78DF-45BC-8122-D4D288827CE5}"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FDBDE-65DC-4BE9-AE8E-73A8C0B41E5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lgn="ctr" rtl="0" fontAlgn="base">
              <a:spcBef>
                <a:spcPct val="0"/>
              </a:spcBef>
              <a:spcAft>
                <a:spcPct val="0"/>
              </a:spcAft>
            </a:pPr>
            <a:fld id="{D5D8DC2D-C3B5-4914-98D2-5D8768B6300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5F6FF9E7-F270-4F5A-872B-CF775CBC8BEF}"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lgn="ctr" rtl="0" fontAlgn="base">
              <a:spcBef>
                <a:spcPct val="0"/>
              </a:spcBef>
              <a:spcAft>
                <a:spcPct val="0"/>
              </a:spcAft>
            </a:pPr>
            <a:fld id="{E70F1B50-FD0D-4BF8-BF20-2C4B28FC2091}"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550E2FDD-F794-4D99-95D5-D0207BFD122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lgn="ctr" rtl="0" fontAlgn="base">
              <a:spcBef>
                <a:spcPct val="0"/>
              </a:spcBef>
              <a:spcAft>
                <a:spcPct val="0"/>
              </a:spcAft>
            </a:pPr>
            <a:fld id="{96885E8C-649B-4A3C-B553-CD269D485D68}"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BFCBAA2A-F6F7-4A95-A604-40ED9BF8BB4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1F42EAA4-D144-42DB-895A-0D5099875CC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DD16B8B4-CC4D-44F6-8669-825893218278}"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79EAAF0F-C82C-48AD-9A3D-F62A6C8C9957}"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AA41E8B-5698-4233-BD69-7D30C6DFD8CB}"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6C65819-85CA-4BC6-BF94-73E8936C799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748B9DE-51D9-4DA5-B24A-F3FD47DFD24D}"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DF229B0-7A1B-49AD-9247-AEAE02A5A93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0441D06-7F45-404E-A85D-B53FC1EAAC7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DB5F173-1D45-4B4B-8221-FF69637A466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EA751-C172-4473-8890-538B50C7D19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CABFB3C-8A63-4226-8D95-EC4604173D5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61A449F-935A-4E6E-8546-D7ECA4E95A11}"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0A42C6B-CB3A-4809-9577-1728BE5E70E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240303A-16C2-4C38-BD63-46E4AE66870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22D6602-9531-423E-8EB4-BB8569C4E8D7}"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3FFC718-1E07-4725-BAF7-D002B3CFF6D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8E71149-2264-432C-84B6-1E7C1F18875F}"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A080DD8-10E0-4C34-ACD6-C104455179D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68798DB-A0F9-4177-8E3C-C981F244A13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DC13887-2752-4391-BACE-2513CDEDAA9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D165E73-8074-4B64-969C-0DBA8B85F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730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730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31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731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31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6387"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731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1FA1AAB5-0591-46D1-A15E-0A52112CBFA9}" type="datetimeFigureOut">
              <a:rPr lang="en-US" kern="1200">
                <a:solidFill>
                  <a:srgbClr val="FFFFFF"/>
                </a:solidFill>
                <a:ea typeface="+mn-ea"/>
                <a:cs typeface="+mn-cs"/>
              </a:rPr>
              <a:pPr rtl="0" fontAlgn="base">
                <a:spcBef>
                  <a:spcPct val="0"/>
                </a:spcBef>
                <a:spcAft>
                  <a:spcPct val="0"/>
                </a:spcAft>
                <a:defRPr/>
              </a:pPr>
              <a:t>8/14/2008</a:t>
            </a:fld>
            <a:endParaRPr lang="en-US" kern="1200">
              <a:solidFill>
                <a:srgbClr val="FFFFFF"/>
              </a:solidFill>
              <a:ea typeface="+mn-ea"/>
              <a:cs typeface="+mn-cs"/>
            </a:endParaRPr>
          </a:p>
        </p:txBody>
      </p:sp>
      <p:sp>
        <p:nvSpPr>
          <p:cNvPr id="4731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731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9F2036F1-BA6E-402F-828C-9EE3308CF848}"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
        <p:nvSpPr>
          <p:cNvPr id="1639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D34E9C01-59CB-419B-9DD8-7E46CC0A3D78}" type="datetimeFigureOut">
              <a:rPr lang="en-US" b="1" kern="1200">
                <a:solidFill>
                  <a:prstClr val="black">
                    <a:tint val="75000"/>
                  </a:prstClr>
                </a:solidFill>
                <a:latin typeface="Calibri"/>
                <a:ea typeface="+mn-ea"/>
                <a:cs typeface="+mn-cs"/>
              </a:rPr>
              <a:pPr rtl="0">
                <a:defRPr/>
              </a:pPr>
              <a:t>8/14/2008</a:t>
            </a:fld>
            <a:endParaRPr lang="en-US"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0529B368-0F36-4DB8-8A07-D70D5958BA7D}" type="slidenum">
              <a:rPr lang="en-US" b="1" kern="1200">
                <a:solidFill>
                  <a:prstClr val="black">
                    <a:tint val="75000"/>
                  </a:prstClr>
                </a:solidFill>
                <a:latin typeface="Calibri"/>
                <a:ea typeface="+mn-ea"/>
                <a:cs typeface="+mn-cs"/>
              </a:rPr>
              <a:pPr rtl="0">
                <a:defRPr/>
              </a:pPr>
              <a:t>‹#›</a:t>
            </a:fld>
            <a:endParaRPr lang="en-US" b="1" kern="1200" dirty="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6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8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6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6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2291"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292"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fld id="{37B0A501-3A68-4DCF-8162-548BC25DC404}" type="slidenum">
              <a:rPr lang="en-US" kern="1200">
                <a:solidFill>
                  <a:srgbClr val="FFFFFF"/>
                </a:solidFill>
                <a:ea typeface="+mn-ea"/>
                <a:cs typeface="+mn-cs"/>
              </a:rPr>
              <a:pPr rtl="0" eaLnBrk="0" fontAlgn="base" hangingPunct="0">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09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fld id="{B6361DD3-0637-4C0A-B4FD-F4C1E5C1D212}" type="slidenum">
              <a:rPr lang="en-US" kern="1200">
                <a:solidFill>
                  <a:srgbClr val="FFFFFF"/>
                </a:solidFill>
                <a:ea typeface="+mn-ea"/>
                <a:cs typeface="+mn-cs"/>
              </a:rPr>
              <a:pPr rtl="0" eaLnBrk="0" fontAlgn="base" hangingPunct="0">
                <a:spcBef>
                  <a:spcPct val="0"/>
                </a:spcBef>
                <a:spcAft>
                  <a:spcPct val="0"/>
                </a:spcAft>
                <a:defRPr/>
              </a:pPr>
              <a:t>‹#›</a:t>
            </a:fld>
            <a:endParaRPr lang="en-US" kern="1200" dirty="0">
              <a:solidFill>
                <a:srgbClr val="FFFFFF"/>
              </a:solidFill>
              <a:ea typeface="+mn-ea"/>
              <a:cs typeface="+mn-cs"/>
            </a:endParaRPr>
          </a:p>
        </p:txBody>
      </p:sp>
      <p:sp>
        <p:nvSpPr>
          <p:cNvPr id="4103"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0" fontAlgn="base" hangingPunct="0">
              <a:spcBef>
                <a:spcPct val="0"/>
              </a:spcBef>
              <a:spcAft>
                <a:spcPct val="0"/>
              </a:spcAft>
            </a:pPr>
            <a:fld id="{8EA173C7-D756-4762-99F3-ADA65562F9DD}" type="datetimeFigureOut">
              <a:rPr lang="en-US" kern="1200" smtClean="0">
                <a:solidFill>
                  <a:prstClr val="black">
                    <a:tint val="75000"/>
                  </a:prstClr>
                </a:solidFill>
                <a:latin typeface="Calibri"/>
                <a:ea typeface="+mn-ea"/>
                <a:cs typeface="+mn-cs"/>
              </a:rPr>
              <a:pPr rtl="0" eaLnBrk="0" fontAlgn="base" hangingPunct="0">
                <a:spcBef>
                  <a:spcPct val="0"/>
                </a:spcBef>
                <a:spcAft>
                  <a:spcPct val="0"/>
                </a:spcAft>
              </a:pPr>
              <a:t>8/14/2008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0" fontAlgn="base" hangingPunct="0">
              <a:spcBef>
                <a:spcPct val="0"/>
              </a:spcBef>
              <a:spcAft>
                <a:spcPct val="0"/>
              </a:spcAft>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eaLnBrk="0" fontAlgn="base" hangingPunct="0">
              <a:spcBef>
                <a:spcPct val="0"/>
              </a:spcBef>
              <a:spcAft>
                <a:spcPct val="0"/>
              </a:spcAft>
            </a:pPr>
            <a:fld id="{9868AE6C-DE73-4652-82D2-24991B90E5B5}" type="slidenum">
              <a:rPr lang="en-US" kern="1200" smtClean="0">
                <a:solidFill>
                  <a:prstClr val="black">
                    <a:tint val="75000"/>
                  </a:prstClr>
                </a:solidFill>
                <a:latin typeface="Calibri"/>
                <a:ea typeface="+mn-ea"/>
                <a:cs typeface="+mn-cs"/>
              </a:rPr>
              <a:pPr rtl="0" eaLnBrk="0" fontAlgn="base" hangingPunct="0">
                <a:spcBef>
                  <a:spcPct val="0"/>
                </a:spcBef>
                <a:spcAft>
                  <a:spcPct val="0"/>
                </a:spcAft>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ABE327C5-38FA-47B2-887F-4831C0EDC9F7}" type="slidenum">
              <a:rPr lang="en-US" kern="120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7527" name="Rectangle 39"/>
          <p:cNvSpPr>
            <a:spLocks noGrp="1" noChangeArrowheads="1"/>
          </p:cNvSpPr>
          <p:nvPr>
            <p:ph type="title"/>
          </p:nvPr>
        </p:nvSpPr>
        <p:spPr bwMode="auto">
          <a:xfrm>
            <a:off x="0" y="152400"/>
            <a:ext cx="9144000" cy="838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endParaRPr lang="en-US"/>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Verdana" pitchFamily="34" charset="0"/>
              </a:defRPr>
            </a:lvl1pPr>
          </a:lstStyle>
          <a:p>
            <a:endParaRPr lang="en-US"/>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fld id="{4EAE89CF-AAB0-4105-9359-FCBDB9748D99}" type="slidenum">
              <a:rPr lang="en-US"/>
              <a:pPr/>
              <a:t>‹#›</a:t>
            </a:fld>
            <a:endParaRPr lang="en-US"/>
          </a:p>
        </p:txBody>
      </p:sp>
      <p:sp>
        <p:nvSpPr>
          <p:cNvPr id="44753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0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44"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endParaRPr lang="en-US"/>
          </a:p>
        </p:txBody>
      </p:sp>
      <p:sp>
        <p:nvSpPr>
          <p:cNvPr id="2007045" name="Rectangle 5"/>
          <p:cNvSpPr>
            <a:spLocks noGrp="1" noChangeArrowheads="1"/>
          </p:cNvSpPr>
          <p:nvPr>
            <p:ph type="ftr" sz="quarter" idx="3"/>
          </p:nvPr>
        </p:nvSpPr>
        <p:spPr bwMode="auto">
          <a:xfrm>
            <a:off x="990600" y="6400800"/>
            <a:ext cx="716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2007046"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A3D1F3A-076D-4636-939B-18E2543DDC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655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12900"/>
            <a:ext cx="8229600" cy="45132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eaLnBrk="0" hangingPunct="0">
              <a:defRPr sz="1200" smtClean="0">
                <a:solidFill>
                  <a:schemeClr val="tx1">
                    <a:tint val="75000"/>
                  </a:schemeClr>
                </a:solidFill>
                <a:latin typeface="Arial" charset="0"/>
              </a:defRPr>
            </a:lvl1pPr>
          </a:lstStyle>
          <a:p>
            <a:pPr>
              <a:defRPr/>
            </a:pPr>
            <a:r>
              <a:rPr lang="en-US"/>
              <a:t>1/15/2007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eaLnBrk="0" hangingPunct="0">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eaLnBrk="0" hangingPunct="0">
              <a:defRPr sz="1200" smtClean="0">
                <a:solidFill>
                  <a:schemeClr val="tx1">
                    <a:tint val="75000"/>
                  </a:schemeClr>
                </a:solidFill>
                <a:latin typeface="Arial" charset="0"/>
              </a:defRPr>
            </a:lvl1pPr>
          </a:lstStyle>
          <a:p>
            <a:pPr>
              <a:defRPr/>
            </a:pPr>
            <a:fld id="{C6A19A8F-D864-48D8-975C-D068BB7973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2813" rtl="0" fontAlgn="base">
        <a:spcBef>
          <a:spcPct val="0"/>
        </a:spcBef>
        <a:spcAft>
          <a:spcPct val="0"/>
        </a:spcAft>
        <a:defRPr sz="4000" kern="1200">
          <a:solidFill>
            <a:srgbClr val="7F7F7F"/>
          </a:solidFill>
          <a:latin typeface="+mj-lt"/>
          <a:ea typeface="+mj-ea"/>
          <a:cs typeface="+mj-cs"/>
        </a:defRPr>
      </a:lvl1pPr>
      <a:lvl2pPr algn="l" defTabSz="912813" rtl="0" fontAlgn="base">
        <a:spcBef>
          <a:spcPct val="0"/>
        </a:spcBef>
        <a:spcAft>
          <a:spcPct val="0"/>
        </a:spcAft>
        <a:defRPr sz="4000">
          <a:solidFill>
            <a:srgbClr val="7F7F7F"/>
          </a:solidFill>
          <a:latin typeface="Calibri" pitchFamily="34" charset="0"/>
        </a:defRPr>
      </a:lvl2pPr>
      <a:lvl3pPr algn="l" defTabSz="912813" rtl="0" fontAlgn="base">
        <a:spcBef>
          <a:spcPct val="0"/>
        </a:spcBef>
        <a:spcAft>
          <a:spcPct val="0"/>
        </a:spcAft>
        <a:defRPr sz="4000">
          <a:solidFill>
            <a:srgbClr val="7F7F7F"/>
          </a:solidFill>
          <a:latin typeface="Calibri" pitchFamily="34" charset="0"/>
        </a:defRPr>
      </a:lvl3pPr>
      <a:lvl4pPr algn="l" defTabSz="912813" rtl="0" fontAlgn="base">
        <a:spcBef>
          <a:spcPct val="0"/>
        </a:spcBef>
        <a:spcAft>
          <a:spcPct val="0"/>
        </a:spcAft>
        <a:defRPr sz="4000">
          <a:solidFill>
            <a:srgbClr val="7F7F7F"/>
          </a:solidFill>
          <a:latin typeface="Calibri" pitchFamily="34" charset="0"/>
        </a:defRPr>
      </a:lvl4pPr>
      <a:lvl5pPr algn="l" defTabSz="912813" rtl="0" fontAlgn="base">
        <a:spcBef>
          <a:spcPct val="0"/>
        </a:spcBef>
        <a:spcAft>
          <a:spcPct val="0"/>
        </a:spcAft>
        <a:defRPr sz="4000">
          <a:solidFill>
            <a:srgbClr val="7F7F7F"/>
          </a:solidFill>
          <a:latin typeface="Calibri" pitchFamily="34" charset="0"/>
        </a:defRPr>
      </a:lvl5pPr>
      <a:lvl6pPr marL="457200" algn="l" defTabSz="912813" rtl="0" fontAlgn="base">
        <a:spcBef>
          <a:spcPct val="0"/>
        </a:spcBef>
        <a:spcAft>
          <a:spcPct val="0"/>
        </a:spcAft>
        <a:defRPr sz="4000">
          <a:solidFill>
            <a:srgbClr val="7F7F7F"/>
          </a:solidFill>
          <a:latin typeface="Calibri" pitchFamily="34" charset="0"/>
        </a:defRPr>
      </a:lvl6pPr>
      <a:lvl7pPr marL="914400" algn="l" defTabSz="912813" rtl="0" fontAlgn="base">
        <a:spcBef>
          <a:spcPct val="0"/>
        </a:spcBef>
        <a:spcAft>
          <a:spcPct val="0"/>
        </a:spcAft>
        <a:defRPr sz="4000">
          <a:solidFill>
            <a:srgbClr val="7F7F7F"/>
          </a:solidFill>
          <a:latin typeface="Calibri" pitchFamily="34" charset="0"/>
        </a:defRPr>
      </a:lvl7pPr>
      <a:lvl8pPr marL="1371600" algn="l" defTabSz="912813" rtl="0" fontAlgn="base">
        <a:spcBef>
          <a:spcPct val="0"/>
        </a:spcBef>
        <a:spcAft>
          <a:spcPct val="0"/>
        </a:spcAft>
        <a:defRPr sz="4000">
          <a:solidFill>
            <a:srgbClr val="7F7F7F"/>
          </a:solidFill>
          <a:latin typeface="Calibri" pitchFamily="34" charset="0"/>
        </a:defRPr>
      </a:lvl8pPr>
      <a:lvl9pPr marL="1828800" algn="l" defTabSz="912813" rtl="0" fontAlgn="base">
        <a:spcBef>
          <a:spcPct val="0"/>
        </a:spcBef>
        <a:spcAft>
          <a:spcPct val="0"/>
        </a:spcAft>
        <a:defRPr sz="4000">
          <a:solidFill>
            <a:srgbClr val="7F7F7F"/>
          </a:solidFill>
          <a:latin typeface="Calibri" pitchFamily="34" charset="0"/>
        </a:defRPr>
      </a:lvl9pPr>
    </p:titleStyle>
    <p:bodyStyle>
      <a:lvl1pPr marL="341313" indent="-341313" algn="l" defTabSz="912813" rtl="0" fontAlgn="base">
        <a:spcBef>
          <a:spcPct val="20000"/>
        </a:spcBef>
        <a:spcAft>
          <a:spcPct val="0"/>
        </a:spcAft>
        <a:buSzPct val="80000"/>
        <a:buFont typeface="Wingdings" pitchFamily="2" charset="2"/>
        <a:buChar char="v"/>
        <a:defRPr sz="3200" kern="1200">
          <a:solidFill>
            <a:srgbClr val="7F7F7F"/>
          </a:solidFill>
          <a:latin typeface="+mn-lt"/>
          <a:ea typeface="+mn-ea"/>
          <a:cs typeface="+mn-cs"/>
        </a:defRPr>
      </a:lvl1pPr>
      <a:lvl2pPr marL="741363" indent="-284163" algn="l" defTabSz="912813" rtl="0" fontAlgn="base">
        <a:spcBef>
          <a:spcPct val="20000"/>
        </a:spcBef>
        <a:spcAft>
          <a:spcPct val="0"/>
        </a:spcAft>
        <a:buSzPct val="80000"/>
        <a:buFont typeface="Wingdings" pitchFamily="2" charset="2"/>
        <a:buChar char="Ø"/>
        <a:defRPr sz="2800" kern="1200">
          <a:solidFill>
            <a:srgbClr val="7F7F7F"/>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rgbClr val="7F7F7F"/>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fld id="{6BB2DEDB-1C6A-4463-AF3F-50A65D601044}" type="datetimeFigureOut">
              <a:rPr lang="en-US"/>
              <a:pPr/>
              <a:t>8/14/2008</a:t>
            </a:fld>
            <a:endParaRPr lang="en-US"/>
          </a:p>
        </p:txBody>
      </p:sp>
      <p:sp>
        <p:nvSpPr>
          <p:cNvPr id="1031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31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507CC22-4BB2-4937-9724-38EC09A704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lgn="l" rtl="0" fontAlgn="base">
              <a:spcBef>
                <a:spcPct val="0"/>
              </a:spcBef>
              <a:spcAft>
                <a:spcPct val="0"/>
              </a:spcAft>
              <a:defRPr/>
            </a:pPr>
            <a:endParaRPr lang="en-US"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rtl="0" fontAlgn="base">
              <a:spcBef>
                <a:spcPct val="0"/>
              </a:spcBef>
              <a:spcAft>
                <a:spcPct val="0"/>
              </a:spcAft>
              <a:defRPr/>
            </a:pPr>
            <a:fld id="{F1CC1745-3BAE-45AE-AC31-40336C0E4F0C}" type="slidenum">
              <a:rPr lang="en-US" kern="1200">
                <a:solidFill>
                  <a:srgbClr val="000000"/>
                </a:solidFill>
                <a:ea typeface="+mn-ea"/>
                <a:cs typeface="+mn-cs"/>
              </a:rPr>
              <a:pPr rtl="0" fontAlgn="base">
                <a:spcBef>
                  <a:spcPct val="0"/>
                </a:spcBef>
                <a:spcAft>
                  <a:spcPct val="0"/>
                </a:spcAft>
                <a:defRPr/>
              </a:pPr>
              <a:t>‹#›</a:t>
            </a:fld>
            <a:endParaRPr lang="en-US"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pPr>
            <a:endParaRPr lang="en-US" sz="1600" b="1" kern="1200">
              <a:solidFill>
                <a:srgbClr val="FFFFFF"/>
              </a:solidFill>
              <a:latin typeface="Trebuchet MS"/>
              <a:ea typeface="ＭＳ Ｐゴシック" pitchFamily="-112" charset="-128"/>
              <a:cs typeface="+mn-cs"/>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34" charset="0"/>
              </a:defRPr>
            </a:lvl1pPr>
          </a:lstStyle>
          <a:p>
            <a:pPr algn="ctr" rtl="0" fontAlgn="base">
              <a:spcBef>
                <a:spcPct val="0"/>
              </a:spcBef>
              <a:spcAft>
                <a:spcPct val="0"/>
              </a:spcAft>
            </a:pPr>
            <a:fld id="{85A642CD-87CA-4FC1-8A8F-C846F08DCF64}" type="datetime1">
              <a:rPr lang="en-US" b="1" kern="1200">
                <a:solidFill>
                  <a:srgbClr val="38ABED"/>
                </a:solidFill>
                <a:ea typeface="+mn-ea"/>
                <a:cs typeface="+mn-cs"/>
              </a:rPr>
              <a:pPr algn="ctr" rtl="0" fontAlgn="base">
                <a:spcBef>
                  <a:spcPct val="0"/>
                </a:spcBef>
                <a:spcAft>
                  <a:spcPct val="0"/>
                </a:spcAft>
              </a:pPr>
              <a:t>8/14/2008</a:t>
            </a:fld>
            <a:endParaRPr lang="en-US" b="1" kern="1200">
              <a:solidFill>
                <a:srgbClr val="38ABED"/>
              </a:solidFill>
              <a:ea typeface="+mn-ea"/>
              <a:cs typeface="+mn-cs"/>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34" charset="0"/>
              </a:defRPr>
            </a:lvl1pPr>
          </a:lstStyle>
          <a:p>
            <a:pPr rtl="0" fontAlgn="base">
              <a:spcBef>
                <a:spcPct val="0"/>
              </a:spcBef>
              <a:spcAft>
                <a:spcPct val="0"/>
              </a:spcAft>
            </a:pPr>
            <a:endParaRPr lang="en-US" b="1" kern="1200">
              <a:solidFill>
                <a:srgbClr val="38ABED"/>
              </a:solidFill>
              <a:ea typeface="+mn-ea"/>
              <a:cs typeface="+mn-cs"/>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34" charset="0"/>
              </a:defRPr>
            </a:lvl1pPr>
          </a:lstStyle>
          <a:p>
            <a:pPr rtl="0" fontAlgn="base">
              <a:spcBef>
                <a:spcPct val="0"/>
              </a:spcBef>
              <a:spcAft>
                <a:spcPct val="0"/>
              </a:spcAft>
            </a:pPr>
            <a:fld id="{0E30CA2F-42C0-42EF-BE78-09245A305959}" type="slidenum">
              <a:rPr lang="en-US" b="1" kern="1200">
                <a:solidFill>
                  <a:srgbClr val="1B3861"/>
                </a:solidFill>
                <a:ea typeface="+mn-ea"/>
                <a:cs typeface="+mn-cs"/>
              </a:rPr>
              <a:pPr rtl="0" fontAlgn="base">
                <a:spcBef>
                  <a:spcPct val="0"/>
                </a:spcBef>
                <a:spcAft>
                  <a:spcPct val="0"/>
                </a:spcAft>
              </a:pPr>
              <a:t>‹#›</a:t>
            </a:fld>
            <a:endParaRPr lang="en-US" b="1" kern="1200">
              <a:solidFill>
                <a:srgbClr val="1B3861"/>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8"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5363"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FB6CC74F-859C-44D7-8348-D5436D7D4C44}"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
        <p:nvSpPr>
          <p:cNvPr id="15367"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lgn="r" rtl="0" fontAlgn="base">
              <a:spcBef>
                <a:spcPct val="0"/>
              </a:spcBef>
              <a:spcAft>
                <a:spcPct val="0"/>
              </a:spcAft>
              <a:defRPr/>
            </a:pPr>
            <a:fld id="{9794A378-3ED1-47F3-91C2-A90957EC9226}" type="slidenum">
              <a:rPr lang="en-US" kern="1200">
                <a:solidFill>
                  <a:srgbClr val="000000"/>
                </a:solidFill>
                <a:ea typeface="+mn-ea"/>
                <a:cs typeface="+mn-cs"/>
              </a:rPr>
              <a:pPr algn="r" rtl="0" fontAlgn="base">
                <a:spcBef>
                  <a:spcPct val="0"/>
                </a:spcBef>
                <a:spcAft>
                  <a:spcPct val="0"/>
                </a:spcAft>
                <a:defRPr/>
              </a:pPr>
              <a:t>‹#›</a:t>
            </a:fld>
            <a:endParaRPr lang="en-US"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8.xml"/><Relationship Id="rId4" Type="http://schemas.openxmlformats.org/officeDocument/2006/relationships/image" Target="%0bE013264.JPG%20%20%20%20%20%20%20%20%20%20%20%20%20%20%20%20%20%20%20%20%20%20%20%20%20%20%20%20%20%20%20%20%20%20%20%20%20%20%20%20%20%20%20%20%20%20%20%20%20%20%20%200000357B%07DRIVE%20A%20%20%20%20%20%20%20%20%20%20%20%20%20%20%20%20%20%20%20%20%20%20%20%20B2DA1C3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wmf"/><Relationship Id="rId3" Type="http://schemas.openxmlformats.org/officeDocument/2006/relationships/image" Target="../media/image13.wmf"/><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52.xml"/><Relationship Id="rId6" Type="http://schemas.openxmlformats.org/officeDocument/2006/relationships/image" Target="../media/image16.wmf"/><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6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8.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8.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8.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08.xml"/><Relationship Id="rId5" Type="http://schemas.openxmlformats.org/officeDocument/2006/relationships/image" Target="../media/image54.png"/><Relationship Id="rId4" Type="http://schemas.openxmlformats.org/officeDocument/2006/relationships/image" Target="../media/image5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9.xml"/></Relationships>
</file>

<file path=ppt/slides/_rels/slide47.xml.rels><?xml version="1.0" encoding="UTF-8" standalone="yes"?>
<Relationships xmlns="http://schemas.openxmlformats.org/package/2006/relationships"><Relationship Id="rId3" Type="http://schemas.openxmlformats.org/officeDocument/2006/relationships/hyperlink" Target="http://www.naradabrokering.org/" TargetMode="External"/><Relationship Id="rId2" Type="http://schemas.openxmlformats.org/officeDocument/2006/relationships/notesSlide" Target="../notesSlides/notesSlide47.xml"/><Relationship Id="rId1" Type="http://schemas.openxmlformats.org/officeDocument/2006/relationships/slideLayout" Target="../slideLayouts/slideLayout119.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19.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8.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19.xml"/></Relationships>
</file>

<file path=ppt/slides/_rels/slide5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1.xm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lgn="r" rtl="0" fontAlgn="base">
              <a:spcBef>
                <a:spcPct val="0"/>
              </a:spcBef>
              <a:spcAft>
                <a:spcPct val="0"/>
              </a:spcAft>
            </a:pPr>
            <a:fld id="{8C526DEB-FB7A-4B48-A190-F0F927DFEB06}" type="slidenum">
              <a:rPr lang="en-US" sz="1400" kern="1200">
                <a:solidFill>
                  <a:srgbClr val="000000"/>
                </a:solidFill>
                <a:latin typeface="Times New Roman" pitchFamily="18" charset="0"/>
                <a:ea typeface="+mn-ea"/>
                <a:cs typeface="+mn-cs"/>
              </a:rPr>
              <a:pPr algn="r" rtl="0" fontAlgn="base">
                <a:spcBef>
                  <a:spcPct val="0"/>
                </a:spcBef>
                <a:spcAft>
                  <a:spcPct val="0"/>
                </a:spcAft>
              </a:pPr>
              <a:t>1</a:t>
            </a:fld>
            <a:endParaRPr lang="en-US" sz="1400" kern="1200">
              <a:solidFill>
                <a:srgbClr val="000000"/>
              </a:solidFill>
              <a:latin typeface="Times New Roman" pitchFamily="18" charset="0"/>
              <a:ea typeface="+mn-ea"/>
              <a:cs typeface="+mn-cs"/>
            </a:endParaRPr>
          </a:p>
        </p:txBody>
      </p:sp>
      <p:pic>
        <p:nvPicPr>
          <p:cNvPr id="156674" name="Picture 2" descr="E013264.JPG                                                    0000357BDRIVE A                        B2DA1C3E:"/>
          <p:cNvPicPr>
            <a:picLocks noChangeAspect="1" noChangeArrowheads="1"/>
          </p:cNvPicPr>
          <p:nvPr/>
        </p:nvPicPr>
        <p:blipFill>
          <a:blip r:embed="rId3" r:link="rId4"/>
          <a:srcRect/>
          <a:stretch>
            <a:fillRect/>
          </a:stretch>
        </p:blipFill>
        <p:spPr bwMode="auto">
          <a:xfrm>
            <a:off x="0" y="1524000"/>
            <a:ext cx="9144000" cy="3124200"/>
          </a:xfrm>
          <a:prstGeom prst="rect">
            <a:avLst/>
          </a:prstGeom>
          <a:noFill/>
        </p:spPr>
      </p:pic>
      <p:sp>
        <p:nvSpPr>
          <p:cNvPr id="156675" name="Text Box 3"/>
          <p:cNvSpPr txBox="1">
            <a:spLocks noChangeArrowheads="1"/>
          </p:cNvSpPr>
          <p:nvPr/>
        </p:nvSpPr>
        <p:spPr bwMode="auto">
          <a:xfrm>
            <a:off x="609600" y="2362200"/>
            <a:ext cx="5486400" cy="696913"/>
          </a:xfrm>
          <a:prstGeom prst="rect">
            <a:avLst/>
          </a:prstGeom>
          <a:noFill/>
          <a:ln w="9525">
            <a:noFill/>
            <a:miter lim="800000"/>
            <a:headEnd/>
            <a:tailEnd/>
          </a:ln>
          <a:effectLst/>
        </p:spPr>
        <p:txBody>
          <a:bodyPr>
            <a:spAutoFit/>
          </a:bodyPr>
          <a:lstStyle/>
          <a:p>
            <a:pPr algn="l" rtl="0" eaLnBrk="0" fontAlgn="base" hangingPunct="0">
              <a:lnSpc>
                <a:spcPct val="110000"/>
              </a:lnSpc>
              <a:spcBef>
                <a:spcPct val="50000"/>
              </a:spcBef>
              <a:spcAft>
                <a:spcPct val="0"/>
              </a:spcAft>
            </a:pPr>
            <a:r>
              <a:rPr lang="en-US" altLang="en-US" sz="3600" kern="1200">
                <a:solidFill>
                  <a:srgbClr val="FFCC00"/>
                </a:solidFill>
                <a:latin typeface="Times New Roman" pitchFamily="18" charset="0"/>
                <a:ea typeface="+mn-ea"/>
                <a:cs typeface="+mn-cs"/>
              </a:rPr>
              <a:t>“We have seen the future</a:t>
            </a:r>
          </a:p>
        </p:txBody>
      </p:sp>
      <p:sp>
        <p:nvSpPr>
          <p:cNvPr id="156676" name="Text Box 4"/>
          <p:cNvSpPr txBox="1">
            <a:spLocks noChangeArrowheads="1"/>
          </p:cNvSpPr>
          <p:nvPr/>
        </p:nvSpPr>
        <p:spPr bwMode="auto">
          <a:xfrm>
            <a:off x="2743200" y="3352800"/>
            <a:ext cx="5486400" cy="696913"/>
          </a:xfrm>
          <a:prstGeom prst="rect">
            <a:avLst/>
          </a:prstGeom>
          <a:noFill/>
          <a:ln w="9525">
            <a:noFill/>
            <a:miter lim="800000"/>
            <a:headEnd/>
            <a:tailEnd/>
          </a:ln>
          <a:effectLst/>
        </p:spPr>
        <p:txBody>
          <a:bodyPr>
            <a:spAutoFit/>
          </a:bodyPr>
          <a:lstStyle/>
          <a:p>
            <a:pPr algn="r" rtl="0" eaLnBrk="0" fontAlgn="base" hangingPunct="0">
              <a:lnSpc>
                <a:spcPct val="110000"/>
              </a:lnSpc>
              <a:spcBef>
                <a:spcPct val="50000"/>
              </a:spcBef>
              <a:spcAft>
                <a:spcPct val="0"/>
              </a:spcAft>
            </a:pPr>
            <a:r>
              <a:rPr lang="en-US" altLang="en-US" sz="3600" kern="1200">
                <a:solidFill>
                  <a:srgbClr val="FFCC00"/>
                </a:solidFill>
                <a:latin typeface="Times New Roman" pitchFamily="18" charset="0"/>
                <a:ea typeface="+mn-ea"/>
                <a:cs typeface="+mn-cs"/>
              </a:rPr>
              <a:t> and it is here…”</a:t>
            </a:r>
          </a:p>
        </p:txBody>
      </p:sp>
      <p:sp>
        <p:nvSpPr>
          <p:cNvPr id="156677" name="Rectangle 5"/>
          <p:cNvSpPr>
            <a:spLocks noChangeArrowheads="1"/>
          </p:cNvSpPr>
          <p:nvPr/>
        </p:nvSpPr>
        <p:spPr bwMode="auto">
          <a:xfrm>
            <a:off x="0" y="6248400"/>
            <a:ext cx="9144000" cy="609600"/>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156678" name="Text Box 6"/>
          <p:cNvSpPr txBox="1">
            <a:spLocks noChangeArrowheads="1"/>
          </p:cNvSpPr>
          <p:nvPr/>
        </p:nvSpPr>
        <p:spPr bwMode="auto">
          <a:xfrm>
            <a:off x="914400" y="6248400"/>
            <a:ext cx="8020050" cy="320675"/>
          </a:xfrm>
          <a:prstGeom prst="rect">
            <a:avLst/>
          </a:prstGeom>
          <a:solidFill>
            <a:schemeClr val="bg1"/>
          </a:solidFill>
          <a:ln w="9525">
            <a:noFill/>
            <a:miter lim="800000"/>
            <a:headEnd/>
            <a:tailEnd/>
          </a:ln>
          <a:effectLst/>
        </p:spPr>
        <p:txBody>
          <a:bodyPr>
            <a:spAutoFit/>
          </a:bodyPr>
          <a:lstStyle/>
          <a:p>
            <a:pPr algn="ctr" rtl="0" eaLnBrk="0" fontAlgn="base" hangingPunct="0">
              <a:spcBef>
                <a:spcPct val="0"/>
              </a:spcBef>
              <a:spcAft>
                <a:spcPct val="0"/>
              </a:spcAft>
            </a:pPr>
            <a:r>
              <a:rPr lang="en-US" altLang="en-US" sz="1500" b="1" kern="1200">
                <a:solidFill>
                  <a:srgbClr val="000000"/>
                </a:solidFill>
                <a:latin typeface="Arial Narrow" pitchFamily="34" charset="0"/>
                <a:ea typeface="+mn-ea"/>
                <a:cs typeface="+mn-cs"/>
              </a:rPr>
              <a:t>WWW.ANABAS.COM      Tel: (1) 415.651.8808</a:t>
            </a:r>
          </a:p>
        </p:txBody>
      </p:sp>
      <p:sp>
        <p:nvSpPr>
          <p:cNvPr id="156679" name="Text Box 7"/>
          <p:cNvSpPr txBox="1">
            <a:spLocks noChangeArrowheads="1"/>
          </p:cNvSpPr>
          <p:nvPr/>
        </p:nvSpPr>
        <p:spPr bwMode="auto">
          <a:xfrm>
            <a:off x="2438400" y="304800"/>
            <a:ext cx="6248400" cy="366713"/>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kern="1200">
                <a:solidFill>
                  <a:srgbClr val="FF3300"/>
                </a:solidFill>
                <a:latin typeface="Arial Narrow" pitchFamily="34" charset="0"/>
                <a:ea typeface="+mn-ea"/>
                <a:cs typeface="+mn-cs"/>
              </a:rPr>
              <a:t>Taking Collaboration to the Next Level</a:t>
            </a:r>
          </a:p>
        </p:txBody>
      </p:sp>
      <p:sp>
        <p:nvSpPr>
          <p:cNvPr id="156681" name="Rectangle 9"/>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156682" name="Text Box 10"/>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lstStyle/>
          <a:p>
            <a:pPr eaLnBrk="1" hangingPunct="1"/>
            <a:r>
              <a:rPr lang="en-US" sz="3600" dirty="0" smtClean="0"/>
              <a:t>Objectives</a:t>
            </a:r>
          </a:p>
        </p:txBody>
      </p:sp>
      <p:sp>
        <p:nvSpPr>
          <p:cNvPr id="11267" name="Rectangle 3"/>
          <p:cNvSpPr>
            <a:spLocks noGrp="1" noChangeArrowheads="1"/>
          </p:cNvSpPr>
          <p:nvPr>
            <p:ph type="body" idx="1"/>
          </p:nvPr>
        </p:nvSpPr>
        <p:spPr>
          <a:xfrm>
            <a:off x="0" y="762000"/>
            <a:ext cx="9067800" cy="6019800"/>
          </a:xfrm>
        </p:spPr>
        <p:txBody>
          <a:bodyPr/>
          <a:lstStyle/>
          <a:p>
            <a:pPr eaLnBrk="1" hangingPunct="1">
              <a:lnSpc>
                <a:spcPct val="80000"/>
              </a:lnSpc>
              <a:buFontTx/>
              <a:buNone/>
            </a:pPr>
            <a:endParaRPr lang="en-US" sz="2000" dirty="0" smtClean="0"/>
          </a:p>
          <a:p>
            <a:pPr eaLnBrk="1" hangingPunct="1">
              <a:lnSpc>
                <a:spcPct val="80000"/>
              </a:lnSpc>
            </a:pPr>
            <a:r>
              <a:rPr lang="en-US" sz="2000" dirty="0" smtClean="0"/>
              <a:t>Integrate Global Grid Technology with multi-layered sensor technology to provide a Collaboration Sensor Grid for Network-Centric Operations research to examine and derive </a:t>
            </a:r>
            <a:r>
              <a:rPr lang="en-US" sz="2000" dirty="0" err="1" smtClean="0"/>
              <a:t>warfighter</a:t>
            </a:r>
            <a:r>
              <a:rPr lang="en-US" sz="2000" dirty="0" smtClean="0"/>
              <a:t> requirements on the GIG.</a:t>
            </a:r>
          </a:p>
          <a:p>
            <a:pPr eaLnBrk="1" hangingPunct="1">
              <a:lnSpc>
                <a:spcPct val="80000"/>
              </a:lnSpc>
            </a:pPr>
            <a:endParaRPr lang="en-US" sz="2000" dirty="0" smtClean="0"/>
          </a:p>
          <a:p>
            <a:pPr eaLnBrk="1" hangingPunct="1">
              <a:lnSpc>
                <a:spcPct val="80000"/>
              </a:lnSpc>
            </a:pPr>
            <a:r>
              <a:rPr lang="en-US" sz="2000" dirty="0" smtClean="0"/>
              <a:t>Build Net Centric Core Enterprise Services compatible with GGF/OGF and Industry.</a:t>
            </a:r>
          </a:p>
          <a:p>
            <a:pPr eaLnBrk="1" hangingPunct="1">
              <a:lnSpc>
                <a:spcPct val="80000"/>
              </a:lnSpc>
            </a:pPr>
            <a:endParaRPr lang="en-US" sz="2000" dirty="0" smtClean="0"/>
          </a:p>
          <a:p>
            <a:pPr eaLnBrk="1" hangingPunct="1">
              <a:lnSpc>
                <a:spcPct val="80000"/>
              </a:lnSpc>
            </a:pPr>
            <a:r>
              <a:rPr lang="en-US" sz="2000" dirty="0" smtClean="0"/>
              <a:t>Add key additional services including advance collaboration services and those for sensors and GIS.</a:t>
            </a:r>
          </a:p>
          <a:p>
            <a:pPr eaLnBrk="1" hangingPunct="1">
              <a:lnSpc>
                <a:spcPct val="80000"/>
              </a:lnSpc>
            </a:pPr>
            <a:endParaRPr lang="en-US" sz="2000" dirty="0" smtClean="0"/>
          </a:p>
          <a:p>
            <a:pPr eaLnBrk="1" hangingPunct="1">
              <a:lnSpc>
                <a:spcPct val="80000"/>
              </a:lnSpc>
            </a:pPr>
            <a:r>
              <a:rPr lang="en-US" sz="2000" dirty="0" smtClean="0"/>
              <a:t>Support Systems of Systems by federating Grids of Grids supporting a heterogeneous software production model allowing greater sustainability and choice of vendors.</a:t>
            </a:r>
          </a:p>
          <a:p>
            <a:pPr eaLnBrk="1" hangingPunct="1">
              <a:lnSpc>
                <a:spcPct val="80000"/>
              </a:lnSpc>
            </a:pPr>
            <a:endParaRPr lang="en-US" sz="2000" dirty="0" smtClean="0"/>
          </a:p>
          <a:p>
            <a:pPr eaLnBrk="1" hangingPunct="1">
              <a:lnSpc>
                <a:spcPct val="80000"/>
              </a:lnSpc>
            </a:pPr>
            <a:r>
              <a:rPr lang="en-US" sz="2000" dirty="0" smtClean="0"/>
              <a:t>Build tool to allow easy construction of Grids of Grids.</a:t>
            </a:r>
          </a:p>
          <a:p>
            <a:pPr eaLnBrk="1" hangingPunct="1">
              <a:lnSpc>
                <a:spcPct val="80000"/>
              </a:lnSpc>
              <a:buFontTx/>
              <a:buNone/>
            </a:pPr>
            <a:endParaRPr lang="en-US" sz="2000" dirty="0" smtClean="0"/>
          </a:p>
          <a:p>
            <a:pPr eaLnBrk="1" hangingPunct="1">
              <a:lnSpc>
                <a:spcPct val="80000"/>
              </a:lnSpc>
            </a:pPr>
            <a:r>
              <a:rPr lang="en-US" sz="2000" dirty="0" smtClean="0"/>
              <a:t>Demonstrate the capabilities through sensor-centric applications with situational awareness.</a:t>
            </a:r>
          </a:p>
          <a:p>
            <a:pPr eaLnBrk="1" hangingPunct="1">
              <a:lnSpc>
                <a:spcPct val="80000"/>
              </a:lnSpc>
            </a:pPr>
            <a:endParaRPr lang="en-US" sz="2000" dirty="0" smtClean="0"/>
          </a:p>
          <a:p>
            <a:pPr eaLnBrk="1" hangingPunct="1">
              <a:lnSpc>
                <a:spcPct val="80000"/>
              </a:lnSpc>
            </a:pPr>
            <a:endParaRPr lang="en-US" sz="2000" dirty="0" smtClean="0"/>
          </a:p>
        </p:txBody>
      </p:sp>
      <p:sp>
        <p:nvSpPr>
          <p:cNvPr id="11268"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1269"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Technology Evolution</a:t>
            </a:r>
          </a:p>
        </p:txBody>
      </p:sp>
      <p:sp>
        <p:nvSpPr>
          <p:cNvPr id="22531" name="Content Placeholder 2"/>
          <p:cNvSpPr>
            <a:spLocks noGrp="1"/>
          </p:cNvSpPr>
          <p:nvPr>
            <p:ph idx="1"/>
          </p:nvPr>
        </p:nvSpPr>
        <p:spPr>
          <a:xfrm>
            <a:off x="0" y="1066800"/>
            <a:ext cx="9144000" cy="4525963"/>
          </a:xfrm>
        </p:spPr>
        <p:txBody>
          <a:bodyPr/>
          <a:lstStyle/>
          <a:p>
            <a:pPr eaLnBrk="1" hangingPunct="1"/>
            <a:r>
              <a:rPr lang="en-US" sz="2800" smtClean="0"/>
              <a:t>During course of SBIR, there was substantial technology evolution in especially mainstream commercial Grid applications</a:t>
            </a:r>
          </a:p>
          <a:p>
            <a:pPr eaLnBrk="1" hangingPunct="1"/>
            <a:r>
              <a:rPr lang="en-US" sz="2800" smtClean="0"/>
              <a:t>These evolved from (Globus) Grids to clouds allowing enterprise data centers of 100x current scale</a:t>
            </a:r>
          </a:p>
          <a:p>
            <a:pPr eaLnBrk="1" hangingPunct="1"/>
            <a:r>
              <a:rPr lang="en-US" sz="2800" smtClean="0"/>
              <a:t>This would impact Grid components supporting background data processing and simulation as these need not be distributed</a:t>
            </a:r>
          </a:p>
          <a:p>
            <a:pPr eaLnBrk="1" hangingPunct="1"/>
            <a:r>
              <a:rPr lang="en-US" sz="2800" smtClean="0"/>
              <a:t>However Sensors and their real time interpretation are naturally distributed and need traditional Grid systems</a:t>
            </a:r>
          </a:p>
          <a:p>
            <a:pPr eaLnBrk="1" hangingPunct="1"/>
            <a:r>
              <a:rPr lang="en-US" sz="2800" smtClean="0"/>
              <a:t>Experience has simplified protocols and deprecated use of some complex Web Service technologies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0"/>
            <a:ext cx="7772400" cy="914400"/>
          </a:xfrm>
        </p:spPr>
        <p:txBody>
          <a:bodyPr/>
          <a:lstStyle/>
          <a:p>
            <a:pPr eaLnBrk="1" hangingPunct="1">
              <a:lnSpc>
                <a:spcPct val="80000"/>
              </a:lnSpc>
            </a:pPr>
            <a:r>
              <a:rPr lang="en-US" sz="3600" dirty="0" smtClean="0"/>
              <a:t>Commercial Technology Backdrop</a:t>
            </a:r>
          </a:p>
        </p:txBody>
      </p:sp>
      <p:sp>
        <p:nvSpPr>
          <p:cNvPr id="10243" name="Rectangle 3"/>
          <p:cNvSpPr>
            <a:spLocks noGrp="1" noChangeArrowheads="1"/>
          </p:cNvSpPr>
          <p:nvPr>
            <p:ph type="body" idx="1"/>
          </p:nvPr>
        </p:nvSpPr>
        <p:spPr>
          <a:xfrm>
            <a:off x="0" y="914400"/>
            <a:ext cx="9144000" cy="5029200"/>
          </a:xfrm>
        </p:spPr>
        <p:txBody>
          <a:bodyPr/>
          <a:lstStyle/>
          <a:p>
            <a:pPr eaLnBrk="1" hangingPunct="1">
              <a:lnSpc>
                <a:spcPct val="80000"/>
              </a:lnSpc>
            </a:pPr>
            <a:r>
              <a:rPr lang="en-US" sz="2800" dirty="0" smtClean="0"/>
              <a:t>Build everything as Services</a:t>
            </a:r>
          </a:p>
          <a:p>
            <a:pPr eaLnBrk="1" hangingPunct="1">
              <a:lnSpc>
                <a:spcPct val="80000"/>
              </a:lnSpc>
            </a:pPr>
            <a:r>
              <a:rPr lang="en-US" sz="2800" dirty="0" smtClean="0"/>
              <a:t>Grids are any collection of Services and manage distributed services or distributed collections of Services i.e. Grids to give Grids of Grids</a:t>
            </a:r>
          </a:p>
          <a:p>
            <a:pPr eaLnBrk="1" hangingPunct="1">
              <a:lnSpc>
                <a:spcPct val="80000"/>
              </a:lnSpc>
            </a:pPr>
            <a:r>
              <a:rPr lang="en-US" sz="2800" dirty="0" smtClean="0"/>
              <a:t>Clouds </a:t>
            </a:r>
            <a:r>
              <a:rPr lang="en-US" sz="2800" dirty="0" err="1" smtClean="0"/>
              <a:t>aresimplified</a:t>
            </a:r>
            <a:r>
              <a:rPr lang="en-US" sz="2800" dirty="0" smtClean="0"/>
              <a:t> scalable Grids</a:t>
            </a:r>
          </a:p>
          <a:p>
            <a:pPr eaLnBrk="1" hangingPunct="1">
              <a:lnSpc>
                <a:spcPct val="80000"/>
              </a:lnSpc>
            </a:pPr>
            <a:r>
              <a:rPr lang="en-US" sz="2800" dirty="0" err="1" smtClean="0"/>
              <a:t>XaaS</a:t>
            </a:r>
            <a:r>
              <a:rPr lang="en-US" sz="2800" dirty="0" smtClean="0"/>
              <a:t> or X as a Service is dominant trend</a:t>
            </a:r>
          </a:p>
          <a:p>
            <a:pPr lvl="1" eaLnBrk="1" hangingPunct="1">
              <a:lnSpc>
                <a:spcPct val="80000"/>
              </a:lnSpc>
            </a:pPr>
            <a:r>
              <a:rPr lang="en-US" sz="2400" dirty="0" smtClean="0"/>
              <a:t>X = S: Software (applications) as a Service</a:t>
            </a:r>
          </a:p>
          <a:p>
            <a:pPr lvl="1" eaLnBrk="1" hangingPunct="1">
              <a:lnSpc>
                <a:spcPct val="80000"/>
              </a:lnSpc>
            </a:pPr>
            <a:r>
              <a:rPr lang="en-US" sz="2400" dirty="0" smtClean="0"/>
              <a:t>X = I: Infrastructure (data centers) as a Service</a:t>
            </a:r>
          </a:p>
          <a:p>
            <a:pPr lvl="1" eaLnBrk="1" hangingPunct="1">
              <a:lnSpc>
                <a:spcPct val="80000"/>
              </a:lnSpc>
            </a:pPr>
            <a:r>
              <a:rPr lang="en-US" sz="2400" dirty="0" smtClean="0"/>
              <a:t>X = P: Platform (distributed O/S) as a Service</a:t>
            </a:r>
          </a:p>
          <a:p>
            <a:pPr eaLnBrk="1" hangingPunct="1">
              <a:lnSpc>
                <a:spcPct val="80000"/>
              </a:lnSpc>
            </a:pPr>
            <a:r>
              <a:rPr lang="en-US" sz="2800" dirty="0" smtClean="0"/>
              <a:t>SBIR added X = C: Collections (Grids) as a Service</a:t>
            </a:r>
          </a:p>
          <a:p>
            <a:pPr lvl="1" eaLnBrk="1" hangingPunct="1">
              <a:lnSpc>
                <a:spcPct val="80000"/>
              </a:lnSpc>
            </a:pPr>
            <a:r>
              <a:rPr lang="en-US" sz="2400" dirty="0" smtClean="0"/>
              <a:t>and X = </a:t>
            </a:r>
            <a:r>
              <a:rPr lang="en-US" sz="2400" dirty="0" err="1" smtClean="0"/>
              <a:t>Sens</a:t>
            </a:r>
            <a:r>
              <a:rPr lang="en-US" sz="2400" dirty="0" smtClean="0"/>
              <a:t>(or Y): Sensors as a  Service</a:t>
            </a:r>
          </a:p>
          <a:p>
            <a:pPr eaLnBrk="1" hangingPunct="1">
              <a:lnSpc>
                <a:spcPct val="80000"/>
              </a:lnSpc>
            </a:pPr>
            <a:r>
              <a:rPr lang="en-US" sz="2800" dirty="0" smtClean="0"/>
              <a:t>Services interact with messages; using publish-subscribe messaging enables collaborative systems</a:t>
            </a:r>
          </a:p>
          <a:p>
            <a:pPr eaLnBrk="1" hangingPunct="1">
              <a:lnSpc>
                <a:spcPct val="80000"/>
              </a:lnSpc>
            </a:pPr>
            <a:r>
              <a:rPr lang="en-US" sz="2800" dirty="0" smtClean="0"/>
              <a:t>Multicore needs run times and programming models from cores to clouds</a:t>
            </a:r>
          </a:p>
        </p:txBody>
      </p:sp>
      <p:sp>
        <p:nvSpPr>
          <p:cNvPr id="10244"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0245"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US" smtClean="0"/>
              <a:t>Typical Sensor Grid Interface</a:t>
            </a:r>
          </a:p>
        </p:txBody>
      </p:sp>
      <p:pic>
        <p:nvPicPr>
          <p:cNvPr id="17411" name="Picture 21"/>
          <p:cNvPicPr>
            <a:picLocks noChangeAspect="1" noChangeArrowheads="1"/>
          </p:cNvPicPr>
          <p:nvPr/>
        </p:nvPicPr>
        <p:blipFill>
          <a:blip r:embed="rId3"/>
          <a:srcRect/>
          <a:stretch>
            <a:fillRect/>
          </a:stretch>
        </p:blipFill>
        <p:spPr bwMode="auto">
          <a:xfrm>
            <a:off x="49213" y="838200"/>
            <a:ext cx="9094787"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Line 2"/>
          <p:cNvSpPr>
            <a:spLocks noChangeShapeType="1"/>
          </p:cNvSpPr>
          <p:nvPr/>
        </p:nvSpPr>
        <p:spPr bwMode="auto">
          <a:xfrm flipV="1">
            <a:off x="6934200" y="2667000"/>
            <a:ext cx="381000" cy="2590800"/>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143000" y="1905000"/>
            <a:ext cx="5638800" cy="0"/>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9540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74694" y="56586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accent1"/>
          </a:solidFill>
          <a:ln w="9525" algn="ctr">
            <a:solidFill>
              <a:schemeClr val="tx1"/>
            </a:solidFill>
            <a:round/>
            <a:headEnd/>
            <a:tailEnd/>
          </a:ln>
          <a:effectLst/>
        </p:spPr>
        <p:txBody>
          <a:bodyPr wrap="none" anchor="ctr"/>
          <a:lstStyle/>
          <a:p>
            <a:r>
              <a:rPr lang="en-US" sz="2400"/>
              <a:t>Portal</a:t>
            </a:r>
          </a:p>
        </p:txBody>
      </p:sp>
      <p:sp>
        <p:nvSpPr>
          <p:cNvPr id="1032263" name="Text Box 71"/>
          <p:cNvSpPr txBox="1">
            <a:spLocks noChangeArrowheads="1"/>
          </p:cNvSpPr>
          <p:nvPr/>
        </p:nvSpPr>
        <p:spPr bwMode="auto">
          <a:xfrm>
            <a:off x="7499350" y="5486400"/>
            <a:ext cx="1644650" cy="915988"/>
          </a:xfrm>
          <a:prstGeom prst="rect">
            <a:avLst/>
          </a:prstGeom>
          <a:noFill/>
          <a:ln w="9525" algn="ctr">
            <a:noFill/>
            <a:miter lim="800000"/>
            <a:headEnd/>
            <a:tailEnd/>
          </a:ln>
          <a:effectLst/>
        </p:spPr>
        <p:txBody>
          <a:bodyPr wrap="none">
            <a:spAutoFit/>
          </a:bodyPr>
          <a:lstStyle/>
          <a:p>
            <a:r>
              <a:rPr lang="en-US" sz="1800"/>
              <a:t>Sensor or Data</a:t>
            </a:r>
          </a:p>
          <a:p>
            <a:r>
              <a:rPr lang="en-US" sz="1800"/>
              <a:t>Interchange</a:t>
            </a:r>
          </a:p>
          <a:p>
            <a:r>
              <a:rPr lang="en-US" sz="1800"/>
              <a:t>Service</a:t>
            </a:r>
          </a:p>
        </p:txBody>
      </p:sp>
      <p:sp>
        <p:nvSpPr>
          <p:cNvPr id="1032264" name="Rectangle 72"/>
          <p:cNvSpPr>
            <a:spLocks noChangeArrowheads="1"/>
          </p:cNvSpPr>
          <p:nvPr/>
        </p:nvSpPr>
        <p:spPr bwMode="auto">
          <a:xfrm>
            <a:off x="0" y="5029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pPr algn="l"/>
            <a:r>
              <a:rPr lang="en-US" sz="1800">
                <a:latin typeface="Arial" pitchFamily="34" charset="0"/>
              </a:rPr>
              <a:t>Raw Data </a:t>
            </a:r>
            <a:r>
              <a:rPr lang="en-US" sz="1800">
                <a:latin typeface="Arial" pitchFamily="34" charset="0"/>
                <a:sym typeface="Wingdings" pitchFamily="2" charset="2"/>
              </a:rPr>
              <a:t>     Data    Information     Knowledge      Wisdom    </a:t>
            </a:r>
            <a:r>
              <a:rPr lang="en-US" sz="1800">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2" name="Rectangle 80"/>
          <p:cNvSpPr>
            <a:spLocks noChangeArrowheads="1"/>
          </p:cNvSpPr>
          <p:nvPr/>
        </p:nvSpPr>
        <p:spPr bwMode="auto">
          <a:xfrm>
            <a:off x="4495800" y="457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6248400" y="2286000"/>
            <a:ext cx="2724150" cy="366713"/>
          </a:xfrm>
          <a:prstGeom prst="rect">
            <a:avLst/>
          </a:prstGeom>
          <a:noFill/>
          <a:ln w="9525">
            <a:noFill/>
            <a:miter lim="800000"/>
            <a:headEnd/>
            <a:tailEnd/>
          </a:ln>
          <a:effectLst/>
        </p:spPr>
        <p:txBody>
          <a:bodyPr wrap="none">
            <a:spAutoFit/>
          </a:bodyPr>
          <a:lstStyle/>
          <a:p>
            <a:pPr algn="l"/>
            <a:r>
              <a:rPr lang="en-US" sz="1800">
                <a:latin typeface="Arial" pitchFamily="34" charset="0"/>
              </a:rPr>
              <a:t>Inter-Service Messages</a:t>
            </a: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2" name="Group 112"/>
          <p:cNvGrpSpPr>
            <a:grpSpLocks/>
          </p:cNvGrpSpPr>
          <p:nvPr/>
        </p:nvGrpSpPr>
        <p:grpSpPr bwMode="auto">
          <a:xfrm>
            <a:off x="4824413" y="4437063"/>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584325" y="1952625"/>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5" name="Group 121"/>
          <p:cNvGrpSpPr>
            <a:grpSpLocks/>
          </p:cNvGrpSpPr>
          <p:nvPr/>
        </p:nvGrpSpPr>
        <p:grpSpPr bwMode="auto">
          <a:xfrm>
            <a:off x="7315200" y="3429000"/>
            <a:ext cx="981075" cy="647700"/>
            <a:chOff x="2256" y="2641"/>
            <a:chExt cx="720" cy="483"/>
          </a:xfrm>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6" name="Group 124"/>
          <p:cNvGrpSpPr>
            <a:grpSpLocks/>
          </p:cNvGrpSpPr>
          <p:nvPr/>
        </p:nvGrpSpPr>
        <p:grpSpPr bwMode="auto">
          <a:xfrm>
            <a:off x="2663825" y="1628775"/>
            <a:ext cx="2052638" cy="1079500"/>
            <a:chOff x="1156" y="1253"/>
            <a:chExt cx="1293" cy="680"/>
          </a:xfrm>
        </p:grpSpPr>
        <p:grpSp>
          <p:nvGrpSpPr>
            <p:cNvPr id="17" name="Group 125"/>
            <p:cNvGrpSpPr>
              <a:grpSpLocks/>
            </p:cNvGrpSpPr>
            <p:nvPr/>
          </p:nvGrpSpPr>
          <p:grpSpPr bwMode="auto">
            <a:xfrm>
              <a:off x="1186" y="1264"/>
              <a:ext cx="1233" cy="658"/>
              <a:chOff x="1179" y="1253"/>
              <a:chExt cx="1233" cy="658"/>
            </a:xfrm>
          </p:grpSpPr>
          <p:grpSp>
            <p:nvGrpSpPr>
              <p:cNvPr id="18" name="Group 126"/>
              <p:cNvGrpSpPr>
                <a:grpSpLocks/>
              </p:cNvGrpSpPr>
              <p:nvPr/>
            </p:nvGrpSpPr>
            <p:grpSpPr bwMode="auto">
              <a:xfrm>
                <a:off x="1179" y="1414"/>
                <a:ext cx="1233" cy="336"/>
                <a:chOff x="1179" y="1407"/>
                <a:chExt cx="1233" cy="336"/>
              </a:xfrm>
            </p:grpSpPr>
            <p:sp>
              <p:nvSpPr>
                <p:cNvPr id="1032319" name="Oval 127"/>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20" name="Oval 128"/>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1" name="Oval 129"/>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9" name="Group 130"/>
              <p:cNvGrpSpPr>
                <a:grpSpLocks/>
              </p:cNvGrpSpPr>
              <p:nvPr/>
            </p:nvGrpSpPr>
            <p:grpSpPr bwMode="auto">
              <a:xfrm>
                <a:off x="1349" y="1253"/>
                <a:ext cx="893" cy="658"/>
                <a:chOff x="1315" y="1275"/>
                <a:chExt cx="893" cy="658"/>
              </a:xfrm>
            </p:grpSpPr>
            <p:grpSp>
              <p:nvGrpSpPr>
                <p:cNvPr id="20" name="Group 131"/>
                <p:cNvGrpSpPr>
                  <a:grpSpLocks/>
                </p:cNvGrpSpPr>
                <p:nvPr/>
              </p:nvGrpSpPr>
              <p:grpSpPr bwMode="auto">
                <a:xfrm>
                  <a:off x="1315" y="1275"/>
                  <a:ext cx="893" cy="227"/>
                  <a:chOff x="1338" y="1275"/>
                  <a:chExt cx="893" cy="227"/>
                </a:xfrm>
              </p:grpSpPr>
              <p:sp>
                <p:nvSpPr>
                  <p:cNvPr id="1032324" name="Oval 132"/>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5" name="Oval 133"/>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1" name="Group 134"/>
                <p:cNvGrpSpPr>
                  <a:grpSpLocks/>
                </p:cNvGrpSpPr>
                <p:nvPr/>
              </p:nvGrpSpPr>
              <p:grpSpPr bwMode="auto">
                <a:xfrm>
                  <a:off x="1315" y="1706"/>
                  <a:ext cx="893" cy="227"/>
                  <a:chOff x="1338" y="1275"/>
                  <a:chExt cx="893" cy="227"/>
                </a:xfrm>
              </p:grpSpPr>
              <p:sp>
                <p:nvSpPr>
                  <p:cNvPr id="1032327" name="Oval 135"/>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8" name="Oval 136"/>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29" name="AutoShape 137"/>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2" name="Group 138"/>
          <p:cNvGrpSpPr>
            <a:grpSpLocks/>
          </p:cNvGrpSpPr>
          <p:nvPr/>
        </p:nvGrpSpPr>
        <p:grpSpPr bwMode="auto">
          <a:xfrm>
            <a:off x="1619250" y="2852738"/>
            <a:ext cx="2052638" cy="1079500"/>
            <a:chOff x="1156" y="1253"/>
            <a:chExt cx="1293" cy="680"/>
          </a:xfrm>
        </p:grpSpPr>
        <p:grpSp>
          <p:nvGrpSpPr>
            <p:cNvPr id="23" name="Group 139"/>
            <p:cNvGrpSpPr>
              <a:grpSpLocks/>
            </p:cNvGrpSpPr>
            <p:nvPr/>
          </p:nvGrpSpPr>
          <p:grpSpPr bwMode="auto">
            <a:xfrm>
              <a:off x="1186" y="1264"/>
              <a:ext cx="1233" cy="658"/>
              <a:chOff x="1179" y="1253"/>
              <a:chExt cx="1233" cy="658"/>
            </a:xfrm>
          </p:grpSpPr>
          <p:grpSp>
            <p:nvGrpSpPr>
              <p:cNvPr id="24" name="Group 140"/>
              <p:cNvGrpSpPr>
                <a:grpSpLocks/>
              </p:cNvGrpSpPr>
              <p:nvPr/>
            </p:nvGrpSpPr>
            <p:grpSpPr bwMode="auto">
              <a:xfrm>
                <a:off x="1179" y="1414"/>
                <a:ext cx="1233" cy="336"/>
                <a:chOff x="1179" y="1407"/>
                <a:chExt cx="1233" cy="336"/>
              </a:xfrm>
            </p:grpSpPr>
            <p:sp>
              <p:nvSpPr>
                <p:cNvPr id="1032333" name="Oval 141"/>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34" name="Oval 142"/>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5" name="Oval 143"/>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5" name="Group 144"/>
              <p:cNvGrpSpPr>
                <a:grpSpLocks/>
              </p:cNvGrpSpPr>
              <p:nvPr/>
            </p:nvGrpSpPr>
            <p:grpSpPr bwMode="auto">
              <a:xfrm>
                <a:off x="1349" y="1253"/>
                <a:ext cx="893" cy="658"/>
                <a:chOff x="1315" y="1275"/>
                <a:chExt cx="893" cy="658"/>
              </a:xfrm>
            </p:grpSpPr>
            <p:grpSp>
              <p:nvGrpSpPr>
                <p:cNvPr id="26" name="Group 145"/>
                <p:cNvGrpSpPr>
                  <a:grpSpLocks/>
                </p:cNvGrpSpPr>
                <p:nvPr/>
              </p:nvGrpSpPr>
              <p:grpSpPr bwMode="auto">
                <a:xfrm>
                  <a:off x="1315" y="1275"/>
                  <a:ext cx="893" cy="227"/>
                  <a:chOff x="1338" y="1275"/>
                  <a:chExt cx="893" cy="227"/>
                </a:xfrm>
              </p:grpSpPr>
              <p:sp>
                <p:nvSpPr>
                  <p:cNvPr id="1032338" name="Oval 14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9" name="Oval 14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7" name="Group 148"/>
                <p:cNvGrpSpPr>
                  <a:grpSpLocks/>
                </p:cNvGrpSpPr>
                <p:nvPr/>
              </p:nvGrpSpPr>
              <p:grpSpPr bwMode="auto">
                <a:xfrm>
                  <a:off x="1315" y="1706"/>
                  <a:ext cx="893" cy="227"/>
                  <a:chOff x="1338" y="1275"/>
                  <a:chExt cx="893" cy="227"/>
                </a:xfrm>
              </p:grpSpPr>
              <p:sp>
                <p:nvSpPr>
                  <p:cNvPr id="1032341" name="Oval 149"/>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2" name="Oval 150"/>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43" name="AutoShape 151"/>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8" name="Group 152"/>
          <p:cNvGrpSpPr>
            <a:grpSpLocks/>
          </p:cNvGrpSpPr>
          <p:nvPr/>
        </p:nvGrpSpPr>
        <p:grpSpPr bwMode="auto">
          <a:xfrm>
            <a:off x="2590800" y="4038600"/>
            <a:ext cx="2052638" cy="1079500"/>
            <a:chOff x="1156" y="1253"/>
            <a:chExt cx="1293" cy="680"/>
          </a:xfrm>
        </p:grpSpPr>
        <p:grpSp>
          <p:nvGrpSpPr>
            <p:cNvPr id="29" name="Group 153"/>
            <p:cNvGrpSpPr>
              <a:grpSpLocks/>
            </p:cNvGrpSpPr>
            <p:nvPr/>
          </p:nvGrpSpPr>
          <p:grpSpPr bwMode="auto">
            <a:xfrm>
              <a:off x="1186" y="1264"/>
              <a:ext cx="1233" cy="658"/>
              <a:chOff x="1179" y="1253"/>
              <a:chExt cx="1233" cy="658"/>
            </a:xfrm>
          </p:grpSpPr>
          <p:grpSp>
            <p:nvGrpSpPr>
              <p:cNvPr id="30" name="Group 154"/>
              <p:cNvGrpSpPr>
                <a:grpSpLocks/>
              </p:cNvGrpSpPr>
              <p:nvPr/>
            </p:nvGrpSpPr>
            <p:grpSpPr bwMode="auto">
              <a:xfrm>
                <a:off x="1179" y="1414"/>
                <a:ext cx="1233" cy="336"/>
                <a:chOff x="1179" y="1407"/>
                <a:chExt cx="1233" cy="336"/>
              </a:xfrm>
            </p:grpSpPr>
            <p:sp>
              <p:nvSpPr>
                <p:cNvPr id="1032347" name="Oval 155"/>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48" name="Oval 156"/>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9" name="Oval 157"/>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31" name="Group 158"/>
              <p:cNvGrpSpPr>
                <a:grpSpLocks/>
              </p:cNvGrpSpPr>
              <p:nvPr/>
            </p:nvGrpSpPr>
            <p:grpSpPr bwMode="auto">
              <a:xfrm>
                <a:off x="1349" y="1253"/>
                <a:ext cx="893" cy="658"/>
                <a:chOff x="1315" y="1275"/>
                <a:chExt cx="893" cy="658"/>
              </a:xfrm>
            </p:grpSpPr>
            <p:grpSp>
              <p:nvGrpSpPr>
                <p:cNvPr id="1032192" name="Group 159"/>
                <p:cNvGrpSpPr>
                  <a:grpSpLocks/>
                </p:cNvGrpSpPr>
                <p:nvPr/>
              </p:nvGrpSpPr>
              <p:grpSpPr bwMode="auto">
                <a:xfrm>
                  <a:off x="1315" y="1275"/>
                  <a:ext cx="893" cy="227"/>
                  <a:chOff x="1338" y="1275"/>
                  <a:chExt cx="893" cy="227"/>
                </a:xfrm>
              </p:grpSpPr>
              <p:sp>
                <p:nvSpPr>
                  <p:cNvPr id="1032352" name="Oval 160"/>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3" name="Oval 161"/>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193" name="Group 162"/>
                <p:cNvGrpSpPr>
                  <a:grpSpLocks/>
                </p:cNvGrpSpPr>
                <p:nvPr/>
              </p:nvGrpSpPr>
              <p:grpSpPr bwMode="auto">
                <a:xfrm>
                  <a:off x="1315" y="1706"/>
                  <a:ext cx="893" cy="227"/>
                  <a:chOff x="1338" y="1275"/>
                  <a:chExt cx="893" cy="227"/>
                </a:xfrm>
              </p:grpSpPr>
              <p:sp>
                <p:nvSpPr>
                  <p:cNvPr id="1032355" name="Oval 16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6" name="Oval 16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57" name="AutoShape 165"/>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1032203" name="Group 166"/>
          <p:cNvGrpSpPr>
            <a:grpSpLocks/>
          </p:cNvGrpSpPr>
          <p:nvPr/>
        </p:nvGrpSpPr>
        <p:grpSpPr bwMode="auto">
          <a:xfrm>
            <a:off x="6335713" y="4473575"/>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83" name="Group 175"/>
          <p:cNvGrpSpPr>
            <a:grpSpLocks/>
          </p:cNvGrpSpPr>
          <p:nvPr/>
        </p:nvGrpSpPr>
        <p:grpSpPr bwMode="auto">
          <a:xfrm>
            <a:off x="4824413" y="3249613"/>
            <a:ext cx="2052637" cy="1079500"/>
            <a:chOff x="1156" y="1253"/>
            <a:chExt cx="1293" cy="680"/>
          </a:xfrm>
        </p:grpSpPr>
        <p:grpSp>
          <p:nvGrpSpPr>
            <p:cNvPr id="1032286" name="Group 176"/>
            <p:cNvGrpSpPr>
              <a:grpSpLocks/>
            </p:cNvGrpSpPr>
            <p:nvPr/>
          </p:nvGrpSpPr>
          <p:grpSpPr bwMode="auto">
            <a:xfrm>
              <a:off x="1186" y="1264"/>
              <a:ext cx="1233" cy="658"/>
              <a:chOff x="1179" y="1253"/>
              <a:chExt cx="1233" cy="658"/>
            </a:xfrm>
          </p:grpSpPr>
          <p:grpSp>
            <p:nvGrpSpPr>
              <p:cNvPr id="1032289" name="Group 177"/>
              <p:cNvGrpSpPr>
                <a:grpSpLocks/>
              </p:cNvGrpSpPr>
              <p:nvPr/>
            </p:nvGrpSpPr>
            <p:grpSpPr bwMode="auto">
              <a:xfrm>
                <a:off x="1179" y="1414"/>
                <a:ext cx="1233" cy="336"/>
                <a:chOff x="1179" y="1407"/>
                <a:chExt cx="1233" cy="336"/>
              </a:xfrm>
            </p:grpSpPr>
            <p:sp>
              <p:nvSpPr>
                <p:cNvPr id="1032370" name="Oval 178"/>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71" name="Oval 179"/>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2" name="Oval 180"/>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2" name="Group 181"/>
              <p:cNvGrpSpPr>
                <a:grpSpLocks/>
              </p:cNvGrpSpPr>
              <p:nvPr/>
            </p:nvGrpSpPr>
            <p:grpSpPr bwMode="auto">
              <a:xfrm>
                <a:off x="1349" y="1253"/>
                <a:ext cx="893" cy="658"/>
                <a:chOff x="1315" y="1275"/>
                <a:chExt cx="893" cy="658"/>
              </a:xfrm>
            </p:grpSpPr>
            <p:grpSp>
              <p:nvGrpSpPr>
                <p:cNvPr id="1032295" name="Group 182"/>
                <p:cNvGrpSpPr>
                  <a:grpSpLocks/>
                </p:cNvGrpSpPr>
                <p:nvPr/>
              </p:nvGrpSpPr>
              <p:grpSpPr bwMode="auto">
                <a:xfrm>
                  <a:off x="1315" y="1275"/>
                  <a:ext cx="893" cy="227"/>
                  <a:chOff x="1338" y="1275"/>
                  <a:chExt cx="893" cy="227"/>
                </a:xfrm>
              </p:grpSpPr>
              <p:sp>
                <p:nvSpPr>
                  <p:cNvPr id="1032375" name="Oval 18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6" name="Oval 18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8" name="Group 185"/>
                <p:cNvGrpSpPr>
                  <a:grpSpLocks/>
                </p:cNvGrpSpPr>
                <p:nvPr/>
              </p:nvGrpSpPr>
              <p:grpSpPr bwMode="auto">
                <a:xfrm>
                  <a:off x="1315" y="1706"/>
                  <a:ext cx="893" cy="227"/>
                  <a:chOff x="1338" y="1275"/>
                  <a:chExt cx="893" cy="227"/>
                </a:xfrm>
              </p:grpSpPr>
              <p:sp>
                <p:nvSpPr>
                  <p:cNvPr id="1032378" name="Oval 18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9" name="Oval 18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80" name="AutoShape 188"/>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sp>
        <p:nvSpPr>
          <p:cNvPr id="1032381" name="Rectangle 189"/>
          <p:cNvSpPr>
            <a:spLocks noGrp="1" noChangeArrowheads="1"/>
          </p:cNvSpPr>
          <p:nvPr>
            <p:ph type="title"/>
          </p:nvPr>
        </p:nvSpPr>
        <p:spPr>
          <a:xfrm>
            <a:off x="0" y="0"/>
            <a:ext cx="9144000" cy="914400"/>
          </a:xfrm>
          <a:solidFill>
            <a:schemeClr val="bg1"/>
          </a:solidFill>
        </p:spPr>
        <p:txBody>
          <a:bodyPr/>
          <a:lstStyle/>
          <a:p>
            <a:r>
              <a:rPr lang="en-US" sz="4000" b="1">
                <a:solidFill>
                  <a:schemeClr val="tx1"/>
                </a:solidFill>
              </a:rPr>
              <a:t>Information and Cyberinfrastructure</a:t>
            </a:r>
          </a:p>
        </p:txBody>
      </p:sp>
      <p:sp>
        <p:nvSpPr>
          <p:cNvPr id="1032382" name="Text Box 190"/>
          <p:cNvSpPr txBox="1">
            <a:spLocks noChangeArrowheads="1"/>
          </p:cNvSpPr>
          <p:nvPr/>
        </p:nvSpPr>
        <p:spPr bwMode="auto">
          <a:xfrm>
            <a:off x="7467600" y="4267200"/>
            <a:ext cx="1676400" cy="825500"/>
          </a:xfrm>
          <a:prstGeom prst="rect">
            <a:avLst/>
          </a:prstGeom>
          <a:noFill/>
          <a:ln w="9525" algn="ctr">
            <a:noFill/>
            <a:miter lim="800000"/>
            <a:headEnd/>
            <a:tailEnd/>
          </a:ln>
          <a:effectLst/>
        </p:spPr>
        <p:txBody>
          <a:bodyPr>
            <a:spAutoFit/>
          </a:bodyPr>
          <a:lstStyle/>
          <a:p>
            <a:pPr algn="l"/>
            <a:r>
              <a:rPr lang="en-US" b="0">
                <a:solidFill>
                  <a:srgbClr val="FF0000"/>
                </a:solidFill>
              </a:rPr>
              <a:t>Traditional Grid with exposed services</a:t>
            </a:r>
          </a:p>
        </p:txBody>
      </p:sp>
      <p:sp>
        <p:nvSpPr>
          <p:cNvPr id="1032383" name="Line 191"/>
          <p:cNvSpPr>
            <a:spLocks noChangeShapeType="1"/>
          </p:cNvSpPr>
          <p:nvPr/>
        </p:nvSpPr>
        <p:spPr bwMode="auto">
          <a:xfrm flipH="1" flipV="1">
            <a:off x="6705600" y="4114800"/>
            <a:ext cx="838200" cy="304800"/>
          </a:xfrm>
          <a:prstGeom prst="line">
            <a:avLst/>
          </a:prstGeom>
          <a:noFill/>
          <a:ln w="9525">
            <a:solidFill>
              <a:srgbClr val="FF0000"/>
            </a:solidFill>
            <a:round/>
            <a:headEnd/>
            <a:tailEnd type="triangle" w="med" len="me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2000"/>
                                        <p:tgtEl>
                                          <p:spTgt spid="1032381"/>
                                        </p:tgtEl>
                                        <p:attrNameLst>
                                          <p:attrName>ppt_x</p:attrName>
                                        </p:attrNameLst>
                                      </p:cBhvr>
                                      <p:tavLst>
                                        <p:tav tm="0">
                                          <p:val>
                                            <p:strVal val="ppt_x"/>
                                          </p:val>
                                        </p:tav>
                                        <p:tav tm="100000">
                                          <p:val>
                                            <p:strVal val="ppt_x"/>
                                          </p:val>
                                        </p:tav>
                                      </p:tavLst>
                                    </p:anim>
                                    <p:anim calcmode="lin" valueType="num">
                                      <p:cBhvr additive="base">
                                        <p:cTn id="7" dur="2000"/>
                                        <p:tgtEl>
                                          <p:spTgt spid="1032381"/>
                                        </p:tgtEl>
                                        <p:attrNameLst>
                                          <p:attrName>ppt_y</p:attrName>
                                        </p:attrNameLst>
                                      </p:cBhvr>
                                      <p:tavLst>
                                        <p:tav tm="0">
                                          <p:val>
                                            <p:strVal val="ppt_y"/>
                                          </p:val>
                                        </p:tav>
                                        <p:tav tm="100000">
                                          <p:val>
                                            <p:strVal val="0-ppt_h/2"/>
                                          </p:val>
                                        </p:tav>
                                      </p:tavLst>
                                    </p:anim>
                                    <p:set>
                                      <p:cBhvr>
                                        <p:cTn id="8" dur="1" fill="hold">
                                          <p:stCondLst>
                                            <p:cond delay="1999"/>
                                          </p:stCondLst>
                                        </p:cTn>
                                        <p:tgtEl>
                                          <p:spTgt spid="1032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3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0"/>
            <a:ext cx="7696200" cy="838200"/>
          </a:xfrm>
        </p:spPr>
        <p:txBody>
          <a:bodyPr/>
          <a:lstStyle/>
          <a:p>
            <a:r>
              <a:rPr lang="en-US" smtClean="0"/>
              <a:t>Component Grids Integrated</a:t>
            </a:r>
          </a:p>
        </p:txBody>
      </p:sp>
      <p:sp>
        <p:nvSpPr>
          <p:cNvPr id="18435" name="Content Placeholder 2"/>
          <p:cNvSpPr>
            <a:spLocks noGrp="1"/>
          </p:cNvSpPr>
          <p:nvPr>
            <p:ph idx="1"/>
          </p:nvPr>
        </p:nvSpPr>
        <p:spPr>
          <a:xfrm>
            <a:off x="381000" y="1143000"/>
            <a:ext cx="8229600" cy="4525963"/>
          </a:xfrm>
        </p:spPr>
        <p:txBody>
          <a:bodyPr/>
          <a:lstStyle/>
          <a:p>
            <a:r>
              <a:rPr lang="en-US" dirty="0" smtClean="0"/>
              <a:t>Sensor display and control</a:t>
            </a:r>
          </a:p>
          <a:p>
            <a:pPr lvl="1"/>
            <a:r>
              <a:rPr lang="en-US" sz="2400" dirty="0" smtClean="0"/>
              <a:t>A sensor is a time-dependent stream of information with a geo-spatial location.</a:t>
            </a:r>
          </a:p>
          <a:p>
            <a:pPr lvl="1"/>
            <a:r>
              <a:rPr lang="en-US" sz="2400" dirty="0" smtClean="0"/>
              <a:t> A static electronic entity is a broken sensor with a broken GPS! i.e. a sensor architecture applies to everything</a:t>
            </a:r>
          </a:p>
          <a:p>
            <a:r>
              <a:rPr lang="en-US" dirty="0" smtClean="0"/>
              <a:t>Filters for GPS and video analysis (Compute or Simulation Grids)</a:t>
            </a:r>
          </a:p>
          <a:p>
            <a:r>
              <a:rPr lang="en-US" dirty="0" smtClean="0"/>
              <a:t>Earthquake forecasting</a:t>
            </a:r>
          </a:p>
          <a:p>
            <a:r>
              <a:rPr lang="en-US" dirty="0" smtClean="0"/>
              <a:t>Collaboration Services</a:t>
            </a:r>
          </a:p>
          <a:p>
            <a:r>
              <a:rPr lang="en-US" dirty="0" smtClean="0"/>
              <a:t>Situational Awareness Service</a:t>
            </a:r>
          </a:p>
        </p:txBody>
      </p:sp>
      <p:sp>
        <p:nvSpPr>
          <p:cNvPr id="1843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8437" name="Text Box 4"/>
          <p:cNvSpPr txBox="1">
            <a:spLocks noChangeArrowheads="1"/>
          </p:cNvSpPr>
          <p:nvPr/>
        </p:nvSpPr>
        <p:spPr bwMode="auto">
          <a:xfrm>
            <a:off x="152400" y="222250"/>
            <a:ext cx="1295400" cy="461963"/>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Impact" pitchFamily="34" charset="0"/>
              </a:rPr>
              <a:t>ANABAS</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lgn="r" rtl="0" eaLnBrk="0" fontAlgn="base" hangingPunct="0">
              <a:spcBef>
                <a:spcPct val="0"/>
              </a:spcBef>
              <a:spcAft>
                <a:spcPct val="0"/>
              </a:spcAft>
            </a:pPr>
            <a:fld id="{0F382978-4C07-4825-9C33-849638AE37BC}"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16</a:t>
            </a:fld>
            <a:endParaRPr lang="en-US" sz="1400" kern="1200">
              <a:solidFill>
                <a:srgbClr val="000000"/>
              </a:solidFill>
              <a:latin typeface="Times New Roman" pitchFamily="18" charset="0"/>
              <a:ea typeface="+mn-ea"/>
              <a:cs typeface="+mn-cs"/>
            </a:endParaRPr>
          </a:p>
        </p:txBody>
      </p:sp>
      <p:sp>
        <p:nvSpPr>
          <p:cNvPr id="32770"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eaLnBrk="0" fontAlgn="base" hangingPunct="0">
              <a:spcBef>
                <a:spcPct val="0"/>
              </a:spcBef>
              <a:spcAft>
                <a:spcPct val="0"/>
              </a:spcAft>
            </a:pPr>
            <a:endParaRPr lang="en-US" sz="2400" kern="1200">
              <a:solidFill>
                <a:srgbClr val="000000"/>
              </a:solidFill>
              <a:latin typeface="Times New Roman" pitchFamily="18" charset="0"/>
              <a:ea typeface="+mn-ea"/>
              <a:cs typeface="+mn-cs"/>
            </a:endParaRPr>
          </a:p>
        </p:txBody>
      </p:sp>
      <p:sp>
        <p:nvSpPr>
          <p:cNvPr id="32771" name="Text Box 3"/>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pic>
        <p:nvPicPr>
          <p:cNvPr id="32772" name="Picture 4" descr="G:\CTS08 Demo Screenshots\CTS-VED-Irvine-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lgn="r" rtl="0" eaLnBrk="0" fontAlgn="base" hangingPunct="0">
              <a:spcBef>
                <a:spcPct val="0"/>
              </a:spcBef>
              <a:spcAft>
                <a:spcPct val="0"/>
              </a:spcAft>
            </a:pPr>
            <a:fld id="{C802DB3E-B667-40BD-82B8-3C00DD9AECDC}"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17</a:t>
            </a:fld>
            <a:endParaRPr lang="en-US" sz="1400" kern="1200">
              <a:solidFill>
                <a:srgbClr val="000000"/>
              </a:solidFill>
              <a:latin typeface="Times New Roman" pitchFamily="18" charset="0"/>
              <a:ea typeface="+mn-ea"/>
              <a:cs typeface="+mn-cs"/>
            </a:endParaRPr>
          </a:p>
        </p:txBody>
      </p:sp>
      <p:pic>
        <p:nvPicPr>
          <p:cNvPr id="3074" name="Picture 2" descr="C:\Documents and Settings\User\My Documents\My Pictures\CTS-All-VED-1.bmp"/>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43000"/>
          </a:xfrm>
        </p:spPr>
        <p:txBody>
          <a:bodyPr/>
          <a:lstStyle/>
          <a:p>
            <a:r>
              <a:rPr lang="en-US" sz="4000" smtClean="0"/>
              <a:t>Edge Detection Filter on Video Sensors</a:t>
            </a:r>
          </a:p>
        </p:txBody>
      </p:sp>
      <p:pic>
        <p:nvPicPr>
          <p:cNvPr id="19459" name="Picture 2" descr="෸Ā"/>
          <p:cNvPicPr>
            <a:picLocks noChangeAspect="1" noChangeArrowheads="1"/>
          </p:cNvPicPr>
          <p:nvPr/>
        </p:nvPicPr>
        <p:blipFill>
          <a:blip r:embed="rId3"/>
          <a:srcRect/>
          <a:stretch>
            <a:fillRect/>
          </a:stretch>
        </p:blipFill>
        <p:spPr bwMode="auto">
          <a:xfrm>
            <a:off x="0" y="1038225"/>
            <a:ext cx="7467600"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rdahmm.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4" name="Title 1"/>
          <p:cNvSpPr txBox="1">
            <a:spLocks/>
          </p:cNvSpPr>
          <p:nvPr/>
        </p:nvSpPr>
        <p:spPr>
          <a:xfrm>
            <a:off x="0" y="0"/>
            <a:ext cx="9144000" cy="1371600"/>
          </a:xfrm>
          <a:prstGeom prst="rect">
            <a:avLst/>
          </a:prstGeom>
          <a:solidFill>
            <a:schemeClr val="bg1"/>
          </a:solidFill>
        </p:spPr>
        <p:txBody>
          <a:bodyPr/>
          <a:lstStyle/>
          <a:p>
            <a:pPr algn="ctr">
              <a:defRPr/>
            </a:pPr>
            <a:r>
              <a:rPr lang="en-US" sz="4000" kern="0" dirty="0">
                <a:solidFill>
                  <a:schemeClr val="tx2"/>
                </a:solidFill>
                <a:latin typeface="+mj-lt"/>
                <a:ea typeface="+mj-ea"/>
                <a:cs typeface="+mj-cs"/>
              </a:rPr>
              <a:t>QuakeSim Grid of Grids with RDAHMM  Filter (Compute) Grid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lgn="r" rtl="0" fontAlgn="base">
              <a:spcBef>
                <a:spcPct val="0"/>
              </a:spcBef>
              <a:spcAft>
                <a:spcPct val="0"/>
              </a:spcAft>
            </a:pPr>
            <a:fld id="{12B59E58-EF61-4861-B867-EC132070F247}" type="slidenum">
              <a:rPr lang="en-US" sz="1400" kern="1200">
                <a:solidFill>
                  <a:srgbClr val="000000"/>
                </a:solidFill>
                <a:latin typeface="Times New Roman" pitchFamily="18" charset="0"/>
                <a:ea typeface="+mn-ea"/>
                <a:cs typeface="+mn-cs"/>
              </a:rPr>
              <a:pPr algn="r" rtl="0" fontAlgn="base">
                <a:spcBef>
                  <a:spcPct val="0"/>
                </a:spcBef>
                <a:spcAft>
                  <a:spcPct val="0"/>
                </a:spcAft>
              </a:pPr>
              <a:t>2</a:t>
            </a:fld>
            <a:endParaRPr lang="en-US" sz="1400" kern="1200">
              <a:solidFill>
                <a:srgbClr val="000000"/>
              </a:solidFill>
              <a:latin typeface="Times New Roman" pitchFamily="18" charset="0"/>
              <a:ea typeface="+mn-ea"/>
              <a:cs typeface="+mn-cs"/>
            </a:endParaRPr>
          </a:p>
        </p:txBody>
      </p:sp>
      <p:sp>
        <p:nvSpPr>
          <p:cNvPr id="36866" name="Text Box 2"/>
          <p:cNvSpPr txBox="1">
            <a:spLocks noChangeArrowheads="1"/>
          </p:cNvSpPr>
          <p:nvPr/>
        </p:nvSpPr>
        <p:spPr bwMode="auto">
          <a:xfrm>
            <a:off x="1279525" y="1501775"/>
            <a:ext cx="6734175" cy="386715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3200" kern="1200">
                <a:solidFill>
                  <a:srgbClr val="000000"/>
                </a:solidFill>
                <a:latin typeface="Times New Roman" pitchFamily="18" charset="0"/>
                <a:ea typeface="+mn-ea"/>
                <a:cs typeface="+mn-cs"/>
              </a:rPr>
              <a:t>Phoenix, A Collaborative Sensor-Grid</a:t>
            </a:r>
          </a:p>
          <a:p>
            <a:pPr algn="ctr" rtl="0" eaLnBrk="0" fontAlgn="base" hangingPunct="0">
              <a:spcBef>
                <a:spcPct val="0"/>
              </a:spcBef>
              <a:spcAft>
                <a:spcPct val="0"/>
              </a:spcAft>
            </a:pPr>
            <a:r>
              <a:rPr lang="en-US" sz="3200" kern="1200">
                <a:solidFill>
                  <a:srgbClr val="000000"/>
                </a:solidFill>
                <a:latin typeface="Times New Roman" pitchFamily="18" charset="0"/>
                <a:ea typeface="+mn-ea"/>
                <a:cs typeface="+mn-cs"/>
              </a:rPr>
              <a:t>Framework for Application </a:t>
            </a:r>
          </a:p>
          <a:p>
            <a:pPr algn="ctr" rtl="0" eaLnBrk="0" fontAlgn="base" hangingPunct="0">
              <a:spcBef>
                <a:spcPct val="0"/>
              </a:spcBef>
              <a:spcAft>
                <a:spcPct val="0"/>
              </a:spcAft>
            </a:pPr>
            <a:r>
              <a:rPr lang="en-US" sz="3200" kern="1200">
                <a:solidFill>
                  <a:srgbClr val="000000"/>
                </a:solidFill>
                <a:latin typeface="Times New Roman" pitchFamily="18" charset="0"/>
                <a:ea typeface="+mn-ea"/>
                <a:cs typeface="+mn-cs"/>
              </a:rPr>
              <a:t>Development/Deployment/Management</a:t>
            </a:r>
          </a:p>
          <a:p>
            <a:pPr algn="ctr" rtl="0" eaLnBrk="0" fontAlgn="base" hangingPunct="0">
              <a:spcBef>
                <a:spcPct val="0"/>
              </a:spcBef>
              <a:spcAft>
                <a:spcPct val="0"/>
              </a:spcAft>
            </a:pPr>
            <a:r>
              <a:rPr lang="en-US" sz="3200" kern="1200">
                <a:solidFill>
                  <a:srgbClr val="000000"/>
                </a:solidFill>
                <a:latin typeface="Times New Roman" pitchFamily="18" charset="0"/>
                <a:ea typeface="+mn-ea"/>
                <a:cs typeface="+mn-cs"/>
              </a:rPr>
              <a:t> </a:t>
            </a:r>
            <a:endParaRPr lang="en-US" sz="2400" kern="1200">
              <a:solidFill>
                <a:srgbClr val="000000"/>
              </a:solidFill>
              <a:latin typeface="Times New Roman" pitchFamily="18" charset="0"/>
              <a:ea typeface="+mn-ea"/>
              <a:cs typeface="+mn-cs"/>
            </a:endParaRPr>
          </a:p>
          <a:p>
            <a:pPr algn="ctr" rtl="0" eaLnBrk="0" fontAlgn="base" hangingPunct="0">
              <a:spcBef>
                <a:spcPct val="0"/>
              </a:spcBef>
              <a:spcAft>
                <a:spcPct val="0"/>
              </a:spcAft>
            </a:pPr>
            <a:endParaRPr lang="en-US" sz="2400" kern="1200">
              <a:solidFill>
                <a:srgbClr val="000000"/>
              </a:solidFill>
              <a:latin typeface="Times New Roman" pitchFamily="18" charset="0"/>
              <a:ea typeface="+mn-ea"/>
              <a:cs typeface="+mn-cs"/>
            </a:endParaRPr>
          </a:p>
          <a:p>
            <a:pPr algn="ctr" rtl="0" eaLnBrk="0" fontAlgn="base" hangingPunct="0">
              <a:spcBef>
                <a:spcPct val="0"/>
              </a:spcBef>
              <a:spcAft>
                <a:spcPct val="0"/>
              </a:spcAft>
            </a:pPr>
            <a:r>
              <a:rPr lang="en-US" sz="2400" kern="1200">
                <a:solidFill>
                  <a:srgbClr val="000000"/>
                </a:solidFill>
                <a:latin typeface="Times New Roman" pitchFamily="18" charset="0"/>
                <a:ea typeface="+mn-ea"/>
                <a:cs typeface="+mn-cs"/>
              </a:rPr>
              <a:t>by</a:t>
            </a:r>
          </a:p>
          <a:p>
            <a:pPr algn="ctr" rtl="0" eaLnBrk="0" fontAlgn="base" hangingPunct="0">
              <a:spcBef>
                <a:spcPct val="0"/>
              </a:spcBef>
              <a:spcAft>
                <a:spcPct val="0"/>
              </a:spcAft>
            </a:pPr>
            <a:endParaRPr lang="en-US" sz="2400" kern="1200">
              <a:solidFill>
                <a:srgbClr val="000000"/>
              </a:solidFill>
              <a:latin typeface="Times New Roman" pitchFamily="18" charset="0"/>
              <a:ea typeface="+mn-ea"/>
              <a:cs typeface="+mn-cs"/>
            </a:endParaRPr>
          </a:p>
          <a:p>
            <a:pPr algn="ctr" rtl="0" eaLnBrk="0" fontAlgn="base" hangingPunct="0">
              <a:spcBef>
                <a:spcPct val="0"/>
              </a:spcBef>
              <a:spcAft>
                <a:spcPct val="0"/>
              </a:spcAft>
            </a:pPr>
            <a:r>
              <a:rPr lang="en-US" sz="2400" kern="1200">
                <a:solidFill>
                  <a:srgbClr val="000000"/>
                </a:solidFill>
                <a:latin typeface="Times New Roman" pitchFamily="18" charset="0"/>
                <a:ea typeface="+mn-ea"/>
                <a:cs typeface="+mn-cs"/>
              </a:rPr>
              <a:t> Alex Ho, Anabas</a:t>
            </a:r>
          </a:p>
          <a:p>
            <a:pPr algn="ctr" rtl="0" eaLnBrk="0" fontAlgn="base" hangingPunct="0">
              <a:spcBef>
                <a:spcPct val="0"/>
              </a:spcBef>
              <a:spcAft>
                <a:spcPct val="0"/>
              </a:spcAft>
            </a:pPr>
            <a:r>
              <a:rPr lang="en-US" sz="2400" kern="1200">
                <a:solidFill>
                  <a:srgbClr val="000000"/>
                </a:solidFill>
                <a:latin typeface="Times New Roman" pitchFamily="18" charset="0"/>
                <a:ea typeface="+mn-ea"/>
                <a:cs typeface="+mn-cs"/>
              </a:rPr>
              <a:t>Geoffrey Fox, Anabas/Indiana University</a:t>
            </a:r>
          </a:p>
        </p:txBody>
      </p:sp>
      <p:sp>
        <p:nvSpPr>
          <p:cNvPr id="36869"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36870" name="Text Box 6"/>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838200"/>
          </a:xfrm>
        </p:spPr>
        <p:txBody>
          <a:bodyPr/>
          <a:lstStyle/>
          <a:p>
            <a:r>
              <a:rPr lang="en-US" sz="3200" smtClean="0"/>
              <a:t>Grid Builder Service Management Interface</a:t>
            </a:r>
          </a:p>
        </p:txBody>
      </p:sp>
      <p:pic>
        <p:nvPicPr>
          <p:cNvPr id="21507" name="Picture 2" descr="D:\1.bmp"/>
          <p:cNvPicPr>
            <a:picLocks noChangeAspect="1" noChangeArrowheads="1"/>
          </p:cNvPicPr>
          <p:nvPr/>
        </p:nvPicPr>
        <p:blipFill>
          <a:blip r:embed="rId3"/>
          <a:srcRect/>
          <a:stretch>
            <a:fillRect/>
          </a:stretch>
        </p:blipFill>
        <p:spPr bwMode="auto">
          <a:xfrm>
            <a:off x="0" y="749300"/>
            <a:ext cx="883920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9273" y="1210235"/>
          <a:ext cx="4987636" cy="403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Rectangle 2"/>
          <p:cNvSpPr>
            <a:spLocks noGrp="1" noChangeArrowheads="1"/>
          </p:cNvSpPr>
          <p:nvPr>
            <p:ph type="title"/>
          </p:nvPr>
        </p:nvSpPr>
        <p:spPr>
          <a:xfrm>
            <a:off x="76200" y="228600"/>
            <a:ext cx="9067800" cy="704850"/>
          </a:xfrm>
        </p:spPr>
        <p:txBody>
          <a:bodyPr/>
          <a:lstStyle/>
          <a:p>
            <a:r>
              <a:rPr lang="en-US" sz="3600" dirty="0" smtClean="0"/>
              <a:t>Multiple Sensors Scaling for NASA application</a:t>
            </a:r>
          </a:p>
        </p:txBody>
      </p:sp>
      <p:sp>
        <p:nvSpPr>
          <p:cNvPr id="30724" name="Rectangle 4"/>
          <p:cNvSpPr>
            <a:spLocks noGrp="1" noChangeArrowheads="1"/>
          </p:cNvSpPr>
          <p:nvPr>
            <p:ph idx="1"/>
          </p:nvPr>
        </p:nvSpPr>
        <p:spPr>
          <a:xfrm>
            <a:off x="914400" y="5459413"/>
            <a:ext cx="7315200" cy="1600200"/>
          </a:xfrm>
        </p:spPr>
        <p:txBody>
          <a:bodyPr rtlCol="0">
            <a:normAutofit/>
          </a:bodyPr>
          <a:lstStyle/>
          <a:p>
            <a:pPr marL="342860" indent="-342860" defTabSz="914293" fontAlgn="auto">
              <a:lnSpc>
                <a:spcPct val="90000"/>
              </a:lnSpc>
              <a:spcAft>
                <a:spcPts val="0"/>
              </a:spcAft>
              <a:defRPr/>
            </a:pPr>
            <a:r>
              <a:rPr lang="en-US" sz="2400" dirty="0" smtClean="0"/>
              <a:t>The results show that 1000 publishers (9000 GPS sensors) can be supported with no performance loss.  This is an operating system limit that can be improved</a:t>
            </a:r>
          </a:p>
        </p:txBody>
      </p:sp>
      <p:sp>
        <p:nvSpPr>
          <p:cNvPr id="6" name="Slide Number Placeholder 5"/>
          <p:cNvSpPr>
            <a:spLocks noGrp="1"/>
          </p:cNvSpPr>
          <p:nvPr>
            <p:ph type="sldNum" sz="quarter" idx="12"/>
          </p:nvPr>
        </p:nvSpPr>
        <p:spPr/>
        <p:txBody>
          <a:bodyPr/>
          <a:lstStyle/>
          <a:p>
            <a:pPr>
              <a:defRPr/>
            </a:pPr>
            <a:fld id="{B6CAA8AA-34CC-4F22-9E74-75C6DD0F88C8}" type="slidenum">
              <a:rPr lang="en-US"/>
              <a:pPr>
                <a:defRPr/>
              </a:pPr>
              <a:t>21</a:t>
            </a:fld>
            <a:endParaRPr lang="en-US"/>
          </a:p>
        </p:txBody>
      </p:sp>
      <p:sp>
        <p:nvSpPr>
          <p:cNvPr id="9" name="Oval 8"/>
          <p:cNvSpPr/>
          <p:nvPr/>
        </p:nvSpPr>
        <p:spPr>
          <a:xfrm>
            <a:off x="1524000" y="282416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1A</a:t>
            </a:r>
          </a:p>
        </p:txBody>
      </p:sp>
      <p:sp>
        <p:nvSpPr>
          <p:cNvPr id="10" name="Oval 9"/>
          <p:cNvSpPr/>
          <p:nvPr/>
        </p:nvSpPr>
        <p:spPr>
          <a:xfrm>
            <a:off x="1385888" y="3630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1B</a:t>
            </a:r>
          </a:p>
        </p:txBody>
      </p:sp>
      <p:sp>
        <p:nvSpPr>
          <p:cNvPr id="21" name="Oval 20"/>
          <p:cNvSpPr/>
          <p:nvPr/>
        </p:nvSpPr>
        <p:spPr>
          <a:xfrm>
            <a:off x="2286000" y="2487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2</a:t>
            </a:r>
          </a:p>
        </p:txBody>
      </p:sp>
      <p:sp>
        <p:nvSpPr>
          <p:cNvPr id="22" name="Oval 21"/>
          <p:cNvSpPr/>
          <p:nvPr/>
        </p:nvSpPr>
        <p:spPr>
          <a:xfrm>
            <a:off x="3048000" y="3227388"/>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n</a:t>
            </a:r>
          </a:p>
        </p:txBody>
      </p:sp>
      <p:sp>
        <p:nvSpPr>
          <p:cNvPr id="24" name="Right Arrow 23"/>
          <p:cNvSpPr/>
          <p:nvPr/>
        </p:nvSpPr>
        <p:spPr>
          <a:xfrm rot="2955589">
            <a:off x="1169194" y="2629694"/>
            <a:ext cx="461962" cy="177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5" name="Right Arrow 24"/>
          <p:cNvSpPr/>
          <p:nvPr/>
        </p:nvSpPr>
        <p:spPr>
          <a:xfrm rot="8491844">
            <a:off x="1003300" y="3284538"/>
            <a:ext cx="685800"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6" name="Right Arrow 25"/>
          <p:cNvSpPr/>
          <p:nvPr/>
        </p:nvSpPr>
        <p:spPr>
          <a:xfrm>
            <a:off x="1046163" y="3751263"/>
            <a:ext cx="339725"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9" name="Right Arrow 28"/>
          <p:cNvSpPr/>
          <p:nvPr/>
        </p:nvSpPr>
        <p:spPr>
          <a:xfrm rot="5400000">
            <a:off x="1522413" y="4106863"/>
            <a:ext cx="463550" cy="1841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1" name="Oval 30"/>
          <p:cNvSpPr/>
          <p:nvPr/>
        </p:nvSpPr>
        <p:spPr>
          <a:xfrm>
            <a:off x="3463925" y="2084388"/>
            <a:ext cx="68263"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2" name="Oval 31"/>
          <p:cNvSpPr/>
          <p:nvPr/>
        </p:nvSpPr>
        <p:spPr>
          <a:xfrm>
            <a:off x="3671888" y="2286000"/>
            <a:ext cx="68262"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3" name="Oval 32"/>
          <p:cNvSpPr/>
          <p:nvPr/>
        </p:nvSpPr>
        <p:spPr>
          <a:xfrm>
            <a:off x="3810000" y="2554288"/>
            <a:ext cx="69850" cy="68262"/>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4" name="Right Arrow 33"/>
          <p:cNvSpPr/>
          <p:nvPr/>
        </p:nvSpPr>
        <p:spPr>
          <a:xfrm rot="5400000">
            <a:off x="2432050" y="2149476"/>
            <a:ext cx="401637" cy="1381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5" name="Right Arrow 34"/>
          <p:cNvSpPr/>
          <p:nvPr/>
        </p:nvSpPr>
        <p:spPr>
          <a:xfrm rot="10800000">
            <a:off x="3740150" y="3294063"/>
            <a:ext cx="207963" cy="1349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graphicFrame>
        <p:nvGraphicFramePr>
          <p:cNvPr id="36" name="Chart 35"/>
          <p:cNvGraphicFramePr/>
          <p:nvPr/>
        </p:nvGraphicFramePr>
        <p:xfrm>
          <a:off x="4987637" y="1479177"/>
          <a:ext cx="4052454" cy="355002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000" fill="hold"/>
                                        <p:tgtEl>
                                          <p:spTgt spid="36"/>
                                        </p:tgtEl>
                                        <p:attrNameLst>
                                          <p:attrName>ppt_x</p:attrName>
                                        </p:attrNameLst>
                                      </p:cBhvr>
                                      <p:tavLst>
                                        <p:tav tm="0">
                                          <p:val>
                                            <p:strVal val="1+#ppt_w/2"/>
                                          </p:val>
                                        </p:tav>
                                        <p:tav tm="100000">
                                          <p:val>
                                            <p:strVal val="#ppt_x"/>
                                          </p:val>
                                        </p:tav>
                                      </p:tavLst>
                                    </p:anim>
                                    <p:anim calcmode="lin" valueType="num">
                                      <p:cBhvr additive="base">
                                        <p:cTn id="3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2" grpId="0" animBg="1"/>
      <p:bldP spid="24" grpId="0" animBg="1"/>
      <p:bldP spid="25" grpId="0" animBg="1"/>
      <p:bldP spid="26" grpId="0" animBg="1"/>
      <p:bldP spid="29"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28608FC2-F223-49D2-B879-45B574D23290}" type="slidenum">
              <a:rPr lang="en-US"/>
              <a:pPr/>
              <a:t>22</a:t>
            </a:fld>
            <a:endParaRPr lang="en-US"/>
          </a:p>
        </p:txBody>
      </p:sp>
      <p:sp>
        <p:nvSpPr>
          <p:cNvPr id="2100226" name="Rectangle 2"/>
          <p:cNvSpPr>
            <a:spLocks noGrp="1" noChangeArrowheads="1"/>
          </p:cNvSpPr>
          <p:nvPr>
            <p:ph type="title"/>
          </p:nvPr>
        </p:nvSpPr>
        <p:spPr>
          <a:xfrm>
            <a:off x="0" y="228600"/>
            <a:ext cx="9144000" cy="1143000"/>
          </a:xfrm>
        </p:spPr>
        <p:txBody>
          <a:bodyPr/>
          <a:lstStyle/>
          <a:p>
            <a:r>
              <a:rPr lang="en-US" sz="4000" dirty="0"/>
              <a:t>Average Video Delays </a:t>
            </a:r>
            <a:br>
              <a:rPr lang="en-US" sz="4000" dirty="0"/>
            </a:br>
            <a:r>
              <a:rPr lang="en-US" sz="3200" dirty="0" smtClean="0"/>
              <a:t>Scaling for video streams with one broker</a:t>
            </a:r>
            <a:endParaRPr lang="en-US" sz="3200" dirty="0"/>
          </a:p>
        </p:txBody>
      </p:sp>
      <p:grpSp>
        <p:nvGrpSpPr>
          <p:cNvPr id="2" name="Group 3"/>
          <p:cNvGrpSpPr>
            <a:grpSpLocks/>
          </p:cNvGrpSpPr>
          <p:nvPr/>
        </p:nvGrpSpPr>
        <p:grpSpPr bwMode="auto">
          <a:xfrm>
            <a:off x="0" y="1470025"/>
            <a:ext cx="9144000" cy="5387975"/>
            <a:chOff x="0" y="926"/>
            <a:chExt cx="5760" cy="3394"/>
          </a:xfrm>
        </p:grpSpPr>
        <p:grpSp>
          <p:nvGrpSpPr>
            <p:cNvPr id="3" name="Group 4"/>
            <p:cNvGrpSpPr>
              <a:grpSpLocks/>
            </p:cNvGrpSpPr>
            <p:nvPr/>
          </p:nvGrpSpPr>
          <p:grpSpPr bwMode="auto">
            <a:xfrm>
              <a:off x="0" y="926"/>
              <a:ext cx="5760" cy="3394"/>
              <a:chOff x="0" y="926"/>
              <a:chExt cx="5760" cy="3394"/>
            </a:xfrm>
          </p:grpSpPr>
          <p:grpSp>
            <p:nvGrpSpPr>
              <p:cNvPr id="4" name="Group 5"/>
              <p:cNvGrpSpPr>
                <a:grpSpLocks/>
              </p:cNvGrpSpPr>
              <p:nvPr/>
            </p:nvGrpSpPr>
            <p:grpSpPr bwMode="auto">
              <a:xfrm>
                <a:off x="0" y="926"/>
                <a:ext cx="5760" cy="3394"/>
                <a:chOff x="0" y="926"/>
                <a:chExt cx="5760" cy="3394"/>
              </a:xfrm>
            </p:grpSpPr>
            <p:pic>
              <p:nvPicPr>
                <p:cNvPr id="2100230" name="Picture 6"/>
                <p:cNvPicPr>
                  <a:picLocks noChangeAspect="1" noChangeArrowheads="1"/>
                </p:cNvPicPr>
                <p:nvPr/>
              </p:nvPicPr>
              <p:blipFill>
                <a:blip r:embed="rId3"/>
                <a:srcRect l="5399" r="19885" b="9978"/>
                <a:stretch>
                  <a:fillRect/>
                </a:stretch>
              </p:blipFill>
              <p:spPr bwMode="auto">
                <a:xfrm>
                  <a:off x="0" y="926"/>
                  <a:ext cx="5760" cy="3394"/>
                </a:xfrm>
                <a:prstGeom prst="rect">
                  <a:avLst/>
                </a:prstGeom>
                <a:noFill/>
              </p:spPr>
            </p:pic>
            <p:sp>
              <p:nvSpPr>
                <p:cNvPr id="2100231" name="Text Box 7"/>
                <p:cNvSpPr txBox="1">
                  <a:spLocks noChangeArrowheads="1"/>
                </p:cNvSpPr>
                <p:nvPr/>
              </p:nvSpPr>
              <p:spPr bwMode="auto">
                <a:xfrm>
                  <a:off x="376" y="1839"/>
                  <a:ext cx="908"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Latency ms</a:t>
                  </a:r>
                </a:p>
              </p:txBody>
            </p:sp>
            <p:sp>
              <p:nvSpPr>
                <p:cNvPr id="2100232" name="Text Box 8"/>
                <p:cNvSpPr txBox="1">
                  <a:spLocks noChangeArrowheads="1"/>
                </p:cNvSpPr>
                <p:nvPr/>
              </p:nvSpPr>
              <p:spPr bwMode="auto">
                <a:xfrm>
                  <a:off x="4307" y="3757"/>
                  <a:ext cx="916"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 Receivers</a:t>
                  </a:r>
                </a:p>
              </p:txBody>
            </p:sp>
            <p:sp>
              <p:nvSpPr>
                <p:cNvPr id="2100233" name="Text Box 9"/>
                <p:cNvSpPr txBox="1">
                  <a:spLocks noChangeArrowheads="1"/>
                </p:cNvSpPr>
                <p:nvPr/>
              </p:nvSpPr>
              <p:spPr bwMode="auto">
                <a:xfrm>
                  <a:off x="4303" y="1749"/>
                  <a:ext cx="972" cy="232"/>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One session</a:t>
                  </a:r>
                </a:p>
              </p:txBody>
            </p:sp>
            <p:sp>
              <p:nvSpPr>
                <p:cNvPr id="2100234" name="Text Box 10"/>
                <p:cNvSpPr txBox="1">
                  <a:spLocks noChangeArrowheads="1"/>
                </p:cNvSpPr>
                <p:nvPr/>
              </p:nvSpPr>
              <p:spPr bwMode="auto">
                <a:xfrm>
                  <a:off x="2737" y="1671"/>
                  <a:ext cx="772" cy="404"/>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Multiple</a:t>
                  </a:r>
                  <a:br>
                    <a:rPr lang="en-US" sz="1800">
                      <a:solidFill>
                        <a:srgbClr val="FF0000"/>
                      </a:solidFill>
                      <a:latin typeface="Arial" pitchFamily="34" charset="0"/>
                    </a:rPr>
                  </a:br>
                  <a:r>
                    <a:rPr lang="en-US" sz="1800">
                      <a:solidFill>
                        <a:srgbClr val="FF0000"/>
                      </a:solidFill>
                      <a:latin typeface="Arial" pitchFamily="34" charset="0"/>
                    </a:rPr>
                    <a:t> sessions</a:t>
                  </a:r>
                </a:p>
              </p:txBody>
            </p:sp>
          </p:grpSp>
          <p:sp>
            <p:nvSpPr>
              <p:cNvPr id="2100235" name="Line 11"/>
              <p:cNvSpPr>
                <a:spLocks noChangeShapeType="1"/>
              </p:cNvSpPr>
              <p:nvPr/>
            </p:nvSpPr>
            <p:spPr bwMode="auto">
              <a:xfrm>
                <a:off x="288" y="3264"/>
                <a:ext cx="5184" cy="0"/>
              </a:xfrm>
              <a:prstGeom prst="line">
                <a:avLst/>
              </a:prstGeom>
              <a:noFill/>
              <a:ln w="38100">
                <a:solidFill>
                  <a:srgbClr val="FF0000"/>
                </a:solidFill>
                <a:round/>
                <a:headEnd/>
                <a:tailEnd/>
              </a:ln>
              <a:effectLst/>
            </p:spPr>
            <p:txBody>
              <a:bodyPr/>
              <a:lstStyle/>
              <a:p>
                <a:endParaRPr lang="en-US"/>
              </a:p>
            </p:txBody>
          </p:sp>
        </p:grpSp>
        <p:sp>
          <p:nvSpPr>
            <p:cNvPr id="2100236" name="Text Box 12"/>
            <p:cNvSpPr txBox="1">
              <a:spLocks noChangeArrowheads="1"/>
            </p:cNvSpPr>
            <p:nvPr/>
          </p:nvSpPr>
          <p:spPr bwMode="auto">
            <a:xfrm>
              <a:off x="3926" y="3287"/>
              <a:ext cx="1068" cy="231"/>
            </a:xfrm>
            <a:prstGeom prst="rect">
              <a:avLst/>
            </a:prstGeom>
            <a:solidFill>
              <a:schemeClr val="bg1"/>
            </a:solidFill>
            <a:ln w="9525">
              <a:noFill/>
              <a:miter lim="800000"/>
              <a:headEnd/>
              <a:tailEnd/>
            </a:ln>
            <a:effectLst/>
          </p:spPr>
          <p:txBody>
            <a:bodyPr wrap="none">
              <a:spAutoFit/>
            </a:bodyPr>
            <a:lstStyle/>
            <a:p>
              <a:pPr algn="l" eaLnBrk="0" hangingPunct="0"/>
              <a:r>
                <a:rPr lang="en-US" sz="1800">
                  <a:solidFill>
                    <a:srgbClr val="FF0000"/>
                  </a:solidFill>
                  <a:latin typeface="Arial" pitchFamily="34" charset="0"/>
                </a:rPr>
                <a:t>30 frames/sec</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p:cNvPicPr>
            <a:picLocks noChangeAspect="1" noChangeArrowheads="1"/>
          </p:cNvPicPr>
          <p:nvPr/>
        </p:nvPicPr>
        <p:blipFill>
          <a:blip r:embed="rId3"/>
          <a:srcRect/>
          <a:stretch>
            <a:fillRect/>
          </a:stretch>
        </p:blipFill>
        <p:spPr bwMode="auto">
          <a:xfrm>
            <a:off x="4356100" y="2281238"/>
            <a:ext cx="4716463" cy="4406900"/>
          </a:xfrm>
          <a:prstGeom prst="rect">
            <a:avLst/>
          </a:prstGeom>
          <a:noFill/>
          <a:ln w="9525">
            <a:noFill/>
            <a:round/>
            <a:headEnd/>
            <a:tailEnd/>
          </a:ln>
        </p:spPr>
      </p:pic>
      <p:pic>
        <p:nvPicPr>
          <p:cNvPr id="28675" name="Picture 1027"/>
          <p:cNvPicPr>
            <a:picLocks noChangeAspect="1" noChangeArrowheads="1"/>
          </p:cNvPicPr>
          <p:nvPr/>
        </p:nvPicPr>
        <p:blipFill>
          <a:blip r:embed="rId4"/>
          <a:srcRect/>
          <a:stretch>
            <a:fillRect/>
          </a:stretch>
        </p:blipFill>
        <p:spPr bwMode="auto">
          <a:xfrm>
            <a:off x="147638" y="941388"/>
            <a:ext cx="4621212" cy="2998787"/>
          </a:xfrm>
          <a:prstGeom prst="rect">
            <a:avLst/>
          </a:prstGeom>
          <a:noFill/>
          <a:ln w="9525">
            <a:noFill/>
            <a:round/>
            <a:headEnd/>
            <a:tailEnd/>
          </a:ln>
        </p:spPr>
      </p:pic>
      <p:sp>
        <p:nvSpPr>
          <p:cNvPr id="28676" name="Text Box 1028"/>
          <p:cNvSpPr txBox="1">
            <a:spLocks noChangeArrowheads="1"/>
          </p:cNvSpPr>
          <p:nvPr/>
        </p:nvSpPr>
        <p:spPr bwMode="auto">
          <a:xfrm>
            <a:off x="2903538" y="69850"/>
            <a:ext cx="4146550" cy="3143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Lst>
            </a:pPr>
            <a:r>
              <a:rPr lang="en-GB" sz="1600" b="1" u="sng">
                <a:solidFill>
                  <a:srgbClr val="000000"/>
                </a:solidFill>
                <a:ea typeface="MingLiU" pitchFamily="49" charset="-120"/>
              </a:rPr>
              <a:t>Illustration of Hybrid Shared Display on the sharing of a browser window with a fast changing region.</a:t>
            </a:r>
          </a:p>
        </p:txBody>
      </p:sp>
      <p:sp>
        <p:nvSpPr>
          <p:cNvPr id="28677" name="Line 1029"/>
          <p:cNvSpPr>
            <a:spLocks noChangeShapeType="1"/>
          </p:cNvSpPr>
          <p:nvPr/>
        </p:nvSpPr>
        <p:spPr bwMode="auto">
          <a:xfrm>
            <a:off x="622300" y="1382713"/>
            <a:ext cx="0" cy="1866900"/>
          </a:xfrm>
          <a:prstGeom prst="line">
            <a:avLst/>
          </a:prstGeom>
          <a:noFill/>
          <a:ln w="57150">
            <a:solidFill>
              <a:srgbClr val="FF0000"/>
            </a:solidFill>
            <a:round/>
            <a:headEnd/>
            <a:tailEnd/>
          </a:ln>
        </p:spPr>
        <p:txBody>
          <a:bodyPr/>
          <a:lstStyle/>
          <a:p>
            <a:endParaRPr lang="en-US"/>
          </a:p>
        </p:txBody>
      </p:sp>
      <p:sp>
        <p:nvSpPr>
          <p:cNvPr id="28678" name="Line 1030"/>
          <p:cNvSpPr>
            <a:spLocks noChangeShapeType="1"/>
          </p:cNvSpPr>
          <p:nvPr/>
        </p:nvSpPr>
        <p:spPr bwMode="auto">
          <a:xfrm>
            <a:off x="3386138" y="1382713"/>
            <a:ext cx="0" cy="1866900"/>
          </a:xfrm>
          <a:prstGeom prst="line">
            <a:avLst/>
          </a:prstGeom>
          <a:noFill/>
          <a:ln w="57150">
            <a:solidFill>
              <a:srgbClr val="FF0000"/>
            </a:solidFill>
            <a:round/>
            <a:headEnd/>
            <a:tailEnd/>
          </a:ln>
        </p:spPr>
        <p:txBody>
          <a:bodyPr/>
          <a:lstStyle/>
          <a:p>
            <a:endParaRPr lang="en-US"/>
          </a:p>
        </p:txBody>
      </p:sp>
      <p:sp>
        <p:nvSpPr>
          <p:cNvPr id="28679" name="Line 1031"/>
          <p:cNvSpPr>
            <a:spLocks noChangeShapeType="1"/>
          </p:cNvSpPr>
          <p:nvPr/>
        </p:nvSpPr>
        <p:spPr bwMode="auto">
          <a:xfrm>
            <a:off x="7602538" y="2765425"/>
            <a:ext cx="0" cy="1865313"/>
          </a:xfrm>
          <a:prstGeom prst="line">
            <a:avLst/>
          </a:prstGeom>
          <a:noFill/>
          <a:ln w="57150">
            <a:solidFill>
              <a:srgbClr val="FF0000"/>
            </a:solidFill>
            <a:round/>
            <a:headEnd/>
            <a:tailEnd/>
          </a:ln>
        </p:spPr>
        <p:txBody>
          <a:bodyPr/>
          <a:lstStyle/>
          <a:p>
            <a:endParaRPr lang="en-US"/>
          </a:p>
        </p:txBody>
      </p:sp>
      <p:sp>
        <p:nvSpPr>
          <p:cNvPr id="28680" name="Line 1032"/>
          <p:cNvSpPr>
            <a:spLocks noChangeShapeType="1"/>
          </p:cNvSpPr>
          <p:nvPr/>
        </p:nvSpPr>
        <p:spPr bwMode="auto">
          <a:xfrm>
            <a:off x="4838700" y="2765425"/>
            <a:ext cx="0" cy="1865313"/>
          </a:xfrm>
          <a:prstGeom prst="line">
            <a:avLst/>
          </a:prstGeom>
          <a:noFill/>
          <a:ln w="57150">
            <a:solidFill>
              <a:srgbClr val="FF0000"/>
            </a:solidFill>
            <a:round/>
            <a:headEnd/>
            <a:tailEnd/>
          </a:ln>
        </p:spPr>
        <p:txBody>
          <a:bodyPr/>
          <a:lstStyle/>
          <a:p>
            <a:endParaRPr lang="en-US"/>
          </a:p>
        </p:txBody>
      </p:sp>
      <p:sp>
        <p:nvSpPr>
          <p:cNvPr id="28681" name="Line 1033"/>
          <p:cNvSpPr>
            <a:spLocks noChangeShapeType="1"/>
          </p:cNvSpPr>
          <p:nvPr/>
        </p:nvSpPr>
        <p:spPr bwMode="auto">
          <a:xfrm>
            <a:off x="622300" y="1382713"/>
            <a:ext cx="2763838" cy="0"/>
          </a:xfrm>
          <a:prstGeom prst="line">
            <a:avLst/>
          </a:prstGeom>
          <a:noFill/>
          <a:ln w="38100">
            <a:solidFill>
              <a:srgbClr val="FF0000"/>
            </a:solidFill>
            <a:round/>
            <a:headEnd/>
            <a:tailEnd/>
          </a:ln>
        </p:spPr>
        <p:txBody>
          <a:bodyPr/>
          <a:lstStyle/>
          <a:p>
            <a:endParaRPr lang="en-US"/>
          </a:p>
        </p:txBody>
      </p:sp>
      <p:sp>
        <p:nvSpPr>
          <p:cNvPr id="28682" name="Line 1034"/>
          <p:cNvSpPr>
            <a:spLocks noChangeShapeType="1"/>
          </p:cNvSpPr>
          <p:nvPr/>
        </p:nvSpPr>
        <p:spPr bwMode="auto">
          <a:xfrm>
            <a:off x="622300" y="3249613"/>
            <a:ext cx="2763838" cy="0"/>
          </a:xfrm>
          <a:prstGeom prst="line">
            <a:avLst/>
          </a:prstGeom>
          <a:noFill/>
          <a:ln w="38100">
            <a:solidFill>
              <a:srgbClr val="FF0000"/>
            </a:solidFill>
            <a:round/>
            <a:headEnd/>
            <a:tailEnd/>
          </a:ln>
        </p:spPr>
        <p:txBody>
          <a:bodyPr/>
          <a:lstStyle/>
          <a:p>
            <a:endParaRPr lang="en-US"/>
          </a:p>
        </p:txBody>
      </p:sp>
      <p:sp>
        <p:nvSpPr>
          <p:cNvPr id="28683" name="Line 1035"/>
          <p:cNvSpPr>
            <a:spLocks noChangeShapeType="1"/>
          </p:cNvSpPr>
          <p:nvPr/>
        </p:nvSpPr>
        <p:spPr bwMode="auto">
          <a:xfrm>
            <a:off x="4838700" y="4630738"/>
            <a:ext cx="2763838" cy="0"/>
          </a:xfrm>
          <a:prstGeom prst="line">
            <a:avLst/>
          </a:prstGeom>
          <a:noFill/>
          <a:ln w="38100">
            <a:solidFill>
              <a:srgbClr val="FF0000"/>
            </a:solidFill>
            <a:round/>
            <a:headEnd/>
            <a:tailEnd/>
          </a:ln>
        </p:spPr>
        <p:txBody>
          <a:bodyPr/>
          <a:lstStyle/>
          <a:p>
            <a:endParaRPr lang="en-US"/>
          </a:p>
        </p:txBody>
      </p:sp>
      <p:sp>
        <p:nvSpPr>
          <p:cNvPr id="28684" name="Line 1036"/>
          <p:cNvSpPr>
            <a:spLocks noChangeShapeType="1"/>
          </p:cNvSpPr>
          <p:nvPr/>
        </p:nvSpPr>
        <p:spPr bwMode="auto">
          <a:xfrm>
            <a:off x="4838700" y="2765425"/>
            <a:ext cx="2763838" cy="0"/>
          </a:xfrm>
          <a:prstGeom prst="line">
            <a:avLst/>
          </a:prstGeom>
          <a:noFill/>
          <a:ln w="38100">
            <a:solidFill>
              <a:srgbClr val="FF0000"/>
            </a:solidFill>
            <a:round/>
            <a:headEnd/>
            <a:tailEnd/>
          </a:ln>
        </p:spPr>
        <p:txBody>
          <a:bodyPr/>
          <a:lstStyle/>
          <a:p>
            <a:endParaRPr lang="en-US"/>
          </a:p>
        </p:txBody>
      </p:sp>
      <p:sp>
        <p:nvSpPr>
          <p:cNvPr id="28685" name="Text Box 1037"/>
          <p:cNvSpPr txBox="1">
            <a:spLocks noChangeArrowheads="1"/>
          </p:cNvSpPr>
          <p:nvPr/>
        </p:nvSpPr>
        <p:spPr bwMode="auto">
          <a:xfrm>
            <a:off x="5238750" y="782638"/>
            <a:ext cx="211138" cy="266700"/>
          </a:xfrm>
          <a:prstGeom prst="rect">
            <a:avLst/>
          </a:prstGeom>
          <a:noFill/>
          <a:ln w="9525">
            <a:noFill/>
            <a:miter lim="800000"/>
            <a:headEnd/>
            <a:tailEnd/>
          </a:ln>
        </p:spPr>
        <p:txBody>
          <a:bodyPr wrap="none" lIns="82936" tIns="41469" rIns="82936" bIns="41469">
            <a:spAutoFit/>
          </a:bodyPr>
          <a:lstStyle/>
          <a:p>
            <a:pPr defTabSz="828675" eaLnBrk="1">
              <a:lnSpc>
                <a:spcPct val="93000"/>
              </a:lnSpc>
              <a:buClr>
                <a:srgbClr val="000000"/>
              </a:buClr>
              <a:buSzPct val="45000"/>
              <a:buFont typeface="Wingdings" pitchFamily="2" charset="2"/>
              <a:buNone/>
            </a:pPr>
            <a:r>
              <a:rPr lang="en-US" sz="1300">
                <a:ea typeface="MingLiU" pitchFamily="49" charset="-120"/>
              </a:rPr>
              <a:t> </a:t>
            </a:r>
          </a:p>
        </p:txBody>
      </p:sp>
      <p:grpSp>
        <p:nvGrpSpPr>
          <p:cNvPr id="2" name="Group 13"/>
          <p:cNvGrpSpPr>
            <a:grpSpLocks/>
          </p:cNvGrpSpPr>
          <p:nvPr/>
        </p:nvGrpSpPr>
        <p:grpSpPr bwMode="auto">
          <a:xfrm>
            <a:off x="0" y="0"/>
            <a:ext cx="1447800" cy="685800"/>
            <a:chOff x="0" y="0"/>
            <a:chExt cx="1447800" cy="685800"/>
          </a:xfrm>
        </p:grpSpPr>
        <p:sp>
          <p:nvSpPr>
            <p:cNvPr id="28687"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28688"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0" y="3732213"/>
            <a:ext cx="9123363" cy="1587"/>
          </a:xfrm>
          <a:prstGeom prst="line">
            <a:avLst/>
          </a:prstGeom>
          <a:noFill/>
          <a:ln w="36720">
            <a:solidFill>
              <a:srgbClr val="000000"/>
            </a:solidFill>
            <a:prstDash val="sysDot"/>
            <a:round/>
            <a:headEnd/>
            <a:tailEnd/>
          </a:ln>
        </p:spPr>
        <p:txBody>
          <a:bodyPr/>
          <a:lstStyle/>
          <a:p>
            <a:endParaRPr lang="en-US"/>
          </a:p>
        </p:txBody>
      </p:sp>
      <p:sp>
        <p:nvSpPr>
          <p:cNvPr id="29699" name="Rectangle 3"/>
          <p:cNvSpPr>
            <a:spLocks noChangeArrowheads="1"/>
          </p:cNvSpPr>
          <p:nvPr/>
        </p:nvSpPr>
        <p:spPr bwMode="auto">
          <a:xfrm>
            <a:off x="3725863" y="628650"/>
            <a:ext cx="1765300" cy="406400"/>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Screen capturing</a:t>
            </a:r>
          </a:p>
        </p:txBody>
      </p:sp>
      <p:sp>
        <p:nvSpPr>
          <p:cNvPr id="29700" name="Rectangle 4"/>
          <p:cNvSpPr>
            <a:spLocks noChangeArrowheads="1"/>
          </p:cNvSpPr>
          <p:nvPr/>
        </p:nvSpPr>
        <p:spPr bwMode="auto">
          <a:xfrm>
            <a:off x="3708400" y="1374775"/>
            <a:ext cx="1766888"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Region finding</a:t>
            </a:r>
          </a:p>
        </p:txBody>
      </p:sp>
      <p:sp>
        <p:nvSpPr>
          <p:cNvPr id="29701" name="Rectangle 5"/>
          <p:cNvSpPr>
            <a:spLocks noChangeArrowheads="1"/>
          </p:cNvSpPr>
          <p:nvPr/>
        </p:nvSpPr>
        <p:spPr bwMode="auto">
          <a:xfrm>
            <a:off x="1765300" y="28479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Video encoding</a:t>
            </a:r>
          </a:p>
        </p:txBody>
      </p:sp>
      <p:sp>
        <p:nvSpPr>
          <p:cNvPr id="29702" name="Rectangle 6"/>
          <p:cNvSpPr>
            <a:spLocks noChangeArrowheads="1"/>
          </p:cNvSpPr>
          <p:nvPr/>
        </p:nvSpPr>
        <p:spPr bwMode="auto">
          <a:xfrm>
            <a:off x="5684838" y="28479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SD screen data encoding</a:t>
            </a:r>
          </a:p>
        </p:txBody>
      </p:sp>
      <p:sp>
        <p:nvSpPr>
          <p:cNvPr id="29703" name="Rectangle 7"/>
          <p:cNvSpPr>
            <a:spLocks noChangeArrowheads="1"/>
          </p:cNvSpPr>
          <p:nvPr/>
        </p:nvSpPr>
        <p:spPr bwMode="auto">
          <a:xfrm>
            <a:off x="1765300" y="350202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Network transmission (</a:t>
            </a:r>
            <a:r>
              <a:rPr lang="en-GB" sz="1100" b="1">
                <a:solidFill>
                  <a:srgbClr val="000000"/>
                </a:solidFill>
                <a:latin typeface="Times New Roman" pitchFamily="18" charset="0"/>
                <a:ea typeface="MingLiU" pitchFamily="49" charset="-120"/>
              </a:rPr>
              <a:t>RTP</a:t>
            </a:r>
            <a:r>
              <a:rPr lang="en-GB" sz="1100">
                <a:solidFill>
                  <a:srgbClr val="000000"/>
                </a:solidFill>
                <a:latin typeface="Times New Roman" pitchFamily="18" charset="0"/>
                <a:ea typeface="MingLiU" pitchFamily="49" charset="-120"/>
              </a:rPr>
              <a:t>)</a:t>
            </a:r>
          </a:p>
        </p:txBody>
      </p:sp>
      <p:sp>
        <p:nvSpPr>
          <p:cNvPr id="29704" name="Rectangle 8"/>
          <p:cNvSpPr>
            <a:spLocks noChangeArrowheads="1"/>
          </p:cNvSpPr>
          <p:nvPr/>
        </p:nvSpPr>
        <p:spPr bwMode="auto">
          <a:xfrm>
            <a:off x="4705350" y="350202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Network transmission (</a:t>
            </a:r>
            <a:r>
              <a:rPr lang="en-GB" sz="1100" b="1">
                <a:solidFill>
                  <a:srgbClr val="000000"/>
                </a:solidFill>
                <a:latin typeface="Times New Roman" pitchFamily="18" charset="0"/>
                <a:ea typeface="MingLiU" pitchFamily="49" charset="-120"/>
              </a:rPr>
              <a:t>TCP</a:t>
            </a:r>
            <a:r>
              <a:rPr lang="en-GB" sz="1100">
                <a:solidFill>
                  <a:srgbClr val="000000"/>
                </a:solidFill>
                <a:latin typeface="Times New Roman" pitchFamily="18" charset="0"/>
                <a:ea typeface="MingLiU" pitchFamily="49" charset="-120"/>
              </a:rPr>
              <a:t>)</a:t>
            </a:r>
          </a:p>
        </p:txBody>
      </p:sp>
      <p:sp>
        <p:nvSpPr>
          <p:cNvPr id="29705" name="Rectangle 9"/>
          <p:cNvSpPr>
            <a:spLocks noChangeArrowheads="1"/>
          </p:cNvSpPr>
          <p:nvPr/>
        </p:nvSpPr>
        <p:spPr bwMode="auto">
          <a:xfrm>
            <a:off x="1765300" y="41560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Video Decoding (H.261)</a:t>
            </a:r>
          </a:p>
        </p:txBody>
      </p:sp>
      <p:sp>
        <p:nvSpPr>
          <p:cNvPr id="29706" name="Rectangle 10"/>
          <p:cNvSpPr>
            <a:spLocks noChangeArrowheads="1"/>
          </p:cNvSpPr>
          <p:nvPr/>
        </p:nvSpPr>
        <p:spPr bwMode="auto">
          <a:xfrm>
            <a:off x="5684838" y="41560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SD screen data decoding</a:t>
            </a:r>
          </a:p>
        </p:txBody>
      </p:sp>
      <p:sp>
        <p:nvSpPr>
          <p:cNvPr id="29707" name="Rectangle 11"/>
          <p:cNvSpPr>
            <a:spLocks noChangeArrowheads="1"/>
          </p:cNvSpPr>
          <p:nvPr/>
        </p:nvSpPr>
        <p:spPr bwMode="auto">
          <a:xfrm>
            <a:off x="2744788" y="4808538"/>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Rendering</a:t>
            </a:r>
          </a:p>
        </p:txBody>
      </p:sp>
      <p:sp>
        <p:nvSpPr>
          <p:cNvPr id="29708" name="Rectangle 12"/>
          <p:cNvSpPr>
            <a:spLocks noChangeArrowheads="1"/>
          </p:cNvSpPr>
          <p:nvPr/>
        </p:nvSpPr>
        <p:spPr bwMode="auto">
          <a:xfrm>
            <a:off x="5684838" y="4808538"/>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Rendering</a:t>
            </a:r>
          </a:p>
        </p:txBody>
      </p:sp>
      <p:sp>
        <p:nvSpPr>
          <p:cNvPr id="29709" name="Line 13"/>
          <p:cNvSpPr>
            <a:spLocks noChangeShapeType="1"/>
          </p:cNvSpPr>
          <p:nvPr/>
        </p:nvSpPr>
        <p:spPr bwMode="auto">
          <a:xfrm>
            <a:off x="4557713" y="1044575"/>
            <a:ext cx="1587" cy="387350"/>
          </a:xfrm>
          <a:prstGeom prst="line">
            <a:avLst/>
          </a:prstGeom>
          <a:noFill/>
          <a:ln w="9525">
            <a:solidFill>
              <a:srgbClr val="000000"/>
            </a:solidFill>
            <a:round/>
            <a:headEnd/>
            <a:tailEnd type="triangle" w="med" len="med"/>
          </a:ln>
        </p:spPr>
        <p:txBody>
          <a:bodyPr/>
          <a:lstStyle/>
          <a:p>
            <a:endParaRPr lang="en-US"/>
          </a:p>
        </p:txBody>
      </p:sp>
      <p:sp>
        <p:nvSpPr>
          <p:cNvPr id="29710" name="Line 14"/>
          <p:cNvSpPr>
            <a:spLocks noChangeShapeType="1"/>
          </p:cNvSpPr>
          <p:nvPr/>
        </p:nvSpPr>
        <p:spPr bwMode="auto">
          <a:xfrm flipH="1">
            <a:off x="2622550" y="1797050"/>
            <a:ext cx="1939925" cy="1052513"/>
          </a:xfrm>
          <a:prstGeom prst="line">
            <a:avLst/>
          </a:prstGeom>
          <a:noFill/>
          <a:ln w="9525">
            <a:solidFill>
              <a:srgbClr val="000000"/>
            </a:solidFill>
            <a:round/>
            <a:headEnd/>
            <a:tailEnd type="triangle" w="med" len="med"/>
          </a:ln>
        </p:spPr>
        <p:txBody>
          <a:bodyPr/>
          <a:lstStyle/>
          <a:p>
            <a:endParaRPr lang="en-US"/>
          </a:p>
        </p:txBody>
      </p:sp>
      <p:sp>
        <p:nvSpPr>
          <p:cNvPr id="29711" name="Line 15"/>
          <p:cNvSpPr>
            <a:spLocks noChangeShapeType="1"/>
          </p:cNvSpPr>
          <p:nvPr/>
        </p:nvSpPr>
        <p:spPr bwMode="auto">
          <a:xfrm>
            <a:off x="6407150" y="808038"/>
            <a:ext cx="0" cy="2085975"/>
          </a:xfrm>
          <a:prstGeom prst="line">
            <a:avLst/>
          </a:prstGeom>
          <a:noFill/>
          <a:ln w="9525">
            <a:solidFill>
              <a:srgbClr val="000000"/>
            </a:solidFill>
            <a:round/>
            <a:headEnd/>
            <a:tailEnd type="triangle" w="med" len="med"/>
          </a:ln>
        </p:spPr>
        <p:txBody>
          <a:bodyPr/>
          <a:lstStyle/>
          <a:p>
            <a:endParaRPr lang="en-US"/>
          </a:p>
        </p:txBody>
      </p:sp>
      <p:sp>
        <p:nvSpPr>
          <p:cNvPr id="29712" name="Line 16"/>
          <p:cNvSpPr>
            <a:spLocks noChangeShapeType="1"/>
          </p:cNvSpPr>
          <p:nvPr/>
        </p:nvSpPr>
        <p:spPr bwMode="auto">
          <a:xfrm>
            <a:off x="2549525" y="3255963"/>
            <a:ext cx="0" cy="246062"/>
          </a:xfrm>
          <a:prstGeom prst="line">
            <a:avLst/>
          </a:prstGeom>
          <a:noFill/>
          <a:ln w="9525">
            <a:solidFill>
              <a:srgbClr val="000000"/>
            </a:solidFill>
            <a:round/>
            <a:headEnd/>
            <a:tailEnd type="triangle" w="med" len="med"/>
          </a:ln>
        </p:spPr>
        <p:txBody>
          <a:bodyPr/>
          <a:lstStyle/>
          <a:p>
            <a:endParaRPr lang="en-US"/>
          </a:p>
        </p:txBody>
      </p:sp>
      <p:sp>
        <p:nvSpPr>
          <p:cNvPr id="29713" name="Line 17"/>
          <p:cNvSpPr>
            <a:spLocks noChangeShapeType="1"/>
          </p:cNvSpPr>
          <p:nvPr/>
        </p:nvSpPr>
        <p:spPr bwMode="auto">
          <a:xfrm>
            <a:off x="2511425" y="3910013"/>
            <a:ext cx="3175" cy="246062"/>
          </a:xfrm>
          <a:prstGeom prst="line">
            <a:avLst/>
          </a:prstGeom>
          <a:noFill/>
          <a:ln w="9525">
            <a:solidFill>
              <a:srgbClr val="000000"/>
            </a:solidFill>
            <a:round/>
            <a:headEnd/>
            <a:tailEnd type="triangle" w="med" len="med"/>
          </a:ln>
        </p:spPr>
        <p:txBody>
          <a:bodyPr/>
          <a:lstStyle/>
          <a:p>
            <a:endParaRPr lang="en-US"/>
          </a:p>
        </p:txBody>
      </p:sp>
      <p:sp>
        <p:nvSpPr>
          <p:cNvPr id="29714" name="Line 18"/>
          <p:cNvSpPr>
            <a:spLocks noChangeShapeType="1"/>
          </p:cNvSpPr>
          <p:nvPr/>
        </p:nvSpPr>
        <p:spPr bwMode="auto">
          <a:xfrm flipH="1">
            <a:off x="5557838" y="3255963"/>
            <a:ext cx="704850" cy="246062"/>
          </a:xfrm>
          <a:prstGeom prst="line">
            <a:avLst/>
          </a:prstGeom>
          <a:noFill/>
          <a:ln w="9525">
            <a:solidFill>
              <a:srgbClr val="000000"/>
            </a:solidFill>
            <a:round/>
            <a:headEnd/>
            <a:tailEnd type="triangle" w="med" len="med"/>
          </a:ln>
        </p:spPr>
        <p:txBody>
          <a:bodyPr/>
          <a:lstStyle/>
          <a:p>
            <a:endParaRPr lang="en-US"/>
          </a:p>
        </p:txBody>
      </p:sp>
      <p:sp>
        <p:nvSpPr>
          <p:cNvPr id="29715" name="Line 19"/>
          <p:cNvSpPr>
            <a:spLocks noChangeShapeType="1"/>
          </p:cNvSpPr>
          <p:nvPr/>
        </p:nvSpPr>
        <p:spPr bwMode="auto">
          <a:xfrm>
            <a:off x="5634038" y="3910013"/>
            <a:ext cx="701675" cy="246062"/>
          </a:xfrm>
          <a:prstGeom prst="line">
            <a:avLst/>
          </a:prstGeom>
          <a:noFill/>
          <a:ln w="9525">
            <a:solidFill>
              <a:srgbClr val="000000"/>
            </a:solidFill>
            <a:round/>
            <a:headEnd/>
            <a:tailEnd type="triangle" w="med" len="med"/>
          </a:ln>
        </p:spPr>
        <p:txBody>
          <a:bodyPr/>
          <a:lstStyle/>
          <a:p>
            <a:endParaRPr lang="en-US"/>
          </a:p>
        </p:txBody>
      </p:sp>
      <p:sp>
        <p:nvSpPr>
          <p:cNvPr id="29716" name="Line 20"/>
          <p:cNvSpPr>
            <a:spLocks noChangeShapeType="1"/>
          </p:cNvSpPr>
          <p:nvPr/>
        </p:nvSpPr>
        <p:spPr bwMode="auto">
          <a:xfrm>
            <a:off x="2817813" y="4562475"/>
            <a:ext cx="788987" cy="246063"/>
          </a:xfrm>
          <a:prstGeom prst="line">
            <a:avLst/>
          </a:prstGeom>
          <a:noFill/>
          <a:ln w="9525">
            <a:solidFill>
              <a:srgbClr val="000000"/>
            </a:solidFill>
            <a:round/>
            <a:headEnd/>
            <a:tailEnd type="triangle" w="med" len="med"/>
          </a:ln>
        </p:spPr>
        <p:txBody>
          <a:bodyPr/>
          <a:lstStyle/>
          <a:p>
            <a:endParaRPr lang="en-US"/>
          </a:p>
        </p:txBody>
      </p:sp>
      <p:sp>
        <p:nvSpPr>
          <p:cNvPr id="29717" name="Line 21"/>
          <p:cNvSpPr>
            <a:spLocks noChangeShapeType="1"/>
          </p:cNvSpPr>
          <p:nvPr/>
        </p:nvSpPr>
        <p:spPr bwMode="auto">
          <a:xfrm>
            <a:off x="6688138" y="4562475"/>
            <a:ext cx="0" cy="246063"/>
          </a:xfrm>
          <a:prstGeom prst="line">
            <a:avLst/>
          </a:prstGeom>
          <a:noFill/>
          <a:ln w="9525">
            <a:solidFill>
              <a:srgbClr val="000000"/>
            </a:solidFill>
            <a:round/>
            <a:headEnd/>
            <a:tailEnd type="triangle" w="med" len="med"/>
          </a:ln>
        </p:spPr>
        <p:txBody>
          <a:bodyPr/>
          <a:lstStyle/>
          <a:p>
            <a:endParaRPr lang="en-US"/>
          </a:p>
        </p:txBody>
      </p:sp>
      <p:sp>
        <p:nvSpPr>
          <p:cNvPr id="29718" name="Rectangle 22"/>
          <p:cNvSpPr>
            <a:spLocks noChangeArrowheads="1"/>
          </p:cNvSpPr>
          <p:nvPr/>
        </p:nvSpPr>
        <p:spPr bwMode="auto">
          <a:xfrm>
            <a:off x="4052888" y="5789613"/>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Screen display</a:t>
            </a:r>
          </a:p>
        </p:txBody>
      </p:sp>
      <p:sp>
        <p:nvSpPr>
          <p:cNvPr id="29719" name="Line 23"/>
          <p:cNvSpPr>
            <a:spLocks noChangeShapeType="1"/>
          </p:cNvSpPr>
          <p:nvPr/>
        </p:nvSpPr>
        <p:spPr bwMode="auto">
          <a:xfrm>
            <a:off x="3570288" y="5216525"/>
            <a:ext cx="1209675" cy="573088"/>
          </a:xfrm>
          <a:prstGeom prst="line">
            <a:avLst/>
          </a:prstGeom>
          <a:noFill/>
          <a:ln w="9525">
            <a:solidFill>
              <a:srgbClr val="000000"/>
            </a:solidFill>
            <a:round/>
            <a:headEnd/>
            <a:tailEnd type="triangle" w="med" len="med"/>
          </a:ln>
        </p:spPr>
        <p:txBody>
          <a:bodyPr/>
          <a:lstStyle/>
          <a:p>
            <a:endParaRPr lang="en-US"/>
          </a:p>
        </p:txBody>
      </p:sp>
      <p:sp>
        <p:nvSpPr>
          <p:cNvPr id="29720" name="Line 24"/>
          <p:cNvSpPr>
            <a:spLocks noChangeShapeType="1"/>
          </p:cNvSpPr>
          <p:nvPr/>
        </p:nvSpPr>
        <p:spPr bwMode="auto">
          <a:xfrm flipH="1">
            <a:off x="5270500" y="5216525"/>
            <a:ext cx="1030288" cy="573088"/>
          </a:xfrm>
          <a:prstGeom prst="line">
            <a:avLst/>
          </a:prstGeom>
          <a:noFill/>
          <a:ln w="9525">
            <a:solidFill>
              <a:srgbClr val="000000"/>
            </a:solidFill>
            <a:round/>
            <a:headEnd/>
            <a:tailEnd type="triangle" w="med" len="med"/>
          </a:ln>
        </p:spPr>
        <p:txBody>
          <a:bodyPr/>
          <a:lstStyle/>
          <a:p>
            <a:endParaRPr lang="en-US"/>
          </a:p>
        </p:txBody>
      </p:sp>
      <p:sp>
        <p:nvSpPr>
          <p:cNvPr id="29721" name="Line 25"/>
          <p:cNvSpPr>
            <a:spLocks noChangeShapeType="1"/>
          </p:cNvSpPr>
          <p:nvPr/>
        </p:nvSpPr>
        <p:spPr bwMode="auto">
          <a:xfrm>
            <a:off x="5491163" y="808038"/>
            <a:ext cx="915987" cy="1587"/>
          </a:xfrm>
          <a:prstGeom prst="line">
            <a:avLst/>
          </a:prstGeom>
          <a:noFill/>
          <a:ln w="9525">
            <a:solidFill>
              <a:srgbClr val="000000"/>
            </a:solidFill>
            <a:round/>
            <a:headEnd/>
            <a:tailEnd/>
          </a:ln>
        </p:spPr>
        <p:txBody>
          <a:bodyPr/>
          <a:lstStyle/>
          <a:p>
            <a:endParaRPr lang="en-US"/>
          </a:p>
        </p:txBody>
      </p:sp>
      <p:sp>
        <p:nvSpPr>
          <p:cNvPr id="29722" name="Line 26"/>
          <p:cNvSpPr>
            <a:spLocks noChangeShapeType="1"/>
          </p:cNvSpPr>
          <p:nvPr/>
        </p:nvSpPr>
        <p:spPr bwMode="auto">
          <a:xfrm>
            <a:off x="4562475" y="1797050"/>
            <a:ext cx="1844675" cy="1052513"/>
          </a:xfrm>
          <a:prstGeom prst="line">
            <a:avLst/>
          </a:prstGeom>
          <a:noFill/>
          <a:ln w="9525">
            <a:solidFill>
              <a:srgbClr val="000000"/>
            </a:solidFill>
            <a:round/>
            <a:headEnd/>
            <a:tailEnd type="triangle" w="med" len="med"/>
          </a:ln>
        </p:spPr>
        <p:txBody>
          <a:bodyPr/>
          <a:lstStyle/>
          <a:p>
            <a:endParaRPr lang="en-US"/>
          </a:p>
        </p:txBody>
      </p:sp>
      <p:pic>
        <p:nvPicPr>
          <p:cNvPr id="29723" name="Picture 27"/>
          <p:cNvPicPr>
            <a:picLocks noChangeAspect="1" noChangeArrowheads="1"/>
          </p:cNvPicPr>
          <p:nvPr/>
        </p:nvPicPr>
        <p:blipFill>
          <a:blip r:embed="rId3"/>
          <a:srcRect/>
          <a:stretch>
            <a:fillRect/>
          </a:stretch>
        </p:blipFill>
        <p:spPr bwMode="auto">
          <a:xfrm>
            <a:off x="7453313" y="1766888"/>
            <a:ext cx="1658937" cy="1543050"/>
          </a:xfrm>
          <a:prstGeom prst="rect">
            <a:avLst/>
          </a:prstGeom>
          <a:noFill/>
          <a:ln w="9525">
            <a:noFill/>
            <a:round/>
            <a:headEnd/>
            <a:tailEnd/>
          </a:ln>
        </p:spPr>
      </p:pic>
      <p:pic>
        <p:nvPicPr>
          <p:cNvPr id="29724" name="Picture 28"/>
          <p:cNvPicPr>
            <a:picLocks noChangeAspect="1" noChangeArrowheads="1"/>
          </p:cNvPicPr>
          <p:nvPr/>
        </p:nvPicPr>
        <p:blipFill>
          <a:blip r:embed="rId4"/>
          <a:srcRect/>
          <a:stretch>
            <a:fillRect/>
          </a:stretch>
        </p:blipFill>
        <p:spPr bwMode="auto">
          <a:xfrm>
            <a:off x="5807075" y="115888"/>
            <a:ext cx="1660525" cy="1543050"/>
          </a:xfrm>
          <a:prstGeom prst="rect">
            <a:avLst/>
          </a:prstGeom>
          <a:noFill/>
          <a:ln w="9525">
            <a:noFill/>
            <a:round/>
            <a:headEnd/>
            <a:tailEnd/>
          </a:ln>
        </p:spPr>
      </p:pic>
      <p:sp>
        <p:nvSpPr>
          <p:cNvPr id="29725" name="Text Box 29"/>
          <p:cNvSpPr txBox="1">
            <a:spLocks noChangeArrowheads="1"/>
          </p:cNvSpPr>
          <p:nvPr/>
        </p:nvSpPr>
        <p:spPr bwMode="auto">
          <a:xfrm>
            <a:off x="609600" y="1066800"/>
            <a:ext cx="1450975" cy="4159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HSD Flow</a:t>
            </a:r>
          </a:p>
        </p:txBody>
      </p:sp>
      <p:pic>
        <p:nvPicPr>
          <p:cNvPr id="29726" name="Picture 30"/>
          <p:cNvPicPr>
            <a:picLocks noChangeAspect="1" noChangeArrowheads="1"/>
          </p:cNvPicPr>
          <p:nvPr/>
        </p:nvPicPr>
        <p:blipFill>
          <a:blip r:embed="rId5"/>
          <a:srcRect/>
          <a:stretch>
            <a:fillRect/>
          </a:stretch>
        </p:blipFill>
        <p:spPr bwMode="auto">
          <a:xfrm>
            <a:off x="2432050" y="1365250"/>
            <a:ext cx="1244600" cy="796925"/>
          </a:xfrm>
          <a:prstGeom prst="rect">
            <a:avLst/>
          </a:prstGeom>
          <a:noFill/>
          <a:ln w="9525">
            <a:noFill/>
            <a:round/>
            <a:headEnd/>
            <a:tailEnd/>
          </a:ln>
        </p:spPr>
      </p:pic>
      <p:pic>
        <p:nvPicPr>
          <p:cNvPr id="29727" name="Picture 31"/>
          <p:cNvPicPr>
            <a:picLocks noChangeAspect="1" noChangeArrowheads="1"/>
          </p:cNvPicPr>
          <p:nvPr/>
        </p:nvPicPr>
        <p:blipFill>
          <a:blip r:embed="rId6"/>
          <a:srcRect/>
          <a:stretch>
            <a:fillRect/>
          </a:stretch>
        </p:blipFill>
        <p:spPr bwMode="auto">
          <a:xfrm>
            <a:off x="403225" y="2455863"/>
            <a:ext cx="1244600" cy="828675"/>
          </a:xfrm>
          <a:prstGeom prst="rect">
            <a:avLst/>
          </a:prstGeom>
          <a:noFill/>
          <a:ln w="9525">
            <a:noFill/>
            <a:round/>
            <a:headEnd/>
            <a:tailEnd/>
          </a:ln>
        </p:spPr>
      </p:pic>
      <p:pic>
        <p:nvPicPr>
          <p:cNvPr id="29728" name="Picture 32"/>
          <p:cNvPicPr>
            <a:picLocks noChangeAspect="1" noChangeArrowheads="1"/>
          </p:cNvPicPr>
          <p:nvPr/>
        </p:nvPicPr>
        <p:blipFill>
          <a:blip r:embed="rId7"/>
          <a:srcRect/>
          <a:stretch>
            <a:fillRect/>
          </a:stretch>
        </p:blipFill>
        <p:spPr bwMode="auto">
          <a:xfrm>
            <a:off x="6253163" y="5283200"/>
            <a:ext cx="1658937" cy="1541463"/>
          </a:xfrm>
          <a:prstGeom prst="rect">
            <a:avLst/>
          </a:prstGeom>
          <a:noFill/>
          <a:ln w="9525">
            <a:noFill/>
            <a:round/>
            <a:headEnd/>
            <a:tailEnd/>
          </a:ln>
        </p:spPr>
      </p:pic>
      <p:sp>
        <p:nvSpPr>
          <p:cNvPr id="29729" name="Text Box 33"/>
          <p:cNvSpPr txBox="1">
            <a:spLocks noChangeArrowheads="1"/>
          </p:cNvSpPr>
          <p:nvPr/>
        </p:nvSpPr>
        <p:spPr bwMode="auto">
          <a:xfrm>
            <a:off x="7672388" y="3351213"/>
            <a:ext cx="1450975" cy="414337"/>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Presenter</a:t>
            </a:r>
          </a:p>
        </p:txBody>
      </p:sp>
      <p:sp>
        <p:nvSpPr>
          <p:cNvPr id="29730" name="Text Box 34"/>
          <p:cNvSpPr txBox="1">
            <a:spLocks noChangeArrowheads="1"/>
          </p:cNvSpPr>
          <p:nvPr/>
        </p:nvSpPr>
        <p:spPr bwMode="auto">
          <a:xfrm>
            <a:off x="7672388" y="3765550"/>
            <a:ext cx="1450975" cy="4159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Participants</a:t>
            </a:r>
          </a:p>
        </p:txBody>
      </p:sp>
      <p:sp>
        <p:nvSpPr>
          <p:cNvPr id="29731" name="Text Box 35"/>
          <p:cNvSpPr txBox="1">
            <a:spLocks noChangeArrowheads="1"/>
          </p:cNvSpPr>
          <p:nvPr/>
        </p:nvSpPr>
        <p:spPr bwMode="auto">
          <a:xfrm>
            <a:off x="11113" y="3460750"/>
            <a:ext cx="1714500" cy="538163"/>
          </a:xfrm>
          <a:prstGeom prst="rect">
            <a:avLst/>
          </a:prstGeom>
          <a:solidFill>
            <a:srgbClr val="00FF00"/>
          </a:solidFill>
          <a:ln w="36720">
            <a:solidFill>
              <a:srgbClr val="000000"/>
            </a:solidFill>
            <a:round/>
            <a:headEnd/>
            <a:tailEnd/>
          </a:ln>
        </p:spPr>
        <p:txBody>
          <a:bodyPr lIns="98282" tIns="57468" rIns="98282" bIns="57468"/>
          <a:lstStyle/>
          <a:p>
            <a:pPr algn="ctr" defTabSz="414338" eaLnBrk="1">
              <a:lnSpc>
                <a:spcPct val="93000"/>
              </a:lnSpc>
              <a:buClr>
                <a:srgbClr val="000000"/>
              </a:buClr>
              <a:buSzPct val="45000"/>
              <a:buFont typeface="Wingdings" pitchFamily="2" charset="2"/>
              <a:buNone/>
              <a:tabLst>
                <a:tab pos="657225" algn="l"/>
                <a:tab pos="1312863" algn="l"/>
              </a:tabLst>
            </a:pPr>
            <a:r>
              <a:rPr lang="en-GB" sz="1300" b="1">
                <a:solidFill>
                  <a:srgbClr val="000000"/>
                </a:solidFill>
                <a:ea typeface="MingLiU" pitchFamily="49" charset="-120"/>
              </a:rPr>
              <a:t>Through NaradaBrokering</a:t>
            </a:r>
          </a:p>
        </p:txBody>
      </p:sp>
      <p:sp>
        <p:nvSpPr>
          <p:cNvPr id="29732" name="Text Box 36"/>
          <p:cNvSpPr txBox="1">
            <a:spLocks noChangeArrowheads="1"/>
          </p:cNvSpPr>
          <p:nvPr/>
        </p:nvSpPr>
        <p:spPr bwMode="auto">
          <a:xfrm>
            <a:off x="1866900" y="2489200"/>
            <a:ext cx="1036638" cy="414338"/>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Lst>
            </a:pPr>
            <a:r>
              <a:rPr lang="en-GB" sz="1600">
                <a:solidFill>
                  <a:srgbClr val="000000"/>
                </a:solidFill>
                <a:ea typeface="MingLiU" pitchFamily="49" charset="-120"/>
              </a:rPr>
              <a:t>VSD</a:t>
            </a:r>
          </a:p>
        </p:txBody>
      </p:sp>
      <p:sp>
        <p:nvSpPr>
          <p:cNvPr id="29733" name="Text Box 37"/>
          <p:cNvSpPr txBox="1">
            <a:spLocks noChangeArrowheads="1"/>
          </p:cNvSpPr>
          <p:nvPr/>
        </p:nvSpPr>
        <p:spPr bwMode="auto">
          <a:xfrm>
            <a:off x="6843713" y="2489200"/>
            <a:ext cx="1036637" cy="414338"/>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Lst>
            </a:pPr>
            <a:r>
              <a:rPr lang="en-GB" sz="1600">
                <a:solidFill>
                  <a:srgbClr val="000000"/>
                </a:solidFill>
                <a:ea typeface="MingLiU" pitchFamily="49" charset="-120"/>
              </a:rPr>
              <a:t>CSD</a:t>
            </a:r>
          </a:p>
        </p:txBody>
      </p:sp>
      <p:grpSp>
        <p:nvGrpSpPr>
          <p:cNvPr id="2" name="Group 37"/>
          <p:cNvGrpSpPr>
            <a:grpSpLocks/>
          </p:cNvGrpSpPr>
          <p:nvPr/>
        </p:nvGrpSpPr>
        <p:grpSpPr bwMode="auto">
          <a:xfrm>
            <a:off x="0" y="0"/>
            <a:ext cx="1447800" cy="685800"/>
            <a:chOff x="0" y="0"/>
            <a:chExt cx="1447800" cy="685800"/>
          </a:xfrm>
        </p:grpSpPr>
        <p:sp>
          <p:nvSpPr>
            <p:cNvPr id="29735"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29736"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s1_new"/>
          <p:cNvPicPr>
            <a:picLocks noChangeAspect="1" noChangeArrowheads="1"/>
          </p:cNvPicPr>
          <p:nvPr/>
        </p:nvPicPr>
        <p:blipFill>
          <a:blip r:embed="rId3"/>
          <a:srcRect/>
          <a:stretch>
            <a:fillRect/>
          </a:stretch>
        </p:blipFill>
        <p:spPr bwMode="auto">
          <a:xfrm>
            <a:off x="-381000" y="0"/>
            <a:ext cx="9953625" cy="746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76200"/>
            <a:ext cx="9144000" cy="838200"/>
          </a:xfrm>
        </p:spPr>
        <p:txBody>
          <a:bodyPr/>
          <a:lstStyle/>
          <a:p>
            <a:pPr eaLnBrk="1" hangingPunct="1"/>
            <a:r>
              <a:rPr lang="en-US" smtClean="0"/>
              <a:t>What are Clouds?</a:t>
            </a:r>
          </a:p>
        </p:txBody>
      </p:sp>
      <p:sp>
        <p:nvSpPr>
          <p:cNvPr id="75779" name="Rectangle 3"/>
          <p:cNvSpPr>
            <a:spLocks noGrp="1" noChangeArrowheads="1"/>
          </p:cNvSpPr>
          <p:nvPr>
            <p:ph type="body" idx="1"/>
          </p:nvPr>
        </p:nvSpPr>
        <p:spPr>
          <a:xfrm>
            <a:off x="76200" y="609600"/>
            <a:ext cx="8991600" cy="6248400"/>
          </a:xfrm>
        </p:spPr>
        <p:txBody>
          <a:bodyPr/>
          <a:lstStyle/>
          <a:p>
            <a:pPr eaLnBrk="1" hangingPunct="1"/>
            <a:r>
              <a:rPr lang="en-US" smtClean="0">
                <a:solidFill>
                  <a:srgbClr val="FFFF00"/>
                </a:solidFill>
              </a:rPr>
              <a:t>Clouds</a:t>
            </a:r>
            <a:r>
              <a:rPr lang="en-US" smtClean="0"/>
              <a:t> are “</a:t>
            </a:r>
            <a:r>
              <a:rPr lang="en-US" smtClean="0">
                <a:solidFill>
                  <a:srgbClr val="FFFF00"/>
                </a:solidFill>
              </a:rPr>
              <a:t>Virtual Clusters</a:t>
            </a:r>
            <a:r>
              <a:rPr lang="en-US" smtClean="0"/>
              <a:t>” (maybe “Virtual Grids”) of usually “</a:t>
            </a:r>
            <a:r>
              <a:rPr lang="en-US" smtClean="0">
                <a:solidFill>
                  <a:srgbClr val="FFFF00"/>
                </a:solidFill>
              </a:rPr>
              <a:t>Virtual Machines</a:t>
            </a:r>
            <a:r>
              <a:rPr lang="en-US" smtClean="0"/>
              <a:t>”</a:t>
            </a:r>
          </a:p>
          <a:p>
            <a:pPr lvl="1" eaLnBrk="1" hangingPunct="1"/>
            <a:r>
              <a:rPr lang="en-US" smtClean="0"/>
              <a:t>They may cross administrative domains or may “just be a single cluster”; the </a:t>
            </a:r>
            <a:r>
              <a:rPr lang="en-US" smtClean="0">
                <a:solidFill>
                  <a:srgbClr val="FFFF00"/>
                </a:solidFill>
              </a:rPr>
              <a:t>user cannot and does not want to know</a:t>
            </a:r>
          </a:p>
          <a:p>
            <a:pPr lvl="1" eaLnBrk="1" hangingPunct="1"/>
            <a:r>
              <a:rPr lang="en-US" smtClean="0">
                <a:solidFill>
                  <a:srgbClr val="FFFF00"/>
                </a:solidFill>
              </a:rPr>
              <a:t>VMware</a:t>
            </a:r>
            <a:r>
              <a:rPr lang="en-US" smtClean="0"/>
              <a:t>, </a:t>
            </a:r>
            <a:r>
              <a:rPr lang="en-US" smtClean="0">
                <a:solidFill>
                  <a:srgbClr val="FFFF00"/>
                </a:solidFill>
              </a:rPr>
              <a:t>Xen</a:t>
            </a:r>
            <a:r>
              <a:rPr lang="en-US" smtClean="0"/>
              <a:t> .. virtualize a </a:t>
            </a:r>
            <a:r>
              <a:rPr lang="en-US" smtClean="0">
                <a:solidFill>
                  <a:srgbClr val="FFFF00"/>
                </a:solidFill>
              </a:rPr>
              <a:t>single</a:t>
            </a:r>
            <a:r>
              <a:rPr lang="en-US" smtClean="0"/>
              <a:t> machine and service (</a:t>
            </a:r>
            <a:r>
              <a:rPr lang="en-US" smtClean="0">
                <a:solidFill>
                  <a:srgbClr val="FFFF00"/>
                </a:solidFill>
              </a:rPr>
              <a:t>grid</a:t>
            </a:r>
            <a:r>
              <a:rPr lang="en-US" smtClean="0"/>
              <a:t>) architectures virtualize </a:t>
            </a:r>
            <a:r>
              <a:rPr lang="en-US" smtClean="0">
                <a:solidFill>
                  <a:srgbClr val="FFFF00"/>
                </a:solidFill>
              </a:rPr>
              <a:t>across </a:t>
            </a:r>
            <a:r>
              <a:rPr lang="en-US" smtClean="0"/>
              <a:t>machines</a:t>
            </a:r>
          </a:p>
          <a:p>
            <a:pPr eaLnBrk="1" hangingPunct="1"/>
            <a:r>
              <a:rPr lang="en-US" smtClean="0">
                <a:solidFill>
                  <a:srgbClr val="FFFF00"/>
                </a:solidFill>
              </a:rPr>
              <a:t>Clouds</a:t>
            </a:r>
            <a:r>
              <a:rPr lang="en-US" smtClean="0"/>
              <a:t> support </a:t>
            </a:r>
            <a:r>
              <a:rPr lang="en-US" smtClean="0">
                <a:solidFill>
                  <a:srgbClr val="FFFF00"/>
                </a:solidFill>
              </a:rPr>
              <a:t>access </a:t>
            </a:r>
            <a:r>
              <a:rPr lang="en-US" smtClean="0"/>
              <a:t>to (</a:t>
            </a:r>
            <a:r>
              <a:rPr lang="en-US" smtClean="0">
                <a:solidFill>
                  <a:srgbClr val="FFFF00"/>
                </a:solidFill>
              </a:rPr>
              <a:t>lease</a:t>
            </a:r>
            <a:r>
              <a:rPr lang="en-US" smtClean="0"/>
              <a:t> of) </a:t>
            </a:r>
            <a:r>
              <a:rPr lang="en-US" smtClean="0">
                <a:solidFill>
                  <a:srgbClr val="FFFF00"/>
                </a:solidFill>
              </a:rPr>
              <a:t>computer instances</a:t>
            </a:r>
          </a:p>
          <a:p>
            <a:pPr lvl="1" eaLnBrk="1" hangingPunct="1"/>
            <a:r>
              <a:rPr lang="en-US" smtClean="0"/>
              <a:t>Instances accept data and job descriptions (code) and return results that are data and status flags</a:t>
            </a:r>
          </a:p>
          <a:p>
            <a:pPr eaLnBrk="1" hangingPunct="1"/>
            <a:r>
              <a:rPr lang="en-US" smtClean="0">
                <a:solidFill>
                  <a:srgbClr val="FFFF00"/>
                </a:solidFill>
              </a:rPr>
              <a:t>Clouds</a:t>
            </a:r>
            <a:r>
              <a:rPr lang="en-US" smtClean="0"/>
              <a:t> can be built from </a:t>
            </a:r>
            <a:r>
              <a:rPr lang="en-US" smtClean="0">
                <a:solidFill>
                  <a:srgbClr val="FFFF00"/>
                </a:solidFill>
              </a:rPr>
              <a:t>Grids</a:t>
            </a:r>
            <a:r>
              <a:rPr lang="en-US" smtClean="0"/>
              <a:t> but will hide this from user</a:t>
            </a:r>
          </a:p>
          <a:p>
            <a:pPr eaLnBrk="1" hangingPunct="1"/>
            <a:r>
              <a:rPr lang="en-US" smtClean="0">
                <a:solidFill>
                  <a:srgbClr val="FFFF00"/>
                </a:solidFill>
              </a:rPr>
              <a:t>Clouds</a:t>
            </a:r>
            <a:r>
              <a:rPr lang="en-US" smtClean="0"/>
              <a:t> designed to build </a:t>
            </a:r>
            <a:r>
              <a:rPr lang="en-US" smtClean="0">
                <a:solidFill>
                  <a:srgbClr val="FFFF00"/>
                </a:solidFill>
              </a:rPr>
              <a:t>100 times larger </a:t>
            </a:r>
            <a:r>
              <a:rPr lang="en-US" smtClean="0"/>
              <a:t>data centers</a:t>
            </a:r>
          </a:p>
          <a:p>
            <a:pPr eaLnBrk="1" hangingPunct="1"/>
            <a:r>
              <a:rPr lang="en-US" smtClean="0"/>
              <a:t>Clouds support </a:t>
            </a:r>
            <a:r>
              <a:rPr lang="en-US" smtClean="0">
                <a:solidFill>
                  <a:srgbClr val="FFFF00"/>
                </a:solidFill>
              </a:rPr>
              <a:t>green computing</a:t>
            </a:r>
            <a:r>
              <a:rPr lang="en-US" smtClean="0"/>
              <a:t> by supporting remote location where operations including power cheaper</a:t>
            </a:r>
          </a:p>
          <a:p>
            <a:pPr eaLnBrk="1" hangingPunct="1"/>
            <a:endParaRPr lang="en-US" smtClean="0"/>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838200"/>
          </a:xfrm>
        </p:spPr>
        <p:txBody>
          <a:bodyPr/>
          <a:lstStyle/>
          <a:p>
            <a:r>
              <a:rPr lang="en-US" dirty="0" smtClean="0"/>
              <a:t>Web 2.0 and Clouds</a:t>
            </a:r>
          </a:p>
        </p:txBody>
      </p:sp>
      <p:sp>
        <p:nvSpPr>
          <p:cNvPr id="64515" name="Content Placeholder 2"/>
          <p:cNvSpPr>
            <a:spLocks noGrp="1"/>
          </p:cNvSpPr>
          <p:nvPr>
            <p:ph idx="1"/>
          </p:nvPr>
        </p:nvSpPr>
        <p:spPr>
          <a:xfrm>
            <a:off x="0" y="685800"/>
            <a:ext cx="8991600" cy="5410200"/>
          </a:xfrm>
        </p:spPr>
        <p:txBody>
          <a:bodyPr/>
          <a:lstStyle/>
          <a:p>
            <a:r>
              <a:rPr lang="en-US" sz="2400" dirty="0" smtClean="0">
                <a:solidFill>
                  <a:srgbClr val="FFFF00"/>
                </a:solidFill>
              </a:rPr>
              <a:t>Grids</a:t>
            </a:r>
            <a:r>
              <a:rPr lang="en-US" sz="2400" dirty="0" smtClean="0"/>
              <a:t> are less popular than before but can re-use technologies</a:t>
            </a:r>
          </a:p>
          <a:p>
            <a:r>
              <a:rPr lang="en-US" dirty="0" smtClean="0">
                <a:solidFill>
                  <a:srgbClr val="FFFF00"/>
                </a:solidFill>
              </a:rPr>
              <a:t>Clouds</a:t>
            </a:r>
            <a:r>
              <a:rPr lang="en-US" dirty="0" smtClean="0"/>
              <a:t> are </a:t>
            </a:r>
            <a:r>
              <a:rPr lang="en-US" dirty="0" smtClean="0">
                <a:solidFill>
                  <a:srgbClr val="FFFF00"/>
                </a:solidFill>
              </a:rPr>
              <a:t>designed</a:t>
            </a:r>
            <a:r>
              <a:rPr lang="en-US" dirty="0" smtClean="0"/>
              <a:t> </a:t>
            </a:r>
            <a:r>
              <a:rPr lang="en-US" dirty="0" smtClean="0">
                <a:solidFill>
                  <a:srgbClr val="FFFF00"/>
                </a:solidFill>
              </a:rPr>
              <a:t>heterogeneous</a:t>
            </a:r>
            <a:r>
              <a:rPr lang="en-US" dirty="0" smtClean="0"/>
              <a:t> (for functionality) scalable distributed systems whereas </a:t>
            </a:r>
            <a:r>
              <a:rPr lang="en-US" dirty="0" smtClean="0">
                <a:solidFill>
                  <a:srgbClr val="FFFF00"/>
                </a:solidFill>
              </a:rPr>
              <a:t>Grids</a:t>
            </a:r>
            <a:r>
              <a:rPr lang="en-US" dirty="0" smtClean="0"/>
              <a:t> integrate </a:t>
            </a:r>
            <a:r>
              <a:rPr lang="en-US" dirty="0" smtClean="0">
                <a:solidFill>
                  <a:srgbClr val="FFFF00"/>
                </a:solidFill>
              </a:rPr>
              <a:t>a priori heterogeneous</a:t>
            </a:r>
            <a:r>
              <a:rPr lang="en-US" dirty="0" smtClean="0"/>
              <a:t> (for politics) systems</a:t>
            </a:r>
          </a:p>
          <a:p>
            <a:r>
              <a:rPr lang="en-US" sz="2200" dirty="0" smtClean="0">
                <a:solidFill>
                  <a:srgbClr val="FFFF00"/>
                </a:solidFill>
              </a:rPr>
              <a:t>Clouds</a:t>
            </a:r>
            <a:r>
              <a:rPr lang="en-US" sz="2200" dirty="0" smtClean="0"/>
              <a:t> should be </a:t>
            </a:r>
            <a:r>
              <a:rPr lang="en-US" sz="2200" dirty="0" smtClean="0">
                <a:solidFill>
                  <a:srgbClr val="FFFF00"/>
                </a:solidFill>
              </a:rPr>
              <a:t>easier to use</a:t>
            </a:r>
            <a:r>
              <a:rPr lang="en-US" sz="2200" dirty="0" smtClean="0"/>
              <a:t>, </a:t>
            </a:r>
            <a:br>
              <a:rPr lang="en-US" sz="2200" dirty="0" smtClean="0"/>
            </a:br>
            <a:r>
              <a:rPr lang="en-US" sz="2200" dirty="0" smtClean="0"/>
              <a:t>cheaper, faster and scale to larger</a:t>
            </a:r>
            <a:br>
              <a:rPr lang="en-US" sz="2200" dirty="0" smtClean="0"/>
            </a:br>
            <a:r>
              <a:rPr lang="en-US" sz="2200" dirty="0" smtClean="0"/>
              <a:t> sizes than Grids </a:t>
            </a:r>
          </a:p>
          <a:p>
            <a:r>
              <a:rPr lang="en-US" sz="2200" dirty="0" smtClean="0">
                <a:solidFill>
                  <a:srgbClr val="FFFF00"/>
                </a:solidFill>
              </a:rPr>
              <a:t>Grids</a:t>
            </a:r>
            <a:r>
              <a:rPr lang="en-US" sz="2200" dirty="0" smtClean="0"/>
              <a:t> assume you can’t design </a:t>
            </a:r>
            <a:br>
              <a:rPr lang="en-US" sz="2200" dirty="0" smtClean="0"/>
            </a:br>
            <a:r>
              <a:rPr lang="en-US" sz="2200" dirty="0" smtClean="0"/>
              <a:t>system but rather must accept </a:t>
            </a:r>
            <a:br>
              <a:rPr lang="en-US" sz="2200" dirty="0" smtClean="0"/>
            </a:br>
            <a:r>
              <a:rPr lang="en-US" sz="2200" dirty="0" smtClean="0"/>
              <a:t>results of N </a:t>
            </a:r>
            <a:r>
              <a:rPr lang="en-US" sz="2200" dirty="0" smtClean="0">
                <a:solidFill>
                  <a:srgbClr val="FFFF00"/>
                </a:solidFill>
              </a:rPr>
              <a:t>independent </a:t>
            </a:r>
            <a:br>
              <a:rPr lang="en-US" sz="2200" dirty="0" smtClean="0">
                <a:solidFill>
                  <a:srgbClr val="FFFF00"/>
                </a:solidFill>
              </a:rPr>
            </a:br>
            <a:r>
              <a:rPr lang="en-US" sz="2200" dirty="0" smtClean="0">
                <a:solidFill>
                  <a:srgbClr val="FFFF00"/>
                </a:solidFill>
              </a:rPr>
              <a:t>supercomputer funding calls</a:t>
            </a:r>
          </a:p>
          <a:p>
            <a:r>
              <a:rPr lang="en-US" sz="2200" dirty="0" smtClean="0">
                <a:solidFill>
                  <a:srgbClr val="FFFF00"/>
                </a:solidFill>
              </a:rPr>
              <a:t>SaaS</a:t>
            </a:r>
            <a:r>
              <a:rPr lang="en-US" sz="2200" dirty="0" smtClean="0"/>
              <a:t>: </a:t>
            </a:r>
            <a:r>
              <a:rPr lang="en-US" sz="2200" dirty="0" smtClean="0">
                <a:solidFill>
                  <a:srgbClr val="FFFF00"/>
                </a:solidFill>
              </a:rPr>
              <a:t>Software</a:t>
            </a:r>
            <a:r>
              <a:rPr lang="en-US" sz="2200" dirty="0" smtClean="0"/>
              <a:t> as a </a:t>
            </a:r>
            <a:r>
              <a:rPr lang="en-US" sz="2200" dirty="0" smtClean="0">
                <a:solidFill>
                  <a:srgbClr val="FFFF00"/>
                </a:solidFill>
              </a:rPr>
              <a:t>Service</a:t>
            </a:r>
          </a:p>
          <a:p>
            <a:r>
              <a:rPr lang="en-US" sz="2200" dirty="0" smtClean="0">
                <a:solidFill>
                  <a:srgbClr val="FFFF00"/>
                </a:solidFill>
              </a:rPr>
              <a:t>IaaS</a:t>
            </a:r>
            <a:r>
              <a:rPr lang="en-US" sz="2200" dirty="0" smtClean="0"/>
              <a:t>: </a:t>
            </a:r>
            <a:r>
              <a:rPr lang="en-US" sz="2200" dirty="0" smtClean="0">
                <a:solidFill>
                  <a:srgbClr val="FFFF00"/>
                </a:solidFill>
              </a:rPr>
              <a:t>Infrastructure</a:t>
            </a:r>
            <a:r>
              <a:rPr lang="en-US" sz="2200" dirty="0" smtClean="0"/>
              <a:t> as a </a:t>
            </a:r>
            <a:r>
              <a:rPr lang="en-US" sz="2200" dirty="0" smtClean="0">
                <a:solidFill>
                  <a:srgbClr val="FFFF00"/>
                </a:solidFill>
              </a:rPr>
              <a:t>Service</a:t>
            </a:r>
            <a:r>
              <a:rPr lang="en-US" sz="2200" dirty="0" smtClean="0"/>
              <a:t> </a:t>
            </a:r>
            <a:br>
              <a:rPr lang="en-US" sz="2200" dirty="0" smtClean="0"/>
            </a:br>
            <a:r>
              <a:rPr lang="en-US" sz="2200" dirty="0" smtClean="0"/>
              <a:t>or </a:t>
            </a:r>
            <a:r>
              <a:rPr lang="en-US" sz="2200" dirty="0" smtClean="0">
                <a:solidFill>
                  <a:srgbClr val="FFFF00"/>
                </a:solidFill>
              </a:rPr>
              <a:t>HaaS</a:t>
            </a:r>
            <a:r>
              <a:rPr lang="en-US" sz="2200" dirty="0" smtClean="0"/>
              <a:t>: </a:t>
            </a:r>
            <a:r>
              <a:rPr lang="en-US" sz="2200" dirty="0" smtClean="0">
                <a:solidFill>
                  <a:srgbClr val="FFFF00"/>
                </a:solidFill>
              </a:rPr>
              <a:t>Hardware</a:t>
            </a:r>
            <a:r>
              <a:rPr lang="en-US" sz="2200" dirty="0" smtClean="0"/>
              <a:t> as a </a:t>
            </a:r>
            <a:r>
              <a:rPr lang="en-US" sz="2200" dirty="0" smtClean="0">
                <a:solidFill>
                  <a:srgbClr val="FFFF00"/>
                </a:solidFill>
              </a:rPr>
              <a:t>Service</a:t>
            </a:r>
          </a:p>
          <a:p>
            <a:r>
              <a:rPr lang="en-US" sz="2200" dirty="0" smtClean="0">
                <a:solidFill>
                  <a:srgbClr val="FFFF00"/>
                </a:solidFill>
              </a:rPr>
              <a:t>PaaS</a:t>
            </a:r>
            <a:r>
              <a:rPr lang="en-US" sz="2200" dirty="0" smtClean="0"/>
              <a:t>: </a:t>
            </a:r>
            <a:r>
              <a:rPr lang="en-US" sz="2200" dirty="0" smtClean="0">
                <a:solidFill>
                  <a:srgbClr val="FFFF00"/>
                </a:solidFill>
              </a:rPr>
              <a:t>Platform</a:t>
            </a:r>
            <a:r>
              <a:rPr lang="en-US" sz="2200" dirty="0" smtClean="0"/>
              <a:t> as a </a:t>
            </a:r>
            <a:r>
              <a:rPr lang="en-US" sz="2200" dirty="0" smtClean="0">
                <a:solidFill>
                  <a:srgbClr val="FFFF00"/>
                </a:solidFill>
              </a:rPr>
              <a:t>Service </a:t>
            </a:r>
            <a:r>
              <a:rPr lang="en-US" sz="2200" dirty="0" smtClean="0"/>
              <a:t/>
            </a:r>
            <a:br>
              <a:rPr lang="en-US" sz="2200" dirty="0" smtClean="0"/>
            </a:br>
            <a:r>
              <a:rPr lang="en-US" sz="2200" dirty="0" smtClean="0"/>
              <a:t>delivers </a:t>
            </a:r>
            <a:r>
              <a:rPr lang="en-US" sz="2200" dirty="0" smtClean="0">
                <a:solidFill>
                  <a:srgbClr val="FFFF00"/>
                </a:solidFill>
              </a:rPr>
              <a:t>SaaS on IaaS</a:t>
            </a:r>
          </a:p>
        </p:txBody>
      </p:sp>
      <p:sp>
        <p:nvSpPr>
          <p:cNvPr id="4" name="Slide Number Placeholder 3"/>
          <p:cNvSpPr>
            <a:spLocks noGrp="1"/>
          </p:cNvSpPr>
          <p:nvPr>
            <p:ph type="sldNum" sz="quarter" idx="12"/>
          </p:nvPr>
        </p:nvSpPr>
        <p:spPr/>
        <p:txBody>
          <a:bodyPr/>
          <a:lstStyle/>
          <a:p>
            <a:pPr algn="r" rtl="0" eaLnBrk="0" fontAlgn="base" hangingPunct="0">
              <a:spcBef>
                <a:spcPct val="0"/>
              </a:spcBef>
              <a:spcAft>
                <a:spcPct val="0"/>
              </a:spcAft>
              <a:defRPr/>
            </a:pPr>
            <a:fld id="{0B15B447-51B3-473F-8E8D-C7A4D16F551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27</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1124354" name="Picture 2" descr="C:\Documents and Settings\Geoffrey Fox\Desktop\cloudcomputinggraphic.jpeg"/>
          <p:cNvPicPr>
            <a:picLocks noChangeAspect="1" noChangeArrowheads="1"/>
          </p:cNvPicPr>
          <p:nvPr/>
        </p:nvPicPr>
        <p:blipFill>
          <a:blip r:embed="rId3"/>
          <a:srcRect b="14118"/>
          <a:stretch>
            <a:fillRect/>
          </a:stretch>
        </p:blipFill>
        <p:spPr bwMode="auto">
          <a:xfrm>
            <a:off x="4581525" y="2686050"/>
            <a:ext cx="4562475" cy="4171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Emerging Cloud Architecture</a:t>
            </a:r>
            <a:endParaRPr lang="en-US" dirty="0"/>
          </a:p>
        </p:txBody>
      </p:sp>
      <p:sp>
        <p:nvSpPr>
          <p:cNvPr id="4" name="Content Placeholder 2"/>
          <p:cNvSpPr txBox="1">
            <a:spLocks/>
          </p:cNvSpPr>
          <p:nvPr/>
        </p:nvSpPr>
        <p:spPr>
          <a:xfrm>
            <a:off x="228600" y="838200"/>
            <a:ext cx="8229600" cy="4525963"/>
          </a:xfrm>
          <a:prstGeom prst="rect">
            <a:avLst/>
          </a:prstGeom>
        </p:spPr>
        <p:txBody>
          <a:bodyPr vert="horz" lIns="91440" tIns="45720" rIns="91440" bIns="45720" rtlCol="0">
            <a:normAutofit/>
          </a:bodyPr>
          <a:lstStyle/>
          <a:p>
            <a:pPr marL="342900" indent="-342900" algn="l" rtl="0" eaLnBrk="0" fontAlgn="base" hangingPunct="0">
              <a:spcBef>
                <a:spcPct val="20000"/>
              </a:spcBef>
              <a:spcAft>
                <a:spcPct val="0"/>
              </a:spcAft>
              <a:buFont typeface="Arial" pitchFamily="34" charset="0"/>
              <a:buChar char="•"/>
              <a:defRPr/>
            </a:pPr>
            <a:endParaRPr lang="en-US" sz="3200" kern="1200" dirty="0">
              <a:solidFill>
                <a:prstClr val="black"/>
              </a:solidFill>
              <a:latin typeface="Calibri"/>
              <a:ea typeface="+mn-ea"/>
              <a:cs typeface="+mn-cs"/>
            </a:endParaRPr>
          </a:p>
        </p:txBody>
      </p:sp>
      <p:sp>
        <p:nvSpPr>
          <p:cNvPr id="6" name="Rectangle 5"/>
          <p:cNvSpPr/>
          <p:nvPr/>
        </p:nvSpPr>
        <p:spPr>
          <a:xfrm>
            <a:off x="0" y="1143000"/>
            <a:ext cx="685800"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PAAS</a:t>
            </a:r>
          </a:p>
        </p:txBody>
      </p:sp>
      <p:grpSp>
        <p:nvGrpSpPr>
          <p:cNvPr id="3" name="Group 8"/>
          <p:cNvGrpSpPr/>
          <p:nvPr/>
        </p:nvGrpSpPr>
        <p:grpSpPr>
          <a:xfrm>
            <a:off x="838200" y="1066800"/>
            <a:ext cx="2667000" cy="923330"/>
            <a:chOff x="838200" y="1066800"/>
            <a:chExt cx="2667000" cy="923330"/>
          </a:xfrm>
        </p:grpSpPr>
        <p:sp>
          <p:nvSpPr>
            <p:cNvPr id="5" name="Rectangle 4"/>
            <p:cNvSpPr/>
            <p:nvPr/>
          </p:nvSpPr>
          <p:spPr>
            <a:xfrm>
              <a:off x="838200" y="1066800"/>
              <a:ext cx="1295400"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Build VO</a:t>
              </a:r>
            </a:p>
            <a:p>
              <a:pPr algn="ctr" rtl="0" eaLnBrk="0" fontAlgn="base" hangingPunct="0">
                <a:spcBef>
                  <a:spcPct val="0"/>
                </a:spcBef>
                <a:spcAft>
                  <a:spcPct val="0"/>
                </a:spcAft>
              </a:pPr>
              <a:r>
                <a:rPr lang="en-US" kern="1200" dirty="0">
                  <a:solidFill>
                    <a:srgbClr val="FF0000"/>
                  </a:solidFill>
                  <a:latin typeface="Calibri"/>
                  <a:ea typeface="+mn-ea"/>
                  <a:cs typeface="+mn-cs"/>
                </a:rPr>
                <a:t>Build Portal</a:t>
              </a:r>
            </a:p>
          </p:txBody>
        </p:sp>
        <p:sp>
          <p:nvSpPr>
            <p:cNvPr id="7" name="Rectangle 6"/>
            <p:cNvSpPr/>
            <p:nvPr/>
          </p:nvSpPr>
          <p:spPr>
            <a:xfrm>
              <a:off x="2133600" y="1066800"/>
              <a:ext cx="1371600"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Gadgets</a:t>
              </a:r>
            </a:p>
            <a:p>
              <a:pPr algn="ctr" rtl="0" eaLnBrk="0" fontAlgn="base" hangingPunct="0">
                <a:spcBef>
                  <a:spcPct val="0"/>
                </a:spcBef>
                <a:spcAft>
                  <a:spcPct val="0"/>
                </a:spcAft>
              </a:pPr>
              <a:r>
                <a:rPr lang="en-US" kern="1200" dirty="0">
                  <a:solidFill>
                    <a:prstClr val="black"/>
                  </a:solidFill>
                  <a:latin typeface="Calibri"/>
                  <a:ea typeface="+mn-ea"/>
                  <a:cs typeface="+mn-cs"/>
                </a:rPr>
                <a:t>Open Social</a:t>
              </a:r>
            </a:p>
            <a:p>
              <a:pPr algn="ctr" rtl="0" eaLnBrk="0" fontAlgn="base" hangingPunct="0">
                <a:spcBef>
                  <a:spcPct val="0"/>
                </a:spcBef>
                <a:spcAft>
                  <a:spcPct val="0"/>
                </a:spcAft>
              </a:pPr>
              <a:r>
                <a:rPr lang="en-US" kern="1200" dirty="0">
                  <a:solidFill>
                    <a:prstClr val="black"/>
                  </a:solidFill>
                  <a:latin typeface="Calibri"/>
                  <a:ea typeface="+mn-ea"/>
                  <a:cs typeface="+mn-cs"/>
                </a:rPr>
                <a:t>Ringside</a:t>
              </a:r>
            </a:p>
          </p:txBody>
        </p:sp>
      </p:grpSp>
      <p:grpSp>
        <p:nvGrpSpPr>
          <p:cNvPr id="8" name="Group 11"/>
          <p:cNvGrpSpPr/>
          <p:nvPr/>
        </p:nvGrpSpPr>
        <p:grpSpPr>
          <a:xfrm>
            <a:off x="838200" y="2133600"/>
            <a:ext cx="2743200" cy="646331"/>
            <a:chOff x="914400" y="2514600"/>
            <a:chExt cx="2743200" cy="646331"/>
          </a:xfrm>
        </p:grpSpPr>
        <p:sp>
          <p:nvSpPr>
            <p:cNvPr id="10" name="Rectangle 9"/>
            <p:cNvSpPr/>
            <p:nvPr/>
          </p:nvSpPr>
          <p:spPr>
            <a:xfrm>
              <a:off x="914400" y="2514600"/>
              <a:ext cx="1295400"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Build Cloud Application</a:t>
              </a:r>
            </a:p>
          </p:txBody>
        </p:sp>
        <p:sp>
          <p:nvSpPr>
            <p:cNvPr id="11" name="Rectangle 10"/>
            <p:cNvSpPr/>
            <p:nvPr/>
          </p:nvSpPr>
          <p:spPr>
            <a:xfrm>
              <a:off x="2209800" y="2514600"/>
              <a:ext cx="1447800"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Ruby on Rails</a:t>
              </a:r>
            </a:p>
            <a:p>
              <a:pPr algn="ctr" rtl="0" eaLnBrk="0" fontAlgn="base" hangingPunct="0">
                <a:spcBef>
                  <a:spcPct val="0"/>
                </a:spcBef>
                <a:spcAft>
                  <a:spcPct val="0"/>
                </a:spcAft>
              </a:pPr>
              <a:r>
                <a:rPr lang="en-US" kern="1200" dirty="0" err="1">
                  <a:solidFill>
                    <a:prstClr val="black"/>
                  </a:solidFill>
                  <a:latin typeface="Calibri"/>
                  <a:ea typeface="+mn-ea"/>
                  <a:cs typeface="+mn-cs"/>
                </a:rPr>
                <a:t>Django</a:t>
              </a:r>
              <a:r>
                <a:rPr lang="en-US" kern="1200" dirty="0">
                  <a:solidFill>
                    <a:prstClr val="black"/>
                  </a:solidFill>
                  <a:latin typeface="Calibri"/>
                  <a:ea typeface="+mn-ea"/>
                  <a:cs typeface="+mn-cs"/>
                </a:rPr>
                <a:t>(GAI)</a:t>
              </a:r>
            </a:p>
          </p:txBody>
        </p:sp>
      </p:grpSp>
      <p:sp>
        <p:nvSpPr>
          <p:cNvPr id="15" name="Rectangle 14"/>
          <p:cNvSpPr/>
          <p:nvPr/>
        </p:nvSpPr>
        <p:spPr>
          <a:xfrm>
            <a:off x="3657600" y="1600200"/>
            <a:ext cx="1917961"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Move Service</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(from PC to Cloud)</a:t>
            </a:r>
          </a:p>
        </p:txBody>
      </p:sp>
      <p:grpSp>
        <p:nvGrpSpPr>
          <p:cNvPr id="9" name="Group 16"/>
          <p:cNvGrpSpPr/>
          <p:nvPr/>
        </p:nvGrpSpPr>
        <p:grpSpPr>
          <a:xfrm>
            <a:off x="1143000" y="2971800"/>
            <a:ext cx="1886999" cy="1200329"/>
            <a:chOff x="914400" y="3352800"/>
            <a:chExt cx="1886999" cy="1200329"/>
          </a:xfrm>
        </p:grpSpPr>
        <p:sp>
          <p:nvSpPr>
            <p:cNvPr id="14" name="Rectangle 13"/>
            <p:cNvSpPr/>
            <p:nvPr/>
          </p:nvSpPr>
          <p:spPr>
            <a:xfrm>
              <a:off x="914400" y="3352800"/>
              <a:ext cx="992579"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Security </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Model</a:t>
              </a:r>
            </a:p>
          </p:txBody>
        </p:sp>
        <p:sp>
          <p:nvSpPr>
            <p:cNvPr id="16" name="Rectangle 15"/>
            <p:cNvSpPr/>
            <p:nvPr/>
          </p:nvSpPr>
          <p:spPr>
            <a:xfrm>
              <a:off x="1905000" y="3352800"/>
              <a:ext cx="896399" cy="12003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VOMS</a:t>
              </a:r>
            </a:p>
            <a:p>
              <a:pPr algn="ctr" rtl="0" eaLnBrk="0" fontAlgn="base" hangingPunct="0">
                <a:spcBef>
                  <a:spcPct val="0"/>
                </a:spcBef>
                <a:spcAft>
                  <a:spcPct val="0"/>
                </a:spcAft>
              </a:pPr>
              <a:r>
                <a:rPr lang="en-US" kern="1200" dirty="0">
                  <a:solidFill>
                    <a:prstClr val="black"/>
                  </a:solidFill>
                  <a:latin typeface="Calibri"/>
                  <a:ea typeface="+mn-ea"/>
                  <a:cs typeface="+mn-cs"/>
                </a:rPr>
                <a:t>“UNIX”</a:t>
              </a:r>
              <a:br>
                <a:rPr lang="en-US" kern="1200" dirty="0">
                  <a:solidFill>
                    <a:prstClr val="black"/>
                  </a:solidFill>
                  <a:latin typeface="Calibri"/>
                  <a:ea typeface="+mn-ea"/>
                  <a:cs typeface="+mn-cs"/>
                </a:rPr>
              </a:br>
              <a:r>
                <a:rPr lang="en-US" kern="1200" dirty="0" err="1">
                  <a:solidFill>
                    <a:prstClr val="black"/>
                  </a:solidFill>
                  <a:latin typeface="Calibri"/>
                  <a:ea typeface="+mn-ea"/>
                  <a:cs typeface="+mn-cs"/>
                </a:rPr>
                <a:t>Shib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a:solidFill>
                    <a:prstClr val="black"/>
                  </a:solidFill>
                  <a:latin typeface="Calibri"/>
                  <a:ea typeface="+mn-ea"/>
                  <a:cs typeface="+mn-cs"/>
                </a:rPr>
                <a:t>OpenID</a:t>
              </a:r>
            </a:p>
          </p:txBody>
        </p:sp>
      </p:grpSp>
      <p:sp>
        <p:nvSpPr>
          <p:cNvPr id="19" name="Rectangle 18"/>
          <p:cNvSpPr/>
          <p:nvPr/>
        </p:nvSpPr>
        <p:spPr>
          <a:xfrm>
            <a:off x="3962400" y="1066800"/>
            <a:ext cx="1223798"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Deploy VM</a:t>
            </a:r>
          </a:p>
        </p:txBody>
      </p:sp>
      <p:sp>
        <p:nvSpPr>
          <p:cNvPr id="21" name="Rectangle 20"/>
          <p:cNvSpPr/>
          <p:nvPr/>
        </p:nvSpPr>
        <p:spPr>
          <a:xfrm>
            <a:off x="3886200" y="2362200"/>
            <a:ext cx="1993174"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rtl="0" eaLnBrk="0" fontAlgn="base" hangingPunct="0">
              <a:spcBef>
                <a:spcPct val="0"/>
              </a:spcBef>
              <a:spcAft>
                <a:spcPct val="0"/>
              </a:spcAft>
            </a:pPr>
            <a:r>
              <a:rPr lang="en-US" kern="1200" dirty="0">
                <a:solidFill>
                  <a:srgbClr val="FF0000"/>
                </a:solidFill>
                <a:latin typeface="Calibri"/>
                <a:ea typeface="+mn-ea"/>
                <a:cs typeface="+mn-cs"/>
              </a:rPr>
              <a:t>Workflow becomes</a:t>
            </a:r>
          </a:p>
          <a:p>
            <a:pPr algn="l" rtl="0" eaLnBrk="0" fontAlgn="base" hangingPunct="0">
              <a:spcBef>
                <a:spcPct val="0"/>
              </a:spcBef>
              <a:spcAft>
                <a:spcPct val="0"/>
              </a:spcAft>
            </a:pPr>
            <a:r>
              <a:rPr lang="en-US" kern="1200" dirty="0">
                <a:solidFill>
                  <a:srgbClr val="FF0000"/>
                </a:solidFill>
                <a:latin typeface="Calibri"/>
                <a:ea typeface="+mn-ea"/>
                <a:cs typeface="+mn-cs"/>
              </a:rPr>
              <a:t>Mashups</a:t>
            </a:r>
          </a:p>
        </p:txBody>
      </p:sp>
      <p:sp>
        <p:nvSpPr>
          <p:cNvPr id="23" name="Rectangle 22"/>
          <p:cNvSpPr/>
          <p:nvPr/>
        </p:nvSpPr>
        <p:spPr>
          <a:xfrm>
            <a:off x="3886200" y="3048000"/>
            <a:ext cx="1360309" cy="20313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rtl="0" eaLnBrk="0" fontAlgn="base" hangingPunct="0">
              <a:spcBef>
                <a:spcPct val="0"/>
              </a:spcBef>
              <a:spcAft>
                <a:spcPct val="0"/>
              </a:spcAft>
            </a:pPr>
            <a:r>
              <a:rPr lang="en-US" kern="1200" dirty="0">
                <a:solidFill>
                  <a:prstClr val="black"/>
                </a:solidFill>
                <a:latin typeface="Calibri"/>
                <a:ea typeface="+mn-ea"/>
                <a:cs typeface="+mn-cs"/>
              </a:rPr>
              <a:t>MapReduce</a:t>
            </a:r>
          </a:p>
          <a:p>
            <a:pPr algn="l" rtl="0" eaLnBrk="0" fontAlgn="base" hangingPunct="0">
              <a:spcBef>
                <a:spcPct val="0"/>
              </a:spcBef>
              <a:spcAft>
                <a:spcPct val="0"/>
              </a:spcAft>
            </a:pPr>
            <a:r>
              <a:rPr lang="en-US" kern="1200" dirty="0" err="1">
                <a:solidFill>
                  <a:prstClr val="black"/>
                </a:solidFill>
                <a:latin typeface="Calibri"/>
                <a:ea typeface="+mn-ea"/>
                <a:cs typeface="+mn-cs"/>
              </a:rPr>
              <a:t>Taverna</a:t>
            </a:r>
            <a:endParaRPr lang="en-US" kern="1200" dirty="0">
              <a:solidFill>
                <a:prstClr val="black"/>
              </a:solidFill>
              <a:latin typeface="Calibri"/>
              <a:ea typeface="+mn-ea"/>
              <a:cs typeface="+mn-cs"/>
            </a:endParaRPr>
          </a:p>
          <a:p>
            <a:pPr algn="l" rtl="0" eaLnBrk="0" fontAlgn="base" hangingPunct="0">
              <a:spcBef>
                <a:spcPct val="0"/>
              </a:spcBef>
              <a:spcAft>
                <a:spcPct val="0"/>
              </a:spcAft>
            </a:pPr>
            <a:r>
              <a:rPr lang="en-US" kern="1200" dirty="0">
                <a:solidFill>
                  <a:prstClr val="black"/>
                </a:solidFill>
                <a:latin typeface="Calibri"/>
                <a:ea typeface="+mn-ea"/>
                <a:cs typeface="+mn-cs"/>
              </a:rPr>
              <a:t>BPEL</a:t>
            </a:r>
          </a:p>
          <a:p>
            <a:pPr algn="l" rtl="0" eaLnBrk="0" fontAlgn="base" hangingPunct="0">
              <a:spcBef>
                <a:spcPct val="0"/>
              </a:spcBef>
              <a:spcAft>
                <a:spcPct val="0"/>
              </a:spcAft>
            </a:pPr>
            <a:r>
              <a:rPr lang="en-US" kern="1200" dirty="0">
                <a:solidFill>
                  <a:prstClr val="black"/>
                </a:solidFill>
                <a:latin typeface="Calibri"/>
                <a:ea typeface="+mn-ea"/>
                <a:cs typeface="+mn-cs"/>
              </a:rPr>
              <a:t>DSS</a:t>
            </a:r>
          </a:p>
          <a:p>
            <a:pPr algn="l" rtl="0" eaLnBrk="0" fontAlgn="base" hangingPunct="0">
              <a:spcBef>
                <a:spcPct val="0"/>
              </a:spcBef>
              <a:spcAft>
                <a:spcPct val="0"/>
              </a:spcAft>
            </a:pPr>
            <a:r>
              <a:rPr lang="en-US" kern="1200" dirty="0">
                <a:solidFill>
                  <a:prstClr val="black"/>
                </a:solidFill>
                <a:latin typeface="Calibri"/>
                <a:ea typeface="+mn-ea"/>
                <a:cs typeface="+mn-cs"/>
              </a:rPr>
              <a:t>Windows     </a:t>
            </a:r>
          </a:p>
          <a:p>
            <a:pPr algn="l" rtl="0" eaLnBrk="0" fontAlgn="base" hangingPunct="0">
              <a:spcBef>
                <a:spcPct val="0"/>
              </a:spcBef>
              <a:spcAft>
                <a:spcPct val="0"/>
              </a:spcAft>
            </a:pPr>
            <a:r>
              <a:rPr lang="en-US" kern="1200" dirty="0">
                <a:solidFill>
                  <a:prstClr val="black"/>
                </a:solidFill>
                <a:latin typeface="Calibri"/>
                <a:ea typeface="+mn-ea"/>
                <a:cs typeface="+mn-cs"/>
              </a:rPr>
              <a:t>     Workflow</a:t>
            </a:r>
          </a:p>
          <a:p>
            <a:pPr algn="l" rtl="0" eaLnBrk="0" fontAlgn="base" hangingPunct="0">
              <a:spcBef>
                <a:spcPct val="0"/>
              </a:spcBef>
              <a:spcAft>
                <a:spcPct val="0"/>
              </a:spcAft>
            </a:pPr>
            <a:r>
              <a:rPr lang="en-US" kern="1200" dirty="0">
                <a:solidFill>
                  <a:prstClr val="black"/>
                </a:solidFill>
                <a:latin typeface="Calibri"/>
                <a:ea typeface="+mn-ea"/>
                <a:cs typeface="+mn-cs"/>
              </a:rPr>
              <a:t>DRYAD, F#</a:t>
            </a:r>
          </a:p>
        </p:txBody>
      </p:sp>
      <p:grpSp>
        <p:nvGrpSpPr>
          <p:cNvPr id="12" name="Group 29"/>
          <p:cNvGrpSpPr/>
          <p:nvPr/>
        </p:nvGrpSpPr>
        <p:grpSpPr>
          <a:xfrm>
            <a:off x="3810000" y="5181600"/>
            <a:ext cx="1511119" cy="1304330"/>
            <a:chOff x="3810000" y="5181600"/>
            <a:chExt cx="1511119" cy="1304330"/>
          </a:xfrm>
        </p:grpSpPr>
        <p:sp>
          <p:nvSpPr>
            <p:cNvPr id="22" name="Rectangle 21"/>
            <p:cNvSpPr/>
            <p:nvPr/>
          </p:nvSpPr>
          <p:spPr>
            <a:xfrm>
              <a:off x="3810000" y="5562600"/>
              <a:ext cx="1433662"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err="1">
                  <a:solidFill>
                    <a:prstClr val="black"/>
                  </a:solidFill>
                  <a:latin typeface="Calibri"/>
                  <a:ea typeface="+mn-ea"/>
                  <a:cs typeface="+mn-cs"/>
                </a:rPr>
                <a:t>Sho</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Matlab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Mathematica</a:t>
              </a:r>
              <a:endParaRPr lang="en-US" kern="1200" dirty="0">
                <a:solidFill>
                  <a:prstClr val="black"/>
                </a:solidFill>
                <a:latin typeface="Calibri"/>
                <a:ea typeface="+mn-ea"/>
                <a:cs typeface="+mn-cs"/>
              </a:endParaRPr>
            </a:p>
          </p:txBody>
        </p:sp>
        <p:sp>
          <p:nvSpPr>
            <p:cNvPr id="25" name="Rectangle 24"/>
            <p:cNvSpPr/>
            <p:nvPr/>
          </p:nvSpPr>
          <p:spPr>
            <a:xfrm>
              <a:off x="3810000" y="5181600"/>
              <a:ext cx="1511119"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Scripted Math</a:t>
              </a:r>
            </a:p>
          </p:txBody>
        </p:sp>
      </p:grpSp>
      <p:grpSp>
        <p:nvGrpSpPr>
          <p:cNvPr id="13" name="Group 28"/>
          <p:cNvGrpSpPr/>
          <p:nvPr/>
        </p:nvGrpSpPr>
        <p:grpSpPr>
          <a:xfrm>
            <a:off x="5486400" y="5715000"/>
            <a:ext cx="1254446" cy="1027331"/>
            <a:chOff x="2362200" y="4953000"/>
            <a:chExt cx="1254446" cy="1027331"/>
          </a:xfrm>
        </p:grpSpPr>
        <p:sp>
          <p:nvSpPr>
            <p:cNvPr id="24" name="Rectangle 23"/>
            <p:cNvSpPr/>
            <p:nvPr/>
          </p:nvSpPr>
          <p:spPr>
            <a:xfrm>
              <a:off x="2362200" y="4953000"/>
              <a:ext cx="981423"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Libraries</a:t>
              </a:r>
            </a:p>
          </p:txBody>
        </p:sp>
        <p:sp>
          <p:nvSpPr>
            <p:cNvPr id="26" name="Rectangle 25"/>
            <p:cNvSpPr/>
            <p:nvPr/>
          </p:nvSpPr>
          <p:spPr>
            <a:xfrm>
              <a:off x="2362200" y="5334000"/>
              <a:ext cx="1254446"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R</a:t>
              </a:r>
            </a:p>
            <a:p>
              <a:pPr algn="ctr" rtl="0" eaLnBrk="0" fontAlgn="base" hangingPunct="0">
                <a:spcBef>
                  <a:spcPct val="0"/>
                </a:spcBef>
                <a:spcAft>
                  <a:spcPct val="0"/>
                </a:spcAft>
              </a:pPr>
              <a:r>
                <a:rPr lang="en-US" kern="1200" dirty="0">
                  <a:solidFill>
                    <a:prstClr val="black"/>
                  </a:solidFill>
                  <a:latin typeface="Calibri"/>
                  <a:ea typeface="+mn-ea"/>
                  <a:cs typeface="+mn-cs"/>
                </a:rPr>
                <a:t>SCALAPACK</a:t>
              </a:r>
            </a:p>
          </p:txBody>
        </p:sp>
      </p:grpSp>
      <p:grpSp>
        <p:nvGrpSpPr>
          <p:cNvPr id="17" name="Group 27"/>
          <p:cNvGrpSpPr/>
          <p:nvPr/>
        </p:nvGrpSpPr>
        <p:grpSpPr>
          <a:xfrm>
            <a:off x="5486400" y="4648200"/>
            <a:ext cx="1102994" cy="1055132"/>
            <a:chOff x="5562600" y="5029200"/>
            <a:chExt cx="1102994" cy="1055132"/>
          </a:xfrm>
        </p:grpSpPr>
        <p:sp>
          <p:nvSpPr>
            <p:cNvPr id="20" name="Rectangle 19"/>
            <p:cNvSpPr/>
            <p:nvPr/>
          </p:nvSpPr>
          <p:spPr>
            <a:xfrm>
              <a:off x="5562600" y="5029200"/>
              <a:ext cx="1102994"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High level</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Parallel </a:t>
              </a:r>
            </a:p>
          </p:txBody>
        </p:sp>
        <p:sp>
          <p:nvSpPr>
            <p:cNvPr id="27" name="Rectangle 26"/>
            <p:cNvSpPr/>
            <p:nvPr/>
          </p:nvSpPr>
          <p:spPr>
            <a:xfrm>
              <a:off x="5562600" y="5715000"/>
              <a:ext cx="742511"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“HPF”</a:t>
              </a:r>
            </a:p>
          </p:txBody>
        </p:sp>
      </p:grpSp>
      <p:grpSp>
        <p:nvGrpSpPr>
          <p:cNvPr id="28" name="Group 32"/>
          <p:cNvGrpSpPr/>
          <p:nvPr/>
        </p:nvGrpSpPr>
        <p:grpSpPr>
          <a:xfrm>
            <a:off x="6553200" y="1219200"/>
            <a:ext cx="2462134" cy="3222724"/>
            <a:chOff x="6324600" y="1371600"/>
            <a:chExt cx="2462134" cy="3222724"/>
          </a:xfrm>
        </p:grpSpPr>
        <p:sp>
          <p:nvSpPr>
            <p:cNvPr id="18" name="Rectangle 17"/>
            <p:cNvSpPr/>
            <p:nvPr/>
          </p:nvSpPr>
          <p:spPr>
            <a:xfrm>
              <a:off x="6858000" y="1371600"/>
              <a:ext cx="1752599" cy="92333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Classic Compute File Database </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on a cloud</a:t>
              </a:r>
            </a:p>
          </p:txBody>
        </p:sp>
        <p:sp>
          <p:nvSpPr>
            <p:cNvPr id="31" name="Rectangle 30"/>
            <p:cNvSpPr/>
            <p:nvPr/>
          </p:nvSpPr>
          <p:spPr>
            <a:xfrm>
              <a:off x="6858000" y="2286000"/>
              <a:ext cx="1928734" cy="23083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EC2, S3, </a:t>
              </a:r>
              <a:r>
                <a:rPr lang="en-US" kern="1200" dirty="0" err="1">
                  <a:solidFill>
                    <a:prstClr val="black"/>
                  </a:solidFill>
                  <a:latin typeface="Calibri"/>
                  <a:ea typeface="+mn-ea"/>
                  <a:cs typeface="+mn-cs"/>
                </a:rPr>
                <a:t>SimpleDB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CloudDB</a:t>
              </a:r>
              <a:r>
                <a:rPr lang="en-US" kern="1200" dirty="0">
                  <a:solidFill>
                    <a:prstClr val="black"/>
                  </a:solidFill>
                  <a:latin typeface="Calibri"/>
                  <a:ea typeface="+mn-ea"/>
                  <a:cs typeface="+mn-cs"/>
                </a:rPr>
                <a:t>, Red Dog</a:t>
              </a:r>
            </a:p>
            <a:p>
              <a:pPr algn="ctr" rtl="0" eaLnBrk="0" fontAlgn="base" hangingPunct="0">
                <a:spcBef>
                  <a:spcPct val="0"/>
                </a:spcBef>
                <a:spcAft>
                  <a:spcPct val="0"/>
                </a:spcAft>
              </a:pPr>
              <a:r>
                <a:rPr lang="en-US" kern="1200" dirty="0" err="1">
                  <a:solidFill>
                    <a:prstClr val="black"/>
                  </a:solidFill>
                  <a:latin typeface="Calibri"/>
                  <a:ea typeface="+mn-ea"/>
                  <a:cs typeface="+mn-cs"/>
                </a:rPr>
                <a:t>Bigtable</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a:solidFill>
                    <a:prstClr val="black"/>
                  </a:solidFill>
                  <a:latin typeface="Calibri"/>
                  <a:ea typeface="+mn-ea"/>
                  <a:cs typeface="+mn-cs"/>
                </a:rPr>
                <a:t>GFS (Hadoop)</a:t>
              </a:r>
            </a:p>
            <a:p>
              <a:pPr algn="ctr" rtl="0" eaLnBrk="0" fontAlgn="base" hangingPunct="0">
                <a:spcBef>
                  <a:spcPct val="0"/>
                </a:spcBef>
                <a:spcAft>
                  <a:spcPct val="0"/>
                </a:spcAft>
              </a:pPr>
              <a:r>
                <a:rPr lang="en-US" kern="1200" dirty="0">
                  <a:solidFill>
                    <a:prstClr val="black"/>
                  </a:solidFill>
                  <a:latin typeface="Calibri"/>
                  <a:ea typeface="+mn-ea"/>
                  <a:cs typeface="+mn-cs"/>
                </a:rPr>
                <a:t>? </a:t>
              </a:r>
              <a:r>
                <a:rPr lang="en-US" kern="1200" dirty="0" err="1">
                  <a:solidFill>
                    <a:prstClr val="black"/>
                  </a:solidFill>
                  <a:latin typeface="Calibri"/>
                  <a:ea typeface="+mn-ea"/>
                  <a:cs typeface="+mn-cs"/>
                </a:rPr>
                <a:t>Lustre</a:t>
              </a:r>
              <a:r>
                <a:rPr lang="en-US" kern="1200" dirty="0">
                  <a:solidFill>
                    <a:prstClr val="black"/>
                  </a:solidFill>
                  <a:latin typeface="Calibri"/>
                  <a:ea typeface="+mn-ea"/>
                  <a:cs typeface="+mn-cs"/>
                </a:rPr>
                <a:t> GPFS</a:t>
              </a:r>
              <a:br>
                <a:rPr lang="en-US" kern="1200" dirty="0">
                  <a:solidFill>
                    <a:prstClr val="black"/>
                  </a:solidFill>
                  <a:latin typeface="Calibri"/>
                  <a:ea typeface="+mn-ea"/>
                  <a:cs typeface="+mn-cs"/>
                </a:rPr>
              </a:br>
              <a:r>
                <a:rPr lang="en-US" kern="1200" dirty="0">
                  <a:solidFill>
                    <a:prstClr val="black"/>
                  </a:solidFill>
                  <a:latin typeface="Calibri"/>
                  <a:ea typeface="+mn-ea"/>
                  <a:cs typeface="+mn-cs"/>
                </a:rPr>
                <a:t>? MPI CCR</a:t>
              </a:r>
            </a:p>
            <a:p>
              <a:pPr algn="ctr" rtl="0" eaLnBrk="0" fontAlgn="base" hangingPunct="0">
                <a:spcBef>
                  <a:spcPct val="0"/>
                </a:spcBef>
                <a:spcAft>
                  <a:spcPct val="0"/>
                </a:spcAft>
              </a:pPr>
              <a:r>
                <a:rPr lang="en-US" kern="1200" dirty="0">
                  <a:solidFill>
                    <a:prstClr val="black"/>
                  </a:solidFill>
                  <a:latin typeface="Calibri"/>
                  <a:ea typeface="+mn-ea"/>
                  <a:cs typeface="+mn-cs"/>
                </a:rPr>
                <a:t>? Windows Cluster</a:t>
              </a:r>
              <a:br>
                <a:rPr lang="en-US" kern="1200" dirty="0">
                  <a:solidFill>
                    <a:prstClr val="black"/>
                  </a:solidFill>
                  <a:latin typeface="Calibri"/>
                  <a:ea typeface="+mn-ea"/>
                  <a:cs typeface="+mn-cs"/>
                </a:rPr>
              </a:br>
              <a:r>
                <a:rPr lang="en-US" kern="1200" dirty="0">
                  <a:solidFill>
                    <a:prstClr val="black"/>
                  </a:solidFill>
                  <a:latin typeface="Calibri"/>
                  <a:ea typeface="+mn-ea"/>
                  <a:cs typeface="+mn-cs"/>
                </a:rPr>
                <a:t>for VM</a:t>
              </a:r>
            </a:p>
          </p:txBody>
        </p:sp>
        <p:sp>
          <p:nvSpPr>
            <p:cNvPr id="32" name="Rectangle 31"/>
            <p:cNvSpPr/>
            <p:nvPr/>
          </p:nvSpPr>
          <p:spPr>
            <a:xfrm>
              <a:off x="6324600" y="2286000"/>
              <a:ext cx="513281" cy="20313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VM</a:t>
              </a:r>
            </a:p>
            <a:p>
              <a:pPr algn="ctr" rtl="0" eaLnBrk="0" fontAlgn="base" hangingPunct="0">
                <a:spcBef>
                  <a:spcPct val="0"/>
                </a:spcBef>
                <a:spcAft>
                  <a:spcPct val="0"/>
                </a:spcAft>
              </a:pP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p>
          </p:txBody>
        </p:sp>
      </p:grpSp>
      <p:sp>
        <p:nvSpPr>
          <p:cNvPr id="34" name="Rectangle 33"/>
          <p:cNvSpPr/>
          <p:nvPr/>
        </p:nvSpPr>
        <p:spPr>
          <a:xfrm>
            <a:off x="7543800" y="609600"/>
            <a:ext cx="685800"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IAAS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4"/>
          </p:nvPr>
        </p:nvSpPr>
        <p:spPr/>
        <p:txBody>
          <a:bodyPr/>
          <a:lstStyle/>
          <a:p>
            <a:fld id="{96151E02-8FE4-44CB-ADD8-82B272624D75}" type="slidenum">
              <a:rPr lang="en-US"/>
              <a:pPr/>
              <a:t>29</a:t>
            </a:fld>
            <a:endParaRPr lang="en-US"/>
          </a:p>
        </p:txBody>
      </p:sp>
      <p:sp>
        <p:nvSpPr>
          <p:cNvPr id="2275330" name="Rectangle 2"/>
          <p:cNvSpPr>
            <a:spLocks noGrp="1" noChangeArrowheads="1"/>
          </p:cNvSpPr>
          <p:nvPr>
            <p:ph type="ctrTitle"/>
          </p:nvPr>
        </p:nvSpPr>
        <p:spPr>
          <a:xfrm>
            <a:off x="685800" y="1066800"/>
            <a:ext cx="7772400" cy="2955925"/>
          </a:xfrm>
        </p:spPr>
        <p:txBody>
          <a:bodyPr/>
          <a:lstStyle/>
          <a:p>
            <a:r>
              <a:rPr lang="en-US" sz="4800"/>
              <a:t>Analysis of DoD Net Centric Services in terms of Web and Grid services</a:t>
            </a:r>
          </a:p>
        </p:txBody>
      </p:sp>
      <p:sp>
        <p:nvSpPr>
          <p:cNvPr id="2275331" name="Rectangle 3"/>
          <p:cNvSpPr>
            <a:spLocks noGrp="1" noChangeArrowheads="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lgn="r" rtl="0" fontAlgn="base">
              <a:spcBef>
                <a:spcPct val="0"/>
              </a:spcBef>
              <a:spcAft>
                <a:spcPct val="0"/>
              </a:spcAft>
            </a:pPr>
            <a:fld id="{C2363762-598C-4AEF-A462-F73262B75D03}" type="slidenum">
              <a:rPr lang="en-US" sz="1400" kern="1200">
                <a:solidFill>
                  <a:srgbClr val="000000"/>
                </a:solidFill>
                <a:latin typeface="Times New Roman" pitchFamily="18" charset="0"/>
                <a:ea typeface="+mn-ea"/>
                <a:cs typeface="+mn-cs"/>
              </a:rPr>
              <a:pPr algn="r" rtl="0" fontAlgn="base">
                <a:spcBef>
                  <a:spcPct val="0"/>
                </a:spcBef>
                <a:spcAft>
                  <a:spcPct val="0"/>
                </a:spcAft>
              </a:pPr>
              <a:t>3</a:t>
            </a:fld>
            <a:endParaRPr lang="en-US" sz="1400" kern="1200">
              <a:solidFill>
                <a:srgbClr val="000000"/>
              </a:solidFill>
              <a:latin typeface="Times New Roman" pitchFamily="18" charset="0"/>
              <a:ea typeface="+mn-ea"/>
              <a:cs typeface="+mn-cs"/>
            </a:endParaRPr>
          </a:p>
        </p:txBody>
      </p:sp>
      <p:sp>
        <p:nvSpPr>
          <p:cNvPr id="234498"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234499"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234500" name="Text Box 4"/>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
        <p:nvSpPr>
          <p:cNvPr id="234501" name="Text Box 5"/>
          <p:cNvSpPr txBox="1">
            <a:spLocks noChangeArrowheads="1"/>
          </p:cNvSpPr>
          <p:nvPr/>
        </p:nvSpPr>
        <p:spPr bwMode="auto">
          <a:xfrm>
            <a:off x="1295400" y="1222375"/>
            <a:ext cx="6988175" cy="2892425"/>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400" kern="1200">
                <a:solidFill>
                  <a:srgbClr val="000000"/>
                </a:solidFill>
                <a:latin typeface="Times New Roman" pitchFamily="18" charset="0"/>
                <a:ea typeface="+mn-ea"/>
                <a:cs typeface="+mn-cs"/>
              </a:rPr>
              <a:t>AGENDA</a:t>
            </a: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Briefing of Company Background</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Collaborative Sensor-Centric Grid Architecture </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Web 2.0, Grid, Cloud and Collaboration Technologies</a:t>
            </a: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a:p>
            <a:pPr algn="l" rtl="0" fontAlgn="base">
              <a:spcBef>
                <a:spcPct val="0"/>
              </a:spcBef>
              <a:spcAft>
                <a:spcPct val="0"/>
              </a:spcAft>
              <a:buFontTx/>
              <a:buChar char="•"/>
            </a:pPr>
            <a:endParaRPr lang="en-US" sz="1600" kern="1200">
              <a:solidFill>
                <a:srgbClr val="000000"/>
              </a:solidFill>
              <a:latin typeface="Times New Roman" pitchFamily="18" charset="0"/>
              <a:ea typeface="+mn-ea"/>
              <a:cs typeface="+mn-cs"/>
            </a:endParaRP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CE59D437-585A-42FF-B333-D5051F58E72F}" type="slidenum">
              <a:rPr lang="en-US"/>
              <a:pPr/>
              <a:t>30</a:t>
            </a:fld>
            <a:endParaRPr lang="en-US"/>
          </a:p>
        </p:txBody>
      </p:sp>
      <p:sp>
        <p:nvSpPr>
          <p:cNvPr id="2277378" name="Rectangle 2"/>
          <p:cNvSpPr>
            <a:spLocks noGrp="1" noChangeArrowheads="1"/>
          </p:cNvSpPr>
          <p:nvPr>
            <p:ph type="title"/>
          </p:nvPr>
        </p:nvSpPr>
        <p:spPr>
          <a:xfrm>
            <a:off x="0" y="0"/>
            <a:ext cx="9144000" cy="685800"/>
          </a:xfrm>
        </p:spPr>
        <p:txBody>
          <a:bodyPr/>
          <a:lstStyle/>
          <a:p>
            <a:r>
              <a:rPr lang="en-US" sz="3200" b="1">
                <a:solidFill>
                  <a:schemeClr val="tx1"/>
                </a:solidFill>
              </a:rPr>
              <a:t>The Grid and Web Service Institutional Hierarchy</a:t>
            </a:r>
          </a:p>
        </p:txBody>
      </p:sp>
      <p:sp>
        <p:nvSpPr>
          <p:cNvPr id="2277379" name="Text Box 3"/>
          <p:cNvSpPr txBox="1">
            <a:spLocks noChangeArrowheads="1"/>
          </p:cNvSpPr>
          <p:nvPr/>
        </p:nvSpPr>
        <p:spPr bwMode="auto">
          <a:xfrm>
            <a:off x="7296150" y="2514600"/>
            <a:ext cx="1847850" cy="1190625"/>
          </a:xfrm>
          <a:prstGeom prst="rect">
            <a:avLst/>
          </a:prstGeom>
          <a:noFill/>
          <a:ln w="9525">
            <a:noFill/>
            <a:miter lim="800000"/>
            <a:headEnd/>
            <a:tailEnd/>
          </a:ln>
          <a:effectLst/>
        </p:spPr>
        <p:txBody>
          <a:bodyPr>
            <a:spAutoFit/>
          </a:bodyPr>
          <a:lstStyle/>
          <a:p>
            <a:pPr algn="l"/>
            <a:r>
              <a:rPr lang="en-US" sz="1800">
                <a:latin typeface="Arial" pitchFamily="34" charset="0"/>
              </a:rPr>
              <a:t>OGSA </a:t>
            </a:r>
            <a:r>
              <a:rPr lang="en-US" sz="1800">
                <a:solidFill>
                  <a:srgbClr val="FF0000"/>
                </a:solidFill>
                <a:latin typeface="Arial" pitchFamily="34" charset="0"/>
              </a:rPr>
              <a:t>GS-*</a:t>
            </a:r>
            <a:r>
              <a:rPr lang="en-US" sz="1800">
                <a:latin typeface="Arial" pitchFamily="34" charset="0"/>
              </a:rPr>
              <a:t/>
            </a:r>
            <a:br>
              <a:rPr lang="en-US" sz="1800">
                <a:latin typeface="Arial" pitchFamily="34" charset="0"/>
              </a:rPr>
            </a:br>
            <a:r>
              <a:rPr lang="en-US" sz="1800">
                <a:latin typeface="Arial" pitchFamily="34" charset="0"/>
              </a:rPr>
              <a:t>and some WS-*</a:t>
            </a:r>
          </a:p>
          <a:p>
            <a:pPr algn="l"/>
            <a:r>
              <a:rPr lang="en-US" sz="1800">
                <a:latin typeface="Arial" pitchFamily="34" charset="0"/>
              </a:rPr>
              <a:t>GGF/W3C/….</a:t>
            </a:r>
            <a:br>
              <a:rPr lang="en-US" sz="1800">
                <a:latin typeface="Arial" pitchFamily="34" charset="0"/>
              </a:rPr>
            </a:br>
            <a:r>
              <a:rPr lang="en-US" sz="1800">
                <a:solidFill>
                  <a:srgbClr val="FF0000"/>
                </a:solidFill>
                <a:latin typeface="Arial" pitchFamily="34" charset="0"/>
              </a:rPr>
              <a:t>XGSP (Collab)</a:t>
            </a:r>
          </a:p>
        </p:txBody>
      </p:sp>
      <p:sp>
        <p:nvSpPr>
          <p:cNvPr id="2277380" name="Text Box 4"/>
          <p:cNvSpPr txBox="1">
            <a:spLocks noChangeArrowheads="1"/>
          </p:cNvSpPr>
          <p:nvPr/>
        </p:nvSpPr>
        <p:spPr bwMode="auto">
          <a:xfrm>
            <a:off x="7385050" y="3884613"/>
            <a:ext cx="1530350" cy="915987"/>
          </a:xfrm>
          <a:prstGeom prst="rect">
            <a:avLst/>
          </a:prstGeom>
          <a:noFill/>
          <a:ln w="9525">
            <a:noFill/>
            <a:miter lim="800000"/>
            <a:headEnd/>
            <a:tailEnd/>
          </a:ln>
          <a:effectLst/>
        </p:spPr>
        <p:txBody>
          <a:bodyPr wrap="none">
            <a:spAutoFit/>
          </a:bodyPr>
          <a:lstStyle/>
          <a:p>
            <a:pPr algn="l"/>
            <a:r>
              <a:rPr lang="en-US" sz="1800">
                <a:solidFill>
                  <a:srgbClr val="FF0000"/>
                </a:solidFill>
                <a:latin typeface="Arial" pitchFamily="34" charset="0"/>
              </a:rPr>
              <a:t>WS-*</a:t>
            </a:r>
            <a:r>
              <a:rPr lang="en-US" sz="1800">
                <a:latin typeface="Arial" pitchFamily="34" charset="0"/>
              </a:rPr>
              <a:t> from</a:t>
            </a:r>
            <a:br>
              <a:rPr lang="en-US" sz="1800">
                <a:latin typeface="Arial" pitchFamily="34" charset="0"/>
              </a:rPr>
            </a:br>
            <a:r>
              <a:rPr lang="en-US" sz="1800">
                <a:latin typeface="Arial" pitchFamily="34" charset="0"/>
              </a:rPr>
              <a:t>OASIS/W3C/</a:t>
            </a:r>
            <a:br>
              <a:rPr lang="en-US" sz="1800">
                <a:latin typeface="Arial" pitchFamily="34" charset="0"/>
              </a:rPr>
            </a:br>
            <a:r>
              <a:rPr lang="en-US" sz="1800">
                <a:latin typeface="Arial" pitchFamily="34" charset="0"/>
              </a:rPr>
              <a:t>Industry</a:t>
            </a:r>
          </a:p>
        </p:txBody>
      </p:sp>
      <p:sp>
        <p:nvSpPr>
          <p:cNvPr id="2277381" name="Text Box 5"/>
          <p:cNvSpPr txBox="1">
            <a:spLocks noChangeArrowheads="1"/>
          </p:cNvSpPr>
          <p:nvPr/>
        </p:nvSpPr>
        <p:spPr bwMode="auto">
          <a:xfrm>
            <a:off x="7359650" y="5105400"/>
            <a:ext cx="1555750" cy="641350"/>
          </a:xfrm>
          <a:prstGeom prst="rect">
            <a:avLst/>
          </a:prstGeom>
          <a:noFill/>
          <a:ln w="9525">
            <a:noFill/>
            <a:miter lim="800000"/>
            <a:headEnd/>
            <a:tailEnd/>
          </a:ln>
          <a:effectLst/>
        </p:spPr>
        <p:txBody>
          <a:bodyPr wrap="none">
            <a:spAutoFit/>
          </a:bodyPr>
          <a:lstStyle/>
          <a:p>
            <a:pPr algn="l"/>
            <a:r>
              <a:rPr lang="en-US" sz="1800">
                <a:latin typeface="Arial" pitchFamily="34" charset="0"/>
              </a:rPr>
              <a:t>Apache Axis</a:t>
            </a:r>
            <a:br>
              <a:rPr lang="en-US" sz="1800">
                <a:latin typeface="Arial" pitchFamily="34" charset="0"/>
              </a:rPr>
            </a:br>
            <a:r>
              <a:rPr lang="en-US" sz="1800">
                <a:latin typeface="Arial" pitchFamily="34" charset="0"/>
              </a:rPr>
              <a:t>.NET etc.</a:t>
            </a:r>
          </a:p>
        </p:txBody>
      </p:sp>
      <p:sp>
        <p:nvSpPr>
          <p:cNvPr id="2277382" name="Text Box 6"/>
          <p:cNvSpPr txBox="1">
            <a:spLocks noChangeArrowheads="1"/>
          </p:cNvSpPr>
          <p:nvPr/>
        </p:nvSpPr>
        <p:spPr bwMode="auto">
          <a:xfrm>
            <a:off x="762000" y="6096000"/>
            <a:ext cx="5576888" cy="457200"/>
          </a:xfrm>
          <a:prstGeom prst="rect">
            <a:avLst/>
          </a:prstGeom>
          <a:noFill/>
          <a:ln w="9525" algn="ctr">
            <a:noFill/>
            <a:miter lim="800000"/>
            <a:headEnd/>
            <a:tailEnd/>
          </a:ln>
          <a:effectLst/>
        </p:spPr>
        <p:txBody>
          <a:bodyPr wrap="none">
            <a:spAutoFit/>
          </a:bodyPr>
          <a:lstStyle/>
          <a:p>
            <a:r>
              <a:rPr lang="en-US">
                <a:solidFill>
                  <a:srgbClr val="FF0000"/>
                </a:solidFill>
              </a:rPr>
              <a:t>Must set standards to get interoperability</a:t>
            </a:r>
          </a:p>
        </p:txBody>
      </p:sp>
      <p:sp>
        <p:nvSpPr>
          <p:cNvPr id="2277383" name="Rectangle 7"/>
          <p:cNvSpPr>
            <a:spLocks noChangeArrowheads="1"/>
          </p:cNvSpPr>
          <p:nvPr/>
        </p:nvSpPr>
        <p:spPr bwMode="auto">
          <a:xfrm>
            <a:off x="0" y="3810000"/>
            <a:ext cx="7313613" cy="1295400"/>
          </a:xfrm>
          <a:prstGeom prst="rect">
            <a:avLst/>
          </a:prstGeom>
          <a:solidFill>
            <a:srgbClr val="DDDDDD"/>
          </a:solidFill>
          <a:ln w="9525">
            <a:solidFill>
              <a:schemeClr val="tx1"/>
            </a:solidFill>
            <a:miter lim="800000"/>
            <a:headEnd/>
            <a:tailEnd/>
          </a:ln>
          <a:effectLst/>
        </p:spPr>
        <p:txBody>
          <a:bodyPr wrap="none" anchor="ctr"/>
          <a:lstStyle/>
          <a:p>
            <a:r>
              <a:rPr lang="en-US">
                <a:latin typeface="Arial" pitchFamily="34" charset="0"/>
              </a:rPr>
              <a:t>2: System Services and Features</a:t>
            </a:r>
          </a:p>
          <a:p>
            <a:r>
              <a:rPr lang="en-US">
                <a:latin typeface="Arial" pitchFamily="34" charset="0"/>
              </a:rPr>
              <a:t>(WS-* from OASIS/W3C/Industry)</a:t>
            </a:r>
          </a:p>
          <a:p>
            <a:r>
              <a:rPr lang="en-US" b="0">
                <a:latin typeface="Arial" pitchFamily="34" charset="0"/>
              </a:rPr>
              <a:t>Handlers like WS-RM, Security, UDDI Registry</a:t>
            </a:r>
          </a:p>
        </p:txBody>
      </p:sp>
      <p:sp>
        <p:nvSpPr>
          <p:cNvPr id="2277384" name="Rectangle 8"/>
          <p:cNvSpPr>
            <a:spLocks noChangeArrowheads="1"/>
          </p:cNvSpPr>
          <p:nvPr/>
        </p:nvSpPr>
        <p:spPr bwMode="auto">
          <a:xfrm>
            <a:off x="0" y="2438400"/>
            <a:ext cx="7313613" cy="1371600"/>
          </a:xfrm>
          <a:prstGeom prst="rect">
            <a:avLst/>
          </a:prstGeom>
          <a:solidFill>
            <a:srgbClr val="F3F1AD"/>
          </a:solidFill>
          <a:ln w="9525">
            <a:solidFill>
              <a:schemeClr val="tx1"/>
            </a:solidFill>
            <a:miter lim="800000"/>
            <a:headEnd/>
            <a:tailEnd/>
          </a:ln>
          <a:effectLst/>
        </p:spPr>
        <p:txBody>
          <a:bodyPr anchor="ctr"/>
          <a:lstStyle/>
          <a:p>
            <a:r>
              <a:rPr lang="en-US">
                <a:latin typeface="Arial" pitchFamily="34" charset="0"/>
              </a:rPr>
              <a:t>3: Generally Useful Services and Features</a:t>
            </a:r>
          </a:p>
          <a:p>
            <a:r>
              <a:rPr lang="en-US">
                <a:latin typeface="Arial" pitchFamily="34" charset="0"/>
              </a:rPr>
              <a:t>(OGSA and other GGF, W3C) </a:t>
            </a:r>
            <a:r>
              <a:rPr lang="en-US" sz="2300" b="0">
                <a:latin typeface="Arial" pitchFamily="34" charset="0"/>
              </a:rPr>
              <a:t>Such as “Collaborate”, “Access a Database” or “Submit a Job”</a:t>
            </a:r>
          </a:p>
        </p:txBody>
      </p:sp>
      <p:sp>
        <p:nvSpPr>
          <p:cNvPr id="2277385" name="Rectangle 9"/>
          <p:cNvSpPr>
            <a:spLocks noChangeArrowheads="1"/>
          </p:cNvSpPr>
          <p:nvPr/>
        </p:nvSpPr>
        <p:spPr bwMode="auto">
          <a:xfrm>
            <a:off x="0" y="1066800"/>
            <a:ext cx="7313613" cy="1371600"/>
          </a:xfrm>
          <a:prstGeom prst="rect">
            <a:avLst/>
          </a:prstGeom>
          <a:solidFill>
            <a:srgbClr val="FEDAF7"/>
          </a:solidFill>
          <a:ln w="9525">
            <a:solidFill>
              <a:schemeClr val="tx1"/>
            </a:solidFill>
            <a:miter lim="800000"/>
            <a:headEnd/>
            <a:tailEnd/>
          </a:ln>
          <a:effectLst/>
        </p:spPr>
        <p:txBody>
          <a:bodyPr anchor="ctr"/>
          <a:lstStyle/>
          <a:p>
            <a:r>
              <a:rPr lang="en-US">
                <a:latin typeface="Arial" pitchFamily="34" charset="0"/>
              </a:rPr>
              <a:t>4: Application or Community of Interest (CoI)</a:t>
            </a:r>
            <a:br>
              <a:rPr lang="en-US">
                <a:latin typeface="Arial" pitchFamily="34" charset="0"/>
              </a:rPr>
            </a:br>
            <a:r>
              <a:rPr lang="en-US">
                <a:latin typeface="Arial" pitchFamily="34" charset="0"/>
              </a:rPr>
              <a:t>Specific Services </a:t>
            </a:r>
            <a:r>
              <a:rPr lang="en-US" b="0">
                <a:latin typeface="Arial" pitchFamily="34" charset="0"/>
              </a:rPr>
              <a:t>such as “Map Services”, “Run BLAST” or “Simulate a Missile”</a:t>
            </a:r>
          </a:p>
        </p:txBody>
      </p:sp>
      <p:sp>
        <p:nvSpPr>
          <p:cNvPr id="2277386" name="Rectangle 10"/>
          <p:cNvSpPr>
            <a:spLocks noChangeArrowheads="1"/>
          </p:cNvSpPr>
          <p:nvPr/>
        </p:nvSpPr>
        <p:spPr bwMode="auto">
          <a:xfrm>
            <a:off x="0" y="5029200"/>
            <a:ext cx="7313613" cy="838200"/>
          </a:xfrm>
          <a:prstGeom prst="rect">
            <a:avLst/>
          </a:prstGeom>
          <a:solidFill>
            <a:srgbClr val="B3EBB6"/>
          </a:solidFill>
          <a:ln w="9525">
            <a:solidFill>
              <a:schemeClr val="tx1"/>
            </a:solidFill>
            <a:miter lim="800000"/>
            <a:headEnd/>
            <a:tailEnd/>
          </a:ln>
          <a:effectLst/>
        </p:spPr>
        <p:txBody>
          <a:bodyPr wrap="none" anchor="ctr"/>
          <a:lstStyle/>
          <a:p>
            <a:r>
              <a:rPr lang="en-US">
                <a:latin typeface="Arial" pitchFamily="34" charset="0"/>
              </a:rPr>
              <a:t>1: Container and Run Time (Hosting) </a:t>
            </a:r>
          </a:p>
          <a:p>
            <a:r>
              <a:rPr lang="en-US">
                <a:latin typeface="Arial" pitchFamily="34" charset="0"/>
              </a:rPr>
              <a:t>Environment (Apache Axis, .NET etc.)</a:t>
            </a:r>
          </a:p>
        </p:txBody>
      </p:sp>
      <p:sp>
        <p:nvSpPr>
          <p:cNvPr id="2277387" name="Text Box 11"/>
          <p:cNvSpPr txBox="1">
            <a:spLocks noChangeArrowheads="1"/>
          </p:cNvSpPr>
          <p:nvPr/>
        </p:nvSpPr>
        <p:spPr bwMode="auto">
          <a:xfrm>
            <a:off x="7239000" y="1095375"/>
            <a:ext cx="1981200" cy="1190625"/>
          </a:xfrm>
          <a:prstGeom prst="rect">
            <a:avLst/>
          </a:prstGeom>
          <a:noFill/>
          <a:ln w="9525">
            <a:noFill/>
            <a:miter lim="800000"/>
            <a:headEnd/>
            <a:tailEnd/>
          </a:ln>
          <a:effectLst/>
        </p:spPr>
        <p:txBody>
          <a:bodyPr>
            <a:spAutoFit/>
          </a:bodyPr>
          <a:lstStyle/>
          <a:p>
            <a:pPr algn="l"/>
            <a:r>
              <a:rPr lang="en-US" sz="1800">
                <a:latin typeface="Arial" pitchFamily="34" charset="0"/>
              </a:rPr>
              <a:t>XBML</a:t>
            </a:r>
            <a:br>
              <a:rPr lang="en-US" sz="1800">
                <a:latin typeface="Arial" pitchFamily="34" charset="0"/>
              </a:rPr>
            </a:br>
            <a:r>
              <a:rPr lang="en-US" sz="1800">
                <a:latin typeface="Arial" pitchFamily="34" charset="0"/>
              </a:rPr>
              <a:t>XTCE VOTABLE</a:t>
            </a:r>
          </a:p>
          <a:p>
            <a:pPr algn="l"/>
            <a:r>
              <a:rPr lang="en-US" sz="1800">
                <a:latin typeface="Arial" pitchFamily="34" charset="0"/>
              </a:rPr>
              <a:t>CML</a:t>
            </a:r>
          </a:p>
          <a:p>
            <a:pPr algn="l"/>
            <a:r>
              <a:rPr lang="en-US" sz="1800">
                <a:latin typeface="Arial" pitchFamily="34" charset="0"/>
              </a:rPr>
              <a:t>CellML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fld id="{499477D2-313A-4321-9A5D-1C8A0959C45D}" type="slidenum">
              <a:rPr lang="en-US"/>
              <a:pPr/>
              <a:t>31</a:t>
            </a:fld>
            <a:endParaRPr lang="en-US"/>
          </a:p>
        </p:txBody>
      </p:sp>
      <p:sp>
        <p:nvSpPr>
          <p:cNvPr id="2279426" name="Rectangle 2"/>
          <p:cNvSpPr>
            <a:spLocks noGrp="1" noChangeArrowheads="1"/>
          </p:cNvSpPr>
          <p:nvPr>
            <p:ph type="title"/>
          </p:nvPr>
        </p:nvSpPr>
        <p:spPr>
          <a:xfrm>
            <a:off x="0" y="0"/>
            <a:ext cx="9144000" cy="609600"/>
          </a:xfrm>
        </p:spPr>
        <p:txBody>
          <a:bodyPr/>
          <a:lstStyle/>
          <a:p>
            <a:r>
              <a:rPr lang="en-US" sz="2800" b="1"/>
              <a:t>The Ten areas covered by the 60 core WS-* Specifications</a:t>
            </a:r>
            <a:r>
              <a:rPr lang="en-US" sz="2800"/>
              <a:t> </a:t>
            </a:r>
          </a:p>
        </p:txBody>
      </p:sp>
      <p:graphicFrame>
        <p:nvGraphicFramePr>
          <p:cNvPr id="2279427" name="Group 3"/>
          <p:cNvGraphicFramePr>
            <a:graphicFrameLocks noGrp="1"/>
          </p:cNvGraphicFramePr>
          <p:nvPr/>
        </p:nvGraphicFramePr>
        <p:xfrm>
          <a:off x="152400" y="838200"/>
          <a:ext cx="8839200" cy="5249866"/>
        </p:xfrm>
        <a:graphic>
          <a:graphicData uri="http://schemas.openxmlformats.org/drawingml/2006/table">
            <a:tbl>
              <a:tblPr/>
              <a:tblGrid>
                <a:gridCol w="3341688"/>
                <a:gridCol w="5497512"/>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 Specification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Core Service Model</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XML, WSDL, SOAP</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Service Internet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WS-Addressing, WS-MessageDelivery; Reliable Messaging WSRM; Efficient Messaging MOTM</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Notification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WS-Notification, WS-Eventing (Publish-Subscribe)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Workflow and Transactions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BPEL, WS-Choreography, WS-Coordination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Security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WS-Security, WS-Trust, WS-Federation, SAML, </a:t>
                      </a:r>
                      <a:br>
                        <a:rPr kumimoji="0" lang="en-US" sz="18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WS-SecureConversation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Service Discovery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UDDI, WS-Discovery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System Metadata and State</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WSRF, WS-MetadataExchange, WS-Context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 Management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WSDM, WS-Management, WS-Transfer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 Policy and Agreements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WS-Policy, WS-Agreement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 Portals and User Interfaces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WSRP (Remote Portlets)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9144000" cy="457200"/>
          </a:xfrm>
        </p:spPr>
        <p:txBody>
          <a:bodyPr/>
          <a:lstStyle/>
          <a:p>
            <a:pPr eaLnBrk="1" hangingPunct="1"/>
            <a:r>
              <a:rPr lang="en-US" sz="2800" b="0" smtClean="0"/>
              <a:t>WS-* Areas and Web 2.0</a:t>
            </a:r>
            <a:r>
              <a:rPr lang="en-US" sz="2800" smtClean="0"/>
              <a:t> </a:t>
            </a:r>
          </a:p>
        </p:txBody>
      </p:sp>
      <p:graphicFrame>
        <p:nvGraphicFramePr>
          <p:cNvPr id="943107" name="Group 3"/>
          <p:cNvGraphicFramePr>
            <a:graphicFrameLocks noGrp="1"/>
          </p:cNvGraphicFramePr>
          <p:nvPr/>
        </p:nvGraphicFramePr>
        <p:xfrm>
          <a:off x="0" y="395288"/>
          <a:ext cx="9144000" cy="6391276"/>
        </p:xfrm>
        <a:graphic>
          <a:graphicData uri="http://schemas.openxmlformats.org/drawingml/2006/table">
            <a:tbl>
              <a:tblPr/>
              <a:tblGrid>
                <a:gridCol w="3352800"/>
                <a:gridCol w="5791200"/>
              </a:tblGrid>
              <a:tr h="4857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WS-* Specification Area</a:t>
                      </a:r>
                      <a:endParaRPr kumimoji="0" lang="en-US" sz="20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Web 2.0 Approach</a:t>
                      </a:r>
                      <a:endParaRPr kumimoji="0" lang="en-US" sz="20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Core Service Model</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XML becomes optional but still useful</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SOAP becomes JSON RSS ATOM </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WSDL becomes REST with API as GET PUT etc.</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Axis becomes XmlHttpRequest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Service Internet</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No special QoS. Use JMS or equivalent?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 Notification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Hard with HTTP</a:t>
                      </a:r>
                      <a:r>
                        <a:rPr kumimoji="0" lang="en-US" sz="2000" b="1" i="0" u="none" strike="noStrike" cap="none" normalizeH="0" baseline="0" smtClean="0">
                          <a:ln>
                            <a:noFill/>
                          </a:ln>
                          <a:solidFill>
                            <a:schemeClr val="tx1"/>
                          </a:solidFill>
                          <a:effectLst/>
                          <a:latin typeface="Times New Roman" pitchFamily="18" charset="0"/>
                        </a:rPr>
                        <a:t> without polling</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JMS perhaps? </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 Workflow and Transactions (no Transactions in Web 2.0)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Mashups, Google MapReduce</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Scripting with PHP JavaScript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 Security</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SSL, HTTP Authentication/Authorization, </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OpenID is Web 2.0 Single Sign on</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 Service Discovery</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http://www.programmableweb.com</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 System Metadata and State</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Processed by application – no system state – Microformats are a universal metadata approach</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 Management==Interaction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WS-Transfer style Protocols GET PUT etc.</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 Policy and Agreements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Service dependent. Processed by application</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 Portals and User Interfaces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Start Pages, AJAX and Widgets(Netvibes) Gadgets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EE62B74D-601A-4707-9F64-A135C03AB84B}" type="slidenum">
              <a:rPr lang="en-US"/>
              <a:pPr/>
              <a:t>33</a:t>
            </a:fld>
            <a:endParaRPr lang="en-US"/>
          </a:p>
        </p:txBody>
      </p:sp>
      <p:sp>
        <p:nvSpPr>
          <p:cNvPr id="2281474" name="Rectangle 2"/>
          <p:cNvSpPr>
            <a:spLocks noGrp="1" noChangeArrowheads="1"/>
          </p:cNvSpPr>
          <p:nvPr>
            <p:ph type="title"/>
          </p:nvPr>
        </p:nvSpPr>
        <p:spPr>
          <a:xfrm>
            <a:off x="0" y="0"/>
            <a:ext cx="9144000" cy="609600"/>
          </a:xfrm>
        </p:spPr>
        <p:txBody>
          <a:bodyPr/>
          <a:lstStyle/>
          <a:p>
            <a:r>
              <a:rPr lang="en-US" sz="3200" b="1"/>
              <a:t>Activities in Global Grid Forum Working Groups </a:t>
            </a:r>
          </a:p>
        </p:txBody>
      </p:sp>
      <p:graphicFrame>
        <p:nvGraphicFramePr>
          <p:cNvPr id="2281475" name="Group 3"/>
          <p:cNvGraphicFramePr>
            <a:graphicFrameLocks noGrp="1"/>
          </p:cNvGraphicFramePr>
          <p:nvPr/>
        </p:nvGraphicFramePr>
        <p:xfrm>
          <a:off x="152400" y="820738"/>
          <a:ext cx="8763000" cy="5378768"/>
        </p:xfrm>
        <a:graphic>
          <a:graphicData uri="http://schemas.openxmlformats.org/drawingml/2006/table">
            <a:tbl>
              <a:tblPr/>
              <a:tblGrid>
                <a:gridCol w="1947863"/>
                <a:gridCol w="6815137"/>
              </a:tblGrid>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GGF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GS-* and OGSA Standards Activities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High Level Resource/Service Naming (level 2 of slide 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Integrated Grid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Software Interfaces to Grid, Grid Remote Procedure Call, Checkpointing and Recovery, Interoperability to Job Submittal services, Information Retrieval,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Compute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Job Submission, Basic Execution Services, Service Level Agreements for Resource use and reservation, Distributed Scheduling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Data</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Database and File Grid access, Grid FTP, Storage Management, Data replication, Binary data specification  and interface, High-level publish/subscribe, Transaction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Infrastructure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Network measurements, Role of IPv6 and high performance networking, Data transport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Resource/Service configuration, deployment and lifetime, Usage records and access, Grid economy model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Authorization, P2P and Firewall Issues, Trusted Computing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07D2D662-087F-4DC6-A525-41D5A0ABC86E}" type="slidenum">
              <a:rPr lang="en-US"/>
              <a:pPr/>
              <a:t>34</a:t>
            </a:fld>
            <a:endParaRPr lang="en-US"/>
          </a:p>
        </p:txBody>
      </p:sp>
      <p:sp>
        <p:nvSpPr>
          <p:cNvPr id="2283522" name="Rectangle 2"/>
          <p:cNvSpPr>
            <a:spLocks noGrp="1" noChangeArrowheads="1"/>
          </p:cNvSpPr>
          <p:nvPr>
            <p:ph type="title"/>
          </p:nvPr>
        </p:nvSpPr>
        <p:spPr>
          <a:xfrm>
            <a:off x="0" y="0"/>
            <a:ext cx="9144000" cy="609600"/>
          </a:xfrm>
        </p:spPr>
        <p:txBody>
          <a:bodyPr/>
          <a:lstStyle/>
          <a:p>
            <a:r>
              <a:rPr lang="en-US" sz="3200" b="1"/>
              <a:t>Net-Centric Core Enterprise Services</a:t>
            </a:r>
            <a:r>
              <a:rPr lang="en-US" sz="3200"/>
              <a:t> </a:t>
            </a:r>
          </a:p>
        </p:txBody>
      </p:sp>
      <p:graphicFrame>
        <p:nvGraphicFramePr>
          <p:cNvPr id="2283523" name="Group 3"/>
          <p:cNvGraphicFramePr>
            <a:graphicFrameLocks noGrp="1"/>
          </p:cNvGraphicFramePr>
          <p:nvPr/>
        </p:nvGraphicFramePr>
        <p:xfrm>
          <a:off x="304800" y="685800"/>
          <a:ext cx="8458200" cy="5882640"/>
        </p:xfrm>
        <a:graphic>
          <a:graphicData uri="http://schemas.openxmlformats.org/drawingml/2006/table">
            <a:tbl>
              <a:tblPr/>
              <a:tblGrid>
                <a:gridCol w="3048000"/>
                <a:gridCol w="5410200"/>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Core Enterprise Services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Service Functionality</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NCES1: Enterprise</a:t>
                      </a: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Services Management (ESM)</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including</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life-cycle</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management</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NCES2: Information Assurance (IA)/Security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Supports confidentiality, integrity and availability. Implies reliability and autonomic features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NCES3: Messaging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Synchronous or asynchronous cases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NCES4: 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Searching data and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NCES5: Mediation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translation, aggregation, integration, correlation, fusion, brokering publication, and other transformations for services and data. Possibly agents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NCES6: Collaboration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 and control of sharing with emphasis on synchronous real-time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NCES7: User Assistance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automated and manual methods of optimizing the user GiG experience (user agent)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NCES8: Storage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Retention, organization and disposition of all forms of data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NCES9: Application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Provisioning, operations and maintenance of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5"/>
          <p:cNvSpPr>
            <a:spLocks noGrp="1"/>
          </p:cNvSpPr>
          <p:nvPr>
            <p:ph type="sldNum" sz="quarter" idx="12"/>
          </p:nvPr>
        </p:nvSpPr>
        <p:spPr/>
        <p:txBody>
          <a:bodyPr/>
          <a:lstStyle/>
          <a:p>
            <a:fld id="{802DEE4A-DCE5-4442-9097-BE7075694DFB}" type="slidenum">
              <a:rPr lang="en-US"/>
              <a:pPr/>
              <a:t>35</a:t>
            </a:fld>
            <a:endParaRPr lang="en-US"/>
          </a:p>
        </p:txBody>
      </p:sp>
      <p:sp>
        <p:nvSpPr>
          <p:cNvPr id="2287618"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eatures/</a:t>
            </a:r>
            <a:r>
              <a:rPr lang="en-US" sz="4000">
                <a:solidFill>
                  <a:srgbClr val="FF0000"/>
                </a:solidFill>
              </a:rPr>
              <a:t>S</a:t>
            </a:r>
            <a:r>
              <a:rPr lang="en-US" sz="4000"/>
              <a:t>ervice Areas I</a:t>
            </a:r>
          </a:p>
        </p:txBody>
      </p:sp>
      <p:graphicFrame>
        <p:nvGraphicFramePr>
          <p:cNvPr id="2287619" name="Group 3"/>
          <p:cNvGraphicFramePr>
            <a:graphicFrameLocks noGrp="1"/>
          </p:cNvGraphicFramePr>
          <p:nvPr>
            <p:ph idx="1"/>
          </p:nvPr>
        </p:nvGraphicFramePr>
        <p:xfrm>
          <a:off x="76200" y="806450"/>
          <a:ext cx="8686800" cy="5988052"/>
        </p:xfrm>
        <a:graphic>
          <a:graphicData uri="http://schemas.openxmlformats.org/drawingml/2006/table">
            <a:tbl>
              <a:tblPr/>
              <a:tblGrid>
                <a:gridCol w="2270125"/>
                <a:gridCol w="781050"/>
                <a:gridCol w="598488"/>
                <a:gridCol w="803275"/>
                <a:gridCol w="4233862"/>
              </a:tblGrid>
              <a:tr h="425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4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(DoD)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A: Broad Principles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88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 Use SOA: Service Oriented Arch.</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Core Service Architecture, Build Grids on Web Services. Industry best 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FS2: Grid of Grids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Distinctive Strategy for legacy subsystems and modular architecture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FS3: Service Internet, Messaging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Streams/Sensors.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FS4: Notification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JMS, MQSeries.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FS5 Workflow</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 Programming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FS6 : Security </a:t>
                      </a:r>
                      <a:endParaRPr kumimoji="0" lang="fr-FR"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Grid-Shib, Permis Liberty Alliance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FS7: Discovery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UDDI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FS8: System Metadata  &amp; State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Globus MDS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Semantic Grid, WS-Context</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FS9: Management</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CIM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FS10: Policy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ECS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6AE45044-AF0B-4259-B37A-71FEED96575C}" type="slidenum">
              <a:rPr lang="en-US"/>
              <a:pPr/>
              <a:t>36</a:t>
            </a:fld>
            <a:endParaRPr lang="en-US"/>
          </a:p>
        </p:txBody>
      </p:sp>
      <p:sp>
        <p:nvSpPr>
          <p:cNvPr id="2289666"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a:t>
            </a:r>
            <a:r>
              <a:rPr lang="en-US" sz="4000">
                <a:solidFill>
                  <a:srgbClr val="FF0000"/>
                </a:solidFill>
              </a:rPr>
              <a:t>S</a:t>
            </a:r>
            <a:r>
              <a:rPr lang="en-US" sz="4000"/>
              <a:t>ervice Areas II</a:t>
            </a:r>
          </a:p>
        </p:txBody>
      </p:sp>
      <p:graphicFrame>
        <p:nvGraphicFramePr>
          <p:cNvPr id="2289667" name="Group 3"/>
          <p:cNvGraphicFramePr>
            <a:graphicFrameLocks noGrp="1"/>
          </p:cNvGraphicFramePr>
          <p:nvPr>
            <p:ph type="tbl" idx="1"/>
          </p:nvPr>
        </p:nvGraphicFramePr>
        <p:xfrm>
          <a:off x="76200" y="762000"/>
          <a:ext cx="8915400" cy="5486083"/>
        </p:xfrm>
        <a:graphic>
          <a:graphicData uri="http://schemas.openxmlformats.org/drawingml/2006/table">
            <a:tbl>
              <a:tblPr/>
              <a:tblGrid>
                <a:gridCol w="2201863"/>
                <a:gridCol w="723900"/>
                <a:gridCol w="790575"/>
                <a:gridCol w="1017587"/>
                <a:gridCol w="4181475"/>
              </a:tblGrid>
              <a:tr h="288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 (Continued)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FS11: Portals and User assistance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Portlets JSR168, NCES Capability Interfaces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FS12: Computing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FS13: Data and  Storage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NCOW Data Strategy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FS14: Information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JBI for DoD, WFS for OGC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FS15: Applications and User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Standalone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Proxies for jobs</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FS16: Resources and Infrastructure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Ad-hoc networks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FS17: Collaboration and </a:t>
                      </a:r>
                      <a:b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b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Virtual Organizations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XGSP, Shared Web Service ports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FS18: Scheduling and matching of Services and Resources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Current work only addresses scheduling “batch jobs”. Need networks 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3" cstate="print"/>
          <a:srcRect r="2361"/>
          <a:stretch>
            <a:fillRect/>
          </a:stretch>
        </p:blipFill>
        <p:spPr>
          <a:xfrm>
            <a:off x="3276600" y="304800"/>
            <a:ext cx="2359818" cy="1596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76600" y="2743200"/>
            <a:ext cx="2362200" cy="1200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Tomcat </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Portlets and Container</a:t>
            </a:r>
          </a:p>
        </p:txBody>
      </p:sp>
      <p:sp>
        <p:nvSpPr>
          <p:cNvPr id="7" name="TextBox 6"/>
          <p:cNvSpPr txBox="1"/>
          <p:nvPr/>
        </p:nvSpPr>
        <p:spPr>
          <a:xfrm>
            <a:off x="3276600" y="53340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9" name="TextBox 8"/>
          <p:cNvSpPr txBox="1"/>
          <p:nvPr/>
        </p:nvSpPr>
        <p:spPr>
          <a:xfrm>
            <a:off x="6553200" y="53340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10" name="TextBox 9"/>
          <p:cNvSpPr txBox="1"/>
          <p:nvPr/>
        </p:nvSpPr>
        <p:spPr>
          <a:xfrm>
            <a:off x="304800" y="5329238"/>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cxnSp>
        <p:nvCxnSpPr>
          <p:cNvPr id="12" name="Straight Arrow Connector 11"/>
          <p:cNvCxnSpPr/>
          <p:nvPr/>
        </p:nvCxnSpPr>
        <p:spPr>
          <a:xfrm rot="10800000" flipV="1">
            <a:off x="1524000" y="4019550"/>
            <a:ext cx="2819400" cy="12382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3876676" y="4638675"/>
            <a:ext cx="123825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24400" y="4019550"/>
            <a:ext cx="3048000" cy="12382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4075907" y="2361406"/>
            <a:ext cx="7620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683" name="TextBox 25"/>
          <p:cNvSpPr txBox="1">
            <a:spLocks noChangeArrowheads="1"/>
          </p:cNvSpPr>
          <p:nvPr/>
        </p:nvSpPr>
        <p:spPr bwMode="auto">
          <a:xfrm>
            <a:off x="4724400" y="2209800"/>
            <a:ext cx="1476375"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Times New Roman" pitchFamily="18" charset="0"/>
                <a:ea typeface="+mn-ea"/>
                <a:cs typeface="+mn-cs"/>
              </a:rPr>
              <a:t>HTML/HTTP</a:t>
            </a:r>
          </a:p>
        </p:txBody>
      </p:sp>
      <p:sp>
        <p:nvSpPr>
          <p:cNvPr id="28684" name="TextBox 26"/>
          <p:cNvSpPr txBox="1">
            <a:spLocks noChangeArrowheads="1"/>
          </p:cNvSpPr>
          <p:nvPr/>
        </p:nvSpPr>
        <p:spPr bwMode="auto">
          <a:xfrm>
            <a:off x="6353175" y="4202113"/>
            <a:ext cx="1487488" cy="369887"/>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Times New Roman" pitchFamily="18" charset="0"/>
                <a:ea typeface="+mn-ea"/>
                <a:cs typeface="+mn-cs"/>
              </a:rPr>
              <a:t>SOAP/HTTP</a:t>
            </a:r>
          </a:p>
        </p:txBody>
      </p:sp>
      <p:sp>
        <p:nvSpPr>
          <p:cNvPr id="28" name="TextBox 27"/>
          <p:cNvSpPr txBox="1"/>
          <p:nvPr/>
        </p:nvSpPr>
        <p:spPr>
          <a:xfrm>
            <a:off x="152400" y="990600"/>
            <a:ext cx="2514600"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Common </a:t>
            </a:r>
            <a:r>
              <a:rPr lang="en-US" sz="1600" b="1" kern="1200" dirty="0" smtClean="0">
                <a:solidFill>
                  <a:srgbClr val="FFFFFF"/>
                </a:solidFill>
                <a:latin typeface="Trebuchet MS"/>
                <a:ea typeface="ＭＳ Ｐゴシック" pitchFamily="-112" charset="-128"/>
                <a:cs typeface="+mn-cs"/>
              </a:rPr>
              <a:t>portal </a:t>
            </a:r>
            <a:r>
              <a:rPr lang="en-US" sz="1600" b="1" kern="1200" dirty="0">
                <a:solidFill>
                  <a:srgbClr val="FFFFFF"/>
                </a:solidFill>
                <a:latin typeface="Trebuchet MS"/>
                <a:ea typeface="ＭＳ Ｐゴシック" pitchFamily="-112" charset="-128"/>
                <a:cs typeface="+mn-cs"/>
              </a:rPr>
              <a:t>architecture.  Aggregation is in the </a:t>
            </a:r>
            <a:r>
              <a:rPr lang="en-US" sz="1600" b="1" kern="1200" dirty="0" err="1">
                <a:solidFill>
                  <a:srgbClr val="FFFFFF"/>
                </a:solidFill>
                <a:latin typeface="Trebuchet MS"/>
                <a:ea typeface="ＭＳ Ｐゴシック" pitchFamily="-112" charset="-128"/>
                <a:cs typeface="+mn-cs"/>
              </a:rPr>
              <a:t>portlet</a:t>
            </a:r>
            <a:r>
              <a:rPr lang="en-US" sz="1600" b="1" kern="1200" dirty="0">
                <a:solidFill>
                  <a:srgbClr val="FFFFFF"/>
                </a:solidFill>
                <a:latin typeface="Trebuchet MS"/>
                <a:ea typeface="ＭＳ Ｐゴシック" pitchFamily="-112" charset="-128"/>
                <a:cs typeface="+mn-cs"/>
              </a:rPr>
              <a:t> container.  Users have limited selections of components.</a:t>
            </a:r>
          </a:p>
        </p:txBody>
      </p:sp>
      <p:sp>
        <p:nvSpPr>
          <p:cNvPr id="14" name="TextBox 13"/>
          <p:cNvSpPr txBox="1"/>
          <p:nvPr/>
        </p:nvSpPr>
        <p:spPr>
          <a:xfrm>
            <a:off x="6324601" y="304800"/>
            <a:ext cx="2819400" cy="584775"/>
          </a:xfrm>
          <a:prstGeom prst="rect">
            <a:avLst/>
          </a:prstGeom>
          <a:noFill/>
        </p:spPr>
        <p:txBody>
          <a:bodyPr wrap="square" rtlCol="0">
            <a:spAutoFit/>
          </a:bodyPr>
          <a:lstStyle/>
          <a:p>
            <a:pPr algn="l" rtl="0" fontAlgn="base">
              <a:spcBef>
                <a:spcPct val="0"/>
              </a:spcBef>
              <a:spcAft>
                <a:spcPct val="0"/>
              </a:spcAft>
            </a:pPr>
            <a:r>
              <a:rPr lang="en-US" sz="1600" b="1" kern="1200" dirty="0" smtClean="0">
                <a:solidFill>
                  <a:prstClr val="black"/>
                </a:solidFill>
                <a:latin typeface="Times New Roman" pitchFamily="18" charset="0"/>
                <a:ea typeface="+mn-ea"/>
                <a:cs typeface="+mn-cs"/>
              </a:rPr>
              <a:t>Web 2.0 Impact</a:t>
            </a:r>
            <a:endParaRPr lang="en-US" sz="1600" b="1" kern="1200" dirty="0">
              <a:solidFill>
                <a:prstClr val="black"/>
              </a:solidFill>
              <a:latin typeface="Times New Roman" pitchFamily="18" charset="0"/>
              <a:ea typeface="+mn-ea"/>
              <a:cs typeface="+mn-cs"/>
            </a:endParaRPr>
          </a:p>
          <a:p>
            <a:pPr algn="l" rtl="0" fontAlgn="base">
              <a:spcBef>
                <a:spcPct val="0"/>
              </a:spcBef>
              <a:spcAft>
                <a:spcPct val="0"/>
              </a:spcAft>
            </a:pPr>
            <a:r>
              <a:rPr lang="en-US" sz="1600" b="1" kern="1200" dirty="0">
                <a:solidFill>
                  <a:prstClr val="black"/>
                </a:solidFill>
                <a:latin typeface="Times New Roman" pitchFamily="18" charset="0"/>
                <a:ea typeface="+mn-ea"/>
                <a:cs typeface="+mn-cs"/>
              </a:rPr>
              <a:t>Portlets become Gadgets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3"/>
          <a:srcRect r="2361"/>
          <a:stretch>
            <a:fillRect/>
          </a:stretch>
        </p:blipFill>
        <p:spPr bwMode="auto">
          <a:xfrm>
            <a:off x="0" y="0"/>
            <a:ext cx="5575300" cy="3773488"/>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pic>
        <p:nvPicPr>
          <p:cNvPr id="4" name="Picture 3" descr="Picture 4.png"/>
          <p:cNvPicPr>
            <a:picLocks noChangeAspect="1"/>
          </p:cNvPicPr>
          <p:nvPr/>
        </p:nvPicPr>
        <p:blipFill>
          <a:blip r:embed="rId4"/>
          <a:srcRect/>
          <a:stretch>
            <a:fillRect/>
          </a:stretch>
        </p:blipFill>
        <p:spPr bwMode="auto">
          <a:xfrm>
            <a:off x="3330575" y="3003550"/>
            <a:ext cx="5813425" cy="377825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pic>
        <p:nvPicPr>
          <p:cNvPr id="6" name="Picture 5" descr="Picture 6.png"/>
          <p:cNvPicPr>
            <a:picLocks noChangeAspect="1"/>
          </p:cNvPicPr>
          <p:nvPr/>
        </p:nvPicPr>
        <p:blipFill>
          <a:blip r:embed="rId5"/>
          <a:srcRect b="4468"/>
          <a:stretch>
            <a:fillRect/>
          </a:stretch>
        </p:blipFill>
        <p:spPr bwMode="auto">
          <a:xfrm>
            <a:off x="3048000" y="152400"/>
            <a:ext cx="6096000" cy="285115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
        <p:nvSpPr>
          <p:cNvPr id="7" name="TextBox 6"/>
          <p:cNvSpPr txBox="1"/>
          <p:nvPr/>
        </p:nvSpPr>
        <p:spPr>
          <a:xfrm>
            <a:off x="42863" y="3951288"/>
            <a:ext cx="3309937" cy="267811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rtl="0" fontAlgn="base">
              <a:spcBef>
                <a:spcPct val="0"/>
              </a:spcBef>
              <a:spcAft>
                <a:spcPct val="0"/>
              </a:spcAft>
            </a:pPr>
            <a:r>
              <a:rPr lang="en-US" sz="2400" b="1" kern="1200">
                <a:solidFill>
                  <a:srgbClr val="FFFFFF"/>
                </a:solidFill>
                <a:latin typeface="Trebuchet MS"/>
                <a:ea typeface="ＭＳ Ｐゴシック" pitchFamily="-112" charset="-128"/>
                <a:cs typeface="+mn-cs"/>
              </a:rPr>
              <a:t>Various GTLAB applications deployed as portlets: </a:t>
            </a:r>
          </a:p>
          <a:p>
            <a:pPr algn="ctr" rtl="0" fontAlgn="base">
              <a:spcBef>
                <a:spcPct val="0"/>
              </a:spcBef>
              <a:spcAft>
                <a:spcPct val="0"/>
              </a:spcAft>
            </a:pPr>
            <a:r>
              <a:rPr lang="en-US" sz="2400" b="1" kern="1200">
                <a:solidFill>
                  <a:srgbClr val="FFFFFF"/>
                </a:solidFill>
                <a:latin typeface="Trebuchet MS"/>
                <a:ea typeface="ＭＳ Ｐゴシック" pitchFamily="-112" charset="-128"/>
                <a:cs typeface="+mn-cs"/>
              </a:rPr>
              <a:t>Remote directory browsing, proxy management, and LoadLeveler queues.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 descr="Picture 7.png"/>
          <p:cNvPicPr>
            <a:picLocks noChangeAspect="1"/>
          </p:cNvPicPr>
          <p:nvPr/>
        </p:nvPicPr>
        <p:blipFill>
          <a:blip r:embed="rId3"/>
          <a:srcRect/>
          <a:stretch>
            <a:fillRect/>
          </a:stretch>
        </p:blipFill>
        <p:spPr bwMode="auto">
          <a:xfrm>
            <a:off x="0" y="0"/>
            <a:ext cx="9144000" cy="4597400"/>
          </a:xfrm>
          <a:prstGeom prst="rect">
            <a:avLst/>
          </a:prstGeom>
          <a:noFill/>
          <a:ln w="9525">
            <a:noFill/>
            <a:miter lim="800000"/>
            <a:headEnd/>
            <a:tailEnd/>
          </a:ln>
        </p:spPr>
      </p:pic>
      <p:sp>
        <p:nvSpPr>
          <p:cNvPr id="6" name="TextBox 5"/>
          <p:cNvSpPr txBox="1"/>
          <p:nvPr/>
        </p:nvSpPr>
        <p:spPr>
          <a:xfrm>
            <a:off x="1295400" y="4940300"/>
            <a:ext cx="6781800" cy="1384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2800" b="1" kern="1200">
                <a:solidFill>
                  <a:srgbClr val="FFFFFF"/>
                </a:solidFill>
                <a:latin typeface="Trebuchet MS"/>
                <a:ea typeface="ＭＳ Ｐゴシック" pitchFamily="-112" charset="-128"/>
                <a:cs typeface="+mn-cs"/>
              </a:rPr>
              <a:t>GTLAB Applications as Google Gadgets: MOAB dashboard, remote directory browser, and proxy management.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lgn="r" rtl="0" fontAlgn="base">
              <a:spcBef>
                <a:spcPct val="0"/>
              </a:spcBef>
              <a:spcAft>
                <a:spcPct val="0"/>
              </a:spcAft>
            </a:pPr>
            <a:fld id="{304F5FA5-E044-4745-81E9-3799488A3501}" type="slidenum">
              <a:rPr lang="en-US" sz="1400" kern="1200">
                <a:solidFill>
                  <a:srgbClr val="000000"/>
                </a:solidFill>
                <a:latin typeface="Times New Roman" pitchFamily="18" charset="0"/>
                <a:ea typeface="+mn-ea"/>
                <a:cs typeface="+mn-cs"/>
              </a:rPr>
              <a:pPr algn="r" rtl="0" fontAlgn="base">
                <a:spcBef>
                  <a:spcPct val="0"/>
                </a:spcBef>
                <a:spcAft>
                  <a:spcPct val="0"/>
                </a:spcAft>
              </a:pPr>
              <a:t>4</a:t>
            </a:fld>
            <a:endParaRPr lang="en-US" sz="1400" kern="1200">
              <a:solidFill>
                <a:srgbClr val="000000"/>
              </a:solidFill>
              <a:latin typeface="Times New Roman" pitchFamily="18" charset="0"/>
              <a:ea typeface="+mn-ea"/>
              <a:cs typeface="+mn-cs"/>
            </a:endParaRPr>
          </a:p>
        </p:txBody>
      </p:sp>
      <p:sp>
        <p:nvSpPr>
          <p:cNvPr id="35842"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35843"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35844" name="Text Box 4"/>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
        <p:nvSpPr>
          <p:cNvPr id="35845" name="Text Box 5"/>
          <p:cNvSpPr txBox="1">
            <a:spLocks noChangeArrowheads="1"/>
          </p:cNvSpPr>
          <p:nvPr/>
        </p:nvSpPr>
        <p:spPr bwMode="auto">
          <a:xfrm>
            <a:off x="1295400" y="935038"/>
            <a:ext cx="5810250" cy="436245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400" kern="1200">
                <a:solidFill>
                  <a:srgbClr val="000000"/>
                </a:solidFill>
                <a:latin typeface="Times New Roman" pitchFamily="18" charset="0"/>
                <a:ea typeface="+mn-ea"/>
                <a:cs typeface="+mn-cs"/>
              </a:rPr>
              <a:t>Company People Background</a:t>
            </a: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Alex Ho</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CEO &amp; co-founder, Anabas</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Former CEO &amp; co-founder, Interpix Software</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Former researcher, IBM Research (Almaden, Watson)</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Former researcher, Caltech Concurrent Computation Program</a:t>
            </a:r>
          </a:p>
          <a:p>
            <a:pPr marL="457200" lvl="1" algn="l" rtl="0" fontAlgn="base">
              <a:spcBef>
                <a:spcPct val="0"/>
              </a:spcBef>
              <a:spcAft>
                <a:spcPct val="0"/>
              </a:spcAft>
            </a:pPr>
            <a:endParaRPr lang="en-US" sz="1600" kern="1200">
              <a:solidFill>
                <a:srgbClr val="000000"/>
              </a:solidFill>
              <a:latin typeface="Times New Roman" pitchFamily="18" charset="0"/>
              <a:ea typeface="+mn-ea"/>
              <a:cs typeface="+mn-cs"/>
            </a:endParaRP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Geoffrey Fox</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CTO &amp; co-founder, Anabas</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Professor, Indiana University</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Chair of Informatics department, Indiana University</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Director, Indiana University Community Grids Lab</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Vice-President, Open Grid Forum</a:t>
            </a: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8" descr="Picture 7.png"/>
          <p:cNvPicPr>
            <a:picLocks noChangeAspect="1"/>
          </p:cNvPicPr>
          <p:nvPr/>
        </p:nvPicPr>
        <p:blipFill>
          <a:blip r:embed="rId3" cstate="print"/>
          <a:srcRect/>
          <a:stretch>
            <a:fillRect/>
          </a:stretch>
        </p:blipFill>
        <p:spPr bwMode="auto">
          <a:xfrm>
            <a:off x="3300413" y="1400175"/>
            <a:ext cx="2490787" cy="1647825"/>
          </a:xfrm>
          <a:prstGeom prst="rect">
            <a:avLst/>
          </a:prstGeom>
          <a:noFill/>
          <a:ln w="9525">
            <a:noFill/>
            <a:miter lim="800000"/>
            <a:headEnd/>
            <a:tailEnd/>
          </a:ln>
        </p:spPr>
      </p:pic>
      <p:sp>
        <p:nvSpPr>
          <p:cNvPr id="3" name="TextBox 2"/>
          <p:cNvSpPr txBox="1"/>
          <p:nvPr/>
        </p:nvSpPr>
        <p:spPr>
          <a:xfrm>
            <a:off x="381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Other Gadgets</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Providers</a:t>
            </a:r>
          </a:p>
        </p:txBody>
      </p:sp>
      <p:sp>
        <p:nvSpPr>
          <p:cNvPr id="4" name="TextBox 3"/>
          <p:cNvSpPr txBox="1"/>
          <p:nvPr/>
        </p:nvSpPr>
        <p:spPr>
          <a:xfrm>
            <a:off x="3429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Tomcat + GTLAB Gadgets</a:t>
            </a:r>
          </a:p>
        </p:txBody>
      </p:sp>
      <p:sp>
        <p:nvSpPr>
          <p:cNvPr id="5" name="TextBox 4"/>
          <p:cNvSpPr txBox="1"/>
          <p:nvPr/>
        </p:nvSpPr>
        <p:spPr>
          <a:xfrm>
            <a:off x="3429000" y="54864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7" name="TextBox 6"/>
          <p:cNvSpPr txBox="1"/>
          <p:nvPr/>
        </p:nvSpPr>
        <p:spPr>
          <a:xfrm>
            <a:off x="6477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Other Gadgets</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Providers</a:t>
            </a:r>
          </a:p>
        </p:txBody>
      </p:sp>
      <p:sp>
        <p:nvSpPr>
          <p:cNvPr id="8" name="TextBox 7"/>
          <p:cNvSpPr txBox="1"/>
          <p:nvPr/>
        </p:nvSpPr>
        <p:spPr>
          <a:xfrm>
            <a:off x="6477000" y="5486400"/>
            <a:ext cx="2362200"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Social Network </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Services (Orkut, LinkedIn,etc)</a:t>
            </a:r>
          </a:p>
        </p:txBody>
      </p:sp>
      <p:sp>
        <p:nvSpPr>
          <p:cNvPr id="9" name="TextBox 8"/>
          <p:cNvSpPr txBox="1"/>
          <p:nvPr/>
        </p:nvSpPr>
        <p:spPr>
          <a:xfrm>
            <a:off x="381000" y="5449888"/>
            <a:ext cx="2362200" cy="646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RSS Feed, Cloud, etc</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Services</a:t>
            </a:r>
          </a:p>
        </p:txBody>
      </p:sp>
      <p:pic>
        <p:nvPicPr>
          <p:cNvPr id="10" name="Picture 9"/>
          <p:cNvPicPr>
            <a:picLocks noChangeAspect="1"/>
          </p:cNvPicPr>
          <p:nvPr/>
        </p:nvPicPr>
        <p:blipFill>
          <a:blip r:embed="rId4"/>
          <a:srcRect/>
          <a:stretch>
            <a:fillRect/>
          </a:stretch>
        </p:blipFill>
        <p:spPr bwMode="auto">
          <a:xfrm>
            <a:off x="6705600" y="1693863"/>
            <a:ext cx="2057400" cy="820737"/>
          </a:xfrm>
          <a:prstGeom prst="rect">
            <a:avLst/>
          </a:prstGeom>
          <a:noFill/>
          <a:ln w="9525">
            <a:solidFill>
              <a:schemeClr val="tx1"/>
            </a:solidFill>
            <a:miter lim="800000"/>
            <a:headEnd/>
            <a:tailEnd/>
          </a:ln>
          <a:effectLst>
            <a:outerShdw dist="139700" dir="2700000" algn="tl" rotWithShape="0">
              <a:srgbClr val="333333">
                <a:alpha val="64999"/>
              </a:srgbClr>
            </a:outerShdw>
          </a:effectLst>
        </p:spPr>
      </p:pic>
      <p:cxnSp>
        <p:nvCxnSpPr>
          <p:cNvPr id="12" name="Straight Arrow Connector 11"/>
          <p:cNvCxnSpPr/>
          <p:nvPr/>
        </p:nvCxnSpPr>
        <p:spPr>
          <a:xfrm>
            <a:off x="5867400" y="2133600"/>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524000" y="2667000"/>
            <a:ext cx="1776413"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7" idx="0"/>
          </p:cNvCxnSpPr>
          <p:nvPr/>
        </p:nvCxnSpPr>
        <p:spPr>
          <a:xfrm>
            <a:off x="5791200" y="2590800"/>
            <a:ext cx="1866900" cy="13049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191001" y="3427412"/>
            <a:ext cx="76200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7204075" y="4995863"/>
            <a:ext cx="9080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4209256" y="4972844"/>
            <a:ext cx="80168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 idx="2"/>
            <a:endCxn id="9" idx="0"/>
          </p:cNvCxnSpPr>
          <p:nvPr/>
        </p:nvCxnSpPr>
        <p:spPr>
          <a:xfrm rot="5400000">
            <a:off x="1108076" y="4994275"/>
            <a:ext cx="90805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28600" y="76200"/>
            <a:ext cx="2514600" cy="28622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Gadget containers aggregate content from multiple providers.  Content is aggregated on the client by the user.  Nearly any web application can be a simple gadget (as Iframes) </a:t>
            </a:r>
          </a:p>
        </p:txBody>
      </p:sp>
      <p:sp>
        <p:nvSpPr>
          <p:cNvPr id="19" name="TextBox 18"/>
          <p:cNvSpPr txBox="1"/>
          <p:nvPr/>
        </p:nvSpPr>
        <p:spPr>
          <a:xfrm>
            <a:off x="4953000" y="228600"/>
            <a:ext cx="4226478" cy="646331"/>
          </a:xfrm>
          <a:prstGeom prst="rect">
            <a:avLst/>
          </a:prstGeom>
          <a:noFill/>
        </p:spPr>
        <p:txBody>
          <a:bodyPr wrap="none" rtlCol="0">
            <a:spAutoFit/>
          </a:bodyPr>
          <a:lstStyle/>
          <a:p>
            <a:pPr algn="l" rtl="0" fontAlgn="base">
              <a:spcBef>
                <a:spcPct val="0"/>
              </a:spcBef>
              <a:spcAft>
                <a:spcPct val="0"/>
              </a:spcAft>
            </a:pPr>
            <a:r>
              <a:rPr lang="en-US" b="1" kern="1200" dirty="0">
                <a:solidFill>
                  <a:prstClr val="black"/>
                </a:solidFill>
                <a:latin typeface="Times New Roman" pitchFamily="18" charset="0"/>
                <a:ea typeface="+mn-ea"/>
                <a:cs typeface="+mn-cs"/>
              </a:rPr>
              <a:t>GTLAB interfaces to Gadgets or Portlets</a:t>
            </a:r>
          </a:p>
          <a:p>
            <a:pPr algn="l" rtl="0" fontAlgn="base">
              <a:spcBef>
                <a:spcPct val="0"/>
              </a:spcBef>
              <a:spcAft>
                <a:spcPct val="0"/>
              </a:spcAft>
            </a:pPr>
            <a:r>
              <a:rPr lang="en-US" b="1" kern="1200" dirty="0">
                <a:solidFill>
                  <a:prstClr val="black"/>
                </a:solidFill>
                <a:latin typeface="Times New Roman" pitchFamily="18" charset="0"/>
                <a:ea typeface="+mn-ea"/>
                <a:cs typeface="+mn-cs"/>
              </a:rPr>
              <a:t>Gadgets do not need GridSphere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609600"/>
          </a:xfrm>
        </p:spPr>
        <p:txBody>
          <a:bodyPr/>
          <a:lstStyle/>
          <a:p>
            <a:pPr eaLnBrk="1" hangingPunct="1"/>
            <a:r>
              <a:rPr lang="en-US" sz="3200" smtClean="0"/>
              <a:t>MSI-CIEC Web 2.0 Research Matching Portal</a:t>
            </a:r>
          </a:p>
        </p:txBody>
      </p:sp>
      <p:sp>
        <p:nvSpPr>
          <p:cNvPr id="121859" name="Rectangle 3"/>
          <p:cNvSpPr>
            <a:spLocks noGrp="1" noChangeArrowheads="1"/>
          </p:cNvSpPr>
          <p:nvPr>
            <p:ph type="body" idx="1"/>
          </p:nvPr>
        </p:nvSpPr>
        <p:spPr>
          <a:xfrm>
            <a:off x="0" y="609600"/>
            <a:ext cx="5257800" cy="3581400"/>
          </a:xfrm>
        </p:spPr>
        <p:txBody>
          <a:bodyPr/>
          <a:lstStyle/>
          <a:p>
            <a:pPr eaLnBrk="1" hangingPunct="1">
              <a:lnSpc>
                <a:spcPct val="90000"/>
              </a:lnSpc>
            </a:pPr>
            <a:r>
              <a:rPr lang="en-US" sz="2400" smtClean="0"/>
              <a:t>Portal supporting tagging and linkage of Cyberinfrastructure Resources</a:t>
            </a:r>
          </a:p>
          <a:p>
            <a:pPr eaLnBrk="1" hangingPunct="1">
              <a:lnSpc>
                <a:spcPct val="90000"/>
              </a:lnSpc>
            </a:pPr>
            <a:r>
              <a:rPr lang="en-US" sz="2400" smtClean="0"/>
              <a:t>NSF (and other agencies via grants.gov) Solicitations and Awards</a:t>
            </a:r>
          </a:p>
          <a:p>
            <a:pPr eaLnBrk="1" hangingPunct="1">
              <a:lnSpc>
                <a:spcPct val="90000"/>
              </a:lnSpc>
            </a:pPr>
            <a:r>
              <a:rPr lang="en-US" sz="2400" smtClean="0"/>
              <a:t>MSI-CIEC Portal Homepage</a:t>
            </a:r>
          </a:p>
          <a:p>
            <a:pPr eaLnBrk="1" hangingPunct="1">
              <a:lnSpc>
                <a:spcPct val="90000"/>
              </a:lnSpc>
            </a:pPr>
            <a:r>
              <a:rPr lang="en-US" sz="2400" smtClean="0"/>
              <a:t>Feeds such as SciVee and NSF</a:t>
            </a:r>
          </a:p>
          <a:p>
            <a:pPr eaLnBrk="1" hangingPunct="1">
              <a:lnSpc>
                <a:spcPct val="90000"/>
              </a:lnSpc>
            </a:pPr>
            <a:r>
              <a:rPr lang="en-US" sz="2400" smtClean="0"/>
              <a:t>Researchers on NSF Awards</a:t>
            </a:r>
          </a:p>
          <a:p>
            <a:pPr eaLnBrk="1" hangingPunct="1">
              <a:lnSpc>
                <a:spcPct val="90000"/>
              </a:lnSpc>
            </a:pPr>
            <a:r>
              <a:rPr lang="en-US" sz="2400" smtClean="0"/>
              <a:t>User and Friends</a:t>
            </a:r>
          </a:p>
          <a:p>
            <a:pPr eaLnBrk="1" hangingPunct="1">
              <a:lnSpc>
                <a:spcPct val="90000"/>
              </a:lnSpc>
            </a:pPr>
            <a:r>
              <a:rPr lang="en-US" sz="2400" smtClean="0"/>
              <a:t>TeraGrid Allocations</a:t>
            </a:r>
          </a:p>
          <a:p>
            <a:pPr eaLnBrk="1" hangingPunct="1">
              <a:lnSpc>
                <a:spcPct val="90000"/>
              </a:lnSpc>
            </a:pPr>
            <a:r>
              <a:rPr lang="en-US" sz="2400" smtClean="0"/>
              <a:t>Search Results</a:t>
            </a:r>
          </a:p>
          <a:p>
            <a:pPr eaLnBrk="1" hangingPunct="1">
              <a:lnSpc>
                <a:spcPct val="90000"/>
              </a:lnSpc>
            </a:pPr>
            <a:r>
              <a:rPr lang="en-US" sz="2400" smtClean="0"/>
              <a:t>Search for linked people, grants etc.</a:t>
            </a:r>
          </a:p>
          <a:p>
            <a:pPr eaLnBrk="1" hangingPunct="1">
              <a:lnSpc>
                <a:spcPct val="90000"/>
              </a:lnSpc>
            </a:pPr>
            <a:r>
              <a:rPr lang="en-US" sz="2400" smtClean="0"/>
              <a:t>Could also be used to support matching of students and faculty for REUs etc.</a:t>
            </a:r>
          </a:p>
          <a:p>
            <a:pPr eaLnBrk="1" hangingPunct="1">
              <a:lnSpc>
                <a:spcPct val="90000"/>
              </a:lnSpc>
            </a:pPr>
            <a:endParaRPr lang="en-US" sz="2400" smtClean="0"/>
          </a:p>
        </p:txBody>
      </p:sp>
      <p:grpSp>
        <p:nvGrpSpPr>
          <p:cNvPr id="2" name="Group 4"/>
          <p:cNvGrpSpPr>
            <a:grpSpLocks/>
          </p:cNvGrpSpPr>
          <p:nvPr/>
        </p:nvGrpSpPr>
        <p:grpSpPr bwMode="auto">
          <a:xfrm>
            <a:off x="4495800" y="685800"/>
            <a:ext cx="4648200" cy="3581400"/>
            <a:chOff x="5210" y="6433"/>
            <a:chExt cx="5278" cy="3886"/>
          </a:xfrm>
        </p:grpSpPr>
        <p:grpSp>
          <p:nvGrpSpPr>
            <p:cNvPr id="3" name="Group 5"/>
            <p:cNvGrpSpPr>
              <a:grpSpLocks/>
            </p:cNvGrpSpPr>
            <p:nvPr/>
          </p:nvGrpSpPr>
          <p:grpSpPr bwMode="auto">
            <a:xfrm>
              <a:off x="5210" y="6433"/>
              <a:ext cx="5278" cy="3886"/>
              <a:chOff x="1692" y="1442"/>
              <a:chExt cx="5472" cy="3670"/>
            </a:xfrm>
          </p:grpSpPr>
          <p:pic>
            <p:nvPicPr>
              <p:cNvPr id="121866" name="Picture 2"/>
              <p:cNvPicPr>
                <a:picLocks noChangeAspect="1" noChangeArrowheads="1"/>
              </p:cNvPicPr>
              <p:nvPr/>
            </p:nvPicPr>
            <p:blipFill>
              <a:blip r:embed="rId3"/>
              <a:srcRect/>
              <a:stretch>
                <a:fillRect/>
              </a:stretch>
            </p:blipFill>
            <p:spPr bwMode="auto">
              <a:xfrm>
                <a:off x="1692" y="1442"/>
                <a:ext cx="5472" cy="3670"/>
              </a:xfrm>
              <a:prstGeom prst="rect">
                <a:avLst/>
              </a:prstGeom>
              <a:noFill/>
              <a:ln w="9525">
                <a:solidFill>
                  <a:srgbClr val="000000"/>
                </a:solidFill>
                <a:miter lim="800000"/>
                <a:headEnd/>
                <a:tailEnd/>
              </a:ln>
            </p:spPr>
          </p:pic>
          <p:pic>
            <p:nvPicPr>
              <p:cNvPr id="121867" name="Picture 7"/>
              <p:cNvPicPr>
                <a:picLocks noChangeAspect="1" noChangeArrowheads="1"/>
              </p:cNvPicPr>
              <p:nvPr/>
            </p:nvPicPr>
            <p:blipFill>
              <a:blip r:embed="rId4"/>
              <a:srcRect r="79001" b="29538"/>
              <a:stretch>
                <a:fillRect/>
              </a:stretch>
            </p:blipFill>
            <p:spPr bwMode="auto">
              <a:xfrm>
                <a:off x="1694" y="2086"/>
                <a:ext cx="1150" cy="1906"/>
              </a:xfrm>
              <a:prstGeom prst="rect">
                <a:avLst/>
              </a:prstGeom>
              <a:noFill/>
              <a:ln w="9525">
                <a:solidFill>
                  <a:srgbClr val="000000"/>
                </a:solidFill>
                <a:miter lim="800000"/>
                <a:headEnd/>
                <a:tailEnd/>
              </a:ln>
            </p:spPr>
          </p:pic>
        </p:grpSp>
        <p:sp>
          <p:nvSpPr>
            <p:cNvPr id="121865" name="Text Box 8"/>
            <p:cNvSpPr txBox="1">
              <a:spLocks noChangeArrowheads="1"/>
            </p:cNvSpPr>
            <p:nvPr/>
          </p:nvSpPr>
          <p:spPr bwMode="auto">
            <a:xfrm>
              <a:off x="6370" y="6474"/>
              <a:ext cx="3275" cy="420"/>
            </a:xfrm>
            <a:prstGeom prst="rect">
              <a:avLst/>
            </a:prstGeom>
            <a:solidFill>
              <a:srgbClr val="FF0000"/>
            </a:solidFill>
            <a:ln w="9525">
              <a:noFill/>
              <a:miter lim="800000"/>
              <a:headEnd/>
              <a:tailEnd/>
            </a:ln>
          </p:spPr>
          <p:txBody>
            <a:bodyPr wrap="none"/>
            <a:lstStyle/>
            <a:p>
              <a:pPr algn="just" rtl="0" fontAlgn="base">
                <a:spcBef>
                  <a:spcPct val="0"/>
                </a:spcBef>
                <a:spcAft>
                  <a:spcPct val="0"/>
                </a:spcAft>
              </a:pPr>
              <a:r>
                <a:rPr lang="en-US" altLang="ja-JP" sz="1200" b="1" kern="1200">
                  <a:solidFill>
                    <a:srgbClr val="FFFFFF"/>
                  </a:solidFill>
                  <a:latin typeface="Times New Roman" pitchFamily="18" charset="0"/>
                  <a:ea typeface="MS Mincho" pitchFamily="49" charset="-128"/>
                  <a:cs typeface="+mn-cs"/>
                </a:rPr>
                <a:t>MSI-CIEC Portal Homepage</a:t>
              </a:r>
              <a:endParaRPr lang="en-US" sz="1600" b="1" kern="1200">
                <a:solidFill>
                  <a:srgbClr val="FFFFFF"/>
                </a:solidFill>
                <a:latin typeface="Times New Roman" pitchFamily="18" charset="0"/>
                <a:ea typeface="+mn-ea"/>
                <a:cs typeface="+mn-cs"/>
              </a:endParaRPr>
            </a:p>
          </p:txBody>
        </p:sp>
      </p:grpSp>
      <p:grpSp>
        <p:nvGrpSpPr>
          <p:cNvPr id="4" name="Group 9"/>
          <p:cNvGrpSpPr>
            <a:grpSpLocks/>
          </p:cNvGrpSpPr>
          <p:nvPr/>
        </p:nvGrpSpPr>
        <p:grpSpPr bwMode="auto">
          <a:xfrm>
            <a:off x="5562600" y="4267200"/>
            <a:ext cx="3581400" cy="2590800"/>
            <a:chOff x="3504" y="3137"/>
            <a:chExt cx="1385" cy="1183"/>
          </a:xfrm>
        </p:grpSpPr>
        <p:pic>
          <p:nvPicPr>
            <p:cNvPr id="121862" name="Picture 2"/>
            <p:cNvPicPr>
              <a:picLocks noChangeAspect="1" noChangeArrowheads="1"/>
            </p:cNvPicPr>
            <p:nvPr/>
          </p:nvPicPr>
          <p:blipFill>
            <a:blip r:embed="rId5"/>
            <a:srcRect b="21994"/>
            <a:stretch>
              <a:fillRect/>
            </a:stretch>
          </p:blipFill>
          <p:spPr bwMode="auto">
            <a:xfrm>
              <a:off x="3504" y="3137"/>
              <a:ext cx="1385" cy="1183"/>
            </a:xfrm>
            <a:prstGeom prst="rect">
              <a:avLst/>
            </a:prstGeom>
            <a:noFill/>
            <a:ln w="9525">
              <a:noFill/>
              <a:miter lim="800000"/>
              <a:headEnd/>
              <a:tailEnd/>
            </a:ln>
          </p:spPr>
        </p:pic>
        <p:sp>
          <p:nvSpPr>
            <p:cNvPr id="121863" name="Text Box 11"/>
            <p:cNvSpPr txBox="1">
              <a:spLocks noChangeArrowheads="1"/>
            </p:cNvSpPr>
            <p:nvPr/>
          </p:nvSpPr>
          <p:spPr bwMode="auto">
            <a:xfrm>
              <a:off x="4235" y="3178"/>
              <a:ext cx="638" cy="139"/>
            </a:xfrm>
            <a:prstGeom prst="rect">
              <a:avLst/>
            </a:prstGeom>
            <a:solidFill>
              <a:srgbClr val="FF0000"/>
            </a:solidFill>
            <a:ln w="9525">
              <a:noFill/>
              <a:miter lim="800000"/>
              <a:headEnd/>
              <a:tailEnd/>
            </a:ln>
          </p:spPr>
          <p:txBody>
            <a:bodyPr/>
            <a:lstStyle/>
            <a:p>
              <a:pPr algn="ctr" rtl="0" fontAlgn="base">
                <a:spcBef>
                  <a:spcPct val="0"/>
                </a:spcBef>
                <a:spcAft>
                  <a:spcPct val="0"/>
                </a:spcAft>
              </a:pPr>
              <a:r>
                <a:rPr lang="en-US" altLang="ja-JP" sz="1000" b="1" kern="1200">
                  <a:solidFill>
                    <a:srgbClr val="FFFFFF"/>
                  </a:solidFill>
                  <a:latin typeface="Times New Roman" pitchFamily="18" charset="0"/>
                  <a:ea typeface="MS Mincho" pitchFamily="49" charset="-128"/>
                  <a:cs typeface="+mn-cs"/>
                </a:rPr>
                <a:t>Search Results</a:t>
              </a:r>
              <a:endParaRPr lang="en-US" sz="1600" b="1" kern="1200">
                <a:solidFill>
                  <a:srgbClr val="FFFFFF"/>
                </a:solidFill>
                <a:latin typeface="Times New Roman" pitchFamily="18" charset="0"/>
                <a:ea typeface="+mn-ea"/>
                <a:cs typeface="+mn-cs"/>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609600"/>
          </a:xfrm>
        </p:spPr>
        <p:txBody>
          <a:bodyPr/>
          <a:lstStyle/>
          <a:p>
            <a:pPr eaLnBrk="1" hangingPunct="1"/>
            <a:r>
              <a:rPr lang="en-US" sz="4000" dirty="0" smtClean="0"/>
              <a:t>Parallel Programming 2.0</a:t>
            </a:r>
          </a:p>
        </p:txBody>
      </p:sp>
      <p:sp>
        <p:nvSpPr>
          <p:cNvPr id="121859" name="Rectangle 3"/>
          <p:cNvSpPr>
            <a:spLocks noGrp="1" noChangeArrowheads="1"/>
          </p:cNvSpPr>
          <p:nvPr>
            <p:ph type="body" idx="1"/>
          </p:nvPr>
        </p:nvSpPr>
        <p:spPr>
          <a:xfrm>
            <a:off x="0" y="609600"/>
            <a:ext cx="9144000" cy="6248400"/>
          </a:xfrm>
        </p:spPr>
        <p:txBody>
          <a:bodyPr/>
          <a:lstStyle/>
          <a:p>
            <a:pPr eaLnBrk="1" hangingPunct="1"/>
            <a:r>
              <a:rPr lang="en-US" sz="2600" dirty="0" smtClean="0">
                <a:solidFill>
                  <a:srgbClr val="FFFF00"/>
                </a:solidFill>
              </a:rPr>
              <a:t>Web 2.0 Mashups</a:t>
            </a:r>
            <a:r>
              <a:rPr lang="en-US" sz="2600" dirty="0" smtClean="0"/>
              <a:t> (by definition the largest market) will drive </a:t>
            </a:r>
            <a:r>
              <a:rPr lang="en-US" sz="2600" dirty="0" smtClean="0">
                <a:solidFill>
                  <a:srgbClr val="FFFF00"/>
                </a:solidFill>
              </a:rPr>
              <a:t>composition tools</a:t>
            </a:r>
            <a:r>
              <a:rPr lang="en-US" sz="2600" dirty="0" smtClean="0"/>
              <a:t> for Grid, web and </a:t>
            </a:r>
            <a:r>
              <a:rPr lang="en-US" sz="2600" dirty="0" smtClean="0">
                <a:solidFill>
                  <a:srgbClr val="FFFF00"/>
                </a:solidFill>
              </a:rPr>
              <a:t>parallel programming</a:t>
            </a:r>
          </a:p>
          <a:p>
            <a:pPr eaLnBrk="1" hangingPunct="1"/>
            <a:r>
              <a:rPr lang="en-US" sz="2600" dirty="0" smtClean="0">
                <a:solidFill>
                  <a:srgbClr val="FFFF00"/>
                </a:solidFill>
              </a:rPr>
              <a:t>Parallel Programming 2.0</a:t>
            </a:r>
            <a:r>
              <a:rPr lang="en-US" sz="2600" dirty="0" smtClean="0"/>
              <a:t> can build on same Mashup tools like Yahoo Pipes and Microsoft Popfly for workflow.</a:t>
            </a:r>
          </a:p>
          <a:p>
            <a:pPr eaLnBrk="1" hangingPunct="1"/>
            <a:r>
              <a:rPr lang="en-US" sz="2600" dirty="0" smtClean="0"/>
              <a:t>Alternatively can use “cloud” tools like </a:t>
            </a:r>
            <a:r>
              <a:rPr lang="en-US" sz="2600" dirty="0" smtClean="0">
                <a:solidFill>
                  <a:srgbClr val="FFFF00"/>
                </a:solidFill>
              </a:rPr>
              <a:t>MapReduce</a:t>
            </a:r>
          </a:p>
          <a:p>
            <a:pPr eaLnBrk="1" hangingPunct="1"/>
            <a:r>
              <a:rPr lang="en-US" sz="2600" dirty="0" smtClean="0"/>
              <a:t>We are using workflow technology </a:t>
            </a:r>
            <a:r>
              <a:rPr lang="en-US" sz="2600" dirty="0" smtClean="0">
                <a:solidFill>
                  <a:srgbClr val="FFFF00"/>
                </a:solidFill>
              </a:rPr>
              <a:t>DSS</a:t>
            </a:r>
            <a:r>
              <a:rPr lang="en-US" sz="2600" dirty="0" smtClean="0"/>
              <a:t> developed by Microsoft for Robotics</a:t>
            </a:r>
          </a:p>
          <a:p>
            <a:pPr eaLnBrk="1" hangingPunct="1"/>
            <a:r>
              <a:rPr lang="en-US" sz="2600" dirty="0" smtClean="0">
                <a:solidFill>
                  <a:srgbClr val="FFFF00"/>
                </a:solidFill>
              </a:rPr>
              <a:t>Classic parallel programming </a:t>
            </a:r>
            <a:r>
              <a:rPr lang="en-US" sz="2600" dirty="0" smtClean="0"/>
              <a:t>for core image and sensor programming</a:t>
            </a:r>
          </a:p>
          <a:p>
            <a:pPr eaLnBrk="1" hangingPunct="1"/>
            <a:r>
              <a:rPr lang="en-US" sz="2600" dirty="0" smtClean="0"/>
              <a:t>MapReduce/”DSS” </a:t>
            </a:r>
            <a:r>
              <a:rPr lang="en-US" sz="2600" dirty="0" smtClean="0">
                <a:solidFill>
                  <a:srgbClr val="FFFF00"/>
                </a:solidFill>
              </a:rPr>
              <a:t>integrates</a:t>
            </a:r>
            <a:r>
              <a:rPr lang="en-US" sz="2600" dirty="0" smtClean="0"/>
              <a:t> data processing/decision support together</a:t>
            </a:r>
          </a:p>
          <a:p>
            <a:pPr eaLnBrk="1" hangingPunct="1"/>
            <a:r>
              <a:rPr lang="en-US" sz="2600" dirty="0" smtClean="0"/>
              <a:t>We are integrating and comparing Cloud(MapReduce), Workflow, parallel computing (MPI) and thread approaches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105400" y="4038600"/>
            <a:ext cx="3733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Map Reduce</a:t>
            </a:r>
            <a:endParaRPr lang="en-US" dirty="0"/>
          </a:p>
        </p:txBody>
      </p:sp>
      <p:sp>
        <p:nvSpPr>
          <p:cNvPr id="49" name="Content Placeholder 48"/>
          <p:cNvSpPr>
            <a:spLocks noGrp="1"/>
          </p:cNvSpPr>
          <p:nvPr>
            <p:ph idx="1"/>
          </p:nvPr>
        </p:nvSpPr>
        <p:spPr>
          <a:xfrm>
            <a:off x="0" y="2971800"/>
            <a:ext cx="5029200" cy="3886200"/>
          </a:xfrm>
        </p:spPr>
        <p:txBody>
          <a:bodyPr rtlCol="0">
            <a:normAutofit fontScale="55000" lnSpcReduction="20000"/>
          </a:bodyPr>
          <a:lstStyle/>
          <a:p>
            <a:pPr eaLnBrk="1" fontAlgn="auto" hangingPunct="1">
              <a:spcAft>
                <a:spcPts val="0"/>
              </a:spcAft>
              <a:defRPr/>
            </a:pPr>
            <a:r>
              <a:rPr lang="en-US" dirty="0" smtClean="0"/>
              <a:t>Applicable to most loosely coupled data parallel applications</a:t>
            </a:r>
          </a:p>
          <a:p>
            <a:pPr eaLnBrk="1" fontAlgn="auto" hangingPunct="1">
              <a:spcAft>
                <a:spcPts val="0"/>
              </a:spcAft>
              <a:defRPr/>
            </a:pPr>
            <a:r>
              <a:rPr lang="en-US" dirty="0" smtClean="0"/>
              <a:t>The data is split into </a:t>
            </a:r>
            <a:r>
              <a:rPr lang="en-US" b="1" dirty="0" smtClean="0">
                <a:solidFill>
                  <a:srgbClr val="C00000"/>
                </a:solidFill>
              </a:rPr>
              <a:t>m</a:t>
            </a:r>
            <a:r>
              <a:rPr lang="en-US" dirty="0" smtClean="0"/>
              <a:t> parts and the </a:t>
            </a:r>
            <a:r>
              <a:rPr lang="en-US" b="1" dirty="0" smtClean="0">
                <a:solidFill>
                  <a:srgbClr val="C00000"/>
                </a:solidFill>
              </a:rPr>
              <a:t>map</a:t>
            </a:r>
            <a:r>
              <a:rPr lang="en-US" dirty="0" smtClean="0"/>
              <a:t> function is performed on each part of the data concurrently</a:t>
            </a:r>
          </a:p>
          <a:p>
            <a:pPr eaLnBrk="1" fontAlgn="auto" hangingPunct="1">
              <a:spcAft>
                <a:spcPts val="0"/>
              </a:spcAft>
              <a:defRPr/>
            </a:pPr>
            <a:r>
              <a:rPr lang="en-US" dirty="0" smtClean="0"/>
              <a:t>Each </a:t>
            </a:r>
            <a:r>
              <a:rPr lang="en-US" b="1" dirty="0" smtClean="0">
                <a:solidFill>
                  <a:srgbClr val="C00000"/>
                </a:solidFill>
              </a:rPr>
              <a:t>map</a:t>
            </a:r>
            <a:r>
              <a:rPr lang="en-US" dirty="0" smtClean="0"/>
              <a:t> function produces </a:t>
            </a:r>
            <a:r>
              <a:rPr lang="en-US" b="1" dirty="0" smtClean="0">
                <a:solidFill>
                  <a:srgbClr val="C00000"/>
                </a:solidFill>
              </a:rPr>
              <a:t>r</a:t>
            </a:r>
            <a:r>
              <a:rPr lang="en-US" dirty="0" smtClean="0"/>
              <a:t> number of results</a:t>
            </a:r>
          </a:p>
          <a:p>
            <a:pPr eaLnBrk="1" fontAlgn="auto" hangingPunct="1">
              <a:spcAft>
                <a:spcPts val="0"/>
              </a:spcAft>
              <a:defRPr/>
            </a:pPr>
            <a:r>
              <a:rPr lang="en-US" dirty="0" smtClean="0"/>
              <a:t>A hash function maps these </a:t>
            </a:r>
            <a:r>
              <a:rPr lang="en-US" b="1" dirty="0" smtClean="0">
                <a:solidFill>
                  <a:srgbClr val="C00000"/>
                </a:solidFill>
              </a:rPr>
              <a:t>r</a:t>
            </a:r>
            <a:r>
              <a:rPr lang="en-US" dirty="0" smtClean="0"/>
              <a:t> results to one ore more </a:t>
            </a:r>
            <a:r>
              <a:rPr lang="en-US" b="1" dirty="0" smtClean="0">
                <a:solidFill>
                  <a:srgbClr val="C00000"/>
                </a:solidFill>
              </a:rPr>
              <a:t>reduce</a:t>
            </a:r>
            <a:r>
              <a:rPr lang="en-US" dirty="0" smtClean="0"/>
              <a:t> functions</a:t>
            </a:r>
          </a:p>
          <a:p>
            <a:pPr eaLnBrk="1" fontAlgn="auto" hangingPunct="1">
              <a:spcAft>
                <a:spcPts val="0"/>
              </a:spcAft>
              <a:defRPr/>
            </a:pPr>
            <a:r>
              <a:rPr lang="en-US" dirty="0" smtClean="0"/>
              <a:t>The </a:t>
            </a:r>
            <a:r>
              <a:rPr lang="en-US" b="1" dirty="0" smtClean="0">
                <a:solidFill>
                  <a:srgbClr val="C00000"/>
                </a:solidFill>
              </a:rPr>
              <a:t>reduce</a:t>
            </a:r>
            <a:r>
              <a:rPr lang="en-US" dirty="0" smtClean="0"/>
              <a:t> function collects all the results that maps to it and processes them</a:t>
            </a:r>
          </a:p>
          <a:p>
            <a:pPr eaLnBrk="1" fontAlgn="auto" hangingPunct="1">
              <a:spcAft>
                <a:spcPts val="0"/>
              </a:spcAft>
              <a:defRPr/>
            </a:pPr>
            <a:r>
              <a:rPr lang="en-US" dirty="0" smtClean="0"/>
              <a:t>A combine function may be necessary to combine all the outputs of the reduce functions together</a:t>
            </a:r>
          </a:p>
          <a:p>
            <a:pPr eaLnBrk="1" fontAlgn="auto" hangingPunct="1">
              <a:spcAft>
                <a:spcPts val="0"/>
              </a:spcAft>
              <a:defRPr/>
            </a:pPr>
            <a:r>
              <a:rPr lang="en-US" dirty="0" smtClean="0">
                <a:solidFill>
                  <a:srgbClr val="FF0000"/>
                </a:solidFill>
              </a:rPr>
              <a:t>It is “just” workflow with messaging runtime</a:t>
            </a:r>
            <a:endParaRPr lang="en-US" dirty="0">
              <a:solidFill>
                <a:srgbClr val="FF0000"/>
              </a:solidFill>
            </a:endParaRPr>
          </a:p>
        </p:txBody>
      </p:sp>
      <p:sp>
        <p:nvSpPr>
          <p:cNvPr id="4" name="TextBox 3"/>
          <p:cNvSpPr txBox="1"/>
          <p:nvPr/>
        </p:nvSpPr>
        <p:spPr>
          <a:xfrm>
            <a:off x="5486400" y="4419600"/>
            <a:ext cx="2914650" cy="923925"/>
          </a:xfrm>
          <a:prstGeom prst="rect">
            <a:avLst/>
          </a:prstGeom>
          <a:solidFill>
            <a:schemeClr val="accent5">
              <a:lumMod val="40000"/>
              <a:lumOff val="60000"/>
            </a:schemeClr>
          </a:solidFill>
        </p:spPr>
        <p:txBody>
          <a:bodyPr wrap="none">
            <a:spAutoFit/>
          </a:bodyPr>
          <a:lstStyle/>
          <a:p>
            <a:pPr algn="ctr" rtl="0">
              <a:defRPr/>
            </a:pPr>
            <a:r>
              <a:rPr lang="en-US" sz="1600" b="1" kern="1200" dirty="0">
                <a:solidFill>
                  <a:prstClr val="black"/>
                </a:solidFill>
                <a:latin typeface="Calibri"/>
                <a:ea typeface="+mn-ea"/>
                <a:cs typeface="+mn-cs"/>
              </a:rPr>
              <a:t>map(String key, String value):</a:t>
            </a:r>
          </a:p>
          <a:p>
            <a:pPr algn="ctr" rtl="0">
              <a:defRPr/>
            </a:pPr>
            <a:r>
              <a:rPr lang="en-US" sz="1600" b="1" kern="1200" dirty="0">
                <a:solidFill>
                  <a:prstClr val="black"/>
                </a:solidFill>
                <a:latin typeface="Calibri"/>
                <a:ea typeface="+mn-ea"/>
                <a:cs typeface="+mn-cs"/>
              </a:rPr>
              <a:t>// key: document name</a:t>
            </a:r>
          </a:p>
          <a:p>
            <a:pPr algn="ctr" rtl="0">
              <a:defRPr/>
            </a:pPr>
            <a:r>
              <a:rPr lang="en-US" sz="1600" b="1" kern="1200" dirty="0">
                <a:solidFill>
                  <a:prstClr val="black"/>
                </a:solidFill>
                <a:latin typeface="Calibri"/>
                <a:ea typeface="+mn-ea"/>
                <a:cs typeface="+mn-cs"/>
              </a:rPr>
              <a:t>// value: document contents</a:t>
            </a:r>
          </a:p>
        </p:txBody>
      </p:sp>
      <p:sp>
        <p:nvSpPr>
          <p:cNvPr id="5" name="TextBox 4"/>
          <p:cNvSpPr txBox="1"/>
          <p:nvPr/>
        </p:nvSpPr>
        <p:spPr>
          <a:xfrm>
            <a:off x="5257800" y="5638800"/>
            <a:ext cx="3398838" cy="923925"/>
          </a:xfrm>
          <a:prstGeom prst="rect">
            <a:avLst/>
          </a:prstGeom>
          <a:solidFill>
            <a:schemeClr val="accent5">
              <a:lumMod val="40000"/>
              <a:lumOff val="60000"/>
            </a:schemeClr>
          </a:solidFill>
        </p:spPr>
        <p:txBody>
          <a:bodyPr>
            <a:spAutoFit/>
          </a:bodyPr>
          <a:lstStyle/>
          <a:p>
            <a:pPr algn="ctr" rtl="0">
              <a:defRPr/>
            </a:pPr>
            <a:r>
              <a:rPr lang="en-US" sz="1600" b="1" kern="1200" dirty="0">
                <a:solidFill>
                  <a:prstClr val="black"/>
                </a:solidFill>
                <a:latin typeface="Calibri"/>
                <a:ea typeface="+mn-ea"/>
                <a:cs typeface="+mn-cs"/>
              </a:rPr>
              <a:t>reduce(String key, Iterator values):</a:t>
            </a:r>
          </a:p>
          <a:p>
            <a:pPr algn="ctr" rtl="0">
              <a:defRPr/>
            </a:pPr>
            <a:r>
              <a:rPr lang="en-US" sz="1600" b="1" kern="1200" dirty="0">
                <a:solidFill>
                  <a:prstClr val="black"/>
                </a:solidFill>
                <a:latin typeface="Calibri"/>
                <a:ea typeface="+mn-ea"/>
                <a:cs typeface="+mn-cs"/>
              </a:rPr>
              <a:t>// key: a word</a:t>
            </a:r>
          </a:p>
          <a:p>
            <a:pPr algn="ctr" rtl="0">
              <a:defRPr/>
            </a:pPr>
            <a:r>
              <a:rPr lang="en-US" sz="1600" b="1" kern="1200" dirty="0">
                <a:solidFill>
                  <a:prstClr val="black"/>
                </a:solidFill>
                <a:latin typeface="Calibri"/>
                <a:ea typeface="+mn-ea"/>
                <a:cs typeface="+mn-cs"/>
              </a:rPr>
              <a:t>// values: a list of counts</a:t>
            </a:r>
          </a:p>
        </p:txBody>
      </p:sp>
      <p:sp>
        <p:nvSpPr>
          <p:cNvPr id="8" name="TextBox 7"/>
          <p:cNvSpPr txBox="1"/>
          <p:nvPr/>
        </p:nvSpPr>
        <p:spPr>
          <a:xfrm>
            <a:off x="5715000" y="3352800"/>
            <a:ext cx="2438400" cy="369888"/>
          </a:xfrm>
          <a:prstGeom prst="rect">
            <a:avLst/>
          </a:prstGeom>
          <a:solidFill>
            <a:schemeClr val="accent5">
              <a:lumMod val="40000"/>
              <a:lumOff val="60000"/>
            </a:schemeClr>
          </a:solidFill>
          <a:ln w="3175">
            <a:solidFill>
              <a:schemeClr val="accent1"/>
            </a:solidFill>
          </a:ln>
        </p:spPr>
        <p:txBody>
          <a:bodyPr>
            <a:spAutoFit/>
          </a:bodyPr>
          <a:lstStyle/>
          <a:p>
            <a:pPr algn="ctr" rtl="0">
              <a:defRPr/>
            </a:pPr>
            <a:r>
              <a:rPr lang="en-US" sz="1600" b="1" kern="1200" dirty="0">
                <a:solidFill>
                  <a:prstClr val="black"/>
                </a:solidFill>
                <a:latin typeface="Calibri"/>
                <a:ea typeface="+mn-ea"/>
                <a:cs typeface="+mn-cs"/>
              </a:rPr>
              <a:t>reduce(key, list&lt;value&gt;)</a:t>
            </a:r>
          </a:p>
        </p:txBody>
      </p:sp>
      <p:sp>
        <p:nvSpPr>
          <p:cNvPr id="10" name="Flowchart: Document 9"/>
          <p:cNvSpPr/>
          <p:nvPr/>
        </p:nvSpPr>
        <p:spPr>
          <a:xfrm>
            <a:off x="381000" y="762000"/>
            <a:ext cx="8305800" cy="2057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i="1" kern="1200" dirty="0">
                <a:solidFill>
                  <a:prstClr val="white"/>
                </a:solidFill>
                <a:latin typeface="Calibri"/>
                <a:ea typeface="+mn-ea"/>
                <a:cs typeface="+mn-cs"/>
              </a:rPr>
              <a:t>“MapReduce is a programming model and an associated implementation for processing and generating large data sets. Users specify a map function that processes a key/value pair to generate a set of intermediate key/value pairs, and a reduce function that merges all intermediate values associated with the same intermediate key.”</a:t>
            </a:r>
            <a:endParaRPr lang="en-US" sz="1600" b="1" kern="1200" dirty="0">
              <a:solidFill>
                <a:prstClr val="white"/>
              </a:solidFill>
              <a:latin typeface="Calibri"/>
              <a:ea typeface="+mn-ea"/>
              <a:cs typeface="+mn-cs"/>
            </a:endParaRPr>
          </a:p>
          <a:p>
            <a:pPr algn="ctr" rtl="0">
              <a:defRPr/>
            </a:pPr>
            <a:endParaRPr lang="en-US" sz="1600" b="1" kern="1200" dirty="0">
              <a:solidFill>
                <a:prstClr val="white"/>
              </a:solidFill>
              <a:latin typeface="Calibri"/>
              <a:ea typeface="+mn-ea"/>
              <a:cs typeface="+mn-cs"/>
            </a:endParaRPr>
          </a:p>
        </p:txBody>
      </p:sp>
      <p:sp>
        <p:nvSpPr>
          <p:cNvPr id="103433" name="TextBox 12"/>
          <p:cNvSpPr txBox="1">
            <a:spLocks noChangeArrowheads="1"/>
          </p:cNvSpPr>
          <p:nvPr/>
        </p:nvSpPr>
        <p:spPr bwMode="auto">
          <a:xfrm>
            <a:off x="457200" y="2057400"/>
            <a:ext cx="5686425" cy="646113"/>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MapReduce: Simplified Data Processing on Large Clusters </a:t>
            </a:r>
            <a:br>
              <a:rPr lang="en-US" sz="1600" b="1" kern="1200">
                <a:solidFill>
                  <a:prstClr val="black"/>
                </a:solidFill>
                <a:latin typeface="Calibri" pitchFamily="34" charset="0"/>
                <a:ea typeface="+mn-ea"/>
                <a:cs typeface="+mn-cs"/>
              </a:rPr>
            </a:br>
            <a:r>
              <a:rPr lang="en-US" sz="1600" b="1" kern="1200">
                <a:solidFill>
                  <a:prstClr val="black"/>
                </a:solidFill>
                <a:latin typeface="Calibri" pitchFamily="34" charset="0"/>
                <a:ea typeface="+mn-ea"/>
                <a:cs typeface="+mn-cs"/>
              </a:rPr>
              <a:t>Jeffrey Dean and Sanjay Ghemawat</a:t>
            </a:r>
          </a:p>
        </p:txBody>
      </p:sp>
      <p:sp>
        <p:nvSpPr>
          <p:cNvPr id="46" name="Right Arrow 45"/>
          <p:cNvSpPr/>
          <p:nvPr/>
        </p:nvSpPr>
        <p:spPr>
          <a:xfrm rot="5400000">
            <a:off x="6705600" y="2971800"/>
            <a:ext cx="381000" cy="381000"/>
          </a:xfrm>
          <a:prstGeom prst="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50" name="TextBox 49"/>
          <p:cNvSpPr txBox="1"/>
          <p:nvPr/>
        </p:nvSpPr>
        <p:spPr>
          <a:xfrm>
            <a:off x="5715000" y="2590800"/>
            <a:ext cx="2438400" cy="369888"/>
          </a:xfrm>
          <a:prstGeom prst="rect">
            <a:avLst/>
          </a:prstGeom>
          <a:solidFill>
            <a:schemeClr val="accent5">
              <a:lumMod val="40000"/>
              <a:lumOff val="60000"/>
            </a:schemeClr>
          </a:solidFill>
          <a:ln w="3175">
            <a:solidFill>
              <a:schemeClr val="accent1"/>
            </a:solidFill>
          </a:ln>
        </p:spPr>
        <p:txBody>
          <a:bodyPr>
            <a:spAutoFit/>
          </a:bodyPr>
          <a:lstStyle/>
          <a:p>
            <a:pPr algn="ctr" rtl="0">
              <a:defRPr/>
            </a:pPr>
            <a:r>
              <a:rPr lang="en-US" sz="1600" b="1" kern="1200" dirty="0">
                <a:solidFill>
                  <a:prstClr val="black"/>
                </a:solidFill>
                <a:latin typeface="Calibri"/>
                <a:ea typeface="+mn-ea"/>
                <a:cs typeface="+mn-cs"/>
              </a:rPr>
              <a:t>map(key, value)</a:t>
            </a:r>
          </a:p>
        </p:txBody>
      </p:sp>
      <p:sp>
        <p:nvSpPr>
          <p:cNvPr id="103436" name="TextBox 51"/>
          <p:cNvSpPr txBox="1">
            <a:spLocks noChangeArrowheads="1"/>
          </p:cNvSpPr>
          <p:nvPr/>
        </p:nvSpPr>
        <p:spPr bwMode="auto">
          <a:xfrm>
            <a:off x="5181600" y="4038600"/>
            <a:ext cx="1762125"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E.g. Word Count </a:t>
            </a:r>
          </a:p>
        </p:txBody>
      </p:sp>
      <p:sp>
        <p:nvSpPr>
          <p:cNvPr id="54" name="Right Arrow 53"/>
          <p:cNvSpPr/>
          <p:nvPr/>
        </p:nvSpPr>
        <p:spPr>
          <a:xfrm rot="5400000">
            <a:off x="6705600" y="5334000"/>
            <a:ext cx="381000" cy="381000"/>
          </a:xfrm>
          <a:prstGeom prst="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does it work?</a:t>
            </a:r>
            <a:endParaRPr lang="en-US" dirty="0"/>
          </a:p>
        </p:txBody>
      </p:sp>
      <p:sp>
        <p:nvSpPr>
          <p:cNvPr id="194" name="Content Placeholder 193"/>
          <p:cNvSpPr>
            <a:spLocks noGrp="1"/>
          </p:cNvSpPr>
          <p:nvPr>
            <p:ph idx="1"/>
          </p:nvPr>
        </p:nvSpPr>
        <p:spPr>
          <a:xfrm>
            <a:off x="6096000" y="914400"/>
            <a:ext cx="2895600" cy="5181600"/>
          </a:xfrm>
        </p:spPr>
        <p:txBody>
          <a:bodyPr rtlCol="0">
            <a:normAutofit fontScale="55000" lnSpcReduction="20000"/>
          </a:bodyPr>
          <a:lstStyle/>
          <a:p>
            <a:pPr eaLnBrk="1" fontAlgn="auto" hangingPunct="1">
              <a:spcAft>
                <a:spcPts val="0"/>
              </a:spcAft>
              <a:defRPr/>
            </a:pPr>
            <a:r>
              <a:rPr lang="en-US" dirty="0" smtClean="0"/>
              <a:t>The framework supports the splitting of data</a:t>
            </a:r>
          </a:p>
          <a:p>
            <a:pPr eaLnBrk="1" fontAlgn="auto" hangingPunct="1">
              <a:spcAft>
                <a:spcPts val="0"/>
              </a:spcAft>
              <a:defRPr/>
            </a:pPr>
            <a:endParaRPr lang="en-US" dirty="0" smtClean="0"/>
          </a:p>
          <a:p>
            <a:pPr eaLnBrk="1" fontAlgn="auto" hangingPunct="1">
              <a:spcAft>
                <a:spcPts val="0"/>
              </a:spcAft>
              <a:defRPr/>
            </a:pPr>
            <a:r>
              <a:rPr lang="en-US" dirty="0" smtClean="0"/>
              <a:t>Outputs of the map functions are passed to the reduce functions</a:t>
            </a:r>
          </a:p>
          <a:p>
            <a:pPr eaLnBrk="1" fontAlgn="auto" hangingPunct="1">
              <a:spcAft>
                <a:spcPts val="0"/>
              </a:spcAft>
              <a:defRPr/>
            </a:pPr>
            <a:endParaRPr lang="en-US" dirty="0" smtClean="0"/>
          </a:p>
          <a:p>
            <a:pPr eaLnBrk="1" fontAlgn="auto" hangingPunct="1">
              <a:spcAft>
                <a:spcPts val="0"/>
              </a:spcAft>
              <a:defRPr/>
            </a:pPr>
            <a:r>
              <a:rPr lang="en-US" dirty="0" smtClean="0"/>
              <a:t>The framework sorts the inputs to a particular reduce function based on the intermediate keys before passing them to the reduce function</a:t>
            </a:r>
          </a:p>
          <a:p>
            <a:pPr eaLnBrk="1" fontAlgn="auto" hangingPunct="1">
              <a:spcAft>
                <a:spcPts val="0"/>
              </a:spcAft>
              <a:defRPr/>
            </a:pPr>
            <a:endParaRPr lang="en-US" dirty="0" smtClean="0"/>
          </a:p>
          <a:p>
            <a:pPr eaLnBrk="1" fontAlgn="auto" hangingPunct="1">
              <a:spcAft>
                <a:spcPts val="0"/>
              </a:spcAft>
              <a:defRPr/>
            </a:pPr>
            <a:r>
              <a:rPr lang="en-US" dirty="0" smtClean="0"/>
              <a:t>An additional step may be necessary to combine all the results of the reduce functions</a:t>
            </a:r>
          </a:p>
          <a:p>
            <a:pPr eaLnBrk="1" fontAlgn="auto" hangingPunct="1">
              <a:spcAft>
                <a:spcPts val="0"/>
              </a:spcAft>
              <a:defRPr/>
            </a:pPr>
            <a:endParaRPr lang="en-US" dirty="0"/>
          </a:p>
        </p:txBody>
      </p:sp>
      <p:grpSp>
        <p:nvGrpSpPr>
          <p:cNvPr id="3" name="Group 195"/>
          <p:cNvGrpSpPr>
            <a:grpSpLocks/>
          </p:cNvGrpSpPr>
          <p:nvPr/>
        </p:nvGrpSpPr>
        <p:grpSpPr bwMode="auto">
          <a:xfrm>
            <a:off x="304800" y="1219200"/>
            <a:ext cx="5791200" cy="4572000"/>
            <a:chOff x="304800" y="990600"/>
            <a:chExt cx="5791200" cy="4572000"/>
          </a:xfrm>
        </p:grpSpPr>
        <p:grpSp>
          <p:nvGrpSpPr>
            <p:cNvPr id="6" name="Group 192"/>
            <p:cNvGrpSpPr>
              <a:grpSpLocks/>
            </p:cNvGrpSpPr>
            <p:nvPr/>
          </p:nvGrpSpPr>
          <p:grpSpPr bwMode="auto">
            <a:xfrm>
              <a:off x="304800" y="990600"/>
              <a:ext cx="5791200" cy="4572000"/>
              <a:chOff x="152400" y="838200"/>
              <a:chExt cx="6096000" cy="5169932"/>
            </a:xfrm>
          </p:grpSpPr>
          <p:sp>
            <p:nvSpPr>
              <p:cNvPr id="4" name="Oval 3"/>
              <p:cNvSpPr/>
              <p:nvPr/>
            </p:nvSpPr>
            <p:spPr>
              <a:xfrm>
                <a:off x="152400" y="1218764"/>
                <a:ext cx="914066" cy="3048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5" name="Oval 4"/>
              <p:cNvSpPr/>
              <p:nvPr/>
            </p:nvSpPr>
            <p:spPr>
              <a:xfrm>
                <a:off x="1524335" y="913595"/>
                <a:ext cx="456197" cy="45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8" name="Rounded Rectangle 7"/>
              <p:cNvSpPr/>
              <p:nvPr/>
            </p:nvSpPr>
            <p:spPr>
              <a:xfrm>
                <a:off x="2438400" y="913595"/>
                <a:ext cx="762000"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9" name="Rounded Rectangle 8"/>
              <p:cNvSpPr/>
              <p:nvPr/>
            </p:nvSpPr>
            <p:spPr>
              <a:xfrm>
                <a:off x="2438400" y="1981689"/>
                <a:ext cx="762000" cy="455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10" name="Rounded Rectangle 9"/>
              <p:cNvSpPr/>
              <p:nvPr/>
            </p:nvSpPr>
            <p:spPr>
              <a:xfrm>
                <a:off x="2438400" y="4419456"/>
                <a:ext cx="762000" cy="45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11" name="Rounded Rectangle 10"/>
              <p:cNvSpPr/>
              <p:nvPr/>
            </p:nvSpPr>
            <p:spPr>
              <a:xfrm>
                <a:off x="4343400" y="1523934"/>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sp>
            <p:nvSpPr>
              <p:cNvPr id="12" name="Rounded Rectangle 11"/>
              <p:cNvSpPr/>
              <p:nvPr/>
            </p:nvSpPr>
            <p:spPr>
              <a:xfrm>
                <a:off x="4343400" y="2514838"/>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sp>
            <p:nvSpPr>
              <p:cNvPr id="13" name="Rounded Rectangle 12"/>
              <p:cNvSpPr/>
              <p:nvPr/>
            </p:nvSpPr>
            <p:spPr>
              <a:xfrm>
                <a:off x="4343400" y="3886306"/>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cxnSp>
            <p:nvCxnSpPr>
              <p:cNvPr id="14" name="Straight Arrow Connector 13"/>
              <p:cNvCxnSpPr>
                <a:stCxn id="8" idx="3"/>
                <a:endCxn id="11" idx="1"/>
              </p:cNvCxnSpPr>
              <p:nvPr/>
            </p:nvCxnSpPr>
            <p:spPr>
              <a:xfrm>
                <a:off x="3200400" y="1143370"/>
                <a:ext cx="1143000" cy="608545"/>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2" idx="1"/>
              </p:cNvCxnSpPr>
              <p:nvPr/>
            </p:nvCxnSpPr>
            <p:spPr>
              <a:xfrm>
                <a:off x="3200400" y="1143370"/>
                <a:ext cx="1143000" cy="159944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a:off x="3200400" y="1143370"/>
                <a:ext cx="1219868" cy="2285182"/>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3" idx="1"/>
              </p:cNvCxnSpPr>
              <p:nvPr/>
            </p:nvCxnSpPr>
            <p:spPr>
              <a:xfrm>
                <a:off x="3200400" y="1143370"/>
                <a:ext cx="1143000" cy="2970916"/>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3200400" y="1751914"/>
                <a:ext cx="1143000" cy="45775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2" idx="1"/>
              </p:cNvCxnSpPr>
              <p:nvPr/>
            </p:nvCxnSpPr>
            <p:spPr>
              <a:xfrm>
                <a:off x="3200400" y="2209668"/>
                <a:ext cx="1143000" cy="5331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3200400" y="2209668"/>
                <a:ext cx="1219868" cy="121888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3" idx="1"/>
              </p:cNvCxnSpPr>
              <p:nvPr/>
            </p:nvCxnSpPr>
            <p:spPr>
              <a:xfrm>
                <a:off x="3200400" y="2209668"/>
                <a:ext cx="1143000" cy="190461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1" idx="1"/>
              </p:cNvCxnSpPr>
              <p:nvPr/>
            </p:nvCxnSpPr>
            <p:spPr>
              <a:xfrm flipV="1">
                <a:off x="3200400" y="1751914"/>
                <a:ext cx="1143000" cy="289552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2" idx="1"/>
              </p:cNvCxnSpPr>
              <p:nvPr/>
            </p:nvCxnSpPr>
            <p:spPr>
              <a:xfrm flipV="1">
                <a:off x="3200400" y="2742818"/>
                <a:ext cx="1143000" cy="1904617"/>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flipV="1">
                <a:off x="3200400" y="3428552"/>
                <a:ext cx="1219868" cy="121888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a:endCxn id="13" idx="1"/>
              </p:cNvCxnSpPr>
              <p:nvPr/>
            </p:nvCxnSpPr>
            <p:spPr>
              <a:xfrm flipV="1">
                <a:off x="3200400" y="4114286"/>
                <a:ext cx="1143000" cy="533149"/>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335" y="3123382"/>
                <a:ext cx="1371934" cy="30517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1"/>
              </p:cNvCxnSpPr>
              <p:nvPr/>
            </p:nvCxnSpPr>
            <p:spPr>
              <a:xfrm rot="5400000" flipH="1" flipV="1">
                <a:off x="3010133" y="1790116"/>
                <a:ext cx="1371468" cy="1295065"/>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2" idx="1"/>
              </p:cNvCxnSpPr>
              <p:nvPr/>
            </p:nvCxnSpPr>
            <p:spPr>
              <a:xfrm flipV="1">
                <a:off x="3048335" y="2742818"/>
                <a:ext cx="1295065" cy="38056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1"/>
              </p:cNvCxnSpPr>
              <p:nvPr/>
            </p:nvCxnSpPr>
            <p:spPr>
              <a:xfrm>
                <a:off x="3048335" y="3123382"/>
                <a:ext cx="1295065" cy="99090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42532" y="2972593"/>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1" name="Oval 30"/>
              <p:cNvSpPr/>
              <p:nvPr/>
            </p:nvSpPr>
            <p:spPr>
              <a:xfrm>
                <a:off x="2742532" y="3200572"/>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2" name="Oval 31"/>
              <p:cNvSpPr/>
              <p:nvPr/>
            </p:nvSpPr>
            <p:spPr>
              <a:xfrm>
                <a:off x="4724400" y="3200572"/>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3" name="Oval 32"/>
              <p:cNvSpPr/>
              <p:nvPr/>
            </p:nvSpPr>
            <p:spPr>
              <a:xfrm>
                <a:off x="4724400" y="3428552"/>
                <a:ext cx="76868" cy="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4" name="Oval 33"/>
              <p:cNvSpPr/>
              <p:nvPr/>
            </p:nvSpPr>
            <p:spPr>
              <a:xfrm>
                <a:off x="5790532" y="1523934"/>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84" name="TextBox 40"/>
              <p:cNvSpPr txBox="1">
                <a:spLocks noChangeArrowheads="1"/>
              </p:cNvSpPr>
              <p:nvPr/>
            </p:nvSpPr>
            <p:spPr bwMode="auto">
              <a:xfrm>
                <a:off x="5791200" y="1524000"/>
                <a:ext cx="42832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1</a:t>
                </a:r>
                <a:endParaRPr lang="en-US" sz="1600" b="1" kern="1200">
                  <a:solidFill>
                    <a:prstClr val="white"/>
                  </a:solidFill>
                  <a:latin typeface="Calibri" pitchFamily="34" charset="0"/>
                  <a:ea typeface="+mn-ea"/>
                  <a:cs typeface="+mn-cs"/>
                </a:endParaRPr>
              </a:p>
            </p:txBody>
          </p:sp>
          <p:cxnSp>
            <p:nvCxnSpPr>
              <p:cNvPr id="44" name="Straight Arrow Connector 43"/>
              <p:cNvCxnSpPr>
                <a:stCxn id="5" idx="6"/>
                <a:endCxn id="8" idx="1"/>
              </p:cNvCxnSpPr>
              <p:nvPr/>
            </p:nvCxnSpPr>
            <p:spPr>
              <a:xfrm>
                <a:off x="1980532" y="1143370"/>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5" idx="6"/>
                <a:endCxn id="9" idx="1"/>
              </p:cNvCxnSpPr>
              <p:nvPr/>
            </p:nvCxnSpPr>
            <p:spPr>
              <a:xfrm>
                <a:off x="1980532" y="2209668"/>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8" idx="6"/>
                <a:endCxn id="10" idx="1"/>
              </p:cNvCxnSpPr>
              <p:nvPr/>
            </p:nvCxnSpPr>
            <p:spPr>
              <a:xfrm>
                <a:off x="1980532" y="4647435"/>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3"/>
              </p:cNvCxnSpPr>
              <p:nvPr/>
            </p:nvCxnSpPr>
            <p:spPr>
              <a:xfrm>
                <a:off x="5257466" y="1751914"/>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2" idx="3"/>
              </p:cNvCxnSpPr>
              <p:nvPr/>
            </p:nvCxnSpPr>
            <p:spPr>
              <a:xfrm>
                <a:off x="5257466" y="2742818"/>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p:cNvCxnSpPr>
              <p:nvPr/>
            </p:nvCxnSpPr>
            <p:spPr>
              <a:xfrm>
                <a:off x="5257466" y="4114286"/>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1" name="Right Brace 50"/>
              <p:cNvSpPr/>
              <p:nvPr/>
            </p:nvSpPr>
            <p:spPr>
              <a:xfrm rot="5400000">
                <a:off x="1580263" y="4971438"/>
                <a:ext cx="267473" cy="990935"/>
              </a:xfrm>
              <a:prstGeom prst="rightBrace">
                <a:avLst>
                  <a:gd name="adj1" fmla="val 8333"/>
                  <a:gd name="adj2" fmla="val 48888"/>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04492" name="TextBox 53"/>
              <p:cNvSpPr txBox="1">
                <a:spLocks noChangeArrowheads="1"/>
              </p:cNvSpPr>
              <p:nvPr/>
            </p:nvSpPr>
            <p:spPr bwMode="auto">
              <a:xfrm>
                <a:off x="1143000" y="5638800"/>
                <a:ext cx="1046953"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split</a:t>
                </a:r>
              </a:p>
            </p:txBody>
          </p:sp>
          <p:sp>
            <p:nvSpPr>
              <p:cNvPr id="104493" name="TextBox 63"/>
              <p:cNvSpPr txBox="1">
                <a:spLocks noChangeArrowheads="1"/>
              </p:cNvSpPr>
              <p:nvPr/>
            </p:nvSpPr>
            <p:spPr bwMode="auto">
              <a:xfrm>
                <a:off x="1524000" y="914400"/>
                <a:ext cx="44435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D1</a:t>
                </a:r>
              </a:p>
            </p:txBody>
          </p:sp>
          <p:sp>
            <p:nvSpPr>
              <p:cNvPr id="65" name="Oval 64"/>
              <p:cNvSpPr/>
              <p:nvPr/>
            </p:nvSpPr>
            <p:spPr>
              <a:xfrm>
                <a:off x="1524335" y="1981689"/>
                <a:ext cx="456197" cy="455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95" name="TextBox 65"/>
              <p:cNvSpPr txBox="1">
                <a:spLocks noChangeArrowheads="1"/>
              </p:cNvSpPr>
              <p:nvPr/>
            </p:nvSpPr>
            <p:spPr bwMode="auto">
              <a:xfrm>
                <a:off x="1524000" y="1981200"/>
                <a:ext cx="431528"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D2</a:t>
                </a:r>
              </a:p>
            </p:txBody>
          </p:sp>
          <p:sp>
            <p:nvSpPr>
              <p:cNvPr id="68" name="Oval 67"/>
              <p:cNvSpPr/>
              <p:nvPr/>
            </p:nvSpPr>
            <p:spPr>
              <a:xfrm>
                <a:off x="1524335" y="4419456"/>
                <a:ext cx="456197" cy="45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97" name="TextBox 68"/>
              <p:cNvSpPr txBox="1">
                <a:spLocks noChangeArrowheads="1"/>
              </p:cNvSpPr>
              <p:nvPr/>
            </p:nvSpPr>
            <p:spPr bwMode="auto">
              <a:xfrm>
                <a:off x="1524000" y="4419600"/>
                <a:ext cx="490840"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Dm</a:t>
                </a:r>
              </a:p>
            </p:txBody>
          </p:sp>
          <p:sp>
            <p:nvSpPr>
              <p:cNvPr id="148" name="Oval 147"/>
              <p:cNvSpPr/>
              <p:nvPr/>
            </p:nvSpPr>
            <p:spPr>
              <a:xfrm>
                <a:off x="5790532" y="2514838"/>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49" name="Oval 148"/>
              <p:cNvSpPr/>
              <p:nvPr/>
            </p:nvSpPr>
            <p:spPr>
              <a:xfrm>
                <a:off x="5790532" y="3886306"/>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500" name="TextBox 41"/>
              <p:cNvSpPr txBox="1">
                <a:spLocks noChangeArrowheads="1"/>
              </p:cNvSpPr>
              <p:nvPr/>
            </p:nvSpPr>
            <p:spPr bwMode="auto">
              <a:xfrm>
                <a:off x="5791200" y="2514600"/>
                <a:ext cx="42832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2</a:t>
                </a:r>
                <a:endParaRPr lang="en-US" sz="1600" b="1" kern="1200">
                  <a:solidFill>
                    <a:prstClr val="white"/>
                  </a:solidFill>
                  <a:latin typeface="Calibri" pitchFamily="34" charset="0"/>
                  <a:ea typeface="+mn-ea"/>
                  <a:cs typeface="+mn-cs"/>
                </a:endParaRPr>
              </a:p>
            </p:txBody>
          </p:sp>
          <p:sp>
            <p:nvSpPr>
              <p:cNvPr id="104501" name="TextBox 42"/>
              <p:cNvSpPr txBox="1">
                <a:spLocks noChangeArrowheads="1"/>
              </p:cNvSpPr>
              <p:nvPr/>
            </p:nvSpPr>
            <p:spPr bwMode="auto">
              <a:xfrm>
                <a:off x="5791200" y="3886200"/>
                <a:ext cx="399468"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r</a:t>
                </a:r>
                <a:endParaRPr lang="en-US" sz="1600" b="1" kern="1200">
                  <a:solidFill>
                    <a:prstClr val="white"/>
                  </a:solidFill>
                  <a:latin typeface="Calibri" pitchFamily="34" charset="0"/>
                  <a:ea typeface="+mn-ea"/>
                  <a:cs typeface="+mn-cs"/>
                </a:endParaRPr>
              </a:p>
            </p:txBody>
          </p:sp>
          <p:cxnSp>
            <p:nvCxnSpPr>
              <p:cNvPr id="167" name="Straight Arrow Connector 166"/>
              <p:cNvCxnSpPr>
                <a:stCxn id="4" idx="7"/>
                <a:endCxn id="104493" idx="1"/>
              </p:cNvCxnSpPr>
              <p:nvPr/>
            </p:nvCxnSpPr>
            <p:spPr>
              <a:xfrm rot="5400000" flipH="1" flipV="1">
                <a:off x="944931" y="1086344"/>
                <a:ext cx="567256" cy="59155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066466" y="2209668"/>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4" idx="5"/>
                <a:endCxn id="104497" idx="1"/>
              </p:cNvCxnSpPr>
              <p:nvPr/>
            </p:nvCxnSpPr>
            <p:spPr>
              <a:xfrm rot="16200000" flipH="1">
                <a:off x="837224" y="3917240"/>
                <a:ext cx="782670" cy="59155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1028117"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7182" y="3084848"/>
                <a:ext cx="4494969" cy="167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1638883"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3239751"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04509" name="TextBox 185"/>
              <p:cNvSpPr txBox="1">
                <a:spLocks noChangeArrowheads="1"/>
              </p:cNvSpPr>
              <p:nvPr/>
            </p:nvSpPr>
            <p:spPr bwMode="auto">
              <a:xfrm>
                <a:off x="2743200" y="5638800"/>
                <a:ext cx="601447"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a:t>
                </a:r>
              </a:p>
            </p:txBody>
          </p:sp>
          <p:sp>
            <p:nvSpPr>
              <p:cNvPr id="104510" name="TextBox 186"/>
              <p:cNvSpPr txBox="1">
                <a:spLocks noChangeArrowheads="1"/>
              </p:cNvSpPr>
              <p:nvPr/>
            </p:nvSpPr>
            <p:spPr bwMode="auto">
              <a:xfrm>
                <a:off x="4419600" y="5638800"/>
                <a:ext cx="834074"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reduce</a:t>
                </a:r>
              </a:p>
            </p:txBody>
          </p:sp>
          <p:sp>
            <p:nvSpPr>
              <p:cNvPr id="188" name="Right Brace 187"/>
              <p:cNvSpPr/>
              <p:nvPr/>
            </p:nvSpPr>
            <p:spPr>
              <a:xfrm rot="5400000">
                <a:off x="2913763" y="4628872"/>
                <a:ext cx="267473" cy="167606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89" name="Right Brace 188"/>
              <p:cNvSpPr/>
              <p:nvPr/>
            </p:nvSpPr>
            <p:spPr>
              <a:xfrm rot="5400000">
                <a:off x="4552230" y="4666470"/>
                <a:ext cx="267473" cy="16008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grpSp>
        <p:sp>
          <p:nvSpPr>
            <p:cNvPr id="104454" name="TextBox 194"/>
            <p:cNvSpPr txBox="1">
              <a:spLocks noChangeArrowheads="1"/>
            </p:cNvSpPr>
            <p:nvPr/>
          </p:nvSpPr>
          <p:spPr bwMode="auto">
            <a:xfrm>
              <a:off x="381000" y="2438400"/>
              <a:ext cx="620554"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Data</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Hadoop (Apache’s map-reduce)</a:t>
            </a:r>
            <a:endParaRPr lang="en-US" dirty="0"/>
          </a:p>
        </p:txBody>
      </p:sp>
      <p:sp>
        <p:nvSpPr>
          <p:cNvPr id="3" name="Content Placeholder 2"/>
          <p:cNvSpPr>
            <a:spLocks noGrp="1"/>
          </p:cNvSpPr>
          <p:nvPr>
            <p:ph idx="1"/>
          </p:nvPr>
        </p:nvSpPr>
        <p:spPr>
          <a:xfrm>
            <a:off x="4114800" y="762000"/>
            <a:ext cx="4648200" cy="5943600"/>
          </a:xfrm>
        </p:spPr>
        <p:txBody>
          <a:bodyPr rtlCol="0">
            <a:normAutofit fontScale="55000" lnSpcReduction="20000"/>
          </a:bodyPr>
          <a:lstStyle/>
          <a:p>
            <a:pPr eaLnBrk="1" fontAlgn="auto" hangingPunct="1">
              <a:spcAft>
                <a:spcPts val="0"/>
              </a:spcAft>
              <a:defRPr/>
            </a:pPr>
            <a:r>
              <a:rPr lang="en-US" dirty="0" smtClean="0"/>
              <a:t>Data is distributed in the data/computing nodes</a:t>
            </a:r>
          </a:p>
          <a:p>
            <a:pPr eaLnBrk="1" fontAlgn="auto" hangingPunct="1">
              <a:spcAft>
                <a:spcPts val="0"/>
              </a:spcAft>
              <a:defRPr/>
            </a:pPr>
            <a:r>
              <a:rPr lang="en-US" dirty="0" smtClean="0"/>
              <a:t>Name Node maintains the namespace of the entire file system</a:t>
            </a:r>
          </a:p>
          <a:p>
            <a:pPr eaLnBrk="1" fontAlgn="auto" hangingPunct="1">
              <a:spcAft>
                <a:spcPts val="0"/>
              </a:spcAft>
              <a:defRPr/>
            </a:pPr>
            <a:r>
              <a:rPr lang="en-US" dirty="0" smtClean="0"/>
              <a:t>Name Node and Data Nodes are part of the Hadoop Distributed File System (HDFS)</a:t>
            </a:r>
          </a:p>
          <a:p>
            <a:pPr eaLnBrk="1" fontAlgn="auto" hangingPunct="1">
              <a:spcAft>
                <a:spcPts val="0"/>
              </a:spcAft>
              <a:defRPr/>
            </a:pPr>
            <a:r>
              <a:rPr lang="en-US" dirty="0" smtClean="0"/>
              <a:t>Job Client </a:t>
            </a:r>
          </a:p>
          <a:p>
            <a:pPr lvl="1" eaLnBrk="1" fontAlgn="auto" hangingPunct="1">
              <a:spcAft>
                <a:spcPts val="0"/>
              </a:spcAft>
              <a:defRPr/>
            </a:pPr>
            <a:r>
              <a:rPr lang="en-US" sz="3300" dirty="0" smtClean="0"/>
              <a:t>Compute the data split</a:t>
            </a:r>
          </a:p>
          <a:p>
            <a:pPr lvl="1" eaLnBrk="1" fontAlgn="auto" hangingPunct="1">
              <a:spcAft>
                <a:spcPts val="0"/>
              </a:spcAft>
              <a:defRPr/>
            </a:pPr>
            <a:r>
              <a:rPr lang="en-US" sz="3300" dirty="0" smtClean="0"/>
              <a:t>Get a JobID from the Job Tracker</a:t>
            </a:r>
          </a:p>
          <a:p>
            <a:pPr lvl="1" eaLnBrk="1" fontAlgn="auto" hangingPunct="1">
              <a:spcAft>
                <a:spcPts val="0"/>
              </a:spcAft>
              <a:defRPr/>
            </a:pPr>
            <a:r>
              <a:rPr lang="en-US" sz="3300" dirty="0" smtClean="0"/>
              <a:t>Upload the job specific files (map, reduce, and other configurations) to a directory in HDFS</a:t>
            </a:r>
          </a:p>
          <a:p>
            <a:pPr lvl="1" eaLnBrk="1" fontAlgn="auto" hangingPunct="1">
              <a:spcAft>
                <a:spcPts val="0"/>
              </a:spcAft>
              <a:defRPr/>
            </a:pPr>
            <a:r>
              <a:rPr lang="en-US" sz="3300" dirty="0" smtClean="0"/>
              <a:t>Submit the jobID to the Job Tracker</a:t>
            </a:r>
          </a:p>
          <a:p>
            <a:pPr eaLnBrk="1" fontAlgn="auto" hangingPunct="1">
              <a:spcAft>
                <a:spcPts val="0"/>
              </a:spcAft>
              <a:defRPr/>
            </a:pPr>
            <a:r>
              <a:rPr lang="en-US" dirty="0" smtClean="0"/>
              <a:t>Job Tracker</a:t>
            </a:r>
          </a:p>
          <a:p>
            <a:pPr lvl="1" eaLnBrk="1" fontAlgn="auto" hangingPunct="1">
              <a:spcAft>
                <a:spcPts val="0"/>
              </a:spcAft>
              <a:defRPr/>
            </a:pPr>
            <a:r>
              <a:rPr lang="en-US" sz="3300" dirty="0" smtClean="0"/>
              <a:t>Use the data split to identify the nodes for map tasks</a:t>
            </a:r>
          </a:p>
          <a:p>
            <a:pPr lvl="1" eaLnBrk="1" fontAlgn="auto" hangingPunct="1">
              <a:spcAft>
                <a:spcPts val="0"/>
              </a:spcAft>
              <a:defRPr/>
            </a:pPr>
            <a:r>
              <a:rPr lang="en-US" sz="3300" dirty="0" smtClean="0"/>
              <a:t>Instruct TaskTrackers to execute map tasks</a:t>
            </a:r>
          </a:p>
          <a:p>
            <a:pPr lvl="1" eaLnBrk="1" fontAlgn="auto" hangingPunct="1">
              <a:spcAft>
                <a:spcPts val="0"/>
              </a:spcAft>
              <a:defRPr/>
            </a:pPr>
            <a:r>
              <a:rPr lang="en-US" sz="3300" dirty="0" smtClean="0"/>
              <a:t>Monitor the progress</a:t>
            </a:r>
          </a:p>
          <a:p>
            <a:pPr lvl="1" eaLnBrk="1" fontAlgn="auto" hangingPunct="1">
              <a:spcAft>
                <a:spcPts val="0"/>
              </a:spcAft>
              <a:defRPr/>
            </a:pPr>
            <a:r>
              <a:rPr lang="en-US" sz="3300" dirty="0" smtClean="0"/>
              <a:t>Sort the output of the map tasks</a:t>
            </a:r>
          </a:p>
          <a:p>
            <a:pPr lvl="1" eaLnBrk="1" fontAlgn="auto" hangingPunct="1">
              <a:spcAft>
                <a:spcPts val="0"/>
              </a:spcAft>
              <a:defRPr/>
            </a:pPr>
            <a:r>
              <a:rPr lang="en-US" sz="3300" dirty="0" smtClean="0"/>
              <a:t>Instruct the TaskTracker to execute reduce tasks  </a:t>
            </a:r>
          </a:p>
        </p:txBody>
      </p:sp>
      <p:grpSp>
        <p:nvGrpSpPr>
          <p:cNvPr id="32" name="Group 52"/>
          <p:cNvGrpSpPr>
            <a:grpSpLocks/>
          </p:cNvGrpSpPr>
          <p:nvPr/>
        </p:nvGrpSpPr>
        <p:grpSpPr bwMode="auto">
          <a:xfrm>
            <a:off x="304800" y="822325"/>
            <a:ext cx="3276600" cy="4130675"/>
            <a:chOff x="304800" y="822325"/>
            <a:chExt cx="3886200" cy="5715000"/>
          </a:xfrm>
        </p:grpSpPr>
        <p:sp>
          <p:nvSpPr>
            <p:cNvPr id="4" name="Rectangle 3"/>
            <p:cNvSpPr/>
            <p:nvPr/>
          </p:nvSpPr>
          <p:spPr>
            <a:xfrm>
              <a:off x="304800" y="822325"/>
              <a:ext cx="1675735" cy="12189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A</a:t>
              </a:r>
            </a:p>
          </p:txBody>
        </p:sp>
        <p:sp>
          <p:nvSpPr>
            <p:cNvPr id="5" name="Rectangle 4"/>
            <p:cNvSpPr/>
            <p:nvPr/>
          </p:nvSpPr>
          <p:spPr>
            <a:xfrm>
              <a:off x="380114" y="899199"/>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1</a:t>
              </a:r>
            </a:p>
          </p:txBody>
        </p:sp>
        <p:sp>
          <p:nvSpPr>
            <p:cNvPr id="6" name="Rectangle 5"/>
            <p:cNvSpPr/>
            <p:nvPr/>
          </p:nvSpPr>
          <p:spPr>
            <a:xfrm>
              <a:off x="380114" y="1356048"/>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2</a:t>
              </a:r>
            </a:p>
          </p:txBody>
        </p:sp>
        <p:sp>
          <p:nvSpPr>
            <p:cNvPr id="7" name="Rectangle 6"/>
            <p:cNvSpPr/>
            <p:nvPr/>
          </p:nvSpPr>
          <p:spPr>
            <a:xfrm>
              <a:off x="1372376" y="1812896"/>
              <a:ext cx="510251"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8" name="Rectangle 7"/>
            <p:cNvSpPr/>
            <p:nvPr/>
          </p:nvSpPr>
          <p:spPr>
            <a:xfrm>
              <a:off x="380114" y="1812896"/>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9" name="Rectangle 8"/>
            <p:cNvSpPr/>
            <p:nvPr/>
          </p:nvSpPr>
          <p:spPr>
            <a:xfrm>
              <a:off x="2438068" y="822325"/>
              <a:ext cx="1677618" cy="12189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B</a:t>
              </a:r>
            </a:p>
          </p:txBody>
        </p:sp>
        <p:sp>
          <p:nvSpPr>
            <p:cNvPr id="10" name="Rectangle 9"/>
            <p:cNvSpPr/>
            <p:nvPr/>
          </p:nvSpPr>
          <p:spPr>
            <a:xfrm>
              <a:off x="2515265" y="1356048"/>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2</a:t>
              </a:r>
            </a:p>
          </p:txBody>
        </p:sp>
        <p:sp>
          <p:nvSpPr>
            <p:cNvPr id="11" name="Rectangle 10"/>
            <p:cNvSpPr/>
            <p:nvPr/>
          </p:nvSpPr>
          <p:spPr>
            <a:xfrm>
              <a:off x="3505643" y="1812896"/>
              <a:ext cx="510253"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2" name="Rectangle 11"/>
            <p:cNvSpPr/>
            <p:nvPr/>
          </p:nvSpPr>
          <p:spPr>
            <a:xfrm>
              <a:off x="2515265" y="1812896"/>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3" name="Rectangle 12"/>
            <p:cNvSpPr/>
            <p:nvPr/>
          </p:nvSpPr>
          <p:spPr>
            <a:xfrm>
              <a:off x="304800" y="2726594"/>
              <a:ext cx="1675735" cy="12189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C</a:t>
              </a:r>
            </a:p>
          </p:txBody>
        </p:sp>
        <p:sp>
          <p:nvSpPr>
            <p:cNvPr id="14" name="Rectangle 13"/>
            <p:cNvSpPr/>
            <p:nvPr/>
          </p:nvSpPr>
          <p:spPr>
            <a:xfrm>
              <a:off x="380114" y="2803466"/>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3</a:t>
              </a:r>
            </a:p>
          </p:txBody>
        </p:sp>
        <p:sp>
          <p:nvSpPr>
            <p:cNvPr id="15" name="Rectangle 14"/>
            <p:cNvSpPr/>
            <p:nvPr/>
          </p:nvSpPr>
          <p:spPr>
            <a:xfrm>
              <a:off x="380114" y="3260315"/>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4</a:t>
              </a:r>
            </a:p>
          </p:txBody>
        </p:sp>
        <p:sp>
          <p:nvSpPr>
            <p:cNvPr id="16" name="Rectangle 15"/>
            <p:cNvSpPr/>
            <p:nvPr/>
          </p:nvSpPr>
          <p:spPr>
            <a:xfrm>
              <a:off x="1372376" y="3717164"/>
              <a:ext cx="510251"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7" name="Rectangle 16"/>
            <p:cNvSpPr/>
            <p:nvPr/>
          </p:nvSpPr>
          <p:spPr>
            <a:xfrm>
              <a:off x="380114" y="3717164"/>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8" name="Rectangle 17"/>
            <p:cNvSpPr/>
            <p:nvPr/>
          </p:nvSpPr>
          <p:spPr>
            <a:xfrm>
              <a:off x="2438068" y="2726594"/>
              <a:ext cx="1677618" cy="12189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D</a:t>
              </a:r>
            </a:p>
          </p:txBody>
        </p:sp>
        <p:sp>
          <p:nvSpPr>
            <p:cNvPr id="19" name="Rectangle 18"/>
            <p:cNvSpPr/>
            <p:nvPr/>
          </p:nvSpPr>
          <p:spPr>
            <a:xfrm>
              <a:off x="2515265" y="2803466"/>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4</a:t>
              </a:r>
            </a:p>
          </p:txBody>
        </p:sp>
        <p:sp>
          <p:nvSpPr>
            <p:cNvPr id="20" name="Rectangle 19"/>
            <p:cNvSpPr/>
            <p:nvPr/>
          </p:nvSpPr>
          <p:spPr>
            <a:xfrm>
              <a:off x="3505643" y="3717164"/>
              <a:ext cx="510253"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21" name="Rectangle 20"/>
            <p:cNvSpPr/>
            <p:nvPr/>
          </p:nvSpPr>
          <p:spPr>
            <a:xfrm>
              <a:off x="2515265" y="3717164"/>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22" name="Rectangle 21"/>
            <p:cNvSpPr/>
            <p:nvPr/>
          </p:nvSpPr>
          <p:spPr>
            <a:xfrm>
              <a:off x="304800" y="4936159"/>
              <a:ext cx="1600422" cy="6874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Name  Node</a:t>
              </a:r>
            </a:p>
          </p:txBody>
        </p:sp>
        <p:sp>
          <p:nvSpPr>
            <p:cNvPr id="23" name="Rectangle 22"/>
            <p:cNvSpPr/>
            <p:nvPr/>
          </p:nvSpPr>
          <p:spPr>
            <a:xfrm>
              <a:off x="2667776" y="4936159"/>
              <a:ext cx="1523224" cy="6874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Job Tracker</a:t>
              </a:r>
            </a:p>
          </p:txBody>
        </p:sp>
        <p:sp>
          <p:nvSpPr>
            <p:cNvPr id="24" name="Rectangle 23"/>
            <p:cNvSpPr/>
            <p:nvPr/>
          </p:nvSpPr>
          <p:spPr>
            <a:xfrm>
              <a:off x="1524886" y="5926729"/>
              <a:ext cx="1523225" cy="6105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Job Client</a:t>
              </a:r>
            </a:p>
          </p:txBody>
        </p:sp>
        <p:cxnSp>
          <p:nvCxnSpPr>
            <p:cNvPr id="25" name="Straight Arrow Connector 24"/>
            <p:cNvCxnSpPr>
              <a:stCxn id="8" idx="2"/>
              <a:endCxn id="22" idx="0"/>
            </p:cNvCxnSpPr>
            <p:nvPr/>
          </p:nvCxnSpPr>
          <p:spPr>
            <a:xfrm rot="16200000" flipH="1">
              <a:off x="-530699" y="3300449"/>
              <a:ext cx="2802590" cy="46883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p:cNvCxnSpPr>
            <p:nvPr/>
          </p:nvCxnSpPr>
          <p:spPr>
            <a:xfrm rot="5400000">
              <a:off x="1621752" y="3788460"/>
              <a:ext cx="898323" cy="1397074"/>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2"/>
            </p:cNvCxnSpPr>
            <p:nvPr/>
          </p:nvCxnSpPr>
          <p:spPr>
            <a:xfrm rot="5400000" flipH="1" flipV="1">
              <a:off x="1888763" y="3065092"/>
              <a:ext cx="2802590" cy="939542"/>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0" idx="2"/>
            </p:cNvCxnSpPr>
            <p:nvPr/>
          </p:nvCxnSpPr>
          <p:spPr>
            <a:xfrm rot="5400000" flipH="1" flipV="1">
              <a:off x="2916210" y="4092540"/>
              <a:ext cx="898323" cy="788914"/>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3"/>
              <a:endCxn id="23" idx="1"/>
            </p:cNvCxnSpPr>
            <p:nvPr/>
          </p:nvCxnSpPr>
          <p:spPr>
            <a:xfrm>
              <a:off x="1905222" y="5280991"/>
              <a:ext cx="762554" cy="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a:endCxn id="23" idx="2"/>
            </p:cNvCxnSpPr>
            <p:nvPr/>
          </p:nvCxnSpPr>
          <p:spPr>
            <a:xfrm flipV="1">
              <a:off x="3048111" y="5623628"/>
              <a:ext cx="380335" cy="60840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22" idx="2"/>
            </p:cNvCxnSpPr>
            <p:nvPr/>
          </p:nvCxnSpPr>
          <p:spPr>
            <a:xfrm rot="10800000">
              <a:off x="1105011" y="5623628"/>
              <a:ext cx="419875" cy="60840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6546" name="TextBox 31"/>
            <p:cNvSpPr txBox="1">
              <a:spLocks noChangeArrowheads="1"/>
            </p:cNvSpPr>
            <p:nvPr/>
          </p:nvSpPr>
          <p:spPr bwMode="auto">
            <a:xfrm>
              <a:off x="1066800" y="2193925"/>
              <a:ext cx="2264594" cy="369332"/>
            </a:xfrm>
            <a:prstGeom prst="rect">
              <a:avLst/>
            </a:prstGeom>
            <a:solidFill>
              <a:schemeClr val="bg1"/>
            </a:solid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Data/Compute Nodes</a:t>
              </a:r>
            </a:p>
          </p:txBody>
        </p:sp>
        <p:sp>
          <p:nvSpPr>
            <p:cNvPr id="33" name="Rectangle 32"/>
            <p:cNvSpPr/>
            <p:nvPr/>
          </p:nvSpPr>
          <p:spPr>
            <a:xfrm>
              <a:off x="2515265" y="3260315"/>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3</a:t>
              </a:r>
            </a:p>
          </p:txBody>
        </p:sp>
        <p:sp>
          <p:nvSpPr>
            <p:cNvPr id="34" name="Rectangle 33"/>
            <p:cNvSpPr/>
            <p:nvPr/>
          </p:nvSpPr>
          <p:spPr>
            <a:xfrm>
              <a:off x="2515265" y="899199"/>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1</a:t>
              </a:r>
            </a:p>
          </p:txBody>
        </p:sp>
      </p:grpSp>
      <p:sp>
        <p:nvSpPr>
          <p:cNvPr id="37" name="Rectangle 36"/>
          <p:cNvSpPr/>
          <p:nvPr/>
        </p:nvSpPr>
        <p:spPr>
          <a:xfrm>
            <a:off x="228600" y="5029200"/>
            <a:ext cx="38100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38" name="Rectangle 37"/>
          <p:cNvSpPr/>
          <p:nvPr/>
        </p:nvSpPr>
        <p:spPr>
          <a:xfrm>
            <a:off x="457200" y="5105400"/>
            <a:ext cx="315913" cy="2619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39" name="Rectangle 38"/>
          <p:cNvSpPr/>
          <p:nvPr/>
        </p:nvSpPr>
        <p:spPr>
          <a:xfrm>
            <a:off x="457200" y="5486400"/>
            <a:ext cx="441325" cy="261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40" name="Rectangle 39"/>
          <p:cNvSpPr/>
          <p:nvPr/>
        </p:nvSpPr>
        <p:spPr>
          <a:xfrm>
            <a:off x="457200" y="5867400"/>
            <a:ext cx="441325" cy="2619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06505" name="TextBox 40"/>
          <p:cNvSpPr txBox="1">
            <a:spLocks noChangeArrowheads="1"/>
          </p:cNvSpPr>
          <p:nvPr/>
        </p:nvSpPr>
        <p:spPr bwMode="auto">
          <a:xfrm>
            <a:off x="990600" y="5029200"/>
            <a:ext cx="1600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Block</a:t>
            </a:r>
          </a:p>
        </p:txBody>
      </p:sp>
      <p:sp>
        <p:nvSpPr>
          <p:cNvPr id="106506" name="TextBox 41"/>
          <p:cNvSpPr txBox="1">
            <a:spLocks noChangeArrowheads="1"/>
          </p:cNvSpPr>
          <p:nvPr/>
        </p:nvSpPr>
        <p:spPr bwMode="auto">
          <a:xfrm>
            <a:off x="990600" y="5410200"/>
            <a:ext cx="1600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Node</a:t>
            </a:r>
          </a:p>
        </p:txBody>
      </p:sp>
      <p:sp>
        <p:nvSpPr>
          <p:cNvPr id="106507" name="TextBox 42"/>
          <p:cNvSpPr txBox="1">
            <a:spLocks noChangeArrowheads="1"/>
          </p:cNvSpPr>
          <p:nvPr/>
        </p:nvSpPr>
        <p:spPr bwMode="auto">
          <a:xfrm>
            <a:off x="990600" y="5791200"/>
            <a:ext cx="16764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Task Tracker</a:t>
            </a:r>
          </a:p>
        </p:txBody>
      </p:sp>
      <p:sp>
        <p:nvSpPr>
          <p:cNvPr id="106508" name="TextBox 45"/>
          <p:cNvSpPr txBox="1">
            <a:spLocks noChangeArrowheads="1"/>
          </p:cNvSpPr>
          <p:nvPr/>
        </p:nvSpPr>
        <p:spPr bwMode="auto">
          <a:xfrm>
            <a:off x="990600" y="6172200"/>
            <a:ext cx="32766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Point to Point Communication</a:t>
            </a:r>
          </a:p>
        </p:txBody>
      </p:sp>
      <p:grpSp>
        <p:nvGrpSpPr>
          <p:cNvPr id="35" name="Group 61"/>
          <p:cNvGrpSpPr>
            <a:grpSpLocks/>
          </p:cNvGrpSpPr>
          <p:nvPr/>
        </p:nvGrpSpPr>
        <p:grpSpPr bwMode="auto">
          <a:xfrm>
            <a:off x="457200" y="6248400"/>
            <a:ext cx="471488" cy="304800"/>
            <a:chOff x="3886200" y="6172200"/>
            <a:chExt cx="471856" cy="305094"/>
          </a:xfrm>
        </p:grpSpPr>
        <p:cxnSp>
          <p:nvCxnSpPr>
            <p:cNvPr id="45" name="Straight Arrow Connector 44"/>
            <p:cNvCxnSpPr/>
            <p:nvPr/>
          </p:nvCxnSpPr>
          <p:spPr>
            <a:xfrm>
              <a:off x="3886200" y="6172200"/>
              <a:ext cx="462324" cy="0"/>
            </a:xfrm>
            <a:prstGeom prst="straightConnector1">
              <a:avLst/>
            </a:pr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62459" y="6324747"/>
              <a:ext cx="395597" cy="159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886200" y="6477294"/>
              <a:ext cx="462324" cy="0"/>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grpSp>
      <p:sp>
        <p:nvSpPr>
          <p:cNvPr id="106510" name="TextBox 53"/>
          <p:cNvSpPr txBox="1">
            <a:spLocks noChangeArrowheads="1"/>
          </p:cNvSpPr>
          <p:nvPr/>
        </p:nvSpPr>
        <p:spPr bwMode="auto">
          <a:xfrm>
            <a:off x="381000" y="14478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1" name="TextBox 54"/>
          <p:cNvSpPr txBox="1">
            <a:spLocks noChangeArrowheads="1"/>
          </p:cNvSpPr>
          <p:nvPr/>
        </p:nvSpPr>
        <p:spPr bwMode="auto">
          <a:xfrm>
            <a:off x="457200" y="54102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2" name="TextBox 55"/>
          <p:cNvSpPr txBox="1">
            <a:spLocks noChangeArrowheads="1"/>
          </p:cNvSpPr>
          <p:nvPr/>
        </p:nvSpPr>
        <p:spPr bwMode="auto">
          <a:xfrm>
            <a:off x="381000" y="28194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3" name="TextBox 56"/>
          <p:cNvSpPr txBox="1">
            <a:spLocks noChangeArrowheads="1"/>
          </p:cNvSpPr>
          <p:nvPr/>
        </p:nvSpPr>
        <p:spPr bwMode="auto">
          <a:xfrm>
            <a:off x="2133600" y="28194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4" name="TextBox 60"/>
          <p:cNvSpPr txBox="1">
            <a:spLocks noChangeArrowheads="1"/>
          </p:cNvSpPr>
          <p:nvPr/>
        </p:nvSpPr>
        <p:spPr bwMode="auto">
          <a:xfrm>
            <a:off x="2133600" y="14478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CGL Map Reduce</a:t>
            </a:r>
            <a:endParaRPr lang="en-US" dirty="0"/>
          </a:p>
        </p:txBody>
      </p:sp>
      <p:sp>
        <p:nvSpPr>
          <p:cNvPr id="3" name="Content Placeholder 2"/>
          <p:cNvSpPr>
            <a:spLocks noGrp="1"/>
          </p:cNvSpPr>
          <p:nvPr>
            <p:ph idx="1"/>
          </p:nvPr>
        </p:nvSpPr>
        <p:spPr>
          <a:xfrm>
            <a:off x="533400" y="685800"/>
            <a:ext cx="4191000" cy="6172200"/>
          </a:xfrm>
        </p:spPr>
        <p:txBody>
          <a:bodyPr rtlCol="0">
            <a:normAutofit fontScale="70000" lnSpcReduction="20000"/>
          </a:bodyPr>
          <a:lstStyle/>
          <a:p>
            <a:pPr eaLnBrk="1" fontAlgn="auto" hangingPunct="1">
              <a:spcAft>
                <a:spcPts val="0"/>
              </a:spcAft>
              <a:defRPr/>
            </a:pPr>
            <a:r>
              <a:rPr lang="en-US" dirty="0" smtClean="0"/>
              <a:t>A map-reduce run time that supports iterative map reduce by keeping intermediate results </a:t>
            </a:r>
            <a:r>
              <a:rPr lang="en-US" dirty="0" smtClean="0">
                <a:solidFill>
                  <a:srgbClr val="FF0000"/>
                </a:solidFill>
              </a:rPr>
              <a:t>in-memory</a:t>
            </a:r>
            <a:r>
              <a:rPr lang="en-US" dirty="0" smtClean="0"/>
              <a:t> and using long running threads</a:t>
            </a:r>
          </a:p>
          <a:p>
            <a:pPr eaLnBrk="1" fontAlgn="auto" hangingPunct="1">
              <a:spcAft>
                <a:spcPts val="0"/>
              </a:spcAft>
              <a:defRPr/>
            </a:pPr>
            <a:r>
              <a:rPr lang="en-US" dirty="0" smtClean="0"/>
              <a:t>A </a:t>
            </a:r>
            <a:r>
              <a:rPr lang="en-US" dirty="0" smtClean="0">
                <a:solidFill>
                  <a:srgbClr val="FF0000"/>
                </a:solidFill>
              </a:rPr>
              <a:t>combine</a:t>
            </a:r>
            <a:r>
              <a:rPr lang="en-US" dirty="0" smtClean="0"/>
              <a:t> phase is introduced to merge the results of the reducers</a:t>
            </a:r>
          </a:p>
          <a:p>
            <a:pPr eaLnBrk="1" fontAlgn="auto" hangingPunct="1">
              <a:spcAft>
                <a:spcPts val="0"/>
              </a:spcAft>
              <a:defRPr/>
            </a:pPr>
            <a:r>
              <a:rPr lang="en-US" dirty="0" smtClean="0"/>
              <a:t>Intermediate results are transferred directly to the reducers(eliminating the overhead of writing intermediate results to the local files)</a:t>
            </a:r>
          </a:p>
          <a:p>
            <a:pPr eaLnBrk="1" fontAlgn="auto" hangingPunct="1">
              <a:spcAft>
                <a:spcPts val="0"/>
              </a:spcAft>
              <a:defRPr/>
            </a:pPr>
            <a:r>
              <a:rPr lang="en-US" dirty="0" smtClean="0"/>
              <a:t>A content dissemination network is used for all the communications</a:t>
            </a:r>
          </a:p>
          <a:p>
            <a:pPr eaLnBrk="1" fontAlgn="auto" hangingPunct="1">
              <a:spcAft>
                <a:spcPts val="0"/>
              </a:spcAft>
              <a:defRPr/>
            </a:pPr>
            <a:r>
              <a:rPr lang="en-US" dirty="0" smtClean="0"/>
              <a:t>API supports both traditional map reduce data analyses and iterative map-reduce data analyses</a:t>
            </a:r>
          </a:p>
          <a:p>
            <a:pPr eaLnBrk="1" fontAlgn="auto" hangingPunct="1">
              <a:spcAft>
                <a:spcPts val="0"/>
              </a:spcAft>
              <a:defRPr/>
            </a:pPr>
            <a:endParaRPr lang="en-US" dirty="0"/>
          </a:p>
        </p:txBody>
      </p:sp>
      <p:cxnSp>
        <p:nvCxnSpPr>
          <p:cNvPr id="5" name="Straight Arrow Connector 4"/>
          <p:cNvCxnSpPr/>
          <p:nvPr/>
        </p:nvCxnSpPr>
        <p:spPr>
          <a:xfrm rot="5400000">
            <a:off x="6673850" y="1662113"/>
            <a:ext cx="550863" cy="15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781800" y="1938338"/>
            <a:ext cx="334963" cy="366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7" name="Oval 6"/>
          <p:cNvSpPr/>
          <p:nvPr/>
        </p:nvSpPr>
        <p:spPr>
          <a:xfrm>
            <a:off x="5524500"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8" name="Oval 7"/>
          <p:cNvSpPr/>
          <p:nvPr/>
        </p:nvSpPr>
        <p:spPr>
          <a:xfrm>
            <a:off x="6027738"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9" name="Oval 8"/>
          <p:cNvSpPr/>
          <p:nvPr/>
        </p:nvSpPr>
        <p:spPr>
          <a:xfrm>
            <a:off x="7369175"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 name="Oval 9"/>
          <p:cNvSpPr/>
          <p:nvPr/>
        </p:nvSpPr>
        <p:spPr>
          <a:xfrm>
            <a:off x="5943600"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1" name="Oval 10"/>
          <p:cNvSpPr/>
          <p:nvPr/>
        </p:nvSpPr>
        <p:spPr>
          <a:xfrm>
            <a:off x="6446838"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2" name="Oval 11"/>
          <p:cNvSpPr/>
          <p:nvPr/>
        </p:nvSpPr>
        <p:spPr>
          <a:xfrm>
            <a:off x="7200900"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3" name="Oval 12"/>
          <p:cNvSpPr/>
          <p:nvPr/>
        </p:nvSpPr>
        <p:spPr>
          <a:xfrm>
            <a:off x="6629400" y="4419600"/>
            <a:ext cx="320675" cy="30797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cxnSp>
        <p:nvCxnSpPr>
          <p:cNvPr id="14" name="Elbow Connector 13"/>
          <p:cNvCxnSpPr>
            <a:endCxn id="6" idx="6"/>
          </p:cNvCxnSpPr>
          <p:nvPr/>
        </p:nvCxnSpPr>
        <p:spPr>
          <a:xfrm rot="5400000" flipH="1" flipV="1">
            <a:off x="5342732" y="3636168"/>
            <a:ext cx="3289300" cy="258763"/>
          </a:xfrm>
          <a:prstGeom prst="bentConnector4">
            <a:avLst>
              <a:gd name="adj1" fmla="val 4294"/>
              <a:gd name="adj2" fmla="val 717647"/>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4"/>
            <a:endCxn id="7" idx="0"/>
          </p:cNvCxnSpPr>
          <p:nvPr/>
        </p:nvCxnSpPr>
        <p:spPr>
          <a:xfrm rot="5400000">
            <a:off x="6024562" y="1930401"/>
            <a:ext cx="550863" cy="130016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4"/>
            <a:endCxn id="8" idx="0"/>
          </p:cNvCxnSpPr>
          <p:nvPr/>
        </p:nvCxnSpPr>
        <p:spPr>
          <a:xfrm rot="5400000">
            <a:off x="6276181" y="2182019"/>
            <a:ext cx="550863" cy="7969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9" idx="1"/>
          </p:cNvCxnSpPr>
          <p:nvPr/>
        </p:nvCxnSpPr>
        <p:spPr>
          <a:xfrm rot="16200000" flipH="1">
            <a:off x="6882607" y="2372518"/>
            <a:ext cx="590550" cy="45561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0"/>
          </p:cNvCxnSpPr>
          <p:nvPr/>
        </p:nvCxnSpPr>
        <p:spPr>
          <a:xfrm rot="16200000" flipH="1">
            <a:off x="5584031" y="3196432"/>
            <a:ext cx="550863" cy="4191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4"/>
            <a:endCxn id="11" idx="0"/>
          </p:cNvCxnSpPr>
          <p:nvPr/>
        </p:nvCxnSpPr>
        <p:spPr>
          <a:xfrm rot="16200000" flipH="1">
            <a:off x="5835650" y="2944813"/>
            <a:ext cx="550863" cy="92233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4"/>
            <a:endCxn id="12" idx="0"/>
          </p:cNvCxnSpPr>
          <p:nvPr/>
        </p:nvCxnSpPr>
        <p:spPr>
          <a:xfrm rot="16200000" flipH="1">
            <a:off x="6212681" y="2567782"/>
            <a:ext cx="550863" cy="16764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4"/>
            <a:endCxn id="10" idx="0"/>
          </p:cNvCxnSpPr>
          <p:nvPr/>
        </p:nvCxnSpPr>
        <p:spPr>
          <a:xfrm rot="5400000">
            <a:off x="5835650" y="3363913"/>
            <a:ext cx="550863" cy="8413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4"/>
            <a:endCxn id="11" idx="0"/>
          </p:cNvCxnSpPr>
          <p:nvPr/>
        </p:nvCxnSpPr>
        <p:spPr>
          <a:xfrm rot="16200000" flipH="1">
            <a:off x="6087268" y="3196432"/>
            <a:ext cx="550863" cy="4191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12" idx="0"/>
          </p:cNvCxnSpPr>
          <p:nvPr/>
        </p:nvCxnSpPr>
        <p:spPr>
          <a:xfrm rot="16200000" flipH="1">
            <a:off x="6464300" y="2819400"/>
            <a:ext cx="550863" cy="117316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10" idx="0"/>
          </p:cNvCxnSpPr>
          <p:nvPr/>
        </p:nvCxnSpPr>
        <p:spPr>
          <a:xfrm rot="5400000">
            <a:off x="6506369" y="2693194"/>
            <a:ext cx="550863" cy="14255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4"/>
            <a:endCxn id="11" idx="0"/>
          </p:cNvCxnSpPr>
          <p:nvPr/>
        </p:nvCxnSpPr>
        <p:spPr>
          <a:xfrm rot="5400000">
            <a:off x="6757987" y="2944813"/>
            <a:ext cx="550863" cy="92233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4"/>
            <a:endCxn id="12" idx="0"/>
          </p:cNvCxnSpPr>
          <p:nvPr/>
        </p:nvCxnSpPr>
        <p:spPr>
          <a:xfrm rot="5400000">
            <a:off x="7135019" y="3321844"/>
            <a:ext cx="550863" cy="1682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4"/>
            <a:endCxn id="13" idx="0"/>
          </p:cNvCxnSpPr>
          <p:nvPr/>
        </p:nvCxnSpPr>
        <p:spPr>
          <a:xfrm rot="16200000" flipH="1">
            <a:off x="6198395" y="3828256"/>
            <a:ext cx="461962" cy="7207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4"/>
            <a:endCxn id="13" idx="0"/>
          </p:cNvCxnSpPr>
          <p:nvPr/>
        </p:nvCxnSpPr>
        <p:spPr>
          <a:xfrm rot="16200000" flipH="1">
            <a:off x="6450013" y="4079875"/>
            <a:ext cx="461962" cy="2174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4"/>
            <a:endCxn id="13" idx="0"/>
          </p:cNvCxnSpPr>
          <p:nvPr/>
        </p:nvCxnSpPr>
        <p:spPr>
          <a:xfrm rot="5400000">
            <a:off x="6827045" y="3920331"/>
            <a:ext cx="461962" cy="5365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356225" y="2579688"/>
            <a:ext cx="2873375" cy="22971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cxnSp>
        <p:nvCxnSpPr>
          <p:cNvPr id="31" name="Straight Arrow Connector 30"/>
          <p:cNvCxnSpPr/>
          <p:nvPr/>
        </p:nvCxnSpPr>
        <p:spPr>
          <a:xfrm rot="5400000">
            <a:off x="6507162" y="5761038"/>
            <a:ext cx="550863"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05400" y="1662113"/>
            <a:ext cx="334963"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3" name="Rectangle 32"/>
          <p:cNvSpPr/>
          <p:nvPr/>
        </p:nvSpPr>
        <p:spPr>
          <a:xfrm>
            <a:off x="7369175" y="1662113"/>
            <a:ext cx="1089025" cy="73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Variable Data</a:t>
            </a:r>
          </a:p>
        </p:txBody>
      </p:sp>
      <p:sp>
        <p:nvSpPr>
          <p:cNvPr id="109601" name="TextBox 33"/>
          <p:cNvSpPr txBox="1">
            <a:spLocks noChangeArrowheads="1"/>
          </p:cNvSpPr>
          <p:nvPr/>
        </p:nvSpPr>
        <p:spPr bwMode="auto">
          <a:xfrm>
            <a:off x="6530975" y="2763838"/>
            <a:ext cx="660400" cy="444500"/>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a:t>
            </a:r>
          </a:p>
        </p:txBody>
      </p:sp>
      <p:sp>
        <p:nvSpPr>
          <p:cNvPr id="109602" name="TextBox 34"/>
          <p:cNvSpPr txBox="1">
            <a:spLocks noChangeArrowheads="1"/>
          </p:cNvSpPr>
          <p:nvPr/>
        </p:nvSpPr>
        <p:spPr bwMode="auto">
          <a:xfrm>
            <a:off x="7451725" y="3589338"/>
            <a:ext cx="917575" cy="446087"/>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reduce</a:t>
            </a:r>
          </a:p>
        </p:txBody>
      </p:sp>
      <p:sp>
        <p:nvSpPr>
          <p:cNvPr id="36" name="Rectangle 35"/>
          <p:cNvSpPr/>
          <p:nvPr/>
        </p:nvSpPr>
        <p:spPr>
          <a:xfrm>
            <a:off x="5608638" y="1662113"/>
            <a:ext cx="3349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7" name="Rectangle 36"/>
          <p:cNvSpPr/>
          <p:nvPr/>
        </p:nvSpPr>
        <p:spPr>
          <a:xfrm>
            <a:off x="6278563" y="1662113"/>
            <a:ext cx="3349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9605" name="TextBox 37"/>
          <p:cNvSpPr txBox="1">
            <a:spLocks noChangeArrowheads="1"/>
          </p:cNvSpPr>
          <p:nvPr/>
        </p:nvSpPr>
        <p:spPr bwMode="auto">
          <a:xfrm>
            <a:off x="5189538" y="1295400"/>
            <a:ext cx="1277937" cy="444500"/>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Fixed Data</a:t>
            </a:r>
          </a:p>
        </p:txBody>
      </p:sp>
      <p:cxnSp>
        <p:nvCxnSpPr>
          <p:cNvPr id="39" name="Curved Connector 38"/>
          <p:cNvCxnSpPr>
            <a:stCxn id="32" idx="2"/>
            <a:endCxn id="7" idx="0"/>
          </p:cNvCxnSpPr>
          <p:nvPr/>
        </p:nvCxnSpPr>
        <p:spPr>
          <a:xfrm rot="16200000" flipH="1">
            <a:off x="5049044" y="2255044"/>
            <a:ext cx="825500" cy="376238"/>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2"/>
            <a:endCxn id="8" idx="0"/>
          </p:cNvCxnSpPr>
          <p:nvPr/>
        </p:nvCxnSpPr>
        <p:spPr>
          <a:xfrm rot="16200000" flipH="1">
            <a:off x="5551488" y="2254250"/>
            <a:ext cx="825500" cy="37782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7" idx="2"/>
            <a:endCxn id="9" idx="0"/>
          </p:cNvCxnSpPr>
          <p:nvPr/>
        </p:nvCxnSpPr>
        <p:spPr>
          <a:xfrm rot="16200000" flipH="1">
            <a:off x="6557963" y="1919288"/>
            <a:ext cx="825500" cy="104775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629400" y="5105400"/>
            <a:ext cx="381000" cy="366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9610" name="TextBox 62"/>
          <p:cNvSpPr txBox="1">
            <a:spLocks noChangeArrowheads="1"/>
          </p:cNvSpPr>
          <p:nvPr/>
        </p:nvSpPr>
        <p:spPr bwMode="auto">
          <a:xfrm>
            <a:off x="7010400" y="4343400"/>
            <a:ext cx="998538"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combine</a:t>
            </a:r>
          </a:p>
        </p:txBody>
      </p:sp>
      <p:cxnSp>
        <p:nvCxnSpPr>
          <p:cNvPr id="64" name="Straight Arrow Connector 63"/>
          <p:cNvCxnSpPr/>
          <p:nvPr/>
        </p:nvCxnSpPr>
        <p:spPr>
          <a:xfrm rot="16200000" flipH="1">
            <a:off x="6597650" y="4908550"/>
            <a:ext cx="381000" cy="127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CGL Map Reduce - Implementation</a:t>
            </a:r>
            <a:endParaRPr lang="en-US" dirty="0"/>
          </a:p>
        </p:txBody>
      </p:sp>
      <p:sp>
        <p:nvSpPr>
          <p:cNvPr id="111619" name="Content Placeholder 2"/>
          <p:cNvSpPr>
            <a:spLocks noGrp="1"/>
          </p:cNvSpPr>
          <p:nvPr>
            <p:ph idx="1"/>
          </p:nvPr>
        </p:nvSpPr>
        <p:spPr>
          <a:xfrm>
            <a:off x="457200" y="990600"/>
            <a:ext cx="8229600" cy="5135563"/>
          </a:xfrm>
        </p:spPr>
        <p:txBody>
          <a:bodyPr/>
          <a:lstStyle/>
          <a:p>
            <a:pPr eaLnBrk="1" hangingPunct="1"/>
            <a:r>
              <a:rPr lang="en-US" dirty="0" smtClean="0"/>
              <a:t>Implemented using Java</a:t>
            </a:r>
          </a:p>
          <a:p>
            <a:pPr eaLnBrk="1" hangingPunct="1"/>
            <a:r>
              <a:rPr lang="en-US" dirty="0" smtClean="0"/>
              <a:t>Messaging system </a:t>
            </a:r>
            <a:r>
              <a:rPr lang="en-US" dirty="0" smtClean="0">
                <a:hlinkClick r:id="rId3"/>
              </a:rPr>
              <a:t>NaradaBrokering</a:t>
            </a:r>
            <a:r>
              <a:rPr lang="en-US" dirty="0" smtClean="0"/>
              <a:t> is used for the content dissemination</a:t>
            </a:r>
          </a:p>
          <a:p>
            <a:pPr eaLnBrk="1" hangingPunct="1"/>
            <a:r>
              <a:rPr lang="en-US" dirty="0" smtClean="0"/>
              <a:t>NaradaBrokering has APIs for both Java and C++</a:t>
            </a:r>
          </a:p>
          <a:p>
            <a:pPr eaLnBrk="1" hangingPunct="1"/>
            <a:r>
              <a:rPr lang="en-US" dirty="0" smtClean="0"/>
              <a:t>CGL Map Reduce supports map and reduce functions written in different languages; currently Java and C++</a:t>
            </a:r>
          </a:p>
          <a:p>
            <a:pPr eaLnBrk="1" hangingPunct="1"/>
            <a:r>
              <a:rPr lang="en-US" dirty="0" smtClean="0"/>
              <a:t>Can also implement </a:t>
            </a:r>
            <a:r>
              <a:rPr lang="en-US" dirty="0" err="1" smtClean="0"/>
              <a:t>algorihm</a:t>
            </a:r>
            <a:r>
              <a:rPr lang="en-US" dirty="0" smtClean="0"/>
              <a:t> using MPI and indeed “compile” </a:t>
            </a:r>
            <a:r>
              <a:rPr lang="en-US" dirty="0" err="1" smtClean="0"/>
              <a:t>Mapreduce</a:t>
            </a:r>
            <a:r>
              <a:rPr lang="en-US" dirty="0" smtClean="0"/>
              <a:t> programs to efficient MPI</a:t>
            </a:r>
          </a:p>
          <a:p>
            <a:pPr eaLnBrk="1" hangingPunct="1"/>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Initial Results - Performance</a:t>
            </a:r>
            <a:endParaRPr lang="en-US" dirty="0"/>
          </a:p>
        </p:txBody>
      </p:sp>
      <p:sp>
        <p:nvSpPr>
          <p:cNvPr id="3" name="Content Placeholder 2"/>
          <p:cNvSpPr>
            <a:spLocks noGrp="1"/>
          </p:cNvSpPr>
          <p:nvPr>
            <p:ph idx="1"/>
          </p:nvPr>
        </p:nvSpPr>
        <p:spPr>
          <a:xfrm>
            <a:off x="381000" y="685800"/>
            <a:ext cx="8229600" cy="1143000"/>
          </a:xfrm>
        </p:spPr>
        <p:txBody>
          <a:bodyPr rtlCol="0">
            <a:normAutofit fontScale="55000" lnSpcReduction="20000"/>
          </a:bodyPr>
          <a:lstStyle/>
          <a:p>
            <a:pPr eaLnBrk="1" fontAlgn="auto" hangingPunct="1">
              <a:spcAft>
                <a:spcPts val="0"/>
              </a:spcAft>
              <a:defRPr/>
            </a:pPr>
            <a:r>
              <a:rPr lang="en-US" dirty="0" smtClean="0"/>
              <a:t>In memory Map Reduce based Kmeans Algorithm is used to cluster 2D data points</a:t>
            </a:r>
          </a:p>
          <a:p>
            <a:pPr eaLnBrk="1" fontAlgn="auto" hangingPunct="1">
              <a:spcAft>
                <a:spcPts val="0"/>
              </a:spcAft>
              <a:defRPr/>
            </a:pPr>
            <a:r>
              <a:rPr lang="en-US" dirty="0" smtClean="0"/>
              <a:t>Compared the performance against both MPI (C++) and the Java multi-threaded version of the same algorithm</a:t>
            </a:r>
          </a:p>
          <a:p>
            <a:pPr eaLnBrk="1" fontAlgn="auto" hangingPunct="1">
              <a:spcAft>
                <a:spcPts val="0"/>
              </a:spcAft>
              <a:defRPr/>
            </a:pPr>
            <a:r>
              <a:rPr lang="en-US" dirty="0" smtClean="0"/>
              <a:t>The experiments are performed on a cluster of multi-core computers</a:t>
            </a:r>
            <a:endParaRPr lang="en-US" dirty="0"/>
          </a:p>
        </p:txBody>
      </p:sp>
      <p:pic>
        <p:nvPicPr>
          <p:cNvPr id="126978" name="Picture 2" descr="C:\Documents and Settings\Geoffrey Fox\Desktop\all-data.PNG"/>
          <p:cNvPicPr>
            <a:picLocks noChangeAspect="1" noChangeArrowheads="1"/>
          </p:cNvPicPr>
          <p:nvPr/>
        </p:nvPicPr>
        <p:blipFill>
          <a:blip r:embed="rId3"/>
          <a:srcRect b="9014"/>
          <a:stretch>
            <a:fillRect/>
          </a:stretch>
        </p:blipFill>
        <p:spPr bwMode="auto">
          <a:xfrm>
            <a:off x="0" y="1785937"/>
            <a:ext cx="9144000" cy="4614863"/>
          </a:xfrm>
          <a:prstGeom prst="rect">
            <a:avLst/>
          </a:prstGeom>
          <a:noFill/>
        </p:spPr>
      </p:pic>
      <p:sp>
        <p:nvSpPr>
          <p:cNvPr id="6" name="TextBox 5"/>
          <p:cNvSpPr txBox="1"/>
          <p:nvPr/>
        </p:nvSpPr>
        <p:spPr>
          <a:xfrm>
            <a:off x="3733800" y="645789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Initial Results – Overhead I</a:t>
            </a:r>
            <a:endParaRPr lang="en-US" dirty="0"/>
          </a:p>
        </p:txBody>
      </p:sp>
      <p:sp>
        <p:nvSpPr>
          <p:cNvPr id="3" name="Content Placeholder 2"/>
          <p:cNvSpPr>
            <a:spLocks noGrp="1"/>
          </p:cNvSpPr>
          <p:nvPr>
            <p:ph idx="1"/>
          </p:nvPr>
        </p:nvSpPr>
        <p:spPr>
          <a:xfrm>
            <a:off x="457200" y="762000"/>
            <a:ext cx="8229600" cy="609600"/>
          </a:xfrm>
        </p:spPr>
        <p:txBody>
          <a:bodyPr rtlCol="0">
            <a:normAutofit fontScale="70000" lnSpcReduction="20000"/>
          </a:bodyPr>
          <a:lstStyle/>
          <a:p>
            <a:pPr eaLnBrk="1" fontAlgn="auto" hangingPunct="1">
              <a:spcAft>
                <a:spcPts val="0"/>
              </a:spcAft>
              <a:defRPr/>
            </a:pPr>
            <a:r>
              <a:rPr lang="en-US" dirty="0" smtClean="0"/>
              <a:t>Overhead of the map-reduce runtime for the different data sizes</a:t>
            </a:r>
            <a:endParaRPr lang="en-US" dirty="0"/>
          </a:p>
        </p:txBody>
      </p:sp>
      <p:pic>
        <p:nvPicPr>
          <p:cNvPr id="128002" name="Picture 2" descr="C:\Documents and Settings\Geoffrey Fox\Desktop\overhead-small-range.PNG"/>
          <p:cNvPicPr>
            <a:picLocks noChangeAspect="1" noChangeArrowheads="1"/>
          </p:cNvPicPr>
          <p:nvPr/>
        </p:nvPicPr>
        <p:blipFill>
          <a:blip r:embed="rId3"/>
          <a:srcRect b="6854"/>
          <a:stretch>
            <a:fillRect/>
          </a:stretch>
        </p:blipFill>
        <p:spPr bwMode="auto">
          <a:xfrm>
            <a:off x="0" y="1142999"/>
            <a:ext cx="9144000" cy="4724401"/>
          </a:xfrm>
          <a:prstGeom prst="rect">
            <a:avLst/>
          </a:prstGeom>
          <a:noFill/>
        </p:spPr>
      </p:pic>
      <p:sp>
        <p:nvSpPr>
          <p:cNvPr id="6" name="TextBox 5"/>
          <p:cNvSpPr txBox="1"/>
          <p:nvPr/>
        </p:nvSpPr>
        <p:spPr>
          <a:xfrm>
            <a:off x="4038600" y="594360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
        <p:nvSpPr>
          <p:cNvPr id="7" name="TextBox 6"/>
          <p:cNvSpPr txBox="1"/>
          <p:nvPr/>
        </p:nvSpPr>
        <p:spPr>
          <a:xfrm>
            <a:off x="4419600" y="45720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MPI</a:t>
            </a:r>
          </a:p>
        </p:txBody>
      </p:sp>
      <p:sp>
        <p:nvSpPr>
          <p:cNvPr id="8" name="TextBox 7"/>
          <p:cNvSpPr txBox="1"/>
          <p:nvPr/>
        </p:nvSpPr>
        <p:spPr>
          <a:xfrm>
            <a:off x="5791200" y="47244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MPI</a:t>
            </a:r>
          </a:p>
        </p:txBody>
      </p:sp>
      <p:sp>
        <p:nvSpPr>
          <p:cNvPr id="9" name="TextBox 8"/>
          <p:cNvSpPr txBox="1"/>
          <p:nvPr/>
        </p:nvSpPr>
        <p:spPr>
          <a:xfrm>
            <a:off x="7696200" y="37338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0" name="TextBox 9"/>
          <p:cNvSpPr txBox="1"/>
          <p:nvPr/>
        </p:nvSpPr>
        <p:spPr>
          <a:xfrm>
            <a:off x="6096000" y="2057400"/>
            <a:ext cx="595035"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00FF00"/>
                </a:solidFill>
                <a:latin typeface="Times New Roman" pitchFamily="18" charset="0"/>
                <a:ea typeface="+mn-ea"/>
                <a:cs typeface="+mn-cs"/>
              </a:rPr>
              <a:t>Java</a:t>
            </a:r>
          </a:p>
        </p:txBody>
      </p:sp>
      <p:sp>
        <p:nvSpPr>
          <p:cNvPr id="11" name="TextBox 10"/>
          <p:cNvSpPr txBox="1"/>
          <p:nvPr/>
        </p:nvSpPr>
        <p:spPr>
          <a:xfrm>
            <a:off x="7315200" y="42672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2" name="TextBox 11"/>
          <p:cNvSpPr txBox="1"/>
          <p:nvPr/>
        </p:nvSpPr>
        <p:spPr>
          <a:xfrm>
            <a:off x="6172200" y="38862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3" name="TextBox 12"/>
          <p:cNvSpPr txBox="1"/>
          <p:nvPr/>
        </p:nvSpPr>
        <p:spPr>
          <a:xfrm>
            <a:off x="4648200" y="2286000"/>
            <a:ext cx="595035"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FF00FF"/>
                </a:solidFill>
                <a:latin typeface="Times New Roman" pitchFamily="18" charset="0"/>
                <a:ea typeface="+mn-ea"/>
                <a:cs typeface="+mn-cs"/>
              </a:rPr>
              <a:t>Java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lgn="r" rtl="0" fontAlgn="base">
              <a:spcBef>
                <a:spcPct val="0"/>
              </a:spcBef>
              <a:spcAft>
                <a:spcPct val="0"/>
              </a:spcAft>
            </a:pPr>
            <a:fld id="{03682E29-84EB-438B-9C4D-8EAE735C09CB}" type="slidenum">
              <a:rPr lang="en-US" sz="1400" kern="1200">
                <a:solidFill>
                  <a:srgbClr val="000000"/>
                </a:solidFill>
                <a:latin typeface="Times New Roman" pitchFamily="18" charset="0"/>
                <a:ea typeface="+mn-ea"/>
                <a:cs typeface="+mn-cs"/>
              </a:rPr>
              <a:pPr algn="r" rtl="0" fontAlgn="base">
                <a:spcBef>
                  <a:spcPct val="0"/>
                </a:spcBef>
                <a:spcAft>
                  <a:spcPct val="0"/>
                </a:spcAft>
              </a:pPr>
              <a:t>5</a:t>
            </a:fld>
            <a:endParaRPr lang="en-US" sz="1400" kern="1200">
              <a:solidFill>
                <a:srgbClr val="000000"/>
              </a:solidFill>
              <a:latin typeface="Times New Roman" pitchFamily="18" charset="0"/>
              <a:ea typeface="+mn-ea"/>
              <a:cs typeface="+mn-cs"/>
            </a:endParaRPr>
          </a:p>
        </p:txBody>
      </p:sp>
      <p:sp>
        <p:nvSpPr>
          <p:cNvPr id="230402"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230403"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230404" name="Text Box 4"/>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
        <p:nvSpPr>
          <p:cNvPr id="230405" name="Text Box 5"/>
          <p:cNvSpPr txBox="1">
            <a:spLocks noChangeArrowheads="1"/>
          </p:cNvSpPr>
          <p:nvPr/>
        </p:nvSpPr>
        <p:spPr bwMode="auto">
          <a:xfrm>
            <a:off x="1295400" y="609600"/>
            <a:ext cx="7313613" cy="5946775"/>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400" kern="1200">
                <a:solidFill>
                  <a:srgbClr val="000000"/>
                </a:solidFill>
                <a:latin typeface="Times New Roman" pitchFamily="18" charset="0"/>
                <a:ea typeface="+mn-ea"/>
                <a:cs typeface="+mn-cs"/>
              </a:rPr>
              <a:t>Selected highlights of some company products/projects</a:t>
            </a:r>
          </a:p>
          <a:p>
            <a:pPr algn="l" rtl="0" fontAlgn="base">
              <a:spcBef>
                <a:spcPct val="0"/>
              </a:spcBef>
              <a:spcAft>
                <a:spcPct val="0"/>
              </a:spcAft>
            </a:pPr>
            <a:endParaRPr lang="en-US" sz="2400" kern="1200">
              <a:solidFill>
                <a:srgbClr val="000000"/>
              </a:solidFill>
              <a:latin typeface="Times New Roman" pitchFamily="18" charset="0"/>
              <a:ea typeface="+mn-ea"/>
              <a:cs typeface="+mn-cs"/>
            </a:endParaRP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Real-time Collaboration Products</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Impromptu for Web Conferencing </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Classtime for eLearning</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HQ Telepresence (a third party product – by a Singapore-listed public company,</a:t>
            </a:r>
          </a:p>
          <a:p>
            <a:pPr marL="457200" lvl="1" algn="l" rtl="0" fontAlgn="base">
              <a:spcBef>
                <a:spcPct val="0"/>
              </a:spcBef>
              <a:spcAft>
                <a:spcPct val="0"/>
              </a:spcAft>
            </a:pPr>
            <a:r>
              <a:rPr lang="en-US" sz="1600" kern="1200">
                <a:solidFill>
                  <a:srgbClr val="000000"/>
                </a:solidFill>
                <a:latin typeface="Times New Roman" pitchFamily="18" charset="0"/>
                <a:ea typeface="+mn-ea"/>
                <a:cs typeface="+mn-cs"/>
              </a:rPr>
              <a:t>   an Hong Kong R&amp;D Center and the Hong Kong Polytechnic University -</a:t>
            </a:r>
          </a:p>
          <a:p>
            <a:pPr marL="457200" lvl="1" algn="l" rtl="0" fontAlgn="base">
              <a:spcBef>
                <a:spcPct val="0"/>
              </a:spcBef>
              <a:spcAft>
                <a:spcPct val="0"/>
              </a:spcAft>
            </a:pPr>
            <a:r>
              <a:rPr lang="en-US" sz="1600" kern="1200">
                <a:solidFill>
                  <a:srgbClr val="000000"/>
                </a:solidFill>
                <a:latin typeface="Times New Roman" pitchFamily="18" charset="0"/>
                <a:ea typeface="+mn-ea"/>
                <a:cs typeface="+mn-cs"/>
              </a:rPr>
              <a:t>   that licensed Anabas RTC)</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Collaboration Technology Projects</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AFRL SBIR Phase 1 &amp; 2 </a:t>
            </a:r>
          </a:p>
          <a:p>
            <a:pPr marL="914400" lvl="2"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Grid of Grids for Information Management</a:t>
            </a:r>
          </a:p>
          <a:p>
            <a:pPr marL="914400" lvl="2"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Collaborative Sensor-Centric Grid </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DOE SBIR Phase 1</a:t>
            </a:r>
          </a:p>
          <a:p>
            <a:pPr marL="914400" lvl="2"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Enhanced Collaborative Visualization for the Fusion Community </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AFRL Simulation Study</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Sub-contractor of SAIC</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Expecting and planning future AFRL Projects</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Working on future mobile computing applications</a:t>
            </a:r>
          </a:p>
          <a:p>
            <a:pPr algn="l" rtl="0" fontAlgn="base">
              <a:spcBef>
                <a:spcPct val="0"/>
              </a:spcBef>
              <a:spcAft>
                <a:spcPct val="0"/>
              </a:spcAft>
              <a:buFontTx/>
              <a:buChar char="•"/>
            </a:pPr>
            <a:r>
              <a:rPr lang="en-US" sz="2400" kern="1200">
                <a:solidFill>
                  <a:srgbClr val="000000"/>
                </a:solidFill>
                <a:latin typeface="Times New Roman" pitchFamily="18" charset="0"/>
                <a:ea typeface="+mn-ea"/>
                <a:cs typeface="+mn-cs"/>
              </a:rPr>
              <a:t> High Performance Multicore Computing Architecture</a:t>
            </a:r>
          </a:p>
          <a:p>
            <a:pPr marL="457200" lvl="1" algn="l" rtl="0" fontAlgn="base">
              <a:spcBef>
                <a:spcPct val="0"/>
              </a:spcBef>
              <a:spcAft>
                <a:spcPct val="0"/>
              </a:spcAft>
              <a:buFontTx/>
              <a:buChar char="•"/>
            </a:pPr>
            <a:r>
              <a:rPr lang="en-US" sz="1600" kern="1200">
                <a:solidFill>
                  <a:srgbClr val="000000"/>
                </a:solidFill>
                <a:latin typeface="Times New Roman" pitchFamily="18" charset="0"/>
                <a:ea typeface="+mn-ea"/>
                <a:cs typeface="+mn-cs"/>
              </a:rPr>
              <a:t> Consultant for Microsoft Research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descr="C:\Documents and Settings\Geoffrey Fox\Desktop\mpi-mr-hadoop-large-data.PNG"/>
          <p:cNvPicPr>
            <a:picLocks noChangeAspect="1" noChangeArrowheads="1"/>
          </p:cNvPicPr>
          <p:nvPr/>
        </p:nvPicPr>
        <p:blipFill>
          <a:blip r:embed="rId3"/>
          <a:srcRect l="1836" b="8378"/>
          <a:stretch>
            <a:fillRect/>
          </a:stretch>
        </p:blipFill>
        <p:spPr bwMode="auto">
          <a:xfrm>
            <a:off x="0" y="630402"/>
            <a:ext cx="9144000" cy="6227598"/>
          </a:xfrm>
          <a:prstGeom prst="rect">
            <a:avLst/>
          </a:prstGeom>
          <a:noFill/>
        </p:spPr>
      </p:pic>
      <p:sp>
        <p:nvSpPr>
          <p:cNvPr id="2" name="Title 1"/>
          <p:cNvSpPr>
            <a:spLocks noGrp="1"/>
          </p:cNvSpPr>
          <p:nvPr>
            <p:ph type="title"/>
          </p:nvPr>
        </p:nvSpPr>
        <p:spPr/>
        <p:txBody>
          <a:bodyPr rtlCol="0">
            <a:noAutofit/>
          </a:bodyPr>
          <a:lstStyle/>
          <a:p>
            <a:pPr eaLnBrk="1" fontAlgn="auto" hangingPunct="1">
              <a:spcAft>
                <a:spcPts val="0"/>
              </a:spcAft>
              <a:defRPr/>
            </a:pPr>
            <a:r>
              <a:rPr lang="en-US" sz="3200" dirty="0" smtClean="0"/>
              <a:t>Initial Results – Hadoop v In Memory MapReduce</a:t>
            </a:r>
            <a:endParaRPr lang="en-US" sz="3200" dirty="0"/>
          </a:p>
        </p:txBody>
      </p:sp>
      <p:sp>
        <p:nvSpPr>
          <p:cNvPr id="7" name="TextBox 6"/>
          <p:cNvSpPr txBox="1"/>
          <p:nvPr/>
        </p:nvSpPr>
        <p:spPr>
          <a:xfrm>
            <a:off x="1828800" y="1066800"/>
            <a:ext cx="108555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C0504D">
                    <a:lumMod val="75000"/>
                  </a:srgbClr>
                </a:solidFill>
                <a:latin typeface="Times New Roman" pitchFamily="18" charset="0"/>
                <a:ea typeface="+mn-ea"/>
                <a:cs typeface="+mn-cs"/>
              </a:rPr>
              <a:t>HADOOP</a:t>
            </a:r>
          </a:p>
        </p:txBody>
      </p:sp>
      <p:sp>
        <p:nvSpPr>
          <p:cNvPr id="8" name="TextBox 7"/>
          <p:cNvSpPr txBox="1"/>
          <p:nvPr/>
        </p:nvSpPr>
        <p:spPr>
          <a:xfrm>
            <a:off x="1981200" y="48768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FF0000"/>
                </a:solidFill>
                <a:latin typeface="Times New Roman" pitchFamily="18" charset="0"/>
                <a:ea typeface="+mn-ea"/>
                <a:cs typeface="+mn-cs"/>
              </a:rPr>
              <a:t>MPI</a:t>
            </a:r>
          </a:p>
        </p:txBody>
      </p:sp>
      <p:sp>
        <p:nvSpPr>
          <p:cNvPr id="9" name="TextBox 8"/>
          <p:cNvSpPr txBox="1"/>
          <p:nvPr/>
        </p:nvSpPr>
        <p:spPr>
          <a:xfrm>
            <a:off x="1981200" y="3962400"/>
            <a:ext cx="1728230"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0033CC"/>
                </a:solidFill>
                <a:latin typeface="Times New Roman" pitchFamily="18" charset="0"/>
                <a:ea typeface="+mn-ea"/>
                <a:cs typeface="+mn-cs"/>
              </a:rPr>
              <a:t>CGL MapReduce</a:t>
            </a:r>
          </a:p>
        </p:txBody>
      </p:sp>
      <p:cxnSp>
        <p:nvCxnSpPr>
          <p:cNvPr id="10" name="Straight Arrow Connector 9"/>
          <p:cNvCxnSpPr/>
          <p:nvPr/>
        </p:nvCxnSpPr>
        <p:spPr>
          <a:xfrm rot="5400000" flipH="1" flipV="1">
            <a:off x="794" y="3047206"/>
            <a:ext cx="30480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848601" y="1828799"/>
            <a:ext cx="1524000" cy="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00200" y="1981200"/>
            <a:ext cx="1344727" cy="338554"/>
          </a:xfrm>
          <a:prstGeom prst="rect">
            <a:avLst/>
          </a:prstGeom>
          <a:solidFill>
            <a:schemeClr val="bg1"/>
          </a:solid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Factor of 10</a:t>
            </a:r>
            <a:r>
              <a:rPr lang="en-US" sz="1600" b="1" kern="1200" baseline="30000" dirty="0">
                <a:solidFill>
                  <a:prstClr val="black"/>
                </a:solidFill>
                <a:latin typeface="Times New Roman" pitchFamily="18" charset="0"/>
                <a:ea typeface="+mn-ea"/>
                <a:cs typeface="+mn-cs"/>
              </a:rPr>
              <a:t>3</a:t>
            </a:r>
          </a:p>
        </p:txBody>
      </p:sp>
      <p:sp>
        <p:nvSpPr>
          <p:cNvPr id="19" name="TextBox 18"/>
          <p:cNvSpPr txBox="1"/>
          <p:nvPr/>
        </p:nvSpPr>
        <p:spPr>
          <a:xfrm>
            <a:off x="7444664" y="1676400"/>
            <a:ext cx="1242136" cy="338554"/>
          </a:xfrm>
          <a:prstGeom prst="rect">
            <a:avLst/>
          </a:prstGeom>
          <a:solidFill>
            <a:schemeClr val="bg1"/>
          </a:solid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Factor of 30</a:t>
            </a:r>
            <a:endParaRPr lang="en-US" sz="1600" b="1" kern="1200" baseline="30000" dirty="0">
              <a:solidFill>
                <a:prstClr val="black"/>
              </a:solidFill>
              <a:latin typeface="Times New Roman" pitchFamily="18" charset="0"/>
              <a:ea typeface="+mn-ea"/>
              <a:cs typeface="+mn-cs"/>
            </a:endParaRPr>
          </a:p>
        </p:txBody>
      </p:sp>
      <p:sp>
        <p:nvSpPr>
          <p:cNvPr id="20" name="TextBox 19"/>
          <p:cNvSpPr txBox="1"/>
          <p:nvPr/>
        </p:nvSpPr>
        <p:spPr>
          <a:xfrm>
            <a:off x="5943600" y="586740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srcRect r="1923" b="6715"/>
          <a:stretch>
            <a:fillRect/>
          </a:stretch>
        </p:blipFill>
        <p:spPr bwMode="auto">
          <a:xfrm>
            <a:off x="0" y="0"/>
            <a:ext cx="9144000" cy="4818063"/>
          </a:xfrm>
          <a:prstGeom prst="rect">
            <a:avLst/>
          </a:prstGeom>
          <a:noFill/>
          <a:ln w="9525">
            <a:noFill/>
            <a:miter lim="800000"/>
            <a:headEnd/>
            <a:tailEnd/>
          </a:ln>
        </p:spPr>
      </p:pic>
      <p:sp>
        <p:nvSpPr>
          <p:cNvPr id="99331" name="TextBox 5"/>
          <p:cNvSpPr txBox="1">
            <a:spLocks noChangeArrowheads="1"/>
          </p:cNvSpPr>
          <p:nvPr/>
        </p:nvSpPr>
        <p:spPr bwMode="auto">
          <a:xfrm>
            <a:off x="592138" y="690563"/>
            <a:ext cx="1249362" cy="646112"/>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0000"/>
                </a:solidFill>
                <a:latin typeface="Arial" pitchFamily="34" charset="0"/>
                <a:ea typeface="+mn-ea"/>
                <a:cs typeface="+mn-cs"/>
              </a:rPr>
              <a:t>Parallel</a:t>
            </a:r>
            <a:br>
              <a:rPr lang="en-US" b="1" kern="1200">
                <a:solidFill>
                  <a:srgbClr val="000000"/>
                </a:solidFill>
                <a:latin typeface="Arial" pitchFamily="34" charset="0"/>
                <a:ea typeface="+mn-ea"/>
                <a:cs typeface="+mn-cs"/>
              </a:rPr>
            </a:br>
            <a:r>
              <a:rPr lang="en-US" b="1" kern="1200">
                <a:solidFill>
                  <a:srgbClr val="000000"/>
                </a:solidFill>
                <a:latin typeface="Arial" pitchFamily="34" charset="0"/>
                <a:ea typeface="+mn-ea"/>
                <a:cs typeface="+mn-cs"/>
              </a:rPr>
              <a:t>Overhead</a:t>
            </a:r>
          </a:p>
        </p:txBody>
      </p:sp>
      <p:sp>
        <p:nvSpPr>
          <p:cNvPr id="7" name="TextBox 6"/>
          <p:cNvSpPr txBox="1"/>
          <p:nvPr/>
        </p:nvSpPr>
        <p:spPr>
          <a:xfrm>
            <a:off x="0" y="6154738"/>
            <a:ext cx="9274175" cy="523875"/>
          </a:xfrm>
          <a:prstGeom prst="rect">
            <a:avLst/>
          </a:prstGeom>
          <a:noFill/>
        </p:spPr>
        <p:txBody>
          <a:bodyPr>
            <a:spAutoFit/>
          </a:bodyPr>
          <a:lstStyle/>
          <a:p>
            <a:pPr algn="l" rtl="0" fontAlgn="base">
              <a:spcBef>
                <a:spcPct val="0"/>
              </a:spcBef>
              <a:spcAft>
                <a:spcPct val="0"/>
              </a:spcAft>
              <a:defRPr/>
            </a:pPr>
            <a:r>
              <a:rPr lang="en-US" sz="1400" b="1" kern="1200" dirty="0">
                <a:solidFill>
                  <a:srgbClr val="000000"/>
                </a:solidFill>
                <a:latin typeface="Arial" charset="0"/>
                <a:ea typeface="+mn-ea"/>
                <a:cs typeface="+mn-cs"/>
              </a:rPr>
              <a:t>CCR Threads per Process</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1    1    2    </a:t>
            </a:r>
            <a:r>
              <a:rPr lang="en-US" sz="1400" b="1" kern="1200" dirty="0">
                <a:solidFill>
                  <a:srgbClr val="FF9900"/>
                </a:solidFill>
                <a:latin typeface="Arial" charset="0"/>
                <a:ea typeface="+mn-ea"/>
                <a:cs typeface="+mn-cs"/>
              </a:rPr>
              <a:t>1    1    1   2    2    4    </a:t>
            </a:r>
            <a:r>
              <a:rPr lang="en-US" sz="1400" b="1" kern="1200" dirty="0">
                <a:solidFill>
                  <a:srgbClr val="009900"/>
                </a:solidFill>
                <a:latin typeface="Arial" charset="0"/>
                <a:ea typeface="+mn-ea"/>
                <a:cs typeface="+mn-cs"/>
              </a:rPr>
              <a:t>1    1    1    2    2    2    4    4    8    </a:t>
            </a:r>
            <a:r>
              <a:rPr lang="en-US" sz="1400" b="1" kern="1200" dirty="0">
                <a:solidFill>
                  <a:srgbClr val="2D2D8A">
                    <a:lumMod val="60000"/>
                    <a:lumOff val="40000"/>
                  </a:srgbClr>
                </a:solidFill>
                <a:latin typeface="Arial" charset="0"/>
                <a:ea typeface="+mn-ea"/>
                <a:cs typeface="+mn-cs"/>
              </a:rPr>
              <a:t>1    1    2    2    4    4    8    </a:t>
            </a:r>
            <a:r>
              <a:rPr lang="en-US" sz="1400" b="1" kern="1200" dirty="0">
                <a:solidFill>
                  <a:srgbClr val="FF0000"/>
                </a:solidFill>
                <a:latin typeface="Arial" charset="0"/>
                <a:ea typeface="+mn-ea"/>
                <a:cs typeface="+mn-cs"/>
              </a:rPr>
              <a:t>1    2    4   8</a:t>
            </a:r>
          </a:p>
        </p:txBody>
      </p:sp>
      <p:sp>
        <p:nvSpPr>
          <p:cNvPr id="8" name="TextBox 7"/>
          <p:cNvSpPr txBox="1"/>
          <p:nvPr/>
        </p:nvSpPr>
        <p:spPr>
          <a:xfrm>
            <a:off x="0" y="4986338"/>
            <a:ext cx="9391650" cy="1169987"/>
          </a:xfrm>
          <a:prstGeom prst="rect">
            <a:avLst/>
          </a:prstGeom>
          <a:noFill/>
        </p:spPr>
        <p:txBody>
          <a:bodyPr>
            <a:spAutoFit/>
          </a:bodyPr>
          <a:lstStyle/>
          <a:p>
            <a:pPr algn="l" rtl="0" fontAlgn="base">
              <a:spcBef>
                <a:spcPct val="0"/>
              </a:spcBef>
              <a:spcAft>
                <a:spcPct val="0"/>
              </a:spcAft>
              <a:defRPr/>
            </a:pPr>
            <a:r>
              <a:rPr lang="en-US" sz="1400" b="1" kern="1200" dirty="0">
                <a:solidFill>
                  <a:srgbClr val="000000"/>
                </a:solidFill>
                <a:latin typeface="Arial" charset="0"/>
                <a:ea typeface="+mn-ea"/>
                <a:cs typeface="+mn-cs"/>
              </a:rPr>
              <a:t>Nodes</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2    1    1    </a:t>
            </a:r>
            <a:r>
              <a:rPr lang="en-US" sz="1400" b="1" kern="1200" dirty="0">
                <a:solidFill>
                  <a:srgbClr val="FF9900"/>
                </a:solidFill>
                <a:latin typeface="Arial" charset="0"/>
                <a:ea typeface="+mn-ea"/>
                <a:cs typeface="+mn-cs"/>
              </a:rPr>
              <a:t>4    2    1   2    1    1    </a:t>
            </a:r>
            <a:r>
              <a:rPr lang="en-US" sz="1400" b="1" kern="1200" dirty="0">
                <a:solidFill>
                  <a:srgbClr val="009900"/>
                </a:solidFill>
                <a:latin typeface="Arial" charset="0"/>
                <a:ea typeface="+mn-ea"/>
                <a:cs typeface="+mn-cs"/>
              </a:rPr>
              <a:t>4    2    1    4    2    1    2    1    1    </a:t>
            </a:r>
            <a:r>
              <a:rPr lang="en-US" sz="1400" b="1" kern="1200" dirty="0">
                <a:solidFill>
                  <a:srgbClr val="2D2D8A">
                    <a:lumMod val="60000"/>
                    <a:lumOff val="40000"/>
                  </a:srgbClr>
                </a:solidFill>
                <a:latin typeface="Arial" charset="0"/>
                <a:ea typeface="+mn-ea"/>
                <a:cs typeface="+mn-cs"/>
              </a:rPr>
              <a:t>4    2    4    2    4    2    2    </a:t>
            </a:r>
            <a:r>
              <a:rPr lang="en-US" sz="1400" b="1" kern="1200" dirty="0">
                <a:solidFill>
                  <a:srgbClr val="FF0000"/>
                </a:solidFill>
                <a:latin typeface="Arial" charset="0"/>
                <a:ea typeface="+mn-ea"/>
                <a:cs typeface="+mn-cs"/>
              </a:rPr>
              <a:t>4    4    4   4</a:t>
            </a:r>
          </a:p>
          <a:p>
            <a:pPr algn="l" rtl="0" fontAlgn="base">
              <a:spcBef>
                <a:spcPct val="0"/>
              </a:spcBef>
              <a:spcAft>
                <a:spcPct val="0"/>
              </a:spcAft>
              <a:defRPr/>
            </a:pPr>
            <a:endParaRPr lang="en-US" sz="1400" b="1" kern="1200" dirty="0">
              <a:solidFill>
                <a:srgbClr val="000000"/>
              </a:solidFill>
              <a:latin typeface="Arial" charset="0"/>
              <a:ea typeface="+mn-ea"/>
              <a:cs typeface="+mn-cs"/>
            </a:endParaRPr>
          </a:p>
          <a:p>
            <a:pPr algn="l" rtl="0" fontAlgn="base">
              <a:spcBef>
                <a:spcPct val="0"/>
              </a:spcBef>
              <a:spcAft>
                <a:spcPct val="0"/>
              </a:spcAft>
              <a:defRPr/>
            </a:pPr>
            <a:r>
              <a:rPr lang="en-US" sz="1400" b="1" kern="1200" dirty="0">
                <a:solidFill>
                  <a:srgbClr val="000000"/>
                </a:solidFill>
                <a:latin typeface="Arial" charset="0"/>
                <a:ea typeface="+mn-ea"/>
                <a:cs typeface="+mn-cs"/>
              </a:rPr>
              <a:t>MPI Processes per Node</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1    2    1    </a:t>
            </a:r>
            <a:r>
              <a:rPr lang="en-US" sz="1400" b="1" kern="1200" dirty="0">
                <a:solidFill>
                  <a:srgbClr val="FF9900"/>
                </a:solidFill>
                <a:latin typeface="Arial" charset="0"/>
                <a:ea typeface="+mn-ea"/>
                <a:cs typeface="+mn-cs"/>
              </a:rPr>
              <a:t>1    2    4   1    2    1    </a:t>
            </a:r>
            <a:r>
              <a:rPr lang="en-US" sz="1400" b="1" kern="1200" dirty="0">
                <a:solidFill>
                  <a:srgbClr val="009900"/>
                </a:solidFill>
                <a:latin typeface="Arial" charset="0"/>
                <a:ea typeface="+mn-ea"/>
                <a:cs typeface="+mn-cs"/>
              </a:rPr>
              <a:t>2    4    8    1    2    4    1    2    1    </a:t>
            </a:r>
            <a:r>
              <a:rPr lang="en-US" sz="1400" b="1" kern="1200" dirty="0">
                <a:solidFill>
                  <a:srgbClr val="2D2D8A">
                    <a:lumMod val="60000"/>
                    <a:lumOff val="40000"/>
                  </a:srgbClr>
                </a:solidFill>
                <a:latin typeface="Arial" charset="0"/>
                <a:ea typeface="+mn-ea"/>
                <a:cs typeface="+mn-cs"/>
              </a:rPr>
              <a:t>4    8    2    4    1    2    1    </a:t>
            </a:r>
            <a:r>
              <a:rPr lang="en-US" sz="1400" b="1" kern="1200" dirty="0">
                <a:solidFill>
                  <a:srgbClr val="FF0000"/>
                </a:solidFill>
                <a:latin typeface="Arial" charset="0"/>
                <a:ea typeface="+mn-ea"/>
                <a:cs typeface="+mn-cs"/>
              </a:rPr>
              <a:t>8    4    2   1</a:t>
            </a:r>
          </a:p>
        </p:txBody>
      </p:sp>
      <p:sp>
        <p:nvSpPr>
          <p:cNvPr id="99334" name="TextBox 9"/>
          <p:cNvSpPr txBox="1">
            <a:spLocks noChangeArrowheads="1"/>
          </p:cNvSpPr>
          <p:nvPr/>
        </p:nvSpPr>
        <p:spPr bwMode="auto">
          <a:xfrm>
            <a:off x="8004175" y="2917825"/>
            <a:ext cx="954088"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FF0000"/>
                </a:solidFill>
                <a:latin typeface="Arial" pitchFamily="34" charset="0"/>
                <a:ea typeface="+mn-ea"/>
                <a:cs typeface="+mn-cs"/>
              </a:rPr>
              <a:t>32-way</a:t>
            </a:r>
          </a:p>
        </p:txBody>
      </p:sp>
      <p:sp>
        <p:nvSpPr>
          <p:cNvPr id="99335" name="TextBox 10"/>
          <p:cNvSpPr txBox="1">
            <a:spLocks noChangeArrowheads="1"/>
          </p:cNvSpPr>
          <p:nvPr/>
        </p:nvSpPr>
        <p:spPr bwMode="auto">
          <a:xfrm>
            <a:off x="6616700" y="3282950"/>
            <a:ext cx="954088"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7030A0"/>
                </a:solidFill>
                <a:latin typeface="Arial" pitchFamily="34" charset="0"/>
                <a:ea typeface="+mn-ea"/>
                <a:cs typeface="+mn-cs"/>
              </a:rPr>
              <a:t>16-way</a:t>
            </a:r>
          </a:p>
        </p:txBody>
      </p:sp>
      <p:sp>
        <p:nvSpPr>
          <p:cNvPr id="99336" name="TextBox 11"/>
          <p:cNvSpPr txBox="1">
            <a:spLocks noChangeArrowheads="1"/>
          </p:cNvSpPr>
          <p:nvPr/>
        </p:nvSpPr>
        <p:spPr bwMode="auto">
          <a:xfrm>
            <a:off x="4316413" y="3611563"/>
            <a:ext cx="825500" cy="369887"/>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009900"/>
                </a:solidFill>
                <a:latin typeface="Arial" pitchFamily="34" charset="0"/>
                <a:ea typeface="+mn-ea"/>
                <a:cs typeface="+mn-cs"/>
              </a:rPr>
              <a:t>8-way</a:t>
            </a:r>
          </a:p>
        </p:txBody>
      </p:sp>
      <p:sp>
        <p:nvSpPr>
          <p:cNvPr id="99337" name="TextBox 12"/>
          <p:cNvSpPr txBox="1">
            <a:spLocks noChangeArrowheads="1"/>
          </p:cNvSpPr>
          <p:nvPr/>
        </p:nvSpPr>
        <p:spPr bwMode="auto">
          <a:xfrm>
            <a:off x="2016125" y="3940175"/>
            <a:ext cx="825500"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FF9900"/>
                </a:solidFill>
                <a:latin typeface="Arial" pitchFamily="34" charset="0"/>
                <a:ea typeface="+mn-ea"/>
                <a:cs typeface="+mn-cs"/>
              </a:rPr>
              <a:t>4-way</a:t>
            </a:r>
          </a:p>
        </p:txBody>
      </p:sp>
      <p:sp>
        <p:nvSpPr>
          <p:cNvPr id="99338" name="TextBox 13"/>
          <p:cNvSpPr txBox="1">
            <a:spLocks noChangeArrowheads="1"/>
          </p:cNvSpPr>
          <p:nvPr/>
        </p:nvSpPr>
        <p:spPr bwMode="auto">
          <a:xfrm>
            <a:off x="628650" y="3429000"/>
            <a:ext cx="825500"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0070C0"/>
                </a:solidFill>
                <a:latin typeface="Arial" pitchFamily="34" charset="0"/>
                <a:ea typeface="+mn-ea"/>
                <a:cs typeface="+mn-cs"/>
              </a:rPr>
              <a:t>2-way</a:t>
            </a:r>
          </a:p>
        </p:txBody>
      </p:sp>
      <p:sp>
        <p:nvSpPr>
          <p:cNvPr id="99339" name="TextBox 15"/>
          <p:cNvSpPr txBox="1">
            <a:spLocks noChangeArrowheads="1"/>
          </p:cNvSpPr>
          <p:nvPr/>
        </p:nvSpPr>
        <p:spPr bwMode="auto">
          <a:xfrm>
            <a:off x="1833563" y="0"/>
            <a:ext cx="5595937" cy="1477963"/>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Deterministic Annealing Clustering </a:t>
            </a:r>
          </a:p>
          <a:p>
            <a:pPr algn="ctr" rtl="0" fontAlgn="base">
              <a:spcBef>
                <a:spcPct val="0"/>
              </a:spcBef>
              <a:spcAft>
                <a:spcPct val="0"/>
              </a:spcAft>
            </a:pPr>
            <a:r>
              <a:rPr lang="en-US" b="1" kern="1200">
                <a:solidFill>
                  <a:srgbClr val="000000"/>
                </a:solidFill>
                <a:latin typeface="Arial" pitchFamily="34" charset="0"/>
                <a:ea typeface="+mn-ea"/>
                <a:cs typeface="+mn-cs"/>
              </a:rPr>
              <a:t>Scaled Speedup Tests on 4 8-core Systems</a:t>
            </a:r>
          </a:p>
          <a:p>
            <a:pPr algn="ctr" rtl="0" fontAlgn="base">
              <a:spcBef>
                <a:spcPct val="0"/>
              </a:spcBef>
              <a:spcAft>
                <a:spcPct val="0"/>
              </a:spcAft>
            </a:pPr>
            <a:r>
              <a:rPr lang="en-US" b="1" kern="1200">
                <a:solidFill>
                  <a:srgbClr val="000000"/>
                </a:solidFill>
                <a:latin typeface="Arial" pitchFamily="34" charset="0"/>
                <a:ea typeface="+mn-ea"/>
                <a:cs typeface="+mn-cs"/>
              </a:rPr>
              <a:t>10 Clusters; 160,000 points per cluster per thread</a:t>
            </a:r>
          </a:p>
          <a:p>
            <a:pPr algn="ctr" rtl="0" fontAlgn="base">
              <a:spcBef>
                <a:spcPct val="0"/>
              </a:spcBef>
              <a:spcAft>
                <a:spcPct val="0"/>
              </a:spcAft>
            </a:pPr>
            <a:endParaRPr lang="en-US" b="1" kern="1200">
              <a:solidFill>
                <a:srgbClr val="000000"/>
              </a:solidFill>
              <a:latin typeface="Arial" pitchFamily="34" charset="0"/>
              <a:ea typeface="+mn-ea"/>
              <a:cs typeface="+mn-cs"/>
            </a:endParaRPr>
          </a:p>
          <a:p>
            <a:pPr algn="ctr" rtl="0" fontAlgn="base">
              <a:spcBef>
                <a:spcPct val="0"/>
              </a:spcBef>
              <a:spcAft>
                <a:spcPct val="0"/>
              </a:spcAft>
            </a:pPr>
            <a:r>
              <a:rPr lang="en-US" b="1" kern="1200">
                <a:solidFill>
                  <a:srgbClr val="000000"/>
                </a:solidFill>
                <a:latin typeface="Arial" pitchFamily="34" charset="0"/>
                <a:ea typeface="+mn-ea"/>
                <a:cs typeface="+mn-cs"/>
              </a:rPr>
              <a:t>1, 2, 4. 8, 16, 32-way parallelism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lgn="r" rtl="0" fontAlgn="base">
              <a:spcBef>
                <a:spcPct val="0"/>
              </a:spcBef>
              <a:spcAft>
                <a:spcPct val="0"/>
              </a:spcAft>
            </a:pPr>
            <a:fld id="{AEDDB0DA-E326-487E-942A-BCB8CB8AF7AF}" type="slidenum">
              <a:rPr lang="en-US" sz="1400" kern="1200">
                <a:solidFill>
                  <a:srgbClr val="000000"/>
                </a:solidFill>
                <a:latin typeface="Times New Roman" pitchFamily="18" charset="0"/>
                <a:ea typeface="+mn-ea"/>
                <a:cs typeface="+mn-cs"/>
              </a:rPr>
              <a:pPr algn="r" rtl="0" fontAlgn="base">
                <a:spcBef>
                  <a:spcPct val="0"/>
                </a:spcBef>
                <a:spcAft>
                  <a:spcPct val="0"/>
                </a:spcAft>
              </a:pPr>
              <a:t>6</a:t>
            </a:fld>
            <a:endParaRPr lang="en-US" sz="1400" kern="1200">
              <a:solidFill>
                <a:srgbClr val="000000"/>
              </a:solidFill>
              <a:latin typeface="Times New Roman" pitchFamily="18" charset="0"/>
              <a:ea typeface="+mn-ea"/>
              <a:cs typeface="+mn-cs"/>
            </a:endParaRPr>
          </a:p>
        </p:txBody>
      </p:sp>
      <p:sp>
        <p:nvSpPr>
          <p:cNvPr id="199682" name="Rectangle 2"/>
          <p:cNvSpPr>
            <a:spLocks noChangeArrowheads="1"/>
          </p:cNvSpPr>
          <p:nvPr/>
        </p:nvSpPr>
        <p:spPr bwMode="auto">
          <a:xfrm>
            <a:off x="-457200" y="4572000"/>
            <a:ext cx="7696200" cy="228600"/>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199683" name="Text Box 3"/>
          <p:cNvSpPr txBox="1">
            <a:spLocks noChangeArrowheads="1"/>
          </p:cNvSpPr>
          <p:nvPr/>
        </p:nvSpPr>
        <p:spPr bwMode="auto">
          <a:xfrm>
            <a:off x="762000" y="4711700"/>
            <a:ext cx="7391400" cy="1155700"/>
          </a:xfrm>
          <a:prstGeom prst="rect">
            <a:avLst/>
          </a:prstGeom>
          <a:noFill/>
          <a:ln w="9525">
            <a:noFill/>
            <a:miter lim="800000"/>
            <a:headEnd/>
            <a:tailEnd/>
          </a:ln>
          <a:effectLst/>
        </p:spPr>
        <p:txBody>
          <a:bodyPr>
            <a:spAutoFit/>
          </a:bodyPr>
          <a:lstStyle/>
          <a:p>
            <a:pPr marL="457200" indent="-457200" algn="l" rtl="0" fontAlgn="base">
              <a:spcBef>
                <a:spcPct val="0"/>
              </a:spcBef>
              <a:spcAft>
                <a:spcPct val="0"/>
              </a:spcAft>
              <a:buFontTx/>
              <a:buAutoNum type="arabicParenBoth"/>
            </a:pPr>
            <a:r>
              <a:rPr lang="en-US" sz="1400" i="1" kern="1200">
                <a:solidFill>
                  <a:srgbClr val="000000"/>
                </a:solidFill>
                <a:latin typeface="Arial" charset="0"/>
                <a:ea typeface="+mn-ea"/>
                <a:cs typeface="+mn-cs"/>
              </a:rPr>
              <a:t>Figure a: An Impromptu collaboration client runs on a </a:t>
            </a:r>
            <a:r>
              <a:rPr lang="en-US" sz="1400" b="1" i="1" kern="1200">
                <a:solidFill>
                  <a:srgbClr val="000000"/>
                </a:solidFill>
                <a:latin typeface="Arial" charset="0"/>
                <a:ea typeface="+mn-ea"/>
                <a:cs typeface="+mn-cs"/>
              </a:rPr>
              <a:t>PC </a:t>
            </a:r>
            <a:r>
              <a:rPr lang="en-US" sz="1400" i="1" kern="1200">
                <a:solidFill>
                  <a:srgbClr val="000000"/>
                </a:solidFill>
                <a:latin typeface="Arial" charset="0"/>
                <a:ea typeface="+mn-ea"/>
                <a:cs typeface="+mn-cs"/>
              </a:rPr>
              <a:t>and shares with a </a:t>
            </a:r>
            <a:r>
              <a:rPr lang="en-US" sz="1400" b="1" i="1" kern="1200">
                <a:solidFill>
                  <a:srgbClr val="000000"/>
                </a:solidFill>
                <a:latin typeface="Arial" charset="0"/>
                <a:ea typeface="+mn-ea"/>
                <a:cs typeface="+mn-cs"/>
              </a:rPr>
              <a:t>Sprint Treo 600</a:t>
            </a:r>
            <a:r>
              <a:rPr lang="en-US" sz="1400" i="1" kern="1200">
                <a:solidFill>
                  <a:srgbClr val="000000"/>
                </a:solidFill>
                <a:latin typeface="Arial" charset="0"/>
                <a:ea typeface="+mn-ea"/>
                <a:cs typeface="+mn-cs"/>
              </a:rPr>
              <a:t> handset and a </a:t>
            </a:r>
            <a:r>
              <a:rPr lang="en-US" sz="1400" b="1" i="1" kern="1200">
                <a:solidFill>
                  <a:srgbClr val="000000"/>
                </a:solidFill>
                <a:latin typeface="Arial" charset="0"/>
                <a:ea typeface="+mn-ea"/>
                <a:cs typeface="+mn-cs"/>
              </a:rPr>
              <a:t>Compaq iPaq</a:t>
            </a:r>
            <a:r>
              <a:rPr lang="en-US" sz="1400" i="1" kern="1200">
                <a:solidFill>
                  <a:srgbClr val="000000"/>
                </a:solidFill>
                <a:latin typeface="Arial" charset="0"/>
                <a:ea typeface="+mn-ea"/>
                <a:cs typeface="+mn-cs"/>
              </a:rPr>
              <a:t> PDA.</a:t>
            </a:r>
          </a:p>
          <a:p>
            <a:pPr marL="457200" indent="-457200" algn="l" rtl="0" fontAlgn="base">
              <a:spcBef>
                <a:spcPct val="0"/>
              </a:spcBef>
              <a:spcAft>
                <a:spcPct val="0"/>
              </a:spcAft>
            </a:pPr>
            <a:endParaRPr lang="en-US" sz="1400" i="1" kern="1200">
              <a:solidFill>
                <a:srgbClr val="000000"/>
              </a:solidFill>
              <a:latin typeface="Arial" charset="0"/>
              <a:ea typeface="+mn-ea"/>
              <a:cs typeface="+mn-cs"/>
            </a:endParaRPr>
          </a:p>
          <a:p>
            <a:pPr marL="457200" indent="-457200" algn="l" rtl="0" fontAlgn="base">
              <a:spcBef>
                <a:spcPct val="0"/>
              </a:spcBef>
              <a:spcAft>
                <a:spcPct val="0"/>
              </a:spcAft>
            </a:pPr>
            <a:r>
              <a:rPr lang="en-US" sz="1400" i="1" kern="1200">
                <a:solidFill>
                  <a:srgbClr val="000000"/>
                </a:solidFill>
                <a:latin typeface="Arial" charset="0"/>
                <a:ea typeface="+mn-ea"/>
                <a:cs typeface="+mn-cs"/>
              </a:rPr>
              <a:t>(2)	Figure b and c: 3 Webcam streams and an animation stream being shared between a </a:t>
            </a:r>
            <a:r>
              <a:rPr lang="en-US" sz="1400" b="1" i="1" kern="1200">
                <a:solidFill>
                  <a:srgbClr val="000000"/>
                </a:solidFill>
                <a:latin typeface="Arial" charset="0"/>
                <a:ea typeface="+mn-ea"/>
                <a:cs typeface="+mn-cs"/>
              </a:rPr>
              <a:t>Nokia 3650</a:t>
            </a:r>
            <a:r>
              <a:rPr lang="en-US" sz="1400" i="1" kern="1200">
                <a:solidFill>
                  <a:srgbClr val="000000"/>
                </a:solidFill>
                <a:latin typeface="Arial" charset="0"/>
                <a:ea typeface="+mn-ea"/>
                <a:cs typeface="+mn-cs"/>
              </a:rPr>
              <a:t> and </a:t>
            </a:r>
            <a:r>
              <a:rPr lang="en-US" sz="1400" b="1" i="1" kern="1200">
                <a:solidFill>
                  <a:srgbClr val="000000"/>
                </a:solidFill>
                <a:latin typeface="Arial" charset="0"/>
                <a:ea typeface="+mn-ea"/>
                <a:cs typeface="+mn-cs"/>
              </a:rPr>
              <a:t>Polycom</a:t>
            </a:r>
            <a:r>
              <a:rPr lang="en-US" sz="1400" i="1" kern="1200">
                <a:solidFill>
                  <a:srgbClr val="000000"/>
                </a:solidFill>
                <a:latin typeface="Arial" charset="0"/>
                <a:ea typeface="+mn-ea"/>
                <a:cs typeface="+mn-cs"/>
              </a:rPr>
              <a:t> device.</a:t>
            </a:r>
          </a:p>
        </p:txBody>
      </p:sp>
      <p:sp>
        <p:nvSpPr>
          <p:cNvPr id="199684" name="Text Box 4"/>
          <p:cNvSpPr txBox="1">
            <a:spLocks noChangeArrowheads="1"/>
          </p:cNvSpPr>
          <p:nvPr/>
        </p:nvSpPr>
        <p:spPr bwMode="auto">
          <a:xfrm>
            <a:off x="1828800" y="533400"/>
            <a:ext cx="5638800" cy="4572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2400" u="sng" kern="1200">
                <a:solidFill>
                  <a:srgbClr val="000000"/>
                </a:solidFill>
                <a:latin typeface="Times New Roman" pitchFamily="18" charset="0"/>
                <a:ea typeface="+mn-ea"/>
                <a:cs typeface="+mn-cs"/>
              </a:rPr>
              <a:t>Cross-device collaboration – Anabas/IU</a:t>
            </a:r>
          </a:p>
        </p:txBody>
      </p:sp>
      <p:sp>
        <p:nvSpPr>
          <p:cNvPr id="199686" name="Rectangle 6"/>
          <p:cNvSpPr>
            <a:spLocks noChangeArrowheads="1"/>
          </p:cNvSpPr>
          <p:nvPr/>
        </p:nvSpPr>
        <p:spPr bwMode="auto">
          <a:xfrm>
            <a:off x="1447800" y="4343400"/>
            <a:ext cx="152400" cy="228600"/>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199687" name="Text Box 7"/>
          <p:cNvSpPr txBox="1">
            <a:spLocks noChangeArrowheads="1"/>
          </p:cNvSpPr>
          <p:nvPr/>
        </p:nvSpPr>
        <p:spPr bwMode="auto">
          <a:xfrm>
            <a:off x="1355725" y="4278313"/>
            <a:ext cx="233363" cy="3048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400" kern="1200">
                <a:solidFill>
                  <a:srgbClr val="000000"/>
                </a:solidFill>
                <a:latin typeface="Times New Roman" pitchFamily="18" charset="0"/>
                <a:ea typeface="+mn-ea"/>
                <a:cs typeface="+mn-cs"/>
              </a:rPr>
              <a:t>:</a:t>
            </a:r>
          </a:p>
        </p:txBody>
      </p:sp>
      <p:pic>
        <p:nvPicPr>
          <p:cNvPr id="199688" name="Picture 8" descr="C:\Documents and Settings\Alex\Desktop\TMP\Ubiquitous Pervasive Collaboration -002.jpg"/>
          <p:cNvPicPr>
            <a:picLocks noChangeAspect="1" noChangeArrowheads="1"/>
          </p:cNvPicPr>
          <p:nvPr/>
        </p:nvPicPr>
        <p:blipFill>
          <a:blip r:embed="rId3"/>
          <a:srcRect/>
          <a:stretch>
            <a:fillRect/>
          </a:stretch>
        </p:blipFill>
        <p:spPr bwMode="auto">
          <a:xfrm>
            <a:off x="623888" y="1600200"/>
            <a:ext cx="7896225" cy="2809875"/>
          </a:xfrm>
          <a:prstGeom prst="rect">
            <a:avLst/>
          </a:prstGeom>
          <a:solidFill>
            <a:srgbClr val="E2E4EA"/>
          </a:solidFill>
        </p:spPr>
      </p:pic>
      <p:sp>
        <p:nvSpPr>
          <p:cNvPr id="199689" name="Rectangle 9"/>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sp>
        <p:nvSpPr>
          <p:cNvPr id="199690" name="Text Box 10"/>
          <p:cNvSpPr txBox="1">
            <a:spLocks noChangeArrowheads="1"/>
          </p:cNvSpPr>
          <p:nvPr/>
        </p:nvSpPr>
        <p:spPr bwMode="auto">
          <a:xfrm>
            <a:off x="152400" y="222250"/>
            <a:ext cx="1295400" cy="46355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400" kern="1200">
                <a:solidFill>
                  <a:srgbClr val="FFFFFF"/>
                </a:solidFill>
                <a:latin typeface="Impact" pitchFamily="34" charset="0"/>
                <a:ea typeface="+mn-ea"/>
                <a:cs typeface="+mn-cs"/>
              </a:rPr>
              <a:t>ANABAS</a:t>
            </a:r>
            <a:endParaRPr lang="en-US" altLang="en-US" sz="2400" kern="1200">
              <a:solidFill>
                <a:srgbClr val="000000"/>
              </a:solidFill>
              <a:latin typeface="Times New Roman" pitchFamily="18"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lstStyle/>
          <a:p>
            <a:pPr eaLnBrk="1" hangingPunct="1"/>
            <a:r>
              <a:rPr lang="en-US" dirty="0" smtClean="0"/>
              <a:t>SBIR Introduction I</a:t>
            </a:r>
          </a:p>
        </p:txBody>
      </p:sp>
      <p:sp>
        <p:nvSpPr>
          <p:cNvPr id="5123" name="Content Placeholder 2"/>
          <p:cNvSpPr>
            <a:spLocks noGrp="1"/>
          </p:cNvSpPr>
          <p:nvPr>
            <p:ph idx="1"/>
          </p:nvPr>
        </p:nvSpPr>
        <p:spPr>
          <a:xfrm>
            <a:off x="0" y="762000"/>
            <a:ext cx="9144000" cy="4525963"/>
          </a:xfrm>
        </p:spPr>
        <p:txBody>
          <a:bodyPr/>
          <a:lstStyle/>
          <a:p>
            <a:pPr eaLnBrk="1" hangingPunct="1"/>
            <a:r>
              <a:rPr lang="en-US" sz="2800" smtClean="0"/>
              <a:t>Grids and Cyberinfrastructure have emerged as key technologies to support distributed activities that span scientific data gathering networks with commercial RFID or (GPS enabled) cell phone nets. This SBIR extends the Grid implementation of SaaS (Software as a Service) to SensaaS (Sensor as a service) with a scalable architecture consistent with commercial protocol standards and capabilities. The prototype demonstration supports layered sensor nets and an Earthquake science GPS analysis system with a Grid of Grids management environment that supports the inevitable system of systems that will be used in DoD’s GiG.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Collaboration_Sensor_Grid (May 2008)"/>
          <p:cNvPicPr>
            <a:picLocks noChangeAspect="1" noChangeArrowheads="1"/>
          </p:cNvPicPr>
          <p:nvPr/>
        </p:nvPicPr>
        <p:blipFill>
          <a:blip r:embed="rId3"/>
          <a:srcRect b="6897"/>
          <a:stretch>
            <a:fillRect/>
          </a:stretch>
        </p:blipFill>
        <p:spPr bwMode="auto">
          <a:xfrm>
            <a:off x="1447800" y="0"/>
            <a:ext cx="5867400" cy="6834188"/>
          </a:xfrm>
          <a:prstGeom prst="rect">
            <a:avLst/>
          </a:prstGeom>
          <a:noFill/>
          <a:ln w="9525">
            <a:noFill/>
            <a:miter lim="800000"/>
            <a:headEnd/>
            <a:tailEnd/>
          </a:ln>
        </p:spPr>
      </p:pic>
      <p:sp>
        <p:nvSpPr>
          <p:cNvPr id="7171" name="Rectangle 2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7172" name="Text Box 2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762000"/>
          </a:xfrm>
        </p:spPr>
        <p:txBody>
          <a:bodyPr/>
          <a:lstStyle/>
          <a:p>
            <a:pPr eaLnBrk="1" hangingPunct="1"/>
            <a:r>
              <a:rPr lang="en-US" dirty="0" smtClean="0"/>
              <a:t>SBIR Introduction II</a:t>
            </a:r>
          </a:p>
        </p:txBody>
      </p:sp>
      <p:sp>
        <p:nvSpPr>
          <p:cNvPr id="6147" name="Content Placeholder 2"/>
          <p:cNvSpPr>
            <a:spLocks noGrp="1"/>
          </p:cNvSpPr>
          <p:nvPr>
            <p:ph idx="1"/>
          </p:nvPr>
        </p:nvSpPr>
        <p:spPr>
          <a:xfrm>
            <a:off x="0" y="609600"/>
            <a:ext cx="9144000" cy="4525963"/>
          </a:xfrm>
        </p:spPr>
        <p:txBody>
          <a:bodyPr/>
          <a:lstStyle/>
          <a:p>
            <a:pPr eaLnBrk="1" hangingPunct="1"/>
            <a:r>
              <a:rPr lang="en-US" sz="2800" dirty="0" smtClean="0"/>
              <a:t>The final delivered software both demonstrates the concept and provides a framework with which to extend both the supported sensors and core technology</a:t>
            </a:r>
          </a:p>
          <a:p>
            <a:pPr eaLnBrk="1" hangingPunct="1"/>
            <a:r>
              <a:rPr lang="en-US" sz="2800" dirty="0" smtClean="0"/>
              <a:t>The SBIR team was led by Anabas which provided collaboration Grid and the expertise that developed </a:t>
            </a:r>
            <a:r>
              <a:rPr lang="en-US" sz="2800" dirty="0" err="1" smtClean="0"/>
              <a:t>SensaaS</a:t>
            </a:r>
            <a:r>
              <a:rPr lang="en-US" sz="2800" dirty="0" smtClean="0"/>
              <a:t>. Indiana University provided core technology and the Earthquake science application. Ball Aerospace integrated </a:t>
            </a:r>
            <a:r>
              <a:rPr lang="en-US" sz="2800" dirty="0" err="1" smtClean="0"/>
              <a:t>NetOps</a:t>
            </a:r>
            <a:r>
              <a:rPr lang="en-US" sz="2800" dirty="0" smtClean="0"/>
              <a:t> into the </a:t>
            </a:r>
            <a:r>
              <a:rPr lang="en-US" sz="2800" dirty="0" err="1" smtClean="0"/>
              <a:t>SensaaS</a:t>
            </a:r>
            <a:r>
              <a:rPr lang="en-US" sz="2800" dirty="0" smtClean="0"/>
              <a:t> framework and provided DoD relevant sensor application.</a:t>
            </a:r>
          </a:p>
          <a:p>
            <a:pPr eaLnBrk="1" hangingPunct="1"/>
            <a:r>
              <a:rPr lang="en-US" sz="2800" dirty="0" smtClean="0"/>
              <a:t>Extensions to support the growing sophistication of layered sensor nets and evolving core technologies are proposed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Globe">
  <a:themeElements>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4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4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4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4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4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4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4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Globe">
  <a:themeElements>
    <a:clrScheme name="6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6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6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6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6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6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6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6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6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Globe">
  <a:themeElements>
    <a:clrScheme name="5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5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5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5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5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5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5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5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5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2283</TotalTime>
  <Words>3524</Words>
  <Application>Microsoft PowerPoint</Application>
  <PresentationFormat>On-screen Show (4:3)</PresentationFormat>
  <Paragraphs>752</Paragraphs>
  <Slides>51</Slides>
  <Notes>51</Notes>
  <HiddenSlides>0</HiddenSlides>
  <MMClips>0</MMClips>
  <ScaleCrop>false</ScaleCrop>
  <HeadingPairs>
    <vt:vector size="4" baseType="variant">
      <vt:variant>
        <vt:lpstr>Theme</vt:lpstr>
      </vt:variant>
      <vt:variant>
        <vt:i4>15</vt:i4>
      </vt:variant>
      <vt:variant>
        <vt:lpstr>Slide Titles</vt:lpstr>
      </vt:variant>
      <vt:variant>
        <vt:i4>51</vt:i4>
      </vt:variant>
    </vt:vector>
  </HeadingPairs>
  <TitlesOfParts>
    <vt:vector size="66" baseType="lpstr">
      <vt:lpstr>Default Design</vt:lpstr>
      <vt:lpstr>Globe</vt:lpstr>
      <vt:lpstr>1_Default Design</vt:lpstr>
      <vt:lpstr>Office Theme</vt:lpstr>
      <vt:lpstr>6_Default Design</vt:lpstr>
      <vt:lpstr>2_Default Design</vt:lpstr>
      <vt:lpstr>Revolution</vt:lpstr>
      <vt:lpstr>8_Globe</vt:lpstr>
      <vt:lpstr>3_Default Design</vt:lpstr>
      <vt:lpstr>9_Globe</vt:lpstr>
      <vt:lpstr>2_Office Theme</vt:lpstr>
      <vt:lpstr>6_Globe</vt:lpstr>
      <vt:lpstr>1_Globe</vt:lpstr>
      <vt:lpstr>1_Office Theme</vt:lpstr>
      <vt:lpstr>4_Default Design</vt:lpstr>
      <vt:lpstr>Slide 1</vt:lpstr>
      <vt:lpstr>Slide 2</vt:lpstr>
      <vt:lpstr>Slide 3</vt:lpstr>
      <vt:lpstr>Slide 4</vt:lpstr>
      <vt:lpstr>Slide 5</vt:lpstr>
      <vt:lpstr>Slide 6</vt:lpstr>
      <vt:lpstr>SBIR Introduction I</vt:lpstr>
      <vt:lpstr>Slide 8</vt:lpstr>
      <vt:lpstr>SBIR Introduction II</vt:lpstr>
      <vt:lpstr>Objectives</vt:lpstr>
      <vt:lpstr>Technology Evolution</vt:lpstr>
      <vt:lpstr>Commercial Technology Backdrop</vt:lpstr>
      <vt:lpstr>Typical Sensor Grid Interface</vt:lpstr>
      <vt:lpstr>Information and Cyberinfrastructure</vt:lpstr>
      <vt:lpstr>Component Grids Integrated</vt:lpstr>
      <vt:lpstr>Slide 16</vt:lpstr>
      <vt:lpstr>Slide 17</vt:lpstr>
      <vt:lpstr>Edge Detection Filter on Video Sensors</vt:lpstr>
      <vt:lpstr>Slide 19</vt:lpstr>
      <vt:lpstr>Grid Builder Service Management Interface</vt:lpstr>
      <vt:lpstr>Multiple Sensors Scaling for NASA application</vt:lpstr>
      <vt:lpstr>Average Video Delays  Scaling for video streams with one broker</vt:lpstr>
      <vt:lpstr>Slide 23</vt:lpstr>
      <vt:lpstr>Slide 24</vt:lpstr>
      <vt:lpstr>Slide 25</vt:lpstr>
      <vt:lpstr>What are Clouds?</vt:lpstr>
      <vt:lpstr>Web 2.0 and Clouds</vt:lpstr>
      <vt:lpstr>Emerging Cloud Architecture</vt:lpstr>
      <vt:lpstr>Analysis of DoD Net Centric Services in terms of Web and Grid services</vt:lpstr>
      <vt:lpstr>The Grid and Web Service Institutional Hierarchy</vt:lpstr>
      <vt:lpstr>The Ten areas covered by the 60 core WS-* Specifications </vt:lpstr>
      <vt:lpstr>WS-* Areas and Web 2.0 </vt:lpstr>
      <vt:lpstr>Activities in Global Grid Forum Working Groups </vt:lpstr>
      <vt:lpstr>Net-Centric Core Enterprise Services </vt:lpstr>
      <vt:lpstr>The Core Features/Service Areas I</vt:lpstr>
      <vt:lpstr>The Core Feature/Service Areas II</vt:lpstr>
      <vt:lpstr>Slide 37</vt:lpstr>
      <vt:lpstr>Slide 38</vt:lpstr>
      <vt:lpstr>Slide 39</vt:lpstr>
      <vt:lpstr>Slide 40</vt:lpstr>
      <vt:lpstr>MSI-CIEC Web 2.0 Research Matching Portal</vt:lpstr>
      <vt:lpstr>Parallel Programming 2.0</vt:lpstr>
      <vt:lpstr>Map Reduce</vt:lpstr>
      <vt:lpstr>How does it work?</vt:lpstr>
      <vt:lpstr>Hadoop (Apache’s map-reduce)</vt:lpstr>
      <vt:lpstr>CGL Map Reduce</vt:lpstr>
      <vt:lpstr>CGL Map Reduce - Implementation</vt:lpstr>
      <vt:lpstr>Initial Results - Performance</vt:lpstr>
      <vt:lpstr>Initial Results – Overhead I</vt:lpstr>
      <vt:lpstr>Initial Results – Hadoop v In Memory MapReduce</vt:lpstr>
      <vt:lpstr>Slide 51</vt:lpstr>
    </vt:vector>
  </TitlesOfParts>
  <Company>Anabas,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 Review Chart </dc:title>
  <dc:creator>Fox, Ho, Wang</dc:creator>
  <cp:lastModifiedBy> </cp:lastModifiedBy>
  <cp:revision>219</cp:revision>
  <cp:lastPrinted>1601-01-01T00:00:00Z</cp:lastPrinted>
  <dcterms:created xsi:type="dcterms:W3CDTF">1601-01-01T00:00:00Z</dcterms:created>
  <dcterms:modified xsi:type="dcterms:W3CDTF">2008-08-14T14:40:56Z</dcterms:modified>
  <cp:category>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