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9"/>
  </p:notesMasterIdLst>
  <p:sldIdLst>
    <p:sldId id="267" r:id="rId2"/>
    <p:sldId id="427" r:id="rId3"/>
    <p:sldId id="422" r:id="rId4"/>
    <p:sldId id="348" r:id="rId5"/>
    <p:sldId id="411" r:id="rId6"/>
    <p:sldId id="417" r:id="rId7"/>
    <p:sldId id="412" r:id="rId8"/>
    <p:sldId id="505" r:id="rId9"/>
    <p:sldId id="507" r:id="rId10"/>
    <p:sldId id="416" r:id="rId11"/>
    <p:sldId id="508" r:id="rId12"/>
    <p:sldId id="428" r:id="rId13"/>
    <p:sldId id="429" r:id="rId14"/>
    <p:sldId id="430" r:id="rId15"/>
    <p:sldId id="450" r:id="rId16"/>
    <p:sldId id="538" r:id="rId17"/>
    <p:sldId id="448" r:id="rId18"/>
    <p:sldId id="533" r:id="rId19"/>
    <p:sldId id="474" r:id="rId20"/>
    <p:sldId id="535" r:id="rId21"/>
    <p:sldId id="536" r:id="rId22"/>
    <p:sldId id="537" r:id="rId23"/>
    <p:sldId id="534" r:id="rId24"/>
    <p:sldId id="476" r:id="rId25"/>
    <p:sldId id="516" r:id="rId26"/>
    <p:sldId id="532" r:id="rId27"/>
    <p:sldId id="52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3FC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1" autoAdjust="0"/>
    <p:restoredTop sz="89293" autoAdjust="0"/>
  </p:normalViewPr>
  <p:slideViewPr>
    <p:cSldViewPr>
      <p:cViewPr varScale="1">
        <p:scale>
          <a:sx n="84" d="100"/>
          <a:sy n="84" d="100"/>
        </p:scale>
        <p:origin x="-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yan\Documents\Research%20Assistant\NIH%20Project\mina\mina_experimen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30153669441626"/>
          <c:y val="4.1337842916196917E-2"/>
          <c:w val="0.84871342769270408"/>
          <c:h val="0.80409455698771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mixed!$C$1</c:f>
              <c:strCache>
                <c:ptCount val="1"/>
                <c:pt idx="0">
                  <c:v>DA-PWC</c:v>
                </c:pt>
              </c:strCache>
            </c:strRef>
          </c:tx>
          <c:invertIfNegative val="0"/>
          <c:cat>
            <c:strRef>
              <c:f>mixed!$A$2:$A$35</c:f>
              <c:strCache>
                <c:ptCount val="34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200</c:v>
                </c:pt>
                <c:pt idx="12">
                  <c:v>300</c:v>
                </c:pt>
                <c:pt idx="13">
                  <c:v>400</c:v>
                </c:pt>
                <c:pt idx="14">
                  <c:v>500</c:v>
                </c:pt>
                <c:pt idx="15">
                  <c:v>600</c:v>
                </c:pt>
                <c:pt idx="16">
                  <c:v>700</c:v>
                </c:pt>
                <c:pt idx="17">
                  <c:v>800</c:v>
                </c:pt>
                <c:pt idx="18">
                  <c:v>900</c:v>
                </c:pt>
                <c:pt idx="19">
                  <c:v>1000</c:v>
                </c:pt>
                <c:pt idx="20">
                  <c:v>2000</c:v>
                </c:pt>
                <c:pt idx="21">
                  <c:v>3000</c:v>
                </c:pt>
                <c:pt idx="22">
                  <c:v>4000</c:v>
                </c:pt>
                <c:pt idx="23">
                  <c:v>5000</c:v>
                </c:pt>
                <c:pt idx="24">
                  <c:v>6000</c:v>
                </c:pt>
                <c:pt idx="25">
                  <c:v>7000</c:v>
                </c:pt>
                <c:pt idx="26">
                  <c:v>8000</c:v>
                </c:pt>
                <c:pt idx="27">
                  <c:v>9000</c:v>
                </c:pt>
                <c:pt idx="28">
                  <c:v>10000</c:v>
                </c:pt>
                <c:pt idx="29">
                  <c:v>20000</c:v>
                </c:pt>
                <c:pt idx="30">
                  <c:v>30000</c:v>
                </c:pt>
                <c:pt idx="31">
                  <c:v>40000</c:v>
                </c:pt>
                <c:pt idx="32">
                  <c:v>more</c:v>
                </c:pt>
                <c:pt idx="33">
                  <c:v>60000</c:v>
                </c:pt>
              </c:strCache>
            </c:strRef>
          </c:cat>
          <c:val>
            <c:numRef>
              <c:f>mixed!$C$2:$C$35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9</c:v>
                </c:pt>
                <c:pt idx="14">
                  <c:v>7</c:v>
                </c:pt>
                <c:pt idx="15">
                  <c:v>6</c:v>
                </c:pt>
                <c:pt idx="16">
                  <c:v>12</c:v>
                </c:pt>
                <c:pt idx="17">
                  <c:v>8</c:v>
                </c:pt>
                <c:pt idx="18">
                  <c:v>9</c:v>
                </c:pt>
                <c:pt idx="19">
                  <c:v>5</c:v>
                </c:pt>
                <c:pt idx="20">
                  <c:v>46</c:v>
                </c:pt>
                <c:pt idx="21">
                  <c:v>25</c:v>
                </c:pt>
                <c:pt idx="22">
                  <c:v>15</c:v>
                </c:pt>
                <c:pt idx="23">
                  <c:v>4</c:v>
                </c:pt>
                <c:pt idx="24">
                  <c:v>6</c:v>
                </c:pt>
                <c:pt idx="25">
                  <c:v>8</c:v>
                </c:pt>
                <c:pt idx="26">
                  <c:v>7</c:v>
                </c:pt>
                <c:pt idx="27">
                  <c:v>2</c:v>
                </c:pt>
                <c:pt idx="28">
                  <c:v>1</c:v>
                </c:pt>
                <c:pt idx="29">
                  <c:v>8</c:v>
                </c:pt>
                <c:pt idx="30">
                  <c:v>3</c:v>
                </c:pt>
                <c:pt idx="31">
                  <c:v>3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</c:ser>
        <c:ser>
          <c:idx val="1"/>
          <c:order val="1"/>
          <c:tx>
            <c:strRef>
              <c:f>mixed!$E$1</c:f>
              <c:strCache>
                <c:ptCount val="1"/>
                <c:pt idx="0">
                  <c:v>CD-HIT default</c:v>
                </c:pt>
              </c:strCache>
            </c:strRef>
          </c:tx>
          <c:invertIfNegative val="0"/>
          <c:cat>
            <c:strRef>
              <c:f>mixed!$A$2:$A$35</c:f>
              <c:strCache>
                <c:ptCount val="34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200</c:v>
                </c:pt>
                <c:pt idx="12">
                  <c:v>300</c:v>
                </c:pt>
                <c:pt idx="13">
                  <c:v>400</c:v>
                </c:pt>
                <c:pt idx="14">
                  <c:v>500</c:v>
                </c:pt>
                <c:pt idx="15">
                  <c:v>600</c:v>
                </c:pt>
                <c:pt idx="16">
                  <c:v>700</c:v>
                </c:pt>
                <c:pt idx="17">
                  <c:v>800</c:v>
                </c:pt>
                <c:pt idx="18">
                  <c:v>900</c:v>
                </c:pt>
                <c:pt idx="19">
                  <c:v>1000</c:v>
                </c:pt>
                <c:pt idx="20">
                  <c:v>2000</c:v>
                </c:pt>
                <c:pt idx="21">
                  <c:v>3000</c:v>
                </c:pt>
                <c:pt idx="22">
                  <c:v>4000</c:v>
                </c:pt>
                <c:pt idx="23">
                  <c:v>5000</c:v>
                </c:pt>
                <c:pt idx="24">
                  <c:v>6000</c:v>
                </c:pt>
                <c:pt idx="25">
                  <c:v>7000</c:v>
                </c:pt>
                <c:pt idx="26">
                  <c:v>8000</c:v>
                </c:pt>
                <c:pt idx="27">
                  <c:v>9000</c:v>
                </c:pt>
                <c:pt idx="28">
                  <c:v>10000</c:v>
                </c:pt>
                <c:pt idx="29">
                  <c:v>20000</c:v>
                </c:pt>
                <c:pt idx="30">
                  <c:v>30000</c:v>
                </c:pt>
                <c:pt idx="31">
                  <c:v>40000</c:v>
                </c:pt>
                <c:pt idx="32">
                  <c:v>more</c:v>
                </c:pt>
                <c:pt idx="33">
                  <c:v>60000</c:v>
                </c:pt>
              </c:strCache>
            </c:strRef>
          </c:cat>
          <c:val>
            <c:numRef>
              <c:f>mixed!$E$2:$E$35</c:f>
              <c:numCache>
                <c:formatCode>General</c:formatCode>
                <c:ptCount val="34"/>
                <c:pt idx="0">
                  <c:v>1858</c:v>
                </c:pt>
                <c:pt idx="1">
                  <c:v>3617</c:v>
                </c:pt>
                <c:pt idx="2">
                  <c:v>865</c:v>
                </c:pt>
                <c:pt idx="3">
                  <c:v>416</c:v>
                </c:pt>
                <c:pt idx="4">
                  <c:v>285</c:v>
                </c:pt>
                <c:pt idx="5">
                  <c:v>167</c:v>
                </c:pt>
                <c:pt idx="6">
                  <c:v>125</c:v>
                </c:pt>
                <c:pt idx="7">
                  <c:v>91</c:v>
                </c:pt>
                <c:pt idx="8">
                  <c:v>67</c:v>
                </c:pt>
                <c:pt idx="9">
                  <c:v>76</c:v>
                </c:pt>
                <c:pt idx="10">
                  <c:v>56</c:v>
                </c:pt>
                <c:pt idx="11">
                  <c:v>274</c:v>
                </c:pt>
                <c:pt idx="12">
                  <c:v>114</c:v>
                </c:pt>
                <c:pt idx="13">
                  <c:v>95</c:v>
                </c:pt>
                <c:pt idx="14">
                  <c:v>45</c:v>
                </c:pt>
                <c:pt idx="15">
                  <c:v>36</c:v>
                </c:pt>
                <c:pt idx="16">
                  <c:v>45</c:v>
                </c:pt>
                <c:pt idx="17">
                  <c:v>23</c:v>
                </c:pt>
                <c:pt idx="18">
                  <c:v>14</c:v>
                </c:pt>
                <c:pt idx="19">
                  <c:v>11</c:v>
                </c:pt>
                <c:pt idx="20">
                  <c:v>77</c:v>
                </c:pt>
                <c:pt idx="21">
                  <c:v>25</c:v>
                </c:pt>
                <c:pt idx="22">
                  <c:v>15</c:v>
                </c:pt>
                <c:pt idx="23">
                  <c:v>6</c:v>
                </c:pt>
                <c:pt idx="24">
                  <c:v>4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</c:ser>
        <c:ser>
          <c:idx val="2"/>
          <c:order val="2"/>
          <c:tx>
            <c:strRef>
              <c:f>mixed!$F$1</c:f>
              <c:strCache>
                <c:ptCount val="1"/>
                <c:pt idx="0">
                  <c:v>UCLUST default</c:v>
                </c:pt>
              </c:strCache>
            </c:strRef>
          </c:tx>
          <c:invertIfNegative val="0"/>
          <c:cat>
            <c:strRef>
              <c:f>mixed!$A$2:$A$35</c:f>
              <c:strCache>
                <c:ptCount val="34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200</c:v>
                </c:pt>
                <c:pt idx="12">
                  <c:v>300</c:v>
                </c:pt>
                <c:pt idx="13">
                  <c:v>400</c:v>
                </c:pt>
                <c:pt idx="14">
                  <c:v>500</c:v>
                </c:pt>
                <c:pt idx="15">
                  <c:v>600</c:v>
                </c:pt>
                <c:pt idx="16">
                  <c:v>700</c:v>
                </c:pt>
                <c:pt idx="17">
                  <c:v>800</c:v>
                </c:pt>
                <c:pt idx="18">
                  <c:v>900</c:v>
                </c:pt>
                <c:pt idx="19">
                  <c:v>1000</c:v>
                </c:pt>
                <c:pt idx="20">
                  <c:v>2000</c:v>
                </c:pt>
                <c:pt idx="21">
                  <c:v>3000</c:v>
                </c:pt>
                <c:pt idx="22">
                  <c:v>4000</c:v>
                </c:pt>
                <c:pt idx="23">
                  <c:v>5000</c:v>
                </c:pt>
                <c:pt idx="24">
                  <c:v>6000</c:v>
                </c:pt>
                <c:pt idx="25">
                  <c:v>7000</c:v>
                </c:pt>
                <c:pt idx="26">
                  <c:v>8000</c:v>
                </c:pt>
                <c:pt idx="27">
                  <c:v>9000</c:v>
                </c:pt>
                <c:pt idx="28">
                  <c:v>10000</c:v>
                </c:pt>
                <c:pt idx="29">
                  <c:v>20000</c:v>
                </c:pt>
                <c:pt idx="30">
                  <c:v>30000</c:v>
                </c:pt>
                <c:pt idx="31">
                  <c:v>40000</c:v>
                </c:pt>
                <c:pt idx="32">
                  <c:v>more</c:v>
                </c:pt>
                <c:pt idx="33">
                  <c:v>60000</c:v>
                </c:pt>
              </c:strCache>
            </c:strRef>
          </c:cat>
          <c:val>
            <c:numRef>
              <c:f>mixed!$F$2:$F$35</c:f>
              <c:numCache>
                <c:formatCode>General</c:formatCode>
                <c:ptCount val="34"/>
                <c:pt idx="0">
                  <c:v>1343</c:v>
                </c:pt>
                <c:pt idx="1">
                  <c:v>2486</c:v>
                </c:pt>
                <c:pt idx="2">
                  <c:v>613</c:v>
                </c:pt>
                <c:pt idx="3">
                  <c:v>331</c:v>
                </c:pt>
                <c:pt idx="4">
                  <c:v>182</c:v>
                </c:pt>
                <c:pt idx="5">
                  <c:v>149</c:v>
                </c:pt>
                <c:pt idx="6">
                  <c:v>109</c:v>
                </c:pt>
                <c:pt idx="7">
                  <c:v>65</c:v>
                </c:pt>
                <c:pt idx="8">
                  <c:v>63</c:v>
                </c:pt>
                <c:pt idx="9">
                  <c:v>57</c:v>
                </c:pt>
                <c:pt idx="10">
                  <c:v>43</c:v>
                </c:pt>
                <c:pt idx="11">
                  <c:v>221</c:v>
                </c:pt>
                <c:pt idx="12">
                  <c:v>92</c:v>
                </c:pt>
                <c:pt idx="13">
                  <c:v>53</c:v>
                </c:pt>
                <c:pt idx="14">
                  <c:v>29</c:v>
                </c:pt>
                <c:pt idx="15">
                  <c:v>20</c:v>
                </c:pt>
                <c:pt idx="16">
                  <c:v>16</c:v>
                </c:pt>
                <c:pt idx="17">
                  <c:v>9</c:v>
                </c:pt>
                <c:pt idx="18">
                  <c:v>8</c:v>
                </c:pt>
                <c:pt idx="19">
                  <c:v>10</c:v>
                </c:pt>
                <c:pt idx="20">
                  <c:v>48</c:v>
                </c:pt>
                <c:pt idx="21">
                  <c:v>18</c:v>
                </c:pt>
                <c:pt idx="22">
                  <c:v>8</c:v>
                </c:pt>
                <c:pt idx="23">
                  <c:v>5</c:v>
                </c:pt>
                <c:pt idx="24">
                  <c:v>5</c:v>
                </c:pt>
                <c:pt idx="25">
                  <c:v>2</c:v>
                </c:pt>
                <c:pt idx="26">
                  <c:v>2</c:v>
                </c:pt>
                <c:pt idx="27">
                  <c:v>3</c:v>
                </c:pt>
                <c:pt idx="28">
                  <c:v>1</c:v>
                </c:pt>
                <c:pt idx="29">
                  <c:v>3</c:v>
                </c:pt>
                <c:pt idx="30">
                  <c:v>4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500288"/>
        <c:axId val="173514752"/>
      </c:barChart>
      <c:catAx>
        <c:axId val="173500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Sequence </a:t>
                </a:r>
                <a:r>
                  <a:rPr lang="en-US" sz="1600" dirty="0" smtClean="0"/>
                  <a:t>Count in Cluster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3514752"/>
        <c:crosses val="autoZero"/>
        <c:auto val="1"/>
        <c:lblAlgn val="ctr"/>
        <c:lblOffset val="100"/>
        <c:noMultiLvlLbl val="0"/>
      </c:catAx>
      <c:valAx>
        <c:axId val="173514752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350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010603294153453"/>
          <c:y val="4.6638961796442113E-2"/>
          <c:w val="0.36716638979304261"/>
          <c:h val="0.2703424224749684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700">
          <a:latin typeface="+mj-lt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7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on</a:t>
            </a:r>
            <a:r>
              <a:rPr lang="en-US" baseline="0" dirty="0" smtClean="0"/>
              <a:t> right is stress from polarizing filters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9/12/2012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/>
              <a:t>Robust Parallel Clustering Algorithms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689" y="2209800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CCDSC Clusters, Clouds, and Data for Scientific Computing</a:t>
            </a:r>
            <a:br>
              <a:rPr lang="en-US" sz="2400" b="1" dirty="0" smtClean="0"/>
            </a:br>
            <a:r>
              <a:rPr lang="en-US" sz="2400" b="1" dirty="0" smtClean="0"/>
              <a:t>La </a:t>
            </a:r>
            <a:r>
              <a:rPr lang="en-US" sz="2400" b="1" dirty="0" err="1" smtClean="0"/>
              <a:t>Maison</a:t>
            </a:r>
            <a:r>
              <a:rPr lang="en-US" sz="2400" b="1" dirty="0" smtClean="0"/>
              <a:t> des </a:t>
            </a:r>
            <a:r>
              <a:rPr lang="en-US" sz="2400" b="1" dirty="0" err="1" smtClean="0"/>
              <a:t>Contes</a:t>
            </a:r>
            <a:r>
              <a:rPr lang="en-US" sz="2400" b="1" dirty="0" smtClean="0"/>
              <a:t>		Lyon France</a:t>
            </a:r>
          </a:p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400" b="1" dirty="0" smtClean="0">
                <a:solidFill>
                  <a:schemeClr val="tx1"/>
                </a:solidFill>
              </a:rPr>
              <a:t>September 13 2012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2" descr="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4495800"/>
            <a:ext cx="914400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dirty="0" smtClean="0"/>
              <a:t>System becomes unstable as Temperature lowered and</a:t>
            </a:r>
            <a:r>
              <a:rPr lang="en-US" sz="2400" dirty="0" smtClean="0"/>
              <a:t> there </a:t>
            </a:r>
            <a:r>
              <a:rPr lang="en-US" sz="2800" dirty="0" smtClean="0"/>
              <a:t>is a </a:t>
            </a:r>
            <a:r>
              <a:rPr lang="en-US" sz="2800" dirty="0" smtClean="0">
                <a:solidFill>
                  <a:srgbClr val="FF0000"/>
                </a:solidFill>
              </a:rPr>
              <a:t>phase transition </a:t>
            </a:r>
            <a:r>
              <a:rPr lang="en-US" sz="2800" dirty="0" smtClean="0"/>
              <a:t>and one splits cluster  into two and continues EM iteration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One can start with just one </a:t>
            </a:r>
            <a:r>
              <a:rPr lang="en-US" sz="2800" dirty="0" smtClean="0"/>
              <a:t>cluster and need NOT specify desired # clusters; rather specify cluster resolution</a:t>
            </a:r>
            <a:endParaRPr lang="en-US" sz="2800" dirty="0" smtClean="0"/>
          </a:p>
          <a:p>
            <a:pPr>
              <a:spcBef>
                <a:spcPts val="300"/>
              </a:spcBef>
            </a:pP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-51153"/>
            <a:ext cx="9144000" cy="6861175"/>
            <a:chOff x="30480" y="25400"/>
            <a:chExt cx="9144000" cy="6861175"/>
          </a:xfrm>
        </p:grpSpPr>
        <p:pic>
          <p:nvPicPr>
            <p:cNvPr id="9" name="Picture 2" descr="0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" y="25400"/>
              <a:ext cx="9144000" cy="686117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572000" y="1295400"/>
              <a:ext cx="44196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bg1"/>
                  </a:solidFill>
                </a:rPr>
                <a:t>Rose, K.,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Gurewitz</a:t>
              </a:r>
              <a:r>
                <a:rPr lang="en-US" sz="1800" dirty="0" smtClean="0">
                  <a:solidFill>
                    <a:schemeClr val="bg1"/>
                  </a:solidFill>
                </a:rPr>
                <a:t>, E., and Fox, G. C. ``Statistical mechanics and phase transitions in clustering,'' </a:t>
              </a:r>
              <a:r>
                <a:rPr lang="en-US" sz="1800" i="1" dirty="0" smtClean="0">
                  <a:solidFill>
                    <a:schemeClr val="bg1"/>
                  </a:solidFill>
                </a:rPr>
                <a:t>Physical Review Letters</a:t>
              </a:r>
              <a:r>
                <a:rPr lang="en-US" sz="1800" dirty="0" smtClean="0">
                  <a:solidFill>
                    <a:schemeClr val="bg1"/>
                  </a:solidFill>
                </a:rPr>
                <a:t>, 65(8):945-948, August 1990.</a:t>
              </a:r>
            </a:p>
            <a:p>
              <a:pPr algn="l"/>
              <a:endParaRPr lang="en-US" sz="1800" dirty="0" smtClean="0">
                <a:solidFill>
                  <a:schemeClr val="bg1"/>
                </a:solidFill>
              </a:endParaRPr>
            </a:p>
            <a:p>
              <a:pPr algn="l"/>
              <a:r>
                <a:rPr lang="en-US" sz="1800" dirty="0" smtClean="0">
                  <a:solidFill>
                    <a:schemeClr val="bg1"/>
                  </a:solidFill>
                </a:rPr>
                <a:t>My #6 most cited article (</a:t>
              </a:r>
              <a:r>
                <a:rPr lang="en-US" sz="1800" dirty="0" smtClean="0">
                  <a:solidFill>
                    <a:schemeClr val="bg1"/>
                  </a:solidFill>
                </a:rPr>
                <a:t>425 </a:t>
              </a:r>
              <a:r>
                <a:rPr lang="en-US" sz="1800" dirty="0" smtClean="0">
                  <a:solidFill>
                    <a:schemeClr val="bg1"/>
                  </a:solidFill>
                </a:rPr>
                <a:t>cites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including </a:t>
              </a:r>
              <a:r>
                <a:rPr lang="en-US" dirty="0" smtClean="0">
                  <a:solidFill>
                    <a:schemeClr val="bg1"/>
                  </a:solidFill>
                </a:rPr>
                <a:t>15 </a:t>
              </a:r>
              <a:r>
                <a:rPr lang="en-US" dirty="0" smtClean="0">
                  <a:solidFill>
                    <a:schemeClr val="bg1"/>
                  </a:solidFill>
                </a:rPr>
                <a:t>in 2012)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/>
          <a:stretch/>
        </p:blipFill>
        <p:spPr bwMode="auto">
          <a:xfrm>
            <a:off x="-17060" y="0"/>
            <a:ext cx="81048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5908" y="5739474"/>
            <a:ext cx="25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Low Temperature -- End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5707208"/>
            <a:ext cx="260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Temperature -- Start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55808" y="1456825"/>
            <a:ext cx="2058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Introduce Sponge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05200" y="1656880"/>
            <a:ext cx="16001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43250" y="2446741"/>
            <a:ext cx="5137625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Running on 8 nodes, 16 cores each</a:t>
            </a:r>
          </a:p>
          <a:p>
            <a:r>
              <a:rPr lang="en-US" sz="2400" dirty="0" smtClean="0"/>
              <a:t>241605 Peaks</a:t>
            </a:r>
          </a:p>
          <a:p>
            <a:r>
              <a:rPr lang="en-US" sz="2400" dirty="0" smtClean="0"/>
              <a:t>Complex Parallelization of</a:t>
            </a:r>
          </a:p>
          <a:p>
            <a:r>
              <a:rPr lang="en-US" sz="2400" dirty="0" smtClean="0"/>
              <a:t>Peaks=points (usual) and</a:t>
            </a:r>
            <a:br>
              <a:rPr lang="en-US" sz="2400" dirty="0" smtClean="0"/>
            </a:br>
            <a:r>
              <a:rPr lang="en-US" sz="2400" dirty="0" smtClean="0"/>
              <a:t>Clusters (Switch on after # gets </a:t>
            </a:r>
            <a:r>
              <a:rPr lang="en-US" sz="2400" dirty="0" smtClean="0"/>
              <a:t>to 256)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236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 descr="C:\Users\Geoffrey Fox\Downloads\haixu_100K_K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32641"/>
          <a:stretch/>
        </p:blipFill>
        <p:spPr bwMode="auto">
          <a:xfrm>
            <a:off x="22761" y="0"/>
            <a:ext cx="7641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57200"/>
            <a:ext cx="45720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Start at T= “</a:t>
            </a:r>
            <a:r>
              <a:rPr lang="en-US" dirty="0" smtClean="0">
                <a:sym typeface="Symbol"/>
              </a:rPr>
              <a:t>” with 1 Cluster</a:t>
            </a:r>
          </a:p>
          <a:p>
            <a:r>
              <a:rPr lang="en-US" dirty="0" smtClean="0">
                <a:sym typeface="Symbol"/>
              </a:rPr>
              <a:t>Decrease T, Clusters emerge at instabilities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 descr="C:\Users\Geoffrey Fox\Downloads\haixu_100K_K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r="23195"/>
          <a:stretch/>
        </p:blipFill>
        <p:spPr bwMode="auto">
          <a:xfrm>
            <a:off x="0" y="0"/>
            <a:ext cx="8630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 descr="C:\Users\Geoffrey Fox\Downloads\haixu_100K_K6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6"/>
          <a:stretch/>
        </p:blipFill>
        <p:spPr bwMode="auto">
          <a:xfrm>
            <a:off x="0" y="-2866"/>
            <a:ext cx="9067800" cy="68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non-DA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smtClean="0"/>
              <a:t>Dimension reduction gives </a:t>
            </a:r>
            <a:r>
              <a:rPr lang="en-US" sz="2800" dirty="0" smtClean="0">
                <a:solidFill>
                  <a:srgbClr val="FF0000"/>
                </a:solidFill>
              </a:rPr>
              <a:t>Low dimension mappings </a:t>
            </a:r>
            <a:r>
              <a:rPr lang="en-US" sz="2800" dirty="0" smtClean="0"/>
              <a:t>of data to both visualize and apply geometric hashing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No-vector </a:t>
            </a:r>
            <a:r>
              <a:rPr lang="en-US" sz="2800" dirty="0"/>
              <a:t>(can’t define metric space) problems are O(N</a:t>
            </a:r>
            <a:r>
              <a:rPr lang="en-US" sz="2800" baseline="30000" dirty="0"/>
              <a:t>2</a:t>
            </a:r>
            <a:r>
              <a:rPr lang="en-US" sz="2800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Genes are no-vector unless multiply aligned 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/>
              <a:t>For no-vector case, one can develop </a:t>
            </a:r>
            <a:r>
              <a:rPr lang="en-US" sz="2800" dirty="0" smtClean="0"/>
              <a:t>O(N</a:t>
            </a:r>
            <a:r>
              <a:rPr lang="en-US" sz="2800" dirty="0"/>
              <a:t>) or </a:t>
            </a:r>
            <a:r>
              <a:rPr lang="en-US" sz="2800" dirty="0">
                <a:solidFill>
                  <a:srgbClr val="FF0000"/>
                </a:solidFill>
              </a:rPr>
              <a:t>O(</a:t>
            </a:r>
            <a:r>
              <a:rPr lang="en-US" sz="2800" dirty="0" err="1">
                <a:solidFill>
                  <a:srgbClr val="FF0000"/>
                </a:solidFill>
              </a:rPr>
              <a:t>NlogN</a:t>
            </a:r>
            <a:r>
              <a:rPr lang="en-US" sz="2800" dirty="0">
                <a:solidFill>
                  <a:srgbClr val="FF0000"/>
                </a:solidFill>
              </a:rPr>
              <a:t>) methods </a:t>
            </a:r>
            <a:r>
              <a:rPr lang="en-US" sz="2800" dirty="0"/>
              <a:t>as in “Fast </a:t>
            </a:r>
            <a:r>
              <a:rPr lang="en-US" sz="2800" dirty="0" err="1"/>
              <a:t>Multipole</a:t>
            </a:r>
            <a:r>
              <a:rPr lang="en-US" sz="2800" dirty="0"/>
              <a:t> and </a:t>
            </a:r>
            <a:r>
              <a:rPr lang="en-US" sz="2800" dirty="0" err="1"/>
              <a:t>OctTree</a:t>
            </a:r>
            <a:r>
              <a:rPr lang="en-US" sz="2800" dirty="0"/>
              <a:t> methods”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Map high dimensional data to 3D and use classic methods developed </a:t>
            </a:r>
            <a:r>
              <a:rPr lang="en-US" dirty="0" smtClean="0"/>
              <a:t>originally to </a:t>
            </a:r>
            <a:r>
              <a:rPr lang="en-US" dirty="0"/>
              <a:t>speed up O(N</a:t>
            </a:r>
            <a:r>
              <a:rPr lang="en-US" baseline="30000" dirty="0"/>
              <a:t>2</a:t>
            </a:r>
            <a:r>
              <a:rPr lang="en-US" dirty="0"/>
              <a:t>) 3D particle dynamics problems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461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Some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111" y="685800"/>
            <a:ext cx="91440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B050"/>
                </a:solidFill>
              </a:rPr>
              <a:t>Analysis of Mess Spectrometry data to find peptides by clustering peaks (Broad Institute)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~0.5 million points in 2 dimensions (one experiment) --  ~ 50,000 clusters summed over charges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Metagenomics – 0.5  million (increasing rapidly) points NOT in a vector space – hundreds of clusters per sample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Pathology Images (cf. Joel’s talk) 2 Dimensions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Social image analysis is in a </a:t>
            </a:r>
            <a:r>
              <a:rPr lang="en-US" sz="2800" dirty="0" err="1" smtClean="0">
                <a:solidFill>
                  <a:srgbClr val="FF0000"/>
                </a:solidFill>
              </a:rPr>
              <a:t>highish</a:t>
            </a:r>
            <a:r>
              <a:rPr lang="en-US" sz="2800" dirty="0" smtClean="0">
                <a:solidFill>
                  <a:srgbClr val="FF0000"/>
                </a:solidFill>
              </a:rPr>
              <a:t> dimension vector space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10-50 million images; 1000 features per image; million clusters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Finding communities from network graphs coming from Social media contacts etc.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No vector space; can be huge in all ways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Trimmed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48322"/>
            <a:ext cx="8991600" cy="4525963"/>
          </a:xfrm>
        </p:spPr>
        <p:txBody>
          <a:bodyPr>
            <a:noAutofit/>
          </a:bodyPr>
          <a:lstStyle/>
          <a:p>
            <a:r>
              <a:rPr lang="en-US" sz="2400" i="1" dirty="0"/>
              <a:t>Clustering with position-specific constraints on variance: Applying </a:t>
            </a:r>
            <a:r>
              <a:rPr lang="en-US" sz="2400" i="1" dirty="0" err="1"/>
              <a:t>redescending</a:t>
            </a:r>
            <a:r>
              <a:rPr lang="en-US" sz="2400" i="1" dirty="0"/>
              <a:t> M-estimators to label-free LC-MS data </a:t>
            </a:r>
            <a:r>
              <a:rPr lang="en-US" sz="2400" i="1" dirty="0" smtClean="0"/>
              <a:t>analysis </a:t>
            </a:r>
            <a:r>
              <a:rPr lang="en-US" sz="2400" dirty="0" smtClean="0"/>
              <a:t>(Rudolf </a:t>
            </a:r>
            <a:r>
              <a:rPr lang="en-US" sz="2400" dirty="0" err="1" smtClean="0"/>
              <a:t>Frühwirth</a:t>
            </a:r>
            <a:r>
              <a:rPr lang="en-US" sz="2400" baseline="30000" dirty="0"/>
              <a:t> </a:t>
            </a:r>
            <a:r>
              <a:rPr lang="en-US" sz="2400" dirty="0"/>
              <a:t>, D R </a:t>
            </a:r>
            <a:r>
              <a:rPr lang="en-US" sz="2400" dirty="0" smtClean="0"/>
              <a:t>Mani</a:t>
            </a:r>
            <a:r>
              <a:rPr lang="en-US" sz="2400" baseline="30000" dirty="0"/>
              <a:t> </a:t>
            </a:r>
            <a:r>
              <a:rPr lang="en-US" sz="2400" dirty="0"/>
              <a:t> and </a:t>
            </a:r>
            <a:r>
              <a:rPr lang="en-US" sz="2400" dirty="0" err="1"/>
              <a:t>Saumyadipta</a:t>
            </a:r>
            <a:r>
              <a:rPr lang="en-US" sz="2400" dirty="0"/>
              <a:t> </a:t>
            </a:r>
            <a:r>
              <a:rPr lang="en-US" sz="2400" dirty="0" err="1" smtClean="0"/>
              <a:t>Pyne</a:t>
            </a:r>
            <a:r>
              <a:rPr lang="en-US" sz="2400" dirty="0" smtClean="0"/>
              <a:t>) </a:t>
            </a:r>
            <a:r>
              <a:rPr lang="en-US" sz="2400" i="1" dirty="0" smtClean="0"/>
              <a:t>BMC Bioinformatics</a:t>
            </a:r>
            <a:r>
              <a:rPr lang="en-US" sz="2400" dirty="0"/>
              <a:t> 2011, </a:t>
            </a:r>
            <a:r>
              <a:rPr lang="en-US" sz="2400" b="1" dirty="0" smtClean="0"/>
              <a:t>12:</a:t>
            </a:r>
            <a:r>
              <a:rPr lang="en-US" sz="2400" dirty="0" smtClean="0"/>
              <a:t>358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TCC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sym typeface="Symbol"/>
              </a:rPr>
              <a:t></a:t>
            </a:r>
            <a:r>
              <a:rPr lang="en-US" sz="2400" i="1" baseline="-25000" dirty="0"/>
              <a:t>k</a:t>
            </a:r>
            <a:r>
              <a:rPr lang="en-US" sz="2400" baseline="-25000" dirty="0"/>
              <a:t>=0</a:t>
            </a:r>
            <a:r>
              <a:rPr lang="en-US" sz="2400" baseline="30000" dirty="0"/>
              <a:t>K</a:t>
            </a:r>
            <a:r>
              <a:rPr lang="en-US" sz="2400" dirty="0"/>
              <a:t> </a:t>
            </a:r>
            <a:r>
              <a:rPr lang="en-US" sz="2400" dirty="0" smtClean="0">
                <a:sym typeface="Symbol"/>
              </a:rPr>
              <a:t>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/>
              <a:t>) </a:t>
            </a:r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 = 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 smtClean="0"/>
              <a:t>))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/2</a:t>
            </a:r>
            <a:r>
              <a:rPr lang="en-US" sz="2400" dirty="0" smtClean="0">
                <a:sym typeface="Symbol"/>
              </a:rPr>
              <a:t>(k)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k &gt; 0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smtClean="0"/>
              <a:t>i</a:t>
            </a:r>
            <a:r>
              <a:rPr lang="en-US" sz="2400" dirty="0" smtClean="0"/>
              <a:t>,0) = 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/ 2                             k = 0</a:t>
            </a:r>
            <a:endParaRPr lang="en-US" sz="2400" dirty="0" smtClean="0">
              <a:sym typeface="Symbol"/>
            </a:endParaRPr>
          </a:p>
          <a:p>
            <a:r>
              <a:rPr lang="en-US" sz="2400" dirty="0" smtClean="0"/>
              <a:t>The 0’th cluster captures (at zero temperature) all points outside clusters (background)</a:t>
            </a:r>
          </a:p>
          <a:p>
            <a:r>
              <a:rPr lang="en-US" sz="2400" dirty="0" smtClean="0"/>
              <a:t>Clusters are trimmed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/>
              <a:t>))</a:t>
            </a:r>
            <a:r>
              <a:rPr lang="en-US" sz="2400" baseline="30000" dirty="0"/>
              <a:t>2</a:t>
            </a:r>
            <a:r>
              <a:rPr lang="en-US" sz="2400" dirty="0"/>
              <a:t>/2</a:t>
            </a:r>
            <a:r>
              <a:rPr lang="en-US" sz="2400" dirty="0">
                <a:sym typeface="Symbol"/>
              </a:rPr>
              <a:t>(k)</a:t>
            </a:r>
            <a:r>
              <a:rPr lang="en-US" sz="2400" baseline="30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&lt; </a:t>
            </a:r>
            <a:r>
              <a:rPr lang="en-US" sz="2400" dirty="0"/>
              <a:t>c</a:t>
            </a:r>
            <a:r>
              <a:rPr lang="en-US" sz="2400" baseline="30000" dirty="0"/>
              <a:t>2</a:t>
            </a:r>
            <a:r>
              <a:rPr lang="en-US" sz="2400" dirty="0"/>
              <a:t> / 2 </a:t>
            </a:r>
            <a:endParaRPr lang="en-US" sz="2400" dirty="0" smtClean="0"/>
          </a:p>
          <a:p>
            <a:r>
              <a:rPr lang="en-US" sz="2400" dirty="0" smtClean="0"/>
              <a:t>Applied to</a:t>
            </a:r>
            <a:br>
              <a:rPr lang="en-US" sz="2400" dirty="0" smtClean="0"/>
            </a:br>
            <a:r>
              <a:rPr lang="en-US" sz="2400" dirty="0" smtClean="0"/>
              <a:t>Proteomics </a:t>
            </a:r>
            <a:br>
              <a:rPr lang="en-US" sz="2400" dirty="0" smtClean="0"/>
            </a:br>
            <a:r>
              <a:rPr lang="en-US" sz="2400" dirty="0" smtClean="0"/>
              <a:t>Mass </a:t>
            </a:r>
            <a:r>
              <a:rPr lang="en-US" sz="2400" dirty="0"/>
              <a:t>Spectrometry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62400" y="4125675"/>
            <a:ext cx="5181600" cy="2466552"/>
            <a:chOff x="3962400" y="4343400"/>
            <a:chExt cx="5181600" cy="2466552"/>
          </a:xfrm>
        </p:grpSpPr>
        <p:grpSp>
          <p:nvGrpSpPr>
            <p:cNvPr id="12" name="Group 11"/>
            <p:cNvGrpSpPr/>
            <p:nvPr/>
          </p:nvGrpSpPr>
          <p:grpSpPr>
            <a:xfrm>
              <a:off x="3962400" y="4343400"/>
              <a:ext cx="5181600" cy="2466552"/>
              <a:chOff x="3962400" y="4382981"/>
              <a:chExt cx="5181600" cy="2466552"/>
            </a:xfrm>
          </p:grpSpPr>
          <p:pic>
            <p:nvPicPr>
              <p:cNvPr id="1187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4382981"/>
                <a:ext cx="5181600" cy="2466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967133" y="4648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 ~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0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77000" y="44958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1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029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5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638800" y="4495800"/>
                <a:ext cx="228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7924800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636079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019800" y="57912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Distance from cluster center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78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offrey Fox\Desktop\AzaleaDskT\Pyne\Run42-DarTB\DarTB-T20_60Cluster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5" r="12285"/>
          <a:stretch/>
        </p:blipFill>
        <p:spPr bwMode="auto">
          <a:xfrm>
            <a:off x="0" y="1353276"/>
            <a:ext cx="9144000" cy="54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56" y="152400"/>
            <a:ext cx="9180689" cy="1143000"/>
          </a:xfrm>
        </p:spPr>
        <p:txBody>
          <a:bodyPr/>
          <a:lstStyle/>
          <a:p>
            <a:r>
              <a:rPr lang="en-US" dirty="0"/>
              <a:t>Proteomics 2D DA Clustering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T= 25000 60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920426"/>
          </a:xfrm>
        </p:spPr>
        <p:txBody>
          <a:bodyPr/>
          <a:lstStyle/>
          <a:p>
            <a:r>
              <a:rPr lang="en-US" dirty="0" smtClean="0"/>
              <a:t>Proteomics 2D DA </a:t>
            </a:r>
            <a:r>
              <a:rPr lang="en-US" dirty="0" smtClean="0"/>
              <a:t>Clustering T=0.1</a:t>
            </a:r>
            <a:br>
              <a:rPr lang="en-US" dirty="0" smtClean="0"/>
            </a:br>
            <a:r>
              <a:rPr lang="en-US" sz="3200" dirty="0" smtClean="0"/>
              <a:t>small sample of ~30,000 Clusters Count &gt;=2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314" name="Picture 2" descr="C:\Users\Geoffrey Fox\Desktop\AzaleaDskT\Pyne\Run64(3SpongeP.1)\cluster-M3000-C522Scaled_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"/>
          <a:stretch/>
        </p:blipFill>
        <p:spPr bwMode="auto">
          <a:xfrm>
            <a:off x="-3313" y="1298222"/>
            <a:ext cx="9144000" cy="5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199" y="2710934"/>
            <a:ext cx="148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Sponge Peaks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5771" y="3694907"/>
            <a:ext cx="89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Centers</a:t>
            </a:r>
            <a:endParaRPr lang="en-US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"/>
            <a:ext cx="8229600" cy="1143000"/>
          </a:xfrm>
        </p:spPr>
        <p:txBody>
          <a:bodyPr/>
          <a:lstStyle/>
          <a:p>
            <a:r>
              <a:rPr lang="en-US" b="1" dirty="0" smtClean="0"/>
              <a:t>Some 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067800" cy="34389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Big Data </a:t>
            </a:r>
            <a:r>
              <a:rPr lang="en-US" dirty="0" smtClean="0"/>
              <a:t>requires </a:t>
            </a:r>
            <a:r>
              <a:rPr lang="en-US" dirty="0" smtClean="0">
                <a:solidFill>
                  <a:srgbClr val="FF0000"/>
                </a:solidFill>
              </a:rPr>
              <a:t>high performance </a:t>
            </a:r>
            <a:r>
              <a:rPr lang="en-US" dirty="0" smtClean="0"/>
              <a:t>– achieve with parallel computing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Big Data </a:t>
            </a:r>
            <a:r>
              <a:rPr lang="en-US" dirty="0" smtClean="0"/>
              <a:t>requires </a:t>
            </a:r>
            <a:r>
              <a:rPr lang="en-US" dirty="0" smtClean="0">
                <a:solidFill>
                  <a:srgbClr val="FF0000"/>
                </a:solidFill>
              </a:rPr>
              <a:t>robust algorithms </a:t>
            </a:r>
            <a:r>
              <a:rPr lang="en-US" dirty="0" smtClean="0"/>
              <a:t>as more opportunity to make mistakes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Deterministic </a:t>
            </a:r>
            <a:r>
              <a:rPr lang="en-US" sz="3200" dirty="0">
                <a:solidFill>
                  <a:srgbClr val="FF0000"/>
                </a:solidFill>
              </a:rPr>
              <a:t>annealing (DA)  </a:t>
            </a:r>
            <a:r>
              <a:rPr lang="en-US" sz="3200" dirty="0"/>
              <a:t>is one of better approaches to </a:t>
            </a:r>
            <a:r>
              <a:rPr lang="en-US" sz="3200" dirty="0" smtClean="0"/>
              <a:t>optimization</a:t>
            </a:r>
          </a:p>
          <a:p>
            <a:pPr lvl="1"/>
            <a:r>
              <a:rPr lang="en-US" sz="2800" dirty="0" smtClean="0"/>
              <a:t>Tends to remove </a:t>
            </a:r>
            <a:r>
              <a:rPr lang="en-US" sz="2800" dirty="0"/>
              <a:t>local </a:t>
            </a:r>
            <a:r>
              <a:rPr lang="en-US" sz="2800" dirty="0" smtClean="0"/>
              <a:t>optima</a:t>
            </a:r>
          </a:p>
          <a:p>
            <a:pPr lvl="1"/>
            <a:r>
              <a:rPr lang="en-US" dirty="0" smtClean="0"/>
              <a:t>Addresses overfitting</a:t>
            </a:r>
          </a:p>
          <a:p>
            <a:pPr lvl="1"/>
            <a:r>
              <a:rPr lang="en-US" dirty="0" smtClean="0"/>
              <a:t>Faster than simulated annealing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05742"/>
            <a:ext cx="6042942" cy="2123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Return to my heritage (physics) with an approach I called </a:t>
            </a:r>
            <a:r>
              <a:rPr lang="en-US" sz="2200" dirty="0">
                <a:solidFill>
                  <a:srgbClr val="FF0000"/>
                </a:solidFill>
              </a:rPr>
              <a:t>Physical Computation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(cf. also genetic </a:t>
            </a:r>
            <a:r>
              <a:rPr lang="en-US" sz="2200" dirty="0" err="1" smtClean="0"/>
              <a:t>algs</a:t>
            </a:r>
            <a:r>
              <a:rPr lang="en-US" sz="2200" dirty="0" smtClean="0"/>
              <a:t>) -- methods </a:t>
            </a:r>
            <a:r>
              <a:rPr lang="en-US" sz="2200" dirty="0"/>
              <a:t>based on analogies to </a:t>
            </a:r>
            <a:r>
              <a:rPr lang="en-US" sz="2200" dirty="0" smtClean="0"/>
              <a:t>nature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Physics systems find true lowest energy state if you </a:t>
            </a:r>
            <a:r>
              <a:rPr lang="en-US" sz="2200" dirty="0" smtClean="0"/>
              <a:t>anneal i.e</a:t>
            </a:r>
            <a:r>
              <a:rPr lang="en-US" sz="2200" dirty="0"/>
              <a:t>. you equilibrate at each temperature as you cool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42" y="3148191"/>
            <a:ext cx="3085818" cy="36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 smtClean="0"/>
              <a:t>Basic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N Number of Points and K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Clusters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NK Unknowns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)&gt;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determined by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</a:t>
            </a:r>
            <a:r>
              <a:rPr lang="en-US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= (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))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4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)&gt;  =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p(k)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exp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 -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</a:t>
            </a:r>
            <a:r>
              <a:rPr lang="en-US" sz="24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)/T ) /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k=1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p(k)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exp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 -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</a:t>
            </a:r>
            <a:r>
              <a:rPr lang="en-US" sz="24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)/T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C(k) =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sz="28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=1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&lt;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8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)&gt;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Number of points in Cluster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=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sz="28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=1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&lt;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8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)&gt;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C(k)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p(k) = C(k) / 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Iterate T = “∞” to 0.025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8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)&gt; probability that point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cluster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28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r>
              <a:rPr lang="en-US" dirty="0" smtClean="0"/>
              <a:t>Decompose points </a:t>
            </a:r>
            <a:r>
              <a:rPr lang="en-US" i="1" dirty="0" err="1" smtClean="0"/>
              <a:t>i</a:t>
            </a:r>
            <a:r>
              <a:rPr lang="en-US" dirty="0" smtClean="0"/>
              <a:t> over processors</a:t>
            </a:r>
          </a:p>
          <a:p>
            <a:r>
              <a:rPr lang="en-US" dirty="0" smtClean="0"/>
              <a:t>Equations either pleasingly parallel “maps” over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r>
              <a:rPr lang="en-US" dirty="0" smtClean="0"/>
              <a:t>Or “All-Reductions” summing over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for each cluster</a:t>
            </a:r>
          </a:p>
          <a:p>
            <a:r>
              <a:rPr lang="en-US" dirty="0" smtClean="0"/>
              <a:t>Each process holds all clusters and calculates contributions to clusters from points in node</a:t>
            </a:r>
          </a:p>
          <a:p>
            <a:pPr lvl="1"/>
            <a:r>
              <a:rPr lang="en-US" dirty="0" smtClean="0"/>
              <a:t>e.g.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Y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latin typeface="Arial" pitchFamily="34" charset="0"/>
                <a:cs typeface="Arial" pitchFamily="34" charset="0"/>
              </a:rPr>
              <a:t>) =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=1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dirty="0">
                <a:latin typeface="Arial" pitchFamily="34" charset="0"/>
                <a:cs typeface="Arial" pitchFamily="34" charset="0"/>
              </a:rPr>
              <a:t> &lt;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latin typeface="Arial" pitchFamily="34" charset="0"/>
                <a:cs typeface="Arial" pitchFamily="34" charset="0"/>
              </a:rPr>
              <a:t>)&gt;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X</a:t>
            </a:r>
            <a:r>
              <a:rPr lang="en-US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 /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C(k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r>
              <a:rPr lang="en-US" dirty="0">
                <a:sym typeface="Symbol"/>
              </a:rPr>
              <a:t>Runs well in MPI or MapReduce</a:t>
            </a:r>
          </a:p>
          <a:p>
            <a:pPr lvl="1"/>
            <a:r>
              <a:rPr lang="en-US" sz="3200" dirty="0">
                <a:cs typeface="ＭＳ Ｐゴシック" charset="0"/>
                <a:sym typeface="Symbol"/>
              </a:rPr>
              <a:t>See all the MapReduce k-means papers</a:t>
            </a:r>
            <a:endParaRPr lang="en-US" sz="3200" dirty="0">
              <a:cs typeface="ＭＳ Ｐゴシック" charset="0"/>
              <a:sym typeface="Symbol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Better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" y="762000"/>
            <a:ext cx="9110133" cy="4525963"/>
          </a:xfrm>
        </p:spPr>
        <p:txBody>
          <a:bodyPr/>
          <a:lstStyle/>
          <a:p>
            <a:r>
              <a:rPr lang="en-US" dirty="0" smtClean="0"/>
              <a:t>This model is correct at start but each point does not really contribute to each cluster as damped exponentially by </a:t>
            </a:r>
            <a:r>
              <a:rPr lang="en-US" dirty="0" err="1"/>
              <a:t>exp</a:t>
            </a:r>
            <a:r>
              <a:rPr lang="en-US" dirty="0"/>
              <a:t>( </a:t>
            </a:r>
            <a:r>
              <a:rPr lang="en-US" dirty="0" smtClean="0"/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))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/T ) </a:t>
            </a:r>
          </a:p>
          <a:p>
            <a:r>
              <a:rPr lang="en-US" dirty="0" smtClean="0"/>
              <a:t>For Proteomics problem, on average 6.45 clusters needed per point 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X</a:t>
            </a:r>
            <a:r>
              <a:rPr lang="en-US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-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Y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latin typeface="Arial" pitchFamily="34" charset="0"/>
                <a:cs typeface="Arial" pitchFamily="34" charset="0"/>
              </a:rPr>
              <a:t>))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/>
              <a:t>/T </a:t>
            </a:r>
            <a:r>
              <a:rPr lang="en-US" dirty="0" smtClean="0"/>
              <a:t>≤ ~40 (Average number of Clusters ~ 20,000)</a:t>
            </a:r>
          </a:p>
          <a:p>
            <a:pPr lvl="1"/>
            <a:r>
              <a:rPr lang="en-US" dirty="0" smtClean="0"/>
              <a:t>A factor of ~3000</a:t>
            </a:r>
          </a:p>
          <a:p>
            <a:r>
              <a:rPr lang="en-US" dirty="0" smtClean="0"/>
              <a:t>So only need to keep nearby clusters for each point</a:t>
            </a:r>
          </a:p>
          <a:p>
            <a:r>
              <a:rPr lang="en-US" dirty="0" smtClean="0"/>
              <a:t>Further reductions are not global; they are nearest neighbor and calculated by </a:t>
            </a:r>
            <a:r>
              <a:rPr lang="en-US" dirty="0" smtClean="0">
                <a:solidFill>
                  <a:srgbClr val="FF0000"/>
                </a:solidFill>
              </a:rPr>
              <a:t>parallelism over clusters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9144000" cy="6209795"/>
            <a:chOff x="0" y="228600"/>
            <a:chExt cx="9144000" cy="6209795"/>
          </a:xfrm>
        </p:grpSpPr>
        <p:pic>
          <p:nvPicPr>
            <p:cNvPr id="2050" name="Picture 2" descr="C:\Users\Geoffrey Fox\Desktop\DASpeedu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600"/>
              <a:ext cx="9144000" cy="5493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38200" y="1491734"/>
              <a:ext cx="1301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Speedup</a:t>
              </a:r>
              <a:endParaRPr lang="en-US" sz="2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81200" y="5976730"/>
              <a:ext cx="3857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Parallelism (#cores or nodes)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800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Metagenomics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362" name="Picture 2" descr="C:\Users\Geoffrey Fox\Desktop\680k_hierarchical_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5" y="1012591"/>
            <a:ext cx="9144000" cy="58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570" y="152400"/>
            <a:ext cx="9144000" cy="762000"/>
          </a:xfrm>
        </p:spPr>
        <p:txBody>
          <a:bodyPr/>
          <a:lstStyle/>
          <a:p>
            <a:r>
              <a:rPr lang="en-US" sz="4000" dirty="0" smtClean="0"/>
              <a:t>Metagenomics with 3 Clustering Methods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1219200"/>
          </a:xfrm>
        </p:spPr>
        <p:txBody>
          <a:bodyPr/>
          <a:lstStyle/>
          <a:p>
            <a:r>
              <a:rPr lang="en-US" sz="2400" b="1" dirty="0" smtClean="0"/>
              <a:t>DA-PWC 188 Clusters; CD-Hit 6000; UCLUST 8418</a:t>
            </a:r>
          </a:p>
          <a:p>
            <a:r>
              <a:rPr lang="en-US" sz="2400" b="1" dirty="0" smtClean="0"/>
              <a:t>DA-PWC doesn’t need seeding like other methods – All clusters found by splitting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90625228"/>
              </p:ext>
            </p:extLst>
          </p:nvPr>
        </p:nvGraphicFramePr>
        <p:xfrm>
          <a:off x="0" y="2133600"/>
          <a:ext cx="9144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2290128"/>
            <a:ext cx="110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 Clusters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39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8" y="304800"/>
            <a:ext cx="4104526" cy="1143000"/>
          </a:xfrm>
        </p:spPr>
        <p:txBody>
          <a:bodyPr/>
          <a:lstStyle/>
          <a:p>
            <a:r>
              <a:rPr lang="en-US" dirty="0" smtClean="0"/>
              <a:t>“Divergent” Data Sample</a:t>
            </a:r>
            <a:br>
              <a:rPr lang="en-US" dirty="0" smtClean="0"/>
            </a:br>
            <a:r>
              <a:rPr lang="en-US" sz="3200" b="0" dirty="0" smtClean="0"/>
              <a:t>23 True Sequences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76281" y="2603100"/>
            <a:ext cx="4572000" cy="4254900"/>
            <a:chOff x="0" y="2270588"/>
            <a:chExt cx="4572000" cy="4254900"/>
          </a:xfrm>
        </p:grpSpPr>
        <p:pic>
          <p:nvPicPr>
            <p:cNvPr id="2053" name="Picture 5" descr="C:\Users\Geoffrey Fox\Downloads\divergent_15761_swg_da_cdhit097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79" t="24303" r="15267" b="20721"/>
            <a:stretch/>
          </p:blipFill>
          <p:spPr bwMode="auto">
            <a:xfrm>
              <a:off x="0" y="2270588"/>
              <a:ext cx="4572000" cy="425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659881" y="2280282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CDhit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2158179"/>
            <a:ext cx="4572000" cy="4692115"/>
            <a:chOff x="4578849" y="2165885"/>
            <a:chExt cx="4572000" cy="4692115"/>
          </a:xfrm>
        </p:grpSpPr>
        <p:pic>
          <p:nvPicPr>
            <p:cNvPr id="2054" name="Picture 6" descr="C:\Users\Geoffrey Fox\Downloads\divergent_15761_swg_da_uclust097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93" t="19556" r="15241" b="20074"/>
            <a:stretch/>
          </p:blipFill>
          <p:spPr bwMode="auto">
            <a:xfrm>
              <a:off x="4578849" y="2165885"/>
              <a:ext cx="4572000" cy="469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127632" y="2190126"/>
              <a:ext cx="1016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UClust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2650" y="3156975"/>
            <a:ext cx="9233338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Divergent Data Set </a:t>
            </a:r>
            <a:r>
              <a:rPr lang="en-US" dirty="0"/>
              <a:t>                   </a:t>
            </a:r>
            <a:r>
              <a:rPr lang="en-US" dirty="0" smtClean="0"/>
              <a:t> </a:t>
            </a:r>
            <a:r>
              <a:rPr lang="en-US" dirty="0"/>
              <a:t>                                 </a:t>
            </a:r>
            <a:r>
              <a:rPr lang="en-US" dirty="0" smtClean="0"/>
              <a:t>                                </a:t>
            </a:r>
            <a:r>
              <a:rPr lang="en-US" b="1" dirty="0" err="1" smtClean="0"/>
              <a:t>UClust</a:t>
            </a:r>
            <a:r>
              <a:rPr lang="en-US" b="1" dirty="0" smtClean="0"/>
              <a:t> </a:t>
            </a:r>
            <a:r>
              <a:rPr lang="en-US" b="1" dirty="0"/>
              <a:t>(Cuts 0.65 </a:t>
            </a:r>
            <a:r>
              <a:rPr lang="en-US" b="1" dirty="0" smtClean="0"/>
              <a:t>to 0.95)</a:t>
            </a:r>
            <a:endParaRPr lang="en-US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                                                                     DAPWC</a:t>
            </a:r>
            <a:r>
              <a:rPr lang="en-US" b="1" dirty="0"/>
              <a:t>    0.65    0.75        </a:t>
            </a:r>
            <a:r>
              <a:rPr lang="en-US" b="1" dirty="0" smtClean="0"/>
              <a:t>0.85 </a:t>
            </a:r>
            <a:r>
              <a:rPr lang="en-US" b="1" dirty="0"/>
              <a:t>     </a:t>
            </a:r>
            <a:r>
              <a:rPr lang="en-US" b="1" dirty="0" smtClean="0"/>
              <a:t>0.95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Total </a:t>
            </a:r>
            <a:r>
              <a:rPr lang="en-US" dirty="0" smtClean="0"/>
              <a:t># of </a:t>
            </a:r>
            <a:r>
              <a:rPr lang="en-US" dirty="0"/>
              <a:t>clusters                                                           </a:t>
            </a:r>
            <a:r>
              <a:rPr lang="en-US" dirty="0" smtClean="0"/>
              <a:t>	23</a:t>
            </a:r>
            <a:r>
              <a:rPr lang="en-US" dirty="0"/>
              <a:t>           </a:t>
            </a:r>
            <a:r>
              <a:rPr lang="en-US" dirty="0" smtClean="0"/>
              <a:t>4 </a:t>
            </a:r>
            <a:r>
              <a:rPr lang="en-US" dirty="0"/>
              <a:t>          10       36         </a:t>
            </a:r>
            <a:r>
              <a:rPr lang="en-US" dirty="0" smtClean="0"/>
              <a:t>91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Total </a:t>
            </a:r>
            <a:r>
              <a:rPr lang="en-US" dirty="0" smtClean="0"/>
              <a:t># </a:t>
            </a:r>
            <a:r>
              <a:rPr lang="en-US" dirty="0"/>
              <a:t>of clusters uniquely identified                         </a:t>
            </a:r>
            <a:r>
              <a:rPr lang="en-US" dirty="0" smtClean="0"/>
              <a:t>               23</a:t>
            </a:r>
            <a:r>
              <a:rPr lang="en-US" dirty="0"/>
              <a:t>           </a:t>
            </a:r>
            <a:r>
              <a:rPr lang="en-US" dirty="0" smtClean="0"/>
              <a:t>0</a:t>
            </a:r>
            <a:r>
              <a:rPr lang="en-US" dirty="0"/>
              <a:t>            0        </a:t>
            </a:r>
            <a:r>
              <a:rPr lang="en-US" dirty="0" smtClean="0"/>
              <a:t>13 </a:t>
            </a:r>
            <a:r>
              <a:rPr lang="en-US" dirty="0"/>
              <a:t>        </a:t>
            </a:r>
            <a:r>
              <a:rPr lang="en-US" dirty="0" smtClean="0"/>
              <a:t>16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/>
              <a:t>i.e. one original cluster goes to </a:t>
            </a:r>
            <a:r>
              <a:rPr lang="en-US" dirty="0" smtClean="0"/>
              <a:t>1 </a:t>
            </a:r>
            <a:r>
              <a:rPr lang="en-US" dirty="0" err="1"/>
              <a:t>uclust</a:t>
            </a:r>
            <a:r>
              <a:rPr lang="en-US" dirty="0"/>
              <a:t> cluster 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Total # </a:t>
            </a:r>
            <a:r>
              <a:rPr lang="en-US" dirty="0"/>
              <a:t>of shared clusters with significant sharing    </a:t>
            </a:r>
            <a:r>
              <a:rPr lang="en-US" dirty="0" smtClean="0"/>
              <a:t>                 </a:t>
            </a:r>
            <a:r>
              <a:rPr lang="en-US" dirty="0"/>
              <a:t>0            </a:t>
            </a:r>
            <a:r>
              <a:rPr lang="en-US" dirty="0" smtClean="0"/>
              <a:t>4</a:t>
            </a:r>
            <a:r>
              <a:rPr lang="en-US" dirty="0"/>
              <a:t>           </a:t>
            </a:r>
            <a:r>
              <a:rPr lang="en-US" dirty="0" smtClean="0"/>
              <a:t>10 </a:t>
            </a:r>
            <a:r>
              <a:rPr lang="en-US" dirty="0"/>
              <a:t>        </a:t>
            </a:r>
            <a:r>
              <a:rPr lang="en-US" dirty="0" smtClean="0"/>
              <a:t>5 </a:t>
            </a:r>
            <a:r>
              <a:rPr lang="en-US" dirty="0"/>
              <a:t>          0</a:t>
            </a:r>
            <a:br>
              <a:rPr lang="en-US" dirty="0"/>
            </a:br>
            <a:r>
              <a:rPr lang="en-US" dirty="0"/>
              <a:t>(one </a:t>
            </a:r>
            <a:r>
              <a:rPr lang="en-US" dirty="0" err="1"/>
              <a:t>uclust</a:t>
            </a:r>
            <a:r>
              <a:rPr lang="en-US" dirty="0"/>
              <a:t> cluster goes to &gt; 1 real cluster)   </a:t>
            </a:r>
            <a:endParaRPr lang="en-US" dirty="0" smtClean="0"/>
          </a:p>
          <a:p>
            <a:r>
              <a:rPr lang="en-US" dirty="0" smtClean="0"/>
              <a:t>Total # </a:t>
            </a:r>
            <a:r>
              <a:rPr lang="en-US" dirty="0"/>
              <a:t>of </a:t>
            </a:r>
            <a:r>
              <a:rPr lang="en-US" dirty="0" err="1"/>
              <a:t>uclust</a:t>
            </a:r>
            <a:r>
              <a:rPr lang="en-US" dirty="0"/>
              <a:t> clusters that are just part of a real cluster     </a:t>
            </a:r>
            <a:r>
              <a:rPr lang="en-US" dirty="0" smtClean="0"/>
              <a:t>0</a:t>
            </a:r>
            <a:r>
              <a:rPr lang="en-US" dirty="0"/>
              <a:t>            </a:t>
            </a:r>
            <a:r>
              <a:rPr lang="en-US" dirty="0" smtClean="0"/>
              <a:t>4</a:t>
            </a:r>
            <a:r>
              <a:rPr lang="en-US" dirty="0"/>
              <a:t>           </a:t>
            </a:r>
            <a:r>
              <a:rPr lang="en-US" dirty="0" smtClean="0"/>
              <a:t>10 </a:t>
            </a:r>
            <a:r>
              <a:rPr lang="en-US" dirty="0"/>
              <a:t>     </a:t>
            </a:r>
            <a:r>
              <a:rPr lang="en-US" dirty="0" smtClean="0"/>
              <a:t>17(11</a:t>
            </a:r>
            <a:r>
              <a:rPr lang="en-US" dirty="0"/>
              <a:t>)  </a:t>
            </a:r>
            <a:r>
              <a:rPr lang="en-US" dirty="0" smtClean="0"/>
              <a:t>72(62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(numbers in brackets only have one member) </a:t>
            </a:r>
          </a:p>
          <a:p>
            <a:r>
              <a:rPr lang="en-US" dirty="0" smtClean="0"/>
              <a:t>Total # </a:t>
            </a:r>
            <a:r>
              <a:rPr lang="en-US" dirty="0"/>
              <a:t>of real clusters that are </a:t>
            </a:r>
            <a:r>
              <a:rPr lang="en-US" dirty="0" smtClean="0"/>
              <a:t>1 </a:t>
            </a:r>
            <a:r>
              <a:rPr lang="en-US" dirty="0" err="1"/>
              <a:t>uclust</a:t>
            </a:r>
            <a:r>
              <a:rPr lang="en-US" dirty="0"/>
              <a:t> cluster    </a:t>
            </a:r>
            <a:r>
              <a:rPr lang="en-US" dirty="0" smtClean="0"/>
              <a:t>                     0</a:t>
            </a:r>
            <a:r>
              <a:rPr lang="en-US" dirty="0"/>
              <a:t>            </a:t>
            </a:r>
            <a:r>
              <a:rPr lang="en-US" dirty="0" smtClean="0"/>
              <a:t>14</a:t>
            </a:r>
            <a:r>
              <a:rPr lang="en-US" dirty="0"/>
              <a:t>            9          </a:t>
            </a:r>
            <a:r>
              <a:rPr lang="en-US" dirty="0" smtClean="0"/>
              <a:t>5 </a:t>
            </a:r>
            <a:r>
              <a:rPr lang="en-US" dirty="0"/>
              <a:t>         </a:t>
            </a:r>
            <a:r>
              <a:rPr lang="en-US" dirty="0" smtClean="0"/>
              <a:t>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but </a:t>
            </a:r>
            <a:r>
              <a:rPr lang="en-US" dirty="0" err="1"/>
              <a:t>uclust</a:t>
            </a:r>
            <a:r>
              <a:rPr lang="en-US" dirty="0"/>
              <a:t> cluster is spread over multiple real clusters </a:t>
            </a:r>
            <a:endParaRPr lang="en-US" dirty="0" smtClean="0"/>
          </a:p>
          <a:p>
            <a:r>
              <a:rPr lang="en-US" dirty="0" smtClean="0"/>
              <a:t>Total # </a:t>
            </a:r>
            <a:r>
              <a:rPr lang="en-US" dirty="0"/>
              <a:t>of real clusters that have                                  </a:t>
            </a:r>
            <a:r>
              <a:rPr lang="en-US" dirty="0" smtClean="0"/>
              <a:t>                0</a:t>
            </a:r>
            <a:r>
              <a:rPr lang="en-US" dirty="0"/>
              <a:t>              </a:t>
            </a:r>
            <a:r>
              <a:rPr lang="en-US" dirty="0" smtClean="0"/>
              <a:t>9</a:t>
            </a:r>
            <a:r>
              <a:rPr lang="en-US" dirty="0"/>
              <a:t>           </a:t>
            </a:r>
            <a:r>
              <a:rPr lang="en-US" dirty="0" smtClean="0"/>
              <a:t>14 </a:t>
            </a:r>
            <a:r>
              <a:rPr lang="en-US" dirty="0"/>
              <a:t>        </a:t>
            </a:r>
            <a:r>
              <a:rPr lang="en-US" dirty="0" smtClean="0"/>
              <a:t>5 </a:t>
            </a:r>
            <a:r>
              <a:rPr lang="en-US" dirty="0"/>
              <a:t>         </a:t>
            </a:r>
            <a:r>
              <a:rPr lang="en-US" dirty="0" smtClean="0"/>
              <a:t>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significant contribution from &gt; 1 </a:t>
            </a:r>
            <a:r>
              <a:rPr lang="en-US" dirty="0" err="1"/>
              <a:t>uclust</a:t>
            </a:r>
            <a:r>
              <a:rPr lang="en-US" dirty="0"/>
              <a:t> cluster  </a:t>
            </a:r>
            <a:endParaRPr lang="en-US" dirty="0" smtClean="0"/>
          </a:p>
        </p:txBody>
      </p:sp>
      <p:pic>
        <p:nvPicPr>
          <p:cNvPr id="2056" name="Picture 8" descr="C:\Users\Geoffrey Fox\Downloads\divergent_hist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46" y="7434"/>
            <a:ext cx="3741736" cy="26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2650" y="9021"/>
            <a:ext cx="6550924" cy="6858000"/>
            <a:chOff x="17794" y="1598836"/>
            <a:chExt cx="6550924" cy="6858000"/>
          </a:xfrm>
        </p:grpSpPr>
        <p:pic>
          <p:nvPicPr>
            <p:cNvPr id="26" name="Picture 7" descr="C:\Users\Geoffrey Fox\Downloads\divergent_0(23)_to_0(23)_zeroidx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4" t="9994" r="28219" b="8838"/>
            <a:stretch/>
          </p:blipFill>
          <p:spPr bwMode="auto">
            <a:xfrm>
              <a:off x="17794" y="1598836"/>
              <a:ext cx="655092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14785" y="1624389"/>
              <a:ext cx="1253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DA-PWC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3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r>
              <a:rPr lang="en-US" dirty="0" smtClean="0"/>
              <a:t>Conclusions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525963"/>
          </a:xfrm>
        </p:spPr>
        <p:txBody>
          <a:bodyPr/>
          <a:lstStyle/>
          <a:p>
            <a:r>
              <a:rPr lang="en-US" sz="2400" dirty="0" smtClean="0"/>
              <a:t>Clustering(and other DA)  like a particle (or PIC) code with </a:t>
            </a:r>
            <a:r>
              <a:rPr lang="en-US" sz="2400" b="1" dirty="0" smtClean="0"/>
              <a:t>range of interaction (SQRT(T)) that varies</a:t>
            </a:r>
            <a:r>
              <a:rPr lang="en-US" sz="2400" dirty="0" smtClean="0"/>
              <a:t> </a:t>
            </a:r>
            <a:r>
              <a:rPr lang="en-US" sz="2400" dirty="0" smtClean="0"/>
              <a:t>during iteration</a:t>
            </a:r>
          </a:p>
          <a:p>
            <a:pPr lvl="1"/>
            <a:r>
              <a:rPr lang="en-US" sz="2000" dirty="0" smtClean="0"/>
              <a:t>Spans long range force (T=∞) to nearest neighbor(T~0.1)</a:t>
            </a:r>
          </a:p>
          <a:p>
            <a:r>
              <a:rPr lang="en-US" sz="2400" b="1" dirty="0" smtClean="0"/>
              <a:t>Data </a:t>
            </a:r>
            <a:r>
              <a:rPr lang="en-US" sz="2400" b="1" dirty="0" smtClean="0"/>
              <a:t>Intensive </a:t>
            </a:r>
            <a:r>
              <a:rPr lang="en-US" sz="2400" dirty="0" smtClean="0"/>
              <a:t>programs are not like simulations as they have</a:t>
            </a:r>
            <a:r>
              <a:rPr lang="en-US" sz="2400" b="1" dirty="0" smtClean="0"/>
              <a:t> large “reductions” (“collectives”)</a:t>
            </a:r>
            <a:r>
              <a:rPr lang="en-US" sz="2400" dirty="0" smtClean="0"/>
              <a:t> and do not have many small </a:t>
            </a:r>
            <a:r>
              <a:rPr lang="en-US" sz="2400" dirty="0" smtClean="0"/>
              <a:t>messages</a:t>
            </a:r>
          </a:p>
          <a:p>
            <a:pPr lvl="1"/>
            <a:r>
              <a:rPr lang="en-US" sz="2000" dirty="0" smtClean="0"/>
              <a:t>Good for Clouds(MapReduce) and HPC(MPI)</a:t>
            </a:r>
            <a:endParaRPr lang="en-US" sz="2000" dirty="0" smtClean="0"/>
          </a:p>
          <a:p>
            <a:r>
              <a:rPr lang="en-US" sz="2400" dirty="0" smtClean="0"/>
              <a:t>Need </a:t>
            </a:r>
            <a:r>
              <a:rPr lang="en-US" sz="2400" dirty="0" smtClean="0"/>
              <a:t>an initiative to build </a:t>
            </a:r>
            <a:r>
              <a:rPr lang="en-US" sz="2400" dirty="0" smtClean="0"/>
              <a:t>SPIDAL </a:t>
            </a:r>
            <a:r>
              <a:rPr lang="en-US" sz="2400" b="1" dirty="0" smtClean="0"/>
              <a:t>scalable </a:t>
            </a:r>
            <a:r>
              <a:rPr lang="en-US" sz="2400" b="1" dirty="0" smtClean="0"/>
              <a:t>high performance data analytics library</a:t>
            </a:r>
            <a:r>
              <a:rPr lang="en-US" sz="2400" dirty="0" smtClean="0"/>
              <a:t> on top of</a:t>
            </a:r>
            <a:r>
              <a:rPr lang="en-US" sz="2400" b="1" dirty="0" smtClean="0"/>
              <a:t> interoperable cloud-HPC </a:t>
            </a:r>
            <a:r>
              <a:rPr lang="en-US" sz="2400" b="1" dirty="0" smtClean="0"/>
              <a:t>platform</a:t>
            </a:r>
          </a:p>
          <a:p>
            <a:pPr lvl="1"/>
            <a:r>
              <a:rPr lang="en-US" sz="2000" dirty="0" smtClean="0"/>
              <a:t>Working with </a:t>
            </a:r>
            <a:r>
              <a:rPr lang="en-US" sz="2000" dirty="0" err="1" smtClean="0"/>
              <a:t>Saltz</a:t>
            </a:r>
            <a:r>
              <a:rPr lang="en-US" sz="2000" dirty="0" smtClean="0"/>
              <a:t> and others on this! Collaboration welcome</a:t>
            </a:r>
            <a:endParaRPr lang="en-US" sz="2000" dirty="0" smtClean="0"/>
          </a:p>
          <a:p>
            <a:r>
              <a:rPr lang="en-US" sz="2400" dirty="0" smtClean="0"/>
              <a:t>Many </a:t>
            </a:r>
            <a:r>
              <a:rPr lang="en-US" sz="2400" dirty="0" smtClean="0"/>
              <a:t>promising algorithms such as </a:t>
            </a:r>
            <a:r>
              <a:rPr lang="en-US" sz="2400" b="1" dirty="0" smtClean="0"/>
              <a:t>deterministic annealing </a:t>
            </a:r>
            <a:r>
              <a:rPr lang="en-US" sz="2400" dirty="0" smtClean="0"/>
              <a:t>not used as implementations not available in </a:t>
            </a:r>
            <a:r>
              <a:rPr lang="en-US" sz="2400" dirty="0" smtClean="0"/>
              <a:t>R/Matlab/Mahout </a:t>
            </a:r>
            <a:r>
              <a:rPr lang="en-US" sz="2400" dirty="0" smtClean="0"/>
              <a:t>etc. – DA </a:t>
            </a:r>
            <a:r>
              <a:rPr lang="en-US" sz="2400" b="1" dirty="0" smtClean="0"/>
              <a:t>clearly superior</a:t>
            </a:r>
            <a:r>
              <a:rPr lang="en-US" sz="2400" dirty="0" smtClean="0"/>
              <a:t> in theory and practice than well used systems</a:t>
            </a:r>
          </a:p>
          <a:p>
            <a:pPr lvl="1"/>
            <a:r>
              <a:rPr lang="en-US" sz="2000" dirty="0" smtClean="0"/>
              <a:t>More software and runs longer but can be </a:t>
            </a:r>
            <a:r>
              <a:rPr lang="en-US" sz="2000" b="1" dirty="0" smtClean="0"/>
              <a:t>efficiently </a:t>
            </a:r>
            <a:r>
              <a:rPr lang="en-US" sz="2000" b="1" dirty="0" smtClean="0"/>
              <a:t>if nontrivially parallelized </a:t>
            </a:r>
            <a:r>
              <a:rPr lang="en-US" sz="2000" dirty="0" smtClean="0"/>
              <a:t>so runtime not a big </a:t>
            </a:r>
            <a:r>
              <a:rPr lang="en-US" sz="2000" dirty="0" smtClean="0"/>
              <a:t>issue</a:t>
            </a:r>
          </a:p>
          <a:p>
            <a:pPr lvl="1"/>
            <a:r>
              <a:rPr lang="en-US" sz="2000" dirty="0" smtClean="0"/>
              <a:t>Current DA codes 3000-10,000 lines of (mainly) C# each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822960"/>
          </a:xfrm>
        </p:spPr>
        <p:txBody>
          <a:bodyPr/>
          <a:lstStyle/>
          <a:p>
            <a:r>
              <a:rPr lang="en-US" b="1" dirty="0" smtClean="0"/>
              <a:t>Some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31146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Deterministic annealing </a:t>
            </a:r>
            <a:r>
              <a:rPr lang="en-US" sz="2800" dirty="0" smtClean="0"/>
              <a:t>is better than many well-used optimization problems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000" dirty="0" smtClean="0"/>
              <a:t>Started as “Elastic Net” by Durbin for Travelling Salesman Problem TSP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800" dirty="0"/>
              <a:t>Basic idea behind deterministic annealing </a:t>
            </a:r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FF0000"/>
                </a:solidFill>
              </a:rPr>
              <a:t>mean field </a:t>
            </a:r>
            <a:r>
              <a:rPr lang="en-US" sz="2800" dirty="0" smtClean="0"/>
              <a:t>approximation, which is also used </a:t>
            </a:r>
            <a:r>
              <a:rPr lang="en-US" sz="2800" dirty="0"/>
              <a:t>in “Variational Bayes” and </a:t>
            </a:r>
            <a:r>
              <a:rPr lang="en-US" sz="2800" dirty="0" smtClean="0"/>
              <a:t>“Variational inference”</a:t>
            </a:r>
            <a:endParaRPr lang="en-US" sz="2800" dirty="0" smtClean="0"/>
          </a:p>
          <a:p>
            <a:pPr marL="342900" lvl="1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/>
              <a:t>Markov chain Monte Carlo (MCMC) methods are </a:t>
            </a:r>
            <a:r>
              <a:rPr lang="en-US" dirty="0" smtClean="0"/>
              <a:t>roughly single temperature </a:t>
            </a:r>
            <a:r>
              <a:rPr lang="en-US" dirty="0" smtClean="0">
                <a:solidFill>
                  <a:srgbClr val="FF0000"/>
                </a:solidFill>
              </a:rPr>
              <a:t>simulated </a:t>
            </a:r>
            <a:r>
              <a:rPr lang="en-US" dirty="0">
                <a:solidFill>
                  <a:srgbClr val="FF0000"/>
                </a:solidFill>
              </a:rPr>
              <a:t>annealing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2800" dirty="0" smtClean="0"/>
          </a:p>
        </p:txBody>
      </p:sp>
      <p:pic>
        <p:nvPicPr>
          <p:cNvPr id="1026" name="Picture 2" descr="http://www.frit-happens.co.uk/w/images/5/50/Bead_Annea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029075"/>
            <a:ext cx="51625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4267200"/>
            <a:ext cx="3657601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Less </a:t>
            </a:r>
            <a:r>
              <a:rPr lang="en-US" sz="2400" dirty="0"/>
              <a:t>sensitive to </a:t>
            </a:r>
            <a:r>
              <a:rPr lang="en-US" sz="2400" dirty="0" smtClean="0"/>
              <a:t>initial conditions</a:t>
            </a:r>
            <a:endParaRPr lang="en-US" sz="2400" dirty="0"/>
          </a:p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Avoid </a:t>
            </a:r>
            <a:r>
              <a:rPr lang="en-US" sz="2400" dirty="0"/>
              <a:t>local </a:t>
            </a:r>
            <a:r>
              <a:rPr lang="en-US" sz="2400" dirty="0" smtClean="0"/>
              <a:t>optima</a:t>
            </a:r>
          </a:p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Not equivalent to trying random initial starts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(Our) Uses </a:t>
            </a:r>
            <a:r>
              <a:rPr lang="en-US" sz="3600" b="1" dirty="0" smtClean="0"/>
              <a:t>of Deterministic Annealing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89" y="685800"/>
            <a:ext cx="9067800" cy="53340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Clustering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>
                <a:solidFill>
                  <a:srgbClr val="000000"/>
                </a:solidFill>
              </a:rPr>
              <a:t>:  Rose (</a:t>
            </a:r>
            <a:r>
              <a:rPr lang="en-US" sz="2400" dirty="0" err="1" smtClean="0">
                <a:solidFill>
                  <a:srgbClr val="000000"/>
                </a:solidFill>
              </a:rPr>
              <a:t>Gurewitz</a:t>
            </a:r>
            <a:r>
              <a:rPr lang="en-US" sz="2400" dirty="0" smtClean="0">
                <a:solidFill>
                  <a:srgbClr val="000000"/>
                </a:solidFill>
              </a:rPr>
              <a:t> and Fox)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Clusters with fixed sizes </a:t>
            </a:r>
            <a:r>
              <a:rPr lang="en-US" sz="2400" dirty="0" smtClean="0">
                <a:solidFill>
                  <a:srgbClr val="000000"/>
                </a:solidFill>
              </a:rPr>
              <a:t>and no tails (Proteomics team at Broad)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>
                <a:solidFill>
                  <a:srgbClr val="000000"/>
                </a:solidFill>
              </a:rPr>
              <a:t>: Hofmann and </a:t>
            </a:r>
            <a:r>
              <a:rPr lang="en-US" sz="2400" dirty="0" err="1" smtClean="0">
                <a:solidFill>
                  <a:srgbClr val="000000"/>
                </a:solidFill>
              </a:rPr>
              <a:t>Buhmann</a:t>
            </a:r>
            <a:r>
              <a:rPr lang="en-US" sz="2400" dirty="0" smtClean="0">
                <a:solidFill>
                  <a:srgbClr val="000000"/>
                </a:solidFill>
              </a:rPr>
              <a:t> 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Dimension Reduction </a:t>
            </a:r>
            <a:r>
              <a:rPr lang="en-US" sz="2800" dirty="0" smtClean="0"/>
              <a:t>for visualization and analysis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/>
              <a:t>: </a:t>
            </a:r>
            <a:r>
              <a:rPr lang="en-US" sz="2400" dirty="0" smtClean="0"/>
              <a:t>GTM Generative Topographic Mapping</a:t>
            </a:r>
            <a:endParaRPr lang="en-US" sz="2400" dirty="0" smtClean="0"/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/>
              <a:t>: </a:t>
            </a:r>
            <a:r>
              <a:rPr lang="en-US" sz="2400" dirty="0" smtClean="0"/>
              <a:t>Multidimensional Scaling) MDS </a:t>
            </a:r>
            <a:r>
              <a:rPr lang="en-US" sz="2400" dirty="0" smtClean="0">
                <a:solidFill>
                  <a:srgbClr val="000000"/>
                </a:solidFill>
              </a:rPr>
              <a:t>(Just use pairwise distances)</a:t>
            </a:r>
            <a:endParaRPr lang="en-US" sz="2400" dirty="0" smtClean="0"/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/>
              <a:t>Can apply to </a:t>
            </a:r>
            <a:r>
              <a:rPr lang="en-US" sz="2800" dirty="0" smtClean="0">
                <a:solidFill>
                  <a:srgbClr val="FF0000"/>
                </a:solidFill>
              </a:rPr>
              <a:t>HMM</a:t>
            </a:r>
            <a:r>
              <a:rPr lang="en-US" sz="2800" dirty="0" smtClean="0"/>
              <a:t> &amp;  </a:t>
            </a:r>
            <a:r>
              <a:rPr lang="en-US" sz="2800" dirty="0" smtClean="0">
                <a:solidFill>
                  <a:srgbClr val="FF0000"/>
                </a:solidFill>
              </a:rPr>
              <a:t>general mixture models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less study)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Gaussian Mixture </a:t>
            </a:r>
            <a:r>
              <a:rPr lang="en-US" sz="2400" dirty="0" smtClean="0"/>
              <a:t>Models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FF0000"/>
                </a:solidFill>
              </a:rPr>
              <a:t>Probabilistic Latent Semantic Analysis </a:t>
            </a:r>
            <a:r>
              <a:rPr lang="en-US" sz="2400" dirty="0"/>
              <a:t>with Deterministic Annealing </a:t>
            </a:r>
            <a:r>
              <a:rPr lang="en-US" sz="2400" dirty="0" smtClean="0"/>
              <a:t>DA-PLSA as alternative to </a:t>
            </a:r>
            <a:r>
              <a:rPr lang="en-US" sz="2400" dirty="0" smtClean="0">
                <a:solidFill>
                  <a:srgbClr val="FF0000"/>
                </a:solidFill>
              </a:rPr>
              <a:t>Latent Dirichlet Allocation </a:t>
            </a:r>
            <a:r>
              <a:rPr lang="en-US" sz="2400" dirty="0" smtClean="0"/>
              <a:t>for finding “hidden factors”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222"/>
            <a:ext cx="8229600" cy="685800"/>
          </a:xfrm>
        </p:spPr>
        <p:txBody>
          <a:bodyPr/>
          <a:lstStyle/>
          <a:p>
            <a:r>
              <a:rPr lang="en-US" b="1" dirty="0" smtClean="0"/>
              <a:t>Basic Deterministic Annealing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222" y="533400"/>
            <a:ext cx="9144000" cy="55626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Gibbs</a:t>
            </a:r>
            <a:r>
              <a:rPr lang="en-US" sz="2500" dirty="0" smtClean="0"/>
              <a:t> Distribution at Temperature T</a:t>
            </a:r>
            <a:br>
              <a:rPr lang="en-US" sz="2500" dirty="0" smtClean="0"/>
            </a:br>
            <a:r>
              <a:rPr lang="en-US" sz="2500" dirty="0" smtClean="0">
                <a:solidFill>
                  <a:srgbClr val="FF0000"/>
                </a:solidFill>
              </a:rPr>
              <a:t>P(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 = exp( - H(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)/T) / </a:t>
            </a:r>
            <a:r>
              <a:rPr lang="en-US" sz="25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500" dirty="0" smtClean="0">
                <a:solidFill>
                  <a:srgbClr val="FF0000"/>
                </a:solidFill>
              </a:rPr>
              <a:t> d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 exp( - H(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)/T)</a:t>
            </a:r>
          </a:p>
          <a:p>
            <a:r>
              <a:rPr lang="en-US" sz="2500" dirty="0" smtClean="0"/>
              <a:t>Or </a:t>
            </a:r>
            <a:r>
              <a:rPr lang="en-US" sz="2500" dirty="0" smtClean="0">
                <a:solidFill>
                  <a:srgbClr val="FF0000"/>
                </a:solidFill>
              </a:rPr>
              <a:t>P(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 = exp( - H(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)/T + F/T ) </a:t>
            </a:r>
            <a:r>
              <a:rPr lang="en-US" sz="2500" dirty="0" smtClean="0"/>
              <a:t>				</a:t>
            </a:r>
          </a:p>
          <a:p>
            <a:r>
              <a:rPr lang="en-US" sz="2500" dirty="0" smtClean="0"/>
              <a:t>Minimize </a:t>
            </a:r>
            <a:r>
              <a:rPr lang="en-US" sz="2500" dirty="0" smtClean="0">
                <a:solidFill>
                  <a:srgbClr val="FF0000"/>
                </a:solidFill>
              </a:rPr>
              <a:t>Free Energy </a:t>
            </a:r>
            <a:r>
              <a:rPr lang="en-US" sz="2500" dirty="0" smtClean="0"/>
              <a:t>combining Objective Function and Entropy</a:t>
            </a:r>
            <a:br>
              <a:rPr lang="en-US" sz="2500" dirty="0" smtClean="0"/>
            </a:br>
            <a:r>
              <a:rPr lang="en-US" sz="2500" dirty="0" smtClean="0">
                <a:solidFill>
                  <a:srgbClr val="FF0000"/>
                </a:solidFill>
              </a:rPr>
              <a:t>F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= &lt; H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- T S(P) &gt; = </a:t>
            </a:r>
            <a:r>
              <a:rPr lang="en-US" sz="25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500" dirty="0" smtClean="0">
                <a:solidFill>
                  <a:srgbClr val="FF0000"/>
                </a:solidFill>
              </a:rPr>
              <a:t> d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 {P(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)H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+ T P(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err="1" smtClean="0">
                <a:solidFill>
                  <a:srgbClr val="FF0000"/>
                </a:solidFill>
              </a:rPr>
              <a:t>lnP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500" dirty="0" smtClean="0">
                <a:solidFill>
                  <a:srgbClr val="FF0000"/>
                </a:solidFill>
              </a:rPr>
              <a:t>)}</a:t>
            </a:r>
          </a:p>
          <a:p>
            <a:r>
              <a:rPr lang="en-US" sz="2500" dirty="0" smtClean="0"/>
              <a:t>H is objective function to be minimized as a function of parameters </a:t>
            </a:r>
            <a:r>
              <a:rPr lang="en-US" sz="2500" u="sng" dirty="0" smtClean="0">
                <a:sym typeface="Symbol"/>
              </a:rPr>
              <a:t></a:t>
            </a:r>
            <a:r>
              <a:rPr lang="en-US" sz="2500" dirty="0" smtClean="0">
                <a:sym typeface="Symbol"/>
              </a:rPr>
              <a:t> </a:t>
            </a:r>
          </a:p>
          <a:p>
            <a:r>
              <a:rPr lang="en-US" sz="2500" dirty="0" smtClean="0">
                <a:solidFill>
                  <a:srgbClr val="FF0000"/>
                </a:solidFill>
                <a:sym typeface="Symbol"/>
              </a:rPr>
              <a:t>Simulated annealing </a:t>
            </a:r>
            <a:r>
              <a:rPr lang="en-US" sz="2500" dirty="0" smtClean="0">
                <a:sym typeface="Symbol"/>
              </a:rPr>
              <a:t>corresponds to doing these integrals by Monte Carlo</a:t>
            </a:r>
          </a:p>
          <a:p>
            <a:r>
              <a:rPr lang="en-US" sz="2500" dirty="0" smtClean="0">
                <a:solidFill>
                  <a:srgbClr val="FF0000"/>
                </a:solidFill>
                <a:sym typeface="Symbol"/>
              </a:rPr>
              <a:t>Deterministic annealing </a:t>
            </a:r>
            <a:r>
              <a:rPr lang="en-US" sz="2500" dirty="0" smtClean="0">
                <a:sym typeface="Symbol"/>
              </a:rPr>
              <a:t>corresponds to doing integrals analytically (by mean field approximation) and is much faster than Monte Carlo</a:t>
            </a:r>
          </a:p>
          <a:p>
            <a:r>
              <a:rPr lang="en-US" sz="2500" dirty="0" smtClean="0">
                <a:sym typeface="Symbol"/>
              </a:rPr>
              <a:t>In each case temperature is lowered slowly – say by a factor 0.95 to </a:t>
            </a:r>
            <a:r>
              <a:rPr lang="en-US" sz="2500" dirty="0" smtClean="0">
                <a:sym typeface="Symbol"/>
              </a:rPr>
              <a:t>0.9999 </a:t>
            </a:r>
            <a:r>
              <a:rPr lang="en-US" sz="2500" dirty="0" smtClean="0">
                <a:sym typeface="Symbol"/>
              </a:rPr>
              <a:t>at each </a:t>
            </a:r>
            <a:r>
              <a:rPr lang="en-US" sz="2500" dirty="0" smtClean="0">
                <a:sym typeface="Symbol"/>
              </a:rPr>
              <a:t>iteration</a:t>
            </a:r>
            <a:endParaRPr lang="en-US" sz="250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DA Central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09587" cy="5029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Here points </a:t>
            </a:r>
            <a:r>
              <a:rPr lang="en-US" sz="2800" dirty="0" smtClean="0"/>
              <a:t>to cluster are </a:t>
            </a:r>
            <a:r>
              <a:rPr lang="en-US" sz="2800" dirty="0" smtClean="0"/>
              <a:t>in a </a:t>
            </a:r>
            <a:r>
              <a:rPr lang="en-US" sz="2800" b="1" dirty="0" smtClean="0"/>
              <a:t>metric space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Clustering variables are 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where this is probability that point 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belongs to cluster </a:t>
            </a:r>
            <a:r>
              <a:rPr lang="en-US" sz="2800" dirty="0" smtClean="0">
                <a:solidFill>
                  <a:srgbClr val="FF0000"/>
                </a:solidFill>
              </a:rPr>
              <a:t>k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>
                <a:solidFill>
                  <a:srgbClr val="FF0000"/>
                </a:solidFill>
              </a:rPr>
              <a:t>k=1</a:t>
            </a:r>
            <a:r>
              <a:rPr lang="en-US" sz="2800" baseline="30000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</a:t>
            </a:r>
            <a:r>
              <a:rPr lang="en-US" sz="2800" i="1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</a:rPr>
              <a:t>=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Central </a:t>
            </a:r>
            <a:r>
              <a:rPr lang="en-US" sz="2800" dirty="0" smtClean="0"/>
              <a:t>or </a:t>
            </a:r>
            <a:r>
              <a:rPr lang="en-US" sz="2800" dirty="0" smtClean="0">
                <a:solidFill>
                  <a:srgbClr val="FF0000"/>
                </a:solidFill>
              </a:rPr>
              <a:t>PW</a:t>
            </a:r>
            <a:r>
              <a:rPr lang="en-US" sz="2800" dirty="0" smtClean="0"/>
              <a:t> Clustering, take </a:t>
            </a:r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baseline="-25000" dirty="0" smtClean="0">
                <a:solidFill>
                  <a:srgbClr val="FF0000"/>
                </a:solidFill>
              </a:rPr>
              <a:t>=1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 smtClean="0">
                <a:solidFill>
                  <a:srgbClr val="FF0000"/>
                </a:solidFill>
              </a:rPr>
              <a:t>k=1</a:t>
            </a:r>
            <a:r>
              <a:rPr lang="en-US" sz="2800" baseline="300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Linear form allows DA integrals to be done analytically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Central clustering </a:t>
            </a:r>
            <a:r>
              <a:rPr lang="en-US" sz="2800" dirty="0" smtClean="0"/>
              <a:t>has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ym typeface="Symbol"/>
              </a:rPr>
              <a:t>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= (</a:t>
            </a:r>
            <a:r>
              <a:rPr lang="en-US" sz="2800" u="sng" dirty="0" smtClean="0"/>
              <a:t>X</a:t>
            </a:r>
            <a:r>
              <a:rPr lang="en-US" sz="2800" dirty="0" smtClean="0"/>
              <a:t>(i)- </a:t>
            </a:r>
            <a:r>
              <a:rPr lang="en-US" sz="2800" u="sng" dirty="0" smtClean="0"/>
              <a:t>Y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and </a:t>
            </a:r>
            <a:r>
              <a:rPr lang="en-US" sz="2800" dirty="0" err="1" smtClean="0">
                <a:sym typeface="Symbol"/>
              </a:rPr>
              <a:t>M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determined by Expectation step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Central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=1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baseline="-25000" dirty="0" smtClean="0">
                <a:solidFill>
                  <a:srgbClr val="FF0000"/>
                </a:solidFill>
              </a:rPr>
              <a:t>k=1</a:t>
            </a:r>
            <a:r>
              <a:rPr lang="en-US" baseline="30000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u="sng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(i)- </a:t>
            </a:r>
            <a:r>
              <a:rPr lang="en-US" u="sng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&lt;</a:t>
            </a:r>
            <a:r>
              <a:rPr lang="en-US" sz="2800" dirty="0" err="1">
                <a:solidFill>
                  <a:srgbClr val="FF0000"/>
                </a:solidFill>
              </a:rPr>
              <a:t>M</a:t>
            </a:r>
            <a:r>
              <a:rPr lang="en-US" sz="2800" i="1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)&gt;  =  </a:t>
            </a:r>
            <a:r>
              <a:rPr lang="en-US" sz="2800" dirty="0" err="1">
                <a:solidFill>
                  <a:srgbClr val="FF0000"/>
                </a:solidFill>
              </a:rPr>
              <a:t>exp</a:t>
            </a:r>
            <a:r>
              <a:rPr lang="en-US" sz="2800" dirty="0">
                <a:solidFill>
                  <a:srgbClr val="FF0000"/>
                </a:solidFill>
              </a:rPr>
              <a:t>( -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)/T ) /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>
                <a:solidFill>
                  <a:srgbClr val="FF0000"/>
                </a:solidFill>
              </a:rPr>
              <a:t>k=1</a:t>
            </a:r>
            <a:r>
              <a:rPr lang="en-US" sz="2800" baseline="30000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exp</a:t>
            </a:r>
            <a:r>
              <a:rPr lang="en-US" sz="2800" dirty="0">
                <a:solidFill>
                  <a:srgbClr val="FF0000"/>
                </a:solidFill>
              </a:rPr>
              <a:t>( -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)/T 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Centers </a:t>
            </a:r>
            <a:r>
              <a:rPr lang="en-US" u="sng" dirty="0"/>
              <a:t>Y</a:t>
            </a:r>
            <a:r>
              <a:rPr lang="en-US" dirty="0"/>
              <a:t>(k) are determined in M </a:t>
            </a:r>
            <a:r>
              <a:rPr lang="en-US" dirty="0" smtClean="0"/>
              <a:t>step of EM method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62200" cy="954107"/>
          </a:xfr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EE7F8"/>
                </a:solidFill>
              </a:rPr>
              <a:t>Deterministic</a:t>
            </a:r>
            <a:br>
              <a:rPr lang="en-US" sz="2800" dirty="0">
                <a:solidFill>
                  <a:srgbClr val="DEE7F8"/>
                </a:solidFill>
              </a:rPr>
            </a:br>
            <a:r>
              <a:rPr lang="en-US" sz="2800" dirty="0">
                <a:solidFill>
                  <a:srgbClr val="DEE7F8"/>
                </a:solidFill>
              </a:rPr>
              <a:t>Annealing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5562600"/>
            <a:ext cx="8991600" cy="1295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                    Minimum evolving as temperature decreases</a:t>
            </a:r>
          </a:p>
          <a:p>
            <a:r>
              <a:rPr lang="en-US" sz="2400" dirty="0"/>
              <a:t>                    Movement at fixed temperature going to </a:t>
            </a:r>
            <a:r>
              <a:rPr lang="en-US" sz="2400" dirty="0" smtClean="0"/>
              <a:t>false </a:t>
            </a:r>
            <a:r>
              <a:rPr lang="en-US" sz="2400" dirty="0"/>
              <a:t>minima if not initialized “correctly</a:t>
            </a:r>
          </a:p>
        </p:txBody>
      </p:sp>
      <p:pic>
        <p:nvPicPr>
          <p:cNvPr id="1159172" name="Picture 4" descr="010"/>
          <p:cNvPicPr>
            <a:picLocks noChangeAspect="1" noChangeArrowheads="1"/>
          </p:cNvPicPr>
          <p:nvPr/>
        </p:nvPicPr>
        <p:blipFill>
          <a:blip r:embed="rId3" cstate="print"/>
          <a:srcRect l="13676" t="15947" r="29462" b="26804"/>
          <a:stretch>
            <a:fillRect/>
          </a:stretch>
        </p:blipFill>
        <p:spPr bwMode="auto">
          <a:xfrm>
            <a:off x="2286000" y="0"/>
            <a:ext cx="6858000" cy="518160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5867400"/>
            <a:ext cx="1143000" cy="381000"/>
            <a:chOff x="432" y="3456"/>
            <a:chExt cx="720" cy="240"/>
          </a:xfrm>
        </p:grpSpPr>
        <p:sp>
          <p:nvSpPr>
            <p:cNvPr id="1159173" name="Line 5"/>
            <p:cNvSpPr>
              <a:spLocks noChangeShapeType="1"/>
            </p:cNvSpPr>
            <p:nvPr/>
          </p:nvSpPr>
          <p:spPr bwMode="auto">
            <a:xfrm>
              <a:off x="432" y="3456"/>
              <a:ext cx="72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59174" name="Line 6"/>
            <p:cNvSpPr>
              <a:spLocks noChangeShapeType="1"/>
            </p:cNvSpPr>
            <p:nvPr/>
          </p:nvSpPr>
          <p:spPr bwMode="auto">
            <a:xfrm>
              <a:off x="432" y="3696"/>
              <a:ext cx="720" cy="0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59176" name="Text Box 8"/>
          <p:cNvSpPr txBox="1">
            <a:spLocks noChangeArrowheads="1"/>
          </p:cNvSpPr>
          <p:nvPr/>
        </p:nvSpPr>
        <p:spPr bwMode="auto">
          <a:xfrm>
            <a:off x="0" y="2057400"/>
            <a:ext cx="22098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Solve Linear Equations for each temperature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000" b="1" kern="1200" dirty="0"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Nonlinear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effects mitigated by </a:t>
            </a: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initializing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with solution at previous higher temperature</a:t>
            </a:r>
          </a:p>
        </p:txBody>
      </p:sp>
      <p:sp>
        <p:nvSpPr>
          <p:cNvPr id="1159177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1322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latin typeface="Times New Roman" pitchFamily="18" charset="0"/>
                <a:ea typeface="+mn-ea"/>
                <a:cs typeface="+mn-cs"/>
              </a:rPr>
              <a:t>F({y}, T)</a:t>
            </a:r>
          </a:p>
        </p:txBody>
      </p:sp>
      <p:sp>
        <p:nvSpPr>
          <p:cNvPr id="1159178" name="Text Box 10"/>
          <p:cNvSpPr txBox="1">
            <a:spLocks noChangeArrowheads="1"/>
          </p:cNvSpPr>
          <p:nvPr/>
        </p:nvSpPr>
        <p:spPr bwMode="auto">
          <a:xfrm>
            <a:off x="4052888" y="5181600"/>
            <a:ext cx="2500312" cy="4572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rPr>
              <a:t>Configuration {y}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85800"/>
          </a:xfrm>
        </p:spPr>
        <p:txBody>
          <a:bodyPr/>
          <a:lstStyle/>
          <a:p>
            <a:r>
              <a:rPr lang="en-US" b="1" dirty="0" smtClean="0"/>
              <a:t>General Features of 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4" y="990600"/>
            <a:ext cx="9033933" cy="56388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In </a:t>
            </a:r>
            <a:r>
              <a:rPr lang="en-US" sz="2800" dirty="0"/>
              <a:t>many problems, decreasing temperature is classic </a:t>
            </a:r>
            <a:r>
              <a:rPr lang="en-US" sz="2800" dirty="0" err="1">
                <a:solidFill>
                  <a:srgbClr val="FF0000"/>
                </a:solidFill>
              </a:rPr>
              <a:t>multiscale</a:t>
            </a:r>
            <a:r>
              <a:rPr lang="en-US" sz="2800" dirty="0"/>
              <a:t> – finer resolution </a:t>
            </a:r>
            <a:r>
              <a:rPr lang="en-US" sz="2800" dirty="0" smtClean="0"/>
              <a:t>(√T </a:t>
            </a:r>
            <a:r>
              <a:rPr lang="en-US" sz="2800" dirty="0"/>
              <a:t>is “just” distance scale</a:t>
            </a:r>
            <a:r>
              <a:rPr lang="en-US" sz="2800" dirty="0" smtClean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We have  factors like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u="sng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(i</a:t>
            </a:r>
            <a:r>
              <a:rPr lang="en-US" sz="2400" dirty="0">
                <a:solidFill>
                  <a:srgbClr val="FF0000"/>
                </a:solidFill>
              </a:rPr>
              <a:t>)- </a:t>
            </a:r>
            <a:r>
              <a:rPr lang="en-US" sz="2400" u="sng" dirty="0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))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/ T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dirty="0" smtClean="0"/>
              <a:t>In clustering, one then looks at </a:t>
            </a:r>
            <a:r>
              <a:rPr lang="en-US" sz="2800" dirty="0" smtClean="0">
                <a:solidFill>
                  <a:srgbClr val="FF0000"/>
                </a:solidFill>
              </a:rPr>
              <a:t>second derivative matrix </a:t>
            </a:r>
            <a:r>
              <a:rPr lang="en-US" sz="2800" dirty="0" smtClean="0"/>
              <a:t>(can derive analytically) of Free Energy and </a:t>
            </a:r>
            <a:r>
              <a:rPr lang="en-US" sz="2800" dirty="0" smtClean="0"/>
              <a:t>as temperature is lowered this develops </a:t>
            </a:r>
            <a:r>
              <a:rPr lang="en-US" sz="2800" dirty="0" smtClean="0">
                <a:solidFill>
                  <a:srgbClr val="FF0000"/>
                </a:solidFill>
              </a:rPr>
              <a:t>negative eigenvalue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Or </a:t>
            </a:r>
            <a:r>
              <a:rPr lang="en-US" sz="2400" dirty="0" smtClean="0"/>
              <a:t>have multiple clusters at each center and </a:t>
            </a:r>
            <a:r>
              <a:rPr lang="en-US" sz="2000" dirty="0" smtClean="0"/>
              <a:t>perturb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Trade-off depends on problem – high dimension takes time to find eigenvector</a:t>
            </a:r>
            <a:endParaRPr lang="en-US" sz="2400" dirty="0" smtClean="0"/>
          </a:p>
          <a:p>
            <a:pPr>
              <a:spcBef>
                <a:spcPts val="300"/>
              </a:spcBef>
            </a:pPr>
            <a:r>
              <a:rPr lang="en-US" sz="2800" dirty="0" smtClean="0"/>
              <a:t>This is a </a:t>
            </a:r>
            <a:r>
              <a:rPr lang="en-US" sz="2800" dirty="0" smtClean="0">
                <a:solidFill>
                  <a:srgbClr val="FF0000"/>
                </a:solidFill>
              </a:rPr>
              <a:t>phase transition </a:t>
            </a:r>
            <a:r>
              <a:rPr lang="en-US" sz="2800" dirty="0" smtClean="0"/>
              <a:t>and one splits cluster  into two and continues EM </a:t>
            </a:r>
            <a:r>
              <a:rPr lang="en-US" sz="2800" dirty="0" smtClean="0"/>
              <a:t>iteration till desired resolution reached</a:t>
            </a:r>
            <a:endParaRPr lang="en-US" sz="2800" dirty="0" smtClean="0"/>
          </a:p>
          <a:p>
            <a:pPr>
              <a:spcBef>
                <a:spcPts val="300"/>
              </a:spcBef>
            </a:pPr>
            <a:r>
              <a:rPr lang="en-US" sz="2800" dirty="0" smtClean="0"/>
              <a:t>One can start with just one cluster</a:t>
            </a:r>
          </a:p>
          <a:p>
            <a:pPr>
              <a:spcBef>
                <a:spcPts val="3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6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838200"/>
          </a:xfrm>
        </p:spPr>
        <p:txBody>
          <a:bodyPr/>
          <a:lstStyle/>
          <a:p>
            <a:r>
              <a:rPr lang="en-US" dirty="0" smtClean="0"/>
              <a:t>Continuous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8991600" cy="5562599"/>
          </a:xfrm>
        </p:spPr>
        <p:txBody>
          <a:bodyPr/>
          <a:lstStyle/>
          <a:p>
            <a:r>
              <a:rPr lang="en-US" sz="2400" dirty="0" smtClean="0"/>
              <a:t>This is a subtlety introduced by Ken Rose but not widely known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ake a cluster k and split into 2 with centers </a:t>
            </a:r>
            <a:r>
              <a:rPr lang="en-US" sz="2400" u="sng" dirty="0" smtClean="0"/>
              <a:t>Y</a:t>
            </a:r>
            <a:r>
              <a:rPr lang="en-US" sz="2400" dirty="0" smtClean="0"/>
              <a:t>(k)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and </a:t>
            </a:r>
            <a:r>
              <a:rPr lang="en-US" sz="2400" u="sng" dirty="0" smtClean="0"/>
              <a:t>Y</a:t>
            </a:r>
            <a:r>
              <a:rPr lang="en-US" sz="2400" dirty="0" smtClean="0"/>
              <a:t>(k)</a:t>
            </a:r>
            <a:r>
              <a:rPr lang="en-US" sz="2400" baseline="-25000" dirty="0" smtClean="0"/>
              <a:t>B </a:t>
            </a:r>
            <a:r>
              <a:rPr lang="en-US" sz="2400" dirty="0" smtClean="0"/>
              <a:t>with initial values</a:t>
            </a:r>
            <a:r>
              <a:rPr lang="en-US" sz="2400" dirty="0"/>
              <a:t> </a:t>
            </a:r>
            <a:r>
              <a:rPr lang="en-US" sz="2400" b="1" u="sng" dirty="0" smtClean="0"/>
              <a:t>Y</a:t>
            </a:r>
            <a:r>
              <a:rPr lang="en-US" sz="2400" b="1" dirty="0" smtClean="0"/>
              <a:t>(k)</a:t>
            </a:r>
            <a:r>
              <a:rPr lang="en-US" sz="2400" b="1" baseline="-25000" dirty="0" smtClean="0"/>
              <a:t>A</a:t>
            </a:r>
            <a:r>
              <a:rPr lang="en-US" sz="2400" b="1" dirty="0" smtClean="0"/>
              <a:t>  = </a:t>
            </a:r>
            <a:r>
              <a:rPr lang="en-US" sz="2400" b="1" u="sng" dirty="0"/>
              <a:t>Y</a:t>
            </a:r>
            <a:r>
              <a:rPr lang="en-US" sz="2400" b="1" dirty="0"/>
              <a:t>(k)</a:t>
            </a:r>
            <a:r>
              <a:rPr lang="en-US" sz="2400" b="1" baseline="-25000" dirty="0"/>
              <a:t>B </a:t>
            </a:r>
            <a:r>
              <a:rPr lang="en-US" sz="2400" dirty="0" smtClean="0"/>
              <a:t>at original center </a:t>
            </a:r>
            <a:r>
              <a:rPr lang="en-US" sz="2400" u="sng" dirty="0"/>
              <a:t>Y</a:t>
            </a:r>
            <a:r>
              <a:rPr lang="en-US" sz="2400" dirty="0"/>
              <a:t>(k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Then typically if you make this change</a:t>
            </a:r>
            <a:br>
              <a:rPr lang="en-US" sz="2400" dirty="0" smtClean="0"/>
            </a:br>
            <a:r>
              <a:rPr lang="en-US" sz="2400" dirty="0" smtClean="0"/>
              <a:t> and perturb the </a:t>
            </a:r>
            <a:r>
              <a:rPr lang="en-US" sz="2400" b="1" u="sng" dirty="0"/>
              <a:t>Y</a:t>
            </a:r>
            <a:r>
              <a:rPr lang="en-US" sz="2400" b="1" dirty="0"/>
              <a:t>(k)</a:t>
            </a:r>
            <a:r>
              <a:rPr lang="en-US" sz="2400" b="1" baseline="-25000" dirty="0"/>
              <a:t>A</a:t>
            </a:r>
            <a:r>
              <a:rPr lang="en-US" sz="2400" b="1" dirty="0"/>
              <a:t> </a:t>
            </a:r>
            <a:r>
              <a:rPr lang="en-US" sz="2400" b="1" u="sng" dirty="0" smtClean="0"/>
              <a:t>Y</a:t>
            </a:r>
            <a:r>
              <a:rPr lang="en-US" sz="2400" b="1" dirty="0" smtClean="0"/>
              <a:t>(k)</a:t>
            </a:r>
            <a:r>
              <a:rPr lang="en-US" sz="2400" b="1" baseline="-25000" dirty="0" smtClean="0"/>
              <a:t>B</a:t>
            </a:r>
            <a:r>
              <a:rPr lang="en-US" sz="2400" dirty="0" smtClean="0"/>
              <a:t>, they will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return to starting position </a:t>
            </a:r>
            <a:br>
              <a:rPr lang="en-US" sz="2400" dirty="0" smtClean="0"/>
            </a:br>
            <a:r>
              <a:rPr lang="en-US" sz="2400" dirty="0" smtClean="0"/>
              <a:t>as F at stable </a:t>
            </a:r>
            <a:r>
              <a:rPr lang="en-US" sz="2400" dirty="0" smtClean="0"/>
              <a:t>minimum </a:t>
            </a:r>
            <a:endParaRPr lang="en-US" sz="2000" dirty="0" smtClean="0"/>
          </a:p>
          <a:p>
            <a:r>
              <a:rPr lang="en-US" sz="2400" dirty="0" smtClean="0"/>
              <a:t>But instability can develop and one finds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Implement by adding arbitrary number p(k) of centers for each cluster </a:t>
            </a:r>
            <a:r>
              <a:rPr lang="en-US" sz="2400" b="1" dirty="0" err="1"/>
              <a:t>Z</a:t>
            </a:r>
            <a:r>
              <a:rPr lang="en-US" sz="2400" b="1" i="1" baseline="-25000" dirty="0" err="1"/>
              <a:t>i</a:t>
            </a:r>
            <a:r>
              <a:rPr lang="en-US" sz="2400" b="1" dirty="0"/>
              <a:t> = </a:t>
            </a:r>
            <a:r>
              <a:rPr lang="en-US" sz="2400" b="1" dirty="0">
                <a:sym typeface="Symbol"/>
              </a:rPr>
              <a:t></a:t>
            </a:r>
            <a:r>
              <a:rPr lang="en-US" sz="2400" b="1" baseline="-25000" dirty="0"/>
              <a:t>k=1</a:t>
            </a:r>
            <a:r>
              <a:rPr lang="en-US" sz="2400" b="1" baseline="30000" dirty="0"/>
              <a:t>K</a:t>
            </a:r>
            <a:r>
              <a:rPr lang="en-US" sz="2400" b="1" dirty="0"/>
              <a:t> p(k) </a:t>
            </a:r>
            <a:r>
              <a:rPr lang="en-US" sz="2400" b="1" dirty="0" err="1"/>
              <a:t>exp</a:t>
            </a:r>
            <a:r>
              <a:rPr lang="en-US" sz="2400" b="1" dirty="0"/>
              <a:t>(-</a:t>
            </a:r>
            <a:r>
              <a:rPr lang="en-US" sz="2400" b="1" dirty="0">
                <a:sym typeface="Symbol"/>
              </a:rPr>
              <a:t></a:t>
            </a:r>
            <a:r>
              <a:rPr lang="en-US" sz="2400" b="1" i="1" baseline="-25000" dirty="0" err="1"/>
              <a:t>i</a:t>
            </a:r>
            <a:r>
              <a:rPr lang="en-US" sz="2400" b="1" dirty="0"/>
              <a:t>(</a:t>
            </a:r>
            <a:r>
              <a:rPr lang="en-US" sz="2400" b="1" i="1" dirty="0"/>
              <a:t>k</a:t>
            </a:r>
            <a:r>
              <a:rPr lang="en-US" sz="2400" b="1" dirty="0"/>
              <a:t>)/T) </a:t>
            </a:r>
            <a:r>
              <a:rPr lang="en-US" sz="2400" dirty="0" smtClean="0"/>
              <a:t>and M step gives </a:t>
            </a:r>
            <a:r>
              <a:rPr lang="en-US" sz="2400" b="1" dirty="0" smtClean="0"/>
              <a:t>p(k) = C(k)/N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alve p(k) at splits; can’t split easily in standard case p(k) = 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50530" y="2057400"/>
            <a:ext cx="3501390" cy="1436132"/>
            <a:chOff x="1623060" y="3733800"/>
            <a:chExt cx="3501390" cy="1436132"/>
          </a:xfrm>
        </p:grpSpPr>
        <p:grpSp>
          <p:nvGrpSpPr>
            <p:cNvPr id="19" name="Group 18"/>
            <p:cNvGrpSpPr/>
            <p:nvPr/>
          </p:nvGrpSpPr>
          <p:grpSpPr>
            <a:xfrm>
              <a:off x="3257550" y="3733800"/>
              <a:ext cx="1866900" cy="1066800"/>
              <a:chOff x="3257550" y="3886200"/>
              <a:chExt cx="1866900" cy="1066800"/>
            </a:xfrm>
          </p:grpSpPr>
          <p:grpSp>
            <p:nvGrpSpPr>
              <p:cNvPr id="11" name="Group 10"/>
              <p:cNvGrpSpPr/>
              <p:nvPr/>
            </p:nvGrpSpPr>
            <p:grpSpPr>
              <a:xfrm flipV="1">
                <a:off x="3467100" y="3886200"/>
                <a:ext cx="1447800" cy="838200"/>
                <a:chOff x="914400" y="5029200"/>
                <a:chExt cx="1447800" cy="838200"/>
              </a:xfrm>
            </p:grpSpPr>
            <p:sp>
              <p:nvSpPr>
                <p:cNvPr id="12" name="Arc 11"/>
                <p:cNvSpPr/>
                <p:nvPr/>
              </p:nvSpPr>
              <p:spPr>
                <a:xfrm rot="5400000" flipH="1" flipV="1">
                  <a:off x="1219200" y="4724400"/>
                  <a:ext cx="838200" cy="14478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rot="16200000" flipV="1">
                  <a:off x="1219200" y="4724400"/>
                  <a:ext cx="838200" cy="14478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257550" y="4114800"/>
                <a:ext cx="1866900" cy="838200"/>
                <a:chOff x="2895600" y="4114800"/>
                <a:chExt cx="1866900" cy="8382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95600" y="4114800"/>
                  <a:ext cx="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2895600" y="4953000"/>
                  <a:ext cx="18669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9"/>
            <p:cNvSpPr txBox="1"/>
            <p:nvPr/>
          </p:nvSpPr>
          <p:spPr>
            <a:xfrm>
              <a:off x="1623060" y="4137658"/>
              <a:ext cx="1449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Free Energy F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67100" y="4800600"/>
              <a:ext cx="1532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A</a:t>
              </a:r>
              <a:r>
                <a:rPr lang="en-US" dirty="0"/>
                <a:t> and </a:t>
              </a:r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7800" y="3590808"/>
            <a:ext cx="3400412" cy="1551980"/>
            <a:chOff x="180988" y="5219700"/>
            <a:chExt cx="3400412" cy="1551980"/>
          </a:xfrm>
        </p:grpSpPr>
        <p:sp>
          <p:nvSpPr>
            <p:cNvPr id="40" name="TextBox 39"/>
            <p:cNvSpPr txBox="1"/>
            <p:nvPr/>
          </p:nvSpPr>
          <p:spPr>
            <a:xfrm>
              <a:off x="1714500" y="6402348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A</a:t>
              </a:r>
              <a:r>
                <a:rPr lang="en-US" dirty="0"/>
                <a:t> </a:t>
              </a:r>
              <a:r>
                <a:rPr lang="en-US" dirty="0" smtClean="0"/>
                <a:t>+ </a:t>
              </a:r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80988" y="5219700"/>
              <a:ext cx="3400412" cy="1066800"/>
              <a:chOff x="180988" y="5219700"/>
              <a:chExt cx="3400412" cy="10668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714500" y="5219700"/>
                <a:ext cx="1866900" cy="1066800"/>
                <a:chOff x="3257550" y="3886200"/>
                <a:chExt cx="1866900" cy="106680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 flipV="1">
                  <a:off x="3467100" y="3886200"/>
                  <a:ext cx="1447800" cy="838200"/>
                  <a:chOff x="914400" y="5029200"/>
                  <a:chExt cx="1447800" cy="838200"/>
                </a:xfrm>
              </p:grpSpPr>
              <p:sp>
                <p:nvSpPr>
                  <p:cNvPr id="27" name="Arc 26"/>
                  <p:cNvSpPr/>
                  <p:nvPr/>
                </p:nvSpPr>
                <p:spPr>
                  <a:xfrm rot="5400000" flipH="1" flipV="1">
                    <a:off x="1219200" y="4724400"/>
                    <a:ext cx="838200" cy="1447800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Arc 27"/>
                  <p:cNvSpPr/>
                  <p:nvPr/>
                </p:nvSpPr>
                <p:spPr>
                  <a:xfrm rot="16200000" flipV="1">
                    <a:off x="1219200" y="4724400"/>
                    <a:ext cx="838200" cy="1447800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3257550" y="4114800"/>
                  <a:ext cx="1866900" cy="838200"/>
                  <a:chOff x="2895600" y="4114800"/>
                  <a:chExt cx="1866900" cy="838200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2895600" y="4114800"/>
                    <a:ext cx="0" cy="838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H="1">
                    <a:off x="2895600" y="4953000"/>
                    <a:ext cx="18669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7" name="TextBox 36"/>
              <p:cNvSpPr txBox="1"/>
              <p:nvPr/>
            </p:nvSpPr>
            <p:spPr>
              <a:xfrm>
                <a:off x="180988" y="5606534"/>
                <a:ext cx="1449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Free Energy F</a:t>
                </a:r>
                <a:endParaRPr lang="en-US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326368" y="3893544"/>
            <a:ext cx="3467100" cy="1201698"/>
            <a:chOff x="3886200" y="5433060"/>
            <a:chExt cx="3467100" cy="1201698"/>
          </a:xfrm>
        </p:grpSpPr>
        <p:grpSp>
          <p:nvGrpSpPr>
            <p:cNvPr id="43" name="Group 42"/>
            <p:cNvGrpSpPr/>
            <p:nvPr/>
          </p:nvGrpSpPr>
          <p:grpSpPr>
            <a:xfrm>
              <a:off x="3886200" y="5433060"/>
              <a:ext cx="3467100" cy="969288"/>
              <a:chOff x="3886200" y="5433060"/>
              <a:chExt cx="3467100" cy="96928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486400" y="5433060"/>
                <a:ext cx="1866900" cy="969288"/>
                <a:chOff x="5962650" y="5448300"/>
                <a:chExt cx="1866900" cy="969288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248400" y="5579388"/>
                  <a:ext cx="1447800" cy="838200"/>
                  <a:chOff x="914400" y="5029200"/>
                  <a:chExt cx="1447800" cy="838200"/>
                </a:xfrm>
              </p:grpSpPr>
              <p:sp>
                <p:nvSpPr>
                  <p:cNvPr id="5" name="Arc 4"/>
                  <p:cNvSpPr/>
                  <p:nvPr/>
                </p:nvSpPr>
                <p:spPr>
                  <a:xfrm rot="5400000" flipH="1" flipV="1">
                    <a:off x="1219200" y="4724400"/>
                    <a:ext cx="838200" cy="1447800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Arc 5"/>
                  <p:cNvSpPr/>
                  <p:nvPr/>
                </p:nvSpPr>
                <p:spPr>
                  <a:xfrm rot="16200000" flipV="1">
                    <a:off x="1219200" y="4724400"/>
                    <a:ext cx="838200" cy="1447800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5962650" y="5448300"/>
                  <a:ext cx="1866900" cy="838200"/>
                  <a:chOff x="2895600" y="4114800"/>
                  <a:chExt cx="1866900" cy="838200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895600" y="4114800"/>
                    <a:ext cx="0" cy="838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2895600" y="4953000"/>
                    <a:ext cx="18669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8" name="TextBox 37"/>
              <p:cNvSpPr txBox="1"/>
              <p:nvPr/>
            </p:nvSpPr>
            <p:spPr>
              <a:xfrm>
                <a:off x="3886200" y="5629156"/>
                <a:ext cx="1449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Free Energy F</a:t>
                </a:r>
                <a:endParaRPr lang="en-US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5638800" y="6265426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A</a:t>
              </a:r>
              <a:r>
                <a:rPr lang="en-US" dirty="0"/>
                <a:t> </a:t>
              </a:r>
              <a:r>
                <a:rPr lang="en-US" dirty="0" smtClean="0"/>
                <a:t>- </a:t>
              </a:r>
              <a:r>
                <a:rPr lang="en-US" u="sng" dirty="0" smtClean="0"/>
                <a:t>Y</a:t>
              </a:r>
              <a:r>
                <a:rPr lang="en-US" dirty="0" smtClean="0"/>
                <a:t>(k)</a:t>
              </a:r>
              <a:r>
                <a:rPr lang="en-US" baseline="-25000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89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15466</TotalTime>
  <Words>1509</Words>
  <Application>Microsoft Office PowerPoint</Application>
  <PresentationFormat>On-screen Show (4:3)</PresentationFormat>
  <Paragraphs>209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3_Office Theme</vt:lpstr>
      <vt:lpstr>Robust Parallel Clustering Algorithms</vt:lpstr>
      <vt:lpstr>Some Motivation</vt:lpstr>
      <vt:lpstr>Some Ideas</vt:lpstr>
      <vt:lpstr>(Our) Uses of Deterministic Annealing</vt:lpstr>
      <vt:lpstr>Basic Deterministic Annealing</vt:lpstr>
      <vt:lpstr>Implementation of DA Central Clustering</vt:lpstr>
      <vt:lpstr>Deterministic Annealing</vt:lpstr>
      <vt:lpstr>General Features of DA</vt:lpstr>
      <vt:lpstr>Continuous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non-DA Ideas</vt:lpstr>
      <vt:lpstr>Some Problems</vt:lpstr>
      <vt:lpstr>Trimmed Clustering</vt:lpstr>
      <vt:lpstr>Proteomics 2D DA Clustering  T= 25000 60 Clusters</vt:lpstr>
      <vt:lpstr>Proteomics 2D DA Clustering T=0.1 small sample of ~30,000 Clusters Count &gt;=2</vt:lpstr>
      <vt:lpstr>Basic Equations</vt:lpstr>
      <vt:lpstr>Simple Parallelism</vt:lpstr>
      <vt:lpstr>Better Parallelism</vt:lpstr>
      <vt:lpstr>PowerPoint Presentation</vt:lpstr>
      <vt:lpstr>Metagenomics</vt:lpstr>
      <vt:lpstr>Metagenomics with 3 Clustering Methods</vt:lpstr>
      <vt:lpstr>“Divergent” Data Sample 23 True Sequences</vt:lpstr>
      <vt:lpstr>Conclusions and Next Steps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457</cp:revision>
  <dcterms:created xsi:type="dcterms:W3CDTF">2010-05-04T01:29:55Z</dcterms:created>
  <dcterms:modified xsi:type="dcterms:W3CDTF">2012-09-13T07:03:08Z</dcterms:modified>
</cp:coreProperties>
</file>