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5B1AD-9F50-44C8-89DA-26BE1D489824}" type="datetimeFigureOut">
              <a:rPr lang="en-US" smtClean="0"/>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B4581-F457-420F-A6AA-8448264AAF77}" type="slidenum">
              <a:rPr lang="en-US" smtClean="0"/>
              <a:t>‹#›</a:t>
            </a:fld>
            <a:endParaRPr lang="en-US"/>
          </a:p>
        </p:txBody>
      </p:sp>
    </p:spTree>
    <p:extLst>
      <p:ext uri="{BB962C8B-B14F-4D97-AF65-F5344CB8AC3E}">
        <p14:creationId xmlns:p14="http://schemas.microsoft.com/office/powerpoint/2010/main" val="265115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12/13/2011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105267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12/13/2011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710116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12/13/2011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385164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12/13/2011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37320675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12/13/2011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140049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12/13/2011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22161735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12/13/2011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50872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12/13/2011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pic>
        <p:nvPicPr>
          <p:cNvPr id="8" name="Picture 2" descr="Hom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97899" y="6181725"/>
            <a:ext cx="2446101"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96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alsahpc.org/" TargetMode="External"/><Relationship Id="rId4" Type="http://schemas.openxmlformats.org/officeDocument/2006/relationships/hyperlink" Target="http://www.infomal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52400"/>
            <a:ext cx="8763000" cy="1470025"/>
          </a:xfrm>
        </p:spPr>
        <p:txBody>
          <a:bodyPr>
            <a:noAutofit/>
            <a:scene3d>
              <a:camera prst="orthographicFront"/>
              <a:lightRig rig="threePt" dir="t"/>
            </a:scene3d>
            <a:sp3d extrusionH="57150">
              <a:bevelT w="38100" h="38100"/>
            </a:sp3d>
          </a:bodyPr>
          <a:lstStyle/>
          <a:p>
            <a:pPr>
              <a:lnSpc>
                <a:spcPts val="4000"/>
              </a:lnSpc>
            </a:pPr>
            <a:r>
              <a:rPr lang="en-US" dirty="0" smtClean="0"/>
              <a:t>Cloud </a:t>
            </a:r>
            <a:r>
              <a:rPr lang="en-US" dirty="0"/>
              <a:t>Computing </a:t>
            </a:r>
            <a:r>
              <a:rPr lang="en-US" dirty="0" smtClean="0"/>
              <a:t>versus </a:t>
            </a:r>
            <a:r>
              <a:rPr lang="en-US" dirty="0"/>
              <a:t>Social </a:t>
            </a:r>
            <a:r>
              <a:rPr lang="en-US" dirty="0" smtClean="0"/>
              <a:t>Media Panel Summit </a:t>
            </a:r>
            <a:endParaRPr lang="en-US" b="1" dirty="0"/>
          </a:p>
        </p:txBody>
      </p:sp>
      <p:sp>
        <p:nvSpPr>
          <p:cNvPr id="3" name="Subtitle 2"/>
          <p:cNvSpPr>
            <a:spLocks noGrp="1"/>
          </p:cNvSpPr>
          <p:nvPr>
            <p:ph type="subTitle" idx="1"/>
          </p:nvPr>
        </p:nvSpPr>
        <p:spPr>
          <a:xfrm>
            <a:off x="0" y="1676400"/>
            <a:ext cx="9144000" cy="838200"/>
          </a:xfrm>
        </p:spPr>
        <p:txBody>
          <a:bodyPr>
            <a:noAutofit/>
          </a:bodyPr>
          <a:lstStyle/>
          <a:p>
            <a:pPr>
              <a:spcBef>
                <a:spcPts val="0"/>
              </a:spcBef>
            </a:pPr>
            <a:r>
              <a:rPr lang="en-US" sz="1800" dirty="0">
                <a:solidFill>
                  <a:srgbClr val="7030A0"/>
                </a:solidFill>
              </a:rPr>
              <a:t>2011 International Conference on Cloud and Green Computing (</a:t>
            </a:r>
            <a:r>
              <a:rPr lang="en-US" sz="1800" dirty="0" smtClean="0">
                <a:solidFill>
                  <a:srgbClr val="7030A0"/>
                </a:solidFill>
              </a:rPr>
              <a:t>CGC2011, SCA2011, DASC2011, PICom2011, EmbeddedCom2011)</a:t>
            </a:r>
          </a:p>
          <a:p>
            <a:pPr>
              <a:spcBef>
                <a:spcPts val="0"/>
              </a:spcBef>
            </a:pPr>
            <a:r>
              <a:rPr lang="en-US" sz="1800" dirty="0" smtClean="0">
                <a:solidFill>
                  <a:srgbClr val="7030A0"/>
                </a:solidFill>
              </a:rPr>
              <a:t>University of Technology Sydney, Australia</a:t>
            </a:r>
          </a:p>
          <a:p>
            <a:r>
              <a:rPr lang="en-US" sz="2000" dirty="0" smtClean="0">
                <a:solidFill>
                  <a:srgbClr val="7030A0"/>
                </a:solidFill>
              </a:rPr>
              <a:t>December 13 2011</a:t>
            </a:r>
            <a:endParaRPr lang="it-IT" sz="2000" dirty="0" smtClean="0">
              <a:solidFill>
                <a:srgbClr val="7030A0"/>
              </a:solidFill>
            </a:endParaRPr>
          </a:p>
        </p:txBody>
      </p:sp>
      <p:sp>
        <p:nvSpPr>
          <p:cNvPr id="5" name="Subtitle 2"/>
          <p:cNvSpPr txBox="1">
            <a:spLocks/>
          </p:cNvSpPr>
          <p:nvPr/>
        </p:nvSpPr>
        <p:spPr>
          <a:xfrm>
            <a:off x="0" y="2819400"/>
            <a:ext cx="9144000" cy="465527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800" b="1" dirty="0">
                <a:solidFill>
                  <a:prstClr val="black"/>
                </a:solidFill>
                <a:ea typeface="ＭＳ Ｐゴシック" charset="0"/>
                <a:cs typeface="ＭＳ Ｐゴシック" charset="0"/>
              </a:rPr>
              <a:t>Geoffrey Fox</a:t>
            </a:r>
          </a:p>
          <a:p>
            <a:pPr algn="ctr">
              <a:defRPr/>
            </a:pPr>
            <a:r>
              <a:rPr lang="en-US" sz="2000" i="1" dirty="0">
                <a:solidFill>
                  <a:prstClr val="black"/>
                </a:solidFill>
                <a:hlinkClick r:id="rId3"/>
              </a:rPr>
              <a:t>gcf@indiana.edu</a:t>
            </a:r>
            <a:r>
              <a:rPr lang="en-US" sz="2000" i="1" dirty="0">
                <a:solidFill>
                  <a:prstClr val="black"/>
                </a:solidFill>
              </a:rPr>
              <a:t>            </a:t>
            </a:r>
          </a:p>
          <a:p>
            <a:pPr algn="ctr">
              <a:defRPr/>
            </a:pPr>
            <a:r>
              <a:rPr lang="en-US" sz="2000" i="1" dirty="0">
                <a:solidFill>
                  <a:prstClr val="black"/>
                </a:solidFill>
              </a:rPr>
              <a:t> </a:t>
            </a:r>
            <a:r>
              <a:rPr lang="en-US" sz="2000" i="1" dirty="0">
                <a:solidFill>
                  <a:prstClr val="white">
                    <a:lumMod val="50000"/>
                  </a:prstClr>
                </a:solidFill>
                <a:hlinkClick r:id="rId4"/>
              </a:rPr>
              <a:t>http://www.infomall.org</a:t>
            </a:r>
            <a:r>
              <a:rPr lang="en-US" sz="2000" i="1" dirty="0">
                <a:solidFill>
                  <a:prstClr val="white">
                    <a:lumMod val="50000"/>
                  </a:prstClr>
                </a:solidFill>
              </a:rPr>
              <a:t>        </a:t>
            </a:r>
            <a:r>
              <a:rPr lang="en-US" sz="2000" i="1" dirty="0">
                <a:solidFill>
                  <a:prstClr val="white">
                    <a:lumMod val="50000"/>
                  </a:prstClr>
                </a:solidFill>
                <a:hlinkClick r:id="rId5"/>
              </a:rPr>
              <a:t>http://www.salsahpc.org</a:t>
            </a:r>
            <a:r>
              <a:rPr lang="en-US" sz="2000" i="1" dirty="0">
                <a:solidFill>
                  <a:prstClr val="white">
                    <a:lumMod val="50000"/>
                  </a:prstClr>
                </a:solidFill>
              </a:rPr>
              <a:t>  </a:t>
            </a:r>
          </a:p>
          <a:p>
            <a:pPr algn="ctr">
              <a:spcBef>
                <a:spcPct val="20000"/>
              </a:spcBef>
            </a:pPr>
            <a:endParaRPr lang="en-US" sz="1900" dirty="0">
              <a:solidFill>
                <a:prstClr val="black"/>
              </a:solidFill>
              <a:latin typeface="Times New Roman" pitchFamily="18" charset="0"/>
              <a:cs typeface="Times New Roman" pitchFamily="18" charset="0"/>
            </a:endParaRPr>
          </a:p>
          <a:p>
            <a:pPr algn="ctr">
              <a:spcBef>
                <a:spcPct val="20000"/>
              </a:spcBef>
            </a:pPr>
            <a:endParaRPr lang="en-US" sz="1900" dirty="0">
              <a:solidFill>
                <a:prstClr val="black"/>
              </a:solidFill>
              <a:latin typeface="Times New Roman" pitchFamily="18" charset="0"/>
              <a:cs typeface="Times New Roman" pitchFamily="18" charset="0"/>
            </a:endParaRPr>
          </a:p>
          <a:p>
            <a:pPr algn="ctr">
              <a:spcBef>
                <a:spcPct val="20000"/>
              </a:spcBef>
            </a:pPr>
            <a:endParaRPr lang="en-US" sz="1900" dirty="0">
              <a:solidFill>
                <a:prstClr val="black"/>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56105803"/>
              </p:ext>
            </p:extLst>
          </p:nvPr>
        </p:nvGraphicFramePr>
        <p:xfrm>
          <a:off x="304800" y="4267200"/>
          <a:ext cx="9677400" cy="1975104"/>
        </p:xfrm>
        <a:graphic>
          <a:graphicData uri="http://schemas.openxmlformats.org/drawingml/2006/table">
            <a:tbl>
              <a:tblPr firstRow="1" bandRow="1">
                <a:tableStyleId>{5C22544A-7EE6-4342-B048-85BDC9FD1C3A}</a:tableStyleId>
              </a:tblPr>
              <a:tblGrid>
                <a:gridCol w="3548380"/>
                <a:gridCol w="6129020"/>
              </a:tblGrid>
              <a:tr h="762000">
                <a:tc>
                  <a:txBody>
                    <a:bodyPr/>
                    <a:lstStyle/>
                    <a:p>
                      <a:pPr algn="ctr">
                        <a:spcBef>
                          <a:spcPts val="0"/>
                        </a:spcBef>
                      </a:pPr>
                      <a:r>
                        <a:rPr lang="en-US" sz="1800" b="1" dirty="0" smtClean="0">
                          <a:solidFill>
                            <a:schemeClr val="tx1"/>
                          </a:solidFill>
                          <a:latin typeface="Times New Roman" pitchFamily="18" charset="0"/>
                          <a:cs typeface="Times New Roman" pitchFamily="18" charset="0"/>
                        </a:rPr>
                        <a:t>Director, Digital Science Center </a:t>
                      </a:r>
                    </a:p>
                    <a:p>
                      <a:pPr algn="ctr">
                        <a:spcBef>
                          <a:spcPts val="0"/>
                        </a:spcBef>
                      </a:pPr>
                      <a:r>
                        <a:rPr lang="en-US" sz="1800" b="1" dirty="0" smtClean="0">
                          <a:solidFill>
                            <a:schemeClr val="tx1"/>
                          </a:solidFill>
                          <a:latin typeface="Times New Roman" pitchFamily="18" charset="0"/>
                          <a:cs typeface="Times New Roman" pitchFamily="18" charset="0"/>
                        </a:rPr>
                        <a:t>Pervasive Technology Institute </a:t>
                      </a:r>
                    </a:p>
                    <a:p>
                      <a:endParaRPr lang="en-US" dirty="0">
                        <a:solidFill>
                          <a:schemeClr val="tx1"/>
                        </a:solidFill>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pitchFamily="18" charset="0"/>
                          <a:cs typeface="Times New Roman" pitchFamily="18" charset="0"/>
                        </a:rPr>
                        <a:t>Associate Dean for Research and Graduate Studies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pitchFamily="18" charset="0"/>
                          <a:cs typeface="Times New Roman" pitchFamily="18" charset="0"/>
                        </a:rPr>
                        <a:t>School of Informatics and Computing</a:t>
                      </a:r>
                    </a:p>
                    <a:p>
                      <a:endParaRPr lang="en-US" dirty="0">
                        <a:solidFill>
                          <a:schemeClr val="tx1"/>
                        </a:solidFill>
                      </a:endParaRPr>
                    </a:p>
                  </a:txBody>
                  <a:tcPr>
                    <a:noFill/>
                  </a:tcPr>
                </a:tc>
              </a:tr>
              <a:tr h="762000">
                <a:tc gridSpan="2">
                  <a:txBody>
                    <a:bodyPr/>
                    <a:lstStyle/>
                    <a:p>
                      <a:pPr algn="ctr">
                        <a:spcBef>
                          <a:spcPct val="20000"/>
                        </a:spcBef>
                      </a:pPr>
                      <a:r>
                        <a:rPr lang="en-US" sz="2400" b="1" dirty="0" smtClean="0">
                          <a:solidFill>
                            <a:schemeClr val="tx1"/>
                          </a:solidFill>
                          <a:latin typeface="Times New Roman" pitchFamily="18" charset="0"/>
                          <a:cs typeface="Times New Roman" pitchFamily="18" charset="0"/>
                        </a:rPr>
                        <a:t>Indiana University Bloomington</a:t>
                      </a:r>
                    </a:p>
                    <a:p>
                      <a:pPr algn="ctr">
                        <a:spcBef>
                          <a:spcPct val="20000"/>
                        </a:spcBef>
                      </a:pPr>
                      <a:r>
                        <a:rPr lang="en-US" sz="1800" b="1" dirty="0" smtClean="0">
                          <a:solidFill>
                            <a:schemeClr val="tx1"/>
                          </a:solidFill>
                          <a:latin typeface="Times New Roman" pitchFamily="18" charset="0"/>
                          <a:cs typeface="Times New Roman" pitchFamily="18" charset="0"/>
                        </a:rPr>
                        <a:t>Work with Judy </a:t>
                      </a:r>
                      <a:r>
                        <a:rPr lang="en-US" sz="1800" b="1" dirty="0" err="1" smtClean="0">
                          <a:solidFill>
                            <a:schemeClr val="tx1"/>
                          </a:solidFill>
                          <a:latin typeface="Times New Roman" pitchFamily="18" charset="0"/>
                          <a:cs typeface="Times New Roman" pitchFamily="18" charset="0"/>
                        </a:rPr>
                        <a:t>Qiu</a:t>
                      </a:r>
                      <a:r>
                        <a:rPr lang="en-US" sz="1800" b="1" dirty="0" smtClean="0">
                          <a:solidFill>
                            <a:schemeClr val="tx1"/>
                          </a:solidFill>
                          <a:latin typeface="Times New Roman" pitchFamily="18" charset="0"/>
                          <a:cs typeface="Times New Roman" pitchFamily="18" charset="0"/>
                        </a:rPr>
                        <a:t> and several students </a:t>
                      </a:r>
                      <a:endParaRPr lang="en-US" sz="2000" b="1" dirty="0" smtClean="0">
                        <a:solidFill>
                          <a:schemeClr val="tx1"/>
                        </a:solidFill>
                      </a:endParaRPr>
                    </a:p>
                    <a:p>
                      <a:endParaRPr lang="en-US" dirty="0">
                        <a:solidFill>
                          <a:schemeClr val="tx1"/>
                        </a:solidFill>
                      </a:endParaRPr>
                    </a:p>
                  </a:txBody>
                  <a:tcPr>
                    <a:noFill/>
                  </a:tcPr>
                </a:tc>
                <a:tc hMerge="1">
                  <a:txBody>
                    <a:bodyPr/>
                    <a:lstStyle/>
                    <a:p>
                      <a:endParaRPr lang="en-US" dirty="0"/>
                    </a:p>
                  </a:txBody>
                  <a:tcPr>
                    <a:noFill/>
                  </a:tcPr>
                </a:tc>
              </a:tr>
            </a:tbl>
          </a:graphicData>
        </a:graphic>
      </p:graphicFrame>
    </p:spTree>
    <p:extLst>
      <p:ext uri="{BB962C8B-B14F-4D97-AF65-F5344CB8AC3E}">
        <p14:creationId xmlns:p14="http://schemas.microsoft.com/office/powerpoint/2010/main" val="128137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smtClean="0"/>
              <a:t>Panel Topics</a:t>
            </a:r>
            <a:endParaRPr lang="en-US" dirty="0"/>
          </a:p>
        </p:txBody>
      </p:sp>
      <p:sp>
        <p:nvSpPr>
          <p:cNvPr id="5" name="Content Placeholder 4"/>
          <p:cNvSpPr>
            <a:spLocks noGrp="1"/>
          </p:cNvSpPr>
          <p:nvPr>
            <p:ph idx="1"/>
          </p:nvPr>
        </p:nvSpPr>
        <p:spPr>
          <a:xfrm>
            <a:off x="36286" y="685800"/>
            <a:ext cx="9107714" cy="6172200"/>
          </a:xfrm>
        </p:spPr>
        <p:txBody>
          <a:bodyPr>
            <a:normAutofit fontScale="55000" lnSpcReduction="20000"/>
          </a:bodyPr>
          <a:lstStyle/>
          <a:p>
            <a:r>
              <a:rPr lang="en-US" b="1" dirty="0" smtClean="0"/>
              <a:t>1. Cloud standards and interoperability.</a:t>
            </a:r>
          </a:p>
          <a:p>
            <a:r>
              <a:rPr lang="en-US" dirty="0" smtClean="0"/>
              <a:t>Since 2007 when Cloud Computing was proposed, a large number of prototypes, demos and cloud products have been provided such as Microsoft Azure, Amazon AWS, Google </a:t>
            </a:r>
            <a:r>
              <a:rPr lang="en-US" dirty="0" err="1" smtClean="0"/>
              <a:t>AppEngine</a:t>
            </a:r>
            <a:r>
              <a:rPr lang="en-US" dirty="0" smtClean="0"/>
              <a:t> and CA Cloud 360 from CA Technologies. Gradually, interoperability has come to the picture demanding intensive attention and solutions. This topic will discuss this challenge and what enterprise should do when selected a suitable cloud product.</a:t>
            </a:r>
          </a:p>
          <a:p>
            <a:r>
              <a:rPr lang="en-US" b="1" dirty="0" smtClean="0"/>
              <a:t>2. Security and privacy in Cloud Computing.</a:t>
            </a:r>
          </a:p>
          <a:p>
            <a:r>
              <a:rPr lang="en-US" dirty="0" smtClean="0"/>
              <a:t>Security and privacy have become one of most concerned issues in cloud computing. Security and privacy protection from client, intermediate to server side is important. At client side, users need to protect their sensitive information because open cloud environment may be accommodating various malicious service providers or interceptors who intend to collect client sensitive information. In the middle, intermediate data security and privacy need to be protected as privacy and security are open to interceptors. At the server side, users' data must be assured just like in traditional environment. This topic will focus on this challenge.   </a:t>
            </a:r>
          </a:p>
          <a:p>
            <a:r>
              <a:rPr lang="en-US" b="1" dirty="0" smtClean="0"/>
              <a:t>3. Social media on Cloud - Social Cloud Computing</a:t>
            </a:r>
          </a:p>
          <a:p>
            <a:r>
              <a:rPr lang="en-US" dirty="0" smtClean="0"/>
              <a:t>Social networks and media have become a part of many peoples' lives such as Facebook and Twitter. Social networks provide a platform to facilitate communication and sharing between users by modeling real world relationships. Cloud computing can play as an enabling platform in support of various social medias. The challenges will be what new services should be provided by cloud computing and what is living cloud. Can Cloud Computing research be deeply connected with Social media and modeling?</a:t>
            </a:r>
          </a:p>
          <a:p>
            <a:endParaRPr lang="en-US" dirty="0"/>
          </a:p>
        </p:txBody>
      </p:sp>
    </p:spTree>
    <p:extLst>
      <p:ext uri="{BB962C8B-B14F-4D97-AF65-F5344CB8AC3E}">
        <p14:creationId xmlns:p14="http://schemas.microsoft.com/office/powerpoint/2010/main" val="381520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lstStyle/>
          <a:p>
            <a:r>
              <a:rPr lang="en-US" dirty="0"/>
              <a:t>Cloud </a:t>
            </a:r>
            <a:r>
              <a:rPr lang="en-US" dirty="0" smtClean="0"/>
              <a:t>Standards </a:t>
            </a:r>
            <a:r>
              <a:rPr lang="en-US" dirty="0"/>
              <a:t>and </a:t>
            </a:r>
            <a:r>
              <a:rPr lang="en-US" dirty="0" smtClean="0"/>
              <a:t>Interoperability</a:t>
            </a:r>
            <a:endParaRPr lang="en-US" dirty="0"/>
          </a:p>
        </p:txBody>
      </p:sp>
      <p:sp>
        <p:nvSpPr>
          <p:cNvPr id="3" name="Content Placeholder 2"/>
          <p:cNvSpPr>
            <a:spLocks noGrp="1"/>
          </p:cNvSpPr>
          <p:nvPr>
            <p:ph idx="1"/>
          </p:nvPr>
        </p:nvSpPr>
        <p:spPr>
          <a:xfrm>
            <a:off x="228600" y="990600"/>
            <a:ext cx="8686800" cy="5029200"/>
          </a:xfrm>
        </p:spPr>
        <p:txBody>
          <a:bodyPr/>
          <a:lstStyle/>
          <a:p>
            <a:r>
              <a:rPr lang="en-US" sz="2400" dirty="0" smtClean="0"/>
              <a:t>Substantial Europe and US Government Interest</a:t>
            </a:r>
          </a:p>
          <a:p>
            <a:r>
              <a:rPr lang="en-US" sz="2400" dirty="0" smtClean="0"/>
              <a:t>Currently less interest from (large) providers</a:t>
            </a:r>
          </a:p>
          <a:p>
            <a:r>
              <a:rPr lang="en-US" sz="2400" dirty="0" smtClean="0"/>
              <a:t>Currently Amazon is a de facto standard with CDMI and OCCI as storage/compute </a:t>
            </a:r>
            <a:r>
              <a:rPr lang="en-US" sz="2400" dirty="0" smtClean="0"/>
              <a:t>infrastructure(IaaS) </a:t>
            </a:r>
            <a:r>
              <a:rPr lang="en-US" sz="2400" dirty="0" smtClean="0"/>
              <a:t>standards</a:t>
            </a:r>
          </a:p>
          <a:p>
            <a:r>
              <a:rPr lang="en-US" sz="2400" dirty="0" smtClean="0"/>
              <a:t>Cloud components include</a:t>
            </a:r>
          </a:p>
          <a:p>
            <a:pPr lvl="1"/>
            <a:r>
              <a:rPr lang="en-US" sz="2000" dirty="0" smtClean="0"/>
              <a:t>Client; Compute; Storage; </a:t>
            </a:r>
            <a:r>
              <a:rPr lang="en-US" sz="2000" dirty="0" smtClean="0"/>
              <a:t>Platform, Applications (Software-</a:t>
            </a:r>
            <a:r>
              <a:rPr lang="en-US" sz="2000" dirty="0" err="1" smtClean="0"/>
              <a:t>aaS</a:t>
            </a:r>
            <a:r>
              <a:rPr lang="en-US" sz="2000" dirty="0" smtClean="0"/>
              <a:t>)</a:t>
            </a:r>
            <a:endParaRPr lang="en-US" sz="2000" dirty="0" smtClean="0"/>
          </a:p>
          <a:p>
            <a:r>
              <a:rPr lang="en-US" sz="2000" dirty="0" smtClean="0"/>
              <a:t>For “real computers” application providers  port the “platform” to infrastructure; currently platform associated with infrastructure </a:t>
            </a:r>
            <a:r>
              <a:rPr lang="en-US" sz="2000" dirty="0" smtClean="0"/>
              <a:t>provider</a:t>
            </a:r>
          </a:p>
          <a:p>
            <a:r>
              <a:rPr lang="en-US" sz="2400" dirty="0" smtClean="0"/>
              <a:t>Maybe early to decide where standards needed</a:t>
            </a:r>
            <a:endParaRPr lang="en-US" sz="2400" dirty="0" smtClean="0"/>
          </a:p>
          <a:p>
            <a:r>
              <a:rPr lang="en-US" sz="2400" dirty="0" smtClean="0"/>
              <a:t>Academic systems largely address IaaS and (unnecessarily) couple </a:t>
            </a:r>
            <a:r>
              <a:rPr lang="en-US" sz="2400" dirty="0"/>
              <a:t>Client; Compute; </a:t>
            </a:r>
            <a:r>
              <a:rPr lang="en-US" sz="2400" dirty="0" smtClean="0"/>
              <a:t>Storage</a:t>
            </a:r>
          </a:p>
          <a:p>
            <a:pPr lvl="1"/>
            <a:r>
              <a:rPr lang="en-US" sz="2000" dirty="0" smtClean="0"/>
              <a:t>Decouple these</a:t>
            </a:r>
          </a:p>
          <a:p>
            <a:pPr lvl="1"/>
            <a:r>
              <a:rPr lang="en-US" sz="2000" dirty="0" smtClean="0"/>
              <a:t>e.g. </a:t>
            </a:r>
            <a:r>
              <a:rPr lang="en-US" sz="2000" dirty="0" err="1" smtClean="0"/>
              <a:t>Eucatools</a:t>
            </a:r>
            <a:r>
              <a:rPr lang="en-US" sz="2000" dirty="0" smtClean="0"/>
              <a:t> becomes general client and OpenStack Swift a general object store</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273932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4000" dirty="0"/>
              <a:t>Security and </a:t>
            </a:r>
            <a:r>
              <a:rPr lang="en-US" sz="4000" dirty="0" smtClean="0"/>
              <a:t>Privacy </a:t>
            </a:r>
            <a:r>
              <a:rPr lang="en-US" sz="4000" dirty="0"/>
              <a:t>in Cloud Computing</a:t>
            </a:r>
          </a:p>
        </p:txBody>
      </p:sp>
      <p:sp>
        <p:nvSpPr>
          <p:cNvPr id="3" name="Content Placeholder 2"/>
          <p:cNvSpPr>
            <a:spLocks noGrp="1"/>
          </p:cNvSpPr>
          <p:nvPr>
            <p:ph idx="1"/>
          </p:nvPr>
        </p:nvSpPr>
        <p:spPr>
          <a:xfrm>
            <a:off x="76200" y="685800"/>
            <a:ext cx="9067800" cy="4525963"/>
          </a:xfrm>
        </p:spPr>
        <p:txBody>
          <a:bodyPr/>
          <a:lstStyle/>
          <a:p>
            <a:r>
              <a:rPr lang="en-US" sz="2400" dirty="0" smtClean="0"/>
              <a:t>Clouds get much of cost effectiveness from shared facility with corresponding privacy issues although clearly can separate users to some extent at cost to elasticity</a:t>
            </a:r>
          </a:p>
          <a:p>
            <a:r>
              <a:rPr lang="en-US" sz="2400" dirty="0" smtClean="0"/>
              <a:t>Looking at existing cloud storage models</a:t>
            </a:r>
          </a:p>
          <a:p>
            <a:pPr lvl="1"/>
            <a:r>
              <a:rPr lang="en-US" sz="2000" dirty="0" smtClean="0"/>
              <a:t>HDFS cannot be deployed in multiuser mode so hard to build system</a:t>
            </a:r>
          </a:p>
          <a:p>
            <a:pPr lvl="1"/>
            <a:r>
              <a:rPr lang="en-US" sz="2000" dirty="0" smtClean="0"/>
              <a:t>Swift object store (OpenStack) can be deployed</a:t>
            </a:r>
          </a:p>
          <a:p>
            <a:r>
              <a:rPr lang="en-US" sz="2800" dirty="0" smtClean="0"/>
              <a:t>In </a:t>
            </a:r>
            <a:r>
              <a:rPr lang="en-US" sz="2800" dirty="0" smtClean="0"/>
              <a:t>health area beautiful anonymization and hybrid algorithms (small privacy sensitive and large insensitive) but difficult trust and policy issues</a:t>
            </a:r>
          </a:p>
          <a:p>
            <a:pPr lvl="1"/>
            <a:r>
              <a:rPr lang="en-US" sz="2000" dirty="0" smtClean="0"/>
              <a:t>Can we explain to </a:t>
            </a:r>
            <a:r>
              <a:rPr lang="en-US" sz="2000" dirty="0" smtClean="0"/>
              <a:t>lawyers; it’s a policy/trust not technical issue</a:t>
            </a:r>
            <a:endParaRPr lang="en-US" sz="2000" dirty="0" smtClean="0"/>
          </a:p>
          <a:p>
            <a:pPr lvl="1"/>
            <a:r>
              <a:rPr lang="en-US" sz="2000" dirty="0" smtClean="0"/>
              <a:t>Genomics and personal medicine critical challenges</a:t>
            </a:r>
          </a:p>
          <a:p>
            <a:r>
              <a:rPr lang="en-US" sz="2400" dirty="0" smtClean="0"/>
              <a:t>Probably commercial clouds run more professionally than many “private installations” and less “human error</a:t>
            </a:r>
            <a:r>
              <a:rPr lang="en-US" sz="2400" dirty="0" smtClean="0"/>
              <a:t>”</a:t>
            </a:r>
          </a:p>
          <a:p>
            <a:r>
              <a:rPr lang="en-US" sz="2400" dirty="0"/>
              <a:t>Many corporations seem to be using in spite of security/privacy concerns</a:t>
            </a:r>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45526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1" y="76200"/>
            <a:ext cx="9144000" cy="639762"/>
          </a:xfrm>
        </p:spPr>
        <p:txBody>
          <a:bodyPr/>
          <a:lstStyle/>
          <a:p>
            <a:r>
              <a:rPr lang="en-US" sz="3200" dirty="0"/>
              <a:t>Social </a:t>
            </a:r>
            <a:r>
              <a:rPr lang="en-US" sz="3200" dirty="0" smtClean="0"/>
              <a:t>Media </a:t>
            </a:r>
            <a:r>
              <a:rPr lang="en-US" sz="3200" dirty="0"/>
              <a:t>on Cloud - Social Cloud </a:t>
            </a:r>
            <a:r>
              <a:rPr lang="en-US" sz="3200" dirty="0" smtClean="0"/>
              <a:t>Computing</a:t>
            </a:r>
            <a:endParaRPr lang="en-US" sz="3200" dirty="0"/>
          </a:p>
        </p:txBody>
      </p:sp>
      <p:sp>
        <p:nvSpPr>
          <p:cNvPr id="3" name="Content Placeholder 2"/>
          <p:cNvSpPr>
            <a:spLocks noGrp="1"/>
          </p:cNvSpPr>
          <p:nvPr>
            <p:ph idx="1"/>
          </p:nvPr>
        </p:nvSpPr>
        <p:spPr>
          <a:xfrm>
            <a:off x="152400" y="609600"/>
            <a:ext cx="8839200" cy="4525963"/>
          </a:xfrm>
        </p:spPr>
        <p:txBody>
          <a:bodyPr/>
          <a:lstStyle/>
          <a:p>
            <a:r>
              <a:rPr lang="en-US" sz="2800" dirty="0" smtClean="0"/>
              <a:t>Important to use Cloud and Web 2.0 for electronic support of education as the “net generation” will expect</a:t>
            </a:r>
          </a:p>
          <a:p>
            <a:pPr lvl="1"/>
            <a:r>
              <a:rPr lang="en-US" sz="2400" dirty="0" smtClean="0"/>
              <a:t>Clouds support </a:t>
            </a:r>
            <a:r>
              <a:rPr lang="en-US" sz="2400" smtClean="0"/>
              <a:t>pervasive participatory learning </a:t>
            </a:r>
            <a:r>
              <a:rPr lang="en-US" sz="2400" dirty="0" smtClean="0"/>
              <a:t>at any time and any place with smartphone/tablet interfaces</a:t>
            </a:r>
          </a:p>
          <a:p>
            <a:pPr lvl="1"/>
            <a:r>
              <a:rPr lang="en-US" sz="2400" dirty="0" smtClean="0"/>
              <a:t>Simulations on demand, virtual worlds, access to all information</a:t>
            </a:r>
          </a:p>
          <a:p>
            <a:r>
              <a:rPr lang="en-US" sz="2800" dirty="0" smtClean="0"/>
              <a:t>Thin client support natural pleasingly parallel Cloud application </a:t>
            </a:r>
          </a:p>
          <a:p>
            <a:r>
              <a:rPr lang="en-US" sz="2800" dirty="0"/>
              <a:t>Clouds can obviously provide much of information retrieval style computing needed at backend of Network and Web science apps analyzing blogs, twitter for sentiment etc.</a:t>
            </a:r>
          </a:p>
          <a:p>
            <a:pPr lvl="1"/>
            <a:r>
              <a:rPr lang="en-US" sz="2400" dirty="0"/>
              <a:t>and will use (Iterative) </a:t>
            </a:r>
            <a:r>
              <a:rPr lang="en-US" sz="2400" dirty="0" smtClean="0"/>
              <a:t>MapReduce</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21960692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TotalTime>
  <Words>426</Words>
  <Application>Microsoft Office PowerPoint</Application>
  <PresentationFormat>On-screen Show (4:3)</PresentationFormat>
  <Paragraphs>53</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1_Office Theme</vt:lpstr>
      <vt:lpstr>Cloud Computing versus Social Media Panel Summit </vt:lpstr>
      <vt:lpstr>Panel Topics</vt:lpstr>
      <vt:lpstr>Cloud Standards and Interoperability</vt:lpstr>
      <vt:lpstr>Security and Privacy in Cloud Computing</vt:lpstr>
      <vt:lpstr>Social Media on Cloud - Social Cloud Computing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versus Social Media Panel Summit</dc:title>
  <dc:creator>Geoffrey Fox</dc:creator>
  <cp:lastModifiedBy>Geoffrey Fox</cp:lastModifiedBy>
  <cp:revision>15</cp:revision>
  <dcterms:created xsi:type="dcterms:W3CDTF">2011-12-13T04:13:22Z</dcterms:created>
  <dcterms:modified xsi:type="dcterms:W3CDTF">2011-12-14T03:17:09Z</dcterms:modified>
</cp:coreProperties>
</file>