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73" r:id="rId3"/>
    <p:sldMasterId id="2147483681" r:id="rId4"/>
    <p:sldMasterId id="2147483689" r:id="rId5"/>
    <p:sldMasterId id="2147483697" r:id="rId6"/>
    <p:sldMasterId id="2147483705" r:id="rId7"/>
    <p:sldMasterId id="2147483713" r:id="rId8"/>
    <p:sldMasterId id="2147483735" r:id="rId9"/>
  </p:sldMasterIdLst>
  <p:notesMasterIdLst>
    <p:notesMasterId r:id="rId75"/>
  </p:notesMasterIdLst>
  <p:sldIdLst>
    <p:sldId id="265" r:id="rId10"/>
    <p:sldId id="549" r:id="rId11"/>
    <p:sldId id="600" r:id="rId12"/>
    <p:sldId id="298" r:id="rId13"/>
    <p:sldId id="626" r:id="rId14"/>
    <p:sldId id="314" r:id="rId15"/>
    <p:sldId id="297" r:id="rId16"/>
    <p:sldId id="316" r:id="rId17"/>
    <p:sldId id="556" r:id="rId18"/>
    <p:sldId id="300" r:id="rId19"/>
    <p:sldId id="302" r:id="rId20"/>
    <p:sldId id="587" r:id="rId21"/>
    <p:sldId id="399" r:id="rId22"/>
    <p:sldId id="482" r:id="rId23"/>
    <p:sldId id="483" r:id="rId24"/>
    <p:sldId id="456" r:id="rId25"/>
    <p:sldId id="627" r:id="rId26"/>
    <p:sldId id="628" r:id="rId27"/>
    <p:sldId id="601" r:id="rId28"/>
    <p:sldId id="603" r:id="rId29"/>
    <p:sldId id="544" r:id="rId30"/>
    <p:sldId id="602" r:id="rId31"/>
    <p:sldId id="607" r:id="rId32"/>
    <p:sldId id="608" r:id="rId33"/>
    <p:sldId id="609" r:id="rId34"/>
    <p:sldId id="610" r:id="rId35"/>
    <p:sldId id="611" r:id="rId36"/>
    <p:sldId id="613" r:id="rId37"/>
    <p:sldId id="614" r:id="rId38"/>
    <p:sldId id="615" r:id="rId39"/>
    <p:sldId id="616" r:id="rId40"/>
    <p:sldId id="376" r:id="rId41"/>
    <p:sldId id="580" r:id="rId42"/>
    <p:sldId id="581" r:id="rId43"/>
    <p:sldId id="582" r:id="rId44"/>
    <p:sldId id="583" r:id="rId45"/>
    <p:sldId id="584" r:id="rId46"/>
    <p:sldId id="465" r:id="rId47"/>
    <p:sldId id="585" r:id="rId48"/>
    <p:sldId id="588" r:id="rId49"/>
    <p:sldId id="589" r:id="rId50"/>
    <p:sldId id="620" r:id="rId51"/>
    <p:sldId id="619" r:id="rId52"/>
    <p:sldId id="621" r:id="rId53"/>
    <p:sldId id="566" r:id="rId54"/>
    <p:sldId id="568" r:id="rId55"/>
    <p:sldId id="597" r:id="rId56"/>
    <p:sldId id="596" r:id="rId57"/>
    <p:sldId id="625" r:id="rId58"/>
    <p:sldId id="594" r:id="rId59"/>
    <p:sldId id="571" r:id="rId60"/>
    <p:sldId id="593" r:id="rId61"/>
    <p:sldId id="605" r:id="rId62"/>
    <p:sldId id="606" r:id="rId63"/>
    <p:sldId id="590" r:id="rId64"/>
    <p:sldId id="618" r:id="rId65"/>
    <p:sldId id="617" r:id="rId66"/>
    <p:sldId id="592" r:id="rId67"/>
    <p:sldId id="595" r:id="rId68"/>
    <p:sldId id="598" r:id="rId69"/>
    <p:sldId id="462" r:id="rId70"/>
    <p:sldId id="599" r:id="rId71"/>
    <p:sldId id="622" r:id="rId72"/>
    <p:sldId id="623" r:id="rId73"/>
    <p:sldId id="624" r:id="rId74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6" autoAdjust="0"/>
    <p:restoredTop sz="96086" autoAdjust="0"/>
  </p:normalViewPr>
  <p:slideViewPr>
    <p:cSldViewPr snapToGrid="0" snapToObjects="1">
      <p:cViewPr varScale="1">
        <p:scale>
          <a:sx n="64" d="100"/>
          <a:sy n="64" d="100"/>
        </p:scale>
        <p:origin x="78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tags" Target="tags/tag1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rpdoc\WDAMDS%20sync%20overhea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041516277652"/>
          <c:y val="7.9508492952656301E-2"/>
          <c:w val="0.80091748023576514"/>
          <c:h val="0.64429539368655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Sheet15!$A$3</c:f>
              <c:strCache>
                <c:ptCount val="1"/>
                <c:pt idx="0">
                  <c:v>100K points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Sheet15!$C$3:$C$7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xVal>
          <c:yVal>
            <c:numRef>
              <c:f>Sheet15!$P$3:$P$7</c:f>
              <c:numCache>
                <c:formatCode>0.00</c:formatCode>
                <c:ptCount val="5"/>
                <c:pt idx="0">
                  <c:v>1</c:v>
                </c:pt>
                <c:pt idx="1">
                  <c:v>0.93715810327892402</c:v>
                </c:pt>
                <c:pt idx="2">
                  <c:v>0.91881191173163135</c:v>
                </c:pt>
                <c:pt idx="3">
                  <c:v>0.77461930947020152</c:v>
                </c:pt>
                <c:pt idx="4">
                  <c:v>0.52924930382310365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Sheet15!$A$8</c:f>
              <c:strCache>
                <c:ptCount val="1"/>
                <c:pt idx="0">
                  <c:v>200K points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Sheet15!$C$8:$C$10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xVal>
          <c:yVal>
            <c:numRef>
              <c:f>Sheet15!$P$8:$P$10</c:f>
              <c:numCache>
                <c:formatCode>0.00</c:formatCode>
                <c:ptCount val="3"/>
                <c:pt idx="0">
                  <c:v>1</c:v>
                </c:pt>
                <c:pt idx="1">
                  <c:v>0.87330743298640012</c:v>
                </c:pt>
                <c:pt idx="2">
                  <c:v>0.86648842621075539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Sheet15!$A$11</c:f>
              <c:strCache>
                <c:ptCount val="1"/>
                <c:pt idx="0">
                  <c:v>300K points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Sheet15!$C$11:$C$12</c:f>
              <c:numCache>
                <c:formatCode>General</c:formatCode>
                <c:ptCount val="2"/>
                <c:pt idx="0">
                  <c:v>64</c:v>
                </c:pt>
                <c:pt idx="1">
                  <c:v>128</c:v>
                </c:pt>
              </c:numCache>
            </c:numRef>
          </c:xVal>
          <c:yVal>
            <c:numRef>
              <c:f>Sheet15!$P$11:$P$12</c:f>
              <c:numCache>
                <c:formatCode>0.00</c:formatCode>
                <c:ptCount val="2"/>
                <c:pt idx="0">
                  <c:v>1</c:v>
                </c:pt>
                <c:pt idx="1">
                  <c:v>0.85822837846405509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6376472"/>
        <c:axId val="616376864"/>
      </c:scatterChart>
      <c:valAx>
        <c:axId val="616376472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Number of Nodes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6376864"/>
        <c:crosses val="autoZero"/>
        <c:crossBetween val="midCat"/>
        <c:majorUnit val="20"/>
      </c:valAx>
      <c:valAx>
        <c:axId val="61637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6376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9787268809E-2"/>
          <c:y val="0.8799344590596696"/>
          <c:w val="0.89999979574537614"/>
          <c:h val="7.3822766373856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0.75058</cdr:x>
      <cdr:y>0.79194</cdr:y>
    </cdr:from>
    <cdr:to>
      <cdr:x>0.89468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970" y="3480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2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BFGS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Broyden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–Fletcher–Goldfarb–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Shanno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algorithm</a:t>
            </a:r>
          </a:p>
          <a:p>
            <a:r>
              <a:rPr lang="en-US" dirty="0" smtClean="0"/>
              <a:t>L = </a:t>
            </a:r>
            <a:r>
              <a:rPr lang="en-US" smtClean="0"/>
              <a:t>limited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6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8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D5D0003C-1ED3-4FA4-B50A-C2711DE58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54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0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9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4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0588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/>
              <a:t>Characteristics of Big Data Applications and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Scalable </a:t>
            </a:r>
            <a:r>
              <a:rPr lang="en-US" sz="4800" b="1" dirty="0"/>
              <a:t>Software Systems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39496"/>
            <a:ext cx="9144000" cy="161774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Chesapeake Large-Scale Analytics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Loews Annapolis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Hotel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Annapolis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October 16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331566"/>
            <a:ext cx="9144000" cy="246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3"/>
            <a:ext cx="8229600" cy="827332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370"/>
            <a:ext cx="9061938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dirty="0" smtClean="0"/>
              <a:t>MG: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lvl="1"/>
            <a:r>
              <a:rPr lang="en-US" dirty="0" smtClean="0"/>
              <a:t>CG: Conjugate Gradient</a:t>
            </a:r>
          </a:p>
          <a:p>
            <a:pPr lvl="1"/>
            <a:r>
              <a:rPr lang="en-US" dirty="0" smtClean="0"/>
              <a:t>FT: Fast Fourier Transform</a:t>
            </a:r>
          </a:p>
          <a:p>
            <a:pPr lvl="1"/>
            <a:r>
              <a:rPr lang="en-US" dirty="0" smtClean="0"/>
              <a:t>IS: Integer sort</a:t>
            </a:r>
          </a:p>
          <a:p>
            <a:pPr lvl="1"/>
            <a:r>
              <a:rPr lang="en-US" dirty="0" smtClean="0"/>
              <a:t>EP: Embarrassingly Parallel</a:t>
            </a:r>
          </a:p>
          <a:p>
            <a:pPr lvl="1"/>
            <a:r>
              <a:rPr lang="en-US" dirty="0" smtClean="0"/>
              <a:t>BT: Block </a:t>
            </a:r>
            <a:r>
              <a:rPr lang="en-US" dirty="0" err="1" smtClean="0"/>
              <a:t>Tridiagonal</a:t>
            </a:r>
            <a:endParaRPr lang="en-US" dirty="0" smtClean="0"/>
          </a:p>
          <a:p>
            <a:pPr lvl="1"/>
            <a:r>
              <a:rPr lang="en-US" dirty="0" smtClean="0"/>
              <a:t>SP: Scalar </a:t>
            </a:r>
            <a:r>
              <a:rPr lang="en-US" dirty="0" err="1" smtClean="0"/>
              <a:t>Pentadiagonal</a:t>
            </a:r>
            <a:endParaRPr lang="en-US" dirty="0" smtClean="0"/>
          </a:p>
          <a:p>
            <a:pPr lvl="1"/>
            <a:r>
              <a:rPr lang="en-US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229600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666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r>
              <a:rPr lang="en-US" dirty="0"/>
              <a:t>MapReduce</a:t>
            </a:r>
          </a:p>
          <a:p>
            <a:r>
              <a:rPr lang="en-US" dirty="0"/>
              <a:t>Combinational Logic</a:t>
            </a:r>
          </a:p>
          <a:p>
            <a:r>
              <a:rPr lang="en-US" dirty="0"/>
              <a:t>Graph Traversal</a:t>
            </a:r>
          </a:p>
          <a:p>
            <a:r>
              <a:rPr lang="en-US" dirty="0"/>
              <a:t>Dynamic Programming</a:t>
            </a:r>
          </a:p>
          <a:p>
            <a:r>
              <a:rPr lang="en-US" dirty="0"/>
              <a:t>Backtrack and Branch-and-Bound</a:t>
            </a:r>
          </a:p>
          <a:p>
            <a:r>
              <a:rPr lang="en-US" dirty="0"/>
              <a:t>Graphical Models</a:t>
            </a:r>
          </a:p>
          <a:p>
            <a:r>
              <a:rPr lang="en-US" dirty="0"/>
              <a:t>Finite State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5138" y="844062"/>
            <a:ext cx="4712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55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12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1496683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G1:</a:t>
            </a:r>
            <a:r>
              <a:rPr lang="en-US" dirty="0"/>
              <a:t>	Basic </a:t>
            </a:r>
            <a:r>
              <a:rPr lang="en-US" dirty="0" smtClean="0"/>
              <a:t>Statistics (see </a:t>
            </a:r>
            <a:r>
              <a:rPr lang="en-US" dirty="0" err="1" smtClean="0"/>
              <a:t>MRStat</a:t>
            </a:r>
            <a:r>
              <a:rPr lang="en-US" dirty="0" smtClean="0"/>
              <a:t> later)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G2:</a:t>
            </a:r>
            <a:r>
              <a:rPr lang="en-US" dirty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G3:</a:t>
            </a:r>
            <a:r>
              <a:rPr lang="en-US" dirty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G4:</a:t>
            </a:r>
            <a:r>
              <a:rPr lang="en-US" dirty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G5:</a:t>
            </a:r>
            <a:r>
              <a:rPr lang="en-US" dirty="0"/>
              <a:t>	</a:t>
            </a:r>
            <a:r>
              <a:rPr lang="en-US" dirty="0" smtClean="0"/>
              <a:t>Optimizations e.g. Linear Programming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G6:</a:t>
            </a:r>
            <a:r>
              <a:rPr lang="en-US" dirty="0"/>
              <a:t>	</a:t>
            </a:r>
            <a:r>
              <a:rPr lang="en-US" dirty="0" smtClean="0"/>
              <a:t>Integration e.g. LDA and other GML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G7:</a:t>
            </a:r>
            <a:r>
              <a:rPr lang="en-US" dirty="0"/>
              <a:t>	Alignment </a:t>
            </a:r>
            <a:r>
              <a:rPr lang="en-US" dirty="0" smtClean="0"/>
              <a:t>Problems e.g. BLAST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493"/>
            <a:ext cx="9144000" cy="609889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6BB5"/>
                </a:solidFill>
              </a:rPr>
              <a:t>People</a:t>
            </a:r>
            <a:r>
              <a:rPr lang="en-US" sz="2000" dirty="0">
                <a:solidFill>
                  <a:srgbClr val="006BB5"/>
                </a:solidFill>
              </a:rPr>
              <a:t>: </a:t>
            </a:r>
            <a:r>
              <a:rPr lang="en-US" sz="2000" dirty="0"/>
              <a:t>either the users (but see below) or subjects of </a:t>
            </a:r>
            <a:r>
              <a:rPr lang="en-US" sz="2000" dirty="0" smtClean="0"/>
              <a:t>application and often both</a:t>
            </a:r>
            <a:endParaRPr lang="en-US" sz="2000" dirty="0"/>
          </a:p>
          <a:p>
            <a:r>
              <a:rPr lang="en-US" sz="2000" b="1" dirty="0">
                <a:solidFill>
                  <a:srgbClr val="006BB5"/>
                </a:solidFill>
              </a:rPr>
              <a:t>Decision makers </a:t>
            </a:r>
            <a:r>
              <a:rPr lang="en-US" sz="2000" dirty="0"/>
              <a:t>like researchers or doctors (users of application)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Items</a:t>
            </a:r>
            <a:r>
              <a:rPr lang="en-US" sz="2000" dirty="0" smtClean="0"/>
              <a:t> </a:t>
            </a:r>
            <a:r>
              <a:rPr lang="en-US" sz="2000" dirty="0"/>
              <a:t>such as Images, EMR, Sequences below; observations or contents of online store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Images </a:t>
            </a:r>
            <a:r>
              <a:rPr lang="en-US" sz="1800" dirty="0"/>
              <a:t>or “Electronic Information nuggets”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EMR</a:t>
            </a:r>
            <a:r>
              <a:rPr lang="en-US" sz="1800" dirty="0"/>
              <a:t>: Electronic Medical Records (often similar to people parallelism)</a:t>
            </a:r>
          </a:p>
          <a:p>
            <a:pPr lvl="1"/>
            <a:r>
              <a:rPr lang="en-US" sz="1800" dirty="0"/>
              <a:t>Protein or Gene </a:t>
            </a:r>
            <a:r>
              <a:rPr lang="en-US" sz="1800" b="1" dirty="0">
                <a:solidFill>
                  <a:srgbClr val="006BB5"/>
                </a:solidFill>
              </a:rPr>
              <a:t>Sequences</a:t>
            </a:r>
            <a:r>
              <a:rPr lang="en-US" sz="1800" dirty="0"/>
              <a:t>;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Material</a:t>
            </a:r>
            <a:r>
              <a:rPr lang="en-US" sz="1800" dirty="0"/>
              <a:t> properties, </a:t>
            </a:r>
            <a:r>
              <a:rPr lang="en-US" sz="1800" b="1" dirty="0">
                <a:solidFill>
                  <a:srgbClr val="006BB5"/>
                </a:solidFill>
              </a:rPr>
              <a:t>Manufactured Object </a:t>
            </a:r>
            <a:r>
              <a:rPr lang="en-US" sz="1800" dirty="0" smtClean="0"/>
              <a:t>specifications, </a:t>
            </a:r>
            <a:r>
              <a:rPr lang="en-US" sz="1800" dirty="0"/>
              <a:t>etc</a:t>
            </a:r>
            <a:r>
              <a:rPr lang="en-US" sz="1800" dirty="0" smtClean="0"/>
              <a:t>., </a:t>
            </a:r>
            <a:r>
              <a:rPr lang="en-US" sz="1800" dirty="0"/>
              <a:t>in custom dataset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Modelled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entities</a:t>
            </a:r>
            <a:r>
              <a:rPr lang="en-US" sz="1800" b="1" dirty="0"/>
              <a:t> </a:t>
            </a:r>
            <a:r>
              <a:rPr lang="en-US" sz="1800" dirty="0"/>
              <a:t>like vehicles and people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Sensors</a:t>
            </a:r>
            <a:r>
              <a:rPr lang="en-US" sz="2000" dirty="0" smtClean="0"/>
              <a:t> – Internet of Things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Events</a:t>
            </a:r>
            <a:r>
              <a:rPr lang="en-US" sz="2000" dirty="0" smtClean="0"/>
              <a:t> such as detected anomalies in telescope or credit card data or atmosphere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(Complex) </a:t>
            </a:r>
            <a:r>
              <a:rPr lang="en-US" sz="2000" b="1" dirty="0" smtClean="0">
                <a:solidFill>
                  <a:srgbClr val="006BB5"/>
                </a:solidFill>
              </a:rPr>
              <a:t>Nodes</a:t>
            </a:r>
            <a:r>
              <a:rPr lang="en-US" sz="2000" b="1" dirty="0" smtClean="0"/>
              <a:t> </a:t>
            </a:r>
            <a:r>
              <a:rPr lang="en-US" sz="2000" dirty="0" smtClean="0"/>
              <a:t>in RDF Graph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Simple nodes </a:t>
            </a:r>
            <a:r>
              <a:rPr lang="en-US" sz="2000" dirty="0" smtClean="0"/>
              <a:t>as in a learning network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Tweets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Blogs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Documents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Web Pages, </a:t>
            </a:r>
            <a:r>
              <a:rPr lang="en-US" sz="2000" dirty="0" smtClean="0"/>
              <a:t>etc.</a:t>
            </a:r>
          </a:p>
          <a:p>
            <a:pPr lvl="1"/>
            <a:r>
              <a:rPr lang="en-US" sz="2000" dirty="0" smtClean="0"/>
              <a:t>And characters/words in them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Files</a:t>
            </a:r>
            <a:r>
              <a:rPr lang="en-US" sz="2000" dirty="0" smtClean="0"/>
              <a:t> or data to be backed up, moved or assigned metadata</a:t>
            </a:r>
          </a:p>
          <a:p>
            <a:r>
              <a:rPr lang="en-US" sz="2000" b="1" dirty="0">
                <a:solidFill>
                  <a:srgbClr val="006BB5"/>
                </a:solidFill>
              </a:rPr>
              <a:t>Particles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cells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mesh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6BB5"/>
                </a:solidFill>
              </a:rPr>
              <a:t>points</a:t>
            </a:r>
            <a:r>
              <a:rPr lang="en-US" sz="2000" b="1" dirty="0"/>
              <a:t> </a:t>
            </a:r>
            <a:r>
              <a:rPr lang="en-US" sz="2000" dirty="0"/>
              <a:t>as in parallel </a:t>
            </a:r>
            <a:r>
              <a:rPr lang="en-US" sz="2000" dirty="0" smtClean="0"/>
              <a:t>simulations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1"/>
            <a:ext cx="8229600" cy="700147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1" y="750498"/>
            <a:ext cx="8936966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PP (26)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b="1" dirty="0" smtClean="0"/>
              <a:t>“All” </a:t>
            </a:r>
            <a:r>
              <a:rPr lang="en-US" sz="2400" dirty="0" smtClean="0"/>
              <a:t>Pleasingly </a:t>
            </a:r>
            <a:r>
              <a:rPr lang="en-US" sz="2400" dirty="0"/>
              <a:t>Parallel or Map Only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MR (18) </a:t>
            </a:r>
            <a:r>
              <a:rPr lang="en-US" sz="2400" dirty="0" smtClean="0"/>
              <a:t>Classic </a:t>
            </a:r>
            <a:r>
              <a:rPr lang="en-US" sz="2400" dirty="0"/>
              <a:t>MapReduce MR (add </a:t>
            </a:r>
            <a:r>
              <a:rPr lang="en-US" sz="2400" dirty="0" err="1"/>
              <a:t>MRStat</a:t>
            </a:r>
            <a:r>
              <a:rPr lang="en-US" sz="2400" dirty="0"/>
              <a:t> below for full count)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MRStat</a:t>
            </a:r>
            <a:r>
              <a:rPr lang="en-US" sz="2400" b="1" dirty="0" smtClean="0">
                <a:solidFill>
                  <a:srgbClr val="CC00FF"/>
                </a:solidFill>
              </a:rPr>
              <a:t> (7</a:t>
            </a:r>
            <a:r>
              <a:rPr lang="en-US" sz="2400" dirty="0" smtClean="0"/>
              <a:t>) Simple </a:t>
            </a:r>
            <a:r>
              <a:rPr lang="en-US" sz="2400" dirty="0"/>
              <a:t>version of MR where key computations are simple reduction as found in statistical averages such as histograms and averages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MRIter</a:t>
            </a:r>
            <a:r>
              <a:rPr lang="en-US" sz="2400" b="1" dirty="0" smtClean="0">
                <a:solidFill>
                  <a:srgbClr val="CC00FF"/>
                </a:solidFill>
              </a:rPr>
              <a:t> (23</a:t>
            </a:r>
            <a:r>
              <a:rPr lang="en-US" sz="2400" dirty="0" smtClean="0">
                <a:solidFill>
                  <a:srgbClr val="CC00FF"/>
                </a:solidFill>
              </a:rPr>
              <a:t>)</a:t>
            </a:r>
            <a:r>
              <a:rPr lang="en-US" sz="2400" dirty="0" smtClean="0"/>
              <a:t> Iterative </a:t>
            </a:r>
            <a:r>
              <a:rPr lang="en-US" sz="2400" dirty="0"/>
              <a:t>MapReduce or </a:t>
            </a:r>
            <a:r>
              <a:rPr lang="en-US" sz="2400" dirty="0" smtClean="0"/>
              <a:t>MPI (Spark, Twister)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Graph (9)</a:t>
            </a:r>
            <a:r>
              <a:rPr lang="en-US" sz="2400" dirty="0" smtClean="0"/>
              <a:t> Complex </a:t>
            </a:r>
            <a:r>
              <a:rPr lang="en-US" sz="2400" dirty="0"/>
              <a:t>graph data structure needed in analysis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Fusion (11)</a:t>
            </a:r>
            <a:r>
              <a:rPr lang="en-US" sz="2400" dirty="0" smtClean="0"/>
              <a:t> Integrate </a:t>
            </a:r>
            <a:r>
              <a:rPr lang="en-US" sz="2400" dirty="0"/>
              <a:t>diverse data to aid discovery/decision making; could involve sophisticated algorithms or could just be a portal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Streaming (41) </a:t>
            </a:r>
            <a:r>
              <a:rPr lang="en-US" sz="2400" dirty="0" smtClean="0"/>
              <a:t>Some </a:t>
            </a:r>
            <a:r>
              <a:rPr lang="en-US" sz="2400" dirty="0"/>
              <a:t>data comes in incrementally and is processed this way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Classify	</a:t>
            </a:r>
            <a:r>
              <a:rPr lang="en-US" sz="2400" b="1" dirty="0" smtClean="0">
                <a:solidFill>
                  <a:srgbClr val="CC00FF"/>
                </a:solidFill>
              </a:rPr>
              <a:t>(30) </a:t>
            </a:r>
            <a:r>
              <a:rPr lang="en-US" sz="2400" dirty="0" smtClean="0"/>
              <a:t>Classification</a:t>
            </a:r>
            <a:r>
              <a:rPr lang="en-US" sz="2400" dirty="0"/>
              <a:t>: divide data into </a:t>
            </a:r>
            <a:r>
              <a:rPr lang="en-US" sz="2400" dirty="0" smtClean="0"/>
              <a:t>categories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S/Q (12) </a:t>
            </a:r>
            <a:r>
              <a:rPr lang="en-US" sz="2400" dirty="0" smtClean="0"/>
              <a:t>Index</a:t>
            </a:r>
            <a:r>
              <a:rPr lang="en-US" sz="2400" dirty="0"/>
              <a:t>, Search and Query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8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751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988724" cy="59824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CF (4) </a:t>
            </a:r>
            <a:r>
              <a:rPr lang="en-US" sz="2400" dirty="0" smtClean="0"/>
              <a:t>Collaborative </a:t>
            </a:r>
            <a:r>
              <a:rPr lang="en-US" sz="2400" dirty="0"/>
              <a:t>Filtering for recommender engines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LML (36) </a:t>
            </a:r>
            <a:r>
              <a:rPr lang="en-US" sz="2400" dirty="0" smtClean="0"/>
              <a:t>Local </a:t>
            </a:r>
            <a:r>
              <a:rPr lang="en-US" sz="2400" dirty="0"/>
              <a:t>Machine Learning (Independent for each parallel entity</a:t>
            </a:r>
            <a:r>
              <a:rPr lang="en-US" sz="2400" dirty="0" smtClean="0"/>
              <a:t>) – application could have GML as well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GML (23) </a:t>
            </a:r>
            <a:r>
              <a:rPr lang="en-US" sz="2400" dirty="0" smtClean="0"/>
              <a:t>Global </a:t>
            </a:r>
            <a:r>
              <a:rPr lang="en-US" sz="2400" dirty="0"/>
              <a:t>Machine Learning: Deep Learning, Clustering, LDA, PLSI, MDS, </a:t>
            </a:r>
          </a:p>
          <a:p>
            <a:pPr lvl="1"/>
            <a:r>
              <a:rPr lang="en-US" sz="2000" dirty="0"/>
              <a:t>Large Scale Optimizations as in </a:t>
            </a:r>
            <a:r>
              <a:rPr lang="en-US" sz="2000" dirty="0" err="1"/>
              <a:t>Variational</a:t>
            </a:r>
            <a:r>
              <a:rPr lang="en-US" sz="2000" dirty="0"/>
              <a:t> Bayes, MCMC, Lifted Belief Propagation, Stochastic Gradient Descent, L-BFGS, </a:t>
            </a:r>
            <a:r>
              <a:rPr lang="en-US" sz="2000" dirty="0" err="1"/>
              <a:t>Levenberg</a:t>
            </a:r>
            <a:r>
              <a:rPr lang="en-US" sz="2000" dirty="0"/>
              <a:t>-Marquardt . Can call EGO or Exascale Global Optimization with scalable parallel algorithm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Workflow (51) </a:t>
            </a:r>
            <a:r>
              <a:rPr lang="en-US" sz="2400" dirty="0" smtClean="0"/>
              <a:t>Universal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GIS (16) </a:t>
            </a:r>
            <a:r>
              <a:rPr lang="en-US" sz="2400" dirty="0" smtClean="0"/>
              <a:t>Geotagged </a:t>
            </a:r>
            <a:r>
              <a:rPr lang="en-US" sz="2400" dirty="0"/>
              <a:t>data and often displayed in ESRI, Microsoft Virtual Earth, Google Earth, </a:t>
            </a:r>
            <a:r>
              <a:rPr lang="en-US" sz="2400" dirty="0" err="1"/>
              <a:t>GeoServer</a:t>
            </a:r>
            <a:r>
              <a:rPr lang="en-US" sz="2400" dirty="0"/>
              <a:t> etc.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HPC	</a:t>
            </a:r>
            <a:r>
              <a:rPr lang="en-US" sz="2400" b="1" dirty="0" smtClean="0">
                <a:solidFill>
                  <a:srgbClr val="CC00FF"/>
                </a:solidFill>
              </a:rPr>
              <a:t>(5) </a:t>
            </a:r>
            <a:r>
              <a:rPr lang="en-US" sz="2400" dirty="0" smtClean="0"/>
              <a:t>Classic </a:t>
            </a:r>
            <a:r>
              <a:rPr lang="en-US" sz="2400" dirty="0"/>
              <a:t>large-scale simulation of cosmos, materials, etc. generating (visualization) data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Agent (2) </a:t>
            </a:r>
            <a:r>
              <a:rPr lang="en-US" sz="2400" dirty="0" smtClean="0"/>
              <a:t>Simulations </a:t>
            </a:r>
            <a:r>
              <a:rPr lang="en-US" sz="2400" dirty="0"/>
              <a:t>of models of data-defined macroscopic entities represented as agents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04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Global Machine Learning aka EGO – Exascale Global Optimization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035"/>
            <a:ext cx="9144000" cy="53962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Typically </a:t>
            </a:r>
            <a:r>
              <a:rPr lang="en-US" b="1" dirty="0" smtClean="0"/>
              <a:t>maximum likelihood or </a:t>
            </a:r>
            <a:r>
              <a:rPr lang="en-US" b="1" dirty="0" smtClean="0">
                <a:sym typeface="Symbol" panose="05050102010706020507" pitchFamily="18" charset="2"/>
              </a:rPr>
              <a:t></a:t>
            </a:r>
            <a:r>
              <a:rPr lang="en-US" b="1" baseline="30000" dirty="0" smtClean="0">
                <a:sym typeface="Symbol" panose="05050102010706020507" pitchFamily="18" charset="2"/>
              </a:rPr>
              <a:t>2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with a sum over the N data items – documents, sequences, items to be sold, images etc. and often </a:t>
            </a:r>
            <a:r>
              <a:rPr lang="en-US" dirty="0">
                <a:sym typeface="Symbol" panose="05050102010706020507" pitchFamily="18" charset="2"/>
              </a:rPr>
              <a:t>links (point-pairs</a:t>
            </a:r>
            <a:r>
              <a:rPr lang="en-US" dirty="0" smtClean="0">
                <a:sym typeface="Symbol" panose="05050102010706020507" pitchFamily="18" charset="2"/>
              </a:rPr>
              <a:t>).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Usually it’s a sum of positive numbers as in least squares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Covering </a:t>
            </a:r>
            <a:r>
              <a:rPr lang="en-US" b="1" dirty="0" smtClean="0">
                <a:sym typeface="Symbol" panose="05050102010706020507" pitchFamily="18" charset="2"/>
              </a:rPr>
              <a:t>clustering</a:t>
            </a:r>
            <a:r>
              <a:rPr lang="en-US" dirty="0" smtClean="0">
                <a:sym typeface="Symbol" panose="05050102010706020507" pitchFamily="18" charset="2"/>
              </a:rPr>
              <a:t>/community detection, mixture models, topic determination, Multidimensional scaling, (</a:t>
            </a:r>
            <a:r>
              <a:rPr lang="en-US" b="1" dirty="0" smtClean="0">
                <a:sym typeface="Symbol" panose="05050102010706020507" pitchFamily="18" charset="2"/>
              </a:rPr>
              <a:t>Deep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b="1" dirty="0" smtClean="0">
                <a:sym typeface="Symbol" panose="05050102010706020507" pitchFamily="18" charset="2"/>
              </a:rPr>
              <a:t>Learning Networks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PageRank</a:t>
            </a:r>
            <a:r>
              <a:rPr lang="en-US" dirty="0" smtClean="0">
                <a:sym typeface="Symbol" panose="05050102010706020507" pitchFamily="18" charset="2"/>
              </a:rPr>
              <a:t> is “just” parallel linear algebra</a:t>
            </a:r>
          </a:p>
          <a:p>
            <a:r>
              <a:rPr lang="en-US" dirty="0" smtClean="0">
                <a:sym typeface="Symbol" panose="05050102010706020507" pitchFamily="18" charset="2"/>
              </a:rPr>
              <a:t>Note many </a:t>
            </a:r>
            <a:r>
              <a:rPr lang="en-US" b="1" dirty="0" smtClean="0">
                <a:sym typeface="Symbol" panose="05050102010706020507" pitchFamily="18" charset="2"/>
              </a:rPr>
              <a:t>Mahout</a:t>
            </a:r>
            <a:r>
              <a:rPr lang="en-US" dirty="0" smtClean="0">
                <a:sym typeface="Symbol" panose="05050102010706020507" pitchFamily="18" charset="2"/>
              </a:rPr>
              <a:t> algorithms are sequential – partly as MapReduce limited; partly because parallelism unclear</a:t>
            </a:r>
          </a:p>
          <a:p>
            <a:pPr lvl="1"/>
            <a:r>
              <a:rPr lang="en-US" b="1" dirty="0" err="1" smtClean="0">
                <a:sym typeface="Symbol" panose="05050102010706020507" pitchFamily="18" charset="2"/>
              </a:rPr>
              <a:t>MLLib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(Spark based) better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SVM</a:t>
            </a:r>
            <a:r>
              <a:rPr lang="en-US" dirty="0" smtClean="0">
                <a:sym typeface="Symbol" panose="05050102010706020507" pitchFamily="18" charset="2"/>
              </a:rPr>
              <a:t> and </a:t>
            </a:r>
            <a:r>
              <a:rPr lang="en-US" b="1" dirty="0" smtClean="0">
                <a:sym typeface="Symbol" panose="05050102010706020507" pitchFamily="18" charset="2"/>
              </a:rPr>
              <a:t>Hidden Markov Models </a:t>
            </a:r>
            <a:r>
              <a:rPr lang="en-US" dirty="0" smtClean="0">
                <a:sym typeface="Symbol" panose="05050102010706020507" pitchFamily="18" charset="2"/>
              </a:rPr>
              <a:t>do not use large scale parallelization in practice?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Some overlap/confusion with with </a:t>
            </a:r>
            <a:r>
              <a:rPr lang="en-US" b="1" dirty="0" smtClean="0">
                <a:sym typeface="Symbol" panose="05050102010706020507" pitchFamily="18" charset="2"/>
              </a:rPr>
              <a:t>graph analytics </a:t>
            </a:r>
          </a:p>
        </p:txBody>
      </p:sp>
    </p:spTree>
    <p:extLst>
      <p:ext uri="{BB962C8B-B14F-4D97-AF65-F5344CB8AC3E}">
        <p14:creationId xmlns:p14="http://schemas.microsoft.com/office/powerpoint/2010/main" val="997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0"/>
            <a:ext cx="8229600" cy="7090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13 Image-based Use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" y="836247"/>
            <a:ext cx="9081477" cy="574430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13-15 Military Sensor Data Analysis/ Intelligence </a:t>
            </a:r>
            <a:r>
              <a:rPr lang="en-US" sz="2400" b="1" dirty="0">
                <a:solidFill>
                  <a:srgbClr val="0070C0"/>
                </a:solidFill>
              </a:rPr>
              <a:t>PP, </a:t>
            </a:r>
            <a:r>
              <a:rPr lang="en-US" sz="2400" b="1" dirty="0" smtClean="0">
                <a:solidFill>
                  <a:srgbClr val="0070C0"/>
                </a:solidFill>
              </a:rPr>
              <a:t>LML, GIS, MR</a:t>
            </a:r>
            <a:endParaRPr lang="en-US" sz="2400" b="1" dirty="0" smtClean="0"/>
          </a:p>
          <a:p>
            <a:r>
              <a:rPr lang="en-US" sz="2400" b="1" dirty="0" smtClean="0"/>
              <a:t>7:Pathology </a:t>
            </a:r>
            <a:r>
              <a:rPr lang="en-US" sz="2400" b="1" dirty="0"/>
              <a:t>Imaging/ Digital </a:t>
            </a:r>
            <a:r>
              <a:rPr lang="en-US" sz="2400" b="1" dirty="0" smtClean="0"/>
              <a:t>Pathology: </a:t>
            </a:r>
            <a:r>
              <a:rPr lang="en-US" sz="2400" b="1" dirty="0" smtClean="0">
                <a:solidFill>
                  <a:srgbClr val="0070C0"/>
                </a:solidFill>
              </a:rPr>
              <a:t>PP, LML, MR </a:t>
            </a:r>
            <a:r>
              <a:rPr lang="en-US" sz="2400" dirty="0" smtClean="0"/>
              <a:t>for search becoming terabyte 3D images, Global Classification</a:t>
            </a:r>
          </a:p>
          <a:p>
            <a:r>
              <a:rPr lang="en-US" sz="2400" b="1" dirty="0" smtClean="0"/>
              <a:t>18&amp;35: </a:t>
            </a:r>
            <a:r>
              <a:rPr lang="en-US" sz="2400" b="1" dirty="0"/>
              <a:t>Computational </a:t>
            </a:r>
            <a:r>
              <a:rPr lang="en-US" sz="2400" b="1" dirty="0" err="1" smtClean="0"/>
              <a:t>Bioimaging</a:t>
            </a:r>
            <a:r>
              <a:rPr lang="en-US" sz="2400" b="1" dirty="0" smtClean="0"/>
              <a:t> (Light Sources): </a:t>
            </a:r>
            <a:r>
              <a:rPr lang="en-US" sz="2400" b="1" dirty="0" smtClean="0">
                <a:solidFill>
                  <a:srgbClr val="0070C0"/>
                </a:solidFill>
              </a:rPr>
              <a:t>PP, LML </a:t>
            </a:r>
            <a:r>
              <a:rPr lang="en-US" sz="2400" dirty="0" smtClean="0"/>
              <a:t>Also materials</a:t>
            </a:r>
          </a:p>
          <a:p>
            <a:r>
              <a:rPr lang="en-US" sz="2400" b="1" dirty="0"/>
              <a:t>26: Large-scale Deep </a:t>
            </a:r>
            <a:r>
              <a:rPr lang="en-US" sz="2400" b="1" dirty="0" smtClean="0"/>
              <a:t>Learning: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Stanford ran 10 </a:t>
            </a:r>
            <a:r>
              <a:rPr lang="en-US" sz="2400" dirty="0"/>
              <a:t>million images and </a:t>
            </a:r>
            <a:r>
              <a:rPr lang="en-US" sz="2400" dirty="0" smtClean="0"/>
              <a:t>11 </a:t>
            </a:r>
            <a:r>
              <a:rPr lang="en-US" sz="2400" dirty="0"/>
              <a:t>billion parameters on a 64 GPU </a:t>
            </a:r>
            <a:r>
              <a:rPr lang="en-US" sz="2400" dirty="0" smtClean="0"/>
              <a:t>HPC; vision (drive car), </a:t>
            </a:r>
            <a:r>
              <a:rPr lang="en-US" sz="2400" dirty="0"/>
              <a:t>speech, and Natural Language Processing </a:t>
            </a:r>
            <a:endParaRPr lang="en-US" sz="2400" dirty="0" smtClean="0"/>
          </a:p>
          <a:p>
            <a:r>
              <a:rPr lang="en-US" sz="2400" b="1" dirty="0" smtClean="0"/>
              <a:t>27</a:t>
            </a:r>
            <a:r>
              <a:rPr lang="en-US" sz="2400" b="1" dirty="0"/>
              <a:t>: Organizing large-scale, unstructured collections </a:t>
            </a:r>
            <a:r>
              <a:rPr lang="en-US" sz="2400" b="1" dirty="0" smtClean="0"/>
              <a:t>of photos: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Fit position and camera direction to assemble 3D photo ensemble </a:t>
            </a:r>
          </a:p>
          <a:p>
            <a:r>
              <a:rPr lang="en-US" sz="2400" b="1" dirty="0"/>
              <a:t>36: Catalina Real-Time Transient </a:t>
            </a:r>
            <a:r>
              <a:rPr lang="en-US" sz="2400" b="1" dirty="0" smtClean="0"/>
              <a:t>Synoptic Sky Survey </a:t>
            </a:r>
            <a:r>
              <a:rPr lang="en-US" sz="2400" b="1" dirty="0"/>
              <a:t>(CRTS</a:t>
            </a:r>
            <a:r>
              <a:rPr lang="en-US" sz="2400" b="1" dirty="0" smtClean="0"/>
              <a:t>): </a:t>
            </a:r>
            <a:r>
              <a:rPr lang="en-US" sz="2400" b="1" dirty="0" smtClean="0">
                <a:solidFill>
                  <a:srgbClr val="0070C0"/>
                </a:solidFill>
              </a:rPr>
              <a:t>PP, LML</a:t>
            </a:r>
            <a:r>
              <a:rPr lang="en-US" sz="2400" b="1" dirty="0" smtClean="0"/>
              <a:t> </a:t>
            </a:r>
            <a:r>
              <a:rPr lang="en-US" sz="2400" dirty="0" smtClean="0"/>
              <a:t>followed by classification of events (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43</a:t>
            </a:r>
            <a:r>
              <a:rPr lang="en-US" sz="2400" b="1" dirty="0"/>
              <a:t>: Radar Data Analysis for </a:t>
            </a:r>
            <a:r>
              <a:rPr lang="en-US" sz="2400" b="1" dirty="0" err="1"/>
              <a:t>CReSIS</a:t>
            </a:r>
            <a:r>
              <a:rPr lang="en-US" sz="2400" b="1" dirty="0"/>
              <a:t> Remote Sensing of Ice </a:t>
            </a:r>
            <a:r>
              <a:rPr lang="en-US" sz="2400" b="1" dirty="0" smtClean="0"/>
              <a:t>Sheets: </a:t>
            </a:r>
            <a:r>
              <a:rPr lang="en-US" sz="2400" b="1" dirty="0" smtClean="0">
                <a:solidFill>
                  <a:srgbClr val="0070C0"/>
                </a:solidFill>
              </a:rPr>
              <a:t>PP, LML </a:t>
            </a:r>
            <a:r>
              <a:rPr lang="en-US" sz="2400" dirty="0" smtClean="0"/>
              <a:t>to identify glacier beds; </a:t>
            </a:r>
            <a:r>
              <a:rPr lang="en-US" sz="2400" b="1" dirty="0" smtClean="0">
                <a:solidFill>
                  <a:srgbClr val="0070C0"/>
                </a:solidFill>
              </a:rPr>
              <a:t>GML </a:t>
            </a:r>
            <a:r>
              <a:rPr lang="en-US" sz="2400" dirty="0" smtClean="0"/>
              <a:t>for full ice-sheet</a:t>
            </a:r>
          </a:p>
          <a:p>
            <a:r>
              <a:rPr lang="en-US" sz="2400" b="1" dirty="0"/>
              <a:t>44: UAVSAR Data Processing, Data Product Delivery, and Data </a:t>
            </a:r>
            <a:r>
              <a:rPr lang="en-US" sz="2400" b="1" dirty="0" smtClean="0"/>
              <a:t>Services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PP</a:t>
            </a:r>
            <a:r>
              <a:rPr lang="en-US" sz="2400" dirty="0" smtClean="0"/>
              <a:t> to find slippage from radar images</a:t>
            </a:r>
          </a:p>
          <a:p>
            <a:r>
              <a:rPr lang="en-US" sz="2400" b="1" dirty="0" smtClean="0"/>
              <a:t>45, 46: Analysis of Simulation visualizations: </a:t>
            </a:r>
            <a:r>
              <a:rPr lang="en-US" sz="2400" b="1" dirty="0">
                <a:solidFill>
                  <a:srgbClr val="0070C0"/>
                </a:solidFill>
              </a:rPr>
              <a:t>PP LML ?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find paths, classify orbits, classify patterns that signal earthquakes, instabilities, climate, turbulence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8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Internet of Things and Streaming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2" y="571620"/>
            <a:ext cx="9110221" cy="628638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projected that there will </a:t>
            </a:r>
            <a:r>
              <a:rPr lang="en-US" sz="2400" dirty="0" smtClean="0"/>
              <a:t>be </a:t>
            </a:r>
            <a:r>
              <a:rPr lang="en-US" sz="2400" b="1" dirty="0" smtClean="0"/>
              <a:t>24 (Mobile Industry Group)  to 50 (Cisco) </a:t>
            </a:r>
            <a:r>
              <a:rPr lang="en-US" sz="2400" b="1" dirty="0"/>
              <a:t>billion devices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Internet by 2020. </a:t>
            </a:r>
          </a:p>
          <a:p>
            <a:r>
              <a:rPr lang="en-US" sz="2400" dirty="0" smtClean="0"/>
              <a:t>The</a:t>
            </a:r>
            <a:r>
              <a:rPr lang="en-US" sz="2400" b="1" dirty="0" smtClean="0"/>
              <a:t> </a:t>
            </a:r>
            <a:r>
              <a:rPr lang="en-US" sz="2400" b="1" dirty="0"/>
              <a:t>cloud </a:t>
            </a:r>
            <a:r>
              <a:rPr lang="en-US" sz="2400" dirty="0" smtClean="0"/>
              <a:t>natural controller </a:t>
            </a:r>
            <a:r>
              <a:rPr lang="en-US" sz="2400" dirty="0"/>
              <a:t>of and </a:t>
            </a:r>
            <a:r>
              <a:rPr lang="en-US" sz="2400" b="1" dirty="0"/>
              <a:t>resource provider for the Internet of Things. </a:t>
            </a:r>
            <a:endParaRPr lang="en-US" sz="2400" b="1" dirty="0" smtClean="0"/>
          </a:p>
          <a:p>
            <a:r>
              <a:rPr lang="en-US" sz="2400" dirty="0" smtClean="0"/>
              <a:t>Smart phones/watches, Wearable devices (Smart People), “Intelligent River” “Smart Homes and Grid” </a:t>
            </a:r>
            <a:r>
              <a:rPr lang="en-US" sz="2400" dirty="0"/>
              <a:t>and </a:t>
            </a:r>
            <a:r>
              <a:rPr lang="en-US" sz="2400" dirty="0" smtClean="0"/>
              <a:t>“Ubiquitous Cities”, Robotics.</a:t>
            </a:r>
          </a:p>
          <a:p>
            <a:r>
              <a:rPr lang="en-US" sz="2400" dirty="0" smtClean="0"/>
              <a:t>Majority of use cases are streaming – experimental science gathers data in a stream – sometimes batched as in a field trip. Below is sample</a:t>
            </a:r>
          </a:p>
          <a:p>
            <a:r>
              <a:rPr lang="en-US" sz="2400" b="1" dirty="0"/>
              <a:t>10: Cargo Shipping </a:t>
            </a:r>
            <a:r>
              <a:rPr lang="en-US" sz="2400" b="1" dirty="0" smtClean="0"/>
              <a:t>Tracking </a:t>
            </a:r>
            <a:r>
              <a:rPr lang="en-US" sz="2400" dirty="0" smtClean="0"/>
              <a:t>as in UPS, </a:t>
            </a:r>
            <a:r>
              <a:rPr lang="en-US" sz="2400" dirty="0" err="1" smtClean="0"/>
              <a:t>Fedex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 smtClean="0"/>
              <a:t>13</a:t>
            </a:r>
            <a:r>
              <a:rPr lang="en-US" sz="2400" b="1" dirty="0"/>
              <a:t>: Large Scale Geospatial Analysis and </a:t>
            </a:r>
            <a:r>
              <a:rPr lang="en-US" sz="2400" b="1" dirty="0" smtClean="0"/>
              <a:t>Visualization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28: </a:t>
            </a:r>
            <a:r>
              <a:rPr lang="en-US" sz="2400" b="1" dirty="0" err="1"/>
              <a:t>Truthy</a:t>
            </a:r>
            <a:r>
              <a:rPr lang="en-US" sz="2400" b="1" dirty="0"/>
              <a:t>: Information diffusion research from Twitter </a:t>
            </a:r>
            <a:r>
              <a:rPr lang="en-US" sz="2400" b="1" dirty="0" smtClean="0"/>
              <a:t>Data </a:t>
            </a:r>
            <a:r>
              <a:rPr lang="en-US" sz="2400" b="1" dirty="0" smtClean="0">
                <a:solidFill>
                  <a:srgbClr val="0070C0"/>
                </a:solidFill>
              </a:rPr>
              <a:t>PP MR </a:t>
            </a:r>
            <a:r>
              <a:rPr lang="en-US" sz="2400" dirty="0" smtClean="0"/>
              <a:t>for Search,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for community determination</a:t>
            </a:r>
          </a:p>
          <a:p>
            <a:r>
              <a:rPr lang="en-US" sz="2400" b="1" dirty="0" smtClean="0"/>
              <a:t>39</a:t>
            </a:r>
            <a:r>
              <a:rPr lang="en-US" sz="2400" b="1" dirty="0"/>
              <a:t>: Particle Physics: Analysis of LHC Large Hadron Collider Data: Discovery of Higgs particle </a:t>
            </a:r>
            <a:r>
              <a:rPr lang="en-US" sz="2400" b="1" dirty="0" smtClean="0">
                <a:solidFill>
                  <a:srgbClr val="0070C0"/>
                </a:solidFill>
              </a:rPr>
              <a:t>PP Local Processing Global statistics</a:t>
            </a:r>
          </a:p>
          <a:p>
            <a:r>
              <a:rPr lang="en-US" sz="2400" b="1" dirty="0"/>
              <a:t>50: DOE-BER </a:t>
            </a:r>
            <a:r>
              <a:rPr lang="en-US" sz="2400" b="1" dirty="0" err="1"/>
              <a:t>AmeriFlux</a:t>
            </a:r>
            <a:r>
              <a:rPr lang="en-US" sz="2400" b="1" dirty="0"/>
              <a:t> and FLUXNET </a:t>
            </a:r>
            <a:r>
              <a:rPr lang="en-US" sz="2400" b="1" dirty="0" smtClean="0"/>
              <a:t>Networks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51: Consumption forecasting in Smart </a:t>
            </a:r>
            <a:r>
              <a:rPr lang="en-US" sz="2400" b="1" dirty="0" smtClean="0"/>
              <a:t>Grids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17" y="118351"/>
            <a:ext cx="8229600" cy="86048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Big Data Ogres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2479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Facets I: </a:t>
            </a:r>
            <a:r>
              <a:rPr lang="en-US" dirty="0" smtClean="0"/>
              <a:t>These features </a:t>
            </a:r>
            <a:r>
              <a:rPr lang="en-US" dirty="0"/>
              <a:t>(</a:t>
            </a:r>
            <a:r>
              <a:rPr lang="en-US" dirty="0">
                <a:solidFill>
                  <a:srgbClr val="CC00FF"/>
                </a:solidFill>
              </a:rPr>
              <a:t>PP, MR, </a:t>
            </a:r>
            <a:r>
              <a:rPr lang="en-US" dirty="0" err="1">
                <a:solidFill>
                  <a:srgbClr val="CC00FF"/>
                </a:solidFill>
              </a:rPr>
              <a:t>MRStat</a:t>
            </a:r>
            <a:r>
              <a:rPr lang="en-US" dirty="0">
                <a:solidFill>
                  <a:srgbClr val="CC00FF"/>
                </a:solidFill>
              </a:rPr>
              <a:t>, </a:t>
            </a:r>
            <a:r>
              <a:rPr lang="en-US" dirty="0" err="1" smtClean="0">
                <a:solidFill>
                  <a:srgbClr val="CC00FF"/>
                </a:solidFill>
              </a:rPr>
              <a:t>MRIter</a:t>
            </a:r>
            <a:r>
              <a:rPr lang="en-US" dirty="0">
                <a:solidFill>
                  <a:srgbClr val="CC00FF"/>
                </a:solidFill>
              </a:rPr>
              <a:t>, Graph, Fusion, Streaming, Classify, S/Q, CF, LML, GML, Workflow, GIS, HPC, </a:t>
            </a:r>
            <a:r>
              <a:rPr lang="en-US" dirty="0" smtClean="0">
                <a:solidFill>
                  <a:srgbClr val="CC00FF"/>
                </a:solidFill>
              </a:rPr>
              <a:t>Agents</a:t>
            </a:r>
            <a:r>
              <a:rPr lang="en-US" dirty="0" smtClean="0"/>
              <a:t>) plus some broad features familiar from past like </a:t>
            </a:r>
            <a:r>
              <a:rPr lang="en-US" dirty="0" smtClean="0">
                <a:solidFill>
                  <a:srgbClr val="CC00FF"/>
                </a:solidFill>
              </a:rPr>
              <a:t>BSP</a:t>
            </a:r>
            <a:r>
              <a:rPr lang="en-US" dirty="0" smtClean="0"/>
              <a:t>? (Bulk Synchronous Processing), </a:t>
            </a:r>
            <a:r>
              <a:rPr lang="en-US" dirty="0" smtClean="0">
                <a:solidFill>
                  <a:srgbClr val="CC00FF"/>
                </a:solidFill>
              </a:rPr>
              <a:t>SPMD</a:t>
            </a:r>
            <a:r>
              <a:rPr lang="en-US" dirty="0" smtClean="0"/>
              <a:t>?, </a:t>
            </a:r>
            <a:r>
              <a:rPr lang="en-US" dirty="0" smtClean="0">
                <a:solidFill>
                  <a:srgbClr val="CC00FF"/>
                </a:solidFill>
              </a:rPr>
              <a:t>iterative</a:t>
            </a:r>
            <a:r>
              <a:rPr lang="en-US" dirty="0" smtClean="0"/>
              <a:t>?, </a:t>
            </a:r>
            <a:r>
              <a:rPr lang="en-US" dirty="0" smtClean="0">
                <a:solidFill>
                  <a:srgbClr val="CC00FF"/>
                </a:solidFill>
              </a:rPr>
              <a:t>irregular</a:t>
            </a:r>
            <a:r>
              <a:rPr lang="en-US" dirty="0" smtClean="0"/>
              <a:t>?, </a:t>
            </a:r>
            <a:r>
              <a:rPr lang="en-US" dirty="0" smtClean="0">
                <a:solidFill>
                  <a:srgbClr val="CC00FF"/>
                </a:solidFill>
              </a:rPr>
              <a:t>dynamic</a:t>
            </a:r>
            <a:r>
              <a:rPr lang="en-US" dirty="0" smtClean="0"/>
              <a:t>?, </a:t>
            </a:r>
            <a:r>
              <a:rPr lang="en-US" dirty="0" smtClean="0">
                <a:solidFill>
                  <a:srgbClr val="CC00FF"/>
                </a:solidFill>
              </a:rPr>
              <a:t>communication/compute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C00FF"/>
                </a:solidFill>
              </a:rPr>
              <a:t>I-O/compute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C00FF"/>
                </a:solidFill>
              </a:rPr>
              <a:t>Data abstraction </a:t>
            </a:r>
            <a:r>
              <a:rPr lang="en-US" dirty="0" smtClean="0"/>
              <a:t>(array, key-value…)</a:t>
            </a:r>
          </a:p>
          <a:p>
            <a:r>
              <a:rPr lang="en-US" b="1" dirty="0" smtClean="0"/>
              <a:t>Facets II: </a:t>
            </a:r>
            <a:r>
              <a:rPr lang="en-US" dirty="0" smtClean="0"/>
              <a:t>Data source and access (see later)</a:t>
            </a:r>
          </a:p>
          <a:p>
            <a:r>
              <a:rPr lang="en-US" b="1" dirty="0" smtClean="0"/>
              <a:t>Kernels (generalized analytics): </a:t>
            </a:r>
            <a:r>
              <a:rPr lang="en-US" dirty="0" smtClean="0"/>
              <a:t>see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4724"/>
            <a:ext cx="9143999" cy="6869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HPC and Data Analytics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06055"/>
            <a:ext cx="9143998" cy="6151943"/>
          </a:xfrm>
        </p:spPr>
        <p:txBody>
          <a:bodyPr>
            <a:noAutofit/>
          </a:bodyPr>
          <a:lstStyle/>
          <a:p>
            <a:r>
              <a:rPr lang="en-US" sz="2000" dirty="0" smtClean="0"/>
              <a:t>Identify/develop </a:t>
            </a:r>
            <a:r>
              <a:rPr lang="en-US" sz="2000" b="1" dirty="0" smtClean="0">
                <a:solidFill>
                  <a:srgbClr val="FF0000"/>
                </a:solidFill>
              </a:rPr>
              <a:t>parallel large scale data analytics data analytics library SPIDAL </a:t>
            </a:r>
            <a:r>
              <a:rPr lang="en-US" sz="2000" dirty="0" smtClean="0"/>
              <a:t>(</a:t>
            </a:r>
            <a:r>
              <a:rPr lang="en-US" sz="2000" b="1" dirty="0"/>
              <a:t>Scalable Parallel Interoperable Data Analytics Library </a:t>
            </a:r>
            <a:r>
              <a:rPr lang="en-US" sz="2000" b="1" dirty="0" smtClean="0"/>
              <a:t>) </a:t>
            </a:r>
            <a:r>
              <a:rPr lang="en-US" sz="2000" dirty="0" smtClean="0"/>
              <a:t>of similar quality to </a:t>
            </a:r>
            <a:r>
              <a:rPr lang="en-US" sz="2000" b="1" dirty="0" err="1" smtClean="0"/>
              <a:t>PETSc</a:t>
            </a:r>
            <a:r>
              <a:rPr lang="en-US" sz="2000" dirty="0" smtClean="0"/>
              <a:t> and </a:t>
            </a:r>
            <a:r>
              <a:rPr lang="en-US" sz="2000" b="1" dirty="0" err="1" smtClean="0"/>
              <a:t>ScaLAPACK</a:t>
            </a:r>
            <a:r>
              <a:rPr lang="en-US" sz="2000" b="1" dirty="0" smtClean="0"/>
              <a:t> </a:t>
            </a:r>
            <a:r>
              <a:rPr lang="en-US" sz="2000" dirty="0" smtClean="0"/>
              <a:t>which have been very influential in success of HPC for simulations</a:t>
            </a:r>
          </a:p>
          <a:p>
            <a:r>
              <a:rPr lang="en-US" sz="2000" b="1" dirty="0" smtClean="0"/>
              <a:t>Analyze Big Data applications </a:t>
            </a:r>
            <a:r>
              <a:rPr lang="en-US" sz="2000" dirty="0" smtClean="0"/>
              <a:t>to identify analytics needed and generate </a:t>
            </a:r>
            <a:r>
              <a:rPr lang="en-US" sz="2000" b="1" dirty="0" smtClean="0">
                <a:solidFill>
                  <a:srgbClr val="FF0000"/>
                </a:solidFill>
              </a:rPr>
              <a:t>benchmark applications and characteristics (Ogres with facets)</a:t>
            </a:r>
          </a:p>
          <a:p>
            <a:r>
              <a:rPr lang="en-US" sz="2000" dirty="0" smtClean="0"/>
              <a:t>Analyze existing </a:t>
            </a:r>
            <a:r>
              <a:rPr lang="en-US" sz="2000" b="1" dirty="0" smtClean="0"/>
              <a:t>analytics libraries </a:t>
            </a:r>
            <a:r>
              <a:rPr lang="en-US" sz="2000" dirty="0" smtClean="0"/>
              <a:t>(in practice limit to some application domains and some general libraries) – catalog library members available and performance</a:t>
            </a:r>
          </a:p>
          <a:p>
            <a:pPr lvl="1"/>
            <a:r>
              <a:rPr lang="en-US" sz="2000" b="1" dirty="0" smtClean="0"/>
              <a:t>Apache Mahout</a:t>
            </a:r>
            <a:r>
              <a:rPr lang="en-US" sz="2000" dirty="0" smtClean="0"/>
              <a:t> </a:t>
            </a:r>
            <a:r>
              <a:rPr lang="en-US" sz="2000" dirty="0"/>
              <a:t>low </a:t>
            </a:r>
            <a:r>
              <a:rPr lang="en-US" sz="2000" dirty="0" smtClean="0"/>
              <a:t>performance and not many entries; </a:t>
            </a:r>
          </a:p>
          <a:p>
            <a:pPr lvl="1"/>
            <a:r>
              <a:rPr lang="en-US" sz="2000" b="1" dirty="0" smtClean="0"/>
              <a:t>R</a:t>
            </a:r>
            <a:r>
              <a:rPr lang="en-US" sz="2000" dirty="0" smtClean="0"/>
              <a:t> </a:t>
            </a:r>
            <a:r>
              <a:rPr lang="en-US" sz="2000" dirty="0"/>
              <a:t>largely </a:t>
            </a:r>
            <a:r>
              <a:rPr lang="en-US" sz="2000" dirty="0" smtClean="0"/>
              <a:t>sequential and missing key algorithms; </a:t>
            </a:r>
          </a:p>
          <a:p>
            <a:pPr lvl="1"/>
            <a:r>
              <a:rPr lang="en-US" sz="2000" b="1" dirty="0" smtClean="0"/>
              <a:t>Apache </a:t>
            </a:r>
            <a:r>
              <a:rPr lang="en-US" sz="2000" b="1" dirty="0" err="1" smtClean="0"/>
              <a:t>MLlib</a:t>
            </a:r>
            <a:r>
              <a:rPr lang="en-US" sz="2000" dirty="0" smtClean="0"/>
              <a:t> </a:t>
            </a:r>
            <a:r>
              <a:rPr lang="en-US" sz="2000" dirty="0"/>
              <a:t>just </a:t>
            </a:r>
            <a:r>
              <a:rPr lang="en-US" sz="2000" dirty="0" smtClean="0"/>
              <a:t>starting</a:t>
            </a:r>
          </a:p>
          <a:p>
            <a:r>
              <a:rPr lang="en-US" sz="2000" dirty="0" smtClean="0"/>
              <a:t>Identify range of </a:t>
            </a:r>
            <a:r>
              <a:rPr lang="en-US" sz="2000" b="1" dirty="0" smtClean="0"/>
              <a:t>big data computer architectures</a:t>
            </a:r>
          </a:p>
          <a:p>
            <a:r>
              <a:rPr lang="en-US" sz="2000" b="1" dirty="0" smtClean="0"/>
              <a:t>Analyze Big Data Software </a:t>
            </a:r>
            <a:r>
              <a:rPr lang="en-US" sz="2000" dirty="0" smtClean="0"/>
              <a:t>and identify </a:t>
            </a:r>
            <a:r>
              <a:rPr lang="en-US" sz="2000" b="1" dirty="0" smtClean="0"/>
              <a:t>software model </a:t>
            </a:r>
            <a:r>
              <a:rPr lang="en-US" sz="2000" b="1" dirty="0">
                <a:solidFill>
                  <a:srgbClr val="FF0000"/>
                </a:solidFill>
              </a:rPr>
              <a:t>HPC-ABDS (HPC – Apache Big Data </a:t>
            </a:r>
            <a:r>
              <a:rPr lang="en-US" sz="2000" b="1" dirty="0" smtClean="0">
                <a:solidFill>
                  <a:srgbClr val="FF0000"/>
                </a:solidFill>
              </a:rPr>
              <a:t>Stack) </a:t>
            </a:r>
            <a:r>
              <a:rPr lang="en-US" sz="2000" dirty="0" smtClean="0"/>
              <a:t>to allow </a:t>
            </a:r>
            <a:r>
              <a:rPr lang="en-US" sz="2000" b="1" dirty="0" smtClean="0"/>
              <a:t>interoperability </a:t>
            </a:r>
            <a:r>
              <a:rPr lang="en-US" sz="2000" dirty="0" smtClean="0"/>
              <a:t>(Cloud/HPC) and </a:t>
            </a:r>
            <a:r>
              <a:rPr lang="en-US" sz="2000" b="1" dirty="0" smtClean="0"/>
              <a:t>high performance </a:t>
            </a:r>
            <a:r>
              <a:rPr lang="en-US" sz="2000" dirty="0" smtClean="0"/>
              <a:t>merging HPC and commodity cloud software </a:t>
            </a:r>
          </a:p>
          <a:p>
            <a:r>
              <a:rPr lang="en-US" sz="2000" dirty="0" smtClean="0"/>
              <a:t>Design or identify new or existing </a:t>
            </a:r>
            <a:r>
              <a:rPr lang="en-US" sz="2000" b="1" dirty="0" smtClean="0"/>
              <a:t>algorithms including  and assuming parallel implementation</a:t>
            </a:r>
          </a:p>
          <a:p>
            <a:r>
              <a:rPr lang="en-US" sz="2000" b="1" dirty="0" smtClean="0"/>
              <a:t>Many more </a:t>
            </a:r>
            <a:r>
              <a:rPr lang="en-US" sz="2000" b="1" dirty="0"/>
              <a:t>data scientists than computational scientists </a:t>
            </a:r>
            <a:r>
              <a:rPr lang="en-US" sz="2000" dirty="0"/>
              <a:t>so HPC implications of data analytics could be influential on simulation software and hardware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700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System Architecture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86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64"/>
            <a:ext cx="8229600" cy="5077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 Forms of MapReduce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82435" y="650263"/>
            <a:ext cx="8735869" cy="2970808"/>
            <a:chOff x="107405" y="510794"/>
            <a:chExt cx="8735869" cy="2970808"/>
          </a:xfrm>
        </p:grpSpPr>
        <p:sp>
          <p:nvSpPr>
            <p:cNvPr id="5" name="Rectangle 4"/>
            <p:cNvSpPr/>
            <p:nvPr/>
          </p:nvSpPr>
          <p:spPr>
            <a:xfrm>
              <a:off x="6796620" y="1030653"/>
              <a:ext cx="2046654" cy="24367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406" y="524016"/>
              <a:ext cx="2006402" cy="54864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(1)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Map Only</a:t>
              </a:r>
              <a:endParaRPr lang="en-US" sz="20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86753" y="517578"/>
              <a:ext cx="2046654" cy="50629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27432" rIns="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4) Point to Point or Map-Communication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82126" y="510794"/>
              <a:ext cx="2409221" cy="54864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(3)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Iterative 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Map Reduce or Map-Collective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13807" y="524016"/>
              <a:ext cx="2268324" cy="54864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(2)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Classic MapReduce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7405" y="1052838"/>
              <a:ext cx="2006401" cy="24176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23122" y="1056138"/>
              <a:ext cx="2268323" cy="24176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2" name="TextBox 36"/>
            <p:cNvSpPr txBox="1"/>
            <p:nvPr/>
          </p:nvSpPr>
          <p:spPr>
            <a:xfrm>
              <a:off x="2916273" y="1136719"/>
              <a:ext cx="778568" cy="40185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Input</a:t>
              </a:r>
              <a:endParaRPr lang="en-US" sz="20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619399" y="1827652"/>
              <a:ext cx="337989" cy="386816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788393" y="1431437"/>
              <a:ext cx="0" cy="3841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154657" y="1995489"/>
              <a:ext cx="252364" cy="30945"/>
              <a:chOff x="661555" y="648462"/>
              <a:chExt cx="170688" cy="18288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661555" y="648462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813955" y="648462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6" name="TextBox 48"/>
            <p:cNvSpPr txBox="1"/>
            <p:nvPr/>
          </p:nvSpPr>
          <p:spPr>
            <a:xfrm>
              <a:off x="3859184" y="1621039"/>
              <a:ext cx="671300" cy="40185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map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Straight Arrow Connector 16"/>
            <p:cNvCxnSpPr>
              <a:stCxn id="13" idx="4"/>
              <a:endCxn id="25" idx="7"/>
            </p:cNvCxnSpPr>
            <p:nvPr/>
          </p:nvCxnSpPr>
          <p:spPr>
            <a:xfrm flipH="1">
              <a:off x="3694843" y="2214468"/>
              <a:ext cx="93551" cy="43245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176541" y="1827652"/>
              <a:ext cx="337989" cy="386816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345536" y="1431973"/>
              <a:ext cx="0" cy="38359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/>
            <p:cNvCxnSpPr>
              <a:stCxn id="18" idx="4"/>
              <a:endCxn id="24" idx="1"/>
            </p:cNvCxnSpPr>
            <p:nvPr/>
          </p:nvCxnSpPr>
          <p:spPr>
            <a:xfrm>
              <a:off x="2345536" y="2214468"/>
              <a:ext cx="276067" cy="44691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574884" y="1827652"/>
              <a:ext cx="337989" cy="386816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743878" y="1431973"/>
              <a:ext cx="0" cy="38359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/>
            <p:cNvCxnSpPr>
              <a:stCxn id="21" idx="4"/>
              <a:endCxn id="24" idx="0"/>
            </p:cNvCxnSpPr>
            <p:nvPr/>
          </p:nvCxnSpPr>
          <p:spPr>
            <a:xfrm flipH="1">
              <a:off x="2740820" y="2214468"/>
              <a:ext cx="3059" cy="390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572222" y="2604738"/>
              <a:ext cx="337196" cy="38681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407028" y="2590270"/>
              <a:ext cx="337196" cy="38681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56114" y="2862617"/>
              <a:ext cx="251729" cy="30086"/>
              <a:chOff x="0" y="0"/>
              <a:chExt cx="170688" cy="18288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0" y="0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52400" y="0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27" name="Straight Arrow Connector 26"/>
            <p:cNvCxnSpPr>
              <a:stCxn id="18" idx="4"/>
              <a:endCxn id="25" idx="1"/>
            </p:cNvCxnSpPr>
            <p:nvPr/>
          </p:nvCxnSpPr>
          <p:spPr>
            <a:xfrm>
              <a:off x="2345536" y="2214468"/>
              <a:ext cx="1110873" cy="43245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>
              <a:stCxn id="21" idx="4"/>
              <a:endCxn id="25" idx="0"/>
            </p:cNvCxnSpPr>
            <p:nvPr/>
          </p:nvCxnSpPr>
          <p:spPr>
            <a:xfrm>
              <a:off x="2743879" y="2214468"/>
              <a:ext cx="831747" cy="37580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Arrow Connector 28"/>
            <p:cNvCxnSpPr>
              <a:stCxn id="13" idx="4"/>
              <a:endCxn id="24" idx="7"/>
            </p:cNvCxnSpPr>
            <p:nvPr/>
          </p:nvCxnSpPr>
          <p:spPr>
            <a:xfrm flipH="1">
              <a:off x="2860037" y="2214468"/>
              <a:ext cx="928357" cy="44691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0" name="TextBox 48"/>
            <p:cNvSpPr txBox="1"/>
            <p:nvPr/>
          </p:nvSpPr>
          <p:spPr>
            <a:xfrm>
              <a:off x="3707920" y="2589695"/>
              <a:ext cx="867881" cy="40185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reduce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1" name="Straight Arrow Connector 30"/>
            <p:cNvCxnSpPr>
              <a:stCxn id="24" idx="4"/>
            </p:cNvCxnSpPr>
            <p:nvPr/>
          </p:nvCxnSpPr>
          <p:spPr>
            <a:xfrm>
              <a:off x="2740821" y="2991554"/>
              <a:ext cx="3059" cy="37261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2" name="Straight Arrow Connector 31"/>
            <p:cNvCxnSpPr>
              <a:stCxn id="25" idx="4"/>
            </p:cNvCxnSpPr>
            <p:nvPr/>
          </p:nvCxnSpPr>
          <p:spPr>
            <a:xfrm flipH="1">
              <a:off x="3572793" y="2977086"/>
              <a:ext cx="2834" cy="38708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381950" y="1049816"/>
              <a:ext cx="2409397" cy="24176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4" name="Arc 33"/>
            <p:cNvSpPr/>
            <p:nvPr/>
          </p:nvSpPr>
          <p:spPr>
            <a:xfrm rot="1016732">
              <a:off x="5605452" y="1205505"/>
              <a:ext cx="1073340" cy="2266636"/>
            </a:xfrm>
            <a:prstGeom prst="arc">
              <a:avLst>
                <a:gd name="adj1" fmla="val 13599321"/>
                <a:gd name="adj2" fmla="val 6208161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5" name="TextBox 36"/>
            <p:cNvSpPr txBox="1"/>
            <p:nvPr/>
          </p:nvSpPr>
          <p:spPr>
            <a:xfrm>
              <a:off x="4637389" y="1043563"/>
              <a:ext cx="778519" cy="4018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Input</a:t>
              </a:r>
              <a:endParaRPr lang="en-US" sz="20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30831" y="1802917"/>
              <a:ext cx="337968" cy="386770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199814" y="1418834"/>
              <a:ext cx="0" cy="384083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5566130" y="1982820"/>
              <a:ext cx="252350" cy="30942"/>
              <a:chOff x="661269" y="507515"/>
              <a:chExt cx="170688" cy="18288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661269" y="507515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13669" y="507515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9" name="TextBox 48"/>
            <p:cNvSpPr txBox="1"/>
            <p:nvPr/>
          </p:nvSpPr>
          <p:spPr>
            <a:xfrm>
              <a:off x="5167396" y="1445375"/>
              <a:ext cx="700454" cy="51438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map</a:t>
              </a:r>
              <a:endParaRPr lang="en-US" sz="20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6106269" y="2189688"/>
              <a:ext cx="93546" cy="44448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588063" y="1815003"/>
              <a:ext cx="337968" cy="386770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757048" y="1419370"/>
              <a:ext cx="0" cy="38354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757048" y="2189688"/>
              <a:ext cx="276049" cy="45895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986381" y="1802917"/>
              <a:ext cx="337968" cy="386770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155365" y="1419370"/>
              <a:ext cx="0" cy="38354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152307" y="2189688"/>
              <a:ext cx="3059" cy="40230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983719" y="2591997"/>
              <a:ext cx="337175" cy="38677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818472" y="2577531"/>
              <a:ext cx="337175" cy="38677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467591" y="2849845"/>
              <a:ext cx="251716" cy="30082"/>
              <a:chOff x="594644" y="1019969"/>
              <a:chExt cx="170688" cy="1828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94644" y="1019969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747044" y="1019969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b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>
            <a:xfrm>
              <a:off x="4757048" y="2189688"/>
              <a:ext cx="1110803" cy="44448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155366" y="2189688"/>
              <a:ext cx="831695" cy="38784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5271515" y="2189688"/>
              <a:ext cx="928300" cy="45895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3" name="TextBox 48"/>
            <p:cNvSpPr txBox="1"/>
            <p:nvPr/>
          </p:nvSpPr>
          <p:spPr>
            <a:xfrm>
              <a:off x="4364095" y="2776047"/>
              <a:ext cx="867828" cy="4018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reduce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5152307" y="2978767"/>
              <a:ext cx="3059" cy="37257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5984227" y="2964301"/>
              <a:ext cx="2834" cy="38704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6" name="TextBox 36"/>
            <p:cNvSpPr txBox="1"/>
            <p:nvPr/>
          </p:nvSpPr>
          <p:spPr>
            <a:xfrm>
              <a:off x="5340381" y="1065488"/>
              <a:ext cx="1056673" cy="40186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Iterations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TextBox 36"/>
            <p:cNvSpPr txBox="1"/>
            <p:nvPr/>
          </p:nvSpPr>
          <p:spPr>
            <a:xfrm>
              <a:off x="765663" y="1209263"/>
              <a:ext cx="717410" cy="4018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Input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695535" y="2138696"/>
              <a:ext cx="338135" cy="386817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59" name="Straight Arrow Connector 58"/>
            <p:cNvCxnSpPr>
              <a:endCxn id="58" idx="0"/>
            </p:cNvCxnSpPr>
            <p:nvPr/>
          </p:nvCxnSpPr>
          <p:spPr>
            <a:xfrm>
              <a:off x="1864602" y="1754566"/>
              <a:ext cx="0" cy="38413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0" name="TextBox 45"/>
            <p:cNvSpPr txBox="1"/>
            <p:nvPr/>
          </p:nvSpPr>
          <p:spPr>
            <a:xfrm>
              <a:off x="759258" y="3030527"/>
              <a:ext cx="835006" cy="4018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Output</a:t>
              </a:r>
              <a:endParaRPr lang="en-US" sz="2000" b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30599" y="2306534"/>
              <a:ext cx="252474" cy="30945"/>
              <a:chOff x="2753360" y="2094366"/>
              <a:chExt cx="170688" cy="18288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2753360" y="2094366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905760" y="2094366"/>
                <a:ext cx="18288" cy="18288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sp>
          <p:nvSpPr>
            <p:cNvPr id="62" name="TextBox 48"/>
            <p:cNvSpPr txBox="1"/>
            <p:nvPr/>
          </p:nvSpPr>
          <p:spPr>
            <a:xfrm>
              <a:off x="1061531" y="1741137"/>
              <a:ext cx="636821" cy="4018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map</a:t>
              </a:r>
              <a:endParaRPr lang="en-US" sz="20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3" name="Straight Arrow Connector 62"/>
            <p:cNvCxnSpPr>
              <a:stCxn id="58" idx="4"/>
            </p:cNvCxnSpPr>
            <p:nvPr/>
          </p:nvCxnSpPr>
          <p:spPr>
            <a:xfrm>
              <a:off x="1864602" y="2525513"/>
              <a:ext cx="0" cy="40619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52055" y="2138696"/>
              <a:ext cx="338135" cy="386817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Times New Roman"/>
                  <a:ea typeface="Times New Roman"/>
                </a:rPr>
                <a:t> </a:t>
              </a:r>
              <a:endParaRPr lang="en-US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1123" y="1743016"/>
              <a:ext cx="0" cy="38359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21123" y="2513427"/>
              <a:ext cx="0" cy="40615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650569" y="2138696"/>
              <a:ext cx="338135" cy="386817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819637" y="1743016"/>
              <a:ext cx="0" cy="38359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819637" y="2513427"/>
              <a:ext cx="0" cy="40615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2807" y="1150931"/>
              <a:ext cx="1021541" cy="1207270"/>
            </a:xfrm>
            <a:prstGeom prst="rect">
              <a:avLst/>
            </a:prstGeom>
          </p:spPr>
        </p:pic>
        <p:sp>
          <p:nvSpPr>
            <p:cNvPr id="71" name="Oval 70"/>
            <p:cNvSpPr/>
            <p:nvPr/>
          </p:nvSpPr>
          <p:spPr>
            <a:xfrm>
              <a:off x="8167454" y="14453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560048" y="200907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208219" y="26002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005575" y="329073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774227" y="24677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487882" y="299155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20511" y="318573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452809" y="322126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255900" y="272861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560048" y="124879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8605768" y="1418834"/>
              <a:ext cx="0" cy="54950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8347340" y="2163175"/>
              <a:ext cx="196909" cy="48282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8498529" y="2189687"/>
              <a:ext cx="107239" cy="96813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8096843" y="2862617"/>
              <a:ext cx="159057" cy="29823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7865667" y="1551009"/>
              <a:ext cx="310704" cy="88691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7079051" y="2716506"/>
              <a:ext cx="129168" cy="5149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7854214" y="2590637"/>
              <a:ext cx="154844" cy="54395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8271222" y="1587909"/>
              <a:ext cx="227307" cy="42047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7325579" y="2525513"/>
              <a:ext cx="426478" cy="9424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7533602" y="2585093"/>
              <a:ext cx="234367" cy="3888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7280818" y="2705895"/>
              <a:ext cx="207064" cy="2680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6871064" y="2227828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Local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31855" y="3173825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Graph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414979"/>
              </p:ext>
            </p:extLst>
          </p:nvPr>
        </p:nvGraphicFramePr>
        <p:xfrm>
          <a:off x="82433" y="3634074"/>
          <a:ext cx="8726004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1948"/>
                <a:gridCol w="2260121"/>
                <a:gridCol w="2406770"/>
                <a:gridCol w="2027165"/>
              </a:tblGrid>
              <a:tr h="3023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MR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MRStat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MRIter</a:t>
                      </a:r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Graph, HPC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7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BLAST Analysis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 Machine Learning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Energy Physics (HEP) Histograms</a:t>
                      </a:r>
                    </a:p>
                    <a:p>
                      <a:r>
                        <a:rPr lang="en-US" dirty="0" smtClean="0"/>
                        <a:t>Distributed search</a:t>
                      </a:r>
                    </a:p>
                    <a:p>
                      <a:r>
                        <a:rPr lang="en-US" sz="1600" dirty="0" smtClean="0"/>
                        <a:t>Recommender Engines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Expectation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maximization </a:t>
                      </a:r>
                      <a:r>
                        <a:rPr lang="en-US" dirty="0" smtClean="0"/>
                        <a:t>Clustering e.g. K-means</a:t>
                      </a:r>
                    </a:p>
                    <a:p>
                      <a:r>
                        <a:rPr lang="en-US" dirty="0" smtClean="0"/>
                        <a:t>Linear Algebra, PageRank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Classic MPI</a:t>
                      </a:r>
                    </a:p>
                    <a:p>
                      <a:r>
                        <a:rPr lang="en-US" dirty="0" smtClean="0"/>
                        <a:t>PDE Solvers and Particle Dynamics</a:t>
                      </a:r>
                    </a:p>
                    <a:p>
                      <a:r>
                        <a:rPr lang="en-US" dirty="0" smtClean="0"/>
                        <a:t>Graph Problems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7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MapReduce and Iterative Extensions (Spark, Twister)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MPI, Giraph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0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Integrated Systems such as Hadoop + Harp with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Compute and Communication model separated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52754" y="6339577"/>
            <a:ext cx="8765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Correspond to First 4 Big Data Architectures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162"/>
            <a:ext cx="9144000" cy="931862"/>
          </a:xfrm>
        </p:spPr>
        <p:txBody>
          <a:bodyPr>
            <a:normAutofit/>
          </a:bodyPr>
          <a:lstStyle/>
          <a:p>
            <a:r>
              <a:rPr lang="en-US" b="1" dirty="0" smtClean="0"/>
              <a:t>Useful Set of Analytics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9000"/>
            <a:ext cx="9144000" cy="5969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Pleasingly Parallel: </a:t>
            </a:r>
            <a:r>
              <a:rPr lang="en-US" sz="2800" dirty="0" smtClean="0"/>
              <a:t>including </a:t>
            </a:r>
            <a:r>
              <a:rPr lang="en-US" sz="2800" b="1" dirty="0" smtClean="0"/>
              <a:t>local machine learning </a:t>
            </a:r>
            <a:r>
              <a:rPr lang="en-US" sz="2800" dirty="0" smtClean="0"/>
              <a:t>as in parallel over images and apply image processing to each image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Hadoop could be used but many other HTC, Many task tools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Classic </a:t>
            </a:r>
            <a:r>
              <a:rPr lang="en-US" sz="2800" b="1" dirty="0" err="1">
                <a:solidFill>
                  <a:srgbClr val="0070C0"/>
                </a:solidFill>
              </a:rPr>
              <a:t>MapReduce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including search, collaborative filtering and motif finding implemented using Hadoop etc.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Map-Collective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or Iterative </a:t>
            </a:r>
            <a:r>
              <a:rPr lang="en-US" sz="2800" b="1" dirty="0" err="1" smtClean="0"/>
              <a:t>MapReduce</a:t>
            </a:r>
            <a:r>
              <a:rPr lang="en-US" sz="2800" b="1" dirty="0" smtClean="0"/>
              <a:t> </a:t>
            </a:r>
            <a:r>
              <a:rPr lang="en-US" sz="2800" dirty="0" smtClean="0"/>
              <a:t>using Collective Communication (clustering) – Hadoop with Harp, Spark …..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Map-Communication</a:t>
            </a:r>
            <a:r>
              <a:rPr lang="en-US" sz="2800" b="1" dirty="0" smtClean="0"/>
              <a:t> or Iterative </a:t>
            </a:r>
            <a:r>
              <a:rPr lang="en-US" sz="2800" b="1" dirty="0" err="1" smtClean="0"/>
              <a:t>Giraph</a:t>
            </a:r>
            <a:r>
              <a:rPr lang="en-US" sz="2800" b="1" dirty="0" smtClean="0"/>
              <a:t>: </a:t>
            </a:r>
            <a:r>
              <a:rPr lang="en-US" sz="2800" dirty="0" smtClean="0"/>
              <a:t>(MapReduce) with point-to-point communication (most graph algorithms such as maximum clique, connected component, finding diameter, community detection)</a:t>
            </a:r>
          </a:p>
          <a:p>
            <a:pPr lvl="1"/>
            <a:r>
              <a:rPr lang="en-US" sz="2400" dirty="0" smtClean="0"/>
              <a:t>Vary in difficulty of finding partitioning (classic parallel load balancing)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Large and Shared memory: </a:t>
            </a:r>
            <a:r>
              <a:rPr lang="en-US" sz="2800" b="1" dirty="0" smtClean="0"/>
              <a:t>thread-based </a:t>
            </a:r>
            <a:r>
              <a:rPr lang="en-US" sz="2800" dirty="0"/>
              <a:t>(event driven) graph algorithms (shortest path, </a:t>
            </a:r>
            <a:r>
              <a:rPr lang="en-US" sz="2800" dirty="0" err="1"/>
              <a:t>Betweenness</a:t>
            </a:r>
            <a:r>
              <a:rPr lang="en-US" sz="2800" dirty="0"/>
              <a:t> centrality</a:t>
            </a:r>
            <a:r>
              <a:rPr lang="en-US" sz="2800" dirty="0" smtClean="0"/>
              <a:t>) and Large memory applications</a:t>
            </a: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74617" y="6392195"/>
            <a:ext cx="425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Ideas like workflow are “orthogonal” to this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288" y="183515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HPC-ABDS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08038" y="2856706"/>
            <a:ext cx="7772400" cy="1500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Integrating High Performance Computing with Apache Big Data Stack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Shantenu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Jha</a:t>
            </a:r>
            <a:r>
              <a:rPr lang="en-US" sz="3200" b="1" dirty="0" smtClean="0">
                <a:solidFill>
                  <a:schemeClr val="tx1"/>
                </a:solidFill>
              </a:rPr>
              <a:t>, Judy Qiu, Andre </a:t>
            </a:r>
            <a:r>
              <a:rPr lang="en-US" sz="3200" b="1" dirty="0" err="1" smtClean="0">
                <a:solidFill>
                  <a:schemeClr val="tx1"/>
                </a:solidFill>
              </a:rPr>
              <a:t>Luckow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" b="3811"/>
          <a:stretch/>
        </p:blipFill>
        <p:spPr bwMode="auto">
          <a:xfrm>
            <a:off x="-1" y="301336"/>
            <a:ext cx="9144000" cy="655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8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841248"/>
          </a:xfrm>
        </p:spPr>
        <p:txBody>
          <a:bodyPr>
            <a:normAutofit/>
          </a:bodyPr>
          <a:lstStyle/>
          <a:p>
            <a:r>
              <a:rPr lang="en-US" b="1" dirty="0" smtClean="0"/>
              <a:t>HPC-ABDS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45"/>
            <a:ext cx="9070428" cy="56400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Message Protocols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Distributed Coordination: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Security &amp; Privacy: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Monitoring: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/>
              <a:t>IaaS</a:t>
            </a:r>
            <a:r>
              <a:rPr lang="en-US" sz="2000" dirty="0" smtClean="0"/>
              <a:t> </a:t>
            </a:r>
            <a:r>
              <a:rPr lang="en-US" sz="2000" dirty="0"/>
              <a:t>Management from HPC to hypervisors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DevOps: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Interoperability: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File systems: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Cluster Resource Management: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Data Transport: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SQL / NoSQL / File </a:t>
            </a:r>
            <a:r>
              <a:rPr lang="en-US" sz="2000" dirty="0"/>
              <a:t>management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In-memory </a:t>
            </a:r>
            <a:r>
              <a:rPr lang="en-US" sz="2000" dirty="0" err="1" smtClean="0"/>
              <a:t>databases&amp;caches</a:t>
            </a:r>
            <a:r>
              <a:rPr lang="en-US" sz="2000" dirty="0" smtClean="0"/>
              <a:t> / Object-relational mapping / Extraction Tools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 </a:t>
            </a:r>
            <a:r>
              <a:rPr lang="en-US" sz="2000" dirty="0"/>
              <a:t>process communication Collectives, point-to-point, </a:t>
            </a:r>
            <a:r>
              <a:rPr lang="en-US" sz="2000" dirty="0" smtClean="0"/>
              <a:t>publish-subscribe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Basic Programming model and runtime, SPMD, Streaming, MapReduce, MPI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High level Programming: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Application and Analytics: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Workflow-Orchestration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3435" y="2674936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Here are 17 functionalities. 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13 in order of layered diagram starting at bottom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1441154" y="0"/>
            <a:ext cx="6533529" cy="6858000"/>
            <a:chOff x="2376155" y="982372"/>
            <a:chExt cx="5197814" cy="5455954"/>
          </a:xfrm>
        </p:grpSpPr>
        <p:grpSp>
          <p:nvGrpSpPr>
            <p:cNvPr id="75" name="Group 74"/>
            <p:cNvGrpSpPr/>
            <p:nvPr/>
          </p:nvGrpSpPr>
          <p:grpSpPr>
            <a:xfrm>
              <a:off x="2376155" y="982372"/>
              <a:ext cx="5197814" cy="5455954"/>
              <a:chOff x="2440874" y="979385"/>
              <a:chExt cx="5197814" cy="545595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440874" y="979385"/>
                <a:ext cx="5197814" cy="5455954"/>
                <a:chOff x="2440874" y="974140"/>
                <a:chExt cx="5197814" cy="545595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2440874" y="974140"/>
                  <a:ext cx="5197814" cy="5455954"/>
                  <a:chOff x="840031" y="1200804"/>
                  <a:chExt cx="5197814" cy="5455954"/>
                </a:xfrm>
              </p:grpSpPr>
              <p:grpSp>
                <p:nvGrpSpPr>
                  <p:cNvPr id="2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840031" y="1200804"/>
                    <a:ext cx="5197814" cy="5455954"/>
                    <a:chOff x="4634" y="-3855"/>
                    <a:chExt cx="3031" cy="3696"/>
                  </a:xfrm>
                </p:grpSpPr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0" y="-3809"/>
                      <a:ext cx="1861" cy="4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57" y="-2935"/>
                      <a:ext cx="1435" cy="37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9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3" y="-2514"/>
                      <a:ext cx="1413" cy="79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0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3" y="-1667"/>
                      <a:ext cx="1386" cy="4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5" y="-3318"/>
                      <a:ext cx="1861" cy="3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2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2" y="-599"/>
                      <a:ext cx="1861" cy="3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3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2" y="-1176"/>
                      <a:ext cx="1861" cy="52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" y="-2301"/>
                      <a:ext cx="2983" cy="2142"/>
                      <a:chOff x="4682" y="-2301"/>
                      <a:chExt cx="2983" cy="2142"/>
                    </a:xfrm>
                  </p:grpSpPr>
                  <p:sp>
                    <p:nvSpPr>
                      <p:cNvPr id="1037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2" y="-2301"/>
                        <a:ext cx="2983" cy="2142"/>
                      </a:xfrm>
                      <a:custGeom>
                        <a:avLst/>
                        <a:gdLst>
                          <a:gd name="T0" fmla="+- 0 6174 4682"/>
                          <a:gd name="T1" fmla="*/ T0 w 2983"/>
                          <a:gd name="T2" fmla="+- 0 -2301 -2301"/>
                          <a:gd name="T3" fmla="*/ -2301 h 2142"/>
                          <a:gd name="T4" fmla="+- 0 6059 4682"/>
                          <a:gd name="T5" fmla="*/ T4 w 2983"/>
                          <a:gd name="T6" fmla="+- 0 -2295 -2301"/>
                          <a:gd name="T7" fmla="*/ -2295 h 2142"/>
                          <a:gd name="T8" fmla="+- 0 5945 4682"/>
                          <a:gd name="T9" fmla="*/ T8 w 2983"/>
                          <a:gd name="T10" fmla="+- 0 -2275 -2301"/>
                          <a:gd name="T11" fmla="*/ -2275 h 2142"/>
                          <a:gd name="T12" fmla="+- 0 5832 4682"/>
                          <a:gd name="T13" fmla="*/ T12 w 2983"/>
                          <a:gd name="T14" fmla="+- 0 -2244 -2301"/>
                          <a:gd name="T15" fmla="*/ -2244 h 2142"/>
                          <a:gd name="T16" fmla="+- 0 5720 4682"/>
                          <a:gd name="T17" fmla="*/ T16 w 2983"/>
                          <a:gd name="T18" fmla="+- 0 -2199 -2301"/>
                          <a:gd name="T19" fmla="*/ -2199 h 2142"/>
                          <a:gd name="T20" fmla="+- 0 5611 4682"/>
                          <a:gd name="T21" fmla="*/ T20 w 2983"/>
                          <a:gd name="T22" fmla="+- 0 -2141 -2301"/>
                          <a:gd name="T23" fmla="*/ -2141 h 2142"/>
                          <a:gd name="T24" fmla="+- 0 5505 4682"/>
                          <a:gd name="T25" fmla="*/ T24 w 2983"/>
                          <a:gd name="T26" fmla="+- 0 -2071 -2301"/>
                          <a:gd name="T27" fmla="*/ -2071 h 2142"/>
                          <a:gd name="T28" fmla="+- 0 5401 4682"/>
                          <a:gd name="T29" fmla="*/ T28 w 2983"/>
                          <a:gd name="T30" fmla="+- 0 -1988 -2301"/>
                          <a:gd name="T31" fmla="*/ -1988 h 2142"/>
                          <a:gd name="T32" fmla="+- 0 5302 4682"/>
                          <a:gd name="T33" fmla="*/ T32 w 2983"/>
                          <a:gd name="T34" fmla="+- 0 -1892 -2301"/>
                          <a:gd name="T35" fmla="*/ -1892 h 2142"/>
                          <a:gd name="T36" fmla="+- 0 5207 4682"/>
                          <a:gd name="T37" fmla="*/ T36 w 2983"/>
                          <a:gd name="T38" fmla="+- 0 -1783 -2301"/>
                          <a:gd name="T39" fmla="*/ -1783 h 2142"/>
                          <a:gd name="T40" fmla="+- 0 5117 4682"/>
                          <a:gd name="T41" fmla="*/ T40 w 2983"/>
                          <a:gd name="T42" fmla="+- 0 -1662 -2301"/>
                          <a:gd name="T43" fmla="*/ -1662 h 2142"/>
                          <a:gd name="T44" fmla="+- 0 5076 4682"/>
                          <a:gd name="T45" fmla="*/ T44 w 2983"/>
                          <a:gd name="T46" fmla="+- 0 -1599 -2301"/>
                          <a:gd name="T47" fmla="*/ -1599 h 2142"/>
                          <a:gd name="T48" fmla="+- 0 5036 4682"/>
                          <a:gd name="T49" fmla="*/ T48 w 2983"/>
                          <a:gd name="T50" fmla="+- 0 -1533 -2301"/>
                          <a:gd name="T51" fmla="*/ -1533 h 2142"/>
                          <a:gd name="T52" fmla="+- 0 4999 4682"/>
                          <a:gd name="T53" fmla="*/ T52 w 2983"/>
                          <a:gd name="T54" fmla="+- 0 -1467 -2301"/>
                          <a:gd name="T55" fmla="*/ -1467 h 2142"/>
                          <a:gd name="T56" fmla="+- 0 4963 4682"/>
                          <a:gd name="T57" fmla="*/ T56 w 2983"/>
                          <a:gd name="T58" fmla="+- 0 -1398 -2301"/>
                          <a:gd name="T59" fmla="*/ -1398 h 2142"/>
                          <a:gd name="T60" fmla="+- 0 4930 4682"/>
                          <a:gd name="T61" fmla="*/ T60 w 2983"/>
                          <a:gd name="T62" fmla="+- 0 -1328 -2301"/>
                          <a:gd name="T63" fmla="*/ -1328 h 2142"/>
                          <a:gd name="T64" fmla="+- 0 4899 4682"/>
                          <a:gd name="T65" fmla="*/ T64 w 2983"/>
                          <a:gd name="T66" fmla="+- 0 -1257 -2301"/>
                          <a:gd name="T67" fmla="*/ -1257 h 2142"/>
                          <a:gd name="T68" fmla="+- 0 4870 4682"/>
                          <a:gd name="T69" fmla="*/ T68 w 2983"/>
                          <a:gd name="T70" fmla="+- 0 -1184 -2301"/>
                          <a:gd name="T71" fmla="*/ -1184 h 2142"/>
                          <a:gd name="T72" fmla="+- 0 4843 4682"/>
                          <a:gd name="T73" fmla="*/ T72 w 2983"/>
                          <a:gd name="T74" fmla="+- 0 -1110 -2301"/>
                          <a:gd name="T75" fmla="*/ -1110 h 2142"/>
                          <a:gd name="T76" fmla="+- 0 4818 4682"/>
                          <a:gd name="T77" fmla="*/ T76 w 2983"/>
                          <a:gd name="T78" fmla="+- 0 -1035 -2301"/>
                          <a:gd name="T79" fmla="*/ -1035 h 2142"/>
                          <a:gd name="T80" fmla="+- 0 4796 4682"/>
                          <a:gd name="T81" fmla="*/ T80 w 2983"/>
                          <a:gd name="T82" fmla="+- 0 -959 -2301"/>
                          <a:gd name="T83" fmla="*/ -959 h 2142"/>
                          <a:gd name="T84" fmla="+- 0 4775 4682"/>
                          <a:gd name="T85" fmla="*/ T84 w 2983"/>
                          <a:gd name="T86" fmla="+- 0 -882 -2301"/>
                          <a:gd name="T87" fmla="*/ -882 h 2142"/>
                          <a:gd name="T88" fmla="+- 0 4756 4682"/>
                          <a:gd name="T89" fmla="*/ T88 w 2983"/>
                          <a:gd name="T90" fmla="+- 0 -804 -2301"/>
                          <a:gd name="T91" fmla="*/ -804 h 2142"/>
                          <a:gd name="T92" fmla="+- 0 4740 4682"/>
                          <a:gd name="T93" fmla="*/ T92 w 2983"/>
                          <a:gd name="T94" fmla="+- 0 -725 -2301"/>
                          <a:gd name="T95" fmla="*/ -725 h 2142"/>
                          <a:gd name="T96" fmla="+- 0 4726 4682"/>
                          <a:gd name="T97" fmla="*/ T96 w 2983"/>
                          <a:gd name="T98" fmla="+- 0 -646 -2301"/>
                          <a:gd name="T99" fmla="*/ -646 h 2142"/>
                          <a:gd name="T100" fmla="+- 0 4713 4682"/>
                          <a:gd name="T101" fmla="*/ T100 w 2983"/>
                          <a:gd name="T102" fmla="+- 0 -566 -2301"/>
                          <a:gd name="T103" fmla="*/ -566 h 2142"/>
                          <a:gd name="T104" fmla="+- 0 4703 4682"/>
                          <a:gd name="T105" fmla="*/ T104 w 2983"/>
                          <a:gd name="T106" fmla="+- 0 -485 -2301"/>
                          <a:gd name="T107" fmla="*/ -485 h 2142"/>
                          <a:gd name="T108" fmla="+- 0 4695 4682"/>
                          <a:gd name="T109" fmla="*/ T108 w 2983"/>
                          <a:gd name="T110" fmla="+- 0 -404 -2301"/>
                          <a:gd name="T111" fmla="*/ -404 h 2142"/>
                          <a:gd name="T112" fmla="+- 0 4688 4682"/>
                          <a:gd name="T113" fmla="*/ T112 w 2983"/>
                          <a:gd name="T114" fmla="+- 0 -322 -2301"/>
                          <a:gd name="T115" fmla="*/ -322 h 2142"/>
                          <a:gd name="T116" fmla="+- 0 4684 4682"/>
                          <a:gd name="T117" fmla="*/ T116 w 2983"/>
                          <a:gd name="T118" fmla="+- 0 -241 -2301"/>
                          <a:gd name="T119" fmla="*/ -241 h 2142"/>
                          <a:gd name="T120" fmla="+- 0 4682 4682"/>
                          <a:gd name="T121" fmla="*/ T120 w 2983"/>
                          <a:gd name="T122" fmla="+- 0 -159 -2301"/>
                          <a:gd name="T123" fmla="*/ -159 h 2142"/>
                          <a:gd name="T124" fmla="+- 0 7665 4682"/>
                          <a:gd name="T125" fmla="*/ T124 w 2983"/>
                          <a:gd name="T126" fmla="+- 0 -159 -2301"/>
                          <a:gd name="T127" fmla="*/ -159 h 2142"/>
                          <a:gd name="T128" fmla="+- 0 7663 4682"/>
                          <a:gd name="T129" fmla="*/ T128 w 2983"/>
                          <a:gd name="T130" fmla="+- 0 -241 -2301"/>
                          <a:gd name="T131" fmla="*/ -241 h 2142"/>
                          <a:gd name="T132" fmla="+- 0 7659 4682"/>
                          <a:gd name="T133" fmla="*/ T132 w 2983"/>
                          <a:gd name="T134" fmla="+- 0 -322 -2301"/>
                          <a:gd name="T135" fmla="*/ -322 h 2142"/>
                          <a:gd name="T136" fmla="+- 0 7653 4682"/>
                          <a:gd name="T137" fmla="*/ T136 w 2983"/>
                          <a:gd name="T138" fmla="+- 0 -403 -2301"/>
                          <a:gd name="T139" fmla="*/ -403 h 2142"/>
                          <a:gd name="T140" fmla="+- 0 7644 4682"/>
                          <a:gd name="T141" fmla="*/ T140 w 2983"/>
                          <a:gd name="T142" fmla="+- 0 -484 -2301"/>
                          <a:gd name="T143" fmla="*/ -484 h 2142"/>
                          <a:gd name="T144" fmla="+- 0 7634 4682"/>
                          <a:gd name="T145" fmla="*/ T144 w 2983"/>
                          <a:gd name="T146" fmla="+- 0 -565 -2301"/>
                          <a:gd name="T147" fmla="*/ -565 h 2142"/>
                          <a:gd name="T148" fmla="+- 0 7622 4682"/>
                          <a:gd name="T149" fmla="*/ T148 w 2983"/>
                          <a:gd name="T150" fmla="+- 0 -645 -2301"/>
                          <a:gd name="T151" fmla="*/ -645 h 2142"/>
                          <a:gd name="T152" fmla="+- 0 7607 4682"/>
                          <a:gd name="T153" fmla="*/ T152 w 2983"/>
                          <a:gd name="T154" fmla="+- 0 -724 -2301"/>
                          <a:gd name="T155" fmla="*/ -724 h 2142"/>
                          <a:gd name="T156" fmla="+- 0 7591 4682"/>
                          <a:gd name="T157" fmla="*/ T156 w 2983"/>
                          <a:gd name="T158" fmla="+- 0 -803 -2301"/>
                          <a:gd name="T159" fmla="*/ -803 h 2142"/>
                          <a:gd name="T160" fmla="+- 0 7572 4682"/>
                          <a:gd name="T161" fmla="*/ T160 w 2983"/>
                          <a:gd name="T162" fmla="+- 0 -881 -2301"/>
                          <a:gd name="T163" fmla="*/ -881 h 2142"/>
                          <a:gd name="T164" fmla="+- 0 7552 4682"/>
                          <a:gd name="T165" fmla="*/ T164 w 2983"/>
                          <a:gd name="T166" fmla="+- 0 -958 -2301"/>
                          <a:gd name="T167" fmla="*/ -958 h 2142"/>
                          <a:gd name="T168" fmla="+- 0 7529 4682"/>
                          <a:gd name="T169" fmla="*/ T168 w 2983"/>
                          <a:gd name="T170" fmla="+- 0 -1034 -2301"/>
                          <a:gd name="T171" fmla="*/ -1034 h 2142"/>
                          <a:gd name="T172" fmla="+- 0 7504 4682"/>
                          <a:gd name="T173" fmla="*/ T172 w 2983"/>
                          <a:gd name="T174" fmla="+- 0 -1109 -2301"/>
                          <a:gd name="T175" fmla="*/ -1109 h 2142"/>
                          <a:gd name="T176" fmla="+- 0 7477 4682"/>
                          <a:gd name="T177" fmla="*/ T176 w 2983"/>
                          <a:gd name="T178" fmla="+- 0 -1183 -2301"/>
                          <a:gd name="T179" fmla="*/ -1183 h 2142"/>
                          <a:gd name="T180" fmla="+- 0 7448 4682"/>
                          <a:gd name="T181" fmla="*/ T180 w 2983"/>
                          <a:gd name="T182" fmla="+- 0 -1256 -2301"/>
                          <a:gd name="T183" fmla="*/ -1256 h 2142"/>
                          <a:gd name="T184" fmla="+- 0 7417 4682"/>
                          <a:gd name="T185" fmla="*/ T184 w 2983"/>
                          <a:gd name="T186" fmla="+- 0 -1327 -2301"/>
                          <a:gd name="T187" fmla="*/ -1327 h 2142"/>
                          <a:gd name="T188" fmla="+- 0 7384 4682"/>
                          <a:gd name="T189" fmla="*/ T188 w 2983"/>
                          <a:gd name="T190" fmla="+- 0 -1397 -2301"/>
                          <a:gd name="T191" fmla="*/ -1397 h 2142"/>
                          <a:gd name="T192" fmla="+- 0 7349 4682"/>
                          <a:gd name="T193" fmla="*/ T192 w 2983"/>
                          <a:gd name="T194" fmla="+- 0 -1466 -2301"/>
                          <a:gd name="T195" fmla="*/ -1466 h 2142"/>
                          <a:gd name="T196" fmla="+- 0 7311 4682"/>
                          <a:gd name="T197" fmla="*/ T196 w 2983"/>
                          <a:gd name="T198" fmla="+- 0 -1532 -2301"/>
                          <a:gd name="T199" fmla="*/ -1532 h 2142"/>
                          <a:gd name="T200" fmla="+- 0 7272 4682"/>
                          <a:gd name="T201" fmla="*/ T200 w 2983"/>
                          <a:gd name="T202" fmla="+- 0 -1597 -2301"/>
                          <a:gd name="T203" fmla="*/ -1597 h 2142"/>
                          <a:gd name="T204" fmla="+- 0 7230 4682"/>
                          <a:gd name="T205" fmla="*/ T204 w 2983"/>
                          <a:gd name="T206" fmla="+- 0 -1661 -2301"/>
                          <a:gd name="T207" fmla="*/ -1661 h 2142"/>
                          <a:gd name="T208" fmla="+- 0 7140 4682"/>
                          <a:gd name="T209" fmla="*/ T208 w 2983"/>
                          <a:gd name="T210" fmla="+- 0 -1782 -2301"/>
                          <a:gd name="T211" fmla="*/ -1782 h 2142"/>
                          <a:gd name="T212" fmla="+- 0 7045 4682"/>
                          <a:gd name="T213" fmla="*/ T212 w 2983"/>
                          <a:gd name="T214" fmla="+- 0 -1891 -2301"/>
                          <a:gd name="T215" fmla="*/ -1891 h 2142"/>
                          <a:gd name="T216" fmla="+- 0 6946 4682"/>
                          <a:gd name="T217" fmla="*/ T216 w 2983"/>
                          <a:gd name="T218" fmla="+- 0 -1987 -2301"/>
                          <a:gd name="T219" fmla="*/ -1987 h 2142"/>
                          <a:gd name="T220" fmla="+- 0 6843 4682"/>
                          <a:gd name="T221" fmla="*/ T220 w 2983"/>
                          <a:gd name="T222" fmla="+- 0 -2070 -2301"/>
                          <a:gd name="T223" fmla="*/ -2070 h 2142"/>
                          <a:gd name="T224" fmla="+- 0 6736 4682"/>
                          <a:gd name="T225" fmla="*/ T224 w 2983"/>
                          <a:gd name="T226" fmla="+- 0 -2141 -2301"/>
                          <a:gd name="T227" fmla="*/ -2141 h 2142"/>
                          <a:gd name="T228" fmla="+- 0 6627 4682"/>
                          <a:gd name="T229" fmla="*/ T228 w 2983"/>
                          <a:gd name="T230" fmla="+- 0 -2198 -2301"/>
                          <a:gd name="T231" fmla="*/ -2198 h 2142"/>
                          <a:gd name="T232" fmla="+- 0 6515 4682"/>
                          <a:gd name="T233" fmla="*/ T232 w 2983"/>
                          <a:gd name="T234" fmla="+- 0 -2243 -2301"/>
                          <a:gd name="T235" fmla="*/ -2243 h 2142"/>
                          <a:gd name="T236" fmla="+- 0 6402 4682"/>
                          <a:gd name="T237" fmla="*/ T236 w 2983"/>
                          <a:gd name="T238" fmla="+- 0 -2275 -2301"/>
                          <a:gd name="T239" fmla="*/ -2275 h 2142"/>
                          <a:gd name="T240" fmla="+- 0 6288 4682"/>
                          <a:gd name="T241" fmla="*/ T240 w 2983"/>
                          <a:gd name="T242" fmla="+- 0 -2295 -2301"/>
                          <a:gd name="T243" fmla="*/ -2295 h 2142"/>
                          <a:gd name="T244" fmla="+- 0 6174 4682"/>
                          <a:gd name="T245" fmla="*/ T244 w 2983"/>
                          <a:gd name="T246" fmla="+- 0 -2301 -2301"/>
                          <a:gd name="T247" fmla="*/ -2301 h 214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2142">
                            <a:moveTo>
                              <a:pt x="1492" y="0"/>
                            </a:moveTo>
                            <a:lnTo>
                              <a:pt x="1377" y="6"/>
                            </a:lnTo>
                            <a:lnTo>
                              <a:pt x="1263" y="26"/>
                            </a:lnTo>
                            <a:lnTo>
                              <a:pt x="1150" y="57"/>
                            </a:lnTo>
                            <a:lnTo>
                              <a:pt x="1038" y="102"/>
                            </a:lnTo>
                            <a:lnTo>
                              <a:pt x="929" y="160"/>
                            </a:lnTo>
                            <a:lnTo>
                              <a:pt x="823" y="230"/>
                            </a:lnTo>
                            <a:lnTo>
                              <a:pt x="719" y="313"/>
                            </a:lnTo>
                            <a:lnTo>
                              <a:pt x="620" y="409"/>
                            </a:lnTo>
                            <a:lnTo>
                              <a:pt x="525" y="518"/>
                            </a:lnTo>
                            <a:lnTo>
                              <a:pt x="435" y="639"/>
                            </a:lnTo>
                            <a:lnTo>
                              <a:pt x="394" y="702"/>
                            </a:lnTo>
                            <a:lnTo>
                              <a:pt x="354" y="768"/>
                            </a:lnTo>
                            <a:lnTo>
                              <a:pt x="317" y="834"/>
                            </a:lnTo>
                            <a:lnTo>
                              <a:pt x="281" y="903"/>
                            </a:lnTo>
                            <a:lnTo>
                              <a:pt x="248" y="973"/>
                            </a:lnTo>
                            <a:lnTo>
                              <a:pt x="217" y="1044"/>
                            </a:lnTo>
                            <a:lnTo>
                              <a:pt x="188" y="1117"/>
                            </a:lnTo>
                            <a:lnTo>
                              <a:pt x="161" y="1191"/>
                            </a:lnTo>
                            <a:lnTo>
                              <a:pt x="136" y="1266"/>
                            </a:lnTo>
                            <a:lnTo>
                              <a:pt x="114" y="1342"/>
                            </a:lnTo>
                            <a:lnTo>
                              <a:pt x="93" y="1419"/>
                            </a:lnTo>
                            <a:lnTo>
                              <a:pt x="74" y="1497"/>
                            </a:lnTo>
                            <a:lnTo>
                              <a:pt x="58" y="1576"/>
                            </a:lnTo>
                            <a:lnTo>
                              <a:pt x="44" y="1655"/>
                            </a:lnTo>
                            <a:lnTo>
                              <a:pt x="31" y="1735"/>
                            </a:lnTo>
                            <a:lnTo>
                              <a:pt x="21" y="1816"/>
                            </a:lnTo>
                            <a:lnTo>
                              <a:pt x="13" y="1897"/>
                            </a:lnTo>
                            <a:lnTo>
                              <a:pt x="6" y="1979"/>
                            </a:lnTo>
                            <a:lnTo>
                              <a:pt x="2" y="2060"/>
                            </a:lnTo>
                            <a:lnTo>
                              <a:pt x="0" y="2142"/>
                            </a:lnTo>
                            <a:lnTo>
                              <a:pt x="2983" y="2142"/>
                            </a:lnTo>
                            <a:lnTo>
                              <a:pt x="2981" y="2060"/>
                            </a:lnTo>
                            <a:lnTo>
                              <a:pt x="2977" y="1979"/>
                            </a:lnTo>
                            <a:lnTo>
                              <a:pt x="2971" y="1898"/>
                            </a:lnTo>
                            <a:lnTo>
                              <a:pt x="2962" y="1817"/>
                            </a:lnTo>
                            <a:lnTo>
                              <a:pt x="2952" y="1736"/>
                            </a:lnTo>
                            <a:lnTo>
                              <a:pt x="2940" y="1656"/>
                            </a:lnTo>
                            <a:lnTo>
                              <a:pt x="2925" y="1577"/>
                            </a:lnTo>
                            <a:lnTo>
                              <a:pt x="2909" y="1498"/>
                            </a:lnTo>
                            <a:lnTo>
                              <a:pt x="2890" y="1420"/>
                            </a:lnTo>
                            <a:lnTo>
                              <a:pt x="2870" y="1343"/>
                            </a:lnTo>
                            <a:lnTo>
                              <a:pt x="2847" y="1267"/>
                            </a:lnTo>
                            <a:lnTo>
                              <a:pt x="2822" y="1192"/>
                            </a:lnTo>
                            <a:lnTo>
                              <a:pt x="2795" y="1118"/>
                            </a:lnTo>
                            <a:lnTo>
                              <a:pt x="2766" y="1045"/>
                            </a:lnTo>
                            <a:lnTo>
                              <a:pt x="2735" y="974"/>
                            </a:lnTo>
                            <a:lnTo>
                              <a:pt x="2702" y="904"/>
                            </a:lnTo>
                            <a:lnTo>
                              <a:pt x="2667" y="835"/>
                            </a:lnTo>
                            <a:lnTo>
                              <a:pt x="2629" y="769"/>
                            </a:lnTo>
                            <a:lnTo>
                              <a:pt x="2590" y="704"/>
                            </a:lnTo>
                            <a:lnTo>
                              <a:pt x="2548" y="640"/>
                            </a:lnTo>
                            <a:lnTo>
                              <a:pt x="2458" y="519"/>
                            </a:lnTo>
                            <a:lnTo>
                              <a:pt x="2363" y="410"/>
                            </a:lnTo>
                            <a:lnTo>
                              <a:pt x="2264" y="314"/>
                            </a:lnTo>
                            <a:lnTo>
                              <a:pt x="2161" y="231"/>
                            </a:lnTo>
                            <a:lnTo>
                              <a:pt x="2054" y="160"/>
                            </a:lnTo>
                            <a:lnTo>
                              <a:pt x="1945" y="103"/>
                            </a:lnTo>
                            <a:lnTo>
                              <a:pt x="1833" y="58"/>
                            </a:lnTo>
                            <a:lnTo>
                              <a:pt x="1720" y="26"/>
                            </a:lnTo>
                            <a:lnTo>
                              <a:pt x="1606" y="6"/>
                            </a:lnTo>
                            <a:lnTo>
                              <a:pt x="149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" y="-2301"/>
                      <a:ext cx="2983" cy="2142"/>
                      <a:chOff x="4682" y="-2301"/>
                      <a:chExt cx="2983" cy="2142"/>
                    </a:xfrm>
                  </p:grpSpPr>
                  <p:sp>
                    <p:nvSpPr>
                      <p:cNvPr id="103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2" y="-2301"/>
                        <a:ext cx="2983" cy="2142"/>
                      </a:xfrm>
                      <a:custGeom>
                        <a:avLst/>
                        <a:gdLst>
                          <a:gd name="T0" fmla="+- 0 5120 4682"/>
                          <a:gd name="T1" fmla="*/ T0 w 2983"/>
                          <a:gd name="T2" fmla="+- 0 -1659 -2301"/>
                          <a:gd name="T3" fmla="*/ -1659 h 2142"/>
                          <a:gd name="T4" fmla="+- 0 5078 4682"/>
                          <a:gd name="T5" fmla="*/ T4 w 2983"/>
                          <a:gd name="T6" fmla="+- 0 -1596 -2301"/>
                          <a:gd name="T7" fmla="*/ -1596 h 2142"/>
                          <a:gd name="T8" fmla="+- 0 5038 4682"/>
                          <a:gd name="T9" fmla="*/ T8 w 2983"/>
                          <a:gd name="T10" fmla="+- 0 -1531 -2301"/>
                          <a:gd name="T11" fmla="*/ -1531 h 2142"/>
                          <a:gd name="T12" fmla="+- 0 5000 4682"/>
                          <a:gd name="T13" fmla="*/ T12 w 2983"/>
                          <a:gd name="T14" fmla="+- 0 -1465 -2301"/>
                          <a:gd name="T15" fmla="*/ -1465 h 2142"/>
                          <a:gd name="T16" fmla="+- 0 4965 4682"/>
                          <a:gd name="T17" fmla="*/ T16 w 2983"/>
                          <a:gd name="T18" fmla="+- 0 -1397 -2301"/>
                          <a:gd name="T19" fmla="*/ -1397 h 2142"/>
                          <a:gd name="T20" fmla="+- 0 4931 4682"/>
                          <a:gd name="T21" fmla="*/ T20 w 2983"/>
                          <a:gd name="T22" fmla="+- 0 -1327 -2301"/>
                          <a:gd name="T23" fmla="*/ -1327 h 2142"/>
                          <a:gd name="T24" fmla="+- 0 4900 4682"/>
                          <a:gd name="T25" fmla="*/ T24 w 2983"/>
                          <a:gd name="T26" fmla="+- 0 -1256 -2301"/>
                          <a:gd name="T27" fmla="*/ -1256 h 2142"/>
                          <a:gd name="T28" fmla="+- 0 4871 4682"/>
                          <a:gd name="T29" fmla="*/ T28 w 2983"/>
                          <a:gd name="T30" fmla="+- 0 -1184 -2301"/>
                          <a:gd name="T31" fmla="*/ -1184 h 2142"/>
                          <a:gd name="T32" fmla="+- 0 4844 4682"/>
                          <a:gd name="T33" fmla="*/ T32 w 2983"/>
                          <a:gd name="T34" fmla="+- 0 -1110 -2301"/>
                          <a:gd name="T35" fmla="*/ -1110 h 2142"/>
                          <a:gd name="T36" fmla="+- 0 4819 4682"/>
                          <a:gd name="T37" fmla="*/ T36 w 2983"/>
                          <a:gd name="T38" fmla="+- 0 -1035 -2301"/>
                          <a:gd name="T39" fmla="*/ -1035 h 2142"/>
                          <a:gd name="T40" fmla="+- 0 4796 4682"/>
                          <a:gd name="T41" fmla="*/ T40 w 2983"/>
                          <a:gd name="T42" fmla="+- 0 -959 -2301"/>
                          <a:gd name="T43" fmla="*/ -959 h 2142"/>
                          <a:gd name="T44" fmla="+- 0 4775 4682"/>
                          <a:gd name="T45" fmla="*/ T44 w 2983"/>
                          <a:gd name="T46" fmla="+- 0 -882 -2301"/>
                          <a:gd name="T47" fmla="*/ -882 h 2142"/>
                          <a:gd name="T48" fmla="+- 0 4757 4682"/>
                          <a:gd name="T49" fmla="*/ T48 w 2983"/>
                          <a:gd name="T50" fmla="+- 0 -804 -2301"/>
                          <a:gd name="T51" fmla="*/ -804 h 2142"/>
                          <a:gd name="T52" fmla="+- 0 4740 4682"/>
                          <a:gd name="T53" fmla="*/ T52 w 2983"/>
                          <a:gd name="T54" fmla="+- 0 -725 -2301"/>
                          <a:gd name="T55" fmla="*/ -725 h 2142"/>
                          <a:gd name="T56" fmla="+- 0 4726 4682"/>
                          <a:gd name="T57" fmla="*/ T56 w 2983"/>
                          <a:gd name="T58" fmla="+- 0 -645 -2301"/>
                          <a:gd name="T59" fmla="*/ -645 h 2142"/>
                          <a:gd name="T60" fmla="+- 0 4713 4682"/>
                          <a:gd name="T61" fmla="*/ T60 w 2983"/>
                          <a:gd name="T62" fmla="+- 0 -565 -2301"/>
                          <a:gd name="T63" fmla="*/ -565 h 2142"/>
                          <a:gd name="T64" fmla="+- 0 4703 4682"/>
                          <a:gd name="T65" fmla="*/ T64 w 2983"/>
                          <a:gd name="T66" fmla="+- 0 -485 -2301"/>
                          <a:gd name="T67" fmla="*/ -485 h 2142"/>
                          <a:gd name="T68" fmla="+- 0 4695 4682"/>
                          <a:gd name="T69" fmla="*/ T68 w 2983"/>
                          <a:gd name="T70" fmla="+- 0 -404 -2301"/>
                          <a:gd name="T71" fmla="*/ -404 h 2142"/>
                          <a:gd name="T72" fmla="+- 0 4688 4682"/>
                          <a:gd name="T73" fmla="*/ T72 w 2983"/>
                          <a:gd name="T74" fmla="+- 0 -322 -2301"/>
                          <a:gd name="T75" fmla="*/ -322 h 2142"/>
                          <a:gd name="T76" fmla="+- 0 4684 4682"/>
                          <a:gd name="T77" fmla="*/ T76 w 2983"/>
                          <a:gd name="T78" fmla="+- 0 -241 -2301"/>
                          <a:gd name="T79" fmla="*/ -241 h 2142"/>
                          <a:gd name="T80" fmla="+- 0 4682 4682"/>
                          <a:gd name="T81" fmla="*/ T80 w 2983"/>
                          <a:gd name="T82" fmla="+- 0 -159 -2301"/>
                          <a:gd name="T83" fmla="*/ -159 h 2142"/>
                          <a:gd name="T84" fmla="+- 0 7665 4682"/>
                          <a:gd name="T85" fmla="*/ T84 w 2983"/>
                          <a:gd name="T86" fmla="+- 0 -159 -2301"/>
                          <a:gd name="T87" fmla="*/ -159 h 2142"/>
                          <a:gd name="T88" fmla="+- 0 7663 4682"/>
                          <a:gd name="T89" fmla="*/ T88 w 2983"/>
                          <a:gd name="T90" fmla="+- 0 -241 -2301"/>
                          <a:gd name="T91" fmla="*/ -241 h 2142"/>
                          <a:gd name="T92" fmla="+- 0 7659 4682"/>
                          <a:gd name="T93" fmla="*/ T92 w 2983"/>
                          <a:gd name="T94" fmla="+- 0 -322 -2301"/>
                          <a:gd name="T95" fmla="*/ -322 h 2142"/>
                          <a:gd name="T96" fmla="+- 0 7653 4682"/>
                          <a:gd name="T97" fmla="*/ T96 w 2983"/>
                          <a:gd name="T98" fmla="+- 0 -403 -2301"/>
                          <a:gd name="T99" fmla="*/ -403 h 2142"/>
                          <a:gd name="T100" fmla="+- 0 7644 4682"/>
                          <a:gd name="T101" fmla="*/ T100 w 2983"/>
                          <a:gd name="T102" fmla="+- 0 -484 -2301"/>
                          <a:gd name="T103" fmla="*/ -484 h 2142"/>
                          <a:gd name="T104" fmla="+- 0 7634 4682"/>
                          <a:gd name="T105" fmla="*/ T104 w 2983"/>
                          <a:gd name="T106" fmla="+- 0 -565 -2301"/>
                          <a:gd name="T107" fmla="*/ -565 h 2142"/>
                          <a:gd name="T108" fmla="+- 0 7622 4682"/>
                          <a:gd name="T109" fmla="*/ T108 w 2983"/>
                          <a:gd name="T110" fmla="+- 0 -645 -2301"/>
                          <a:gd name="T111" fmla="*/ -645 h 2142"/>
                          <a:gd name="T112" fmla="+- 0 7607 4682"/>
                          <a:gd name="T113" fmla="*/ T112 w 2983"/>
                          <a:gd name="T114" fmla="+- 0 -724 -2301"/>
                          <a:gd name="T115" fmla="*/ -724 h 2142"/>
                          <a:gd name="T116" fmla="+- 0 7591 4682"/>
                          <a:gd name="T117" fmla="*/ T116 w 2983"/>
                          <a:gd name="T118" fmla="+- 0 -803 -2301"/>
                          <a:gd name="T119" fmla="*/ -803 h 2142"/>
                          <a:gd name="T120" fmla="+- 0 7572 4682"/>
                          <a:gd name="T121" fmla="*/ T120 w 2983"/>
                          <a:gd name="T122" fmla="+- 0 -881 -2301"/>
                          <a:gd name="T123" fmla="*/ -881 h 2142"/>
                          <a:gd name="T124" fmla="+- 0 7552 4682"/>
                          <a:gd name="T125" fmla="*/ T124 w 2983"/>
                          <a:gd name="T126" fmla="+- 0 -958 -2301"/>
                          <a:gd name="T127" fmla="*/ -958 h 2142"/>
                          <a:gd name="T128" fmla="+- 0 7529 4682"/>
                          <a:gd name="T129" fmla="*/ T128 w 2983"/>
                          <a:gd name="T130" fmla="+- 0 -1034 -2301"/>
                          <a:gd name="T131" fmla="*/ -1034 h 2142"/>
                          <a:gd name="T132" fmla="+- 0 7504 4682"/>
                          <a:gd name="T133" fmla="*/ T132 w 2983"/>
                          <a:gd name="T134" fmla="+- 0 -1109 -2301"/>
                          <a:gd name="T135" fmla="*/ -1109 h 2142"/>
                          <a:gd name="T136" fmla="+- 0 7477 4682"/>
                          <a:gd name="T137" fmla="*/ T136 w 2983"/>
                          <a:gd name="T138" fmla="+- 0 -1183 -2301"/>
                          <a:gd name="T139" fmla="*/ -1183 h 2142"/>
                          <a:gd name="T140" fmla="+- 0 7448 4682"/>
                          <a:gd name="T141" fmla="*/ T140 w 2983"/>
                          <a:gd name="T142" fmla="+- 0 -1256 -2301"/>
                          <a:gd name="T143" fmla="*/ -1256 h 2142"/>
                          <a:gd name="T144" fmla="+- 0 7417 4682"/>
                          <a:gd name="T145" fmla="*/ T144 w 2983"/>
                          <a:gd name="T146" fmla="+- 0 -1327 -2301"/>
                          <a:gd name="T147" fmla="*/ -1327 h 2142"/>
                          <a:gd name="T148" fmla="+- 0 7384 4682"/>
                          <a:gd name="T149" fmla="*/ T148 w 2983"/>
                          <a:gd name="T150" fmla="+- 0 -1397 -2301"/>
                          <a:gd name="T151" fmla="*/ -1397 h 2142"/>
                          <a:gd name="T152" fmla="+- 0 7349 4682"/>
                          <a:gd name="T153" fmla="*/ T152 w 2983"/>
                          <a:gd name="T154" fmla="+- 0 -1466 -2301"/>
                          <a:gd name="T155" fmla="*/ -1466 h 2142"/>
                          <a:gd name="T156" fmla="+- 0 7311 4682"/>
                          <a:gd name="T157" fmla="*/ T156 w 2983"/>
                          <a:gd name="T158" fmla="+- 0 -1532 -2301"/>
                          <a:gd name="T159" fmla="*/ -1532 h 2142"/>
                          <a:gd name="T160" fmla="+- 0 7272 4682"/>
                          <a:gd name="T161" fmla="*/ T160 w 2983"/>
                          <a:gd name="T162" fmla="+- 0 -1597 -2301"/>
                          <a:gd name="T163" fmla="*/ -1597 h 2142"/>
                          <a:gd name="T164" fmla="+- 0 7230 4682"/>
                          <a:gd name="T165" fmla="*/ T164 w 2983"/>
                          <a:gd name="T166" fmla="+- 0 -1661 -2301"/>
                          <a:gd name="T167" fmla="*/ -1661 h 2142"/>
                          <a:gd name="T168" fmla="+- 0 7140 4682"/>
                          <a:gd name="T169" fmla="*/ T168 w 2983"/>
                          <a:gd name="T170" fmla="+- 0 -1782 -2301"/>
                          <a:gd name="T171" fmla="*/ -1782 h 2142"/>
                          <a:gd name="T172" fmla="+- 0 7045 4682"/>
                          <a:gd name="T173" fmla="*/ T172 w 2983"/>
                          <a:gd name="T174" fmla="+- 0 -1891 -2301"/>
                          <a:gd name="T175" fmla="*/ -1891 h 2142"/>
                          <a:gd name="T176" fmla="+- 0 6946 4682"/>
                          <a:gd name="T177" fmla="*/ T176 w 2983"/>
                          <a:gd name="T178" fmla="+- 0 -1987 -2301"/>
                          <a:gd name="T179" fmla="*/ -1987 h 2142"/>
                          <a:gd name="T180" fmla="+- 0 6843 4682"/>
                          <a:gd name="T181" fmla="*/ T180 w 2983"/>
                          <a:gd name="T182" fmla="+- 0 -2070 -2301"/>
                          <a:gd name="T183" fmla="*/ -2070 h 2142"/>
                          <a:gd name="T184" fmla="+- 0 6736 4682"/>
                          <a:gd name="T185" fmla="*/ T184 w 2983"/>
                          <a:gd name="T186" fmla="+- 0 -2141 -2301"/>
                          <a:gd name="T187" fmla="*/ -2141 h 2142"/>
                          <a:gd name="T188" fmla="+- 0 6627 4682"/>
                          <a:gd name="T189" fmla="*/ T188 w 2983"/>
                          <a:gd name="T190" fmla="+- 0 -2198 -2301"/>
                          <a:gd name="T191" fmla="*/ -2198 h 2142"/>
                          <a:gd name="T192" fmla="+- 0 6516 4682"/>
                          <a:gd name="T193" fmla="*/ T192 w 2983"/>
                          <a:gd name="T194" fmla="+- 0 -2243 -2301"/>
                          <a:gd name="T195" fmla="*/ -2243 h 2142"/>
                          <a:gd name="T196" fmla="+- 0 6403 4682"/>
                          <a:gd name="T197" fmla="*/ T196 w 2983"/>
                          <a:gd name="T198" fmla="+- 0 -2275 -2301"/>
                          <a:gd name="T199" fmla="*/ -2275 h 2142"/>
                          <a:gd name="T200" fmla="+- 0 6288 4682"/>
                          <a:gd name="T201" fmla="*/ T200 w 2983"/>
                          <a:gd name="T202" fmla="+- 0 -2294 -2301"/>
                          <a:gd name="T203" fmla="*/ -2294 h 2142"/>
                          <a:gd name="T204" fmla="+- 0 6174 4682"/>
                          <a:gd name="T205" fmla="*/ T204 w 2983"/>
                          <a:gd name="T206" fmla="+- 0 -2301 -2301"/>
                          <a:gd name="T207" fmla="*/ -2301 h 2142"/>
                          <a:gd name="T208" fmla="+- 0 6059 4682"/>
                          <a:gd name="T209" fmla="*/ T208 w 2983"/>
                          <a:gd name="T210" fmla="+- 0 -2294 -2301"/>
                          <a:gd name="T211" fmla="*/ -2294 h 2142"/>
                          <a:gd name="T212" fmla="+- 0 5945 4682"/>
                          <a:gd name="T213" fmla="*/ T212 w 2983"/>
                          <a:gd name="T214" fmla="+- 0 -2275 -2301"/>
                          <a:gd name="T215" fmla="*/ -2275 h 2142"/>
                          <a:gd name="T216" fmla="+- 0 5832 4682"/>
                          <a:gd name="T217" fmla="*/ T216 w 2983"/>
                          <a:gd name="T218" fmla="+- 0 -2243 -2301"/>
                          <a:gd name="T219" fmla="*/ -2243 h 2142"/>
                          <a:gd name="T220" fmla="+- 0 5721 4682"/>
                          <a:gd name="T221" fmla="*/ T220 w 2983"/>
                          <a:gd name="T222" fmla="+- 0 -2198 -2301"/>
                          <a:gd name="T223" fmla="*/ -2198 h 2142"/>
                          <a:gd name="T224" fmla="+- 0 5612 4682"/>
                          <a:gd name="T225" fmla="*/ T224 w 2983"/>
                          <a:gd name="T226" fmla="+- 0 -2140 -2301"/>
                          <a:gd name="T227" fmla="*/ -2140 h 2142"/>
                          <a:gd name="T228" fmla="+- 0 5506 4682"/>
                          <a:gd name="T229" fmla="*/ T228 w 2983"/>
                          <a:gd name="T230" fmla="+- 0 -2069 -2301"/>
                          <a:gd name="T231" fmla="*/ -2069 h 2142"/>
                          <a:gd name="T232" fmla="+- 0 5403 4682"/>
                          <a:gd name="T233" fmla="*/ T232 w 2983"/>
                          <a:gd name="T234" fmla="+- 0 -1986 -2301"/>
                          <a:gd name="T235" fmla="*/ -1986 h 2142"/>
                          <a:gd name="T236" fmla="+- 0 5304 4682"/>
                          <a:gd name="T237" fmla="*/ T236 w 2983"/>
                          <a:gd name="T238" fmla="+- 0 -1890 -2301"/>
                          <a:gd name="T239" fmla="*/ -1890 h 2142"/>
                          <a:gd name="T240" fmla="+- 0 5210 4682"/>
                          <a:gd name="T241" fmla="*/ T240 w 2983"/>
                          <a:gd name="T242" fmla="+- 0 -1781 -2301"/>
                          <a:gd name="T243" fmla="*/ -1781 h 2142"/>
                          <a:gd name="T244" fmla="+- 0 5120 4682"/>
                          <a:gd name="T245" fmla="*/ T244 w 2983"/>
                          <a:gd name="T246" fmla="+- 0 -1659 -2301"/>
                          <a:gd name="T247" fmla="*/ -1659 h 214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2142">
                            <a:moveTo>
                              <a:pt x="438" y="642"/>
                            </a:moveTo>
                            <a:lnTo>
                              <a:pt x="396" y="705"/>
                            </a:lnTo>
                            <a:lnTo>
                              <a:pt x="356" y="770"/>
                            </a:lnTo>
                            <a:lnTo>
                              <a:pt x="318" y="836"/>
                            </a:lnTo>
                            <a:lnTo>
                              <a:pt x="283" y="904"/>
                            </a:lnTo>
                            <a:lnTo>
                              <a:pt x="249" y="974"/>
                            </a:lnTo>
                            <a:lnTo>
                              <a:pt x="218" y="1045"/>
                            </a:lnTo>
                            <a:lnTo>
                              <a:pt x="189" y="1117"/>
                            </a:lnTo>
                            <a:lnTo>
                              <a:pt x="162" y="1191"/>
                            </a:lnTo>
                            <a:lnTo>
                              <a:pt x="137" y="1266"/>
                            </a:lnTo>
                            <a:lnTo>
                              <a:pt x="114" y="1342"/>
                            </a:lnTo>
                            <a:lnTo>
                              <a:pt x="93" y="1419"/>
                            </a:lnTo>
                            <a:lnTo>
                              <a:pt x="75" y="1497"/>
                            </a:lnTo>
                            <a:lnTo>
                              <a:pt x="58" y="1576"/>
                            </a:lnTo>
                            <a:lnTo>
                              <a:pt x="44" y="1656"/>
                            </a:lnTo>
                            <a:lnTo>
                              <a:pt x="31" y="1736"/>
                            </a:lnTo>
                            <a:lnTo>
                              <a:pt x="21" y="1816"/>
                            </a:lnTo>
                            <a:lnTo>
                              <a:pt x="13" y="1897"/>
                            </a:lnTo>
                            <a:lnTo>
                              <a:pt x="6" y="1979"/>
                            </a:lnTo>
                            <a:lnTo>
                              <a:pt x="2" y="2060"/>
                            </a:lnTo>
                            <a:lnTo>
                              <a:pt x="0" y="2142"/>
                            </a:lnTo>
                            <a:lnTo>
                              <a:pt x="2983" y="2142"/>
                            </a:lnTo>
                            <a:lnTo>
                              <a:pt x="2981" y="2060"/>
                            </a:lnTo>
                            <a:lnTo>
                              <a:pt x="2977" y="1979"/>
                            </a:lnTo>
                            <a:lnTo>
                              <a:pt x="2971" y="1898"/>
                            </a:lnTo>
                            <a:lnTo>
                              <a:pt x="2962" y="1817"/>
                            </a:lnTo>
                            <a:lnTo>
                              <a:pt x="2952" y="1736"/>
                            </a:lnTo>
                            <a:lnTo>
                              <a:pt x="2940" y="1656"/>
                            </a:lnTo>
                            <a:lnTo>
                              <a:pt x="2925" y="1577"/>
                            </a:lnTo>
                            <a:lnTo>
                              <a:pt x="2909" y="1498"/>
                            </a:lnTo>
                            <a:lnTo>
                              <a:pt x="2890" y="1420"/>
                            </a:lnTo>
                            <a:lnTo>
                              <a:pt x="2870" y="1343"/>
                            </a:lnTo>
                            <a:lnTo>
                              <a:pt x="2847" y="1267"/>
                            </a:lnTo>
                            <a:lnTo>
                              <a:pt x="2822" y="1192"/>
                            </a:lnTo>
                            <a:lnTo>
                              <a:pt x="2795" y="1118"/>
                            </a:lnTo>
                            <a:lnTo>
                              <a:pt x="2766" y="1045"/>
                            </a:lnTo>
                            <a:lnTo>
                              <a:pt x="2735" y="974"/>
                            </a:lnTo>
                            <a:lnTo>
                              <a:pt x="2702" y="904"/>
                            </a:lnTo>
                            <a:lnTo>
                              <a:pt x="2667" y="835"/>
                            </a:lnTo>
                            <a:lnTo>
                              <a:pt x="2629" y="769"/>
                            </a:lnTo>
                            <a:lnTo>
                              <a:pt x="2590" y="704"/>
                            </a:lnTo>
                            <a:lnTo>
                              <a:pt x="2548" y="640"/>
                            </a:lnTo>
                            <a:lnTo>
                              <a:pt x="2458" y="519"/>
                            </a:lnTo>
                            <a:lnTo>
                              <a:pt x="2363" y="410"/>
                            </a:lnTo>
                            <a:lnTo>
                              <a:pt x="2264" y="314"/>
                            </a:lnTo>
                            <a:lnTo>
                              <a:pt x="2161" y="231"/>
                            </a:lnTo>
                            <a:lnTo>
                              <a:pt x="2054" y="160"/>
                            </a:lnTo>
                            <a:lnTo>
                              <a:pt x="1945" y="103"/>
                            </a:lnTo>
                            <a:lnTo>
                              <a:pt x="1834" y="58"/>
                            </a:lnTo>
                            <a:lnTo>
                              <a:pt x="1721" y="26"/>
                            </a:lnTo>
                            <a:lnTo>
                              <a:pt x="1606" y="7"/>
                            </a:lnTo>
                            <a:lnTo>
                              <a:pt x="1492" y="0"/>
                            </a:lnTo>
                            <a:lnTo>
                              <a:pt x="1377" y="7"/>
                            </a:lnTo>
                            <a:lnTo>
                              <a:pt x="1263" y="26"/>
                            </a:lnTo>
                            <a:lnTo>
                              <a:pt x="1150" y="58"/>
                            </a:lnTo>
                            <a:lnTo>
                              <a:pt x="1039" y="103"/>
                            </a:lnTo>
                            <a:lnTo>
                              <a:pt x="930" y="161"/>
                            </a:lnTo>
                            <a:lnTo>
                              <a:pt x="824" y="232"/>
                            </a:lnTo>
                            <a:lnTo>
                              <a:pt x="721" y="315"/>
                            </a:lnTo>
                            <a:lnTo>
                              <a:pt x="622" y="411"/>
                            </a:lnTo>
                            <a:lnTo>
                              <a:pt x="528" y="520"/>
                            </a:lnTo>
                            <a:lnTo>
                              <a:pt x="438" y="642"/>
                            </a:lnTo>
                            <a:close/>
                          </a:path>
                        </a:pathLst>
                      </a:custGeom>
                      <a:noFill/>
                      <a:ln w="3426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4" y="-3855"/>
                      <a:ext cx="2983" cy="1752"/>
                      <a:chOff x="4634" y="-3855"/>
                      <a:chExt cx="2983" cy="1752"/>
                    </a:xfrm>
                  </p:grpSpPr>
                  <p:sp>
                    <p:nvSpPr>
                      <p:cNvPr id="1035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" y="-3855"/>
                        <a:ext cx="2983" cy="1752"/>
                      </a:xfrm>
                      <a:custGeom>
                        <a:avLst/>
                        <a:gdLst>
                          <a:gd name="T0" fmla="+- 0 7617 4634"/>
                          <a:gd name="T1" fmla="*/ T0 w 2983"/>
                          <a:gd name="T2" fmla="+- 0 -3855 -3855"/>
                          <a:gd name="T3" fmla="*/ -3855 h 1752"/>
                          <a:gd name="T4" fmla="+- 0 4634 4634"/>
                          <a:gd name="T5" fmla="*/ T4 w 2983"/>
                          <a:gd name="T6" fmla="+- 0 -3855 -3855"/>
                          <a:gd name="T7" fmla="*/ -3855 h 1752"/>
                          <a:gd name="T8" fmla="+- 0 4636 4634"/>
                          <a:gd name="T9" fmla="*/ T8 w 2983"/>
                          <a:gd name="T10" fmla="+- 0 -3788 -3855"/>
                          <a:gd name="T11" fmla="*/ -3788 h 1752"/>
                          <a:gd name="T12" fmla="+- 0 4640 4634"/>
                          <a:gd name="T13" fmla="*/ T12 w 2983"/>
                          <a:gd name="T14" fmla="+- 0 -3721 -3855"/>
                          <a:gd name="T15" fmla="*/ -3721 h 1752"/>
                          <a:gd name="T16" fmla="+- 0 4646 4634"/>
                          <a:gd name="T17" fmla="*/ T16 w 2983"/>
                          <a:gd name="T18" fmla="+- 0 -3655 -3855"/>
                          <a:gd name="T19" fmla="*/ -3655 h 1752"/>
                          <a:gd name="T20" fmla="+- 0 4655 4634"/>
                          <a:gd name="T21" fmla="*/ T20 w 2983"/>
                          <a:gd name="T22" fmla="+- 0 -3589 -3855"/>
                          <a:gd name="T23" fmla="*/ -3589 h 1752"/>
                          <a:gd name="T24" fmla="+- 0 4665 4634"/>
                          <a:gd name="T25" fmla="*/ T24 w 2983"/>
                          <a:gd name="T26" fmla="+- 0 -3523 -3855"/>
                          <a:gd name="T27" fmla="*/ -3523 h 1752"/>
                          <a:gd name="T28" fmla="+- 0 4677 4634"/>
                          <a:gd name="T29" fmla="*/ T28 w 2983"/>
                          <a:gd name="T30" fmla="+- 0 -3457 -3855"/>
                          <a:gd name="T31" fmla="*/ -3457 h 1752"/>
                          <a:gd name="T32" fmla="+- 0 4692 4634"/>
                          <a:gd name="T33" fmla="*/ T32 w 2983"/>
                          <a:gd name="T34" fmla="+- 0 -3392 -3855"/>
                          <a:gd name="T35" fmla="*/ -3392 h 1752"/>
                          <a:gd name="T36" fmla="+- 0 4708 4634"/>
                          <a:gd name="T37" fmla="*/ T36 w 2983"/>
                          <a:gd name="T38" fmla="+- 0 -3328 -3855"/>
                          <a:gd name="T39" fmla="*/ -3328 h 1752"/>
                          <a:gd name="T40" fmla="+- 0 4727 4634"/>
                          <a:gd name="T41" fmla="*/ T40 w 2983"/>
                          <a:gd name="T42" fmla="+- 0 -3264 -3855"/>
                          <a:gd name="T43" fmla="*/ -3264 h 1752"/>
                          <a:gd name="T44" fmla="+- 0 4748 4634"/>
                          <a:gd name="T45" fmla="*/ T44 w 2983"/>
                          <a:gd name="T46" fmla="+- 0 -3201 -3855"/>
                          <a:gd name="T47" fmla="*/ -3201 h 1752"/>
                          <a:gd name="T48" fmla="+- 0 4770 4634"/>
                          <a:gd name="T49" fmla="*/ T48 w 2983"/>
                          <a:gd name="T50" fmla="+- 0 -3139 -3855"/>
                          <a:gd name="T51" fmla="*/ -3139 h 1752"/>
                          <a:gd name="T52" fmla="+- 0 4795 4634"/>
                          <a:gd name="T53" fmla="*/ T52 w 2983"/>
                          <a:gd name="T54" fmla="+- 0 -3077 -3855"/>
                          <a:gd name="T55" fmla="*/ -3077 h 1752"/>
                          <a:gd name="T56" fmla="+- 0 4822 4634"/>
                          <a:gd name="T57" fmla="*/ T56 w 2983"/>
                          <a:gd name="T58" fmla="+- 0 -3017 -3855"/>
                          <a:gd name="T59" fmla="*/ -3017 h 1752"/>
                          <a:gd name="T60" fmla="+- 0 4851 4634"/>
                          <a:gd name="T61" fmla="*/ T60 w 2983"/>
                          <a:gd name="T62" fmla="+- 0 -2958 -3855"/>
                          <a:gd name="T63" fmla="*/ -2958 h 1752"/>
                          <a:gd name="T64" fmla="+- 0 4882 4634"/>
                          <a:gd name="T65" fmla="*/ T64 w 2983"/>
                          <a:gd name="T66" fmla="+- 0 -2899 -3855"/>
                          <a:gd name="T67" fmla="*/ -2899 h 1752"/>
                          <a:gd name="T68" fmla="+- 0 4915 4634"/>
                          <a:gd name="T69" fmla="*/ T68 w 2983"/>
                          <a:gd name="T70" fmla="+- 0 -2842 -3855"/>
                          <a:gd name="T71" fmla="*/ -2842 h 1752"/>
                          <a:gd name="T72" fmla="+- 0 4950 4634"/>
                          <a:gd name="T73" fmla="*/ T72 w 2983"/>
                          <a:gd name="T74" fmla="+- 0 -2786 -3855"/>
                          <a:gd name="T75" fmla="*/ -2786 h 1752"/>
                          <a:gd name="T76" fmla="+- 0 4988 4634"/>
                          <a:gd name="T77" fmla="*/ T76 w 2983"/>
                          <a:gd name="T78" fmla="+- 0 -2731 -3855"/>
                          <a:gd name="T79" fmla="*/ -2731 h 1752"/>
                          <a:gd name="T80" fmla="+- 0 5027 4634"/>
                          <a:gd name="T81" fmla="*/ T80 w 2983"/>
                          <a:gd name="T82" fmla="+- 0 -2678 -3855"/>
                          <a:gd name="T83" fmla="*/ -2678 h 1752"/>
                          <a:gd name="T84" fmla="+- 0 5069 4634"/>
                          <a:gd name="T85" fmla="*/ T84 w 2983"/>
                          <a:gd name="T86" fmla="+- 0 -2627 -3855"/>
                          <a:gd name="T87" fmla="*/ -2627 h 1752"/>
                          <a:gd name="T88" fmla="+- 0 5159 4634"/>
                          <a:gd name="T89" fmla="*/ T88 w 2983"/>
                          <a:gd name="T90" fmla="+- 0 -2527 -3855"/>
                          <a:gd name="T91" fmla="*/ -2527 h 1752"/>
                          <a:gd name="T92" fmla="+- 0 5254 4634"/>
                          <a:gd name="T93" fmla="*/ T92 w 2983"/>
                          <a:gd name="T94" fmla="+- 0 -2438 -3855"/>
                          <a:gd name="T95" fmla="*/ -2438 h 1752"/>
                          <a:gd name="T96" fmla="+- 0 5353 4634"/>
                          <a:gd name="T97" fmla="*/ T96 w 2983"/>
                          <a:gd name="T98" fmla="+- 0 -2360 -3855"/>
                          <a:gd name="T99" fmla="*/ -2360 h 1752"/>
                          <a:gd name="T100" fmla="+- 0 5457 4634"/>
                          <a:gd name="T101" fmla="*/ T100 w 2983"/>
                          <a:gd name="T102" fmla="+- 0 -2291 -3855"/>
                          <a:gd name="T103" fmla="*/ -2291 h 1752"/>
                          <a:gd name="T104" fmla="+- 0 5563 4634"/>
                          <a:gd name="T105" fmla="*/ T104 w 2983"/>
                          <a:gd name="T106" fmla="+- 0 -2234 -3855"/>
                          <a:gd name="T107" fmla="*/ -2234 h 1752"/>
                          <a:gd name="T108" fmla="+- 0 5672 4634"/>
                          <a:gd name="T109" fmla="*/ T108 w 2983"/>
                          <a:gd name="T110" fmla="+- 0 -2187 -3855"/>
                          <a:gd name="T111" fmla="*/ -2187 h 1752"/>
                          <a:gd name="T112" fmla="+- 0 5784 4634"/>
                          <a:gd name="T113" fmla="*/ T112 w 2983"/>
                          <a:gd name="T114" fmla="+- 0 -2150 -3855"/>
                          <a:gd name="T115" fmla="*/ -2150 h 1752"/>
                          <a:gd name="T116" fmla="+- 0 5897 4634"/>
                          <a:gd name="T117" fmla="*/ T116 w 2983"/>
                          <a:gd name="T118" fmla="+- 0 -2124 -3855"/>
                          <a:gd name="T119" fmla="*/ -2124 h 1752"/>
                          <a:gd name="T120" fmla="+- 0 6011 4634"/>
                          <a:gd name="T121" fmla="*/ T120 w 2983"/>
                          <a:gd name="T122" fmla="+- 0 -2108 -3855"/>
                          <a:gd name="T123" fmla="*/ -2108 h 1752"/>
                          <a:gd name="T124" fmla="+- 0 6126 4634"/>
                          <a:gd name="T125" fmla="*/ T124 w 2983"/>
                          <a:gd name="T126" fmla="+- 0 -2103 -3855"/>
                          <a:gd name="T127" fmla="*/ -2103 h 1752"/>
                          <a:gd name="T128" fmla="+- 0 6240 4634"/>
                          <a:gd name="T129" fmla="*/ T128 w 2983"/>
                          <a:gd name="T130" fmla="+- 0 -2108 -3855"/>
                          <a:gd name="T131" fmla="*/ -2108 h 1752"/>
                          <a:gd name="T132" fmla="+- 0 6354 4634"/>
                          <a:gd name="T133" fmla="*/ T132 w 2983"/>
                          <a:gd name="T134" fmla="+- 0 -2124 -3855"/>
                          <a:gd name="T135" fmla="*/ -2124 h 1752"/>
                          <a:gd name="T136" fmla="+- 0 6468 4634"/>
                          <a:gd name="T137" fmla="*/ T136 w 2983"/>
                          <a:gd name="T138" fmla="+- 0 -2150 -3855"/>
                          <a:gd name="T139" fmla="*/ -2150 h 1752"/>
                          <a:gd name="T140" fmla="+- 0 6579 4634"/>
                          <a:gd name="T141" fmla="*/ T140 w 2983"/>
                          <a:gd name="T142" fmla="+- 0 -2186 -3855"/>
                          <a:gd name="T143" fmla="*/ -2186 h 1752"/>
                          <a:gd name="T144" fmla="+- 0 6688 4634"/>
                          <a:gd name="T145" fmla="*/ T144 w 2983"/>
                          <a:gd name="T146" fmla="+- 0 -2234 -3855"/>
                          <a:gd name="T147" fmla="*/ -2234 h 1752"/>
                          <a:gd name="T148" fmla="+- 0 6795 4634"/>
                          <a:gd name="T149" fmla="*/ T148 w 2983"/>
                          <a:gd name="T150" fmla="+- 0 -2291 -3855"/>
                          <a:gd name="T151" fmla="*/ -2291 h 1752"/>
                          <a:gd name="T152" fmla="+- 0 6898 4634"/>
                          <a:gd name="T153" fmla="*/ T152 w 2983"/>
                          <a:gd name="T154" fmla="+- 0 -2359 -3855"/>
                          <a:gd name="T155" fmla="*/ -2359 h 1752"/>
                          <a:gd name="T156" fmla="+- 0 6997 4634"/>
                          <a:gd name="T157" fmla="*/ T156 w 2983"/>
                          <a:gd name="T158" fmla="+- 0 -2437 -3855"/>
                          <a:gd name="T159" fmla="*/ -2437 h 1752"/>
                          <a:gd name="T160" fmla="+- 0 7092 4634"/>
                          <a:gd name="T161" fmla="*/ T160 w 2983"/>
                          <a:gd name="T162" fmla="+- 0 -2526 -3855"/>
                          <a:gd name="T163" fmla="*/ -2526 h 1752"/>
                          <a:gd name="T164" fmla="+- 0 7182 4634"/>
                          <a:gd name="T165" fmla="*/ T164 w 2983"/>
                          <a:gd name="T166" fmla="+- 0 -2626 -3855"/>
                          <a:gd name="T167" fmla="*/ -2626 h 1752"/>
                          <a:gd name="T168" fmla="+- 0 7224 4634"/>
                          <a:gd name="T169" fmla="*/ T168 w 2983"/>
                          <a:gd name="T170" fmla="+- 0 -2677 -3855"/>
                          <a:gd name="T171" fmla="*/ -2677 h 1752"/>
                          <a:gd name="T172" fmla="+- 0 7263 4634"/>
                          <a:gd name="T173" fmla="*/ T172 w 2983"/>
                          <a:gd name="T174" fmla="+- 0 -2731 -3855"/>
                          <a:gd name="T175" fmla="*/ -2731 h 1752"/>
                          <a:gd name="T176" fmla="+- 0 7301 4634"/>
                          <a:gd name="T177" fmla="*/ T176 w 2983"/>
                          <a:gd name="T178" fmla="+- 0 -2785 -3855"/>
                          <a:gd name="T179" fmla="*/ -2785 h 1752"/>
                          <a:gd name="T180" fmla="+- 0 7336 4634"/>
                          <a:gd name="T181" fmla="*/ T180 w 2983"/>
                          <a:gd name="T182" fmla="+- 0 -2841 -3855"/>
                          <a:gd name="T183" fmla="*/ -2841 h 1752"/>
                          <a:gd name="T184" fmla="+- 0 7369 4634"/>
                          <a:gd name="T185" fmla="*/ T184 w 2983"/>
                          <a:gd name="T186" fmla="+- 0 -2898 -3855"/>
                          <a:gd name="T187" fmla="*/ -2898 h 1752"/>
                          <a:gd name="T188" fmla="+- 0 7400 4634"/>
                          <a:gd name="T189" fmla="*/ T188 w 2983"/>
                          <a:gd name="T190" fmla="+- 0 -2957 -3855"/>
                          <a:gd name="T191" fmla="*/ -2957 h 1752"/>
                          <a:gd name="T192" fmla="+- 0 7429 4634"/>
                          <a:gd name="T193" fmla="*/ T192 w 2983"/>
                          <a:gd name="T194" fmla="+- 0 -3016 -3855"/>
                          <a:gd name="T195" fmla="*/ -3016 h 1752"/>
                          <a:gd name="T196" fmla="+- 0 7456 4634"/>
                          <a:gd name="T197" fmla="*/ T196 w 2983"/>
                          <a:gd name="T198" fmla="+- 0 -3077 -3855"/>
                          <a:gd name="T199" fmla="*/ -3077 h 1752"/>
                          <a:gd name="T200" fmla="+- 0 7481 4634"/>
                          <a:gd name="T201" fmla="*/ T200 w 2983"/>
                          <a:gd name="T202" fmla="+- 0 -3138 -3855"/>
                          <a:gd name="T203" fmla="*/ -3138 h 1752"/>
                          <a:gd name="T204" fmla="+- 0 7503 4634"/>
                          <a:gd name="T205" fmla="*/ T204 w 2983"/>
                          <a:gd name="T206" fmla="+- 0 -3200 -3855"/>
                          <a:gd name="T207" fmla="*/ -3200 h 1752"/>
                          <a:gd name="T208" fmla="+- 0 7524 4634"/>
                          <a:gd name="T209" fmla="*/ T208 w 2983"/>
                          <a:gd name="T210" fmla="+- 0 -3263 -3855"/>
                          <a:gd name="T211" fmla="*/ -3263 h 1752"/>
                          <a:gd name="T212" fmla="+- 0 7543 4634"/>
                          <a:gd name="T213" fmla="*/ T212 w 2983"/>
                          <a:gd name="T214" fmla="+- 0 -3327 -3855"/>
                          <a:gd name="T215" fmla="*/ -3327 h 1752"/>
                          <a:gd name="T216" fmla="+- 0 7559 4634"/>
                          <a:gd name="T217" fmla="*/ T216 w 2983"/>
                          <a:gd name="T218" fmla="+- 0 -3392 -3855"/>
                          <a:gd name="T219" fmla="*/ -3392 h 1752"/>
                          <a:gd name="T220" fmla="+- 0 7574 4634"/>
                          <a:gd name="T221" fmla="*/ T220 w 2983"/>
                          <a:gd name="T222" fmla="+- 0 -3457 -3855"/>
                          <a:gd name="T223" fmla="*/ -3457 h 1752"/>
                          <a:gd name="T224" fmla="+- 0 7586 4634"/>
                          <a:gd name="T225" fmla="*/ T224 w 2983"/>
                          <a:gd name="T226" fmla="+- 0 -3522 -3855"/>
                          <a:gd name="T227" fmla="*/ -3522 h 1752"/>
                          <a:gd name="T228" fmla="+- 0 7596 4634"/>
                          <a:gd name="T229" fmla="*/ T228 w 2983"/>
                          <a:gd name="T230" fmla="+- 0 -3588 -3855"/>
                          <a:gd name="T231" fmla="*/ -3588 h 1752"/>
                          <a:gd name="T232" fmla="+- 0 7605 4634"/>
                          <a:gd name="T233" fmla="*/ T232 w 2983"/>
                          <a:gd name="T234" fmla="+- 0 -3655 -3855"/>
                          <a:gd name="T235" fmla="*/ -3655 h 1752"/>
                          <a:gd name="T236" fmla="+- 0 7611 4634"/>
                          <a:gd name="T237" fmla="*/ T236 w 2983"/>
                          <a:gd name="T238" fmla="+- 0 -3721 -3855"/>
                          <a:gd name="T239" fmla="*/ -3721 h 1752"/>
                          <a:gd name="T240" fmla="+- 0 7615 4634"/>
                          <a:gd name="T241" fmla="*/ T240 w 2983"/>
                          <a:gd name="T242" fmla="+- 0 -3788 -3855"/>
                          <a:gd name="T243" fmla="*/ -3788 h 1752"/>
                          <a:gd name="T244" fmla="+- 0 7617 4634"/>
                          <a:gd name="T245" fmla="*/ T244 w 2983"/>
                          <a:gd name="T246" fmla="+- 0 -3855 -3855"/>
                          <a:gd name="T247" fmla="*/ -3855 h 175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1752">
                            <a:moveTo>
                              <a:pt x="2983" y="0"/>
                            </a:moveTo>
                            <a:lnTo>
                              <a:pt x="0" y="0"/>
                            </a:lnTo>
                            <a:lnTo>
                              <a:pt x="2" y="67"/>
                            </a:lnTo>
                            <a:lnTo>
                              <a:pt x="6" y="134"/>
                            </a:lnTo>
                            <a:lnTo>
                              <a:pt x="12" y="200"/>
                            </a:lnTo>
                            <a:lnTo>
                              <a:pt x="21" y="266"/>
                            </a:lnTo>
                            <a:lnTo>
                              <a:pt x="31" y="332"/>
                            </a:lnTo>
                            <a:lnTo>
                              <a:pt x="43" y="398"/>
                            </a:lnTo>
                            <a:lnTo>
                              <a:pt x="58" y="463"/>
                            </a:lnTo>
                            <a:lnTo>
                              <a:pt x="74" y="527"/>
                            </a:lnTo>
                            <a:lnTo>
                              <a:pt x="93" y="591"/>
                            </a:lnTo>
                            <a:lnTo>
                              <a:pt x="114" y="654"/>
                            </a:lnTo>
                            <a:lnTo>
                              <a:pt x="136" y="716"/>
                            </a:lnTo>
                            <a:lnTo>
                              <a:pt x="161" y="778"/>
                            </a:lnTo>
                            <a:lnTo>
                              <a:pt x="188" y="838"/>
                            </a:lnTo>
                            <a:lnTo>
                              <a:pt x="217" y="897"/>
                            </a:lnTo>
                            <a:lnTo>
                              <a:pt x="248" y="956"/>
                            </a:lnTo>
                            <a:lnTo>
                              <a:pt x="281" y="1013"/>
                            </a:lnTo>
                            <a:lnTo>
                              <a:pt x="316" y="1069"/>
                            </a:lnTo>
                            <a:lnTo>
                              <a:pt x="354" y="1124"/>
                            </a:lnTo>
                            <a:lnTo>
                              <a:pt x="393" y="1177"/>
                            </a:lnTo>
                            <a:lnTo>
                              <a:pt x="435" y="1228"/>
                            </a:lnTo>
                            <a:lnTo>
                              <a:pt x="525" y="1328"/>
                            </a:lnTo>
                            <a:lnTo>
                              <a:pt x="620" y="1417"/>
                            </a:lnTo>
                            <a:lnTo>
                              <a:pt x="719" y="1495"/>
                            </a:lnTo>
                            <a:lnTo>
                              <a:pt x="823" y="1564"/>
                            </a:lnTo>
                            <a:lnTo>
                              <a:pt x="929" y="1621"/>
                            </a:lnTo>
                            <a:lnTo>
                              <a:pt x="1038" y="1668"/>
                            </a:lnTo>
                            <a:lnTo>
                              <a:pt x="1150" y="1705"/>
                            </a:lnTo>
                            <a:lnTo>
                              <a:pt x="1263" y="1731"/>
                            </a:lnTo>
                            <a:lnTo>
                              <a:pt x="1377" y="1747"/>
                            </a:lnTo>
                            <a:lnTo>
                              <a:pt x="1492" y="1752"/>
                            </a:lnTo>
                            <a:lnTo>
                              <a:pt x="1606" y="1747"/>
                            </a:lnTo>
                            <a:lnTo>
                              <a:pt x="1720" y="1731"/>
                            </a:lnTo>
                            <a:lnTo>
                              <a:pt x="1834" y="1705"/>
                            </a:lnTo>
                            <a:lnTo>
                              <a:pt x="1945" y="1669"/>
                            </a:lnTo>
                            <a:lnTo>
                              <a:pt x="2054" y="1621"/>
                            </a:lnTo>
                            <a:lnTo>
                              <a:pt x="2161" y="1564"/>
                            </a:lnTo>
                            <a:lnTo>
                              <a:pt x="2264" y="1496"/>
                            </a:lnTo>
                            <a:lnTo>
                              <a:pt x="2363" y="1418"/>
                            </a:lnTo>
                            <a:lnTo>
                              <a:pt x="2458" y="1329"/>
                            </a:lnTo>
                            <a:lnTo>
                              <a:pt x="2548" y="1229"/>
                            </a:lnTo>
                            <a:lnTo>
                              <a:pt x="2590" y="1178"/>
                            </a:lnTo>
                            <a:lnTo>
                              <a:pt x="2629" y="1124"/>
                            </a:lnTo>
                            <a:lnTo>
                              <a:pt x="2667" y="1070"/>
                            </a:lnTo>
                            <a:lnTo>
                              <a:pt x="2702" y="1014"/>
                            </a:lnTo>
                            <a:lnTo>
                              <a:pt x="2735" y="957"/>
                            </a:lnTo>
                            <a:lnTo>
                              <a:pt x="2766" y="898"/>
                            </a:lnTo>
                            <a:lnTo>
                              <a:pt x="2795" y="839"/>
                            </a:lnTo>
                            <a:lnTo>
                              <a:pt x="2822" y="778"/>
                            </a:lnTo>
                            <a:lnTo>
                              <a:pt x="2847" y="717"/>
                            </a:lnTo>
                            <a:lnTo>
                              <a:pt x="2869" y="655"/>
                            </a:lnTo>
                            <a:lnTo>
                              <a:pt x="2890" y="592"/>
                            </a:lnTo>
                            <a:lnTo>
                              <a:pt x="2909" y="528"/>
                            </a:lnTo>
                            <a:lnTo>
                              <a:pt x="2925" y="463"/>
                            </a:lnTo>
                            <a:lnTo>
                              <a:pt x="2940" y="398"/>
                            </a:lnTo>
                            <a:lnTo>
                              <a:pt x="2952" y="333"/>
                            </a:lnTo>
                            <a:lnTo>
                              <a:pt x="2962" y="267"/>
                            </a:lnTo>
                            <a:lnTo>
                              <a:pt x="2971" y="200"/>
                            </a:lnTo>
                            <a:lnTo>
                              <a:pt x="2977" y="134"/>
                            </a:lnTo>
                            <a:lnTo>
                              <a:pt x="2981" y="67"/>
                            </a:lnTo>
                            <a:lnTo>
                              <a:pt x="298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4" y="-3854"/>
                      <a:ext cx="2983" cy="1752"/>
                      <a:chOff x="4634" y="-3854"/>
                      <a:chExt cx="2983" cy="1752"/>
                    </a:xfrm>
                  </p:grpSpPr>
                  <p:sp>
                    <p:nvSpPr>
                      <p:cNvPr id="1034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" y="-3854"/>
                        <a:ext cx="2983" cy="1752"/>
                      </a:xfrm>
                      <a:custGeom>
                        <a:avLst/>
                        <a:gdLst>
                          <a:gd name="T0" fmla="+- 0 7181 4634"/>
                          <a:gd name="T1" fmla="*/ T0 w 2983"/>
                          <a:gd name="T2" fmla="+- 0 -2624 -3854"/>
                          <a:gd name="T3" fmla="*/ -2624 h 1752"/>
                          <a:gd name="T4" fmla="+- 0 7223 4634"/>
                          <a:gd name="T5" fmla="*/ T4 w 2983"/>
                          <a:gd name="T6" fmla="+- 0 -2676 -3854"/>
                          <a:gd name="T7" fmla="*/ -2676 h 1752"/>
                          <a:gd name="T8" fmla="+- 0 7262 4634"/>
                          <a:gd name="T9" fmla="*/ T8 w 2983"/>
                          <a:gd name="T10" fmla="+- 0 -2730 -3854"/>
                          <a:gd name="T11" fmla="*/ -2730 h 1752"/>
                          <a:gd name="T12" fmla="+- 0 7300 4634"/>
                          <a:gd name="T13" fmla="*/ T12 w 2983"/>
                          <a:gd name="T14" fmla="+- 0 -2784 -3854"/>
                          <a:gd name="T15" fmla="*/ -2784 h 1752"/>
                          <a:gd name="T16" fmla="+- 0 7335 4634"/>
                          <a:gd name="T17" fmla="*/ T16 w 2983"/>
                          <a:gd name="T18" fmla="+- 0 -2840 -3854"/>
                          <a:gd name="T19" fmla="*/ -2840 h 1752"/>
                          <a:gd name="T20" fmla="+- 0 7368 4634"/>
                          <a:gd name="T21" fmla="*/ T20 w 2983"/>
                          <a:gd name="T22" fmla="+- 0 -2898 -3854"/>
                          <a:gd name="T23" fmla="*/ -2898 h 1752"/>
                          <a:gd name="T24" fmla="+- 0 7400 4634"/>
                          <a:gd name="T25" fmla="*/ T24 w 2983"/>
                          <a:gd name="T26" fmla="+- 0 -2956 -3854"/>
                          <a:gd name="T27" fmla="*/ -2956 h 1752"/>
                          <a:gd name="T28" fmla="+- 0 7429 4634"/>
                          <a:gd name="T29" fmla="*/ T28 w 2983"/>
                          <a:gd name="T30" fmla="+- 0 -3016 -3854"/>
                          <a:gd name="T31" fmla="*/ -3016 h 1752"/>
                          <a:gd name="T32" fmla="+- 0 7456 4634"/>
                          <a:gd name="T33" fmla="*/ T32 w 2983"/>
                          <a:gd name="T34" fmla="+- 0 -3076 -3854"/>
                          <a:gd name="T35" fmla="*/ -3076 h 1752"/>
                          <a:gd name="T36" fmla="+- 0 7481 4634"/>
                          <a:gd name="T37" fmla="*/ T36 w 2983"/>
                          <a:gd name="T38" fmla="+- 0 -3138 -3854"/>
                          <a:gd name="T39" fmla="*/ -3138 h 1752"/>
                          <a:gd name="T40" fmla="+- 0 7503 4634"/>
                          <a:gd name="T41" fmla="*/ T40 w 2983"/>
                          <a:gd name="T42" fmla="+- 0 -3200 -3854"/>
                          <a:gd name="T43" fmla="*/ -3200 h 1752"/>
                          <a:gd name="T44" fmla="+- 0 7524 4634"/>
                          <a:gd name="T45" fmla="*/ T44 w 2983"/>
                          <a:gd name="T46" fmla="+- 0 -3263 -3854"/>
                          <a:gd name="T47" fmla="*/ -3263 h 1752"/>
                          <a:gd name="T48" fmla="+- 0 7543 4634"/>
                          <a:gd name="T49" fmla="*/ T48 w 2983"/>
                          <a:gd name="T50" fmla="+- 0 -3327 -3854"/>
                          <a:gd name="T51" fmla="*/ -3327 h 1752"/>
                          <a:gd name="T52" fmla="+- 0 7559 4634"/>
                          <a:gd name="T53" fmla="*/ T52 w 2983"/>
                          <a:gd name="T54" fmla="+- 0 -3392 -3854"/>
                          <a:gd name="T55" fmla="*/ -3392 h 1752"/>
                          <a:gd name="T56" fmla="+- 0 7574 4634"/>
                          <a:gd name="T57" fmla="*/ T56 w 2983"/>
                          <a:gd name="T58" fmla="+- 0 -3457 -3854"/>
                          <a:gd name="T59" fmla="*/ -3457 h 1752"/>
                          <a:gd name="T60" fmla="+- 0 7586 4634"/>
                          <a:gd name="T61" fmla="*/ T60 w 2983"/>
                          <a:gd name="T62" fmla="+- 0 -3522 -3854"/>
                          <a:gd name="T63" fmla="*/ -3522 h 1752"/>
                          <a:gd name="T64" fmla="+- 0 7596 4634"/>
                          <a:gd name="T65" fmla="*/ T64 w 2983"/>
                          <a:gd name="T66" fmla="+- 0 -3588 -3854"/>
                          <a:gd name="T67" fmla="*/ -3588 h 1752"/>
                          <a:gd name="T68" fmla="+- 0 7605 4634"/>
                          <a:gd name="T69" fmla="*/ T68 w 2983"/>
                          <a:gd name="T70" fmla="+- 0 -3654 -3854"/>
                          <a:gd name="T71" fmla="*/ -3654 h 1752"/>
                          <a:gd name="T72" fmla="+- 0 7611 4634"/>
                          <a:gd name="T73" fmla="*/ T72 w 2983"/>
                          <a:gd name="T74" fmla="+- 0 -3721 -3854"/>
                          <a:gd name="T75" fmla="*/ -3721 h 1752"/>
                          <a:gd name="T76" fmla="+- 0 7615 4634"/>
                          <a:gd name="T77" fmla="*/ T76 w 2983"/>
                          <a:gd name="T78" fmla="+- 0 -3788 -3854"/>
                          <a:gd name="T79" fmla="*/ -3788 h 1752"/>
                          <a:gd name="T80" fmla="+- 0 7617 4634"/>
                          <a:gd name="T81" fmla="*/ T80 w 2983"/>
                          <a:gd name="T82" fmla="+- 0 -3854 -3854"/>
                          <a:gd name="T83" fmla="*/ -3854 h 1752"/>
                          <a:gd name="T84" fmla="+- 0 4634 4634"/>
                          <a:gd name="T85" fmla="*/ T84 w 2983"/>
                          <a:gd name="T86" fmla="+- 0 -3854 -3854"/>
                          <a:gd name="T87" fmla="*/ -3854 h 1752"/>
                          <a:gd name="T88" fmla="+- 0 4636 4634"/>
                          <a:gd name="T89" fmla="*/ T88 w 2983"/>
                          <a:gd name="T90" fmla="+- 0 -3788 -3854"/>
                          <a:gd name="T91" fmla="*/ -3788 h 1752"/>
                          <a:gd name="T92" fmla="+- 0 4640 4634"/>
                          <a:gd name="T93" fmla="*/ T92 w 2983"/>
                          <a:gd name="T94" fmla="+- 0 -3721 -3854"/>
                          <a:gd name="T95" fmla="*/ -3721 h 1752"/>
                          <a:gd name="T96" fmla="+- 0 4646 4634"/>
                          <a:gd name="T97" fmla="*/ T96 w 2983"/>
                          <a:gd name="T98" fmla="+- 0 -3655 -3854"/>
                          <a:gd name="T99" fmla="*/ -3655 h 1752"/>
                          <a:gd name="T100" fmla="+- 0 4655 4634"/>
                          <a:gd name="T101" fmla="*/ T100 w 2983"/>
                          <a:gd name="T102" fmla="+- 0 -3588 -3854"/>
                          <a:gd name="T103" fmla="*/ -3588 h 1752"/>
                          <a:gd name="T104" fmla="+- 0 4665 4634"/>
                          <a:gd name="T105" fmla="*/ T104 w 2983"/>
                          <a:gd name="T106" fmla="+- 0 -3523 -3854"/>
                          <a:gd name="T107" fmla="*/ -3523 h 1752"/>
                          <a:gd name="T108" fmla="+- 0 4677 4634"/>
                          <a:gd name="T109" fmla="*/ T108 w 2983"/>
                          <a:gd name="T110" fmla="+- 0 -3457 -3854"/>
                          <a:gd name="T111" fmla="*/ -3457 h 1752"/>
                          <a:gd name="T112" fmla="+- 0 4692 4634"/>
                          <a:gd name="T113" fmla="*/ T112 w 2983"/>
                          <a:gd name="T114" fmla="+- 0 -3392 -3854"/>
                          <a:gd name="T115" fmla="*/ -3392 h 1752"/>
                          <a:gd name="T116" fmla="+- 0 4708 4634"/>
                          <a:gd name="T117" fmla="*/ T116 w 2983"/>
                          <a:gd name="T118" fmla="+- 0 -3328 -3854"/>
                          <a:gd name="T119" fmla="*/ -3328 h 1752"/>
                          <a:gd name="T120" fmla="+- 0 4727 4634"/>
                          <a:gd name="T121" fmla="*/ T120 w 2983"/>
                          <a:gd name="T122" fmla="+- 0 -3264 -3854"/>
                          <a:gd name="T123" fmla="*/ -3264 h 1752"/>
                          <a:gd name="T124" fmla="+- 0 4748 4634"/>
                          <a:gd name="T125" fmla="*/ T124 w 2983"/>
                          <a:gd name="T126" fmla="+- 0 -3201 -3854"/>
                          <a:gd name="T127" fmla="*/ -3201 h 1752"/>
                          <a:gd name="T128" fmla="+- 0 4770 4634"/>
                          <a:gd name="T129" fmla="*/ T128 w 2983"/>
                          <a:gd name="T130" fmla="+- 0 -3139 -3854"/>
                          <a:gd name="T131" fmla="*/ -3139 h 1752"/>
                          <a:gd name="T132" fmla="+- 0 4795 4634"/>
                          <a:gd name="T133" fmla="*/ T132 w 2983"/>
                          <a:gd name="T134" fmla="+- 0 -3077 -3854"/>
                          <a:gd name="T135" fmla="*/ -3077 h 1752"/>
                          <a:gd name="T136" fmla="+- 0 4822 4634"/>
                          <a:gd name="T137" fmla="*/ T136 w 2983"/>
                          <a:gd name="T138" fmla="+- 0 -3017 -3854"/>
                          <a:gd name="T139" fmla="*/ -3017 h 1752"/>
                          <a:gd name="T140" fmla="+- 0 4851 4634"/>
                          <a:gd name="T141" fmla="*/ T140 w 2983"/>
                          <a:gd name="T142" fmla="+- 0 -2957 -3854"/>
                          <a:gd name="T143" fmla="*/ -2957 h 1752"/>
                          <a:gd name="T144" fmla="+- 0 4882 4634"/>
                          <a:gd name="T145" fmla="*/ T144 w 2983"/>
                          <a:gd name="T146" fmla="+- 0 -2899 -3854"/>
                          <a:gd name="T147" fmla="*/ -2899 h 1752"/>
                          <a:gd name="T148" fmla="+- 0 4915 4634"/>
                          <a:gd name="T149" fmla="*/ T148 w 2983"/>
                          <a:gd name="T150" fmla="+- 0 -2842 -3854"/>
                          <a:gd name="T151" fmla="*/ -2842 h 1752"/>
                          <a:gd name="T152" fmla="+- 0 4950 4634"/>
                          <a:gd name="T153" fmla="*/ T152 w 2983"/>
                          <a:gd name="T154" fmla="+- 0 -2786 -3854"/>
                          <a:gd name="T155" fmla="*/ -2786 h 1752"/>
                          <a:gd name="T156" fmla="+- 0 4988 4634"/>
                          <a:gd name="T157" fmla="*/ T156 w 2983"/>
                          <a:gd name="T158" fmla="+- 0 -2731 -3854"/>
                          <a:gd name="T159" fmla="*/ -2731 h 1752"/>
                          <a:gd name="T160" fmla="+- 0 5027 4634"/>
                          <a:gd name="T161" fmla="*/ T160 w 2983"/>
                          <a:gd name="T162" fmla="+- 0 -2678 -3854"/>
                          <a:gd name="T163" fmla="*/ -2678 h 1752"/>
                          <a:gd name="T164" fmla="+- 0 5069 4634"/>
                          <a:gd name="T165" fmla="*/ T164 w 2983"/>
                          <a:gd name="T166" fmla="+- 0 -2627 -3854"/>
                          <a:gd name="T167" fmla="*/ -2627 h 1752"/>
                          <a:gd name="T168" fmla="+- 0 5159 4634"/>
                          <a:gd name="T169" fmla="*/ T168 w 2983"/>
                          <a:gd name="T170" fmla="+- 0 -2527 -3854"/>
                          <a:gd name="T171" fmla="*/ -2527 h 1752"/>
                          <a:gd name="T172" fmla="+- 0 5254 4634"/>
                          <a:gd name="T173" fmla="*/ T172 w 2983"/>
                          <a:gd name="T174" fmla="+- 0 -2438 -3854"/>
                          <a:gd name="T175" fmla="*/ -2438 h 1752"/>
                          <a:gd name="T176" fmla="+- 0 5353 4634"/>
                          <a:gd name="T177" fmla="*/ T176 w 2983"/>
                          <a:gd name="T178" fmla="+- 0 -2360 -3854"/>
                          <a:gd name="T179" fmla="*/ -2360 h 1752"/>
                          <a:gd name="T180" fmla="+- 0 5457 4634"/>
                          <a:gd name="T181" fmla="*/ T180 w 2983"/>
                          <a:gd name="T182" fmla="+- 0 -2291 -3854"/>
                          <a:gd name="T183" fmla="*/ -2291 h 1752"/>
                          <a:gd name="T184" fmla="+- 0 5563 4634"/>
                          <a:gd name="T185" fmla="*/ T184 w 2983"/>
                          <a:gd name="T186" fmla="+- 0 -2234 -3854"/>
                          <a:gd name="T187" fmla="*/ -2234 h 1752"/>
                          <a:gd name="T188" fmla="+- 0 5672 4634"/>
                          <a:gd name="T189" fmla="*/ T188 w 2983"/>
                          <a:gd name="T190" fmla="+- 0 -2187 -3854"/>
                          <a:gd name="T191" fmla="*/ -2187 h 1752"/>
                          <a:gd name="T192" fmla="+- 0 5784 4634"/>
                          <a:gd name="T193" fmla="*/ T192 w 2983"/>
                          <a:gd name="T194" fmla="+- 0 -2150 -3854"/>
                          <a:gd name="T195" fmla="*/ -2150 h 1752"/>
                          <a:gd name="T196" fmla="+- 0 5897 4634"/>
                          <a:gd name="T197" fmla="*/ T196 w 2983"/>
                          <a:gd name="T198" fmla="+- 0 -2124 -3854"/>
                          <a:gd name="T199" fmla="*/ -2124 h 1752"/>
                          <a:gd name="T200" fmla="+- 0 6011 4634"/>
                          <a:gd name="T201" fmla="*/ T200 w 2983"/>
                          <a:gd name="T202" fmla="+- 0 -2108 -3854"/>
                          <a:gd name="T203" fmla="*/ -2108 h 1752"/>
                          <a:gd name="T204" fmla="+- 0 6126 4634"/>
                          <a:gd name="T205" fmla="*/ T204 w 2983"/>
                          <a:gd name="T206" fmla="+- 0 -2103 -3854"/>
                          <a:gd name="T207" fmla="*/ -2103 h 1752"/>
                          <a:gd name="T208" fmla="+- 0 6240 4634"/>
                          <a:gd name="T209" fmla="*/ T208 w 2983"/>
                          <a:gd name="T210" fmla="+- 0 -2108 -3854"/>
                          <a:gd name="T211" fmla="*/ -2108 h 1752"/>
                          <a:gd name="T212" fmla="+- 0 6354 4634"/>
                          <a:gd name="T213" fmla="*/ T212 w 2983"/>
                          <a:gd name="T214" fmla="+- 0 -2123 -3854"/>
                          <a:gd name="T215" fmla="*/ -2123 h 1752"/>
                          <a:gd name="T216" fmla="+- 0 6467 4634"/>
                          <a:gd name="T217" fmla="*/ T216 w 2983"/>
                          <a:gd name="T218" fmla="+- 0 -2150 -3854"/>
                          <a:gd name="T219" fmla="*/ -2150 h 1752"/>
                          <a:gd name="T220" fmla="+- 0 6578 4634"/>
                          <a:gd name="T221" fmla="*/ T220 w 2983"/>
                          <a:gd name="T222" fmla="+- 0 -2186 -3854"/>
                          <a:gd name="T223" fmla="*/ -2186 h 1752"/>
                          <a:gd name="T224" fmla="+- 0 6688 4634"/>
                          <a:gd name="T225" fmla="*/ T224 w 2983"/>
                          <a:gd name="T226" fmla="+- 0 -2233 -3854"/>
                          <a:gd name="T227" fmla="*/ -2233 h 1752"/>
                          <a:gd name="T228" fmla="+- 0 6794 4634"/>
                          <a:gd name="T229" fmla="*/ T228 w 2983"/>
                          <a:gd name="T230" fmla="+- 0 -2290 -3854"/>
                          <a:gd name="T231" fmla="*/ -2290 h 1752"/>
                          <a:gd name="T232" fmla="+- 0 6897 4634"/>
                          <a:gd name="T233" fmla="*/ T232 w 2983"/>
                          <a:gd name="T234" fmla="+- 0 -2358 -3854"/>
                          <a:gd name="T235" fmla="*/ -2358 h 1752"/>
                          <a:gd name="T236" fmla="+- 0 6996 4634"/>
                          <a:gd name="T237" fmla="*/ T236 w 2983"/>
                          <a:gd name="T238" fmla="+- 0 -2436 -3854"/>
                          <a:gd name="T239" fmla="*/ -2436 h 1752"/>
                          <a:gd name="T240" fmla="+- 0 7091 4634"/>
                          <a:gd name="T241" fmla="*/ T240 w 2983"/>
                          <a:gd name="T242" fmla="+- 0 -2525 -3854"/>
                          <a:gd name="T243" fmla="*/ -2525 h 1752"/>
                          <a:gd name="T244" fmla="+- 0 7181 4634"/>
                          <a:gd name="T245" fmla="*/ T244 w 2983"/>
                          <a:gd name="T246" fmla="+- 0 -2624 -3854"/>
                          <a:gd name="T247" fmla="*/ -2624 h 175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1752">
                            <a:moveTo>
                              <a:pt x="2547" y="1230"/>
                            </a:moveTo>
                            <a:lnTo>
                              <a:pt x="2589" y="1178"/>
                            </a:lnTo>
                            <a:lnTo>
                              <a:pt x="2628" y="1124"/>
                            </a:lnTo>
                            <a:lnTo>
                              <a:pt x="2666" y="1070"/>
                            </a:lnTo>
                            <a:lnTo>
                              <a:pt x="2701" y="1014"/>
                            </a:lnTo>
                            <a:lnTo>
                              <a:pt x="2734" y="956"/>
                            </a:lnTo>
                            <a:lnTo>
                              <a:pt x="2766" y="898"/>
                            </a:lnTo>
                            <a:lnTo>
                              <a:pt x="2795" y="838"/>
                            </a:lnTo>
                            <a:lnTo>
                              <a:pt x="2822" y="778"/>
                            </a:lnTo>
                            <a:lnTo>
                              <a:pt x="2847" y="716"/>
                            </a:lnTo>
                            <a:lnTo>
                              <a:pt x="2869" y="654"/>
                            </a:lnTo>
                            <a:lnTo>
                              <a:pt x="2890" y="591"/>
                            </a:lnTo>
                            <a:lnTo>
                              <a:pt x="2909" y="527"/>
                            </a:lnTo>
                            <a:lnTo>
                              <a:pt x="2925" y="462"/>
                            </a:lnTo>
                            <a:lnTo>
                              <a:pt x="2940" y="397"/>
                            </a:lnTo>
                            <a:lnTo>
                              <a:pt x="2952" y="332"/>
                            </a:lnTo>
                            <a:lnTo>
                              <a:pt x="2962" y="266"/>
                            </a:lnTo>
                            <a:lnTo>
                              <a:pt x="2971" y="200"/>
                            </a:lnTo>
                            <a:lnTo>
                              <a:pt x="2977" y="133"/>
                            </a:lnTo>
                            <a:lnTo>
                              <a:pt x="2981" y="66"/>
                            </a:lnTo>
                            <a:lnTo>
                              <a:pt x="2983" y="0"/>
                            </a:lnTo>
                            <a:lnTo>
                              <a:pt x="0" y="0"/>
                            </a:lnTo>
                            <a:lnTo>
                              <a:pt x="2" y="66"/>
                            </a:lnTo>
                            <a:lnTo>
                              <a:pt x="6" y="133"/>
                            </a:lnTo>
                            <a:lnTo>
                              <a:pt x="12" y="199"/>
                            </a:lnTo>
                            <a:lnTo>
                              <a:pt x="21" y="266"/>
                            </a:lnTo>
                            <a:lnTo>
                              <a:pt x="31" y="331"/>
                            </a:lnTo>
                            <a:lnTo>
                              <a:pt x="43" y="397"/>
                            </a:lnTo>
                            <a:lnTo>
                              <a:pt x="58" y="462"/>
                            </a:lnTo>
                            <a:lnTo>
                              <a:pt x="74" y="526"/>
                            </a:lnTo>
                            <a:lnTo>
                              <a:pt x="93" y="590"/>
                            </a:lnTo>
                            <a:lnTo>
                              <a:pt x="114" y="653"/>
                            </a:lnTo>
                            <a:lnTo>
                              <a:pt x="136" y="715"/>
                            </a:lnTo>
                            <a:lnTo>
                              <a:pt x="161" y="777"/>
                            </a:lnTo>
                            <a:lnTo>
                              <a:pt x="188" y="837"/>
                            </a:lnTo>
                            <a:lnTo>
                              <a:pt x="217" y="897"/>
                            </a:lnTo>
                            <a:lnTo>
                              <a:pt x="248" y="955"/>
                            </a:lnTo>
                            <a:lnTo>
                              <a:pt x="281" y="1012"/>
                            </a:lnTo>
                            <a:lnTo>
                              <a:pt x="316" y="1068"/>
                            </a:lnTo>
                            <a:lnTo>
                              <a:pt x="354" y="1123"/>
                            </a:lnTo>
                            <a:lnTo>
                              <a:pt x="393" y="1176"/>
                            </a:lnTo>
                            <a:lnTo>
                              <a:pt x="435" y="1227"/>
                            </a:lnTo>
                            <a:lnTo>
                              <a:pt x="525" y="1327"/>
                            </a:lnTo>
                            <a:lnTo>
                              <a:pt x="620" y="1416"/>
                            </a:lnTo>
                            <a:lnTo>
                              <a:pt x="719" y="1494"/>
                            </a:lnTo>
                            <a:lnTo>
                              <a:pt x="823" y="1563"/>
                            </a:lnTo>
                            <a:lnTo>
                              <a:pt x="929" y="1620"/>
                            </a:lnTo>
                            <a:lnTo>
                              <a:pt x="1038" y="1667"/>
                            </a:lnTo>
                            <a:lnTo>
                              <a:pt x="1150" y="1704"/>
                            </a:lnTo>
                            <a:lnTo>
                              <a:pt x="1263" y="1730"/>
                            </a:lnTo>
                            <a:lnTo>
                              <a:pt x="1377" y="1746"/>
                            </a:lnTo>
                            <a:lnTo>
                              <a:pt x="1492" y="1751"/>
                            </a:lnTo>
                            <a:lnTo>
                              <a:pt x="1606" y="1746"/>
                            </a:lnTo>
                            <a:lnTo>
                              <a:pt x="1720" y="1731"/>
                            </a:lnTo>
                            <a:lnTo>
                              <a:pt x="1833" y="1704"/>
                            </a:lnTo>
                            <a:lnTo>
                              <a:pt x="1944" y="1668"/>
                            </a:lnTo>
                            <a:lnTo>
                              <a:pt x="2054" y="1621"/>
                            </a:lnTo>
                            <a:lnTo>
                              <a:pt x="2160" y="1564"/>
                            </a:lnTo>
                            <a:lnTo>
                              <a:pt x="2263" y="1496"/>
                            </a:lnTo>
                            <a:lnTo>
                              <a:pt x="2362" y="1418"/>
                            </a:lnTo>
                            <a:lnTo>
                              <a:pt x="2457" y="1329"/>
                            </a:lnTo>
                            <a:lnTo>
                              <a:pt x="2547" y="1230"/>
                            </a:lnTo>
                            <a:close/>
                          </a:path>
                        </a:pathLst>
                      </a:custGeom>
                      <a:noFill/>
                      <a:ln w="3426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6" y="-3790"/>
                      <a:ext cx="1796" cy="378"/>
                      <a:chOff x="5256" y="-3790"/>
                      <a:chExt cx="1796" cy="378"/>
                    </a:xfrm>
                  </p:grpSpPr>
                  <p:sp>
                    <p:nvSpPr>
                      <p:cNvPr id="1026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6" y="-3790"/>
                        <a:ext cx="1796" cy="378"/>
                      </a:xfrm>
                      <a:custGeom>
                        <a:avLst/>
                        <a:gdLst>
                          <a:gd name="T0" fmla="+- 0 7040 5256"/>
                          <a:gd name="T1" fmla="*/ T0 w 1796"/>
                          <a:gd name="T2" fmla="+- 0 -3790 -3790"/>
                          <a:gd name="T3" fmla="*/ -3790 h 378"/>
                          <a:gd name="T4" fmla="+- 0 5268 5256"/>
                          <a:gd name="T5" fmla="*/ T4 w 1796"/>
                          <a:gd name="T6" fmla="+- 0 -3790 -3790"/>
                          <a:gd name="T7" fmla="*/ -3790 h 378"/>
                          <a:gd name="T8" fmla="+- 0 5256 5256"/>
                          <a:gd name="T9" fmla="*/ T8 w 1796"/>
                          <a:gd name="T10" fmla="+- 0 -3778 -3790"/>
                          <a:gd name="T11" fmla="*/ -3778 h 378"/>
                          <a:gd name="T12" fmla="+- 0 5256 5256"/>
                          <a:gd name="T13" fmla="*/ T12 w 1796"/>
                          <a:gd name="T14" fmla="+- 0 -3425 -3790"/>
                          <a:gd name="T15" fmla="*/ -3425 h 378"/>
                          <a:gd name="T16" fmla="+- 0 5268 5256"/>
                          <a:gd name="T17" fmla="*/ T16 w 1796"/>
                          <a:gd name="T18" fmla="+- 0 -3413 -3790"/>
                          <a:gd name="T19" fmla="*/ -3413 h 378"/>
                          <a:gd name="T20" fmla="+- 0 7040 5256"/>
                          <a:gd name="T21" fmla="*/ T20 w 1796"/>
                          <a:gd name="T22" fmla="+- 0 -3413 -3790"/>
                          <a:gd name="T23" fmla="*/ -3413 h 378"/>
                          <a:gd name="T24" fmla="+- 0 7052 5256"/>
                          <a:gd name="T25" fmla="*/ T24 w 1796"/>
                          <a:gd name="T26" fmla="+- 0 -3425 -3790"/>
                          <a:gd name="T27" fmla="*/ -3425 h 378"/>
                          <a:gd name="T28" fmla="+- 0 7052 5256"/>
                          <a:gd name="T29" fmla="*/ T28 w 1796"/>
                          <a:gd name="T30" fmla="+- 0 -3778 -3790"/>
                          <a:gd name="T31" fmla="*/ -3778 h 378"/>
                          <a:gd name="T32" fmla="+- 0 7040 5256"/>
                          <a:gd name="T33" fmla="*/ T32 w 1796"/>
                          <a:gd name="T34" fmla="+- 0 -3790 -3790"/>
                          <a:gd name="T35" fmla="*/ -3790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378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365"/>
                            </a:lnTo>
                            <a:lnTo>
                              <a:pt x="12" y="377"/>
                            </a:lnTo>
                            <a:lnTo>
                              <a:pt x="1784" y="377"/>
                            </a:lnTo>
                            <a:lnTo>
                              <a:pt x="1796" y="365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7" y="-3792"/>
                      <a:ext cx="1797" cy="378"/>
                      <a:chOff x="5257" y="-3792"/>
                      <a:chExt cx="1797" cy="378"/>
                    </a:xfrm>
                  </p:grpSpPr>
                  <p:sp>
                    <p:nvSpPr>
                      <p:cNvPr id="1025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7" y="-3792"/>
                        <a:ext cx="1797" cy="378"/>
                      </a:xfrm>
                      <a:custGeom>
                        <a:avLst/>
                        <a:gdLst>
                          <a:gd name="T0" fmla="+- 0 5284 5257"/>
                          <a:gd name="T1" fmla="*/ T0 w 1797"/>
                          <a:gd name="T2" fmla="+- 0 -3792 -3792"/>
                          <a:gd name="T3" fmla="*/ -3792 h 378"/>
                          <a:gd name="T4" fmla="+- 0 7025 5257"/>
                          <a:gd name="T5" fmla="*/ T4 w 1797"/>
                          <a:gd name="T6" fmla="+- 0 -3792 -3792"/>
                          <a:gd name="T7" fmla="*/ -3792 h 378"/>
                          <a:gd name="T8" fmla="+- 0 7044 5257"/>
                          <a:gd name="T9" fmla="*/ T8 w 1797"/>
                          <a:gd name="T10" fmla="+- 0 -3783 -3792"/>
                          <a:gd name="T11" fmla="*/ -3783 h 378"/>
                          <a:gd name="T12" fmla="+- 0 7054 5257"/>
                          <a:gd name="T13" fmla="*/ T12 w 1797"/>
                          <a:gd name="T14" fmla="+- 0 -3764 -3792"/>
                          <a:gd name="T15" fmla="*/ -3764 h 378"/>
                          <a:gd name="T16" fmla="+- 0 7054 5257"/>
                          <a:gd name="T17" fmla="*/ T16 w 1797"/>
                          <a:gd name="T18" fmla="+- 0 -3440 -3792"/>
                          <a:gd name="T19" fmla="*/ -3440 h 378"/>
                          <a:gd name="T20" fmla="+- 0 7045 5257"/>
                          <a:gd name="T21" fmla="*/ T20 w 1797"/>
                          <a:gd name="T22" fmla="+- 0 -3421 -3792"/>
                          <a:gd name="T23" fmla="*/ -3421 h 378"/>
                          <a:gd name="T24" fmla="+- 0 7026 5257"/>
                          <a:gd name="T25" fmla="*/ T24 w 1797"/>
                          <a:gd name="T26" fmla="+- 0 -3415 -3792"/>
                          <a:gd name="T27" fmla="*/ -3415 h 378"/>
                          <a:gd name="T28" fmla="+- 0 5283 5257"/>
                          <a:gd name="T29" fmla="*/ T28 w 1797"/>
                          <a:gd name="T30" fmla="+- 0 -3415 -3792"/>
                          <a:gd name="T31" fmla="*/ -3415 h 378"/>
                          <a:gd name="T32" fmla="+- 0 5264 5257"/>
                          <a:gd name="T33" fmla="*/ T32 w 1797"/>
                          <a:gd name="T34" fmla="+- 0 -3420 -3792"/>
                          <a:gd name="T35" fmla="*/ -3420 h 378"/>
                          <a:gd name="T36" fmla="+- 0 5257 5257"/>
                          <a:gd name="T37" fmla="*/ T36 w 1797"/>
                          <a:gd name="T38" fmla="+- 0 -3438 -3792"/>
                          <a:gd name="T39" fmla="*/ -3438 h 378"/>
                          <a:gd name="T40" fmla="+- 0 5257 5257"/>
                          <a:gd name="T41" fmla="*/ T40 w 1797"/>
                          <a:gd name="T42" fmla="+- 0 -3763 -3792"/>
                          <a:gd name="T43" fmla="*/ -3763 h 378"/>
                          <a:gd name="T44" fmla="+- 0 5263 5257"/>
                          <a:gd name="T45" fmla="*/ T44 w 1797"/>
                          <a:gd name="T46" fmla="+- 0 -3782 -3792"/>
                          <a:gd name="T47" fmla="*/ -3782 h 378"/>
                          <a:gd name="T48" fmla="+- 0 5282 5257"/>
                          <a:gd name="T49" fmla="*/ T48 w 1797"/>
                          <a:gd name="T50" fmla="+- 0 -3792 -3792"/>
                          <a:gd name="T51" fmla="*/ -3792 h 378"/>
                          <a:gd name="T52" fmla="+- 0 5284 5257"/>
                          <a:gd name="T53" fmla="*/ T52 w 1797"/>
                          <a:gd name="T54" fmla="+- 0 -3792 -3792"/>
                          <a:gd name="T55" fmla="*/ -3792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</a:cxnLst>
                        <a:rect l="0" t="0" r="r" b="b"/>
                        <a:pathLst>
                          <a:path w="1797" h="378">
                            <a:moveTo>
                              <a:pt x="27" y="0"/>
                            </a:moveTo>
                            <a:lnTo>
                              <a:pt x="1768" y="0"/>
                            </a:lnTo>
                            <a:lnTo>
                              <a:pt x="1787" y="9"/>
                            </a:lnTo>
                            <a:lnTo>
                              <a:pt x="1797" y="28"/>
                            </a:lnTo>
                            <a:lnTo>
                              <a:pt x="1797" y="352"/>
                            </a:lnTo>
                            <a:lnTo>
                              <a:pt x="1788" y="371"/>
                            </a:lnTo>
                            <a:lnTo>
                              <a:pt x="1769" y="377"/>
                            </a:lnTo>
                            <a:lnTo>
                              <a:pt x="26" y="377"/>
                            </a:lnTo>
                            <a:lnTo>
                              <a:pt x="7" y="372"/>
                            </a:lnTo>
                            <a:lnTo>
                              <a:pt x="0" y="354"/>
                            </a:lnTo>
                            <a:lnTo>
                              <a:pt x="0" y="29"/>
                            </a:lnTo>
                            <a:lnTo>
                              <a:pt x="6" y="10"/>
                            </a:lnTo>
                            <a:lnTo>
                              <a:pt x="25" y="0"/>
                            </a:lnTo>
                            <a:lnTo>
                              <a:pt x="27" y="0"/>
                            </a:lnTo>
                            <a:close/>
                          </a:path>
                        </a:pathLst>
                      </a:custGeom>
                      <a:noFill/>
                      <a:ln w="6851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3" y="-501"/>
                      <a:ext cx="1794" cy="270"/>
                      <a:chOff x="5243" y="-501"/>
                      <a:chExt cx="1794" cy="270"/>
                    </a:xfrm>
                  </p:grpSpPr>
                  <p:sp>
                    <p:nvSpPr>
                      <p:cNvPr id="1024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3" y="-501"/>
                        <a:ext cx="1794" cy="270"/>
                      </a:xfrm>
                      <a:custGeom>
                        <a:avLst/>
                        <a:gdLst>
                          <a:gd name="T0" fmla="+- 0 7069 5287"/>
                          <a:gd name="T1" fmla="*/ T0 w 1794"/>
                          <a:gd name="T2" fmla="+- 0 -580 -580"/>
                          <a:gd name="T3" fmla="*/ -580 h 270"/>
                          <a:gd name="T4" fmla="+- 0 5299 5287"/>
                          <a:gd name="T5" fmla="*/ T4 w 1794"/>
                          <a:gd name="T6" fmla="+- 0 -580 -580"/>
                          <a:gd name="T7" fmla="*/ -580 h 270"/>
                          <a:gd name="T8" fmla="+- 0 5287 5287"/>
                          <a:gd name="T9" fmla="*/ T8 w 1794"/>
                          <a:gd name="T10" fmla="+- 0 -568 -580"/>
                          <a:gd name="T11" fmla="*/ -568 h 270"/>
                          <a:gd name="T12" fmla="+- 0 5287 5287"/>
                          <a:gd name="T13" fmla="*/ T12 w 1794"/>
                          <a:gd name="T14" fmla="+- 0 -323 -580"/>
                          <a:gd name="T15" fmla="*/ -323 h 270"/>
                          <a:gd name="T16" fmla="+- 0 5299 5287"/>
                          <a:gd name="T17" fmla="*/ T16 w 1794"/>
                          <a:gd name="T18" fmla="+- 0 -310 -580"/>
                          <a:gd name="T19" fmla="*/ -310 h 270"/>
                          <a:gd name="T20" fmla="+- 0 7069 5287"/>
                          <a:gd name="T21" fmla="*/ T20 w 1794"/>
                          <a:gd name="T22" fmla="+- 0 -310 -580"/>
                          <a:gd name="T23" fmla="*/ -310 h 270"/>
                          <a:gd name="T24" fmla="+- 0 7081 5287"/>
                          <a:gd name="T25" fmla="*/ T24 w 1794"/>
                          <a:gd name="T26" fmla="+- 0 -323 -580"/>
                          <a:gd name="T27" fmla="*/ -323 h 270"/>
                          <a:gd name="T28" fmla="+- 0 7081 5287"/>
                          <a:gd name="T29" fmla="*/ T28 w 1794"/>
                          <a:gd name="T30" fmla="+- 0 -568 -580"/>
                          <a:gd name="T31" fmla="*/ -568 h 270"/>
                          <a:gd name="T32" fmla="+- 0 7069 5287"/>
                          <a:gd name="T33" fmla="*/ T32 w 1794"/>
                          <a:gd name="T34" fmla="+- 0 -580 -580"/>
                          <a:gd name="T35" fmla="*/ -580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4" h="270">
                            <a:moveTo>
                              <a:pt x="1782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257"/>
                            </a:lnTo>
                            <a:lnTo>
                              <a:pt x="12" y="270"/>
                            </a:lnTo>
                            <a:lnTo>
                              <a:pt x="1782" y="270"/>
                            </a:lnTo>
                            <a:lnTo>
                              <a:pt x="1794" y="257"/>
                            </a:lnTo>
                            <a:lnTo>
                              <a:pt x="1794" y="12"/>
                            </a:lnTo>
                            <a:lnTo>
                              <a:pt x="1782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4" y="-2910"/>
                      <a:ext cx="1770" cy="373"/>
                      <a:chOff x="5284" y="-2910"/>
                      <a:chExt cx="1770" cy="373"/>
                    </a:xfrm>
                  </p:grpSpPr>
                  <p:sp>
                    <p:nvSpPr>
                      <p:cNvPr id="30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84" y="-2910"/>
                        <a:ext cx="1770" cy="373"/>
                      </a:xfrm>
                      <a:custGeom>
                        <a:avLst/>
                        <a:gdLst>
                          <a:gd name="T0" fmla="+- 0 6852 5494"/>
                          <a:gd name="T1" fmla="*/ T0 w 1370"/>
                          <a:gd name="T2" fmla="+- 0 -2910 -2910"/>
                          <a:gd name="T3" fmla="*/ -2910 h 303"/>
                          <a:gd name="T4" fmla="+- 0 5507 5494"/>
                          <a:gd name="T5" fmla="*/ T4 w 1370"/>
                          <a:gd name="T6" fmla="+- 0 -2910 -2910"/>
                          <a:gd name="T7" fmla="*/ -2910 h 303"/>
                          <a:gd name="T8" fmla="+- 0 5494 5494"/>
                          <a:gd name="T9" fmla="*/ T8 w 1370"/>
                          <a:gd name="T10" fmla="+- 0 -2898 -2910"/>
                          <a:gd name="T11" fmla="*/ -2898 h 303"/>
                          <a:gd name="T12" fmla="+- 0 5494 5494"/>
                          <a:gd name="T13" fmla="*/ T12 w 1370"/>
                          <a:gd name="T14" fmla="+- 0 -2619 -2910"/>
                          <a:gd name="T15" fmla="*/ -2619 h 303"/>
                          <a:gd name="T16" fmla="+- 0 5507 5494"/>
                          <a:gd name="T17" fmla="*/ T16 w 1370"/>
                          <a:gd name="T18" fmla="+- 0 -2606 -2910"/>
                          <a:gd name="T19" fmla="*/ -2606 h 303"/>
                          <a:gd name="T20" fmla="+- 0 6852 5494"/>
                          <a:gd name="T21" fmla="*/ T20 w 1370"/>
                          <a:gd name="T22" fmla="+- 0 -2606 -2910"/>
                          <a:gd name="T23" fmla="*/ -2606 h 303"/>
                          <a:gd name="T24" fmla="+- 0 6864 5494"/>
                          <a:gd name="T25" fmla="*/ T24 w 1370"/>
                          <a:gd name="T26" fmla="+- 0 -2619 -2910"/>
                          <a:gd name="T27" fmla="*/ -2619 h 303"/>
                          <a:gd name="T28" fmla="+- 0 6864 5494"/>
                          <a:gd name="T29" fmla="*/ T28 w 1370"/>
                          <a:gd name="T30" fmla="+- 0 -2898 -2910"/>
                          <a:gd name="T31" fmla="*/ -2898 h 303"/>
                          <a:gd name="T32" fmla="+- 0 6852 5494"/>
                          <a:gd name="T33" fmla="*/ T32 w 1370"/>
                          <a:gd name="T34" fmla="+- 0 -2910 -2910"/>
                          <a:gd name="T35" fmla="*/ -2910 h 303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70" h="303">
                            <a:moveTo>
                              <a:pt x="1358" y="0"/>
                            </a:moveTo>
                            <a:lnTo>
                              <a:pt x="13" y="0"/>
                            </a:lnTo>
                            <a:lnTo>
                              <a:pt x="0" y="12"/>
                            </a:lnTo>
                            <a:lnTo>
                              <a:pt x="0" y="291"/>
                            </a:lnTo>
                            <a:lnTo>
                              <a:pt x="13" y="304"/>
                            </a:lnTo>
                            <a:lnTo>
                              <a:pt x="1358" y="304"/>
                            </a:lnTo>
                            <a:lnTo>
                              <a:pt x="1370" y="291"/>
                            </a:lnTo>
                            <a:lnTo>
                              <a:pt x="1370" y="12"/>
                            </a:lnTo>
                            <a:lnTo>
                              <a:pt x="135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99" y="-2409"/>
                      <a:ext cx="2252" cy="630"/>
                      <a:chOff x="4999" y="-2409"/>
                      <a:chExt cx="2252" cy="630"/>
                    </a:xfrm>
                  </p:grpSpPr>
                  <p:sp>
                    <p:nvSpPr>
                      <p:cNvPr id="2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9" y="-2409"/>
                        <a:ext cx="2252" cy="630"/>
                      </a:xfrm>
                      <a:custGeom>
                        <a:avLst/>
                        <a:gdLst>
                          <a:gd name="T0" fmla="+- 0 6835 5500"/>
                          <a:gd name="T1" fmla="*/ T0 w 1347"/>
                          <a:gd name="T2" fmla="+- 0 -2490 -2490"/>
                          <a:gd name="T3" fmla="*/ -2490 h 725"/>
                          <a:gd name="T4" fmla="+- 0 5512 5500"/>
                          <a:gd name="T5" fmla="*/ T4 w 1347"/>
                          <a:gd name="T6" fmla="+- 0 -2490 -2490"/>
                          <a:gd name="T7" fmla="*/ -2490 h 725"/>
                          <a:gd name="T8" fmla="+- 0 5500 5500"/>
                          <a:gd name="T9" fmla="*/ T8 w 1347"/>
                          <a:gd name="T10" fmla="+- 0 -2478 -2490"/>
                          <a:gd name="T11" fmla="*/ -2478 h 725"/>
                          <a:gd name="T12" fmla="+- 0 5500 5500"/>
                          <a:gd name="T13" fmla="*/ T12 w 1347"/>
                          <a:gd name="T14" fmla="+- 0 -1777 -2490"/>
                          <a:gd name="T15" fmla="*/ -1777 h 725"/>
                          <a:gd name="T16" fmla="+- 0 5512 5500"/>
                          <a:gd name="T17" fmla="*/ T16 w 1347"/>
                          <a:gd name="T18" fmla="+- 0 -1765 -2490"/>
                          <a:gd name="T19" fmla="*/ -1765 h 725"/>
                          <a:gd name="T20" fmla="+- 0 6835 5500"/>
                          <a:gd name="T21" fmla="*/ T20 w 1347"/>
                          <a:gd name="T22" fmla="+- 0 -1765 -2490"/>
                          <a:gd name="T23" fmla="*/ -1765 h 725"/>
                          <a:gd name="T24" fmla="+- 0 6847 5500"/>
                          <a:gd name="T25" fmla="*/ T24 w 1347"/>
                          <a:gd name="T26" fmla="+- 0 -1777 -2490"/>
                          <a:gd name="T27" fmla="*/ -1777 h 725"/>
                          <a:gd name="T28" fmla="+- 0 6847 5500"/>
                          <a:gd name="T29" fmla="*/ T28 w 1347"/>
                          <a:gd name="T30" fmla="+- 0 -2478 -2490"/>
                          <a:gd name="T31" fmla="*/ -2478 h 725"/>
                          <a:gd name="T32" fmla="+- 0 6835 5500"/>
                          <a:gd name="T33" fmla="*/ T32 w 1347"/>
                          <a:gd name="T34" fmla="+- 0 -2490 -2490"/>
                          <a:gd name="T35" fmla="*/ -2490 h 725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47" h="725">
                            <a:moveTo>
                              <a:pt x="1335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713"/>
                            </a:lnTo>
                            <a:lnTo>
                              <a:pt x="12" y="725"/>
                            </a:lnTo>
                            <a:lnTo>
                              <a:pt x="1335" y="725"/>
                            </a:lnTo>
                            <a:lnTo>
                              <a:pt x="1347" y="713"/>
                            </a:lnTo>
                            <a:lnTo>
                              <a:pt x="1347" y="12"/>
                            </a:lnTo>
                            <a:lnTo>
                              <a:pt x="133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b="1" dirty="0"/>
                      </a:p>
                    </p:txBody>
                  </p:sp>
                </p:grpSp>
                <p:grpSp>
                  <p:nvGrpSpPr>
                    <p:cNvPr id="15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0" y="-1582"/>
                      <a:ext cx="2098" cy="378"/>
                      <a:chOff x="5120" y="-1582"/>
                      <a:chExt cx="2098" cy="378"/>
                    </a:xfrm>
                  </p:grpSpPr>
                  <p:sp>
                    <p:nvSpPr>
                      <p:cNvPr id="26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0" y="-1582"/>
                        <a:ext cx="2098" cy="378"/>
                      </a:xfrm>
                      <a:custGeom>
                        <a:avLst/>
                        <a:gdLst>
                          <a:gd name="T0" fmla="+- 0 6807 5500"/>
                          <a:gd name="T1" fmla="*/ T0 w 1319"/>
                          <a:gd name="T2" fmla="+- 0 -1648 -1648"/>
                          <a:gd name="T3" fmla="*/ -1648 h 378"/>
                          <a:gd name="T4" fmla="+- 0 5512 5500"/>
                          <a:gd name="T5" fmla="*/ T4 w 1319"/>
                          <a:gd name="T6" fmla="+- 0 -1648 -1648"/>
                          <a:gd name="T7" fmla="*/ -1648 h 378"/>
                          <a:gd name="T8" fmla="+- 0 5500 5500"/>
                          <a:gd name="T9" fmla="*/ T8 w 1319"/>
                          <a:gd name="T10" fmla="+- 0 -1636 -1648"/>
                          <a:gd name="T11" fmla="*/ -1636 h 378"/>
                          <a:gd name="T12" fmla="+- 0 5500 5500"/>
                          <a:gd name="T13" fmla="*/ T12 w 1319"/>
                          <a:gd name="T14" fmla="+- 0 -1283 -1648"/>
                          <a:gd name="T15" fmla="*/ -1283 h 378"/>
                          <a:gd name="T16" fmla="+- 0 5512 5500"/>
                          <a:gd name="T17" fmla="*/ T16 w 1319"/>
                          <a:gd name="T18" fmla="+- 0 -1271 -1648"/>
                          <a:gd name="T19" fmla="*/ -1271 h 378"/>
                          <a:gd name="T20" fmla="+- 0 6807 5500"/>
                          <a:gd name="T21" fmla="*/ T20 w 1319"/>
                          <a:gd name="T22" fmla="+- 0 -1271 -1648"/>
                          <a:gd name="T23" fmla="*/ -1271 h 378"/>
                          <a:gd name="T24" fmla="+- 0 6819 5500"/>
                          <a:gd name="T25" fmla="*/ T24 w 1319"/>
                          <a:gd name="T26" fmla="+- 0 -1283 -1648"/>
                          <a:gd name="T27" fmla="*/ -1283 h 378"/>
                          <a:gd name="T28" fmla="+- 0 6819 5500"/>
                          <a:gd name="T29" fmla="*/ T28 w 1319"/>
                          <a:gd name="T30" fmla="+- 0 -1636 -1648"/>
                          <a:gd name="T31" fmla="*/ -1636 h 378"/>
                          <a:gd name="T32" fmla="+- 0 6807 5500"/>
                          <a:gd name="T33" fmla="*/ T32 w 1319"/>
                          <a:gd name="T34" fmla="+- 0 -1648 -1648"/>
                          <a:gd name="T35" fmla="*/ -1648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19" h="378">
                            <a:moveTo>
                              <a:pt x="1307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365"/>
                            </a:lnTo>
                            <a:lnTo>
                              <a:pt x="12" y="377"/>
                            </a:lnTo>
                            <a:lnTo>
                              <a:pt x="1307" y="377"/>
                            </a:lnTo>
                            <a:lnTo>
                              <a:pt x="1319" y="365"/>
                            </a:lnTo>
                            <a:lnTo>
                              <a:pt x="1319" y="12"/>
                            </a:lnTo>
                            <a:lnTo>
                              <a:pt x="130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2" y="-3296"/>
                      <a:ext cx="1796" cy="270"/>
                      <a:chOff x="5262" y="-3296"/>
                      <a:chExt cx="1796" cy="270"/>
                    </a:xfrm>
                  </p:grpSpPr>
                  <p:sp>
                    <p:nvSpPr>
                      <p:cNvPr id="2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2" y="-3296"/>
                        <a:ext cx="1796" cy="270"/>
                      </a:xfrm>
                      <a:custGeom>
                        <a:avLst/>
                        <a:gdLst>
                          <a:gd name="T0" fmla="+- 0 7046 5262"/>
                          <a:gd name="T1" fmla="*/ T0 w 1796"/>
                          <a:gd name="T2" fmla="+- 0 -3296 -3296"/>
                          <a:gd name="T3" fmla="*/ -3296 h 270"/>
                          <a:gd name="T4" fmla="+- 0 5274 5262"/>
                          <a:gd name="T5" fmla="*/ T4 w 1796"/>
                          <a:gd name="T6" fmla="+- 0 -3296 -3296"/>
                          <a:gd name="T7" fmla="*/ -3296 h 270"/>
                          <a:gd name="T8" fmla="+- 0 5262 5262"/>
                          <a:gd name="T9" fmla="*/ T8 w 1796"/>
                          <a:gd name="T10" fmla="+- 0 -3284 -3296"/>
                          <a:gd name="T11" fmla="*/ -3284 h 270"/>
                          <a:gd name="T12" fmla="+- 0 5262 5262"/>
                          <a:gd name="T13" fmla="*/ T12 w 1796"/>
                          <a:gd name="T14" fmla="+- 0 -3038 -3296"/>
                          <a:gd name="T15" fmla="*/ -3038 h 270"/>
                          <a:gd name="T16" fmla="+- 0 5274 5262"/>
                          <a:gd name="T17" fmla="*/ T16 w 1796"/>
                          <a:gd name="T18" fmla="+- 0 -3026 -3296"/>
                          <a:gd name="T19" fmla="*/ -3026 h 270"/>
                          <a:gd name="T20" fmla="+- 0 7046 5262"/>
                          <a:gd name="T21" fmla="*/ T20 w 1796"/>
                          <a:gd name="T22" fmla="+- 0 -3026 -3296"/>
                          <a:gd name="T23" fmla="*/ -3026 h 270"/>
                          <a:gd name="T24" fmla="+- 0 7058 5262"/>
                          <a:gd name="T25" fmla="*/ T24 w 1796"/>
                          <a:gd name="T26" fmla="+- 0 -3038 -3296"/>
                          <a:gd name="T27" fmla="*/ -3038 h 270"/>
                          <a:gd name="T28" fmla="+- 0 7058 5262"/>
                          <a:gd name="T29" fmla="*/ T28 w 1796"/>
                          <a:gd name="T30" fmla="+- 0 -3284 -3296"/>
                          <a:gd name="T31" fmla="*/ -3284 h 270"/>
                          <a:gd name="T32" fmla="+- 0 7046 5262"/>
                          <a:gd name="T33" fmla="*/ T32 w 1796"/>
                          <a:gd name="T34" fmla="+- 0 -3296 -3296"/>
                          <a:gd name="T35" fmla="*/ -3296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270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258"/>
                            </a:lnTo>
                            <a:lnTo>
                              <a:pt x="12" y="270"/>
                            </a:lnTo>
                            <a:lnTo>
                              <a:pt x="1784" y="270"/>
                            </a:lnTo>
                            <a:lnTo>
                              <a:pt x="1796" y="258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2" y="-3296"/>
                      <a:ext cx="1798" cy="270"/>
                      <a:chOff x="5262" y="-3296"/>
                      <a:chExt cx="1798" cy="270"/>
                    </a:xfrm>
                  </p:grpSpPr>
                  <p:sp>
                    <p:nvSpPr>
                      <p:cNvPr id="23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2" y="-3296"/>
                        <a:ext cx="1798" cy="270"/>
                      </a:xfrm>
                      <a:custGeom>
                        <a:avLst/>
                        <a:gdLst>
                          <a:gd name="T0" fmla="+- 0 5290 5262"/>
                          <a:gd name="T1" fmla="*/ T0 w 1798"/>
                          <a:gd name="T2" fmla="+- 0 -3296 -3296"/>
                          <a:gd name="T3" fmla="*/ -3296 h 270"/>
                          <a:gd name="T4" fmla="+- 0 7031 5262"/>
                          <a:gd name="T5" fmla="*/ T4 w 1798"/>
                          <a:gd name="T6" fmla="+- 0 -3296 -3296"/>
                          <a:gd name="T7" fmla="*/ -3296 h 270"/>
                          <a:gd name="T8" fmla="+- 0 7046 5262"/>
                          <a:gd name="T9" fmla="*/ T8 w 1798"/>
                          <a:gd name="T10" fmla="+- 0 -3296 -3296"/>
                          <a:gd name="T11" fmla="*/ -3296 h 270"/>
                          <a:gd name="T12" fmla="+- 0 7058 5262"/>
                          <a:gd name="T13" fmla="*/ T12 w 1798"/>
                          <a:gd name="T14" fmla="+- 0 -3284 -3296"/>
                          <a:gd name="T15" fmla="*/ -3284 h 270"/>
                          <a:gd name="T16" fmla="+- 0 7059 5262"/>
                          <a:gd name="T17" fmla="*/ T16 w 1798"/>
                          <a:gd name="T18" fmla="+- 0 -3269 -3296"/>
                          <a:gd name="T19" fmla="*/ -3269 h 270"/>
                          <a:gd name="T20" fmla="+- 0 7059 5262"/>
                          <a:gd name="T21" fmla="*/ T20 w 1798"/>
                          <a:gd name="T22" fmla="+- 0 -3053 -3296"/>
                          <a:gd name="T23" fmla="*/ -3053 h 270"/>
                          <a:gd name="T24" fmla="+- 0 7058 5262"/>
                          <a:gd name="T25" fmla="*/ T24 w 1798"/>
                          <a:gd name="T26" fmla="+- 0 -3038 -3296"/>
                          <a:gd name="T27" fmla="*/ -3038 h 270"/>
                          <a:gd name="T28" fmla="+- 0 7046 5262"/>
                          <a:gd name="T29" fmla="*/ T28 w 1798"/>
                          <a:gd name="T30" fmla="+- 0 -3026 -3296"/>
                          <a:gd name="T31" fmla="*/ -3026 h 270"/>
                          <a:gd name="T32" fmla="+- 0 7031 5262"/>
                          <a:gd name="T33" fmla="*/ T32 w 1798"/>
                          <a:gd name="T34" fmla="+- 0 -3026 -3296"/>
                          <a:gd name="T35" fmla="*/ -3026 h 270"/>
                          <a:gd name="T36" fmla="+- 0 5289 5262"/>
                          <a:gd name="T37" fmla="*/ T36 w 1798"/>
                          <a:gd name="T38" fmla="+- 0 -3026 -3296"/>
                          <a:gd name="T39" fmla="*/ -3026 h 270"/>
                          <a:gd name="T40" fmla="+- 0 5274 5262"/>
                          <a:gd name="T41" fmla="*/ T40 w 1798"/>
                          <a:gd name="T42" fmla="+- 0 -3026 -3296"/>
                          <a:gd name="T43" fmla="*/ -3026 h 270"/>
                          <a:gd name="T44" fmla="+- 0 5262 5262"/>
                          <a:gd name="T45" fmla="*/ T44 w 1798"/>
                          <a:gd name="T46" fmla="+- 0 -3038 -3296"/>
                          <a:gd name="T47" fmla="*/ -3038 h 270"/>
                          <a:gd name="T48" fmla="+- 0 5263 5262"/>
                          <a:gd name="T49" fmla="*/ T48 w 1798"/>
                          <a:gd name="T50" fmla="+- 0 -3053 -3296"/>
                          <a:gd name="T51" fmla="*/ -3053 h 270"/>
                          <a:gd name="T52" fmla="+- 0 5263 5262"/>
                          <a:gd name="T53" fmla="*/ T52 w 1798"/>
                          <a:gd name="T54" fmla="+- 0 -3269 -3296"/>
                          <a:gd name="T55" fmla="*/ -3269 h 270"/>
                          <a:gd name="T56" fmla="+- 0 5262 5262"/>
                          <a:gd name="T57" fmla="*/ T56 w 1798"/>
                          <a:gd name="T58" fmla="+- 0 -3284 -3296"/>
                          <a:gd name="T59" fmla="*/ -3284 h 270"/>
                          <a:gd name="T60" fmla="+- 0 5274 5262"/>
                          <a:gd name="T61" fmla="*/ T60 w 1798"/>
                          <a:gd name="T62" fmla="+- 0 -3296 -3296"/>
                          <a:gd name="T63" fmla="*/ -3296 h 270"/>
                          <a:gd name="T64" fmla="+- 0 5290 5262"/>
                          <a:gd name="T65" fmla="*/ T64 w 1798"/>
                          <a:gd name="T66" fmla="+- 0 -3296 -3296"/>
                          <a:gd name="T67" fmla="*/ -3296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</a:cxnLst>
                        <a:rect l="0" t="0" r="r" b="b"/>
                        <a:pathLst>
                          <a:path w="1798" h="270">
                            <a:moveTo>
                              <a:pt x="28" y="0"/>
                            </a:moveTo>
                            <a:lnTo>
                              <a:pt x="1769" y="0"/>
                            </a:lnTo>
                            <a:lnTo>
                              <a:pt x="1784" y="0"/>
                            </a:lnTo>
                            <a:lnTo>
                              <a:pt x="1796" y="12"/>
                            </a:lnTo>
                            <a:lnTo>
                              <a:pt x="1797" y="27"/>
                            </a:lnTo>
                            <a:lnTo>
                              <a:pt x="1797" y="243"/>
                            </a:lnTo>
                            <a:lnTo>
                              <a:pt x="1796" y="258"/>
                            </a:lnTo>
                            <a:lnTo>
                              <a:pt x="1784" y="270"/>
                            </a:lnTo>
                            <a:lnTo>
                              <a:pt x="1769" y="270"/>
                            </a:lnTo>
                            <a:lnTo>
                              <a:pt x="27" y="270"/>
                            </a:lnTo>
                            <a:lnTo>
                              <a:pt x="12" y="270"/>
                            </a:lnTo>
                            <a:lnTo>
                              <a:pt x="0" y="258"/>
                            </a:lnTo>
                            <a:lnTo>
                              <a:pt x="1" y="243"/>
                            </a:lnTo>
                            <a:lnTo>
                              <a:pt x="1" y="27"/>
                            </a:lnTo>
                            <a:lnTo>
                              <a:pt x="0" y="12"/>
                            </a:lnTo>
                            <a:lnTo>
                              <a:pt x="12" y="0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noFill/>
                      <a:ln w="6851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65" y="-1019"/>
                      <a:ext cx="2807" cy="348"/>
                      <a:chOff x="4765" y="-1019"/>
                      <a:chExt cx="2807" cy="348"/>
                    </a:xfrm>
                  </p:grpSpPr>
                  <p:sp>
                    <p:nvSpPr>
                      <p:cNvPr id="22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65" y="-1019"/>
                        <a:ext cx="2807" cy="348"/>
                      </a:xfrm>
                      <a:custGeom>
                        <a:avLst/>
                        <a:gdLst>
                          <a:gd name="T0" fmla="+- 0 7071 5287"/>
                          <a:gd name="T1" fmla="*/ T0 w 1796"/>
                          <a:gd name="T2" fmla="+- 0 -1154 -1154"/>
                          <a:gd name="T3" fmla="*/ -1154 h 458"/>
                          <a:gd name="T4" fmla="+- 0 5299 5287"/>
                          <a:gd name="T5" fmla="*/ T4 w 1796"/>
                          <a:gd name="T6" fmla="+- 0 -1154 -1154"/>
                          <a:gd name="T7" fmla="*/ -1154 h 458"/>
                          <a:gd name="T8" fmla="+- 0 5287 5287"/>
                          <a:gd name="T9" fmla="*/ T8 w 1796"/>
                          <a:gd name="T10" fmla="+- 0 -1142 -1154"/>
                          <a:gd name="T11" fmla="*/ -1142 h 458"/>
                          <a:gd name="T12" fmla="+- 0 5287 5287"/>
                          <a:gd name="T13" fmla="*/ T12 w 1796"/>
                          <a:gd name="T14" fmla="+- 0 -709 -1154"/>
                          <a:gd name="T15" fmla="*/ -709 h 458"/>
                          <a:gd name="T16" fmla="+- 0 5299 5287"/>
                          <a:gd name="T17" fmla="*/ T16 w 1796"/>
                          <a:gd name="T18" fmla="+- 0 -697 -1154"/>
                          <a:gd name="T19" fmla="*/ -697 h 458"/>
                          <a:gd name="T20" fmla="+- 0 7071 5287"/>
                          <a:gd name="T21" fmla="*/ T20 w 1796"/>
                          <a:gd name="T22" fmla="+- 0 -697 -1154"/>
                          <a:gd name="T23" fmla="*/ -697 h 458"/>
                          <a:gd name="T24" fmla="+- 0 7083 5287"/>
                          <a:gd name="T25" fmla="*/ T24 w 1796"/>
                          <a:gd name="T26" fmla="+- 0 -709 -1154"/>
                          <a:gd name="T27" fmla="*/ -709 h 458"/>
                          <a:gd name="T28" fmla="+- 0 7083 5287"/>
                          <a:gd name="T29" fmla="*/ T28 w 1796"/>
                          <a:gd name="T30" fmla="+- 0 -1142 -1154"/>
                          <a:gd name="T31" fmla="*/ -1142 h 458"/>
                          <a:gd name="T32" fmla="+- 0 7071 5287"/>
                          <a:gd name="T33" fmla="*/ T32 w 1796"/>
                          <a:gd name="T34" fmla="+- 0 -1154 -1154"/>
                          <a:gd name="T35" fmla="*/ -1154 h 45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458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445"/>
                            </a:lnTo>
                            <a:lnTo>
                              <a:pt x="12" y="457"/>
                            </a:lnTo>
                            <a:lnTo>
                              <a:pt x="1784" y="457"/>
                            </a:lnTo>
                            <a:lnTo>
                              <a:pt x="1796" y="445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65" name="Rectangle 64"/>
                  <p:cNvSpPr/>
                  <p:nvPr/>
                </p:nvSpPr>
                <p:spPr>
                  <a:xfrm>
                    <a:off x="1858334" y="1382206"/>
                    <a:ext cx="3102562" cy="3183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b="1" dirty="0"/>
                      <a:t>HPC ABDS SYSTEM (Middleware)</a:t>
                    </a: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4018107" y="1835259"/>
                  <a:ext cx="1961031" cy="3183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dirty="0" smtClean="0"/>
                    <a:t>200 Software </a:t>
                  </a:r>
                  <a:r>
                    <a:rPr lang="en-US" sz="2000" dirty="0"/>
                    <a:t>Projects</a:t>
                  </a:r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3445796" y="2384302"/>
                <a:ext cx="3156257" cy="563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System </a:t>
                </a:r>
                <a:r>
                  <a:rPr lang="en-US" sz="2000" dirty="0" smtClean="0"/>
                  <a:t>Abstraction/Standards</a:t>
                </a:r>
                <a:endParaRPr lang="en-US" sz="2000" dirty="0"/>
              </a:p>
              <a:p>
                <a:pPr algn="ctr"/>
                <a:r>
                  <a:rPr lang="en-US" sz="2000" dirty="0" smtClean="0"/>
                  <a:t>Data </a:t>
                </a:r>
                <a:r>
                  <a:rPr lang="en-US" sz="2000" dirty="0"/>
                  <a:t>Format </a:t>
                </a:r>
                <a:r>
                  <a:rPr lang="en-US" sz="2000" dirty="0" smtClean="0"/>
                  <a:t>and  </a:t>
                </a:r>
                <a:r>
                  <a:rPr lang="en-US" sz="2000" dirty="0"/>
                  <a:t>Storage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002192" y="3109618"/>
              <a:ext cx="3944025" cy="954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HPC  </a:t>
              </a:r>
              <a:r>
                <a:rPr lang="en-US" b="1" dirty="0"/>
                <a:t>Yarn  for  Resource  management</a:t>
              </a:r>
            </a:p>
            <a:p>
              <a:r>
                <a:rPr lang="en-US" b="1" dirty="0" smtClean="0"/>
                <a:t>Horizontally </a:t>
              </a:r>
              <a:r>
                <a:rPr lang="en-US" b="1" dirty="0"/>
                <a:t>scalable parallel </a:t>
              </a:r>
              <a:r>
                <a:rPr lang="en-US" b="1" dirty="0" smtClean="0"/>
                <a:t>programming </a:t>
              </a:r>
              <a:r>
                <a:rPr lang="en-US" b="1" dirty="0"/>
                <a:t>model</a:t>
              </a:r>
            </a:p>
            <a:p>
              <a:r>
                <a:rPr lang="en-US" b="1" dirty="0" smtClean="0"/>
                <a:t>Collective </a:t>
              </a:r>
              <a:r>
                <a:rPr lang="en-US" b="1" dirty="0"/>
                <a:t>and Point to Point </a:t>
              </a:r>
              <a:r>
                <a:rPr lang="en-US" b="1" dirty="0" smtClean="0"/>
                <a:t>Communication</a:t>
              </a:r>
              <a:endParaRPr lang="en-US" b="1" dirty="0"/>
            </a:p>
            <a:p>
              <a:r>
                <a:rPr lang="en-US" b="1" dirty="0" smtClean="0"/>
                <a:t>Support </a:t>
              </a:r>
              <a:r>
                <a:rPr lang="en-US" b="1" dirty="0"/>
                <a:t>for </a:t>
              </a:r>
              <a:r>
                <a:rPr lang="en-US" b="1" dirty="0" smtClean="0"/>
                <a:t>iteration </a:t>
              </a:r>
              <a:r>
                <a:rPr lang="en-US" b="1" dirty="0"/>
                <a:t>(</a:t>
              </a:r>
              <a:r>
                <a:rPr lang="en-US" b="1" dirty="0" smtClean="0"/>
                <a:t>in memory </a:t>
              </a:r>
              <a:r>
                <a:rPr lang="en-US" b="1" dirty="0"/>
                <a:t>processing)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97065" y="4355360"/>
              <a:ext cx="3476052" cy="53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Application  Abstractions/Standards</a:t>
              </a:r>
              <a:endParaRPr lang="en-US" sz="2000" dirty="0"/>
            </a:p>
            <a:p>
              <a:r>
                <a:rPr lang="en-US" dirty="0"/>
                <a:t>Graphs, Networks, Images, </a:t>
              </a:r>
              <a:r>
                <a:rPr lang="en-US" dirty="0" smtClean="0"/>
                <a:t>Geospatial ..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576043" y="5159085"/>
              <a:ext cx="4813473" cy="514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Scalable Parallel Interoperable Data </a:t>
              </a:r>
              <a:r>
                <a:rPr lang="en-US" b="1" dirty="0" smtClean="0"/>
                <a:t>Analytics Library </a:t>
              </a:r>
              <a:r>
                <a:rPr lang="en-US" b="1" dirty="0"/>
                <a:t>(SPIDAL)</a:t>
              </a:r>
            </a:p>
            <a:p>
              <a:r>
                <a:rPr lang="en-US" dirty="0"/>
                <a:t>High performance Mahout, R, </a:t>
              </a:r>
              <a:r>
                <a:rPr lang="en-US" dirty="0" err="1"/>
                <a:t>Matlab</a:t>
              </a:r>
              <a:r>
                <a:rPr lang="en-US" dirty="0"/>
                <a:t> …..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71894" y="5964587"/>
              <a:ext cx="2747691" cy="318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High </a:t>
              </a:r>
              <a:r>
                <a:rPr lang="en-US" sz="2000" b="1" dirty="0" smtClean="0"/>
                <a:t>Performance Applications</a:t>
              </a:r>
              <a:endParaRPr lang="en-US" sz="2000" b="1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78507" y="2803428"/>
            <a:ext cx="1689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HPC ABDS</a:t>
            </a:r>
            <a:br>
              <a:rPr lang="en-US" sz="2800" b="1" dirty="0" smtClean="0"/>
            </a:br>
            <a:r>
              <a:rPr lang="en-US" sz="2800" b="1" dirty="0" smtClean="0"/>
              <a:t>Hourglass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69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181333"/>
            <a:ext cx="9078686" cy="8077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Maybe a Big Data Initiative would include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02433"/>
            <a:ext cx="9144000" cy="549573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don’t need 200 software packages so can choose e.g.</a:t>
            </a:r>
          </a:p>
          <a:p>
            <a:r>
              <a:rPr lang="en-US" sz="2400" b="1" dirty="0" smtClean="0"/>
              <a:t>Workflow: </a:t>
            </a:r>
            <a:r>
              <a:rPr lang="en-US" sz="2400" dirty="0" smtClean="0"/>
              <a:t>Python or Kepler or Apache Crunch</a:t>
            </a:r>
          </a:p>
          <a:p>
            <a:r>
              <a:rPr lang="en-US" sz="2400" b="1" dirty="0" smtClean="0"/>
              <a:t>Data Analytics: </a:t>
            </a:r>
            <a:r>
              <a:rPr lang="en-US" sz="2400" dirty="0" smtClean="0"/>
              <a:t>Mahout, R, </a:t>
            </a:r>
            <a:r>
              <a:rPr lang="en-US" sz="2400" dirty="0" err="1" smtClean="0"/>
              <a:t>ImageJ</a:t>
            </a:r>
            <a:r>
              <a:rPr lang="en-US" sz="2400" dirty="0" smtClean="0"/>
              <a:t>, </a:t>
            </a:r>
            <a:r>
              <a:rPr lang="en-US" sz="2400" dirty="0" err="1" smtClean="0"/>
              <a:t>Scalapack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High level Programming: </a:t>
            </a:r>
            <a:r>
              <a:rPr lang="en-US" sz="2400" dirty="0" smtClean="0"/>
              <a:t>Hive, Pig</a:t>
            </a:r>
          </a:p>
          <a:p>
            <a:r>
              <a:rPr lang="en-US" sz="2400" b="1" dirty="0" smtClean="0"/>
              <a:t>Parallel Programming model: </a:t>
            </a:r>
            <a:r>
              <a:rPr lang="en-US" sz="2400" dirty="0" smtClean="0"/>
              <a:t>Hadoop, Spark, Giraph (Twister4Azure, Harp), MPI; Storm, </a:t>
            </a:r>
            <a:r>
              <a:rPr lang="en-US" sz="2400" dirty="0" err="1" smtClean="0"/>
              <a:t>Kapfka</a:t>
            </a:r>
            <a:r>
              <a:rPr lang="en-US" sz="2400" dirty="0" smtClean="0"/>
              <a:t> or </a:t>
            </a:r>
            <a:r>
              <a:rPr lang="en-US" sz="2400" dirty="0" err="1" smtClean="0"/>
              <a:t>RabbitMQ</a:t>
            </a:r>
            <a:r>
              <a:rPr lang="en-US" sz="2400" dirty="0" smtClean="0"/>
              <a:t> (Sensors)</a:t>
            </a:r>
          </a:p>
          <a:p>
            <a:r>
              <a:rPr lang="en-US" sz="2400" b="1" dirty="0" smtClean="0"/>
              <a:t>In-memory: </a:t>
            </a:r>
            <a:r>
              <a:rPr lang="en-US" sz="2400" dirty="0" err="1" smtClean="0"/>
              <a:t>Memcached</a:t>
            </a:r>
            <a:endParaRPr lang="en-US" sz="2400" dirty="0" smtClean="0"/>
          </a:p>
          <a:p>
            <a:r>
              <a:rPr lang="en-US" sz="2400" b="1" dirty="0" smtClean="0"/>
              <a:t>Data Management: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</a:t>
            </a:r>
            <a:r>
              <a:rPr lang="en-US" sz="2400" dirty="0" err="1" smtClean="0"/>
              <a:t>MongoDB</a:t>
            </a:r>
            <a:r>
              <a:rPr lang="en-US" sz="2400" dirty="0" smtClean="0"/>
              <a:t>, MySQL or Derby</a:t>
            </a:r>
          </a:p>
          <a:p>
            <a:r>
              <a:rPr lang="en-US" sz="2400" b="1" dirty="0" smtClean="0"/>
              <a:t>Distributed Coordination: </a:t>
            </a:r>
            <a:r>
              <a:rPr lang="en-US" sz="2400" dirty="0" smtClean="0"/>
              <a:t>Zookeeper</a:t>
            </a:r>
          </a:p>
          <a:p>
            <a:r>
              <a:rPr lang="en-US" sz="2400" b="1" dirty="0" smtClean="0"/>
              <a:t>Cluster Management: </a:t>
            </a:r>
            <a:r>
              <a:rPr lang="en-US" sz="2400" dirty="0" smtClean="0"/>
              <a:t>Yarn, </a:t>
            </a:r>
            <a:r>
              <a:rPr lang="en-US" sz="2400" dirty="0" err="1" smtClean="0"/>
              <a:t>Slurm</a:t>
            </a:r>
            <a:endParaRPr lang="en-US" sz="2400" dirty="0" smtClean="0"/>
          </a:p>
          <a:p>
            <a:r>
              <a:rPr lang="en-US" sz="2400" b="1" dirty="0" smtClean="0"/>
              <a:t>File Systems: </a:t>
            </a:r>
            <a:r>
              <a:rPr lang="en-US" sz="2400" dirty="0" smtClean="0"/>
              <a:t>HDFS, </a:t>
            </a:r>
            <a:r>
              <a:rPr lang="en-US" sz="2400" dirty="0" err="1" smtClean="0"/>
              <a:t>Lustre</a:t>
            </a:r>
            <a:endParaRPr lang="en-US" sz="2400" dirty="0" smtClean="0"/>
          </a:p>
          <a:p>
            <a:r>
              <a:rPr lang="en-US" sz="2400" b="1" dirty="0" smtClean="0"/>
              <a:t>DevOps: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, Chef, Puppet, Docker, Cobbler</a:t>
            </a:r>
          </a:p>
          <a:p>
            <a:r>
              <a:rPr lang="en-US" sz="2400" b="1" dirty="0" err="1" smtClean="0"/>
              <a:t>IaaS</a:t>
            </a:r>
            <a:r>
              <a:rPr lang="en-US" sz="2400" b="1" dirty="0" smtClean="0"/>
              <a:t>: </a:t>
            </a:r>
            <a:r>
              <a:rPr lang="en-US" sz="2400" dirty="0" smtClean="0"/>
              <a:t>Amazon, Azure, OpenStack, Libcloud</a:t>
            </a:r>
          </a:p>
          <a:p>
            <a:r>
              <a:rPr lang="en-US" sz="2400" b="1" dirty="0" smtClean="0"/>
              <a:t>Monitoring: </a:t>
            </a:r>
            <a:r>
              <a:rPr lang="en-US" sz="2400" dirty="0" smtClean="0"/>
              <a:t>Inca, Ganglia, </a:t>
            </a:r>
            <a:r>
              <a:rPr lang="en-US" sz="2400" dirty="0" err="1" smtClean="0"/>
              <a:t>Nagios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1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8921" y="62185"/>
            <a:ext cx="8229600" cy="1143000"/>
          </a:xfrm>
        </p:spPr>
        <p:txBody>
          <a:bodyPr/>
          <a:lstStyle/>
          <a:p>
            <a:r>
              <a:rPr lang="en-US" b="1" dirty="0" smtClean="0"/>
              <a:t>Harp Design</a:t>
            </a:r>
            <a:endParaRPr lang="en-US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Parallelism Model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5503653" y="1535113"/>
            <a:ext cx="3183147" cy="639762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0720" y="2338533"/>
            <a:ext cx="4223351" cy="2197516"/>
            <a:chOff x="619450" y="2618515"/>
            <a:chExt cx="5207216" cy="2548397"/>
          </a:xfrm>
        </p:grpSpPr>
        <p:sp>
          <p:nvSpPr>
            <p:cNvPr id="56" name="Rounded Rectangle 55"/>
            <p:cNvSpPr/>
            <p:nvPr/>
          </p:nvSpPr>
          <p:spPr>
            <a:xfrm>
              <a:off x="619450" y="3878661"/>
              <a:ext cx="2296904" cy="48280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Shuffle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25523" y="3184456"/>
              <a:ext cx="2501143" cy="1558993"/>
              <a:chOff x="7121236" y="2211758"/>
              <a:chExt cx="4525819" cy="216627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7214931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8224318" y="2211759"/>
                <a:ext cx="493643" cy="21623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9233706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11079339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9992253" y="3313373"/>
                <a:ext cx="918295" cy="0"/>
              </a:xfrm>
              <a:prstGeom prst="line">
                <a:avLst/>
              </a:prstGeom>
              <a:ln w="50800" cap="rnd"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ounded Rectangle 72"/>
              <p:cNvSpPr/>
              <p:nvPr/>
            </p:nvSpPr>
            <p:spPr>
              <a:xfrm>
                <a:off x="7121236" y="3477892"/>
                <a:ext cx="4525819" cy="4575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Optimal </a:t>
                </a:r>
                <a:r>
                  <a:rPr lang="en-US" sz="1200" dirty="0">
                    <a:solidFill>
                      <a:schemeClr val="bg1"/>
                    </a:solidFill>
                  </a:rPr>
                  <a:t>Communication</a:t>
                </a:r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845356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274123" y="3006000"/>
              <a:ext cx="209689" cy="943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702889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486875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025104" y="3486841"/>
              <a:ext cx="390072" cy="0"/>
            </a:xfrm>
            <a:prstGeom prst="line">
              <a:avLst/>
            </a:prstGeom>
            <a:ln w="50800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1361468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063514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</a:t>
              </a: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2947163" y="3953854"/>
              <a:ext cx="368801" cy="27153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79801" y="2618515"/>
              <a:ext cx="2428589" cy="606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Map-Collective or Map-Communication  </a:t>
              </a:r>
              <a:r>
                <a:rPr lang="en-US" sz="1400" b="1" dirty="0"/>
                <a:t>Model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6682" y="2621650"/>
              <a:ext cx="2269674" cy="35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MapReduce</a:t>
              </a:r>
              <a:r>
                <a:rPr lang="en-US" sz="1400" b="1" dirty="0"/>
                <a:t>  Model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90508" y="2558067"/>
            <a:ext cx="3889639" cy="2392395"/>
            <a:chOff x="516900" y="1473352"/>
            <a:chExt cx="9838484" cy="5086250"/>
          </a:xfrm>
        </p:grpSpPr>
        <p:sp>
          <p:nvSpPr>
            <p:cNvPr id="75" name="Rectangle 74"/>
            <p:cNvSpPr/>
            <p:nvPr/>
          </p:nvSpPr>
          <p:spPr>
            <a:xfrm>
              <a:off x="3595076" y="5178057"/>
              <a:ext cx="6760308" cy="1240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YARN</a:t>
              </a:r>
            </a:p>
          </p:txBody>
        </p:sp>
        <p:sp>
          <p:nvSpPr>
            <p:cNvPr id="76" name="L-Shape 75"/>
            <p:cNvSpPr/>
            <p:nvPr/>
          </p:nvSpPr>
          <p:spPr>
            <a:xfrm>
              <a:off x="3595076" y="3515421"/>
              <a:ext cx="6760303" cy="1632281"/>
            </a:xfrm>
            <a:custGeom>
              <a:avLst/>
              <a:gdLst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444149 w 2672682"/>
                <a:gd name="connsiteY2" fmla="*/ 472116 h 767768"/>
                <a:gd name="connsiteX3" fmla="*/ 2672682 w 2672682"/>
                <a:gd name="connsiteY3" fmla="*/ 472116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504534 w 2672682"/>
                <a:gd name="connsiteY2" fmla="*/ 377225 h 767768"/>
                <a:gd name="connsiteX3" fmla="*/ 2672682 w 2672682"/>
                <a:gd name="connsiteY3" fmla="*/ 472116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504534 w 2672682"/>
                <a:gd name="connsiteY2" fmla="*/ 377225 h 767768"/>
                <a:gd name="connsiteX3" fmla="*/ 2664055 w 2672682"/>
                <a:gd name="connsiteY3" fmla="*/ 385852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682" h="767768">
                  <a:moveTo>
                    <a:pt x="0" y="0"/>
                  </a:moveTo>
                  <a:lnTo>
                    <a:pt x="1444149" y="0"/>
                  </a:lnTo>
                  <a:lnTo>
                    <a:pt x="1504534" y="377225"/>
                  </a:lnTo>
                  <a:lnTo>
                    <a:pt x="2664055" y="385852"/>
                  </a:lnTo>
                  <a:lnTo>
                    <a:pt x="2672682" y="767768"/>
                  </a:lnTo>
                  <a:lnTo>
                    <a:pt x="0" y="7677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MapReduce </a:t>
              </a:r>
              <a:r>
                <a:rPr lang="en-US" sz="1400" dirty="0"/>
                <a:t>V2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31339" y="3442735"/>
              <a:ext cx="3324039" cy="87716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Harp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95076" y="1473352"/>
              <a:ext cx="3324039" cy="188967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MapReduce</a:t>
              </a:r>
              <a:r>
                <a:rPr lang="en-US" sz="1200" dirty="0"/>
                <a:t> Applications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031345" y="1473352"/>
              <a:ext cx="3324039" cy="18896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Map-Collective </a:t>
              </a:r>
              <a:br>
                <a:rPr lang="en-US" sz="1200" dirty="0" smtClean="0"/>
              </a:br>
              <a:r>
                <a:rPr lang="en-US" sz="1200" dirty="0" smtClean="0"/>
                <a:t>or Map-Communication </a:t>
              </a:r>
              <a:r>
                <a:rPr lang="en-US" sz="1200" dirty="0"/>
                <a:t>Applications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6900" y="2132221"/>
              <a:ext cx="2759207" cy="72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Application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2738" y="4079840"/>
              <a:ext cx="2774938" cy="72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Framework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8665" y="5326603"/>
              <a:ext cx="2571765" cy="1232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Resource Manager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65908" y="3377484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5908" y="1713376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7754" y="5104271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4714967" y="5134561"/>
            <a:ext cx="883685" cy="33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66" y="163238"/>
            <a:ext cx="7886700" cy="994172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Features of Harp </a:t>
            </a:r>
            <a:r>
              <a:rPr lang="en-US" b="1" dirty="0" err="1" smtClean="0">
                <a:latin typeface="+mn-lt"/>
              </a:rPr>
              <a:t>Hadoop</a:t>
            </a:r>
            <a:r>
              <a:rPr lang="en-US" b="1" dirty="0" smtClean="0">
                <a:latin typeface="+mn-lt"/>
              </a:rPr>
              <a:t> Plugin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65" y="1157410"/>
            <a:ext cx="7886700" cy="570059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Hadoop Plugin (on Hadoop 1.2.1 and Hadoop 2.2.0)</a:t>
            </a:r>
          </a:p>
          <a:p>
            <a:r>
              <a:rPr lang="en-US" sz="2800" dirty="0" smtClean="0"/>
              <a:t>Hierarchical data abstraction on arrays, key-values and graphs for easy programming expressiveness.</a:t>
            </a:r>
          </a:p>
          <a:p>
            <a:r>
              <a:rPr lang="en-US" sz="2800" dirty="0" smtClean="0"/>
              <a:t>Collective communication model to support various communication operations on the data abstractions (will extend to Point to Point)</a:t>
            </a:r>
          </a:p>
          <a:p>
            <a:r>
              <a:rPr lang="en-US" sz="2800" dirty="0" smtClean="0"/>
              <a:t>Caching with buffer management for memory allocation required from computation and communication </a:t>
            </a:r>
          </a:p>
          <a:p>
            <a:r>
              <a:rPr lang="en-US" sz="2800" dirty="0" smtClean="0"/>
              <a:t>BSP style parallelism</a:t>
            </a:r>
          </a:p>
          <a:p>
            <a:r>
              <a:rPr lang="en-US" sz="2800" dirty="0" smtClean="0"/>
              <a:t>Fault tolerance with </a:t>
            </a:r>
            <a:r>
              <a:rPr lang="en-US" sz="2800" dirty="0" err="1" smtClean="0"/>
              <a:t>checkpointing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36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32" y="73304"/>
            <a:ext cx="8229600" cy="7512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Analytics and the DIKW Pipeline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578"/>
            <a:ext cx="9144000" cy="59107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goes through a pipeline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Raw data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Data  Information  Knowledge  Wisdom  Decisions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Each link enabled by a filter which is “business logic” or “analytics”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are interested in filters that involve “sophisticated analytics” which require non trivial parallel algorithms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Improve state of art in both algorithm quality and (parallel) performance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See Google Cloud Dataflow supporting pipelined analytics 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0519" y="3040802"/>
            <a:ext cx="5285676" cy="735313"/>
            <a:chOff x="1087244" y="2592978"/>
            <a:chExt cx="5285676" cy="735313"/>
          </a:xfrm>
        </p:grpSpPr>
        <p:grpSp>
          <p:nvGrpSpPr>
            <p:cNvPr id="10" name="Group 9"/>
            <p:cNvGrpSpPr/>
            <p:nvPr/>
          </p:nvGrpSpPr>
          <p:grpSpPr>
            <a:xfrm>
              <a:off x="1923586" y="2793033"/>
              <a:ext cx="3755171" cy="535258"/>
              <a:chOff x="1984917" y="3589588"/>
              <a:chExt cx="3755171" cy="53525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81867" y="3589588"/>
                <a:ext cx="2366845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More Analytics 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5048712" y="3857217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912111" y="2592978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Knowledge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7244" y="2594152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06861" y="2064101"/>
            <a:ext cx="4084131" cy="769503"/>
            <a:chOff x="1580685" y="3361307"/>
            <a:chExt cx="4084131" cy="769503"/>
          </a:xfrm>
        </p:grpSpPr>
        <p:grpSp>
          <p:nvGrpSpPr>
            <p:cNvPr id="16" name="Group 15"/>
            <p:cNvGrpSpPr/>
            <p:nvPr/>
          </p:nvGrpSpPr>
          <p:grpSpPr>
            <a:xfrm>
              <a:off x="1984917" y="3595552"/>
              <a:ext cx="2877014" cy="535258"/>
              <a:chOff x="1984917" y="3595552"/>
              <a:chExt cx="2877014" cy="53525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676292" y="3595552"/>
                <a:ext cx="1494263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Analytics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170555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204007" y="3361307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0685" y="3378078"/>
              <a:ext cx="730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62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1" y="595070"/>
            <a:ext cx="884701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WDA SMACOF MDS (Multidimensional Scaling) </a:t>
            </a:r>
            <a:r>
              <a:rPr lang="en-US" b="1" dirty="0" smtClean="0"/>
              <a:t>using </a:t>
            </a:r>
            <a:r>
              <a:rPr lang="en-US" b="1" dirty="0"/>
              <a:t>Harp </a:t>
            </a:r>
            <a:r>
              <a:rPr lang="en-US" b="1" dirty="0" smtClean="0"/>
              <a:t>on IU Big </a:t>
            </a:r>
            <a:r>
              <a:rPr lang="en-US" b="1" dirty="0"/>
              <a:t>Red 2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Parallel Efficiency: on 100-300K sequences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307" y="6360256"/>
            <a:ext cx="6823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Conjugate Gradient (dominant time) and Matrix Multiplication</a:t>
            </a:r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48292" y="1770891"/>
          <a:ext cx="6345712" cy="439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15606" y="1770891"/>
            <a:ext cx="2258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Best available MDS (much better than that in R)</a:t>
            </a:r>
          </a:p>
          <a:p>
            <a:r>
              <a:rPr lang="en-US" sz="2800" b="1" dirty="0" smtClean="0"/>
              <a:t>Java</a:t>
            </a:r>
          </a:p>
          <a:p>
            <a:endParaRPr lang="en-US" sz="2800" b="1" dirty="0"/>
          </a:p>
          <a:p>
            <a:r>
              <a:rPr lang="en-US" sz="2800" b="1" dirty="0" smtClean="0"/>
              <a:t>Harp (Hadoop plugin)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90139" y="4511375"/>
            <a:ext cx="1863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Cores =32 </a:t>
            </a:r>
            <a:r>
              <a:rPr lang="en-US" b="1" dirty="0" smtClean="0"/>
              <a:t>#nodes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1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693304" y="740790"/>
            <a:ext cx="767694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1112" y="281820"/>
            <a:ext cx="314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alibri"/>
                <a:ea typeface="+mn-ea"/>
                <a:cs typeface="+mn-cs"/>
              </a:rPr>
              <a:t>Increasing</a:t>
            </a:r>
            <a:r>
              <a:rPr lang="en-US" b="1" dirty="0">
                <a:latin typeface="Calibri"/>
                <a:ea typeface="+mn-ea"/>
                <a:cs typeface="+mn-cs"/>
              </a:rPr>
              <a:t> </a:t>
            </a:r>
            <a:r>
              <a:rPr lang="en-US" b="1" dirty="0" smtClean="0">
                <a:latin typeface="Calibri"/>
                <a:ea typeface="+mn-ea"/>
                <a:cs typeface="+mn-cs"/>
              </a:rPr>
              <a:t>  Communication</a:t>
            </a:r>
            <a:endParaRPr lang="en-US" b="1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3537" y="326639"/>
            <a:ext cx="234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alibri"/>
                <a:ea typeface="+mn-ea"/>
                <a:cs typeface="+mn-cs"/>
              </a:rPr>
              <a:t>Identical Computation</a:t>
            </a:r>
            <a:endParaRPr lang="en-US" b="1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304" y="5410510"/>
            <a:ext cx="7275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Mahout and </a:t>
            </a:r>
            <a:r>
              <a:rPr lang="en-US" sz="2000" b="1" dirty="0" err="1"/>
              <a:t>Hadoop</a:t>
            </a:r>
            <a:r>
              <a:rPr lang="en-US" sz="2000" b="1" dirty="0"/>
              <a:t> MR </a:t>
            </a:r>
            <a:r>
              <a:rPr lang="en-US" sz="2000" dirty="0"/>
              <a:t>– Slow due to </a:t>
            </a:r>
            <a:r>
              <a:rPr lang="en-US" sz="2000" dirty="0" err="1"/>
              <a:t>MapReduce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Python</a:t>
            </a:r>
            <a:r>
              <a:rPr lang="en-US" sz="2000" dirty="0"/>
              <a:t> slow as </a:t>
            </a:r>
            <a:r>
              <a:rPr lang="en-US" sz="2000" dirty="0" smtClean="0"/>
              <a:t>Scripting; </a:t>
            </a:r>
            <a:r>
              <a:rPr lang="en-US" sz="2000" b="1" dirty="0"/>
              <a:t>MPI</a:t>
            </a:r>
            <a:r>
              <a:rPr lang="en-US" sz="2000" dirty="0"/>
              <a:t> fastest </a:t>
            </a:r>
            <a:endParaRPr lang="en-US" sz="2000" dirty="0" smtClean="0"/>
          </a:p>
          <a:p>
            <a:r>
              <a:rPr lang="en-US" sz="2000" b="1" dirty="0" smtClean="0"/>
              <a:t>Spark</a:t>
            </a:r>
            <a:r>
              <a:rPr lang="en-US" sz="2000" dirty="0" smtClean="0"/>
              <a:t> </a:t>
            </a:r>
            <a:r>
              <a:rPr lang="en-US" sz="2000" dirty="0"/>
              <a:t>Iterative MapReduce, non optimal communication</a:t>
            </a:r>
            <a:br>
              <a:rPr lang="en-US" sz="2000" dirty="0"/>
            </a:br>
            <a:r>
              <a:rPr lang="en-US" sz="2000" b="1" dirty="0"/>
              <a:t>Harp</a:t>
            </a:r>
            <a:r>
              <a:rPr lang="en-US" sz="2000" dirty="0"/>
              <a:t> Hadoop plug in with ~MPI collectives </a:t>
            </a:r>
          </a:p>
        </p:txBody>
      </p:sp>
      <p:pic>
        <p:nvPicPr>
          <p:cNvPr id="3" name="Picture 2" descr="kmeans-harp-mpi-spark-speedup-effici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5" y="875043"/>
            <a:ext cx="7912473" cy="43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Data Gathering, Storage, 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1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Data Source and Style Facet </a:t>
            </a:r>
            <a:r>
              <a:rPr lang="en-US" sz="3600" b="1" dirty="0" smtClean="0"/>
              <a:t>I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144000" cy="624253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/>
              <a:t>) </a:t>
            </a:r>
            <a:r>
              <a:rPr lang="en-US" sz="2400" b="1" dirty="0"/>
              <a:t>SQL or NoSQL: </a:t>
            </a:r>
            <a:r>
              <a:rPr lang="en-US" sz="2400" dirty="0"/>
              <a:t>NoSQL includes Document, Column, Key-value, Graph, Triple </a:t>
            </a:r>
            <a:r>
              <a:rPr lang="en-US" sz="2400" dirty="0" smtClean="0"/>
              <a:t>store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(ii) Other </a:t>
            </a:r>
            <a:r>
              <a:rPr lang="en-US" sz="2400" b="1" dirty="0" smtClean="0"/>
              <a:t>Enterprise data systems: </a:t>
            </a:r>
            <a:r>
              <a:rPr lang="en-US" sz="2400" dirty="0" smtClean="0"/>
              <a:t>e.g. Warehouses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(iii) </a:t>
            </a:r>
            <a:r>
              <a:rPr lang="en-US" sz="2400" b="1" dirty="0" smtClean="0"/>
              <a:t>Set </a:t>
            </a:r>
            <a:r>
              <a:rPr lang="en-US" sz="2400" b="1" dirty="0"/>
              <a:t>of </a:t>
            </a:r>
            <a:r>
              <a:rPr lang="en-US" sz="2400" b="1" dirty="0" smtClean="0"/>
              <a:t>Files: </a:t>
            </a:r>
            <a:r>
              <a:rPr lang="en-US" sz="2400" dirty="0" smtClean="0"/>
              <a:t>as </a:t>
            </a:r>
            <a:r>
              <a:rPr lang="en-US" sz="2400" dirty="0"/>
              <a:t>managed in </a:t>
            </a:r>
            <a:r>
              <a:rPr lang="en-US" sz="2400" dirty="0" err="1"/>
              <a:t>iRODS</a:t>
            </a:r>
            <a:r>
              <a:rPr lang="en-US" sz="2400" dirty="0"/>
              <a:t> and extremely common in scientific </a:t>
            </a:r>
            <a:r>
              <a:rPr lang="en-US" sz="2400" dirty="0" smtClean="0"/>
              <a:t>research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(iv) </a:t>
            </a:r>
            <a:r>
              <a:rPr lang="en-US" sz="2400" b="1" dirty="0"/>
              <a:t>File, Object, Block and Data-parallel </a:t>
            </a:r>
            <a:r>
              <a:rPr lang="en-US" sz="2400" dirty="0"/>
              <a:t>(HDFS) raw storage: Separated from computing?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en-US" sz="2400" dirty="0" smtClean="0"/>
              <a:t>(v</a:t>
            </a:r>
            <a:r>
              <a:rPr lang="en-US" sz="2400" dirty="0"/>
              <a:t>) </a:t>
            </a:r>
            <a:r>
              <a:rPr lang="en-US" sz="2400" b="1" dirty="0"/>
              <a:t>Internet 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(vi) </a:t>
            </a:r>
            <a:r>
              <a:rPr lang="en-US" sz="2400" b="1" dirty="0" smtClean="0"/>
              <a:t>Streaming</a:t>
            </a:r>
            <a:r>
              <a:rPr lang="en-US" sz="2400" b="1" dirty="0"/>
              <a:t>: </a:t>
            </a:r>
            <a:r>
              <a:rPr lang="en-US" sz="2400" dirty="0"/>
              <a:t>Incremental update of datasets with new algorithms to achieve real-time response (G7)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(vii) </a:t>
            </a:r>
            <a:r>
              <a:rPr lang="en-US" sz="2400" b="1" dirty="0"/>
              <a:t>HPC </a:t>
            </a:r>
            <a:r>
              <a:rPr lang="en-US" sz="2400" b="1" dirty="0" smtClean="0"/>
              <a:t>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(viii) Involve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data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5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1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2. Perform </a:t>
            </a:r>
            <a:r>
              <a:rPr lang="en-US" sz="2800" b="1" dirty="0"/>
              <a:t>real time analytics on data source streams and notify users when specified events occur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6373" y="6051249"/>
            <a:ext cx="494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Storm, Kafka,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Zookeeper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3933" y="1735196"/>
            <a:ext cx="8776134" cy="3942575"/>
            <a:chOff x="457198" y="1344126"/>
            <a:chExt cx="8776134" cy="3942575"/>
          </a:xfrm>
        </p:grpSpPr>
        <p:sp>
          <p:nvSpPr>
            <p:cNvPr id="4" name="Oval 3"/>
            <p:cNvSpPr/>
            <p:nvPr/>
          </p:nvSpPr>
          <p:spPr>
            <a:xfrm>
              <a:off x="457200" y="2785241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Streaming Data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57199" y="3505199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Streaming Data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57198" y="4225157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Streaming Data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04744" y="3279228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Posted Data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74220" y="3279228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Identified Events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70179" y="1881352"/>
              <a:ext cx="1912883" cy="76725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 Identifying Events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389" y="1344126"/>
              <a:ext cx="1258709" cy="1361657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434098" y="1817031"/>
              <a:ext cx="1230978" cy="2079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45040" y="3058510"/>
              <a:ext cx="912406" cy="34455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895780" y="3976513"/>
              <a:ext cx="861666" cy="45885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46521" y="3695211"/>
              <a:ext cx="810925" cy="4038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873812" y="2407350"/>
              <a:ext cx="787007" cy="8070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587200" y="2705783"/>
              <a:ext cx="95862" cy="5338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4652818" y="2492507"/>
              <a:ext cx="1782774" cy="999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5049587" y="4640316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Repository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6824480" y="4016062"/>
              <a:ext cx="333065" cy="561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97821" y="4002368"/>
              <a:ext cx="434191" cy="5748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72000" y="1469296"/>
              <a:ext cx="1353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Specify filter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18939" y="4239453"/>
              <a:ext cx="884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Archive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30510" y="2613076"/>
              <a:ext cx="1502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Post Selected Events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86479" y="2698808"/>
              <a:ext cx="1623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Fetch streamed Data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36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54"/>
            <a:ext cx="905479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5. Perform </a:t>
            </a:r>
            <a:r>
              <a:rPr lang="en-US" sz="3200" b="1" dirty="0"/>
              <a:t>interactive analytics on data in analytics-optimized </a:t>
            </a:r>
            <a:r>
              <a:rPr lang="en-US" sz="3200" b="1" dirty="0" smtClean="0"/>
              <a:t>data system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236858" y="4162109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Hadoop, Spark, Giraph, Pig 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36858" y="5019353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Storage: HDFS, </a:t>
            </a:r>
            <a:r>
              <a:rPr lang="en-US" dirty="0" err="1" smtClean="0"/>
              <a:t>Hbase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594" y="6292407"/>
            <a:ext cx="4813738" cy="4582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Data, Streaming, Batch …..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5448" y="5682807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15558" y="5735359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5743352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77484" y="1571232"/>
            <a:ext cx="5613078" cy="869846"/>
            <a:chOff x="1609805" y="1758098"/>
            <a:chExt cx="5613078" cy="8698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805" y="1758098"/>
              <a:ext cx="881148" cy="8561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43" y="1758098"/>
              <a:ext cx="861850" cy="837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525" y="1758098"/>
              <a:ext cx="869846" cy="8698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895" y="1758098"/>
              <a:ext cx="881148" cy="8561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033" y="1758098"/>
              <a:ext cx="861850" cy="837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15" y="1758098"/>
              <a:ext cx="869846" cy="869846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4070913" y="3280427"/>
            <a:ext cx="1965435" cy="6463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Mahout, R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4904393" y="2540319"/>
            <a:ext cx="298475" cy="64131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1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Data Source and Style Facet </a:t>
            </a:r>
            <a:r>
              <a:rPr lang="en-US" sz="3600" b="1" dirty="0" smtClean="0"/>
              <a:t>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144000" cy="624253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Before data gets to compute system, there is often an </a:t>
            </a:r>
            <a:r>
              <a:rPr lang="en-US" sz="2800" b="1" dirty="0" smtClean="0"/>
              <a:t>initial data gathering phase</a:t>
            </a:r>
            <a:r>
              <a:rPr lang="en-US" sz="2800" dirty="0" smtClean="0"/>
              <a:t> which is characterized by a </a:t>
            </a:r>
            <a:r>
              <a:rPr lang="en-US" sz="2800" b="1" dirty="0" smtClean="0"/>
              <a:t>block size and timing</a:t>
            </a:r>
            <a:r>
              <a:rPr lang="en-US" sz="2800" dirty="0" smtClean="0"/>
              <a:t>. Block size varies from month (Remote Sensing, Seismic) to day (genomic) to seconds or lower (Real time control, streaming)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There are </a:t>
            </a:r>
            <a:r>
              <a:rPr lang="en-US" sz="2800" b="1" dirty="0" smtClean="0"/>
              <a:t>storage/compute system styles: </a:t>
            </a:r>
            <a:r>
              <a:rPr lang="en-US" sz="2800" dirty="0" smtClean="0"/>
              <a:t>Shared, Dedicated, Permanent, Transient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Other characteristics are needed for permanent </a:t>
            </a:r>
            <a:r>
              <a:rPr lang="en-US" sz="2800" b="1" dirty="0" smtClean="0"/>
              <a:t>auxiliary/comparison datasets</a:t>
            </a:r>
            <a:r>
              <a:rPr lang="en-US" sz="2800" b="1" dirty="0"/>
              <a:t> </a:t>
            </a:r>
            <a:r>
              <a:rPr lang="en-US" sz="2800" b="1" dirty="0" smtClean="0"/>
              <a:t>a</a:t>
            </a:r>
            <a:r>
              <a:rPr lang="en-US" sz="2800" dirty="0" smtClean="0"/>
              <a:t>nd these could be interdisciplinary, implying nontrivial data movement/replication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10 </a:t>
            </a:r>
            <a:r>
              <a:rPr lang="en-US" sz="2800" b="1" dirty="0" smtClean="0"/>
              <a:t>Data Access/Use Styles </a:t>
            </a:r>
            <a:r>
              <a:rPr lang="en-US" sz="2800" dirty="0" smtClean="0"/>
              <a:t>from Bob Marcus at NIST (you have seen his patterns 2 and 5 and my extension for science 5A follows)</a:t>
            </a:r>
          </a:p>
        </p:txBody>
      </p:sp>
    </p:spTree>
    <p:extLst>
      <p:ext uri="{BB962C8B-B14F-4D97-AF65-F5344CB8AC3E}">
        <p14:creationId xmlns:p14="http://schemas.microsoft.com/office/powerpoint/2010/main" val="21912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54"/>
            <a:ext cx="6842234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5A. Perform </a:t>
            </a:r>
            <a:r>
              <a:rPr lang="en-US" sz="3200" b="1" dirty="0"/>
              <a:t>interactive analytics on </a:t>
            </a:r>
            <a:r>
              <a:rPr lang="en-US" sz="3200" b="1" dirty="0" smtClean="0"/>
              <a:t>observational scientific data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082570" y="2743231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Grid or Many Task Software, Hadoop, Spark, Giraph, Pig 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82570" y="3600475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Storage: HDFS, </a:t>
            </a:r>
            <a:r>
              <a:rPr lang="en-US" dirty="0" err="1" smtClean="0"/>
              <a:t>Hbase</a:t>
            </a:r>
            <a:r>
              <a:rPr lang="en-US" dirty="0" smtClean="0"/>
              <a:t>, File Collection (</a:t>
            </a:r>
            <a:r>
              <a:rPr lang="en-US" dirty="0" err="1" smtClean="0"/>
              <a:t>Lustre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2706" y="4802586"/>
            <a:ext cx="3769845" cy="6966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Streaming Twitter data for Social Networking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02317" y="4457719"/>
            <a:ext cx="17470" cy="567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16326" y="4209988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198554" y="1691960"/>
            <a:ext cx="2434991" cy="6463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Science Analysis Code, Mahout, R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 rot="16200000">
            <a:off x="2408279" y="1694495"/>
            <a:ext cx="298475" cy="64131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0" y="1485392"/>
            <a:ext cx="1258709" cy="1361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3545" y="4437627"/>
            <a:ext cx="360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batch of data to primary analysis data system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6626" y="5827522"/>
            <a:ext cx="3769845" cy="7157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Scientific Data in “field”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5250118" y="5219446"/>
            <a:ext cx="1297827" cy="1538705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Accumulate and initial computing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85112" y="6225135"/>
            <a:ext cx="10094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5226" y="4209988"/>
            <a:ext cx="161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Transfer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58152" y="5219446"/>
            <a:ext cx="238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NIST Examples include LHC, Remote Sensing, Astronomy and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269200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Analytics Facet (kernels) of the Ogres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66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224"/>
            <a:ext cx="9144000" cy="7028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5652"/>
            <a:ext cx="9144000" cy="63606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Map-Only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Pleasingly parallel - </a:t>
            </a:r>
            <a:r>
              <a:rPr lang="en-US" sz="2400" b="1" dirty="0" smtClean="0"/>
              <a:t>Local </a:t>
            </a:r>
            <a:r>
              <a:rPr lang="en-US" sz="2400" b="1" dirty="0"/>
              <a:t>Machine Learning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MapReduce: </a:t>
            </a:r>
            <a:r>
              <a:rPr lang="en-US" sz="2800" b="1" dirty="0" smtClean="0"/>
              <a:t>Search/Query/Index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Summarizing </a:t>
            </a:r>
            <a:r>
              <a:rPr lang="en-US" sz="2400" b="1" dirty="0" smtClean="0"/>
              <a:t>statistics </a:t>
            </a:r>
            <a:r>
              <a:rPr lang="en-US" sz="2400" dirty="0" smtClean="0"/>
              <a:t>as in LHC Data analysis (histograms) </a:t>
            </a:r>
            <a:r>
              <a:rPr lang="en-US" sz="2400" b="1" dirty="0" smtClean="0">
                <a:solidFill>
                  <a:srgbClr val="0070C0"/>
                </a:solidFill>
              </a:rPr>
              <a:t>(G1)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Recommender </a:t>
            </a:r>
            <a:r>
              <a:rPr lang="en-US" sz="2400" dirty="0"/>
              <a:t>Systems (</a:t>
            </a:r>
            <a:r>
              <a:rPr lang="en-US" sz="2400" b="1" dirty="0"/>
              <a:t>Collaborative </a:t>
            </a:r>
            <a:r>
              <a:rPr lang="en-US" sz="2400" b="1" dirty="0" smtClean="0"/>
              <a:t>Filtering</a:t>
            </a:r>
            <a:r>
              <a:rPr lang="en-US" sz="2400" dirty="0" smtClean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Linear Classifiers (</a:t>
            </a:r>
            <a:r>
              <a:rPr lang="en-US" sz="2400" b="1" dirty="0"/>
              <a:t>Bayes, Random </a:t>
            </a:r>
            <a:r>
              <a:rPr lang="en-US" sz="2400" b="1" dirty="0" smtClean="0"/>
              <a:t>Forests</a:t>
            </a:r>
            <a:r>
              <a:rPr lang="en-U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Alignment and Streaming (G7)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Genomic Alignment, Incremental Classifiers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Global Analytics: </a:t>
            </a:r>
            <a:r>
              <a:rPr lang="en-US" sz="2400" b="1" dirty="0" smtClean="0">
                <a:solidFill>
                  <a:srgbClr val="0070C0"/>
                </a:solidFill>
              </a:rPr>
              <a:t>Nonlinear Solvers </a:t>
            </a:r>
            <a:r>
              <a:rPr lang="en-US" sz="2400" dirty="0" smtClean="0"/>
              <a:t>(structure depends on objective function)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(G5,G6)</a:t>
            </a:r>
            <a:endParaRPr lang="en-US" sz="2400" b="1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Stochastic Gradient Descent </a:t>
            </a:r>
            <a:r>
              <a:rPr lang="en-US" sz="2400" dirty="0" smtClean="0"/>
              <a:t>SGD</a:t>
            </a:r>
            <a:endParaRPr lang="en-US" sz="2400" dirty="0"/>
          </a:p>
          <a:p>
            <a:pPr lvl="1"/>
            <a:r>
              <a:rPr lang="en-US" sz="2400" dirty="0"/>
              <a:t>(L-)BFGS approximation to Newton’s Method</a:t>
            </a:r>
          </a:p>
          <a:p>
            <a:pPr lvl="1"/>
            <a:r>
              <a:rPr lang="en-US" sz="2400" dirty="0" err="1"/>
              <a:t>Levenberg</a:t>
            </a:r>
            <a:r>
              <a:rPr lang="en-US" sz="2400" dirty="0"/>
              <a:t>-Marquardt </a:t>
            </a:r>
            <a:r>
              <a:rPr lang="en-US" sz="2400" dirty="0" smtClean="0"/>
              <a:t>solver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42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Initiative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Chang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224"/>
            <a:ext cx="9144000" cy="7028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/>
              <a:t>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691"/>
            <a:ext cx="9144000" cy="63606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Global Analytics: Map-Collective (</a:t>
            </a:r>
            <a:r>
              <a:rPr lang="en-US" b="1" dirty="0">
                <a:solidFill>
                  <a:srgbClr val="0070C0"/>
                </a:solidFill>
              </a:rPr>
              <a:t>See Mahout, </a:t>
            </a:r>
            <a:r>
              <a:rPr lang="en-US" b="1" dirty="0" err="1">
                <a:solidFill>
                  <a:srgbClr val="0070C0"/>
                </a:solidFill>
              </a:rPr>
              <a:t>MLlib</a:t>
            </a:r>
            <a:r>
              <a:rPr lang="en-US" b="1" dirty="0">
                <a:solidFill>
                  <a:srgbClr val="0070C0"/>
                </a:solidFill>
              </a:rPr>
              <a:t>) (G2,G4,G6)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Often use </a:t>
            </a:r>
            <a:r>
              <a:rPr lang="en-US" b="1" dirty="0">
                <a:solidFill>
                  <a:srgbClr val="0070C0"/>
                </a:solidFill>
              </a:rPr>
              <a:t>matrix-matrix,-vector operations, solvers (conjugate gradient)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Clustering</a:t>
            </a:r>
            <a:r>
              <a:rPr lang="en-US" dirty="0"/>
              <a:t> (many methods), </a:t>
            </a:r>
            <a:r>
              <a:rPr lang="en-US" b="1" dirty="0" smtClean="0"/>
              <a:t>Mixture </a:t>
            </a:r>
            <a:r>
              <a:rPr lang="en-US" b="1" dirty="0"/>
              <a:t>Models, LDA </a:t>
            </a:r>
            <a:r>
              <a:rPr lang="en-US" dirty="0"/>
              <a:t>(Latent Dirichlet Allocation), </a:t>
            </a:r>
            <a:r>
              <a:rPr lang="en-US" b="1" dirty="0"/>
              <a:t>PLSI </a:t>
            </a:r>
            <a:r>
              <a:rPr lang="en-US" dirty="0"/>
              <a:t>(Probabilistic Latent Semantic Indexing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SVM </a:t>
            </a:r>
            <a:r>
              <a:rPr lang="en-US" dirty="0"/>
              <a:t>and </a:t>
            </a:r>
            <a:r>
              <a:rPr lang="en-US" b="1" dirty="0"/>
              <a:t>Logistic Regression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Outlier </a:t>
            </a:r>
            <a:r>
              <a:rPr lang="en-US" b="1" dirty="0" smtClean="0"/>
              <a:t>Detection</a:t>
            </a:r>
            <a:r>
              <a:rPr lang="en-US" dirty="0"/>
              <a:t> </a:t>
            </a:r>
            <a:r>
              <a:rPr lang="en-US" dirty="0" smtClean="0"/>
              <a:t>(several approaches)</a:t>
            </a:r>
            <a:endParaRPr lang="en-US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PageRank</a:t>
            </a:r>
            <a:r>
              <a:rPr lang="en-US" dirty="0"/>
              <a:t>, (find leading eigenvector of sparse matrix)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SVD</a:t>
            </a:r>
            <a:r>
              <a:rPr lang="en-US" dirty="0"/>
              <a:t> (Singular Value Decomposition)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MDS</a:t>
            </a:r>
            <a:r>
              <a:rPr lang="en-US" dirty="0"/>
              <a:t> (Multidimensional Scaling)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/>
              <a:t>Learning Neural Networks (</a:t>
            </a:r>
            <a:r>
              <a:rPr lang="en-US" b="1" dirty="0"/>
              <a:t>Deep Learning</a:t>
            </a:r>
            <a:r>
              <a:rPr lang="en-US" dirty="0"/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Hidden Markov Models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224"/>
            <a:ext cx="9144000" cy="7028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/>
              <a:t>III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0776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Global Analytics – Map-Communication (targets for Giraph</a:t>
            </a:r>
            <a:r>
              <a:rPr lang="en-US" b="1" dirty="0" smtClean="0">
                <a:solidFill>
                  <a:srgbClr val="0070C0"/>
                </a:solidFill>
              </a:rPr>
              <a:t>) (</a:t>
            </a:r>
            <a:r>
              <a:rPr lang="en-US" b="1" dirty="0">
                <a:solidFill>
                  <a:srgbClr val="0070C0"/>
                </a:solidFill>
              </a:rPr>
              <a:t>G3</a:t>
            </a:r>
            <a:r>
              <a:rPr lang="en-US" b="1" dirty="0" smtClean="0">
                <a:solidFill>
                  <a:srgbClr val="0070C0"/>
                </a:solidFill>
              </a:rPr>
              <a:t>) 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Graph Structure (Communities, </a:t>
            </a:r>
            <a:r>
              <a:rPr lang="en-US" b="1" dirty="0" err="1" smtClean="0"/>
              <a:t>subgraphs</a:t>
            </a:r>
            <a:r>
              <a:rPr lang="en-US" b="1" dirty="0" smtClean="0"/>
              <a:t>/motifs, diameter, maximal cliques, connected components)</a:t>
            </a:r>
            <a:endParaRPr lang="en-US" b="1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Network Dynamics - Graph simulation Algorithms </a:t>
            </a:r>
            <a:r>
              <a:rPr lang="en-US" dirty="0"/>
              <a:t>(epidemiology</a:t>
            </a:r>
            <a:r>
              <a:rPr lang="en-US" dirty="0" smtClean="0"/>
              <a:t>)</a:t>
            </a:r>
            <a:endParaRPr lang="en-US" b="1" dirty="0" smtClean="0"/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Global Analytics – Asynchronous Shared Memory (may be distributed algorithms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Graph </a:t>
            </a:r>
            <a:r>
              <a:rPr lang="en-US" b="1" dirty="0"/>
              <a:t>Structure </a:t>
            </a:r>
            <a:r>
              <a:rPr lang="en-US" b="1" dirty="0" smtClean="0"/>
              <a:t>(</a:t>
            </a:r>
            <a:r>
              <a:rPr lang="en-US" b="1" dirty="0" err="1" smtClean="0"/>
              <a:t>Betweenness</a:t>
            </a:r>
            <a:r>
              <a:rPr lang="en-US" b="1" dirty="0" smtClean="0"/>
              <a:t> centrality, shortest path) (G3)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Linear/Quadratic Programming, Combinatorial Optimization, Branch and Bound (G5)</a:t>
            </a:r>
          </a:p>
          <a:p>
            <a:pPr marL="0" indent="0">
              <a:spcBef>
                <a:spcPts val="200"/>
              </a:spcBef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273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Benchmark Suite in spirit of NAS Parallel Benchmarks or Berkeley Dwarfs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01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Benchmarks across Facets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0615"/>
            <a:ext cx="8932984" cy="6037385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Classic Database: </a:t>
            </a:r>
            <a:r>
              <a:rPr lang="en-US" sz="2800" dirty="0" smtClean="0"/>
              <a:t>TPC benchmarks</a:t>
            </a:r>
          </a:p>
          <a:p>
            <a:r>
              <a:rPr lang="en-US" sz="2800" b="1" dirty="0" smtClean="0"/>
              <a:t>NoSQL Data systems: </a:t>
            </a:r>
            <a:r>
              <a:rPr lang="en-US" sz="2800" dirty="0" smtClean="0"/>
              <a:t>store, index, query (e.g. on Tweets)</a:t>
            </a:r>
          </a:p>
          <a:p>
            <a:r>
              <a:rPr lang="en-US" sz="2800" b="1" dirty="0" smtClean="0"/>
              <a:t>Hard core commercial: </a:t>
            </a:r>
            <a:r>
              <a:rPr lang="en-US" sz="2800" dirty="0" smtClean="0"/>
              <a:t>Web</a:t>
            </a:r>
            <a:r>
              <a:rPr lang="en-US" sz="2800" b="1" dirty="0" smtClean="0"/>
              <a:t> </a:t>
            </a:r>
            <a:r>
              <a:rPr lang="en-US" sz="2800" dirty="0" smtClean="0"/>
              <a:t>Search, Collaborative Filtering (different structure and defer to Google!)</a:t>
            </a:r>
          </a:p>
          <a:p>
            <a:r>
              <a:rPr lang="en-US" sz="2800" b="1" dirty="0" smtClean="0"/>
              <a:t>Streaming: </a:t>
            </a:r>
            <a:r>
              <a:rPr lang="en-US" sz="2800" dirty="0" smtClean="0"/>
              <a:t>Gather in Pub-Sub(Kafka) + Process (Apache Storm) solution (e.g. gather tweets, Internet of Things)</a:t>
            </a:r>
          </a:p>
          <a:p>
            <a:r>
              <a:rPr lang="en-US" sz="2800" b="1" dirty="0" smtClean="0"/>
              <a:t>Pleasingly parallel (Local Analytics): </a:t>
            </a:r>
            <a:r>
              <a:rPr lang="en-US" sz="2800" dirty="0" smtClean="0"/>
              <a:t>as in initial  steps of LHC, Astronomy, Pathology, </a:t>
            </a:r>
            <a:r>
              <a:rPr lang="en-US" sz="2800" dirty="0" err="1" smtClean="0"/>
              <a:t>Bioimaging</a:t>
            </a:r>
            <a:r>
              <a:rPr lang="en-US" sz="2800" dirty="0" smtClean="0"/>
              <a:t> (differ in type of data analysis)</a:t>
            </a:r>
          </a:p>
          <a:p>
            <a:r>
              <a:rPr lang="en-US" sz="2800" b="1" dirty="0" smtClean="0"/>
              <a:t>“Global” Analytics: </a:t>
            </a:r>
            <a:r>
              <a:rPr lang="en-US" sz="2800" dirty="0" smtClean="0"/>
              <a:t>Deep Learning, SVM, Clustering, Multidimensional Scaling, </a:t>
            </a:r>
            <a:r>
              <a:rPr lang="en-US" sz="2800" b="1" dirty="0" smtClean="0"/>
              <a:t>Graph</a:t>
            </a:r>
            <a:r>
              <a:rPr lang="en-US" sz="2800" dirty="0" smtClean="0"/>
              <a:t> Community </a:t>
            </a:r>
            <a:r>
              <a:rPr lang="en-US" sz="2800" dirty="0"/>
              <a:t>finding (~Clustering) to </a:t>
            </a:r>
            <a:r>
              <a:rPr lang="en-US" sz="2800" dirty="0" smtClean="0"/>
              <a:t>Shortest Path (? Shared memory) </a:t>
            </a:r>
          </a:p>
          <a:p>
            <a:r>
              <a:rPr lang="en-US" sz="2800" b="1" dirty="0" smtClean="0"/>
              <a:t>Workflow</a:t>
            </a:r>
            <a:r>
              <a:rPr lang="en-US" sz="2800" dirty="0" smtClean="0"/>
              <a:t> linking above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91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Parallel Data Analytics Issues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26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Remarks on Parallelism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042400" cy="637442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Most use parallelism over items in data set</a:t>
            </a:r>
          </a:p>
          <a:p>
            <a:pPr lvl="1"/>
            <a:r>
              <a:rPr lang="en-US" sz="2400" dirty="0" smtClean="0"/>
              <a:t>Entities to cluster or map to Euclidean space</a:t>
            </a:r>
          </a:p>
          <a:p>
            <a:r>
              <a:rPr lang="en-US" sz="2800" dirty="0" smtClean="0"/>
              <a:t>Except </a:t>
            </a:r>
            <a:r>
              <a:rPr lang="en-US" sz="2800" b="1" dirty="0" smtClean="0"/>
              <a:t>deep learning (for image data sets)</a:t>
            </a:r>
            <a:r>
              <a:rPr lang="en-US" sz="2800" dirty="0" smtClean="0"/>
              <a:t>which has parallelism over pixel plane in neurons not over items in training set</a:t>
            </a:r>
          </a:p>
          <a:p>
            <a:pPr lvl="1"/>
            <a:r>
              <a:rPr lang="en-US" sz="2400" dirty="0" smtClean="0"/>
              <a:t>as need to look at small numbers of data items at a time in </a:t>
            </a:r>
            <a:r>
              <a:rPr lang="en-US" sz="2400" b="1" dirty="0" smtClean="0"/>
              <a:t>Stochastic Gradient Descent</a:t>
            </a:r>
            <a:r>
              <a:rPr lang="en-US" sz="2400" dirty="0" smtClean="0"/>
              <a:t> SGD</a:t>
            </a:r>
          </a:p>
          <a:p>
            <a:pPr lvl="1"/>
            <a:r>
              <a:rPr lang="en-US" sz="2400" dirty="0" smtClean="0"/>
              <a:t>Need experiments to really test SGD – as no easy to use parallel implementations tests at scale NOT done</a:t>
            </a:r>
          </a:p>
          <a:p>
            <a:pPr lvl="1"/>
            <a:r>
              <a:rPr lang="en-US" sz="2400" dirty="0" smtClean="0"/>
              <a:t>Maybe got where they are as most work sequential</a:t>
            </a:r>
          </a:p>
          <a:p>
            <a:r>
              <a:rPr lang="en-US" sz="2800" dirty="0"/>
              <a:t>Maximum Likelihood or </a:t>
            </a:r>
            <a:r>
              <a:rPr lang="en-US" sz="2800" dirty="0">
                <a:sym typeface="Symbol" panose="05050102010706020507" pitchFamily="18" charset="2"/>
              </a:rPr>
              <a:t></a:t>
            </a:r>
            <a:r>
              <a:rPr lang="en-US" sz="2800" baseline="30000" dirty="0">
                <a:sym typeface="Symbol" panose="05050102010706020507" pitchFamily="18" charset="2"/>
              </a:rPr>
              <a:t>2</a:t>
            </a:r>
            <a:r>
              <a:rPr lang="en-US" sz="2800" dirty="0">
                <a:sym typeface="Symbol" panose="05050102010706020507" pitchFamily="18" charset="2"/>
              </a:rPr>
              <a:t> both lead to structure like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Minimize sum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items</a:t>
            </a:r>
            <a:r>
              <a: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(Positive nonlinear function of unknown parameters for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item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All solved iteratively with (clever) first or second order approximation to shift in objective function</a:t>
            </a:r>
          </a:p>
          <a:p>
            <a:pPr lvl="1"/>
            <a:r>
              <a:rPr lang="en-US" sz="2400" dirty="0" smtClean="0"/>
              <a:t>Sometimes steepest descent direction; sometimes Newton</a:t>
            </a:r>
          </a:p>
          <a:p>
            <a:pPr lvl="1"/>
            <a:r>
              <a:rPr lang="en-US" sz="2400" dirty="0" smtClean="0"/>
              <a:t>11 billion deep learning parameters; Newton impossible</a:t>
            </a:r>
          </a:p>
          <a:p>
            <a:pPr lvl="1"/>
            <a:r>
              <a:rPr lang="en-US" sz="2400" dirty="0" smtClean="0"/>
              <a:t>Have classic Expectation Maximization structure</a:t>
            </a:r>
          </a:p>
          <a:p>
            <a:pPr lvl="1"/>
            <a:r>
              <a:rPr lang="en-US" sz="2400" b="1" dirty="0"/>
              <a:t>Steepest descent shift is sum over shift calculated from each </a:t>
            </a:r>
            <a:r>
              <a:rPr lang="en-US" sz="2400" b="1" dirty="0" smtClean="0"/>
              <a:t>point</a:t>
            </a:r>
          </a:p>
          <a:p>
            <a:r>
              <a:rPr lang="en-US" sz="2800" dirty="0" smtClean="0"/>
              <a:t>SGD – take randomly a few hundred of items in data set and calculate shifts over these and move a tiny distance</a:t>
            </a:r>
          </a:p>
          <a:p>
            <a:pPr lvl="1"/>
            <a:r>
              <a:rPr lang="en-US" sz="2500" dirty="0" smtClean="0"/>
              <a:t>Classic method – take all (millions) of items in data set and move full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/>
              <a:t>Remarks </a:t>
            </a:r>
            <a:r>
              <a:rPr lang="en-US" b="1" dirty="0" smtClean="0"/>
              <a:t>on </a:t>
            </a:r>
            <a:r>
              <a:rPr lang="en-US" b="1" dirty="0"/>
              <a:t>Parallelism </a:t>
            </a:r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0413"/>
            <a:ext cx="9144000" cy="60975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to cover </a:t>
            </a:r>
            <a:r>
              <a:rPr lang="en-US" sz="2400" dirty="0"/>
              <a:t>non </a:t>
            </a:r>
            <a:r>
              <a:rPr lang="en-US" sz="2400" b="1" dirty="0"/>
              <a:t>vector </a:t>
            </a:r>
            <a:r>
              <a:rPr lang="en-US" sz="2400" b="1" dirty="0" err="1"/>
              <a:t>semimetric</a:t>
            </a:r>
            <a:r>
              <a:rPr lang="en-US" sz="2400" b="1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vector spaces </a:t>
            </a:r>
            <a:r>
              <a:rPr lang="en-US" sz="2400" dirty="0" smtClean="0"/>
              <a:t>for clustering and dimension reduction (N points in space)</a:t>
            </a:r>
          </a:p>
          <a:p>
            <a:r>
              <a:rPr lang="en-US" sz="2400" dirty="0"/>
              <a:t>MDS Minimizes </a:t>
            </a:r>
            <a:r>
              <a:rPr lang="en-US" altLang="ja-JP" sz="2400" dirty="0">
                <a:ea typeface="ＭＳ Ｐゴシック" pitchFamily="-112" charset="-128"/>
              </a:rPr>
              <a:t>Stress </a:t>
            </a:r>
            <a:br>
              <a:rPr lang="en-US" altLang="ja-JP" sz="2400" dirty="0">
                <a:ea typeface="ＭＳ Ｐゴシック" pitchFamily="-112" charset="-128"/>
              </a:rPr>
            </a:br>
            <a:r>
              <a:rPr lang="en-US" altLang="ja-JP" sz="2400" b="1" dirty="0">
                <a:ea typeface="ＭＳ Ｐゴシック" pitchFamily="-112" charset="-128"/>
              </a:rPr>
              <a:t>	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err="1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400" b="1" i="1" baseline="-25000" dirty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endParaRPr lang="en-US" sz="2400" dirty="0"/>
          </a:p>
          <a:p>
            <a:r>
              <a:rPr lang="en-US" sz="2400" b="1" dirty="0" err="1"/>
              <a:t>Semimetric</a:t>
            </a:r>
            <a:r>
              <a:rPr lang="en-US" sz="2400" b="1" dirty="0"/>
              <a:t> spaces </a:t>
            </a:r>
            <a:r>
              <a:rPr lang="en-US" sz="2400" dirty="0"/>
              <a:t>just have pairwise distances defined between points in space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</a:p>
          <a:p>
            <a:r>
              <a:rPr lang="en-US" sz="2400" b="1" dirty="0" smtClean="0"/>
              <a:t>Vector spaces </a:t>
            </a:r>
            <a:r>
              <a:rPr lang="en-US" sz="2400" dirty="0" smtClean="0"/>
              <a:t>have Euclidean distance and scalar products</a:t>
            </a:r>
          </a:p>
          <a:p>
            <a:pPr lvl="1"/>
            <a:r>
              <a:rPr lang="en-US" sz="2000" dirty="0" smtClean="0"/>
              <a:t>Algorithms can be O(N) and these are best for clustering but for MDS O(N) methods may not be best as obvious objective function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/>
              <a:t>Important new algorithms needed to define O(N) versions of current O(N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 </a:t>
            </a:r>
            <a:r>
              <a:rPr lang="en-US" sz="2000" dirty="0" smtClean="0"/>
              <a:t>– “must” work intuitively and shown in principle</a:t>
            </a:r>
          </a:p>
          <a:p>
            <a:r>
              <a:rPr lang="en-US" sz="2400" dirty="0" smtClean="0"/>
              <a:t>Note matrix solvers all use </a:t>
            </a:r>
            <a:r>
              <a:rPr lang="en-US" sz="2400" b="1" dirty="0" smtClean="0"/>
              <a:t>conjugate gradient </a:t>
            </a:r>
            <a:r>
              <a:rPr lang="en-US" sz="2400" dirty="0" smtClean="0"/>
              <a:t>– converges in 5-100 iterations – a big gain for matrix with a million rows. This removes factor of N in time complexity</a:t>
            </a:r>
          </a:p>
          <a:p>
            <a:r>
              <a:rPr lang="en-US" sz="2400" dirty="0" smtClean="0"/>
              <a:t>Ratio of #clusters to #points important; </a:t>
            </a:r>
            <a:r>
              <a:rPr lang="en-US" sz="2400" b="1" dirty="0" smtClean="0"/>
              <a:t>new ideas if ratio &gt;~ 0.1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20"/>
            <a:ext cx="902825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When is a Graph “just” a Sparse Matrix?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6191"/>
            <a:ext cx="9028252" cy="55645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systems are built of connected entities which can be considered a graph</a:t>
            </a:r>
          </a:p>
          <a:p>
            <a:pPr lvl="1"/>
            <a:r>
              <a:rPr lang="en-US" sz="2400" dirty="0" smtClean="0"/>
              <a:t>See </a:t>
            </a:r>
            <a:r>
              <a:rPr lang="en-US" sz="2400" dirty="0" err="1" smtClean="0"/>
              <a:t>multigrid</a:t>
            </a:r>
            <a:r>
              <a:rPr lang="en-US" sz="2400" dirty="0" smtClean="0"/>
              <a:t> meshes</a:t>
            </a:r>
          </a:p>
          <a:p>
            <a:pPr lvl="1"/>
            <a:r>
              <a:rPr lang="en-US" sz="2400" dirty="0" smtClean="0"/>
              <a:t>Particle dynamics</a:t>
            </a:r>
          </a:p>
          <a:p>
            <a:r>
              <a:rPr lang="en-US" sz="2800" b="1" dirty="0" smtClean="0"/>
              <a:t>PageRank</a:t>
            </a:r>
            <a:r>
              <a:rPr lang="en-US" sz="2800" dirty="0" smtClean="0"/>
              <a:t> is a graph </a:t>
            </a:r>
            <a:br>
              <a:rPr lang="en-US" sz="2800" dirty="0" smtClean="0"/>
            </a:br>
            <a:r>
              <a:rPr lang="en-US" sz="2800" dirty="0" smtClean="0"/>
              <a:t>algorithm or “just” </a:t>
            </a:r>
            <a:br>
              <a:rPr lang="en-US" sz="2800" dirty="0" smtClean="0"/>
            </a:br>
            <a:r>
              <a:rPr lang="en-US" sz="2800" dirty="0" smtClean="0"/>
              <a:t>sparse matrix </a:t>
            </a:r>
            <a:br>
              <a:rPr lang="en-US" sz="2800" dirty="0" smtClean="0"/>
            </a:br>
            <a:r>
              <a:rPr lang="en-US" sz="2800" dirty="0" smtClean="0"/>
              <a:t>multiplication </a:t>
            </a:r>
            <a:br>
              <a:rPr lang="en-US" sz="2800" dirty="0" smtClean="0"/>
            </a:br>
            <a:r>
              <a:rPr lang="en-US" sz="2800" dirty="0" smtClean="0"/>
              <a:t>to implement power </a:t>
            </a:r>
            <a:br>
              <a:rPr lang="en-US" sz="2800" dirty="0" smtClean="0"/>
            </a:br>
            <a:r>
              <a:rPr lang="en-US" sz="2800" dirty="0" smtClean="0"/>
              <a:t>method of finding </a:t>
            </a:r>
            <a:br>
              <a:rPr lang="en-US" sz="2800" dirty="0" smtClean="0"/>
            </a:br>
            <a:r>
              <a:rPr lang="en-US" sz="2800" dirty="0" smtClean="0"/>
              <a:t>leading eigenvector</a:t>
            </a:r>
            <a:endParaRPr lang="en-US" sz="2800" dirty="0"/>
          </a:p>
        </p:txBody>
      </p:sp>
      <p:pic>
        <p:nvPicPr>
          <p:cNvPr id="1026" name="Picture 2" descr="http://padas.ices.utexas.edu/static/papers/sisc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32" y="1624431"/>
            <a:ext cx="5585468" cy="52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http://bioengineering.skku.ac.kr/kosmos/tutorial_img/connection_rul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3"/>
            <a:stretch/>
          </p:blipFill>
          <p:spPr bwMode="auto">
            <a:xfrm>
              <a:off x="0" y="0"/>
              <a:ext cx="477879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files.ianrenton.com/sites/blog/2012/12/Screenshot-1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80" y="1203242"/>
              <a:ext cx="4389120" cy="5649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7471508" y="1039446"/>
              <a:ext cx="0" cy="625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305908" y="966940"/>
              <a:ext cx="746369" cy="477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277" y="0"/>
            <a:ext cx="5100113" cy="1191487"/>
          </a:xfrm>
          <a:solidFill>
            <a:schemeClr val="bg1">
              <a:lumMod val="6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“Force Diagrams” for macromolecules and 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Parallel Data Analytics Examples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2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8611"/>
            <a:ext cx="6553200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122259"/>
            <a:ext cx="8913166" cy="56317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bigdatawg.nist.gov/usecases.php</a:t>
            </a:r>
            <a:endParaRPr lang="en-US" dirty="0" smtClean="0"/>
          </a:p>
          <a:p>
            <a:r>
              <a:rPr lang="en-US" dirty="0"/>
              <a:t>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bigdatawg.nist.gov/V1_output_docs.php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399" y="211015"/>
            <a:ext cx="219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446K sequences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~100 clusters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48357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1708" y="430823"/>
            <a:ext cx="993530" cy="13364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03231" y="5249008"/>
            <a:ext cx="993530" cy="85578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06969" y="1890346"/>
            <a:ext cx="1481504" cy="317402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5821" y="3633208"/>
            <a:ext cx="3174023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O(N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interactions between green and purple clusters should be able to represent by centroids as in Barnes-Hut.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Hard as no Gauss theorem; no </a:t>
            </a:r>
            <a:r>
              <a:rPr lang="en-US" dirty="0" err="1" smtClean="0">
                <a:solidFill>
                  <a:schemeClr val="bg1"/>
                </a:solidFill>
              </a:rPr>
              <a:t>multipole</a:t>
            </a:r>
            <a:r>
              <a:rPr lang="en-US" dirty="0" smtClean="0">
                <a:solidFill>
                  <a:schemeClr val="bg1"/>
                </a:solidFill>
              </a:rPr>
              <a:t> expansion and points really in 1000 dimension space as clustered before 3D projection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2229" y="725885"/>
            <a:ext cx="317402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O(N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green-green and purple-purple interactions have value but green-purple are “wasted”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585" y="61491"/>
            <a:ext cx="23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“clean” sample of 446K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181600"/>
            <a:ext cx="4800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We use </a:t>
            </a:r>
            <a:r>
              <a:rPr lang="en-US" sz="2800" dirty="0" err="1" smtClean="0">
                <a:solidFill>
                  <a:prstClr val="black"/>
                </a:solidFill>
              </a:rPr>
              <a:t>OctTree</a:t>
            </a:r>
            <a:r>
              <a:rPr lang="en-US" sz="2800" dirty="0" smtClean="0">
                <a:solidFill>
                  <a:prstClr val="black"/>
                </a:solidFill>
              </a:rPr>
              <a:t> for logarithmic interpolation (streaming data)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202" y="72247"/>
            <a:ext cx="9144000" cy="11448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b="1" dirty="0" smtClean="0"/>
              <a:t>Protein Universe Browser (map big data to 3D to use “GIS”) for COG Sequences with a few illustrative biologically identified clusters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/>
              <a:pPr>
                <a:lnSpc>
                  <a:spcPct val="73000"/>
                </a:lnSpc>
              </a:pPr>
              <a:t>53</a:t>
            </a:fld>
            <a:endParaRPr lang="en-US" sz="127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" y="1217047"/>
            <a:ext cx="9121798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12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3630"/>
            <a:ext cx="9144000" cy="1144921"/>
          </a:xfrm>
        </p:spPr>
        <p:txBody>
          <a:bodyPr tIns="35199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/>
              <a:t>Heatmap of </a:t>
            </a:r>
            <a:r>
              <a:rPr lang="en-US" dirty="0" smtClean="0"/>
              <a:t>biology distance (Needleman-</a:t>
            </a:r>
            <a:r>
              <a:rPr lang="en-US" dirty="0" err="1" smtClean="0"/>
              <a:t>Wunsch</a:t>
            </a:r>
            <a:r>
              <a:rPr lang="en-US" dirty="0" smtClean="0"/>
              <a:t>) </a:t>
            </a:r>
            <a:r>
              <a:rPr lang="en-US" dirty="0"/>
              <a:t>vs </a:t>
            </a:r>
            <a:r>
              <a:rPr lang="en-US" dirty="0" smtClean="0"/>
              <a:t>3D Euclidean Distances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4520876-8126-4A4E-88CD-DABA9C26EB89}" type="slidenum">
              <a:rPr lang="en-US"/>
              <a:pPr>
                <a:defRPr/>
              </a:pPr>
              <a:t>54</a:t>
            </a:fld>
            <a:endParaRPr lang="en-US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02"/>
            <a:ext cx="9144000" cy="45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84104"/>
            <a:ext cx="825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d a distance, so is f(d) for any monotonic f. Optimize choice of 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23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Algorithm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2274"/>
            <a:ext cx="9144000" cy="58360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</a:t>
            </a:r>
            <a:r>
              <a:rPr lang="en-US" b="1" dirty="0"/>
              <a:t>NRC Massive Data Analysis</a:t>
            </a:r>
            <a:r>
              <a:rPr lang="en-US" dirty="0"/>
              <a:t> </a:t>
            </a:r>
            <a:r>
              <a:rPr lang="en-US" dirty="0" smtClean="0"/>
              <a:t>report</a:t>
            </a:r>
          </a:p>
          <a:p>
            <a:r>
              <a:rPr lang="en-US" b="1" dirty="0" smtClean="0"/>
              <a:t>O(N) algorithms </a:t>
            </a:r>
            <a:r>
              <a:rPr lang="en-US" dirty="0" smtClean="0"/>
              <a:t>for O(N</a:t>
            </a:r>
            <a:r>
              <a:rPr lang="en-US" baseline="30000" dirty="0" smtClean="0"/>
              <a:t>2</a:t>
            </a:r>
            <a:r>
              <a:rPr lang="en-US" dirty="0" smtClean="0"/>
              <a:t>) problems </a:t>
            </a:r>
          </a:p>
          <a:p>
            <a:r>
              <a:rPr lang="en-US" dirty="0" smtClean="0"/>
              <a:t>Parallelizing </a:t>
            </a:r>
            <a:r>
              <a:rPr lang="en-US" b="1" dirty="0" smtClean="0"/>
              <a:t>Stochastic Gradient Descent</a:t>
            </a:r>
          </a:p>
          <a:p>
            <a:r>
              <a:rPr lang="en-US" b="1" dirty="0" smtClean="0"/>
              <a:t>Streaming data algorithms </a:t>
            </a:r>
            <a:r>
              <a:rPr lang="en-US" dirty="0" smtClean="0"/>
              <a:t>– balance and interplay between batch methods (most time consuming) and interpolative streaming methods</a:t>
            </a:r>
          </a:p>
          <a:p>
            <a:r>
              <a:rPr lang="en-US" b="1" dirty="0" smtClean="0"/>
              <a:t>Graph</a:t>
            </a:r>
            <a:r>
              <a:rPr lang="en-US" dirty="0" smtClean="0"/>
              <a:t> algorithms</a:t>
            </a:r>
          </a:p>
          <a:p>
            <a:r>
              <a:rPr lang="en-US" dirty="0" smtClean="0"/>
              <a:t>Machine Learning Community uses </a:t>
            </a:r>
            <a:r>
              <a:rPr lang="en-US" b="1" dirty="0" smtClean="0"/>
              <a:t>parameter servers</a:t>
            </a:r>
            <a:r>
              <a:rPr lang="en-US" dirty="0" smtClean="0"/>
              <a:t>; Parallel Computing (MPI) would not recommend this?</a:t>
            </a:r>
          </a:p>
          <a:p>
            <a:pPr lvl="1"/>
            <a:r>
              <a:rPr lang="en-US" dirty="0" smtClean="0"/>
              <a:t>Is classic distributed model for “parameter service” better?</a:t>
            </a:r>
          </a:p>
          <a:p>
            <a:r>
              <a:rPr lang="en-US" dirty="0" smtClean="0"/>
              <a:t>Apply </a:t>
            </a:r>
            <a:r>
              <a:rPr lang="en-US" b="1" dirty="0" smtClean="0"/>
              <a:t>best of parallel computing </a:t>
            </a:r>
            <a:r>
              <a:rPr lang="en-US" dirty="0" smtClean="0"/>
              <a:t>– communication and load balancing – to </a:t>
            </a:r>
            <a:r>
              <a:rPr lang="en-US" b="1" dirty="0" err="1" smtClean="0"/>
              <a:t>Giraph</a:t>
            </a:r>
            <a:r>
              <a:rPr lang="en-US" b="1" dirty="0" smtClean="0"/>
              <a:t>/Hadoop/Spark</a:t>
            </a:r>
          </a:p>
          <a:p>
            <a:r>
              <a:rPr lang="en-US" dirty="0" smtClean="0"/>
              <a:t>Are data analytics sparse?; </a:t>
            </a:r>
            <a:r>
              <a:rPr lang="en-US" b="1" dirty="0" smtClean="0"/>
              <a:t>many cases are full matrices</a:t>
            </a:r>
          </a:p>
          <a:p>
            <a:r>
              <a:rPr lang="en-US" dirty="0" smtClean="0"/>
              <a:t>BTW Need </a:t>
            </a:r>
            <a:r>
              <a:rPr lang="en-US" b="1" dirty="0" smtClean="0"/>
              <a:t>Java Grande – </a:t>
            </a:r>
            <a:r>
              <a:rPr lang="en-US" dirty="0" smtClean="0"/>
              <a:t>Some C++ but Java most popular in ABDS, with Python, </a:t>
            </a:r>
            <a:r>
              <a:rPr lang="en-US" dirty="0" err="1" smtClean="0"/>
              <a:t>Erlang</a:t>
            </a:r>
            <a:r>
              <a:rPr lang="en-US" dirty="0" smtClean="0"/>
              <a:t>, Go, Scala (compiles to JVM) 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Data Science at Indiana University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6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8706348" cy="6858000"/>
            <a:chOff x="0" y="0"/>
            <a:chExt cx="870634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0659" t="11589" r="23760" b="5792"/>
            <a:stretch/>
          </p:blipFill>
          <p:spPr>
            <a:xfrm>
              <a:off x="0" y="0"/>
              <a:ext cx="8706348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657600" y="1125416"/>
              <a:ext cx="3543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6 hours of Video describing 200 technologies from online class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6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71" t="9745" r="23062"/>
          <a:stretch/>
        </p:blipFill>
        <p:spPr>
          <a:xfrm>
            <a:off x="0" y="0"/>
            <a:ext cx="65218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8313" y="2286001"/>
            <a:ext cx="1870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 hours of video on 51 use cases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61285" y="1767254"/>
            <a:ext cx="17584" cy="2277208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9100" y="4986100"/>
            <a:ext cx="2444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classes in Data Science Certificate /Masters</a:t>
            </a:r>
          </a:p>
          <a:p>
            <a:endParaRPr lang="en-US" dirty="0"/>
          </a:p>
          <a:p>
            <a:r>
              <a:rPr lang="en-US" dirty="0" smtClean="0"/>
              <a:t>Prettier as Google Course 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11127"/>
            <a:ext cx="7886700" cy="790574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IU Data Science Masters Features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701"/>
            <a:ext cx="9086850" cy="59562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Fully approved by University and State October 14 2014</a:t>
            </a:r>
          </a:p>
          <a:p>
            <a:r>
              <a:rPr lang="en-US" dirty="0" smtClean="0"/>
              <a:t>Blended </a:t>
            </a:r>
            <a:r>
              <a:rPr lang="en-US" b="1" dirty="0" smtClean="0"/>
              <a:t>online</a:t>
            </a:r>
            <a:r>
              <a:rPr lang="en-US" dirty="0" smtClean="0"/>
              <a:t> and </a:t>
            </a:r>
            <a:r>
              <a:rPr lang="en-US" b="1" dirty="0" smtClean="0"/>
              <a:t>residential</a:t>
            </a:r>
          </a:p>
          <a:p>
            <a:r>
              <a:rPr lang="en-US" dirty="0"/>
              <a:t>Department of </a:t>
            </a:r>
            <a:r>
              <a:rPr lang="en-US" b="1" dirty="0"/>
              <a:t>Information and Library Science</a:t>
            </a:r>
            <a:r>
              <a:rPr lang="en-US" dirty="0"/>
              <a:t>, Division of </a:t>
            </a:r>
            <a:r>
              <a:rPr lang="en-US" b="1" dirty="0"/>
              <a:t>Informatics</a:t>
            </a:r>
            <a:r>
              <a:rPr lang="en-US" dirty="0"/>
              <a:t> and Division of </a:t>
            </a:r>
            <a:r>
              <a:rPr lang="en-US" b="1" dirty="0"/>
              <a:t>Computer Science </a:t>
            </a:r>
            <a:r>
              <a:rPr lang="en-US" dirty="0"/>
              <a:t>in the Department of Informatics and Computer Science, </a:t>
            </a:r>
            <a:r>
              <a:rPr lang="en-US" b="1" dirty="0">
                <a:solidFill>
                  <a:srgbClr val="FF0000"/>
                </a:solidFill>
              </a:rPr>
              <a:t>School of Informatics and Computing</a:t>
            </a:r>
            <a:r>
              <a:rPr lang="en-US" dirty="0"/>
              <a:t> and the Department of </a:t>
            </a:r>
            <a:r>
              <a:rPr lang="en-US" b="1" dirty="0"/>
              <a:t>Statistics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College of Arts and Science</a:t>
            </a:r>
            <a:r>
              <a:rPr lang="en-US" dirty="0"/>
              <a:t>, </a:t>
            </a:r>
            <a:r>
              <a:rPr lang="en-US" dirty="0" smtClean="0"/>
              <a:t>IUB</a:t>
            </a:r>
          </a:p>
          <a:p>
            <a:r>
              <a:rPr lang="en-US" dirty="0" smtClean="0"/>
              <a:t>30 credits (10 conventional courses)</a:t>
            </a:r>
          </a:p>
          <a:p>
            <a:r>
              <a:rPr lang="en-US" dirty="0" smtClean="0"/>
              <a:t>Basic (general) Masters degree plus tracks</a:t>
            </a:r>
          </a:p>
          <a:p>
            <a:pPr lvl="1"/>
            <a:r>
              <a:rPr lang="en-US" dirty="0" smtClean="0"/>
              <a:t>Currently only track </a:t>
            </a:r>
            <a:r>
              <a:rPr lang="en-US" dirty="0"/>
              <a:t>is “Computational and Analytic Data Science 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Other tracks expected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purely online </a:t>
            </a:r>
            <a:r>
              <a:rPr lang="en-US" dirty="0" smtClean="0"/>
              <a:t>4-course </a:t>
            </a:r>
            <a:r>
              <a:rPr lang="en-US" b="1" dirty="0"/>
              <a:t>Certificate in Data Science </a:t>
            </a:r>
            <a:r>
              <a:rPr lang="en-US" dirty="0"/>
              <a:t>has been </a:t>
            </a:r>
            <a:r>
              <a:rPr lang="en-US" dirty="0" smtClean="0"/>
              <a:t>running since January 2014 (</a:t>
            </a:r>
            <a:r>
              <a:rPr lang="en-US" b="1" dirty="0" smtClean="0"/>
              <a:t>Technical </a:t>
            </a:r>
            <a:r>
              <a:rPr lang="en-US" dirty="0" smtClean="0"/>
              <a:t>and </a:t>
            </a:r>
            <a:r>
              <a:rPr lang="en-US" b="1" dirty="0" smtClean="0"/>
              <a:t>Decision Maker </a:t>
            </a:r>
            <a:r>
              <a:rPr lang="en-US" dirty="0" smtClean="0"/>
              <a:t>paths)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Ph.D</a:t>
            </a:r>
            <a:r>
              <a:rPr lang="en-US" b="1" dirty="0"/>
              <a:t>. Minor </a:t>
            </a:r>
            <a:r>
              <a:rPr lang="en-US" dirty="0"/>
              <a:t>in Data Science </a:t>
            </a:r>
            <a:r>
              <a:rPr lang="en-US" dirty="0" smtClean="0"/>
              <a:t>has been proposed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242659"/>
            <a:ext cx="4137814" cy="8474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Use Case Template</a:t>
            </a:r>
            <a:endParaRPr lang="en-US" sz="40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1090158"/>
            <a:ext cx="3898328" cy="56154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26 fields completed for 51 areas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34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McKinsey Institute on Big Data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7172" y="4193973"/>
            <a:ext cx="9144000" cy="232917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There will be a shortage of talent necessary for organizations to take advantage of big data. By 2018, the United States alone could face a shortage of 140,000 to 190,000 </a:t>
            </a:r>
            <a:r>
              <a:rPr lang="en-US" sz="2200" b="1" dirty="0"/>
              <a:t>people with deep analytical skills </a:t>
            </a:r>
            <a:r>
              <a:rPr lang="en-US" sz="2200" dirty="0"/>
              <a:t>as well as 1.5 million </a:t>
            </a:r>
            <a:r>
              <a:rPr lang="en-US" sz="2200" b="1" dirty="0"/>
              <a:t>managers and analysts </a:t>
            </a:r>
            <a:r>
              <a:rPr lang="en-US" sz="2200" dirty="0"/>
              <a:t>with the know-how to use the analysis of big data to make effective decisions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At SOIC@IU, Informatics/ILS aimed at 1.5 million jobs. Computer Science covers the 140,000 to 190,000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>
                <a:solidFill>
                  <a:srgbClr val="000000"/>
                </a:solidFill>
              </a:rPr>
              <a:pPr/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6379611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http://www.mckinsey.com/mgi/publications/big_data/index.asp.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517003"/>
            <a:ext cx="9241515" cy="4730860"/>
            <a:chOff x="0" y="517003"/>
            <a:chExt cx="9241515" cy="47308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60"/>
            <a:stretch/>
          </p:blipFill>
          <p:spPr bwMode="auto">
            <a:xfrm>
              <a:off x="0" y="517003"/>
              <a:ext cx="7010400" cy="3568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036349" y="1632557"/>
              <a:ext cx="22051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Decision maker and Technical paths</a:t>
              </a:r>
              <a:endParaRPr lang="en-US" sz="24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298786" y="1994421"/>
              <a:ext cx="3737563" cy="3253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7158432" y="2465408"/>
              <a:ext cx="874398" cy="24248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718184"/>
            <a:ext cx="9144000" cy="61398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Proposed</a:t>
            </a:r>
            <a:r>
              <a:rPr lang="en-US" b="1" dirty="0" smtClean="0"/>
              <a:t> classification of Big Data applications </a:t>
            </a:r>
            <a:r>
              <a:rPr lang="en-US" dirty="0" smtClean="0"/>
              <a:t>with features and kernels for analytics</a:t>
            </a:r>
          </a:p>
          <a:p>
            <a:r>
              <a:rPr lang="en-US" dirty="0"/>
              <a:t>Data intensive algorithms do not have the well developed </a:t>
            </a:r>
            <a:r>
              <a:rPr lang="en-US" b="1" dirty="0"/>
              <a:t>high performance libraries </a:t>
            </a:r>
            <a:r>
              <a:rPr lang="en-US" dirty="0"/>
              <a:t>familiar from HPC</a:t>
            </a:r>
          </a:p>
          <a:p>
            <a:r>
              <a:rPr lang="en-US" b="1" dirty="0"/>
              <a:t>Global Machine Learning </a:t>
            </a:r>
            <a:r>
              <a:rPr lang="en-US" dirty="0"/>
              <a:t>or (</a:t>
            </a:r>
            <a:r>
              <a:rPr lang="en-US" dirty="0" err="1"/>
              <a:t>Exascale</a:t>
            </a:r>
            <a:r>
              <a:rPr lang="en-US" dirty="0"/>
              <a:t> Global Optimization) particularly challenging</a:t>
            </a:r>
          </a:p>
          <a:p>
            <a:r>
              <a:rPr lang="en-US" b="1" dirty="0"/>
              <a:t>Develop SPIDAL (Scalable Parallel Interoperable Data Analytics Library)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New algorithms and new high performance parallel </a:t>
            </a:r>
            <a:r>
              <a:rPr lang="en-US" dirty="0" smtClean="0"/>
              <a:t>implementations</a:t>
            </a:r>
          </a:p>
          <a:p>
            <a:r>
              <a:rPr lang="en-US" b="1" dirty="0" smtClean="0"/>
              <a:t>Integrate </a:t>
            </a:r>
            <a:r>
              <a:rPr lang="en-US" dirty="0" smtClean="0"/>
              <a:t>(don’t compete) </a:t>
            </a:r>
            <a:r>
              <a:rPr lang="en-US" b="1" dirty="0" smtClean="0"/>
              <a:t>HPC with “Commodity Big data” </a:t>
            </a:r>
            <a:r>
              <a:rPr lang="en-US" dirty="0" smtClean="0"/>
              <a:t>(Google to Amazon to Enterprise Data Analytics) 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improve Mahout</a:t>
            </a:r>
            <a:r>
              <a:rPr lang="en-US" dirty="0" smtClean="0"/>
              <a:t>; don’t compete with it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Hadoop plug-ins </a:t>
            </a:r>
            <a:r>
              <a:rPr lang="en-US" dirty="0" smtClean="0"/>
              <a:t>rather than replacing Hadoop</a:t>
            </a:r>
          </a:p>
          <a:p>
            <a:r>
              <a:rPr lang="en-US" dirty="0" smtClean="0"/>
              <a:t>Enhanced Apache Big Data Stack </a:t>
            </a:r>
            <a:r>
              <a:rPr lang="en-US" b="1" dirty="0" smtClean="0"/>
              <a:t>HPC-ABDS has ~200 members </a:t>
            </a:r>
            <a:r>
              <a:rPr lang="en-US" dirty="0" smtClean="0"/>
              <a:t>with HPC opportunities at Resource management, Storage/Data, Streaming, Programming, monitoring, workflow layers.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7409"/>
          </a:xfrm>
        </p:spPr>
        <p:txBody>
          <a:bodyPr/>
          <a:lstStyle/>
          <a:p>
            <a:r>
              <a:rPr lang="en-US" b="1" dirty="0" smtClean="0"/>
              <a:t>Thank you NSF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5312"/>
            <a:ext cx="9144000" cy="6092687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 yr. XPS</a:t>
            </a:r>
            <a:r>
              <a:rPr lang="en-US" sz="2400" b="1" dirty="0">
                <a:solidFill>
                  <a:srgbClr val="FF0000"/>
                </a:solidFill>
              </a:rPr>
              <a:t>: FULL: DSD: Collaborative Research: Rapid Prototyping HPC Environment for </a:t>
            </a:r>
            <a:r>
              <a:rPr lang="en-US" sz="2400" b="1" dirty="0" smtClean="0">
                <a:solidFill>
                  <a:srgbClr val="FF0000"/>
                </a:solidFill>
              </a:rPr>
              <a:t> Deep Learning </a:t>
            </a:r>
            <a:r>
              <a:rPr lang="en-US" sz="2400" dirty="0" smtClean="0">
                <a:solidFill>
                  <a:srgbClr val="FF0000"/>
                </a:solidFill>
              </a:rPr>
              <a:t>IU, Tennessee (</a:t>
            </a:r>
            <a:r>
              <a:rPr lang="en-US" sz="2400" dirty="0" err="1" smtClean="0">
                <a:solidFill>
                  <a:srgbClr val="FF0000"/>
                </a:solidFill>
              </a:rPr>
              <a:t>Dongarra</a:t>
            </a:r>
            <a:r>
              <a:rPr lang="en-US" sz="2400" dirty="0" smtClean="0">
                <a:solidFill>
                  <a:srgbClr val="FF0000"/>
                </a:solidFill>
              </a:rPr>
              <a:t>), Stanford (Ng)</a:t>
            </a:r>
          </a:p>
          <a:p>
            <a:r>
              <a:rPr lang="en-US" sz="2400" dirty="0"/>
              <a:t>“Rapid Python Deep Learning Infrastructure” (</a:t>
            </a:r>
            <a:r>
              <a:rPr lang="en-US" sz="2400" b="1" dirty="0"/>
              <a:t>RaPyDLI</a:t>
            </a:r>
            <a:r>
              <a:rPr lang="en-US" sz="2400" dirty="0"/>
              <a:t>) </a:t>
            </a:r>
            <a:r>
              <a:rPr lang="en-US" sz="2400" dirty="0" smtClean="0"/>
              <a:t> Builds optimized Multicore/GPU/Xeon Phi kernels (best exascale dataflow) with Python front end for general deep learning problems with </a:t>
            </a:r>
            <a:r>
              <a:rPr lang="en-US" sz="2400" dirty="0" err="1" smtClean="0"/>
              <a:t>ImageNet</a:t>
            </a:r>
            <a:r>
              <a:rPr lang="en-US" sz="2400" dirty="0" smtClean="0"/>
              <a:t> exemplar. Leverage </a:t>
            </a:r>
            <a:r>
              <a:rPr lang="en-US" sz="2400" dirty="0" err="1" smtClean="0"/>
              <a:t>Caffe</a:t>
            </a:r>
            <a:r>
              <a:rPr lang="en-US" sz="2400" dirty="0" smtClean="0"/>
              <a:t> from UCB.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5 yr. </a:t>
            </a:r>
            <a:r>
              <a:rPr lang="en-US" sz="2400" b="1" dirty="0" err="1" smtClean="0">
                <a:solidFill>
                  <a:srgbClr val="FF0000"/>
                </a:solidFill>
              </a:rPr>
              <a:t>Datanet</a:t>
            </a:r>
            <a:r>
              <a:rPr lang="en-US" sz="2400" b="1" dirty="0" smtClean="0">
                <a:solidFill>
                  <a:srgbClr val="FF0000"/>
                </a:solidFill>
              </a:rPr>
              <a:t>: CIF21 </a:t>
            </a:r>
            <a:r>
              <a:rPr lang="en-US" sz="2400" b="1" dirty="0">
                <a:solidFill>
                  <a:srgbClr val="FF0000"/>
                </a:solidFill>
              </a:rPr>
              <a:t>DIBBs: Middleware and High Performance Analytics Libraries for Scalable Data Science </a:t>
            </a:r>
            <a:r>
              <a:rPr lang="en-US" sz="2400" dirty="0" smtClean="0">
                <a:solidFill>
                  <a:srgbClr val="FF0000"/>
                </a:solidFill>
              </a:rPr>
              <a:t>IU, Rutgers (</a:t>
            </a:r>
            <a:r>
              <a:rPr lang="en-US" sz="2400" dirty="0" err="1" smtClean="0">
                <a:solidFill>
                  <a:srgbClr val="FF0000"/>
                </a:solidFill>
              </a:rPr>
              <a:t>Jha</a:t>
            </a:r>
            <a:r>
              <a:rPr lang="en-US" sz="2400" dirty="0" smtClean="0">
                <a:solidFill>
                  <a:srgbClr val="FF0000"/>
                </a:solidFill>
              </a:rPr>
              <a:t>), Virginia Tech (</a:t>
            </a:r>
            <a:r>
              <a:rPr lang="en-US" sz="2400" dirty="0" err="1" smtClean="0">
                <a:solidFill>
                  <a:srgbClr val="FF0000"/>
                </a:solidFill>
              </a:rPr>
              <a:t>Marathe</a:t>
            </a:r>
            <a:r>
              <a:rPr lang="en-US" sz="2400" dirty="0" smtClean="0">
                <a:solidFill>
                  <a:srgbClr val="FF0000"/>
                </a:solidFill>
              </a:rPr>
              <a:t>), Kansas (</a:t>
            </a:r>
            <a:r>
              <a:rPr lang="en-US" sz="2400" dirty="0" err="1" smtClean="0">
                <a:solidFill>
                  <a:srgbClr val="FF0000"/>
                </a:solidFill>
              </a:rPr>
              <a:t>CReSIS</a:t>
            </a:r>
            <a:r>
              <a:rPr lang="en-US" sz="2400" dirty="0" smtClean="0">
                <a:solidFill>
                  <a:srgbClr val="FF0000"/>
                </a:solidFill>
              </a:rPr>
              <a:t>), Emory (Wang), Arizona(Cheatham), </a:t>
            </a:r>
            <a:r>
              <a:rPr lang="en-US" sz="2400" dirty="0">
                <a:solidFill>
                  <a:srgbClr val="FF0000"/>
                </a:solidFill>
              </a:rPr>
              <a:t>Utah(</a:t>
            </a:r>
            <a:r>
              <a:rPr lang="en-US" sz="2400" dirty="0" err="1">
                <a:solidFill>
                  <a:srgbClr val="FF0000"/>
                </a:solidFill>
              </a:rPr>
              <a:t>Beckstein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HPC-ABDS: </a:t>
            </a:r>
            <a:r>
              <a:rPr lang="en-US" sz="2400" dirty="0" smtClean="0"/>
              <a:t>Cloud-HPC </a:t>
            </a:r>
            <a:r>
              <a:rPr lang="en-US" sz="2400" dirty="0"/>
              <a:t>interoperable </a:t>
            </a:r>
            <a:r>
              <a:rPr lang="en-US" sz="2400" dirty="0" smtClean="0"/>
              <a:t>software  </a:t>
            </a:r>
            <a:r>
              <a:rPr lang="en-US" sz="2400" dirty="0"/>
              <a:t>performance of HPC (High Performance Computing) and the rich functionality of the commodity Apache Big Data Stack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SPIDAL (Scalable Parallel Interoperable Data Analytics </a:t>
            </a:r>
            <a:r>
              <a:rPr lang="en-US" sz="2400" b="1" dirty="0" smtClean="0"/>
              <a:t>Library): </a:t>
            </a:r>
            <a:r>
              <a:rPr lang="en-US" sz="2400" dirty="0" smtClean="0"/>
              <a:t>Scalable Analytics for </a:t>
            </a:r>
            <a:r>
              <a:rPr lang="en-US" sz="2400" dirty="0" err="1"/>
              <a:t>Biomolecular</a:t>
            </a:r>
            <a:r>
              <a:rPr lang="en-US" sz="2400" dirty="0"/>
              <a:t> Simulations, Network and Computational Social Science, Epidemiology, Computer Vision, Spatial Geographical Information Systems, Remote Sensing for Polar Science and Pathology Informatics.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4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" y="28353"/>
            <a:ext cx="9067800" cy="11296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Machine Learning in Network Science, Imaging in Computer Vision, Pathology, Polar Science, </a:t>
            </a:r>
            <a:r>
              <a:rPr lang="en-US" sz="2800" dirty="0" err="1" smtClean="0"/>
              <a:t>Biomolecular</a:t>
            </a:r>
            <a:r>
              <a:rPr lang="en-US" sz="2800" dirty="0" smtClean="0"/>
              <a:t> Simulations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0558" y="1255459"/>
          <a:ext cx="8662884" cy="491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387"/>
                <a:gridCol w="2863763"/>
                <a:gridCol w="1726104"/>
                <a:gridCol w="554118"/>
                <a:gridCol w="941512"/>
              </a:tblGrid>
              <a:tr h="3015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Algorithm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Applications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Features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Parallelism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Graph </a:t>
                      </a:r>
                      <a:r>
                        <a:rPr lang="en-US" sz="1400" dirty="0" smtClean="0">
                          <a:effectLst/>
                        </a:rPr>
                        <a:t>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Community detection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Graph </a:t>
                      </a: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Subgraph/motif finding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Webgraph, biological/social networks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Finding diameter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Clustering coefficient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Page rank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Maximal cliques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Connected component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Betweenness centrality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Graph, Non-metric, static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P-Shm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Shortest path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P-Shm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Spatial Queries and </a:t>
                      </a:r>
                      <a:r>
                        <a:rPr lang="en-US" sz="1400" dirty="0" smtClean="0">
                          <a:effectLst/>
                        </a:rPr>
                        <a:t>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Spatial relationship based queries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GIS/social networks/pathology informatics</a:t>
                      </a: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Geometric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Distance based queries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Spatial clustering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Seq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Spatial modeling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Seq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24873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GML Global (parallel) ML</a:t>
            </a:r>
          </a:p>
          <a:p>
            <a:r>
              <a:rPr lang="en-US" dirty="0" err="1" smtClean="0"/>
              <a:t>GrA</a:t>
            </a:r>
            <a:r>
              <a:rPr lang="en-US" dirty="0" smtClean="0"/>
              <a:t> Static </a:t>
            </a:r>
            <a:r>
              <a:rPr lang="en-US" dirty="0" err="1" smtClean="0"/>
              <a:t>GrB</a:t>
            </a:r>
            <a:r>
              <a:rPr lang="en-US" dirty="0" smtClean="0"/>
              <a:t> Runtime partitioning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Some specialized data analytics in SPIDAL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237" y="1524000"/>
          <a:ext cx="9135763" cy="4174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078"/>
                <a:gridCol w="2681275"/>
                <a:gridCol w="2005972"/>
                <a:gridCol w="737532"/>
                <a:gridCol w="992906"/>
              </a:tblGrid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Algorithm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Applications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Features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Status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Parallelism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Core Image </a:t>
                      </a:r>
                      <a:r>
                        <a:rPr lang="en-US" sz="1700" dirty="0" smtClean="0">
                          <a:effectLst/>
                        </a:rPr>
                        <a:t>Processing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Image preprocessing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Computer vision/pathology informatics</a:t>
                      </a: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Metric Space Point Sets, Neighborhood sets &amp; Image features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P-DM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Object detection &amp; segmentation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P-DM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Image/object feature computation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P-DM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3D image registration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Seq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Object matching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Geometric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Todo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3D feature extraction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Todo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Deep Learning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8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+mn-lt"/>
                        </a:rPr>
                        <a:t>Learning Network, Stochastic Gradient Descent</a:t>
                      </a:r>
                      <a:endParaRPr lang="en-US" sz="19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Image Understanding, Language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Translation, Voice Recognition, Car driving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Connections in artificial neural net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P-DM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GML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778843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PP</a:t>
            </a:r>
            <a:r>
              <a:rPr lang="en-US" dirty="0" smtClean="0"/>
              <a:t> Pleasingly Parallel (Local ML)</a:t>
            </a:r>
          </a:p>
          <a:p>
            <a:r>
              <a:rPr lang="en-US" b="1" dirty="0" err="1" smtClean="0"/>
              <a:t>Seq</a:t>
            </a:r>
            <a:r>
              <a:rPr lang="en-US" dirty="0" smtClean="0"/>
              <a:t> Sequential Available</a:t>
            </a:r>
            <a:endParaRPr lang="en-US" dirty="0"/>
          </a:p>
          <a:p>
            <a:r>
              <a:rPr lang="en-US" b="1" dirty="0" smtClean="0"/>
              <a:t>GRA </a:t>
            </a:r>
            <a:r>
              <a:rPr lang="en-US" dirty="0" smtClean="0"/>
              <a:t>Good distributed algorithm needed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791200"/>
            <a:ext cx="3886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Todo</a:t>
            </a:r>
            <a:r>
              <a:rPr lang="en-US" dirty="0" smtClean="0"/>
              <a:t> No prototype Available</a:t>
            </a:r>
          </a:p>
          <a:p>
            <a:r>
              <a:rPr lang="en-US" b="1" dirty="0" smtClean="0"/>
              <a:t>P-DM</a:t>
            </a:r>
            <a:r>
              <a:rPr lang="en-US" dirty="0" smtClean="0"/>
              <a:t> Distributed memory Available</a:t>
            </a:r>
          </a:p>
          <a:p>
            <a:r>
              <a:rPr lang="en-US" b="1" dirty="0"/>
              <a:t>P-</a:t>
            </a:r>
            <a:r>
              <a:rPr lang="en-US" b="1" dirty="0" err="1"/>
              <a:t>Shm</a:t>
            </a:r>
            <a:r>
              <a:rPr lang="en-US" b="1" dirty="0"/>
              <a:t> </a:t>
            </a:r>
            <a:r>
              <a:rPr lang="en-US" dirty="0"/>
              <a:t>Shared </a:t>
            </a:r>
            <a:r>
              <a:rPr lang="en-US" dirty="0" smtClean="0"/>
              <a:t>memory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34"/>
            <a:ext cx="9067800" cy="727166"/>
          </a:xfrm>
        </p:spPr>
        <p:txBody>
          <a:bodyPr/>
          <a:lstStyle/>
          <a:p>
            <a:r>
              <a:rPr lang="en-US" sz="3600" dirty="0" smtClean="0"/>
              <a:t>Some Core Machine Learning Building Blocks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951" y="738597"/>
          <a:ext cx="9085218" cy="6159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386"/>
                <a:gridCol w="2743200"/>
                <a:gridCol w="1720236"/>
                <a:gridCol w="715623"/>
                <a:gridCol w="656773"/>
              </a:tblGrid>
              <a:tr h="32820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Algorithm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Applications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Features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Status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//ism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 Vector Clustering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Accurate Clusters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 Non metric Clustering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Accurate </a:t>
                      </a:r>
                      <a:r>
                        <a:rPr lang="en-US" sz="1600" baseline="0" dirty="0" smtClean="0">
                          <a:effectLst/>
                          <a:latin typeface="+mn-lt"/>
                        </a:rPr>
                        <a:t>Clusters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, Biology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Web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Non metric, O(N</a:t>
                      </a:r>
                      <a:r>
                        <a:rPr lang="en-US" sz="16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0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Kmeans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; Basic, Fuzzy and </a:t>
                      </a:r>
                      <a:r>
                        <a:rPr lang="en-US" sz="1800" dirty="0" err="1" smtClean="0">
                          <a:effectLst/>
                          <a:latin typeface="+mn-lt"/>
                        </a:rPr>
                        <a:t>Elkan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Fast Clustering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Vectors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Levenberg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-Marquardt Optimization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Non-linear Gauss-Newton, use in MDS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Least Squares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2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SMACOF Dimension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Reduction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DA- MDS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with general weights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Least Squares, O(N</a:t>
                      </a:r>
                      <a:r>
                        <a:rPr lang="en-US" sz="16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Vector Dimension Reduction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DA-GTM and Others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TFIDF Search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Find nearest neighbors in document corpus 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Bag of “words” (image features)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PP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9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All-pairs similarity search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Find pairs of documents with TFIDF distance below a threshold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601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Todo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3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Support Vector Machine SVM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Seq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Random Forest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PP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Gibbs sampling (MCMC)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Solve global inference problems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Graph 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Todo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Latent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Dirichlet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Allocation LDA with Gibbs sampling or Var. Bayes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Topic models (Latent factors)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Bag of “words”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1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Singular Value Decomposition SVD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Dimension Reduction and PCA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Seq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4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Hidden Markov Models (HMM)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Global inference on sequence models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Seq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PP &amp; 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3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51 Detailed Use Cases: </a:t>
            </a:r>
            <a:r>
              <a:rPr lang="en-US" sz="3100" b="1" dirty="0" smtClean="0">
                <a:latin typeface="+mn-lt"/>
              </a:rPr>
              <a:t>Contributed July-September 2013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Covers goals, data features such as 3 V’s, software, hardware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8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800" u="sng" dirty="0">
              <a:solidFill>
                <a:srgbClr val="0070C0"/>
              </a:solidFill>
            </a:endParaRPr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bigdatacoursespring2014.appspot.com/course</a:t>
            </a:r>
            <a:r>
              <a:rPr lang="en-US" sz="1800" dirty="0" smtClean="0"/>
              <a:t> (Section 5)</a:t>
            </a:r>
          </a:p>
          <a:p>
            <a:r>
              <a:rPr lang="en-US" sz="1800" b="1" dirty="0" smtClean="0"/>
              <a:t>Government Operation(4): </a:t>
            </a:r>
            <a:r>
              <a:rPr lang="en-US" sz="1800" dirty="0"/>
              <a:t>National Archives and Records </a:t>
            </a:r>
            <a:r>
              <a:rPr lang="en-US" sz="1800" dirty="0" smtClean="0"/>
              <a:t>Administration, Census Bureau</a:t>
            </a:r>
          </a:p>
          <a:p>
            <a:r>
              <a:rPr lang="en-US" sz="1800" b="1" dirty="0" smtClean="0"/>
              <a:t>Commercial(8): </a:t>
            </a:r>
            <a:r>
              <a:rPr lang="en-US" sz="1800" dirty="0" smtClean="0"/>
              <a:t>Finance in Cloud, Cloud Backup, </a:t>
            </a:r>
            <a:r>
              <a:rPr lang="en-US" sz="1800" dirty="0" err="1" smtClean="0"/>
              <a:t>Mendeley</a:t>
            </a:r>
            <a:r>
              <a:rPr lang="en-US" sz="1800" dirty="0" smtClean="0"/>
              <a:t> (Citations), Netflix, Web Search, Digital Materials, Cargo shipping (as in UPS)</a:t>
            </a:r>
          </a:p>
          <a:p>
            <a:r>
              <a:rPr lang="en-US" sz="1800" b="1" dirty="0" smtClean="0"/>
              <a:t>Defense(3): </a:t>
            </a:r>
            <a:r>
              <a:rPr lang="en-US" sz="1800" dirty="0" smtClean="0"/>
              <a:t>Sensors, Image surveillance, Situation Assessment</a:t>
            </a:r>
          </a:p>
          <a:p>
            <a:r>
              <a:rPr lang="en-US" sz="1800" b="1" dirty="0" smtClean="0"/>
              <a:t>Healthcare and Life Sciences(10): </a:t>
            </a:r>
            <a:r>
              <a:rPr lang="en-US" sz="1800" dirty="0" smtClean="0"/>
              <a:t>Medical records, Graph and Probabilistic analysis, Pathology, </a:t>
            </a:r>
            <a:r>
              <a:rPr lang="en-US" sz="1800" dirty="0" err="1" smtClean="0"/>
              <a:t>Bioimaging</a:t>
            </a:r>
            <a:r>
              <a:rPr lang="en-US" sz="1800" dirty="0" smtClean="0"/>
              <a:t>, Genomics, Epidemiology, People Activity models, Biodiversity</a:t>
            </a:r>
          </a:p>
          <a:p>
            <a:r>
              <a:rPr lang="en-US" sz="1800" b="1" dirty="0"/>
              <a:t>Deep Learning and Social </a:t>
            </a:r>
            <a:r>
              <a:rPr lang="en-US" sz="1800" b="1" dirty="0" smtClean="0"/>
              <a:t>Media(6): </a:t>
            </a:r>
            <a:r>
              <a:rPr lang="en-US" sz="1800" dirty="0" smtClean="0"/>
              <a:t>Driving Car, 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 images/cameras, Twitter, Crowd Sourcing, Network Science, NIST benchmark datasets</a:t>
            </a:r>
          </a:p>
          <a:p>
            <a:r>
              <a:rPr lang="en-US" sz="1800" b="1" dirty="0"/>
              <a:t>The Ecosystem for </a:t>
            </a:r>
            <a:r>
              <a:rPr lang="en-US" sz="1800" b="1" dirty="0" smtClean="0"/>
              <a:t>Research(4): </a:t>
            </a:r>
            <a:r>
              <a:rPr lang="en-US" sz="1800" dirty="0" smtClean="0"/>
              <a:t>Metadata, Collaboration, Language Translation, Light source experiments</a:t>
            </a:r>
          </a:p>
          <a:p>
            <a:r>
              <a:rPr lang="en-US" sz="1800" b="1" dirty="0"/>
              <a:t>Astronomy and </a:t>
            </a:r>
            <a:r>
              <a:rPr lang="en-US" sz="1800" b="1" dirty="0" smtClean="0"/>
              <a:t>Physics(5): </a:t>
            </a:r>
            <a:r>
              <a:rPr lang="en-US" sz="1800" dirty="0" smtClean="0"/>
              <a:t>Sky Surveys including comparison to simulation, Large Hadron Collider at CERN, Belle Accelerator II in Japan</a:t>
            </a:r>
          </a:p>
          <a:p>
            <a:r>
              <a:rPr lang="en-US" sz="1800" b="1" dirty="0" smtClean="0"/>
              <a:t>Earth</a:t>
            </a:r>
            <a:r>
              <a:rPr lang="en-US" sz="1800" b="1" dirty="0"/>
              <a:t>, Environmental and Polar </a:t>
            </a:r>
            <a:r>
              <a:rPr lang="en-US" sz="1800" b="1" dirty="0" smtClean="0"/>
              <a:t>Science(10): </a:t>
            </a:r>
            <a:r>
              <a:rPr lang="en-US" sz="18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800" dirty="0"/>
              <a:t>turbulence identification, Subsurface </a:t>
            </a:r>
            <a:r>
              <a:rPr lang="en-US" sz="1800" dirty="0" smtClean="0"/>
              <a:t>Biogeochemistry (microbes </a:t>
            </a:r>
            <a:r>
              <a:rPr lang="en-US" sz="1800" dirty="0"/>
              <a:t>to watersheds), AmeriFlux and FLUXNET </a:t>
            </a:r>
            <a:r>
              <a:rPr lang="en-US" sz="1800" dirty="0" smtClean="0"/>
              <a:t>gas sensors</a:t>
            </a:r>
          </a:p>
          <a:p>
            <a:r>
              <a:rPr lang="en-US" sz="1800" b="1" dirty="0" smtClean="0"/>
              <a:t>Energy(1): </a:t>
            </a:r>
            <a:r>
              <a:rPr lang="en-US" sz="1800" dirty="0" smtClean="0"/>
              <a:t>Smart grid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4079" y="829865"/>
            <a:ext cx="4048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3375" y="2158999"/>
          <a:ext cx="5937250" cy="3587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320"/>
                <a:gridCol w="1508760"/>
                <a:gridCol w="1099820"/>
                <a:gridCol w="937260"/>
                <a:gridCol w="148209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4: Characteristics of 6 Distributed Applications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Application 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sequential and parallel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(DAG)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process creation,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NEKTAR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concurrent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 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Co-scheduling, data streaming, async. I/O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Replica-Exchange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and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Pub/sub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and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Decoupled coordination and messaging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 (generation)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Master-Worker,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@Home (BOINC)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(analysis)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Dynamics process creation, workflow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Preemptive scheduling, reservations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Coupled Fusion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Stream-based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Co-scheduling, data streaming, </a:t>
                      </a:r>
                      <a:r>
                        <a:rPr lang="en-US" sz="1100" dirty="0" err="1">
                          <a:effectLst/>
                        </a:rPr>
                        <a:t>async</a:t>
                      </a:r>
                      <a:r>
                        <a:rPr lang="en-US" sz="1100" dirty="0">
                          <a:effectLst/>
                        </a:rPr>
                        <a:t> I/O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92" t="21131" r="9445" b="1397"/>
          <a:stretch/>
        </p:blipFill>
        <p:spPr>
          <a:xfrm>
            <a:off x="0" y="0"/>
            <a:ext cx="8778240" cy="68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828" y="6021178"/>
            <a:ext cx="4303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 of Property Summary Table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8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Big Data Patterns – the Ogres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08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45521&quot;&gt;&lt;property id=&quot;20148&quot; value=&quot;5&quot;/&gt;&lt;property id=&quot;20300&quot; value=&quot;Slide 1 - &amp;quot;Characteristics of Big Data Applications and  Scalable Software Systems&amp;quot;&quot;/&gt;&lt;property id=&quot;20307&quot; value=&quot;265&quot;/&gt;&lt;/object&gt;&lt;object type=&quot;3&quot; unique_id=&quot;154283&quot;&gt;&lt;property id=&quot;20148&quot; value=&quot;5&quot;/&gt;&lt;property id=&quot;20300&quot; value=&quot;Slide 4 - &amp;quot;   NIST Big Data Initiative&amp;quot;&quot;/&gt;&lt;property id=&quot;20307&quot; value=&quot;298&quot;/&gt;&lt;/object&gt;&lt;object type=&quot;3&quot; unique_id=&quot;154284&quot;&gt;&lt;property id=&quot;20148&quot; value=&quot;5&quot;/&gt;&lt;property id=&quot;20300&quot; value=&quot;Slide 7 - &amp;quot;51 Detailed Use Cases: Contributed July-September 2013 Covers goals, data features such as 3 V’s, software, hardwar&quot;/&gt;&lt;property id=&quot;20307&quot; value=&quot;297&quot;/&gt;&lt;/object&gt;&lt;object type=&quot;3&quot; unique_id=&quot;154287&quot;&gt;&lt;property id=&quot;20148&quot; value=&quot;5&quot;/&gt;&lt;property id=&quot;20300&quot; value=&quot;Slide 10 - &amp;quot;HPC Benchmark Classics&amp;quot;&quot;/&gt;&lt;property id=&quot;20307&quot; value=&quot;300&quot;/&gt;&lt;/object&gt;&lt;object type=&quot;3&quot; unique_id=&quot;154289&quot;&gt;&lt;property id=&quot;20148&quot; value=&quot;5&quot;/&gt;&lt;property id=&quot;20300&quot; value=&quot;Slide 11 - &amp;quot;13 Berkeley Dwarfs&amp;quot;&quot;/&gt;&lt;property id=&quot;20307&quot; value=&quot;302&quot;/&gt;&lt;/object&gt;&lt;object type=&quot;3&quot; unique_id=&quot;154833&quot;&gt;&lt;property id=&quot;20148&quot; value=&quot;5&quot;/&gt;&lt;property id=&quot;20300&quot; value=&quot;Slide 6 - &amp;quot;Use Case Template&amp;quot;&quot;/&gt;&lt;property id=&quot;20307&quot; value=&quot;314&quot;/&gt;&lt;/object&gt;&lt;object type=&quot;3&quot; unique_id=&quot;154834&quot;&gt;&lt;property id=&quot;20148&quot; value=&quot;5&quot;/&gt;&lt;property id=&quot;20300&quot; value=&quot;Slide 8&quot;/&gt;&lt;property id=&quot;20307&quot; value=&quot;316&quot;/&gt;&lt;/object&gt;&lt;object type=&quot;3&quot; unique_id=&quot;168000&quot;&gt;&lt;property id=&quot;20148&quot; value=&quot;5&quot;/&gt;&lt;property id=&quot;20300&quot; value=&quot;Slide 32 - &amp;quot;Data Gathering, Storage, Use&amp;quot;&quot;/&gt;&lt;property id=&quot;20307&quot; value=&quot;376&quot;/&gt;&lt;/object&gt;&lt;object type=&quot;3&quot; unique_id=&quot;172593&quot;&gt;&lt;property id=&quot;20148&quot; value=&quot;5&quot;/&gt;&lt;property id=&quot;20300&quot; value=&quot;Slide 13 - &amp;quot;51 Use Cases: What is Parallelism Over?&amp;quot;&quot;/&gt;&lt;property id=&quot;20307&quot; value=&quot;399&quot;/&gt;&lt;/object&gt;&lt;object type=&quot;3&quot; unique_id=&quot;181166&quot;&gt;&lt;property id=&quot;20148&quot; value=&quot;5&quot;/&gt;&lt;property id=&quot;20300&quot; value=&quot;Slide 16 - &amp;quot;Global Machine Learning aka EGO – Exascale Global Optimization&amp;quot;&quot;/&gt;&lt;property id=&quot;20307&quot; value=&quot;456&quot;/&gt;&lt;/object&gt;&lt;object type=&quot;3&quot; unique_id=&quot;181172&quot;&gt;&lt;property id=&quot;20148&quot; value=&quot;5&quot;/&gt;&lt;property id=&quot;20300&quot; value=&quot;Slide 61 - &amp;quot;Lessons / Insights&amp;quot;&quot;/&gt;&lt;property id=&quot;20307&quot; value=&quot;462&quot;/&gt;&lt;/object&gt;&lt;object type=&quot;3&quot; unique_id=&quot;181793&quot;&gt;&lt;property id=&quot;20148&quot; value=&quot;5&quot;/&gt;&lt;property id=&quot;20300&quot; value=&quot;Slide 38 - &amp;quot;Analytics Facet (kernels) of the Ogres&amp;quot;&quot;/&gt;&lt;property id=&quot;20307&quot; value=&quot;465&quot;/&gt;&lt;/object&gt;&lt;object type=&quot;3&quot; unique_id=&quot;186564&quot;&gt;&lt;property id=&quot;20148&quot; value=&quot;5&quot;/&gt;&lt;property id=&quot;20300&quot; value=&quot;Slide 14 - &amp;quot;Features of 51 Use Cases I&amp;quot;&quot;/&gt;&lt;property id=&quot;20307&quot; value=&quot;482&quot;/&gt;&lt;/object&gt;&lt;object type=&quot;3&quot; unique_id=&quot;186565&quot;&gt;&lt;property id=&quot;20148&quot; value=&quot;5&quot;/&gt;&lt;property id=&quot;20300&quot; value=&quot;Slide 15 - &amp;quot;Features of 51 Use Cases II&amp;quot;&quot;/&gt;&lt;property id=&quot;20307&quot; value=&quot;483&quot;/&gt;&lt;/object&gt;&lt;object type=&quot;3&quot; unique_id=&quot;347567&quot;&gt;&lt;property id=&quot;20148&quot; value=&quot;5&quot;/&gt;&lt;property id=&quot;20300&quot; value=&quot;Slide 21 - &amp;quot;4 Forms of MapReduce&amp;quot;&quot;/&gt;&lt;property id=&quot;20307&quot; value=&quot;544&quot;/&gt;&lt;/object&gt;&lt;object type=&quot;3&quot; unique_id=&quot;350869&quot;&gt;&lt;property id=&quot;20148&quot; value=&quot;5&quot;/&gt;&lt;property id=&quot;20300&quot; value=&quot;Slide 2 - &amp;quot;HPC and Data Analytics&amp;quot;&quot;/&gt;&lt;property id=&quot;20307&quot; value=&quot;549&quot;/&gt;&lt;/object&gt;&lt;object type=&quot;3&quot; unique_id=&quot;351942&quot;&gt;&lt;property id=&quot;20148&quot; value=&quot;5&quot;/&gt;&lt;property id=&quot;20300&quot; value=&quot;Slide 9 - &amp;quot;Big Data Patterns – the Ogres&amp;quot;&quot;/&gt;&lt;property id=&quot;20307&quot; value=&quot;556&quot;/&gt;&lt;/object&gt;&lt;object type=&quot;3&quot; unique_id=&quot;351952&quot;&gt;&lt;property id=&quot;20148&quot; value=&quot;5&quot;/&gt;&lt;property id=&quot;20300&quot; value=&quot;Slide 45 - &amp;quot;Remarks on Parallelism I&amp;quot;&quot;/&gt;&lt;property id=&quot;20307&quot; value=&quot;566&quot;/&gt;&lt;/object&gt;&lt;object type=&quot;3&quot; unique_id=&quot;351954&quot;&gt;&lt;property id=&quot;20148&quot; value=&quot;5&quot;/&gt;&lt;property id=&quot;20300&quot; value=&quot;Slide 46 - &amp;quot;Remarks on Parallelism II&amp;quot;&quot;/&gt;&lt;property id=&quot;20307&quot; value=&quot;568&quot;/&gt;&lt;/object&gt;&lt;object type=&quot;3&quot; unique_id=&quot;353199&quot;&gt;&lt;property id=&quot;20148&quot; value=&quot;5&quot;/&gt;&lt;property id=&quot;20300&quot; value=&quot;Slide 51&quot;/&gt;&lt;property id=&quot;20307&quot; value=&quot;571&quot;/&gt;&lt;/object&gt;&lt;object type=&quot;3&quot; unique_id=&quot;377563&quot;&gt;&lt;property id=&quot;20148&quot; value=&quot;5&quot;/&gt;&lt;property id=&quot;20300&quot; value=&quot;Slide 33 - &amp;quot;Data Source and Style Facet I &amp;quot;&quot;/&gt;&lt;property id=&quot;20307&quot; value=&quot;580&quot;/&gt;&lt;/object&gt;&lt;object type=&quot;3&quot; unique_id=&quot;377564&quot;&gt;&lt;property id=&quot;20148&quot; value=&quot;5&quot;/&gt;&lt;property id=&quot;20300&quot; value=&quot;Slide 34 - &amp;quot;2. Perform real time analytics on data source streams and notify users when specified events occur&amp;quot;&quot;/&gt;&lt;property id=&quot;20307&quot; value=&quot;581&quot;/&gt;&lt;/object&gt;&lt;object type=&quot;3&quot; unique_id=&quot;377565&quot;&gt;&lt;property id=&quot;20148&quot; value=&quot;5&quot;/&gt;&lt;property id=&quot;20300&quot; value=&quot;Slide 35 - &amp;quot;5. Perform interactive analytics on data in analytics-optimized data system&amp;quot;&quot;/&gt;&lt;property id=&quot;20307&quot; value=&quot;582&quot;/&gt;&lt;/object&gt;&lt;object type=&quot;3&quot; unique_id=&quot;377566&quot;&gt;&lt;property id=&quot;20148&quot; value=&quot;5&quot;/&gt;&lt;property id=&quot;20300&quot; value=&quot;Slide 36 - &amp;quot;Data Source and Style Facet II&amp;quot;&quot;/&gt;&lt;property id=&quot;20307&quot; value=&quot;583&quot;/&gt;&lt;/object&gt;&lt;object type=&quot;3&quot; unique_id=&quot;377567&quot;&gt;&lt;property id=&quot;20148&quot; value=&quot;5&quot;/&gt;&lt;property id=&quot;20300&quot; value=&quot;Slide 37 - &amp;quot;5A. Perform interactive analytics on observational scientific data&amp;quot;&quot;/&gt;&lt;property id=&quot;20307&quot; value=&quot;584&quot;/&gt;&lt;/object&gt;&lt;object type=&quot;3&quot; unique_id=&quot;377568&quot;&gt;&lt;property id=&quot;20148&quot; value=&quot;5&quot;/&gt;&lt;property id=&quot;20300&quot; value=&quot;Slide 39 - &amp;quot;Core Analytics I&amp;quot;&quot;/&gt;&lt;property id=&quot;20307&quot; value=&quot;585&quot;/&gt;&lt;/object&gt;&lt;object type=&quot;3&quot; unique_id=&quot;377932&quot;&gt;&lt;property id=&quot;20148&quot; value=&quot;5&quot;/&gt;&lt;property id=&quot;20300&quot; value=&quot;Slide 12 - &amp;quot;7 Computational Giants of  NRC Massive Data Analysis Report &amp;quot;&quot;/&gt;&lt;property id=&quot;20307&quot; value=&quot;587&quot;/&gt;&lt;/object&gt;&lt;object type=&quot;3&quot; unique_id=&quot;377933&quot;&gt;&lt;property id=&quot;20148&quot; value=&quot;5&quot;/&gt;&lt;property id=&quot;20300&quot; value=&quot;Slide 40 - &amp;quot;Core Analytics II&amp;quot;&quot;/&gt;&lt;property id=&quot;20307&quot; value=&quot;588&quot;/&gt;&lt;/object&gt;&lt;object type=&quot;3&quot; unique_id=&quot;377934&quot;&gt;&lt;property id=&quot;20148&quot; value=&quot;5&quot;/&gt;&lt;property id=&quot;20300&quot; value=&quot;Slide 41 - &amp;quot;Core Analytics III&amp;quot;&quot;/&gt;&lt;property id=&quot;20307&quot; value=&quot;589&quot;/&gt;&lt;/object&gt;&lt;object type=&quot;3&quot; unique_id=&quot;378240&quot;&gt;&lt;property id=&quot;20148&quot; value=&quot;5&quot;/&gt;&lt;property id=&quot;20300&quot; value=&quot;Slide 55 - &amp;quot;Algorithm Challenges&amp;quot;&quot;/&gt;&lt;property id=&quot;20307&quot; value=&quot;590&quot;/&gt;&lt;/object&gt;&lt;object type=&quot;3&quot; unique_id=&quot;380002&quot;&gt;&lt;property id=&quot;20148&quot; value=&quot;5&quot;/&gt;&lt;property id=&quot;20300&quot; value=&quot;Slide 58&quot;/&gt;&lt;property id=&quot;20307&quot; value=&quot;592&quot;/&gt;&lt;/object&gt;&lt;object type=&quot;3&quot; unique_id=&quot;380793&quot;&gt;&lt;property id=&quot;20148&quot; value=&quot;5&quot;/&gt;&lt;property id=&quot;20300&quot; value=&quot;Slide 50&quot;/&gt;&lt;property id=&quot;20307&quot; value=&quot;594&quot;/&gt;&lt;/object&gt;&lt;object type=&quot;3&quot; unique_id=&quot;380794&quot;&gt;&lt;property id=&quot;20148&quot; value=&quot;5&quot;/&gt;&lt;property id=&quot;20300&quot; value=&quot;Slide 52 - &amp;quot;OctTree for 100K sample of Fungi&amp;quot;&quot;/&gt;&lt;property id=&quot;20307&quot; value=&quot;593&quot;/&gt;&lt;/object&gt;&lt;object type=&quot;3&quot; unique_id=&quot;382175&quot;&gt;&lt;property id=&quot;20148&quot; value=&quot;5&quot;/&gt;&lt;property id=&quot;20300&quot; value=&quot;Slide 47 - &amp;quot;When is a Graph “just” a Sparse Matrix?&amp;quot;&quot;/&gt;&lt;property id=&quot;20307&quot; value=&quot;597&quot;/&gt;&lt;/object&gt;&lt;object type=&quot;3&quot; unique_id=&quot;382176&quot;&gt;&lt;property id=&quot;20148&quot; value=&quot;5&quot;/&gt;&lt;property id=&quot;20300&quot; value=&quot;Slide 48&quot;/&gt;&lt;property id=&quot;20307&quot; value=&quot;596&quot;/&gt;&lt;/object&gt;&lt;object type=&quot;3&quot; unique_id=&quot;382177&quot;&gt;&lt;property id=&quot;20148&quot; value=&quot;5&quot;/&gt;&lt;property id=&quot;20300&quot; value=&quot;Slide 59 - &amp;quot;IU Data Science Masters Features&amp;quot;&quot;/&gt;&lt;property id=&quot;20307&quot; value=&quot;595&quot;/&gt;&lt;/object&gt;&lt;object type=&quot;3&quot; unique_id=&quot;382662&quot;&gt;&lt;property id=&quot;20148&quot; value=&quot;5&quot;/&gt;&lt;property id=&quot;20300&quot; value=&quot;Slide 60 - &amp;quot;McKinsey Institute on Big Data Jobs&amp;quot;&quot;/&gt;&lt;property id=&quot;20307&quot; value=&quot;598&quot;/&gt;&lt;/object&gt;&lt;object type=&quot;3&quot; unique_id=&quot;383403&quot;&gt;&lt;property id=&quot;20148&quot; value=&quot;5&quot;/&gt;&lt;property id=&quot;20300&quot; value=&quot;Slide 19 - &amp;quot;Big Data Ogres&amp;quot;&quot;/&gt;&lt;property id=&quot;20307&quot; value=&quot;601&quot;/&gt;&lt;/object&gt;&lt;object type=&quot;3&quot; unique_id=&quot;383404&quot;&gt;&lt;property id=&quot;20148&quot; value=&quot;5&quot;/&gt;&lt;property id=&quot;20300&quot; value=&quot;Slide 20 - &amp;quot;System Architecture&amp;quot;&quot;/&gt;&lt;property id=&quot;20307&quot; value=&quot;603&quot;/&gt;&lt;/object&gt;&lt;object type=&quot;3&quot; unique_id=&quot;383405&quot;&gt;&lt;property id=&quot;20148&quot; value=&quot;5&quot;/&gt;&lt;property id=&quot;20300&quot; value=&quot;Slide 22 - &amp;quot;Useful Set of Analytics Architectures&amp;quot;&quot;/&gt;&lt;property id=&quot;20307&quot; value=&quot;602&quot;/&gt;&lt;/object&gt;&lt;object type=&quot;3&quot; unique_id=&quot;383407&quot;&gt;&lt;property id=&quot;20148&quot; value=&quot;5&quot;/&gt;&lt;property id=&quot;20300&quot; value=&quot;Slide 62 - &amp;quot;Thank you NSF&amp;quot;&quot;/&gt;&lt;property id=&quot;20307&quot; value=&quot;599&quot;/&gt;&lt;/object&gt;&lt;object type=&quot;3&quot; unique_id=&quot;383408&quot;&gt;&lt;property id=&quot;20148&quot; value=&quot;5&quot;/&gt;&lt;property id=&quot;20300&quot; value=&quot;Slide 3 - &amp;quot;Analytics and the DIKW Pipeline&amp;quot;&quot;/&gt;&lt;property id=&quot;20307&quot; value=&quot;600&quot;/&gt;&lt;/object&gt;&lt;object type=&quot;3&quot; unique_id=&quot;384720&quot;&gt;&lt;property id=&quot;20148&quot; value=&quot;5&quot;/&gt;&lt;property id=&quot;20300&quot; value=&quot;Slide 23 - &amp;quot;HPC-ABDS &amp;quot;&quot;/&gt;&lt;property id=&quot;20307&quot; value=&quot;607&quot;/&gt;&lt;/object&gt;&lt;object type=&quot;3&quot; unique_id=&quot;384721&quot;&gt;&lt;property id=&quot;20148&quot; value=&quot;5&quot;/&gt;&lt;property id=&quot;20300&quot; value=&quot;Slide 24&quot;/&gt;&lt;property id=&quot;20307&quot; value=&quot;608&quot;/&gt;&lt;/object&gt;&lt;object type=&quot;3&quot; unique_id=&quot;384722&quot;&gt;&lt;property id=&quot;20148&quot; value=&quot;5&quot;/&gt;&lt;property id=&quot;20300&quot; value=&quot;Slide 25 - &amp;quot;HPC-ABDS Layers&amp;quot;&quot;/&gt;&lt;property id=&quot;20307&quot; value=&quot;609&quot;/&gt;&lt;/object&gt;&lt;object type=&quot;3&quot; unique_id=&quot;384723&quot;&gt;&lt;property id=&quot;20148&quot; value=&quot;5&quot;/&gt;&lt;property id=&quot;20300&quot; value=&quot;Slide 26&quot;/&gt;&lt;property id=&quot;20307&quot; value=&quot;610&quot;/&gt;&lt;/object&gt;&lt;object type=&quot;3&quot; unique_id=&quot;384724&quot;&gt;&lt;property id=&quot;20148&quot; value=&quot;5&quot;/&gt;&lt;property id=&quot;20300&quot; value=&quot;Slide 27 - &amp;quot;Maybe a Big Data Initiative would include&amp;quot;&quot;/&gt;&lt;property id=&quot;20307&quot; value=&quot;611&quot;/&gt;&lt;/object&gt;&lt;object type=&quot;3&quot; unique_id=&quot;384725&quot;&gt;&lt;property id=&quot;20148&quot; value=&quot;5&quot;/&gt;&lt;property id=&quot;20300&quot; value=&quot;Slide 28 - &amp;quot;Harp Design&amp;quot;&quot;/&gt;&lt;property id=&quot;20307&quot; value=&quot;613&quot;/&gt;&lt;/object&gt;&lt;object type=&quot;3&quot; unique_id=&quot;384726&quot;&gt;&lt;property id=&quot;20148&quot; value=&quot;5&quot;/&gt;&lt;property id=&quot;20300&quot; value=&quot;Slide 29 - &amp;quot;Features of Harp Hadoop Plugin&amp;quot;&quot;/&gt;&lt;property id=&quot;20307&quot; value=&quot;614&quot;/&gt;&lt;/object&gt;&lt;object type=&quot;3&quot; unique_id=&quot;384727&quot;&gt;&lt;property id=&quot;20148&quot; value=&quot;5&quot;/&gt;&lt;property id=&quot;20300&quot; value=&quot;Slide 30 - &amp;quot;WDA SMACOF MDS (Multidimensional Scaling) using Harp on IU Big Red 2  Parallel Efficiency: on 100-300K sequences &amp;quot;&quot;/&gt;&lt;property id=&quot;20307&quot; value=&quot;615&quot;/&gt;&lt;/object&gt;&lt;object type=&quot;3&quot; unique_id=&quot;384728&quot;&gt;&lt;property id=&quot;20148&quot; value=&quot;5&quot;/&gt;&lt;property id=&quot;20300&quot; value=&quot;Slide 31&quot;/&gt;&lt;property id=&quot;20307&quot; value=&quot;616&quot;/&gt;&lt;/object&gt;&lt;object type=&quot;3&quot; unique_id=&quot;384729&quot;&gt;&lt;property id=&quot;20148&quot; value=&quot;5&quot;/&gt;&lt;property id=&quot;20300&quot; value=&quot;Slide 43 - &amp;quot;Benchmarks across Facets&amp;quot;&quot;/&gt;&lt;property id=&quot;20307&quot; value=&quot;619&quot;/&gt;&lt;/object&gt;&lt;object type=&quot;3&quot; unique_id=&quot;384730&quot;&gt;&lt;property id=&quot;20148&quot; value=&quot;5&quot;/&gt;&lt;property id=&quot;20300&quot; value=&quot;Slide 42 - &amp;quot;Benchmark Suite in spirit of NAS Parallel Benchmarks or Berkeley Dwarfs&amp;quot;&quot;/&gt;&lt;property id=&quot;20307&quot; value=&quot;620&quot;/&gt;&lt;/object&gt;&lt;object type=&quot;3&quot; unique_id=&quot;384731&quot;&gt;&lt;property id=&quot;20148&quot; value=&quot;5&quot;/&gt;&lt;property id=&quot;20300&quot; value=&quot;Slide 53 - &amp;quot;Protein Universe Browser (map big data to 3D to use “GIS”) for COG Sequences with a few illustrative biologically &quot;/&gt;&lt;property id=&quot;20307&quot; value=&quot;605&quot;/&gt;&lt;/object&gt;&lt;object type=&quot;3&quot; unique_id=&quot;384732&quot;&gt;&lt;property id=&quot;20148&quot; value=&quot;5&quot;/&gt;&lt;property id=&quot;20300&quot; value=&quot;Slide 54 - &amp;quot;Heatmap of biology distance (Needleman-Wunsch) vs 3D Euclidean Distances&amp;quot;&quot;/&gt;&lt;property id=&quot;20307&quot; value=&quot;606&quot;/&gt;&lt;/object&gt;&lt;object type=&quot;3&quot; unique_id=&quot;384733&quot;&gt;&lt;property id=&quot;20148&quot; value=&quot;5&quot;/&gt;&lt;property id=&quot;20300&quot; value=&quot;Slide 56 - &amp;quot;Data Science at Indiana University&amp;quot;&quot;/&gt;&lt;property id=&quot;20307&quot; value=&quot;618&quot;/&gt;&lt;/object&gt;&lt;object type=&quot;3&quot; unique_id=&quot;384734&quot;&gt;&lt;property id=&quot;20148&quot; value=&quot;5&quot;/&gt;&lt;property id=&quot;20300&quot; value=&quot;Slide 57&quot;/&gt;&lt;property id=&quot;20307&quot; value=&quot;617&quot;/&gt;&lt;/object&gt;&lt;object type=&quot;3&quot; unique_id=&quot;385037&quot;&gt;&lt;property id=&quot;20148&quot; value=&quot;5&quot;/&gt;&lt;property id=&quot;20300&quot; value=&quot;Slide 44 - &amp;quot;Parallel Data Analytics Issues&amp;quot;&quot;/&gt;&lt;property id=&quot;20307&quot; value=&quot;621&quot;/&gt;&lt;/object&gt;&lt;object type=&quot;3&quot; unique_id=&quot;385339&quot;&gt;&lt;property id=&quot;20148&quot; value=&quot;5&quot;/&gt;&lt;property id=&quot;20300&quot; value=&quot;Slide 63 - &amp;quot;Machine Learning in Network Science, Imaging in Computer Vision, Pathology, Polar Science, Biomolecular Simulation&quot;/&gt;&lt;property id=&quot;20307&quot; value=&quot;622&quot;/&gt;&lt;/object&gt;&lt;object type=&quot;3&quot; unique_id=&quot;385340&quot;&gt;&lt;property id=&quot;20148&quot; value=&quot;5&quot;/&gt;&lt;property id=&quot;20300&quot; value=&quot;Slide 64 - &amp;quot;Some specialized data analytics in SPIDAL&amp;quot;&quot;/&gt;&lt;property id=&quot;20307&quot; value=&quot;623&quot;/&gt;&lt;/object&gt;&lt;object type=&quot;3&quot; unique_id=&quot;385341&quot;&gt;&lt;property id=&quot;20148&quot; value=&quot;5&quot;/&gt;&lt;property id=&quot;20300&quot; value=&quot;Slide 65 - &amp;quot;Some Core Machine Learning Building Blocks&amp;quot;&quot;/&gt;&lt;property id=&quot;20307&quot; value=&quot;624&quot;/&gt;&lt;/object&gt;&lt;object type=&quot;3&quot; unique_id=&quot;385532&quot;&gt;&lt;property id=&quot;20148&quot; value=&quot;5&quot;/&gt;&lt;property id=&quot;20300&quot; value=&quot;Slide 49 - &amp;quot;Parallel Data Analytics Examples&amp;quot;&quot;/&gt;&lt;property id=&quot;20307&quot; value=&quot;625&quot;/&gt;&lt;/object&gt;&lt;object type=&quot;3&quot; unique_id=&quot;386639&quot;&gt;&lt;property id=&quot;20148&quot; value=&quot;5&quot;/&gt;&lt;property id=&quot;20300&quot; value=&quot;Slide 5 - &amp;quot;NBD-PWG (NIST Big Data Public Working Group) Subgroups &amp;amp; Co-Chairs&amp;quot;&quot;/&gt;&lt;property id=&quot;20307&quot; value=&quot;626&quot;/&gt;&lt;/object&gt;&lt;object type=&quot;3&quot; unique_id=&quot;386640&quot;&gt;&lt;property id=&quot;20148&quot; value=&quot;5&quot;/&gt;&lt;property id=&quot;20300&quot; value=&quot;Slide 17 - &amp;quot;13 Image-based Use Cases&amp;quot;&quot;/&gt;&lt;property id=&quot;20307&quot; value=&quot;627&quot;/&gt;&lt;/object&gt;&lt;object type=&quot;3&quot; unique_id=&quot;386641&quot;&gt;&lt;property id=&quot;20148&quot; value=&quot;5&quot;/&gt;&lt;property id=&quot;20300&quot; value=&quot;Slide 18 - &amp;quot;Internet of Things and Streaming Apps&amp;quot;&quot;/&gt;&lt;property id=&quot;20307&quot; value=&quot;628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24491</TotalTime>
  <Words>4897</Words>
  <Application>Microsoft Office PowerPoint</Application>
  <PresentationFormat>On-screen Show (4:3)</PresentationFormat>
  <Paragraphs>795</Paragraphs>
  <Slides>65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65</vt:i4>
      </vt:variant>
    </vt:vector>
  </HeadingPairs>
  <TitlesOfParts>
    <vt:vector size="83" baseType="lpstr">
      <vt:lpstr>MS Mincho</vt:lpstr>
      <vt:lpstr>ＭＳ Ｐゴシック</vt:lpstr>
      <vt:lpstr>Arial</vt:lpstr>
      <vt:lpstr>Calibri</vt:lpstr>
      <vt:lpstr>Franklin Gothic Book</vt:lpstr>
      <vt:lpstr>Franklin Gothic Demi</vt:lpstr>
      <vt:lpstr>Franklin Gothic Medium</vt:lpstr>
      <vt:lpstr>Symbol</vt:lpstr>
      <vt:lpstr>Times New Roman</vt:lpstr>
      <vt:lpstr>Wingdings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Characteristics of Big Data Applications and  Scalable Software Systems</vt:lpstr>
      <vt:lpstr>HPC and Data Analytics</vt:lpstr>
      <vt:lpstr>Analytics and the DIKW Pipeline</vt:lpstr>
      <vt:lpstr>   NIST Big Data Initiative</vt:lpstr>
      <vt:lpstr>NBD-PWG (NIST Big Data Public Working Group) Subgroups &amp; Co-Chairs</vt:lpstr>
      <vt:lpstr>Use Case Template</vt:lpstr>
      <vt:lpstr>51 Detailed Use Cases: Contributed July-September 2013 Covers goals, data features such as 3 V’s, software, hardware</vt:lpstr>
      <vt:lpstr>PowerPoint Presentation</vt:lpstr>
      <vt:lpstr>Big Data Patterns – the Ogres</vt:lpstr>
      <vt:lpstr>HPC Benchmark Classics</vt:lpstr>
      <vt:lpstr>13 Berkeley Dwarfs</vt:lpstr>
      <vt:lpstr>7 Computational Giants of  NRC Massive Data Analysis Report </vt:lpstr>
      <vt:lpstr>51 Use Cases: What is Parallelism Over?</vt:lpstr>
      <vt:lpstr>Features of 51 Use Cases I</vt:lpstr>
      <vt:lpstr>Features of 51 Use Cases II</vt:lpstr>
      <vt:lpstr>Global Machine Learning aka EGO – Exascale Global Optimization</vt:lpstr>
      <vt:lpstr>13 Image-based Use Cases</vt:lpstr>
      <vt:lpstr>Internet of Things and Streaming Apps</vt:lpstr>
      <vt:lpstr>Big Data Ogres</vt:lpstr>
      <vt:lpstr>System Architecture</vt:lpstr>
      <vt:lpstr>4 Forms of MapReduce</vt:lpstr>
      <vt:lpstr>Useful Set of Analytics Architectures</vt:lpstr>
      <vt:lpstr>HPC-ABDS </vt:lpstr>
      <vt:lpstr>PowerPoint Presentation</vt:lpstr>
      <vt:lpstr>HPC-ABDS Layers</vt:lpstr>
      <vt:lpstr>PowerPoint Presentation</vt:lpstr>
      <vt:lpstr>Maybe a Big Data Initiative would include</vt:lpstr>
      <vt:lpstr>Harp Design</vt:lpstr>
      <vt:lpstr>Features of Harp Hadoop Plugin</vt:lpstr>
      <vt:lpstr>WDA SMACOF MDS (Multidimensional Scaling) using Harp on IU Big Red 2  Parallel Efficiency: on 100-300K sequences </vt:lpstr>
      <vt:lpstr>PowerPoint Presentation</vt:lpstr>
      <vt:lpstr>Data Gathering, Storage, Use</vt:lpstr>
      <vt:lpstr>Data Source and Style Facet I </vt:lpstr>
      <vt:lpstr>2. Perform real time analytics on data source streams and notify users when specified events occur</vt:lpstr>
      <vt:lpstr>5. Perform interactive analytics on data in analytics-optimized data system</vt:lpstr>
      <vt:lpstr>Data Source and Style Facet II</vt:lpstr>
      <vt:lpstr>5A. Perform interactive analytics on observational scientific data</vt:lpstr>
      <vt:lpstr>Analytics Facet (kernels) of the Ogres</vt:lpstr>
      <vt:lpstr>Core Analytics I</vt:lpstr>
      <vt:lpstr>Core Analytics II</vt:lpstr>
      <vt:lpstr>Core Analytics III</vt:lpstr>
      <vt:lpstr>Benchmark Suite in spirit of NAS Parallel Benchmarks or Berkeley Dwarfs</vt:lpstr>
      <vt:lpstr>Benchmarks across Facets</vt:lpstr>
      <vt:lpstr>Parallel Data Analytics Issues</vt:lpstr>
      <vt:lpstr>Remarks on Parallelism I</vt:lpstr>
      <vt:lpstr>Remarks on Parallelism II</vt:lpstr>
      <vt:lpstr>When is a Graph “just” a Sparse Matrix?</vt:lpstr>
      <vt:lpstr>PowerPoint Presentation</vt:lpstr>
      <vt:lpstr>Parallel Data Analytics Examples</vt:lpstr>
      <vt:lpstr>PowerPoint Presentation</vt:lpstr>
      <vt:lpstr>PowerPoint Presentation</vt:lpstr>
      <vt:lpstr>OctTree for 100K sample of Fungi</vt:lpstr>
      <vt:lpstr>Protein Universe Browser (map big data to 3D to use “GIS”) for COG Sequences with a few illustrative biologically identified clusters</vt:lpstr>
      <vt:lpstr>Heatmap of biology distance (Needleman-Wunsch) vs 3D Euclidean Distances</vt:lpstr>
      <vt:lpstr>Algorithm Challenges</vt:lpstr>
      <vt:lpstr>Data Science at Indiana University</vt:lpstr>
      <vt:lpstr>PowerPoint Presentation</vt:lpstr>
      <vt:lpstr>PowerPoint Presentation</vt:lpstr>
      <vt:lpstr>IU Data Science Masters Features</vt:lpstr>
      <vt:lpstr>McKinsey Institute on Big Data Jobs</vt:lpstr>
      <vt:lpstr>Lessons / Insights</vt:lpstr>
      <vt:lpstr>Thank you NSF</vt:lpstr>
      <vt:lpstr>Machine Learning in Network Science, Imaging in Computer Vision, Pathology, Polar Science, Biomolecular Simulations</vt:lpstr>
      <vt:lpstr>Some specialized data analytics in SPIDAL</vt:lpstr>
      <vt:lpstr>Some Core Machine Learning Building Blocks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509</cp:revision>
  <dcterms:created xsi:type="dcterms:W3CDTF">2014-02-25T01:32:12Z</dcterms:created>
  <dcterms:modified xsi:type="dcterms:W3CDTF">2014-10-25T00:21:32Z</dcterms:modified>
</cp:coreProperties>
</file>