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66"/>
  </p:notesMasterIdLst>
  <p:sldIdLst>
    <p:sldId id="267" r:id="rId2"/>
    <p:sldId id="485" r:id="rId3"/>
    <p:sldId id="557" r:id="rId4"/>
    <p:sldId id="559" r:id="rId5"/>
    <p:sldId id="672" r:id="rId6"/>
    <p:sldId id="614" r:id="rId7"/>
    <p:sldId id="487" r:id="rId8"/>
    <p:sldId id="488" r:id="rId9"/>
    <p:sldId id="607" r:id="rId10"/>
    <p:sldId id="608" r:id="rId11"/>
    <p:sldId id="561" r:id="rId12"/>
    <p:sldId id="610" r:id="rId13"/>
    <p:sldId id="710" r:id="rId14"/>
    <p:sldId id="623" r:id="rId15"/>
    <p:sldId id="624" r:id="rId16"/>
    <p:sldId id="625" r:id="rId17"/>
    <p:sldId id="626" r:id="rId18"/>
    <p:sldId id="560" r:id="rId19"/>
    <p:sldId id="611" r:id="rId20"/>
    <p:sldId id="612" r:id="rId21"/>
    <p:sldId id="613" r:id="rId22"/>
    <p:sldId id="673" r:id="rId23"/>
    <p:sldId id="627" r:id="rId24"/>
    <p:sldId id="628" r:id="rId25"/>
    <p:sldId id="674" r:id="rId26"/>
    <p:sldId id="630" r:id="rId27"/>
    <p:sldId id="692" r:id="rId28"/>
    <p:sldId id="693" r:id="rId29"/>
    <p:sldId id="694" r:id="rId30"/>
    <p:sldId id="695" r:id="rId31"/>
    <p:sldId id="696" r:id="rId32"/>
    <p:sldId id="697" r:id="rId33"/>
    <p:sldId id="631" r:id="rId34"/>
    <p:sldId id="665" r:id="rId35"/>
    <p:sldId id="675" r:id="rId36"/>
    <p:sldId id="493" r:id="rId37"/>
    <p:sldId id="676" r:id="rId38"/>
    <p:sldId id="698" r:id="rId39"/>
    <p:sldId id="699" r:id="rId40"/>
    <p:sldId id="700" r:id="rId41"/>
    <p:sldId id="701" r:id="rId42"/>
    <p:sldId id="671" r:id="rId43"/>
    <p:sldId id="633" r:id="rId44"/>
    <p:sldId id="702" r:id="rId45"/>
    <p:sldId id="703" r:id="rId46"/>
    <p:sldId id="706" r:id="rId47"/>
    <p:sldId id="679" r:id="rId48"/>
    <p:sldId id="680" r:id="rId49"/>
    <p:sldId id="681" r:id="rId50"/>
    <p:sldId id="682" r:id="rId51"/>
    <p:sldId id="683" r:id="rId52"/>
    <p:sldId id="684" r:id="rId53"/>
    <p:sldId id="709" r:id="rId54"/>
    <p:sldId id="685" r:id="rId55"/>
    <p:sldId id="689" r:id="rId56"/>
    <p:sldId id="690" r:id="rId57"/>
    <p:sldId id="691" r:id="rId58"/>
    <p:sldId id="634" r:id="rId59"/>
    <p:sldId id="521" r:id="rId60"/>
    <p:sldId id="522" r:id="rId61"/>
    <p:sldId id="523" r:id="rId62"/>
    <p:sldId id="554" r:id="rId63"/>
    <p:sldId id="555" r:id="rId64"/>
    <p:sldId id="556" r:id="rId65"/>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8" autoAdjust="0"/>
    <p:restoredTop sz="89293" autoAdjust="0"/>
  </p:normalViewPr>
  <p:slideViewPr>
    <p:cSldViewPr>
      <p:cViewPr varScale="1">
        <p:scale>
          <a:sx n="84" d="100"/>
          <a:sy n="84"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jyounge:Documents:shoc_benchmarks-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jyounge:Documents:shoc_benchmarks-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jyounge:Documents:shoc_benchmark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4546670963312"/>
          <c:y val="3.4089480474015964E-2"/>
          <c:w val="0.5624263633712453"/>
          <c:h val="0.82920807312878997"/>
        </c:manualLayout>
      </c:layout>
      <c:lineChart>
        <c:grouping val="standard"/>
        <c:varyColors val="0"/>
        <c:ser>
          <c:idx val="0"/>
          <c:order val="0"/>
          <c:tx>
            <c:strRef>
              <c:f>'kmeans-with-allred'!$C$28</c:f>
              <c:strCache>
                <c:ptCount val="1"/>
                <c:pt idx="0">
                  <c:v>Twister4Azure</c:v>
                </c:pt>
              </c:strCache>
            </c:strRef>
          </c:tx>
          <c:cat>
            <c:strRef>
              <c:f>'kmeans-with-allred'!$B$29:$B$32</c:f>
              <c:strCache>
                <c:ptCount val="4"/>
                <c:pt idx="0">
                  <c:v>32 x 32 M</c:v>
                </c:pt>
                <c:pt idx="1">
                  <c:v>64 x 64 M</c:v>
                </c:pt>
                <c:pt idx="2">
                  <c:v>128 x 128 M</c:v>
                </c:pt>
                <c:pt idx="3">
                  <c:v>256 x 256 M</c:v>
                </c:pt>
              </c:strCache>
            </c:strRef>
          </c:cat>
          <c:val>
            <c:numRef>
              <c:f>'kmeans-with-allred'!$C$29:$C$32</c:f>
              <c:numCache>
                <c:formatCode>General</c:formatCode>
                <c:ptCount val="4"/>
                <c:pt idx="0">
                  <c:v>509.572</c:v>
                </c:pt>
                <c:pt idx="1">
                  <c:v>535.85199999999998</c:v>
                </c:pt>
                <c:pt idx="2">
                  <c:v>567.92600000000004</c:v>
                </c:pt>
                <c:pt idx="3">
                  <c:v>709.20799999999997</c:v>
                </c:pt>
              </c:numCache>
            </c:numRef>
          </c:val>
          <c:smooth val="0"/>
        </c:ser>
        <c:ser>
          <c:idx val="1"/>
          <c:order val="1"/>
          <c:tx>
            <c:strRef>
              <c:f>'kmeans-with-allred'!$D$28</c:f>
              <c:strCache>
                <c:ptCount val="1"/>
                <c:pt idx="0">
                  <c:v>T4A+ tree broadcast</c:v>
                </c:pt>
              </c:strCache>
            </c:strRef>
          </c:tx>
          <c:cat>
            <c:strRef>
              <c:f>'kmeans-with-allred'!$B$29:$B$32</c:f>
              <c:strCache>
                <c:ptCount val="4"/>
                <c:pt idx="0">
                  <c:v>32 x 32 M</c:v>
                </c:pt>
                <c:pt idx="1">
                  <c:v>64 x 64 M</c:v>
                </c:pt>
                <c:pt idx="2">
                  <c:v>128 x 128 M</c:v>
                </c:pt>
                <c:pt idx="3">
                  <c:v>256 x 256 M</c:v>
                </c:pt>
              </c:strCache>
            </c:strRef>
          </c:cat>
          <c:val>
            <c:numRef>
              <c:f>'kmeans-with-allred'!$D$29:$D$32</c:f>
              <c:numCache>
                <c:formatCode>General</c:formatCode>
                <c:ptCount val="4"/>
                <c:pt idx="0">
                  <c:v>505.15300000000002</c:v>
                </c:pt>
                <c:pt idx="1">
                  <c:v>515.01099999999997</c:v>
                </c:pt>
                <c:pt idx="2">
                  <c:v>534.91999999999996</c:v>
                </c:pt>
                <c:pt idx="3">
                  <c:v>566.78300000000002</c:v>
                </c:pt>
              </c:numCache>
            </c:numRef>
          </c:val>
          <c:smooth val="0"/>
        </c:ser>
        <c:ser>
          <c:idx val="2"/>
          <c:order val="2"/>
          <c:tx>
            <c:strRef>
              <c:f>'kmeans-with-allred'!$B$37</c:f>
              <c:strCache>
                <c:ptCount val="1"/>
                <c:pt idx="0">
                  <c:v>T4A + AllReduce</c:v>
                </c:pt>
              </c:strCache>
            </c:strRef>
          </c:tx>
          <c:cat>
            <c:strRef>
              <c:f>'kmeans-with-allred'!$B$29:$B$32</c:f>
              <c:strCache>
                <c:ptCount val="4"/>
                <c:pt idx="0">
                  <c:v>32 x 32 M</c:v>
                </c:pt>
                <c:pt idx="1">
                  <c:v>64 x 64 M</c:v>
                </c:pt>
                <c:pt idx="2">
                  <c:v>128 x 128 M</c:v>
                </c:pt>
                <c:pt idx="3">
                  <c:v>256 x 256 M</c:v>
                </c:pt>
              </c:strCache>
            </c:strRef>
          </c:cat>
          <c:val>
            <c:numRef>
              <c:f>'kmeans-with-allred'!$E$29:$E$32</c:f>
              <c:numCache>
                <c:formatCode>General</c:formatCode>
                <c:ptCount val="4"/>
                <c:pt idx="0">
                  <c:v>491</c:v>
                </c:pt>
                <c:pt idx="1">
                  <c:v>491</c:v>
                </c:pt>
                <c:pt idx="2">
                  <c:v>505</c:v>
                </c:pt>
                <c:pt idx="3">
                  <c:v>520</c:v>
                </c:pt>
              </c:numCache>
            </c:numRef>
          </c:val>
          <c:smooth val="0"/>
        </c:ser>
        <c:ser>
          <c:idx val="4"/>
          <c:order val="3"/>
          <c:tx>
            <c:strRef>
              <c:f>'kmeans-with-allred'!$H$28</c:f>
              <c:strCache>
                <c:ptCount val="1"/>
                <c:pt idx="0">
                  <c:v>Hadoop Adjusted for Azure</c:v>
                </c:pt>
              </c:strCache>
            </c:strRef>
          </c:tx>
          <c:val>
            <c:numRef>
              <c:f>'kmeans-with-allred'!$H$29:$H$32</c:f>
              <c:numCache>
                <c:formatCode>General</c:formatCode>
                <c:ptCount val="4"/>
                <c:pt idx="0">
                  <c:v>1057.7431693070046</c:v>
                </c:pt>
                <c:pt idx="1">
                  <c:v>1084.0501693070046</c:v>
                </c:pt>
                <c:pt idx="2">
                  <c:v>1129.5211693070046</c:v>
                </c:pt>
                <c:pt idx="3">
                  <c:v>1202.6151693070046</c:v>
                </c:pt>
              </c:numCache>
            </c:numRef>
          </c:val>
          <c:smooth val="0"/>
        </c:ser>
        <c:dLbls>
          <c:showLegendKey val="0"/>
          <c:showVal val="0"/>
          <c:showCatName val="0"/>
          <c:showSerName val="0"/>
          <c:showPercent val="0"/>
          <c:showBubbleSize val="0"/>
        </c:dLbls>
        <c:marker val="1"/>
        <c:smooth val="0"/>
        <c:axId val="263921464"/>
        <c:axId val="263923032"/>
      </c:lineChart>
      <c:catAx>
        <c:axId val="263921464"/>
        <c:scaling>
          <c:orientation val="minMax"/>
        </c:scaling>
        <c:delete val="0"/>
        <c:axPos val="b"/>
        <c:title>
          <c:tx>
            <c:rich>
              <a:bodyPr/>
              <a:lstStyle/>
              <a:p>
                <a:pPr>
                  <a:defRPr/>
                </a:pPr>
                <a:r>
                  <a:rPr lang="en-US" dirty="0" err="1"/>
                  <a:t>Num</a:t>
                </a:r>
                <a:r>
                  <a:rPr lang="en-US" dirty="0"/>
                  <a:t> </a:t>
                </a:r>
                <a:r>
                  <a:rPr lang="en-US" dirty="0" smtClean="0"/>
                  <a:t>cores </a:t>
                </a:r>
                <a:r>
                  <a:rPr lang="en-US" dirty="0"/>
                  <a:t>x </a:t>
                </a:r>
                <a:r>
                  <a:rPr lang="en-US" dirty="0" err="1"/>
                  <a:t>Num</a:t>
                </a:r>
                <a:r>
                  <a:rPr lang="en-US" dirty="0"/>
                  <a:t> Data Points</a:t>
                </a:r>
              </a:p>
            </c:rich>
          </c:tx>
          <c:layout/>
          <c:overlay val="0"/>
        </c:title>
        <c:numFmt formatCode="General" sourceLinked="0"/>
        <c:majorTickMark val="out"/>
        <c:minorTickMark val="none"/>
        <c:tickLblPos val="nextTo"/>
        <c:crossAx val="263923032"/>
        <c:crosses val="autoZero"/>
        <c:auto val="1"/>
        <c:lblAlgn val="ctr"/>
        <c:lblOffset val="100"/>
        <c:noMultiLvlLbl val="0"/>
      </c:catAx>
      <c:valAx>
        <c:axId val="263923032"/>
        <c:scaling>
          <c:orientation val="minMax"/>
          <c:max val="1400"/>
          <c:min val="0"/>
        </c:scaling>
        <c:delete val="0"/>
        <c:axPos val="l"/>
        <c:majorGridlines/>
        <c:title>
          <c:tx>
            <c:rich>
              <a:bodyPr rot="-5400000" vert="horz"/>
              <a:lstStyle/>
              <a:p>
                <a:pPr>
                  <a:defRPr/>
                </a:pPr>
                <a:r>
                  <a:rPr lang="en-US"/>
                  <a:t>Time (ms)</a:t>
                </a:r>
              </a:p>
            </c:rich>
          </c:tx>
          <c:layout/>
          <c:overlay val="0"/>
        </c:title>
        <c:numFmt formatCode="General" sourceLinked="1"/>
        <c:majorTickMark val="out"/>
        <c:minorTickMark val="none"/>
        <c:tickLblPos val="nextTo"/>
        <c:crossAx val="263921464"/>
        <c:crosses val="autoZero"/>
        <c:crossBetween val="midCat"/>
      </c:valAx>
    </c:plotArea>
    <c:legend>
      <c:legendPos val="r"/>
      <c:layout>
        <c:manualLayout>
          <c:xMode val="edge"/>
          <c:yMode val="edge"/>
          <c:x val="0.68616890691693844"/>
          <c:y val="0.33021310216641619"/>
          <c:w val="0.31046408971605821"/>
          <c:h val="0.3518552634378342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Max FLOPS (Autotuned)</a:t>
            </a:r>
          </a:p>
        </c:rich>
      </c:tx>
      <c:layout/>
      <c:overlay val="0"/>
    </c:title>
    <c:autoTitleDeleted val="0"/>
    <c:plotArea>
      <c:layout/>
      <c:barChart>
        <c:barDir val="col"/>
        <c:grouping val="clustered"/>
        <c:varyColors val="0"/>
        <c:ser>
          <c:idx val="0"/>
          <c:order val="0"/>
          <c:tx>
            <c:strRef>
              <c:f>Sheet3!$M$3</c:f>
              <c:strCache>
                <c:ptCount val="1"/>
                <c:pt idx="0">
                  <c:v>Native</c:v>
                </c:pt>
              </c:strCache>
            </c:strRef>
          </c:tx>
          <c:invertIfNegative val="0"/>
          <c:errBars>
            <c:errBarType val="both"/>
            <c:errValType val="cust"/>
            <c:noEndCap val="0"/>
            <c:plus>
              <c:numRef>
                <c:f>(Sheet3!$H$2,Sheet3!$H$3)</c:f>
                <c:numCache>
                  <c:formatCode>General</c:formatCode>
                  <c:ptCount val="2"/>
                  <c:pt idx="0">
                    <c:v>3.0709577341287001E-3</c:v>
                  </c:pt>
                  <c:pt idx="1">
                    <c:v>4.3161059307058099E-3</c:v>
                  </c:pt>
                </c:numCache>
              </c:numRef>
            </c:plus>
            <c:minus>
              <c:numRef>
                <c:f>(Sheet3!$H$2,Sheet3!$H$3)</c:f>
                <c:numCache>
                  <c:formatCode>General</c:formatCode>
                  <c:ptCount val="2"/>
                  <c:pt idx="0">
                    <c:v>3.0709577341287001E-3</c:v>
                  </c:pt>
                  <c:pt idx="1">
                    <c:v>4.3161059307058099E-3</c:v>
                  </c:pt>
                </c:numCache>
              </c:numRef>
            </c:minus>
          </c:errBars>
          <c:cat>
            <c:strRef>
              <c:f>Sheet3!$L$4:$L$5</c:f>
              <c:strCache>
                <c:ptCount val="2"/>
                <c:pt idx="0">
                  <c:v>maxspflops</c:v>
                </c:pt>
                <c:pt idx="1">
                  <c:v>maxdpflops</c:v>
                </c:pt>
              </c:strCache>
            </c:strRef>
          </c:cat>
          <c:val>
            <c:numRef>
              <c:f>Sheet3!$M$4:$M$5</c:f>
              <c:numCache>
                <c:formatCode>General</c:formatCode>
                <c:ptCount val="2"/>
                <c:pt idx="0">
                  <c:v>1000.994</c:v>
                </c:pt>
                <c:pt idx="1">
                  <c:v>509.13200000000012</c:v>
                </c:pt>
              </c:numCache>
            </c:numRef>
          </c:val>
        </c:ser>
        <c:ser>
          <c:idx val="1"/>
          <c:order val="1"/>
          <c:tx>
            <c:v>VM</c:v>
          </c:tx>
          <c:invertIfNegative val="0"/>
          <c:errBars>
            <c:errBarType val="both"/>
            <c:errValType val="cust"/>
            <c:noEndCap val="0"/>
            <c:plus>
              <c:numRef>
                <c:f>Sheet3!$I$4:$I$5</c:f>
                <c:numCache>
                  <c:formatCode>General</c:formatCode>
                  <c:ptCount val="2"/>
                  <c:pt idx="0">
                    <c:v>0.11671252279932499</c:v>
                  </c:pt>
                  <c:pt idx="1">
                    <c:v>1.4737573807179501E-2</c:v>
                  </c:pt>
                </c:numCache>
              </c:numRef>
            </c:plus>
            <c:minus>
              <c:numRef>
                <c:f>Sheet3!$I$4:$I$5</c:f>
                <c:numCache>
                  <c:formatCode>General</c:formatCode>
                  <c:ptCount val="2"/>
                  <c:pt idx="0">
                    <c:v>0.11671252279932499</c:v>
                  </c:pt>
                  <c:pt idx="1">
                    <c:v>1.4737573807179501E-2</c:v>
                  </c:pt>
                </c:numCache>
              </c:numRef>
            </c:minus>
          </c:errBars>
          <c:cat>
            <c:strRef>
              <c:f>Sheet3!$L$4:$L$5</c:f>
              <c:strCache>
                <c:ptCount val="2"/>
                <c:pt idx="0">
                  <c:v>maxspflops</c:v>
                </c:pt>
                <c:pt idx="1">
                  <c:v>maxdpflops</c:v>
                </c:pt>
              </c:strCache>
            </c:strRef>
          </c:cat>
          <c:val>
            <c:numRef>
              <c:f>Sheet3!$N$4:$N$5</c:f>
              <c:numCache>
                <c:formatCode>General</c:formatCode>
                <c:ptCount val="2"/>
                <c:pt idx="0">
                  <c:v>1001.176</c:v>
                </c:pt>
                <c:pt idx="1">
                  <c:v>509.17379999999991</c:v>
                </c:pt>
              </c:numCache>
            </c:numRef>
          </c:val>
        </c:ser>
        <c:dLbls>
          <c:showLegendKey val="0"/>
          <c:showVal val="0"/>
          <c:showCatName val="0"/>
          <c:showSerName val="0"/>
          <c:showPercent val="0"/>
          <c:showBubbleSize val="0"/>
        </c:dLbls>
        <c:gapWidth val="150"/>
        <c:axId val="266078856"/>
        <c:axId val="266075720"/>
      </c:barChart>
      <c:catAx>
        <c:axId val="266078856"/>
        <c:scaling>
          <c:orientation val="minMax"/>
        </c:scaling>
        <c:delete val="0"/>
        <c:axPos val="b"/>
        <c:title>
          <c:tx>
            <c:rich>
              <a:bodyPr/>
              <a:lstStyle/>
              <a:p>
                <a:pPr>
                  <a:defRPr/>
                </a:pPr>
                <a:r>
                  <a:rPr lang="en-US"/>
                  <a:t>Benchmark</a:t>
                </a:r>
              </a:p>
            </c:rich>
          </c:tx>
          <c:layout/>
          <c:overlay val="0"/>
        </c:title>
        <c:numFmt formatCode="General" sourceLinked="0"/>
        <c:majorTickMark val="out"/>
        <c:minorTickMark val="none"/>
        <c:tickLblPos val="nextTo"/>
        <c:crossAx val="266075720"/>
        <c:crosses val="autoZero"/>
        <c:auto val="1"/>
        <c:lblAlgn val="ctr"/>
        <c:lblOffset val="100"/>
        <c:noMultiLvlLbl val="0"/>
      </c:catAx>
      <c:valAx>
        <c:axId val="266075720"/>
        <c:scaling>
          <c:orientation val="minMax"/>
        </c:scaling>
        <c:delete val="0"/>
        <c:axPos val="l"/>
        <c:majorGridlines/>
        <c:minorGridlines/>
        <c:title>
          <c:tx>
            <c:rich>
              <a:bodyPr rot="-5400000" vert="horz"/>
              <a:lstStyle/>
              <a:p>
                <a:pPr>
                  <a:defRPr/>
                </a:pPr>
                <a:r>
                  <a:rPr lang="en-US"/>
                  <a:t>GFLOPS</a:t>
                </a:r>
              </a:p>
            </c:rich>
          </c:tx>
          <c:layout/>
          <c:overlay val="0"/>
        </c:title>
        <c:numFmt formatCode="General" sourceLinked="1"/>
        <c:majorTickMark val="out"/>
        <c:minorTickMark val="none"/>
        <c:tickLblPos val="nextTo"/>
        <c:crossAx val="2660788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Bus Speed</a:t>
            </a:r>
          </a:p>
        </c:rich>
      </c:tx>
      <c:layout/>
      <c:overlay val="0"/>
    </c:title>
    <c:autoTitleDeleted val="0"/>
    <c:plotArea>
      <c:layout/>
      <c:barChart>
        <c:barDir val="col"/>
        <c:grouping val="clustered"/>
        <c:varyColors val="0"/>
        <c:ser>
          <c:idx val="0"/>
          <c:order val="0"/>
          <c:tx>
            <c:v>Native</c:v>
          </c:tx>
          <c:invertIfNegative val="0"/>
          <c:errBars>
            <c:errBarType val="both"/>
            <c:errValType val="cust"/>
            <c:noEndCap val="0"/>
            <c:plus>
              <c:numRef>
                <c:f>Sheet3!$H$2:$H$3</c:f>
                <c:numCache>
                  <c:formatCode>General</c:formatCode>
                  <c:ptCount val="2"/>
                  <c:pt idx="0">
                    <c:v>3.0709577341287001E-3</c:v>
                  </c:pt>
                  <c:pt idx="1">
                    <c:v>4.3161059307058099E-3</c:v>
                  </c:pt>
                </c:numCache>
              </c:numRef>
            </c:plus>
            <c:minus>
              <c:numRef>
                <c:f>Sheet3!$H$2:$H$3</c:f>
                <c:numCache>
                  <c:formatCode>General</c:formatCode>
                  <c:ptCount val="2"/>
                  <c:pt idx="0">
                    <c:v>3.0709577341287001E-3</c:v>
                  </c:pt>
                  <c:pt idx="1">
                    <c:v>4.3161059307058099E-3</c:v>
                  </c:pt>
                </c:numCache>
              </c:numRef>
            </c:minus>
          </c:errBars>
          <c:cat>
            <c:strRef>
              <c:f>Sheet3!$B$2:$B$3</c:f>
              <c:strCache>
                <c:ptCount val="2"/>
                <c:pt idx="0">
                  <c:v>bspeed_download </c:v>
                </c:pt>
                <c:pt idx="1">
                  <c:v>bspeed_readback</c:v>
                </c:pt>
              </c:strCache>
            </c:strRef>
          </c:cat>
          <c:val>
            <c:numRef>
              <c:f>Sheet3!$C$2:$C$3</c:f>
              <c:numCache>
                <c:formatCode>General</c:formatCode>
                <c:ptCount val="2"/>
                <c:pt idx="0">
                  <c:v>6.0209000000000001</c:v>
                </c:pt>
                <c:pt idx="1">
                  <c:v>5.7948199999999996</c:v>
                </c:pt>
              </c:numCache>
            </c:numRef>
          </c:val>
        </c:ser>
        <c:ser>
          <c:idx val="1"/>
          <c:order val="1"/>
          <c:tx>
            <c:v>VM</c:v>
          </c:tx>
          <c:invertIfNegative val="0"/>
          <c:errBars>
            <c:errBarType val="both"/>
            <c:errValType val="cust"/>
            <c:noEndCap val="0"/>
            <c:plus>
              <c:numRef>
                <c:f>Sheet3!$I$2:$I$3</c:f>
                <c:numCache>
                  <c:formatCode>General</c:formatCode>
                  <c:ptCount val="2"/>
                  <c:pt idx="0">
                    <c:v>0.14307720172374699</c:v>
                  </c:pt>
                  <c:pt idx="1">
                    <c:v>3.5592773274776897E-2</c:v>
                  </c:pt>
                </c:numCache>
              </c:numRef>
            </c:plus>
            <c:minus>
              <c:numRef>
                <c:f>Sheet3!$I$2:$I$3</c:f>
                <c:numCache>
                  <c:formatCode>General</c:formatCode>
                  <c:ptCount val="2"/>
                  <c:pt idx="0">
                    <c:v>0.14307720172374699</c:v>
                  </c:pt>
                  <c:pt idx="1">
                    <c:v>3.5592773274776897E-2</c:v>
                  </c:pt>
                </c:numCache>
              </c:numRef>
            </c:minus>
          </c:errBars>
          <c:cat>
            <c:strRef>
              <c:f>Sheet3!$B$2:$B$3</c:f>
              <c:strCache>
                <c:ptCount val="2"/>
                <c:pt idx="0">
                  <c:v>bspeed_download </c:v>
                </c:pt>
                <c:pt idx="1">
                  <c:v>bspeed_readback</c:v>
                </c:pt>
              </c:strCache>
            </c:strRef>
          </c:cat>
          <c:val>
            <c:numRef>
              <c:f>Sheet3!$E$2:$E$3</c:f>
              <c:numCache>
                <c:formatCode>General</c:formatCode>
                <c:ptCount val="2"/>
                <c:pt idx="0">
                  <c:v>5.7960200000000004</c:v>
                </c:pt>
                <c:pt idx="1">
                  <c:v>5.4637800000000007</c:v>
                </c:pt>
              </c:numCache>
            </c:numRef>
          </c:val>
        </c:ser>
        <c:dLbls>
          <c:showLegendKey val="0"/>
          <c:showVal val="0"/>
          <c:showCatName val="0"/>
          <c:showSerName val="0"/>
          <c:showPercent val="0"/>
          <c:showBubbleSize val="0"/>
        </c:dLbls>
        <c:gapWidth val="150"/>
        <c:axId val="266074936"/>
        <c:axId val="266077680"/>
      </c:barChart>
      <c:catAx>
        <c:axId val="266074936"/>
        <c:scaling>
          <c:orientation val="minMax"/>
        </c:scaling>
        <c:delete val="0"/>
        <c:axPos val="b"/>
        <c:title>
          <c:tx>
            <c:rich>
              <a:bodyPr/>
              <a:lstStyle/>
              <a:p>
                <a:pPr>
                  <a:defRPr/>
                </a:pPr>
                <a:r>
                  <a:rPr lang="en-US"/>
                  <a:t>Benchmark</a:t>
                </a:r>
              </a:p>
            </c:rich>
          </c:tx>
          <c:layout/>
          <c:overlay val="0"/>
        </c:title>
        <c:numFmt formatCode="General" sourceLinked="0"/>
        <c:majorTickMark val="out"/>
        <c:minorTickMark val="none"/>
        <c:tickLblPos val="nextTo"/>
        <c:crossAx val="266077680"/>
        <c:crosses val="autoZero"/>
        <c:auto val="1"/>
        <c:lblAlgn val="ctr"/>
        <c:lblOffset val="100"/>
        <c:noMultiLvlLbl val="0"/>
      </c:catAx>
      <c:valAx>
        <c:axId val="266077680"/>
        <c:scaling>
          <c:orientation val="minMax"/>
          <c:min val="0"/>
        </c:scaling>
        <c:delete val="0"/>
        <c:axPos val="l"/>
        <c:majorGridlines/>
        <c:minorGridlines/>
        <c:title>
          <c:tx>
            <c:rich>
              <a:bodyPr rot="-5400000" vert="horz"/>
              <a:lstStyle/>
              <a:p>
                <a:pPr>
                  <a:defRPr/>
                </a:pPr>
                <a:r>
                  <a:rPr lang="en-US"/>
                  <a:t>Buss Speed (GB/s)</a:t>
                </a:r>
              </a:p>
            </c:rich>
          </c:tx>
          <c:layout/>
          <c:overlay val="0"/>
        </c:title>
        <c:numFmt formatCode="General" sourceLinked="1"/>
        <c:majorTickMark val="out"/>
        <c:minorTickMark val="none"/>
        <c:tickLblPos val="nextTo"/>
        <c:crossAx val="266074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Fast Fourier Transform and Matrix-Matrix Multiplcation</a:t>
            </a:r>
          </a:p>
        </c:rich>
      </c:tx>
      <c:layout/>
      <c:overlay val="0"/>
    </c:title>
    <c:autoTitleDeleted val="0"/>
    <c:plotArea>
      <c:layout>
        <c:manualLayout>
          <c:layoutTarget val="inner"/>
          <c:xMode val="edge"/>
          <c:yMode val="edge"/>
          <c:x val="8.6553613325635395E-2"/>
          <c:y val="1.1952191235059801E-2"/>
          <c:w val="0.80805827508690897"/>
          <c:h val="0.77168271794710896"/>
        </c:manualLayout>
      </c:layout>
      <c:barChart>
        <c:barDir val="col"/>
        <c:grouping val="clustered"/>
        <c:varyColors val="0"/>
        <c:ser>
          <c:idx val="0"/>
          <c:order val="0"/>
          <c:tx>
            <c:strRef>
              <c:f>Sheet3!$M$56</c:f>
              <c:strCache>
                <c:ptCount val="1"/>
                <c:pt idx="0">
                  <c:v>Native </c:v>
                </c:pt>
              </c:strCache>
            </c:strRef>
          </c:tx>
          <c:invertIfNegative val="0"/>
          <c:errBars>
            <c:errBarType val="both"/>
            <c:errValType val="cust"/>
            <c:noEndCap val="0"/>
            <c:plus>
              <c:numRef>
                <c:f>Sheet3!$O$57:$O$72</c:f>
                <c:numCache>
                  <c:formatCode>General</c:formatCode>
                  <c:ptCount val="16"/>
                  <c:pt idx="0">
                    <c:v>2.533155135710226</c:v>
                  </c:pt>
                  <c:pt idx="1">
                    <c:v>0.49508544920189201</c:v>
                  </c:pt>
                  <c:pt idx="2">
                    <c:v>2.3931980150640109</c:v>
                  </c:pt>
                  <c:pt idx="3">
                    <c:v>0.491727978909001</c:v>
                  </c:pt>
                  <c:pt idx="4">
                    <c:v>0.34540068552445902</c:v>
                  </c:pt>
                  <c:pt idx="5">
                    <c:v>4.6404191074020801E-2</c:v>
                  </c:pt>
                  <c:pt idx="6">
                    <c:v>0.22618717572873201</c:v>
                  </c:pt>
                  <c:pt idx="7">
                    <c:v>4.1717114014616197E-2</c:v>
                  </c:pt>
                  <c:pt idx="8">
                    <c:v>2.4939281056462321</c:v>
                  </c:pt>
                  <c:pt idx="9">
                    <c:v>1.5283256243338821</c:v>
                  </c:pt>
                  <c:pt idx="10">
                    <c:v>3.2190795746116052</c:v>
                  </c:pt>
                  <c:pt idx="11">
                    <c:v>1.681025129636557</c:v>
                  </c:pt>
                  <c:pt idx="12">
                    <c:v>0.36373446536369403</c:v>
                  </c:pt>
                  <c:pt idx="13">
                    <c:v>0.10852918254072599</c:v>
                  </c:pt>
                  <c:pt idx="14">
                    <c:v>0.43771441730855498</c:v>
                  </c:pt>
                  <c:pt idx="15">
                    <c:v>0.11062399614777001</c:v>
                  </c:pt>
                </c:numCache>
              </c:numRef>
            </c:plus>
            <c:minus>
              <c:numRef>
                <c:f>Sheet3!$O$57:$O$72</c:f>
                <c:numCache>
                  <c:formatCode>General</c:formatCode>
                  <c:ptCount val="16"/>
                  <c:pt idx="0">
                    <c:v>2.533155135710226</c:v>
                  </c:pt>
                  <c:pt idx="1">
                    <c:v>0.49508544920189201</c:v>
                  </c:pt>
                  <c:pt idx="2">
                    <c:v>2.3931980150640109</c:v>
                  </c:pt>
                  <c:pt idx="3">
                    <c:v>0.491727978909001</c:v>
                  </c:pt>
                  <c:pt idx="4">
                    <c:v>0.34540068552445902</c:v>
                  </c:pt>
                  <c:pt idx="5">
                    <c:v>4.6404191074020801E-2</c:v>
                  </c:pt>
                  <c:pt idx="6">
                    <c:v>0.22618717572873201</c:v>
                  </c:pt>
                  <c:pt idx="7">
                    <c:v>4.1717114014616197E-2</c:v>
                  </c:pt>
                  <c:pt idx="8">
                    <c:v>2.4939281056462321</c:v>
                  </c:pt>
                  <c:pt idx="9">
                    <c:v>1.5283256243338821</c:v>
                  </c:pt>
                  <c:pt idx="10">
                    <c:v>3.2190795746116052</c:v>
                  </c:pt>
                  <c:pt idx="11">
                    <c:v>1.681025129636557</c:v>
                  </c:pt>
                  <c:pt idx="12">
                    <c:v>0.36373446536369403</c:v>
                  </c:pt>
                  <c:pt idx="13">
                    <c:v>0.10852918254072599</c:v>
                  </c:pt>
                  <c:pt idx="14">
                    <c:v>0.43771441730855498</c:v>
                  </c:pt>
                  <c:pt idx="15">
                    <c:v>0.11062399614777001</c:v>
                  </c:pt>
                </c:numCache>
              </c:numRef>
            </c:minus>
          </c:errBars>
          <c:cat>
            <c:strRef>
              <c:f>Sheet3!$L$57:$L$72</c:f>
              <c:strCache>
                <c:ptCount val="16"/>
                <c:pt idx="0">
                  <c:v>fft_sp</c:v>
                </c:pt>
                <c:pt idx="1">
                  <c:v>fft_sp_pcie</c:v>
                </c:pt>
                <c:pt idx="2">
                  <c:v>ifft_sp</c:v>
                </c:pt>
                <c:pt idx="3">
                  <c:v>ifft_sp_pcie</c:v>
                </c:pt>
                <c:pt idx="4">
                  <c:v>fft_dp</c:v>
                </c:pt>
                <c:pt idx="5">
                  <c:v>fft_dp_pcie</c:v>
                </c:pt>
                <c:pt idx="6">
                  <c:v>ifft_dp</c:v>
                </c:pt>
                <c:pt idx="7">
                  <c:v>ifft_dp_pcie</c:v>
                </c:pt>
                <c:pt idx="8">
                  <c:v>sgemm_n</c:v>
                </c:pt>
                <c:pt idx="9">
                  <c:v>sgemm_n_pcie</c:v>
                </c:pt>
                <c:pt idx="10">
                  <c:v>sgemm_t</c:v>
                </c:pt>
                <c:pt idx="11">
                  <c:v>sgemm_t_pcie</c:v>
                </c:pt>
                <c:pt idx="12">
                  <c:v>dgemm_n</c:v>
                </c:pt>
                <c:pt idx="13">
                  <c:v>dgemm_n_pcie</c:v>
                </c:pt>
                <c:pt idx="14">
                  <c:v>dgemm_t</c:v>
                </c:pt>
                <c:pt idx="15">
                  <c:v>dgemm_t_pcie </c:v>
                </c:pt>
              </c:strCache>
            </c:strRef>
          </c:cat>
          <c:val>
            <c:numRef>
              <c:f>Sheet3!$M$57:$M$72</c:f>
              <c:numCache>
                <c:formatCode>General</c:formatCode>
                <c:ptCount val="16"/>
                <c:pt idx="0">
                  <c:v>94.899159999999995</c:v>
                </c:pt>
                <c:pt idx="1">
                  <c:v>21.174320000000002</c:v>
                </c:pt>
                <c:pt idx="2">
                  <c:v>91.999120000000005</c:v>
                </c:pt>
                <c:pt idx="3">
                  <c:v>21.026579999999999</c:v>
                </c:pt>
                <c:pt idx="4">
                  <c:v>58.590580000000003</c:v>
                </c:pt>
                <c:pt idx="5">
                  <c:v>11.803000000000001</c:v>
                </c:pt>
                <c:pt idx="6">
                  <c:v>57.697620000000008</c:v>
                </c:pt>
                <c:pt idx="7">
                  <c:v>11.76634</c:v>
                </c:pt>
                <c:pt idx="8">
                  <c:v>255.0634</c:v>
                </c:pt>
                <c:pt idx="9">
                  <c:v>107.1052</c:v>
                </c:pt>
                <c:pt idx="10">
                  <c:v>255.01259999999999</c:v>
                </c:pt>
                <c:pt idx="11">
                  <c:v>107.098</c:v>
                </c:pt>
                <c:pt idx="12">
                  <c:v>101.6964</c:v>
                </c:pt>
                <c:pt idx="13">
                  <c:v>29.94434</c:v>
                </c:pt>
                <c:pt idx="14">
                  <c:v>101.691</c:v>
                </c:pt>
                <c:pt idx="15">
                  <c:v>29.943639999999998</c:v>
                </c:pt>
              </c:numCache>
            </c:numRef>
          </c:val>
        </c:ser>
        <c:ser>
          <c:idx val="1"/>
          <c:order val="1"/>
          <c:tx>
            <c:strRef>
              <c:f>Sheet3!$N$56</c:f>
              <c:strCache>
                <c:ptCount val="1"/>
                <c:pt idx="0">
                  <c:v>VM</c:v>
                </c:pt>
              </c:strCache>
            </c:strRef>
          </c:tx>
          <c:invertIfNegative val="0"/>
          <c:errBars>
            <c:errBarType val="both"/>
            <c:errValType val="cust"/>
            <c:noEndCap val="0"/>
            <c:plus>
              <c:numRef>
                <c:f>Sheet3!$P$57:$P$72</c:f>
                <c:numCache>
                  <c:formatCode>General</c:formatCode>
                  <c:ptCount val="16"/>
                  <c:pt idx="0">
                    <c:v>2.159416244437796</c:v>
                  </c:pt>
                  <c:pt idx="1">
                    <c:v>0.88217338742080298</c:v>
                  </c:pt>
                  <c:pt idx="2">
                    <c:v>1.8439072329949751</c:v>
                  </c:pt>
                  <c:pt idx="3">
                    <c:v>0.88088623458010396</c:v>
                  </c:pt>
                  <c:pt idx="4">
                    <c:v>1.207548621062392</c:v>
                  </c:pt>
                  <c:pt idx="5">
                    <c:v>0.148985362447736</c:v>
                  </c:pt>
                  <c:pt idx="6">
                    <c:v>1.148159909499012</c:v>
                  </c:pt>
                  <c:pt idx="7">
                    <c:v>0.15441925993033101</c:v>
                  </c:pt>
                  <c:pt idx="8">
                    <c:v>6.7048641390357702</c:v>
                  </c:pt>
                  <c:pt idx="9">
                    <c:v>4.5312990856762978</c:v>
                  </c:pt>
                  <c:pt idx="10">
                    <c:v>5.4941425914266331</c:v>
                  </c:pt>
                  <c:pt idx="11">
                    <c:v>4.3670318102456482</c:v>
                  </c:pt>
                  <c:pt idx="12">
                    <c:v>1.3177509086885011</c:v>
                  </c:pt>
                  <c:pt idx="13">
                    <c:v>3.1368043227103599</c:v>
                  </c:pt>
                  <c:pt idx="14">
                    <c:v>1.4791718397352971</c:v>
                  </c:pt>
                  <c:pt idx="15">
                    <c:v>3.134488319030162</c:v>
                  </c:pt>
                </c:numCache>
              </c:numRef>
            </c:plus>
            <c:minus>
              <c:numRef>
                <c:f>Sheet3!$P$57:$P$72</c:f>
                <c:numCache>
                  <c:formatCode>General</c:formatCode>
                  <c:ptCount val="16"/>
                  <c:pt idx="0">
                    <c:v>2.159416244437796</c:v>
                  </c:pt>
                  <c:pt idx="1">
                    <c:v>0.88217338742080298</c:v>
                  </c:pt>
                  <c:pt idx="2">
                    <c:v>1.8439072329949751</c:v>
                  </c:pt>
                  <c:pt idx="3">
                    <c:v>0.88088623458010396</c:v>
                  </c:pt>
                  <c:pt idx="4">
                    <c:v>1.207548621062392</c:v>
                  </c:pt>
                  <c:pt idx="5">
                    <c:v>0.148985362447736</c:v>
                  </c:pt>
                  <c:pt idx="6">
                    <c:v>1.148159909499012</c:v>
                  </c:pt>
                  <c:pt idx="7">
                    <c:v>0.15441925993033101</c:v>
                  </c:pt>
                  <c:pt idx="8">
                    <c:v>6.7048641390357702</c:v>
                  </c:pt>
                  <c:pt idx="9">
                    <c:v>4.5312990856762978</c:v>
                  </c:pt>
                  <c:pt idx="10">
                    <c:v>5.4941425914266331</c:v>
                  </c:pt>
                  <c:pt idx="11">
                    <c:v>4.3670318102456482</c:v>
                  </c:pt>
                  <c:pt idx="12">
                    <c:v>1.3177509086885011</c:v>
                  </c:pt>
                  <c:pt idx="13">
                    <c:v>3.1368043227103599</c:v>
                  </c:pt>
                  <c:pt idx="14">
                    <c:v>1.4791718397352971</c:v>
                  </c:pt>
                  <c:pt idx="15">
                    <c:v>3.134488319030162</c:v>
                  </c:pt>
                </c:numCache>
              </c:numRef>
            </c:minus>
          </c:errBars>
          <c:cat>
            <c:strRef>
              <c:f>Sheet3!$L$57:$L$72</c:f>
              <c:strCache>
                <c:ptCount val="16"/>
                <c:pt idx="0">
                  <c:v>fft_sp</c:v>
                </c:pt>
                <c:pt idx="1">
                  <c:v>fft_sp_pcie</c:v>
                </c:pt>
                <c:pt idx="2">
                  <c:v>ifft_sp</c:v>
                </c:pt>
                <c:pt idx="3">
                  <c:v>ifft_sp_pcie</c:v>
                </c:pt>
                <c:pt idx="4">
                  <c:v>fft_dp</c:v>
                </c:pt>
                <c:pt idx="5">
                  <c:v>fft_dp_pcie</c:v>
                </c:pt>
                <c:pt idx="6">
                  <c:v>ifft_dp</c:v>
                </c:pt>
                <c:pt idx="7">
                  <c:v>ifft_dp_pcie</c:v>
                </c:pt>
                <c:pt idx="8">
                  <c:v>sgemm_n</c:v>
                </c:pt>
                <c:pt idx="9">
                  <c:v>sgemm_n_pcie</c:v>
                </c:pt>
                <c:pt idx="10">
                  <c:v>sgemm_t</c:v>
                </c:pt>
                <c:pt idx="11">
                  <c:v>sgemm_t_pcie</c:v>
                </c:pt>
                <c:pt idx="12">
                  <c:v>dgemm_n</c:v>
                </c:pt>
                <c:pt idx="13">
                  <c:v>dgemm_n_pcie</c:v>
                </c:pt>
                <c:pt idx="14">
                  <c:v>dgemm_t</c:v>
                </c:pt>
                <c:pt idx="15">
                  <c:v>dgemm_t_pcie </c:v>
                </c:pt>
              </c:strCache>
            </c:strRef>
          </c:cat>
          <c:val>
            <c:numRef>
              <c:f>Sheet3!$N$57:$N$72</c:f>
              <c:numCache>
                <c:formatCode>General</c:formatCode>
                <c:ptCount val="16"/>
                <c:pt idx="0">
                  <c:v>94.660279999999986</c:v>
                </c:pt>
                <c:pt idx="1">
                  <c:v>19.299759999999999</c:v>
                </c:pt>
                <c:pt idx="2">
                  <c:v>92.472620000000006</c:v>
                </c:pt>
                <c:pt idx="3">
                  <c:v>19.207979999999999</c:v>
                </c:pt>
                <c:pt idx="4">
                  <c:v>56.849600000000002</c:v>
                </c:pt>
                <c:pt idx="5">
                  <c:v>10.86002</c:v>
                </c:pt>
                <c:pt idx="6">
                  <c:v>56.01238</c:v>
                </c:pt>
                <c:pt idx="7">
                  <c:v>10.829319999999999</c:v>
                </c:pt>
                <c:pt idx="8">
                  <c:v>248.30799999999999</c:v>
                </c:pt>
                <c:pt idx="9">
                  <c:v>97.678719999999998</c:v>
                </c:pt>
                <c:pt idx="10">
                  <c:v>249.3604</c:v>
                </c:pt>
                <c:pt idx="11">
                  <c:v>97.833219999999997</c:v>
                </c:pt>
                <c:pt idx="12">
                  <c:v>100.4832</c:v>
                </c:pt>
                <c:pt idx="13">
                  <c:v>26.00658</c:v>
                </c:pt>
                <c:pt idx="14">
                  <c:v>101.20887999999999</c:v>
                </c:pt>
                <c:pt idx="15">
                  <c:v>26.050180000000001</c:v>
                </c:pt>
              </c:numCache>
            </c:numRef>
          </c:val>
        </c:ser>
        <c:dLbls>
          <c:showLegendKey val="0"/>
          <c:showVal val="0"/>
          <c:showCatName val="0"/>
          <c:showSerName val="0"/>
          <c:showPercent val="0"/>
          <c:showBubbleSize val="0"/>
        </c:dLbls>
        <c:gapWidth val="150"/>
        <c:axId val="266076112"/>
        <c:axId val="266075328"/>
      </c:barChart>
      <c:catAx>
        <c:axId val="266076112"/>
        <c:scaling>
          <c:orientation val="minMax"/>
        </c:scaling>
        <c:delete val="0"/>
        <c:axPos val="b"/>
        <c:title>
          <c:tx>
            <c:rich>
              <a:bodyPr/>
              <a:lstStyle/>
              <a:p>
                <a:pPr>
                  <a:defRPr/>
                </a:pPr>
                <a:r>
                  <a:rPr lang="en-US"/>
                  <a:t>Benchmark</a:t>
                </a:r>
              </a:p>
              <a:p>
                <a:pPr>
                  <a:defRPr/>
                </a:pPr>
                <a:endParaRPr lang="en-US"/>
              </a:p>
            </c:rich>
          </c:tx>
          <c:layout/>
          <c:overlay val="0"/>
        </c:title>
        <c:numFmt formatCode="General" sourceLinked="0"/>
        <c:majorTickMark val="out"/>
        <c:minorTickMark val="none"/>
        <c:tickLblPos val="nextTo"/>
        <c:crossAx val="266075328"/>
        <c:crosses val="autoZero"/>
        <c:auto val="1"/>
        <c:lblAlgn val="ctr"/>
        <c:lblOffset val="100"/>
        <c:noMultiLvlLbl val="0"/>
      </c:catAx>
      <c:valAx>
        <c:axId val="266075328"/>
        <c:scaling>
          <c:orientation val="minMax"/>
        </c:scaling>
        <c:delete val="0"/>
        <c:axPos val="l"/>
        <c:majorGridlines/>
        <c:minorGridlines/>
        <c:title>
          <c:tx>
            <c:rich>
              <a:bodyPr rot="-5400000" vert="horz"/>
              <a:lstStyle/>
              <a:p>
                <a:pPr>
                  <a:defRPr/>
                </a:pPr>
                <a:r>
                  <a:rPr lang="en-US"/>
                  <a:t>GFLOPS</a:t>
                </a:r>
              </a:p>
            </c:rich>
          </c:tx>
          <c:layout/>
          <c:overlay val="0"/>
        </c:title>
        <c:numFmt formatCode="General" sourceLinked="1"/>
        <c:majorTickMark val="out"/>
        <c:minorTickMark val="none"/>
        <c:tickLblPos val="nextTo"/>
        <c:crossAx val="266076112"/>
        <c:crosses val="autoZero"/>
        <c:crossBetween val="between"/>
      </c:valAx>
    </c:plotArea>
    <c:legend>
      <c:legendPos val="r"/>
      <c:layout>
        <c:manualLayout>
          <c:xMode val="edge"/>
          <c:yMode val="edge"/>
          <c:x val="0.91218236760966498"/>
          <c:y val="0.46198622831508601"/>
          <c:w val="7.7829426395350301E-2"/>
          <c:h val="8.4738031163826E-2"/>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1614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39</a:t>
            </a:fld>
            <a:endParaRPr lang="en-US"/>
          </a:p>
        </p:txBody>
      </p:sp>
    </p:spTree>
    <p:extLst>
      <p:ext uri="{BB962C8B-B14F-4D97-AF65-F5344CB8AC3E}">
        <p14:creationId xmlns:p14="http://schemas.microsoft.com/office/powerpoint/2010/main" val="122125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93548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185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45</a:t>
            </a:fld>
            <a:endParaRPr lang="en-US"/>
          </a:p>
        </p:txBody>
      </p:sp>
    </p:spTree>
    <p:extLst>
      <p:ext uri="{BB962C8B-B14F-4D97-AF65-F5344CB8AC3E}">
        <p14:creationId xmlns:p14="http://schemas.microsoft.com/office/powerpoint/2010/main" val="164736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71512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79616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53</a:t>
            </a:fld>
            <a:endParaRPr lang="en-US"/>
          </a:p>
        </p:txBody>
      </p:sp>
    </p:spTree>
    <p:extLst>
      <p:ext uri="{BB962C8B-B14F-4D97-AF65-F5344CB8AC3E}">
        <p14:creationId xmlns:p14="http://schemas.microsoft.com/office/powerpoint/2010/main" val="1314279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native</a:t>
            </a:r>
            <a:r>
              <a:rPr lang="en-US" baseline="0" dirty="0" smtClean="0"/>
              <a:t> performance for FLOPS metrics (great!) See a 4-5% overhead and slightly higher variance with PCI-Express bus speed benchmarks. Still not bad!</a:t>
            </a:r>
            <a:endParaRPr lang="en-US" dirty="0"/>
          </a:p>
        </p:txBody>
      </p:sp>
      <p:sp>
        <p:nvSpPr>
          <p:cNvPr id="4" name="Slide Number Placeholder 3"/>
          <p:cNvSpPr>
            <a:spLocks noGrp="1"/>
          </p:cNvSpPr>
          <p:nvPr>
            <p:ph type="sldNum" sz="quarter" idx="10"/>
          </p:nvPr>
        </p:nvSpPr>
        <p:spPr/>
        <p:txBody>
          <a:bodyPr/>
          <a:lstStyle/>
          <a:p>
            <a:pPr>
              <a:defRPr/>
            </a:pPr>
            <a:fld id="{DD2E8D73-6814-DF44-AEAF-20CF6F398EDE}" type="slidenum">
              <a:rPr lang="en-US" smtClean="0"/>
              <a:pPr>
                <a:defRPr/>
              </a:pPr>
              <a:t>56</a:t>
            </a:fld>
            <a:endParaRPr lang="en-US"/>
          </a:p>
        </p:txBody>
      </p:sp>
    </p:spTree>
    <p:extLst>
      <p:ext uri="{BB962C8B-B14F-4D97-AF65-F5344CB8AC3E}">
        <p14:creationId xmlns:p14="http://schemas.microsoft.com/office/powerpoint/2010/main" val="157617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FFT and all Matrix</a:t>
            </a:r>
            <a:r>
              <a:rPr lang="en-US" baseline="0" dirty="0" smtClean="0"/>
              <a:t> multiplication is near native. As we can see with the PCIE benchmarks, there is some added overhead there, but only a few % of native.</a:t>
            </a:r>
            <a:endParaRPr lang="en-US" dirty="0"/>
          </a:p>
        </p:txBody>
      </p:sp>
      <p:sp>
        <p:nvSpPr>
          <p:cNvPr id="4" name="Slide Number Placeholder 3"/>
          <p:cNvSpPr>
            <a:spLocks noGrp="1"/>
          </p:cNvSpPr>
          <p:nvPr>
            <p:ph type="sldNum" sz="quarter" idx="10"/>
          </p:nvPr>
        </p:nvSpPr>
        <p:spPr/>
        <p:txBody>
          <a:bodyPr/>
          <a:lstStyle/>
          <a:p>
            <a:pPr>
              <a:defRPr/>
            </a:pPr>
            <a:fld id="{DD2E8D73-6814-DF44-AEAF-20CF6F398EDE}" type="slidenum">
              <a:rPr lang="en-US" smtClean="0"/>
              <a:pPr>
                <a:defRPr/>
              </a:pPr>
              <a:t>57</a:t>
            </a:fld>
            <a:endParaRPr lang="en-US"/>
          </a:p>
        </p:txBody>
      </p:sp>
    </p:spTree>
    <p:extLst>
      <p:ext uri="{BB962C8B-B14F-4D97-AF65-F5344CB8AC3E}">
        <p14:creationId xmlns:p14="http://schemas.microsoft.com/office/powerpoint/2010/main" val="24716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55290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64EA0-24F3-4422-8146-BED3895E0698}" type="slidenum">
              <a:rPr lang="en-US" smtClean="0"/>
              <a:t>4</a:t>
            </a:fld>
            <a:endParaRPr lang="en-US"/>
          </a:p>
        </p:txBody>
      </p:sp>
    </p:spTree>
    <p:extLst>
      <p:ext uri="{BB962C8B-B14F-4D97-AF65-F5344CB8AC3E}">
        <p14:creationId xmlns:p14="http://schemas.microsoft.com/office/powerpoint/2010/main" val="209779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7</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8</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2551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extLst>
      <p:ext uri="{BB962C8B-B14F-4D97-AF65-F5344CB8AC3E}">
        <p14:creationId xmlns:p14="http://schemas.microsoft.com/office/powerpoint/2010/main" val="401781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28</a:t>
            </a:fld>
            <a:endParaRPr lang="en-US"/>
          </a:p>
        </p:txBody>
      </p:sp>
    </p:spTree>
    <p:extLst>
      <p:ext uri="{BB962C8B-B14F-4D97-AF65-F5344CB8AC3E}">
        <p14:creationId xmlns:p14="http://schemas.microsoft.com/office/powerpoint/2010/main" val="399086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37</a:t>
            </a:fld>
            <a:endParaRPr lang="en-US"/>
          </a:p>
        </p:txBody>
      </p:sp>
    </p:spTree>
    <p:extLst>
      <p:ext uri="{BB962C8B-B14F-4D97-AF65-F5344CB8AC3E}">
        <p14:creationId xmlns:p14="http://schemas.microsoft.com/office/powerpoint/2010/main" val="203243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5/8/2013</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5/8/2013</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5/8/2013</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5/8/2013</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5/8/2013</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5/8/2013</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5/8/2013</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5/8/2013</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datascience101.wordpress.com/2013/04/13/new-york-times-data-science-article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atascience101.wordpress.com/2013/04/13/new-york-times-data-science-articles/"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jpeg"/><Relationship Id="rId18" Type="http://schemas.openxmlformats.org/officeDocument/2006/relationships/image" Target="../media/image19.gif"/><Relationship Id="rId3" Type="http://schemas.openxmlformats.org/officeDocument/2006/relationships/image" Target="../media/image4.jpeg"/><Relationship Id="rId21" Type="http://schemas.openxmlformats.org/officeDocument/2006/relationships/image" Target="../media/image22.gif"/><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gif"/><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41.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hyperlink" Target="https://sites.google.com/site/opensourceiotclou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cgltestcloud1.appspot.com/preview"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2.bin"/><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8.emf"/><Relationship Id="rId5" Type="http://schemas.openxmlformats.org/officeDocument/2006/relationships/image" Target="../media/image46.emf"/><Relationship Id="rId10" Type="http://schemas.openxmlformats.org/officeDocument/2006/relationships/package" Target="../embeddings/Microsoft_Excel_Worksheet3.xlsx"/><Relationship Id="rId4" Type="http://schemas.openxmlformats.org/officeDocument/2006/relationships/package" Target="../embeddings/Microsoft_Excel_Worksheet1.xlsx"/><Relationship Id="rId9"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cra.org/ccc/docs/nitrdsymposium/pdfs/key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s.metrostate.edu/~sbd/"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5" y="762000"/>
            <a:ext cx="9144000" cy="1470025"/>
          </a:xfrm>
        </p:spPr>
        <p:txBody>
          <a:bodyPr>
            <a:noAutofit/>
          </a:bodyPr>
          <a:lstStyle/>
          <a:p>
            <a:r>
              <a:rPr lang="en-US" sz="4800" dirty="0"/>
              <a:t>Data Science, Clouds </a:t>
            </a:r>
            <a:r>
              <a:rPr lang="en-US" sz="4800" dirty="0" smtClean="0"/>
              <a:t/>
            </a:r>
            <a:br>
              <a:rPr lang="en-US" sz="4800" dirty="0" smtClean="0"/>
            </a:br>
            <a:r>
              <a:rPr lang="en-US" sz="4800" dirty="0" smtClean="0"/>
              <a:t>and </a:t>
            </a:r>
            <a:r>
              <a:rPr lang="en-US" sz="4800" dirty="0"/>
              <a:t>X-Informatics</a:t>
            </a:r>
            <a:br>
              <a:rPr lang="en-US" sz="4800" dirty="0"/>
            </a:br>
            <a:r>
              <a:rPr lang="en-US" sz="4800" dirty="0"/>
              <a:t> </a:t>
            </a:r>
          </a:p>
        </p:txBody>
      </p:sp>
      <p:sp>
        <p:nvSpPr>
          <p:cNvPr id="3" name="Subtitle 2"/>
          <p:cNvSpPr>
            <a:spLocks noGrp="1"/>
          </p:cNvSpPr>
          <p:nvPr>
            <p:ph type="subTitle" idx="1"/>
          </p:nvPr>
        </p:nvSpPr>
        <p:spPr>
          <a:xfrm>
            <a:off x="0" y="1981200"/>
            <a:ext cx="9144000" cy="838200"/>
          </a:xfrm>
        </p:spPr>
        <p:txBody>
          <a:bodyPr>
            <a:noAutofit/>
          </a:bodyPr>
          <a:lstStyle/>
          <a:p>
            <a:r>
              <a:rPr lang="it-IT" sz="2000" b="1" dirty="0" smtClean="0">
                <a:solidFill>
                  <a:schemeClr val="tx1"/>
                </a:solidFill>
              </a:rPr>
              <a:t>May 8 2013</a:t>
            </a:r>
          </a:p>
          <a:p>
            <a:r>
              <a:rPr lang="en-US" sz="2000" b="1" dirty="0">
                <a:solidFill>
                  <a:schemeClr val="tx1"/>
                </a:solidFill>
              </a:rPr>
              <a:t>3rd International Conference on Cloud Computing and Services Science, </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CLOSER 2013</a:t>
            </a:r>
          </a:p>
          <a:p>
            <a:r>
              <a:rPr lang="it-IT" sz="2000" b="1" dirty="0">
                <a:solidFill>
                  <a:schemeClr val="tx1"/>
                </a:solidFill>
              </a:rPr>
              <a:t>Eurogress Aachen</a:t>
            </a:r>
            <a:endParaRPr lang="it-IT" sz="2000" b="1" dirty="0" smtClean="0">
              <a:solidFill>
                <a:schemeClr val="tx1"/>
              </a:solidFill>
            </a:endParaRP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657" y="6550223"/>
            <a:ext cx="6139543" cy="307777"/>
          </a:xfrm>
          <a:prstGeom prst="rect">
            <a:avLst/>
          </a:prstGeom>
          <a:solidFill>
            <a:schemeClr val="bg1"/>
          </a:solidFill>
        </p:spPr>
        <p:txBody>
          <a:bodyPr wrap="square">
            <a:spAutoFit/>
          </a:bodyPr>
          <a:lstStyle/>
          <a:p>
            <a:r>
              <a:rPr lang="en-US" sz="1400" dirty="0" err="1"/>
              <a:t>Ruh</a:t>
            </a:r>
            <a:r>
              <a:rPr lang="en-US" sz="1400" dirty="0"/>
              <a:t> VP Software GE </a:t>
            </a:r>
            <a:r>
              <a:rPr lang="en-US" sz="1400" u="sng" dirty="0">
                <a:hlinkClick r:id="rId3"/>
              </a:rPr>
              <a:t>http://fisheritcenter.haas.berkeley.edu/Big_Data/index.html</a:t>
            </a:r>
            <a:endParaRPr lang="en-US" sz="1400" dirty="0"/>
          </a:p>
        </p:txBody>
      </p:sp>
      <p:sp>
        <p:nvSpPr>
          <p:cNvPr id="3" name="TextBox 2"/>
          <p:cNvSpPr txBox="1"/>
          <p:nvPr/>
        </p:nvSpPr>
        <p:spPr>
          <a:xfrm>
            <a:off x="6858000" y="3429000"/>
            <a:ext cx="1452642" cy="369332"/>
          </a:xfrm>
          <a:prstGeom prst="rect">
            <a:avLst/>
          </a:prstGeom>
          <a:noFill/>
        </p:spPr>
        <p:txBody>
          <a:bodyPr wrap="none" rtlCol="0">
            <a:spAutoFit/>
          </a:bodyPr>
          <a:lstStyle/>
          <a:p>
            <a:r>
              <a:rPr lang="en-US" dirty="0" smtClean="0"/>
              <a:t>MM = Million</a:t>
            </a:r>
            <a:endParaRPr lang="en-US" dirty="0"/>
          </a:p>
        </p:txBody>
      </p:sp>
    </p:spTree>
    <p:extLst>
      <p:ext uri="{BB962C8B-B14F-4D97-AF65-F5344CB8AC3E}">
        <p14:creationId xmlns:p14="http://schemas.microsoft.com/office/powerpoint/2010/main" val="3668704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genome.gov/images/content/cost_per_gen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50"/>
            <a:ext cx="9144000" cy="68619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solidFill>
                  <a:prstClr val="black"/>
                </a:solidFill>
              </a:rPr>
              <a:t>Why need cost effective </a:t>
            </a:r>
          </a:p>
          <a:p>
            <a:r>
              <a:rPr lang="en-US" sz="2800" dirty="0" smtClean="0">
                <a:solidFill>
                  <a:prstClr val="black"/>
                </a:solidFill>
              </a:rPr>
              <a:t>Computing!</a:t>
            </a:r>
          </a:p>
          <a:p>
            <a:r>
              <a:rPr lang="en-US" sz="2400" dirty="0" smtClean="0">
                <a:solidFill>
                  <a:prstClr val="black"/>
                </a:solidFill>
              </a:rPr>
              <a:t>Full Personal Genomics: 3 petabytes per day</a:t>
            </a:r>
            <a:endParaRPr lang="en-US" sz="2400" dirty="0">
              <a:solidFill>
                <a:prstClr val="black"/>
              </a:solidFill>
            </a:endParaRPr>
          </a:p>
        </p:txBody>
      </p:sp>
      <p:sp>
        <p:nvSpPr>
          <p:cNvPr id="3" name="Rectangle 2"/>
          <p:cNvSpPr/>
          <p:nvPr/>
        </p:nvSpPr>
        <p:spPr>
          <a:xfrm>
            <a:off x="762000" y="6400800"/>
            <a:ext cx="4232954" cy="369332"/>
          </a:xfrm>
          <a:prstGeom prst="rect">
            <a:avLst/>
          </a:prstGeom>
          <a:solidFill>
            <a:schemeClr val="bg1"/>
          </a:solidFill>
        </p:spPr>
        <p:txBody>
          <a:bodyPr wrap="none">
            <a:spAutoFit/>
          </a:bodyPr>
          <a:lstStyle/>
          <a:p>
            <a:r>
              <a:rPr lang="en-US" dirty="0">
                <a:solidFill>
                  <a:prstClr val="black"/>
                </a:solidFill>
              </a:rPr>
              <a:t>http://www.genome.gov/sequencingcosts/</a:t>
            </a:r>
          </a:p>
        </p:txBody>
      </p:sp>
    </p:spTree>
    <p:extLst>
      <p:ext uri="{BB962C8B-B14F-4D97-AF65-F5344CB8AC3E}">
        <p14:creationId xmlns:p14="http://schemas.microsoft.com/office/powerpoint/2010/main" val="1838980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50818" y="211542"/>
            <a:ext cx="5943600" cy="757131"/>
          </a:xfrm>
          <a:prstGeom prst="rect">
            <a:avLst/>
          </a:prstGeom>
        </p:spPr>
        <p:txBody>
          <a:bodyPr/>
          <a:lstStyle>
            <a:lvl1pPr algn="l" defTabSz="1218480" rtl="0" eaLnBrk="1" latinLnBrk="0" hangingPunct="1">
              <a:spcBef>
                <a:spcPct val="0"/>
              </a:spcBef>
              <a:buNone/>
              <a:defRPr sz="3700" kern="1200">
                <a:solidFill>
                  <a:schemeClr val="tx2">
                    <a:lumMod val="75000"/>
                  </a:schemeClr>
                </a:solidFill>
                <a:latin typeface="Segoe UI" pitchFamily="34" charset="0"/>
                <a:ea typeface="+mj-ea"/>
                <a:cs typeface="Segoe UI" pitchFamily="34" charset="0"/>
              </a:defRPr>
            </a:lvl1pPr>
          </a:lstStyle>
          <a:p>
            <a:r>
              <a:rPr lang="en-US" b="1" dirty="0" smtClean="0">
                <a:solidFill>
                  <a:srgbClr val="1F497D">
                    <a:lumMod val="75000"/>
                  </a:srgbClr>
                </a:solidFill>
              </a:rPr>
              <a:t>The Long Tail of Science</a:t>
            </a:r>
            <a:endParaRPr lang="en-US" b="1" dirty="0">
              <a:solidFill>
                <a:srgbClr val="1F497D">
                  <a:lumMod val="75000"/>
                </a:srgbClr>
              </a:solidFill>
            </a:endParaRPr>
          </a:p>
        </p:txBody>
      </p:sp>
      <p:grpSp>
        <p:nvGrpSpPr>
          <p:cNvPr id="12" name="Group 11"/>
          <p:cNvGrpSpPr/>
          <p:nvPr/>
        </p:nvGrpSpPr>
        <p:grpSpPr>
          <a:xfrm>
            <a:off x="17060" y="1250506"/>
            <a:ext cx="8874685" cy="3047174"/>
            <a:chOff x="1905000" y="981596"/>
            <a:chExt cx="8874685" cy="304717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981596"/>
              <a:ext cx="6570662" cy="3047174"/>
            </a:xfrm>
            <a:prstGeom prst="rect">
              <a:avLst/>
            </a:prstGeom>
          </p:spPr>
        </p:pic>
        <p:sp>
          <p:nvSpPr>
            <p:cNvPr id="7" name="TextBox 6"/>
            <p:cNvSpPr txBox="1"/>
            <p:nvPr/>
          </p:nvSpPr>
          <p:spPr>
            <a:xfrm>
              <a:off x="2545080" y="1508760"/>
              <a:ext cx="5285358" cy="443198"/>
            </a:xfrm>
            <a:prstGeom prst="rect">
              <a:avLst/>
            </a:prstGeom>
            <a:noFill/>
          </p:spPr>
          <p:txBody>
            <a:bodyPr wrap="none" lIns="0" tIns="0" rIns="0" bIns="0" rtlCol="0">
              <a:spAutoFit/>
            </a:bodyPr>
            <a:lstStyle/>
            <a:p>
              <a:pPr>
                <a:lnSpc>
                  <a:spcPct val="90000"/>
                </a:lnSpc>
              </a:pPr>
              <a:r>
                <a:rPr lang="en-US" sz="3200" spc="-70" dirty="0" smtClean="0">
                  <a:gradFill>
                    <a:gsLst>
                      <a:gs pos="0">
                        <a:prstClr val="black"/>
                      </a:gs>
                      <a:gs pos="80000">
                        <a:prstClr val="black"/>
                      </a:gs>
                    </a:gsLst>
                    <a:lin ang="16200000" scaled="0"/>
                  </a:gradFill>
                  <a:latin typeface="Segoe UI Light" pitchFamily="34" charset="0"/>
                </a:rPr>
                <a:t>High energy  physics, astronomy</a:t>
              </a:r>
            </a:p>
          </p:txBody>
        </p:sp>
        <p:sp>
          <p:nvSpPr>
            <p:cNvPr id="8" name="TextBox 7"/>
            <p:cNvSpPr txBox="1"/>
            <p:nvPr/>
          </p:nvSpPr>
          <p:spPr>
            <a:xfrm>
              <a:off x="3154680" y="2330895"/>
              <a:ext cx="1577676" cy="443198"/>
            </a:xfrm>
            <a:prstGeom prst="rect">
              <a:avLst/>
            </a:prstGeom>
            <a:noFill/>
          </p:spPr>
          <p:txBody>
            <a:bodyPr wrap="none" lIns="0" tIns="0" rIns="0" bIns="0" rtlCol="0">
              <a:spAutoFit/>
            </a:bodyPr>
            <a:lstStyle/>
            <a:p>
              <a:pPr>
                <a:lnSpc>
                  <a:spcPct val="90000"/>
                </a:lnSpc>
              </a:pPr>
              <a:r>
                <a:rPr lang="en-US" sz="3200" spc="-70" dirty="0" smtClean="0">
                  <a:gradFill>
                    <a:gsLst>
                      <a:gs pos="0">
                        <a:prstClr val="black"/>
                      </a:gs>
                      <a:gs pos="80000">
                        <a:prstClr val="black"/>
                      </a:gs>
                    </a:gsLst>
                    <a:lin ang="16200000" scaled="0"/>
                  </a:gradFill>
                  <a:latin typeface="Segoe UI Light" pitchFamily="34" charset="0"/>
                </a:rPr>
                <a:t>genomics</a:t>
              </a:r>
            </a:p>
          </p:txBody>
        </p:sp>
        <p:cxnSp>
          <p:nvCxnSpPr>
            <p:cNvPr id="9" name="Straight Arrow Connector 8"/>
            <p:cNvCxnSpPr>
              <a:stCxn id="7" idx="1"/>
            </p:cNvCxnSpPr>
            <p:nvPr/>
          </p:nvCxnSpPr>
          <p:spPr>
            <a:xfrm flipH="1">
              <a:off x="2194560" y="1730359"/>
              <a:ext cx="350520" cy="221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781300" y="2774093"/>
              <a:ext cx="236220" cy="654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3518" y="3116786"/>
              <a:ext cx="6836167" cy="443198"/>
            </a:xfrm>
            <a:prstGeom prst="rect">
              <a:avLst/>
            </a:prstGeom>
            <a:noFill/>
          </p:spPr>
          <p:txBody>
            <a:bodyPr wrap="none" lIns="0" tIns="0" rIns="0" bIns="0" rtlCol="0">
              <a:spAutoFit/>
            </a:bodyPr>
            <a:lstStyle/>
            <a:p>
              <a:pPr>
                <a:lnSpc>
                  <a:spcPct val="90000"/>
                </a:lnSpc>
              </a:pPr>
              <a:r>
                <a:rPr lang="en-US" sz="3200" spc="-70" dirty="0" smtClean="0">
                  <a:gradFill>
                    <a:gsLst>
                      <a:gs pos="0">
                        <a:prstClr val="black"/>
                      </a:gs>
                      <a:gs pos="80000">
                        <a:prstClr val="black"/>
                      </a:gs>
                    </a:gsLst>
                    <a:lin ang="16200000" scaled="0"/>
                  </a:gradFill>
                  <a:latin typeface="Segoe UI Light" pitchFamily="34" charset="0"/>
                </a:rPr>
                <a:t>The long tail: economics, social science, ….</a:t>
              </a:r>
            </a:p>
          </p:txBody>
        </p:sp>
      </p:grpSp>
      <p:sp>
        <p:nvSpPr>
          <p:cNvPr id="13" name="TextBox 12"/>
          <p:cNvSpPr txBox="1"/>
          <p:nvPr/>
        </p:nvSpPr>
        <p:spPr>
          <a:xfrm>
            <a:off x="284419" y="5715000"/>
            <a:ext cx="7373557" cy="369332"/>
          </a:xfrm>
          <a:prstGeom prst="rect">
            <a:avLst/>
          </a:prstGeom>
          <a:noFill/>
        </p:spPr>
        <p:txBody>
          <a:bodyPr wrap="none" rtlCol="0">
            <a:spAutoFit/>
          </a:bodyPr>
          <a:lstStyle/>
          <a:p>
            <a:r>
              <a:rPr lang="en-US" dirty="0" smtClean="0">
                <a:solidFill>
                  <a:prstClr val="black"/>
                </a:solidFill>
              </a:rPr>
              <a:t>80-20 rule: 20% users generate 80% data but not necessarily 80% knowledge</a:t>
            </a:r>
            <a:endParaRPr lang="en-US" dirty="0">
              <a:solidFill>
                <a:prstClr val="black"/>
              </a:solidFill>
            </a:endParaRPr>
          </a:p>
        </p:txBody>
      </p:sp>
      <p:sp>
        <p:nvSpPr>
          <p:cNvPr id="14" name="Rectangle 13"/>
          <p:cNvSpPr/>
          <p:nvPr/>
        </p:nvSpPr>
        <p:spPr>
          <a:xfrm>
            <a:off x="299994" y="4638083"/>
            <a:ext cx="6909998" cy="677108"/>
          </a:xfrm>
          <a:prstGeom prst="rect">
            <a:avLst/>
          </a:prstGeom>
        </p:spPr>
        <p:txBody>
          <a:bodyPr wrap="square">
            <a:spAutoFit/>
          </a:bodyPr>
          <a:lstStyle/>
          <a:p>
            <a:r>
              <a:rPr lang="en-US" dirty="0">
                <a:solidFill>
                  <a:prstClr val="black"/>
                </a:solidFill>
                <a:latin typeface="Segoe UI" pitchFamily="34" charset="0"/>
                <a:ea typeface="Segoe UI" pitchFamily="34" charset="0"/>
                <a:cs typeface="Segoe UI" pitchFamily="34" charset="0"/>
              </a:rPr>
              <a:t>Collectively “long tail” science is generating a lot of data</a:t>
            </a:r>
          </a:p>
          <a:p>
            <a:pPr lvl="1"/>
            <a:r>
              <a:rPr lang="en-US" sz="2000" dirty="0">
                <a:solidFill>
                  <a:prstClr val="black"/>
                </a:solidFill>
                <a:latin typeface="Segoe UI" pitchFamily="34" charset="0"/>
                <a:ea typeface="Segoe UI" pitchFamily="34" charset="0"/>
                <a:cs typeface="Segoe UI" pitchFamily="34" charset="0"/>
              </a:rPr>
              <a:t>Estimated at over 1PB per year and it is growing fast.</a:t>
            </a:r>
          </a:p>
        </p:txBody>
      </p:sp>
      <p:sp>
        <p:nvSpPr>
          <p:cNvPr id="15" name="TextBox 14"/>
          <p:cNvSpPr txBox="1"/>
          <p:nvPr/>
        </p:nvSpPr>
        <p:spPr>
          <a:xfrm>
            <a:off x="44385" y="6477000"/>
            <a:ext cx="2581861" cy="369332"/>
          </a:xfrm>
          <a:prstGeom prst="rect">
            <a:avLst/>
          </a:prstGeom>
          <a:noFill/>
        </p:spPr>
        <p:txBody>
          <a:bodyPr wrap="none" rtlCol="0">
            <a:spAutoFit/>
          </a:bodyPr>
          <a:lstStyle/>
          <a:p>
            <a:r>
              <a:rPr lang="en-US" dirty="0" smtClean="0">
                <a:solidFill>
                  <a:prstClr val="black"/>
                </a:solidFill>
              </a:rPr>
              <a:t>From Dennis Gannon Talk</a:t>
            </a:r>
            <a:endParaRPr lang="en-US" dirty="0">
              <a:solidFill>
                <a:prstClr val="black"/>
              </a:solidFill>
            </a:endParaRPr>
          </a:p>
        </p:txBody>
      </p:sp>
    </p:spTree>
    <p:extLst>
      <p:ext uri="{BB962C8B-B14F-4D97-AF65-F5344CB8AC3E}">
        <p14:creationId xmlns:p14="http://schemas.microsoft.com/office/powerpoint/2010/main" val="818855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Economic Imperative</a:t>
            </a:r>
            <a:br>
              <a:rPr lang="en-US" dirty="0" smtClean="0"/>
            </a:br>
            <a:r>
              <a:rPr lang="en-US" dirty="0" smtClean="0"/>
              <a:t>Now Jobs</a:t>
            </a:r>
            <a:endParaRPr lang="en-US" dirty="0"/>
          </a:p>
        </p:txBody>
      </p:sp>
      <p:sp>
        <p:nvSpPr>
          <p:cNvPr id="5" name="Subtitle 4"/>
          <p:cNvSpPr>
            <a:spLocks noGrp="1"/>
          </p:cNvSpPr>
          <p:nvPr>
            <p:ph type="subTitle" idx="1"/>
          </p:nvPr>
        </p:nvSpPr>
        <p:spPr>
          <a:xfrm>
            <a:off x="914400" y="3886200"/>
            <a:ext cx="6858000" cy="1752600"/>
          </a:xfrm>
        </p:spPr>
        <p:txBody>
          <a:bodyPr/>
          <a:lstStyle/>
          <a:p>
            <a:r>
              <a:rPr lang="en-US" dirty="0"/>
              <a:t>There are a lot of data and a lot of jobs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spTree>
    <p:extLst>
      <p:ext uri="{BB962C8B-B14F-4D97-AF65-F5344CB8AC3E}">
        <p14:creationId xmlns:p14="http://schemas.microsoft.com/office/powerpoint/2010/main" val="332107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14</a:t>
            </a:fld>
            <a:endParaRPr lang="en-US" dirty="0">
              <a:solidFill>
                <a:srgbClr val="000000"/>
              </a:solidFill>
            </a:endParaRPr>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7233"/>
            <a:ext cx="9144000" cy="369332"/>
          </a:xfrm>
          <a:prstGeom prst="rect">
            <a:avLst/>
          </a:prstGeom>
        </p:spPr>
        <p:txBody>
          <a:bodyPr wrap="square">
            <a:spAutoFit/>
          </a:bodyPr>
          <a:lstStyle/>
          <a:p>
            <a:r>
              <a:rPr lang="en-US" dirty="0">
                <a:solidFill>
                  <a:srgbClr val="000000"/>
                </a:solidFill>
              </a:rPr>
              <a:t>http://www.microsoft.com/en-us/news/features/2012/mar12/03-05CloudComputingJobs.aspx</a:t>
            </a:r>
          </a:p>
        </p:txBody>
      </p:sp>
    </p:spTree>
    <p:extLst>
      <p:ext uri="{BB962C8B-B14F-4D97-AF65-F5344CB8AC3E}">
        <p14:creationId xmlns:p14="http://schemas.microsoft.com/office/powerpoint/2010/main" val="1238561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34"/>
            <a:ext cx="9144000" cy="609600"/>
          </a:xfrm>
        </p:spPr>
        <p:txBody>
          <a:bodyPr>
            <a:normAutofit fontScale="90000"/>
          </a:bodyPr>
          <a:lstStyle/>
          <a:p>
            <a:r>
              <a:rPr lang="en-US" dirty="0" smtClean="0"/>
              <a:t>McKinsey Institute on Big Data Jobs</a:t>
            </a:r>
            <a:endParaRPr lang="en-US" dirty="0"/>
          </a:p>
        </p:txBody>
      </p:sp>
      <p:sp>
        <p:nvSpPr>
          <p:cNvPr id="4" name="Content Placeholder 3"/>
          <p:cNvSpPr>
            <a:spLocks noGrp="1"/>
          </p:cNvSpPr>
          <p:nvPr>
            <p:ph idx="1"/>
          </p:nvPr>
        </p:nvSpPr>
        <p:spPr>
          <a:xfrm>
            <a:off x="-17172" y="4114800"/>
            <a:ext cx="9144000" cy="2329173"/>
          </a:xfrm>
        </p:spPr>
        <p:txBody>
          <a:bodyPr>
            <a:normAutofit lnSpcReduction="10000"/>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r>
              <a:rPr lang="en-US" sz="2200" dirty="0" smtClean="0"/>
              <a:t>.</a:t>
            </a:r>
          </a:p>
          <a:p>
            <a:r>
              <a:rPr lang="en-US" sz="2200" dirty="0" smtClean="0"/>
              <a:t>Informatics aimed at 1.5 million jobs. Computer Science covers the 140,000 to 190,000</a:t>
            </a:r>
            <a:endParaRPr lang="en-US" sz="22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15</a:t>
            </a:fld>
            <a:endParaRPr lang="en-US" dirty="0">
              <a:solidFill>
                <a:srgbClr val="0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60"/>
          <a:stretch/>
        </p:blipFill>
        <p:spPr bwMode="auto">
          <a:xfrm>
            <a:off x="772732" y="6096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71800" y="6028726"/>
            <a:ext cx="6553200" cy="369332"/>
          </a:xfrm>
          <a:prstGeom prst="rect">
            <a:avLst/>
          </a:prstGeom>
        </p:spPr>
        <p:txBody>
          <a:bodyPr wrap="square">
            <a:spAutoFit/>
          </a:bodyPr>
          <a:lstStyle/>
          <a:p>
            <a:r>
              <a:rPr lang="en-US" dirty="0">
                <a:solidFill>
                  <a:srgbClr val="000000"/>
                </a:solidFill>
              </a:rPr>
              <a:t>http://www.mckinsey.com/mgi/publications/big_data/index.asp.</a:t>
            </a:r>
          </a:p>
        </p:txBody>
      </p:sp>
    </p:spTree>
    <p:extLst>
      <p:ext uri="{BB962C8B-B14F-4D97-AF65-F5344CB8AC3E}">
        <p14:creationId xmlns:p14="http://schemas.microsoft.com/office/powerpoint/2010/main" val="3087887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211669"/>
            <a:ext cx="9144000" cy="646331"/>
          </a:xfrm>
          <a:prstGeom prst="rect">
            <a:avLst/>
          </a:prstGeom>
          <a:solidFill>
            <a:schemeClr val="bg1"/>
          </a:solidFill>
        </p:spPr>
        <p:txBody>
          <a:bodyPr wrap="square">
            <a:spAutoFit/>
          </a:bodyPr>
          <a:lstStyle/>
          <a:p>
            <a:r>
              <a:rPr lang="en-US" dirty="0">
                <a:solidFill>
                  <a:srgbClr val="000000"/>
                </a:solidFill>
              </a:rPr>
              <a:t>Tom Davenport Harvard Business School http://fisheritcenter.haas.berkeley.edu/Big_Data/index.html Nov 2012</a:t>
            </a:r>
          </a:p>
        </p:txBody>
      </p:sp>
    </p:spTree>
    <p:extLst>
      <p:ext uri="{BB962C8B-B14F-4D97-AF65-F5344CB8AC3E}">
        <p14:creationId xmlns:p14="http://schemas.microsoft.com/office/powerpoint/2010/main" val="206175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Computing </a:t>
            </a:r>
            <a:r>
              <a:rPr lang="en-US" dirty="0" smtClean="0"/>
              <a:t>Model</a:t>
            </a:r>
            <a:endParaRPr lang="en-US" dirty="0"/>
          </a:p>
        </p:txBody>
      </p:sp>
      <p:sp>
        <p:nvSpPr>
          <p:cNvPr id="5" name="Subtitle 4"/>
          <p:cNvSpPr>
            <a:spLocks noGrp="1"/>
          </p:cNvSpPr>
          <p:nvPr>
            <p:ph type="subTitle" idx="1"/>
          </p:nvPr>
        </p:nvSpPr>
        <p:spPr/>
        <p:txBody>
          <a:bodyPr/>
          <a:lstStyle/>
          <a:p>
            <a:r>
              <a:rPr lang="en-US" dirty="0"/>
              <a:t>Industry adopted clouds which are attractive for data analytics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17</a:t>
            </a:fld>
            <a:endParaRPr lang="en-US"/>
          </a:p>
        </p:txBody>
      </p:sp>
    </p:spTree>
    <p:extLst>
      <p:ext uri="{BB962C8B-B14F-4D97-AF65-F5344CB8AC3E}">
        <p14:creationId xmlns:p14="http://schemas.microsoft.com/office/powerpoint/2010/main" val="1846989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348740"/>
            <a:ext cx="1219200" cy="25146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810000" y="2362200"/>
            <a:ext cx="1371600" cy="45720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0" y="11617"/>
            <a:ext cx="9144000" cy="6855908"/>
            <a:chOff x="0" y="11617"/>
            <a:chExt cx="9144000" cy="6855908"/>
          </a:xfrm>
        </p:grpSpPr>
        <p:grpSp>
          <p:nvGrpSpPr>
            <p:cNvPr id="3" name="Group 2"/>
            <p:cNvGrpSpPr/>
            <p:nvPr/>
          </p:nvGrpSpPr>
          <p:grpSpPr>
            <a:xfrm>
              <a:off x="0" y="45907"/>
              <a:ext cx="9144000" cy="6821618"/>
              <a:chOff x="0" y="45907"/>
              <a:chExt cx="9144000" cy="6821618"/>
            </a:xfrm>
          </p:grpSpPr>
          <p:pic>
            <p:nvPicPr>
              <p:cNvPr id="11266" name="Picture 2" descr="http://setandbma.files.wordpress.com/2013/01/priority-mat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07"/>
                <a:ext cx="9144000" cy="6821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35580" y="1348740"/>
                <a:ext cx="1219200" cy="25146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802380" y="2362200"/>
                <a:ext cx="1371600" cy="45720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 y="11617"/>
              <a:ext cx="3449955" cy="646331"/>
            </a:xfrm>
            <a:prstGeom prst="rect">
              <a:avLst/>
            </a:prstGeom>
            <a:noFill/>
            <a:ln w="38100">
              <a:solidFill>
                <a:srgbClr val="FF0000"/>
              </a:solidFill>
            </a:ln>
          </p:spPr>
          <p:txBody>
            <a:bodyPr wrap="square" rtlCol="0">
              <a:spAutoFit/>
            </a:bodyPr>
            <a:lstStyle/>
            <a:p>
              <a:r>
                <a:rPr lang="en-US" dirty="0" smtClean="0">
                  <a:solidFill>
                    <a:srgbClr val="FF0000"/>
                  </a:solidFill>
                </a:rPr>
                <a:t>5 years Cloud Computing</a:t>
              </a:r>
            </a:p>
            <a:p>
              <a:r>
                <a:rPr lang="en-US" dirty="0" smtClean="0">
                  <a:solidFill>
                    <a:srgbClr val="FF0000"/>
                  </a:solidFill>
                </a:rPr>
                <a:t>2 years Big Data Transformational</a:t>
              </a:r>
              <a:endParaRPr lang="en-US" dirty="0">
                <a:solidFill>
                  <a:srgbClr val="FF0000"/>
                </a:solidFill>
              </a:endParaRPr>
            </a:p>
          </p:txBody>
        </p:sp>
      </p:grpSp>
    </p:spTree>
    <p:extLst>
      <p:ext uri="{BB962C8B-B14F-4D97-AF65-F5344CB8AC3E}">
        <p14:creationId xmlns:p14="http://schemas.microsoft.com/office/powerpoint/2010/main" val="4240603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Amazon making money</a:t>
            </a:r>
            <a:endParaRPr lang="en-US" b="1" dirty="0"/>
          </a:p>
        </p:txBody>
      </p:sp>
      <p:sp>
        <p:nvSpPr>
          <p:cNvPr id="3" name="Content Placeholder 2"/>
          <p:cNvSpPr>
            <a:spLocks noGrp="1"/>
          </p:cNvSpPr>
          <p:nvPr>
            <p:ph idx="1"/>
          </p:nvPr>
        </p:nvSpPr>
        <p:spPr/>
        <p:txBody>
          <a:bodyPr>
            <a:normAutofit/>
          </a:bodyPr>
          <a:lstStyle/>
          <a:p>
            <a:r>
              <a:rPr lang="en-US" dirty="0" smtClean="0"/>
              <a:t>It took Amazon Web Services (AWS) eight years to hit $650 million in revenue, according to Citigroup in 2010. </a:t>
            </a:r>
          </a:p>
          <a:p>
            <a:r>
              <a:rPr lang="en-US" dirty="0" smtClean="0"/>
              <a:t>Just three years later, Macquarie Capital analyst Ben </a:t>
            </a:r>
            <a:r>
              <a:rPr lang="en-US" dirty="0" err="1" smtClean="0"/>
              <a:t>Schachter</a:t>
            </a:r>
            <a:r>
              <a:rPr lang="en-US" dirty="0" smtClean="0"/>
              <a:t> estimates that AWS will top $3.8 billion in 2013 revenue, up from $2.1 billion in 2012 (estimated), valuing the AWS business at $19 billion.  </a:t>
            </a:r>
          </a:p>
        </p:txBody>
      </p:sp>
    </p:spTree>
    <p:extLst>
      <p:ext uri="{BB962C8B-B14F-4D97-AF65-F5344CB8AC3E}">
        <p14:creationId xmlns:p14="http://schemas.microsoft.com/office/powerpoint/2010/main" val="1916013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lstStyle/>
          <a:p>
            <a:r>
              <a:rPr lang="en-US" dirty="0" smtClean="0"/>
              <a:t>Abstract</a:t>
            </a:r>
            <a:endParaRPr lang="en-US" dirty="0"/>
          </a:p>
        </p:txBody>
      </p:sp>
      <p:sp>
        <p:nvSpPr>
          <p:cNvPr id="3" name="Content Placeholder 2"/>
          <p:cNvSpPr>
            <a:spLocks noGrp="1"/>
          </p:cNvSpPr>
          <p:nvPr>
            <p:ph idx="1"/>
          </p:nvPr>
        </p:nvSpPr>
        <p:spPr>
          <a:xfrm>
            <a:off x="0" y="685800"/>
            <a:ext cx="9144000" cy="4525963"/>
          </a:xfrm>
        </p:spPr>
        <p:txBody>
          <a:bodyPr/>
          <a:lstStyle/>
          <a:p>
            <a:r>
              <a:rPr lang="en-US" sz="2000" dirty="0"/>
              <a:t>We explore the principle that much of “the future” will be characterized by “Using Clouds running Data Analytics processing Big Data to solve problems in X-Informatics”. Applications (values of X) include explicitly already Astronomy, Biology, Biomedicine, Business, Chemistry, Crisis, Energy, Environment, Finance, Health, Intelligence, Lifestyle, Marketing, Medicine, Pathology, Policy, Radar, Security, Sensor, Social, Sustainability, Wealth and Wellness with more fields defined implicitly. We discuss the implications of this concept for education and research. Education requires new curricula – generically called data science – which will be hugely popular due to the many millions of jobs opening up in both “core technology” and within applications where of course there are most opportunities. We discuss possibility of using MOOC’s to jumpstart field. On research side, big data (i.e. large applications) require big (i.e. scalable) algorithms on big infrastructure running robust convenient programming environments. We discuss clustering and information visualization using dimension reduction as examples of scalable algorithms. We compare Message Passing Interface MPI and extensions of MapReduce as the core technology to execute data analytics</a:t>
            </a:r>
            <a:r>
              <a:rPr lang="en-US" sz="2000" dirty="0" smtClean="0"/>
              <a:t>.</a:t>
            </a:r>
          </a:p>
          <a:p>
            <a:r>
              <a:rPr lang="en-US" sz="2000" dirty="0" smtClean="0"/>
              <a:t>We </a:t>
            </a:r>
            <a:r>
              <a:rPr lang="en-US" sz="2000" dirty="0"/>
              <a:t>mention FutureGrid and a software defined Computing Testbed as a </a:t>
            </a:r>
            <a:r>
              <a:rPr lang="en-US" sz="2000" dirty="0" smtClean="0"/>
              <a:t>Service</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225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Physically Clouds are Clear</a:t>
            </a:r>
            <a:endParaRPr lang="en-US" b="1" dirty="0"/>
          </a:p>
        </p:txBody>
      </p:sp>
      <p:sp>
        <p:nvSpPr>
          <p:cNvPr id="3" name="Content Placeholder 2"/>
          <p:cNvSpPr>
            <a:spLocks noGrp="1"/>
          </p:cNvSpPr>
          <p:nvPr>
            <p:ph idx="1"/>
          </p:nvPr>
        </p:nvSpPr>
        <p:spPr>
          <a:xfrm>
            <a:off x="228600" y="1295400"/>
            <a:ext cx="8534400" cy="5181600"/>
          </a:xfrm>
        </p:spPr>
        <p:txBody>
          <a:bodyPr>
            <a:normAutofit lnSpcReduction="10000"/>
          </a:bodyPr>
          <a:lstStyle/>
          <a:p>
            <a:r>
              <a:rPr lang="en-US" dirty="0" smtClean="0"/>
              <a:t>A bunch of computers in an efficient data center with an excellent Internet connection</a:t>
            </a:r>
          </a:p>
          <a:p>
            <a:r>
              <a:rPr lang="en-US" dirty="0" smtClean="0"/>
              <a:t>They were produced to meet need of public-facing Web 2.0 e-Commerce/Social Networking sites</a:t>
            </a:r>
          </a:p>
          <a:p>
            <a:r>
              <a:rPr lang="en-US" dirty="0" smtClean="0"/>
              <a:t>They can be considered as “optimal giant data center” plus internet connection</a:t>
            </a:r>
          </a:p>
          <a:p>
            <a:r>
              <a:rPr lang="en-US" dirty="0" smtClean="0"/>
              <a:t>Note enterprises use private clouds that are giant data centers but not optimized for Internet access</a:t>
            </a:r>
            <a:endParaRPr lang="en-US" dirty="0"/>
          </a:p>
        </p:txBody>
      </p:sp>
    </p:spTree>
    <p:extLst>
      <p:ext uri="{BB962C8B-B14F-4D97-AF65-F5344CB8AC3E}">
        <p14:creationId xmlns:p14="http://schemas.microsoft.com/office/powerpoint/2010/main" val="13194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
            <a:ext cx="9067800" cy="1143000"/>
          </a:xfrm>
        </p:spPr>
        <p:txBody>
          <a:bodyPr>
            <a:normAutofit fontScale="90000"/>
          </a:bodyPr>
          <a:lstStyle/>
          <a:p>
            <a:r>
              <a:rPr lang="en-US" b="1" dirty="0"/>
              <a:t>Virtualization made several things more convenient</a:t>
            </a:r>
          </a:p>
        </p:txBody>
      </p:sp>
      <p:sp>
        <p:nvSpPr>
          <p:cNvPr id="3" name="Content Placeholder 2"/>
          <p:cNvSpPr>
            <a:spLocks noGrp="1"/>
          </p:cNvSpPr>
          <p:nvPr>
            <p:ph idx="1"/>
          </p:nvPr>
        </p:nvSpPr>
        <p:spPr>
          <a:xfrm>
            <a:off x="76200" y="1219200"/>
            <a:ext cx="8839200" cy="5638800"/>
          </a:xfrm>
        </p:spPr>
        <p:txBody>
          <a:bodyPr>
            <a:normAutofit fontScale="92500" lnSpcReduction="20000"/>
          </a:bodyPr>
          <a:lstStyle/>
          <a:p>
            <a:r>
              <a:rPr lang="en-US" dirty="0" smtClean="0"/>
              <a:t>Virtualization = abstraction; run a job – you know not where</a:t>
            </a:r>
          </a:p>
          <a:p>
            <a:r>
              <a:rPr lang="en-US" dirty="0" smtClean="0"/>
              <a:t>Virtualization = use hypervisor to support “images”</a:t>
            </a:r>
          </a:p>
          <a:p>
            <a:pPr lvl="1"/>
            <a:r>
              <a:rPr lang="en-US" dirty="0" smtClean="0"/>
              <a:t>Allows you to define complete job as an “image” – OS + application</a:t>
            </a:r>
          </a:p>
          <a:p>
            <a:r>
              <a:rPr lang="en-US" dirty="0" smtClean="0"/>
              <a:t>Efficient </a:t>
            </a:r>
            <a:r>
              <a:rPr lang="en-US" dirty="0"/>
              <a:t>packing of multiple applications into one server as they don’t interfere (much) with each other if in different virtual machines</a:t>
            </a:r>
            <a:r>
              <a:rPr lang="en-US" dirty="0" smtClean="0"/>
              <a:t>;</a:t>
            </a:r>
          </a:p>
          <a:p>
            <a:r>
              <a:rPr lang="en-US" dirty="0" smtClean="0"/>
              <a:t> They </a:t>
            </a:r>
            <a:r>
              <a:rPr lang="en-US" dirty="0"/>
              <a:t>interfere if put as two jobs in same machine </a:t>
            </a:r>
            <a:r>
              <a:rPr lang="en-US" dirty="0" smtClean="0"/>
              <a:t>as for example must have same OS and same OS services</a:t>
            </a:r>
          </a:p>
          <a:p>
            <a:r>
              <a:rPr lang="en-US" dirty="0" smtClean="0"/>
              <a:t>Also security model between VM’s more robust than between processes</a:t>
            </a:r>
            <a:endParaRPr lang="en-US" dirty="0"/>
          </a:p>
        </p:txBody>
      </p:sp>
    </p:spTree>
    <p:extLst>
      <p:ext uri="{BB962C8B-B14F-4D97-AF65-F5344CB8AC3E}">
        <p14:creationId xmlns:p14="http://schemas.microsoft.com/office/powerpoint/2010/main" val="2756352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685800"/>
            <a:ext cx="8839200" cy="567055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PaaS as Azure </a:t>
            </a:r>
          </a:p>
          <a:p>
            <a:r>
              <a:rPr lang="en-US" sz="2400" dirty="0" smtClean="0"/>
              <a:t>They are </a:t>
            </a:r>
            <a:r>
              <a:rPr lang="en-US" sz="2400" b="1" dirty="0" smtClean="0"/>
              <a:t>cheaper than classic clusters </a:t>
            </a:r>
            <a:r>
              <a:rPr lang="en-US" sz="2400" dirty="0" smtClean="0"/>
              <a:t>unless latter </a:t>
            </a:r>
            <a:r>
              <a:rPr lang="en-US" sz="2400" dirty="0"/>
              <a:t>100% utilized </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22</a:t>
            </a:fld>
            <a:endParaRPr lang="en-US"/>
          </a:p>
        </p:txBody>
      </p:sp>
    </p:spTree>
    <p:extLst>
      <p:ext uri="{BB962C8B-B14F-4D97-AF65-F5344CB8AC3E}">
        <p14:creationId xmlns:p14="http://schemas.microsoft.com/office/powerpoint/2010/main" val="3014752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Research </a:t>
            </a:r>
            <a:r>
              <a:rPr lang="en-US" dirty="0" smtClean="0"/>
              <a:t>Model</a:t>
            </a:r>
            <a:endParaRPr lang="en-US" dirty="0"/>
          </a:p>
        </p:txBody>
      </p:sp>
      <p:sp>
        <p:nvSpPr>
          <p:cNvPr id="5" name="Subtitle 4"/>
          <p:cNvSpPr>
            <a:spLocks noGrp="1"/>
          </p:cNvSpPr>
          <p:nvPr>
            <p:ph type="subTitle" idx="1"/>
          </p:nvPr>
        </p:nvSpPr>
        <p:spPr/>
        <p:txBody>
          <a:bodyPr/>
          <a:lstStyle/>
          <a:p>
            <a:r>
              <a:rPr lang="en-US" dirty="0" smtClean="0"/>
              <a:t>4</a:t>
            </a:r>
            <a:r>
              <a:rPr lang="en-US" baseline="30000" dirty="0" smtClean="0"/>
              <a:t>th</a:t>
            </a:r>
            <a:r>
              <a:rPr lang="en-US" dirty="0" smtClean="0"/>
              <a:t> </a:t>
            </a:r>
            <a:r>
              <a:rPr lang="en-US" dirty="0"/>
              <a:t>Paradigm; From Theory to Data driven science?</a:t>
            </a:r>
          </a:p>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23</a:t>
            </a:fld>
            <a:endParaRPr lang="en-US"/>
          </a:p>
        </p:txBody>
      </p:sp>
    </p:spTree>
    <p:extLst>
      <p:ext uri="{BB962C8B-B14F-4D97-AF65-F5344CB8AC3E}">
        <p14:creationId xmlns:p14="http://schemas.microsoft.com/office/powerpoint/2010/main" val="536954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8517268" cy="400110"/>
          </a:xfrm>
          <a:prstGeom prst="rect">
            <a:avLst/>
          </a:prstGeom>
        </p:spPr>
        <p:txBody>
          <a:bodyPr wrap="non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r>
              <a:rPr lang="en-US" sz="2000" b="1" dirty="0" smtClean="0">
                <a:solidFill>
                  <a:prstClr val="black"/>
                </a:solidFill>
              </a:rPr>
              <a:t>                                   September 2008</a:t>
            </a:r>
            <a:endParaRPr lang="en-US" sz="2000" b="1" dirty="0">
              <a:solidFill>
                <a:prstClr val="black"/>
              </a:solidFill>
            </a:endParaRPr>
          </a:p>
        </p:txBody>
      </p:sp>
    </p:spTree>
    <p:extLst>
      <p:ext uri="{BB962C8B-B14F-4D97-AF65-F5344CB8AC3E}">
        <p14:creationId xmlns:p14="http://schemas.microsoft.com/office/powerpoint/2010/main" val="2810922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534400" cy="1143000"/>
          </a:xfrm>
        </p:spPr>
        <p:txBody>
          <a:bodyPr>
            <a:normAutofit fontScale="90000"/>
          </a:bodyPr>
          <a:lstStyle/>
          <a:p>
            <a:r>
              <a:rPr lang="en-US" b="1" dirty="0" smtClean="0"/>
              <a:t>The 4 paradigms of Scientific Research</a:t>
            </a:r>
            <a:endParaRPr lang="en-US" b="1" dirty="0"/>
          </a:p>
        </p:txBody>
      </p:sp>
      <p:sp>
        <p:nvSpPr>
          <p:cNvPr id="3" name="Content Placeholder 2"/>
          <p:cNvSpPr>
            <a:spLocks noGrp="1"/>
          </p:cNvSpPr>
          <p:nvPr>
            <p:ph idx="1"/>
          </p:nvPr>
        </p:nvSpPr>
        <p:spPr>
          <a:xfrm>
            <a:off x="0" y="1219200"/>
            <a:ext cx="9067800" cy="5029200"/>
          </a:xfrm>
        </p:spPr>
        <p:txBody>
          <a:bodyPr>
            <a:normAutofit fontScale="85000" lnSpcReduction="10000"/>
          </a:bodyPr>
          <a:lstStyle/>
          <a:p>
            <a:pPr marL="514350" indent="-514350">
              <a:buFont typeface="+mj-lt"/>
              <a:buAutoNum type="arabicPeriod"/>
            </a:pPr>
            <a:r>
              <a:rPr lang="en-US" b="1" dirty="0" smtClean="0"/>
              <a:t>Theory</a:t>
            </a:r>
          </a:p>
          <a:p>
            <a:pPr marL="514350" indent="-514350">
              <a:buFont typeface="+mj-lt"/>
              <a:buAutoNum type="arabicPeriod"/>
            </a:pPr>
            <a:r>
              <a:rPr lang="en-US" b="1" dirty="0" smtClean="0"/>
              <a:t>Experiment or Observation</a:t>
            </a:r>
          </a:p>
          <a:p>
            <a:pPr marL="914400" lvl="1" indent="-514350">
              <a:buFont typeface="Arial" pitchFamily="34" charset="0"/>
              <a:buChar char="•"/>
            </a:pPr>
            <a:r>
              <a:rPr lang="en-US" dirty="0" smtClean="0"/>
              <a:t>E.g. Newton observed apples falling to design his theory of mechanics</a:t>
            </a:r>
          </a:p>
          <a:p>
            <a:pPr marL="514350" indent="-514350">
              <a:buFont typeface="+mj-lt"/>
              <a:buAutoNum type="arabicPeriod"/>
            </a:pPr>
            <a:r>
              <a:rPr lang="en-US" b="1" dirty="0" smtClean="0"/>
              <a:t>Simulation of theory or </a:t>
            </a:r>
            <a:r>
              <a:rPr lang="en-US" b="1" dirty="0" smtClean="0"/>
              <a:t>model (computational Science)</a:t>
            </a:r>
            <a:endParaRPr lang="en-US" b="1" dirty="0" smtClean="0"/>
          </a:p>
          <a:p>
            <a:pPr marL="514350" indent="-514350">
              <a:buFont typeface="+mj-lt"/>
              <a:buAutoNum type="arabicPeriod"/>
            </a:pPr>
            <a:r>
              <a:rPr lang="en-US" b="1" dirty="0" smtClean="0"/>
              <a:t>Data-driven</a:t>
            </a:r>
            <a:r>
              <a:rPr lang="en-US" dirty="0" smtClean="0"/>
              <a:t> (Big Data) or The </a:t>
            </a:r>
            <a:r>
              <a:rPr lang="en-US" dirty="0"/>
              <a:t>Fourth Paradigm: Data-Intensive Scientific Discovery (aka Data Science</a:t>
            </a:r>
            <a:r>
              <a:rPr lang="en-US" dirty="0" smtClean="0"/>
              <a:t>)</a:t>
            </a:r>
          </a:p>
          <a:p>
            <a:pPr marL="914400" lvl="1" indent="-514350">
              <a:buFont typeface="Arial" pitchFamily="34" charset="0"/>
              <a:buChar char="•"/>
            </a:pPr>
            <a:r>
              <a:rPr lang="en-US" dirty="0" smtClean="0">
                <a:hlinkClick r:id="rId2"/>
              </a:rPr>
              <a:t>http</a:t>
            </a:r>
            <a:r>
              <a:rPr lang="en-US" dirty="0">
                <a:hlinkClick r:id="rId2"/>
              </a:rPr>
              <a:t>://research.microsoft.com/en-us/collaboration/fourthparadigm</a:t>
            </a:r>
            <a:r>
              <a:rPr lang="en-US" dirty="0" smtClean="0">
                <a:hlinkClick r:id="rId2"/>
              </a:rPr>
              <a:t>/</a:t>
            </a:r>
            <a:r>
              <a:rPr lang="en-US" dirty="0" smtClean="0"/>
              <a:t>  A free book</a:t>
            </a:r>
          </a:p>
          <a:p>
            <a:pPr marL="914400" lvl="1" indent="-514350">
              <a:buFont typeface="Arial" pitchFamily="34" charset="0"/>
              <a:buChar char="•"/>
            </a:pPr>
            <a:r>
              <a:rPr lang="en-US" dirty="0" smtClean="0"/>
              <a:t>More data; less </a:t>
            </a:r>
            <a:r>
              <a:rPr lang="en-US" dirty="0" smtClean="0"/>
              <a:t>models</a:t>
            </a:r>
          </a:p>
          <a:p>
            <a:pPr marL="514350" indent="-514350"/>
            <a:r>
              <a:rPr lang="en-US" dirty="0" smtClean="0"/>
              <a:t>Note Data </a:t>
            </a:r>
            <a:r>
              <a:rPr lang="en-US" dirty="0" smtClean="0">
                <a:sym typeface="Wingdings" panose="05000000000000000000" pitchFamily="2" charset="2"/>
              </a:rPr>
              <a:t> Information Wisdom Knowledge Decisions pipeline</a:t>
            </a:r>
            <a:endParaRPr lang="en-US" dirty="0"/>
          </a:p>
        </p:txBody>
      </p:sp>
    </p:spTree>
    <p:extLst>
      <p:ext uri="{BB962C8B-B14F-4D97-AF65-F5344CB8AC3E}">
        <p14:creationId xmlns:p14="http://schemas.microsoft.com/office/powerpoint/2010/main" val="2070387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nd-sc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0" y="764484"/>
            <a:ext cx="2838450" cy="6076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1214" y="5035572"/>
            <a:ext cx="6172200" cy="923330"/>
          </a:xfrm>
          <a:prstGeom prst="rect">
            <a:avLst/>
          </a:prstGeom>
        </p:spPr>
        <p:txBody>
          <a:bodyPr wrap="square">
            <a:spAutoFit/>
          </a:bodyPr>
          <a:lstStyle/>
          <a:p>
            <a:r>
              <a:rPr lang="en-US" dirty="0" err="1" smtClean="0"/>
              <a:t>Anand</a:t>
            </a:r>
            <a:r>
              <a:rPr lang="en-US" dirty="0" smtClean="0"/>
              <a:t> </a:t>
            </a:r>
            <a:r>
              <a:rPr lang="en-US" dirty="0" err="1" smtClean="0"/>
              <a:t>Rajaraman</a:t>
            </a:r>
            <a:r>
              <a:rPr lang="en-US" dirty="0" smtClean="0"/>
              <a:t> is Senior Vice President at </a:t>
            </a:r>
            <a:r>
              <a:rPr lang="en-US" dirty="0" err="1" smtClean="0"/>
              <a:t>Walmart</a:t>
            </a:r>
            <a:r>
              <a:rPr lang="en-US" dirty="0" smtClean="0"/>
              <a:t> Global </a:t>
            </a:r>
            <a:r>
              <a:rPr lang="en-US" dirty="0" err="1" smtClean="0"/>
              <a:t>eCommerce</a:t>
            </a:r>
            <a:r>
              <a:rPr lang="en-US" dirty="0" smtClean="0"/>
              <a:t>, where he heads up the newly created @</a:t>
            </a:r>
            <a:r>
              <a:rPr lang="en-US" dirty="0" err="1" smtClean="0"/>
              <a:t>WalmartLabs</a:t>
            </a:r>
            <a:r>
              <a:rPr lang="en-US" dirty="0" smtClean="0"/>
              <a:t>, </a:t>
            </a:r>
            <a:endParaRPr lang="en-US" dirty="0"/>
          </a:p>
        </p:txBody>
      </p:sp>
      <p:sp>
        <p:nvSpPr>
          <p:cNvPr id="3" name="Rectangle 2"/>
          <p:cNvSpPr/>
          <p:nvPr/>
        </p:nvSpPr>
        <p:spPr>
          <a:xfrm>
            <a:off x="1350894" y="152400"/>
            <a:ext cx="6454075" cy="523220"/>
          </a:xfrm>
          <a:prstGeom prst="rect">
            <a:avLst/>
          </a:prstGeom>
        </p:spPr>
        <p:txBody>
          <a:bodyPr wrap="none">
            <a:spAutoFit/>
          </a:bodyPr>
          <a:lstStyle/>
          <a:p>
            <a:r>
              <a:rPr lang="en-US" sz="2800" b="1" dirty="0"/>
              <a:t>More data usually beats better algorithms</a:t>
            </a:r>
          </a:p>
        </p:txBody>
      </p:sp>
      <p:sp>
        <p:nvSpPr>
          <p:cNvPr id="4" name="Rectangle 3"/>
          <p:cNvSpPr/>
          <p:nvPr/>
        </p:nvSpPr>
        <p:spPr>
          <a:xfrm>
            <a:off x="2793310" y="788255"/>
            <a:ext cx="6350690" cy="4247317"/>
          </a:xfrm>
          <a:prstGeom prst="rect">
            <a:avLst/>
          </a:prstGeom>
        </p:spPr>
        <p:txBody>
          <a:bodyPr wrap="square">
            <a:spAutoFit/>
          </a:bodyPr>
          <a:lstStyle/>
          <a:p>
            <a:r>
              <a:rPr lang="en-US" dirty="0"/>
              <a:t>Here's how the competition works. Netflix has provided a large data set that tells you how nearly half a million people have rated about 18,000 movies. Based on these ratings, you are asked to predict the ratings of these users for movies in the set that they have not rated. The first team to beat the accuracy of Netflix's proprietary algorithm by a certain margin wins a prize of $1 million!</a:t>
            </a:r>
          </a:p>
          <a:p>
            <a:r>
              <a:rPr lang="en-US" dirty="0"/>
              <a:t>Different student teams in my class adopted different approaches to the problem, using both published algorithms and novel ideas. Of these, the results from two of the teams illustrate a broader point. Team A came up with a very sophisticated algorithm using the Netflix data. Team B used a very simple algorithm, but they added in additional data beyond the Netflix set: information about movie genres from the Internet Movie Database(IMDB). Guess which team did better</a:t>
            </a:r>
            <a:r>
              <a:rPr lang="en-US" dirty="0" smtClean="0"/>
              <a:t>?</a:t>
            </a:r>
            <a:endParaRPr lang="en-US" dirty="0"/>
          </a:p>
        </p:txBody>
      </p:sp>
      <p:sp>
        <p:nvSpPr>
          <p:cNvPr id="5" name="Rectangle 4"/>
          <p:cNvSpPr/>
          <p:nvPr/>
        </p:nvSpPr>
        <p:spPr>
          <a:xfrm>
            <a:off x="2808335" y="5888503"/>
            <a:ext cx="6172200" cy="646331"/>
          </a:xfrm>
          <a:prstGeom prst="rect">
            <a:avLst/>
          </a:prstGeom>
        </p:spPr>
        <p:txBody>
          <a:bodyPr wrap="square">
            <a:spAutoFit/>
          </a:bodyPr>
          <a:lstStyle/>
          <a:p>
            <a:r>
              <a:rPr lang="en-US" dirty="0"/>
              <a:t>http://anand.typepad.com/datawocky/2008/03/more-data-usual.html</a:t>
            </a:r>
          </a:p>
        </p:txBody>
      </p:sp>
      <p:sp>
        <p:nvSpPr>
          <p:cNvPr id="6" name="Rectangle 5"/>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1388032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Science Education</a:t>
            </a:r>
          </a:p>
        </p:txBody>
      </p:sp>
      <p:sp>
        <p:nvSpPr>
          <p:cNvPr id="5" name="Subtitle 4"/>
          <p:cNvSpPr>
            <a:spLocks noGrp="1"/>
          </p:cNvSpPr>
          <p:nvPr>
            <p:ph type="subTitle" idx="1"/>
          </p:nvPr>
        </p:nvSpPr>
        <p:spPr>
          <a:xfrm>
            <a:off x="0" y="3886200"/>
            <a:ext cx="9144000" cy="1752600"/>
          </a:xfrm>
        </p:spPr>
        <p:txBody>
          <a:bodyPr/>
          <a:lstStyle/>
          <a:p>
            <a:r>
              <a:rPr lang="en-US" dirty="0"/>
              <a:t>O</a:t>
            </a:r>
            <a:r>
              <a:rPr lang="en-US" dirty="0" smtClean="0"/>
              <a:t>pportunities </a:t>
            </a:r>
            <a:r>
              <a:rPr lang="en-US" dirty="0"/>
              <a:t>at </a:t>
            </a:r>
            <a:r>
              <a:rPr lang="en-US" dirty="0" smtClean="0"/>
              <a:t>universities</a:t>
            </a:r>
          </a:p>
          <a:p>
            <a:r>
              <a:rPr lang="en-US" dirty="0">
                <a:solidFill>
                  <a:schemeClr val="tx1"/>
                </a:solidFill>
              </a:rPr>
              <a:t>see recent New York Times articles</a:t>
            </a:r>
          </a:p>
          <a:p>
            <a:r>
              <a:rPr lang="en-US" sz="1800" dirty="0">
                <a:hlinkClick r:id="rId2"/>
              </a:rPr>
              <a:t>http://datascience101.wordpress.com/2013/04/13/new-york-times-data-science-articles/</a:t>
            </a:r>
            <a:endParaRPr lang="en-US" sz="1800" dirty="0">
              <a:solidFill>
                <a:schemeClr val="tx1"/>
              </a:solidFill>
            </a:endParaRPr>
          </a:p>
          <a:p>
            <a:endParaRPr lang="en-US" dirty="0"/>
          </a:p>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27</a:t>
            </a:fld>
            <a:endParaRPr lang="en-US"/>
          </a:p>
        </p:txBody>
      </p:sp>
    </p:spTree>
    <p:extLst>
      <p:ext uri="{BB962C8B-B14F-4D97-AF65-F5344CB8AC3E}">
        <p14:creationId xmlns:p14="http://schemas.microsoft.com/office/powerpoint/2010/main" val="892862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71"/>
            <a:ext cx="8229600" cy="801029"/>
          </a:xfrm>
        </p:spPr>
        <p:txBody>
          <a:bodyPr/>
          <a:lstStyle/>
          <a:p>
            <a:r>
              <a:rPr lang="en-US" dirty="0" smtClean="0"/>
              <a:t>Data Science Education</a:t>
            </a:r>
            <a:endParaRPr lang="en-US" dirty="0"/>
          </a:p>
        </p:txBody>
      </p:sp>
      <p:sp>
        <p:nvSpPr>
          <p:cNvPr id="5" name="Content Placeholder 4"/>
          <p:cNvSpPr>
            <a:spLocks noGrp="1"/>
          </p:cNvSpPr>
          <p:nvPr>
            <p:ph idx="1"/>
          </p:nvPr>
        </p:nvSpPr>
        <p:spPr>
          <a:xfrm>
            <a:off x="0" y="838200"/>
            <a:ext cx="9052932" cy="4525963"/>
          </a:xfrm>
        </p:spPr>
        <p:txBody>
          <a:bodyPr/>
          <a:lstStyle/>
          <a:p>
            <a:r>
              <a:rPr lang="en-US" dirty="0" smtClean="0"/>
              <a:t>Broad Range of Topics from Policy to curation to applications and algorithms, programming models, data systems, statistics, and broad range of CS subjects such as Clouds, Programming, HCI,</a:t>
            </a:r>
          </a:p>
          <a:p>
            <a:r>
              <a:rPr lang="en-US" dirty="0" smtClean="0"/>
              <a:t>Plenty of Jobs and broader range of possibilities than computational science but similar cosmic issues</a:t>
            </a:r>
          </a:p>
          <a:p>
            <a:pPr lvl="1"/>
            <a:r>
              <a:rPr lang="en-US" dirty="0" smtClean="0"/>
              <a:t>What type of degree (Certificate, minor, track, “real” degree)</a:t>
            </a:r>
          </a:p>
          <a:p>
            <a:pPr lvl="1"/>
            <a:r>
              <a:rPr lang="en-US" dirty="0" smtClean="0"/>
              <a:t>What implementation (department, interdisciplinary group supporting education and research program)</a:t>
            </a:r>
          </a:p>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28</a:t>
            </a:fld>
            <a:endParaRPr lang="en-US"/>
          </a:p>
        </p:txBody>
      </p:sp>
    </p:spTree>
    <p:extLst>
      <p:ext uri="{BB962C8B-B14F-4D97-AF65-F5344CB8AC3E}">
        <p14:creationId xmlns:p14="http://schemas.microsoft.com/office/powerpoint/2010/main" val="232438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38200"/>
          </a:xfrm>
        </p:spPr>
        <p:txBody>
          <a:bodyPr/>
          <a:lstStyle/>
          <a:p>
            <a:r>
              <a:rPr lang="en-US" dirty="0" smtClean="0"/>
              <a:t>Computational Science</a:t>
            </a:r>
            <a:endParaRPr lang="en-US" dirty="0"/>
          </a:p>
        </p:txBody>
      </p:sp>
      <p:sp>
        <p:nvSpPr>
          <p:cNvPr id="3" name="Content Placeholder 2"/>
          <p:cNvSpPr>
            <a:spLocks noGrp="1"/>
          </p:cNvSpPr>
          <p:nvPr>
            <p:ph idx="1"/>
          </p:nvPr>
        </p:nvSpPr>
        <p:spPr>
          <a:xfrm>
            <a:off x="0" y="533400"/>
            <a:ext cx="9144000" cy="5943600"/>
          </a:xfrm>
        </p:spPr>
        <p:txBody>
          <a:bodyPr/>
          <a:lstStyle/>
          <a:p>
            <a:pPr>
              <a:spcBef>
                <a:spcPts val="300"/>
              </a:spcBef>
            </a:pPr>
            <a:r>
              <a:rPr lang="en-US" dirty="0" smtClean="0"/>
              <a:t>Interdisciplinary field between computer science and applications with primary focus on simulation areas</a:t>
            </a:r>
          </a:p>
          <a:p>
            <a:pPr>
              <a:spcBef>
                <a:spcPts val="300"/>
              </a:spcBef>
            </a:pPr>
            <a:r>
              <a:rPr lang="en-US" dirty="0" smtClean="0"/>
              <a:t>Very successful as a research area</a:t>
            </a:r>
          </a:p>
          <a:p>
            <a:pPr lvl="1">
              <a:spcBef>
                <a:spcPts val="300"/>
              </a:spcBef>
            </a:pPr>
            <a:r>
              <a:rPr lang="en-US" dirty="0" smtClean="0"/>
              <a:t>XSEDE and Exascale systems enable</a:t>
            </a:r>
          </a:p>
          <a:p>
            <a:pPr>
              <a:spcBef>
                <a:spcPts val="300"/>
              </a:spcBef>
            </a:pPr>
            <a:r>
              <a:rPr lang="en-US" dirty="0" smtClean="0"/>
              <a:t>Several academic programs but these have been less successful than computational science research as</a:t>
            </a:r>
          </a:p>
          <a:p>
            <a:pPr lvl="1">
              <a:spcBef>
                <a:spcPts val="300"/>
              </a:spcBef>
            </a:pPr>
            <a:r>
              <a:rPr lang="en-US" dirty="0" smtClean="0"/>
              <a:t>No consensus as to curricula and jobs (don’t appoint faculty in computational science; do appoint to DoE labs)</a:t>
            </a:r>
          </a:p>
          <a:p>
            <a:pPr lvl="1">
              <a:spcBef>
                <a:spcPts val="300"/>
              </a:spcBef>
            </a:pPr>
            <a:r>
              <a:rPr lang="en-US" b="1" dirty="0" smtClean="0"/>
              <a:t>Field relatively small </a:t>
            </a:r>
          </a:p>
          <a:p>
            <a:pPr>
              <a:spcBef>
                <a:spcPts val="300"/>
              </a:spcBef>
            </a:pPr>
            <a:r>
              <a:rPr lang="en-US" dirty="0" smtClean="0"/>
              <a:t>Started around 1990</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Tree>
    <p:extLst>
      <p:ext uri="{BB962C8B-B14F-4D97-AF65-F5344CB8AC3E}">
        <p14:creationId xmlns:p14="http://schemas.microsoft.com/office/powerpoint/2010/main" val="3912079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914400"/>
            <a:ext cx="7772400" cy="1470025"/>
          </a:xfrm>
        </p:spPr>
        <p:txBody>
          <a:bodyPr/>
          <a:lstStyle/>
          <a:p>
            <a:r>
              <a:rPr lang="en-US" b="1" dirty="0" smtClean="0"/>
              <a:t>Big Data Ecosystem in One Sentence</a:t>
            </a:r>
            <a:endParaRPr lang="en-US" b="1" dirty="0"/>
          </a:p>
        </p:txBody>
      </p:sp>
      <p:sp>
        <p:nvSpPr>
          <p:cNvPr id="5" name="Subtitle 4"/>
          <p:cNvSpPr>
            <a:spLocks noGrp="1"/>
          </p:cNvSpPr>
          <p:nvPr>
            <p:ph type="subTitle" idx="1"/>
          </p:nvPr>
        </p:nvSpPr>
        <p:spPr>
          <a:xfrm>
            <a:off x="228600" y="2384424"/>
            <a:ext cx="8847786" cy="4321176"/>
          </a:xfrm>
        </p:spPr>
        <p:txBody>
          <a:bodyPr>
            <a:normAutofit fontScale="70000" lnSpcReduction="20000"/>
          </a:bodyPr>
          <a:lstStyle/>
          <a:p>
            <a:r>
              <a:rPr lang="en-US" dirty="0" smtClean="0"/>
              <a:t>Use </a:t>
            </a:r>
            <a:r>
              <a:rPr lang="en-US" dirty="0" smtClean="0">
                <a:solidFill>
                  <a:srgbClr val="FF0000"/>
                </a:solidFill>
              </a:rPr>
              <a:t>Clouds</a:t>
            </a:r>
            <a:r>
              <a:rPr lang="en-US" dirty="0" smtClean="0"/>
              <a:t> running </a:t>
            </a:r>
            <a:r>
              <a:rPr lang="en-US" dirty="0" smtClean="0">
                <a:solidFill>
                  <a:srgbClr val="FF0000"/>
                </a:solidFill>
              </a:rPr>
              <a:t>Data Analytics </a:t>
            </a:r>
            <a:r>
              <a:rPr lang="en-US" dirty="0" smtClean="0"/>
              <a:t>processing </a:t>
            </a:r>
            <a:r>
              <a:rPr lang="en-US" dirty="0" smtClean="0">
                <a:solidFill>
                  <a:srgbClr val="FF0000"/>
                </a:solidFill>
              </a:rPr>
              <a:t>Big Data </a:t>
            </a:r>
            <a:r>
              <a:rPr lang="en-US" dirty="0" smtClean="0"/>
              <a:t>to solve problems in </a:t>
            </a:r>
            <a:r>
              <a:rPr lang="en-US" dirty="0" smtClean="0">
                <a:solidFill>
                  <a:srgbClr val="FF0000"/>
                </a:solidFill>
              </a:rPr>
              <a:t>X-Informatics ( </a:t>
            </a:r>
            <a:r>
              <a:rPr lang="en-US" dirty="0"/>
              <a:t>or </a:t>
            </a:r>
            <a:r>
              <a:rPr lang="en-US" dirty="0" smtClean="0">
                <a:solidFill>
                  <a:srgbClr val="FF0000"/>
                </a:solidFill>
              </a:rPr>
              <a:t>e-X)</a:t>
            </a:r>
            <a:br>
              <a:rPr lang="en-US" dirty="0" smtClean="0">
                <a:solidFill>
                  <a:srgbClr val="FF0000"/>
                </a:solidFill>
              </a:rPr>
            </a:br>
            <a:endParaRPr lang="en-US" dirty="0" smtClean="0">
              <a:solidFill>
                <a:srgbClr val="FF0000"/>
              </a:solidFill>
            </a:endParaRPr>
          </a:p>
          <a:p>
            <a:r>
              <a:rPr lang="en-US" dirty="0" smtClean="0">
                <a:solidFill>
                  <a:schemeClr val="tx1"/>
                </a:solidFill>
              </a:rPr>
              <a:t>X = Astronomy</a:t>
            </a:r>
            <a:r>
              <a:rPr lang="en-US" dirty="0">
                <a:solidFill>
                  <a:schemeClr val="tx1"/>
                </a:solidFill>
              </a:rPr>
              <a:t>, Biology, Biomedicine, Business, Chemistry, Crisis, Energy, Environment, Finance, Health, Intelligence, Lifestyle, Marketing, Medicine, Pathology, Policy, Radar, Security, Sensor, Social, Sustainability, Wealth and Wellness with more fields </a:t>
            </a:r>
            <a:r>
              <a:rPr lang="en-US" dirty="0" smtClean="0">
                <a:solidFill>
                  <a:schemeClr val="tx1"/>
                </a:solidFill>
              </a:rPr>
              <a:t>(physics) defined implicitly</a:t>
            </a:r>
          </a:p>
          <a:p>
            <a:r>
              <a:rPr lang="en-US" dirty="0" smtClean="0">
                <a:solidFill>
                  <a:schemeClr val="tx1"/>
                </a:solidFill>
              </a:rPr>
              <a:t>Spans Industry </a:t>
            </a:r>
            <a:r>
              <a:rPr lang="en-US" dirty="0" smtClean="0">
                <a:solidFill>
                  <a:schemeClr val="tx1"/>
                </a:solidFill>
              </a:rPr>
              <a:t>(AHEAD?) and </a:t>
            </a:r>
            <a:r>
              <a:rPr lang="en-US" dirty="0" smtClean="0">
                <a:solidFill>
                  <a:schemeClr val="tx1"/>
                </a:solidFill>
              </a:rPr>
              <a:t>Science (research)</a:t>
            </a:r>
          </a:p>
          <a:p>
            <a:endParaRPr lang="en-US" dirty="0">
              <a:solidFill>
                <a:schemeClr val="tx1"/>
              </a:solidFill>
            </a:endParaRPr>
          </a:p>
          <a:p>
            <a:r>
              <a:rPr lang="en-US" dirty="0" smtClean="0">
                <a:solidFill>
                  <a:schemeClr val="tx1"/>
                </a:solidFill>
              </a:rPr>
              <a:t>Education: </a:t>
            </a:r>
            <a:r>
              <a:rPr lang="en-US" dirty="0" smtClean="0">
                <a:solidFill>
                  <a:srgbClr val="FF0000"/>
                </a:solidFill>
              </a:rPr>
              <a:t>Data Science </a:t>
            </a:r>
            <a:r>
              <a:rPr lang="en-US" dirty="0" smtClean="0">
                <a:solidFill>
                  <a:schemeClr val="tx1"/>
                </a:solidFill>
              </a:rPr>
              <a:t>see recent New York Times articles</a:t>
            </a:r>
          </a:p>
          <a:p>
            <a:r>
              <a:rPr lang="en-US" dirty="0">
                <a:hlinkClick r:id="rId2"/>
              </a:rPr>
              <a:t>http://datascience101.wordpress.com/2013/04/13/new-york-times-data-science-articles/</a:t>
            </a:r>
            <a:endParaRPr lang="en-US" dirty="0" smtClean="0">
              <a:solidFill>
                <a:schemeClr val="tx1"/>
              </a:solidFill>
            </a:endParaRPr>
          </a:p>
        </p:txBody>
      </p:sp>
    </p:spTree>
    <p:extLst>
      <p:ext uri="{BB962C8B-B14F-4D97-AF65-F5344CB8AC3E}">
        <p14:creationId xmlns:p14="http://schemas.microsoft.com/office/powerpoint/2010/main" val="3853305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MOOC’s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312550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lstStyle/>
          <a:p>
            <a:r>
              <a:rPr lang="en-US" dirty="0" smtClean="0"/>
              <a:t>Massive Open Online Courses</a:t>
            </a:r>
            <a:r>
              <a:rPr lang="en-US" b="0" dirty="0"/>
              <a:t> (</a:t>
            </a:r>
            <a:r>
              <a:rPr lang="en-US" dirty="0"/>
              <a:t>MOOC</a:t>
            </a:r>
            <a:r>
              <a:rPr lang="en-US" b="0" dirty="0"/>
              <a:t>)</a:t>
            </a:r>
            <a:endParaRPr lang="en-US" dirty="0"/>
          </a:p>
        </p:txBody>
      </p:sp>
      <p:sp>
        <p:nvSpPr>
          <p:cNvPr id="3" name="Content Placeholder 2"/>
          <p:cNvSpPr>
            <a:spLocks noGrp="1"/>
          </p:cNvSpPr>
          <p:nvPr>
            <p:ph idx="1"/>
          </p:nvPr>
        </p:nvSpPr>
        <p:spPr>
          <a:xfrm>
            <a:off x="0" y="838200"/>
            <a:ext cx="9144000" cy="4525963"/>
          </a:xfrm>
        </p:spPr>
        <p:txBody>
          <a:bodyPr/>
          <a:lstStyle/>
          <a:p>
            <a:r>
              <a:rPr lang="en-US" sz="2600" dirty="0" smtClean="0"/>
              <a:t>MOOC’s are very “hot” these days with </a:t>
            </a:r>
            <a:r>
              <a:rPr lang="en-US" sz="2600" dirty="0" err="1" smtClean="0"/>
              <a:t>Udacity</a:t>
            </a:r>
            <a:r>
              <a:rPr lang="en-US" sz="2600" dirty="0" smtClean="0"/>
              <a:t> and </a:t>
            </a:r>
            <a:r>
              <a:rPr lang="en-US" sz="2600" dirty="0" err="1" smtClean="0"/>
              <a:t>Coursera</a:t>
            </a:r>
            <a:r>
              <a:rPr lang="en-US" sz="2600" dirty="0" smtClean="0"/>
              <a:t> as start-ups</a:t>
            </a:r>
          </a:p>
          <a:p>
            <a:r>
              <a:rPr lang="en-US" sz="2600" dirty="0" smtClean="0"/>
              <a:t>Over 100,000 participants but concept valid at smaller sizes</a:t>
            </a:r>
          </a:p>
          <a:p>
            <a:r>
              <a:rPr lang="en-US" sz="2600" dirty="0" smtClean="0"/>
              <a:t>Relevant to </a:t>
            </a:r>
            <a:r>
              <a:rPr lang="en-US" sz="2600" b="1" dirty="0" smtClean="0"/>
              <a:t>Data Science as this is a new field with few courses </a:t>
            </a:r>
            <a:r>
              <a:rPr lang="en-US" sz="2600" dirty="0" smtClean="0"/>
              <a:t>at most universities</a:t>
            </a:r>
          </a:p>
          <a:p>
            <a:r>
              <a:rPr lang="en-US" sz="2600" dirty="0" smtClean="0"/>
              <a:t>Technology to make MOOC’s: Google Open Source </a:t>
            </a:r>
            <a:r>
              <a:rPr lang="en-US" sz="2600" b="1" dirty="0" smtClean="0"/>
              <a:t>Course Builder</a:t>
            </a:r>
            <a:r>
              <a:rPr lang="en-US" sz="2600" dirty="0" smtClean="0"/>
              <a:t> is lightweight LMS (learning management system)</a:t>
            </a:r>
          </a:p>
          <a:p>
            <a:r>
              <a:rPr lang="en-US" sz="2600" dirty="0" smtClean="0"/>
              <a:t>Supports MOOC model as a collection of short prerecorded segments (talking head over PowerPoint) termed </a:t>
            </a:r>
            <a:r>
              <a:rPr lang="en-US" sz="2600" b="1" dirty="0" smtClean="0"/>
              <a:t>lessons </a:t>
            </a:r>
            <a:r>
              <a:rPr lang="en-US" sz="2600" dirty="0" smtClean="0"/>
              <a:t>– typically 15 minutes long</a:t>
            </a:r>
          </a:p>
          <a:p>
            <a:r>
              <a:rPr lang="en-US" sz="2600" dirty="0" smtClean="0"/>
              <a:t>Compose playlists of lessons into sessions, modules, courses</a:t>
            </a:r>
          </a:p>
          <a:p>
            <a:pPr lvl="1"/>
            <a:r>
              <a:rPr lang="en-US" sz="2600" dirty="0" smtClean="0"/>
              <a:t>Session is an “Album” and lessons are “songs” in an iTunes analogy</a:t>
            </a:r>
          </a:p>
          <a:p>
            <a:pPr lvl="1"/>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3193508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0"/>
          </a:xfrm>
        </p:spPr>
        <p:txBody>
          <a:bodyPr/>
          <a:lstStyle/>
          <a:p>
            <a:r>
              <a:rPr lang="en-US" dirty="0" smtClean="0"/>
              <a:t>MOOC’s for Traditional Lectures</a:t>
            </a:r>
            <a:endParaRPr lang="en-US" dirty="0"/>
          </a:p>
        </p:txBody>
      </p:sp>
      <p:sp>
        <p:nvSpPr>
          <p:cNvPr id="3" name="Content Placeholder 2"/>
          <p:cNvSpPr>
            <a:spLocks noGrp="1"/>
          </p:cNvSpPr>
          <p:nvPr>
            <p:ph idx="1"/>
          </p:nvPr>
        </p:nvSpPr>
        <p:spPr>
          <a:xfrm>
            <a:off x="0" y="685800"/>
            <a:ext cx="5675902" cy="4525963"/>
          </a:xfrm>
        </p:spPr>
        <p:txBody>
          <a:bodyPr/>
          <a:lstStyle/>
          <a:p>
            <a:r>
              <a:rPr lang="en-US" sz="2400" dirty="0" smtClean="0"/>
              <a:t>We can take MOOC lessons and view them as a “learning object” that we can share between different teachers</a:t>
            </a:r>
            <a:endParaRPr lang="en-US" sz="2400" dirty="0"/>
          </a:p>
        </p:txBody>
      </p:sp>
      <p:sp>
        <p:nvSpPr>
          <p:cNvPr id="4" name="Slide Number Placeholder 3"/>
          <p:cNvSpPr>
            <a:spLocks noGrp="1"/>
          </p:cNvSpPr>
          <p:nvPr>
            <p:ph type="sldNum" sz="quarter" idx="12"/>
          </p:nvPr>
        </p:nvSpPr>
        <p:spPr>
          <a:xfrm>
            <a:off x="6553200" y="6377941"/>
            <a:ext cx="2133600" cy="372428"/>
          </a:xfrm>
        </p:spPr>
        <p:txBody>
          <a:bodyPr/>
          <a:lstStyle/>
          <a:p>
            <a:fld id="{94CC141A-9CC6-41A7-A7D0-011D836CC6E2}" type="slidenum">
              <a:rPr lang="en-US" smtClean="0"/>
              <a:pPr/>
              <a:t>32</a:t>
            </a:fld>
            <a:endParaRPr lang="en-US"/>
          </a:p>
        </p:txBody>
      </p:sp>
      <p:pic>
        <p:nvPicPr>
          <p:cNvPr id="5" name="Picture 4"/>
          <p:cNvPicPr>
            <a:picLocks noChangeAspect="1"/>
          </p:cNvPicPr>
          <p:nvPr/>
        </p:nvPicPr>
        <p:blipFill rotWithShape="1">
          <a:blip r:embed="rId2"/>
          <a:srcRect l="2939" t="12295" r="4499"/>
          <a:stretch/>
        </p:blipFill>
        <p:spPr>
          <a:xfrm>
            <a:off x="76200" y="2030730"/>
            <a:ext cx="5653042" cy="4800600"/>
          </a:xfrm>
          <a:prstGeom prst="rect">
            <a:avLst/>
          </a:prstGeom>
        </p:spPr>
      </p:pic>
      <p:sp>
        <p:nvSpPr>
          <p:cNvPr id="6" name="TextBox 5"/>
          <p:cNvSpPr txBox="1"/>
          <p:nvPr/>
        </p:nvSpPr>
        <p:spPr>
          <a:xfrm>
            <a:off x="5675902" y="860495"/>
            <a:ext cx="3414758" cy="5940088"/>
          </a:xfrm>
          <a:prstGeom prst="rect">
            <a:avLst/>
          </a:prstGeom>
          <a:noFill/>
          <a:ln w="28575">
            <a:solidFill>
              <a:schemeClr val="tx1"/>
            </a:solidFill>
          </a:ln>
        </p:spPr>
        <p:txBody>
          <a:bodyPr wrap="square" rtlCol="0">
            <a:spAutoFit/>
          </a:bodyPr>
          <a:lstStyle/>
          <a:p>
            <a:pPr marL="285750" indent="-285750">
              <a:buFont typeface="Arial" panose="020B0604020202020204" pitchFamily="34" charset="0"/>
              <a:buChar char="•"/>
            </a:pPr>
            <a:r>
              <a:rPr lang="en-US" sz="2000" dirty="0" smtClean="0"/>
              <a:t>i.e. as a way of teaching typical sized classes but with less effort as shared material</a:t>
            </a:r>
          </a:p>
          <a:p>
            <a:pPr marL="285750" indent="-285750">
              <a:buFont typeface="Arial" panose="020B0604020202020204" pitchFamily="34" charset="0"/>
              <a:buChar char="•"/>
            </a:pPr>
            <a:r>
              <a:rPr lang="en-US" sz="2000" dirty="0" smtClean="0"/>
              <a:t>Start with what’s in repository;</a:t>
            </a:r>
          </a:p>
          <a:p>
            <a:pPr marL="285750" indent="-285750">
              <a:buFont typeface="Arial" panose="020B0604020202020204" pitchFamily="34" charset="0"/>
              <a:buChar char="•"/>
            </a:pPr>
            <a:r>
              <a:rPr lang="en-US" sz="2000" dirty="0" smtClean="0"/>
              <a:t>pick and choose;</a:t>
            </a:r>
          </a:p>
          <a:p>
            <a:pPr marL="285750" indent="-285750">
              <a:buFont typeface="Arial" panose="020B0604020202020204" pitchFamily="34" charset="0"/>
              <a:buChar char="•"/>
            </a:pPr>
            <a:r>
              <a:rPr lang="en-US" sz="2000" dirty="0" smtClean="0"/>
              <a:t>Add custom material of individual teachers</a:t>
            </a:r>
          </a:p>
          <a:p>
            <a:pPr marL="285750" indent="-285750">
              <a:buFont typeface="Arial" panose="020B0604020202020204" pitchFamily="34" charset="0"/>
              <a:buChar char="•"/>
            </a:pPr>
            <a:r>
              <a:rPr lang="en-US" sz="2000" dirty="0" smtClean="0"/>
              <a:t>The ~15 minute Video over PowerPoint of MOOC’s much easier to re-use than PowerPoint</a:t>
            </a:r>
          </a:p>
          <a:p>
            <a:pPr marL="285750" indent="-285750">
              <a:buFont typeface="Arial" panose="020B0604020202020204" pitchFamily="34" charset="0"/>
              <a:buChar char="•"/>
            </a:pPr>
            <a:r>
              <a:rPr lang="en-US" sz="2000" dirty="0" smtClean="0"/>
              <a:t>Do not need special mentoring support</a:t>
            </a:r>
          </a:p>
          <a:p>
            <a:pPr marL="285750" indent="-285750">
              <a:buFont typeface="Arial" panose="020B0604020202020204" pitchFamily="34" charset="0"/>
              <a:buChar char="•"/>
            </a:pPr>
            <a:r>
              <a:rPr lang="en-US" sz="2000" dirty="0" smtClean="0"/>
              <a:t>Defining how to support computing labs with FutureGrid or appliances + Virtual Box</a:t>
            </a:r>
          </a:p>
        </p:txBody>
      </p:sp>
    </p:spTree>
    <p:extLst>
      <p:ext uri="{BB962C8B-B14F-4D97-AF65-F5344CB8AC3E}">
        <p14:creationId xmlns:p14="http://schemas.microsoft.com/office/powerpoint/2010/main" val="811656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30425"/>
            <a:ext cx="8839200" cy="1470025"/>
          </a:xfrm>
        </p:spPr>
        <p:txBody>
          <a:bodyPr/>
          <a:lstStyle/>
          <a:p>
            <a:r>
              <a:rPr lang="en-US" dirty="0"/>
              <a:t>Confusion in </a:t>
            </a:r>
            <a:r>
              <a:rPr lang="en-US" dirty="0" smtClean="0"/>
              <a:t>the </a:t>
            </a:r>
            <a:r>
              <a:rPr lang="en-US" dirty="0"/>
              <a:t>new-old </a:t>
            </a:r>
            <a:r>
              <a:rPr lang="en-US" dirty="0" smtClean="0"/>
              <a:t>data field</a:t>
            </a:r>
            <a:endParaRPr lang="en-US" dirty="0"/>
          </a:p>
        </p:txBody>
      </p:sp>
      <p:sp>
        <p:nvSpPr>
          <p:cNvPr id="5" name="Subtitle 4"/>
          <p:cNvSpPr>
            <a:spLocks noGrp="1"/>
          </p:cNvSpPr>
          <p:nvPr>
            <p:ph type="subTitle" idx="1"/>
          </p:nvPr>
        </p:nvSpPr>
        <p:spPr>
          <a:xfrm>
            <a:off x="533400" y="3810000"/>
            <a:ext cx="8458200" cy="1752600"/>
          </a:xfrm>
        </p:spPr>
        <p:txBody>
          <a:bodyPr/>
          <a:lstStyle/>
          <a:p>
            <a:r>
              <a:rPr lang="en-US" dirty="0" smtClean="0"/>
              <a:t>lack </a:t>
            </a:r>
            <a:r>
              <a:rPr lang="en-US" dirty="0"/>
              <a:t>of consensus academically in several aspects from storage to algorithms, to processing and education</a:t>
            </a:r>
          </a:p>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33</a:t>
            </a:fld>
            <a:endParaRPr lang="en-US"/>
          </a:p>
        </p:txBody>
      </p:sp>
    </p:spTree>
    <p:extLst>
      <p:ext uri="{BB962C8B-B14F-4D97-AF65-F5344CB8AC3E}">
        <p14:creationId xmlns:p14="http://schemas.microsoft.com/office/powerpoint/2010/main" val="757125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19150"/>
          </a:xfrm>
        </p:spPr>
        <p:txBody>
          <a:bodyPr/>
          <a:lstStyle/>
          <a:p>
            <a:r>
              <a:rPr lang="en-US" dirty="0" smtClean="0"/>
              <a:t>Data Communities Confused I?</a:t>
            </a:r>
            <a:endParaRPr lang="en-US" dirty="0"/>
          </a:p>
        </p:txBody>
      </p:sp>
      <p:sp>
        <p:nvSpPr>
          <p:cNvPr id="3" name="Content Placeholder 2"/>
          <p:cNvSpPr>
            <a:spLocks noGrp="1"/>
          </p:cNvSpPr>
          <p:nvPr>
            <p:ph idx="1"/>
          </p:nvPr>
        </p:nvSpPr>
        <p:spPr>
          <a:xfrm>
            <a:off x="-3810" y="838200"/>
            <a:ext cx="9144000" cy="4525963"/>
          </a:xfrm>
        </p:spPr>
        <p:txBody>
          <a:bodyPr/>
          <a:lstStyle/>
          <a:p>
            <a:r>
              <a:rPr lang="en-US" sz="2400" dirty="0" smtClean="0"/>
              <a:t>Industry seems to know what it is doing although it’s secretive – Amazon’s last paper on their recommender system was 2003</a:t>
            </a:r>
          </a:p>
          <a:p>
            <a:pPr lvl="1"/>
            <a:r>
              <a:rPr lang="en-US" sz="2000" dirty="0" smtClean="0"/>
              <a:t>Industry runs the largest data analytics on clouds</a:t>
            </a:r>
          </a:p>
          <a:p>
            <a:pPr lvl="1"/>
            <a:r>
              <a:rPr lang="en-US" sz="2000" dirty="0" smtClean="0"/>
              <a:t>But industry algorithms are rather different from science</a:t>
            </a:r>
          </a:p>
          <a:p>
            <a:r>
              <a:rPr lang="en-US" sz="2400" b="1" dirty="0" smtClean="0"/>
              <a:t>Academia confused on repository model: </a:t>
            </a:r>
            <a:r>
              <a:rPr lang="en-US" sz="2400" dirty="0" smtClean="0"/>
              <a:t>traditionally one stores data but one needs to support “</a:t>
            </a:r>
            <a:r>
              <a:rPr lang="en-US" sz="2400" dirty="0" smtClean="0">
                <a:solidFill>
                  <a:prstClr val="black">
                    <a:tint val="75000"/>
                  </a:prstClr>
                </a:solidFill>
              </a:rPr>
              <a:t>running </a:t>
            </a:r>
            <a:r>
              <a:rPr lang="en-US" sz="2400" dirty="0" smtClean="0">
                <a:solidFill>
                  <a:srgbClr val="FF0000"/>
                </a:solidFill>
              </a:rPr>
              <a:t>Data Analytics</a:t>
            </a:r>
            <a:r>
              <a:rPr lang="en-US" sz="2400" dirty="0" smtClean="0"/>
              <a:t>” and one is taught to bring computing to data as in Google/Hadoop file system</a:t>
            </a:r>
          </a:p>
          <a:p>
            <a:pPr lvl="1"/>
            <a:r>
              <a:rPr lang="en-US" sz="2000" dirty="0" smtClean="0"/>
              <a:t>Either store data in compute cloud OR enable high performance networking between distributed data repositories and “analytics engines”</a:t>
            </a:r>
          </a:p>
          <a:p>
            <a:r>
              <a:rPr lang="en-US" sz="2400" b="1" dirty="0" smtClean="0"/>
              <a:t>Academia confused on data storage model: </a:t>
            </a:r>
            <a:r>
              <a:rPr lang="en-US" sz="2400" dirty="0" smtClean="0"/>
              <a:t>Files (traditional) v. Database (old industry) v. NOSQL (new cloud industry)</a:t>
            </a:r>
          </a:p>
          <a:p>
            <a:pPr lvl="1"/>
            <a:r>
              <a:rPr lang="en-US" sz="2000" dirty="0" err="1" smtClean="0"/>
              <a:t>Hbase</a:t>
            </a:r>
            <a:r>
              <a:rPr lang="en-US" sz="2000" dirty="0" smtClean="0"/>
              <a:t> </a:t>
            </a:r>
            <a:r>
              <a:rPr lang="en-US" sz="2000" dirty="0" err="1" smtClean="0"/>
              <a:t>MongoDB</a:t>
            </a:r>
            <a:r>
              <a:rPr lang="en-US" sz="2000" dirty="0" smtClean="0"/>
              <a:t> </a:t>
            </a:r>
            <a:r>
              <a:rPr lang="en-US" sz="2000" dirty="0" err="1" smtClean="0"/>
              <a:t>Riak</a:t>
            </a:r>
            <a:r>
              <a:rPr lang="en-US" sz="2000" dirty="0" smtClean="0"/>
              <a:t> Cassandra are typical NOSQL systems</a:t>
            </a:r>
          </a:p>
          <a:p>
            <a:r>
              <a:rPr lang="en-US" sz="2400" b="1" dirty="0" smtClean="0"/>
              <a:t>Academia confused on curation of data: </a:t>
            </a:r>
            <a:r>
              <a:rPr lang="en-US" sz="2400" dirty="0" smtClean="0"/>
              <a:t>University Libraries, Projects, National repositories, Amazon/Google?</a:t>
            </a:r>
          </a:p>
          <a:p>
            <a:pPr lvl="1"/>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spTree>
    <p:extLst>
      <p:ext uri="{BB962C8B-B14F-4D97-AF65-F5344CB8AC3E}">
        <p14:creationId xmlns:p14="http://schemas.microsoft.com/office/powerpoint/2010/main" val="2724416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819150"/>
          </a:xfrm>
        </p:spPr>
        <p:txBody>
          <a:bodyPr/>
          <a:lstStyle/>
          <a:p>
            <a:r>
              <a:rPr lang="en-US" dirty="0" smtClean="0"/>
              <a:t>Data Communities Confused II?</a:t>
            </a:r>
            <a:endParaRPr lang="en-US" dirty="0"/>
          </a:p>
        </p:txBody>
      </p:sp>
      <p:sp>
        <p:nvSpPr>
          <p:cNvPr id="3" name="Content Placeholder 2"/>
          <p:cNvSpPr>
            <a:spLocks noGrp="1"/>
          </p:cNvSpPr>
          <p:nvPr>
            <p:ph idx="1"/>
          </p:nvPr>
        </p:nvSpPr>
        <p:spPr>
          <a:xfrm>
            <a:off x="-3810" y="838200"/>
            <a:ext cx="9144000" cy="5334000"/>
          </a:xfrm>
        </p:spPr>
        <p:txBody>
          <a:bodyPr/>
          <a:lstStyle/>
          <a:p>
            <a:r>
              <a:rPr lang="en-US" sz="2400" b="1" dirty="0"/>
              <a:t>Academia agrees on principles of Simulation </a:t>
            </a:r>
            <a:r>
              <a:rPr lang="en-US" sz="2400" b="1" dirty="0" smtClean="0"/>
              <a:t>Exascale Architecture</a:t>
            </a:r>
            <a:r>
              <a:rPr lang="en-US" sz="2400" b="1" dirty="0"/>
              <a:t>: </a:t>
            </a:r>
            <a:r>
              <a:rPr lang="en-US" sz="2400" dirty="0"/>
              <a:t>HPC Cluster with accelerator </a:t>
            </a:r>
            <a:r>
              <a:rPr lang="en-US" sz="2400" dirty="0" smtClean="0"/>
              <a:t>plus parallel </a:t>
            </a:r>
            <a:r>
              <a:rPr lang="en-US" sz="2400" dirty="0"/>
              <a:t>wide area file </a:t>
            </a:r>
            <a:r>
              <a:rPr lang="en-US" sz="2400" dirty="0" smtClean="0"/>
              <a:t>system</a:t>
            </a:r>
          </a:p>
          <a:p>
            <a:pPr lvl="1"/>
            <a:r>
              <a:rPr lang="en-US" sz="2000" dirty="0" smtClean="0"/>
              <a:t>Industry doesn’t make extensive use of high end simulation</a:t>
            </a:r>
            <a:endParaRPr lang="en-US" sz="2000" dirty="0"/>
          </a:p>
          <a:p>
            <a:r>
              <a:rPr lang="en-US" sz="2400" b="1" dirty="0" smtClean="0"/>
              <a:t>Academia confused </a:t>
            </a:r>
            <a:r>
              <a:rPr lang="en-US" sz="2400" b="1" dirty="0"/>
              <a:t>on architecture for data analysis: </a:t>
            </a:r>
            <a:r>
              <a:rPr lang="en-US" sz="2400" dirty="0" smtClean="0"/>
              <a:t>Grid (as in LHC),</a:t>
            </a:r>
            <a:r>
              <a:rPr lang="en-US" sz="2400" b="1" dirty="0" smtClean="0"/>
              <a:t> </a:t>
            </a:r>
            <a:r>
              <a:rPr lang="en-US" sz="2400" dirty="0" smtClean="0"/>
              <a:t>Public Cloud, Private Cloud, re-use simulation architecture with database, object store, parallel file system, HDFS style data </a:t>
            </a:r>
            <a:endParaRPr lang="en-US" sz="2400" dirty="0"/>
          </a:p>
          <a:p>
            <a:r>
              <a:rPr lang="en-US" sz="2400" b="1" dirty="0"/>
              <a:t>Academia has not agreed on </a:t>
            </a:r>
            <a:r>
              <a:rPr lang="en-US" sz="2400" b="1" dirty="0" smtClean="0"/>
              <a:t>Programming/Execution model: </a:t>
            </a:r>
            <a:r>
              <a:rPr lang="en-US" sz="2400" dirty="0" smtClean="0"/>
              <a:t>“Data Grid Software”, MPI, MapReduce ..</a:t>
            </a:r>
          </a:p>
          <a:p>
            <a:r>
              <a:rPr lang="en-US" sz="2400" b="1" dirty="0" smtClean="0"/>
              <a:t>Academia has not agreed on need for new algorithms: </a:t>
            </a:r>
            <a:r>
              <a:rPr lang="en-US" sz="2400" dirty="0" smtClean="0"/>
              <a:t>Use natural extension of old algorithms, R or Matlab. Simulation successes  built on great algorithm libraries; </a:t>
            </a:r>
          </a:p>
          <a:p>
            <a:r>
              <a:rPr lang="en-US" sz="2400" dirty="0" smtClean="0"/>
              <a:t>Academia has not agreed on </a:t>
            </a:r>
            <a:r>
              <a:rPr lang="en-US" sz="2400" b="1" dirty="0" smtClean="0"/>
              <a:t>what algorithms are important?</a:t>
            </a:r>
          </a:p>
          <a:p>
            <a:r>
              <a:rPr lang="en-US" sz="2400" b="1" dirty="0" smtClean="0"/>
              <a:t>Academia could attract more students</a:t>
            </a:r>
            <a:r>
              <a:rPr lang="en-US" sz="2400" dirty="0" smtClean="0"/>
              <a:t>: with data-oriented curricula that prepare for industry or research careers (as discussed)</a:t>
            </a:r>
          </a:p>
          <a:p>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3846462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in Research</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spTree>
    <p:extLst>
      <p:ext uri="{BB962C8B-B14F-4D97-AF65-F5344CB8AC3E}">
        <p14:creationId xmlns:p14="http://schemas.microsoft.com/office/powerpoint/2010/main" val="1751123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smtClean="0"/>
              <a:t>Clouds have highlighted SaaS PaaS IaaS </a:t>
            </a:r>
            <a:endParaRPr lang="en-US" sz="3600" dirty="0"/>
          </a:p>
        </p:txBody>
      </p:sp>
      <p:sp>
        <p:nvSpPr>
          <p:cNvPr id="4" name="Content Placeholder 3"/>
          <p:cNvSpPr>
            <a:spLocks noGrp="1"/>
          </p:cNvSpPr>
          <p:nvPr>
            <p:ph idx="1"/>
          </p:nvPr>
        </p:nvSpPr>
        <p:spPr>
          <a:xfrm>
            <a:off x="4746847" y="1299318"/>
            <a:ext cx="4043500" cy="5133098"/>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 including </a:t>
            </a:r>
            <a:r>
              <a:rPr lang="en-US" sz="2400" b="1" dirty="0" smtClean="0">
                <a:solidFill>
                  <a:srgbClr val="FF0000"/>
                </a:solidFill>
              </a:rPr>
              <a:t>HPC, Grids</a:t>
            </a:r>
            <a:r>
              <a:rPr lang="en-US" sz="2400" dirty="0" smtClean="0"/>
              <a:t>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r>
              <a:rPr lang="en-US" sz="2400" dirty="0" smtClean="0"/>
              <a:t> plus </a:t>
            </a:r>
            <a:r>
              <a:rPr lang="en-US" sz="2400" b="1" dirty="0" smtClean="0">
                <a:solidFill>
                  <a:srgbClr val="FF0000"/>
                </a:solidFill>
              </a:rPr>
              <a:t>Bare-metal</a:t>
            </a:r>
          </a:p>
          <a:p>
            <a:r>
              <a:rPr lang="en-US" sz="2400" dirty="0" smtClean="0"/>
              <a:t>OpenFlow – </a:t>
            </a:r>
            <a:r>
              <a:rPr lang="en-US" sz="2400" i="1" dirty="0" smtClean="0"/>
              <a:t>likely to grow in importance </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sz="2400" b="1" dirty="0" smtClean="0">
                <a:solidFill>
                  <a:srgbClr val="FF0000"/>
                </a:solidFill>
              </a:rPr>
              <a:t>But equally valid for classic clusters</a:t>
            </a:r>
            <a:endParaRPr lang="en-US" sz="2400" b="1" dirty="0">
              <a:solidFill>
                <a:srgbClr val="FF0000"/>
              </a:solidFill>
            </a:endParaRPr>
          </a:p>
        </p:txBody>
      </p:sp>
    </p:spTree>
    <p:extLst>
      <p:ext uri="{BB962C8B-B14F-4D97-AF65-F5344CB8AC3E}">
        <p14:creationId xmlns:p14="http://schemas.microsoft.com/office/powerpoint/2010/main" val="393975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r>
              <a:rPr lang="en-US" sz="2400" dirty="0" smtClean="0"/>
              <a:t>Use </a:t>
            </a:r>
            <a:r>
              <a:rPr lang="en-US" sz="2400" b="1" dirty="0" smtClean="0"/>
              <a:t>Services</a:t>
            </a:r>
            <a:r>
              <a:rPr lang="en-US" sz="2400" dirty="0" smtClean="0"/>
              <a:t> (</a:t>
            </a:r>
            <a:r>
              <a:rPr lang="en-US" sz="2400" b="1" dirty="0" smtClean="0"/>
              <a:t>SaaS</a:t>
            </a:r>
            <a:r>
              <a:rPr lang="en-US" sz="2400" dirty="0" smtClean="0"/>
              <a:t>)</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dirty="0"/>
          </a:p>
        </p:txBody>
      </p:sp>
    </p:spTree>
    <p:extLst>
      <p:ext uri="{BB962C8B-B14F-4D97-AF65-F5344CB8AC3E}">
        <p14:creationId xmlns:p14="http://schemas.microsoft.com/office/powerpoint/2010/main" val="1287251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76200" y="6858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a:spcBef>
                <a:spcPts val="300"/>
              </a:spcBef>
            </a:pPr>
            <a:r>
              <a:rPr lang="en-US" sz="2400" dirty="0" smtClean="0"/>
              <a:t>The 4 forms of MapReduce/MPI </a:t>
            </a:r>
          </a:p>
          <a:p>
            <a:pPr marL="914400" lvl="1" indent="-457200">
              <a:spcBef>
                <a:spcPts val="300"/>
              </a:spcBef>
              <a:buFont typeface="+mj-lt"/>
              <a:buAutoNum type="arabicParenR"/>
            </a:pPr>
            <a:r>
              <a:rPr lang="en-US" sz="2000" b="1" dirty="0" smtClean="0"/>
              <a:t>Map Only </a:t>
            </a:r>
            <a:r>
              <a:rPr lang="en-US" sz="2000" dirty="0" smtClean="0"/>
              <a:t>– pleasingly parallel</a:t>
            </a:r>
          </a:p>
          <a:p>
            <a:pPr marL="914400" lvl="1" indent="-457200">
              <a:spcBef>
                <a:spcPts val="300"/>
              </a:spcBef>
              <a:buFont typeface="+mj-lt"/>
              <a:buAutoNum type="arabicParenR"/>
            </a:pPr>
            <a:r>
              <a:rPr lang="en-US" sz="2000" b="1" dirty="0" smtClean="0"/>
              <a:t>Classic MapReduce </a:t>
            </a:r>
            <a:r>
              <a:rPr lang="en-US" sz="2000" dirty="0" smtClean="0"/>
              <a:t>as in Hadoop; single Map followed by reduction with fault tolerant use of disk</a:t>
            </a:r>
          </a:p>
          <a:p>
            <a:pPr marL="914400" lvl="1" indent="-457200">
              <a:spcBef>
                <a:spcPts val="300"/>
              </a:spcBef>
              <a:buFont typeface="+mj-lt"/>
              <a:buAutoNum type="arabicParenR"/>
            </a:pPr>
            <a:r>
              <a:rPr lang="en-US" sz="2000" b="1" dirty="0" smtClean="0"/>
              <a:t>Iterative MapReduce </a:t>
            </a:r>
            <a:r>
              <a:rPr lang="en-US" sz="2000" dirty="0" smtClean="0"/>
              <a:t>use for data mining such as Expectation Maximization in clustering etc.; Cache data in memory between iterations and support the </a:t>
            </a:r>
            <a:r>
              <a:rPr lang="en-US" sz="2000" b="1" dirty="0" smtClean="0"/>
              <a:t>large collective communication </a:t>
            </a:r>
            <a:r>
              <a:rPr lang="en-US" sz="2000" dirty="0" smtClean="0"/>
              <a:t>(Reduce, Scatter, Gather, Multicast) use in data mining</a:t>
            </a:r>
          </a:p>
          <a:p>
            <a:pPr marL="914400" lvl="1" indent="-457200">
              <a:spcBef>
                <a:spcPts val="300"/>
              </a:spcBef>
              <a:buFont typeface="+mj-lt"/>
              <a:buAutoNum type="arabicParenR"/>
            </a:pPr>
            <a:r>
              <a:rPr lang="en-US" sz="2000" b="1" dirty="0" smtClean="0"/>
              <a:t>Classic MPI! </a:t>
            </a:r>
            <a:r>
              <a:rPr lang="en-US" sz="2000" dirty="0" smtClean="0"/>
              <a:t>Support small point to point messaging efficiently as used in partial differential equation solvers</a:t>
            </a:r>
          </a:p>
          <a:p>
            <a:pPr lvl="1">
              <a:spcBef>
                <a:spcPts val="300"/>
              </a:spcBef>
            </a:pPr>
            <a:endParaRPr lang="en-US" sz="2000" dirty="0" smtClean="0"/>
          </a:p>
        </p:txBody>
      </p:sp>
    </p:spTree>
    <p:extLst>
      <p:ext uri="{BB962C8B-B14F-4D97-AF65-F5344CB8AC3E}">
        <p14:creationId xmlns:p14="http://schemas.microsoft.com/office/powerpoint/2010/main" val="418831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5">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03" t="17925" r="10845" b="34127"/>
          <a:stretch/>
        </p:blipFill>
        <p:spPr bwMode="auto">
          <a:xfrm>
            <a:off x="6279300" y="3434671"/>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4812" t="28661" r="32053" b="10865"/>
          <a:stretch/>
        </p:blipFill>
        <p:spPr bwMode="auto">
          <a:xfrm>
            <a:off x="5499086" y="4080878"/>
            <a:ext cx="3644914" cy="164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16">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spa.asu.edu/centers/pincenter.gif/image_previe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96802" y="5943638"/>
            <a:ext cx="1879698" cy="9355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geoinformatics.com/layouts/cmediageoinformatics/img/Header-Geo-5.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48802"/>
          <a:stretch/>
        </p:blipFill>
        <p:spPr bwMode="auto">
          <a:xfrm>
            <a:off x="7049772" y="4322918"/>
            <a:ext cx="2094228" cy="6472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57084" t="29851" r="13419" b="56430"/>
          <a:stretch/>
        </p:blipFill>
        <p:spPr bwMode="auto">
          <a:xfrm>
            <a:off x="7400203" y="746282"/>
            <a:ext cx="1673904" cy="582634"/>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3425" t="15702" b="41253"/>
          <a:stretch/>
        </p:blipFill>
        <p:spPr bwMode="auto">
          <a:xfrm>
            <a:off x="6875587" y="5734478"/>
            <a:ext cx="1049232" cy="114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61332" y="4277412"/>
            <a:ext cx="3635470" cy="2580588"/>
            <a:chOff x="161332" y="4277412"/>
            <a:chExt cx="3635470" cy="2580588"/>
          </a:xfrm>
        </p:grpSpPr>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332" y="4277412"/>
              <a:ext cx="3635470" cy="2580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6448466"/>
              <a:ext cx="1315040" cy="276999"/>
            </a:xfrm>
            <a:prstGeom prst="rect">
              <a:avLst/>
            </a:prstGeom>
            <a:noFill/>
          </p:spPr>
          <p:txBody>
            <a:bodyPr wrap="none" rtlCol="0">
              <a:spAutoFit/>
            </a:bodyPr>
            <a:lstStyle/>
            <a:p>
              <a:r>
                <a:rPr lang="en-US" sz="1200" b="1" dirty="0" smtClean="0"/>
                <a:t>Social Informatics</a:t>
              </a:r>
              <a:endParaRPr lang="en-US" sz="1200" b="1" dirty="0"/>
            </a:p>
          </p:txBody>
        </p:sp>
      </p:grpSp>
      <p:pic>
        <p:nvPicPr>
          <p:cNvPr id="3" name="Picture 4" descr="UF1"/>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5899" r="6237"/>
          <a:stretch/>
        </p:blipFill>
        <p:spPr bwMode="auto">
          <a:xfrm>
            <a:off x="0" y="4230944"/>
            <a:ext cx="1885596" cy="16069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23">
            <a:extLst>
              <a:ext uri="{28A0092B-C50C-407E-A947-70E740481C1C}">
                <a14:useLocalDpi xmlns:a14="http://schemas.microsoft.com/office/drawing/2010/main" val="0"/>
              </a:ext>
            </a:extLst>
          </a:blip>
          <a:srcRect b="70241"/>
          <a:stretch/>
        </p:blipFill>
        <p:spPr>
          <a:xfrm>
            <a:off x="2015695" y="3905935"/>
            <a:ext cx="1751030" cy="704168"/>
          </a:xfrm>
          <a:prstGeom prst="rect">
            <a:avLst/>
          </a:prstGeom>
        </p:spPr>
      </p:pic>
    </p:spTree>
    <p:extLst>
      <p:ext uri="{BB962C8B-B14F-4D97-AF65-F5344CB8AC3E}">
        <p14:creationId xmlns:p14="http://schemas.microsoft.com/office/powerpoint/2010/main" val="783198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(over </a:t>
            </a:r>
            <a:r>
              <a:rPr lang="en-US" sz="2400" b="1" dirty="0" smtClean="0"/>
              <a:t>users</a:t>
            </a:r>
            <a:r>
              <a:rPr lang="en-US" sz="2400" dirty="0" smtClean="0"/>
              <a:t> or </a:t>
            </a:r>
            <a:r>
              <a:rPr lang="en-US" sz="2400" b="1" dirty="0" smtClean="0"/>
              <a:t>usages</a:t>
            </a:r>
            <a:r>
              <a:rPr lang="en-US" sz="2400" dirty="0" smtClean="0"/>
              <a:t>)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 but not IU Biology</a:t>
            </a:r>
          </a:p>
          <a:p>
            <a:pPr>
              <a:spcBef>
                <a:spcPts val="200"/>
              </a:spcBef>
            </a:pPr>
            <a:r>
              <a:rPr lang="en-US" sz="2700" b="1" dirty="0" smtClean="0">
                <a:solidFill>
                  <a:srgbClr val="FF0000"/>
                </a:solidFill>
              </a:rPr>
              <a:t>But overall very little science use of clouds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2803393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homes and grid” </a:t>
            </a:r>
            <a:r>
              <a:rPr lang="en-US" sz="2400" dirty="0"/>
              <a:t>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spTree>
    <p:extLst>
      <p:ext uri="{BB962C8B-B14F-4D97-AF65-F5344CB8AC3E}">
        <p14:creationId xmlns:p14="http://schemas.microsoft.com/office/powerpoint/2010/main" val="797824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solidFill>
                  <a:prstClr val="black"/>
                </a:solidFill>
              </a:rPr>
              <a:t>A larger sensor ………</a:t>
            </a:r>
            <a:endParaRPr lang="en-US" sz="2400" dirty="0">
              <a:solidFill>
                <a:prstClr val="black"/>
              </a:solidFill>
            </a:endParaRPr>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solidFill>
                  <a:prstClr val="black"/>
                </a:solidFill>
              </a:rPr>
              <a:t>Output Sensor</a:t>
            </a:r>
            <a:endParaRPr lang="en-US" sz="2400" dirty="0">
              <a:solidFill>
                <a:prstClr val="black"/>
              </a:solidFill>
            </a:endParaRPr>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11"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solidFill>
                  <a:prstClr val="black"/>
                </a:solidFill>
                <a:hlinkClick r:id="rId14"/>
              </a:rPr>
              <a:t>https://sites.google.com/site/opensourceiotcloud</a:t>
            </a:r>
            <a:r>
              <a:rPr lang="en-US" sz="2000" b="1" u="sng" dirty="0" smtClean="0">
                <a:solidFill>
                  <a:prstClr val="black"/>
                </a:solidFill>
                <a:hlinkClick r:id="rId14"/>
              </a:rPr>
              <a:t>/</a:t>
            </a:r>
            <a:r>
              <a:rPr lang="en-US" sz="2000" b="1" dirty="0" smtClean="0">
                <a:solidFill>
                  <a:prstClr val="black"/>
                </a:solidFill>
              </a:rPr>
              <a:t> Open Source Sensor (</a:t>
            </a:r>
            <a:r>
              <a:rPr lang="en-US" sz="2000" b="1" dirty="0" err="1" smtClean="0">
                <a:solidFill>
                  <a:prstClr val="black"/>
                </a:solidFill>
              </a:rPr>
              <a:t>IoT</a:t>
            </a:r>
            <a:r>
              <a:rPr lang="en-US" sz="2000" b="1" dirty="0" smtClean="0">
                <a:solidFill>
                  <a:prstClr val="black"/>
                </a:solidFill>
              </a:rPr>
              <a:t>) Cloud</a:t>
            </a:r>
            <a:endParaRPr lang="en-US" sz="2000" b="1" dirty="0">
              <a:solidFill>
                <a:prstClr val="black"/>
              </a:solidFill>
            </a:endParaRPr>
          </a:p>
        </p:txBody>
      </p:sp>
    </p:spTree>
    <p:extLst>
      <p:ext uri="{BB962C8B-B14F-4D97-AF65-F5344CB8AC3E}">
        <p14:creationId xmlns:p14="http://schemas.microsoft.com/office/powerpoint/2010/main" val="2526818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057400"/>
            <a:ext cx="8991600" cy="1470025"/>
          </a:xfrm>
        </p:spPr>
        <p:txBody>
          <a:bodyPr/>
          <a:lstStyle/>
          <a:p>
            <a:r>
              <a:rPr lang="en-US" dirty="0"/>
              <a:t>Data Intensive Programming Models</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43</a:t>
            </a:fld>
            <a:endParaRPr lang="en-US"/>
          </a:p>
        </p:txBody>
      </p:sp>
    </p:spTree>
    <p:extLst>
      <p:ext uri="{BB962C8B-B14F-4D97-AF65-F5344CB8AC3E}">
        <p14:creationId xmlns:p14="http://schemas.microsoft.com/office/powerpoint/2010/main" val="4252820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974558"/>
          </a:xfrm>
        </p:spPr>
        <p:txBody>
          <a:bodyPr/>
          <a:lstStyle/>
          <a:p>
            <a:r>
              <a:rPr lang="en-US" dirty="0" smtClean="0"/>
              <a:t>Map Collective Model (Judy Qiu)</a:t>
            </a:r>
            <a:endParaRPr lang="en-US" dirty="0"/>
          </a:p>
        </p:txBody>
      </p:sp>
      <p:sp>
        <p:nvSpPr>
          <p:cNvPr id="3" name="Content Placeholder 2"/>
          <p:cNvSpPr>
            <a:spLocks noGrp="1"/>
          </p:cNvSpPr>
          <p:nvPr>
            <p:ph idx="1"/>
          </p:nvPr>
        </p:nvSpPr>
        <p:spPr>
          <a:xfrm>
            <a:off x="228600" y="762000"/>
            <a:ext cx="8229600" cy="685800"/>
          </a:xfrm>
        </p:spPr>
        <p:txBody>
          <a:bodyPr/>
          <a:lstStyle/>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44</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Tree>
    <p:extLst>
      <p:ext uri="{BB962C8B-B14F-4D97-AF65-F5344CB8AC3E}">
        <p14:creationId xmlns:p14="http://schemas.microsoft.com/office/powerpoint/2010/main" val="732437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Iterative MapReduce </a:t>
            </a:r>
            <a:br>
              <a:rPr lang="en-US" sz="3600" dirty="0" smtClean="0"/>
            </a:br>
            <a:r>
              <a:rPr lang="en-US" sz="3600" dirty="0" smtClean="0"/>
              <a:t>for Data Intensive Applications</a:t>
            </a:r>
            <a:endParaRPr lang="en-US" sz="3600" dirty="0"/>
          </a:p>
        </p:txBody>
      </p:sp>
      <p:sp>
        <p:nvSpPr>
          <p:cNvPr id="3" name="Content Placeholder 2"/>
          <p:cNvSpPr>
            <a:spLocks noGrp="1"/>
          </p:cNvSpPr>
          <p:nvPr>
            <p:ph idx="1"/>
          </p:nvPr>
        </p:nvSpPr>
        <p:spPr>
          <a:xfrm>
            <a:off x="152400" y="48006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
        <p:nvSpPr>
          <p:cNvPr id="35" name="TextBox 34"/>
          <p:cNvSpPr txBox="1"/>
          <p:nvPr/>
        </p:nvSpPr>
        <p:spPr>
          <a:xfrm>
            <a:off x="7174122"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9006638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61" y="5334000"/>
            <a:ext cx="8534400" cy="646331"/>
          </a:xfrm>
          <a:prstGeom prst="rect">
            <a:avLst/>
          </a:prstGeom>
          <a:noFill/>
        </p:spPr>
        <p:txBody>
          <a:bodyPr wrap="square" rtlCol="0">
            <a:spAutoFit/>
          </a:bodyPr>
          <a:lstStyle/>
          <a:p>
            <a:r>
              <a:rPr lang="en-US" dirty="0" smtClean="0"/>
              <a:t>Hadoop adjusted for Azure: Hadoop </a:t>
            </a:r>
            <a:r>
              <a:rPr lang="en-US" dirty="0" err="1" smtClean="0"/>
              <a:t>KMeans</a:t>
            </a:r>
            <a:r>
              <a:rPr lang="en-US" dirty="0" smtClean="0"/>
              <a:t> run time adjusted for the performance  difference of </a:t>
            </a:r>
            <a:r>
              <a:rPr lang="en-US" dirty="0" err="1" smtClean="0"/>
              <a:t>iDataplex</a:t>
            </a:r>
            <a:r>
              <a:rPr lang="en-US" dirty="0" smtClean="0"/>
              <a:t> </a:t>
            </a:r>
            <a:r>
              <a:rPr lang="en-US" dirty="0" err="1" smtClean="0"/>
              <a:t>vs</a:t>
            </a:r>
            <a:r>
              <a:rPr lang="en-US" dirty="0" smtClean="0"/>
              <a:t> Azure</a:t>
            </a:r>
          </a:p>
        </p:txBody>
      </p:sp>
      <p:graphicFrame>
        <p:nvGraphicFramePr>
          <p:cNvPr id="6" name="Chart 5"/>
          <p:cNvGraphicFramePr>
            <a:graphicFrameLocks/>
          </p:cNvGraphicFramePr>
          <p:nvPr>
            <p:extLst/>
          </p:nvPr>
        </p:nvGraphicFramePr>
        <p:xfrm>
          <a:off x="990600" y="351472"/>
          <a:ext cx="7543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74638"/>
            <a:ext cx="8229600" cy="639762"/>
          </a:xfrm>
        </p:spPr>
        <p:txBody>
          <a:bodyPr/>
          <a:lstStyle/>
          <a:p>
            <a:r>
              <a:rPr lang="en-US" dirty="0" err="1" smtClean="0"/>
              <a:t>Kmeans</a:t>
            </a:r>
            <a:endParaRPr lang="en-US" dirty="0"/>
          </a:p>
        </p:txBody>
      </p:sp>
    </p:spTree>
    <p:extLst>
      <p:ext uri="{BB962C8B-B14F-4D97-AF65-F5344CB8AC3E}">
        <p14:creationId xmlns:p14="http://schemas.microsoft.com/office/powerpoint/2010/main" val="1026145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981200"/>
            <a:ext cx="7772400" cy="1470025"/>
          </a:xfrm>
        </p:spPr>
        <p:txBody>
          <a:bodyPr/>
          <a:lstStyle/>
          <a:p>
            <a:r>
              <a:rPr lang="en-US" dirty="0" smtClean="0"/>
              <a:t>FutureGrid </a:t>
            </a:r>
            <a:r>
              <a:rPr lang="en-US" dirty="0" smtClean="0"/>
              <a:t>Technology</a:t>
            </a:r>
            <a:br>
              <a:rPr lang="en-US" dirty="0" smtClean="0"/>
            </a:br>
            <a:r>
              <a:rPr lang="en-US" dirty="0" smtClean="0"/>
              <a:t>addressing</a:t>
            </a:r>
            <a:r>
              <a:rPr lang="en-US" dirty="0" smtClean="0"/>
              <a:t/>
            </a:r>
            <a:br>
              <a:rPr lang="en-US" dirty="0" smtClean="0"/>
            </a:br>
            <a:r>
              <a:rPr lang="en-US" dirty="0" smtClean="0"/>
              <a:t>Poor Cloud Performance?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47</a:t>
            </a:fld>
            <a:endParaRPr lang="en-US"/>
          </a:p>
        </p:txBody>
      </p:sp>
    </p:spTree>
    <p:extLst>
      <p:ext uri="{BB962C8B-B14F-4D97-AF65-F5344CB8AC3E}">
        <p14:creationId xmlns:p14="http://schemas.microsoft.com/office/powerpoint/2010/main" val="2270404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fontScale="90000"/>
          </a:bodyPr>
          <a:lstStyle/>
          <a:p>
            <a:r>
              <a:rPr lang="en-US" b="1" dirty="0" smtClean="0"/>
              <a:t>FutureGrid Testbed as a Service</a:t>
            </a:r>
            <a:endParaRPr lang="en-US" b="1" dirty="0"/>
          </a:p>
        </p:txBody>
      </p:sp>
      <p:sp>
        <p:nvSpPr>
          <p:cNvPr id="3" name="Content Placeholder 2"/>
          <p:cNvSpPr>
            <a:spLocks noGrp="1"/>
          </p:cNvSpPr>
          <p:nvPr>
            <p:ph idx="1"/>
          </p:nvPr>
        </p:nvSpPr>
        <p:spPr>
          <a:xfrm>
            <a:off x="0" y="609600"/>
            <a:ext cx="9144000" cy="5410200"/>
          </a:xfrm>
        </p:spPr>
        <p:txBody>
          <a:bodyPr>
            <a:noAutofit/>
          </a:bodyPr>
          <a:lstStyle/>
          <a:p>
            <a:r>
              <a:rPr lang="en-US" sz="2400" dirty="0" smtClean="0">
                <a:cs typeface="Times New Roman" pitchFamily="18" charset="0"/>
              </a:rPr>
              <a:t>FutureGrid is part of </a:t>
            </a:r>
            <a:r>
              <a:rPr lang="en-US" sz="2400" dirty="0" smtClean="0">
                <a:solidFill>
                  <a:srgbClr val="FF0000"/>
                </a:solidFill>
                <a:cs typeface="Times New Roman" pitchFamily="18" charset="0"/>
              </a:rPr>
              <a:t>XSEDE</a:t>
            </a:r>
            <a:r>
              <a:rPr lang="en-US" sz="2400" dirty="0" smtClean="0">
                <a:cs typeface="Times New Roman" pitchFamily="18" charset="0"/>
              </a:rPr>
              <a:t> set up as a </a:t>
            </a:r>
            <a:r>
              <a:rPr lang="en-US" sz="2400" dirty="0" smtClean="0">
                <a:solidFill>
                  <a:srgbClr val="FF0000"/>
                </a:solidFill>
                <a:cs typeface="Times New Roman" pitchFamily="18" charset="0"/>
              </a:rPr>
              <a:t>testbed </a:t>
            </a:r>
            <a:r>
              <a:rPr lang="en-US" sz="2400" dirty="0" smtClean="0">
                <a:cs typeface="Times New Roman" pitchFamily="18" charset="0"/>
              </a:rPr>
              <a:t>with cloud focus</a:t>
            </a:r>
          </a:p>
          <a:p>
            <a:r>
              <a:rPr lang="en-US" sz="2400" dirty="0" smtClean="0"/>
              <a:t>Operational since Summer 2010 (i.e. now in third year of use)</a:t>
            </a:r>
          </a:p>
          <a:p>
            <a:r>
              <a:rPr lang="en-US" sz="2400" dirty="0" smtClean="0">
                <a:cs typeface="Times New Roman" pitchFamily="18" charset="0"/>
              </a:rPr>
              <a:t>The FutureGrid testbed provides to its users:</a:t>
            </a:r>
          </a:p>
          <a:p>
            <a:pPr lvl="1"/>
            <a:r>
              <a:rPr lang="en-US" sz="2400" dirty="0" smtClean="0"/>
              <a:t>Support of </a:t>
            </a:r>
            <a:r>
              <a:rPr lang="en-US" sz="2400" dirty="0" smtClean="0">
                <a:solidFill>
                  <a:srgbClr val="FF0000"/>
                </a:solidFill>
              </a:rPr>
              <a:t>Computer </a:t>
            </a:r>
            <a:r>
              <a:rPr lang="en-US" sz="2400" dirty="0">
                <a:solidFill>
                  <a:srgbClr val="FF0000"/>
                </a:solidFill>
              </a:rPr>
              <a:t>Science </a:t>
            </a:r>
            <a:r>
              <a:rPr lang="en-US" sz="2400" dirty="0"/>
              <a:t>and </a:t>
            </a:r>
            <a:r>
              <a:rPr lang="en-US" sz="2400" dirty="0">
                <a:solidFill>
                  <a:srgbClr val="FF0000"/>
                </a:solidFill>
              </a:rPr>
              <a:t>Computational Science </a:t>
            </a:r>
            <a:r>
              <a:rPr lang="en-US" sz="2400" dirty="0"/>
              <a:t>research </a:t>
            </a:r>
            <a:endParaRPr lang="en-US" sz="2400" dirty="0" smtClean="0"/>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Offers </a:t>
            </a:r>
            <a:r>
              <a:rPr lang="en-US" sz="2400" dirty="0">
                <a:solidFill>
                  <a:srgbClr val="FF0000"/>
                </a:solidFill>
              </a:rPr>
              <a:t>OpenStack, Eucalyptus, Nimbus, </a:t>
            </a:r>
            <a:r>
              <a:rPr lang="en-US" sz="2400" dirty="0" smtClean="0">
                <a:solidFill>
                  <a:srgbClr val="FF0000"/>
                </a:solidFill>
              </a:rPr>
              <a:t>OpenNebula, HPC (MPI) </a:t>
            </a:r>
            <a:r>
              <a:rPr lang="en-US" sz="2400" dirty="0" smtClean="0"/>
              <a:t>on same hardware moving to software defined systems; supports both classic HPC and Cloud storage</a:t>
            </a:r>
          </a:p>
          <a:p>
            <a:pPr marL="0" indent="0">
              <a:buNone/>
            </a:pPr>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42983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0" y="739775"/>
            <a:ext cx="9144000" cy="5715000"/>
          </a:xfrm>
          <a:noFill/>
        </p:spPr>
        <p:txBody>
          <a:bodyPr/>
          <a:lstStyle/>
          <a:p>
            <a:pPr>
              <a:spcBef>
                <a:spcPts val="0"/>
              </a:spcBef>
            </a:pPr>
            <a:r>
              <a:rPr lang="en-US" sz="2800" b="1" dirty="0" smtClean="0"/>
              <a:t>292 </a:t>
            </a:r>
            <a:r>
              <a:rPr lang="en-US" sz="2800" dirty="0" smtClean="0"/>
              <a:t>approved projects (</a:t>
            </a:r>
            <a:r>
              <a:rPr lang="en-US" sz="2800" b="1" dirty="0" smtClean="0"/>
              <a:t>1734 users</a:t>
            </a:r>
            <a:r>
              <a:rPr lang="en-US" sz="2800" dirty="0" smtClean="0"/>
              <a:t>) </a:t>
            </a:r>
            <a:r>
              <a:rPr lang="en-US" sz="2800" b="1" dirty="0" smtClean="0"/>
              <a:t>April 6 2013</a:t>
            </a:r>
          </a:p>
          <a:p>
            <a:pPr lvl="1">
              <a:spcBef>
                <a:spcPts val="0"/>
              </a:spcBef>
            </a:pPr>
            <a:r>
              <a:rPr lang="en-US" sz="2400" dirty="0" smtClean="0"/>
              <a:t>USA(79%), Puerto Rico(3%- Students in class), India, </a:t>
            </a:r>
            <a:r>
              <a:rPr lang="en-US" sz="2400" dirty="0"/>
              <a:t>China, </a:t>
            </a:r>
            <a:r>
              <a:rPr lang="en-US" sz="2400" dirty="0" smtClean="0"/>
              <a:t>lots of European countries (Italy at 2% as class)</a:t>
            </a:r>
          </a:p>
          <a:p>
            <a:pPr lvl="1">
              <a:spcBef>
                <a:spcPts val="0"/>
              </a:spcBef>
            </a:pPr>
            <a:r>
              <a:rPr lang="en-US" sz="2400" dirty="0" smtClean="0"/>
              <a:t>Industry, Government, Academia</a:t>
            </a:r>
            <a:endParaRPr lang="en-US" sz="2000" dirty="0" smtClean="0"/>
          </a:p>
          <a:p>
            <a:pPr>
              <a:spcBef>
                <a:spcPts val="0"/>
              </a:spcBef>
            </a:pPr>
            <a:r>
              <a:rPr lang="en-US" sz="2800" b="1" dirty="0" smtClean="0"/>
              <a:t>Computer science and Middleware (</a:t>
            </a:r>
            <a:r>
              <a:rPr lang="en-US" sz="2800" b="1" dirty="0" smtClean="0">
                <a:solidFill>
                  <a:srgbClr val="FF0000"/>
                </a:solidFill>
              </a:rPr>
              <a:t>55.6%</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b="1" dirty="0" smtClean="0">
                <a:solidFill>
                  <a:srgbClr val="FF0000"/>
                </a:solidFill>
              </a:rPr>
              <a:t>3.6%</a:t>
            </a:r>
            <a:r>
              <a:rPr lang="en-US" sz="2400" dirty="0" smtClean="0"/>
              <a:t>)</a:t>
            </a:r>
            <a:r>
              <a:rPr lang="en-US" sz="2400" b="1" dirty="0" smtClean="0">
                <a:solidFill>
                  <a:srgbClr val="FF0000"/>
                </a:solidFill>
              </a:rPr>
              <a:t> </a:t>
            </a:r>
            <a:r>
              <a:rPr lang="en-US" sz="2400" dirty="0" smtClean="0"/>
              <a:t>for Grids </a:t>
            </a:r>
            <a:r>
              <a:rPr lang="en-US" sz="2400" dirty="0"/>
              <a:t>and </a:t>
            </a:r>
            <a:r>
              <a:rPr lang="en-US" sz="2400" dirty="0" smtClean="0"/>
              <a:t>Clouds such as </a:t>
            </a:r>
            <a:r>
              <a:rPr lang="en-US" sz="2400" dirty="0"/>
              <a:t>Open Grid Forum OGF </a:t>
            </a:r>
            <a:r>
              <a:rPr lang="en-US" sz="2400" dirty="0" smtClean="0"/>
              <a:t>Standards</a:t>
            </a:r>
          </a:p>
          <a:p>
            <a:pPr>
              <a:spcBef>
                <a:spcPts val="0"/>
              </a:spcBef>
            </a:pPr>
            <a:r>
              <a:rPr lang="en-US" sz="2800" b="1" dirty="0"/>
              <a:t>New Domain Science applications (</a:t>
            </a:r>
            <a:r>
              <a:rPr lang="en-US" sz="2800" b="1" dirty="0">
                <a:solidFill>
                  <a:srgbClr val="FF0000"/>
                </a:solidFill>
              </a:rPr>
              <a:t>20.4%)</a:t>
            </a:r>
          </a:p>
          <a:p>
            <a:pPr lvl="1">
              <a:spcBef>
                <a:spcPts val="0"/>
              </a:spcBef>
            </a:pPr>
            <a:r>
              <a:rPr lang="en-US" sz="2400" dirty="0"/>
              <a:t>Life science highlighted (</a:t>
            </a:r>
            <a:r>
              <a:rPr lang="en-US" sz="2400" dirty="0">
                <a:solidFill>
                  <a:srgbClr val="FF0000"/>
                </a:solidFill>
              </a:rPr>
              <a:t>10.5%</a:t>
            </a:r>
            <a:r>
              <a:rPr lang="en-US" sz="2400" dirty="0"/>
              <a:t>), Non Life Science (</a:t>
            </a:r>
            <a:r>
              <a:rPr lang="en-US" sz="2400" dirty="0">
                <a:solidFill>
                  <a:srgbClr val="FF0000"/>
                </a:solidFill>
              </a:rPr>
              <a:t>9.9%</a:t>
            </a:r>
            <a:r>
              <a:rPr lang="en-US" sz="2400" dirty="0"/>
              <a:t>)</a:t>
            </a:r>
          </a:p>
          <a:p>
            <a:pPr>
              <a:spcBef>
                <a:spcPts val="0"/>
              </a:spcBef>
            </a:pPr>
            <a:r>
              <a:rPr lang="en-US" sz="2800" b="1" dirty="0"/>
              <a:t>Training Education and Outreach (</a:t>
            </a:r>
            <a:r>
              <a:rPr lang="en-US" sz="2800" b="1" dirty="0">
                <a:solidFill>
                  <a:srgbClr val="FF0000"/>
                </a:solidFill>
              </a:rPr>
              <a:t>14.9%</a:t>
            </a:r>
            <a:r>
              <a:rPr lang="en-US" sz="2800" b="1" dirty="0"/>
              <a:t>)</a:t>
            </a:r>
          </a:p>
          <a:p>
            <a:pPr lvl="1">
              <a:spcBef>
                <a:spcPts val="0"/>
              </a:spcBef>
            </a:pPr>
            <a:r>
              <a:rPr lang="en-US" sz="2400" dirty="0"/>
              <a:t>Long </a:t>
            </a:r>
            <a:r>
              <a:rPr lang="en-US" sz="2400"/>
              <a:t>(</a:t>
            </a:r>
            <a:r>
              <a:rPr lang="en-US" sz="2400" smtClean="0"/>
              <a:t>27 </a:t>
            </a:r>
            <a:r>
              <a:rPr lang="en-US" sz="2400" dirty="0"/>
              <a:t>full semester) and short events</a:t>
            </a:r>
          </a:p>
          <a:p>
            <a:pPr>
              <a:spcBef>
                <a:spcPts val="0"/>
              </a:spcBef>
            </a:pPr>
            <a:r>
              <a:rPr lang="en-US" sz="2800" b="1" dirty="0" smtClean="0"/>
              <a:t>Computer Systems Evaluation (</a:t>
            </a:r>
            <a:r>
              <a:rPr lang="en-US" sz="2800" b="1" dirty="0" smtClean="0">
                <a:solidFill>
                  <a:srgbClr val="FF0000"/>
                </a:solidFill>
              </a:rPr>
              <a:t>9.1%</a:t>
            </a:r>
            <a:r>
              <a:rPr lang="en-US" sz="2800" b="1" dirty="0" smtClean="0"/>
              <a:t>)</a:t>
            </a:r>
          </a:p>
          <a:p>
            <a:pPr lvl="1">
              <a:spcBef>
                <a:spcPts val="0"/>
              </a:spcBef>
            </a:pPr>
            <a:r>
              <a:rPr lang="en-US" sz="2400" dirty="0" smtClean="0"/>
              <a:t>XSEDE (TIS, TAS), OSG, EGI; Campuses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spTree>
    <p:extLst>
      <p:ext uri="{BB962C8B-B14F-4D97-AF65-F5344CB8AC3E}">
        <p14:creationId xmlns:p14="http://schemas.microsoft.com/office/powerpoint/2010/main" val="427612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r>
              <a:rPr lang="en-US" dirty="0" smtClean="0"/>
              <a:t>Issues of Importance</a:t>
            </a:r>
            <a:endParaRPr lang="en-US" dirty="0"/>
          </a:p>
        </p:txBody>
      </p:sp>
      <p:sp>
        <p:nvSpPr>
          <p:cNvPr id="4" name="Content Placeholder 3"/>
          <p:cNvSpPr>
            <a:spLocks noGrp="1"/>
          </p:cNvSpPr>
          <p:nvPr>
            <p:ph idx="1"/>
          </p:nvPr>
        </p:nvSpPr>
        <p:spPr>
          <a:xfrm>
            <a:off x="0" y="937260"/>
            <a:ext cx="9144000" cy="4525963"/>
          </a:xfrm>
        </p:spPr>
        <p:txBody>
          <a:bodyPr/>
          <a:lstStyle/>
          <a:p>
            <a:r>
              <a:rPr lang="en-US" sz="2400" b="1" dirty="0" smtClean="0"/>
              <a:t>Economic Imperative: </a:t>
            </a:r>
            <a:r>
              <a:rPr lang="en-US" sz="2400" dirty="0" smtClean="0"/>
              <a:t>There are a lot of data and a lot of jobs</a:t>
            </a:r>
          </a:p>
          <a:p>
            <a:r>
              <a:rPr lang="en-US" sz="2400" b="1" dirty="0" smtClean="0"/>
              <a:t>Computing Model: </a:t>
            </a:r>
            <a:r>
              <a:rPr lang="en-US" sz="2400" dirty="0" smtClean="0"/>
              <a:t>Industry adopted clouds which are attractive for data </a:t>
            </a:r>
            <a:r>
              <a:rPr lang="en-US" sz="2400" dirty="0" smtClean="0"/>
              <a:t>analytics. Research has not adopted?</a:t>
            </a:r>
            <a:endParaRPr lang="en-US" sz="2400" dirty="0" smtClean="0"/>
          </a:p>
          <a:p>
            <a:r>
              <a:rPr lang="en-US" sz="2400" b="1" dirty="0" smtClean="0"/>
              <a:t>Research Model: </a:t>
            </a:r>
            <a:r>
              <a:rPr lang="en-US" sz="2400" dirty="0" smtClean="0"/>
              <a:t>4</a:t>
            </a:r>
            <a:r>
              <a:rPr lang="en-US" sz="2400" baseline="30000" dirty="0" smtClean="0"/>
              <a:t>th</a:t>
            </a:r>
            <a:r>
              <a:rPr lang="en-US" sz="2400" dirty="0" smtClean="0"/>
              <a:t> Paradigm; From Theory to Data driven science?</a:t>
            </a:r>
          </a:p>
          <a:p>
            <a:r>
              <a:rPr lang="en-US" sz="2400" dirty="0"/>
              <a:t>Progress in </a:t>
            </a:r>
            <a:r>
              <a:rPr lang="en-US" sz="2400" b="1" dirty="0"/>
              <a:t>Data Science Education</a:t>
            </a:r>
            <a:r>
              <a:rPr lang="en-US" sz="2400" dirty="0"/>
              <a:t>: opportunities at universities</a:t>
            </a:r>
          </a:p>
          <a:p>
            <a:r>
              <a:rPr lang="en-US" sz="2400" b="1" dirty="0" smtClean="0"/>
              <a:t>Confusion in a new-old field: </a:t>
            </a:r>
            <a:r>
              <a:rPr lang="en-US" sz="2400" dirty="0" smtClean="0"/>
              <a:t>lack of consensus academically in several aspects of data intensive computing from storage to algorithms, to processing and education</a:t>
            </a:r>
          </a:p>
          <a:p>
            <a:r>
              <a:rPr lang="en-US" sz="2400" dirty="0" smtClean="0"/>
              <a:t>Progress in </a:t>
            </a:r>
            <a:r>
              <a:rPr lang="en-US" sz="2400" b="1" dirty="0" smtClean="0"/>
              <a:t>Data Intensive Programming Models</a:t>
            </a:r>
          </a:p>
          <a:p>
            <a:r>
              <a:rPr lang="en-US" sz="2400" dirty="0"/>
              <a:t>Progress in </a:t>
            </a:r>
            <a:r>
              <a:rPr lang="en-US" sz="2400" b="1" dirty="0"/>
              <a:t>Academic </a:t>
            </a:r>
            <a:r>
              <a:rPr lang="en-US" sz="2400" b="1" dirty="0" smtClean="0"/>
              <a:t>(open source) clouds</a:t>
            </a:r>
            <a:endParaRPr lang="en-US" sz="2400" b="1" dirty="0"/>
          </a:p>
          <a:p>
            <a:r>
              <a:rPr lang="en-US" sz="2400" dirty="0" smtClean="0"/>
              <a:t>Progress in scalable robust </a:t>
            </a:r>
            <a:r>
              <a:rPr lang="en-US" sz="2400" b="1" dirty="0" smtClean="0"/>
              <a:t>Algorithms</a:t>
            </a:r>
            <a:r>
              <a:rPr lang="en-US" sz="2400" dirty="0" smtClean="0"/>
              <a:t>: new data need better algorithms?</a:t>
            </a:r>
          </a:p>
          <a:p>
            <a:r>
              <a:rPr lang="en-US" sz="2400" b="1" dirty="0"/>
              <a:t>FutureGrid: </a:t>
            </a:r>
            <a:r>
              <a:rPr lang="en-US" sz="2400" dirty="0"/>
              <a:t>Develop Experimental Systems</a:t>
            </a:r>
          </a:p>
          <a:p>
            <a:endParaRPr lang="en-US" sz="2400" dirty="0" smtClean="0"/>
          </a:p>
        </p:txBody>
      </p:sp>
      <p:sp>
        <p:nvSpPr>
          <p:cNvPr id="2" name="Slide Number Placeholder 1"/>
          <p:cNvSpPr>
            <a:spLocks noGrp="1"/>
          </p:cNvSpPr>
          <p:nvPr>
            <p:ph type="sldNum" sz="quarter" idx="12"/>
          </p:nvPr>
        </p:nvSpPr>
        <p:spPr/>
        <p:txBody>
          <a:bodyPr/>
          <a:lstStyle/>
          <a:p>
            <a:fld id="{37046A98-E713-4B22-96A8-FD47EC0F5D67}" type="slidenum">
              <a:rPr lang="en-US" smtClean="0"/>
              <a:pPr/>
              <a:t>5</a:t>
            </a:fld>
            <a:endParaRPr lang="en-US"/>
          </a:p>
        </p:txBody>
      </p:sp>
    </p:spTree>
    <p:extLst>
      <p:ext uri="{BB962C8B-B14F-4D97-AF65-F5344CB8AC3E}">
        <p14:creationId xmlns:p14="http://schemas.microsoft.com/office/powerpoint/2010/main" val="2542388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76200"/>
            <a:ext cx="8229600" cy="838200"/>
          </a:xfrm>
        </p:spPr>
        <p:txBody>
          <a:bodyPr/>
          <a:lstStyle/>
          <a:p>
            <a:r>
              <a:rPr lang="en-US" dirty="0" smtClean="0"/>
              <a:t>Sample FutureGrid Projects I</a:t>
            </a:r>
            <a:endParaRPr lang="en-US" dirty="0"/>
          </a:p>
        </p:txBody>
      </p:sp>
      <p:sp>
        <p:nvSpPr>
          <p:cNvPr id="3" name="Content Placeholder 2"/>
          <p:cNvSpPr>
            <a:spLocks noGrp="1"/>
          </p:cNvSpPr>
          <p:nvPr>
            <p:ph idx="1"/>
          </p:nvPr>
        </p:nvSpPr>
        <p:spPr>
          <a:xfrm>
            <a:off x="-19259" y="838200"/>
            <a:ext cx="9117204" cy="5105400"/>
          </a:xfrm>
        </p:spPr>
        <p:txBody>
          <a:bodyPr/>
          <a:lstStyle/>
          <a:p>
            <a:r>
              <a:rPr lang="en-US" sz="2300" b="1" dirty="0" smtClean="0"/>
              <a:t>FG18 </a:t>
            </a:r>
            <a:r>
              <a:rPr lang="en-US" sz="2300" b="1" dirty="0"/>
              <a:t>Privacy preserving gene read mapping </a:t>
            </a:r>
            <a:r>
              <a:rPr lang="en-US" sz="2300" dirty="0" smtClean="0"/>
              <a:t>developed </a:t>
            </a:r>
            <a:r>
              <a:rPr lang="en-US" sz="2300" dirty="0"/>
              <a:t>hybrid MapReduce. Small private secure + large public with safe data. Won  2011 PET Award for Outstanding Research in Privacy Enhancing Technologies</a:t>
            </a:r>
          </a:p>
          <a:p>
            <a:r>
              <a:rPr lang="en-US" sz="2300" b="1" dirty="0"/>
              <a:t>FG132, Power Grid Sensor analytics on the cloud </a:t>
            </a:r>
            <a:r>
              <a:rPr lang="en-US" sz="2300" dirty="0"/>
              <a:t>with distributed </a:t>
            </a:r>
            <a:r>
              <a:rPr lang="en-US" sz="2300" dirty="0" smtClean="0"/>
              <a:t>Hadoop. Won </a:t>
            </a:r>
            <a:r>
              <a:rPr lang="en-US" sz="2300" dirty="0"/>
              <a:t>the IEEE Scaling challenge at CCGrid2012. </a:t>
            </a:r>
          </a:p>
          <a:p>
            <a:r>
              <a:rPr lang="en-US" sz="2300" b="1" dirty="0"/>
              <a:t>FG156 Integrated System for End-to-end High Performance Networking </a:t>
            </a:r>
            <a:r>
              <a:rPr lang="en-US" sz="2300" dirty="0"/>
              <a:t>showed that the RDMA over Converged Ethernet (</a:t>
            </a:r>
            <a:r>
              <a:rPr lang="en-US" sz="2300" dirty="0" err="1"/>
              <a:t>InfiniBand</a:t>
            </a:r>
            <a:r>
              <a:rPr lang="en-US" sz="2300" dirty="0"/>
              <a:t> made to work over Ethernet network frames) protocol could be used over wide-area networks, making it viable in cloud computing environments. </a:t>
            </a:r>
            <a:endParaRPr lang="en-US" sz="2300" dirty="0" smtClean="0"/>
          </a:p>
          <a:p>
            <a:r>
              <a:rPr lang="en-US" sz="2300" b="1" dirty="0" smtClean="0"/>
              <a:t>FG172 </a:t>
            </a:r>
            <a:r>
              <a:rPr lang="en-US" sz="2300" b="1" dirty="0"/>
              <a:t>Cloud-TM </a:t>
            </a:r>
            <a:r>
              <a:rPr lang="en-US" sz="2300" dirty="0"/>
              <a:t>on distributed concurrency control (software transactional memory): "When Scalability Meets Consistency: Genuine </a:t>
            </a:r>
            <a:r>
              <a:rPr lang="en-US" sz="2300" dirty="0" err="1"/>
              <a:t>Multiversion</a:t>
            </a:r>
            <a:r>
              <a:rPr lang="en-US" sz="2300" dirty="0"/>
              <a:t> Update </a:t>
            </a:r>
            <a:r>
              <a:rPr lang="en-US" sz="2300" dirty="0" err="1"/>
              <a:t>Serializable</a:t>
            </a:r>
            <a:r>
              <a:rPr lang="en-US" sz="2300" dirty="0"/>
              <a:t> Partial Data Replication,“ 32nd International Conference on Distributed Computing Systems (ICDCS'12) (good conference) used 40 nodes of FutureGrid</a:t>
            </a:r>
          </a:p>
          <a:p>
            <a:endParaRPr lang="en-US" sz="2300" dirty="0"/>
          </a:p>
          <a:p>
            <a:endParaRPr lang="en-US" sz="23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spTree>
    <p:extLst>
      <p:ext uri="{BB962C8B-B14F-4D97-AF65-F5344CB8AC3E}">
        <p14:creationId xmlns:p14="http://schemas.microsoft.com/office/powerpoint/2010/main" val="3484385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0"/>
            <a:ext cx="8229600" cy="812223"/>
          </a:xfrm>
        </p:spPr>
        <p:txBody>
          <a:bodyPr/>
          <a:lstStyle/>
          <a:p>
            <a:r>
              <a:rPr lang="en-US" dirty="0"/>
              <a:t>Sample FutureGrid Projects </a:t>
            </a:r>
            <a:r>
              <a:rPr lang="en-US" dirty="0" smtClean="0"/>
              <a:t>II</a:t>
            </a:r>
            <a:endParaRPr lang="en-US" dirty="0"/>
          </a:p>
        </p:txBody>
      </p:sp>
      <p:sp>
        <p:nvSpPr>
          <p:cNvPr id="3" name="Content Placeholder 2"/>
          <p:cNvSpPr>
            <a:spLocks noGrp="1"/>
          </p:cNvSpPr>
          <p:nvPr>
            <p:ph idx="1"/>
          </p:nvPr>
        </p:nvSpPr>
        <p:spPr>
          <a:xfrm>
            <a:off x="108438" y="685800"/>
            <a:ext cx="8915400" cy="4525963"/>
          </a:xfrm>
        </p:spPr>
        <p:txBody>
          <a:bodyPr/>
          <a:lstStyle/>
          <a:p>
            <a:r>
              <a:rPr lang="en-US" sz="2300" b="1" dirty="0" smtClean="0"/>
              <a:t>FG42,45 </a:t>
            </a:r>
            <a:r>
              <a:rPr lang="en-US" sz="2300" b="1" dirty="0"/>
              <a:t>SAGA Pilot Job </a:t>
            </a:r>
            <a:r>
              <a:rPr lang="en-US" sz="2300" dirty="0"/>
              <a:t>P* abstraction and applications. XSEDE Cyberinfrastructure used on clouds</a:t>
            </a:r>
          </a:p>
          <a:p>
            <a:r>
              <a:rPr lang="en-US" sz="2300" b="1" dirty="0" smtClean="0"/>
              <a:t>FG130 </a:t>
            </a:r>
            <a:r>
              <a:rPr lang="en-US" sz="2300" b="1" dirty="0"/>
              <a:t>Optimizing Scientific Workflows </a:t>
            </a:r>
            <a:r>
              <a:rPr lang="en-US" sz="2300" dirty="0"/>
              <a:t>on Clouds. Scheduling Pegasus on distributed systems with overhead measured and reduced. Used Eucalyptus on FutureGrid</a:t>
            </a:r>
          </a:p>
          <a:p>
            <a:r>
              <a:rPr lang="en-US" sz="2300" b="1" dirty="0" smtClean="0"/>
              <a:t>FG133 </a:t>
            </a:r>
            <a:r>
              <a:rPr lang="en-US" sz="2300" b="1" dirty="0"/>
              <a:t>Supply Chain Network Simulator </a:t>
            </a:r>
            <a:r>
              <a:rPr lang="en-US" sz="2300" dirty="0"/>
              <a:t>Using Cloud Computing with dynamic virtual machines supporting Monte Carlo simulation with Grid Appliance and Nimbus</a:t>
            </a:r>
          </a:p>
          <a:p>
            <a:r>
              <a:rPr lang="en-US" sz="2300" b="1" dirty="0" smtClean="0"/>
              <a:t>FG257 Particle </a:t>
            </a:r>
            <a:r>
              <a:rPr lang="en-US" sz="2300" b="1" dirty="0"/>
              <a:t>Physics Data analysis </a:t>
            </a:r>
            <a:r>
              <a:rPr lang="en-US" sz="2300" b="1" dirty="0" smtClean="0"/>
              <a:t>for </a:t>
            </a:r>
            <a:r>
              <a:rPr lang="en-US" sz="2300" b="1" dirty="0"/>
              <a:t>ATLAS LHC </a:t>
            </a:r>
            <a:r>
              <a:rPr lang="en-US" sz="2300" dirty="0" smtClean="0"/>
              <a:t>experiment used FutureGrid + Canadian Cloud resources to study data analysis on Nimbus + OpenStack with up to 600 simultaneous jobs</a:t>
            </a:r>
          </a:p>
          <a:p>
            <a:r>
              <a:rPr lang="en-US" sz="2300" b="1" dirty="0" smtClean="0"/>
              <a:t>FG254 </a:t>
            </a:r>
            <a:r>
              <a:rPr lang="en-US" sz="2300" b="1" dirty="0"/>
              <a:t>Information Diffusion in Online Social </a:t>
            </a:r>
            <a:r>
              <a:rPr lang="en-US" sz="2300" b="1" dirty="0" smtClean="0"/>
              <a:t>Networks </a:t>
            </a:r>
            <a:r>
              <a:rPr lang="en-US" sz="2300" dirty="0" smtClean="0"/>
              <a:t>is evaluating </a:t>
            </a:r>
            <a:r>
              <a:rPr lang="en-US" sz="2300" dirty="0" err="1"/>
              <a:t>NoSQL</a:t>
            </a:r>
            <a:r>
              <a:rPr lang="en-US" sz="2300" dirty="0"/>
              <a:t> databases (</a:t>
            </a:r>
            <a:r>
              <a:rPr lang="en-US" sz="2300" dirty="0" err="1"/>
              <a:t>Hbase</a:t>
            </a:r>
            <a:r>
              <a:rPr lang="en-US" sz="2300" dirty="0"/>
              <a:t>, </a:t>
            </a:r>
            <a:r>
              <a:rPr lang="en-US" sz="2300" dirty="0" err="1"/>
              <a:t>MongoDB</a:t>
            </a:r>
            <a:r>
              <a:rPr lang="en-US" sz="2300" dirty="0"/>
              <a:t>, </a:t>
            </a:r>
            <a:r>
              <a:rPr lang="en-US" sz="2300" dirty="0" err="1"/>
              <a:t>Riak</a:t>
            </a:r>
            <a:r>
              <a:rPr lang="en-US" sz="2300" dirty="0"/>
              <a:t>) to support analysis of Twitter </a:t>
            </a:r>
            <a:r>
              <a:rPr lang="en-US" sz="2300" dirty="0" smtClean="0"/>
              <a:t>feeds</a:t>
            </a:r>
          </a:p>
          <a:p>
            <a:r>
              <a:rPr lang="en-US" sz="2300" b="1" dirty="0"/>
              <a:t>FG323 SSD performance </a:t>
            </a:r>
            <a:r>
              <a:rPr lang="en-US" sz="2300" b="1" dirty="0" smtClean="0"/>
              <a:t>benchmarking </a:t>
            </a:r>
            <a:r>
              <a:rPr lang="en-US" sz="2300" dirty="0" smtClean="0"/>
              <a:t>for HDFS on Lima</a:t>
            </a:r>
            <a:endParaRPr lang="en-US" sz="23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Tree>
    <p:extLst>
      <p:ext uri="{BB962C8B-B14F-4D97-AF65-F5344CB8AC3E}">
        <p14:creationId xmlns:p14="http://schemas.microsoft.com/office/powerpoint/2010/main" val="2467464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91"/>
            <a:ext cx="9144000" cy="762000"/>
          </a:xfrm>
        </p:spPr>
        <p:txBody>
          <a:bodyPr/>
          <a:lstStyle/>
          <a:p>
            <a:r>
              <a:rPr lang="en-US" sz="4000" dirty="0" smtClean="0"/>
              <a:t>Education and Training Use of FutureGrid</a:t>
            </a:r>
            <a:endParaRPr lang="en-US" sz="4000" dirty="0"/>
          </a:p>
        </p:txBody>
      </p:sp>
      <p:sp>
        <p:nvSpPr>
          <p:cNvPr id="3" name="Content Placeholder 2"/>
          <p:cNvSpPr>
            <a:spLocks noGrp="1"/>
          </p:cNvSpPr>
          <p:nvPr>
            <p:ph idx="1"/>
          </p:nvPr>
        </p:nvSpPr>
        <p:spPr>
          <a:xfrm>
            <a:off x="8467" y="990600"/>
            <a:ext cx="9220200" cy="5105400"/>
          </a:xfrm>
        </p:spPr>
        <p:txBody>
          <a:bodyPr/>
          <a:lstStyle/>
          <a:p>
            <a:r>
              <a:rPr lang="en-US" sz="2400" dirty="0"/>
              <a:t>27 Semester long classes:  563+ </a:t>
            </a:r>
            <a:r>
              <a:rPr lang="en-US" sz="2400" dirty="0" smtClean="0"/>
              <a:t>students</a:t>
            </a:r>
          </a:p>
          <a:p>
            <a:pPr lvl="1"/>
            <a:r>
              <a:rPr lang="en-US" sz="2000" dirty="0" smtClean="0"/>
              <a:t>Cloud Computing</a:t>
            </a:r>
            <a:r>
              <a:rPr lang="en-US" sz="2000" dirty="0"/>
              <a:t>, </a:t>
            </a:r>
            <a:r>
              <a:rPr lang="en-US" sz="2000" dirty="0" smtClean="0"/>
              <a:t>Distributed Systems</a:t>
            </a:r>
            <a:r>
              <a:rPr lang="en-US" sz="2000" dirty="0"/>
              <a:t>, </a:t>
            </a:r>
            <a:r>
              <a:rPr lang="en-US" sz="2000" dirty="0" smtClean="0"/>
              <a:t>Scientific Computing </a:t>
            </a:r>
            <a:r>
              <a:rPr lang="en-US" sz="2000" dirty="0"/>
              <a:t>and </a:t>
            </a:r>
            <a:r>
              <a:rPr lang="en-US" sz="2000" dirty="0" smtClean="0"/>
              <a:t>Data Analytics</a:t>
            </a:r>
          </a:p>
          <a:p>
            <a:r>
              <a:rPr lang="en-US" sz="2400" dirty="0" smtClean="0"/>
              <a:t>3 </a:t>
            </a:r>
            <a:r>
              <a:rPr lang="en-US" sz="2400" dirty="0"/>
              <a:t>one week </a:t>
            </a:r>
            <a:r>
              <a:rPr lang="en-US" sz="2400" dirty="0" smtClean="0"/>
              <a:t>summer schools: </a:t>
            </a:r>
            <a:r>
              <a:rPr lang="en-US" sz="2400" dirty="0"/>
              <a:t> 390+ </a:t>
            </a:r>
            <a:r>
              <a:rPr lang="en-US" sz="2400" dirty="0" smtClean="0"/>
              <a:t>students</a:t>
            </a:r>
          </a:p>
          <a:p>
            <a:pPr lvl="1"/>
            <a:r>
              <a:rPr lang="en-US" sz="2000" dirty="0" smtClean="0"/>
              <a:t>Big Data, Cloudy View of Computing (for HBCU’s), Science Clouds</a:t>
            </a:r>
          </a:p>
          <a:p>
            <a:r>
              <a:rPr lang="en-US" sz="2400" dirty="0" smtClean="0"/>
              <a:t>1 </a:t>
            </a:r>
            <a:r>
              <a:rPr lang="en-US" sz="2400" dirty="0"/>
              <a:t>two day workshop:  28 </a:t>
            </a:r>
            <a:r>
              <a:rPr lang="en-US" sz="2400" dirty="0" smtClean="0"/>
              <a:t>students</a:t>
            </a:r>
          </a:p>
          <a:p>
            <a:r>
              <a:rPr lang="en-US" sz="2400" dirty="0" smtClean="0"/>
              <a:t>5 </a:t>
            </a:r>
            <a:r>
              <a:rPr lang="en-US" sz="2400" dirty="0"/>
              <a:t>one day tutorials:  173 </a:t>
            </a:r>
            <a:r>
              <a:rPr lang="en-US" sz="2400" dirty="0" smtClean="0"/>
              <a:t>students</a:t>
            </a:r>
          </a:p>
          <a:p>
            <a:r>
              <a:rPr lang="en-US" sz="2400" dirty="0" smtClean="0"/>
              <a:t>From 19 Institutions</a:t>
            </a:r>
          </a:p>
          <a:p>
            <a:r>
              <a:rPr lang="en-US" sz="2400" dirty="0" smtClean="0"/>
              <a:t>Developing 2 MOOC’s (Google Course Builder) on Cloud Computing and use of FutureGrid supported by either FutureGrid or downloadable appliances (custom images)</a:t>
            </a:r>
          </a:p>
          <a:p>
            <a:pPr lvl="1"/>
            <a:r>
              <a:rPr lang="en-US" sz="2000" dirty="0" smtClean="0"/>
              <a:t>See </a:t>
            </a:r>
            <a:r>
              <a:rPr lang="en-US" sz="2000" dirty="0">
                <a:hlinkClick r:id="rId2"/>
              </a:rPr>
              <a:t>http://cgltestcloud1.appspot.com/preview</a:t>
            </a:r>
            <a:endParaRPr lang="en-US" sz="2000" dirty="0" smtClean="0"/>
          </a:p>
          <a:p>
            <a:r>
              <a:rPr lang="en-US" sz="2400" dirty="0" smtClean="0"/>
              <a:t>FutureGrid </a:t>
            </a:r>
            <a:r>
              <a:rPr lang="en-US" sz="2400" dirty="0"/>
              <a:t>appliances </a:t>
            </a:r>
            <a:r>
              <a:rPr lang="en-US" sz="2400" dirty="0" smtClean="0"/>
              <a:t>support Condor/MPI/Hadoop/Iterative MapReduce </a:t>
            </a:r>
            <a:r>
              <a:rPr lang="en-US" sz="2400" dirty="0"/>
              <a:t>virtual </a:t>
            </a:r>
            <a:r>
              <a:rPr lang="en-US" sz="2400" dirty="0" smtClean="0"/>
              <a:t>clusters</a:t>
            </a: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52</a:t>
            </a:fld>
            <a:endParaRPr lang="en-US"/>
          </a:p>
        </p:txBody>
      </p:sp>
    </p:spTree>
    <p:extLst>
      <p:ext uri="{BB962C8B-B14F-4D97-AF65-F5344CB8AC3E}">
        <p14:creationId xmlns:p14="http://schemas.microsoft.com/office/powerpoint/2010/main" val="588673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smtClean="0"/>
              <a:t>Clouds have highlighted SaaS PaaS IaaS </a:t>
            </a:r>
            <a:endParaRPr lang="en-US" sz="3600" dirty="0"/>
          </a:p>
        </p:txBody>
      </p:sp>
      <p:sp>
        <p:nvSpPr>
          <p:cNvPr id="4" name="Content Placeholder 3"/>
          <p:cNvSpPr>
            <a:spLocks noGrp="1"/>
          </p:cNvSpPr>
          <p:nvPr>
            <p:ph idx="1"/>
          </p:nvPr>
        </p:nvSpPr>
        <p:spPr>
          <a:xfrm>
            <a:off x="4746847" y="1299318"/>
            <a:ext cx="4043500" cy="5133098"/>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 including </a:t>
            </a:r>
            <a:r>
              <a:rPr lang="en-US" sz="2400" b="1" dirty="0" smtClean="0">
                <a:solidFill>
                  <a:srgbClr val="FF0000"/>
                </a:solidFill>
              </a:rPr>
              <a:t>HPC, Grids</a:t>
            </a:r>
            <a:r>
              <a:rPr lang="en-US" sz="2400" dirty="0" smtClean="0"/>
              <a:t>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r>
              <a:rPr lang="en-US" sz="2400" dirty="0" smtClean="0"/>
              <a:t> plus </a:t>
            </a:r>
            <a:r>
              <a:rPr lang="en-US" sz="2400" b="1" dirty="0" smtClean="0">
                <a:solidFill>
                  <a:srgbClr val="FF0000"/>
                </a:solidFill>
              </a:rPr>
              <a:t>Bare-metal</a:t>
            </a:r>
          </a:p>
          <a:p>
            <a:r>
              <a:rPr lang="en-US" sz="2400" dirty="0" smtClean="0"/>
              <a:t>OpenFlow – </a:t>
            </a:r>
            <a:r>
              <a:rPr lang="en-US" sz="2400" i="1" dirty="0" smtClean="0"/>
              <a:t>likely to grow in importance </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sz="2400" b="1" dirty="0" smtClean="0">
                <a:solidFill>
                  <a:srgbClr val="FF0000"/>
                </a:solidFill>
              </a:rPr>
              <a:t>But equally valid for classic clusters</a:t>
            </a:r>
            <a:endParaRPr lang="en-US" sz="2400" b="1" dirty="0">
              <a:solidFill>
                <a:srgbClr val="FF0000"/>
              </a:solidFill>
            </a:endParaRPr>
          </a:p>
        </p:txBody>
      </p:sp>
    </p:spTree>
    <p:extLst>
      <p:ext uri="{BB962C8B-B14F-4D97-AF65-F5344CB8AC3E}">
        <p14:creationId xmlns:p14="http://schemas.microsoft.com/office/powerpoint/2010/main" val="271223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5"/>
            <a:ext cx="9144000" cy="880905"/>
          </a:xfrm>
        </p:spPr>
        <p:txBody>
          <a:bodyPr/>
          <a:lstStyle/>
          <a:p>
            <a:r>
              <a:rPr lang="en-US" dirty="0" smtClean="0"/>
              <a:t>Performance of Dynamic Provisioning</a:t>
            </a:r>
            <a:endParaRPr lang="en-US" dirty="0"/>
          </a:p>
        </p:txBody>
      </p:sp>
      <p:sp>
        <p:nvSpPr>
          <p:cNvPr id="3" name="Content Placeholder 2"/>
          <p:cNvSpPr>
            <a:spLocks noGrp="1"/>
          </p:cNvSpPr>
          <p:nvPr>
            <p:ph idx="1"/>
          </p:nvPr>
        </p:nvSpPr>
        <p:spPr>
          <a:xfrm>
            <a:off x="14234" y="838200"/>
            <a:ext cx="9053565" cy="4525963"/>
          </a:xfrm>
        </p:spPr>
        <p:txBody>
          <a:bodyPr/>
          <a:lstStyle/>
          <a:p>
            <a:r>
              <a:rPr lang="en-US" sz="2400" b="1" dirty="0" smtClean="0"/>
              <a:t>4 Phases </a:t>
            </a:r>
            <a:r>
              <a:rPr lang="en-US" sz="2400" dirty="0" smtClean="0"/>
              <a:t>a) Design and create image (security vet) b) Store in repository as template with components c) Register Image to VM Manager (cached ahead of time) d) Instantiate (Provision) image</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54</a:t>
            </a:fld>
            <a:endParaRPr lang="en-US"/>
          </a:p>
        </p:txBody>
      </p:sp>
      <p:graphicFrame>
        <p:nvGraphicFramePr>
          <p:cNvPr id="6" name="Content Placeholder 8"/>
          <p:cNvGraphicFramePr>
            <a:graphicFrameLocks noChangeAspect="1"/>
          </p:cNvGraphicFramePr>
          <p:nvPr>
            <p:extLst/>
          </p:nvPr>
        </p:nvGraphicFramePr>
        <p:xfrm>
          <a:off x="14234" y="2150879"/>
          <a:ext cx="4793244" cy="4055670"/>
        </p:xfrm>
        <a:graphic>
          <a:graphicData uri="http://schemas.openxmlformats.org/presentationml/2006/ole">
            <mc:AlternateContent xmlns:mc="http://schemas.openxmlformats.org/markup-compatibility/2006">
              <mc:Choice xmlns:v="urn:schemas-microsoft-com:vml" Requires="v">
                <p:oleObj spid="_x0000_s5155" name="Worksheet" r:id="rId4" imgW="6362795" imgH="5791295" progId="Excel.Sheet.12">
                  <p:embed/>
                </p:oleObj>
              </mc:Choice>
              <mc:Fallback>
                <p:oleObj name="Worksheet" r:id="rId4" imgW="6362795" imgH="5791295" progId="Excel.Sheet.12">
                  <p:embed/>
                  <p:pic>
                    <p:nvPicPr>
                      <p:cNvPr id="0" name=""/>
                      <p:cNvPicPr/>
                      <p:nvPr/>
                    </p:nvPicPr>
                    <p:blipFill>
                      <a:blip r:embed="rId5"/>
                      <a:stretch>
                        <a:fillRect/>
                      </a:stretch>
                    </p:blipFill>
                    <p:spPr>
                      <a:xfrm>
                        <a:off x="14234" y="2150879"/>
                        <a:ext cx="4793244" cy="405567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977947" y="2123507"/>
          <a:ext cx="3744860" cy="1963488"/>
        </p:xfrm>
        <a:graphic>
          <a:graphicData uri="http://schemas.openxmlformats.org/presentationml/2006/ole">
            <mc:AlternateContent xmlns:mc="http://schemas.openxmlformats.org/markup-compatibility/2006">
              <mc:Choice xmlns:v="urn:schemas-microsoft-com:vml" Requires="v">
                <p:oleObj spid="_x0000_s5156" name="Worksheet" r:id="rId7" imgW="5905500" imgH="3213100" progId="Excel.Sheet.12">
                  <p:embed/>
                </p:oleObj>
              </mc:Choice>
              <mc:Fallback>
                <p:oleObj name="Worksheet" r:id="rId7" imgW="5905500" imgH="3213100" progId="Excel.Sheet.12">
                  <p:embed/>
                  <p:pic>
                    <p:nvPicPr>
                      <p:cNvPr id="0" name=""/>
                      <p:cNvPicPr/>
                      <p:nvPr/>
                    </p:nvPicPr>
                    <p:blipFill>
                      <a:blip r:embed="rId8"/>
                      <a:stretch>
                        <a:fillRect/>
                      </a:stretch>
                    </p:blipFill>
                    <p:spPr>
                      <a:xfrm>
                        <a:off x="4977947" y="2123507"/>
                        <a:ext cx="3744860" cy="1963488"/>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4977947" y="4086995"/>
          <a:ext cx="3744860" cy="2119128"/>
        </p:xfrm>
        <a:graphic>
          <a:graphicData uri="http://schemas.openxmlformats.org/presentationml/2006/ole">
            <mc:AlternateContent xmlns:mc="http://schemas.openxmlformats.org/markup-compatibility/2006">
              <mc:Choice xmlns:v="urn:schemas-microsoft-com:vml" Requires="v">
                <p:oleObj spid="_x0000_s5157" name="Worksheet" r:id="rId10" imgW="5511800" imgH="3365500" progId="Excel.Sheet.12">
                  <p:embed/>
                </p:oleObj>
              </mc:Choice>
              <mc:Fallback>
                <p:oleObj name="Worksheet" r:id="rId10" imgW="5511800" imgH="3365500" progId="Excel.Sheet.12">
                  <p:embed/>
                  <p:pic>
                    <p:nvPicPr>
                      <p:cNvPr id="0" name=""/>
                      <p:cNvPicPr/>
                      <p:nvPr/>
                    </p:nvPicPr>
                    <p:blipFill>
                      <a:blip r:embed="rId11"/>
                      <a:stretch>
                        <a:fillRect/>
                      </a:stretch>
                    </p:blipFill>
                    <p:spPr>
                      <a:xfrm>
                        <a:off x="4977947" y="4086995"/>
                        <a:ext cx="3744860" cy="2119128"/>
                      </a:xfrm>
                      <a:prstGeom prst="rect">
                        <a:avLst/>
                      </a:prstGeom>
                    </p:spPr>
                  </p:pic>
                </p:oleObj>
              </mc:Fallback>
            </mc:AlternateContent>
          </a:graphicData>
        </a:graphic>
      </p:graphicFrame>
    </p:spTree>
    <p:extLst>
      <p:ext uri="{BB962C8B-B14F-4D97-AF65-F5344CB8AC3E}">
        <p14:creationId xmlns:p14="http://schemas.microsoft.com/office/powerpoint/2010/main" val="3001145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GPU Virtualization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Allow VMs to directly access GPU hardware</a:t>
            </a:r>
            <a:endParaRPr lang="en-US" dirty="0"/>
          </a:p>
          <a:p>
            <a:r>
              <a:rPr lang="en-US" dirty="0" smtClean="0"/>
              <a:t>Enables CUDA and </a:t>
            </a:r>
            <a:r>
              <a:rPr lang="en-US" dirty="0" err="1" smtClean="0"/>
              <a:t>OpenCL</a:t>
            </a:r>
            <a:r>
              <a:rPr lang="en-US" dirty="0" smtClean="0"/>
              <a:t> code – no need for custom APIs</a:t>
            </a:r>
          </a:p>
          <a:p>
            <a:r>
              <a:rPr lang="en-US" dirty="0" smtClean="0"/>
              <a:t>Utilizes PCI-</a:t>
            </a:r>
            <a:r>
              <a:rPr lang="en-US" dirty="0" err="1" smtClean="0"/>
              <a:t>passthrough</a:t>
            </a:r>
            <a:r>
              <a:rPr lang="en-US" dirty="0" smtClean="0"/>
              <a:t> of device to guest VM </a:t>
            </a:r>
          </a:p>
          <a:p>
            <a:pPr lvl="1"/>
            <a:r>
              <a:rPr lang="en-US" dirty="0" smtClean="0"/>
              <a:t>Hardware directed I/O </a:t>
            </a:r>
            <a:r>
              <a:rPr lang="en-US" dirty="0" err="1" smtClean="0"/>
              <a:t>virt</a:t>
            </a:r>
            <a:r>
              <a:rPr lang="en-US" dirty="0" smtClean="0"/>
              <a:t> (VT-d or IOMMU)</a:t>
            </a:r>
          </a:p>
          <a:p>
            <a:pPr lvl="1"/>
            <a:r>
              <a:rPr lang="en-US" dirty="0" smtClean="0"/>
              <a:t>Provides direct isolation and security of device from host or other VMs</a:t>
            </a:r>
          </a:p>
          <a:p>
            <a:pPr lvl="1"/>
            <a:r>
              <a:rPr lang="en-US" dirty="0" smtClean="0"/>
              <a:t>Removes much of the Host &lt;-&gt; VM overhead</a:t>
            </a:r>
          </a:p>
          <a:p>
            <a:r>
              <a:rPr lang="en-US" dirty="0" smtClean="0"/>
              <a:t>Similar to what Amazon EC2 uses (proprietary)</a:t>
            </a:r>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55</a:t>
            </a:fld>
            <a:endParaRPr lang="en-US"/>
          </a:p>
        </p:txBody>
      </p:sp>
    </p:spTree>
    <p:extLst>
      <p:ext uri="{BB962C8B-B14F-4D97-AF65-F5344CB8AC3E}">
        <p14:creationId xmlns:p14="http://schemas.microsoft.com/office/powerpoint/2010/main" val="32890338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1</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FD8EDE6B-1F08-8643-9B0D-D4AC99FE29E8}" type="slidenum">
              <a:rPr lang="en-US" smtClean="0"/>
              <a:pPr>
                <a:defRPr/>
              </a:pPr>
              <a:t>56</a:t>
            </a:fld>
            <a:endParaRPr lang="en-US"/>
          </a:p>
        </p:txBody>
      </p:sp>
      <p:graphicFrame>
        <p:nvGraphicFramePr>
          <p:cNvPr id="8" name="Content Placeholder 7"/>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2909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2</a:t>
            </a:r>
            <a:endParaRPr lang="en-US" dirty="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http://futuregrid.org</a:t>
            </a:r>
            <a:endParaRPr lang="en-US"/>
          </a:p>
        </p:txBody>
      </p:sp>
      <p:sp>
        <p:nvSpPr>
          <p:cNvPr id="5" name="Slide Number Placeholder 4"/>
          <p:cNvSpPr>
            <a:spLocks noGrp="1"/>
          </p:cNvSpPr>
          <p:nvPr>
            <p:ph type="sldNum" sz="quarter" idx="12"/>
          </p:nvPr>
        </p:nvSpPr>
        <p:spPr/>
        <p:txBody>
          <a:bodyPr/>
          <a:lstStyle/>
          <a:p>
            <a:pPr>
              <a:defRPr/>
            </a:pPr>
            <a:fld id="{FD8EDE6B-1F08-8643-9B0D-D4AC99FE29E8}" type="slidenum">
              <a:rPr lang="en-US" smtClean="0"/>
              <a:pPr>
                <a:defRPr/>
              </a:pPr>
              <a:t>57</a:t>
            </a:fld>
            <a:endParaRPr lang="en-US"/>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674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Algorithms</a:t>
            </a:r>
            <a:endParaRPr lang="en-US" dirty="0"/>
          </a:p>
        </p:txBody>
      </p:sp>
      <p:sp>
        <p:nvSpPr>
          <p:cNvPr id="5" name="Subtitle 4"/>
          <p:cNvSpPr>
            <a:spLocks noGrp="1"/>
          </p:cNvSpPr>
          <p:nvPr>
            <p:ph type="subTitle" idx="1"/>
          </p:nvPr>
        </p:nvSpPr>
        <p:spPr/>
        <p:txBody>
          <a:bodyPr/>
          <a:lstStyle/>
          <a:p>
            <a:r>
              <a:rPr lang="en-US" dirty="0" smtClean="0"/>
              <a:t>Scalable Robust </a:t>
            </a:r>
            <a:r>
              <a:rPr lang="en-US" b="1" dirty="0"/>
              <a:t>Algorithms</a:t>
            </a:r>
            <a:r>
              <a:rPr lang="en-US" dirty="0"/>
              <a:t>: new data need better algorithms?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58</a:t>
            </a:fld>
            <a:endParaRPr lang="en-US"/>
          </a:p>
        </p:txBody>
      </p:sp>
    </p:spTree>
    <p:extLst>
      <p:ext uri="{BB962C8B-B14F-4D97-AF65-F5344CB8AC3E}">
        <p14:creationId xmlns:p14="http://schemas.microsoft.com/office/powerpoint/2010/main" val="1704464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Algorithms for Data Analytics</a:t>
            </a:r>
            <a:endParaRPr lang="en-US" dirty="0"/>
          </a:p>
        </p:txBody>
      </p:sp>
      <p:sp>
        <p:nvSpPr>
          <p:cNvPr id="4" name="Content Placeholder 3"/>
          <p:cNvSpPr>
            <a:spLocks noGrp="1"/>
          </p:cNvSpPr>
          <p:nvPr>
            <p:ph idx="1"/>
          </p:nvPr>
        </p:nvSpPr>
        <p:spPr>
          <a:xfrm>
            <a:off x="-3243" y="685800"/>
            <a:ext cx="8991600" cy="4525963"/>
          </a:xfrm>
        </p:spPr>
        <p:txBody>
          <a:bodyPr/>
          <a:lstStyle/>
          <a:p>
            <a:r>
              <a:rPr lang="en-US" sz="2800" dirty="0" smtClean="0"/>
              <a:t>In simulation area, it is observed that equal contributions to improved performance come from increased computer power and </a:t>
            </a:r>
            <a:r>
              <a:rPr lang="en-US" sz="2800" dirty="0"/>
              <a:t>better algorithms</a:t>
            </a:r>
            <a:br>
              <a:rPr lang="en-US" sz="2800" dirty="0"/>
            </a:br>
            <a:r>
              <a:rPr lang="en-US" sz="2800" dirty="0">
                <a:hlinkClick r:id="rId2"/>
              </a:rPr>
              <a:t>http://</a:t>
            </a:r>
            <a:r>
              <a:rPr lang="en-US" sz="2800" dirty="0" smtClean="0">
                <a:hlinkClick r:id="rId2"/>
              </a:rPr>
              <a:t>cra.org/ccc/docs/nitrdsymposium/pdfs/keyes.pdf</a:t>
            </a:r>
            <a:r>
              <a:rPr lang="en-US" sz="2800" dirty="0" smtClean="0"/>
              <a:t>  </a:t>
            </a:r>
          </a:p>
          <a:p>
            <a:r>
              <a:rPr lang="en-US" sz="2800" dirty="0" smtClean="0"/>
              <a:t>In data intensive area, we haven’t seen this effect so clearly</a:t>
            </a:r>
          </a:p>
          <a:p>
            <a:pPr lvl="1"/>
            <a:r>
              <a:rPr lang="en-US" sz="2400" dirty="0" smtClean="0"/>
              <a:t>Information retrieval revolutionized but</a:t>
            </a:r>
          </a:p>
          <a:p>
            <a:pPr lvl="1"/>
            <a:r>
              <a:rPr lang="en-US" sz="2400" dirty="0" smtClean="0"/>
              <a:t>Still using Blast in Bioinformatics (although Smith Waterman etc. better)</a:t>
            </a:r>
          </a:p>
          <a:p>
            <a:pPr lvl="1"/>
            <a:r>
              <a:rPr lang="en-US" sz="2400" dirty="0" smtClean="0"/>
              <a:t>Still using R library which has many non optimal algorithms</a:t>
            </a:r>
          </a:p>
          <a:p>
            <a:pPr lvl="1"/>
            <a:r>
              <a:rPr lang="en-US" sz="2400" dirty="0" smtClean="0"/>
              <a:t>Parallelism and use of GPU’s often ignored</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59</a:t>
            </a:fld>
            <a:endParaRPr lang="en-US"/>
          </a:p>
        </p:txBody>
      </p:sp>
    </p:spTree>
    <p:extLst>
      <p:ext uri="{BB962C8B-B14F-4D97-AF65-F5344CB8AC3E}">
        <p14:creationId xmlns:p14="http://schemas.microsoft.com/office/powerpoint/2010/main" val="401225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Economic Imperative</a:t>
            </a:r>
            <a:br>
              <a:rPr lang="en-US" dirty="0" smtClean="0"/>
            </a:br>
            <a:r>
              <a:rPr lang="en-US" dirty="0" smtClean="0"/>
              <a:t>First Data</a:t>
            </a:r>
            <a:endParaRPr lang="en-US" dirty="0"/>
          </a:p>
        </p:txBody>
      </p:sp>
      <p:sp>
        <p:nvSpPr>
          <p:cNvPr id="5" name="Subtitle 4"/>
          <p:cNvSpPr>
            <a:spLocks noGrp="1"/>
          </p:cNvSpPr>
          <p:nvPr>
            <p:ph type="subTitle" idx="1"/>
          </p:nvPr>
        </p:nvSpPr>
        <p:spPr>
          <a:xfrm>
            <a:off x="914400" y="3886200"/>
            <a:ext cx="6858000" cy="1752600"/>
          </a:xfrm>
        </p:spPr>
        <p:txBody>
          <a:bodyPr/>
          <a:lstStyle/>
          <a:p>
            <a:r>
              <a:rPr lang="en-US" dirty="0"/>
              <a:t>There are a lot of data and a lot of jobs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6</a:t>
            </a:fld>
            <a:endParaRPr lang="en-US"/>
          </a:p>
        </p:txBody>
      </p:sp>
    </p:spTree>
    <p:extLst>
      <p:ext uri="{BB962C8B-B14F-4D97-AF65-F5344CB8AC3E}">
        <p14:creationId xmlns:p14="http://schemas.microsoft.com/office/powerpoint/2010/main" val="294635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60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6565"/>
            <a:ext cx="9144000" cy="68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99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Analytics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61</a:t>
            </a:fld>
            <a:endParaRPr lang="en-US"/>
          </a:p>
        </p:txBody>
      </p:sp>
    </p:spTree>
    <p:extLst>
      <p:ext uri="{BB962C8B-B14F-4D97-AF65-F5344CB8AC3E}">
        <p14:creationId xmlns:p14="http://schemas.microsoft.com/office/powerpoint/2010/main" val="2888674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62</a:t>
            </a:fld>
            <a:endParaRPr lang="en-US"/>
          </a:p>
        </p:txBody>
      </p:sp>
    </p:spTree>
    <p:extLst>
      <p:ext uri="{BB962C8B-B14F-4D97-AF65-F5344CB8AC3E}">
        <p14:creationId xmlns:p14="http://schemas.microsoft.com/office/powerpoint/2010/main" val="27480303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0" y="685800"/>
            <a:ext cx="9144000" cy="5029200"/>
          </a:xfrm>
        </p:spPr>
        <p:txBody>
          <a:bodyPr/>
          <a:lstStyle/>
          <a:p>
            <a:r>
              <a:rPr lang="en-US" sz="2400" dirty="0" smtClean="0"/>
              <a:t>Clouds and HPC are here to stay and one should plan on using </a:t>
            </a:r>
            <a:r>
              <a:rPr lang="en-US" sz="2400" b="1" dirty="0" smtClean="0"/>
              <a:t>both</a:t>
            </a:r>
          </a:p>
          <a:p>
            <a:r>
              <a:rPr lang="en-US" sz="2400" b="1" dirty="0" smtClean="0"/>
              <a:t>Data Intensive </a:t>
            </a:r>
            <a:r>
              <a:rPr lang="en-US" sz="2400" dirty="0" smtClean="0"/>
              <a:t>programs are not like simulations as they have</a:t>
            </a:r>
            <a:r>
              <a:rPr lang="en-US" sz="2400" b="1" dirty="0" smtClean="0"/>
              <a:t> large “reductions” (“collectives”)</a:t>
            </a:r>
            <a:r>
              <a:rPr lang="en-US" sz="2400" dirty="0" smtClean="0"/>
              <a:t> and do not have many small messages</a:t>
            </a:r>
          </a:p>
          <a:p>
            <a:pPr lvl="1"/>
            <a:r>
              <a:rPr lang="en-US" sz="2000" dirty="0" smtClean="0"/>
              <a:t>Clouds suitable</a:t>
            </a:r>
          </a:p>
          <a:p>
            <a:r>
              <a:rPr lang="en-US" sz="2400" b="1" dirty="0" smtClean="0"/>
              <a:t>Iterative MapReduce </a:t>
            </a:r>
            <a:r>
              <a:rPr lang="en-US" sz="2400" dirty="0" smtClean="0"/>
              <a:t>an interesting approach; need to optimize collectives for new applications (Data analytics) and resources (clouds, GPU’s …)</a:t>
            </a:r>
          </a:p>
          <a:p>
            <a:r>
              <a:rPr lang="en-US" sz="2400" dirty="0" smtClean="0"/>
              <a:t>Need an initiative to build </a:t>
            </a:r>
            <a:r>
              <a:rPr lang="en-US" sz="2400" b="1" dirty="0" smtClean="0"/>
              <a:t>scalable high performance data analytics library</a:t>
            </a:r>
            <a:r>
              <a:rPr lang="en-US" sz="2400" dirty="0" smtClean="0"/>
              <a:t> on top of</a:t>
            </a:r>
            <a:r>
              <a:rPr lang="en-US" sz="2400" b="1" dirty="0" smtClean="0"/>
              <a:t> interoperable cloud-HPC platform</a:t>
            </a:r>
          </a:p>
          <a:p>
            <a:r>
              <a:rPr lang="en-US" sz="2400" dirty="0" smtClean="0"/>
              <a:t>Many promising data analytics algorithms such as </a:t>
            </a:r>
            <a:r>
              <a:rPr lang="en-US" sz="2400" b="1" dirty="0" smtClean="0"/>
              <a:t>deterministic annealing </a:t>
            </a:r>
            <a:r>
              <a:rPr lang="en-US" sz="2400" dirty="0" smtClean="0"/>
              <a:t>not used as implementations not available in R/Matlab etc.</a:t>
            </a:r>
          </a:p>
          <a:p>
            <a:pPr lvl="1"/>
            <a:r>
              <a:rPr lang="en-US" sz="2400" dirty="0" smtClean="0"/>
              <a:t>More sophisticated software and runs longer but can be </a:t>
            </a:r>
            <a:r>
              <a:rPr lang="en-US" sz="2400" b="1" dirty="0" smtClean="0"/>
              <a:t>efficiently parallelized </a:t>
            </a:r>
            <a:r>
              <a:rPr lang="en-US" sz="2400" dirty="0" smtClean="0"/>
              <a:t>so runtime not a big issue</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63</a:t>
            </a:fld>
            <a:endParaRPr lang="en-US"/>
          </a:p>
        </p:txBody>
      </p:sp>
    </p:spTree>
    <p:extLst>
      <p:ext uri="{BB962C8B-B14F-4D97-AF65-F5344CB8AC3E}">
        <p14:creationId xmlns:p14="http://schemas.microsoft.com/office/powerpoint/2010/main" val="11393394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881974"/>
          </a:xfrm>
        </p:spPr>
        <p:txBody>
          <a:bodyPr/>
          <a:lstStyle/>
          <a:p>
            <a:r>
              <a:rPr lang="en-US" dirty="0" smtClean="0"/>
              <a:t>Conclusions II</a:t>
            </a:r>
            <a:endParaRPr lang="en-US" dirty="0"/>
          </a:p>
        </p:txBody>
      </p:sp>
      <p:sp>
        <p:nvSpPr>
          <p:cNvPr id="3" name="Content Placeholder 2"/>
          <p:cNvSpPr>
            <a:spLocks noGrp="1"/>
          </p:cNvSpPr>
          <p:nvPr>
            <p:ph idx="1"/>
          </p:nvPr>
        </p:nvSpPr>
        <p:spPr>
          <a:xfrm>
            <a:off x="152400" y="762000"/>
            <a:ext cx="8229600" cy="4525963"/>
          </a:xfrm>
        </p:spPr>
        <p:txBody>
          <a:bodyPr/>
          <a:lstStyle/>
          <a:p>
            <a:r>
              <a:rPr lang="en-US" sz="2400" b="1" dirty="0"/>
              <a:t>S</a:t>
            </a:r>
            <a:r>
              <a:rPr lang="en-US" sz="2400" b="1" dirty="0" smtClean="0"/>
              <a:t>oftware defined computing systems </a:t>
            </a:r>
            <a:r>
              <a:rPr lang="en-US" sz="2400" dirty="0" smtClean="0"/>
              <a:t>linking </a:t>
            </a:r>
            <a:r>
              <a:rPr lang="en-US" sz="2400" dirty="0" err="1" smtClean="0"/>
              <a:t>NaaS</a:t>
            </a:r>
            <a:r>
              <a:rPr lang="en-US" sz="2400" dirty="0" smtClean="0"/>
              <a:t>, IaaS, PaaS, SaaS (Network, Infrastructure, Platform, Software) likely to be important</a:t>
            </a:r>
            <a:endParaRPr lang="en-US" sz="2400" dirty="0"/>
          </a:p>
          <a:p>
            <a:r>
              <a:rPr lang="en-US" sz="2400" dirty="0"/>
              <a:t>More </a:t>
            </a:r>
            <a:r>
              <a:rPr lang="en-US" sz="2400" b="1" dirty="0"/>
              <a:t>employment opportunities </a:t>
            </a:r>
            <a:r>
              <a:rPr lang="en-US" sz="2400" dirty="0"/>
              <a:t>in clouds than HPC and Grids and in data than simulation; so cloud and data related activities popular with students</a:t>
            </a:r>
          </a:p>
          <a:p>
            <a:r>
              <a:rPr lang="en-US" sz="2400" smtClean="0"/>
              <a:t>Community </a:t>
            </a:r>
            <a:r>
              <a:rPr lang="en-US" sz="2400" dirty="0"/>
              <a:t>activity to discuss </a:t>
            </a:r>
            <a:r>
              <a:rPr lang="en-US" sz="2400" b="1" dirty="0"/>
              <a:t>data science education</a:t>
            </a:r>
          </a:p>
          <a:p>
            <a:pPr lvl="1">
              <a:spcBef>
                <a:spcPts val="0"/>
              </a:spcBef>
            </a:pPr>
            <a:r>
              <a:rPr lang="en-US" sz="2400" dirty="0"/>
              <a:t>Agree on curricula; is such a degree attractive</a:t>
            </a:r>
            <a:r>
              <a:rPr lang="en-US" sz="2400" dirty="0" smtClean="0"/>
              <a:t>?</a:t>
            </a:r>
          </a:p>
          <a:p>
            <a:pPr>
              <a:spcBef>
                <a:spcPts val="0"/>
              </a:spcBef>
            </a:pPr>
            <a:r>
              <a:rPr lang="en-US" sz="2400" dirty="0"/>
              <a:t>Role of </a:t>
            </a:r>
            <a:r>
              <a:rPr lang="en-US" sz="2400" b="1" dirty="0" smtClean="0"/>
              <a:t>MOOC</a:t>
            </a:r>
            <a:r>
              <a:rPr lang="en-US" sz="2400" dirty="0" smtClean="0"/>
              <a:t>’s as either</a:t>
            </a:r>
          </a:p>
          <a:p>
            <a:pPr lvl="1">
              <a:spcBef>
                <a:spcPts val="0"/>
              </a:spcBef>
            </a:pPr>
            <a:r>
              <a:rPr lang="en-US" sz="2400" dirty="0" smtClean="0"/>
              <a:t>Disseminating new curricula </a:t>
            </a:r>
          </a:p>
          <a:p>
            <a:pPr lvl="1">
              <a:spcBef>
                <a:spcPts val="0"/>
              </a:spcBef>
            </a:pPr>
            <a:r>
              <a:rPr lang="en-US" sz="2400" dirty="0" smtClean="0"/>
              <a:t>Managing course fragments that can be assembled into custom courses for particular interdisciplinary students</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64</a:t>
            </a:fld>
            <a:endParaRPr lang="en-US"/>
          </a:p>
        </p:txBody>
      </p:sp>
    </p:spTree>
    <p:extLst>
      <p:ext uri="{BB962C8B-B14F-4D97-AF65-F5344CB8AC3E}">
        <p14:creationId xmlns:p14="http://schemas.microsoft.com/office/powerpoint/2010/main" val="416426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1142191" lvl="2" indent="-285438" defTabSz="913404" eaLnBrk="1" hangingPunct="1">
              <a:lnSpc>
                <a:spcPct val="80000"/>
              </a:lnSpc>
              <a:spcBef>
                <a:spcPts val="1200"/>
              </a:spcBef>
              <a:buBlip>
                <a:blip r:embed="rId3"/>
              </a:buBlip>
            </a:pPr>
            <a:r>
              <a:rPr lang="en-US" sz="2000" dirty="0" smtClean="0">
                <a:latin typeface="Times New Roman" pitchFamily="18" charset="0"/>
                <a:ea typeface="+mn-ea"/>
                <a:cs typeface="Times New Roman" pitchFamily="18" charset="0"/>
              </a:rPr>
              <a:t>Compelling server side</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Clouds</a:t>
            </a:r>
            <a:r>
              <a:rPr lang="en-US" sz="2000" b="1" dirty="0">
                <a:latin typeface="Times New Roman" pitchFamily="18" charset="0"/>
                <a:ea typeface="+mn-ea"/>
                <a:cs typeface="Times New Roman" pitchFamily="18" charset="0"/>
              </a:rPr>
              <a:t> </a:t>
            </a:r>
            <a:r>
              <a:rPr lang="en-US" sz="2000" b="1" dirty="0" smtClean="0">
                <a:latin typeface="Times New Roman" pitchFamily="18" charset="0"/>
                <a:ea typeface="+mn-ea"/>
                <a:cs typeface="Times New Roman" pitchFamily="18" charset="0"/>
              </a:rPr>
              <a:t>as (part of) </a:t>
            </a:r>
            <a:r>
              <a:rPr lang="en-US" sz="2000" b="1" dirty="0">
                <a:latin typeface="Times New Roman" pitchFamily="18" charset="0"/>
                <a:ea typeface="+mn-ea"/>
                <a:cs typeface="Times New Roman" pitchFamily="18" charset="0"/>
              </a:rPr>
              <a:t>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0" indent="0">
              <a:buNone/>
            </a:pP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304528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67055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smtClean="0">
                <a:latin typeface="Times New Roman" pitchFamily="18" charset="0"/>
                <a:ea typeface="+mn-ea"/>
                <a:cs typeface="Times New Roman" pitchFamily="18" charset="0"/>
              </a:rPr>
              <a:t>Earth </a:t>
            </a:r>
            <a:r>
              <a:rPr lang="en-US" sz="2600" b="1" dirty="0">
                <a:latin typeface="Times New Roman" pitchFamily="18" charset="0"/>
                <a:ea typeface="+mn-ea"/>
                <a:cs typeface="Times New Roman" pitchFamily="18" charset="0"/>
              </a:rPr>
              <a:t>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a:t>
            </a:r>
            <a:r>
              <a:rPr lang="en-US" sz="2600" dirty="0" smtClean="0">
                <a:latin typeface="Times New Roman" pitchFamily="18" charset="0"/>
                <a:ea typeface="+mn-ea"/>
                <a:cs typeface="Times New Roman" pitchFamily="18" charset="0"/>
              </a:rPr>
              <a:t>terabytes/second = 30 </a:t>
            </a:r>
            <a:r>
              <a:rPr lang="en-US" sz="2600" dirty="0" err="1" smtClean="0">
                <a:latin typeface="Times New Roman" pitchFamily="18" charset="0"/>
                <a:ea typeface="+mn-ea"/>
                <a:cs typeface="Times New Roman" pitchFamily="18" charset="0"/>
              </a:rPr>
              <a:t>exabytes</a:t>
            </a:r>
            <a:r>
              <a:rPr lang="en-US" sz="2600" dirty="0" smtClean="0">
                <a:latin typeface="Times New Roman" pitchFamily="18" charset="0"/>
                <a:ea typeface="+mn-ea"/>
                <a:cs typeface="Times New Roman" pitchFamily="18" charset="0"/>
              </a:rPr>
              <a:t>/year</a:t>
            </a:r>
          </a:p>
          <a:p>
            <a:pPr marL="742141" lvl="1" indent="-285438" defTabSz="913404" eaLnBrk="1" hangingPunct="1">
              <a:lnSpc>
                <a:spcPct val="80000"/>
              </a:lnSpc>
              <a:spcBef>
                <a:spcPts val="1200"/>
              </a:spcBef>
              <a:buBlip>
                <a:blip r:embed="rId3"/>
              </a:buBlip>
            </a:pPr>
            <a:r>
              <a:rPr lang="en-US" sz="2600" b="1" dirty="0">
                <a:latin typeface="Times New Roman" pitchFamily="18" charset="0"/>
                <a:cs typeface="Times New Roman" pitchFamily="18" charset="0"/>
              </a:rPr>
              <a:t>Square Kilometer Array Telescope </a:t>
            </a:r>
            <a:r>
              <a:rPr lang="en-US" sz="2600" dirty="0">
                <a:latin typeface="Times New Roman" pitchFamily="18" charset="0"/>
                <a:cs typeface="Times New Roman" pitchFamily="18" charset="0"/>
              </a:rPr>
              <a:t>will be 100 terabits/second = 400 </a:t>
            </a:r>
            <a:r>
              <a:rPr lang="en-US" sz="2600" dirty="0" err="1">
                <a:latin typeface="Times New Roman" pitchFamily="18" charset="0"/>
                <a:cs typeface="Times New Roman" pitchFamily="18" charset="0"/>
              </a:rPr>
              <a:t>exabytes</a:t>
            </a:r>
            <a:r>
              <a:rPr lang="en-US" sz="2600" dirty="0">
                <a:latin typeface="Times New Roman" pitchFamily="18" charset="0"/>
                <a:cs typeface="Times New Roman" pitchFamily="18" charset="0"/>
              </a:rPr>
              <a:t>/year</a:t>
            </a:r>
          </a:p>
          <a:p>
            <a:pPr marL="742141" lvl="1" indent="-285438" defTabSz="913404" eaLnBrk="1" hangingPunct="1">
              <a:lnSpc>
                <a:spcPct val="80000"/>
              </a:lnSpc>
              <a:spcBef>
                <a:spcPts val="1200"/>
              </a:spcBef>
              <a:buBlip>
                <a:blip r:embed="rId3"/>
              </a:buBlip>
            </a:pPr>
            <a:endParaRPr lang="en-US" sz="2600" dirty="0">
              <a:latin typeface="Times New Roman" pitchFamily="18" charset="0"/>
              <a:ea typeface="+mn-ea"/>
              <a:cs typeface="Times New Roman" pitchFamily="18" charset="0"/>
            </a:endParaRP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3562997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1" t="9681" r="1594" b="3131"/>
          <a:stretch/>
        </p:blipFill>
        <p:spPr bwMode="auto">
          <a:xfrm>
            <a:off x="13252" y="1172531"/>
            <a:ext cx="9144000" cy="514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6351431"/>
            <a:ext cx="3795847" cy="369332"/>
          </a:xfrm>
          <a:prstGeom prst="rect">
            <a:avLst/>
          </a:prstGeom>
        </p:spPr>
        <p:txBody>
          <a:bodyPr wrap="none">
            <a:spAutoFit/>
          </a:bodyPr>
          <a:lstStyle/>
          <a:p>
            <a:r>
              <a:rPr lang="en-US" u="sng" dirty="0" smtClean="0">
                <a:hlinkClick r:id="rId3"/>
              </a:rPr>
              <a:t>http</a:t>
            </a:r>
            <a:r>
              <a:rPr lang="en-US" u="sng" dirty="0">
                <a:hlinkClick r:id="rId3"/>
              </a:rPr>
              <a:t>://cs.metrostate.edu/~sbd</a:t>
            </a:r>
            <a:r>
              <a:rPr lang="en-US" u="sng" dirty="0" smtClean="0">
                <a:hlinkClick r:id="rId3"/>
              </a:rPr>
              <a:t>/</a:t>
            </a:r>
            <a:r>
              <a:rPr lang="en-US" dirty="0" smtClean="0"/>
              <a:t> Oracle</a:t>
            </a:r>
            <a:endParaRPr lang="en-US" dirty="0"/>
          </a:p>
        </p:txBody>
      </p:sp>
    </p:spTree>
    <p:extLst>
      <p:ext uri="{BB962C8B-B14F-4D97-AF65-F5344CB8AC3E}">
        <p14:creationId xmlns:p14="http://schemas.microsoft.com/office/powerpoint/2010/main" val="16397810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Data Science, Clouds  and X-Informatics  &amp;quot;&quot;/&gt;&lt;property id=&quot;20307&quot; value=&quot;267&quot;/&gt;&lt;/object&gt;&lt;object type=&quot;3&quot; unique_id=&quot;10004&quot;&gt;&lt;property id=&quot;20148&quot; value=&quot;5&quot;/&gt;&lt;property id=&quot;20300&quot; value=&quot;Slide 2 - &amp;quot;Abstract&amp;quot;&quot;/&gt;&lt;property id=&quot;20307&quot; value=&quot;485&quot;/&gt;&lt;/object&gt;&lt;object type=&quot;3&quot; unique_id=&quot;10006&quot;&gt;&lt;property id=&quot;20148&quot; value=&quot;5&quot;/&gt;&lt;property id=&quot;20300&quot; value=&quot;Slide 7 - &amp;quot;Some Trends&amp;quot;&quot;/&gt;&lt;property id=&quot;20307&quot; value=&quot;487&quot;/&gt;&lt;/object&gt;&lt;object type=&quot;3&quot; unique_id=&quot;10007&quot;&gt;&lt;property id=&quot;20148&quot; value=&quot;5&quot;/&gt;&lt;property id=&quot;20300&quot; value=&quot;Slide 8 - &amp;quot;Some Data sizes&amp;quot;&quot;/&gt;&lt;property id=&quot;20307&quot; value=&quot;488&quot;/&gt;&lt;/object&gt;&lt;object type=&quot;3&quot; unique_id=&quot;10012&quot;&gt;&lt;property id=&quot;20148&quot; value=&quot;5&quot;/&gt;&lt;property id=&quot;20300&quot; value=&quot;Slide 36 - &amp;quot;Clouds in Research&amp;quot;&quot;/&gt;&lt;property id=&quot;20307&quot; value=&quot;493&quot;/&gt;&lt;/object&gt;&lt;object type=&quot;3&quot; unique_id=&quot;10040&quot;&gt;&lt;property id=&quot;20148&quot; value=&quot;5&quot;/&gt;&lt;property id=&quot;20300&quot; value=&quot;Slide 59 - &amp;quot;Algorithms for Data Analytics&amp;quot;&quot;/&gt;&lt;property id=&quot;20307&quot; value=&quot;521&quot;/&gt;&lt;/object&gt;&lt;object type=&quot;3&quot; unique_id=&quot;10041&quot;&gt;&lt;property id=&quot;20148&quot; value=&quot;5&quot;/&gt;&lt;property id=&quot;20300&quot; value=&quot;Slide 60&quot;/&gt;&lt;property id=&quot;20307&quot; value=&quot;522&quot;/&gt;&lt;/object&gt;&lt;object type=&quot;3&quot; unique_id=&quot;10042&quot;&gt;&lt;property id=&quot;20148&quot; value=&quot;5&quot;/&gt;&lt;property id=&quot;20300&quot; value=&quot;Slide 61 - &amp;quot;Data Analytics Futures?&amp;quot;&quot;/&gt;&lt;property id=&quot;20307&quot; value=&quot;523&quot;/&gt;&lt;/object&gt;&lt;object type=&quot;3&quot; unique_id=&quot;10073&quot;&gt;&lt;property id=&quot;20148&quot; value=&quot;5&quot;/&gt;&lt;property id=&quot;20300&quot; value=&quot;Slide 62 - &amp;quot;Conclusions &amp;quot;&quot;/&gt;&lt;property id=&quot;20307&quot; value=&quot;554&quot;/&gt;&lt;/object&gt;&lt;object type=&quot;3&quot; unique_id=&quot;10074&quot;&gt;&lt;property id=&quot;20148&quot; value=&quot;5&quot;/&gt;&lt;property id=&quot;20300&quot; value=&quot;Slide 63 - &amp;quot;Conclusions&amp;quot;&quot;/&gt;&lt;property id=&quot;20307&quot; value=&quot;555&quot;/&gt;&lt;/object&gt;&lt;object type=&quot;3&quot; unique_id=&quot;10075&quot;&gt;&lt;property id=&quot;20148&quot; value=&quot;5&quot;/&gt;&lt;property id=&quot;20300&quot; value=&quot;Slide 64 - &amp;quot;Conclusions II&amp;quot;&quot;/&gt;&lt;property id=&quot;20307&quot; value=&quot;556&quot;/&gt;&lt;/object&gt;&lt;object type=&quot;3&quot; unique_id=&quot;82910&quot;&gt;&lt;property id=&quot;20148&quot; value=&quot;5&quot;/&gt;&lt;property id=&quot;20300&quot; value=&quot;Slide 3 - &amp;quot;Big Data Ecosystem in One Sentence&amp;quot;&quot;/&gt;&lt;property id=&quot;20307&quot; value=&quot;557&quot;/&gt;&lt;/object&gt;&lt;object type=&quot;3&quot; unique_id=&quot;82911&quot;&gt;&lt;property id=&quot;20148&quot; value=&quot;5&quot;/&gt;&lt;property id=&quot;20300&quot; value=&quot;Slide 4&quot;/&gt;&lt;property id=&quot;20307&quot; value=&quot;559&quot;/&gt;&lt;/object&gt;&lt;object type=&quot;3&quot; unique_id=&quot;84037&quot;&gt;&lt;property id=&quot;20148&quot; value=&quot;5&quot;/&gt;&lt;property id=&quot;20300&quot; value=&quot;Slide 11&quot;/&gt;&lt;property id=&quot;20307&quot; value=&quot;561&quot;/&gt;&lt;/object&gt;&lt;object type=&quot;3&quot; unique_id=&quot;84038&quot;&gt;&lt;property id=&quot;20148&quot; value=&quot;5&quot;/&gt;&lt;property id=&quot;20300&quot; value=&quot;Slide 18&quot;/&gt;&lt;property id=&quot;20307&quot; value=&quot;560&quot;/&gt;&lt;/object&gt;&lt;object type=&quot;3&quot; unique_id=&quot;97146&quot;&gt;&lt;property id=&quot;20148&quot; value=&quot;5&quot;/&gt;&lt;property id=&quot;20300&quot; value=&quot;Slide 6 - &amp;quot;Economic Imperative First Data&amp;quot;&quot;/&gt;&lt;property id=&quot;20307&quot; value=&quot;614&quot;/&gt;&lt;/object&gt;&lt;object type=&quot;3&quot; unique_id=&quot;97147&quot;&gt;&lt;property id=&quot;20148&quot; value=&quot;5&quot;/&gt;&lt;property id=&quot;20300&quot; value=&quot;Slide 9&quot;/&gt;&lt;property id=&quot;20307&quot; value=&quot;607&quot;/&gt;&lt;/object&gt;&lt;object type=&quot;3&quot; unique_id=&quot;97148&quot;&gt;&lt;property id=&quot;20148&quot; value=&quot;5&quot;/&gt;&lt;property id=&quot;20300&quot; value=&quot;Slide 10&quot;/&gt;&lt;property id=&quot;20307&quot; value=&quot;608&quot;/&gt;&lt;/object&gt;&lt;object type=&quot;3&quot; unique_id=&quot;97150&quot;&gt;&lt;property id=&quot;20148&quot; value=&quot;5&quot;/&gt;&lt;property id=&quot;20300&quot; value=&quot;Slide 12&quot;/&gt;&lt;property id=&quot;20307&quot; value=&quot;610&quot;/&gt;&lt;/object&gt;&lt;object type=&quot;3&quot; unique_id=&quot;97152&quot;&gt;&lt;property id=&quot;20148&quot; value=&quot;5&quot;/&gt;&lt;property id=&quot;20300&quot; value=&quot;Slide 14 - &amp;quot;Jobs v. Countries&amp;quot;&quot;/&gt;&lt;property id=&quot;20307&quot; value=&quot;623&quot;/&gt;&lt;/object&gt;&lt;object type=&quot;3&quot; unique_id=&quot;97153&quot;&gt;&lt;property id=&quot;20148&quot; value=&quot;5&quot;/&gt;&lt;property id=&quot;20300&quot; value=&quot;Slide 15 - &amp;quot;McKinsey Institute on Big Data Jobs&amp;quot;&quot;/&gt;&lt;property id=&quot;20307&quot; value=&quot;624&quot;/&gt;&lt;/object&gt;&lt;object type=&quot;3&quot; unique_id=&quot;97154&quot;&gt;&lt;property id=&quot;20148&quot; value=&quot;5&quot;/&gt;&lt;property id=&quot;20300&quot; value=&quot;Slide 16&quot;/&gt;&lt;property id=&quot;20307&quot; value=&quot;625&quot;/&gt;&lt;/object&gt;&lt;object type=&quot;3&quot; unique_id=&quot;97155&quot;&gt;&lt;property id=&quot;20148&quot; value=&quot;5&quot;/&gt;&lt;property id=&quot;20300&quot; value=&quot;Slide 17 - &amp;quot;Computing Model&amp;quot;&quot;/&gt;&lt;property id=&quot;20307&quot; value=&quot;626&quot;/&gt;&lt;/object&gt;&lt;object type=&quot;3&quot; unique_id=&quot;97156&quot;&gt;&lt;property id=&quot;20148&quot; value=&quot;5&quot;/&gt;&lt;property id=&quot;20300&quot; value=&quot;Slide 20 - &amp;quot;Physically Clouds are Clear&amp;quot;&quot;/&gt;&lt;property id=&quot;20307&quot; value=&quot;612&quot;/&gt;&lt;/object&gt;&lt;object type=&quot;3&quot; unique_id=&quot;97157&quot;&gt;&lt;property id=&quot;20148&quot; value=&quot;5&quot;/&gt;&lt;property id=&quot;20300&quot; value=&quot;Slide 21 - &amp;quot;Virtualization made several things more convenient&amp;quot;&quot;/&gt;&lt;property id=&quot;20307&quot; value=&quot;613&quot;/&gt;&lt;/object&gt;&lt;object type=&quot;3&quot; unique_id=&quot;97158&quot;&gt;&lt;property id=&quot;20148&quot; value=&quot;5&quot;/&gt;&lt;property id=&quot;20300&quot; value=&quot;Slide 19 - &amp;quot;Amazon making money&amp;quot;&quot;/&gt;&lt;property id=&quot;20307&quot; value=&quot;611&quot;/&gt;&lt;/object&gt;&lt;object type=&quot;3&quot; unique_id=&quot;97159&quot;&gt;&lt;property id=&quot;20148&quot; value=&quot;5&quot;/&gt;&lt;property id=&quot;20300&quot; value=&quot;Slide 23 - &amp;quot;Research Model&amp;quot;&quot;/&gt;&lt;property id=&quot;20307&quot; value=&quot;627&quot;/&gt;&lt;/object&gt;&lt;object type=&quot;3&quot; unique_id=&quot;97160&quot;&gt;&lt;property id=&quot;20148&quot; value=&quot;5&quot;/&gt;&lt;property id=&quot;20300&quot; value=&quot;Slide 24&quot;/&gt;&lt;property id=&quot;20307&quot; value=&quot;628&quot;/&gt;&lt;/object&gt;&lt;object type=&quot;3&quot; unique_id=&quot;97162&quot;&gt;&lt;property id=&quot;20148&quot; value=&quot;5&quot;/&gt;&lt;property id=&quot;20300&quot; value=&quot;Slide 26&quot;/&gt;&lt;property id=&quot;20307&quot; value=&quot;630&quot;/&gt;&lt;/object&gt;&lt;object type=&quot;3&quot; unique_id=&quot;97163&quot;&gt;&lt;property id=&quot;20148&quot; value=&quot;5&quot;/&gt;&lt;property id=&quot;20300&quot; value=&quot;Slide 33 - &amp;quot;Confusion in the new-old data field&amp;quot;&quot;/&gt;&lt;property id=&quot;20307&quot; value=&quot;631&quot;/&gt;&lt;/object&gt;&lt;object type=&quot;3&quot; unique_id=&quot;97192&quot;&gt;&lt;property id=&quot;20148&quot; value=&quot;5&quot;/&gt;&lt;property id=&quot;20300&quot; value=&quot;Slide 43 - &amp;quot;Data Intensive Programming Models&amp;quot;&quot;/&gt;&lt;property id=&quot;20307&quot; value=&quot;633&quot;/&gt;&lt;/object&gt;&lt;object type=&quot;3&quot; unique_id=&quot;97193&quot;&gt;&lt;property id=&quot;20148&quot; value=&quot;5&quot;/&gt;&lt;property id=&quot;20300&quot; value=&quot;Slide 58 - &amp;quot;Algorithms&amp;quot;&quot;/&gt;&lt;property id=&quot;20307&quot; value=&quot;634&quot;/&gt;&lt;/object&gt;&lt;object type=&quot;3&quot; unique_id=&quot;98646&quot;&gt;&lt;property id=&quot;20148&quot; value=&quot;5&quot;/&gt;&lt;property id=&quot;20300&quot; value=&quot;Slide 34 - &amp;quot;Data Communities Confused I?&amp;quot;&quot;/&gt;&lt;property id=&quot;20307&quot; value=&quot;665&quot;/&gt;&lt;/object&gt;&lt;object type=&quot;3&quot; unique_id=&quot;99919&quot;&gt;&lt;property id=&quot;20148&quot; value=&quot;5&quot;/&gt;&lt;property id=&quot;20300&quot; value=&quot;Slide 42 - &amp;quot;Sensors (Things) as a Service&amp;quot;&quot;/&gt;&lt;property id=&quot;20307&quot; value=&quot;671&quot;/&gt;&lt;/object&gt;&lt;object type=&quot;3&quot; unique_id=&quot;103219&quot;&gt;&lt;property id=&quot;20148&quot; value=&quot;5&quot;/&gt;&lt;property id=&quot;20300&quot; value=&quot;Slide 5 - &amp;quot;Issues of Importance&amp;quot;&quot;/&gt;&lt;property id=&quot;20307&quot; value=&quot;672&quot;/&gt;&lt;/object&gt;&lt;object type=&quot;3&quot; unique_id=&quot;103220&quot;&gt;&lt;property id=&quot;20148&quot; value=&quot;5&quot;/&gt;&lt;property id=&quot;20300&quot; value=&quot;Slide 22 - &amp;quot;Clouds Offer From different points of view &amp;quot;&quot;/&gt;&lt;property id=&quot;20307&quot; value=&quot;673&quot;/&gt;&lt;/object&gt;&lt;object type=&quot;3&quot; unique_id=&quot;103221&quot;&gt;&lt;property id=&quot;20148&quot; value=&quot;5&quot;/&gt;&lt;property id=&quot;20300&quot; value=&quot;Slide 25 - &amp;quot;The 4 paradigms of Scientific Research&amp;quot;&quot;/&gt;&lt;property id=&quot;20307&quot; value=&quot;674&quot;/&gt;&lt;/object&gt;&lt;object type=&quot;3&quot; unique_id=&quot;103222&quot;&gt;&lt;property id=&quot;20148&quot; value=&quot;5&quot;/&gt;&lt;property id=&quot;20300&quot; value=&quot;Slide 35 - &amp;quot;Data Communities Confused II?&amp;quot;&quot;/&gt;&lt;property id=&quot;20307&quot; value=&quot;675&quot;/&gt;&lt;/object&gt;&lt;object type=&quot;3&quot; unique_id=&quot;103223&quot;&gt;&lt;property id=&quot;20148&quot; value=&quot;5&quot;/&gt;&lt;property id=&quot;20300&quot; value=&quot;Slide 37 - &amp;quot;Clouds have highlighted SaaS PaaS IaaS &amp;quot;&quot;/&gt;&lt;property id=&quot;20307&quot; value=&quot;676&quot;/&gt;&lt;/object&gt;&lt;object type=&quot;3&quot; unique_id=&quot;103226&quot;&gt;&lt;property id=&quot;20148&quot; value=&quot;5&quot;/&gt;&lt;property id=&quot;20300&quot; value=&quot;Slide 47 - &amp;quot;FutureGrid Technology addressing Poor Cloud Performance?&amp;quot;&quot;/&gt;&lt;property id=&quot;20307&quot; value=&quot;679&quot;/&gt;&lt;/object&gt;&lt;object type=&quot;3&quot; unique_id=&quot;103227&quot;&gt;&lt;property id=&quot;20148&quot; value=&quot;5&quot;/&gt;&lt;property id=&quot;20300&quot; value=&quot;Slide 48 - &amp;quot;FutureGrid Testbed as a Service&amp;quot;&quot;/&gt;&lt;property id=&quot;20307&quot; value=&quot;680&quot;/&gt;&lt;/object&gt;&lt;object type=&quot;3&quot; unique_id=&quot;103228&quot;&gt;&lt;property id=&quot;20148&quot; value=&quot;5&quot;/&gt;&lt;property id=&quot;20300&quot; value=&quot;Slide 49 - &amp;quot;4 Use Types for FutureGrid TestbedaaS&amp;quot;&quot;/&gt;&lt;property id=&quot;20307&quot; value=&quot;681&quot;/&gt;&lt;/object&gt;&lt;object type=&quot;3&quot; unique_id=&quot;103229&quot;&gt;&lt;property id=&quot;20148&quot; value=&quot;5&quot;/&gt;&lt;property id=&quot;20300&quot; value=&quot;Slide 50 - &amp;quot;Sample FutureGrid Projects I&amp;quot;&quot;/&gt;&lt;property id=&quot;20307&quot; value=&quot;682&quot;/&gt;&lt;/object&gt;&lt;object type=&quot;3&quot; unique_id=&quot;103230&quot;&gt;&lt;property id=&quot;20148&quot; value=&quot;5&quot;/&gt;&lt;property id=&quot;20300&quot; value=&quot;Slide 51 - &amp;quot;Sample FutureGrid Projects II&amp;quot;&quot;/&gt;&lt;property id=&quot;20307&quot; value=&quot;683&quot;/&gt;&lt;/object&gt;&lt;object type=&quot;3&quot; unique_id=&quot;103231&quot;&gt;&lt;property id=&quot;20148&quot; value=&quot;5&quot;/&gt;&lt;property id=&quot;20300&quot; value=&quot;Slide 52 - &amp;quot;Education and Training Use of FutureGrid&amp;quot;&quot;/&gt;&lt;property id=&quot;20307&quot; value=&quot;684&quot;/&gt;&lt;/object&gt;&lt;object type=&quot;3&quot; unique_id=&quot;103232&quot;&gt;&lt;property id=&quot;20148&quot; value=&quot;5&quot;/&gt;&lt;property id=&quot;20300&quot; value=&quot;Slide 54 - &amp;quot;Performance of Dynamic Provisioning&amp;quot;&quot;/&gt;&lt;property id=&quot;20307&quot; value=&quot;685&quot;/&gt;&lt;/object&gt;&lt;object type=&quot;3&quot; unique_id=&quot;103236&quot;&gt;&lt;property id=&quot;20148&quot; value=&quot;5&quot;/&gt;&lt;property id=&quot;20300&quot; value=&quot;Slide 55 - &amp;quot;Direct GPU Virtualization&amp;quot;&quot;/&gt;&lt;property id=&quot;20307&quot; value=&quot;689&quot;/&gt;&lt;/object&gt;&lt;object type=&quot;3&quot; unique_id=&quot;103237&quot;&gt;&lt;property id=&quot;20148&quot; value=&quot;5&quot;/&gt;&lt;property id=&quot;20300&quot; value=&quot;Slide 56 - &amp;quot;Performance 1&amp;quot;&quot;/&gt;&lt;property id=&quot;20307&quot; value=&quot;690&quot;/&gt;&lt;/object&gt;&lt;object type=&quot;3&quot; unique_id=&quot;103238&quot;&gt;&lt;property id=&quot;20148&quot; value=&quot;5&quot;/&gt;&lt;property id=&quot;20300&quot; value=&quot;Slide 57 - &amp;quot;Performance 2&amp;quot;&quot;/&gt;&lt;property id=&quot;20307&quot; value=&quot;691&quot;/&gt;&lt;/object&gt;&lt;object type=&quot;3&quot; unique_id=&quot;104677&quot;&gt;&lt;property id=&quot;20148&quot; value=&quot;5&quot;/&gt;&lt;property id=&quot;20300&quot; value=&quot;Slide 27 - &amp;quot;Data Science Education&amp;quot;&quot;/&gt;&lt;property id=&quot;20307&quot; value=&quot;692&quot;/&gt;&lt;/object&gt;&lt;object type=&quot;3&quot; unique_id=&quot;104678&quot;&gt;&lt;property id=&quot;20148&quot; value=&quot;5&quot;/&gt;&lt;property id=&quot;20300&quot; value=&quot;Slide 28 - &amp;quot;Data Science Education&amp;quot;&quot;/&gt;&lt;property id=&quot;20307&quot; value=&quot;693&quot;/&gt;&lt;/object&gt;&lt;object type=&quot;3&quot; unique_id=&quot;104679&quot;&gt;&lt;property id=&quot;20148&quot; value=&quot;5&quot;/&gt;&lt;property id=&quot;20300&quot; value=&quot;Slide 29 - &amp;quot;Computational Science&amp;quot;&quot;/&gt;&lt;property id=&quot;20307&quot; value=&quot;694&quot;/&gt;&lt;/object&gt;&lt;object type=&quot;3&quot; unique_id=&quot;104680&quot;&gt;&lt;property id=&quot;20148&quot; value=&quot;5&quot;/&gt;&lt;property id=&quot;20300&quot; value=&quot;Slide 30 - &amp;quot;MOOC’s&amp;quot;&quot;/&gt;&lt;property id=&quot;20307&quot; value=&quot;695&quot;/&gt;&lt;/object&gt;&lt;object type=&quot;3&quot; unique_id=&quot;104681&quot;&gt;&lt;property id=&quot;20148&quot; value=&quot;5&quot;/&gt;&lt;property id=&quot;20300&quot; value=&quot;Slide 31 - &amp;quot;Massive Open Online Courses (MOOC)&amp;quot;&quot;/&gt;&lt;property id=&quot;20307&quot; value=&quot;696&quot;/&gt;&lt;/object&gt;&lt;object type=&quot;3&quot; unique_id=&quot;104682&quot;&gt;&lt;property id=&quot;20148&quot; value=&quot;5&quot;/&gt;&lt;property id=&quot;20300&quot; value=&quot;Slide 32 - &amp;quot;MOOC’s for Traditional Lectures&amp;quot;&quot;/&gt;&lt;property id=&quot;20307&quot; value=&quot;697&quot;/&gt;&lt;/object&gt;&lt;object type=&quot;3&quot; unique_id=&quot;104683&quot;&gt;&lt;property id=&quot;20148&quot; value=&quot;5&quot;/&gt;&lt;property id=&quot;20300&quot; value=&quot;Slide 38 - &amp;quot;Science Computing Environments&amp;quot;&quot;/&gt;&lt;property id=&quot;20307&quot; value=&quot;698&quot;/&gt;&lt;/object&gt;&lt;object type=&quot;3&quot; unique_id=&quot;104684&quot;&gt;&lt;property id=&quot;20148&quot; value=&quot;5&quot;/&gt;&lt;property id=&quot;20300&quot; value=&quot;Slide 39 - &amp;quot;Clouds HPC and Grids&amp;quot;&quot;/&gt;&lt;property id=&quot;20307&quot; value=&quot;699&quot;/&gt;&lt;/object&gt;&lt;object type=&quot;3&quot; unique_id=&quot;104685&quot;&gt;&lt;property id=&quot;20148&quot; value=&quot;5&quot;/&gt;&lt;property id=&quot;20300&quot; value=&quot;Slide 40 - &amp;quot;What Applications work in Clouds&amp;quot;&quot;/&gt;&lt;property id=&quot;20307&quot; value=&quot;700&quot;/&gt;&lt;/object&gt;&lt;object type=&quot;3&quot; unique_id=&quot;104686&quot;&gt;&lt;property id=&quot;20148&quot; value=&quot;5&quot;/&gt;&lt;property id=&quot;20300&quot; value=&quot;Slide 41 - &amp;quot;Internet of Things and the Cloud &amp;quot;&quot;/&gt;&lt;property id=&quot;20307&quot; value=&quot;701&quot;/&gt;&lt;/object&gt;&lt;object type=&quot;3&quot; unique_id=&quot;106298&quot;&gt;&lt;property id=&quot;20148&quot; value=&quot;5&quot;/&gt;&lt;property id=&quot;20300&quot; value=&quot;Slide 13 - &amp;quot;Economic Imperative Now Jobs&amp;quot;&quot;/&gt;&lt;property id=&quot;20307&quot; value=&quot;710&quot;/&gt;&lt;/object&gt;&lt;object type=&quot;3&quot; unique_id=&quot;106299&quot;&gt;&lt;property id=&quot;20148&quot; value=&quot;5&quot;/&gt;&lt;property id=&quot;20300&quot; value=&quot;Slide 44 - &amp;quot;Map Collective Model (Judy Qiu)&amp;quot;&quot;/&gt;&lt;property id=&quot;20307&quot; value=&quot;702&quot;/&gt;&lt;/object&gt;&lt;object type=&quot;3&quot; unique_id=&quot;106300&quot;&gt;&lt;property id=&quot;20148&quot; value=&quot;5&quot;/&gt;&lt;property id=&quot;20300&quot; value=&quot;Slide 45 - &amp;quot;Twister Iterative MapReduce  for Data Intensive Applications&amp;quot;&quot;/&gt;&lt;property id=&quot;20307&quot; value=&quot;703&quot;/&gt;&lt;/object&gt;&lt;object type=&quot;3&quot; unique_id=&quot;106301&quot;&gt;&lt;property id=&quot;20148&quot; value=&quot;5&quot;/&gt;&lt;property id=&quot;20300&quot; value=&quot;Slide 46 - &amp;quot;Kmeans&amp;quot;&quot;/&gt;&lt;property id=&quot;20307&quot; value=&quot;706&quot;/&gt;&lt;/object&gt;&lt;object type=&quot;3&quot; unique_id=&quot;106302&quot;&gt;&lt;property id=&quot;20148&quot; value=&quot;5&quot;/&gt;&lt;property id=&quot;20300&quot; value=&quot;Slide 53 - &amp;quot;Clouds have highlighted SaaS PaaS IaaS &amp;quot;&quot;/&gt;&lt;property id=&quot;20307&quot; value=&quot;709&quot;/&gt;&lt;/object&gt;&lt;/object&gt;&lt;object type=&quot;8&quot; unique_id=&quot;10150&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18376</TotalTime>
  <Words>3944</Words>
  <Application>Microsoft Office PowerPoint</Application>
  <PresentationFormat>On-screen Show (4:3)</PresentationFormat>
  <Paragraphs>479</Paragraphs>
  <Slides>64</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6" baseType="lpstr">
      <vt:lpstr>Adobe Gothic Std B</vt:lpstr>
      <vt:lpstr>ＭＳ Ｐゴシック</vt:lpstr>
      <vt:lpstr>Arial</vt:lpstr>
      <vt:lpstr>Calibri</vt:lpstr>
      <vt:lpstr>Cooper Std Black</vt:lpstr>
      <vt:lpstr>Segoe UI</vt:lpstr>
      <vt:lpstr>Segoe UI Light</vt:lpstr>
      <vt:lpstr>Times New Roman</vt:lpstr>
      <vt:lpstr>Wingdings</vt:lpstr>
      <vt:lpstr>3_Office Theme</vt:lpstr>
      <vt:lpstr>PhotoImpact</vt:lpstr>
      <vt:lpstr>Worksheet</vt:lpstr>
      <vt:lpstr>Data Science, Clouds  and X-Informatics  </vt:lpstr>
      <vt:lpstr>Abstract</vt:lpstr>
      <vt:lpstr>Big Data Ecosystem in One Sentence</vt:lpstr>
      <vt:lpstr>PowerPoint Presentation</vt:lpstr>
      <vt:lpstr>Issues of Importance</vt:lpstr>
      <vt:lpstr>Economic Imperative First Data</vt:lpstr>
      <vt:lpstr>Some Trends</vt:lpstr>
      <vt:lpstr>Some Data sizes</vt:lpstr>
      <vt:lpstr>PowerPoint Presentation</vt:lpstr>
      <vt:lpstr>PowerPoint Presentation</vt:lpstr>
      <vt:lpstr>PowerPoint Presentation</vt:lpstr>
      <vt:lpstr>PowerPoint Presentation</vt:lpstr>
      <vt:lpstr>Economic Imperative Now Jobs</vt:lpstr>
      <vt:lpstr>Jobs v. Countries</vt:lpstr>
      <vt:lpstr>McKinsey Institute on Big Data Jobs</vt:lpstr>
      <vt:lpstr>PowerPoint Presentation</vt:lpstr>
      <vt:lpstr>Computing Model</vt:lpstr>
      <vt:lpstr>PowerPoint Presentation</vt:lpstr>
      <vt:lpstr>Amazon making money</vt:lpstr>
      <vt:lpstr>Physically Clouds are Clear</vt:lpstr>
      <vt:lpstr>Virtualization made several things more convenient</vt:lpstr>
      <vt:lpstr>Clouds Offer From different points of view </vt:lpstr>
      <vt:lpstr>Research Model</vt:lpstr>
      <vt:lpstr>PowerPoint Presentation</vt:lpstr>
      <vt:lpstr>The 4 paradigms of Scientific Research</vt:lpstr>
      <vt:lpstr>PowerPoint Presentation</vt:lpstr>
      <vt:lpstr>Data Science Education</vt:lpstr>
      <vt:lpstr>Data Science Education</vt:lpstr>
      <vt:lpstr>Computational Science</vt:lpstr>
      <vt:lpstr>MOOC’s</vt:lpstr>
      <vt:lpstr>Massive Open Online Courses (MOOC)</vt:lpstr>
      <vt:lpstr>MOOC’s for Traditional Lectures</vt:lpstr>
      <vt:lpstr>Confusion in the new-old data field</vt:lpstr>
      <vt:lpstr>Data Communities Confused I?</vt:lpstr>
      <vt:lpstr>Data Communities Confused II?</vt:lpstr>
      <vt:lpstr>Clouds in Research</vt:lpstr>
      <vt:lpstr>Clouds have highlighted SaaS PaaS IaaS </vt:lpstr>
      <vt:lpstr>Science Computing Environments</vt:lpstr>
      <vt:lpstr>Clouds HPC and Grids</vt:lpstr>
      <vt:lpstr>What Applications work in Clouds</vt:lpstr>
      <vt:lpstr>Internet of Things and the Cloud </vt:lpstr>
      <vt:lpstr>Sensors (Things) as a Service</vt:lpstr>
      <vt:lpstr>Data Intensive Programming Models</vt:lpstr>
      <vt:lpstr>Map Collective Model (Judy Qiu)</vt:lpstr>
      <vt:lpstr>Twister Iterative MapReduce  for Data Intensive Applications</vt:lpstr>
      <vt:lpstr>Kmeans</vt:lpstr>
      <vt:lpstr>FutureGrid Technology addressing Poor Cloud Performance?</vt:lpstr>
      <vt:lpstr>FutureGrid Testbed as a Service</vt:lpstr>
      <vt:lpstr>4 Use Types for FutureGrid TestbedaaS</vt:lpstr>
      <vt:lpstr>Sample FutureGrid Projects I</vt:lpstr>
      <vt:lpstr>Sample FutureGrid Projects II</vt:lpstr>
      <vt:lpstr>Education and Training Use of FutureGrid</vt:lpstr>
      <vt:lpstr>Clouds have highlighted SaaS PaaS IaaS </vt:lpstr>
      <vt:lpstr>Performance of Dynamic Provisioning</vt:lpstr>
      <vt:lpstr>Direct GPU Virtualization</vt:lpstr>
      <vt:lpstr>Performance 1</vt:lpstr>
      <vt:lpstr>Performance 2</vt:lpstr>
      <vt:lpstr>Algorithms</vt:lpstr>
      <vt:lpstr>Algorithms for Data Analytics</vt:lpstr>
      <vt:lpstr>PowerPoint Presentation</vt:lpstr>
      <vt:lpstr>Data Analytics Futures?</vt:lpstr>
      <vt:lpstr>Conclusions </vt:lpstr>
      <vt:lpstr>Conclusions</vt:lpstr>
      <vt:lpstr>Conclusions II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537</cp:revision>
  <dcterms:created xsi:type="dcterms:W3CDTF">2010-05-04T01:29:55Z</dcterms:created>
  <dcterms:modified xsi:type="dcterms:W3CDTF">2013-05-08T09:00:29Z</dcterms:modified>
</cp:coreProperties>
</file>