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1.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2.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 id="2147483673" r:id="rId2"/>
    <p:sldMasterId id="2147483710" r:id="rId3"/>
    <p:sldMasterId id="2147483738" r:id="rId4"/>
    <p:sldMasterId id="2147483768" r:id="rId5"/>
    <p:sldMasterId id="2147483781" r:id="rId6"/>
    <p:sldMasterId id="2147483801" r:id="rId7"/>
    <p:sldMasterId id="2147483813" r:id="rId8"/>
    <p:sldMasterId id="2147483825" r:id="rId9"/>
    <p:sldMasterId id="2147483838" r:id="rId10"/>
    <p:sldMasterId id="2147483851" r:id="rId11"/>
    <p:sldMasterId id="2147483870" r:id="rId12"/>
    <p:sldMasterId id="2147483937" r:id="rId13"/>
  </p:sldMasterIdLst>
  <p:notesMasterIdLst>
    <p:notesMasterId r:id="rId63"/>
  </p:notesMasterIdLst>
  <p:sldIdLst>
    <p:sldId id="256" r:id="rId14"/>
    <p:sldId id="583" r:id="rId15"/>
    <p:sldId id="619" r:id="rId16"/>
    <p:sldId id="553" r:id="rId17"/>
    <p:sldId id="620" r:id="rId18"/>
    <p:sldId id="566" r:id="rId19"/>
    <p:sldId id="565" r:id="rId20"/>
    <p:sldId id="639" r:id="rId21"/>
    <p:sldId id="700" r:id="rId22"/>
    <p:sldId id="701" r:id="rId23"/>
    <p:sldId id="702" r:id="rId24"/>
    <p:sldId id="703" r:id="rId25"/>
    <p:sldId id="621" r:id="rId26"/>
    <p:sldId id="622" r:id="rId27"/>
    <p:sldId id="623" r:id="rId28"/>
    <p:sldId id="624" r:id="rId29"/>
    <p:sldId id="625" r:id="rId30"/>
    <p:sldId id="627" r:id="rId31"/>
    <p:sldId id="642" r:id="rId32"/>
    <p:sldId id="657" r:id="rId33"/>
    <p:sldId id="681" r:id="rId34"/>
    <p:sldId id="683" r:id="rId35"/>
    <p:sldId id="690" r:id="rId36"/>
    <p:sldId id="691" r:id="rId37"/>
    <p:sldId id="692" r:id="rId38"/>
    <p:sldId id="693" r:id="rId39"/>
    <p:sldId id="694" r:id="rId40"/>
    <p:sldId id="695" r:id="rId41"/>
    <p:sldId id="696" r:id="rId42"/>
    <p:sldId id="697" r:id="rId43"/>
    <p:sldId id="698" r:id="rId44"/>
    <p:sldId id="699" r:id="rId45"/>
    <p:sldId id="711" r:id="rId46"/>
    <p:sldId id="712" r:id="rId47"/>
    <p:sldId id="704" r:id="rId48"/>
    <p:sldId id="705" r:id="rId49"/>
    <p:sldId id="706" r:id="rId50"/>
    <p:sldId id="707" r:id="rId51"/>
    <p:sldId id="708" r:id="rId52"/>
    <p:sldId id="709" r:id="rId53"/>
    <p:sldId id="710" r:id="rId54"/>
    <p:sldId id="637" r:id="rId55"/>
    <p:sldId id="679" r:id="rId56"/>
    <p:sldId id="591" r:id="rId57"/>
    <p:sldId id="592" r:id="rId58"/>
    <p:sldId id="593" r:id="rId59"/>
    <p:sldId id="594" r:id="rId60"/>
    <p:sldId id="595" r:id="rId61"/>
    <p:sldId id="598"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DEE7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5" autoAdjust="0"/>
    <p:restoredTop sz="88419" autoAdjust="0"/>
  </p:normalViewPr>
  <p:slideViewPr>
    <p:cSldViewPr>
      <p:cViewPr varScale="1">
        <p:scale>
          <a:sx n="90" d="100"/>
          <a:sy n="90" d="100"/>
        </p:scale>
        <p:origin x="-1182"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slide" Target="slides/slide48.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tableStyles" Target="tableStyle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2C4FAC-5D83-482A-9809-B34FBC9884EF}" type="datetimeFigureOut">
              <a:rPr lang="en-US" smtClean="0"/>
              <a:pPr/>
              <a:t>7/12/2011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D4677B-C5CE-4183-A13D-EB29CCD21300}" type="slidenum">
              <a:rPr lang="en-US" smtClean="0"/>
              <a:pPr/>
              <a:t>‹#›</a:t>
            </a:fld>
            <a:endParaRPr lang="en-US"/>
          </a:p>
        </p:txBody>
      </p:sp>
    </p:spTree>
    <p:extLst>
      <p:ext uri="{BB962C8B-B14F-4D97-AF65-F5344CB8AC3E}">
        <p14:creationId xmlns:p14="http://schemas.microsoft.com/office/powerpoint/2010/main" val="3870314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SALSA is </a:t>
            </a:r>
          </a:p>
          <a:p>
            <a:r>
              <a:rPr lang="en-US" smtClean="0"/>
              <a:t>Service Aggregated Linked Sequential Activities</a:t>
            </a:r>
          </a:p>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endParaRPr lang="en-US" smtClean="0"/>
          </a:p>
        </p:txBody>
      </p:sp>
      <p:sp>
        <p:nvSpPr>
          <p:cNvPr id="144388" name="Slide Number Placeholder 3"/>
          <p:cNvSpPr>
            <a:spLocks noGrp="1"/>
          </p:cNvSpPr>
          <p:nvPr>
            <p:ph type="sldNum" sz="quarter" idx="5"/>
          </p:nvPr>
        </p:nvSpPr>
        <p:spPr>
          <a:noFill/>
        </p:spPr>
        <p:txBody>
          <a:bodyPr/>
          <a:lstStyle/>
          <a:p>
            <a:pPr fontAlgn="base">
              <a:spcBef>
                <a:spcPct val="0"/>
              </a:spcBef>
              <a:spcAft>
                <a:spcPct val="0"/>
              </a:spcAft>
            </a:pPr>
            <a:fld id="{7353CC8D-5389-4B02-B9D8-2B0D253C4F54}" type="slidenum">
              <a:rPr lang="en-US" b="1">
                <a:solidFill>
                  <a:prstClr val="black"/>
                </a:solidFill>
                <a:latin typeface="Times New Roman" pitchFamily="18" charset="0"/>
              </a:rPr>
              <a:pPr fontAlgn="base">
                <a:spcBef>
                  <a:spcPct val="0"/>
                </a:spcBef>
                <a:spcAft>
                  <a:spcPct val="0"/>
                </a:spcAft>
              </a:pPr>
              <a:t>10</a:t>
            </a:fld>
            <a:endParaRPr lang="en-US" b="1" dirty="0">
              <a:solidFill>
                <a:prstClr val="black"/>
              </a:solidFill>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11</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651747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F24E02-0EF6-43D8-8FD0-B9CA8C55491D}" type="slidenum">
              <a:rPr lang="en-US">
                <a:solidFill>
                  <a:prstClr val="black"/>
                </a:solidFill>
              </a:rPr>
              <a:pPr/>
              <a:t>13</a:t>
            </a:fld>
            <a:endParaRPr lang="en-US">
              <a:solidFill>
                <a:prstClr val="black"/>
              </a:solidFill>
            </a:endParaRPr>
          </a:p>
        </p:txBody>
      </p:sp>
      <p:sp>
        <p:nvSpPr>
          <p:cNvPr id="2493442" name="Rectangle 2"/>
          <p:cNvSpPr>
            <a:spLocks noGrp="1" noRot="1" noChangeAspect="1" noChangeArrowheads="1" noTextEdit="1"/>
          </p:cNvSpPr>
          <p:nvPr>
            <p:ph type="sldImg"/>
          </p:nvPr>
        </p:nvSpPr>
        <p:spPr>
          <a:ln/>
        </p:spPr>
      </p:sp>
      <p:sp>
        <p:nvSpPr>
          <p:cNvPr id="2493443" name="Rectangle 3"/>
          <p:cNvSpPr>
            <a:spLocks noGrp="1" noChangeArrowheads="1"/>
          </p:cNvSpPr>
          <p:nvPr>
            <p:ph type="body" idx="1"/>
          </p:nvPr>
        </p:nvSpPr>
        <p:spPr>
          <a:xfrm>
            <a:off x="914400" y="4341722"/>
            <a:ext cx="5029200" cy="4116239"/>
          </a:xfrm>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6A7EAB-2799-42F2-BAB9-281FD94E21A4}" type="slidenum">
              <a:rPr lang="en-US">
                <a:solidFill>
                  <a:prstClr val="black"/>
                </a:solidFill>
              </a:rPr>
              <a:pPr/>
              <a:t>14</a:t>
            </a:fld>
            <a:endParaRPr lang="en-US">
              <a:solidFill>
                <a:prstClr val="black"/>
              </a:solidFill>
            </a:endParaRPr>
          </a:p>
        </p:txBody>
      </p:sp>
      <p:sp>
        <p:nvSpPr>
          <p:cNvPr id="2496514" name="Rectangle 2"/>
          <p:cNvSpPr>
            <a:spLocks noGrp="1" noRot="1" noChangeAspect="1" noChangeArrowheads="1" noTextEdit="1"/>
          </p:cNvSpPr>
          <p:nvPr>
            <p:ph type="sldImg"/>
          </p:nvPr>
        </p:nvSpPr>
        <p:spPr>
          <a:ln/>
        </p:spPr>
      </p:sp>
      <p:sp>
        <p:nvSpPr>
          <p:cNvPr id="2496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B3A51F-6F1A-44E7-9126-B579B2565D29}" type="slidenum">
              <a:rPr lang="en-US">
                <a:solidFill>
                  <a:prstClr val="black"/>
                </a:solidFill>
              </a:rPr>
              <a:pPr/>
              <a:t>15</a:t>
            </a:fld>
            <a:endParaRPr lang="en-US">
              <a:solidFill>
                <a:prstClr val="black"/>
              </a:solidFill>
            </a:endParaRPr>
          </a:p>
        </p:txBody>
      </p:sp>
      <p:sp>
        <p:nvSpPr>
          <p:cNvPr id="2512898" name="Rectangle 2"/>
          <p:cNvSpPr>
            <a:spLocks noGrp="1" noRot="1" noChangeAspect="1" noChangeArrowheads="1" noTextEdit="1"/>
          </p:cNvSpPr>
          <p:nvPr>
            <p:ph type="sldImg"/>
          </p:nvPr>
        </p:nvSpPr>
        <p:spPr>
          <a:ln/>
        </p:spPr>
      </p:sp>
      <p:sp>
        <p:nvSpPr>
          <p:cNvPr id="2512899" name="Rectangle 3"/>
          <p:cNvSpPr>
            <a:spLocks noGrp="1" noChangeArrowheads="1"/>
          </p:cNvSpPr>
          <p:nvPr>
            <p:ph type="body" idx="1"/>
          </p:nvPr>
        </p:nvSpPr>
        <p:spPr>
          <a:xfrm>
            <a:off x="914400" y="4343320"/>
            <a:ext cx="5029200" cy="4114641"/>
          </a:xfrm>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A767AEA-5539-42FD-BE3A-E18C4743CE3C}" type="slidenum">
              <a:rPr lang="en-US" smtClean="0">
                <a:solidFill>
                  <a:prstClr val="black"/>
                </a:solidFill>
              </a:rPr>
              <a:pPr>
                <a:defRPr/>
              </a:pPr>
              <a:t>16</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dirty="0" err="1" smtClean="0"/>
              <a:t>StarGate</a:t>
            </a:r>
            <a:r>
              <a:rPr lang="en-US" baseline="0" dirty="0" smtClean="0"/>
              <a:t> demo at SC09 combined steps 5 and 6, using 10 </a:t>
            </a:r>
            <a:r>
              <a:rPr lang="en-US" baseline="0" dirty="0" err="1" smtClean="0"/>
              <a:t>Gbps</a:t>
            </a:r>
            <a:r>
              <a:rPr lang="en-US" baseline="0" dirty="0" smtClean="0"/>
              <a:t> </a:t>
            </a:r>
            <a:r>
              <a:rPr lang="en-US" baseline="0" dirty="0" err="1" smtClean="0"/>
              <a:t>ESnet</a:t>
            </a:r>
            <a:r>
              <a:rPr lang="en-US" baseline="0" dirty="0" smtClean="0"/>
              <a:t> connection and 10 </a:t>
            </a:r>
            <a:r>
              <a:rPr lang="en-US" baseline="0" dirty="0" err="1" smtClean="0"/>
              <a:t>Gbps</a:t>
            </a:r>
            <a:r>
              <a:rPr lang="en-US" baseline="0" dirty="0" smtClean="0"/>
              <a:t> Dynamic Circuit Network (DCN) – 150 TB was moved from NICS to ANL for rendering on GPU cluster, results were streamed to </a:t>
            </a:r>
            <a:r>
              <a:rPr lang="en-US" baseline="0" dirty="0" err="1" smtClean="0"/>
              <a:t>OptiPortal</a:t>
            </a:r>
            <a:r>
              <a:rPr lang="en-US" baseline="0" dirty="0" smtClean="0"/>
              <a:t> at SC – our network tradeoffs include similar options.</a:t>
            </a:r>
          </a:p>
          <a:p>
            <a:endParaRPr lang="en-US" baseline="0" dirty="0" smtClean="0"/>
          </a:p>
          <a:p>
            <a:r>
              <a:rPr lang="en-US" baseline="0" dirty="0" smtClean="0"/>
              <a:t>The full simulation takes 3 months real time at NICS, moving data to ANL takes 3 nights – moving the data is practical, if it can be made simple and reliable.</a:t>
            </a:r>
          </a:p>
          <a:p>
            <a:r>
              <a:rPr lang="en-US" smtClean="0"/>
              <a:t>http://www.lbl.gov/cs/Archive/news112009.html</a:t>
            </a:r>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18</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pPr/>
              <a:t>19</a:t>
            </a:fld>
            <a:endParaRPr lang="en-US"/>
          </a:p>
        </p:txBody>
      </p:sp>
    </p:spTree>
    <p:extLst>
      <p:ext uri="{BB962C8B-B14F-4D97-AF65-F5344CB8AC3E}">
        <p14:creationId xmlns:p14="http://schemas.microsoft.com/office/powerpoint/2010/main" val="1116249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2</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B1E75A1A-6F8B-4F5E-91DB-686FBE50DAC1}" type="slidenum">
              <a:rPr lang="en-US" b="1" smtClean="0">
                <a:solidFill>
                  <a:srgbClr val="000000"/>
                </a:solidFill>
              </a:rPr>
              <a:pPr/>
              <a:t>20</a:t>
            </a:fld>
            <a:endParaRPr lang="en-US" b="1" smtClean="0">
              <a:solidFill>
                <a:srgbClr val="000000"/>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342845FB-AD20-401A-BEBB-6384C84F7BA6}"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8"/>
          <p:cNvSpPr>
            <a:spLocks noGrp="1" noChangeArrowheads="1"/>
          </p:cNvSpPr>
          <p:nvPr>
            <p:ph type="sldNum" sz="quarter" idx="5"/>
          </p:nvPr>
        </p:nvSpPr>
        <p:spPr/>
        <p:txBody>
          <a:bodyPr/>
          <a:lstStyle/>
          <a:p>
            <a:pPr>
              <a:defRPr/>
            </a:pPr>
            <a:fld id="{77D35849-4790-4407-BA15-67A392ADEF56}" type="slidenum">
              <a:rPr lang="en-US" smtClean="0"/>
              <a:pPr>
                <a:defRPr/>
              </a:pPr>
              <a:t>22</a:t>
            </a:fld>
            <a:endParaRPr lang="en-US" smtClean="0"/>
          </a:p>
        </p:txBody>
      </p:sp>
      <p:sp>
        <p:nvSpPr>
          <p:cNvPr id="31747" name="Rectangle 1"/>
          <p:cNvSpPr>
            <a:spLocks noGrp="1" noRot="1" noChangeAspect="1" noChangeArrowheads="1" noTextEdit="1"/>
          </p:cNvSpPr>
          <p:nvPr>
            <p:ph type="sldImg"/>
          </p:nvPr>
        </p:nvSpPr>
        <p:spPr bwMode="auto">
          <a:xfrm>
            <a:off x="1143000" y="685800"/>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8" name="Rectangle 2"/>
          <p:cNvSpPr>
            <a:spLocks noGrp="1" noChangeArrowheads="1"/>
          </p:cNvSpPr>
          <p:nvPr>
            <p:ph type="body" idx="1"/>
          </p:nvPr>
        </p:nvSpPr>
        <p:spPr bwMode="auto">
          <a:xfrm>
            <a:off x="685800" y="4343400"/>
            <a:ext cx="5484813" cy="4024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664C519-22E6-4466-9173-6313529B9B12}"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1DE9AF63-1CD1-44EA-A936-5AF8C9B33E83}"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63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8A2085C3-5063-4B73-B28E-3780F3D1E83C}" type="slidenum">
              <a:rPr lang="en-US" smtClean="0">
                <a:latin typeface="Calibri" pitchFamily="34" charset="0"/>
              </a:rPr>
              <a:pPr fontAlgn="base">
                <a:spcBef>
                  <a:spcPct val="0"/>
                </a:spcBef>
                <a:spcAft>
                  <a:spcPct val="0"/>
                </a:spcAft>
                <a:defRPr/>
              </a:pPr>
              <a:t>25</a:t>
            </a:fld>
            <a:endParaRPr lang="en-US" smtClean="0">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74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519FD952-6755-41B0-B814-03589CE54302}" type="slidenum">
              <a:rPr lang="en-US" smtClean="0">
                <a:latin typeface="Calibri" pitchFamily="34" charset="0"/>
              </a:rPr>
              <a:pPr fontAlgn="base">
                <a:spcBef>
                  <a:spcPct val="0"/>
                </a:spcBef>
                <a:spcAft>
                  <a:spcPct val="0"/>
                </a:spcAft>
                <a:defRPr/>
              </a:pPr>
              <a:t>26</a:t>
            </a:fld>
            <a:endParaRPr lang="en-US" smtClean="0">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84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B1B92190-45C4-498E-B5AC-27FB2191DC84}" type="slidenum">
              <a:rPr lang="en-US" smtClean="0">
                <a:latin typeface="Calibri" pitchFamily="34" charset="0"/>
              </a:rPr>
              <a:pPr fontAlgn="base">
                <a:spcBef>
                  <a:spcPct val="0"/>
                </a:spcBef>
                <a:spcAft>
                  <a:spcPct val="0"/>
                </a:spcAft>
                <a:defRPr/>
              </a:pPr>
              <a:t>27</a:t>
            </a:fld>
            <a:endParaRPr lang="en-US" smtClean="0">
              <a:latin typeface="Calibri"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04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5059C96F-9935-47B8-AF03-C451479295B3}" type="slidenum">
              <a:rPr lang="en-US" smtClean="0">
                <a:latin typeface="Calibri" pitchFamily="34" charset="0"/>
              </a:rPr>
              <a:pPr fontAlgn="base">
                <a:spcBef>
                  <a:spcPct val="0"/>
                </a:spcBef>
                <a:spcAft>
                  <a:spcPct val="0"/>
                </a:spcAft>
                <a:defRPr/>
              </a:pPr>
              <a:t>28</a:t>
            </a:fld>
            <a:endParaRPr lang="en-US" smtClean="0">
              <a:latin typeface="Calibri"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94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F826FBE1-0E81-4C0D-A785-4053D068E616}" type="slidenum">
              <a:rPr lang="en-US" smtClean="0">
                <a:latin typeface="Calibri" pitchFamily="34" charset="0"/>
              </a:rPr>
              <a:pPr fontAlgn="base">
                <a:spcBef>
                  <a:spcPct val="0"/>
                </a:spcBef>
                <a:spcAft>
                  <a:spcPct val="0"/>
                </a:spcAft>
                <a:defRPr/>
              </a:pPr>
              <a:t>29</a:t>
            </a:fld>
            <a:endParaRPr lang="en-US" smtClean="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each category,</a:t>
            </a:r>
            <a:r>
              <a:rPr lang="en-US" baseline="0" dirty="0" smtClean="0"/>
              <a:t> give examples, e.g. Astronomy solon 20 TB night, </a:t>
            </a:r>
          </a:p>
          <a:p>
            <a:r>
              <a:rPr lang="en-US" dirty="0" smtClean="0"/>
              <a:t>http://www.datacenterknowledge.com/archives/2009/12/22/the-data-crunching-powerhouse-behind-avatar/</a:t>
            </a:r>
          </a:p>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3</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F79E1FF5-4572-4B94-82D3-81B7E1CE5BF2}"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15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0E301960-9FC6-4BA0-98CE-EFD620CE4E58}" type="slidenum">
              <a:rPr lang="en-US" smtClean="0">
                <a:latin typeface="Calibri" pitchFamily="34" charset="0"/>
              </a:rPr>
              <a:pPr fontAlgn="base">
                <a:spcBef>
                  <a:spcPct val="0"/>
                </a:spcBef>
                <a:spcAft>
                  <a:spcPct val="0"/>
                </a:spcAft>
                <a:defRPr/>
              </a:pPr>
              <a:t>31</a:t>
            </a:fld>
            <a:endParaRPr lang="en-US" smtClean="0">
              <a:latin typeface="Calibri"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25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4A5FFA2F-52D8-40B9-9D48-A8C9D7206821}" type="slidenum">
              <a:rPr lang="en-US" smtClean="0">
                <a:latin typeface="Calibri" pitchFamily="34" charset="0"/>
              </a:rPr>
              <a:pPr fontAlgn="base">
                <a:spcBef>
                  <a:spcPct val="0"/>
                </a:spcBef>
                <a:spcAft>
                  <a:spcPct val="0"/>
                </a:spcAft>
                <a:defRPr/>
              </a:pPr>
              <a:t>32</a:t>
            </a:fld>
            <a:endParaRPr lang="en-US" smtClean="0">
              <a:latin typeface="Calibri"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F8F31A4A-9717-4130-A1B7-DED4054EBE17}" type="slidenum">
              <a:rPr lang="en-US">
                <a:solidFill>
                  <a:prstClr val="black"/>
                </a:solidFill>
              </a:rPr>
              <a:pPr>
                <a:defRPr/>
              </a:pPr>
              <a:t>33</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34</a:t>
            </a:fld>
            <a:endParaRPr lang="en-US"/>
          </a:p>
        </p:txBody>
      </p:sp>
    </p:spTree>
    <p:extLst>
      <p:ext uri="{BB962C8B-B14F-4D97-AF65-F5344CB8AC3E}">
        <p14:creationId xmlns:p14="http://schemas.microsoft.com/office/powerpoint/2010/main" val="24357120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C4 Continuous Collaborative Computational Cloud</a:t>
            </a:r>
            <a:endParaRPr lang="en-US" dirty="0"/>
          </a:p>
        </p:txBody>
      </p:sp>
      <p:sp>
        <p:nvSpPr>
          <p:cNvPr id="4" name="Slide Number Placeholder 3"/>
          <p:cNvSpPr>
            <a:spLocks noGrp="1"/>
          </p:cNvSpPr>
          <p:nvPr>
            <p:ph type="sldNum" sz="quarter" idx="10"/>
          </p:nvPr>
        </p:nvSpPr>
        <p:spPr/>
        <p:txBody>
          <a:bodyPr/>
          <a:lstStyle/>
          <a:p>
            <a:fld id="{3A903641-60CB-4076-A333-28251A8A7731}" type="slidenum">
              <a:rPr lang="en-US" smtClean="0"/>
              <a:pPr/>
              <a:t>35</a:t>
            </a:fld>
            <a:endParaRPr lang="en-US"/>
          </a:p>
        </p:txBody>
      </p:sp>
    </p:spTree>
    <p:extLst>
      <p:ext uri="{BB962C8B-B14F-4D97-AF65-F5344CB8AC3E}">
        <p14:creationId xmlns:p14="http://schemas.microsoft.com/office/powerpoint/2010/main" val="4075381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903641-60CB-4076-A333-28251A8A7731}"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p:cNvSpPr>
          <p:nvPr>
            <p:ph type="sldImg"/>
          </p:nvPr>
        </p:nvSpPr>
        <p:spPr>
          <a:ln/>
        </p:spPr>
      </p:sp>
      <p:sp>
        <p:nvSpPr>
          <p:cNvPr id="71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71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F1A5867-E282-4670-8DDB-32BF3D5B56BF}" type="slidenum">
              <a:rPr lang="en-US" sz="1200">
                <a:solidFill>
                  <a:prstClr val="black"/>
                </a:solidFill>
              </a:rPr>
              <a:pPr eaLnBrk="1" hangingPunct="1"/>
              <a:t>37</a:t>
            </a:fld>
            <a:endParaRPr lang="en-US" sz="120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38</a:t>
            </a:fld>
            <a:endParaRPr lang="en-US"/>
          </a:p>
        </p:txBody>
      </p:sp>
    </p:spTree>
    <p:extLst>
      <p:ext uri="{BB962C8B-B14F-4D97-AF65-F5344CB8AC3E}">
        <p14:creationId xmlns:p14="http://schemas.microsoft.com/office/powerpoint/2010/main" val="21567101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E8EB338-559F-4520-9118-EB7AB191DB7F}" type="slidenum">
              <a:rPr lang="en-US" sz="1200">
                <a:solidFill>
                  <a:prstClr val="black"/>
                </a:solidFill>
              </a:rPr>
              <a:pPr eaLnBrk="1" hangingPunct="1"/>
              <a:t>39</a:t>
            </a:fld>
            <a:endParaRPr lang="en-US" sz="1200">
              <a:solidFill>
                <a:prstClr val="black"/>
              </a:solidFill>
            </a:endParaRPr>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40</a:t>
            </a:fld>
            <a:endParaRPr lang="en-US"/>
          </a:p>
        </p:txBody>
      </p:sp>
    </p:spTree>
    <p:extLst>
      <p:ext uri="{BB962C8B-B14F-4D97-AF65-F5344CB8AC3E}">
        <p14:creationId xmlns:p14="http://schemas.microsoft.com/office/powerpoint/2010/main" val="29489262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8897821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42</a:t>
            </a:fld>
            <a:endParaRPr 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43</a:t>
            </a:fld>
            <a:endParaRPr lang="en-US"/>
          </a:p>
        </p:txBody>
      </p:sp>
    </p:spTree>
    <p:extLst>
      <p:ext uri="{BB962C8B-B14F-4D97-AF65-F5344CB8AC3E}">
        <p14:creationId xmlns:p14="http://schemas.microsoft.com/office/powerpoint/2010/main" val="30375399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9D3685C-CFC7-40CD-888A-AF8AAE071549}" type="slidenum">
              <a:rPr lang="en-US" smtClean="0">
                <a:solidFill>
                  <a:prstClr val="black"/>
                </a:solidFill>
              </a:rPr>
              <a:pPr/>
              <a:t>44</a:t>
            </a:fld>
            <a:endParaRPr lang="en-US">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45</a:t>
            </a:fld>
            <a:endParaRPr lang="en-US">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A9A85A-D972-4217-AD24-12F19178816F}" type="slidenum">
              <a:rPr lang="en-US" smtClean="0">
                <a:solidFill>
                  <a:prstClr val="black"/>
                </a:solidFill>
              </a:rPr>
              <a:pPr/>
              <a:t>46</a:t>
            </a:fld>
            <a:endParaRPr lang="en-US">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A9A85A-D972-4217-AD24-12F19178816F}" type="slidenum">
              <a:rPr lang="en-US" smtClean="0">
                <a:solidFill>
                  <a:prstClr val="black"/>
                </a:solidFill>
              </a:rPr>
              <a:pPr/>
              <a:t>47</a:t>
            </a:fld>
            <a:endParaRPr lang="en-US" dirty="0">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0D73186-C7E7-4D58-92F1-CA6E43EBF833}" type="slidenum">
              <a:rPr lang="en-US" smtClean="0">
                <a:solidFill>
                  <a:prstClr val="black"/>
                </a:solidFill>
              </a:rPr>
              <a:pPr/>
              <a:t>48</a:t>
            </a:fld>
            <a:endParaRPr lang="en-US">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49</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372462-40BB-49EC-81D3-B2D2D6D8EF9E}"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734315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E3DCAA1A-C362-4BF3-A61A-2A85217BB912}" type="slidenum">
              <a:rPr lang="en-US">
                <a:solidFill>
                  <a:prstClr val="black"/>
                </a:solidFill>
              </a:rPr>
              <a:pPr/>
              <a:t>6</a:t>
            </a:fld>
            <a:endParaRPr lang="en-US">
              <a:solidFill>
                <a:prstClr val="black"/>
              </a:solidFill>
            </a:endParaRPr>
          </a:p>
        </p:txBody>
      </p:sp>
      <p:sp>
        <p:nvSpPr>
          <p:cNvPr id="57347" name="Rectangle 7"/>
          <p:cNvSpPr txBox="1">
            <a:spLocks noGrp="1" noChangeArrowheads="1"/>
          </p:cNvSpPr>
          <p:nvPr/>
        </p:nvSpPr>
        <p:spPr bwMode="auto">
          <a:xfrm>
            <a:off x="3884613" y="8685042"/>
            <a:ext cx="2971800" cy="457360"/>
          </a:xfrm>
          <a:prstGeom prst="rect">
            <a:avLst/>
          </a:prstGeom>
          <a:noFill/>
          <a:ln w="9525">
            <a:noFill/>
            <a:miter lim="800000"/>
            <a:headEnd/>
            <a:tailEnd/>
          </a:ln>
        </p:spPr>
        <p:txBody>
          <a:bodyPr anchor="b"/>
          <a:lstStyle/>
          <a:p>
            <a:pPr algn="r" eaLnBrk="0" fontAlgn="base" hangingPunct="0">
              <a:spcBef>
                <a:spcPct val="0"/>
              </a:spcBef>
              <a:spcAft>
                <a:spcPct val="0"/>
              </a:spcAft>
            </a:pPr>
            <a:fld id="{2E6B0939-D785-48BF-A7DF-C5E898742F86}" type="slidenum">
              <a:rPr lang="en-US" sz="1200">
                <a:solidFill>
                  <a:prstClr val="black"/>
                </a:solidFill>
                <a:latin typeface="Times New Roman" pitchFamily="18" charset="0"/>
              </a:rPr>
              <a:pPr algn="r" eaLnBrk="0" fontAlgn="base" hangingPunct="0">
                <a:spcBef>
                  <a:spcPct val="0"/>
                </a:spcBef>
                <a:spcAft>
                  <a:spcPct val="0"/>
                </a:spcAft>
              </a:pPr>
              <a:t>6</a:t>
            </a:fld>
            <a:endParaRPr lang="en-US" sz="1200">
              <a:solidFill>
                <a:prstClr val="black"/>
              </a:solidFill>
              <a:latin typeface="Times New Roman" pitchFamily="18" charset="0"/>
            </a:endParaRPr>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988A37D9-66D0-4F15-AD0C-AFF5B2B529C4}" type="slidenum">
              <a:rPr lang="en-US">
                <a:solidFill>
                  <a:prstClr val="black"/>
                </a:solidFill>
              </a:rPr>
              <a:pPr/>
              <a:t>7</a:t>
            </a:fld>
            <a:endParaRPr lang="en-US">
              <a:solidFill>
                <a:prstClr val="black"/>
              </a:solidFill>
            </a:endParaRPr>
          </a:p>
        </p:txBody>
      </p:sp>
      <p:sp>
        <p:nvSpPr>
          <p:cNvPr id="56323" name="Rectangle 7"/>
          <p:cNvSpPr txBox="1">
            <a:spLocks noGrp="1" noChangeArrowheads="1"/>
          </p:cNvSpPr>
          <p:nvPr/>
        </p:nvSpPr>
        <p:spPr bwMode="auto">
          <a:xfrm>
            <a:off x="3884613" y="8685042"/>
            <a:ext cx="2971800" cy="457360"/>
          </a:xfrm>
          <a:prstGeom prst="rect">
            <a:avLst/>
          </a:prstGeom>
          <a:noFill/>
          <a:ln w="9525">
            <a:noFill/>
            <a:miter lim="800000"/>
            <a:headEnd/>
            <a:tailEnd/>
          </a:ln>
        </p:spPr>
        <p:txBody>
          <a:bodyPr anchor="b"/>
          <a:lstStyle/>
          <a:p>
            <a:pPr algn="r" eaLnBrk="0" fontAlgn="base" hangingPunct="0">
              <a:spcBef>
                <a:spcPct val="0"/>
              </a:spcBef>
              <a:spcAft>
                <a:spcPct val="0"/>
              </a:spcAft>
            </a:pPr>
            <a:fld id="{24DD2618-11A5-46B2-B0D1-BF0E192D878B}" type="slidenum">
              <a:rPr lang="en-US" sz="1200">
                <a:solidFill>
                  <a:prstClr val="black"/>
                </a:solidFill>
                <a:latin typeface="Times New Roman" pitchFamily="18" charset="0"/>
              </a:rPr>
              <a:pPr algn="r" eaLnBrk="0" fontAlgn="base" hangingPunct="0">
                <a:spcBef>
                  <a:spcPct val="0"/>
                </a:spcBef>
                <a:spcAft>
                  <a:spcPct val="0"/>
                </a:spcAft>
              </a:pPr>
              <a:t>7</a:t>
            </a:fld>
            <a:endParaRPr lang="en-US" sz="1200">
              <a:solidFill>
                <a:prstClr val="black"/>
              </a:solidFill>
              <a:latin typeface="Times New Roman" pitchFamily="18" charset="0"/>
            </a:endParaRPr>
          </a:p>
        </p:txBody>
      </p:sp>
      <p:sp>
        <p:nvSpPr>
          <p:cNvPr id="56324" name="Rectangle 2"/>
          <p:cNvSpPr>
            <a:spLocks noGrp="1" noRot="1" noChangeAspect="1" noChangeArrowheads="1" noTextEdit="1"/>
          </p:cNvSpPr>
          <p:nvPr>
            <p:ph type="sldImg"/>
          </p:nvPr>
        </p:nvSpPr>
        <p:spPr>
          <a:ln/>
        </p:spPr>
      </p:sp>
      <p:sp>
        <p:nvSpPr>
          <p:cNvPr id="5632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8</a:t>
            </a:fld>
            <a:endParaRPr lang="en-US"/>
          </a:p>
        </p:txBody>
      </p:sp>
    </p:spTree>
    <p:extLst>
      <p:ext uri="{BB962C8B-B14F-4D97-AF65-F5344CB8AC3E}">
        <p14:creationId xmlns:p14="http://schemas.microsoft.com/office/powerpoint/2010/main" val="1769917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A387BFC-7041-4634-9E26-7C9D7A5F60C5}" type="slidenum">
              <a:rPr lang="en-US" smtClean="0">
                <a:solidFill>
                  <a:prstClr val="black"/>
                </a:solidFill>
              </a:rPr>
              <a:pPr/>
              <a:t>9</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jpeg"/><Relationship Id="rId1" Type="http://schemas.openxmlformats.org/officeDocument/2006/relationships/slideMaster" Target="../slideMasters/slideMaster11.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350px-Zuoshangjiao.jpg"/>
          <p:cNvPicPr>
            <a:picLocks noChangeAspect="1"/>
          </p:cNvPicPr>
          <p:nvPr userDrawn="1"/>
        </p:nvPicPr>
        <p:blipFill>
          <a:blip r:embed="rId2" cstate="print"/>
          <a:stretch>
            <a:fillRect/>
          </a:stretch>
        </p:blipFill>
        <p:spPr>
          <a:xfrm>
            <a:off x="0" y="0"/>
            <a:ext cx="1600200" cy="1540764"/>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pPr/>
              <a:t>7/12/2011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pPr/>
              <a:t>7/12/2011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766E5B5-948A-4988-907E-914267AA59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91298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948683F-CD5C-4AF6-B1E0-7263B4EC01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57727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909681E-613E-40C2-91C8-CAFB9E1446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74182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F7558FCB-F9E4-46B7-8840-286F4A9A41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17716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685800"/>
            <a:ext cx="1447800" cy="5794375"/>
          </a:xfrm>
          <a:prstGeom prst="rect">
            <a:avLst/>
          </a:prstGeom>
          <a:noFill/>
          <a:ln w="9525">
            <a:noFill/>
            <a:miter lim="800000"/>
            <a:headEnd/>
            <a:tailEnd/>
          </a:ln>
        </p:spPr>
      </p:pic>
      <p:sp>
        <p:nvSpPr>
          <p:cNvPr id="5" name="Text Box 2"/>
          <p:cNvSpPr txBox="1">
            <a:spLocks noChangeArrowheads="1"/>
          </p:cNvSpPr>
          <p:nvPr/>
        </p:nvSpPr>
        <p:spPr bwMode="auto">
          <a:xfrm>
            <a:off x="0" y="6308725"/>
            <a:ext cx="9144000" cy="549275"/>
          </a:xfrm>
          <a:prstGeom prst="rect">
            <a:avLst/>
          </a:prstGeom>
          <a:solidFill>
            <a:srgbClr val="0067B1"/>
          </a:solidFill>
          <a:ln w="9525">
            <a:noFill/>
            <a:round/>
            <a:headEnd/>
            <a:tailEnd/>
          </a:ln>
          <a:effectLst/>
        </p:spPr>
        <p:txBody>
          <a:bodyPr wrap="none" anchor="ctr"/>
          <a:lstStyle/>
          <a:p>
            <a:pPr>
              <a:defRPr/>
            </a:pPr>
            <a:endParaRPr lang="en-US">
              <a:solidFill>
                <a:prstClr val="black"/>
              </a:solidFill>
              <a:cs typeface="Arial" pitchFamily="34" charset="0"/>
            </a:endParaRPr>
          </a:p>
        </p:txBody>
      </p:sp>
      <p:grpSp>
        <p:nvGrpSpPr>
          <p:cNvPr id="6" name="Group 21"/>
          <p:cNvGrpSpPr>
            <a:grpSpLocks/>
          </p:cNvGrpSpPr>
          <p:nvPr/>
        </p:nvGrpSpPr>
        <p:grpSpPr bwMode="auto">
          <a:xfrm>
            <a:off x="0" y="0"/>
            <a:ext cx="9215438" cy="1081088"/>
            <a:chOff x="-1" y="0"/>
            <a:chExt cx="9215439" cy="1081088"/>
          </a:xfrm>
        </p:grpSpPr>
        <p:sp>
          <p:nvSpPr>
            <p:cNvPr id="7" name="Rectangle 4"/>
            <p:cNvSpPr>
              <a:spLocks noChangeArrowheads="1"/>
            </p:cNvSpPr>
            <p:nvPr userDrawn="1"/>
          </p:nvSpPr>
          <p:spPr bwMode="auto">
            <a:xfrm>
              <a:off x="-1" y="0"/>
              <a:ext cx="9144001" cy="1044575"/>
            </a:xfrm>
            <a:prstGeom prst="rect">
              <a:avLst/>
            </a:prstGeom>
            <a:solidFill>
              <a:srgbClr val="0067B1"/>
            </a:solidFill>
            <a:ln w="9360">
              <a:solidFill>
                <a:srgbClr val="0067B1"/>
              </a:solidFill>
              <a:round/>
              <a:headEnd/>
              <a:tailEnd/>
            </a:ln>
            <a:effectLst/>
          </p:spPr>
          <p:txBody>
            <a:bodyPr wrap="none" anchor="ctr"/>
            <a:lstStyle/>
            <a:p>
              <a:pPr>
                <a:defRPr/>
              </a:pPr>
              <a:endParaRPr lang="en-US">
                <a:solidFill>
                  <a:prstClr val="black"/>
                </a:solidFill>
                <a:cs typeface="Arial" pitchFamily="34" charset="0"/>
              </a:endParaRPr>
            </a:p>
          </p:txBody>
        </p:sp>
        <p:pic>
          <p:nvPicPr>
            <p:cNvPr id="8" name="Picture 5"/>
            <p:cNvPicPr>
              <a:picLocks noChangeAspect="1" noChangeArrowheads="1"/>
            </p:cNvPicPr>
            <p:nvPr userDrawn="1"/>
          </p:nvPicPr>
          <p:blipFill>
            <a:blip r:embed="rId3" cstate="print"/>
            <a:srcRect/>
            <a:stretch>
              <a:fillRect/>
            </a:stretch>
          </p:blipFill>
          <p:spPr bwMode="auto">
            <a:xfrm>
              <a:off x="0" y="0"/>
              <a:ext cx="1735138" cy="979488"/>
            </a:xfrm>
            <a:prstGeom prst="rect">
              <a:avLst/>
            </a:prstGeom>
            <a:noFill/>
            <a:ln w="9525">
              <a:noFill/>
              <a:miter lim="800000"/>
              <a:headEnd/>
              <a:tailEnd/>
            </a:ln>
          </p:spPr>
        </p:pic>
        <p:sp>
          <p:nvSpPr>
            <p:cNvPr id="9" name="Rectangle 6"/>
            <p:cNvSpPr>
              <a:spLocks noChangeArrowheads="1"/>
            </p:cNvSpPr>
            <p:nvPr/>
          </p:nvSpPr>
          <p:spPr bwMode="auto">
            <a:xfrm>
              <a:off x="1619249" y="0"/>
              <a:ext cx="1800225" cy="979488"/>
            </a:xfrm>
            <a:prstGeom prst="rect">
              <a:avLst/>
            </a:prstGeom>
            <a:solidFill>
              <a:srgbClr val="FFFFFF"/>
            </a:solidFill>
            <a:ln w="9360">
              <a:solidFill>
                <a:srgbClr val="FFFFFF"/>
              </a:solidFill>
              <a:round/>
              <a:headEnd/>
              <a:tailEnd/>
            </a:ln>
            <a:effectLst/>
          </p:spPr>
          <p:txBody>
            <a:bodyPr wrap="none" anchor="ctr"/>
            <a:lstStyle/>
            <a:p>
              <a:pPr>
                <a:defRPr/>
              </a:pPr>
              <a:endParaRPr lang="en-US">
                <a:solidFill>
                  <a:prstClr val="black"/>
                </a:solidFill>
                <a:cs typeface="Arial" pitchFamily="34" charset="0"/>
              </a:endParaRPr>
            </a:p>
          </p:txBody>
        </p:sp>
        <p:sp>
          <p:nvSpPr>
            <p:cNvPr id="10" name="Freeform 7"/>
            <p:cNvSpPr>
              <a:spLocks noChangeArrowheads="1"/>
            </p:cNvSpPr>
            <p:nvPr/>
          </p:nvSpPr>
          <p:spPr bwMode="auto">
            <a:xfrm>
              <a:off x="1619249" y="0"/>
              <a:ext cx="1800225" cy="979488"/>
            </a:xfrm>
            <a:custGeom>
              <a:avLst/>
              <a:gdLst/>
              <a:ahLst/>
              <a:cxnLst>
                <a:cxn ang="0">
                  <a:pos x="5000" y="0"/>
                </a:cxn>
                <a:cxn ang="0">
                  <a:pos x="5000" y="2720"/>
                </a:cxn>
                <a:cxn ang="0">
                  <a:pos x="0" y="2720"/>
                </a:cxn>
                <a:cxn ang="0">
                  <a:pos x="2000" y="0"/>
                </a:cxn>
                <a:cxn ang="0">
                  <a:pos x="5000" y="0"/>
                </a:cxn>
              </a:cxnLst>
              <a:rect l="0" t="0" r="r" b="b"/>
              <a:pathLst>
                <a:path w="5001" h="2721">
                  <a:moveTo>
                    <a:pt x="5000" y="0"/>
                  </a:moveTo>
                  <a:lnTo>
                    <a:pt x="5000" y="2720"/>
                  </a:lnTo>
                  <a:lnTo>
                    <a:pt x="0" y="2720"/>
                  </a:lnTo>
                  <a:cubicBezTo>
                    <a:pt x="2000" y="2720"/>
                    <a:pt x="0" y="0"/>
                    <a:pt x="2000" y="0"/>
                  </a:cubicBezTo>
                  <a:cubicBezTo>
                    <a:pt x="2667" y="0"/>
                    <a:pt x="4333" y="0"/>
                    <a:pt x="5000" y="0"/>
                  </a:cubicBezTo>
                </a:path>
              </a:pathLst>
            </a:custGeom>
            <a:solidFill>
              <a:srgbClr val="0067B1"/>
            </a:solidFill>
            <a:ln w="9360">
              <a:solidFill>
                <a:srgbClr val="0067B1"/>
              </a:solidFill>
              <a:round/>
              <a:headEnd/>
              <a:tailEnd/>
            </a:ln>
            <a:effectLst/>
          </p:spPr>
          <p:txBody>
            <a:bodyPr wrap="none" anchor="ctr"/>
            <a:lstStyle/>
            <a:p>
              <a:pPr>
                <a:defRPr/>
              </a:pPr>
              <a:endParaRPr lang="en-US">
                <a:solidFill>
                  <a:prstClr val="black"/>
                </a:solidFill>
                <a:cs typeface="Arial" pitchFamily="34" charset="0"/>
              </a:endParaRPr>
            </a:p>
          </p:txBody>
        </p:sp>
        <p:sp>
          <p:nvSpPr>
            <p:cNvPr id="11" name="Text Box 12"/>
            <p:cNvSpPr txBox="1">
              <a:spLocks noChangeArrowheads="1"/>
            </p:cNvSpPr>
            <p:nvPr userDrawn="1"/>
          </p:nvSpPr>
          <p:spPr bwMode="auto">
            <a:xfrm>
              <a:off x="6551613" y="503238"/>
              <a:ext cx="2663825" cy="577850"/>
            </a:xfrm>
            <a:prstGeom prst="rect">
              <a:avLst/>
            </a:prstGeom>
            <a:noFill/>
            <a:ln w="9525">
              <a:noFill/>
              <a:round/>
              <a:headEnd/>
              <a:tailEnd/>
            </a:ln>
            <a:effectLst/>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3200" b="1" dirty="0">
                  <a:solidFill>
                    <a:srgbClr val="FFFFFF"/>
                  </a:solidFill>
                  <a:latin typeface="Arial" pitchFamily="34" charset="0"/>
                  <a:ea typeface="SimSun" charset="0"/>
                  <a:cs typeface="Arial" pitchFamily="34" charset="0"/>
                </a:rPr>
                <a:t>EGI-</a:t>
              </a:r>
              <a:r>
                <a:rPr lang="en-GB" sz="3200" b="1" dirty="0" err="1">
                  <a:solidFill>
                    <a:srgbClr val="FFFFFF"/>
                  </a:solidFill>
                  <a:latin typeface="Arial" pitchFamily="34" charset="0"/>
                  <a:ea typeface="SimSun" charset="0"/>
                  <a:cs typeface="Arial" pitchFamily="34" charset="0"/>
                </a:rPr>
                <a:t>InSPIRE</a:t>
              </a:r>
              <a:endParaRPr lang="en-GB" sz="3200" b="1" dirty="0">
                <a:solidFill>
                  <a:srgbClr val="FFFFFF"/>
                </a:solidFill>
                <a:latin typeface="Arial" pitchFamily="34" charset="0"/>
                <a:ea typeface="SimSun" charset="0"/>
                <a:cs typeface="Arial" pitchFamily="34" charset="0"/>
              </a:endParaRPr>
            </a:p>
          </p:txBody>
        </p:sp>
      </p:grpSp>
      <p:pic>
        <p:nvPicPr>
          <p:cNvPr id="12" name="Picture 3"/>
          <p:cNvPicPr>
            <a:picLocks noChangeAspect="1" noChangeArrowheads="1"/>
          </p:cNvPicPr>
          <p:nvPr/>
        </p:nvPicPr>
        <p:blipFill>
          <a:blip r:embed="rId4" cstate="print"/>
          <a:srcRect/>
          <a:stretch>
            <a:fillRect/>
          </a:stretch>
        </p:blipFill>
        <p:spPr bwMode="auto">
          <a:xfrm>
            <a:off x="8243888" y="5713413"/>
            <a:ext cx="781050" cy="523875"/>
          </a:xfrm>
          <a:prstGeom prst="rect">
            <a:avLst/>
          </a:prstGeom>
          <a:noFill/>
          <a:ln w="9525">
            <a:noFill/>
            <a:miter lim="800000"/>
            <a:headEnd/>
            <a:tailEnd/>
          </a:ln>
        </p:spPr>
      </p:pic>
      <p:pic>
        <p:nvPicPr>
          <p:cNvPr id="13" name="Picture 4"/>
          <p:cNvPicPr>
            <a:picLocks noChangeAspect="1" noChangeArrowheads="1"/>
          </p:cNvPicPr>
          <p:nvPr/>
        </p:nvPicPr>
        <p:blipFill>
          <a:blip r:embed="rId5" cstate="print"/>
          <a:srcRect/>
          <a:stretch>
            <a:fillRect/>
          </a:stretch>
        </p:blipFill>
        <p:spPr bwMode="auto">
          <a:xfrm>
            <a:off x="6516688" y="5640388"/>
            <a:ext cx="1447800" cy="588962"/>
          </a:xfrm>
          <a:prstGeom prst="rect">
            <a:avLst/>
          </a:prstGeom>
          <a:noFill/>
          <a:ln w="9525">
            <a:noFill/>
            <a:miter lim="800000"/>
            <a:headEnd/>
            <a:tailEnd/>
          </a:ln>
        </p:spPr>
      </p:pic>
      <p:sp>
        <p:nvSpPr>
          <p:cNvPr id="14" name="Rectangle 17"/>
          <p:cNvSpPr>
            <a:spLocks noChangeArrowheads="1"/>
          </p:cNvSpPr>
          <p:nvPr/>
        </p:nvSpPr>
        <p:spPr bwMode="auto">
          <a:xfrm>
            <a:off x="7667625" y="6586538"/>
            <a:ext cx="1447800" cy="279400"/>
          </a:xfrm>
          <a:prstGeom prst="rect">
            <a:avLst/>
          </a:prstGeom>
          <a:noFill/>
          <a:ln w="9525">
            <a:noFill/>
            <a:round/>
            <a:headEnd/>
            <a:tailEnd/>
          </a:ln>
          <a:effectLst/>
        </p:spPr>
        <p:txBody>
          <a:bodyPr lIns="90000" tIns="46800" rIns="90000" bIns="46800">
            <a:spAutoFit/>
          </a:bodyPr>
          <a:lstStyle/>
          <a:p>
            <a:pPr algn="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dirty="0">
                <a:solidFill>
                  <a:srgbClr val="FFFFFF"/>
                </a:solidFill>
                <a:latin typeface="Arial" pitchFamily="34" charset="0"/>
                <a:ea typeface="SimSun" charset="0"/>
                <a:cs typeface="Arial" pitchFamily="34" charset="0"/>
              </a:rPr>
              <a:t>www.egi.eu</a:t>
            </a:r>
          </a:p>
        </p:txBody>
      </p:sp>
      <p:sp>
        <p:nvSpPr>
          <p:cNvPr id="15" name="Rectangle 18"/>
          <p:cNvSpPr>
            <a:spLocks noChangeArrowheads="1"/>
          </p:cNvSpPr>
          <p:nvPr/>
        </p:nvSpPr>
        <p:spPr bwMode="auto">
          <a:xfrm>
            <a:off x="53975" y="6605588"/>
            <a:ext cx="2286000" cy="279400"/>
          </a:xfrm>
          <a:prstGeom prst="rect">
            <a:avLst/>
          </a:prstGeom>
          <a:noFill/>
          <a:ln w="9525">
            <a:noFill/>
            <a:round/>
            <a:headEnd/>
            <a:tailEnd/>
          </a:ln>
          <a:effectLst/>
        </p:spPr>
        <p:txBody>
          <a:bodyPr lIns="90000" tIns="46800" rIns="90000" bIns="46800">
            <a:spAutoFit/>
          </a:bodyPr>
          <a:lstStyle/>
          <a:p>
            <a:pP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dirty="0">
                <a:solidFill>
                  <a:srgbClr val="FFFFFF"/>
                </a:solidFill>
                <a:latin typeface="Arial" pitchFamily="34" charset="0"/>
                <a:ea typeface="SimSun" charset="0"/>
                <a:cs typeface="Arial" pitchFamily="34" charset="0"/>
              </a:rPr>
              <a:t>EGI-</a:t>
            </a:r>
            <a:r>
              <a:rPr lang="en-US" sz="1200" dirty="0" err="1">
                <a:solidFill>
                  <a:srgbClr val="FFFFFF"/>
                </a:solidFill>
                <a:latin typeface="Arial" pitchFamily="34" charset="0"/>
                <a:ea typeface="SimSun" charset="0"/>
                <a:cs typeface="Arial" pitchFamily="34" charset="0"/>
              </a:rPr>
              <a:t>InSPIRE</a:t>
            </a:r>
            <a:r>
              <a:rPr lang="en-US" sz="1200" dirty="0">
                <a:solidFill>
                  <a:srgbClr val="FFFFFF"/>
                </a:solidFill>
                <a:latin typeface="Arial" pitchFamily="34" charset="0"/>
                <a:ea typeface="SimSun" charset="0"/>
                <a:cs typeface="Arial" pitchFamily="34" charset="0"/>
              </a:rPr>
              <a:t> RI-261323</a:t>
            </a:r>
          </a:p>
        </p:txBody>
      </p:sp>
      <p:pic>
        <p:nvPicPr>
          <p:cNvPr id="16" name="Picture 1"/>
          <p:cNvPicPr>
            <a:picLocks noChangeAspect="1" noChangeArrowheads="1"/>
          </p:cNvPicPr>
          <p:nvPr userDrawn="1"/>
        </p:nvPicPr>
        <p:blipFill>
          <a:blip r:embed="rId2" cstate="print"/>
          <a:srcRect/>
          <a:stretch>
            <a:fillRect/>
          </a:stretch>
        </p:blipFill>
        <p:spPr bwMode="auto">
          <a:xfrm>
            <a:off x="0" y="685800"/>
            <a:ext cx="1447800" cy="5794375"/>
          </a:xfrm>
          <a:prstGeom prst="rect">
            <a:avLst/>
          </a:prstGeom>
          <a:noFill/>
          <a:ln w="9525">
            <a:noFill/>
            <a:miter lim="800000"/>
            <a:headEnd/>
            <a:tailEnd/>
          </a:ln>
        </p:spPr>
      </p:pic>
      <p:sp>
        <p:nvSpPr>
          <p:cNvPr id="17" name="Text Box 2"/>
          <p:cNvSpPr txBox="1">
            <a:spLocks noChangeArrowheads="1"/>
          </p:cNvSpPr>
          <p:nvPr userDrawn="1"/>
        </p:nvSpPr>
        <p:spPr bwMode="auto">
          <a:xfrm>
            <a:off x="0" y="6308725"/>
            <a:ext cx="9144000" cy="549275"/>
          </a:xfrm>
          <a:prstGeom prst="rect">
            <a:avLst/>
          </a:prstGeom>
          <a:solidFill>
            <a:srgbClr val="0067B1"/>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endParaRPr lang="en-US">
              <a:solidFill>
                <a:prstClr val="black"/>
              </a:solidFill>
              <a:latin typeface="Calibri" pitchFamily="34" charset="0"/>
              <a:cs typeface="Arial" pitchFamily="34" charset="0"/>
            </a:endParaRPr>
          </a:p>
        </p:txBody>
      </p:sp>
      <p:grpSp>
        <p:nvGrpSpPr>
          <p:cNvPr id="18" name="Group 21"/>
          <p:cNvGrpSpPr>
            <a:grpSpLocks/>
          </p:cNvGrpSpPr>
          <p:nvPr userDrawn="1"/>
        </p:nvGrpSpPr>
        <p:grpSpPr bwMode="auto">
          <a:xfrm>
            <a:off x="0" y="0"/>
            <a:ext cx="9215438" cy="1081088"/>
            <a:chOff x="-1" y="0"/>
            <a:chExt cx="9215439" cy="1081088"/>
          </a:xfrm>
        </p:grpSpPr>
        <p:sp>
          <p:nvSpPr>
            <p:cNvPr id="19" name="Rectangle 4"/>
            <p:cNvSpPr>
              <a:spLocks noChangeArrowheads="1"/>
            </p:cNvSpPr>
            <p:nvPr userDrawn="1"/>
          </p:nvSpPr>
          <p:spPr bwMode="auto">
            <a:xfrm>
              <a:off x="-1" y="0"/>
              <a:ext cx="9144001" cy="1044575"/>
            </a:xfrm>
            <a:prstGeom prst="rect">
              <a:avLst/>
            </a:prstGeom>
            <a:solidFill>
              <a:srgbClr val="0067B1"/>
            </a:solidFill>
            <a:ln w="9360">
              <a:solidFill>
                <a:srgbClr val="0067B1"/>
              </a:solidFill>
              <a:round/>
              <a:headEnd/>
              <a:tailEnd/>
            </a:ln>
          </p:spPr>
          <p:txBody>
            <a:bodyPr wrap="none" anchor="ctr"/>
            <a:lstStyle/>
            <a:p>
              <a:pPr fontAlgn="base">
                <a:spcBef>
                  <a:spcPct val="0"/>
                </a:spcBef>
                <a:spcAft>
                  <a:spcPct val="0"/>
                </a:spcAft>
                <a:defRPr/>
              </a:pPr>
              <a:endParaRPr lang="en-US">
                <a:solidFill>
                  <a:prstClr val="black"/>
                </a:solidFill>
                <a:cs typeface="Arial" pitchFamily="34" charset="0"/>
              </a:endParaRPr>
            </a:p>
          </p:txBody>
        </p:sp>
        <p:pic>
          <p:nvPicPr>
            <p:cNvPr id="20" name="Picture 5"/>
            <p:cNvPicPr>
              <a:picLocks noChangeAspect="1" noChangeArrowheads="1"/>
            </p:cNvPicPr>
            <p:nvPr userDrawn="1"/>
          </p:nvPicPr>
          <p:blipFill>
            <a:blip r:embed="rId3" cstate="print"/>
            <a:srcRect/>
            <a:stretch>
              <a:fillRect/>
            </a:stretch>
          </p:blipFill>
          <p:spPr bwMode="auto">
            <a:xfrm>
              <a:off x="0" y="0"/>
              <a:ext cx="1735138" cy="979488"/>
            </a:xfrm>
            <a:prstGeom prst="rect">
              <a:avLst/>
            </a:prstGeom>
            <a:noFill/>
            <a:ln w="9525">
              <a:noFill/>
              <a:miter lim="800000"/>
              <a:headEnd/>
              <a:tailEnd/>
            </a:ln>
          </p:spPr>
        </p:pic>
        <p:sp>
          <p:nvSpPr>
            <p:cNvPr id="21" name="Rectangle 6"/>
            <p:cNvSpPr>
              <a:spLocks noChangeArrowheads="1"/>
            </p:cNvSpPr>
            <p:nvPr/>
          </p:nvSpPr>
          <p:spPr bwMode="auto">
            <a:xfrm>
              <a:off x="1619249" y="0"/>
              <a:ext cx="1800225" cy="979488"/>
            </a:xfrm>
            <a:prstGeom prst="rect">
              <a:avLst/>
            </a:prstGeom>
            <a:solidFill>
              <a:srgbClr val="FFFFFF"/>
            </a:solidFill>
            <a:ln w="9360">
              <a:solidFill>
                <a:srgbClr val="FFFFFF"/>
              </a:solidFill>
              <a:round/>
              <a:headEnd/>
              <a:tailEnd/>
            </a:ln>
          </p:spPr>
          <p:txBody>
            <a:bodyPr wrap="none" anchor="ctr"/>
            <a:lstStyle/>
            <a:p>
              <a:pPr fontAlgn="base">
                <a:spcBef>
                  <a:spcPct val="0"/>
                </a:spcBef>
                <a:spcAft>
                  <a:spcPct val="0"/>
                </a:spcAft>
                <a:defRPr/>
              </a:pPr>
              <a:endParaRPr lang="en-US">
                <a:solidFill>
                  <a:prstClr val="black"/>
                </a:solidFill>
                <a:cs typeface="Arial" pitchFamily="34" charset="0"/>
              </a:endParaRPr>
            </a:p>
          </p:txBody>
        </p:sp>
        <p:sp>
          <p:nvSpPr>
            <p:cNvPr id="22" name="Freeform 7"/>
            <p:cNvSpPr>
              <a:spLocks noChangeArrowheads="1"/>
            </p:cNvSpPr>
            <p:nvPr/>
          </p:nvSpPr>
          <p:spPr bwMode="auto">
            <a:xfrm>
              <a:off x="1619249" y="0"/>
              <a:ext cx="1800225" cy="979488"/>
            </a:xfrm>
            <a:custGeom>
              <a:avLst/>
              <a:gdLst>
                <a:gd name="T0" fmla="*/ 5000 w 5001"/>
                <a:gd name="T1" fmla="*/ 0 h 2721"/>
                <a:gd name="T2" fmla="*/ 5000 w 5001"/>
                <a:gd name="T3" fmla="*/ 2720 h 2721"/>
                <a:gd name="T4" fmla="*/ 0 w 5001"/>
                <a:gd name="T5" fmla="*/ 2720 h 2721"/>
                <a:gd name="T6" fmla="*/ 2000 w 5001"/>
                <a:gd name="T7" fmla="*/ 0 h 2721"/>
                <a:gd name="T8" fmla="*/ 5000 w 5001"/>
                <a:gd name="T9" fmla="*/ 0 h 27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01" h="2721">
                  <a:moveTo>
                    <a:pt x="5000" y="0"/>
                  </a:moveTo>
                  <a:lnTo>
                    <a:pt x="5000" y="2720"/>
                  </a:lnTo>
                  <a:lnTo>
                    <a:pt x="0" y="2720"/>
                  </a:lnTo>
                  <a:cubicBezTo>
                    <a:pt x="2000" y="2720"/>
                    <a:pt x="0" y="0"/>
                    <a:pt x="2000" y="0"/>
                  </a:cubicBezTo>
                  <a:cubicBezTo>
                    <a:pt x="2667" y="0"/>
                    <a:pt x="4333" y="0"/>
                    <a:pt x="5000" y="0"/>
                  </a:cubicBezTo>
                </a:path>
              </a:pathLst>
            </a:custGeom>
            <a:solidFill>
              <a:srgbClr val="0067B1"/>
            </a:solidFill>
            <a:ln w="9360">
              <a:solidFill>
                <a:srgbClr val="0067B1"/>
              </a:solidFill>
              <a:round/>
              <a:headEnd/>
              <a:tailEnd/>
            </a:ln>
          </p:spPr>
          <p:txBody>
            <a:bodyPr wrap="none" anchor="ctr"/>
            <a:lstStyle/>
            <a:p>
              <a:pPr fontAlgn="base">
                <a:spcBef>
                  <a:spcPct val="0"/>
                </a:spcBef>
                <a:spcAft>
                  <a:spcPct val="0"/>
                </a:spcAft>
                <a:defRPr/>
              </a:pPr>
              <a:endParaRPr lang="en-GB">
                <a:solidFill>
                  <a:prstClr val="black"/>
                </a:solidFill>
                <a:latin typeface="Arial" pitchFamily="34" charset="0"/>
                <a:cs typeface="Arial" pitchFamily="34" charset="0"/>
              </a:endParaRPr>
            </a:p>
          </p:txBody>
        </p:sp>
        <p:sp>
          <p:nvSpPr>
            <p:cNvPr id="23" name="Text Box 12"/>
            <p:cNvSpPr txBox="1">
              <a:spLocks noChangeArrowheads="1"/>
            </p:cNvSpPr>
            <p:nvPr userDrawn="1"/>
          </p:nvSpPr>
          <p:spPr bwMode="auto">
            <a:xfrm>
              <a:off x="6551613" y="503238"/>
              <a:ext cx="2663825" cy="577850"/>
            </a:xfrm>
            <a:prstGeom prst="rect">
              <a:avLst/>
            </a:prstGeom>
            <a:noFill/>
            <a:ln>
              <a:noFill/>
            </a:ln>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9pPr>
            </a:lstStyle>
            <a:p>
              <a:pPr eaLnBrk="1" fontAlgn="base" hangingPunct="1">
                <a:spcBef>
                  <a:spcPct val="0"/>
                </a:spcBef>
                <a:spcAft>
                  <a:spcPct val="0"/>
                </a:spcAft>
                <a:defRPr/>
              </a:pPr>
              <a:r>
                <a:rPr lang="en-GB" sz="3200" b="1">
                  <a:solidFill>
                    <a:srgbClr val="FFFFFF"/>
                  </a:solidFill>
                  <a:ea typeface="SimSun" pitchFamily="2" charset="-122"/>
                  <a:cs typeface="Arial" pitchFamily="34" charset="0"/>
                </a:rPr>
                <a:t>EGI-InSPIRE</a:t>
              </a:r>
            </a:p>
          </p:txBody>
        </p:sp>
      </p:grpSp>
      <p:pic>
        <p:nvPicPr>
          <p:cNvPr id="24" name="Picture 3"/>
          <p:cNvPicPr>
            <a:picLocks noChangeAspect="1" noChangeArrowheads="1"/>
          </p:cNvPicPr>
          <p:nvPr userDrawn="1"/>
        </p:nvPicPr>
        <p:blipFill>
          <a:blip r:embed="rId4" cstate="print"/>
          <a:srcRect/>
          <a:stretch>
            <a:fillRect/>
          </a:stretch>
        </p:blipFill>
        <p:spPr bwMode="auto">
          <a:xfrm>
            <a:off x="8243888" y="5713413"/>
            <a:ext cx="781050" cy="523875"/>
          </a:xfrm>
          <a:prstGeom prst="rect">
            <a:avLst/>
          </a:prstGeom>
          <a:noFill/>
          <a:ln w="9525">
            <a:noFill/>
            <a:miter lim="800000"/>
            <a:headEnd/>
            <a:tailEnd/>
          </a:ln>
        </p:spPr>
      </p:pic>
      <p:pic>
        <p:nvPicPr>
          <p:cNvPr id="25" name="Picture 4"/>
          <p:cNvPicPr>
            <a:picLocks noChangeAspect="1" noChangeArrowheads="1"/>
          </p:cNvPicPr>
          <p:nvPr userDrawn="1"/>
        </p:nvPicPr>
        <p:blipFill>
          <a:blip r:embed="rId5" cstate="print"/>
          <a:srcRect/>
          <a:stretch>
            <a:fillRect/>
          </a:stretch>
        </p:blipFill>
        <p:spPr bwMode="auto">
          <a:xfrm>
            <a:off x="6516688" y="5640388"/>
            <a:ext cx="1447800" cy="588962"/>
          </a:xfrm>
          <a:prstGeom prst="rect">
            <a:avLst/>
          </a:prstGeom>
          <a:noFill/>
          <a:ln w="9525">
            <a:noFill/>
            <a:miter lim="800000"/>
            <a:headEnd/>
            <a:tailEnd/>
          </a:ln>
        </p:spPr>
      </p:pic>
      <p:sp>
        <p:nvSpPr>
          <p:cNvPr id="26" name="Rectangle 17"/>
          <p:cNvSpPr>
            <a:spLocks noChangeArrowheads="1"/>
          </p:cNvSpPr>
          <p:nvPr userDrawn="1"/>
        </p:nvSpPr>
        <p:spPr bwMode="auto">
          <a:xfrm>
            <a:off x="7667625" y="6586538"/>
            <a:ext cx="1447800" cy="279400"/>
          </a:xfrm>
          <a:prstGeom prst="rect">
            <a:avLst/>
          </a:prstGeom>
          <a:noFill/>
          <a:ln>
            <a:noFill/>
          </a:ln>
          <a:extLst/>
        </p:spPr>
        <p:txBody>
          <a:bodyPr lIns="90000" tIns="46800" rIns="90000" bIns="46800">
            <a:spAutoFit/>
          </a:bodyPr>
          <a:lstStyle/>
          <a:p>
            <a:pPr algn="r" fontAlgn="base">
              <a:spcBef>
                <a:spcPts val="875"/>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a:solidFill>
                  <a:srgbClr val="FFFFFF"/>
                </a:solidFill>
                <a:latin typeface="Arial" pitchFamily="34" charset="0"/>
                <a:ea typeface="SimSun" pitchFamily="2" charset="-122"/>
                <a:cs typeface="Arial" pitchFamily="34" charset="0"/>
              </a:rPr>
              <a:t>www.egi.eu</a:t>
            </a:r>
          </a:p>
        </p:txBody>
      </p:sp>
      <p:sp>
        <p:nvSpPr>
          <p:cNvPr id="27" name="Rectangle 18"/>
          <p:cNvSpPr>
            <a:spLocks noChangeArrowheads="1"/>
          </p:cNvSpPr>
          <p:nvPr userDrawn="1"/>
        </p:nvSpPr>
        <p:spPr bwMode="auto">
          <a:xfrm>
            <a:off x="53975" y="6605588"/>
            <a:ext cx="2286000" cy="279400"/>
          </a:xfrm>
          <a:prstGeom prst="rect">
            <a:avLst/>
          </a:prstGeom>
          <a:noFill/>
          <a:ln>
            <a:noFill/>
          </a:ln>
          <a:extLst/>
        </p:spPr>
        <p:txBody>
          <a:bodyPr lIns="90000" tIns="46800" rIns="90000" bIns="46800">
            <a:spAutoFit/>
          </a:bodyPr>
          <a:lstStyle/>
          <a:p>
            <a:pPr fontAlgn="base">
              <a:spcBef>
                <a:spcPts val="875"/>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a:solidFill>
                  <a:srgbClr val="FFFFFF"/>
                </a:solidFill>
                <a:latin typeface="Arial" pitchFamily="34" charset="0"/>
                <a:ea typeface="SimSun" pitchFamily="2" charset="-122"/>
                <a:cs typeface="Arial" pitchFamily="34" charset="0"/>
              </a:rPr>
              <a:t>EGI-InSPIRE RI-261323</a:t>
            </a:r>
          </a:p>
        </p:txBody>
      </p:sp>
      <p:sp>
        <p:nvSpPr>
          <p:cNvPr id="2" name="Title 1"/>
          <p:cNvSpPr>
            <a:spLocks noGrp="1"/>
          </p:cNvSpPr>
          <p:nvPr>
            <p:ph type="ctrTitle"/>
          </p:nvPr>
        </p:nvSpPr>
        <p:spPr>
          <a:xfrm>
            <a:off x="1619672" y="2130425"/>
            <a:ext cx="7200800" cy="1470025"/>
          </a:xfrm>
        </p:spPr>
        <p:txBody>
          <a:bodyPr/>
          <a:lstStyle>
            <a:lvl1pPr>
              <a:defRPr>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2267744" y="3886200"/>
            <a:ext cx="5832648" cy="1343000"/>
          </a:xfrm>
        </p:spPr>
        <p:txBody>
          <a:bodyPr/>
          <a:lstStyle>
            <a:lvl1pPr marL="0" indent="0" algn="ctr">
              <a:buNone/>
              <a:defRPr>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8" name="Date Placeholder 3"/>
          <p:cNvSpPr>
            <a:spLocks noGrp="1"/>
          </p:cNvSpPr>
          <p:nvPr>
            <p:ph type="dt" sz="half" idx="10"/>
          </p:nvPr>
        </p:nvSpPr>
        <p:spPr/>
        <p:txBody>
          <a:bodyPr/>
          <a:lstStyle>
            <a:lvl1pPr>
              <a:defRPr smtClean="0">
                <a:solidFill>
                  <a:schemeClr val="bg1"/>
                </a:solidFill>
                <a:latin typeface="Arial" pitchFamily="34" charset="0"/>
                <a:cs typeface="Arial" pitchFamily="34" charset="0"/>
              </a:defRPr>
            </a:lvl1pPr>
          </a:lstStyle>
          <a:p>
            <a:pPr>
              <a:defRPr/>
            </a:pPr>
            <a:r>
              <a:rPr lang="en-US">
                <a:solidFill>
                  <a:prstClr val="white"/>
                </a:solidFill>
              </a:rPr>
              <a:t>1/10/2010</a:t>
            </a:r>
            <a:endParaRPr lang="en-US" dirty="0">
              <a:solidFill>
                <a:prstClr val="white"/>
              </a:solidFill>
            </a:endParaRPr>
          </a:p>
        </p:txBody>
      </p:sp>
      <p:sp>
        <p:nvSpPr>
          <p:cNvPr id="29" name="Footer Placeholder 4"/>
          <p:cNvSpPr>
            <a:spLocks noGrp="1"/>
          </p:cNvSpPr>
          <p:nvPr>
            <p:ph type="ftr" sz="quarter" idx="11"/>
          </p:nvPr>
        </p:nvSpPr>
        <p:spPr/>
        <p:txBody>
          <a:bodyPr/>
          <a:lstStyle>
            <a:lvl1pPr>
              <a:defRPr smtClean="0">
                <a:solidFill>
                  <a:schemeClr val="bg1"/>
                </a:solidFill>
                <a:latin typeface="Arial" pitchFamily="34" charset="0"/>
                <a:cs typeface="Arial" pitchFamily="34" charset="0"/>
              </a:defRPr>
            </a:lvl1pPr>
          </a:lstStyle>
          <a:p>
            <a:pPr>
              <a:defRPr/>
            </a:pPr>
            <a:r>
              <a:rPr lang="en-US">
                <a:solidFill>
                  <a:prstClr val="white"/>
                </a:solidFill>
              </a:rPr>
              <a:t>NSF &amp; EC - Rome 2010</a:t>
            </a:r>
          </a:p>
        </p:txBody>
      </p:sp>
      <p:sp>
        <p:nvSpPr>
          <p:cNvPr id="30" name="Slide Number Placeholder 5"/>
          <p:cNvSpPr>
            <a:spLocks noGrp="1"/>
          </p:cNvSpPr>
          <p:nvPr>
            <p:ph type="sldNum" sz="quarter" idx="12"/>
          </p:nvPr>
        </p:nvSpPr>
        <p:spPr>
          <a:xfrm>
            <a:off x="6975475" y="6356350"/>
            <a:ext cx="2133600" cy="365125"/>
          </a:xfrm>
        </p:spPr>
        <p:txBody>
          <a:bodyPr/>
          <a:lstStyle>
            <a:lvl1pPr>
              <a:defRPr smtClean="0">
                <a:solidFill>
                  <a:schemeClr val="bg1"/>
                </a:solidFill>
                <a:latin typeface="Arial" pitchFamily="34" charset="0"/>
                <a:cs typeface="Arial" pitchFamily="34" charset="0"/>
              </a:defRPr>
            </a:lvl1pPr>
          </a:lstStyle>
          <a:p>
            <a:pPr>
              <a:defRPr/>
            </a:pPr>
            <a:fld id="{76101FC0-D9D0-49EF-9321-3A26CFA3071E}"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40125512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11188" y="1412776"/>
            <a:ext cx="8075612"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r>
              <a:rPr lang="en-US">
                <a:solidFill>
                  <a:prstClr val="white"/>
                </a:solidFill>
              </a:rPr>
              <a:t>1/10/2010</a:t>
            </a:r>
          </a:p>
        </p:txBody>
      </p:sp>
      <p:sp>
        <p:nvSpPr>
          <p:cNvPr id="5" name="Footer Placeholder 4"/>
          <p:cNvSpPr>
            <a:spLocks noGrp="1"/>
          </p:cNvSpPr>
          <p:nvPr>
            <p:ph type="ftr" sz="quarter" idx="11"/>
          </p:nvPr>
        </p:nvSpPr>
        <p:spPr/>
        <p:txBody>
          <a:bodyPr/>
          <a:lstStyle>
            <a:lvl1pPr>
              <a:defRPr/>
            </a:lvl1pPr>
          </a:lstStyle>
          <a:p>
            <a:pPr>
              <a:defRPr/>
            </a:pPr>
            <a:r>
              <a:rPr lang="en-US">
                <a:solidFill>
                  <a:prstClr val="white"/>
                </a:solidFill>
              </a:rPr>
              <a:t>NSF &amp; EC - Rome 2010</a:t>
            </a:r>
          </a:p>
        </p:txBody>
      </p:sp>
      <p:sp>
        <p:nvSpPr>
          <p:cNvPr id="6" name="Slide Number Placeholder 5"/>
          <p:cNvSpPr>
            <a:spLocks noGrp="1"/>
          </p:cNvSpPr>
          <p:nvPr>
            <p:ph type="sldNum" sz="quarter" idx="12"/>
          </p:nvPr>
        </p:nvSpPr>
        <p:spPr/>
        <p:txBody>
          <a:bodyPr/>
          <a:lstStyle>
            <a:lvl1pPr>
              <a:defRPr/>
            </a:lvl1pPr>
          </a:lstStyle>
          <a:p>
            <a:pPr>
              <a:defRPr/>
            </a:pPr>
            <a:fld id="{B766B822-0537-47F4-AF44-3AAE4040AAE4}"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9936719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r>
              <a:rPr lang="en-US">
                <a:solidFill>
                  <a:prstClr val="white"/>
                </a:solidFill>
              </a:rPr>
              <a:t>1/10/2010</a:t>
            </a:r>
          </a:p>
        </p:txBody>
      </p:sp>
      <p:sp>
        <p:nvSpPr>
          <p:cNvPr id="4" name="Footer Placeholder 4"/>
          <p:cNvSpPr>
            <a:spLocks noGrp="1"/>
          </p:cNvSpPr>
          <p:nvPr>
            <p:ph type="ftr" sz="quarter" idx="11"/>
          </p:nvPr>
        </p:nvSpPr>
        <p:spPr/>
        <p:txBody>
          <a:bodyPr/>
          <a:lstStyle>
            <a:lvl1pPr>
              <a:defRPr/>
            </a:lvl1pPr>
          </a:lstStyle>
          <a:p>
            <a:pPr>
              <a:defRPr/>
            </a:pPr>
            <a:r>
              <a:rPr lang="en-US">
                <a:solidFill>
                  <a:prstClr val="white"/>
                </a:solidFill>
              </a:rPr>
              <a:t>NSF &amp; EC - Rome 2010</a:t>
            </a:r>
          </a:p>
        </p:txBody>
      </p:sp>
      <p:sp>
        <p:nvSpPr>
          <p:cNvPr id="5" name="Slide Number Placeholder 5"/>
          <p:cNvSpPr>
            <a:spLocks noGrp="1"/>
          </p:cNvSpPr>
          <p:nvPr>
            <p:ph type="sldNum" sz="quarter" idx="12"/>
          </p:nvPr>
        </p:nvSpPr>
        <p:spPr/>
        <p:txBody>
          <a:bodyPr/>
          <a:lstStyle>
            <a:lvl1pPr>
              <a:defRPr/>
            </a:lvl1pPr>
          </a:lstStyle>
          <a:p>
            <a:pPr>
              <a:defRPr/>
            </a:pPr>
            <a:fld id="{D9526476-F840-40C0-8DB5-D37D96D74524}"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82189838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pPr>
              <a:defRPr/>
            </a:pPr>
            <a:r>
              <a:rPr lang="en-US">
                <a:solidFill>
                  <a:prstClr val="white"/>
                </a:solidFill>
              </a:rPr>
              <a:t>1/10/2010</a:t>
            </a:r>
            <a:endParaRPr lang="en-GB">
              <a:solidFill>
                <a:prstClr val="white"/>
              </a:solidFill>
            </a:endParaRPr>
          </a:p>
        </p:txBody>
      </p:sp>
      <p:sp>
        <p:nvSpPr>
          <p:cNvPr id="4" name="Footer Placeholder 3"/>
          <p:cNvSpPr>
            <a:spLocks noGrp="1"/>
          </p:cNvSpPr>
          <p:nvPr>
            <p:ph type="ftr" sz="quarter" idx="11"/>
          </p:nvPr>
        </p:nvSpPr>
        <p:spPr/>
        <p:txBody>
          <a:bodyPr/>
          <a:lstStyle>
            <a:lvl1pPr>
              <a:defRPr/>
            </a:lvl1pPr>
          </a:lstStyle>
          <a:p>
            <a:pPr>
              <a:defRPr/>
            </a:pPr>
            <a:r>
              <a:rPr lang="en-GB">
                <a:solidFill>
                  <a:prstClr val="white"/>
                </a:solidFill>
              </a:rPr>
              <a:t>NSF &amp; EC - Rome 2010</a:t>
            </a:r>
          </a:p>
        </p:txBody>
      </p:sp>
      <p:sp>
        <p:nvSpPr>
          <p:cNvPr id="5" name="Slide Number Placeholder 4"/>
          <p:cNvSpPr>
            <a:spLocks noGrp="1"/>
          </p:cNvSpPr>
          <p:nvPr>
            <p:ph type="sldNum" sz="quarter" idx="12"/>
          </p:nvPr>
        </p:nvSpPr>
        <p:spPr/>
        <p:txBody>
          <a:bodyPr/>
          <a:lstStyle>
            <a:lvl1pPr>
              <a:defRPr/>
            </a:lvl1pPr>
          </a:lstStyle>
          <a:p>
            <a:pPr>
              <a:defRPr/>
            </a:pPr>
            <a:fld id="{977D435D-5BF8-4B6E-B3BC-5C9FD3D93EA4}" type="slidenum">
              <a:rPr lang="en-GB">
                <a:solidFill>
                  <a:prstClr val="white"/>
                </a:solidFill>
              </a:rPr>
              <a:pPr>
                <a:defRPr/>
              </a:pPr>
              <a:t>‹#›</a:t>
            </a:fld>
            <a:endParaRPr lang="en-GB">
              <a:solidFill>
                <a:prstClr val="white"/>
              </a:solidFill>
            </a:endParaRPr>
          </a:p>
        </p:txBody>
      </p:sp>
    </p:spTree>
    <p:extLst>
      <p:ext uri="{BB962C8B-B14F-4D97-AF65-F5344CB8AC3E}">
        <p14:creationId xmlns:p14="http://schemas.microsoft.com/office/powerpoint/2010/main" val="41149577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789136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3735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pPr/>
              <a:t>7/12/2011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250979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905000"/>
            <a:ext cx="4343400" cy="2895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343400" cy="2895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1760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40925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219442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8739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86177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978616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13632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685800"/>
            <a:ext cx="2209800" cy="4114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685800"/>
            <a:ext cx="6477000" cy="411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48996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350px-Zuoshangjiao.jpg"/>
          <p:cNvPicPr>
            <a:picLocks noChangeAspect="1"/>
          </p:cNvPicPr>
          <p:nvPr userDrawn="1"/>
        </p:nvPicPr>
        <p:blipFill>
          <a:blip r:embed="rId2" cstate="print"/>
          <a:stretch>
            <a:fillRect/>
          </a:stretch>
        </p:blipFill>
        <p:spPr>
          <a:xfrm>
            <a:off x="0" y="0"/>
            <a:ext cx="1600200" cy="1540764"/>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7/12/2011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9319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6425" cy="1139825"/>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493838"/>
            <a:ext cx="4037013" cy="4294187"/>
          </a:xfrm>
        </p:spPr>
        <p:txBody>
          <a:bodyPr/>
          <a:lstStyle/>
          <a:p>
            <a:pPr lvl="0"/>
            <a:endParaRPr lang="en-US" noProof="0"/>
          </a:p>
        </p:txBody>
      </p:sp>
      <p:sp>
        <p:nvSpPr>
          <p:cNvPr id="4" name="Text Placeholder 3"/>
          <p:cNvSpPr>
            <a:spLocks noGrp="1"/>
          </p:cNvSpPr>
          <p:nvPr>
            <p:ph type="body" sz="half" idx="2"/>
          </p:nvPr>
        </p:nvSpPr>
        <p:spPr>
          <a:xfrm>
            <a:off x="4646613" y="1493838"/>
            <a:ext cx="4037012" cy="4294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09799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7/12/2011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78375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7/12/2011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86518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7/12/2011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567206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015A1C-A950-4BF7-9F1F-2CA7C903A8EE}" type="datetimeFigureOut">
              <a:rPr lang="en-US" smtClean="0">
                <a:solidFill>
                  <a:prstClr val="black">
                    <a:tint val="75000"/>
                  </a:prstClr>
                </a:solidFill>
              </a:rPr>
              <a:pPr/>
              <a:t>7/12/2011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789757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015A1C-A950-4BF7-9F1F-2CA7C903A8EE}" type="datetimeFigureOut">
              <a:rPr lang="en-US" smtClean="0">
                <a:solidFill>
                  <a:prstClr val="black">
                    <a:tint val="75000"/>
                  </a:prstClr>
                </a:solidFill>
              </a:rPr>
              <a:pPr/>
              <a:t>7/12/2011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93663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15A1C-A950-4BF7-9F1F-2CA7C903A8EE}" type="datetimeFigureOut">
              <a:rPr lang="en-US" smtClean="0">
                <a:solidFill>
                  <a:prstClr val="black">
                    <a:tint val="75000"/>
                  </a:prstClr>
                </a:solidFill>
              </a:rPr>
              <a:pPr/>
              <a:t>7/12/2011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24844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7/12/2011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72468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7/12/2011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73349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7/12/2011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17782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7/12/2011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04742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9" descr="350px-Zuoshangjiao.jpg"/>
          <p:cNvPicPr>
            <a:picLocks noChangeAspect="1"/>
          </p:cNvPicPr>
          <p:nvPr userDrawn="1"/>
        </p:nvPicPr>
        <p:blipFill>
          <a:blip r:embed="rId2" cstate="print"/>
          <a:srcRect/>
          <a:stretch>
            <a:fillRect/>
          </a:stretch>
        </p:blipFill>
        <p:spPr bwMode="auto">
          <a:xfrm>
            <a:off x="0" y="0"/>
            <a:ext cx="1600200" cy="1541463"/>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Date Placeholder 3"/>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D6BC0EE2-DAF8-4342-9223-ED079340C684}" type="datetimeFigureOut">
              <a:rPr lang="en-US"/>
              <a:pPr>
                <a:defRPr/>
              </a:pPr>
              <a:t>7/12/2011</a:t>
            </a:fld>
            <a:endParaRPr lang="en-US"/>
          </a:p>
        </p:txBody>
      </p:sp>
      <p:sp>
        <p:nvSpPr>
          <p:cNvPr id="7" name="Footer Placeholder 4"/>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8" name="Slide Number Placeholder 5"/>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6DE2A6DC-FC13-467F-BF49-80B3C71BA0D5}"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500" y="120650"/>
            <a:ext cx="8637588" cy="641351"/>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04800" y="1141938"/>
            <a:ext cx="8382000" cy="2210863"/>
          </a:xfrm>
        </p:spPr>
        <p:txBody>
          <a:bodyPr/>
          <a:lstStyle>
            <a:lvl1pPr>
              <a:lnSpc>
                <a:spcPct val="90000"/>
              </a:lnSpc>
              <a:defRPr>
                <a:solidFill>
                  <a:schemeClr val="tx1"/>
                </a:solidFill>
                <a:effectLst/>
              </a:defRPr>
            </a:lvl1pPr>
            <a:lvl2pPr>
              <a:lnSpc>
                <a:spcPct val="90000"/>
              </a:lnSpc>
              <a:defRPr>
                <a:solidFill>
                  <a:schemeClr val="tx1"/>
                </a:solidFill>
                <a:effectLst/>
              </a:defRPr>
            </a:lvl2pPr>
            <a:lvl3pPr>
              <a:lnSpc>
                <a:spcPct val="90000"/>
              </a:lnSpc>
              <a:defRPr sz="2800">
                <a:solidFill>
                  <a:schemeClr val="tx1"/>
                </a:solidFill>
                <a:effectLst/>
              </a:defRPr>
            </a:lvl3pPr>
            <a:lvl4pPr>
              <a:lnSpc>
                <a:spcPct val="90000"/>
              </a:lnSpc>
              <a:defRPr>
                <a:solidFill>
                  <a:schemeClr val="tx1"/>
                </a:solidFill>
                <a:effectLst/>
              </a:defRPr>
            </a:lvl4pPr>
            <a:lvl5pPr>
              <a:lnSpc>
                <a:spcPct val="90000"/>
              </a:lnSpc>
              <a:defRPr>
                <a:solidFill>
                  <a:schemeClr val="tx1"/>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3912699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BC7137AC-B625-4A6C-98F5-309E3787FD9D}" type="datetimeFigureOut">
              <a:rPr lang="en-US"/>
              <a:pPr>
                <a:defRPr/>
              </a:pPr>
              <a:t>7/12/2011</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6B00162D-8E02-4130-B82F-611926626364}"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A9E328BF-0B24-4E73-AB37-EF8927C02686}" type="datetimeFigureOut">
              <a:rPr lang="en-US"/>
              <a:pPr>
                <a:defRPr/>
              </a:pPr>
              <a:t>7/12/2011</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F110A638-39F8-45C6-887F-6D1E693506F6}"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40DFADD5-0630-440E-9367-A15E1C2942A5}" type="datetimeFigureOut">
              <a:rPr lang="en-US"/>
              <a:pPr>
                <a:defRPr/>
              </a:pPr>
              <a:t>7/12/2011</a:t>
            </a:fld>
            <a:endParaRPr lang="en-US"/>
          </a:p>
        </p:txBody>
      </p:sp>
      <p:sp>
        <p:nvSpPr>
          <p:cNvPr id="6" name="Footer Placeholder 5"/>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D5B59801-53C0-4981-8783-4A81BD296442}"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897F63F9-A379-49F0-85BB-F73D4A259F59}" type="datetimeFigureOut">
              <a:rPr lang="en-US"/>
              <a:pPr>
                <a:defRPr/>
              </a:pPr>
              <a:t>7/12/2011</a:t>
            </a:fld>
            <a:endParaRPr lang="en-US"/>
          </a:p>
        </p:txBody>
      </p:sp>
      <p:sp>
        <p:nvSpPr>
          <p:cNvPr id="8" name="Footer Placeholder 7"/>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8193712A-52A6-4BAB-B06E-238B5E43B47F}"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D7401935-8BA3-4F7F-A87C-FB115F7123E8}" type="datetimeFigureOut">
              <a:rPr lang="en-US"/>
              <a:pPr>
                <a:defRPr/>
              </a:pPr>
              <a:t>7/12/2011</a:t>
            </a:fld>
            <a:endParaRPr lang="en-US"/>
          </a:p>
        </p:txBody>
      </p:sp>
      <p:sp>
        <p:nvSpPr>
          <p:cNvPr id="4" name="Footer Placeholder 3"/>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160C9DB3-B9BF-458A-916A-29A9EF934A75}"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53463E6F-E911-4387-920C-54D16410E55A}" type="datetimeFigureOut">
              <a:rPr lang="en-US"/>
              <a:pPr>
                <a:defRPr/>
              </a:pPr>
              <a:t>7/12/2011</a:t>
            </a:fld>
            <a:endParaRPr lang="en-US"/>
          </a:p>
        </p:txBody>
      </p:sp>
      <p:sp>
        <p:nvSpPr>
          <p:cNvPr id="3" name="Footer Placeholder 2"/>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FF5BE075-5559-4BF9-9DF6-66473A00C23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pPr/>
              <a:t>7/12/2011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6350D0C0-A935-49C6-8080-DA73E74AC13C}" type="datetimeFigureOut">
              <a:rPr lang="en-US"/>
              <a:pPr>
                <a:defRPr/>
              </a:pPr>
              <a:t>7/12/2011</a:t>
            </a:fld>
            <a:endParaRPr lang="en-US"/>
          </a:p>
        </p:txBody>
      </p:sp>
      <p:sp>
        <p:nvSpPr>
          <p:cNvPr id="6" name="Footer Placeholder 5"/>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1CB623BB-BEB2-4E3B-932B-B802059BDD66}"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8677FCBC-8D43-4058-9E16-B041DF0B49AD}" type="datetimeFigureOut">
              <a:rPr lang="en-US"/>
              <a:pPr>
                <a:defRPr/>
              </a:pPr>
              <a:t>7/12/2011</a:t>
            </a:fld>
            <a:endParaRPr lang="en-US"/>
          </a:p>
        </p:txBody>
      </p:sp>
      <p:sp>
        <p:nvSpPr>
          <p:cNvPr id="6" name="Footer Placeholder 5"/>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5F2B1EB8-B61E-4B4E-985C-45E95C48859A}"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32D9B638-28D1-4392-A6FD-08C0F966463E}" type="datetimeFigureOut">
              <a:rPr lang="en-US"/>
              <a:pPr>
                <a:defRPr/>
              </a:pPr>
              <a:t>7/12/2011</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969401AE-163D-48B5-B599-998FC48E63FB}"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99D969FB-9B78-4FC5-9D2F-4DB9B3E42493}" type="datetimeFigureOut">
              <a:rPr lang="en-US"/>
              <a:pPr>
                <a:defRPr/>
              </a:pPr>
              <a:t>7/12/2011</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BD74D3A8-1F0E-4918-B5F9-9554BDC31192}"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grpSp>
          <p:nvGrpSpPr>
            <p:cNvPr id="3"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grpSp>
          <p:nvGrpSpPr>
            <p:cNvPr id="4"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grpSp>
      <p:sp>
        <p:nvSpPr>
          <p:cNvPr id="448551" name="Rectangle 39"/>
          <p:cNvSpPr>
            <a:spLocks noGrp="1" noChangeArrowheads="1"/>
          </p:cNvSpPr>
          <p:nvPr>
            <p:ph type="ctrTitle" sz="quarter"/>
          </p:nvPr>
        </p:nvSpPr>
        <p:spPr>
          <a:xfrm>
            <a:off x="685800" y="1692275"/>
            <a:ext cx="7772400" cy="1736725"/>
          </a:xfrm>
        </p:spPr>
        <p:txBody>
          <a:bodyPr anchor="b"/>
          <a:lstStyle>
            <a:lvl1pPr>
              <a:defRPr sz="5400" b="0"/>
            </a:lvl1pPr>
          </a:lstStyle>
          <a:p>
            <a:r>
              <a:rPr lang="en-US"/>
              <a:t>Click to edit Master title style</a:t>
            </a:r>
          </a:p>
        </p:txBody>
      </p:sp>
      <p:sp>
        <p:nvSpPr>
          <p:cNvPr id="448552"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2400" b="0">
                <a:solidFill>
                  <a:srgbClr val="FFFF00"/>
                </a:solidFill>
              </a:defRPr>
            </a:lvl1pPr>
          </a:lstStyle>
          <a:p>
            <a:r>
              <a:rPr lang="en-US"/>
              <a:t>Click to edit Master subtitle style</a:t>
            </a:r>
          </a:p>
        </p:txBody>
      </p:sp>
      <p:sp>
        <p:nvSpPr>
          <p:cNvPr id="41" name="Rectangle 41"/>
          <p:cNvSpPr>
            <a:spLocks noGrp="1" noChangeArrowheads="1"/>
          </p:cNvSpPr>
          <p:nvPr>
            <p:ph type="dt" sz="quarter" idx="10"/>
          </p:nvPr>
        </p:nvSpPr>
        <p:spPr>
          <a:xfrm>
            <a:off x="457200" y="6243638"/>
            <a:ext cx="2133600" cy="457200"/>
          </a:xfrm>
        </p:spPr>
        <p:txBody>
          <a:bodyPr/>
          <a:lstStyle>
            <a:lvl1pPr>
              <a:defRPr smtClean="0"/>
            </a:lvl1pPr>
          </a:lstStyle>
          <a:p>
            <a:pPr>
              <a:defRPr/>
            </a:pPr>
            <a:endParaRPr lang="en-US">
              <a:solidFill>
                <a:srgbClr val="FFFFFF"/>
              </a:solidFill>
            </a:endParaRPr>
          </a:p>
        </p:txBody>
      </p:sp>
      <p:sp>
        <p:nvSpPr>
          <p:cNvPr id="42" name="Rectangle 42"/>
          <p:cNvSpPr>
            <a:spLocks noGrp="1" noChangeArrowheads="1"/>
          </p:cNvSpPr>
          <p:nvPr>
            <p:ph type="ftr" sz="quarter" idx="11"/>
          </p:nvPr>
        </p:nvSpPr>
        <p:spPr>
          <a:xfrm>
            <a:off x="3124200" y="6248400"/>
            <a:ext cx="2895600" cy="457200"/>
          </a:xfrm>
        </p:spPr>
        <p:txBody>
          <a:bodyPr/>
          <a:lstStyle>
            <a:lvl1pPr>
              <a:defRPr smtClean="0"/>
            </a:lvl1pPr>
          </a:lstStyle>
          <a:p>
            <a:pPr>
              <a:defRPr/>
            </a:pPr>
            <a:endParaRPr lang="en-US">
              <a:solidFill>
                <a:srgbClr val="FFFFFF"/>
              </a:solidFill>
            </a:endParaRPr>
          </a:p>
        </p:txBody>
      </p:sp>
      <p:sp>
        <p:nvSpPr>
          <p:cNvPr id="43" name="Rectangle 43"/>
          <p:cNvSpPr>
            <a:spLocks noGrp="1" noChangeArrowheads="1"/>
          </p:cNvSpPr>
          <p:nvPr>
            <p:ph type="sldNum" sz="quarter" idx="12"/>
          </p:nvPr>
        </p:nvSpPr>
        <p:spPr>
          <a:xfrm>
            <a:off x="6553200" y="6243638"/>
            <a:ext cx="2133600" cy="457200"/>
          </a:xfrm>
        </p:spPr>
        <p:txBody>
          <a:bodyPr/>
          <a:lstStyle>
            <a:lvl1pPr>
              <a:defRPr smtClean="0"/>
            </a:lvl1pPr>
          </a:lstStyle>
          <a:p>
            <a:pPr>
              <a:defRPr/>
            </a:pPr>
            <a:fld id="{765D2C3D-D1D5-42E6-9FE9-72FDC5F73D3D}"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F80EFB8F-595E-496D-B06D-07E4A398C9FA}"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E298A3B6-651E-4483-A963-1B7D1FD06B1B}"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3BB38671-5383-4EDB-92B1-D8B3882238A2}"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AC6544FE-5ED7-4CF7-841D-6FD23E39F6A7}"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CE631168-6EB1-469B-AAB1-B7082FA4E667}"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015A1C-A950-4BF7-9F1F-2CA7C903A8EE}" type="datetimeFigureOut">
              <a:rPr lang="en-US" smtClean="0"/>
              <a:pPr/>
              <a:t>7/12/2011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2"/>
          <p:cNvSpPr>
            <a:spLocks noGrp="1" noChangeArrowheads="1"/>
          </p:cNvSpPr>
          <p:nvPr>
            <p:ph type="sldNum" sz="quarter" idx="12"/>
          </p:nvPr>
        </p:nvSpPr>
        <p:spPr>
          <a:ln/>
        </p:spPr>
        <p:txBody>
          <a:bodyPr/>
          <a:lstStyle>
            <a:lvl1pPr>
              <a:defRPr/>
            </a:lvl1pPr>
          </a:lstStyle>
          <a:p>
            <a:pPr>
              <a:defRPr/>
            </a:pPr>
            <a:fld id="{E5C96448-8B7C-462E-A414-AC99D60D1205}"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B3F5D209-5A77-47E9-95BE-2C8254772BA1}"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CB79001B-63F2-4811-B7FD-B071D7A92383}"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B11CE7BD-EECC-4BE2-8A7F-C61F87CABB6C}"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22860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524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443E9337-181C-4694-9487-BE62963F76CC}"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152400"/>
            <a:ext cx="91440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6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6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1822D686-4602-41F7-A04C-34BBF912C6E2}"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 y="1066800"/>
            <a:ext cx="44196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2"/>
          <p:cNvSpPr>
            <a:spLocks noGrp="1" noChangeArrowheads="1"/>
          </p:cNvSpPr>
          <p:nvPr>
            <p:ph type="sldNum" sz="quarter" idx="12"/>
          </p:nvPr>
        </p:nvSpPr>
        <p:spPr>
          <a:ln/>
        </p:spPr>
        <p:txBody>
          <a:bodyPr/>
          <a:lstStyle>
            <a:lvl1pPr>
              <a:defRPr/>
            </a:lvl1pPr>
          </a:lstStyle>
          <a:p>
            <a:pPr>
              <a:defRPr/>
            </a:pPr>
            <a:fld id="{C63F4BEF-3367-4670-8B3E-CD44620C9098}"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5400"/>
            <a:ext cx="8229600" cy="1016000"/>
          </a:xfrm>
        </p:spPr>
        <p:txBody>
          <a:bodyPr/>
          <a:lstStyle>
            <a:lvl1pPr>
              <a:defRPr>
                <a:solidFill>
                  <a:schemeClr val="tx2"/>
                </a:soli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457200" y="1092200"/>
            <a:ext cx="8229600" cy="5283200"/>
          </a:xfrm>
        </p:spPr>
        <p:txBody>
          <a:bodyPr/>
          <a:lstStyle>
            <a:lvl1pP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9"/>
            <a:ext cx="8382000" cy="609399"/>
          </a:xfrm>
        </p:spPr>
        <p:txBody>
          <a:bodyPr/>
          <a:lstStyle>
            <a:lvl1pPr>
              <a:defRPr sz="4400"/>
            </a:lvl1pPr>
          </a:lstStyle>
          <a:p>
            <a:r>
              <a:rPr lang="en-US" dirty="0" smtClean="0"/>
              <a:t>Click to edit Master title style</a:t>
            </a:r>
            <a:endParaRPr lang="en-US" dirty="0"/>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015A1C-A950-4BF7-9F1F-2CA7C903A8EE}" type="datetimeFigureOut">
              <a:rPr lang="en-US" smtClean="0"/>
              <a:pPr/>
              <a:t>7/12/2011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350px-Zuoshangjiao.jpg"/>
          <p:cNvPicPr>
            <a:picLocks noChangeAspect="1"/>
          </p:cNvPicPr>
          <p:nvPr userDrawn="1"/>
        </p:nvPicPr>
        <p:blipFill>
          <a:blip r:embed="rId2" cstate="print"/>
          <a:stretch>
            <a:fillRect/>
          </a:stretch>
        </p:blipFill>
        <p:spPr>
          <a:xfrm>
            <a:off x="0" y="0"/>
            <a:ext cx="1600200" cy="1540764"/>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7/12/2011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68435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7/12/2011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54223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7/12/2011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19936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7/12/2011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0836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015A1C-A950-4BF7-9F1F-2CA7C903A8EE}" type="datetimeFigureOut">
              <a:rPr lang="en-US" smtClean="0">
                <a:solidFill>
                  <a:prstClr val="black">
                    <a:tint val="75000"/>
                  </a:prstClr>
                </a:solidFill>
              </a:rPr>
              <a:pPr/>
              <a:t>7/12/2011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12097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015A1C-A950-4BF7-9F1F-2CA7C903A8EE}" type="datetimeFigureOut">
              <a:rPr lang="en-US" smtClean="0">
                <a:solidFill>
                  <a:prstClr val="black">
                    <a:tint val="75000"/>
                  </a:prstClr>
                </a:solidFill>
              </a:rPr>
              <a:pPr/>
              <a:t>7/12/2011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24575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15A1C-A950-4BF7-9F1F-2CA7C903A8EE}" type="datetimeFigureOut">
              <a:rPr lang="en-US" smtClean="0">
                <a:solidFill>
                  <a:prstClr val="black">
                    <a:tint val="75000"/>
                  </a:prstClr>
                </a:solidFill>
              </a:rPr>
              <a:pPr/>
              <a:t>7/12/2011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02975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7/12/2011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48560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7/12/2011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87966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7/12/2011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3086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015A1C-A950-4BF7-9F1F-2CA7C903A8EE}" type="datetimeFigureOut">
              <a:rPr lang="en-US" smtClean="0"/>
              <a:pPr/>
              <a:t>7/12/2011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7/12/2011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5995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B0C960C-6805-4193-8999-8626886B029B}" type="datetime1">
              <a:rPr lang="en-US"/>
              <a:pPr/>
              <a:t>7/12/2011</a:t>
            </a:fld>
            <a:endParaRPr lang="en-US"/>
          </a:p>
        </p:txBody>
      </p:sp>
      <p:sp>
        <p:nvSpPr>
          <p:cNvPr id="6" name="Slide Number Placeholder 5"/>
          <p:cNvSpPr>
            <a:spLocks noGrp="1"/>
          </p:cNvSpPr>
          <p:nvPr>
            <p:ph type="sldNum" sz="quarter" idx="12"/>
          </p:nvPr>
        </p:nvSpPr>
        <p:spPr/>
        <p:txBody>
          <a:bodyPr/>
          <a:lstStyle>
            <a:lvl1pPr>
              <a:defRPr/>
            </a:lvl1pPr>
          </a:lstStyle>
          <a:p>
            <a:fld id="{EBC1097E-4E1A-429E-9D18-4E5F1AF0DA13}" type="slidenum">
              <a:rPr lang="en-US"/>
              <a:pPr/>
              <a:t>‹#›</a:t>
            </a:fld>
            <a:endParaRPr lang="en-US"/>
          </a:p>
        </p:txBody>
      </p:sp>
    </p:spTree>
    <p:extLst>
      <p:ext uri="{BB962C8B-B14F-4D97-AF65-F5344CB8AC3E}">
        <p14:creationId xmlns:p14="http://schemas.microsoft.com/office/powerpoint/2010/main" val="6192200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6ECBCD8-8123-4A28-8ED7-5C8069706EB7}" type="datetime1">
              <a:rPr lang="en-US"/>
              <a:pPr/>
              <a:t>7/12/2011</a:t>
            </a:fld>
            <a:endParaRPr lang="en-US"/>
          </a:p>
        </p:txBody>
      </p:sp>
      <p:sp>
        <p:nvSpPr>
          <p:cNvPr id="6" name="Slide Number Placeholder 5"/>
          <p:cNvSpPr>
            <a:spLocks noGrp="1"/>
          </p:cNvSpPr>
          <p:nvPr>
            <p:ph type="sldNum" sz="quarter" idx="12"/>
          </p:nvPr>
        </p:nvSpPr>
        <p:spPr/>
        <p:txBody>
          <a:bodyPr/>
          <a:lstStyle>
            <a:lvl1pPr>
              <a:defRPr/>
            </a:lvl1pPr>
          </a:lstStyle>
          <a:p>
            <a:fld id="{94CC141A-9CC6-41A7-A7D0-011D836CC6E2}" type="slidenum">
              <a:rPr lang="en-US"/>
              <a:pPr/>
              <a:t>‹#›</a:t>
            </a:fld>
            <a:endParaRPr lang="en-US"/>
          </a:p>
        </p:txBody>
      </p:sp>
    </p:spTree>
    <p:extLst>
      <p:ext uri="{BB962C8B-B14F-4D97-AF65-F5344CB8AC3E}">
        <p14:creationId xmlns:p14="http://schemas.microsoft.com/office/powerpoint/2010/main" val="2408806603"/>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8A5D04E1-C7DF-4791-A59D-75E2636CF366}" type="datetime1">
              <a:rPr lang="en-US"/>
              <a:pPr/>
              <a:t>7/12/2011</a:t>
            </a:fld>
            <a:endParaRPr lang="en-US"/>
          </a:p>
        </p:txBody>
      </p:sp>
      <p:sp>
        <p:nvSpPr>
          <p:cNvPr id="6" name="Slide Number Placeholder 5"/>
          <p:cNvSpPr>
            <a:spLocks noGrp="1"/>
          </p:cNvSpPr>
          <p:nvPr>
            <p:ph type="sldNum" sz="quarter" idx="12"/>
          </p:nvPr>
        </p:nvSpPr>
        <p:spPr/>
        <p:txBody>
          <a:bodyPr/>
          <a:lstStyle>
            <a:lvl1pPr>
              <a:defRPr/>
            </a:lvl1pPr>
          </a:lstStyle>
          <a:p>
            <a:fld id="{67163A95-EFDD-42CD-9D76-FAD52E8A5B44}" type="slidenum">
              <a:rPr lang="en-US"/>
              <a:pPr/>
              <a:t>‹#›</a:t>
            </a:fld>
            <a:endParaRPr lang="en-US"/>
          </a:p>
        </p:txBody>
      </p:sp>
    </p:spTree>
    <p:extLst>
      <p:ext uri="{BB962C8B-B14F-4D97-AF65-F5344CB8AC3E}">
        <p14:creationId xmlns:p14="http://schemas.microsoft.com/office/powerpoint/2010/main" val="1799661881"/>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E1685CBD-A47F-45DF-A496-568E8394BBBE}" type="datetime1">
              <a:rPr lang="en-US"/>
              <a:pPr/>
              <a:t>7/12/2011</a:t>
            </a:fld>
            <a:endParaRPr lang="en-US"/>
          </a:p>
        </p:txBody>
      </p:sp>
      <p:sp>
        <p:nvSpPr>
          <p:cNvPr id="7" name="Slide Number Placeholder 5"/>
          <p:cNvSpPr>
            <a:spLocks noGrp="1"/>
          </p:cNvSpPr>
          <p:nvPr>
            <p:ph type="sldNum" sz="quarter" idx="12"/>
          </p:nvPr>
        </p:nvSpPr>
        <p:spPr/>
        <p:txBody>
          <a:bodyPr/>
          <a:lstStyle>
            <a:lvl1pPr>
              <a:defRPr/>
            </a:lvl1pPr>
          </a:lstStyle>
          <a:p>
            <a:fld id="{99168EA6-6EA6-45E6-A5AA-9910092C4369}" type="slidenum">
              <a:rPr lang="en-US"/>
              <a:pPr/>
              <a:t>‹#›</a:t>
            </a:fld>
            <a:endParaRPr lang="en-US"/>
          </a:p>
        </p:txBody>
      </p:sp>
    </p:spTree>
    <p:extLst>
      <p:ext uri="{BB962C8B-B14F-4D97-AF65-F5344CB8AC3E}">
        <p14:creationId xmlns:p14="http://schemas.microsoft.com/office/powerpoint/2010/main" val="517123396"/>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A1AF6515-ABF6-4FAD-83D6-8E90C2A18B59}" type="datetime1">
              <a:rPr lang="en-US"/>
              <a:pPr/>
              <a:t>7/12/2011</a:t>
            </a:fld>
            <a:endParaRPr lang="en-US"/>
          </a:p>
        </p:txBody>
      </p:sp>
      <p:sp>
        <p:nvSpPr>
          <p:cNvPr id="9" name="Slide Number Placeholder 5"/>
          <p:cNvSpPr>
            <a:spLocks noGrp="1"/>
          </p:cNvSpPr>
          <p:nvPr>
            <p:ph type="sldNum" sz="quarter" idx="12"/>
          </p:nvPr>
        </p:nvSpPr>
        <p:spPr/>
        <p:txBody>
          <a:bodyPr/>
          <a:lstStyle>
            <a:lvl1pPr>
              <a:defRPr/>
            </a:lvl1pPr>
          </a:lstStyle>
          <a:p>
            <a:fld id="{7B17D5EB-B370-4F48-9C1E-EF1F4741610D}" type="slidenum">
              <a:rPr lang="en-US"/>
              <a:pPr/>
              <a:t>‹#›</a:t>
            </a:fld>
            <a:endParaRPr lang="en-US"/>
          </a:p>
        </p:txBody>
      </p:sp>
    </p:spTree>
    <p:extLst>
      <p:ext uri="{BB962C8B-B14F-4D97-AF65-F5344CB8AC3E}">
        <p14:creationId xmlns:p14="http://schemas.microsoft.com/office/powerpoint/2010/main" val="3512314871"/>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A5FEA99E-1D6C-4338-9DDB-D6B1D25076BB}" type="datetime1">
              <a:rPr lang="en-US"/>
              <a:pPr/>
              <a:t>7/12/2011</a:t>
            </a:fld>
            <a:endParaRPr lang="en-US"/>
          </a:p>
        </p:txBody>
      </p:sp>
      <p:sp>
        <p:nvSpPr>
          <p:cNvPr id="5" name="Slide Number Placeholder 5"/>
          <p:cNvSpPr>
            <a:spLocks noGrp="1"/>
          </p:cNvSpPr>
          <p:nvPr>
            <p:ph type="sldNum" sz="quarter" idx="12"/>
          </p:nvPr>
        </p:nvSpPr>
        <p:spPr/>
        <p:txBody>
          <a:bodyPr/>
          <a:lstStyle>
            <a:lvl1pPr>
              <a:defRPr/>
            </a:lvl1pPr>
          </a:lstStyle>
          <a:p>
            <a:fld id="{D8CFE096-9650-498C-990C-20F2420C253B}" type="slidenum">
              <a:rPr lang="en-US"/>
              <a:pPr/>
              <a:t>‹#›</a:t>
            </a:fld>
            <a:endParaRPr lang="en-US"/>
          </a:p>
        </p:txBody>
      </p:sp>
    </p:spTree>
    <p:extLst>
      <p:ext uri="{BB962C8B-B14F-4D97-AF65-F5344CB8AC3E}">
        <p14:creationId xmlns:p14="http://schemas.microsoft.com/office/powerpoint/2010/main" val="3410811929"/>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7D6C439-BF23-4C00-A9EF-F430A02737C4}" type="datetime1">
              <a:rPr lang="en-US"/>
              <a:pPr/>
              <a:t>7/12/2011</a:t>
            </a:fld>
            <a:endParaRPr lang="en-US"/>
          </a:p>
        </p:txBody>
      </p:sp>
      <p:sp>
        <p:nvSpPr>
          <p:cNvPr id="4" name="Slide Number Placeholder 5"/>
          <p:cNvSpPr>
            <a:spLocks noGrp="1"/>
          </p:cNvSpPr>
          <p:nvPr>
            <p:ph type="sldNum" sz="quarter" idx="12"/>
          </p:nvPr>
        </p:nvSpPr>
        <p:spPr/>
        <p:txBody>
          <a:bodyPr/>
          <a:lstStyle>
            <a:lvl1pPr>
              <a:defRPr/>
            </a:lvl1pPr>
          </a:lstStyle>
          <a:p>
            <a:fld id="{37046A98-E713-4B22-96A8-FD47EC0F5D67}" type="slidenum">
              <a:rPr lang="en-US"/>
              <a:pPr/>
              <a:t>‹#›</a:t>
            </a:fld>
            <a:endParaRPr lang="en-US"/>
          </a:p>
        </p:txBody>
      </p:sp>
    </p:spTree>
    <p:extLst>
      <p:ext uri="{BB962C8B-B14F-4D97-AF65-F5344CB8AC3E}">
        <p14:creationId xmlns:p14="http://schemas.microsoft.com/office/powerpoint/2010/main" val="2913721333"/>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7434CC8-CB97-4FFC-B09D-AAAA3F5FEE58}" type="datetimeFigureOut">
              <a:rPr lang="en-US" smtClean="0">
                <a:solidFill>
                  <a:prstClr val="black">
                    <a:tint val="75000"/>
                  </a:prstClr>
                </a:solidFill>
              </a:rPr>
              <a:pPr/>
              <a:t>7/12/2011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0811F1-1ABA-4EC4-9A56-A01FEBF3E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40847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p:cNvSpPr/>
          <p:nvPr userDrawn="1"/>
        </p:nvSpPr>
        <p:spPr>
          <a:xfrm>
            <a:off x="-17813" y="0"/>
            <a:ext cx="9144000" cy="533400"/>
          </a:xfrm>
          <a:prstGeom prst="rect">
            <a:avLst/>
          </a:prstGeom>
          <a:gradFill flip="none" rotWithShape="1">
            <a:gsLst>
              <a:gs pos="100000">
                <a:srgbClr val="002060"/>
              </a:gs>
              <a:gs pos="4000">
                <a:srgbClr val="493227"/>
              </a:gs>
              <a:gs pos="10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304799" y="0"/>
            <a:ext cx="7906987" cy="506027"/>
          </a:xfrm>
        </p:spPr>
        <p:txBody>
          <a:bodyPr>
            <a:normAutofit/>
          </a:bodyPr>
          <a:lstStyle>
            <a:lvl1pPr algn="l">
              <a:defRPr sz="3600" b="0">
                <a:solidFill>
                  <a:schemeClr val="bg1"/>
                </a:solidFill>
                <a:latin typeface="Candara"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342900" indent="-342900">
              <a:buClr>
                <a:srgbClr val="002060"/>
              </a:buClr>
              <a:buSzPct val="70000"/>
              <a:buFontTx/>
              <a:buBlip>
                <a:blip r:embed="rId2"/>
              </a:buBlip>
              <a:defRPr>
                <a:solidFill>
                  <a:srgbClr val="002060"/>
                </a:solidFill>
                <a:latin typeface="Candara" pitchFamily="34" charset="0"/>
              </a:defRPr>
            </a:lvl1pPr>
            <a:lvl2pPr>
              <a:buClr>
                <a:srgbClr val="7E110D"/>
              </a:buClr>
              <a:defRPr>
                <a:solidFill>
                  <a:srgbClr val="002060"/>
                </a:solidFill>
                <a:latin typeface="Candara" pitchFamily="34" charset="0"/>
              </a:defRPr>
            </a:lvl2pPr>
            <a:lvl3pPr>
              <a:defRPr>
                <a:solidFill>
                  <a:srgbClr val="002060"/>
                </a:solidFill>
                <a:latin typeface="Candara" pitchFamily="34" charset="0"/>
              </a:defRPr>
            </a:lvl3pPr>
            <a:lvl4pPr>
              <a:defRPr>
                <a:solidFill>
                  <a:srgbClr val="002060"/>
                </a:solidFill>
                <a:latin typeface="Candara" pitchFamily="34" charset="0"/>
              </a:defRPr>
            </a:lvl4pPr>
            <a:lvl5pPr>
              <a:defRPr>
                <a:solidFill>
                  <a:srgbClr val="002060"/>
                </a:solidFill>
                <a:latin typeface="Candar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0" y="6609608"/>
            <a:ext cx="9144000" cy="248392"/>
          </a:xfrm>
          <a:prstGeom prst="rect">
            <a:avLst/>
          </a:prstGeom>
          <a:solidFill>
            <a:srgbClr val="54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Footer Placeholder 4"/>
          <p:cNvSpPr txBox="1">
            <a:spLocks/>
          </p:cNvSpPr>
          <p:nvPr userDrawn="1"/>
        </p:nvSpPr>
        <p:spPr>
          <a:xfrm>
            <a:off x="1866900" y="6609608"/>
            <a:ext cx="5410200" cy="27855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prstClr val="white"/>
                </a:solidFill>
              </a:rPr>
              <a:t>Jaliya Ekanayake - School of Informatics and Computing</a:t>
            </a:r>
            <a:endParaRPr lang="en-US" dirty="0">
              <a:solidFill>
                <a:prstClr val="white"/>
              </a:solidFill>
            </a:endParaRPr>
          </a:p>
        </p:txBody>
      </p:sp>
      <p:sp>
        <p:nvSpPr>
          <p:cNvPr id="9" name="Slide Number Placeholder 5"/>
          <p:cNvSpPr txBox="1">
            <a:spLocks/>
          </p:cNvSpPr>
          <p:nvPr userDrawn="1"/>
        </p:nvSpPr>
        <p:spPr>
          <a:xfrm>
            <a:off x="-17813" y="6523037"/>
            <a:ext cx="457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EFFF6C-AE4E-4FE6-A064-67A5E3D5DC7A}" type="slidenum">
              <a:rPr lang="en-US" smtClean="0">
                <a:solidFill>
                  <a:prstClr val="white"/>
                </a:solidFill>
              </a:rPr>
              <a:pPr/>
              <a:t>‹#›</a:t>
            </a:fld>
            <a:endParaRPr lang="en-US" dirty="0">
              <a:solidFill>
                <a:prstClr val="white"/>
              </a:solidFill>
            </a:endParaRPr>
          </a:p>
        </p:txBody>
      </p:sp>
      <p:pic>
        <p:nvPicPr>
          <p:cNvPr id="10" name="Picture 2" descr="C:\Users\jaliyaek\Desktop\iub_branding_web\img\iub_crimson.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67600" y="6536864"/>
            <a:ext cx="1219199" cy="313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741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015A1C-A950-4BF7-9F1F-2CA7C903A8EE}" type="datetimeFigureOut">
              <a:rPr lang="en-US" smtClean="0"/>
              <a:pPr/>
              <a:t>7/12/2011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434CC8-CB97-4FFC-B09D-AAAA3F5FEE58}" type="datetimeFigureOut">
              <a:rPr lang="en-US" smtClean="0">
                <a:solidFill>
                  <a:prstClr val="black">
                    <a:tint val="75000"/>
                  </a:prstClr>
                </a:solidFill>
              </a:rPr>
              <a:pPr/>
              <a:t>7/12/2011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0811F1-1ABA-4EC4-9A56-A01FEBF3E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45195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7434CC8-CB97-4FFC-B09D-AAAA3F5FEE58}" type="datetimeFigureOut">
              <a:rPr lang="en-US" smtClean="0">
                <a:solidFill>
                  <a:prstClr val="black">
                    <a:tint val="75000"/>
                  </a:prstClr>
                </a:solidFill>
              </a:rPr>
              <a:pPr/>
              <a:t>7/12/2011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0811F1-1ABA-4EC4-9A56-A01FEBF3E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58626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434CC8-CB97-4FFC-B09D-AAAA3F5FEE58}" type="datetimeFigureOut">
              <a:rPr lang="en-US" smtClean="0">
                <a:solidFill>
                  <a:prstClr val="black">
                    <a:tint val="75000"/>
                  </a:prstClr>
                </a:solidFill>
              </a:rPr>
              <a:pPr/>
              <a:t>7/12/2011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A0811F1-1ABA-4EC4-9A56-A01FEBF3E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87350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7434CC8-CB97-4FFC-B09D-AAAA3F5FEE58}" type="datetimeFigureOut">
              <a:rPr lang="en-US" smtClean="0">
                <a:solidFill>
                  <a:prstClr val="black">
                    <a:tint val="75000"/>
                  </a:prstClr>
                </a:solidFill>
              </a:rPr>
              <a:pPr/>
              <a:t>7/12/2011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A0811F1-1ABA-4EC4-9A56-A01FEBF3E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01559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434CC8-CB97-4FFC-B09D-AAAA3F5FEE58}" type="datetimeFigureOut">
              <a:rPr lang="en-US" smtClean="0">
                <a:solidFill>
                  <a:prstClr val="black">
                    <a:tint val="75000"/>
                  </a:prstClr>
                </a:solidFill>
              </a:rPr>
              <a:pPr/>
              <a:t>7/12/2011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A0811F1-1ABA-4EC4-9A56-A01FEBF3E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0437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434CC8-CB97-4FFC-B09D-AAAA3F5FEE58}" type="datetimeFigureOut">
              <a:rPr lang="en-US" smtClean="0">
                <a:solidFill>
                  <a:prstClr val="black">
                    <a:tint val="75000"/>
                  </a:prstClr>
                </a:solidFill>
              </a:rPr>
              <a:pPr/>
              <a:t>7/12/2011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0811F1-1ABA-4EC4-9A56-A01FEBF3E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10355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434CC8-CB97-4FFC-B09D-AAAA3F5FEE58}" type="datetimeFigureOut">
              <a:rPr lang="en-US" smtClean="0">
                <a:solidFill>
                  <a:prstClr val="black">
                    <a:tint val="75000"/>
                  </a:prstClr>
                </a:solidFill>
              </a:rPr>
              <a:pPr/>
              <a:t>7/12/2011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0811F1-1ABA-4EC4-9A56-A01FEBF3E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33315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434CC8-CB97-4FFC-B09D-AAAA3F5FEE58}" type="datetimeFigureOut">
              <a:rPr lang="en-US" smtClean="0">
                <a:solidFill>
                  <a:prstClr val="black">
                    <a:tint val="75000"/>
                  </a:prstClr>
                </a:solidFill>
              </a:rPr>
              <a:pPr/>
              <a:t>7/12/2011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0811F1-1ABA-4EC4-9A56-A01FEBF3E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8182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434CC8-CB97-4FFC-B09D-AAAA3F5FEE58}" type="datetimeFigureOut">
              <a:rPr lang="en-US" smtClean="0">
                <a:solidFill>
                  <a:prstClr val="black">
                    <a:tint val="75000"/>
                  </a:prstClr>
                </a:solidFill>
              </a:rPr>
              <a:pPr/>
              <a:t>7/12/2011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0811F1-1ABA-4EC4-9A56-A01FEBF3E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02899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1B63715-30A8-46DA-AC9F-68C70606CC3E}" type="datetimeFigureOut">
              <a:rPr lang="en-US" smtClean="0">
                <a:solidFill>
                  <a:prstClr val="black">
                    <a:tint val="75000"/>
                  </a:prstClr>
                </a:solidFill>
              </a:rPr>
              <a:pPr/>
              <a:t>7/12/2011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266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15A1C-A950-4BF7-9F1F-2CA7C903A8EE}" type="datetimeFigureOut">
              <a:rPr lang="en-US" smtClean="0"/>
              <a:pPr/>
              <a:t>7/12/2011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B63715-30A8-46DA-AC9F-68C70606CC3E}" type="datetimeFigureOut">
              <a:rPr lang="en-US" smtClean="0">
                <a:solidFill>
                  <a:prstClr val="black">
                    <a:tint val="75000"/>
                  </a:prstClr>
                </a:solidFill>
              </a:rPr>
              <a:pPr/>
              <a:t>7/12/2011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83615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B63715-30A8-46DA-AC9F-68C70606CC3E}" type="datetimeFigureOut">
              <a:rPr lang="en-US" smtClean="0">
                <a:solidFill>
                  <a:prstClr val="black">
                    <a:tint val="75000"/>
                  </a:prstClr>
                </a:solidFill>
              </a:rPr>
              <a:pPr/>
              <a:t>7/12/2011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70499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1B63715-30A8-46DA-AC9F-68C70606CC3E}" type="datetimeFigureOut">
              <a:rPr lang="en-US" smtClean="0">
                <a:solidFill>
                  <a:prstClr val="black">
                    <a:tint val="75000"/>
                  </a:prstClr>
                </a:solidFill>
              </a:rPr>
              <a:pPr/>
              <a:t>7/12/2011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47468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B63715-30A8-46DA-AC9F-68C70606CC3E}" type="datetimeFigureOut">
              <a:rPr lang="en-US" smtClean="0">
                <a:solidFill>
                  <a:prstClr val="black">
                    <a:tint val="75000"/>
                  </a:prstClr>
                </a:solidFill>
              </a:rPr>
              <a:pPr/>
              <a:t>7/12/2011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4463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B63715-30A8-46DA-AC9F-68C70606CC3E}" type="datetimeFigureOut">
              <a:rPr lang="en-US" smtClean="0">
                <a:solidFill>
                  <a:prstClr val="black">
                    <a:tint val="75000"/>
                  </a:prstClr>
                </a:solidFill>
              </a:rPr>
              <a:pPr/>
              <a:t>7/12/2011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83868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B63715-30A8-46DA-AC9F-68C70606CC3E}" type="datetimeFigureOut">
              <a:rPr lang="en-US" smtClean="0">
                <a:solidFill>
                  <a:prstClr val="black">
                    <a:tint val="75000"/>
                  </a:prstClr>
                </a:solidFill>
              </a:rPr>
              <a:pPr/>
              <a:t>7/12/2011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28294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B63715-30A8-46DA-AC9F-68C70606CC3E}" type="datetimeFigureOut">
              <a:rPr lang="en-US" smtClean="0">
                <a:solidFill>
                  <a:prstClr val="black">
                    <a:tint val="75000"/>
                  </a:prstClr>
                </a:solidFill>
              </a:rPr>
              <a:pPr/>
              <a:t>7/12/2011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3390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B63715-30A8-46DA-AC9F-68C70606CC3E}" type="datetimeFigureOut">
              <a:rPr lang="en-US" smtClean="0">
                <a:solidFill>
                  <a:prstClr val="black">
                    <a:tint val="75000"/>
                  </a:prstClr>
                </a:solidFill>
              </a:rPr>
              <a:pPr/>
              <a:t>7/12/2011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88165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B63715-30A8-46DA-AC9F-68C70606CC3E}" type="datetimeFigureOut">
              <a:rPr lang="en-US" smtClean="0">
                <a:solidFill>
                  <a:prstClr val="black">
                    <a:tint val="75000"/>
                  </a:prstClr>
                </a:solidFill>
              </a:rPr>
              <a:pPr/>
              <a:t>7/12/2011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77866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B63715-30A8-46DA-AC9F-68C70606CC3E}" type="datetimeFigureOut">
              <a:rPr lang="en-US" smtClean="0">
                <a:solidFill>
                  <a:prstClr val="black">
                    <a:tint val="75000"/>
                  </a:prstClr>
                </a:solidFill>
              </a:rPr>
              <a:pPr/>
              <a:t>7/12/2011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7638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pPr/>
              <a:t>7/12/2011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44808043"/>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782562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24328496"/>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600200"/>
            <a:ext cx="43434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3434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7061656"/>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6462552"/>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10510007"/>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0325918"/>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3705520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8846604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743974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pPr/>
              <a:t>7/12/2011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04800"/>
            <a:ext cx="22098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304800"/>
            <a:ext cx="64770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3433326"/>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839200" cy="1041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 y="1600200"/>
            <a:ext cx="43434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3434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624248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8F323D-D80A-4F67-ADC7-AB9DEECD47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20902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FE3333-7ECE-4004-8E40-D67A11C5D8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36731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6431F3A-7341-43D5-9CC1-5C4D40FAC8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10743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CFCC483-A147-4BE1-9D0A-173683C431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80503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36BB186-EB1D-4553-B351-EE972C7211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21906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BC12BDB-E1E8-405A-8D49-9232673C7FF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40810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AA5815D-5ECF-4628-B005-D591B554D2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78053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B34966F-370C-4260-9CF9-2EC2FD706E5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4093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10.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06.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image" Target="../media/image14.jpeg"/><Relationship Id="rId5" Type="http://schemas.openxmlformats.org/officeDocument/2006/relationships/theme" Target="../theme/theme11.xml"/><Relationship Id="rId4" Type="http://schemas.openxmlformats.org/officeDocument/2006/relationships/slideLayout" Target="../slideLayouts/slideLayout10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image" Target="../media/image18.pn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2.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13.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image" Target="../media/image6.png"/><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39.xml"/><Relationship Id="rId7" Type="http://schemas.openxmlformats.org/officeDocument/2006/relationships/image" Target="../media/image4.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3.jpeg"/><Relationship Id="rId5" Type="http://schemas.openxmlformats.org/officeDocument/2006/relationships/image" Target="../media/image2.gif"/><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jpe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hyperlink" Target="https://portal.futuregrid.org/" TargetMode="External"/><Relationship Id="rId5" Type="http://schemas.openxmlformats.org/officeDocument/2006/relationships/slideLayout" Target="../slideLayouts/slideLayout55.xml"/><Relationship Id="rId10" Type="http://schemas.openxmlformats.org/officeDocument/2006/relationships/image" Target="../media/image8.png"/><Relationship Id="rId4" Type="http://schemas.openxmlformats.org/officeDocument/2006/relationships/slideLayout" Target="../slideLayouts/slideLayout54.xml"/><Relationship Id="rId9"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9.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13.pn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1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015A1C-A950-4BF7-9F1F-2CA7C903A8EE}" type="datetimeFigureOut">
              <a:rPr lang="en-US" smtClean="0"/>
              <a:pPr/>
              <a:t>7/12/2011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FFF6C-AE4E-4FE6-A064-67A5E3D5DC7A}" type="slidenum">
              <a:rPr lang="en-US" smtClean="0"/>
              <a:pPr/>
              <a:t>‹#›</a:t>
            </a:fld>
            <a:endParaRPr lang="en-US"/>
          </a:p>
        </p:txBody>
      </p:sp>
      <p:pic>
        <p:nvPicPr>
          <p:cNvPr id="7" name="Picture 6" descr="350px-Zuoshangjiao.jpg"/>
          <p:cNvPicPr>
            <a:picLocks noChangeAspect="1"/>
          </p:cNvPicPr>
          <p:nvPr userDrawn="1"/>
        </p:nvPicPr>
        <p:blipFill>
          <a:blip r:embed="rId14" cstate="print"/>
          <a:stretch>
            <a:fillRect/>
          </a:stretch>
        </p:blipFill>
        <p:spPr>
          <a:xfrm>
            <a:off x="0" y="0"/>
            <a:ext cx="1600200" cy="154076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93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944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944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944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0" hangingPunct="0">
              <a:defRPr sz="1400" b="0">
                <a:latin typeface="+mn-lt"/>
              </a:defRPr>
            </a:lvl1pPr>
          </a:lstStyle>
          <a:p>
            <a:pPr fontAlgn="base">
              <a:spcBef>
                <a:spcPct val="0"/>
              </a:spcBef>
              <a:spcAft>
                <a:spcPct val="0"/>
              </a:spcAft>
            </a:pPr>
            <a:endParaRPr lang="en-US" smtClean="0">
              <a:solidFill>
                <a:srgbClr val="000000"/>
              </a:solidFill>
            </a:endParaRPr>
          </a:p>
        </p:txBody>
      </p:sp>
      <p:sp>
        <p:nvSpPr>
          <p:cNvPr id="24944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b="0">
                <a:latin typeface="+mn-lt"/>
              </a:defRPr>
            </a:lvl1pPr>
          </a:lstStyle>
          <a:p>
            <a:pPr algn="ctr" fontAlgn="base">
              <a:spcBef>
                <a:spcPct val="0"/>
              </a:spcBef>
              <a:spcAft>
                <a:spcPct val="0"/>
              </a:spcAft>
            </a:pPr>
            <a:endParaRPr lang="en-US" smtClean="0">
              <a:solidFill>
                <a:srgbClr val="000000"/>
              </a:solidFill>
            </a:endParaRPr>
          </a:p>
        </p:txBody>
      </p:sp>
      <p:sp>
        <p:nvSpPr>
          <p:cNvPr id="24944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b="0">
                <a:latin typeface="+mn-lt"/>
              </a:defRPr>
            </a:lvl1pPr>
          </a:lstStyle>
          <a:p>
            <a:pPr fontAlgn="base">
              <a:spcBef>
                <a:spcPct val="0"/>
              </a:spcBef>
              <a:spcAft>
                <a:spcPct val="0"/>
              </a:spcAft>
            </a:pPr>
            <a:fld id="{AB81BCF0-48FD-45AE-B65D-662266C541E5}"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22758047"/>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itchFamily="1" charset="0"/>
        </a:defRPr>
      </a:lvl2pPr>
      <a:lvl3pPr algn="ctr" rtl="0" fontAlgn="base">
        <a:spcBef>
          <a:spcPct val="0"/>
        </a:spcBef>
        <a:spcAft>
          <a:spcPct val="0"/>
        </a:spcAft>
        <a:defRPr sz="4400">
          <a:solidFill>
            <a:schemeClr val="tx2"/>
          </a:solidFill>
          <a:latin typeface="Times" pitchFamily="1" charset="0"/>
        </a:defRPr>
      </a:lvl3pPr>
      <a:lvl4pPr algn="ctr" rtl="0" fontAlgn="base">
        <a:spcBef>
          <a:spcPct val="0"/>
        </a:spcBef>
        <a:spcAft>
          <a:spcPct val="0"/>
        </a:spcAft>
        <a:defRPr sz="4400">
          <a:solidFill>
            <a:schemeClr val="tx2"/>
          </a:solidFill>
          <a:latin typeface="Times" pitchFamily="1" charset="0"/>
        </a:defRPr>
      </a:lvl4pPr>
      <a:lvl5pPr algn="ctr" rtl="0" fontAlgn="base">
        <a:spcBef>
          <a:spcPct val="0"/>
        </a:spcBef>
        <a:spcAft>
          <a:spcPct val="0"/>
        </a:spcAft>
        <a:defRPr sz="4400">
          <a:solidFill>
            <a:schemeClr val="tx2"/>
          </a:solidFill>
          <a:latin typeface="Times" pitchFamily="1" charset="0"/>
        </a:defRPr>
      </a:lvl5pPr>
      <a:lvl6pPr marL="457200" algn="ctr" rtl="0" fontAlgn="base">
        <a:spcBef>
          <a:spcPct val="0"/>
        </a:spcBef>
        <a:spcAft>
          <a:spcPct val="0"/>
        </a:spcAft>
        <a:defRPr sz="4400">
          <a:solidFill>
            <a:schemeClr val="tx2"/>
          </a:solidFill>
          <a:latin typeface="Times" pitchFamily="1" charset="0"/>
        </a:defRPr>
      </a:lvl6pPr>
      <a:lvl7pPr marL="914400" algn="ctr" rtl="0" fontAlgn="base">
        <a:spcBef>
          <a:spcPct val="0"/>
        </a:spcBef>
        <a:spcAft>
          <a:spcPct val="0"/>
        </a:spcAft>
        <a:defRPr sz="4400">
          <a:solidFill>
            <a:schemeClr val="tx2"/>
          </a:solidFill>
          <a:latin typeface="Times" pitchFamily="1" charset="0"/>
        </a:defRPr>
      </a:lvl7pPr>
      <a:lvl8pPr marL="1371600" algn="ctr" rtl="0" fontAlgn="base">
        <a:spcBef>
          <a:spcPct val="0"/>
        </a:spcBef>
        <a:spcAft>
          <a:spcPct val="0"/>
        </a:spcAft>
        <a:defRPr sz="4400">
          <a:solidFill>
            <a:schemeClr val="tx2"/>
          </a:solidFill>
          <a:latin typeface="Times" pitchFamily="1" charset="0"/>
        </a:defRPr>
      </a:lvl8pPr>
      <a:lvl9pPr marL="1828800" algn="ctr" rtl="0" fontAlgn="base">
        <a:spcBef>
          <a:spcPct val="0"/>
        </a:spcBef>
        <a:spcAft>
          <a:spcPct val="0"/>
        </a:spcAft>
        <a:defRPr sz="4400">
          <a:solidFill>
            <a:schemeClr val="tx2"/>
          </a:solidFill>
          <a:latin typeface="Times" pitchFamily="1"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Text Box 2"/>
          <p:cNvSpPr txBox="1">
            <a:spLocks noChangeArrowheads="1"/>
          </p:cNvSpPr>
          <p:nvPr/>
        </p:nvSpPr>
        <p:spPr bwMode="auto">
          <a:xfrm>
            <a:off x="0" y="6308725"/>
            <a:ext cx="9144000" cy="549275"/>
          </a:xfrm>
          <a:prstGeom prst="rect">
            <a:avLst/>
          </a:prstGeom>
          <a:solidFill>
            <a:srgbClr val="0067B1"/>
          </a:solidFill>
          <a:ln w="9525">
            <a:noFill/>
            <a:round/>
            <a:headEnd/>
            <a:tailEnd/>
          </a:ln>
          <a:effectLst/>
        </p:spPr>
        <p:txBody>
          <a:bodyPr wrap="none" anchor="ctr"/>
          <a:lstStyle/>
          <a:p>
            <a:pPr>
              <a:defRPr/>
            </a:pPr>
            <a:endParaRPr lang="en-US">
              <a:solidFill>
                <a:prstClr val="black"/>
              </a:solidFill>
              <a:cs typeface="Arial" pitchFamily="34" charset="0"/>
            </a:endParaRPr>
          </a:p>
        </p:txBody>
      </p:sp>
      <p:grpSp>
        <p:nvGrpSpPr>
          <p:cNvPr id="2" name="Group 12"/>
          <p:cNvGrpSpPr>
            <a:grpSpLocks/>
          </p:cNvGrpSpPr>
          <p:nvPr/>
        </p:nvGrpSpPr>
        <p:grpSpPr bwMode="auto">
          <a:xfrm>
            <a:off x="0" y="0"/>
            <a:ext cx="9144000" cy="1044575"/>
            <a:chOff x="-1" y="0"/>
            <a:chExt cx="9144001" cy="1044575"/>
          </a:xfrm>
        </p:grpSpPr>
        <p:sp>
          <p:nvSpPr>
            <p:cNvPr id="8" name="Rectangle 4"/>
            <p:cNvSpPr>
              <a:spLocks noChangeArrowheads="1"/>
            </p:cNvSpPr>
            <p:nvPr userDrawn="1"/>
          </p:nvSpPr>
          <p:spPr bwMode="auto">
            <a:xfrm>
              <a:off x="-1" y="0"/>
              <a:ext cx="9144001" cy="1044575"/>
            </a:xfrm>
            <a:prstGeom prst="rect">
              <a:avLst/>
            </a:prstGeom>
            <a:solidFill>
              <a:srgbClr val="0067B1"/>
            </a:solidFill>
            <a:ln w="9360">
              <a:solidFill>
                <a:srgbClr val="0067B1"/>
              </a:solidFill>
              <a:round/>
              <a:headEnd/>
              <a:tailEnd/>
            </a:ln>
            <a:effectLst/>
          </p:spPr>
          <p:txBody>
            <a:bodyPr wrap="none" anchor="ctr"/>
            <a:lstStyle/>
            <a:p>
              <a:pPr>
                <a:defRPr/>
              </a:pPr>
              <a:endParaRPr lang="en-US">
                <a:solidFill>
                  <a:prstClr val="black"/>
                </a:solidFill>
                <a:cs typeface="Arial" pitchFamily="34" charset="0"/>
              </a:endParaRPr>
            </a:p>
          </p:txBody>
        </p:sp>
        <p:pic>
          <p:nvPicPr>
            <p:cNvPr id="7188" name="Picture 5"/>
            <p:cNvPicPr>
              <a:picLocks noChangeAspect="1" noChangeArrowheads="1"/>
            </p:cNvPicPr>
            <p:nvPr userDrawn="1"/>
          </p:nvPicPr>
          <p:blipFill>
            <a:blip r:embed="rId6" cstate="print"/>
            <a:srcRect/>
            <a:stretch>
              <a:fillRect/>
            </a:stretch>
          </p:blipFill>
          <p:spPr bwMode="auto">
            <a:xfrm>
              <a:off x="0" y="0"/>
              <a:ext cx="1735138" cy="979488"/>
            </a:xfrm>
            <a:prstGeom prst="rect">
              <a:avLst/>
            </a:prstGeom>
            <a:noFill/>
            <a:ln w="9525">
              <a:noFill/>
              <a:miter lim="800000"/>
              <a:headEnd/>
              <a:tailEnd/>
            </a:ln>
          </p:spPr>
        </p:pic>
        <p:sp>
          <p:nvSpPr>
            <p:cNvPr id="10" name="Rectangle 6"/>
            <p:cNvSpPr>
              <a:spLocks noChangeArrowheads="1"/>
            </p:cNvSpPr>
            <p:nvPr/>
          </p:nvSpPr>
          <p:spPr bwMode="auto">
            <a:xfrm>
              <a:off x="1619249" y="0"/>
              <a:ext cx="1800225" cy="979488"/>
            </a:xfrm>
            <a:prstGeom prst="rect">
              <a:avLst/>
            </a:prstGeom>
            <a:solidFill>
              <a:srgbClr val="FFFFFF"/>
            </a:solidFill>
            <a:ln w="9360">
              <a:solidFill>
                <a:srgbClr val="FFFFFF"/>
              </a:solidFill>
              <a:round/>
              <a:headEnd/>
              <a:tailEnd/>
            </a:ln>
            <a:effectLst/>
          </p:spPr>
          <p:txBody>
            <a:bodyPr wrap="none" anchor="ctr"/>
            <a:lstStyle/>
            <a:p>
              <a:pPr>
                <a:defRPr/>
              </a:pPr>
              <a:endParaRPr lang="en-US">
                <a:solidFill>
                  <a:prstClr val="black"/>
                </a:solidFill>
                <a:cs typeface="Arial" pitchFamily="34" charset="0"/>
              </a:endParaRPr>
            </a:p>
          </p:txBody>
        </p:sp>
        <p:sp>
          <p:nvSpPr>
            <p:cNvPr id="11" name="Freeform 7"/>
            <p:cNvSpPr>
              <a:spLocks noChangeArrowheads="1"/>
            </p:cNvSpPr>
            <p:nvPr/>
          </p:nvSpPr>
          <p:spPr bwMode="auto">
            <a:xfrm>
              <a:off x="1619249" y="0"/>
              <a:ext cx="1800225" cy="979488"/>
            </a:xfrm>
            <a:custGeom>
              <a:avLst/>
              <a:gdLst/>
              <a:ahLst/>
              <a:cxnLst>
                <a:cxn ang="0">
                  <a:pos x="5000" y="0"/>
                </a:cxn>
                <a:cxn ang="0">
                  <a:pos x="5000" y="2720"/>
                </a:cxn>
                <a:cxn ang="0">
                  <a:pos x="0" y="2720"/>
                </a:cxn>
                <a:cxn ang="0">
                  <a:pos x="2000" y="0"/>
                </a:cxn>
                <a:cxn ang="0">
                  <a:pos x="5000" y="0"/>
                </a:cxn>
              </a:cxnLst>
              <a:rect l="0" t="0" r="r" b="b"/>
              <a:pathLst>
                <a:path w="5001" h="2721">
                  <a:moveTo>
                    <a:pt x="5000" y="0"/>
                  </a:moveTo>
                  <a:lnTo>
                    <a:pt x="5000" y="2720"/>
                  </a:lnTo>
                  <a:lnTo>
                    <a:pt x="0" y="2720"/>
                  </a:lnTo>
                  <a:cubicBezTo>
                    <a:pt x="2000" y="2720"/>
                    <a:pt x="0" y="0"/>
                    <a:pt x="2000" y="0"/>
                  </a:cubicBezTo>
                  <a:cubicBezTo>
                    <a:pt x="2667" y="0"/>
                    <a:pt x="4333" y="0"/>
                    <a:pt x="5000" y="0"/>
                  </a:cubicBezTo>
                </a:path>
              </a:pathLst>
            </a:custGeom>
            <a:solidFill>
              <a:srgbClr val="0067B1"/>
            </a:solidFill>
            <a:ln w="9360">
              <a:solidFill>
                <a:srgbClr val="0067B1"/>
              </a:solidFill>
              <a:round/>
              <a:headEnd/>
              <a:tailEnd/>
            </a:ln>
            <a:effectLst/>
          </p:spPr>
          <p:txBody>
            <a:bodyPr wrap="none" anchor="ctr"/>
            <a:lstStyle/>
            <a:p>
              <a:pPr>
                <a:defRPr/>
              </a:pPr>
              <a:endParaRPr lang="en-US">
                <a:solidFill>
                  <a:prstClr val="black"/>
                </a:solidFill>
                <a:cs typeface="Arial" pitchFamily="34" charset="0"/>
              </a:endParaRPr>
            </a:p>
          </p:txBody>
        </p:sp>
      </p:grpSp>
      <p:sp>
        <p:nvSpPr>
          <p:cNvPr id="7172" name="Title Placeholder 1"/>
          <p:cNvSpPr>
            <a:spLocks noGrp="1"/>
          </p:cNvSpPr>
          <p:nvPr>
            <p:ph type="title"/>
          </p:nvPr>
        </p:nvSpPr>
        <p:spPr bwMode="auto">
          <a:xfrm>
            <a:off x="2124075" y="115888"/>
            <a:ext cx="6840538" cy="8651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3" name="Text Placeholder 2"/>
          <p:cNvSpPr>
            <a:spLocks noGrp="1"/>
          </p:cNvSpPr>
          <p:nvPr>
            <p:ph type="body" idx="1"/>
          </p:nvPr>
        </p:nvSpPr>
        <p:spPr bwMode="auto">
          <a:xfrm>
            <a:off x="611188" y="1600200"/>
            <a:ext cx="8075612"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1913" y="6376988"/>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bg1"/>
                </a:solidFill>
                <a:latin typeface="Arial" pitchFamily="34" charset="0"/>
                <a:cs typeface="Arial" pitchFamily="34" charset="0"/>
              </a:defRPr>
            </a:lvl1pPr>
          </a:lstStyle>
          <a:p>
            <a:pPr>
              <a:defRPr/>
            </a:pPr>
            <a:r>
              <a:rPr lang="en-US">
                <a:solidFill>
                  <a:prstClr val="white"/>
                </a:solidFill>
              </a:rPr>
              <a:t>1/10/2010</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bg1"/>
                </a:solidFill>
                <a:latin typeface="Arial" pitchFamily="34" charset="0"/>
                <a:cs typeface="Arial" pitchFamily="34" charset="0"/>
              </a:defRPr>
            </a:lvl1pPr>
          </a:lstStyle>
          <a:p>
            <a:pPr>
              <a:defRPr/>
            </a:pPr>
            <a:r>
              <a:rPr lang="en-US">
                <a:solidFill>
                  <a:prstClr val="white"/>
                </a:solidFill>
              </a:rPr>
              <a:t>NSF &amp; EC - Rome 2010</a:t>
            </a:r>
          </a:p>
        </p:txBody>
      </p:sp>
      <p:sp>
        <p:nvSpPr>
          <p:cNvPr id="6" name="Slide Number Placeholder 5"/>
          <p:cNvSpPr>
            <a:spLocks noGrp="1"/>
          </p:cNvSpPr>
          <p:nvPr>
            <p:ph type="sldNum" sz="quarter" idx="4"/>
          </p:nvPr>
        </p:nvSpPr>
        <p:spPr>
          <a:xfrm>
            <a:off x="7019925"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Arial" pitchFamily="34" charset="0"/>
                <a:cs typeface="Arial" pitchFamily="34" charset="0"/>
              </a:defRPr>
            </a:lvl1pPr>
          </a:lstStyle>
          <a:p>
            <a:pPr>
              <a:defRPr/>
            </a:pPr>
            <a:fld id="{68048CB0-408C-4B2B-83AC-03D46ADC8A1B}" type="slidenum">
              <a:rPr lang="en-US">
                <a:solidFill>
                  <a:prstClr val="white"/>
                </a:solidFill>
              </a:rPr>
              <a:pPr>
                <a:defRPr/>
              </a:pPr>
              <a:t>‹#›</a:t>
            </a:fld>
            <a:endParaRPr lang="en-US" dirty="0">
              <a:solidFill>
                <a:prstClr val="white"/>
              </a:solidFill>
            </a:endParaRPr>
          </a:p>
        </p:txBody>
      </p:sp>
      <p:sp>
        <p:nvSpPr>
          <p:cNvPr id="15" name="Rectangle 17"/>
          <p:cNvSpPr>
            <a:spLocks noChangeArrowheads="1"/>
          </p:cNvSpPr>
          <p:nvPr/>
        </p:nvSpPr>
        <p:spPr bwMode="auto">
          <a:xfrm>
            <a:off x="7667625" y="6586538"/>
            <a:ext cx="1447800" cy="279400"/>
          </a:xfrm>
          <a:prstGeom prst="rect">
            <a:avLst/>
          </a:prstGeom>
          <a:noFill/>
          <a:ln w="9525">
            <a:noFill/>
            <a:round/>
            <a:headEnd/>
            <a:tailEnd/>
          </a:ln>
          <a:effectLst/>
        </p:spPr>
        <p:txBody>
          <a:bodyPr lIns="90000" tIns="46800" rIns="90000" bIns="46800">
            <a:spAutoFit/>
          </a:bodyPr>
          <a:lstStyle/>
          <a:p>
            <a:pPr algn="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dirty="0">
                <a:solidFill>
                  <a:srgbClr val="FFFFFF"/>
                </a:solidFill>
                <a:latin typeface="Arial" pitchFamily="34" charset="0"/>
                <a:ea typeface="SimSun" charset="0"/>
                <a:cs typeface="Arial" pitchFamily="34" charset="0"/>
              </a:rPr>
              <a:t>www.egi.eu</a:t>
            </a:r>
          </a:p>
        </p:txBody>
      </p:sp>
      <p:sp>
        <p:nvSpPr>
          <p:cNvPr id="16" name="Rectangle 18"/>
          <p:cNvSpPr>
            <a:spLocks noChangeArrowheads="1"/>
          </p:cNvSpPr>
          <p:nvPr/>
        </p:nvSpPr>
        <p:spPr bwMode="auto">
          <a:xfrm>
            <a:off x="53975" y="6605588"/>
            <a:ext cx="2286000" cy="279400"/>
          </a:xfrm>
          <a:prstGeom prst="rect">
            <a:avLst/>
          </a:prstGeom>
          <a:noFill/>
          <a:ln w="9525">
            <a:noFill/>
            <a:round/>
            <a:headEnd/>
            <a:tailEnd/>
          </a:ln>
          <a:effectLst/>
        </p:spPr>
        <p:txBody>
          <a:bodyPr lIns="90000" tIns="46800" rIns="90000" bIns="46800">
            <a:spAutoFit/>
          </a:bodyPr>
          <a:lstStyle/>
          <a:p>
            <a:pP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dirty="0">
                <a:solidFill>
                  <a:srgbClr val="FFFFFF"/>
                </a:solidFill>
                <a:latin typeface="Arial" pitchFamily="34" charset="0"/>
                <a:ea typeface="SimSun" charset="0"/>
                <a:cs typeface="Arial" pitchFamily="34" charset="0"/>
              </a:rPr>
              <a:t>EGI-</a:t>
            </a:r>
            <a:r>
              <a:rPr lang="en-US" sz="1200" dirty="0" err="1">
                <a:solidFill>
                  <a:srgbClr val="FFFFFF"/>
                </a:solidFill>
                <a:latin typeface="Arial" pitchFamily="34" charset="0"/>
                <a:ea typeface="SimSun" charset="0"/>
                <a:cs typeface="Arial" pitchFamily="34" charset="0"/>
              </a:rPr>
              <a:t>InSPIRE</a:t>
            </a:r>
            <a:r>
              <a:rPr lang="en-US" sz="1200" dirty="0">
                <a:solidFill>
                  <a:srgbClr val="FFFFFF"/>
                </a:solidFill>
                <a:latin typeface="Arial" pitchFamily="34" charset="0"/>
                <a:ea typeface="SimSun" charset="0"/>
                <a:cs typeface="Arial" pitchFamily="34" charset="0"/>
              </a:rPr>
              <a:t> RI-261323</a:t>
            </a:r>
          </a:p>
        </p:txBody>
      </p:sp>
      <p:sp>
        <p:nvSpPr>
          <p:cNvPr id="17" name="Text Box 2"/>
          <p:cNvSpPr txBox="1">
            <a:spLocks noChangeArrowheads="1"/>
          </p:cNvSpPr>
          <p:nvPr userDrawn="1"/>
        </p:nvSpPr>
        <p:spPr bwMode="auto">
          <a:xfrm>
            <a:off x="0" y="6308725"/>
            <a:ext cx="9144000" cy="549275"/>
          </a:xfrm>
          <a:prstGeom prst="rect">
            <a:avLst/>
          </a:prstGeom>
          <a:solidFill>
            <a:srgbClr val="0067B1"/>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endParaRPr lang="en-US">
              <a:solidFill>
                <a:prstClr val="black"/>
              </a:solidFill>
              <a:latin typeface="Calibri" pitchFamily="34" charset="0"/>
              <a:cs typeface="Arial" pitchFamily="34" charset="0"/>
            </a:endParaRPr>
          </a:p>
        </p:txBody>
      </p:sp>
      <p:grpSp>
        <p:nvGrpSpPr>
          <p:cNvPr id="3" name="Group 12"/>
          <p:cNvGrpSpPr>
            <a:grpSpLocks/>
          </p:cNvGrpSpPr>
          <p:nvPr userDrawn="1"/>
        </p:nvGrpSpPr>
        <p:grpSpPr bwMode="auto">
          <a:xfrm>
            <a:off x="0" y="0"/>
            <a:ext cx="9144000" cy="1044575"/>
            <a:chOff x="-1" y="0"/>
            <a:chExt cx="9144001" cy="1044575"/>
          </a:xfrm>
        </p:grpSpPr>
        <p:sp>
          <p:nvSpPr>
            <p:cNvPr id="19" name="Rectangle 4"/>
            <p:cNvSpPr>
              <a:spLocks noChangeArrowheads="1"/>
            </p:cNvSpPr>
            <p:nvPr userDrawn="1"/>
          </p:nvSpPr>
          <p:spPr bwMode="auto">
            <a:xfrm>
              <a:off x="-1" y="0"/>
              <a:ext cx="9144001" cy="1044575"/>
            </a:xfrm>
            <a:prstGeom prst="rect">
              <a:avLst/>
            </a:prstGeom>
            <a:solidFill>
              <a:srgbClr val="0067B1"/>
            </a:solidFill>
            <a:ln w="9360">
              <a:solidFill>
                <a:srgbClr val="0067B1"/>
              </a:solidFill>
              <a:round/>
              <a:headEnd/>
              <a:tailEnd/>
            </a:ln>
          </p:spPr>
          <p:txBody>
            <a:bodyPr wrap="none" anchor="ctr"/>
            <a:lstStyle/>
            <a:p>
              <a:pPr fontAlgn="base">
                <a:spcBef>
                  <a:spcPct val="0"/>
                </a:spcBef>
                <a:spcAft>
                  <a:spcPct val="0"/>
                </a:spcAft>
                <a:defRPr/>
              </a:pPr>
              <a:endParaRPr lang="en-US">
                <a:solidFill>
                  <a:prstClr val="black"/>
                </a:solidFill>
                <a:cs typeface="Arial" pitchFamily="34" charset="0"/>
              </a:endParaRPr>
            </a:p>
          </p:txBody>
        </p:sp>
        <p:pic>
          <p:nvPicPr>
            <p:cNvPr id="7184" name="Picture 5"/>
            <p:cNvPicPr>
              <a:picLocks noChangeAspect="1" noChangeArrowheads="1"/>
            </p:cNvPicPr>
            <p:nvPr userDrawn="1"/>
          </p:nvPicPr>
          <p:blipFill>
            <a:blip r:embed="rId6" cstate="print"/>
            <a:srcRect/>
            <a:stretch>
              <a:fillRect/>
            </a:stretch>
          </p:blipFill>
          <p:spPr bwMode="auto">
            <a:xfrm>
              <a:off x="0" y="0"/>
              <a:ext cx="1735138" cy="979488"/>
            </a:xfrm>
            <a:prstGeom prst="rect">
              <a:avLst/>
            </a:prstGeom>
            <a:noFill/>
            <a:ln w="9525">
              <a:noFill/>
              <a:miter lim="800000"/>
              <a:headEnd/>
              <a:tailEnd/>
            </a:ln>
          </p:spPr>
        </p:pic>
        <p:sp>
          <p:nvSpPr>
            <p:cNvPr id="21" name="Rectangle 6"/>
            <p:cNvSpPr>
              <a:spLocks noChangeArrowheads="1"/>
            </p:cNvSpPr>
            <p:nvPr/>
          </p:nvSpPr>
          <p:spPr bwMode="auto">
            <a:xfrm>
              <a:off x="1619249" y="0"/>
              <a:ext cx="1800225" cy="979488"/>
            </a:xfrm>
            <a:prstGeom prst="rect">
              <a:avLst/>
            </a:prstGeom>
            <a:solidFill>
              <a:srgbClr val="FFFFFF"/>
            </a:solidFill>
            <a:ln w="9360">
              <a:solidFill>
                <a:srgbClr val="FFFFFF"/>
              </a:solidFill>
              <a:round/>
              <a:headEnd/>
              <a:tailEnd/>
            </a:ln>
          </p:spPr>
          <p:txBody>
            <a:bodyPr wrap="none" anchor="ctr"/>
            <a:lstStyle/>
            <a:p>
              <a:pPr fontAlgn="base">
                <a:spcBef>
                  <a:spcPct val="0"/>
                </a:spcBef>
                <a:spcAft>
                  <a:spcPct val="0"/>
                </a:spcAft>
                <a:defRPr/>
              </a:pPr>
              <a:endParaRPr lang="en-US">
                <a:solidFill>
                  <a:prstClr val="black"/>
                </a:solidFill>
                <a:cs typeface="Arial" pitchFamily="34" charset="0"/>
              </a:endParaRPr>
            </a:p>
          </p:txBody>
        </p:sp>
        <p:sp>
          <p:nvSpPr>
            <p:cNvPr id="22" name="Freeform 7"/>
            <p:cNvSpPr>
              <a:spLocks noChangeArrowheads="1"/>
            </p:cNvSpPr>
            <p:nvPr/>
          </p:nvSpPr>
          <p:spPr bwMode="auto">
            <a:xfrm>
              <a:off x="1619249" y="0"/>
              <a:ext cx="1800225" cy="979488"/>
            </a:xfrm>
            <a:custGeom>
              <a:avLst/>
              <a:gdLst>
                <a:gd name="T0" fmla="*/ 5000 w 5001"/>
                <a:gd name="T1" fmla="*/ 0 h 2721"/>
                <a:gd name="T2" fmla="*/ 5000 w 5001"/>
                <a:gd name="T3" fmla="*/ 2720 h 2721"/>
                <a:gd name="T4" fmla="*/ 0 w 5001"/>
                <a:gd name="T5" fmla="*/ 2720 h 2721"/>
                <a:gd name="T6" fmla="*/ 2000 w 5001"/>
                <a:gd name="T7" fmla="*/ 0 h 2721"/>
                <a:gd name="T8" fmla="*/ 5000 w 5001"/>
                <a:gd name="T9" fmla="*/ 0 h 27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01" h="2721">
                  <a:moveTo>
                    <a:pt x="5000" y="0"/>
                  </a:moveTo>
                  <a:lnTo>
                    <a:pt x="5000" y="2720"/>
                  </a:lnTo>
                  <a:lnTo>
                    <a:pt x="0" y="2720"/>
                  </a:lnTo>
                  <a:cubicBezTo>
                    <a:pt x="2000" y="2720"/>
                    <a:pt x="0" y="0"/>
                    <a:pt x="2000" y="0"/>
                  </a:cubicBezTo>
                  <a:cubicBezTo>
                    <a:pt x="2667" y="0"/>
                    <a:pt x="4333" y="0"/>
                    <a:pt x="5000" y="0"/>
                  </a:cubicBezTo>
                </a:path>
              </a:pathLst>
            </a:custGeom>
            <a:solidFill>
              <a:srgbClr val="0067B1"/>
            </a:solidFill>
            <a:ln w="9360">
              <a:solidFill>
                <a:srgbClr val="0067B1"/>
              </a:solidFill>
              <a:round/>
              <a:headEnd/>
              <a:tailEnd/>
            </a:ln>
          </p:spPr>
          <p:txBody>
            <a:bodyPr wrap="none" anchor="ctr"/>
            <a:lstStyle/>
            <a:p>
              <a:pPr fontAlgn="base">
                <a:spcBef>
                  <a:spcPct val="0"/>
                </a:spcBef>
                <a:spcAft>
                  <a:spcPct val="0"/>
                </a:spcAft>
                <a:defRPr/>
              </a:pPr>
              <a:endParaRPr lang="en-GB">
                <a:solidFill>
                  <a:prstClr val="black"/>
                </a:solidFill>
                <a:latin typeface="Arial" pitchFamily="34" charset="0"/>
                <a:cs typeface="Arial" pitchFamily="34" charset="0"/>
              </a:endParaRPr>
            </a:p>
          </p:txBody>
        </p:sp>
      </p:grpSp>
      <p:sp>
        <p:nvSpPr>
          <p:cNvPr id="23" name="Rectangle 17"/>
          <p:cNvSpPr>
            <a:spLocks noChangeArrowheads="1"/>
          </p:cNvSpPr>
          <p:nvPr userDrawn="1"/>
        </p:nvSpPr>
        <p:spPr bwMode="auto">
          <a:xfrm>
            <a:off x="7667625" y="6586538"/>
            <a:ext cx="1447800" cy="279400"/>
          </a:xfrm>
          <a:prstGeom prst="rect">
            <a:avLst/>
          </a:prstGeom>
          <a:noFill/>
          <a:ln>
            <a:noFill/>
          </a:ln>
          <a:extLst/>
        </p:spPr>
        <p:txBody>
          <a:bodyPr lIns="90000" tIns="46800" rIns="90000" bIns="46800">
            <a:spAutoFit/>
          </a:bodyPr>
          <a:lstStyle/>
          <a:p>
            <a:pPr algn="r" fontAlgn="base">
              <a:spcBef>
                <a:spcPts val="875"/>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a:solidFill>
                  <a:srgbClr val="FFFFFF"/>
                </a:solidFill>
                <a:latin typeface="Arial" pitchFamily="34" charset="0"/>
                <a:ea typeface="SimSun" pitchFamily="2" charset="-122"/>
                <a:cs typeface="Arial" pitchFamily="34" charset="0"/>
              </a:rPr>
              <a:t>www.egi.eu</a:t>
            </a:r>
          </a:p>
        </p:txBody>
      </p:sp>
      <p:sp>
        <p:nvSpPr>
          <p:cNvPr id="24" name="Rectangle 18"/>
          <p:cNvSpPr>
            <a:spLocks noChangeArrowheads="1"/>
          </p:cNvSpPr>
          <p:nvPr userDrawn="1"/>
        </p:nvSpPr>
        <p:spPr bwMode="auto">
          <a:xfrm>
            <a:off x="53975" y="6605588"/>
            <a:ext cx="2286000" cy="279400"/>
          </a:xfrm>
          <a:prstGeom prst="rect">
            <a:avLst/>
          </a:prstGeom>
          <a:noFill/>
          <a:ln>
            <a:noFill/>
          </a:ln>
          <a:extLst/>
        </p:spPr>
        <p:txBody>
          <a:bodyPr lIns="90000" tIns="46800" rIns="90000" bIns="46800">
            <a:spAutoFit/>
          </a:bodyPr>
          <a:lstStyle/>
          <a:p>
            <a:pPr fontAlgn="base">
              <a:spcBef>
                <a:spcPts val="875"/>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a:solidFill>
                  <a:srgbClr val="FFFFFF"/>
                </a:solidFill>
                <a:latin typeface="Arial" pitchFamily="34" charset="0"/>
                <a:ea typeface="SimSun" pitchFamily="2" charset="-122"/>
                <a:cs typeface="Arial" pitchFamily="34" charset="0"/>
              </a:rPr>
              <a:t>EGI-InSPIRE RI-261323</a:t>
            </a:r>
          </a:p>
        </p:txBody>
      </p:sp>
    </p:spTree>
    <p:extLst>
      <p:ext uri="{BB962C8B-B14F-4D97-AF65-F5344CB8AC3E}">
        <p14:creationId xmlns:p14="http://schemas.microsoft.com/office/powerpoint/2010/main" val="1556963518"/>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Lst>
  <p:hf hdr="0"/>
  <p:txStyles>
    <p:titleStyle>
      <a:lvl1pPr algn="ctr" rtl="0" fontAlgn="base">
        <a:spcBef>
          <a:spcPct val="0"/>
        </a:spcBef>
        <a:spcAft>
          <a:spcPct val="0"/>
        </a:spcAft>
        <a:defRPr sz="4400" kern="1200">
          <a:solidFill>
            <a:schemeClr val="bg1"/>
          </a:solidFill>
          <a:latin typeface="Arial" pitchFamily="34" charset="0"/>
          <a:ea typeface="+mj-ea"/>
          <a:cs typeface="Arial" pitchFamily="34" charset="0"/>
        </a:defRPr>
      </a:lvl1pPr>
      <a:lvl2pPr algn="ctr" rtl="0" fontAlgn="base">
        <a:spcBef>
          <a:spcPct val="0"/>
        </a:spcBef>
        <a:spcAft>
          <a:spcPct val="0"/>
        </a:spcAft>
        <a:defRPr sz="4400">
          <a:solidFill>
            <a:schemeClr val="bg1"/>
          </a:solidFill>
          <a:latin typeface="Arial" pitchFamily="34" charset="0"/>
          <a:cs typeface="Arial" pitchFamily="34" charset="0"/>
        </a:defRPr>
      </a:lvl2pPr>
      <a:lvl3pPr algn="ctr" rtl="0" fontAlgn="base">
        <a:spcBef>
          <a:spcPct val="0"/>
        </a:spcBef>
        <a:spcAft>
          <a:spcPct val="0"/>
        </a:spcAft>
        <a:defRPr sz="4400">
          <a:solidFill>
            <a:schemeClr val="bg1"/>
          </a:solidFill>
          <a:latin typeface="Arial" pitchFamily="34" charset="0"/>
          <a:cs typeface="Arial" pitchFamily="34" charset="0"/>
        </a:defRPr>
      </a:lvl3pPr>
      <a:lvl4pPr algn="ctr" rtl="0" fontAlgn="base">
        <a:spcBef>
          <a:spcPct val="0"/>
        </a:spcBef>
        <a:spcAft>
          <a:spcPct val="0"/>
        </a:spcAft>
        <a:defRPr sz="4400">
          <a:solidFill>
            <a:schemeClr val="bg1"/>
          </a:solidFill>
          <a:latin typeface="Arial" pitchFamily="34" charset="0"/>
          <a:cs typeface="Arial" pitchFamily="34" charset="0"/>
        </a:defRPr>
      </a:lvl4pPr>
      <a:lvl5pPr algn="ctr" rtl="0" fontAlgn="base">
        <a:spcBef>
          <a:spcPct val="0"/>
        </a:spcBef>
        <a:spcAft>
          <a:spcPct val="0"/>
        </a:spcAft>
        <a:defRPr sz="4400">
          <a:solidFill>
            <a:schemeClr val="bg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bg1"/>
          </a:solidFill>
          <a:latin typeface="Arial" pitchFamily="34" charset="0"/>
          <a:cs typeface="Arial" pitchFamily="34" charset="0"/>
        </a:defRPr>
      </a:lvl6pPr>
      <a:lvl7pPr marL="914400" algn="ctr" rtl="0" eaLnBrk="1" fontAlgn="base" hangingPunct="1">
        <a:spcBef>
          <a:spcPct val="0"/>
        </a:spcBef>
        <a:spcAft>
          <a:spcPct val="0"/>
        </a:spcAft>
        <a:defRPr sz="4400">
          <a:solidFill>
            <a:schemeClr val="bg1"/>
          </a:solidFill>
          <a:latin typeface="Arial" pitchFamily="34" charset="0"/>
          <a:cs typeface="Arial" pitchFamily="34" charset="0"/>
        </a:defRPr>
      </a:lvl7pPr>
      <a:lvl8pPr marL="1371600" algn="ctr" rtl="0" eaLnBrk="1" fontAlgn="base" hangingPunct="1">
        <a:spcBef>
          <a:spcPct val="0"/>
        </a:spcBef>
        <a:spcAft>
          <a:spcPct val="0"/>
        </a:spcAft>
        <a:defRPr sz="4400">
          <a:solidFill>
            <a:schemeClr val="bg1"/>
          </a:solidFill>
          <a:latin typeface="Arial" pitchFamily="34" charset="0"/>
          <a:cs typeface="Arial" pitchFamily="34" charset="0"/>
        </a:defRPr>
      </a:lvl8pPr>
      <a:lvl9pPr marL="1828800" algn="ctr" rtl="0" eaLnBrk="1" fontAlgn="base" hangingPunct="1">
        <a:spcBef>
          <a:spcPct val="0"/>
        </a:spcBef>
        <a:spcAft>
          <a:spcPct val="0"/>
        </a:spcAft>
        <a:defRPr sz="4400">
          <a:solidFill>
            <a:schemeClr val="bg1"/>
          </a:solidFill>
          <a:latin typeface="Arial" pitchFamily="34" charset="0"/>
          <a:cs typeface="Arial"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fontAlgn="base">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fontAlgn="base">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fontAlgn="base">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fontAlgn="base">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3" descr="title_page_title_0001b_"/>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14"/>
          <p:cNvSpPr>
            <a:spLocks noGrp="1" noChangeArrowheads="1"/>
          </p:cNvSpPr>
          <p:nvPr>
            <p:ph type="title"/>
          </p:nvPr>
        </p:nvSpPr>
        <p:spPr bwMode="auto">
          <a:xfrm>
            <a:off x="152400" y="685800"/>
            <a:ext cx="8839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15"/>
          <p:cNvSpPr>
            <a:spLocks noGrp="1" noChangeArrowheads="1"/>
          </p:cNvSpPr>
          <p:nvPr>
            <p:ph type="body" idx="1"/>
          </p:nvPr>
        </p:nvSpPr>
        <p:spPr bwMode="auto">
          <a:xfrm>
            <a:off x="152400" y="1905000"/>
            <a:ext cx="8839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1"/>
            <a:r>
              <a:rPr lang="en-US" smtClean="0"/>
              <a:t>Third level</a:t>
            </a:r>
          </a:p>
          <a:p>
            <a:pPr lvl="2"/>
            <a:r>
              <a:rPr lang="en-US" smtClean="0"/>
              <a:t>Fourth level</a:t>
            </a:r>
          </a:p>
          <a:p>
            <a:pPr lvl="3"/>
            <a:r>
              <a:rPr lang="en-US" smtClean="0"/>
              <a:t>Fifth level</a:t>
            </a:r>
          </a:p>
        </p:txBody>
      </p:sp>
    </p:spTree>
    <p:extLst>
      <p:ext uri="{BB962C8B-B14F-4D97-AF65-F5344CB8AC3E}">
        <p14:creationId xmlns:p14="http://schemas.microsoft.com/office/powerpoint/2010/main" val="1634543502"/>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ctr" rtl="0" eaLnBrk="0" fontAlgn="base" hangingPunct="0">
        <a:spcBef>
          <a:spcPct val="0"/>
        </a:spcBef>
        <a:spcAft>
          <a:spcPct val="0"/>
        </a:spcAft>
        <a:defRPr sz="4400">
          <a:solidFill>
            <a:schemeClr val="bg1"/>
          </a:solidFill>
          <a:latin typeface="+mj-lt"/>
          <a:ea typeface="ＭＳ Ｐゴシック" pitchFamily="-112" charset="-128"/>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pitchFamily="-112" charset="-128"/>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pitchFamily="-112" charset="-128"/>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pitchFamily="-112" charset="-128"/>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pitchFamily="-112" charset="-128"/>
          <a:cs typeface="ＭＳ Ｐゴシック"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pitchFamily="-112" charset="-128"/>
          <a:cs typeface="ＭＳ Ｐゴシック" charset="0"/>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015A1C-A950-4BF7-9F1F-2CA7C903A8EE}" type="datetimeFigureOut">
              <a:rPr lang="en-US" smtClean="0">
                <a:solidFill>
                  <a:prstClr val="black">
                    <a:tint val="75000"/>
                  </a:prstClr>
                </a:solidFill>
              </a:rPr>
              <a:pPr/>
              <a:t>7/12/2011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pic>
        <p:nvPicPr>
          <p:cNvPr id="7" name="Picture 6" descr="350px-Zuoshangjiao.jpg"/>
          <p:cNvPicPr>
            <a:picLocks noChangeAspect="1"/>
          </p:cNvPicPr>
          <p:nvPr/>
        </p:nvPicPr>
        <p:blipFill>
          <a:blip r:embed="rId14" cstate="print"/>
          <a:stretch>
            <a:fillRect/>
          </a:stretch>
        </p:blipFill>
        <p:spPr>
          <a:xfrm>
            <a:off x="0" y="0"/>
            <a:ext cx="1295400" cy="1247285"/>
          </a:xfrm>
          <a:prstGeom prst="rect">
            <a:avLst/>
          </a:prstGeom>
        </p:spPr>
      </p:pic>
      <p:pic>
        <p:nvPicPr>
          <p:cNvPr id="8" name="Picture 7" descr="futuregrid.png"/>
          <p:cNvPicPr>
            <a:picLocks noChangeAspect="1"/>
          </p:cNvPicPr>
          <p:nvPr userDrawn="1"/>
        </p:nvPicPr>
        <p:blipFill>
          <a:blip r:embed="rId15" cstate="print"/>
          <a:stretch>
            <a:fillRect/>
          </a:stretch>
        </p:blipFill>
        <p:spPr>
          <a:xfrm>
            <a:off x="7464777" y="0"/>
            <a:ext cx="1679223" cy="1143000"/>
          </a:xfrm>
          <a:prstGeom prst="rect">
            <a:avLst/>
          </a:prstGeom>
        </p:spPr>
      </p:pic>
    </p:spTree>
    <p:extLst>
      <p:ext uri="{BB962C8B-B14F-4D97-AF65-F5344CB8AC3E}">
        <p14:creationId xmlns:p14="http://schemas.microsoft.com/office/powerpoint/2010/main" val="1022142912"/>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fontAlgn="base">
              <a:spcBef>
                <a:spcPct val="0"/>
              </a:spcBef>
              <a:spcAft>
                <a:spcPct val="0"/>
              </a:spcAft>
              <a:defRPr/>
            </a:pPr>
            <a:fld id="{F15D185D-804C-4415-953B-BCE67A486A33}" type="datetimeFigureOut">
              <a:rPr lang="en-US"/>
              <a:pPr defTabSz="457200" fontAlgn="base">
                <a:spcBef>
                  <a:spcPct val="0"/>
                </a:spcBef>
                <a:spcAft>
                  <a:spcPct val="0"/>
                </a:spcAft>
                <a:defRPr/>
              </a:pPr>
              <a:t>7/12/2011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fontAlgn="base">
              <a:spcBef>
                <a:spcPct val="0"/>
              </a:spcBef>
              <a:spcAft>
                <a:spcPct val="0"/>
              </a:spcAft>
              <a:defRPr/>
            </a:pPr>
            <a:fld id="{8F33A4B3-C082-4247-8324-46C7C51AF2AF}" type="slidenum">
              <a:rPr lang="en-US"/>
              <a:pPr defTabSz="457200" fontAlgn="base">
                <a:spcBef>
                  <a:spcPct val="0"/>
                </a:spcBef>
                <a:spcAft>
                  <a:spcPct val="0"/>
                </a:spcAft>
                <a:defRPr/>
              </a:pPr>
              <a:t>‹#›</a:t>
            </a:fld>
            <a:endParaRPr lang="en-US"/>
          </a:p>
        </p:txBody>
      </p:sp>
      <p:pic>
        <p:nvPicPr>
          <p:cNvPr id="5127" name="Picture 6" descr="350px-Zuoshangjiao.jpg"/>
          <p:cNvPicPr>
            <a:picLocks noChangeAspect="1"/>
          </p:cNvPicPr>
          <p:nvPr userDrawn="1"/>
        </p:nvPicPr>
        <p:blipFill>
          <a:blip r:embed="rId13" cstate="print"/>
          <a:srcRect/>
          <a:stretch>
            <a:fillRect/>
          </a:stretch>
        </p:blipFill>
        <p:spPr bwMode="auto">
          <a:xfrm>
            <a:off x="0" y="0"/>
            <a:ext cx="1600200" cy="15414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588" y="0"/>
            <a:ext cx="9148762" cy="6851650"/>
            <a:chOff x="1" y="0"/>
            <a:chExt cx="5763" cy="4316"/>
          </a:xfrm>
        </p:grpSpPr>
        <p:sp>
          <p:nvSpPr>
            <p:cNvPr id="447491"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492"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493"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grpSp>
          <p:nvGrpSpPr>
            <p:cNvPr id="3" name="Group 6"/>
            <p:cNvGrpSpPr>
              <a:grpSpLocks/>
            </p:cNvGrpSpPr>
            <p:nvPr/>
          </p:nvGrpSpPr>
          <p:grpSpPr bwMode="auto">
            <a:xfrm>
              <a:off x="288" y="0"/>
              <a:ext cx="5098" cy="4316"/>
              <a:chOff x="288" y="0"/>
              <a:chExt cx="5098" cy="4316"/>
            </a:xfrm>
          </p:grpSpPr>
          <p:sp>
            <p:nvSpPr>
              <p:cNvPr id="447495"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496"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497"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498"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499"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0"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1"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2"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3"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4"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5"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6"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7"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grpSp>
        <p:sp>
          <p:nvSpPr>
            <p:cNvPr id="447508"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9"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10"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11"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12"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13"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14"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15"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16"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447517"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447518"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grpSp>
          <p:nvGrpSpPr>
            <p:cNvPr id="4" name="Group 31"/>
            <p:cNvGrpSpPr>
              <a:grpSpLocks/>
            </p:cNvGrpSpPr>
            <p:nvPr/>
          </p:nvGrpSpPr>
          <p:grpSpPr bwMode="auto">
            <a:xfrm>
              <a:off x="1" y="392"/>
              <a:ext cx="5758" cy="1571"/>
              <a:chOff x="1" y="392"/>
              <a:chExt cx="5758" cy="1571"/>
            </a:xfrm>
          </p:grpSpPr>
          <p:sp>
            <p:nvSpPr>
              <p:cNvPr id="44752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44752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44752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44752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44752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grpSp>
        <p:sp>
          <p:nvSpPr>
            <p:cNvPr id="447525"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447526"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grpSp>
      <p:sp>
        <p:nvSpPr>
          <p:cNvPr id="3075" name="Rectangle 39"/>
          <p:cNvSpPr>
            <a:spLocks noGrp="1" noChangeArrowheads="1"/>
          </p:cNvSpPr>
          <p:nvPr>
            <p:ph type="title"/>
          </p:nvPr>
        </p:nvSpPr>
        <p:spPr bwMode="auto">
          <a:xfrm>
            <a:off x="0" y="152400"/>
            <a:ext cx="9144000" cy="838200"/>
          </a:xfrm>
          <a:prstGeom prst="rect">
            <a:avLst/>
          </a:prstGeom>
          <a:noFill/>
          <a:ln w="9525">
            <a:noFill/>
            <a:miter lim="800000"/>
            <a:headEnd/>
            <a:tailEnd/>
          </a:ln>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47528" name="Rectangle 40"/>
          <p:cNvSpPr>
            <a:spLocks noGrp="1" noChangeArrowheads="1"/>
          </p:cNvSpPr>
          <p:nvPr>
            <p:ph type="dt" sz="half" idx="2"/>
          </p:nvPr>
        </p:nvSpPr>
        <p:spPr bwMode="auto">
          <a:xfrm>
            <a:off x="0" y="6553200"/>
            <a:ext cx="1371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b="0" smtClean="0">
                <a:effectLst>
                  <a:outerShdw blurRad="38100" dist="38100" dir="2700000" algn="tl">
                    <a:srgbClr val="000000"/>
                  </a:outerShdw>
                </a:effectLst>
                <a:latin typeface="Verdana" pitchFamily="34" charset="0"/>
              </a:defRPr>
            </a:lvl1pPr>
          </a:lstStyle>
          <a:p>
            <a:pPr fontAlgn="base">
              <a:spcBef>
                <a:spcPct val="0"/>
              </a:spcBef>
              <a:spcAft>
                <a:spcPct val="0"/>
              </a:spcAft>
              <a:defRPr/>
            </a:pPr>
            <a:endParaRPr lang="en-US">
              <a:solidFill>
                <a:srgbClr val="FFFFFF"/>
              </a:solidFill>
            </a:endParaRPr>
          </a:p>
        </p:txBody>
      </p:sp>
      <p:sp>
        <p:nvSpPr>
          <p:cNvPr id="447529" name="Rectangle 41"/>
          <p:cNvSpPr>
            <a:spLocks noGrp="1" noChangeArrowheads="1"/>
          </p:cNvSpPr>
          <p:nvPr>
            <p:ph type="ftr" sz="quarter" idx="3"/>
          </p:nvPr>
        </p:nvSpPr>
        <p:spPr bwMode="auto">
          <a:xfrm>
            <a:off x="914400" y="6553200"/>
            <a:ext cx="762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smtClean="0">
                <a:effectLst>
                  <a:outerShdw blurRad="38100" dist="38100" dir="2700000" algn="tl">
                    <a:srgbClr val="000000"/>
                  </a:outerShdw>
                </a:effectLst>
                <a:latin typeface="Verdana" pitchFamily="34" charset="0"/>
              </a:defRPr>
            </a:lvl1pPr>
          </a:lstStyle>
          <a:p>
            <a:pPr algn="ctr" fontAlgn="base">
              <a:spcBef>
                <a:spcPct val="0"/>
              </a:spcBef>
              <a:spcAft>
                <a:spcPct val="0"/>
              </a:spcAft>
              <a:defRPr/>
            </a:pPr>
            <a:endParaRPr lang="en-US">
              <a:solidFill>
                <a:srgbClr val="FFFFFF"/>
              </a:solidFill>
            </a:endParaRPr>
          </a:p>
        </p:txBody>
      </p:sp>
      <p:sp>
        <p:nvSpPr>
          <p:cNvPr id="447530" name="Rectangle 42"/>
          <p:cNvSpPr>
            <a:spLocks noGrp="1" noChangeArrowheads="1"/>
          </p:cNvSpPr>
          <p:nvPr>
            <p:ph type="sldNum" sz="quarter" idx="4"/>
          </p:nvPr>
        </p:nvSpPr>
        <p:spPr bwMode="auto">
          <a:xfrm>
            <a:off x="68580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smtClean="0">
                <a:effectLst>
                  <a:outerShdw blurRad="38100" dist="38100" dir="2700000" algn="tl">
                    <a:srgbClr val="000000"/>
                  </a:outerShdw>
                </a:effectLst>
                <a:latin typeface="Verdana" pitchFamily="34" charset="0"/>
              </a:defRPr>
            </a:lvl1pPr>
          </a:lstStyle>
          <a:p>
            <a:pPr fontAlgn="base">
              <a:spcBef>
                <a:spcPct val="0"/>
              </a:spcBef>
              <a:spcAft>
                <a:spcPct val="0"/>
              </a:spcAft>
              <a:defRPr/>
            </a:pPr>
            <a:fld id="{2688BCCC-442B-4808-888D-0C3C14EC5DB0}"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3079" name="Rectangle 43"/>
          <p:cNvSpPr>
            <a:spLocks noGrp="1" noChangeArrowheads="1"/>
          </p:cNvSpPr>
          <p:nvPr>
            <p:ph type="body" idx="1"/>
          </p:nvPr>
        </p:nvSpPr>
        <p:spPr bwMode="auto">
          <a:xfrm>
            <a:off x="76200" y="1066800"/>
            <a:ext cx="899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Arial" charset="0"/>
        </a:defRPr>
      </a:lvl2pPr>
      <a:lvl3pPr algn="ctr" rtl="0" eaLnBrk="0" fontAlgn="base" hangingPunct="0">
        <a:spcBef>
          <a:spcPct val="0"/>
        </a:spcBef>
        <a:spcAft>
          <a:spcPct val="0"/>
        </a:spcAft>
        <a:defRPr sz="4400" b="1">
          <a:solidFill>
            <a:srgbClr val="FFFF00"/>
          </a:solidFill>
          <a:latin typeface="Arial" charset="0"/>
        </a:defRPr>
      </a:lvl3pPr>
      <a:lvl4pPr algn="ctr" rtl="0" eaLnBrk="0" fontAlgn="base" hangingPunct="0">
        <a:spcBef>
          <a:spcPct val="0"/>
        </a:spcBef>
        <a:spcAft>
          <a:spcPct val="0"/>
        </a:spcAft>
        <a:defRPr sz="4400" b="1">
          <a:solidFill>
            <a:srgbClr val="FFFF00"/>
          </a:solidFill>
          <a:latin typeface="Arial" charset="0"/>
        </a:defRPr>
      </a:lvl4pPr>
      <a:lvl5pPr algn="ctr" rtl="0" eaLnBrk="0" fontAlgn="base" hangingPunct="0">
        <a:spcBef>
          <a:spcPct val="0"/>
        </a:spcBef>
        <a:spcAft>
          <a:spcPct val="0"/>
        </a:spcAft>
        <a:defRPr sz="4400" b="1">
          <a:solidFill>
            <a:srgbClr val="FFFF00"/>
          </a:solidFill>
          <a:latin typeface="Arial" charset="0"/>
        </a:defRPr>
      </a:lvl5pPr>
      <a:lvl6pPr marL="457200" algn="ctr" rtl="0" fontAlgn="base">
        <a:spcBef>
          <a:spcPct val="0"/>
        </a:spcBef>
        <a:spcAft>
          <a:spcPct val="0"/>
        </a:spcAft>
        <a:defRPr sz="4400" b="1">
          <a:solidFill>
            <a:srgbClr val="FFFF00"/>
          </a:solidFill>
          <a:latin typeface="Arial" charset="0"/>
        </a:defRPr>
      </a:lvl6pPr>
      <a:lvl7pPr marL="914400" algn="ctr" rtl="0" fontAlgn="base">
        <a:spcBef>
          <a:spcPct val="0"/>
        </a:spcBef>
        <a:spcAft>
          <a:spcPct val="0"/>
        </a:spcAft>
        <a:defRPr sz="4400" b="1">
          <a:solidFill>
            <a:srgbClr val="FFFF00"/>
          </a:solidFill>
          <a:latin typeface="Arial" charset="0"/>
        </a:defRPr>
      </a:lvl7pPr>
      <a:lvl8pPr marL="1371600" algn="ctr" rtl="0" fontAlgn="base">
        <a:spcBef>
          <a:spcPct val="0"/>
        </a:spcBef>
        <a:spcAft>
          <a:spcPct val="0"/>
        </a:spcAft>
        <a:defRPr sz="4400" b="1">
          <a:solidFill>
            <a:srgbClr val="FFFF00"/>
          </a:solidFill>
          <a:latin typeface="Arial" charset="0"/>
        </a:defRPr>
      </a:lvl8pPr>
      <a:lvl9pPr marL="1828800" algn="ctr" rtl="0" fontAlgn="base">
        <a:spcBef>
          <a:spcPct val="0"/>
        </a:spcBef>
        <a:spcAft>
          <a:spcPct val="0"/>
        </a:spcAft>
        <a:defRPr sz="4400" b="1">
          <a:solidFill>
            <a:srgbClr val="FFFF00"/>
          </a:solidFill>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b="1">
          <a:solidFill>
            <a:schemeClr val="tx1"/>
          </a:solidFill>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b="1">
          <a:solidFill>
            <a:schemeClr val="tx1"/>
          </a:solidFill>
          <a:latin typeface="+mn-lt"/>
        </a:defRPr>
      </a:lvl3pPr>
      <a:lvl4pPr marL="1600200" indent="-228600" algn="l" rtl="0" eaLnBrk="0" fontAlgn="base" hangingPunct="0">
        <a:spcBef>
          <a:spcPct val="20000"/>
        </a:spcBef>
        <a:spcAft>
          <a:spcPct val="0"/>
        </a:spcAft>
        <a:buClr>
          <a:schemeClr val="tx2"/>
        </a:buClr>
        <a:buChar char="•"/>
        <a:defRPr sz="2400" b="1">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400" b="1">
          <a:solidFill>
            <a:schemeClr val="tx1"/>
          </a:solidFill>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FSWhite.gif"/>
          <p:cNvPicPr>
            <a:picLocks noChangeAspect="1"/>
          </p:cNvPicPr>
          <p:nvPr/>
        </p:nvPicPr>
        <p:blipFill>
          <a:blip r:embed="rId5" cstate="print"/>
          <a:stretch>
            <a:fillRect/>
          </a:stretch>
        </p:blipFill>
        <p:spPr>
          <a:xfrm>
            <a:off x="7543802" y="109252"/>
            <a:ext cx="1600199" cy="595345"/>
          </a:xfrm>
          <a:prstGeom prst="rect">
            <a:avLst/>
          </a:prstGeom>
        </p:spPr>
      </p:pic>
      <p:pic>
        <p:nvPicPr>
          <p:cNvPr id="15" name="Picture 14" descr="FS_PPT_Master.jpg"/>
          <p:cNvPicPr>
            <a:picLocks noChangeAspect="1"/>
          </p:cNvPicPr>
          <p:nvPr/>
        </p:nvPicPr>
        <p:blipFill>
          <a:blip r:embed="rId6" cstate="print"/>
          <a:srcRect b="3533"/>
          <a:stretch>
            <a:fillRect/>
          </a:stretch>
        </p:blipFill>
        <p:spPr>
          <a:xfrm>
            <a:off x="8686801" y="783819"/>
            <a:ext cx="457199" cy="409981"/>
          </a:xfrm>
          <a:prstGeom prst="rect">
            <a:avLst/>
          </a:prstGeom>
        </p:spPr>
      </p:pic>
      <p:cxnSp>
        <p:nvCxnSpPr>
          <p:cNvPr id="7" name="Straight Connector 6"/>
          <p:cNvCxnSpPr/>
          <p:nvPr/>
        </p:nvCxnSpPr>
        <p:spPr>
          <a:xfrm>
            <a:off x="0" y="6578600"/>
            <a:ext cx="6934200" cy="211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itle Placeholder 12"/>
          <p:cNvSpPr>
            <a:spLocks noGrp="1"/>
          </p:cNvSpPr>
          <p:nvPr>
            <p:ph type="title"/>
          </p:nvPr>
        </p:nvSpPr>
        <p:spPr>
          <a:xfrm>
            <a:off x="457200" y="-2540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14" name="Text Placeholder 13"/>
          <p:cNvSpPr>
            <a:spLocks noGrp="1"/>
          </p:cNvSpPr>
          <p:nvPr>
            <p:ph type="body" idx="1"/>
          </p:nvPr>
        </p:nvSpPr>
        <p:spPr>
          <a:xfrm>
            <a:off x="457200" y="1295400"/>
            <a:ext cx="8229600" cy="50800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6" name="Picture 15" descr="FS_PPT_title.bmp"/>
          <p:cNvPicPr>
            <a:picLocks noChangeAspect="1"/>
          </p:cNvPicPr>
          <p:nvPr/>
        </p:nvPicPr>
        <p:blipFill>
          <a:blip r:embed="rId7" cstate="print"/>
          <a:stretch>
            <a:fillRect/>
          </a:stretch>
        </p:blipFill>
        <p:spPr>
          <a:xfrm>
            <a:off x="8208996" y="-25399"/>
            <a:ext cx="935004" cy="729996"/>
          </a:xfrm>
          <a:prstGeom prst="rect">
            <a:avLst/>
          </a:prstGeom>
        </p:spPr>
      </p:pic>
      <p:pic>
        <p:nvPicPr>
          <p:cNvPr id="19" name="Picture 18" descr="FS_PPT_Master.jpg"/>
          <p:cNvPicPr>
            <a:picLocks noChangeAspect="1"/>
          </p:cNvPicPr>
          <p:nvPr/>
        </p:nvPicPr>
        <p:blipFill>
          <a:blip r:embed="rId8" cstate="print"/>
          <a:srcRect b="3533"/>
          <a:stretch>
            <a:fillRect/>
          </a:stretch>
        </p:blipFill>
        <p:spPr>
          <a:xfrm>
            <a:off x="7848601" y="-25400"/>
            <a:ext cx="304799" cy="409981"/>
          </a:xfrm>
          <a:prstGeom prst="rect">
            <a:avLst/>
          </a:prstGeom>
        </p:spPr>
      </p:pic>
      <p:sp>
        <p:nvSpPr>
          <p:cNvPr id="9" name="TextBox 8"/>
          <p:cNvSpPr txBox="1"/>
          <p:nvPr/>
        </p:nvSpPr>
        <p:spPr>
          <a:xfrm>
            <a:off x="4419600" y="6514069"/>
            <a:ext cx="4800600" cy="276999"/>
          </a:xfrm>
          <a:prstGeom prst="rect">
            <a:avLst/>
          </a:prstGeom>
          <a:noFill/>
        </p:spPr>
        <p:txBody>
          <a:bodyPr wrap="square" rtlCol="0">
            <a:spAutoFit/>
          </a:bodyPr>
          <a:lstStyle/>
          <a:p>
            <a:pPr defTabSz="457200"/>
            <a:r>
              <a:rPr lang="en-US" sz="1200" i="1" dirty="0" smtClean="0">
                <a:solidFill>
                  <a:prstClr val="black"/>
                </a:solidFill>
                <a:latin typeface="Candara" pitchFamily="34" charset="0"/>
              </a:rPr>
              <a:t>Barga, Gannon: Cloud Computing Presentation, MSR Faculty Summit 2009</a:t>
            </a:r>
            <a:endParaRPr lang="en-US" sz="1200" i="1" dirty="0">
              <a:solidFill>
                <a:prstClr val="black"/>
              </a:solidFill>
              <a:latin typeface="Candara" pitchFamily="34" charset="0"/>
            </a:endParaRPr>
          </a:p>
        </p:txBody>
      </p:sp>
    </p:spTree>
  </p:cSld>
  <p:clrMap bg1="lt1" tx1="dk1" bg2="lt2" tx2="dk2" accent1="accent1" accent2="accent2" accent3="accent3" accent4="accent4" accent5="accent5" accent6="accent6" hlink="hlink" folHlink="folHlink"/>
  <p:sldLayoutIdLst>
    <p:sldLayoutId id="2147483739" r:id="rId1"/>
    <p:sldLayoutId id="2147483741" r:id="rId2"/>
    <p:sldLayoutId id="2147483743" r:id="rId3"/>
  </p:sldLayoutIdLst>
  <p:txStyles>
    <p:titleStyle>
      <a:lvl1pPr algn="ctr" defTabSz="457200" rtl="0" eaLnBrk="1" latinLnBrk="0" hangingPunct="1">
        <a:spcBef>
          <a:spcPct val="0"/>
        </a:spcBef>
        <a:buNone/>
        <a:defRPr sz="4000" kern="1200">
          <a:solidFill>
            <a:schemeClr val="tx2"/>
          </a:solidFill>
          <a:latin typeface="Candara" pitchFamily="34"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2"/>
          </a:solidFill>
          <a:latin typeface="Candara"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2"/>
          </a:solidFill>
          <a:latin typeface="Candara" pitchFamily="34" charset="0"/>
          <a:ea typeface="+mn-ea"/>
          <a:cs typeface="+mn-cs"/>
        </a:defRPr>
      </a:lvl2pPr>
      <a:lvl3pPr marL="1143000" indent="-228600" algn="l" defTabSz="457200" rtl="0" eaLnBrk="1" latinLnBrk="0" hangingPunct="1">
        <a:spcBef>
          <a:spcPct val="20000"/>
        </a:spcBef>
        <a:buFont typeface="Arial"/>
        <a:buChar char="•"/>
        <a:defRPr sz="2400" kern="1200">
          <a:solidFill>
            <a:schemeClr val="tx2"/>
          </a:solidFill>
          <a:latin typeface="Candara"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tx2"/>
          </a:solidFill>
          <a:latin typeface="Candara"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Candara"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015A1C-A950-4BF7-9F1F-2CA7C903A8EE}" type="datetimeFigureOut">
              <a:rPr lang="en-US" smtClean="0">
                <a:solidFill>
                  <a:prstClr val="black">
                    <a:tint val="75000"/>
                  </a:prstClr>
                </a:solidFill>
              </a:rPr>
              <a:pPr/>
              <a:t>7/12/2011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pic>
        <p:nvPicPr>
          <p:cNvPr id="7" name="Picture 6" descr="350px-Zuoshangjiao.jpg"/>
          <p:cNvPicPr>
            <a:picLocks noChangeAspect="1"/>
          </p:cNvPicPr>
          <p:nvPr/>
        </p:nvPicPr>
        <p:blipFill>
          <a:blip r:embed="rId13" cstate="print"/>
          <a:stretch>
            <a:fillRect/>
          </a:stretch>
        </p:blipFill>
        <p:spPr>
          <a:xfrm>
            <a:off x="0" y="0"/>
            <a:ext cx="1295400" cy="1247285"/>
          </a:xfrm>
          <a:prstGeom prst="rect">
            <a:avLst/>
          </a:prstGeom>
        </p:spPr>
      </p:pic>
      <p:pic>
        <p:nvPicPr>
          <p:cNvPr id="8" name="Picture 7" descr="futuregrid.png"/>
          <p:cNvPicPr>
            <a:picLocks noChangeAspect="1"/>
          </p:cNvPicPr>
          <p:nvPr userDrawn="1"/>
        </p:nvPicPr>
        <p:blipFill>
          <a:blip r:embed="rId14" cstate="print"/>
          <a:stretch>
            <a:fillRect/>
          </a:stretch>
        </p:blipFill>
        <p:spPr>
          <a:xfrm>
            <a:off x="7464777" y="0"/>
            <a:ext cx="1679223" cy="1143000"/>
          </a:xfrm>
          <a:prstGeom prst="rect">
            <a:avLst/>
          </a:prstGeom>
        </p:spPr>
      </p:pic>
    </p:spTree>
    <p:extLst>
      <p:ext uri="{BB962C8B-B14F-4D97-AF65-F5344CB8AC3E}">
        <p14:creationId xmlns:p14="http://schemas.microsoft.com/office/powerpoint/2010/main" val="387727096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9"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fontAlgn="base">
              <a:spcBef>
                <a:spcPct val="0"/>
              </a:spcBef>
              <a:spcAft>
                <a:spcPct val="0"/>
              </a:spcAft>
            </a:pPr>
            <a:fld id="{337D7BBC-53A7-495F-9E9A-078AED3FDFDE}" type="datetime1">
              <a:rPr lang="en-US" smtClean="0">
                <a:ea typeface="ＭＳ Ｐゴシック" pitchFamily="34" charset="-128"/>
              </a:rPr>
              <a:pPr defTabSz="457200" fontAlgn="base">
                <a:spcBef>
                  <a:spcPct val="0"/>
                </a:spcBef>
                <a:spcAft>
                  <a:spcPct val="0"/>
                </a:spcAft>
              </a:pPr>
              <a:t>7/12/2011</a:t>
            </a:fld>
            <a:endParaRPr lang="en-US" smtClean="0">
              <a:ea typeface="ＭＳ Ｐゴシック"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fontAlgn="base">
              <a:spcBef>
                <a:spcPct val="0"/>
              </a:spcBef>
              <a:spcAft>
                <a:spcPct val="0"/>
              </a:spcAft>
            </a:pPr>
            <a:fld id="{1310F143-984D-44E5-B575-7A3B728F021C}" type="slidenum">
              <a:rPr lang="en-US" smtClean="0">
                <a:ea typeface="ＭＳ Ｐゴシック" pitchFamily="34" charset="-128"/>
              </a:rPr>
              <a:pPr defTabSz="457200" fontAlgn="base">
                <a:spcBef>
                  <a:spcPct val="0"/>
                </a:spcBef>
                <a:spcAft>
                  <a:spcPct val="0"/>
                </a:spcAft>
              </a:pPr>
              <a:t>‹#›</a:t>
            </a:fld>
            <a:endParaRPr lang="en-US" smtClean="0">
              <a:ea typeface="ＭＳ Ｐゴシック" pitchFamily="34" charset="-128"/>
            </a:endParaRPr>
          </a:p>
        </p:txBody>
      </p:sp>
      <p:pic>
        <p:nvPicPr>
          <p:cNvPr id="1031" name="Picture 6" descr="pixture_reloaded_logo.png"/>
          <p:cNvPicPr>
            <a:picLocks noChangeAspect="1"/>
          </p:cNvPicPr>
          <p:nvPr userDrawn="1"/>
        </p:nvPicPr>
        <p:blipFill>
          <a:blip r:embed="rId10" cstate="print"/>
          <a:srcRect/>
          <a:stretch>
            <a:fillRect/>
          </a:stretch>
        </p:blipFill>
        <p:spPr bwMode="auto">
          <a:xfrm>
            <a:off x="3209925" y="6278563"/>
            <a:ext cx="738188" cy="501650"/>
          </a:xfrm>
          <a:prstGeom prst="rect">
            <a:avLst/>
          </a:prstGeom>
          <a:noFill/>
          <a:ln w="9525">
            <a:noFill/>
            <a:miter lim="800000"/>
            <a:headEnd/>
            <a:tailEnd/>
          </a:ln>
        </p:spPr>
      </p:pic>
      <p:sp>
        <p:nvSpPr>
          <p:cNvPr id="10" name="Footer Placeholder 3"/>
          <p:cNvSpPr>
            <a:spLocks noGrp="1"/>
          </p:cNvSpPr>
          <p:nvPr userDrawn="1"/>
        </p:nvSpPr>
        <p:spPr bwMode="auto">
          <a:xfrm>
            <a:off x="3142343" y="6324600"/>
            <a:ext cx="3334657"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1100" kern="1200" dirty="0" smtClean="0">
                <a:solidFill>
                  <a:srgbClr val="898989"/>
                </a:solidFill>
                <a:latin typeface="Calibri" charset="0"/>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hlinkClick r:id="rId11"/>
              </a:rPr>
              <a:t>https://portal.futuregrid.org </a:t>
            </a:r>
            <a:endParaRPr lang="en-US">
              <a:latin typeface="Calibri" pitchFamily="34" charset="0"/>
              <a:ea typeface="ＭＳ Ｐゴシック" pitchFamily="34" charset="-128"/>
            </a:endParaRPr>
          </a:p>
        </p:txBody>
      </p:sp>
    </p:spTree>
    <p:extLst>
      <p:ext uri="{BB962C8B-B14F-4D97-AF65-F5344CB8AC3E}">
        <p14:creationId xmlns:p14="http://schemas.microsoft.com/office/powerpoint/2010/main" val="2416973081"/>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4400" b="1"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434CC8-CB97-4FFC-B09D-AAAA3F5FEE58}" type="datetimeFigureOut">
              <a:rPr lang="en-US" smtClean="0">
                <a:solidFill>
                  <a:prstClr val="black">
                    <a:tint val="75000"/>
                  </a:prstClr>
                </a:solidFill>
              </a:rPr>
              <a:pPr/>
              <a:t>7/12/2011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0811F1-1ABA-4EC4-9A56-A01FEBF3E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1227103"/>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B63715-30A8-46DA-AC9F-68C70606CC3E}" type="datetimeFigureOut">
              <a:rPr lang="en-US" smtClean="0">
                <a:solidFill>
                  <a:prstClr val="black">
                    <a:tint val="75000"/>
                  </a:prstClr>
                </a:solidFill>
              </a:rPr>
              <a:pPr/>
              <a:t>7/12/2011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057084"/>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03266" name="Rectangle 2"/>
          <p:cNvSpPr>
            <a:spLocks noGrp="1" noChangeArrowheads="1"/>
          </p:cNvSpPr>
          <p:nvPr>
            <p:ph type="title"/>
          </p:nvPr>
        </p:nvSpPr>
        <p:spPr bwMode="auto">
          <a:xfrm>
            <a:off x="152400" y="304800"/>
            <a:ext cx="8839200" cy="1041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ctr" anchorCtr="0" compatLnSpc="1">
            <a:prstTxWarp prst="textNoShape">
              <a:avLst/>
            </a:prstTxWarp>
          </a:bodyPr>
          <a:lstStyle/>
          <a:p>
            <a:pPr lvl="0"/>
            <a:r>
              <a:rPr lang="en-US" smtClean="0"/>
              <a:t>Click to edit Master title style</a:t>
            </a:r>
          </a:p>
        </p:txBody>
      </p:sp>
      <p:sp>
        <p:nvSpPr>
          <p:cNvPr id="1803267" name="Rectangle 3"/>
          <p:cNvSpPr>
            <a:spLocks noGrp="1" noChangeArrowheads="1"/>
          </p:cNvSpPr>
          <p:nvPr>
            <p:ph type="body" idx="1"/>
          </p:nvPr>
        </p:nvSpPr>
        <p:spPr bwMode="auto">
          <a:xfrm>
            <a:off x="152400" y="1600200"/>
            <a:ext cx="88392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1803268" name="Rectangle 4"/>
          <p:cNvSpPr>
            <a:spLocks noChangeArrowheads="1"/>
          </p:cNvSpPr>
          <p:nvPr userDrawn="1"/>
        </p:nvSpPr>
        <p:spPr bwMode="auto">
          <a:xfrm flipV="1">
            <a:off x="1371600" y="6440488"/>
            <a:ext cx="6477000" cy="74612"/>
          </a:xfrm>
          <a:prstGeom prst="rect">
            <a:avLst/>
          </a:prstGeom>
          <a:solidFill>
            <a:srgbClr val="000080"/>
          </a:solidFill>
          <a:ln>
            <a:noFill/>
          </a:ln>
          <a:effectLst/>
          <a:extLst>
            <a:ext uri="{91240B29-F687-4F45-9708-019B960494DF}">
              <a14:hiddenLine xmlns:a14="http://schemas.microsoft.com/office/drawing/2010/main" w="1270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600" b="1" smtClean="0">
              <a:solidFill>
                <a:srgbClr val="000000"/>
              </a:solidFill>
              <a:latin typeface="Times New Roman" pitchFamily="18" charset="0"/>
            </a:endParaRPr>
          </a:p>
        </p:txBody>
      </p:sp>
      <p:sp>
        <p:nvSpPr>
          <p:cNvPr id="1803269" name="Text Box 5"/>
          <p:cNvSpPr txBox="1">
            <a:spLocks noChangeArrowheads="1"/>
          </p:cNvSpPr>
          <p:nvPr userDrawn="1"/>
        </p:nvSpPr>
        <p:spPr bwMode="auto">
          <a:xfrm>
            <a:off x="4572000" y="6553200"/>
            <a:ext cx="3200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r" eaLnBrk="0" fontAlgn="base" hangingPunct="0">
              <a:spcBef>
                <a:spcPct val="0"/>
              </a:spcBef>
              <a:spcAft>
                <a:spcPct val="0"/>
              </a:spcAft>
            </a:pPr>
            <a:r>
              <a:rPr lang="en-US" sz="1000" b="1" smtClean="0">
                <a:solidFill>
                  <a:srgbClr val="000000"/>
                </a:solidFill>
                <a:latin typeface="Arial" pitchFamily="34" charset="0"/>
              </a:rPr>
              <a:t>UNIVERSITY OF CALIFORNIA, SAN DIEGO</a:t>
            </a:r>
          </a:p>
        </p:txBody>
      </p:sp>
      <p:sp>
        <p:nvSpPr>
          <p:cNvPr id="1803270" name="Text Box 6"/>
          <p:cNvSpPr txBox="1">
            <a:spLocks noChangeArrowheads="1"/>
          </p:cNvSpPr>
          <p:nvPr userDrawn="1"/>
        </p:nvSpPr>
        <p:spPr bwMode="auto">
          <a:xfrm>
            <a:off x="1355725" y="6248400"/>
            <a:ext cx="5654675"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eaLnBrk="0" fontAlgn="base" hangingPunct="0">
              <a:spcBef>
                <a:spcPct val="0"/>
              </a:spcBef>
              <a:spcAft>
                <a:spcPct val="0"/>
              </a:spcAft>
            </a:pPr>
            <a:r>
              <a:rPr lang="en-US" sz="1000" b="1" smtClean="0">
                <a:solidFill>
                  <a:srgbClr val="000000"/>
                </a:solidFill>
                <a:latin typeface="Arial" pitchFamily="34" charset="0"/>
              </a:rPr>
              <a:t>SAN DIEGO SUPERCOMPUTER CENTER</a:t>
            </a:r>
          </a:p>
        </p:txBody>
      </p:sp>
      <p:pic>
        <p:nvPicPr>
          <p:cNvPr id="1803271"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40688" y="6270625"/>
            <a:ext cx="804862" cy="422275"/>
          </a:xfrm>
          <a:prstGeom prst="rect">
            <a:avLst/>
          </a:prstGeom>
          <a:noFill/>
          <a:extLst>
            <a:ext uri="{909E8E84-426E-40DD-AFC4-6F175D3DCCD1}">
              <a14:hiddenFill xmlns:a14="http://schemas.microsoft.com/office/drawing/2010/main">
                <a:solidFill>
                  <a:srgbClr val="FFFFFF"/>
                </a:solidFill>
              </a14:hiddenFill>
            </a:ext>
          </a:extLst>
        </p:spPr>
      </p:pic>
      <p:pic>
        <p:nvPicPr>
          <p:cNvPr id="1803272" name="Picture 8" descr="SDSC_logo 1"/>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28600" y="6172200"/>
            <a:ext cx="952500" cy="495300"/>
          </a:xfrm>
          <a:prstGeom prst="rect">
            <a:avLst/>
          </a:prstGeom>
          <a:noFill/>
          <a:extLst>
            <a:ext uri="{909E8E84-426E-40DD-AFC4-6F175D3DCCD1}">
              <a14:hiddenFill xmlns:a14="http://schemas.microsoft.com/office/drawing/2010/main">
                <a:solidFill>
                  <a:srgbClr val="FFFFFF"/>
                </a:solidFill>
              </a14:hiddenFill>
            </a:ext>
          </a:extLst>
        </p:spPr>
      </p:pic>
      <p:sp>
        <p:nvSpPr>
          <p:cNvPr id="1803273" name="Text Box 9"/>
          <p:cNvSpPr txBox="1">
            <a:spLocks noChangeArrowheads="1"/>
          </p:cNvSpPr>
          <p:nvPr userDrawn="1"/>
        </p:nvSpPr>
        <p:spPr bwMode="auto">
          <a:xfrm>
            <a:off x="3200400" y="6521450"/>
            <a:ext cx="14366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1600" b="1" i="1" smtClean="0">
                <a:solidFill>
                  <a:srgbClr val="009999"/>
                </a:solidFill>
              </a:rPr>
              <a:t>Fran Berman</a:t>
            </a:r>
          </a:p>
        </p:txBody>
      </p:sp>
    </p:spTree>
    <p:extLst>
      <p:ext uri="{BB962C8B-B14F-4D97-AF65-F5344CB8AC3E}">
        <p14:creationId xmlns:p14="http://schemas.microsoft.com/office/powerpoint/2010/main" val="2872701377"/>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Lst>
  <p:transition/>
  <p:txStyles>
    <p:titleStyle>
      <a:lvl1pPr algn="ctr" rtl="0" fontAlgn="base">
        <a:lnSpc>
          <a:spcPct val="95000"/>
        </a:lnSpc>
        <a:spcBef>
          <a:spcPct val="0"/>
        </a:spcBef>
        <a:spcAft>
          <a:spcPct val="0"/>
        </a:spcAft>
        <a:defRPr sz="3600" b="1" i="1">
          <a:solidFill>
            <a:srgbClr val="000099"/>
          </a:solidFill>
          <a:latin typeface="+mj-lt"/>
          <a:ea typeface="+mj-ea"/>
          <a:cs typeface="+mj-cs"/>
        </a:defRPr>
      </a:lvl1pPr>
      <a:lvl2pPr algn="ctr" rtl="0" fontAlgn="base">
        <a:lnSpc>
          <a:spcPct val="95000"/>
        </a:lnSpc>
        <a:spcBef>
          <a:spcPct val="0"/>
        </a:spcBef>
        <a:spcAft>
          <a:spcPct val="0"/>
        </a:spcAft>
        <a:defRPr sz="3600" b="1" i="1">
          <a:solidFill>
            <a:srgbClr val="000099"/>
          </a:solidFill>
          <a:latin typeface="Helvetica" charset="0"/>
        </a:defRPr>
      </a:lvl2pPr>
      <a:lvl3pPr algn="ctr" rtl="0" fontAlgn="base">
        <a:lnSpc>
          <a:spcPct val="95000"/>
        </a:lnSpc>
        <a:spcBef>
          <a:spcPct val="0"/>
        </a:spcBef>
        <a:spcAft>
          <a:spcPct val="0"/>
        </a:spcAft>
        <a:defRPr sz="3600" b="1" i="1">
          <a:solidFill>
            <a:srgbClr val="000099"/>
          </a:solidFill>
          <a:latin typeface="Helvetica" charset="0"/>
        </a:defRPr>
      </a:lvl3pPr>
      <a:lvl4pPr algn="ctr" rtl="0" fontAlgn="base">
        <a:lnSpc>
          <a:spcPct val="95000"/>
        </a:lnSpc>
        <a:spcBef>
          <a:spcPct val="0"/>
        </a:spcBef>
        <a:spcAft>
          <a:spcPct val="0"/>
        </a:spcAft>
        <a:defRPr sz="3600" b="1" i="1">
          <a:solidFill>
            <a:srgbClr val="000099"/>
          </a:solidFill>
          <a:latin typeface="Helvetica" charset="0"/>
        </a:defRPr>
      </a:lvl4pPr>
      <a:lvl5pPr algn="ctr" rtl="0" fontAlgn="base">
        <a:lnSpc>
          <a:spcPct val="95000"/>
        </a:lnSpc>
        <a:spcBef>
          <a:spcPct val="0"/>
        </a:spcBef>
        <a:spcAft>
          <a:spcPct val="0"/>
        </a:spcAft>
        <a:defRPr sz="3600" b="1" i="1">
          <a:solidFill>
            <a:srgbClr val="000099"/>
          </a:solidFill>
          <a:latin typeface="Helvetica" charset="0"/>
        </a:defRPr>
      </a:lvl5pPr>
      <a:lvl6pPr marL="457200" algn="ctr" rtl="0" fontAlgn="base">
        <a:lnSpc>
          <a:spcPct val="95000"/>
        </a:lnSpc>
        <a:spcBef>
          <a:spcPct val="0"/>
        </a:spcBef>
        <a:spcAft>
          <a:spcPct val="0"/>
        </a:spcAft>
        <a:defRPr sz="3600" b="1" i="1">
          <a:solidFill>
            <a:srgbClr val="000099"/>
          </a:solidFill>
          <a:latin typeface="Helvetica" charset="0"/>
        </a:defRPr>
      </a:lvl6pPr>
      <a:lvl7pPr marL="914400" algn="ctr" rtl="0" fontAlgn="base">
        <a:lnSpc>
          <a:spcPct val="95000"/>
        </a:lnSpc>
        <a:spcBef>
          <a:spcPct val="0"/>
        </a:spcBef>
        <a:spcAft>
          <a:spcPct val="0"/>
        </a:spcAft>
        <a:defRPr sz="3600" b="1" i="1">
          <a:solidFill>
            <a:srgbClr val="000099"/>
          </a:solidFill>
          <a:latin typeface="Helvetica" charset="0"/>
        </a:defRPr>
      </a:lvl7pPr>
      <a:lvl8pPr marL="1371600" algn="ctr" rtl="0" fontAlgn="base">
        <a:lnSpc>
          <a:spcPct val="95000"/>
        </a:lnSpc>
        <a:spcBef>
          <a:spcPct val="0"/>
        </a:spcBef>
        <a:spcAft>
          <a:spcPct val="0"/>
        </a:spcAft>
        <a:defRPr sz="3600" b="1" i="1">
          <a:solidFill>
            <a:srgbClr val="000099"/>
          </a:solidFill>
          <a:latin typeface="Helvetica" charset="0"/>
        </a:defRPr>
      </a:lvl8pPr>
      <a:lvl9pPr marL="1828800" algn="ctr" rtl="0" fontAlgn="base">
        <a:lnSpc>
          <a:spcPct val="95000"/>
        </a:lnSpc>
        <a:spcBef>
          <a:spcPct val="0"/>
        </a:spcBef>
        <a:spcAft>
          <a:spcPct val="0"/>
        </a:spcAft>
        <a:defRPr sz="3600" b="1" i="1">
          <a:solidFill>
            <a:srgbClr val="000099"/>
          </a:solidFill>
          <a:latin typeface="Helvetica" charset="0"/>
        </a:defRPr>
      </a:lvl9pPr>
    </p:titleStyle>
    <p:bodyStyle>
      <a:lvl1pPr marL="342900" indent="-342900" algn="l" rtl="0" fontAlgn="base">
        <a:lnSpc>
          <a:spcPct val="95000"/>
        </a:lnSpc>
        <a:spcBef>
          <a:spcPct val="20000"/>
        </a:spcBef>
        <a:spcAft>
          <a:spcPct val="0"/>
        </a:spcAft>
        <a:buClr>
          <a:schemeClr val="tx1"/>
        </a:buClr>
        <a:buSzPct val="100000"/>
        <a:buChar char="•"/>
        <a:defRPr sz="2800" b="1">
          <a:solidFill>
            <a:schemeClr val="tx1"/>
          </a:solidFill>
          <a:latin typeface="+mn-lt"/>
          <a:ea typeface="+mn-ea"/>
          <a:cs typeface="+mn-cs"/>
        </a:defRPr>
      </a:lvl1pPr>
      <a:lvl2pPr marL="742950" indent="-285750" algn="l" rtl="0" fontAlgn="base">
        <a:lnSpc>
          <a:spcPct val="95000"/>
        </a:lnSpc>
        <a:spcBef>
          <a:spcPct val="20000"/>
        </a:spcBef>
        <a:spcAft>
          <a:spcPct val="0"/>
        </a:spcAft>
        <a:buClr>
          <a:schemeClr val="tx1"/>
        </a:buClr>
        <a:buSzPct val="100000"/>
        <a:buChar char="•"/>
        <a:defRPr sz="2400">
          <a:solidFill>
            <a:schemeClr val="tx1"/>
          </a:solidFill>
          <a:latin typeface="+mn-lt"/>
        </a:defRPr>
      </a:lvl2pPr>
      <a:lvl3pPr marL="1143000" indent="-228600" algn="l" rtl="0" fontAlgn="base">
        <a:lnSpc>
          <a:spcPct val="95000"/>
        </a:lnSpc>
        <a:spcBef>
          <a:spcPct val="20000"/>
        </a:spcBef>
        <a:spcAft>
          <a:spcPct val="0"/>
        </a:spcAft>
        <a:buClr>
          <a:schemeClr val="tx1"/>
        </a:buClr>
        <a:buSzPct val="100000"/>
        <a:buChar char="•"/>
        <a:defRPr sz="20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Times" pitchFamily="1" charset="0"/>
        </a:defRPr>
      </a:lvl4pPr>
      <a:lvl5pPr marL="2057400" indent="-228600" algn="l" rtl="0" fontAlgn="base">
        <a:spcBef>
          <a:spcPct val="20000"/>
        </a:spcBef>
        <a:spcAft>
          <a:spcPct val="0"/>
        </a:spcAft>
        <a:buChar char="»"/>
        <a:defRPr sz="2000">
          <a:solidFill>
            <a:schemeClr val="tx1"/>
          </a:solidFill>
          <a:latin typeface="Times" pitchFamily="1" charset="0"/>
        </a:defRPr>
      </a:lvl5pPr>
      <a:lvl6pPr marL="2514600" indent="-228600" algn="l" rtl="0" fontAlgn="base">
        <a:spcBef>
          <a:spcPct val="20000"/>
        </a:spcBef>
        <a:spcAft>
          <a:spcPct val="0"/>
        </a:spcAft>
        <a:buChar char="»"/>
        <a:defRPr sz="2000">
          <a:solidFill>
            <a:schemeClr val="tx1"/>
          </a:solidFill>
          <a:latin typeface="Times" pitchFamily="1" charset="0"/>
        </a:defRPr>
      </a:lvl6pPr>
      <a:lvl7pPr marL="2971800" indent="-228600" algn="l" rtl="0" fontAlgn="base">
        <a:spcBef>
          <a:spcPct val="20000"/>
        </a:spcBef>
        <a:spcAft>
          <a:spcPct val="0"/>
        </a:spcAft>
        <a:buChar char="»"/>
        <a:defRPr sz="2000">
          <a:solidFill>
            <a:schemeClr val="tx1"/>
          </a:solidFill>
          <a:latin typeface="Times" pitchFamily="1" charset="0"/>
        </a:defRPr>
      </a:lvl7pPr>
      <a:lvl8pPr marL="3429000" indent="-228600" algn="l" rtl="0" fontAlgn="base">
        <a:spcBef>
          <a:spcPct val="20000"/>
        </a:spcBef>
        <a:spcAft>
          <a:spcPct val="0"/>
        </a:spcAft>
        <a:buChar char="»"/>
        <a:defRPr sz="2000">
          <a:solidFill>
            <a:schemeClr val="tx1"/>
          </a:solidFill>
          <a:latin typeface="Times" pitchFamily="1" charset="0"/>
        </a:defRPr>
      </a:lvl8pPr>
      <a:lvl9pPr marL="3886200" indent="-228600" algn="l" rtl="0" fontAlgn="base">
        <a:spcBef>
          <a:spcPct val="20000"/>
        </a:spcBef>
        <a:spcAft>
          <a:spcPct val="0"/>
        </a:spcAft>
        <a:buChar char="»"/>
        <a:defRPr sz="2000">
          <a:solidFill>
            <a:schemeClr val="tx1"/>
          </a:solidFill>
          <a:latin typeface="Times" pitchFamily="1"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cf@indiana.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www.futuregrid.org/" TargetMode="External"/><Relationship Id="rId4" Type="http://schemas.openxmlformats.org/officeDocument/2006/relationships/hyperlink" Target="http://www.infomall.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20.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24.xml"/><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0.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8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03.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97.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05.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20.xml"/><Relationship Id="rId1" Type="http://schemas.openxmlformats.org/officeDocument/2006/relationships/slideLayout" Target="../slideLayouts/slideLayout9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economist.com/node/15579717" TargetMode="External"/><Relationship Id="rId7" Type="http://schemas.openxmlformats.org/officeDocument/2006/relationships/hyperlink" Target="http://research.microsoft.com/en-us/collaboration/fourthparadigm/default.aspx" TargetMode="External"/><Relationship Id="rId2" Type="http://schemas.openxmlformats.org/officeDocument/2006/relationships/notesSlide" Target="../notesSlides/notesSlide3.xml"/><Relationship Id="rId1" Type="http://schemas.openxmlformats.org/officeDocument/2006/relationships/slideLayout" Target="../slideLayouts/slideLayout59.xml"/><Relationship Id="rId6" Type="http://schemas.openxmlformats.org/officeDocument/2006/relationships/hyperlink" Target="http://techcrunch.com/2010/11/10/twitter-tv/" TargetMode="External"/><Relationship Id="rId5" Type="http://schemas.openxmlformats.org/officeDocument/2006/relationships/hyperlink" Target="http://www.ncbi.nlm.nih.gov/genbank/" TargetMode="External"/><Relationship Id="rId4" Type="http://schemas.openxmlformats.org/officeDocument/2006/relationships/hyperlink" Target="http://www.worldwidewebsize.co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5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30.xml"/><Relationship Id="rId5" Type="http://schemas.openxmlformats.org/officeDocument/2006/relationships/image" Target="../media/image23.pn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304800"/>
            <a:ext cx="7772400" cy="1470025"/>
          </a:xfrm>
        </p:spPr>
        <p:txBody>
          <a:bodyPr>
            <a:noAutofit/>
          </a:bodyPr>
          <a:lstStyle/>
          <a:p>
            <a:r>
              <a:rPr lang="en-US" sz="4000" b="1" i="1" dirty="0" smtClean="0"/>
              <a:t>Cyberinfrastructure and Its Application</a:t>
            </a:r>
            <a:endParaRPr lang="en-US" sz="4000" dirty="0"/>
          </a:p>
        </p:txBody>
      </p:sp>
      <p:sp>
        <p:nvSpPr>
          <p:cNvPr id="3" name="Subtitle 2"/>
          <p:cNvSpPr>
            <a:spLocks noGrp="1"/>
          </p:cNvSpPr>
          <p:nvPr>
            <p:ph type="subTitle" idx="1"/>
          </p:nvPr>
        </p:nvSpPr>
        <p:spPr>
          <a:xfrm>
            <a:off x="228600" y="1981200"/>
            <a:ext cx="8686800" cy="1447800"/>
          </a:xfrm>
        </p:spPr>
        <p:txBody>
          <a:bodyPr>
            <a:noAutofit/>
          </a:bodyPr>
          <a:lstStyle/>
          <a:p>
            <a:r>
              <a:rPr lang="en-US" sz="2800" b="1" i="1" dirty="0" smtClean="0"/>
              <a:t>CReSIS REU Presentation</a:t>
            </a:r>
          </a:p>
          <a:p>
            <a:r>
              <a:rPr lang="en-US" sz="2800" b="1" i="1" smtClean="0"/>
              <a:t>July </a:t>
            </a:r>
            <a:r>
              <a:rPr lang="en-US" sz="2800" b="1" i="1" smtClean="0"/>
              <a:t>12 </a:t>
            </a:r>
            <a:r>
              <a:rPr lang="en-US" sz="2800" b="1" i="1" dirty="0" smtClean="0"/>
              <a:t>2011</a:t>
            </a:r>
          </a:p>
        </p:txBody>
      </p:sp>
      <p:sp>
        <p:nvSpPr>
          <p:cNvPr id="5" name="Subtitle 2"/>
          <p:cNvSpPr txBox="1">
            <a:spLocks/>
          </p:cNvSpPr>
          <p:nvPr/>
        </p:nvSpPr>
        <p:spPr>
          <a:xfrm>
            <a:off x="0" y="3505200"/>
            <a:ext cx="9144000" cy="33528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smtClean="0">
                <a:ln>
                  <a:noFill/>
                </a:ln>
                <a:effectLst/>
                <a:uLnTx/>
                <a:uFillTx/>
                <a:latin typeface="Times New Roman" pitchFamily="18" charset="0"/>
                <a:cs typeface="Times New Roman" pitchFamily="18" charset="0"/>
              </a:rPr>
              <a:t>Geoffrey Fox</a:t>
            </a:r>
            <a:endParaRPr kumimoji="0" lang="en-US" sz="2400" b="0" i="0" u="none" strike="noStrike" kern="1200" cap="none" spc="0" normalizeH="0" noProof="0" dirty="0" smtClean="0">
              <a:ln>
                <a:noFill/>
              </a:ln>
              <a:effectLst/>
              <a:uLnTx/>
              <a:uFillTx/>
              <a:latin typeface="Times New Roman" pitchFamily="18" charset="0"/>
              <a:cs typeface="Times New Roman" pitchFamily="18" charset="0"/>
            </a:endParaRPr>
          </a:p>
          <a:p>
            <a:pPr lvl="0" algn="ctr">
              <a:spcBef>
                <a:spcPct val="20000"/>
              </a:spcBef>
              <a:defRPr/>
            </a:pPr>
            <a:r>
              <a:rPr lang="en-US" sz="2000" baseline="0" dirty="0" smtClean="0">
                <a:hlinkClick r:id="rId3"/>
              </a:rPr>
              <a:t>gcf@indiana.edu</a:t>
            </a:r>
            <a:r>
              <a:rPr lang="en-US" sz="2000" dirty="0" smtClean="0"/>
              <a:t>            </a:t>
            </a:r>
          </a:p>
          <a:p>
            <a:pPr lvl="0" algn="ctr">
              <a:spcBef>
                <a:spcPct val="20000"/>
              </a:spcBef>
              <a:defRPr/>
            </a:pPr>
            <a:r>
              <a:rPr lang="en-US" sz="2000" dirty="0" smtClean="0"/>
              <a:t> </a:t>
            </a:r>
            <a:r>
              <a:rPr lang="en-US" sz="2000" dirty="0" smtClean="0">
                <a:hlinkClick r:id="rId4"/>
              </a:rPr>
              <a:t>http://www.infomall.org</a:t>
            </a:r>
            <a:r>
              <a:rPr lang="en-US" sz="2000" dirty="0" smtClean="0"/>
              <a:t>    </a:t>
            </a:r>
            <a:r>
              <a:rPr lang="en-US" sz="2000" dirty="0" smtClean="0">
                <a:hlinkClick r:id="rId5"/>
              </a:rPr>
              <a:t>http://www.futuregrid.org</a:t>
            </a:r>
            <a:r>
              <a:rPr lang="en-US" sz="2000" dirty="0" smtClean="0"/>
              <a:t>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2400" baseline="0" dirty="0"/>
          </a:p>
          <a:p>
            <a:pPr algn="ctr">
              <a:spcBef>
                <a:spcPct val="20000"/>
              </a:spcBef>
            </a:pPr>
            <a:r>
              <a:rPr lang="en-US" sz="1900" dirty="0" smtClean="0">
                <a:latin typeface="Times New Roman" pitchFamily="18" charset="0"/>
                <a:cs typeface="Times New Roman" pitchFamily="18" charset="0"/>
              </a:rPr>
              <a:t>Director, Digital Science Center, Pervasive Technology Institute</a:t>
            </a:r>
          </a:p>
          <a:p>
            <a:pPr lvl="0" algn="ctr">
              <a:spcBef>
                <a:spcPct val="20000"/>
              </a:spcBef>
            </a:pPr>
            <a:r>
              <a:rPr lang="en-US" sz="1900" dirty="0" smtClean="0">
                <a:latin typeface="Times New Roman" pitchFamily="18" charset="0"/>
                <a:cs typeface="Times New Roman" pitchFamily="18" charset="0"/>
              </a:rPr>
              <a:t>Associate Dean for Research and Graduate Studies,  School of Informatics and Computing</a:t>
            </a:r>
          </a:p>
          <a:p>
            <a:pPr lvl="0" algn="ctr">
              <a:spcBef>
                <a:spcPct val="20000"/>
              </a:spcBef>
            </a:pPr>
            <a:r>
              <a:rPr lang="en-US" sz="1900" dirty="0" smtClean="0">
                <a:latin typeface="Times New Roman" pitchFamily="18" charset="0"/>
                <a:cs typeface="Times New Roman" pitchFamily="18" charset="0"/>
              </a:rPr>
              <a:t>Indiana University Bloomington</a:t>
            </a:r>
            <a:endParaRPr kumimoji="0" lang="en-US" sz="2400" b="0" i="0" u="none" strike="noStrike" kern="1200" cap="none" spc="0" normalizeH="0" baseline="0" noProof="0" dirty="0" smtClean="0">
              <a:ln>
                <a:noFill/>
              </a:ln>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Bef>
                <a:spcPct val="0"/>
              </a:spcBef>
              <a:spcAft>
                <a:spcPct val="0"/>
              </a:spcAft>
              <a:defRPr/>
            </a:pPr>
            <a:fld id="{6FCC8C1C-C7DF-4071-8522-5AB5116975BF}" type="slidenum">
              <a:rPr lang="en-US" sz="1000">
                <a:solidFill>
                  <a:srgbClr val="FFFFFF"/>
                </a:solidFill>
                <a:effectLst>
                  <a:outerShdw blurRad="38100" dist="38100" dir="2700000" algn="tl">
                    <a:srgbClr val="000000"/>
                  </a:outerShdw>
                </a:effectLst>
                <a:latin typeface="Verdana" pitchFamily="34" charset="0"/>
              </a:rPr>
              <a:pPr fontAlgn="base">
                <a:spcBef>
                  <a:spcPct val="0"/>
                </a:spcBef>
                <a:spcAft>
                  <a:spcPct val="0"/>
                </a:spcAft>
                <a:defRPr/>
              </a:pPr>
              <a:t>10</a:t>
            </a:fld>
            <a:endParaRPr lang="en-US" sz="1000" dirty="0">
              <a:solidFill>
                <a:srgbClr val="FFFFFF"/>
              </a:solidFill>
              <a:effectLst>
                <a:outerShdw blurRad="38100" dist="38100" dir="2700000" algn="tl">
                  <a:srgbClr val="000000"/>
                </a:outerShdw>
              </a:effectLst>
              <a:latin typeface="Verdana" pitchFamily="34" charset="0"/>
            </a:endParaRPr>
          </a:p>
        </p:txBody>
      </p:sp>
      <p:pic>
        <p:nvPicPr>
          <p:cNvPr id="273410" name="Picture 2"/>
          <p:cNvPicPr>
            <a:picLocks noChangeAspect="1" noChangeArrowheads="1"/>
          </p:cNvPicPr>
          <p:nvPr/>
        </p:nvPicPr>
        <p:blipFill>
          <a:blip r:embed="rId3" cstate="print"/>
          <a:srcRect/>
          <a:stretch>
            <a:fillRect/>
          </a:stretch>
        </p:blipFill>
        <p:spPr bwMode="auto">
          <a:xfrm>
            <a:off x="6629400" y="3167825"/>
            <a:ext cx="2514600" cy="3690175"/>
          </a:xfrm>
          <a:prstGeom prst="rect">
            <a:avLst/>
          </a:prstGeom>
          <a:noFill/>
          <a:ln w="9525">
            <a:noFill/>
            <a:miter lim="800000"/>
            <a:headEnd/>
            <a:tailEnd/>
          </a:ln>
          <a:effectLst/>
        </p:spPr>
      </p:pic>
      <p:pic>
        <p:nvPicPr>
          <p:cNvPr id="273411" name="Picture 3"/>
          <p:cNvPicPr>
            <a:picLocks noChangeAspect="1" noChangeArrowheads="1"/>
          </p:cNvPicPr>
          <p:nvPr/>
        </p:nvPicPr>
        <p:blipFill>
          <a:blip r:embed="rId4" cstate="print"/>
          <a:srcRect/>
          <a:stretch>
            <a:fillRect/>
          </a:stretch>
        </p:blipFill>
        <p:spPr bwMode="auto">
          <a:xfrm>
            <a:off x="0" y="3327210"/>
            <a:ext cx="6100997" cy="3530790"/>
          </a:xfrm>
          <a:prstGeom prst="rect">
            <a:avLst/>
          </a:prstGeom>
          <a:noFill/>
          <a:ln w="9525">
            <a:noFill/>
            <a:miter lim="800000"/>
            <a:headEnd/>
            <a:tailEnd/>
          </a:ln>
          <a:effectLst/>
        </p:spPr>
      </p:pic>
      <p:sp>
        <p:nvSpPr>
          <p:cNvPr id="64515" name="Content Placeholder 2"/>
          <p:cNvSpPr>
            <a:spLocks noGrp="1"/>
          </p:cNvSpPr>
          <p:nvPr>
            <p:ph idx="1"/>
          </p:nvPr>
        </p:nvSpPr>
        <p:spPr>
          <a:xfrm>
            <a:off x="0" y="896910"/>
            <a:ext cx="8991600" cy="2590800"/>
          </a:xfrm>
        </p:spPr>
        <p:txBody>
          <a:bodyPr>
            <a:normAutofit lnSpcReduction="10000"/>
          </a:bodyPr>
          <a:lstStyle/>
          <a:p>
            <a:r>
              <a:rPr lang="en-US" sz="2400" dirty="0" smtClean="0"/>
              <a:t> Builds giant data centers with 100,000’s of computers;</a:t>
            </a:r>
            <a:br>
              <a:rPr lang="en-US" sz="2400" dirty="0" smtClean="0"/>
            </a:br>
            <a:r>
              <a:rPr lang="en-US" sz="2400" dirty="0" smtClean="0"/>
              <a:t> ~ 200-1000 to a shipping container with Internet access</a:t>
            </a:r>
          </a:p>
          <a:p>
            <a:r>
              <a:rPr lang="en-US" sz="2400" dirty="0" smtClean="0"/>
              <a:t>“Microsoft will cram between 150 and 220 shipping containers filled with data center gear into a new 500,000 square foot Chicago facility. This move marks the most significant, public use of the shipping container systems popularized by the likes of Sun Microsystems and </a:t>
            </a:r>
            <a:r>
              <a:rPr lang="en-US" sz="2400" dirty="0" err="1" smtClean="0"/>
              <a:t>Rackable</a:t>
            </a:r>
            <a:r>
              <a:rPr lang="en-US" sz="2400" dirty="0" smtClean="0"/>
              <a:t> Systems to date.”</a:t>
            </a:r>
          </a:p>
        </p:txBody>
      </p:sp>
      <p:sp>
        <p:nvSpPr>
          <p:cNvPr id="8" name="Title 1"/>
          <p:cNvSpPr>
            <a:spLocks noGrp="1"/>
          </p:cNvSpPr>
          <p:nvPr>
            <p:ph type="title"/>
          </p:nvPr>
        </p:nvSpPr>
        <p:spPr>
          <a:xfrm>
            <a:off x="1394085" y="120650"/>
            <a:ext cx="5636302" cy="641351"/>
          </a:xfrm>
        </p:spPr>
        <p:txBody>
          <a:bodyPr>
            <a:normAutofit fontScale="90000"/>
          </a:bodyPr>
          <a:lstStyle/>
          <a:p>
            <a:r>
              <a:rPr lang="en-US" sz="3200" b="1" dirty="0" smtClean="0"/>
              <a:t>Data Centers, Clouds </a:t>
            </a:r>
            <a:br>
              <a:rPr lang="en-US" sz="3200" b="1" dirty="0" smtClean="0"/>
            </a:br>
            <a:r>
              <a:rPr lang="en-US" sz="3200" b="1" dirty="0" smtClean="0"/>
              <a:t>&amp; Economies of Scale II</a:t>
            </a:r>
            <a:endParaRPr lang="en-US" sz="3200" b="1" dirty="0"/>
          </a:p>
        </p:txBody>
      </p:sp>
    </p:spTree>
    <p:extLst>
      <p:ext uri="{BB962C8B-B14F-4D97-AF65-F5344CB8AC3E}">
        <p14:creationId xmlns:p14="http://schemas.microsoft.com/office/powerpoint/2010/main" val="12741211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22562" name="Picture 2"/>
          <p:cNvPicPr>
            <a:picLocks noChangeAspect="1" noChangeArrowheads="1"/>
          </p:cNvPicPr>
          <p:nvPr/>
        </p:nvPicPr>
        <p:blipFill>
          <a:blip r:embed="rId3" cstate="print"/>
          <a:srcRect/>
          <a:stretch>
            <a:fillRect/>
          </a:stretch>
        </p:blipFill>
        <p:spPr bwMode="auto">
          <a:xfrm>
            <a:off x="0" y="49197"/>
            <a:ext cx="9144000" cy="6808803"/>
          </a:xfrm>
          <a:prstGeom prst="rect">
            <a:avLst/>
          </a:prstGeom>
          <a:noFill/>
          <a:ln w="9525">
            <a:noFill/>
            <a:miter lim="800000"/>
            <a:headEnd/>
            <a:tailEnd/>
          </a:ln>
        </p:spPr>
      </p:pic>
      <p:sp>
        <p:nvSpPr>
          <p:cNvPr id="4" name="TextBox 3"/>
          <p:cNvSpPr txBox="1"/>
          <p:nvPr/>
        </p:nvSpPr>
        <p:spPr>
          <a:xfrm>
            <a:off x="5638800" y="685800"/>
            <a:ext cx="3047437" cy="923330"/>
          </a:xfrm>
          <a:prstGeom prst="rect">
            <a:avLst/>
          </a:prstGeom>
          <a:noFill/>
        </p:spPr>
        <p:txBody>
          <a:bodyPr wrap="none" rtlCol="0">
            <a:spAutoFit/>
          </a:bodyPr>
          <a:lstStyle/>
          <a:p>
            <a:r>
              <a:rPr lang="en-US" dirty="0" smtClean="0">
                <a:solidFill>
                  <a:prstClr val="black"/>
                </a:solidFill>
              </a:rPr>
              <a:t>Gartner 2009 Hype Curve</a:t>
            </a:r>
          </a:p>
          <a:p>
            <a:r>
              <a:rPr lang="en-US" dirty="0" smtClean="0">
                <a:solidFill>
                  <a:srgbClr val="FF0000"/>
                </a:solidFill>
              </a:rPr>
              <a:t>Clouds, Web2.0</a:t>
            </a:r>
          </a:p>
          <a:p>
            <a:r>
              <a:rPr lang="en-US" dirty="0" smtClean="0">
                <a:solidFill>
                  <a:srgbClr val="FF0000"/>
                </a:solidFill>
              </a:rPr>
              <a:t>Service Oriented Architectures</a:t>
            </a:r>
          </a:p>
        </p:txBody>
      </p:sp>
      <p:sp>
        <p:nvSpPr>
          <p:cNvPr id="5" name="5-Point Star 4"/>
          <p:cNvSpPr/>
          <p:nvPr/>
        </p:nvSpPr>
        <p:spPr>
          <a:xfrm>
            <a:off x="2286000" y="76200"/>
            <a:ext cx="304800" cy="3048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5-Point Star 6"/>
          <p:cNvSpPr/>
          <p:nvPr/>
        </p:nvSpPr>
        <p:spPr>
          <a:xfrm>
            <a:off x="6096000" y="2819400"/>
            <a:ext cx="304800" cy="3048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5-Point Star 8"/>
          <p:cNvSpPr/>
          <p:nvPr/>
        </p:nvSpPr>
        <p:spPr>
          <a:xfrm>
            <a:off x="4419600" y="3581400"/>
            <a:ext cx="304800" cy="3048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 name="Group 18"/>
          <p:cNvGrpSpPr/>
          <p:nvPr/>
        </p:nvGrpSpPr>
        <p:grpSpPr>
          <a:xfrm>
            <a:off x="0" y="0"/>
            <a:ext cx="9144000" cy="6096000"/>
            <a:chOff x="0" y="0"/>
            <a:chExt cx="9144000" cy="6096000"/>
          </a:xfrm>
        </p:grpSpPr>
        <p:pic>
          <p:nvPicPr>
            <p:cNvPr id="108546" name="Picture 2" descr="http://weareorganizedchaos.com/wp-content/uploads/2010/08/Gartner-Hype-Cycle-Emerging-Technology-2010.jpg"/>
            <p:cNvPicPr>
              <a:picLocks noChangeAspect="1" noChangeArrowheads="1"/>
            </p:cNvPicPr>
            <p:nvPr/>
          </p:nvPicPr>
          <p:blipFill>
            <a:blip r:embed="rId4" cstate="print"/>
            <a:srcRect r="10000" b="6412"/>
            <a:stretch>
              <a:fillRect/>
            </a:stretch>
          </p:blipFill>
          <p:spPr bwMode="auto">
            <a:xfrm>
              <a:off x="0" y="0"/>
              <a:ext cx="9144000" cy="6096000"/>
            </a:xfrm>
            <a:prstGeom prst="rect">
              <a:avLst/>
            </a:prstGeom>
            <a:noFill/>
          </p:spPr>
        </p:pic>
        <p:sp>
          <p:nvSpPr>
            <p:cNvPr id="18" name="Left Arrow 17"/>
            <p:cNvSpPr/>
            <p:nvPr/>
          </p:nvSpPr>
          <p:spPr>
            <a:xfrm flipV="1">
              <a:off x="5181600" y="609600"/>
              <a:ext cx="978716" cy="533400"/>
            </a:xfrm>
            <a:prstGeom prst="lef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 name="Group 16"/>
          <p:cNvGrpSpPr/>
          <p:nvPr/>
        </p:nvGrpSpPr>
        <p:grpSpPr>
          <a:xfrm>
            <a:off x="0" y="0"/>
            <a:ext cx="9144000" cy="6858000"/>
            <a:chOff x="0" y="0"/>
            <a:chExt cx="9144000" cy="6858000"/>
          </a:xfrm>
        </p:grpSpPr>
        <p:grpSp>
          <p:nvGrpSpPr>
            <p:cNvPr id="8" name="Group 14"/>
            <p:cNvGrpSpPr/>
            <p:nvPr/>
          </p:nvGrpSpPr>
          <p:grpSpPr>
            <a:xfrm>
              <a:off x="0" y="0"/>
              <a:ext cx="9144000" cy="6858000"/>
              <a:chOff x="0" y="0"/>
              <a:chExt cx="9144000" cy="6858000"/>
            </a:xfrm>
          </p:grpSpPr>
          <p:grpSp>
            <p:nvGrpSpPr>
              <p:cNvPr id="10" name="Group 12"/>
              <p:cNvGrpSpPr/>
              <p:nvPr/>
            </p:nvGrpSpPr>
            <p:grpSpPr>
              <a:xfrm>
                <a:off x="0" y="0"/>
                <a:ext cx="9144000" cy="6858000"/>
                <a:chOff x="0" y="0"/>
                <a:chExt cx="9144000" cy="6858000"/>
              </a:xfrm>
            </p:grpSpPr>
            <p:pic>
              <p:nvPicPr>
                <p:cNvPr id="108548" name="Picture 4" descr="Gartner Emerging Technology Benefit Matrix 2010"/>
                <p:cNvPicPr>
                  <a:picLocks noChangeAspect="1" noChangeArrowheads="1"/>
                </p:cNvPicPr>
                <p:nvPr/>
              </p:nvPicPr>
              <p:blipFill>
                <a:blip r:embed="rId5" cstate="print"/>
                <a:srcRect/>
                <a:stretch>
                  <a:fillRect/>
                </a:stretch>
              </p:blipFill>
              <p:spPr bwMode="auto">
                <a:xfrm>
                  <a:off x="976312" y="0"/>
                  <a:ext cx="8167688" cy="6858000"/>
                </a:xfrm>
                <a:prstGeom prst="rect">
                  <a:avLst/>
                </a:prstGeom>
                <a:noFill/>
              </p:spPr>
            </p:pic>
            <p:sp>
              <p:nvSpPr>
                <p:cNvPr id="12" name="Rectangle 11"/>
                <p:cNvSpPr/>
                <p:nvPr/>
              </p:nvSpPr>
              <p:spPr>
                <a:xfrm>
                  <a:off x="0" y="685800"/>
                  <a:ext cx="2514600" cy="60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400" b="1" dirty="0" smtClean="0">
                    <a:solidFill>
                      <a:prstClr val="black"/>
                    </a:solidFill>
                  </a:endParaRPr>
                </a:p>
                <a:p>
                  <a:pPr algn="ctr"/>
                  <a:r>
                    <a:rPr lang="en-US" sz="2400" b="1" dirty="0" smtClean="0">
                      <a:solidFill>
                        <a:prstClr val="black"/>
                      </a:solidFill>
                    </a:rPr>
                    <a:t>Transformational</a:t>
                  </a:r>
                </a:p>
                <a:p>
                  <a:pPr algn="ctr"/>
                  <a:endParaRPr lang="en-US" sz="2400" b="1" dirty="0" smtClean="0">
                    <a:solidFill>
                      <a:prstClr val="black"/>
                    </a:solidFill>
                  </a:endParaRPr>
                </a:p>
                <a:p>
                  <a:pPr algn="ctr"/>
                  <a:endParaRPr lang="en-US" sz="2400" b="1" dirty="0" smtClean="0">
                    <a:solidFill>
                      <a:prstClr val="black"/>
                    </a:solidFill>
                  </a:endParaRPr>
                </a:p>
                <a:p>
                  <a:pPr algn="ctr"/>
                  <a:endParaRPr lang="en-US" sz="2400" b="1" dirty="0" smtClean="0">
                    <a:solidFill>
                      <a:prstClr val="black"/>
                    </a:solidFill>
                  </a:endParaRPr>
                </a:p>
                <a:p>
                  <a:pPr algn="ctr"/>
                  <a:r>
                    <a:rPr lang="en-US" sz="2400" b="1" dirty="0" smtClean="0">
                      <a:solidFill>
                        <a:prstClr val="black"/>
                      </a:solidFill>
                    </a:rPr>
                    <a:t>High</a:t>
                  </a:r>
                </a:p>
                <a:p>
                  <a:pPr algn="ctr"/>
                  <a:endParaRPr lang="en-US" sz="2400" b="1" dirty="0" smtClean="0">
                    <a:solidFill>
                      <a:prstClr val="black"/>
                    </a:solidFill>
                  </a:endParaRPr>
                </a:p>
                <a:p>
                  <a:pPr algn="ctr"/>
                  <a:endParaRPr lang="en-US" sz="2400" b="1" dirty="0" smtClean="0">
                    <a:solidFill>
                      <a:prstClr val="black"/>
                    </a:solidFill>
                  </a:endParaRPr>
                </a:p>
                <a:p>
                  <a:pPr algn="ctr"/>
                  <a:endParaRPr lang="en-US" sz="2400" b="1" dirty="0" smtClean="0">
                    <a:solidFill>
                      <a:prstClr val="black"/>
                    </a:solidFill>
                  </a:endParaRPr>
                </a:p>
                <a:p>
                  <a:pPr algn="ctr"/>
                  <a:endParaRPr lang="en-US" sz="2400" b="1" dirty="0" smtClean="0">
                    <a:solidFill>
                      <a:prstClr val="black"/>
                    </a:solidFill>
                  </a:endParaRPr>
                </a:p>
                <a:p>
                  <a:pPr algn="ctr"/>
                  <a:endParaRPr lang="en-US" sz="2400" b="1" dirty="0" smtClean="0">
                    <a:solidFill>
                      <a:prstClr val="black"/>
                    </a:solidFill>
                  </a:endParaRPr>
                </a:p>
                <a:p>
                  <a:pPr algn="ctr"/>
                  <a:r>
                    <a:rPr lang="en-US" sz="2400" b="1" dirty="0" smtClean="0">
                      <a:solidFill>
                        <a:prstClr val="black"/>
                      </a:solidFill>
                    </a:rPr>
                    <a:t>Moderate</a:t>
                  </a:r>
                </a:p>
                <a:p>
                  <a:pPr algn="ctr"/>
                  <a:endParaRPr lang="en-US" sz="2400" b="1" dirty="0" smtClean="0">
                    <a:solidFill>
                      <a:prstClr val="black"/>
                    </a:solidFill>
                  </a:endParaRPr>
                </a:p>
                <a:p>
                  <a:pPr algn="ctr"/>
                  <a:endParaRPr lang="en-US" sz="2400" b="1" dirty="0" smtClean="0">
                    <a:solidFill>
                      <a:prstClr val="black"/>
                    </a:solidFill>
                  </a:endParaRPr>
                </a:p>
                <a:p>
                  <a:pPr algn="ctr"/>
                  <a:r>
                    <a:rPr lang="en-US" sz="2400" b="1" dirty="0" smtClean="0">
                      <a:solidFill>
                        <a:prstClr val="black"/>
                      </a:solidFill>
                    </a:rPr>
                    <a:t>Low</a:t>
                  </a:r>
                </a:p>
              </p:txBody>
            </p:sp>
          </p:grpSp>
          <p:sp>
            <p:nvSpPr>
              <p:cNvPr id="14" name="TextBox 13"/>
              <p:cNvSpPr txBox="1"/>
              <p:nvPr/>
            </p:nvSpPr>
            <p:spPr>
              <a:xfrm>
                <a:off x="4191000" y="838200"/>
                <a:ext cx="1524000" cy="1015663"/>
              </a:xfrm>
              <a:prstGeom prst="rect">
                <a:avLst/>
              </a:prstGeom>
              <a:solidFill>
                <a:srgbClr val="D9A40D"/>
              </a:solidFill>
            </p:spPr>
            <p:txBody>
              <a:bodyPr wrap="square" lIns="0" rIns="0" rtlCol="0">
                <a:spAutoFit/>
              </a:bodyPr>
              <a:lstStyle/>
              <a:p>
                <a:r>
                  <a:rPr lang="en-US" sz="1200" b="1" dirty="0" smtClean="0">
                    <a:solidFill>
                      <a:prstClr val="black"/>
                    </a:solidFill>
                  </a:rPr>
                  <a:t>Cloud Computing</a:t>
                </a:r>
              </a:p>
              <a:p>
                <a:endParaRPr lang="en-US" sz="1200" b="1" dirty="0" smtClean="0">
                  <a:solidFill>
                    <a:prstClr val="black"/>
                  </a:solidFill>
                </a:endParaRPr>
              </a:p>
              <a:p>
                <a:r>
                  <a:rPr lang="en-US" sz="1200" b="1" dirty="0" smtClean="0">
                    <a:solidFill>
                      <a:prstClr val="black"/>
                    </a:solidFill>
                  </a:rPr>
                  <a:t>Cloud Web Platforms</a:t>
                </a:r>
              </a:p>
              <a:p>
                <a:endParaRPr lang="en-US" sz="1200" b="1" dirty="0" smtClean="0">
                  <a:solidFill>
                    <a:prstClr val="black"/>
                  </a:solidFill>
                </a:endParaRPr>
              </a:p>
              <a:p>
                <a:r>
                  <a:rPr lang="en-US" sz="1200" b="1" dirty="0" smtClean="0">
                    <a:solidFill>
                      <a:prstClr val="black"/>
                    </a:solidFill>
                  </a:rPr>
                  <a:t>Media Tablet</a:t>
                </a:r>
                <a:endParaRPr lang="en-US" sz="1200" b="1" dirty="0">
                  <a:solidFill>
                    <a:prstClr val="black"/>
                  </a:solidFill>
                </a:endParaRPr>
              </a:p>
            </p:txBody>
          </p:sp>
        </p:grpSp>
        <p:sp>
          <p:nvSpPr>
            <p:cNvPr id="16" name="Left Arrow 15"/>
            <p:cNvSpPr/>
            <p:nvPr/>
          </p:nvSpPr>
          <p:spPr>
            <a:xfrm rot="18900000" flipV="1">
              <a:off x="5150656" y="197971"/>
              <a:ext cx="978716" cy="533400"/>
            </a:xfrm>
            <a:prstGeom prst="leftArrow">
              <a:avLst/>
            </a:prstGeom>
            <a:solidFill>
              <a:srgbClr val="D9A40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4187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30" y="76200"/>
            <a:ext cx="8229600" cy="1143000"/>
          </a:xfrm>
        </p:spPr>
        <p:txBody>
          <a:bodyPr/>
          <a:lstStyle/>
          <a:p>
            <a:r>
              <a:rPr lang="en-US" b="1" dirty="0" smtClean="0"/>
              <a:t>Clouds and Jobs</a:t>
            </a:r>
            <a:endParaRPr lang="en-US" b="1" dirty="0"/>
          </a:p>
        </p:txBody>
      </p:sp>
      <p:sp>
        <p:nvSpPr>
          <p:cNvPr id="3" name="Content Placeholder 2"/>
          <p:cNvSpPr>
            <a:spLocks noGrp="1"/>
          </p:cNvSpPr>
          <p:nvPr>
            <p:ph idx="1"/>
          </p:nvPr>
        </p:nvSpPr>
        <p:spPr>
          <a:xfrm>
            <a:off x="76200" y="1371600"/>
            <a:ext cx="8991600" cy="5334000"/>
          </a:xfrm>
        </p:spPr>
        <p:txBody>
          <a:bodyPr>
            <a:normAutofit fontScale="77500" lnSpcReduction="20000"/>
          </a:bodyPr>
          <a:lstStyle/>
          <a:p>
            <a:r>
              <a:rPr lang="en-US" dirty="0" smtClean="0"/>
              <a:t>Clouds </a:t>
            </a:r>
            <a:r>
              <a:rPr lang="en-US" dirty="0"/>
              <a:t>are a major industry thrust with a growing fraction of IT expenditure that IDC estimates will grow to </a:t>
            </a:r>
            <a:r>
              <a:rPr lang="en-US" dirty="0">
                <a:solidFill>
                  <a:srgbClr val="FF0000"/>
                </a:solidFill>
              </a:rPr>
              <a:t>$44.2 billion direct investment </a:t>
            </a:r>
            <a:r>
              <a:rPr lang="en-US" dirty="0"/>
              <a:t>in </a:t>
            </a:r>
            <a:r>
              <a:rPr lang="en-US" dirty="0" smtClean="0"/>
              <a:t>2013 </a:t>
            </a:r>
            <a:r>
              <a:rPr lang="en-US" dirty="0"/>
              <a:t>while </a:t>
            </a:r>
            <a:r>
              <a:rPr lang="en-US" dirty="0">
                <a:solidFill>
                  <a:srgbClr val="FF0000"/>
                </a:solidFill>
              </a:rPr>
              <a:t>15% of IT investment in 2011 </a:t>
            </a:r>
            <a:r>
              <a:rPr lang="en-US" dirty="0"/>
              <a:t>will be related to cloud systems with a 30% growth in public </a:t>
            </a:r>
            <a:r>
              <a:rPr lang="en-US" dirty="0" smtClean="0"/>
              <a:t>sector.</a:t>
            </a:r>
          </a:p>
          <a:p>
            <a:r>
              <a:rPr lang="en-US" dirty="0" smtClean="0"/>
              <a:t>Gartner </a:t>
            </a:r>
            <a:r>
              <a:rPr lang="en-US" dirty="0"/>
              <a:t>also rates cloud computing high on list of critical emerging technologies with for example “Cloud Computing” and “Cloud Web Platforms” rated as </a:t>
            </a:r>
            <a:r>
              <a:rPr lang="en-US" dirty="0">
                <a:solidFill>
                  <a:srgbClr val="FF0000"/>
                </a:solidFill>
              </a:rPr>
              <a:t>transformational</a:t>
            </a:r>
            <a:r>
              <a:rPr lang="en-US" dirty="0"/>
              <a:t> (their highest rating for impact) in the next 2-5 </a:t>
            </a:r>
            <a:r>
              <a:rPr lang="en-US" dirty="0" smtClean="0"/>
              <a:t>years.</a:t>
            </a:r>
          </a:p>
          <a:p>
            <a:r>
              <a:rPr lang="en-US" dirty="0" smtClean="0"/>
              <a:t>Correspondingly </a:t>
            </a:r>
            <a:r>
              <a:rPr lang="en-US" dirty="0"/>
              <a:t>there is and will continue to be major opportunities for new jobs in cloud computing with a recent European study estimating there will be </a:t>
            </a:r>
            <a:r>
              <a:rPr lang="en-US" dirty="0">
                <a:solidFill>
                  <a:srgbClr val="FF0000"/>
                </a:solidFill>
              </a:rPr>
              <a:t>2.4 million new cloud computing jobs in Europe alone by </a:t>
            </a:r>
            <a:r>
              <a:rPr lang="en-US" dirty="0" smtClean="0">
                <a:solidFill>
                  <a:srgbClr val="FF0000"/>
                </a:solidFill>
              </a:rPr>
              <a:t>2015</a:t>
            </a:r>
            <a:r>
              <a:rPr lang="en-US" dirty="0" smtClean="0"/>
              <a:t>. </a:t>
            </a:r>
          </a:p>
          <a:p>
            <a:r>
              <a:rPr lang="en-US" dirty="0"/>
              <a:t>C</a:t>
            </a:r>
            <a:r>
              <a:rPr lang="en-US" dirty="0" smtClean="0"/>
              <a:t>loud </a:t>
            </a:r>
            <a:r>
              <a:rPr lang="en-US" dirty="0"/>
              <a:t>computing is an attractive for projects focusing on </a:t>
            </a:r>
            <a:r>
              <a:rPr lang="en-US" dirty="0">
                <a:solidFill>
                  <a:srgbClr val="FF0000"/>
                </a:solidFill>
              </a:rPr>
              <a:t>workforce development</a:t>
            </a:r>
            <a:r>
              <a:rPr lang="en-US" dirty="0"/>
              <a:t>. Note that the recently signed “America Competes Act</a:t>
            </a:r>
            <a:r>
              <a:rPr lang="en-US" dirty="0" smtClean="0"/>
              <a:t>” </a:t>
            </a:r>
            <a:r>
              <a:rPr lang="en-US" dirty="0"/>
              <a:t>calls out the importance of economic development in broader impact of NSF </a:t>
            </a:r>
            <a:r>
              <a:rPr lang="en-US" dirty="0" smtClean="0"/>
              <a:t>projects</a:t>
            </a:r>
            <a:endParaRPr lang="en-US" dirty="0"/>
          </a:p>
        </p:txBody>
      </p:sp>
    </p:spTree>
    <p:extLst>
      <p:ext uri="{BB962C8B-B14F-4D97-AF65-F5344CB8AC3E}">
        <p14:creationId xmlns:p14="http://schemas.microsoft.com/office/powerpoint/2010/main" val="24813445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2418" name="Picture 2" descr="Hubble Telesc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3075" y="1371600"/>
            <a:ext cx="1689100" cy="1676400"/>
          </a:xfrm>
          <a:prstGeom prst="rect">
            <a:avLst/>
          </a:prstGeom>
          <a:noFill/>
          <a:extLst>
            <a:ext uri="{909E8E84-426E-40DD-AFC4-6F175D3DCCD1}">
              <a14:hiddenFill xmlns:a14="http://schemas.microsoft.com/office/drawing/2010/main">
                <a:solidFill>
                  <a:srgbClr val="FFFFFF"/>
                </a:solidFill>
              </a14:hiddenFill>
            </a:ext>
          </a:extLst>
        </p:spPr>
      </p:pic>
      <p:sp>
        <p:nvSpPr>
          <p:cNvPr id="2492419" name="Text Box 3"/>
          <p:cNvSpPr txBox="1">
            <a:spLocks noChangeArrowheads="1"/>
          </p:cNvSpPr>
          <p:nvPr/>
        </p:nvSpPr>
        <p:spPr bwMode="auto">
          <a:xfrm>
            <a:off x="7315200" y="1752600"/>
            <a:ext cx="1143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1600" i="1" smtClean="0">
                <a:solidFill>
                  <a:srgbClr val="0033CC"/>
                </a:solidFill>
              </a:rPr>
              <a:t>Hubble Telescope</a:t>
            </a:r>
          </a:p>
        </p:txBody>
      </p:sp>
      <p:pic>
        <p:nvPicPr>
          <p:cNvPr id="2492420" name="Picture 4" descr="palomar_oschin1_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6275" y="3200400"/>
            <a:ext cx="1905000" cy="1447800"/>
          </a:xfrm>
          <a:prstGeom prst="rect">
            <a:avLst/>
          </a:prstGeom>
          <a:noFill/>
          <a:extLst>
            <a:ext uri="{909E8E84-426E-40DD-AFC4-6F175D3DCCD1}">
              <a14:hiddenFill xmlns:a14="http://schemas.microsoft.com/office/drawing/2010/main">
                <a:solidFill>
                  <a:srgbClr val="FFFFFF"/>
                </a:solidFill>
              </a14:hiddenFill>
            </a:ext>
          </a:extLst>
        </p:spPr>
      </p:pic>
      <p:sp>
        <p:nvSpPr>
          <p:cNvPr id="2492421" name="Text Box 5"/>
          <p:cNvSpPr txBox="1">
            <a:spLocks noChangeArrowheads="1"/>
          </p:cNvSpPr>
          <p:nvPr/>
        </p:nvSpPr>
        <p:spPr bwMode="auto">
          <a:xfrm>
            <a:off x="5638800" y="3657600"/>
            <a:ext cx="12414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a:spAutoFit/>
          </a:bodyPr>
          <a:lstStyle/>
          <a:p>
            <a:pPr algn="r" eaLnBrk="0" fontAlgn="base" hangingPunct="0">
              <a:spcBef>
                <a:spcPct val="0"/>
              </a:spcBef>
              <a:spcAft>
                <a:spcPct val="0"/>
              </a:spcAft>
            </a:pPr>
            <a:r>
              <a:rPr lang="en-US" sz="1600" i="1" smtClean="0">
                <a:solidFill>
                  <a:srgbClr val="0033CC"/>
                </a:solidFill>
              </a:rPr>
              <a:t>Palomar Telescope</a:t>
            </a:r>
          </a:p>
        </p:txBody>
      </p:sp>
      <p:pic>
        <p:nvPicPr>
          <p:cNvPr id="2492422" name="Picture 6" descr="Slo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4724400"/>
            <a:ext cx="2057400" cy="1447800"/>
          </a:xfrm>
          <a:prstGeom prst="rect">
            <a:avLst/>
          </a:prstGeom>
          <a:noFill/>
          <a:extLst>
            <a:ext uri="{909E8E84-426E-40DD-AFC4-6F175D3DCCD1}">
              <a14:hiddenFill xmlns:a14="http://schemas.microsoft.com/office/drawing/2010/main">
                <a:solidFill>
                  <a:srgbClr val="FFFFFF"/>
                </a:solidFill>
              </a14:hiddenFill>
            </a:ext>
          </a:extLst>
        </p:spPr>
      </p:pic>
      <p:sp>
        <p:nvSpPr>
          <p:cNvPr id="2492423" name="Text Box 7"/>
          <p:cNvSpPr txBox="1">
            <a:spLocks noChangeArrowheads="1"/>
          </p:cNvSpPr>
          <p:nvPr/>
        </p:nvSpPr>
        <p:spPr bwMode="auto">
          <a:xfrm>
            <a:off x="7620000" y="5257800"/>
            <a:ext cx="1295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1600" i="1" smtClean="0">
                <a:solidFill>
                  <a:srgbClr val="0033CC"/>
                </a:solidFill>
              </a:rPr>
              <a:t>Sloan Telescope</a:t>
            </a:r>
          </a:p>
        </p:txBody>
      </p:sp>
      <p:grpSp>
        <p:nvGrpSpPr>
          <p:cNvPr id="2492424" name="Group 8"/>
          <p:cNvGrpSpPr>
            <a:grpSpLocks/>
          </p:cNvGrpSpPr>
          <p:nvPr/>
        </p:nvGrpSpPr>
        <p:grpSpPr bwMode="auto">
          <a:xfrm>
            <a:off x="0" y="990600"/>
            <a:ext cx="5410200" cy="5257800"/>
            <a:chOff x="0" y="624"/>
            <a:chExt cx="3408" cy="3312"/>
          </a:xfrm>
        </p:grpSpPr>
        <p:sp>
          <p:nvSpPr>
            <p:cNvPr id="2492425" name="Rectangle 9"/>
            <p:cNvSpPr>
              <a:spLocks noChangeArrowheads="1"/>
            </p:cNvSpPr>
            <p:nvPr/>
          </p:nvSpPr>
          <p:spPr bwMode="auto">
            <a:xfrm>
              <a:off x="0" y="624"/>
              <a:ext cx="3408" cy="3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1600" b="1" smtClean="0">
                <a:solidFill>
                  <a:srgbClr val="000000"/>
                </a:solidFill>
                <a:latin typeface="Times New Roman" pitchFamily="18" charset="0"/>
              </a:endParaRPr>
            </a:p>
          </p:txBody>
        </p:sp>
        <p:sp>
          <p:nvSpPr>
            <p:cNvPr id="2492426" name="Rectangle 10"/>
            <p:cNvSpPr>
              <a:spLocks noChangeArrowheads="1"/>
            </p:cNvSpPr>
            <p:nvPr/>
          </p:nvSpPr>
          <p:spPr bwMode="auto">
            <a:xfrm>
              <a:off x="0" y="720"/>
              <a:ext cx="3312" cy="3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1600" b="1" smtClean="0">
                <a:solidFill>
                  <a:srgbClr val="000000"/>
                </a:solidFill>
                <a:latin typeface="Times New Roman" pitchFamily="18" charset="0"/>
              </a:endParaRPr>
            </a:p>
          </p:txBody>
        </p:sp>
        <p:grpSp>
          <p:nvGrpSpPr>
            <p:cNvPr id="2492427" name="Group 11"/>
            <p:cNvGrpSpPr>
              <a:grpSpLocks/>
            </p:cNvGrpSpPr>
            <p:nvPr/>
          </p:nvGrpSpPr>
          <p:grpSpPr bwMode="auto">
            <a:xfrm>
              <a:off x="384" y="864"/>
              <a:ext cx="2544" cy="2880"/>
              <a:chOff x="384" y="864"/>
              <a:chExt cx="2544" cy="2880"/>
            </a:xfrm>
          </p:grpSpPr>
          <p:pic>
            <p:nvPicPr>
              <p:cNvPr id="2492428" name="Picture 12" descr="Sk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 y="864"/>
                <a:ext cx="2544" cy="2880"/>
              </a:xfrm>
              <a:prstGeom prst="rect">
                <a:avLst/>
              </a:prstGeom>
              <a:noFill/>
              <a:extLst>
                <a:ext uri="{909E8E84-426E-40DD-AFC4-6F175D3DCCD1}">
                  <a14:hiddenFill xmlns:a14="http://schemas.microsoft.com/office/drawing/2010/main">
                    <a:solidFill>
                      <a:srgbClr val="FFFFFF"/>
                    </a:solidFill>
                  </a14:hiddenFill>
                </a:ext>
              </a:extLst>
            </p:spPr>
          </p:pic>
          <p:sp>
            <p:nvSpPr>
              <p:cNvPr id="2492429" name="Rectangle 13"/>
              <p:cNvSpPr>
                <a:spLocks noChangeArrowheads="1"/>
              </p:cNvSpPr>
              <p:nvPr/>
            </p:nvSpPr>
            <p:spPr bwMode="auto">
              <a:xfrm>
                <a:off x="672" y="1152"/>
                <a:ext cx="1872" cy="2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1600" b="1" smtClean="0">
                    <a:solidFill>
                      <a:srgbClr val="FFFFFF"/>
                    </a:solidFill>
                  </a:rPr>
                  <a:t>“</a:t>
                </a:r>
                <a:r>
                  <a:rPr lang="en-US" sz="1600" b="1" smtClean="0">
                    <a:solidFill>
                      <a:srgbClr val="FFFF66"/>
                    </a:solidFill>
                  </a:rPr>
                  <a:t>The Universe is now being explored systematically</a:t>
                </a:r>
                <a:r>
                  <a:rPr lang="en-US" sz="1600" b="1" smtClean="0">
                    <a:solidFill>
                      <a:srgbClr val="FFFFFF"/>
                    </a:solidFill>
                  </a:rPr>
                  <a:t>, in a panchromatic way, over a range of spatial and temporal scales that lead to a more complete, and less biased understanding of its constituents, their evolution, their origins, and the physical processes governing them.”</a:t>
                </a:r>
              </a:p>
              <a:p>
                <a:pPr eaLnBrk="0" fontAlgn="base" hangingPunct="0">
                  <a:spcBef>
                    <a:spcPct val="0"/>
                  </a:spcBef>
                  <a:spcAft>
                    <a:spcPct val="0"/>
                  </a:spcAft>
                </a:pPr>
                <a:endParaRPr lang="en-US" sz="1600" b="1" smtClean="0">
                  <a:solidFill>
                    <a:srgbClr val="FFFFFF"/>
                  </a:solidFill>
                </a:endParaRPr>
              </a:p>
              <a:p>
                <a:pPr eaLnBrk="0" fontAlgn="base" hangingPunct="0">
                  <a:spcBef>
                    <a:spcPct val="0"/>
                  </a:spcBef>
                  <a:spcAft>
                    <a:spcPct val="0"/>
                  </a:spcAft>
                </a:pPr>
                <a:r>
                  <a:rPr lang="en-US" sz="1600" b="1" i="1" smtClean="0">
                    <a:solidFill>
                      <a:srgbClr val="FFCC00"/>
                    </a:solidFill>
                  </a:rPr>
                  <a:t>Towards a National Virtual Observatory</a:t>
                </a:r>
              </a:p>
              <a:p>
                <a:pPr lvl="1" eaLnBrk="0" fontAlgn="base" hangingPunct="0">
                  <a:lnSpc>
                    <a:spcPct val="85000"/>
                  </a:lnSpc>
                  <a:spcBef>
                    <a:spcPct val="50000"/>
                  </a:spcBef>
                  <a:spcAft>
                    <a:spcPct val="0"/>
                  </a:spcAft>
                  <a:buClr>
                    <a:srgbClr val="000000"/>
                  </a:buClr>
                  <a:buSzPct val="100000"/>
                  <a:buFontTx/>
                  <a:buChar char="•"/>
                </a:pPr>
                <a:endParaRPr lang="en-US" sz="1200" b="1" i="1" smtClean="0">
                  <a:solidFill>
                    <a:srgbClr val="FFCC00"/>
                  </a:solidFill>
                </a:endParaRPr>
              </a:p>
            </p:txBody>
          </p:sp>
        </p:grpSp>
      </p:grpSp>
      <p:sp>
        <p:nvSpPr>
          <p:cNvPr id="2492430" name="Rectangle 14"/>
          <p:cNvSpPr>
            <a:spLocks noGrp="1" noChangeArrowheads="1"/>
          </p:cNvSpPr>
          <p:nvPr>
            <p:ph type="title"/>
          </p:nvPr>
        </p:nvSpPr>
        <p:spPr/>
        <p:txBody>
          <a:bodyPr/>
          <a:lstStyle/>
          <a:p>
            <a:r>
              <a:rPr lang="en-US"/>
              <a:t>Tracking the Heavens</a:t>
            </a:r>
          </a:p>
        </p:txBody>
      </p:sp>
    </p:spTree>
    <p:extLst>
      <p:ext uri="{BB962C8B-B14F-4D97-AF65-F5344CB8AC3E}">
        <p14:creationId xmlns:p14="http://schemas.microsoft.com/office/powerpoint/2010/main" val="413048269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8"/>
          <p:cNvSpPr>
            <a:spLocks noGrp="1"/>
          </p:cNvSpPr>
          <p:nvPr>
            <p:ph type="sldNum" sz="quarter" idx="12"/>
          </p:nvPr>
        </p:nvSpPr>
        <p:spPr/>
        <p:txBody>
          <a:bodyPr/>
          <a:lstStyle/>
          <a:p>
            <a:fld id="{22DDB6FC-1EC0-4F28-9FDF-038C035F1A21}" type="slidenum">
              <a:rPr lang="en-US">
                <a:solidFill>
                  <a:srgbClr val="000000"/>
                </a:solidFill>
              </a:rPr>
              <a:pPr/>
              <a:t>14</a:t>
            </a:fld>
            <a:endParaRPr lang="en-US">
              <a:solidFill>
                <a:srgbClr val="000000"/>
              </a:solidFill>
            </a:endParaRPr>
          </a:p>
        </p:txBody>
      </p:sp>
      <p:sp>
        <p:nvSpPr>
          <p:cNvPr id="2495490" name="Rectangle 2"/>
          <p:cNvSpPr>
            <a:spLocks noGrp="1" noChangeArrowheads="1"/>
          </p:cNvSpPr>
          <p:nvPr>
            <p:ph type="title" sz="quarter"/>
          </p:nvPr>
        </p:nvSpPr>
        <p:spPr>
          <a:xfrm>
            <a:off x="533400" y="152400"/>
            <a:ext cx="8153400" cy="914400"/>
          </a:xfrm>
        </p:spPr>
        <p:txBody>
          <a:bodyPr/>
          <a:lstStyle/>
          <a:p>
            <a:r>
              <a:rPr lang="en-US" sz="3600"/>
              <a:t>Virtual Observatory Astronomy Grid</a:t>
            </a:r>
            <a:br>
              <a:rPr lang="en-US" sz="3600"/>
            </a:br>
            <a:r>
              <a:rPr lang="en-US" sz="3600"/>
              <a:t>Integrate Experiments</a:t>
            </a:r>
            <a:endParaRPr lang="en-US"/>
          </a:p>
        </p:txBody>
      </p:sp>
      <p:pic>
        <p:nvPicPr>
          <p:cNvPr id="2495491" name="Picture 3"/>
          <p:cNvPicPr>
            <a:picLocks noGrp="1" noChangeAspect="1" noChangeArrowheads="1"/>
          </p:cNvPicPr>
          <p:nvPr>
            <p:ph sz="quarter" idx="1"/>
          </p:nvPr>
        </p:nvPicPr>
        <p:blipFill>
          <a:blip r:embed="rId3">
            <a:lum bright="-10000" contrast="28000"/>
            <a:extLst>
              <a:ext uri="{28A0092B-C50C-407E-A947-70E740481C1C}">
                <a14:useLocalDpi xmlns:a14="http://schemas.microsoft.com/office/drawing/2010/main" val="0"/>
              </a:ext>
            </a:extLst>
          </a:blip>
          <a:srcRect/>
          <a:stretch>
            <a:fillRect/>
          </a:stretch>
        </p:blipFill>
        <p:spPr>
          <a:xfrm>
            <a:off x="381000" y="1227138"/>
            <a:ext cx="2743200" cy="2735262"/>
          </a:xfrm>
        </p:spPr>
      </p:pic>
      <p:pic>
        <p:nvPicPr>
          <p:cNvPr id="2495492" name="Picture 4"/>
          <p:cNvPicPr>
            <a:picLocks noGrp="1" noChangeAspect="1" noChangeArrowheads="1"/>
          </p:cNvPicPr>
          <p:nvPr>
            <p:ph sz="quarter" idx="2"/>
          </p:nvPr>
        </p:nvPicPr>
        <p:blipFill>
          <a:blip r:embed="rId4">
            <a:lum bright="-10000" contrast="28000"/>
            <a:extLst>
              <a:ext uri="{28A0092B-C50C-407E-A947-70E740481C1C}">
                <a14:useLocalDpi xmlns:a14="http://schemas.microsoft.com/office/drawing/2010/main" val="0"/>
              </a:ext>
            </a:extLst>
          </a:blip>
          <a:srcRect/>
          <a:stretch>
            <a:fillRect/>
          </a:stretch>
        </p:blipFill>
        <p:spPr>
          <a:xfrm>
            <a:off x="3200400" y="1247775"/>
            <a:ext cx="2895600" cy="2714625"/>
          </a:xfrm>
        </p:spPr>
      </p:pic>
      <p:pic>
        <p:nvPicPr>
          <p:cNvPr id="2495493" name="Picture 5"/>
          <p:cNvPicPr>
            <a:picLocks noGrp="1" noChangeAspect="1" noChangeArrowheads="1"/>
          </p:cNvPicPr>
          <p:nvPr>
            <p:ph sz="quarter" idx="3"/>
          </p:nvPr>
        </p:nvPicPr>
        <p:blipFill>
          <a:blip r:embed="rId5">
            <a:lum bright="-20000" contrast="10000"/>
            <a:extLst>
              <a:ext uri="{28A0092B-C50C-407E-A947-70E740481C1C}">
                <a14:useLocalDpi xmlns:a14="http://schemas.microsoft.com/office/drawing/2010/main" val="0"/>
              </a:ext>
            </a:extLst>
          </a:blip>
          <a:srcRect/>
          <a:stretch>
            <a:fillRect/>
          </a:stretch>
        </p:blipFill>
        <p:spPr>
          <a:xfrm>
            <a:off x="6172200" y="1219200"/>
            <a:ext cx="2725738" cy="2743200"/>
          </a:xfrm>
        </p:spPr>
      </p:pic>
      <p:sp>
        <p:nvSpPr>
          <p:cNvPr id="2495494" name="Text Box 6"/>
          <p:cNvSpPr txBox="1">
            <a:spLocks noChangeArrowheads="1"/>
          </p:cNvSpPr>
          <p:nvPr/>
        </p:nvSpPr>
        <p:spPr bwMode="auto">
          <a:xfrm>
            <a:off x="1295400" y="1219200"/>
            <a:ext cx="911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400" smtClean="0">
                <a:solidFill>
                  <a:srgbClr val="FFFF2B"/>
                </a:solidFill>
              </a:rPr>
              <a:t>Radio</a:t>
            </a:r>
          </a:p>
        </p:txBody>
      </p:sp>
      <p:sp>
        <p:nvSpPr>
          <p:cNvPr id="2495495" name="Text Box 7"/>
          <p:cNvSpPr txBox="1">
            <a:spLocks noChangeArrowheads="1"/>
          </p:cNvSpPr>
          <p:nvPr/>
        </p:nvSpPr>
        <p:spPr bwMode="auto">
          <a:xfrm>
            <a:off x="3733800" y="1219200"/>
            <a:ext cx="1673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400" smtClean="0">
                <a:solidFill>
                  <a:srgbClr val="FFFF2B"/>
                </a:solidFill>
              </a:rPr>
              <a:t>Far-Infrared</a:t>
            </a:r>
          </a:p>
        </p:txBody>
      </p:sp>
      <p:sp>
        <p:nvSpPr>
          <p:cNvPr id="2495496" name="Text Box 8"/>
          <p:cNvSpPr txBox="1">
            <a:spLocks noChangeArrowheads="1"/>
          </p:cNvSpPr>
          <p:nvPr/>
        </p:nvSpPr>
        <p:spPr bwMode="auto">
          <a:xfrm>
            <a:off x="7010400" y="1219200"/>
            <a:ext cx="1063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400" smtClean="0">
                <a:solidFill>
                  <a:srgbClr val="FFFF2B"/>
                </a:solidFill>
              </a:rPr>
              <a:t>Visible</a:t>
            </a:r>
          </a:p>
        </p:txBody>
      </p:sp>
      <p:pic>
        <p:nvPicPr>
          <p:cNvPr id="2495497"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4038600"/>
            <a:ext cx="27432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95498" name="Text Box 10"/>
          <p:cNvSpPr txBox="1">
            <a:spLocks noChangeArrowheads="1"/>
          </p:cNvSpPr>
          <p:nvPr/>
        </p:nvSpPr>
        <p:spPr bwMode="auto">
          <a:xfrm>
            <a:off x="415925" y="6348413"/>
            <a:ext cx="193992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200" smtClean="0">
                <a:solidFill>
                  <a:srgbClr val="FFFF2B"/>
                </a:solidFill>
              </a:rPr>
              <a:t>Visible + X-ray</a:t>
            </a:r>
          </a:p>
        </p:txBody>
      </p:sp>
      <p:pic>
        <p:nvPicPr>
          <p:cNvPr id="249549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4046538"/>
            <a:ext cx="5638800" cy="273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95500" name="Text Box 12"/>
          <p:cNvSpPr txBox="1">
            <a:spLocks noChangeArrowheads="1"/>
          </p:cNvSpPr>
          <p:nvPr/>
        </p:nvSpPr>
        <p:spPr bwMode="auto">
          <a:xfrm>
            <a:off x="4727575" y="4038600"/>
            <a:ext cx="12922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200" smtClean="0">
                <a:solidFill>
                  <a:srgbClr val="FFFF2B"/>
                </a:solidFill>
              </a:rPr>
              <a:t>Dust Map</a:t>
            </a:r>
          </a:p>
        </p:txBody>
      </p:sp>
      <p:sp>
        <p:nvSpPr>
          <p:cNvPr id="2495501" name="Text Box 13"/>
          <p:cNvSpPr txBox="1">
            <a:spLocks noChangeArrowheads="1"/>
          </p:cNvSpPr>
          <p:nvPr/>
        </p:nvSpPr>
        <p:spPr bwMode="auto">
          <a:xfrm>
            <a:off x="6405563" y="6354763"/>
            <a:ext cx="2509837"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200" smtClean="0">
                <a:solidFill>
                  <a:srgbClr val="FFFF2B"/>
                </a:solidFill>
              </a:rPr>
              <a:t>Galaxy Density Map</a:t>
            </a:r>
          </a:p>
        </p:txBody>
      </p:sp>
    </p:spTree>
    <p:extLst>
      <p:ext uri="{BB962C8B-B14F-4D97-AF65-F5344CB8AC3E}">
        <p14:creationId xmlns:p14="http://schemas.microsoft.com/office/powerpoint/2010/main" val="11872679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1"/>
          </p:nvPr>
        </p:nvSpPr>
        <p:spPr/>
        <p:txBody>
          <a:bodyPr/>
          <a:lstStyle/>
          <a:p>
            <a:fld id="{5E4FD3F6-BD98-4413-9F3F-AB42BA0F4871}" type="slidenum">
              <a:rPr lang="en-US">
                <a:solidFill>
                  <a:srgbClr val="000000"/>
                </a:solidFill>
              </a:rPr>
              <a:pPr/>
              <a:t>15</a:t>
            </a:fld>
            <a:endParaRPr lang="en-US">
              <a:solidFill>
                <a:srgbClr val="000000"/>
              </a:solidFill>
            </a:endParaRPr>
          </a:p>
        </p:txBody>
      </p:sp>
      <p:sp>
        <p:nvSpPr>
          <p:cNvPr id="2511874" name="Rectangle 2"/>
          <p:cNvSpPr>
            <a:spLocks noGrp="1" noChangeArrowheads="1"/>
          </p:cNvSpPr>
          <p:nvPr>
            <p:ph type="title"/>
          </p:nvPr>
        </p:nvSpPr>
        <p:spPr>
          <a:xfrm>
            <a:off x="0" y="260350"/>
            <a:ext cx="9144000" cy="792163"/>
          </a:xfrm>
        </p:spPr>
        <p:txBody>
          <a:bodyPr/>
          <a:lstStyle/>
          <a:p>
            <a:r>
              <a:rPr lang="en-GB" sz="4000"/>
              <a:t> </a:t>
            </a:r>
            <a:r>
              <a:rPr lang="en-GB" sz="4000" b="1">
                <a:solidFill>
                  <a:srgbClr val="000099"/>
                </a:solidFill>
              </a:rPr>
              <a:t>Particle Physics at the CERN LHC</a:t>
            </a:r>
          </a:p>
        </p:txBody>
      </p:sp>
      <p:pic>
        <p:nvPicPr>
          <p:cNvPr id="25118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088" y="1196975"/>
            <a:ext cx="2341562" cy="2971800"/>
          </a:xfrm>
          <a:prstGeom prst="rect">
            <a:avLst/>
          </a:prstGeom>
          <a:noFill/>
          <a:extLst>
            <a:ext uri="{909E8E84-426E-40DD-AFC4-6F175D3DCCD1}">
              <a14:hiddenFill xmlns:a14="http://schemas.microsoft.com/office/drawing/2010/main">
                <a:solidFill>
                  <a:srgbClr val="FFFFFF"/>
                </a:solidFill>
              </a14:hiddenFill>
            </a:ext>
          </a:extLst>
        </p:spPr>
      </p:pic>
      <p:sp>
        <p:nvSpPr>
          <p:cNvPr id="2511876" name="Rectangle 4"/>
          <p:cNvSpPr>
            <a:spLocks noChangeArrowheads="1"/>
          </p:cNvSpPr>
          <p:nvPr/>
        </p:nvSpPr>
        <p:spPr bwMode="auto">
          <a:xfrm>
            <a:off x="663575" y="4508500"/>
            <a:ext cx="29718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GB">
                <a:solidFill>
                  <a:srgbClr val="000099"/>
                </a:solidFill>
                <a:cs typeface="Times New Roman" pitchFamily="18" charset="0"/>
              </a:rPr>
              <a:t>UA1 at CERN 1981-1989</a:t>
            </a:r>
          </a:p>
          <a:p>
            <a:pPr eaLnBrk="0" hangingPunct="0"/>
            <a:r>
              <a:rPr lang="en-GB">
                <a:solidFill>
                  <a:srgbClr val="000099"/>
                </a:solidFill>
                <a:cs typeface="Times New Roman" pitchFamily="18" charset="0"/>
              </a:rPr>
              <a:t>"hermetic detector"	</a:t>
            </a:r>
          </a:p>
        </p:txBody>
      </p:sp>
      <p:pic>
        <p:nvPicPr>
          <p:cNvPr id="25118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3438" y="1412875"/>
            <a:ext cx="3505200" cy="2479675"/>
          </a:xfrm>
          <a:prstGeom prst="rect">
            <a:avLst/>
          </a:prstGeom>
          <a:noFill/>
          <a:extLst>
            <a:ext uri="{909E8E84-426E-40DD-AFC4-6F175D3DCCD1}">
              <a14:hiddenFill xmlns:a14="http://schemas.microsoft.com/office/drawing/2010/main">
                <a:solidFill>
                  <a:srgbClr val="FFFFFF"/>
                </a:solidFill>
              </a14:hiddenFill>
            </a:ext>
          </a:extLst>
        </p:spPr>
      </p:pic>
      <p:sp>
        <p:nvSpPr>
          <p:cNvPr id="2511878" name="Rectangle 6"/>
          <p:cNvSpPr>
            <a:spLocks noChangeArrowheads="1"/>
          </p:cNvSpPr>
          <p:nvPr/>
        </p:nvSpPr>
        <p:spPr bwMode="auto">
          <a:xfrm>
            <a:off x="5148263" y="4221163"/>
            <a:ext cx="2562225" cy="590550"/>
          </a:xfrm>
          <a:prstGeom prst="rect">
            <a:avLst/>
          </a:prstGeom>
          <a:noFill/>
          <a:ln w="952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solidFill>
                  <a:srgbClr val="000099"/>
                </a:solidFill>
                <a:cs typeface="Times New Roman" pitchFamily="18" charset="0"/>
              </a:rPr>
              <a:t>ATLAS at LHC, 2006-2020</a:t>
            </a:r>
          </a:p>
          <a:p>
            <a:pPr eaLnBrk="0" hangingPunct="0"/>
            <a:r>
              <a:rPr lang="en-GB">
                <a:solidFill>
                  <a:srgbClr val="000099"/>
                </a:solidFill>
                <a:cs typeface="Times New Roman" pitchFamily="18" charset="0"/>
              </a:rPr>
              <a:t>150</a:t>
            </a:r>
            <a:r>
              <a:rPr lang="en-GB" baseline="-8000">
                <a:solidFill>
                  <a:srgbClr val="000099"/>
                </a:solidFill>
                <a:cs typeface="Times New Roman" pitchFamily="18" charset="0"/>
              </a:rPr>
              <a:t>*</a:t>
            </a:r>
            <a:r>
              <a:rPr lang="en-GB">
                <a:solidFill>
                  <a:srgbClr val="000099"/>
                </a:solidFill>
                <a:cs typeface="Times New Roman" pitchFamily="18" charset="0"/>
              </a:rPr>
              <a:t>10</a:t>
            </a:r>
            <a:r>
              <a:rPr lang="en-GB" baseline="30000">
                <a:solidFill>
                  <a:srgbClr val="000099"/>
                </a:solidFill>
                <a:cs typeface="Times New Roman" pitchFamily="18" charset="0"/>
              </a:rPr>
              <a:t>6</a:t>
            </a:r>
            <a:r>
              <a:rPr lang="en-GB">
                <a:solidFill>
                  <a:srgbClr val="000099"/>
                </a:solidFill>
                <a:cs typeface="Times New Roman" pitchFamily="18" charset="0"/>
              </a:rPr>
              <a:t> sensors</a:t>
            </a:r>
          </a:p>
        </p:txBody>
      </p:sp>
      <p:sp>
        <p:nvSpPr>
          <p:cNvPr id="2511879" name="Text Box 7"/>
          <p:cNvSpPr txBox="1">
            <a:spLocks noChangeArrowheads="1"/>
          </p:cNvSpPr>
          <p:nvPr/>
        </p:nvSpPr>
        <p:spPr bwMode="auto">
          <a:xfrm>
            <a:off x="1476375" y="5564188"/>
            <a:ext cx="6191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2400">
              <a:solidFill>
                <a:srgbClr val="000000"/>
              </a:solidFill>
              <a:cs typeface="Times New Roman" pitchFamily="18" charset="0"/>
            </a:endParaRPr>
          </a:p>
        </p:txBody>
      </p:sp>
      <p:sp>
        <p:nvSpPr>
          <p:cNvPr id="2511880" name="Text Box 8"/>
          <p:cNvSpPr txBox="1">
            <a:spLocks noChangeArrowheads="1"/>
          </p:cNvSpPr>
          <p:nvPr/>
        </p:nvSpPr>
        <p:spPr bwMode="auto">
          <a:xfrm>
            <a:off x="684213" y="5373688"/>
            <a:ext cx="7991475"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rgbClr val="FF0000"/>
              </a:buClr>
              <a:buFont typeface="Wingdings" pitchFamily="2" charset="2"/>
              <a:buNone/>
            </a:pPr>
            <a:r>
              <a:rPr lang="en-GB" sz="2800">
                <a:solidFill>
                  <a:srgbClr val="FF0000"/>
                </a:solidFill>
                <a:latin typeface="Arial" pitchFamily="34" charset="0"/>
                <a:cs typeface="Times New Roman" pitchFamily="18" charset="0"/>
              </a:rPr>
              <a:t>LHC experimental collaborations (e.g. ATLAS) typically involve over 100 institutes and over 1000 physicists world wide</a:t>
            </a:r>
          </a:p>
        </p:txBody>
      </p:sp>
    </p:spTree>
    <p:extLst>
      <p:ext uri="{BB962C8B-B14F-4D97-AF65-F5344CB8AC3E}">
        <p14:creationId xmlns:p14="http://schemas.microsoft.com/office/powerpoint/2010/main" val="268849694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6" descr="trans.png"/>
          <p:cNvPicPr>
            <a:picLocks noChangeAspect="1"/>
          </p:cNvPicPr>
          <p:nvPr/>
        </p:nvPicPr>
        <p:blipFill>
          <a:blip r:embed="rId3" cstate="print"/>
          <a:srcRect t="18231" b="1567"/>
          <a:stretch>
            <a:fillRect/>
          </a:stretch>
        </p:blipFill>
        <p:spPr bwMode="auto">
          <a:xfrm>
            <a:off x="0" y="1046163"/>
            <a:ext cx="9144000" cy="5283200"/>
          </a:xfrm>
          <a:prstGeom prst="rect">
            <a:avLst/>
          </a:prstGeom>
          <a:noFill/>
          <a:ln w="9525">
            <a:noFill/>
            <a:miter lim="800000"/>
            <a:headEnd/>
            <a:tailEnd/>
          </a:ln>
        </p:spPr>
      </p:pic>
      <p:sp>
        <p:nvSpPr>
          <p:cNvPr id="29698" name="Title 5"/>
          <p:cNvSpPr>
            <a:spLocks noGrp="1"/>
          </p:cNvSpPr>
          <p:nvPr>
            <p:ph type="title"/>
          </p:nvPr>
        </p:nvSpPr>
        <p:spPr>
          <a:xfrm>
            <a:off x="1876425" y="115888"/>
            <a:ext cx="7345363" cy="865187"/>
          </a:xfrm>
        </p:spPr>
        <p:txBody>
          <a:bodyPr/>
          <a:lstStyle/>
          <a:p>
            <a:r>
              <a:rPr lang="en-GB" sz="4000" smtClean="0">
                <a:latin typeface="Arial" charset="0"/>
                <a:cs typeface="Arial" charset="0"/>
              </a:rPr>
              <a:t>European Grid Infrastructure</a:t>
            </a:r>
          </a:p>
        </p:txBody>
      </p:sp>
      <p:sp>
        <p:nvSpPr>
          <p:cNvPr id="2" name="Content Placeholder 6"/>
          <p:cNvSpPr>
            <a:spLocks noGrp="1"/>
          </p:cNvSpPr>
          <p:nvPr>
            <p:ph idx="1"/>
          </p:nvPr>
        </p:nvSpPr>
        <p:spPr>
          <a:xfrm>
            <a:off x="250825" y="1135063"/>
            <a:ext cx="8075613" cy="4525962"/>
          </a:xfrm>
        </p:spPr>
        <p:txBody>
          <a:bodyPr/>
          <a:lstStyle/>
          <a:p>
            <a:pPr marL="0" indent="0">
              <a:buFont typeface="Arial" pitchFamily="34" charset="0"/>
              <a:buNone/>
              <a:defRPr/>
            </a:pPr>
            <a:r>
              <a:rPr lang="en-GB" sz="1800" dirty="0" smtClean="0">
                <a:solidFill>
                  <a:schemeClr val="bg1"/>
                </a:solidFill>
              </a:rPr>
              <a:t>Status April 2010 (yearly increase)</a:t>
            </a:r>
          </a:p>
          <a:p>
            <a:pPr>
              <a:buFont typeface="Arial" pitchFamily="34" charset="0"/>
              <a:buChar char="•"/>
              <a:defRPr/>
            </a:pPr>
            <a:r>
              <a:rPr lang="en-GB" sz="1800" dirty="0" smtClean="0">
                <a:solidFill>
                  <a:schemeClr val="bg1"/>
                </a:solidFill>
              </a:rPr>
              <a:t>10000 users: +5%</a:t>
            </a:r>
          </a:p>
          <a:p>
            <a:pPr>
              <a:buFont typeface="Arial" pitchFamily="34" charset="0"/>
              <a:buChar char="•"/>
              <a:defRPr/>
            </a:pPr>
            <a:r>
              <a:rPr lang="en-GB" sz="1800" dirty="0" smtClean="0">
                <a:solidFill>
                  <a:schemeClr val="bg1"/>
                </a:solidFill>
              </a:rPr>
              <a:t>243020  LCPUs (cores): +75%</a:t>
            </a:r>
          </a:p>
          <a:p>
            <a:pPr>
              <a:buFont typeface="Arial" pitchFamily="34" charset="0"/>
              <a:buChar char="•"/>
              <a:defRPr/>
            </a:pPr>
            <a:r>
              <a:rPr lang="en-GB" sz="1800" dirty="0" smtClean="0">
                <a:solidFill>
                  <a:schemeClr val="bg1"/>
                </a:solidFill>
              </a:rPr>
              <a:t>40PB disk: +60%</a:t>
            </a:r>
          </a:p>
          <a:p>
            <a:pPr>
              <a:buFont typeface="Arial" pitchFamily="34" charset="0"/>
              <a:buChar char="•"/>
              <a:defRPr/>
            </a:pPr>
            <a:r>
              <a:rPr lang="en-GB" sz="1800" dirty="0" smtClean="0">
                <a:solidFill>
                  <a:schemeClr val="bg1"/>
                </a:solidFill>
              </a:rPr>
              <a:t>61PB tape: +56%</a:t>
            </a:r>
          </a:p>
          <a:p>
            <a:pPr>
              <a:buFont typeface="Arial" pitchFamily="34" charset="0"/>
              <a:buChar char="•"/>
              <a:defRPr/>
            </a:pPr>
            <a:r>
              <a:rPr lang="en-GB" sz="1800" dirty="0" smtClean="0">
                <a:solidFill>
                  <a:schemeClr val="bg1"/>
                </a:solidFill>
              </a:rPr>
              <a:t>15 million jobs/month: +10%</a:t>
            </a:r>
          </a:p>
          <a:p>
            <a:pPr>
              <a:buFont typeface="Arial" pitchFamily="34" charset="0"/>
              <a:buChar char="•"/>
              <a:defRPr/>
            </a:pPr>
            <a:r>
              <a:rPr lang="en-GB" sz="1800" dirty="0" smtClean="0">
                <a:solidFill>
                  <a:schemeClr val="bg1"/>
                </a:solidFill>
              </a:rPr>
              <a:t>317 sites: +18%</a:t>
            </a:r>
          </a:p>
          <a:p>
            <a:pPr>
              <a:buFont typeface="Arial" pitchFamily="34" charset="0"/>
              <a:buChar char="•"/>
              <a:defRPr/>
            </a:pPr>
            <a:r>
              <a:rPr lang="en-GB" sz="1800" dirty="0" smtClean="0">
                <a:solidFill>
                  <a:schemeClr val="bg1"/>
                </a:solidFill>
              </a:rPr>
              <a:t>52 countries: +8%</a:t>
            </a:r>
          </a:p>
          <a:p>
            <a:pPr>
              <a:buFont typeface="Arial" pitchFamily="34" charset="0"/>
              <a:buChar char="•"/>
              <a:defRPr/>
            </a:pPr>
            <a:r>
              <a:rPr lang="en-GB" sz="1800" dirty="0" smtClean="0">
                <a:solidFill>
                  <a:schemeClr val="bg1"/>
                </a:solidFill>
              </a:rPr>
              <a:t>175 VOs: +8%</a:t>
            </a:r>
          </a:p>
          <a:p>
            <a:pPr>
              <a:buFont typeface="Arial" pitchFamily="34" charset="0"/>
              <a:buChar char="•"/>
              <a:defRPr/>
            </a:pPr>
            <a:r>
              <a:rPr lang="en-GB" sz="1800" dirty="0" smtClean="0">
                <a:solidFill>
                  <a:schemeClr val="bg1"/>
                </a:solidFill>
              </a:rPr>
              <a:t>29 active VOs: </a:t>
            </a:r>
            <a:r>
              <a:rPr lang="en-GB" sz="1800" dirty="0" smtClean="0">
                <a:solidFill>
                  <a:schemeClr val="bg1"/>
                </a:solidFill>
                <a:sym typeface="Wingdings" pitchFamily="2" charset="2"/>
              </a:rPr>
              <a:t>+32%</a:t>
            </a:r>
            <a:endParaRPr lang="en-GB" sz="1800" dirty="0" smtClean="0">
              <a:solidFill>
                <a:schemeClr val="bg1"/>
              </a:solidFill>
            </a:endParaRPr>
          </a:p>
        </p:txBody>
      </p:sp>
      <p:sp>
        <p:nvSpPr>
          <p:cNvPr id="29700" name="Slide Number Placeholder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B19970FA-B77A-41E7-A3A1-E23D237FF2F6}" type="slidenum">
              <a:rPr lang="en-GB">
                <a:solidFill>
                  <a:prstClr val="white"/>
                </a:solidFill>
                <a:latin typeface="Arial" charset="0"/>
                <a:cs typeface="Arial" charset="0"/>
              </a:rPr>
              <a:pPr eaLnBrk="0" fontAlgn="base" hangingPunct="0">
                <a:spcBef>
                  <a:spcPct val="0"/>
                </a:spcBef>
                <a:spcAft>
                  <a:spcPct val="0"/>
                </a:spcAft>
              </a:pPr>
              <a:t>16</a:t>
            </a:fld>
            <a:endParaRPr lang="en-GB">
              <a:solidFill>
                <a:prstClr val="white"/>
              </a:solidFill>
              <a:latin typeface="Arial" charset="0"/>
              <a:cs typeface="Arial" charset="0"/>
            </a:endParaRPr>
          </a:p>
        </p:txBody>
      </p:sp>
      <p:sp>
        <p:nvSpPr>
          <p:cNvPr id="29701" name="Date Placeholder 5"/>
          <p:cNvSpPr>
            <a:spLocks noGrp="1"/>
          </p:cNvSpPr>
          <p:nvPr>
            <p:ph type="dt"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solidFill>
                  <a:prstClr val="white"/>
                </a:solidFill>
                <a:latin typeface="Arial" charset="0"/>
                <a:cs typeface="Arial" charset="0"/>
              </a:rPr>
              <a:t>1/10/2010</a:t>
            </a:r>
          </a:p>
        </p:txBody>
      </p:sp>
      <p:sp>
        <p:nvSpPr>
          <p:cNvPr id="29702" name="Footer Placeholder 6"/>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solidFill>
                  <a:prstClr val="white"/>
                </a:solidFill>
                <a:latin typeface="Arial" charset="0"/>
                <a:cs typeface="Arial" charset="0"/>
              </a:rPr>
              <a:t>NSF &amp; EC - Rome 2010</a:t>
            </a:r>
          </a:p>
        </p:txBody>
      </p:sp>
    </p:spTree>
    <p:extLst>
      <p:ext uri="{BB962C8B-B14F-4D97-AF65-F5344CB8AC3E}">
        <p14:creationId xmlns:p14="http://schemas.microsoft.com/office/powerpoint/2010/main" val="32034366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52426"/>
            <a:ext cx="8839200" cy="535476"/>
          </a:xfrm>
        </p:spPr>
        <p:txBody>
          <a:bodyPr>
            <a:normAutofit fontScale="90000"/>
          </a:bodyPr>
          <a:lstStyle/>
          <a:p>
            <a:r>
              <a:rPr lang="en-US" sz="3200" dirty="0" smtClean="0"/>
              <a:t>TeraGrid Example: Astrophysics</a:t>
            </a:r>
            <a:endParaRPr lang="en-US" sz="3200" dirty="0"/>
          </a:p>
        </p:txBody>
      </p:sp>
      <p:sp>
        <p:nvSpPr>
          <p:cNvPr id="3" name="Content Placeholder 2"/>
          <p:cNvSpPr>
            <a:spLocks noGrp="1"/>
          </p:cNvSpPr>
          <p:nvPr>
            <p:ph sz="half" idx="1"/>
          </p:nvPr>
        </p:nvSpPr>
        <p:spPr>
          <a:xfrm>
            <a:off x="0" y="1143000"/>
            <a:ext cx="5486400" cy="2431297"/>
          </a:xfrm>
        </p:spPr>
        <p:txBody>
          <a:bodyPr>
            <a:noAutofit/>
          </a:bodyPr>
          <a:lstStyle/>
          <a:p>
            <a:r>
              <a:rPr lang="en-US" sz="2400" b="0" dirty="0" smtClean="0"/>
              <a:t>Science: MHD and star formation; cosmology at galactic scales (6-1500 </a:t>
            </a:r>
            <a:r>
              <a:rPr lang="en-US" sz="2400" b="0" dirty="0" err="1" smtClean="0"/>
              <a:t>Mpc</a:t>
            </a:r>
            <a:r>
              <a:rPr lang="en-US" sz="2400" b="0" dirty="0" smtClean="0"/>
              <a:t>) with various components: star formation, radiation diffusion, dark matter</a:t>
            </a:r>
          </a:p>
          <a:p>
            <a:r>
              <a:rPr lang="en-US" sz="2400" b="0" dirty="0" smtClean="0"/>
              <a:t>Application: </a:t>
            </a:r>
            <a:r>
              <a:rPr lang="en-US" sz="2400" b="0" dirty="0" err="1" smtClean="0"/>
              <a:t>Enzo</a:t>
            </a:r>
            <a:r>
              <a:rPr lang="en-US" sz="2400" b="0" dirty="0" smtClean="0"/>
              <a:t> (loosely similar to: GASOLINE, etc.)</a:t>
            </a:r>
          </a:p>
          <a:p>
            <a:r>
              <a:rPr lang="en-US" sz="2400" b="0" dirty="0" smtClean="0"/>
              <a:t>Science Users: Norman, </a:t>
            </a:r>
            <a:r>
              <a:rPr lang="en-US" sz="2400" b="0" dirty="0" err="1" smtClean="0"/>
              <a:t>Kritsuk</a:t>
            </a:r>
            <a:r>
              <a:rPr lang="en-US" sz="2400" b="0" dirty="0" smtClean="0"/>
              <a:t> (UCSD), </a:t>
            </a:r>
            <a:r>
              <a:rPr lang="en-US" sz="2400" b="0" dirty="0" err="1" smtClean="0"/>
              <a:t>Cen</a:t>
            </a:r>
            <a:r>
              <a:rPr lang="en-US" sz="2400" b="0" dirty="0" smtClean="0"/>
              <a:t>, </a:t>
            </a:r>
            <a:r>
              <a:rPr lang="en-US" sz="2400" b="0" dirty="0" err="1" smtClean="0"/>
              <a:t>Ostriker</a:t>
            </a:r>
            <a:r>
              <a:rPr lang="en-US" sz="2400" b="0" dirty="0" smtClean="0"/>
              <a:t>, Wise (Princeton),  Abel (Stanford), Burns (Colorado), Bryan (Columbia), O’Shea (Michigan State), Kentucky, Germany, UK, Denmark, etc.</a:t>
            </a:r>
          </a:p>
        </p:txBody>
      </p:sp>
      <p:pic>
        <p:nvPicPr>
          <p:cNvPr id="6" name="P 24"/>
          <p:cNvPicPr>
            <a:picLocks noChangeAspect="1"/>
          </p:cNvPicPr>
          <p:nvPr/>
        </p:nvPicPr>
        <p:blipFill>
          <a:blip r:embed="rId3" cstate="print"/>
          <a:srcRect l="16320" t="4356" r="16320"/>
          <a:stretch>
            <a:fillRect/>
          </a:stretch>
        </p:blipFill>
        <p:spPr bwMode="auto">
          <a:xfrm>
            <a:off x="5394454" y="1371600"/>
            <a:ext cx="3749546" cy="3989016"/>
          </a:xfrm>
          <a:prstGeom prst="rect">
            <a:avLst/>
          </a:prstGeom>
          <a:solidFill>
            <a:schemeClr val="accent1"/>
          </a:solidFill>
          <a:ln w="9525">
            <a:noFill/>
            <a:miter lim="800000"/>
            <a:headEnd/>
            <a:tailEnd/>
          </a:ln>
        </p:spPr>
      </p:pic>
    </p:spTree>
    <p:extLst>
      <p:ext uri="{BB962C8B-B14F-4D97-AF65-F5344CB8AC3E}">
        <p14:creationId xmlns:p14="http://schemas.microsoft.com/office/powerpoint/2010/main" val="404161520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b="1" dirty="0" smtClean="0"/>
              <a:t>DNA Sequencing Pipeline</a:t>
            </a:r>
            <a:endParaRPr lang="en-US" b="1" dirty="0"/>
          </a:p>
        </p:txBody>
      </p:sp>
      <p:grpSp>
        <p:nvGrpSpPr>
          <p:cNvPr id="4" name="Group 3"/>
          <p:cNvGrpSpPr/>
          <p:nvPr/>
        </p:nvGrpSpPr>
        <p:grpSpPr>
          <a:xfrm>
            <a:off x="76200" y="4838279"/>
            <a:ext cx="8991600" cy="1867321"/>
            <a:chOff x="1263341" y="2588299"/>
            <a:chExt cx="7068639" cy="1162819"/>
          </a:xfrm>
        </p:grpSpPr>
        <p:cxnSp>
          <p:nvCxnSpPr>
            <p:cNvPr id="5" name="Straight Arrow Connector 4"/>
            <p:cNvCxnSpPr>
              <a:stCxn id="26" idx="3"/>
              <a:endCxn id="36" idx="2"/>
            </p:cNvCxnSpPr>
            <p:nvPr/>
          </p:nvCxnSpPr>
          <p:spPr>
            <a:xfrm>
              <a:off x="2313382" y="3248006"/>
              <a:ext cx="273939" cy="989"/>
            </a:xfrm>
            <a:prstGeom prst="straightConnector1">
              <a:avLst/>
            </a:prstGeom>
            <a:ln w="6350" cmpd="sng">
              <a:solidFill>
                <a:schemeClr val="tx1"/>
              </a:solidFill>
              <a:headEnd type="none"/>
              <a:tailEnd type="triangle" w="sm" len="sm"/>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3947384" y="3181703"/>
              <a:ext cx="140871" cy="5313"/>
            </a:xfrm>
            <a:prstGeom prst="straightConnector1">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 name="Straight Arrow Connector 228"/>
            <p:cNvCxnSpPr>
              <a:stCxn id="31" idx="3"/>
              <a:endCxn id="21" idx="2"/>
            </p:cNvCxnSpPr>
            <p:nvPr/>
          </p:nvCxnSpPr>
          <p:spPr>
            <a:xfrm flipV="1">
              <a:off x="6010261" y="2813825"/>
              <a:ext cx="516735" cy="302312"/>
            </a:xfrm>
            <a:prstGeom prst="bentConnector3">
              <a:avLst>
                <a:gd name="adj1" fmla="val 50000"/>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7533167" y="2778102"/>
              <a:ext cx="798813" cy="594360"/>
              <a:chOff x="8193827" y="2680593"/>
              <a:chExt cx="798813" cy="594360"/>
            </a:xfrm>
          </p:grpSpPr>
          <p:sp>
            <p:nvSpPr>
              <p:cNvPr id="38" name="TextBox 167"/>
              <p:cNvSpPr txBox="1"/>
              <p:nvPr/>
            </p:nvSpPr>
            <p:spPr>
              <a:xfrm>
                <a:off x="8233757" y="2874963"/>
                <a:ext cx="758883" cy="249157"/>
              </a:xfrm>
              <a:prstGeom prst="rect">
                <a:avLst/>
              </a:prstGeom>
              <a:noFill/>
            </p:spPr>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00" dirty="0" smtClean="0">
                    <a:solidFill>
                      <a:prstClr val="black"/>
                    </a:solidFill>
                    <a:latin typeface="Arial" pitchFamily="34" charset="0"/>
                    <a:cs typeface="Arial" pitchFamily="34" charset="0"/>
                  </a:rPr>
                  <a:t>Visualization</a:t>
                </a:r>
              </a:p>
              <a:p>
                <a:pPr algn="l"/>
                <a:r>
                  <a:rPr lang="en-US" sz="1000" dirty="0" smtClean="0">
                    <a:solidFill>
                      <a:prstClr val="black"/>
                    </a:solidFill>
                    <a:latin typeface="Arial" pitchFamily="34" charset="0"/>
                    <a:cs typeface="Arial" pitchFamily="34" charset="0"/>
                  </a:rPr>
                  <a:t>    </a:t>
                </a:r>
                <a:r>
                  <a:rPr lang="en-US" sz="1000" dirty="0" err="1" smtClean="0">
                    <a:solidFill>
                      <a:prstClr val="black"/>
                    </a:solidFill>
                    <a:latin typeface="Arial" pitchFamily="34" charset="0"/>
                    <a:cs typeface="Arial" pitchFamily="34" charset="0"/>
                  </a:rPr>
                  <a:t>Plotviz</a:t>
                </a:r>
                <a:endParaRPr lang="en-US" sz="1000" dirty="0">
                  <a:solidFill>
                    <a:prstClr val="black"/>
                  </a:solidFill>
                  <a:latin typeface="Arial" pitchFamily="34" charset="0"/>
                  <a:cs typeface="Arial" pitchFamily="34" charset="0"/>
                </a:endParaRPr>
              </a:p>
            </p:txBody>
          </p:sp>
          <p:sp>
            <p:nvSpPr>
              <p:cNvPr id="39" name="Oval 38"/>
              <p:cNvSpPr/>
              <p:nvPr/>
            </p:nvSpPr>
            <p:spPr>
              <a:xfrm>
                <a:off x="8193827" y="2680593"/>
                <a:ext cx="738909" cy="594360"/>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grpSp>
        <p:grpSp>
          <p:nvGrpSpPr>
            <p:cNvPr id="10" name="Group 9"/>
            <p:cNvGrpSpPr/>
            <p:nvPr/>
          </p:nvGrpSpPr>
          <p:grpSpPr>
            <a:xfrm>
              <a:off x="2587322" y="2975210"/>
              <a:ext cx="639516" cy="545592"/>
              <a:chOff x="1614216" y="1569720"/>
              <a:chExt cx="639516" cy="545592"/>
            </a:xfrm>
          </p:grpSpPr>
          <p:sp>
            <p:nvSpPr>
              <p:cNvPr id="36" name="Oval 35"/>
              <p:cNvSpPr/>
              <p:nvPr/>
            </p:nvSpPr>
            <p:spPr>
              <a:xfrm>
                <a:off x="1614216" y="1569720"/>
                <a:ext cx="598086" cy="54559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sp>
            <p:nvSpPr>
              <p:cNvPr id="37" name="TextBox 166"/>
              <p:cNvSpPr txBox="1"/>
              <p:nvPr/>
            </p:nvSpPr>
            <p:spPr>
              <a:xfrm>
                <a:off x="1633470" y="1713034"/>
                <a:ext cx="620262" cy="158119"/>
              </a:xfrm>
              <a:prstGeom prst="rect">
                <a:avLst/>
              </a:prstGeom>
              <a:noFill/>
            </p:spPr>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ctr"/>
                <a:r>
                  <a:rPr lang="en-US" sz="1050" dirty="0" smtClean="0">
                    <a:solidFill>
                      <a:srgbClr val="00B050"/>
                    </a:solidFill>
                  </a:rPr>
                  <a:t>Blocking </a:t>
                </a:r>
              </a:p>
            </p:txBody>
          </p:sp>
        </p:grpSp>
        <p:grpSp>
          <p:nvGrpSpPr>
            <p:cNvPr id="11" name="Group 10"/>
            <p:cNvGrpSpPr/>
            <p:nvPr/>
          </p:nvGrpSpPr>
          <p:grpSpPr>
            <a:xfrm>
              <a:off x="4088255" y="2956158"/>
              <a:ext cx="703725" cy="545592"/>
              <a:chOff x="4286234" y="2819400"/>
              <a:chExt cx="703725" cy="545592"/>
            </a:xfrm>
          </p:grpSpPr>
          <p:sp>
            <p:nvSpPr>
              <p:cNvPr id="34" name="Oval 33"/>
              <p:cNvSpPr/>
              <p:nvPr/>
            </p:nvSpPr>
            <p:spPr>
              <a:xfrm>
                <a:off x="4296213" y="2819400"/>
                <a:ext cx="693746" cy="54559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sp>
            <p:nvSpPr>
              <p:cNvPr id="35" name="TextBox 164"/>
              <p:cNvSpPr txBox="1"/>
              <p:nvPr/>
            </p:nvSpPr>
            <p:spPr>
              <a:xfrm>
                <a:off x="4286234" y="2907268"/>
                <a:ext cx="645465" cy="258739"/>
              </a:xfrm>
              <a:prstGeom prst="rect">
                <a:avLst/>
              </a:prstGeom>
              <a:noFill/>
            </p:spPr>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ctr"/>
                <a:r>
                  <a:rPr lang="en-US" sz="1050" dirty="0" smtClean="0">
                    <a:solidFill>
                      <a:srgbClr val="00B050"/>
                    </a:solidFill>
                  </a:rPr>
                  <a:t>Sequence</a:t>
                </a:r>
              </a:p>
              <a:p>
                <a:pPr algn="ctr"/>
                <a:r>
                  <a:rPr lang="en-US" sz="1050" dirty="0" smtClean="0">
                    <a:solidFill>
                      <a:srgbClr val="00B050"/>
                    </a:solidFill>
                  </a:rPr>
                  <a:t>alignment</a:t>
                </a:r>
                <a:endParaRPr lang="en-US" sz="1050" dirty="0">
                  <a:solidFill>
                    <a:srgbClr val="00B050"/>
                  </a:solidFill>
                </a:endParaRPr>
              </a:p>
            </p:txBody>
          </p:sp>
        </p:grpSp>
        <p:grpSp>
          <p:nvGrpSpPr>
            <p:cNvPr id="12" name="Group 11"/>
            <p:cNvGrpSpPr/>
            <p:nvPr/>
          </p:nvGrpSpPr>
          <p:grpSpPr>
            <a:xfrm>
              <a:off x="6523562" y="3324056"/>
              <a:ext cx="519384" cy="427062"/>
              <a:chOff x="4800600" y="1593348"/>
              <a:chExt cx="519384" cy="427062"/>
            </a:xfrm>
          </p:grpSpPr>
          <p:sp>
            <p:nvSpPr>
              <p:cNvPr id="32" name="Oval 31"/>
              <p:cNvSpPr/>
              <p:nvPr/>
            </p:nvSpPr>
            <p:spPr>
              <a:xfrm>
                <a:off x="4800600" y="1593348"/>
                <a:ext cx="519384" cy="42706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sp>
            <p:nvSpPr>
              <p:cNvPr id="33" name="TextBox 162"/>
              <p:cNvSpPr txBox="1"/>
              <p:nvPr/>
            </p:nvSpPr>
            <p:spPr>
              <a:xfrm>
                <a:off x="4882121" y="1722120"/>
                <a:ext cx="380827" cy="158119"/>
              </a:xfrm>
              <a:prstGeom prst="rect">
                <a:avLst/>
              </a:prstGeom>
              <a:noFill/>
            </p:spPr>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en-US" sz="1050" dirty="0" smtClean="0">
                    <a:solidFill>
                      <a:srgbClr val="FF0000"/>
                    </a:solidFill>
                  </a:rPr>
                  <a:t>MDS</a:t>
                </a:r>
                <a:endParaRPr lang="en-US" sz="1050" dirty="0">
                  <a:solidFill>
                    <a:srgbClr val="FF0000"/>
                  </a:solidFill>
                </a:endParaRPr>
              </a:p>
            </p:txBody>
          </p:sp>
        </p:grpSp>
        <p:grpSp>
          <p:nvGrpSpPr>
            <p:cNvPr id="13" name="Group 12"/>
            <p:cNvGrpSpPr/>
            <p:nvPr/>
          </p:nvGrpSpPr>
          <p:grpSpPr>
            <a:xfrm>
              <a:off x="4986324" y="2867043"/>
              <a:ext cx="1023937" cy="838187"/>
              <a:chOff x="5085911" y="2819400"/>
              <a:chExt cx="685800" cy="533400"/>
            </a:xfrm>
          </p:grpSpPr>
          <p:grpSp>
            <p:nvGrpSpPr>
              <p:cNvPr id="28" name="Group 27"/>
              <p:cNvGrpSpPr/>
              <p:nvPr/>
            </p:nvGrpSpPr>
            <p:grpSpPr>
              <a:xfrm>
                <a:off x="5085911" y="2819400"/>
                <a:ext cx="685800" cy="533400"/>
                <a:chOff x="1143000" y="2057400"/>
                <a:chExt cx="533400" cy="381000"/>
              </a:xfrm>
            </p:grpSpPr>
            <p:sp>
              <p:nvSpPr>
                <p:cNvPr id="30" name="Flowchart: Multidocument 29"/>
                <p:cNvSpPr/>
                <p:nvPr/>
              </p:nvSpPr>
              <p:spPr>
                <a:xfrm>
                  <a:off x="1143000" y="2057400"/>
                  <a:ext cx="533400" cy="381000"/>
                </a:xfrm>
                <a:prstGeom prst="flowChartMultidocumen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sp>
              <p:nvSpPr>
                <p:cNvPr id="31" name="TextBox 6"/>
                <p:cNvSpPr txBox="1"/>
                <p:nvPr/>
              </p:nvSpPr>
              <p:spPr>
                <a:xfrm>
                  <a:off x="1143000" y="2133600"/>
                  <a:ext cx="533400" cy="74051"/>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en-US" sz="1100" dirty="0">
                    <a:solidFill>
                      <a:prstClr val="black"/>
                    </a:solidFill>
                  </a:endParaRPr>
                </a:p>
              </p:txBody>
            </p:sp>
          </p:grpSp>
          <p:sp>
            <p:nvSpPr>
              <p:cNvPr id="29" name="TextBox 158"/>
              <p:cNvSpPr txBox="1"/>
              <p:nvPr/>
            </p:nvSpPr>
            <p:spPr>
              <a:xfrm>
                <a:off x="5104882" y="2919378"/>
                <a:ext cx="605946" cy="289670"/>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50" dirty="0" smtClean="0">
                    <a:solidFill>
                      <a:prstClr val="black"/>
                    </a:solidFill>
                  </a:rPr>
                  <a:t>Dissimilarity</a:t>
                </a:r>
              </a:p>
              <a:p>
                <a:pPr algn="l"/>
                <a:r>
                  <a:rPr lang="en-US" sz="1050" dirty="0" smtClean="0">
                    <a:solidFill>
                      <a:prstClr val="black"/>
                    </a:solidFill>
                  </a:rPr>
                  <a:t>Matrix</a:t>
                </a:r>
                <a:br>
                  <a:rPr lang="en-US" sz="1050" dirty="0" smtClean="0">
                    <a:solidFill>
                      <a:prstClr val="black"/>
                    </a:solidFill>
                  </a:rPr>
                </a:br>
                <a:endParaRPr lang="en-US" sz="1050" dirty="0" smtClean="0">
                  <a:solidFill>
                    <a:prstClr val="black"/>
                  </a:solidFill>
                </a:endParaRPr>
              </a:p>
              <a:p>
                <a:pPr algn="l"/>
                <a:r>
                  <a:rPr lang="en-US" sz="1000" smtClean="0">
                    <a:solidFill>
                      <a:prstClr val="black"/>
                    </a:solidFill>
                  </a:rPr>
                  <a:t>N(N-1)/</a:t>
                </a:r>
                <a:r>
                  <a:rPr lang="en-US" sz="1000" dirty="0" smtClean="0">
                    <a:solidFill>
                      <a:prstClr val="black"/>
                    </a:solidFill>
                  </a:rPr>
                  <a:t>2 values</a:t>
                </a:r>
              </a:p>
            </p:txBody>
          </p:sp>
        </p:grpSp>
        <p:cxnSp>
          <p:nvCxnSpPr>
            <p:cNvPr id="14" name="Straight Arrow Connector 247"/>
            <p:cNvCxnSpPr/>
            <p:nvPr/>
          </p:nvCxnSpPr>
          <p:spPr>
            <a:xfrm flipV="1">
              <a:off x="7074002" y="3086799"/>
              <a:ext cx="442346" cy="435335"/>
            </a:xfrm>
            <a:prstGeom prst="bentConnector3">
              <a:avLst>
                <a:gd name="adj1" fmla="val 50000"/>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1263341" y="2836617"/>
              <a:ext cx="1155294" cy="822778"/>
              <a:chOff x="1354895" y="2753860"/>
              <a:chExt cx="1140059" cy="827540"/>
            </a:xfrm>
          </p:grpSpPr>
          <p:sp>
            <p:nvSpPr>
              <p:cNvPr id="26" name="Flowchart: Multidocument 25"/>
              <p:cNvSpPr/>
              <p:nvPr/>
            </p:nvSpPr>
            <p:spPr>
              <a:xfrm>
                <a:off x="1354895" y="2753860"/>
                <a:ext cx="1036195" cy="827540"/>
              </a:xfrm>
              <a:prstGeom prst="flowChartMultidocumen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sp>
            <p:nvSpPr>
              <p:cNvPr id="27" name="TextBox 6"/>
              <p:cNvSpPr txBox="1"/>
              <p:nvPr/>
            </p:nvSpPr>
            <p:spPr>
              <a:xfrm>
                <a:off x="1414009" y="3018244"/>
                <a:ext cx="1080945" cy="260237"/>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50" dirty="0" smtClean="0">
                    <a:solidFill>
                      <a:prstClr val="black"/>
                    </a:solidFill>
                  </a:rPr>
                  <a:t>FASTA File</a:t>
                </a:r>
                <a:br>
                  <a:rPr lang="en-US" sz="1050" dirty="0" smtClean="0">
                    <a:solidFill>
                      <a:prstClr val="black"/>
                    </a:solidFill>
                  </a:rPr>
                </a:br>
                <a:r>
                  <a:rPr lang="en-US" sz="1050" dirty="0" smtClean="0">
                    <a:solidFill>
                      <a:prstClr val="black"/>
                    </a:solidFill>
                  </a:rPr>
                  <a:t>N Sequences</a:t>
                </a:r>
              </a:p>
            </p:txBody>
          </p:sp>
        </p:grpSp>
        <p:grpSp>
          <p:nvGrpSpPr>
            <p:cNvPr id="16" name="Group 15"/>
            <p:cNvGrpSpPr/>
            <p:nvPr/>
          </p:nvGrpSpPr>
          <p:grpSpPr>
            <a:xfrm>
              <a:off x="3293734" y="2899446"/>
              <a:ext cx="685800" cy="667452"/>
              <a:chOff x="3465576" y="2787072"/>
              <a:chExt cx="685800" cy="667452"/>
            </a:xfrm>
          </p:grpSpPr>
          <p:sp>
            <p:nvSpPr>
              <p:cNvPr id="23" name="Flowchart: Multidocument 22"/>
              <p:cNvSpPr/>
              <p:nvPr/>
            </p:nvSpPr>
            <p:spPr>
              <a:xfrm>
                <a:off x="3465576" y="2787072"/>
                <a:ext cx="685800" cy="667452"/>
              </a:xfrm>
              <a:prstGeom prst="flowChartMultidocumen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sp>
            <p:nvSpPr>
              <p:cNvPr id="24" name="TextBox 6"/>
              <p:cNvSpPr txBox="1"/>
              <p:nvPr/>
            </p:nvSpPr>
            <p:spPr>
              <a:xfrm>
                <a:off x="3465576" y="2956560"/>
                <a:ext cx="685800" cy="158119"/>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en-US" sz="1050" dirty="0">
                  <a:solidFill>
                    <a:prstClr val="black"/>
                  </a:solidFill>
                </a:endParaRPr>
              </a:p>
            </p:txBody>
          </p:sp>
          <p:sp>
            <p:nvSpPr>
              <p:cNvPr id="25" name="TextBox 154"/>
              <p:cNvSpPr txBox="1"/>
              <p:nvPr/>
            </p:nvSpPr>
            <p:spPr>
              <a:xfrm>
                <a:off x="3475673" y="2886654"/>
                <a:ext cx="643553" cy="359360"/>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ctr"/>
                <a:r>
                  <a:rPr lang="en-US" sz="1050" dirty="0" smtClean="0">
                    <a:solidFill>
                      <a:srgbClr val="00B050"/>
                    </a:solidFill>
                  </a:rPr>
                  <a:t>Form block</a:t>
                </a:r>
              </a:p>
              <a:p>
                <a:pPr algn="ctr"/>
                <a:r>
                  <a:rPr lang="en-US" sz="1050" dirty="0" smtClean="0">
                    <a:solidFill>
                      <a:srgbClr val="00B050"/>
                    </a:solidFill>
                  </a:rPr>
                  <a:t>Pairings</a:t>
                </a:r>
                <a:endParaRPr lang="en-US" sz="1050" dirty="0">
                  <a:solidFill>
                    <a:srgbClr val="00B050"/>
                  </a:solidFill>
                </a:endParaRPr>
              </a:p>
            </p:txBody>
          </p:sp>
        </p:grpSp>
        <p:grpSp>
          <p:nvGrpSpPr>
            <p:cNvPr id="17" name="Group 16"/>
            <p:cNvGrpSpPr/>
            <p:nvPr/>
          </p:nvGrpSpPr>
          <p:grpSpPr>
            <a:xfrm>
              <a:off x="6526996" y="2588299"/>
              <a:ext cx="666814" cy="451050"/>
              <a:chOff x="4800600" y="1569721"/>
              <a:chExt cx="666814" cy="451050"/>
            </a:xfrm>
          </p:grpSpPr>
          <p:sp>
            <p:nvSpPr>
              <p:cNvPr id="21" name="Oval 20"/>
              <p:cNvSpPr/>
              <p:nvPr/>
            </p:nvSpPr>
            <p:spPr>
              <a:xfrm>
                <a:off x="4800600" y="1569721"/>
                <a:ext cx="601816" cy="451050"/>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sp>
            <p:nvSpPr>
              <p:cNvPr id="22" name="TextBox 151"/>
              <p:cNvSpPr txBox="1"/>
              <p:nvPr/>
            </p:nvSpPr>
            <p:spPr>
              <a:xfrm>
                <a:off x="4808473" y="1664622"/>
                <a:ext cx="658941" cy="258739"/>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50" dirty="0" err="1" smtClean="0">
                    <a:solidFill>
                      <a:srgbClr val="FF0000"/>
                    </a:solidFill>
                  </a:rPr>
                  <a:t>Pairwise</a:t>
                </a:r>
                <a:endParaRPr lang="en-US" sz="1050" dirty="0" smtClean="0">
                  <a:solidFill>
                    <a:srgbClr val="FF0000"/>
                  </a:solidFill>
                </a:endParaRPr>
              </a:p>
              <a:p>
                <a:pPr algn="l"/>
                <a:r>
                  <a:rPr lang="en-US" sz="1050" dirty="0" smtClean="0">
                    <a:solidFill>
                      <a:srgbClr val="FF0000"/>
                    </a:solidFill>
                  </a:rPr>
                  <a:t>clustering</a:t>
                </a:r>
              </a:p>
            </p:txBody>
          </p:sp>
        </p:grpSp>
        <p:cxnSp>
          <p:nvCxnSpPr>
            <p:cNvPr id="18" name="Straight Arrow Connector 263"/>
            <p:cNvCxnSpPr/>
            <p:nvPr/>
          </p:nvCxnSpPr>
          <p:spPr>
            <a:xfrm>
              <a:off x="7133905" y="2802092"/>
              <a:ext cx="356480" cy="274956"/>
            </a:xfrm>
            <a:prstGeom prst="bentConnector3">
              <a:avLst>
                <a:gd name="adj1" fmla="val 44346"/>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9" name="Straight Arrow Connector 264"/>
            <p:cNvCxnSpPr>
              <a:stCxn id="31" idx="3"/>
              <a:endCxn id="32" idx="2"/>
            </p:cNvCxnSpPr>
            <p:nvPr/>
          </p:nvCxnSpPr>
          <p:spPr>
            <a:xfrm>
              <a:off x="6010261" y="3116136"/>
              <a:ext cx="513301" cy="421451"/>
            </a:xfrm>
            <a:prstGeom prst="bentConnector3">
              <a:avLst>
                <a:gd name="adj1" fmla="val 50000"/>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36" idx="6"/>
            </p:cNvCxnSpPr>
            <p:nvPr/>
          </p:nvCxnSpPr>
          <p:spPr>
            <a:xfrm>
              <a:off x="3185408" y="3248006"/>
              <a:ext cx="114660" cy="4610"/>
            </a:xfrm>
            <a:prstGeom prst="straightConnector1">
              <a:avLst/>
            </a:prstGeom>
            <a:ln w="6350" cmpd="sng">
              <a:solidFill>
                <a:schemeClr val="tx1"/>
              </a:solidFill>
              <a:headEnd type="none"/>
              <a:tailEnd type="triangle" w="sm" len="sm"/>
            </a:ln>
          </p:spPr>
          <p:style>
            <a:lnRef idx="1">
              <a:schemeClr val="accent1"/>
            </a:lnRef>
            <a:fillRef idx="0">
              <a:schemeClr val="accent1"/>
            </a:fillRef>
            <a:effectRef idx="0">
              <a:schemeClr val="accent1"/>
            </a:effectRef>
            <a:fontRef idx="minor">
              <a:schemeClr val="tx1"/>
            </a:fontRef>
          </p:style>
        </p:cxnSp>
      </p:grpSp>
      <p:cxnSp>
        <p:nvCxnSpPr>
          <p:cNvPr id="57" name="Straight Arrow Connector 56"/>
          <p:cNvCxnSpPr/>
          <p:nvPr/>
        </p:nvCxnSpPr>
        <p:spPr>
          <a:xfrm flipV="1">
            <a:off x="4572000" y="5791200"/>
            <a:ext cx="179194" cy="8532"/>
          </a:xfrm>
          <a:prstGeom prst="straightConnector1">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67" name="Group 66"/>
          <p:cNvGrpSpPr/>
          <p:nvPr/>
        </p:nvGrpSpPr>
        <p:grpSpPr>
          <a:xfrm>
            <a:off x="1261382" y="990600"/>
            <a:ext cx="7654018" cy="2743200"/>
            <a:chOff x="609600" y="990600"/>
            <a:chExt cx="7654018" cy="2743200"/>
          </a:xfrm>
        </p:grpSpPr>
        <p:sp>
          <p:nvSpPr>
            <p:cNvPr id="61" name="TextBox 60"/>
            <p:cNvSpPr txBox="1"/>
            <p:nvPr/>
          </p:nvSpPr>
          <p:spPr>
            <a:xfrm>
              <a:off x="609600" y="990600"/>
              <a:ext cx="7654018" cy="369332"/>
            </a:xfrm>
            <a:prstGeom prst="rect">
              <a:avLst/>
            </a:prstGeom>
            <a:noFill/>
          </p:spPr>
          <p:txBody>
            <a:bodyPr wrap="none" rtlCol="0">
              <a:spAutoFit/>
            </a:bodyPr>
            <a:lstStyle/>
            <a:p>
              <a:r>
                <a:rPr lang="en-US" dirty="0" err="1">
                  <a:solidFill>
                    <a:prstClr val="black"/>
                  </a:solidFill>
                </a:rPr>
                <a:t>Illumina</a:t>
              </a:r>
              <a:r>
                <a:rPr lang="en-US" dirty="0">
                  <a:solidFill>
                    <a:prstClr val="black"/>
                  </a:solidFill>
                </a:rPr>
                <a:t>/</a:t>
              </a:r>
              <a:r>
                <a:rPr lang="en-US" dirty="0" err="1">
                  <a:solidFill>
                    <a:prstClr val="black"/>
                  </a:solidFill>
                </a:rPr>
                <a:t>Solexa</a:t>
              </a:r>
              <a:r>
                <a:rPr lang="en-US" dirty="0">
                  <a:solidFill>
                    <a:prstClr val="black"/>
                  </a:solidFill>
                </a:rPr>
                <a:t>                     Roche/454 Life Sciences     Applied </a:t>
              </a:r>
              <a:r>
                <a:rPr lang="en-US" dirty="0" err="1">
                  <a:solidFill>
                    <a:prstClr val="black"/>
                  </a:solidFill>
                </a:rPr>
                <a:t>Biosystems</a:t>
              </a:r>
              <a:r>
                <a:rPr lang="en-US" dirty="0">
                  <a:solidFill>
                    <a:prstClr val="black"/>
                  </a:solidFill>
                </a:rPr>
                <a:t>/</a:t>
              </a:r>
              <a:r>
                <a:rPr lang="en-US" dirty="0" err="1">
                  <a:solidFill>
                    <a:prstClr val="black"/>
                  </a:solidFill>
                </a:rPr>
                <a:t>SOLiD</a:t>
              </a:r>
              <a:endParaRPr lang="en-US" dirty="0">
                <a:solidFill>
                  <a:prstClr val="black"/>
                </a:solidFill>
              </a:endParaRPr>
            </a:p>
          </p:txBody>
        </p:sp>
        <p:grpSp>
          <p:nvGrpSpPr>
            <p:cNvPr id="64" name="Group 63"/>
            <p:cNvGrpSpPr/>
            <p:nvPr/>
          </p:nvGrpSpPr>
          <p:grpSpPr>
            <a:xfrm>
              <a:off x="609600" y="1385824"/>
              <a:ext cx="7162800" cy="2347976"/>
              <a:chOff x="609600" y="1385824"/>
              <a:chExt cx="6705600" cy="2067052"/>
            </a:xfrm>
          </p:grpSpPr>
          <p:pic>
            <p:nvPicPr>
              <p:cNvPr id="262146" name="Picture 2"/>
              <p:cNvPicPr>
                <a:picLocks noChangeAspect="1" noChangeArrowheads="1"/>
              </p:cNvPicPr>
              <p:nvPr/>
            </p:nvPicPr>
            <p:blipFill>
              <a:blip r:embed="rId3" cstate="print"/>
              <a:srcRect/>
              <a:stretch>
                <a:fillRect/>
              </a:stretch>
            </p:blipFill>
            <p:spPr bwMode="auto">
              <a:xfrm>
                <a:off x="609600" y="1395413"/>
                <a:ext cx="2286000" cy="2047875"/>
              </a:xfrm>
              <a:prstGeom prst="rect">
                <a:avLst/>
              </a:prstGeom>
              <a:noFill/>
              <a:ln w="9525">
                <a:noFill/>
                <a:miter lim="800000"/>
                <a:headEnd/>
                <a:tailEnd/>
              </a:ln>
            </p:spPr>
          </p:pic>
          <p:pic>
            <p:nvPicPr>
              <p:cNvPr id="262147" name="Picture 3"/>
              <p:cNvPicPr>
                <a:picLocks noChangeAspect="1" noChangeArrowheads="1"/>
              </p:cNvPicPr>
              <p:nvPr/>
            </p:nvPicPr>
            <p:blipFill>
              <a:blip r:embed="rId4" cstate="print"/>
              <a:srcRect/>
              <a:stretch>
                <a:fillRect/>
              </a:stretch>
            </p:blipFill>
            <p:spPr bwMode="auto">
              <a:xfrm>
                <a:off x="3086100" y="1390650"/>
                <a:ext cx="2057400" cy="2057400"/>
              </a:xfrm>
              <a:prstGeom prst="rect">
                <a:avLst/>
              </a:prstGeom>
              <a:noFill/>
              <a:ln w="9525">
                <a:noFill/>
                <a:miter lim="800000"/>
                <a:headEnd/>
                <a:tailEnd/>
              </a:ln>
            </p:spPr>
          </p:pic>
          <p:pic>
            <p:nvPicPr>
              <p:cNvPr id="262148" name="Picture 4"/>
              <p:cNvPicPr>
                <a:picLocks noChangeAspect="1" noChangeArrowheads="1"/>
              </p:cNvPicPr>
              <p:nvPr/>
            </p:nvPicPr>
            <p:blipFill>
              <a:blip r:embed="rId5" cstate="print"/>
              <a:srcRect/>
              <a:stretch>
                <a:fillRect/>
              </a:stretch>
            </p:blipFill>
            <p:spPr bwMode="auto">
              <a:xfrm>
                <a:off x="5334000" y="1385824"/>
                <a:ext cx="1981200" cy="2067052"/>
              </a:xfrm>
              <a:prstGeom prst="rect">
                <a:avLst/>
              </a:prstGeom>
              <a:noFill/>
              <a:ln w="9525">
                <a:noFill/>
                <a:miter lim="800000"/>
                <a:headEnd/>
                <a:tailEnd/>
              </a:ln>
            </p:spPr>
          </p:pic>
        </p:grpSp>
      </p:grpSp>
      <p:sp>
        <p:nvSpPr>
          <p:cNvPr id="65" name="Down Arrow 64"/>
          <p:cNvSpPr/>
          <p:nvPr/>
        </p:nvSpPr>
        <p:spPr>
          <a:xfrm rot="2951758">
            <a:off x="3628345" y="3741856"/>
            <a:ext cx="228600" cy="8926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62149" name="Picture 5"/>
          <p:cNvPicPr>
            <a:picLocks noChangeAspect="1" noChangeArrowheads="1"/>
          </p:cNvPicPr>
          <p:nvPr/>
        </p:nvPicPr>
        <p:blipFill>
          <a:blip r:embed="rId6" cstate="print"/>
          <a:srcRect/>
          <a:stretch>
            <a:fillRect/>
          </a:stretch>
        </p:blipFill>
        <p:spPr bwMode="auto">
          <a:xfrm>
            <a:off x="152400" y="2209800"/>
            <a:ext cx="914400" cy="914400"/>
          </a:xfrm>
          <a:prstGeom prst="rect">
            <a:avLst/>
          </a:prstGeom>
          <a:noFill/>
          <a:ln w="9525">
            <a:noFill/>
            <a:miter lim="800000"/>
            <a:headEnd/>
            <a:tailEnd/>
          </a:ln>
        </p:spPr>
      </p:pic>
      <p:sp>
        <p:nvSpPr>
          <p:cNvPr id="68" name="TextBox 67"/>
          <p:cNvSpPr txBox="1"/>
          <p:nvPr/>
        </p:nvSpPr>
        <p:spPr>
          <a:xfrm>
            <a:off x="152400" y="1828800"/>
            <a:ext cx="945067" cy="369332"/>
          </a:xfrm>
          <a:prstGeom prst="rect">
            <a:avLst/>
          </a:prstGeom>
          <a:noFill/>
        </p:spPr>
        <p:txBody>
          <a:bodyPr wrap="none" rtlCol="0">
            <a:spAutoFit/>
          </a:bodyPr>
          <a:lstStyle/>
          <a:p>
            <a:r>
              <a:rPr lang="en-US" dirty="0">
                <a:solidFill>
                  <a:prstClr val="black"/>
                </a:solidFill>
              </a:rPr>
              <a:t>Internet</a:t>
            </a:r>
          </a:p>
        </p:txBody>
      </p:sp>
      <p:sp>
        <p:nvSpPr>
          <p:cNvPr id="69" name="Down Arrow 68"/>
          <p:cNvSpPr/>
          <p:nvPr/>
        </p:nvSpPr>
        <p:spPr>
          <a:xfrm>
            <a:off x="304800" y="3200400"/>
            <a:ext cx="228600" cy="1828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Oval 69"/>
          <p:cNvSpPr/>
          <p:nvPr/>
        </p:nvSpPr>
        <p:spPr>
          <a:xfrm>
            <a:off x="1371600" y="4419600"/>
            <a:ext cx="18288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Read Alignment</a:t>
            </a:r>
          </a:p>
        </p:txBody>
      </p:sp>
      <p:sp>
        <p:nvSpPr>
          <p:cNvPr id="71" name="Down Arrow 70"/>
          <p:cNvSpPr/>
          <p:nvPr/>
        </p:nvSpPr>
        <p:spPr>
          <a:xfrm rot="19948085">
            <a:off x="861978" y="3169562"/>
            <a:ext cx="228600" cy="14776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3" name="Straight Arrow Connector 72"/>
          <p:cNvCxnSpPr/>
          <p:nvPr/>
        </p:nvCxnSpPr>
        <p:spPr>
          <a:xfrm rot="5400000">
            <a:off x="1980406" y="5257800"/>
            <a:ext cx="305594" cy="7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4343400" y="3886200"/>
            <a:ext cx="4179670" cy="923330"/>
          </a:xfrm>
          <a:prstGeom prst="rect">
            <a:avLst/>
          </a:prstGeom>
          <a:noFill/>
        </p:spPr>
        <p:txBody>
          <a:bodyPr wrap="none" rtlCol="0">
            <a:spAutoFit/>
          </a:bodyPr>
          <a:lstStyle/>
          <a:p>
            <a:r>
              <a:rPr lang="en-US" dirty="0">
                <a:solidFill>
                  <a:prstClr val="black"/>
                </a:solidFill>
              </a:rPr>
              <a:t>~300 million base pairs per day leading to</a:t>
            </a:r>
          </a:p>
          <a:p>
            <a:r>
              <a:rPr lang="en-US" dirty="0">
                <a:solidFill>
                  <a:prstClr val="black"/>
                </a:solidFill>
              </a:rPr>
              <a:t>~3000 sequences per day per instrument</a:t>
            </a:r>
          </a:p>
          <a:p>
            <a:r>
              <a:rPr lang="en-US" dirty="0">
                <a:solidFill>
                  <a:prstClr val="black"/>
                </a:solidFill>
              </a:rPr>
              <a:t>? 500 instruments at ~0.5M</a:t>
            </a:r>
            <a:r>
              <a:rPr lang="en-US">
                <a:solidFill>
                  <a:prstClr val="black"/>
                </a:solidFill>
              </a:rPr>
              <a:t>$ each</a:t>
            </a:r>
            <a:endParaRPr lang="en-US" dirty="0">
              <a:solidFill>
                <a:prstClr val="black"/>
              </a:solidFill>
            </a:endParaRPr>
          </a:p>
        </p:txBody>
      </p:sp>
      <p:sp>
        <p:nvSpPr>
          <p:cNvPr id="76" name="TextBox 75"/>
          <p:cNvSpPr txBox="1"/>
          <p:nvPr/>
        </p:nvSpPr>
        <p:spPr>
          <a:xfrm>
            <a:off x="1981200" y="6400800"/>
            <a:ext cx="1307537" cy="369332"/>
          </a:xfrm>
          <a:prstGeom prst="rect">
            <a:avLst/>
          </a:prstGeom>
          <a:noFill/>
        </p:spPr>
        <p:txBody>
          <a:bodyPr wrap="none" rtlCol="0">
            <a:spAutoFit/>
          </a:bodyPr>
          <a:lstStyle/>
          <a:p>
            <a:r>
              <a:rPr lang="en-US" dirty="0">
                <a:solidFill>
                  <a:srgbClr val="00B050"/>
                </a:solidFill>
              </a:rPr>
              <a:t>MapReduce</a:t>
            </a:r>
          </a:p>
        </p:txBody>
      </p:sp>
      <p:sp>
        <p:nvSpPr>
          <p:cNvPr id="77" name="TextBox 76"/>
          <p:cNvSpPr txBox="1"/>
          <p:nvPr/>
        </p:nvSpPr>
        <p:spPr>
          <a:xfrm>
            <a:off x="6833234" y="5638800"/>
            <a:ext cx="558166" cy="369332"/>
          </a:xfrm>
          <a:prstGeom prst="rect">
            <a:avLst/>
          </a:prstGeom>
          <a:noFill/>
        </p:spPr>
        <p:txBody>
          <a:bodyPr wrap="none" rtlCol="0">
            <a:spAutoFit/>
          </a:bodyPr>
          <a:lstStyle/>
          <a:p>
            <a:r>
              <a:rPr lang="en-US" dirty="0">
                <a:solidFill>
                  <a:srgbClr val="FF0000"/>
                </a:solidFill>
              </a:rPr>
              <a:t>MPI</a:t>
            </a:r>
          </a:p>
        </p:txBody>
      </p:sp>
    </p:spTree>
    <p:extLst>
      <p:ext uri="{BB962C8B-B14F-4D97-AF65-F5344CB8AC3E}">
        <p14:creationId xmlns:p14="http://schemas.microsoft.com/office/powerpoint/2010/main" val="3468197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 name="Picture 4" descr="C:\Users\Geoffrey Fox\Desktop\mina1.bmp"/>
          <p:cNvPicPr>
            <a:picLocks noChangeAspect="1" noChangeArrowheads="1"/>
          </p:cNvPicPr>
          <p:nvPr/>
        </p:nvPicPr>
        <p:blipFill rotWithShape="1">
          <a:blip r:embed="rId3">
            <a:extLst>
              <a:ext uri="{28A0092B-C50C-407E-A947-70E740481C1C}">
                <a14:useLocalDpi xmlns:a14="http://schemas.microsoft.com/office/drawing/2010/main" val="0"/>
              </a:ext>
            </a:extLst>
          </a:blip>
          <a:srcRect r="43907" b="24581"/>
          <a:stretch/>
        </p:blipFill>
        <p:spPr bwMode="auto">
          <a:xfrm>
            <a:off x="-13447" y="0"/>
            <a:ext cx="9157447" cy="68584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47800" y="6248400"/>
            <a:ext cx="3442417" cy="369332"/>
          </a:xfrm>
          <a:prstGeom prst="rect">
            <a:avLst/>
          </a:prstGeom>
          <a:noFill/>
        </p:spPr>
        <p:txBody>
          <a:bodyPr wrap="none" rtlCol="0">
            <a:spAutoFit/>
          </a:bodyPr>
          <a:lstStyle/>
          <a:p>
            <a:r>
              <a:rPr lang="en-US" dirty="0" smtClean="0">
                <a:solidFill>
                  <a:schemeClr val="bg1"/>
                </a:solidFill>
              </a:rPr>
              <a:t>100,043 Metagenomics Sequences</a:t>
            </a:r>
            <a:endParaRPr lang="en-US" dirty="0">
              <a:solidFill>
                <a:schemeClr val="bg1"/>
              </a:solidFill>
            </a:endParaRPr>
          </a:p>
        </p:txBody>
      </p:sp>
    </p:spTree>
    <p:extLst>
      <p:ext uri="{BB962C8B-B14F-4D97-AF65-F5344CB8AC3E}">
        <p14:creationId xmlns:p14="http://schemas.microsoft.com/office/powerpoint/2010/main" val="22527366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772400" cy="944562"/>
          </a:xfrm>
        </p:spPr>
        <p:txBody>
          <a:bodyPr/>
          <a:lstStyle/>
          <a:p>
            <a:r>
              <a:rPr lang="en-US" b="1" dirty="0" smtClean="0"/>
              <a:t>Important Trends</a:t>
            </a:r>
            <a:endParaRPr lang="en-US" b="1" dirty="0"/>
          </a:p>
        </p:txBody>
      </p:sp>
      <p:sp>
        <p:nvSpPr>
          <p:cNvPr id="3" name="Content Placeholder 2"/>
          <p:cNvSpPr>
            <a:spLocks noGrp="1"/>
          </p:cNvSpPr>
          <p:nvPr>
            <p:ph idx="1"/>
          </p:nvPr>
        </p:nvSpPr>
        <p:spPr>
          <a:xfrm>
            <a:off x="457200" y="1447800"/>
            <a:ext cx="8229600" cy="4525963"/>
          </a:xfrm>
        </p:spPr>
        <p:txBody>
          <a:bodyPr>
            <a:normAutofit fontScale="85000" lnSpcReduction="20000"/>
          </a:bodyPr>
          <a:lstStyle/>
          <a:p>
            <a:r>
              <a:rPr lang="en-US" dirty="0" smtClean="0">
                <a:solidFill>
                  <a:srgbClr val="FF0000"/>
                </a:solidFill>
              </a:rPr>
              <a:t>Data Deluge </a:t>
            </a:r>
            <a:r>
              <a:rPr lang="en-US" dirty="0" smtClean="0"/>
              <a:t>in all fields of science</a:t>
            </a:r>
          </a:p>
          <a:p>
            <a:r>
              <a:rPr lang="en-US" smtClean="0">
                <a:solidFill>
                  <a:srgbClr val="FF0000"/>
                </a:solidFill>
              </a:rPr>
              <a:t>Multicore</a:t>
            </a:r>
            <a:r>
              <a:rPr lang="en-US" smtClean="0"/>
              <a:t> </a:t>
            </a:r>
            <a:r>
              <a:rPr lang="en-US" dirty="0" smtClean="0"/>
              <a:t>implies parallel computing important again</a:t>
            </a:r>
          </a:p>
          <a:p>
            <a:pPr lvl="1"/>
            <a:r>
              <a:rPr lang="en-US" dirty="0" smtClean="0"/>
              <a:t>Performance from extra cores – not extra clock speed</a:t>
            </a:r>
          </a:p>
          <a:p>
            <a:pPr lvl="1"/>
            <a:r>
              <a:rPr lang="en-US" dirty="0" smtClean="0"/>
              <a:t>GPU enhanced systems can give big power boost</a:t>
            </a:r>
          </a:p>
          <a:p>
            <a:r>
              <a:rPr lang="en-US" dirty="0" smtClean="0">
                <a:solidFill>
                  <a:srgbClr val="FF0000"/>
                </a:solidFill>
              </a:rPr>
              <a:t>Clouds</a:t>
            </a:r>
            <a:r>
              <a:rPr lang="en-US" dirty="0" smtClean="0"/>
              <a:t> – new commercially supported data center model replacing compute </a:t>
            </a:r>
            <a:r>
              <a:rPr lang="en-US" dirty="0" smtClean="0">
                <a:solidFill>
                  <a:srgbClr val="FF0000"/>
                </a:solidFill>
              </a:rPr>
              <a:t>grids</a:t>
            </a:r>
            <a:r>
              <a:rPr lang="en-US" dirty="0" smtClean="0"/>
              <a:t> (and your general purpose computer center)</a:t>
            </a:r>
          </a:p>
          <a:p>
            <a:r>
              <a:rPr lang="en-US" dirty="0" smtClean="0">
                <a:solidFill>
                  <a:srgbClr val="FF0000"/>
                </a:solidFill>
              </a:rPr>
              <a:t>Light weight clients</a:t>
            </a:r>
            <a:r>
              <a:rPr lang="en-US" dirty="0" smtClean="0"/>
              <a:t>: Sensors, Smartphones and tablets accessing and supported by backend services in cloud</a:t>
            </a:r>
          </a:p>
          <a:p>
            <a:r>
              <a:rPr lang="en-US" dirty="0" smtClean="0">
                <a:solidFill>
                  <a:srgbClr val="FF0000"/>
                </a:solidFill>
              </a:rPr>
              <a:t>Commercial efforts </a:t>
            </a:r>
            <a:r>
              <a:rPr lang="en-US" dirty="0" smtClean="0"/>
              <a:t>moving</a:t>
            </a:r>
            <a:r>
              <a:rPr lang="en-US" dirty="0" smtClean="0">
                <a:solidFill>
                  <a:srgbClr val="FF0000"/>
                </a:solidFill>
              </a:rPr>
              <a:t> much faster </a:t>
            </a:r>
            <a:r>
              <a:rPr lang="en-US" dirty="0" smtClean="0"/>
              <a:t>than</a:t>
            </a:r>
            <a:r>
              <a:rPr lang="en-US" dirty="0" smtClean="0">
                <a:solidFill>
                  <a:srgbClr val="FF0000"/>
                </a:solidFill>
              </a:rPr>
              <a:t> academia </a:t>
            </a:r>
            <a:r>
              <a:rPr lang="en-US" dirty="0" smtClean="0"/>
              <a:t>in both </a:t>
            </a:r>
            <a:r>
              <a:rPr lang="en-US" dirty="0" smtClean="0">
                <a:solidFill>
                  <a:srgbClr val="FF0000"/>
                </a:solidFill>
              </a:rPr>
              <a:t>innovation </a:t>
            </a:r>
            <a:r>
              <a:rPr lang="en-US" dirty="0" smtClean="0"/>
              <a:t>and </a:t>
            </a:r>
            <a:r>
              <a:rPr lang="en-US" dirty="0" smtClean="0">
                <a:solidFill>
                  <a:srgbClr val="FF0000"/>
                </a:solidFill>
              </a:rPr>
              <a:t>deployment</a:t>
            </a:r>
            <a:endParaRPr lang="en-US" dirty="0">
              <a:solidFill>
                <a:srgbClr val="FF0000"/>
              </a:solidFill>
            </a:endParaRPr>
          </a:p>
        </p:txBody>
      </p:sp>
    </p:spTree>
    <p:extLst>
      <p:ext uri="{BB962C8B-B14F-4D97-AF65-F5344CB8AC3E}">
        <p14:creationId xmlns:p14="http://schemas.microsoft.com/office/powerpoint/2010/main" val="2626446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12"/>
          </p:nvPr>
        </p:nvSpPr>
        <p:spPr>
          <a:noFill/>
        </p:spPr>
        <p:txBody>
          <a:bodyPr/>
          <a:lstStyle/>
          <a:p>
            <a:fld id="{99F96EE9-80A2-4337-BB3B-8BDE320BC204}" type="slidenum">
              <a:rPr lang="en-US" smtClean="0">
                <a:solidFill>
                  <a:srgbClr val="000000"/>
                </a:solidFill>
              </a:rPr>
              <a:pPr/>
              <a:t>20</a:t>
            </a:fld>
            <a:endParaRPr lang="en-US" smtClean="0">
              <a:solidFill>
                <a:srgbClr val="000000"/>
              </a:solidFill>
            </a:endParaRPr>
          </a:p>
        </p:txBody>
      </p:sp>
      <p:pic>
        <p:nvPicPr>
          <p:cNvPr id="14339" name="Picture 7" descr="Picture2"/>
          <p:cNvPicPr>
            <a:picLocks noGrp="1" noChangeAspect="1" noChangeArrowheads="1"/>
          </p:cNvPicPr>
          <p:nvPr>
            <p:ph idx="4294967295"/>
          </p:nvPr>
        </p:nvPicPr>
        <p:blipFill>
          <a:blip r:embed="rId3" cstate="print"/>
          <a:srcRect/>
          <a:stretch>
            <a:fillRect/>
          </a:stretch>
        </p:blipFill>
        <p:spPr>
          <a:xfrm>
            <a:off x="914400" y="0"/>
            <a:ext cx="8229600" cy="6835533"/>
          </a:xfrm>
        </p:spPr>
      </p:pic>
      <p:sp>
        <p:nvSpPr>
          <p:cNvPr id="4" name="TextBox 3"/>
          <p:cNvSpPr txBox="1"/>
          <p:nvPr/>
        </p:nvSpPr>
        <p:spPr>
          <a:xfrm>
            <a:off x="0" y="1295400"/>
            <a:ext cx="2590800" cy="1938992"/>
          </a:xfrm>
          <a:prstGeom prst="rect">
            <a:avLst/>
          </a:prstGeom>
          <a:noFill/>
        </p:spPr>
        <p:txBody>
          <a:bodyPr wrap="square" rtlCol="0">
            <a:spAutoFit/>
          </a:bodyPr>
          <a:lstStyle/>
          <a:p>
            <a:r>
              <a:rPr lang="en-US" sz="2000" b="1" dirty="0" smtClean="0">
                <a:solidFill>
                  <a:srgbClr val="000000"/>
                </a:solidFill>
              </a:rPr>
              <a:t>Lightweight Cyberinfrastructure to support mobile Data gathering expeditions plus classic central resources (as a cloud)</a:t>
            </a:r>
          </a:p>
        </p:txBody>
      </p:sp>
      <p:sp>
        <p:nvSpPr>
          <p:cNvPr id="2" name="TextBox 1"/>
          <p:cNvSpPr txBox="1"/>
          <p:nvPr/>
        </p:nvSpPr>
        <p:spPr>
          <a:xfrm>
            <a:off x="76200" y="6458791"/>
            <a:ext cx="3474028" cy="369332"/>
          </a:xfrm>
          <a:prstGeom prst="rect">
            <a:avLst/>
          </a:prstGeom>
          <a:noFill/>
        </p:spPr>
        <p:txBody>
          <a:bodyPr wrap="none" rtlCol="0">
            <a:spAutoFit/>
          </a:bodyPr>
          <a:lstStyle/>
          <a:p>
            <a:r>
              <a:rPr lang="en-US" b="1" dirty="0" smtClean="0"/>
              <a:t>See talk by </a:t>
            </a:r>
            <a:r>
              <a:rPr lang="en-US" b="1" dirty="0" err="1" smtClean="0"/>
              <a:t>Je’aime</a:t>
            </a:r>
            <a:r>
              <a:rPr lang="en-US" b="1" dirty="0" smtClean="0"/>
              <a:t> Powell ECSU</a:t>
            </a:r>
            <a:endParaRPr lang="en-US" b="1" dirty="0"/>
          </a:p>
        </p:txBody>
      </p:sp>
    </p:spTree>
    <p:extLst>
      <p:ext uri="{BB962C8B-B14F-4D97-AF65-F5344CB8AC3E}">
        <p14:creationId xmlns:p14="http://schemas.microsoft.com/office/powerpoint/2010/main" val="19562947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152400"/>
            <a:ext cx="8229600" cy="685800"/>
          </a:xfrm>
        </p:spPr>
        <p:txBody>
          <a:bodyPr>
            <a:normAutofit fontScale="90000"/>
          </a:bodyPr>
          <a:lstStyle/>
          <a:p>
            <a:r>
              <a:rPr lang="en-US" b="1" smtClean="0">
                <a:ea typeface="ＭＳ Ｐゴシック" pitchFamily="34" charset="-128"/>
              </a:rPr>
              <a:t>Cyberinfrastructure</a:t>
            </a:r>
          </a:p>
        </p:txBody>
      </p:sp>
      <p:sp>
        <p:nvSpPr>
          <p:cNvPr id="5123" name="Content Placeholder 2"/>
          <p:cNvSpPr>
            <a:spLocks noGrp="1"/>
          </p:cNvSpPr>
          <p:nvPr>
            <p:ph idx="1"/>
          </p:nvPr>
        </p:nvSpPr>
        <p:spPr>
          <a:xfrm>
            <a:off x="76200" y="762000"/>
            <a:ext cx="9067800" cy="3657600"/>
          </a:xfrm>
        </p:spPr>
        <p:txBody>
          <a:bodyPr/>
          <a:lstStyle/>
          <a:p>
            <a:r>
              <a:rPr lang="en-US" sz="2400" dirty="0" smtClean="0">
                <a:ea typeface="ＭＳ Ｐゴシック" pitchFamily="34" charset="-128"/>
                <a:cs typeface="Arial" charset="0"/>
              </a:rPr>
              <a:t>      Supports the Expeditions with light weight field system – hardware and system support</a:t>
            </a:r>
          </a:p>
          <a:p>
            <a:r>
              <a:rPr lang="en-US" sz="2400" dirty="0" smtClean="0">
                <a:ea typeface="ＭＳ Ｐゴシック" pitchFamily="34" charset="-128"/>
                <a:cs typeface="Arial" charset="0"/>
              </a:rPr>
              <a:t>Then perform offline processing at Kansas, Indiana and ECSU </a:t>
            </a:r>
          </a:p>
          <a:p>
            <a:pPr lvl="1"/>
            <a:r>
              <a:rPr lang="en-US" sz="2000" dirty="0" smtClean="0">
                <a:ea typeface="ＭＳ Ｐゴシック" pitchFamily="34" charset="-128"/>
                <a:cs typeface="Arial" charset="0"/>
              </a:rPr>
              <a:t>Indiana and ECSU facilities and initial field work funded by NSF PolarGrid MRI which is now (essentially) completed</a:t>
            </a:r>
          </a:p>
          <a:p>
            <a:r>
              <a:rPr lang="en-US" sz="2400" dirty="0" smtClean="0">
                <a:ea typeface="ＭＳ Ｐゴシック" pitchFamily="34" charset="-128"/>
                <a:cs typeface="Arial" charset="0"/>
              </a:rPr>
              <a:t>Initial basic processing to Level 1B</a:t>
            </a:r>
          </a:p>
          <a:p>
            <a:r>
              <a:rPr lang="en-US" sz="2400" dirty="0" smtClean="0">
                <a:ea typeface="ＭＳ Ｐゴシック" pitchFamily="34" charset="-128"/>
                <a:cs typeface="Arial" charset="0"/>
              </a:rPr>
              <a:t>Extension to L3 with image processing and data exploration environment</a:t>
            </a:r>
          </a:p>
          <a:p>
            <a:r>
              <a:rPr lang="en-US" sz="2400" dirty="0" smtClean="0">
                <a:ea typeface="ＭＳ Ｐゴシック" pitchFamily="34" charset="-128"/>
                <a:cs typeface="Arial" charset="0"/>
              </a:rPr>
              <a:t>Data is archived at NSIDC</a:t>
            </a:r>
          </a:p>
        </p:txBody>
      </p:sp>
      <p:sp>
        <p:nvSpPr>
          <p:cNvPr id="5124" name="TextBox 1"/>
          <p:cNvSpPr txBox="1">
            <a:spLocks noChangeArrowheads="1"/>
          </p:cNvSpPr>
          <p:nvPr/>
        </p:nvSpPr>
        <p:spPr bwMode="auto">
          <a:xfrm>
            <a:off x="17463" y="4549775"/>
            <a:ext cx="9126537" cy="2308225"/>
          </a:xfrm>
          <a:prstGeom prst="rect">
            <a:avLst/>
          </a:prstGeom>
          <a:solidFill>
            <a:schemeClr val="bg1"/>
          </a:solidFill>
          <a:ln w="2857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i="1"/>
              <a:t>Prasad Gogineni </a:t>
            </a:r>
            <a:r>
              <a:rPr lang="en-US"/>
              <a:t>With the on-site processing capabilities provided by PolarGrid, we are able to quickly identify Radio Frequency Interference (RFI) related problems and develop</a:t>
            </a:r>
            <a:r>
              <a:rPr lang="en-US" b="1" i="1"/>
              <a:t> appropriate </a:t>
            </a:r>
            <a:r>
              <a:rPr lang="en-US"/>
              <a:t> mitigation techniques. Also, the on-site processing capability allows us to process and post data to our website within 24 hours after a flight is completed. This enables </a:t>
            </a:r>
            <a:r>
              <a:rPr lang="en-US" b="1" i="1"/>
              <a:t>scientific and technical personnel </a:t>
            </a:r>
            <a:r>
              <a:rPr lang="en-US"/>
              <a:t> in the continental United States to evaluate the results and provide the field team with near real-time feedback on the quality of the data. The review of results also allows us to re-plan and re-fly critical areas of interest in a timely manner.</a:t>
            </a:r>
          </a:p>
        </p:txBody>
      </p:sp>
    </p:spTree>
    <p:extLst>
      <p:ext uri="{BB962C8B-B14F-4D97-AF65-F5344CB8AC3E}">
        <p14:creationId xmlns:p14="http://schemas.microsoft.com/office/powerpoint/2010/main" val="37972173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Grp="1" noChangeArrowheads="1"/>
          </p:cNvSpPr>
          <p:nvPr>
            <p:ph type="title"/>
          </p:nvPr>
        </p:nvSpPr>
        <p:spPr>
          <a:xfrm>
            <a:off x="457200" y="38100"/>
            <a:ext cx="8228013" cy="952500"/>
          </a:xfrm>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smtClean="0">
                <a:ea typeface="ＭＳ Ｐゴシック" pitchFamily="34" charset="-128"/>
              </a:rPr>
              <a:t>IU Field Support, Spring 2011</a:t>
            </a:r>
          </a:p>
        </p:txBody>
      </p:sp>
      <p:sp>
        <p:nvSpPr>
          <p:cNvPr id="7171" name="Rectangle 2"/>
          <p:cNvSpPr>
            <a:spLocks noGrp="1" noChangeArrowheads="1"/>
          </p:cNvSpPr>
          <p:nvPr>
            <p:ph type="body" idx="1"/>
          </p:nvPr>
        </p:nvSpPr>
        <p:spPr>
          <a:xfrm>
            <a:off x="4581525" y="1143000"/>
            <a:ext cx="4533900" cy="4295775"/>
          </a:xfrm>
        </p:spPr>
        <p:txBody>
          <a:bodyPr/>
          <a:lstStyle/>
          <a:p>
            <a:pPr marL="344488">
              <a:tabLst>
                <a:tab pos="684213"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400" smtClean="0">
                <a:ea typeface="ＭＳ Ｐゴシック" pitchFamily="34" charset="-128"/>
              </a:rPr>
              <a:t>OIB and Twin Otter flights simultaneously, two engineers in the field</a:t>
            </a:r>
          </a:p>
          <a:p>
            <a:pPr marL="344488">
              <a:tabLst>
                <a:tab pos="684213"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400" smtClean="0">
                <a:ea typeface="ＭＳ Ｐゴシック" pitchFamily="34" charset="-128"/>
              </a:rPr>
              <a:t>The most equipment IU has sent to the field in any season</a:t>
            </a:r>
          </a:p>
          <a:p>
            <a:pPr marL="1201738" lvl="1">
              <a:buFont typeface="Arial" charset="0"/>
              <a:buChar char="•"/>
              <a:tabLst>
                <a:tab pos="684213"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1800" smtClean="0">
                <a:ea typeface="ＭＳ Ｐゴシック" pitchFamily="34" charset="-128"/>
              </a:rPr>
              <a:t>processing and data transfer server at each site</a:t>
            </a:r>
          </a:p>
          <a:p>
            <a:pPr marL="1201738" lvl="1">
              <a:buFont typeface="Arial" charset="0"/>
              <a:buChar char="•"/>
              <a:tabLst>
                <a:tab pos="684213"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1800" smtClean="0">
                <a:ea typeface="ＭＳ Ｐゴシック" pitchFamily="34" charset="-128"/>
              </a:rPr>
              <a:t>two arrays at each field site</a:t>
            </a:r>
          </a:p>
          <a:p>
            <a:pPr marL="344488">
              <a:tabLst>
                <a:tab pos="684213"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400" smtClean="0">
                <a:ea typeface="ＭＳ Ｐゴシック" pitchFamily="34" charset="-128"/>
              </a:rPr>
              <a:t>Largest set of data capture/backup jobs yet between CReSIS/IU</a:t>
            </a:r>
          </a:p>
        </p:txBody>
      </p:sp>
      <p:pic>
        <p:nvPicPr>
          <p:cNvPr id="717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3962400" cy="2971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3" name="Picture 4" descr="C:\Users\Geoffrey Fox\AppData\Local\Microsoft\Windows\Temporary Internet Files\Content.Word\IMG_20110307_135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862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74760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p:cNvSpPr>
            <a:spLocks noGrp="1"/>
          </p:cNvSpPr>
          <p:nvPr>
            <p:ph type="title"/>
          </p:nvPr>
        </p:nvSpPr>
        <p:spPr>
          <a:xfrm>
            <a:off x="457200" y="838200"/>
            <a:ext cx="8229600" cy="1143000"/>
          </a:xfrm>
        </p:spPr>
        <p:txBody>
          <a:bodyPr>
            <a:normAutofit fontScale="90000"/>
          </a:bodyPr>
          <a:lstStyle/>
          <a:p>
            <a:r>
              <a:rPr lang="en-US" sz="5400" b="1" smtClean="0">
                <a:ea typeface="ＭＳ Ｐゴシック" pitchFamily="34" charset="-128"/>
              </a:rPr>
              <a:t>Supporting Higher Level Data Products</a:t>
            </a:r>
          </a:p>
        </p:txBody>
      </p:sp>
      <p:sp>
        <p:nvSpPr>
          <p:cNvPr id="14339" name="Content Placeholder 1"/>
          <p:cNvSpPr>
            <a:spLocks noGrp="1"/>
          </p:cNvSpPr>
          <p:nvPr>
            <p:ph idx="1"/>
          </p:nvPr>
        </p:nvSpPr>
        <p:spPr>
          <a:xfrm>
            <a:off x="457200" y="2971800"/>
            <a:ext cx="8229600" cy="2286000"/>
          </a:xfrm>
        </p:spPr>
        <p:txBody>
          <a:bodyPr>
            <a:normAutofit lnSpcReduction="10000"/>
          </a:bodyPr>
          <a:lstStyle/>
          <a:p>
            <a:r>
              <a:rPr lang="en-US" smtClean="0">
                <a:ea typeface="ＭＳ Ｐゴシック" pitchFamily="34" charset="-128"/>
              </a:rPr>
              <a:t>Image Processing</a:t>
            </a:r>
          </a:p>
          <a:p>
            <a:r>
              <a:rPr lang="en-US" smtClean="0">
                <a:ea typeface="ＭＳ Ｐゴシック" pitchFamily="34" charset="-128"/>
              </a:rPr>
              <a:t>Data Browsing Portal from Cloud</a:t>
            </a:r>
          </a:p>
          <a:p>
            <a:r>
              <a:rPr lang="en-US" smtClean="0">
                <a:ea typeface="ＭＳ Ｐゴシック" pitchFamily="34" charset="-128"/>
              </a:rPr>
              <a:t>Standalone Data Access in the field</a:t>
            </a:r>
          </a:p>
          <a:p>
            <a:r>
              <a:rPr lang="en-US" smtClean="0">
                <a:ea typeface="ＭＳ Ｐゴシック" pitchFamily="34" charset="-128"/>
              </a:rPr>
              <a:t>Visualization</a:t>
            </a:r>
          </a:p>
        </p:txBody>
      </p:sp>
    </p:spTree>
    <p:extLst>
      <p:ext uri="{BB962C8B-B14F-4D97-AF65-F5344CB8AC3E}">
        <p14:creationId xmlns:p14="http://schemas.microsoft.com/office/powerpoint/2010/main" val="2924769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0" y="152400"/>
            <a:ext cx="9144000" cy="838200"/>
          </a:xfrm>
        </p:spPr>
        <p:txBody>
          <a:bodyPr/>
          <a:lstStyle/>
          <a:p>
            <a:r>
              <a:rPr lang="en-US" sz="3200" smtClean="0">
                <a:ea typeface="ＭＳ Ｐゴシック" pitchFamily="34" charset="-128"/>
              </a:rPr>
              <a:t>Hidden Markov Method based  Layer Finding</a:t>
            </a:r>
          </a:p>
        </p:txBody>
      </p:sp>
      <p:grpSp>
        <p:nvGrpSpPr>
          <p:cNvPr id="15363" name="Group 5"/>
          <p:cNvGrpSpPr>
            <a:grpSpLocks/>
          </p:cNvGrpSpPr>
          <p:nvPr/>
        </p:nvGrpSpPr>
        <p:grpSpPr bwMode="auto">
          <a:xfrm>
            <a:off x="92075" y="828675"/>
            <a:ext cx="8959850" cy="1782763"/>
            <a:chOff x="182880" y="838200"/>
            <a:chExt cx="8961120" cy="1783080"/>
          </a:xfrm>
        </p:grpSpPr>
        <p:pic>
          <p:nvPicPr>
            <p:cNvPr id="15371" name="Picture 2"/>
            <p:cNvPicPr>
              <a:picLocks noChangeAspect="1" noChangeArrowheads="1"/>
            </p:cNvPicPr>
            <p:nvPr/>
          </p:nvPicPr>
          <p:blipFill>
            <a:blip r:embed="rId3">
              <a:extLst>
                <a:ext uri="{28A0092B-C50C-407E-A947-70E740481C1C}">
                  <a14:useLocalDpi xmlns:a14="http://schemas.microsoft.com/office/drawing/2010/main" val="0"/>
                </a:ext>
              </a:extLst>
            </a:blip>
            <a:srcRect b="47768"/>
            <a:stretch>
              <a:fillRect/>
            </a:stretch>
          </p:blipFill>
          <p:spPr bwMode="auto">
            <a:xfrm>
              <a:off x="182880" y="838200"/>
              <a:ext cx="4389120" cy="1783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2" name="Picture 3"/>
            <p:cNvPicPr>
              <a:picLocks noChangeAspect="1" noChangeArrowheads="1"/>
            </p:cNvPicPr>
            <p:nvPr/>
          </p:nvPicPr>
          <p:blipFill>
            <a:blip r:embed="rId4">
              <a:extLst>
                <a:ext uri="{28A0092B-C50C-407E-A947-70E740481C1C}">
                  <a14:useLocalDpi xmlns:a14="http://schemas.microsoft.com/office/drawing/2010/main" val="0"/>
                </a:ext>
              </a:extLst>
            </a:blip>
            <a:srcRect b="47768"/>
            <a:stretch>
              <a:fillRect/>
            </a:stretch>
          </p:blipFill>
          <p:spPr bwMode="auto">
            <a:xfrm>
              <a:off x="4754880" y="838200"/>
              <a:ext cx="4389120" cy="1783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364" name="Group 6"/>
          <p:cNvGrpSpPr>
            <a:grpSpLocks/>
          </p:cNvGrpSpPr>
          <p:nvPr/>
        </p:nvGrpSpPr>
        <p:grpSpPr bwMode="auto">
          <a:xfrm>
            <a:off x="111125" y="2743200"/>
            <a:ext cx="8940800" cy="1409700"/>
            <a:chOff x="110490" y="2743200"/>
            <a:chExt cx="8942070" cy="1409700"/>
          </a:xfrm>
        </p:grpSpPr>
        <p:pic>
          <p:nvPicPr>
            <p:cNvPr id="15369" name="Picture 4"/>
            <p:cNvPicPr>
              <a:picLocks noChangeAspect="1" noChangeArrowheads="1"/>
            </p:cNvPicPr>
            <p:nvPr/>
          </p:nvPicPr>
          <p:blipFill>
            <a:blip r:embed="rId5">
              <a:extLst>
                <a:ext uri="{28A0092B-C50C-407E-A947-70E740481C1C}">
                  <a14:useLocalDpi xmlns:a14="http://schemas.microsoft.com/office/drawing/2010/main" val="0"/>
                </a:ext>
              </a:extLst>
            </a:blip>
            <a:srcRect b="58705"/>
            <a:stretch>
              <a:fillRect/>
            </a:stretch>
          </p:blipFill>
          <p:spPr bwMode="auto">
            <a:xfrm>
              <a:off x="110490" y="2743200"/>
              <a:ext cx="438912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0" name="Picture 5"/>
            <p:cNvPicPr>
              <a:picLocks noChangeAspect="1" noChangeArrowheads="1"/>
            </p:cNvPicPr>
            <p:nvPr/>
          </p:nvPicPr>
          <p:blipFill>
            <a:blip r:embed="rId6">
              <a:extLst>
                <a:ext uri="{28A0092B-C50C-407E-A947-70E740481C1C}">
                  <a14:useLocalDpi xmlns:a14="http://schemas.microsoft.com/office/drawing/2010/main" val="0"/>
                </a:ext>
              </a:extLst>
            </a:blip>
            <a:srcRect b="58984"/>
            <a:stretch>
              <a:fillRect/>
            </a:stretch>
          </p:blipFill>
          <p:spPr bwMode="auto">
            <a:xfrm>
              <a:off x="4663440" y="2752725"/>
              <a:ext cx="4389120"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365" name="Group 7"/>
          <p:cNvGrpSpPr>
            <a:grpSpLocks/>
          </p:cNvGrpSpPr>
          <p:nvPr/>
        </p:nvGrpSpPr>
        <p:grpSpPr bwMode="auto">
          <a:xfrm>
            <a:off x="111125" y="4276725"/>
            <a:ext cx="8940800" cy="1533525"/>
            <a:chOff x="110490" y="2743200"/>
            <a:chExt cx="8942070" cy="1533525"/>
          </a:xfrm>
        </p:grpSpPr>
        <p:pic>
          <p:nvPicPr>
            <p:cNvPr id="15367" name="Picture 6"/>
            <p:cNvPicPr>
              <a:picLocks noChangeAspect="1" noChangeArrowheads="1"/>
            </p:cNvPicPr>
            <p:nvPr/>
          </p:nvPicPr>
          <p:blipFill>
            <a:blip r:embed="rId7">
              <a:extLst>
                <a:ext uri="{28A0092B-C50C-407E-A947-70E740481C1C}">
                  <a14:useLocalDpi xmlns:a14="http://schemas.microsoft.com/office/drawing/2010/main" val="0"/>
                </a:ext>
              </a:extLst>
            </a:blip>
            <a:srcRect b="55357"/>
            <a:stretch>
              <a:fillRect/>
            </a:stretch>
          </p:blipFill>
          <p:spPr bwMode="auto">
            <a:xfrm>
              <a:off x="110490" y="2752725"/>
              <a:ext cx="438912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8" name="Picture 7"/>
            <p:cNvPicPr>
              <a:picLocks noChangeAspect="1" noChangeArrowheads="1"/>
            </p:cNvPicPr>
            <p:nvPr/>
          </p:nvPicPr>
          <p:blipFill>
            <a:blip r:embed="rId8">
              <a:extLst>
                <a:ext uri="{28A0092B-C50C-407E-A947-70E740481C1C}">
                  <a14:useLocalDpi xmlns:a14="http://schemas.microsoft.com/office/drawing/2010/main" val="0"/>
                </a:ext>
              </a:extLst>
            </a:blip>
            <a:srcRect b="55078"/>
            <a:stretch>
              <a:fillRect/>
            </a:stretch>
          </p:blipFill>
          <p:spPr bwMode="auto">
            <a:xfrm>
              <a:off x="4663440" y="2743200"/>
              <a:ext cx="4389120"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366" name="TextBox 1"/>
          <p:cNvSpPr txBox="1">
            <a:spLocks noChangeArrowheads="1"/>
          </p:cNvSpPr>
          <p:nvPr/>
        </p:nvSpPr>
        <p:spPr bwMode="auto">
          <a:xfrm>
            <a:off x="111125" y="2066925"/>
            <a:ext cx="69342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a:t>P. Felzenszwalb, O. Veksler, Tiered Scene Labeling with Dynamic Programming, IEEE Conference on Computer Vision and Pattern Recognition (CVPR), 2010</a:t>
            </a:r>
          </a:p>
        </p:txBody>
      </p:sp>
    </p:spTree>
    <p:extLst>
      <p:ext uri="{BB962C8B-B14F-4D97-AF65-F5344CB8AC3E}">
        <p14:creationId xmlns:p14="http://schemas.microsoft.com/office/powerpoint/2010/main" val="4746063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b="1" smtClean="0">
                <a:ea typeface="ＭＳ Ｐゴシック" pitchFamily="34" charset="-128"/>
              </a:rPr>
              <a:t>Current CReSIS Data Organization</a:t>
            </a:r>
          </a:p>
        </p:txBody>
      </p:sp>
      <p:sp>
        <p:nvSpPr>
          <p:cNvPr id="3" name="Content Placeholder 2"/>
          <p:cNvSpPr>
            <a:spLocks noGrp="1"/>
          </p:cNvSpPr>
          <p:nvPr>
            <p:ph idx="1"/>
          </p:nvPr>
        </p:nvSpPr>
        <p:spPr>
          <a:xfrm>
            <a:off x="457200" y="1600200"/>
            <a:ext cx="8229600" cy="4191000"/>
          </a:xfrm>
        </p:spPr>
        <p:txBody>
          <a:bodyPr>
            <a:normAutofit fontScale="85000" lnSpcReduction="10000"/>
          </a:bodyPr>
          <a:lstStyle/>
          <a:p>
            <a:pPr>
              <a:defRPr/>
            </a:pPr>
            <a:r>
              <a:rPr lang="en-US" dirty="0" smtClean="0"/>
              <a:t>The </a:t>
            </a:r>
            <a:r>
              <a:rPr lang="en-US" dirty="0"/>
              <a:t>data are organized by season. </a:t>
            </a:r>
            <a:r>
              <a:rPr lang="en-US" dirty="0" smtClean="0"/>
              <a:t>Seasons </a:t>
            </a:r>
            <a:r>
              <a:rPr lang="en-US" dirty="0"/>
              <a:t>are broken into data segments which are contiguous blocks of data where the radar parameters do not change. </a:t>
            </a:r>
            <a:endParaRPr lang="en-US" dirty="0" smtClean="0"/>
          </a:p>
          <a:p>
            <a:pPr>
              <a:defRPr/>
            </a:pPr>
            <a:r>
              <a:rPr lang="en-US" dirty="0" smtClean="0"/>
              <a:t>Data </a:t>
            </a:r>
            <a:r>
              <a:rPr lang="en-US" dirty="0"/>
              <a:t>segments are broken into frames (typically 50 km in length</a:t>
            </a:r>
            <a:r>
              <a:rPr lang="en-US" dirty="0" smtClean="0"/>
              <a:t>). Associated data for each frame are stored in different file formats CSV </a:t>
            </a:r>
            <a:r>
              <a:rPr lang="en-US" dirty="0"/>
              <a:t>(flight path), MAT (depth sounder data), </a:t>
            </a:r>
            <a:r>
              <a:rPr lang="en-US" dirty="0" smtClean="0"/>
              <a:t>PDFs (image products).</a:t>
            </a:r>
          </a:p>
          <a:p>
            <a:pPr>
              <a:defRPr/>
            </a:pPr>
            <a:r>
              <a:rPr lang="en-US" dirty="0" smtClean="0"/>
              <a:t>CReSIS data products website lists direct download links for individual files.</a:t>
            </a:r>
          </a:p>
        </p:txBody>
      </p:sp>
    </p:spTree>
    <p:extLst>
      <p:ext uri="{BB962C8B-B14F-4D97-AF65-F5344CB8AC3E}">
        <p14:creationId xmlns:p14="http://schemas.microsoft.com/office/powerpoint/2010/main" val="18940389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b="1" smtClean="0">
                <a:ea typeface="ＭＳ Ｐゴシック" pitchFamily="34" charset="-128"/>
              </a:rPr>
              <a:t>PolarGrid Data Browser Goals</a:t>
            </a:r>
          </a:p>
        </p:txBody>
      </p:sp>
      <p:sp>
        <p:nvSpPr>
          <p:cNvPr id="17411" name="Content Placeholder 2"/>
          <p:cNvSpPr>
            <a:spLocks noGrp="1"/>
          </p:cNvSpPr>
          <p:nvPr>
            <p:ph idx="1"/>
          </p:nvPr>
        </p:nvSpPr>
        <p:spPr>
          <a:xfrm>
            <a:off x="457200" y="1493838"/>
            <a:ext cx="8534400" cy="4449762"/>
          </a:xfrm>
        </p:spPr>
        <p:txBody>
          <a:bodyPr/>
          <a:lstStyle/>
          <a:p>
            <a:r>
              <a:rPr lang="en-US" sz="2800" smtClean="0">
                <a:ea typeface="ＭＳ Ｐゴシック" pitchFamily="34" charset="-128"/>
              </a:rPr>
              <a:t>Organize the data files by its spatial attributes.</a:t>
            </a:r>
          </a:p>
          <a:p>
            <a:r>
              <a:rPr lang="en-US" sz="2800" smtClean="0">
                <a:ea typeface="ＭＳ Ｐゴシック" pitchFamily="34" charset="-128"/>
              </a:rPr>
              <a:t>Support multiple protocols for different user groups, such as KML service and direct spatial database access.</a:t>
            </a:r>
          </a:p>
          <a:p>
            <a:r>
              <a:rPr lang="en-US" sz="2800" smtClean="0">
                <a:ea typeface="ＭＳ Ｐゴシック" pitchFamily="34" charset="-128"/>
              </a:rPr>
              <a:t>Support efficient access methods in different computing and network environments. </a:t>
            </a:r>
          </a:p>
          <a:p>
            <a:pPr lvl="1"/>
            <a:r>
              <a:rPr lang="en-US" sz="2400" smtClean="0">
                <a:ea typeface="ＭＳ Ｐゴシック" pitchFamily="34" charset="-128"/>
              </a:rPr>
              <a:t>Cloud and Field (standalone) versions</a:t>
            </a:r>
          </a:p>
          <a:p>
            <a:r>
              <a:rPr lang="en-US" sz="2800" smtClean="0">
                <a:ea typeface="ＭＳ Ｐゴシック" pitchFamily="34" charset="-128"/>
              </a:rPr>
              <a:t>Support high level spatial analyses functions powered by spatial database</a:t>
            </a:r>
          </a:p>
          <a:p>
            <a:endParaRPr lang="en-US" smtClean="0">
              <a:ea typeface="ＭＳ Ｐゴシック" pitchFamily="34" charset="-128"/>
            </a:endParaRPr>
          </a:p>
        </p:txBody>
      </p:sp>
    </p:spTree>
    <p:extLst>
      <p:ext uri="{BB962C8B-B14F-4D97-AF65-F5344CB8AC3E}">
        <p14:creationId xmlns:p14="http://schemas.microsoft.com/office/powerpoint/2010/main" val="37592601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90538" y="152400"/>
            <a:ext cx="8229600" cy="1143000"/>
          </a:xfrm>
        </p:spPr>
        <p:txBody>
          <a:bodyPr>
            <a:normAutofit fontScale="90000"/>
          </a:bodyPr>
          <a:lstStyle/>
          <a:p>
            <a:r>
              <a:rPr lang="en-US" b="1" smtClean="0">
                <a:ea typeface="ＭＳ Ｐゴシック" pitchFamily="34" charset="-128"/>
              </a:rPr>
              <a:t>PolarGrid Data Browser Architecture</a:t>
            </a:r>
          </a:p>
        </p:txBody>
      </p:sp>
      <p:sp>
        <p:nvSpPr>
          <p:cNvPr id="3" name="Content Placeholder 2"/>
          <p:cNvSpPr>
            <a:spLocks noGrp="1"/>
          </p:cNvSpPr>
          <p:nvPr>
            <p:ph idx="1"/>
          </p:nvPr>
        </p:nvSpPr>
        <p:spPr>
          <a:xfrm>
            <a:off x="484188" y="1219200"/>
            <a:ext cx="8001000" cy="1447800"/>
          </a:xfrm>
        </p:spPr>
        <p:txBody>
          <a:bodyPr>
            <a:normAutofit fontScale="92500" lnSpcReduction="20000"/>
          </a:bodyPr>
          <a:lstStyle/>
          <a:p>
            <a:pPr>
              <a:defRPr/>
            </a:pPr>
            <a:r>
              <a:rPr lang="en-US" sz="2800" dirty="0" smtClean="0"/>
              <a:t>Two main components: Cloud distribution service and special service for PolarGrid field crew.</a:t>
            </a:r>
          </a:p>
          <a:p>
            <a:pPr>
              <a:defRPr/>
            </a:pPr>
            <a:r>
              <a:rPr lang="en-US" sz="2800" dirty="0" smtClean="0"/>
              <a:t>Data synchronization is supported among multiple spatial databases. </a:t>
            </a:r>
            <a:endParaRPr lang="en-US" sz="2800" dirty="0"/>
          </a:p>
        </p:txBody>
      </p:sp>
      <p:grpSp>
        <p:nvGrpSpPr>
          <p:cNvPr id="18436" name="Group 26"/>
          <p:cNvGrpSpPr>
            <a:grpSpLocks/>
          </p:cNvGrpSpPr>
          <p:nvPr/>
        </p:nvGrpSpPr>
        <p:grpSpPr bwMode="auto">
          <a:xfrm>
            <a:off x="1033463" y="2819400"/>
            <a:ext cx="7696200" cy="3200400"/>
            <a:chOff x="1033338" y="392349"/>
            <a:chExt cx="7163726" cy="3271237"/>
          </a:xfrm>
        </p:grpSpPr>
        <p:sp>
          <p:nvSpPr>
            <p:cNvPr id="28" name="Rounded Rectangle 27"/>
            <p:cNvSpPr/>
            <p:nvPr/>
          </p:nvSpPr>
          <p:spPr>
            <a:xfrm>
              <a:off x="1033338" y="3227097"/>
              <a:ext cx="1177700" cy="436489"/>
            </a:xfrm>
            <a:prstGeom prst="roundRect">
              <a:avLst/>
            </a:prstGeom>
            <a:ln/>
          </p:spPr>
          <p:style>
            <a:lnRef idx="1">
              <a:schemeClr val="dk1"/>
            </a:lnRef>
            <a:fillRef idx="2">
              <a:schemeClr val="dk1"/>
            </a:fillRef>
            <a:effectRef idx="1">
              <a:schemeClr val="dk1"/>
            </a:effectRef>
            <a:fontRef idx="minor">
              <a:schemeClr val="dk1"/>
            </a:fontRef>
          </p:style>
          <p:txBody>
            <a:bodyPr anchor="ctr"/>
            <a:lstStyle/>
            <a:p>
              <a:pPr algn="ctr">
                <a:defRPr/>
              </a:pPr>
              <a:r>
                <a:rPr lang="en-US" sz="1000" dirty="0">
                  <a:solidFill>
                    <a:srgbClr val="000000"/>
                  </a:solidFill>
                </a:rPr>
                <a:t>Google Earth</a:t>
              </a:r>
            </a:p>
          </p:txBody>
        </p:sp>
        <p:sp>
          <p:nvSpPr>
            <p:cNvPr id="29" name="Rounded Rectangle 28"/>
            <p:cNvSpPr/>
            <p:nvPr/>
          </p:nvSpPr>
          <p:spPr>
            <a:xfrm>
              <a:off x="1033338" y="945669"/>
              <a:ext cx="1177700" cy="434867"/>
            </a:xfrm>
            <a:prstGeom prst="roundRect">
              <a:avLst/>
            </a:prstGeom>
            <a:ln/>
          </p:spPr>
          <p:style>
            <a:lnRef idx="1">
              <a:schemeClr val="dk1"/>
            </a:lnRef>
            <a:fillRef idx="2">
              <a:schemeClr val="dk1"/>
            </a:fillRef>
            <a:effectRef idx="1">
              <a:schemeClr val="dk1"/>
            </a:effectRef>
            <a:fontRef idx="minor">
              <a:schemeClr val="dk1"/>
            </a:fontRef>
          </p:style>
          <p:txBody>
            <a:bodyPr anchor="ctr"/>
            <a:lstStyle/>
            <a:p>
              <a:pPr algn="ctr">
                <a:defRPr/>
              </a:pPr>
              <a:r>
                <a:rPr lang="en-US" sz="1000" dirty="0">
                  <a:solidFill>
                    <a:srgbClr val="000000"/>
                  </a:solidFill>
                </a:rPr>
                <a:t>Matlab/GIS</a:t>
              </a:r>
            </a:p>
          </p:txBody>
        </p:sp>
        <p:cxnSp>
          <p:nvCxnSpPr>
            <p:cNvPr id="30" name="Elbow Connector 29"/>
            <p:cNvCxnSpPr>
              <a:stCxn id="28" idx="3"/>
              <a:endCxn id="31" idx="2"/>
            </p:cNvCxnSpPr>
            <p:nvPr/>
          </p:nvCxnSpPr>
          <p:spPr>
            <a:xfrm flipV="1">
              <a:off x="2211038" y="3037248"/>
              <a:ext cx="1235329" cy="408905"/>
            </a:xfrm>
            <a:prstGeom prst="bentConnector2">
              <a:avLst/>
            </a:prstGeom>
            <a:ln>
              <a:headEnd type="arrow"/>
              <a:tailEnd type="arrow"/>
            </a:ln>
          </p:spPr>
          <p:style>
            <a:lnRef idx="1">
              <a:schemeClr val="dk1"/>
            </a:lnRef>
            <a:fillRef idx="2">
              <a:schemeClr val="dk1"/>
            </a:fillRef>
            <a:effectRef idx="1">
              <a:schemeClr val="dk1"/>
            </a:effectRef>
            <a:fontRef idx="minor">
              <a:schemeClr val="dk1"/>
            </a:fontRef>
          </p:style>
        </p:cxnSp>
        <p:sp>
          <p:nvSpPr>
            <p:cNvPr id="31" name="Rounded Rectangle 30"/>
            <p:cNvSpPr/>
            <p:nvPr/>
          </p:nvSpPr>
          <p:spPr>
            <a:xfrm>
              <a:off x="2646950" y="1623931"/>
              <a:ext cx="1598835" cy="1413317"/>
            </a:xfrm>
            <a:prstGeom prst="roundRect">
              <a:avLst/>
            </a:prstGeom>
            <a:ln/>
          </p:spPr>
          <p:style>
            <a:lnRef idx="1">
              <a:schemeClr val="dk1"/>
            </a:lnRef>
            <a:fillRef idx="2">
              <a:schemeClr val="dk1"/>
            </a:fillRef>
            <a:effectRef idx="1">
              <a:schemeClr val="dk1"/>
            </a:effectRef>
            <a:fontRef idx="minor">
              <a:schemeClr val="dk1"/>
            </a:fontRef>
          </p:style>
          <p:txBody>
            <a:bodyPr anchor="ctr"/>
            <a:lstStyle/>
            <a:p>
              <a:pPr algn="ctr">
                <a:defRPr/>
              </a:pPr>
              <a:endParaRPr lang="en-US" sz="1000" dirty="0">
                <a:solidFill>
                  <a:srgbClr val="000000"/>
                </a:solidFill>
              </a:endParaRPr>
            </a:p>
          </p:txBody>
        </p:sp>
        <p:sp>
          <p:nvSpPr>
            <p:cNvPr id="32" name="Rounded Rectangle 31"/>
            <p:cNvSpPr/>
            <p:nvPr/>
          </p:nvSpPr>
          <p:spPr>
            <a:xfrm>
              <a:off x="2856778" y="2023100"/>
              <a:ext cx="1179178" cy="410527"/>
            </a:xfrm>
            <a:prstGeom prst="roundRect">
              <a:avLst/>
            </a:prstGeom>
            <a:ln/>
          </p:spPr>
          <p:style>
            <a:lnRef idx="1">
              <a:schemeClr val="dk1"/>
            </a:lnRef>
            <a:fillRef idx="2">
              <a:schemeClr val="dk1"/>
            </a:fillRef>
            <a:effectRef idx="1">
              <a:schemeClr val="dk1"/>
            </a:effectRef>
            <a:fontRef idx="minor">
              <a:schemeClr val="dk1"/>
            </a:fontRef>
          </p:style>
          <p:txBody>
            <a:bodyPr anchor="ctr"/>
            <a:lstStyle/>
            <a:p>
              <a:pPr algn="ctr">
                <a:defRPr/>
              </a:pPr>
              <a:r>
                <a:rPr lang="en-US" sz="1000" b="1" dirty="0">
                  <a:solidFill>
                    <a:srgbClr val="000000"/>
                  </a:solidFill>
                </a:rPr>
                <a:t>GeoServer</a:t>
              </a:r>
            </a:p>
            <a:p>
              <a:pPr algn="ctr">
                <a:defRPr/>
              </a:pPr>
              <a:r>
                <a:rPr lang="en-US" sz="1000" b="1" dirty="0">
                  <a:solidFill>
                    <a:srgbClr val="000000"/>
                  </a:solidFill>
                </a:rPr>
                <a:t>Spatial Database</a:t>
              </a:r>
            </a:p>
          </p:txBody>
        </p:sp>
        <p:sp>
          <p:nvSpPr>
            <p:cNvPr id="18442" name="TextBox 32"/>
            <p:cNvSpPr txBox="1">
              <a:spLocks noChangeArrowheads="1"/>
            </p:cNvSpPr>
            <p:nvPr/>
          </p:nvSpPr>
          <p:spPr bwMode="auto">
            <a:xfrm>
              <a:off x="2846160" y="1713462"/>
              <a:ext cx="12936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b="1">
                  <a:solidFill>
                    <a:srgbClr val="000000"/>
                  </a:solidFill>
                  <a:ea typeface="ＭＳ Ｐゴシック" pitchFamily="34" charset="-128"/>
                </a:rPr>
                <a:t>GIS Cloud Service</a:t>
              </a:r>
            </a:p>
          </p:txBody>
        </p:sp>
        <p:cxnSp>
          <p:nvCxnSpPr>
            <p:cNvPr id="34" name="Elbow Connector 33"/>
            <p:cNvCxnSpPr>
              <a:stCxn id="29" idx="3"/>
              <a:endCxn id="31" idx="0"/>
            </p:cNvCxnSpPr>
            <p:nvPr/>
          </p:nvCxnSpPr>
          <p:spPr>
            <a:xfrm>
              <a:off x="2211038" y="1163102"/>
              <a:ext cx="1235329" cy="460829"/>
            </a:xfrm>
            <a:prstGeom prst="bentConnector2">
              <a:avLst/>
            </a:prstGeom>
            <a:ln>
              <a:headEnd type="arrow"/>
              <a:tailEnd type="arrow"/>
            </a:ln>
          </p:spPr>
          <p:style>
            <a:lnRef idx="1">
              <a:schemeClr val="dk1"/>
            </a:lnRef>
            <a:fillRef idx="2">
              <a:schemeClr val="dk1"/>
            </a:fillRef>
            <a:effectRef idx="1">
              <a:schemeClr val="dk1"/>
            </a:effectRef>
            <a:fontRef idx="minor">
              <a:schemeClr val="dk1"/>
            </a:fontRef>
          </p:style>
        </p:cxnSp>
        <p:sp>
          <p:nvSpPr>
            <p:cNvPr id="18444" name="TextBox 34"/>
            <p:cNvSpPr txBox="1">
              <a:spLocks noChangeArrowheads="1"/>
            </p:cNvSpPr>
            <p:nvPr/>
          </p:nvSpPr>
          <p:spPr bwMode="auto">
            <a:xfrm>
              <a:off x="2580702" y="945274"/>
              <a:ext cx="5309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a:solidFill>
                    <a:srgbClr val="000000"/>
                  </a:solidFill>
                  <a:ea typeface="ＭＳ Ｐゴシック" pitchFamily="34" charset="-128"/>
                </a:rPr>
                <a:t>WMS</a:t>
              </a:r>
            </a:p>
          </p:txBody>
        </p:sp>
        <p:sp>
          <p:nvSpPr>
            <p:cNvPr id="18445" name="TextBox 35"/>
            <p:cNvSpPr txBox="1">
              <a:spLocks noChangeArrowheads="1"/>
            </p:cNvSpPr>
            <p:nvPr/>
          </p:nvSpPr>
          <p:spPr bwMode="auto">
            <a:xfrm>
              <a:off x="2580701" y="3154190"/>
              <a:ext cx="4603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a:solidFill>
                    <a:srgbClr val="000000"/>
                  </a:solidFill>
                  <a:ea typeface="ＭＳ Ｐゴシック" pitchFamily="34" charset="-128"/>
                </a:rPr>
                <a:t>KML</a:t>
              </a:r>
            </a:p>
          </p:txBody>
        </p:sp>
        <p:sp>
          <p:nvSpPr>
            <p:cNvPr id="18446" name="TextBox 36"/>
            <p:cNvSpPr txBox="1">
              <a:spLocks noChangeArrowheads="1"/>
            </p:cNvSpPr>
            <p:nvPr/>
          </p:nvSpPr>
          <p:spPr bwMode="auto">
            <a:xfrm>
              <a:off x="1662633" y="392349"/>
              <a:ext cx="1425609" cy="34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a:solidFill>
                    <a:srgbClr val="000000"/>
                  </a:solidFill>
                  <a:ea typeface="ＭＳ Ｐゴシック" pitchFamily="34" charset="-128"/>
                </a:rPr>
                <a:t>Cloud Access</a:t>
              </a:r>
            </a:p>
          </p:txBody>
        </p:sp>
        <p:sp>
          <p:nvSpPr>
            <p:cNvPr id="18447" name="TextBox 37"/>
            <p:cNvSpPr txBox="1">
              <a:spLocks noChangeArrowheads="1"/>
            </p:cNvSpPr>
            <p:nvPr/>
          </p:nvSpPr>
          <p:spPr bwMode="auto">
            <a:xfrm>
              <a:off x="5257800" y="392349"/>
              <a:ext cx="1331607" cy="34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a:solidFill>
                    <a:srgbClr val="000000"/>
                  </a:solidFill>
                  <a:ea typeface="ＭＳ Ｐゴシック" pitchFamily="34" charset="-128"/>
                </a:rPr>
                <a:t>Field Access</a:t>
              </a:r>
            </a:p>
          </p:txBody>
        </p:sp>
        <p:sp>
          <p:nvSpPr>
            <p:cNvPr id="39" name="Rounded Rectangle 38"/>
            <p:cNvSpPr/>
            <p:nvPr/>
          </p:nvSpPr>
          <p:spPr>
            <a:xfrm>
              <a:off x="4799909" y="1623931"/>
              <a:ext cx="1598835" cy="1413317"/>
            </a:xfrm>
            <a:prstGeom prst="roundRect">
              <a:avLst/>
            </a:prstGeom>
            <a:ln/>
          </p:spPr>
          <p:style>
            <a:lnRef idx="1">
              <a:schemeClr val="dk1"/>
            </a:lnRef>
            <a:fillRef idx="2">
              <a:schemeClr val="dk1"/>
            </a:fillRef>
            <a:effectRef idx="1">
              <a:schemeClr val="dk1"/>
            </a:effectRef>
            <a:fontRef idx="minor">
              <a:schemeClr val="dk1"/>
            </a:fontRef>
          </p:style>
          <p:txBody>
            <a:bodyPr anchor="ctr"/>
            <a:lstStyle/>
            <a:p>
              <a:pPr algn="ctr">
                <a:defRPr/>
              </a:pPr>
              <a:endParaRPr lang="en-US" sz="1000" dirty="0">
                <a:solidFill>
                  <a:srgbClr val="000000"/>
                </a:solidFill>
              </a:endParaRPr>
            </a:p>
          </p:txBody>
        </p:sp>
        <p:sp>
          <p:nvSpPr>
            <p:cNvPr id="40" name="Rounded Rectangle 39"/>
            <p:cNvSpPr/>
            <p:nvPr/>
          </p:nvSpPr>
          <p:spPr>
            <a:xfrm>
              <a:off x="5054067" y="2010119"/>
              <a:ext cx="1177700" cy="436489"/>
            </a:xfrm>
            <a:prstGeom prst="roundRect">
              <a:avLst/>
            </a:prstGeom>
            <a:ln/>
          </p:spPr>
          <p:style>
            <a:lnRef idx="1">
              <a:schemeClr val="dk1"/>
            </a:lnRef>
            <a:fillRef idx="2">
              <a:schemeClr val="dk1"/>
            </a:fillRef>
            <a:effectRef idx="1">
              <a:schemeClr val="dk1"/>
            </a:effectRef>
            <a:fontRef idx="minor">
              <a:schemeClr val="dk1"/>
            </a:fontRef>
          </p:style>
          <p:txBody>
            <a:bodyPr anchor="ctr"/>
            <a:lstStyle/>
            <a:p>
              <a:pPr algn="ctr">
                <a:defRPr/>
              </a:pPr>
              <a:r>
                <a:rPr lang="en-US" sz="1000" b="1" dirty="0">
                  <a:solidFill>
                    <a:srgbClr val="000000"/>
                  </a:solidFill>
                </a:rPr>
                <a:t>SpatiaLite</a:t>
              </a:r>
            </a:p>
            <a:p>
              <a:pPr algn="ctr">
                <a:defRPr/>
              </a:pPr>
              <a:r>
                <a:rPr lang="en-US" sz="1000" b="1" dirty="0">
                  <a:solidFill>
                    <a:srgbClr val="000000"/>
                  </a:solidFill>
                </a:rPr>
                <a:t>SQLite Database </a:t>
              </a:r>
            </a:p>
          </p:txBody>
        </p:sp>
        <p:sp>
          <p:nvSpPr>
            <p:cNvPr id="18450" name="TextBox 40"/>
            <p:cNvSpPr txBox="1">
              <a:spLocks noChangeArrowheads="1"/>
            </p:cNvSpPr>
            <p:nvPr/>
          </p:nvSpPr>
          <p:spPr bwMode="auto">
            <a:xfrm>
              <a:off x="4999655" y="1713462"/>
              <a:ext cx="1055211" cy="28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b="1">
                  <a:solidFill>
                    <a:srgbClr val="000000"/>
                  </a:solidFill>
                  <a:ea typeface="ＭＳ Ｐゴシック" pitchFamily="34" charset="-128"/>
                </a:rPr>
                <a:t>Field Service</a:t>
              </a:r>
            </a:p>
          </p:txBody>
        </p:sp>
        <p:sp>
          <p:nvSpPr>
            <p:cNvPr id="42" name="Rounded Rectangle 41"/>
            <p:cNvSpPr/>
            <p:nvPr/>
          </p:nvSpPr>
          <p:spPr>
            <a:xfrm>
              <a:off x="5054067" y="2514759"/>
              <a:ext cx="1177700" cy="436490"/>
            </a:xfrm>
            <a:prstGeom prst="roundRect">
              <a:avLst/>
            </a:prstGeom>
            <a:ln/>
          </p:spPr>
          <p:style>
            <a:lnRef idx="1">
              <a:schemeClr val="dk1"/>
            </a:lnRef>
            <a:fillRef idx="2">
              <a:schemeClr val="dk1"/>
            </a:fillRef>
            <a:effectRef idx="1">
              <a:schemeClr val="dk1"/>
            </a:effectRef>
            <a:fontRef idx="minor">
              <a:schemeClr val="dk1"/>
            </a:fontRef>
          </p:style>
          <p:txBody>
            <a:bodyPr anchor="ctr"/>
            <a:lstStyle/>
            <a:p>
              <a:pPr algn="ctr">
                <a:defRPr/>
              </a:pPr>
              <a:r>
                <a:rPr lang="en-US" sz="1000" b="1" dirty="0">
                  <a:solidFill>
                    <a:srgbClr val="000000"/>
                  </a:solidFill>
                </a:rPr>
                <a:t>Spatial Database</a:t>
              </a:r>
            </a:p>
            <a:p>
              <a:pPr algn="ctr">
                <a:defRPr/>
              </a:pPr>
              <a:r>
                <a:rPr lang="en-US" sz="1000" b="1" dirty="0">
                  <a:solidFill>
                    <a:srgbClr val="000000"/>
                  </a:solidFill>
                </a:rPr>
                <a:t>Virtual Appliance </a:t>
              </a:r>
            </a:p>
          </p:txBody>
        </p:sp>
        <p:cxnSp>
          <p:nvCxnSpPr>
            <p:cNvPr id="43" name="Straight Arrow Connector 42"/>
            <p:cNvCxnSpPr>
              <a:stCxn id="31" idx="3"/>
              <a:endCxn id="39" idx="1"/>
            </p:cNvCxnSpPr>
            <p:nvPr/>
          </p:nvCxnSpPr>
          <p:spPr>
            <a:xfrm>
              <a:off x="4245784" y="2329778"/>
              <a:ext cx="554124" cy="0"/>
            </a:xfrm>
            <a:prstGeom prst="straightConnector1">
              <a:avLst/>
            </a:prstGeom>
            <a:ln w="95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4" name="Rounded Rectangle 43"/>
            <p:cNvSpPr/>
            <p:nvPr/>
          </p:nvSpPr>
          <p:spPr>
            <a:xfrm>
              <a:off x="1073235" y="2112345"/>
              <a:ext cx="1177700" cy="436490"/>
            </a:xfrm>
            <a:prstGeom prst="roundRect">
              <a:avLst/>
            </a:prstGeom>
            <a:ln/>
          </p:spPr>
          <p:style>
            <a:lnRef idx="1">
              <a:schemeClr val="dk1"/>
            </a:lnRef>
            <a:fillRef idx="2">
              <a:schemeClr val="dk1"/>
            </a:fillRef>
            <a:effectRef idx="1">
              <a:schemeClr val="dk1"/>
            </a:effectRef>
            <a:fontRef idx="minor">
              <a:schemeClr val="dk1"/>
            </a:fontRef>
          </p:style>
          <p:txBody>
            <a:bodyPr anchor="ctr"/>
            <a:lstStyle/>
            <a:p>
              <a:pPr algn="ctr">
                <a:defRPr/>
              </a:pPr>
              <a:r>
                <a:rPr lang="en-US" sz="1000" dirty="0">
                  <a:solidFill>
                    <a:srgbClr val="000000"/>
                  </a:solidFill>
                </a:rPr>
                <a:t>Data Portal</a:t>
              </a:r>
            </a:p>
          </p:txBody>
        </p:sp>
        <p:cxnSp>
          <p:nvCxnSpPr>
            <p:cNvPr id="45" name="Elbow Connector 44"/>
            <p:cNvCxnSpPr>
              <a:stCxn id="44" idx="3"/>
              <a:endCxn id="31" idx="1"/>
            </p:cNvCxnSpPr>
            <p:nvPr/>
          </p:nvCxnSpPr>
          <p:spPr>
            <a:xfrm>
              <a:off x="2250935" y="2329778"/>
              <a:ext cx="396015" cy="0"/>
            </a:xfrm>
            <a:prstGeom prst="bentConnector3">
              <a:avLst>
                <a:gd name="adj1" fmla="val 50000"/>
              </a:avLst>
            </a:prstGeom>
            <a:ln>
              <a:headEnd type="arrow"/>
              <a:tailEnd type="arrow"/>
            </a:ln>
          </p:spPr>
          <p:style>
            <a:lnRef idx="1">
              <a:schemeClr val="dk1"/>
            </a:lnRef>
            <a:fillRef idx="2">
              <a:schemeClr val="dk1"/>
            </a:fillRef>
            <a:effectRef idx="1">
              <a:schemeClr val="dk1"/>
            </a:effectRef>
            <a:fontRef idx="minor">
              <a:schemeClr val="dk1"/>
            </a:fontRef>
          </p:style>
        </p:cxnSp>
        <p:sp>
          <p:nvSpPr>
            <p:cNvPr id="46" name="Rounded Rectangle 45"/>
            <p:cNvSpPr/>
            <p:nvPr/>
          </p:nvSpPr>
          <p:spPr>
            <a:xfrm>
              <a:off x="7019364" y="958650"/>
              <a:ext cx="1177700" cy="434867"/>
            </a:xfrm>
            <a:prstGeom prst="roundRect">
              <a:avLst/>
            </a:prstGeom>
            <a:ln/>
          </p:spPr>
          <p:style>
            <a:lnRef idx="1">
              <a:schemeClr val="dk1"/>
            </a:lnRef>
            <a:fillRef idx="2">
              <a:schemeClr val="dk1"/>
            </a:fillRef>
            <a:effectRef idx="1">
              <a:schemeClr val="dk1"/>
            </a:effectRef>
            <a:fontRef idx="minor">
              <a:schemeClr val="dk1"/>
            </a:fontRef>
          </p:style>
          <p:txBody>
            <a:bodyPr anchor="ctr"/>
            <a:lstStyle/>
            <a:p>
              <a:pPr algn="ctr">
                <a:defRPr/>
              </a:pPr>
              <a:r>
                <a:rPr lang="en-US" sz="1000" dirty="0">
                  <a:solidFill>
                    <a:srgbClr val="000000"/>
                  </a:solidFill>
                </a:rPr>
                <a:t>Single User</a:t>
              </a:r>
            </a:p>
          </p:txBody>
        </p:sp>
        <p:cxnSp>
          <p:nvCxnSpPr>
            <p:cNvPr id="47" name="Elbow Connector 46"/>
            <p:cNvCxnSpPr>
              <a:stCxn id="40" idx="3"/>
              <a:endCxn id="46" idx="1"/>
            </p:cNvCxnSpPr>
            <p:nvPr/>
          </p:nvCxnSpPr>
          <p:spPr>
            <a:xfrm flipV="1">
              <a:off x="6231768" y="1176083"/>
              <a:ext cx="787596" cy="1051469"/>
            </a:xfrm>
            <a:prstGeom prst="bentConnector3">
              <a:avLst>
                <a:gd name="adj1" fmla="val 50000"/>
              </a:avLst>
            </a:prstGeom>
            <a:ln>
              <a:headEnd type="arrow"/>
              <a:tailEnd type="arrow"/>
            </a:ln>
          </p:spPr>
          <p:style>
            <a:lnRef idx="1">
              <a:schemeClr val="dk1"/>
            </a:lnRef>
            <a:fillRef idx="2">
              <a:schemeClr val="dk1"/>
            </a:fillRef>
            <a:effectRef idx="1">
              <a:schemeClr val="dk1"/>
            </a:effectRef>
            <a:fontRef idx="minor">
              <a:schemeClr val="dk1"/>
            </a:fontRef>
          </p:style>
        </p:cxnSp>
        <p:sp>
          <p:nvSpPr>
            <p:cNvPr id="48" name="Rounded Rectangle 47"/>
            <p:cNvSpPr/>
            <p:nvPr/>
          </p:nvSpPr>
          <p:spPr>
            <a:xfrm>
              <a:off x="7019364" y="3037248"/>
              <a:ext cx="1177700" cy="434867"/>
            </a:xfrm>
            <a:prstGeom prst="roundRect">
              <a:avLst/>
            </a:prstGeom>
            <a:ln/>
          </p:spPr>
          <p:style>
            <a:lnRef idx="1">
              <a:schemeClr val="dk1"/>
            </a:lnRef>
            <a:fillRef idx="2">
              <a:schemeClr val="dk1"/>
            </a:fillRef>
            <a:effectRef idx="1">
              <a:schemeClr val="dk1"/>
            </a:effectRef>
            <a:fontRef idx="minor">
              <a:schemeClr val="dk1"/>
            </a:fontRef>
          </p:style>
          <p:txBody>
            <a:bodyPr anchor="ctr"/>
            <a:lstStyle/>
            <a:p>
              <a:pPr algn="ctr">
                <a:defRPr/>
              </a:pPr>
              <a:r>
                <a:rPr lang="en-US" sz="1000" dirty="0">
                  <a:solidFill>
                    <a:srgbClr val="000000"/>
                  </a:solidFill>
                </a:rPr>
                <a:t>Multiple Users</a:t>
              </a:r>
            </a:p>
            <a:p>
              <a:pPr algn="ctr">
                <a:defRPr/>
              </a:pPr>
              <a:r>
                <a:rPr lang="en-US" sz="1000" dirty="0">
                  <a:solidFill>
                    <a:srgbClr val="000000"/>
                  </a:solidFill>
                </a:rPr>
                <a:t>(local network)</a:t>
              </a:r>
            </a:p>
          </p:txBody>
        </p:sp>
        <p:cxnSp>
          <p:nvCxnSpPr>
            <p:cNvPr id="49" name="Elbow Connector 48"/>
            <p:cNvCxnSpPr>
              <a:stCxn id="42" idx="3"/>
              <a:endCxn id="48" idx="1"/>
            </p:cNvCxnSpPr>
            <p:nvPr/>
          </p:nvCxnSpPr>
          <p:spPr>
            <a:xfrm>
              <a:off x="6231768" y="2732192"/>
              <a:ext cx="787596" cy="522489"/>
            </a:xfrm>
            <a:prstGeom prst="bentConnector3">
              <a:avLst>
                <a:gd name="adj1" fmla="val 50000"/>
              </a:avLst>
            </a:prstGeom>
            <a:ln>
              <a:headEnd type="arrow"/>
              <a:tailEnd type="arrow"/>
            </a:ln>
          </p:spPr>
          <p:style>
            <a:lnRef idx="1">
              <a:schemeClr val="dk1"/>
            </a:lnRef>
            <a:fillRef idx="2">
              <a:schemeClr val="dk1"/>
            </a:fillRef>
            <a:effectRef idx="1">
              <a:schemeClr val="dk1"/>
            </a:effectRef>
            <a:fontRef idx="minor">
              <a:schemeClr val="dk1"/>
            </a:fontRef>
          </p:style>
        </p:cxnSp>
        <p:sp>
          <p:nvSpPr>
            <p:cNvPr id="50" name="Rounded Rectangle 49"/>
            <p:cNvSpPr/>
            <p:nvPr/>
          </p:nvSpPr>
          <p:spPr>
            <a:xfrm>
              <a:off x="2856778" y="2545589"/>
              <a:ext cx="1179178" cy="410527"/>
            </a:xfrm>
            <a:prstGeom prst="roundRect">
              <a:avLst/>
            </a:prstGeom>
            <a:ln/>
          </p:spPr>
          <p:style>
            <a:lnRef idx="1">
              <a:schemeClr val="dk1"/>
            </a:lnRef>
            <a:fillRef idx="2">
              <a:schemeClr val="dk1"/>
            </a:fillRef>
            <a:effectRef idx="1">
              <a:schemeClr val="dk1"/>
            </a:effectRef>
            <a:fontRef idx="minor">
              <a:schemeClr val="dk1"/>
            </a:fontRef>
          </p:style>
          <p:txBody>
            <a:bodyPr anchor="ctr"/>
            <a:lstStyle/>
            <a:p>
              <a:pPr algn="ctr">
                <a:defRPr/>
              </a:pPr>
              <a:r>
                <a:rPr lang="en-US" sz="1000" b="1" dirty="0">
                  <a:solidFill>
                    <a:srgbClr val="000000"/>
                  </a:solidFill>
                </a:rPr>
                <a:t>Virtual Storage</a:t>
              </a:r>
            </a:p>
            <a:p>
              <a:pPr algn="ctr">
                <a:defRPr/>
              </a:pPr>
              <a:r>
                <a:rPr lang="en-US" sz="1000" b="1" dirty="0">
                  <a:solidFill>
                    <a:srgbClr val="000000"/>
                  </a:solidFill>
                </a:rPr>
                <a:t>Service</a:t>
              </a:r>
            </a:p>
          </p:txBody>
        </p:sp>
      </p:grpSp>
    </p:spTree>
    <p:extLst>
      <p:ext uri="{BB962C8B-B14F-4D97-AF65-F5344CB8AC3E}">
        <p14:creationId xmlns:p14="http://schemas.microsoft.com/office/powerpoint/2010/main" val="28522321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normAutofit fontScale="90000"/>
          </a:bodyPr>
          <a:lstStyle/>
          <a:p>
            <a:r>
              <a:rPr lang="en-US" b="1" smtClean="0">
                <a:ea typeface="ＭＳ Ｐゴシック" pitchFamily="34" charset="-128"/>
              </a:rPr>
              <a:t>PolarGrid Data Browser:</a:t>
            </a:r>
            <a:br>
              <a:rPr lang="en-US" b="1" smtClean="0">
                <a:ea typeface="ＭＳ Ｐゴシック" pitchFamily="34" charset="-128"/>
              </a:rPr>
            </a:br>
            <a:r>
              <a:rPr lang="en-US" b="1" smtClean="0">
                <a:ea typeface="ＭＳ Ｐゴシック" pitchFamily="34" charset="-128"/>
              </a:rPr>
              <a:t>Cloud GIS Distribution Service</a:t>
            </a:r>
          </a:p>
        </p:txBody>
      </p:sp>
      <p:pic>
        <p:nvPicPr>
          <p:cNvPr id="1945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1988" y="3200400"/>
            <a:ext cx="3895725"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167063"/>
            <a:ext cx="36576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a:spLocks noGrp="1"/>
          </p:cNvSpPr>
          <p:nvPr>
            <p:ph idx="1"/>
          </p:nvPr>
        </p:nvSpPr>
        <p:spPr>
          <a:xfrm>
            <a:off x="457200" y="1600200"/>
            <a:ext cx="8229600" cy="1524000"/>
          </a:xfrm>
        </p:spPr>
        <p:txBody>
          <a:bodyPr>
            <a:normAutofit fontScale="92500" lnSpcReduction="10000"/>
          </a:bodyPr>
          <a:lstStyle/>
          <a:p>
            <a:pPr>
              <a:defRPr/>
            </a:pPr>
            <a:r>
              <a:rPr lang="en-US" dirty="0" smtClean="0"/>
              <a:t>Google </a:t>
            </a:r>
            <a:r>
              <a:rPr lang="en-US" dirty="0"/>
              <a:t>Earth example: </a:t>
            </a:r>
            <a:r>
              <a:rPr lang="en-US" dirty="0" smtClean="0"/>
              <a:t>2009 Antarctica season</a:t>
            </a:r>
          </a:p>
          <a:p>
            <a:pPr>
              <a:defRPr/>
            </a:pPr>
            <a:r>
              <a:rPr lang="en-US" dirty="0" smtClean="0"/>
              <a:t>Left image: overview of 2009 flight paths</a:t>
            </a:r>
          </a:p>
          <a:p>
            <a:pPr>
              <a:defRPr/>
            </a:pPr>
            <a:r>
              <a:rPr lang="en-US" dirty="0" smtClean="0"/>
              <a:t>Right image: data access for single frame</a:t>
            </a:r>
          </a:p>
          <a:p>
            <a:pPr>
              <a:defRPr/>
            </a:pPr>
            <a:endParaRPr lang="en-US" dirty="0"/>
          </a:p>
        </p:txBody>
      </p:sp>
    </p:spTree>
    <p:extLst>
      <p:ext uri="{BB962C8B-B14F-4D97-AF65-F5344CB8AC3E}">
        <p14:creationId xmlns:p14="http://schemas.microsoft.com/office/powerpoint/2010/main" val="17409640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rmAutofit fontScale="90000"/>
          </a:bodyPr>
          <a:lstStyle/>
          <a:p>
            <a:r>
              <a:rPr lang="en-US" b="1" smtClean="0">
                <a:ea typeface="ＭＳ Ｐゴシック" pitchFamily="34" charset="-128"/>
              </a:rPr>
              <a:t>Technologies in</a:t>
            </a:r>
            <a:br>
              <a:rPr lang="en-US" b="1" smtClean="0">
                <a:ea typeface="ＭＳ Ｐゴシック" pitchFamily="34" charset="-128"/>
              </a:rPr>
            </a:br>
            <a:r>
              <a:rPr lang="en-US" b="1" smtClean="0">
                <a:ea typeface="ＭＳ Ｐゴシック" pitchFamily="34" charset="-128"/>
              </a:rPr>
              <a:t>Cloud GIS Distribution Service</a:t>
            </a:r>
          </a:p>
        </p:txBody>
      </p:sp>
      <p:sp>
        <p:nvSpPr>
          <p:cNvPr id="3" name="Content Placeholder 2"/>
          <p:cNvSpPr>
            <a:spLocks noGrp="1"/>
          </p:cNvSpPr>
          <p:nvPr>
            <p:ph idx="1"/>
          </p:nvPr>
        </p:nvSpPr>
        <p:spPr/>
        <p:txBody>
          <a:bodyPr>
            <a:normAutofit fontScale="92500" lnSpcReduction="20000"/>
          </a:bodyPr>
          <a:lstStyle/>
          <a:p>
            <a:pPr>
              <a:defRPr/>
            </a:pPr>
            <a:r>
              <a:rPr lang="en-US" dirty="0"/>
              <a:t>G</a:t>
            </a:r>
            <a:r>
              <a:rPr lang="en-US" dirty="0" smtClean="0"/>
              <a:t>eospatial </a:t>
            </a:r>
            <a:r>
              <a:rPr lang="en-US" dirty="0"/>
              <a:t>sever is based on </a:t>
            </a:r>
            <a:r>
              <a:rPr lang="en-US" dirty="0" err="1" smtClean="0"/>
              <a:t>GeoServer</a:t>
            </a:r>
            <a:r>
              <a:rPr lang="en-US" dirty="0" smtClean="0"/>
              <a:t> and </a:t>
            </a:r>
            <a:r>
              <a:rPr lang="en-US" dirty="0" err="1" smtClean="0"/>
              <a:t>PostGreSQL</a:t>
            </a:r>
            <a:r>
              <a:rPr lang="en-US" dirty="0"/>
              <a:t> </a:t>
            </a:r>
            <a:r>
              <a:rPr lang="en-US" dirty="0" smtClean="0"/>
              <a:t>(spatial database), and configured inside the Ubuntu </a:t>
            </a:r>
            <a:r>
              <a:rPr lang="en-US" dirty="0"/>
              <a:t>virtual </a:t>
            </a:r>
            <a:r>
              <a:rPr lang="en-US" dirty="0" smtClean="0"/>
              <a:t>machine.</a:t>
            </a:r>
          </a:p>
          <a:p>
            <a:pPr>
              <a:defRPr/>
            </a:pPr>
            <a:r>
              <a:rPr lang="en-US" dirty="0" smtClean="0"/>
              <a:t>Virtual storage service </a:t>
            </a:r>
            <a:r>
              <a:rPr lang="en-US" dirty="0"/>
              <a:t>attaches terabyte </a:t>
            </a:r>
            <a:r>
              <a:rPr lang="en-US" dirty="0" smtClean="0"/>
              <a:t>storage to the virtual machine.</a:t>
            </a:r>
          </a:p>
          <a:p>
            <a:pPr>
              <a:defRPr/>
            </a:pPr>
            <a:r>
              <a:rPr lang="en-US" dirty="0"/>
              <a:t>The Web Map Service (WMS) protocol enables users to access the original data set from Matlab and GIS software. KML distribution is aimed for general users. Data </a:t>
            </a:r>
            <a:r>
              <a:rPr lang="en-US" dirty="0" smtClean="0"/>
              <a:t>portal are built with Google Map, and can be embedded into any website. </a:t>
            </a:r>
            <a:endParaRPr lang="en-US" dirty="0"/>
          </a:p>
          <a:p>
            <a:pPr marL="0" indent="0">
              <a:buFontTx/>
              <a:buNone/>
              <a:defRPr/>
            </a:pPr>
            <a:r>
              <a:rPr lang="en-US" dirty="0" smtClean="0"/>
              <a:t>  </a:t>
            </a:r>
          </a:p>
          <a:p>
            <a:pPr>
              <a:defRPr/>
            </a:pPr>
            <a:endParaRPr lang="en-US" dirty="0"/>
          </a:p>
        </p:txBody>
      </p:sp>
    </p:spTree>
    <p:extLst>
      <p:ext uri="{BB962C8B-B14F-4D97-AF65-F5344CB8AC3E}">
        <p14:creationId xmlns:p14="http://schemas.microsoft.com/office/powerpoint/2010/main" val="4449030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latin typeface="Candara" pitchFamily="34" charset="0"/>
              </a:rPr>
              <a:t>Big Data in Many Domains</a:t>
            </a:r>
            <a:endParaRPr lang="en-US" dirty="0">
              <a:latin typeface="Candara" pitchFamily="34" charset="0"/>
            </a:endParaRPr>
          </a:p>
        </p:txBody>
      </p:sp>
      <p:sp>
        <p:nvSpPr>
          <p:cNvPr id="3" name="Content Placeholder 2"/>
          <p:cNvSpPr>
            <a:spLocks noGrp="1"/>
          </p:cNvSpPr>
          <p:nvPr>
            <p:ph idx="1"/>
          </p:nvPr>
        </p:nvSpPr>
        <p:spPr>
          <a:xfrm>
            <a:off x="0" y="609600"/>
            <a:ext cx="9067800" cy="5867400"/>
          </a:xfrm>
        </p:spPr>
        <p:txBody>
          <a:bodyPr>
            <a:normAutofit fontScale="85000" lnSpcReduction="10000"/>
          </a:bodyPr>
          <a:lstStyle/>
          <a:p>
            <a:pPr>
              <a:buFont typeface="Wingdings" pitchFamily="2" charset="2"/>
              <a:buChar char="Ø"/>
            </a:pPr>
            <a:r>
              <a:rPr lang="en-US" sz="2400" dirty="0" smtClean="0">
                <a:solidFill>
                  <a:srgbClr val="002060"/>
                </a:solidFill>
                <a:latin typeface="Candara" pitchFamily="34" charset="0"/>
              </a:rPr>
              <a:t>According to </a:t>
            </a:r>
            <a:r>
              <a:rPr lang="en-US" sz="2400" dirty="0" smtClean="0">
                <a:solidFill>
                  <a:srgbClr val="002060"/>
                </a:solidFill>
                <a:latin typeface="Candara" pitchFamily="34" charset="0"/>
                <a:hlinkClick r:id="rId3"/>
              </a:rPr>
              <a:t>one</a:t>
            </a:r>
            <a:r>
              <a:rPr lang="en-US" sz="2400" dirty="0" smtClean="0">
                <a:solidFill>
                  <a:srgbClr val="002060"/>
                </a:solidFill>
                <a:latin typeface="Candara" pitchFamily="34" charset="0"/>
              </a:rPr>
              <a:t> estimate, we created 150 exabytes (billion gigabytes) of data in 2005. This year, we will create 1,200 </a:t>
            </a:r>
            <a:r>
              <a:rPr lang="en-US" sz="2400" dirty="0" err="1" smtClean="0">
                <a:solidFill>
                  <a:srgbClr val="002060"/>
                </a:solidFill>
                <a:latin typeface="Candara" pitchFamily="34" charset="0"/>
              </a:rPr>
              <a:t>exabytes</a:t>
            </a:r>
            <a:endParaRPr lang="en-US" sz="2400" dirty="0" smtClean="0">
              <a:solidFill>
                <a:srgbClr val="002060"/>
              </a:solidFill>
              <a:latin typeface="Candara" pitchFamily="34" charset="0"/>
            </a:endParaRPr>
          </a:p>
          <a:p>
            <a:pPr>
              <a:buFont typeface="Wingdings" pitchFamily="2" charset="2"/>
              <a:buChar char="Ø"/>
            </a:pPr>
            <a:r>
              <a:rPr lang="en-US" sz="2400" dirty="0" smtClean="0"/>
              <a:t>PC’s have ~100 Gigabytes disk and 4 Gigabytes of memory</a:t>
            </a:r>
            <a:endParaRPr lang="en-US" sz="2400" dirty="0" smtClean="0">
              <a:solidFill>
                <a:srgbClr val="002060"/>
              </a:solidFill>
              <a:latin typeface="Candara" pitchFamily="34" charset="0"/>
            </a:endParaRPr>
          </a:p>
          <a:p>
            <a:pPr>
              <a:buFont typeface="Wingdings" pitchFamily="2" charset="2"/>
              <a:buChar char="Ø"/>
            </a:pPr>
            <a:endParaRPr lang="en-US" sz="600" dirty="0" smtClean="0">
              <a:solidFill>
                <a:srgbClr val="002060"/>
              </a:solidFill>
              <a:latin typeface="Candara" pitchFamily="34" charset="0"/>
            </a:endParaRPr>
          </a:p>
          <a:p>
            <a:pPr>
              <a:buFont typeface="Wingdings" pitchFamily="2" charset="2"/>
              <a:buChar char="Ø"/>
            </a:pPr>
            <a:r>
              <a:rPr lang="en-US" sz="2400" dirty="0" smtClean="0">
                <a:solidFill>
                  <a:srgbClr val="002060"/>
                </a:solidFill>
                <a:latin typeface="Candara" pitchFamily="34" charset="0"/>
                <a:hlinkClick r:id="rId4"/>
              </a:rPr>
              <a:t>Size of the web </a:t>
            </a:r>
            <a:r>
              <a:rPr lang="en-US" sz="2400" dirty="0" smtClean="0">
                <a:solidFill>
                  <a:srgbClr val="002060"/>
                </a:solidFill>
                <a:latin typeface="Candara" pitchFamily="34" charset="0"/>
              </a:rPr>
              <a:t>~ 3 billion web </a:t>
            </a:r>
            <a:r>
              <a:rPr lang="en-US" sz="2400" dirty="0"/>
              <a:t>pages: MapReduce at Google was on </a:t>
            </a:r>
            <a:r>
              <a:rPr lang="en-US" sz="2400" dirty="0" smtClean="0"/>
              <a:t>average processing </a:t>
            </a:r>
            <a:r>
              <a:rPr lang="en-US" sz="2400" dirty="0"/>
              <a:t>20PB per day in January </a:t>
            </a:r>
            <a:r>
              <a:rPr lang="en-US" sz="2400" dirty="0" smtClean="0"/>
              <a:t>2008</a:t>
            </a:r>
            <a:endParaRPr lang="en-US" sz="2400" dirty="0" smtClean="0">
              <a:solidFill>
                <a:srgbClr val="002060"/>
              </a:solidFill>
              <a:latin typeface="Candara" pitchFamily="34" charset="0"/>
            </a:endParaRPr>
          </a:p>
          <a:p>
            <a:pPr>
              <a:buFont typeface="Wingdings" pitchFamily="2" charset="2"/>
              <a:buChar char="Ø"/>
            </a:pPr>
            <a:endParaRPr lang="en-US" sz="600" dirty="0" smtClean="0">
              <a:solidFill>
                <a:srgbClr val="002060"/>
              </a:solidFill>
              <a:latin typeface="Candara" pitchFamily="34" charset="0"/>
            </a:endParaRPr>
          </a:p>
          <a:p>
            <a:pPr>
              <a:buFont typeface="Wingdings" pitchFamily="2" charset="2"/>
              <a:buChar char="Ø"/>
            </a:pPr>
            <a:r>
              <a:rPr lang="en-US" sz="2400" dirty="0" smtClean="0">
                <a:solidFill>
                  <a:srgbClr val="002060"/>
                </a:solidFill>
                <a:latin typeface="Candara" pitchFamily="34" charset="0"/>
              </a:rPr>
              <a:t>During 2009, American drone aircraft flying over Iraq and Afghanistan sent back around 24 years’ worth of video footage</a:t>
            </a:r>
          </a:p>
          <a:p>
            <a:pPr lvl="1">
              <a:buFont typeface="Wingdings" pitchFamily="2" charset="2"/>
              <a:buChar char="Ø"/>
            </a:pPr>
            <a:r>
              <a:rPr lang="en-US" sz="2000" dirty="0">
                <a:hlinkClick r:id="rId3"/>
              </a:rPr>
              <a:t>http://</a:t>
            </a:r>
            <a:r>
              <a:rPr lang="en-US" sz="2000" dirty="0" smtClean="0">
                <a:hlinkClick r:id="rId3"/>
              </a:rPr>
              <a:t>www.economist.com/node/15579717</a:t>
            </a:r>
            <a:endParaRPr lang="en-US" sz="2000" dirty="0" smtClean="0"/>
          </a:p>
          <a:p>
            <a:pPr lvl="1">
              <a:buFont typeface="Wingdings" pitchFamily="2" charset="2"/>
              <a:buChar char="Ø"/>
            </a:pPr>
            <a:r>
              <a:rPr lang="en-US" sz="2000" dirty="0"/>
              <a:t>New models being deployed this year will produce ten times as many data streams as their predecessors, and those in 2011 will produce 30 times as many</a:t>
            </a:r>
            <a:endParaRPr lang="en-US" sz="2000" dirty="0" smtClean="0">
              <a:solidFill>
                <a:srgbClr val="002060"/>
              </a:solidFill>
              <a:latin typeface="Candara" pitchFamily="34" charset="0"/>
            </a:endParaRPr>
          </a:p>
          <a:p>
            <a:pPr>
              <a:buFont typeface="Wingdings" pitchFamily="2" charset="2"/>
              <a:buChar char="Ø"/>
            </a:pPr>
            <a:endParaRPr lang="en-US" sz="600" dirty="0" smtClean="0">
              <a:solidFill>
                <a:srgbClr val="002060"/>
              </a:solidFill>
              <a:latin typeface="Candara" pitchFamily="34" charset="0"/>
            </a:endParaRPr>
          </a:p>
          <a:p>
            <a:pPr>
              <a:buFont typeface="Wingdings" pitchFamily="2" charset="2"/>
              <a:buChar char="Ø"/>
            </a:pPr>
            <a:r>
              <a:rPr lang="en-US" sz="2400" dirty="0" smtClean="0">
                <a:solidFill>
                  <a:srgbClr val="002060"/>
                </a:solidFill>
                <a:latin typeface="Candara" pitchFamily="34" charset="0"/>
              </a:rPr>
              <a:t>~108 million sequence records in </a:t>
            </a:r>
            <a:r>
              <a:rPr lang="en-US" sz="2400" dirty="0" smtClean="0">
                <a:solidFill>
                  <a:srgbClr val="002060"/>
                </a:solidFill>
                <a:latin typeface="Candara" pitchFamily="34" charset="0"/>
                <a:hlinkClick r:id="rId5"/>
              </a:rPr>
              <a:t>GenBank</a:t>
            </a:r>
            <a:r>
              <a:rPr lang="en-US" sz="2400" dirty="0" smtClean="0">
                <a:solidFill>
                  <a:srgbClr val="002060"/>
                </a:solidFill>
                <a:latin typeface="Candara" pitchFamily="34" charset="0"/>
              </a:rPr>
              <a:t> in 2009, doubling in every 18 months</a:t>
            </a:r>
          </a:p>
          <a:p>
            <a:pPr>
              <a:buFont typeface="Wingdings" pitchFamily="2" charset="2"/>
              <a:buChar char="Ø"/>
            </a:pPr>
            <a:endParaRPr lang="en-US" sz="600" dirty="0" smtClean="0">
              <a:solidFill>
                <a:srgbClr val="002060"/>
              </a:solidFill>
              <a:latin typeface="Candara" pitchFamily="34" charset="0"/>
            </a:endParaRPr>
          </a:p>
          <a:p>
            <a:pPr>
              <a:buFont typeface="Wingdings" pitchFamily="2" charset="2"/>
              <a:buChar char="Ø"/>
            </a:pPr>
            <a:r>
              <a:rPr lang="en-US" sz="2400" dirty="0" smtClean="0">
                <a:solidFill>
                  <a:srgbClr val="002060"/>
                </a:solidFill>
                <a:latin typeface="Candara" pitchFamily="34" charset="0"/>
              </a:rPr>
              <a:t>~20 million purchases at Wal-Mart a day</a:t>
            </a:r>
          </a:p>
          <a:p>
            <a:pPr>
              <a:buFont typeface="Wingdings" pitchFamily="2" charset="2"/>
              <a:buChar char="Ø"/>
            </a:pPr>
            <a:endParaRPr lang="en-US" sz="600" dirty="0" smtClean="0">
              <a:solidFill>
                <a:srgbClr val="002060"/>
              </a:solidFill>
              <a:latin typeface="Candara" pitchFamily="34" charset="0"/>
            </a:endParaRPr>
          </a:p>
          <a:p>
            <a:pPr>
              <a:buFont typeface="Wingdings" pitchFamily="2" charset="2"/>
              <a:buChar char="Ø"/>
            </a:pPr>
            <a:r>
              <a:rPr lang="en-US" sz="2400" dirty="0" smtClean="0">
                <a:solidFill>
                  <a:srgbClr val="002060"/>
                </a:solidFill>
                <a:latin typeface="Candara" pitchFamily="34" charset="0"/>
              </a:rPr>
              <a:t>90 million </a:t>
            </a:r>
            <a:r>
              <a:rPr lang="en-US" sz="2400" dirty="0" smtClean="0">
                <a:solidFill>
                  <a:srgbClr val="002060"/>
                </a:solidFill>
                <a:latin typeface="Candara" pitchFamily="34" charset="0"/>
                <a:hlinkClick r:id="rId6"/>
              </a:rPr>
              <a:t>Tweets a day</a:t>
            </a:r>
            <a:endParaRPr lang="en-US" sz="2400" dirty="0" smtClean="0">
              <a:solidFill>
                <a:srgbClr val="002060"/>
              </a:solidFill>
              <a:latin typeface="Candara" pitchFamily="34" charset="0"/>
            </a:endParaRPr>
          </a:p>
          <a:p>
            <a:pPr>
              <a:buFont typeface="Wingdings" pitchFamily="2" charset="2"/>
              <a:buChar char="Ø"/>
            </a:pPr>
            <a:endParaRPr lang="en-US" sz="600" dirty="0" smtClean="0">
              <a:solidFill>
                <a:srgbClr val="002060"/>
              </a:solidFill>
              <a:latin typeface="Candara" pitchFamily="34" charset="0"/>
            </a:endParaRPr>
          </a:p>
          <a:p>
            <a:pPr>
              <a:buFont typeface="Wingdings" pitchFamily="2" charset="2"/>
              <a:buChar char="Ø"/>
            </a:pPr>
            <a:r>
              <a:rPr lang="en-US" sz="2400" dirty="0" smtClean="0">
                <a:solidFill>
                  <a:srgbClr val="002060"/>
                </a:solidFill>
                <a:latin typeface="Candara" pitchFamily="34" charset="0"/>
              </a:rPr>
              <a:t>Astronomy, Particle Physics, Medical Records …</a:t>
            </a:r>
          </a:p>
          <a:p>
            <a:pPr>
              <a:buFont typeface="Wingdings" pitchFamily="2" charset="2"/>
              <a:buChar char="Ø"/>
            </a:pPr>
            <a:endParaRPr lang="en-US" sz="600" dirty="0" smtClean="0">
              <a:solidFill>
                <a:srgbClr val="002060"/>
              </a:solidFill>
              <a:latin typeface="Candara" pitchFamily="34" charset="0"/>
            </a:endParaRPr>
          </a:p>
          <a:p>
            <a:pPr>
              <a:buFont typeface="Wingdings" pitchFamily="2" charset="2"/>
              <a:buChar char="Ø"/>
            </a:pPr>
            <a:endParaRPr lang="en-US" sz="600" dirty="0" smtClean="0"/>
          </a:p>
          <a:p>
            <a:pPr>
              <a:buFont typeface="Wingdings" pitchFamily="2" charset="2"/>
              <a:buChar char="Ø"/>
            </a:pPr>
            <a:r>
              <a:rPr lang="en-US" sz="2400" i="1" dirty="0" smtClean="0">
                <a:hlinkClick r:id="rId7"/>
              </a:rPr>
              <a:t>The </a:t>
            </a:r>
            <a:r>
              <a:rPr lang="en-US" sz="2400" i="1" dirty="0">
                <a:hlinkClick r:id="rId7"/>
              </a:rPr>
              <a:t>Fourth Paradigm: Data-Intensive Scientific </a:t>
            </a:r>
            <a:r>
              <a:rPr lang="en-US" sz="2400" i="1" dirty="0" smtClean="0">
                <a:hlinkClick r:id="rId7"/>
              </a:rPr>
              <a:t>Discovery</a:t>
            </a:r>
            <a:endParaRPr lang="en-US" sz="2400" i="1" dirty="0"/>
          </a:p>
          <a:p>
            <a:pPr>
              <a:buFont typeface="Wingdings" pitchFamily="2" charset="2"/>
              <a:buChar char="Ø"/>
            </a:pPr>
            <a:r>
              <a:rPr lang="en-US" sz="2400" i="1" dirty="0" smtClean="0"/>
              <a:t>Large Hadron Collider at CERN; record ~100 Petabytes data to find Higgs Boson</a:t>
            </a:r>
            <a:endParaRPr lang="en-US" dirty="0" smtClean="0"/>
          </a:p>
          <a:p>
            <a:pPr>
              <a:buFont typeface="Wingdings" pitchFamily="2" charset="2"/>
              <a:buChar char="Ø"/>
            </a:pPr>
            <a:endParaRPr lang="en-US" dirty="0" smtClean="0"/>
          </a:p>
          <a:p>
            <a:pPr>
              <a:buFont typeface="Wingdings" pitchFamily="2" charset="2"/>
              <a:buChar char="Ø"/>
            </a:pPr>
            <a:endParaRPr lang="en-US" dirty="0" smtClean="0"/>
          </a:p>
        </p:txBody>
      </p:sp>
    </p:spTree>
    <p:extLst>
      <p:ext uri="{BB962C8B-B14F-4D97-AF65-F5344CB8AC3E}">
        <p14:creationId xmlns:p14="http://schemas.microsoft.com/office/powerpoint/2010/main" val="27466005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5613" y="228600"/>
            <a:ext cx="8229600" cy="1143000"/>
          </a:xfrm>
        </p:spPr>
        <p:txBody>
          <a:bodyPr>
            <a:normAutofit fontScale="90000"/>
          </a:bodyPr>
          <a:lstStyle/>
          <a:p>
            <a:r>
              <a:rPr lang="en-US" b="1" smtClean="0">
                <a:ea typeface="ＭＳ Ｐゴシック" pitchFamily="34" charset="-128"/>
              </a:rPr>
              <a:t>PolarGrid data distribution on Google Earth</a:t>
            </a:r>
          </a:p>
        </p:txBody>
      </p:sp>
      <p:sp>
        <p:nvSpPr>
          <p:cNvPr id="21507" name="Content Placeholder 4"/>
          <p:cNvSpPr>
            <a:spLocks noGrp="1"/>
          </p:cNvSpPr>
          <p:nvPr>
            <p:ph idx="1"/>
          </p:nvPr>
        </p:nvSpPr>
        <p:spPr>
          <a:xfrm>
            <a:off x="457200" y="1493838"/>
            <a:ext cx="8229600" cy="639762"/>
          </a:xfrm>
        </p:spPr>
        <p:txBody>
          <a:bodyPr/>
          <a:lstStyle/>
          <a:p>
            <a:r>
              <a:rPr lang="en-US" smtClean="0">
                <a:ea typeface="ＭＳ Ｐゴシック" pitchFamily="34" charset="-128"/>
              </a:rPr>
              <a:t>Processed on cloud using MapReduce</a:t>
            </a:r>
          </a:p>
        </p:txBody>
      </p:sp>
      <p:pic>
        <p:nvPicPr>
          <p:cNvPr id="2150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33600"/>
            <a:ext cx="9139238"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51367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b="1" smtClean="0">
                <a:ea typeface="ＭＳ Ｐゴシック" pitchFamily="34" charset="-128"/>
              </a:rPr>
              <a:t>PolarGrid Field Access Service</a:t>
            </a:r>
          </a:p>
        </p:txBody>
      </p:sp>
      <p:sp>
        <p:nvSpPr>
          <p:cNvPr id="3" name="Content Placeholder 2"/>
          <p:cNvSpPr>
            <a:spLocks noGrp="1"/>
          </p:cNvSpPr>
          <p:nvPr>
            <p:ph idx="1"/>
          </p:nvPr>
        </p:nvSpPr>
        <p:spPr>
          <a:xfrm>
            <a:off x="457200" y="1524000"/>
            <a:ext cx="8229600" cy="4343400"/>
          </a:xfrm>
        </p:spPr>
        <p:txBody>
          <a:bodyPr>
            <a:normAutofit fontScale="70000" lnSpcReduction="20000"/>
          </a:bodyPr>
          <a:lstStyle/>
          <a:p>
            <a:pPr>
              <a:defRPr/>
            </a:pPr>
            <a:r>
              <a:rPr lang="en-US" dirty="0" smtClean="0"/>
              <a:t>Field crew has limited computing resource and internet connection.</a:t>
            </a:r>
          </a:p>
          <a:p>
            <a:pPr>
              <a:defRPr/>
            </a:pPr>
            <a:r>
              <a:rPr lang="en-US" dirty="0" smtClean="0"/>
              <a:t>Essential data set are downloaded from Cloud </a:t>
            </a:r>
            <a:r>
              <a:rPr lang="en-US" dirty="0"/>
              <a:t>GIS </a:t>
            </a:r>
            <a:r>
              <a:rPr lang="en-US" dirty="0" smtClean="0"/>
              <a:t>distribution </a:t>
            </a:r>
            <a:r>
              <a:rPr lang="en-US" dirty="0"/>
              <a:t>s</a:t>
            </a:r>
            <a:r>
              <a:rPr lang="en-US" dirty="0" smtClean="0"/>
              <a:t>ervice, packed as spatial </a:t>
            </a:r>
            <a:r>
              <a:rPr lang="en-US" dirty="0"/>
              <a:t>database </a:t>
            </a:r>
            <a:r>
              <a:rPr lang="en-US" dirty="0" smtClean="0"/>
              <a:t>virtual appliance with </a:t>
            </a:r>
            <a:r>
              <a:rPr lang="en-US" dirty="0" err="1" smtClean="0"/>
              <a:t>SpatiaLite</a:t>
            </a:r>
            <a:r>
              <a:rPr lang="en-US" dirty="0" smtClean="0"/>
              <a:t>. The whole system can be carried around on a USB flash drive.</a:t>
            </a:r>
            <a:endParaRPr lang="en-US" dirty="0"/>
          </a:p>
          <a:p>
            <a:pPr>
              <a:defRPr/>
            </a:pPr>
            <a:r>
              <a:rPr lang="en-US" dirty="0" smtClean="0"/>
              <a:t>Virtual appliance is built on Ubuntu JeOS (just enough operating system), it has almost identical functions as GIS Cloud service, works on local network with </a:t>
            </a:r>
            <a:r>
              <a:rPr lang="en-US" dirty="0" err="1" smtClean="0"/>
              <a:t>VirtualBox</a:t>
            </a:r>
            <a:r>
              <a:rPr lang="en-US" dirty="0" smtClean="0"/>
              <a:t>. The virtual appliance runs with 256 M virtual memory. </a:t>
            </a:r>
          </a:p>
          <a:p>
            <a:pPr>
              <a:defRPr/>
            </a:pPr>
            <a:r>
              <a:rPr lang="en-US" dirty="0" smtClean="0"/>
              <a:t>SpatiaLite </a:t>
            </a:r>
            <a:r>
              <a:rPr lang="en-US" dirty="0"/>
              <a:t>database is </a:t>
            </a:r>
            <a:r>
              <a:rPr lang="en-US" dirty="0" smtClean="0"/>
              <a:t>a light-weight spatial database based </a:t>
            </a:r>
            <a:r>
              <a:rPr lang="en-US" dirty="0"/>
              <a:t>on SQLite. </a:t>
            </a:r>
            <a:r>
              <a:rPr lang="en-US" dirty="0" smtClean="0"/>
              <a:t>It aims at a single user; </a:t>
            </a:r>
          </a:p>
          <a:p>
            <a:pPr lvl="1">
              <a:defRPr/>
            </a:pPr>
            <a:r>
              <a:rPr lang="en-US" dirty="0" smtClean="0"/>
              <a:t>the </a:t>
            </a:r>
            <a:r>
              <a:rPr lang="en-US" dirty="0"/>
              <a:t>data can be accessed through GIS </a:t>
            </a:r>
            <a:r>
              <a:rPr lang="en-US" dirty="0" smtClean="0"/>
              <a:t>software, </a:t>
            </a:r>
            <a:r>
              <a:rPr lang="en-US" dirty="0"/>
              <a:t>and </a:t>
            </a:r>
            <a:r>
              <a:rPr lang="en-US" dirty="0" smtClean="0"/>
              <a:t>a </a:t>
            </a:r>
            <a:r>
              <a:rPr lang="en-US" dirty="0"/>
              <a:t>native API for </a:t>
            </a:r>
            <a:r>
              <a:rPr lang="en-US" dirty="0" err="1"/>
              <a:t>Matlab</a:t>
            </a:r>
            <a:r>
              <a:rPr lang="en-US" dirty="0"/>
              <a:t> </a:t>
            </a:r>
            <a:r>
              <a:rPr lang="en-US" dirty="0" smtClean="0"/>
              <a:t>has </a:t>
            </a:r>
            <a:r>
              <a:rPr lang="en-US" dirty="0"/>
              <a:t>also </a:t>
            </a:r>
            <a:r>
              <a:rPr lang="en-US" dirty="0" smtClean="0"/>
              <a:t>been developed.  </a:t>
            </a:r>
          </a:p>
        </p:txBody>
      </p:sp>
    </p:spTree>
    <p:extLst>
      <p:ext uri="{BB962C8B-B14F-4D97-AF65-F5344CB8AC3E}">
        <p14:creationId xmlns:p14="http://schemas.microsoft.com/office/powerpoint/2010/main" val="26622499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b="1" smtClean="0">
                <a:ea typeface="ＭＳ Ｐゴシック" pitchFamily="34" charset="-128"/>
              </a:rPr>
              <a:t>PolarGrid Field Access Service</a:t>
            </a:r>
          </a:p>
        </p:txBody>
      </p:sp>
      <p:sp>
        <p:nvSpPr>
          <p:cNvPr id="3" name="Content Placeholder 2"/>
          <p:cNvSpPr>
            <a:spLocks noGrp="1"/>
          </p:cNvSpPr>
          <p:nvPr>
            <p:ph idx="1"/>
          </p:nvPr>
        </p:nvSpPr>
        <p:spPr>
          <a:xfrm>
            <a:off x="457200" y="1600200"/>
            <a:ext cx="8229600" cy="1676400"/>
          </a:xfrm>
        </p:spPr>
        <p:txBody>
          <a:bodyPr>
            <a:normAutofit fontScale="70000" lnSpcReduction="20000"/>
          </a:bodyPr>
          <a:lstStyle/>
          <a:p>
            <a:pPr>
              <a:defRPr/>
            </a:pPr>
            <a:r>
              <a:rPr lang="en-US" dirty="0" smtClean="0"/>
              <a:t>SpatiaLite data access </a:t>
            </a:r>
            <a:r>
              <a:rPr lang="en-US" dirty="0"/>
              <a:t>with Quantum </a:t>
            </a:r>
            <a:r>
              <a:rPr lang="en-US" dirty="0" smtClean="0"/>
              <a:t>GIS interface</a:t>
            </a:r>
          </a:p>
          <a:p>
            <a:pPr>
              <a:defRPr/>
            </a:pPr>
            <a:r>
              <a:rPr lang="en-US" dirty="0" smtClean="0"/>
              <a:t>Left image</a:t>
            </a:r>
            <a:r>
              <a:rPr lang="en-US" dirty="0"/>
              <a:t>: 2009 Antarctica s</a:t>
            </a:r>
            <a:r>
              <a:rPr lang="en-US" dirty="0" smtClean="0"/>
              <a:t>eason vector data, originally stored in 828 separate files.</a:t>
            </a:r>
          </a:p>
          <a:p>
            <a:pPr>
              <a:defRPr/>
            </a:pPr>
            <a:r>
              <a:rPr lang="en-US" dirty="0" smtClean="0"/>
              <a:t>Right </a:t>
            </a:r>
            <a:r>
              <a:rPr lang="en-US" dirty="0"/>
              <a:t>image: visual crossover </a:t>
            </a:r>
            <a:r>
              <a:rPr lang="en-US" dirty="0" smtClean="0"/>
              <a:t>analysis for quality control (work in progress)</a:t>
            </a:r>
          </a:p>
          <a:p>
            <a:pPr>
              <a:defRPr/>
            </a:pPr>
            <a:endParaRPr lang="en-US" dirty="0" smtClean="0"/>
          </a:p>
          <a:p>
            <a:pPr>
              <a:defRPr/>
            </a:pPr>
            <a:endParaRPr lang="en-US" dirty="0"/>
          </a:p>
        </p:txBody>
      </p:sp>
      <p:pic>
        <p:nvPicPr>
          <p:cNvPr id="2355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311525"/>
            <a:ext cx="3886200"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311525"/>
            <a:ext cx="3619500" cy="2689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6054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381000" y="152400"/>
            <a:ext cx="8229600" cy="838200"/>
          </a:xfrm>
        </p:spPr>
        <p:txBody>
          <a:bodyPr/>
          <a:lstStyle/>
          <a:p>
            <a:r>
              <a:rPr lang="en-US" b="1" dirty="0" smtClean="0">
                <a:ea typeface="ＭＳ Ｐゴシック" pitchFamily="34" charset="-128"/>
              </a:rPr>
              <a:t>Use of Tiled Screens</a:t>
            </a:r>
          </a:p>
        </p:txBody>
      </p:sp>
      <p:pic>
        <p:nvPicPr>
          <p:cNvPr id="24579" name="Picture 4" descr="C:\gcf\ptliupages\publications\presentations\DSCF19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95400"/>
            <a:ext cx="6705600" cy="503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38601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C:\Users\Geoffrey Fox\Desktop\Photo on 2011-06-22 at 16.19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18"/>
            <a:ext cx="9139846" cy="6854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5407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04" y="304800"/>
            <a:ext cx="8014504" cy="838200"/>
          </a:xfrm>
        </p:spPr>
        <p:txBody>
          <a:bodyPr>
            <a:noAutofit/>
          </a:bodyPr>
          <a:lstStyle/>
          <a:p>
            <a:r>
              <a:rPr lang="en-US" sz="3600" b="1" dirty="0" smtClean="0"/>
              <a:t>C4 = Continuous Collaborative </a:t>
            </a:r>
            <a:br>
              <a:rPr lang="en-US" sz="3600" b="1" dirty="0" smtClean="0"/>
            </a:br>
            <a:r>
              <a:rPr lang="en-US" sz="3600" b="1" dirty="0" smtClean="0"/>
              <a:t>Computational Cloud</a:t>
            </a:r>
            <a:endParaRPr lang="en-US" sz="3600" b="1" dirty="0"/>
          </a:p>
        </p:txBody>
      </p:sp>
      <p:sp>
        <p:nvSpPr>
          <p:cNvPr id="3" name="TextBox 2"/>
          <p:cNvSpPr txBox="1"/>
          <p:nvPr/>
        </p:nvSpPr>
        <p:spPr>
          <a:xfrm>
            <a:off x="228600" y="1543883"/>
            <a:ext cx="8825696" cy="3354765"/>
          </a:xfrm>
          <a:prstGeom prst="rect">
            <a:avLst/>
          </a:prstGeom>
          <a:noFill/>
        </p:spPr>
        <p:txBody>
          <a:bodyPr wrap="square" rtlCol="0">
            <a:spAutoFit/>
          </a:bodyPr>
          <a:lstStyle/>
          <a:p>
            <a:pPr algn="ctr"/>
            <a:r>
              <a:rPr lang="en-US" sz="2000" b="1" dirty="0" smtClean="0"/>
              <a:t>C4 EMERGING VISION</a:t>
            </a:r>
            <a:endParaRPr lang="en-US" sz="2000" dirty="0" smtClean="0"/>
          </a:p>
          <a:p>
            <a:r>
              <a:rPr lang="en-US" sz="2000" dirty="0" smtClean="0"/>
              <a:t>While the internet has changed the way we communicate and get entertainment, we need to empower the next generation of engineers and scientists with technology that enables interdisciplinary collaboration for lifelong learning.</a:t>
            </a:r>
          </a:p>
          <a:p>
            <a:endParaRPr lang="en-US" sz="2000" dirty="0"/>
          </a:p>
          <a:p>
            <a:r>
              <a:rPr lang="en-US" sz="2000" dirty="0" smtClean="0"/>
              <a:t>Today, the cloud is a set of services that people explicitly have to </a:t>
            </a:r>
            <a:r>
              <a:rPr lang="en-US" sz="2000" b="1" dirty="0" smtClean="0"/>
              <a:t>access</a:t>
            </a:r>
            <a:r>
              <a:rPr lang="en-US" sz="2000" dirty="0" smtClean="0"/>
              <a:t> (from laptops, desktops, etc.). In 2020 the C4 will be part of our lives, as a larger, pervasive, continuous experience. The measure of success will be how “invisible” it becomes</a:t>
            </a:r>
            <a:r>
              <a:rPr lang="en-US" dirty="0" smtClean="0"/>
              <a:t>.</a:t>
            </a:r>
          </a:p>
          <a:p>
            <a:endParaRPr lang="en-US" sz="1400" dirty="0" smtClean="0"/>
          </a:p>
          <a:p>
            <a:endParaRPr lang="en-US" dirty="0"/>
          </a:p>
        </p:txBody>
      </p:sp>
      <p:sp>
        <p:nvSpPr>
          <p:cNvPr id="8" name="Rectangle 7"/>
          <p:cNvSpPr/>
          <p:nvPr/>
        </p:nvSpPr>
        <p:spPr>
          <a:xfrm>
            <a:off x="142754" y="1524000"/>
            <a:ext cx="8911542" cy="2819399"/>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p:cNvSpPr/>
          <p:nvPr/>
        </p:nvSpPr>
        <p:spPr>
          <a:xfrm>
            <a:off x="142754" y="4467761"/>
            <a:ext cx="8911542" cy="17044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28600" y="4848761"/>
            <a:ext cx="8915400" cy="1323439"/>
          </a:xfrm>
          <a:prstGeom prst="rect">
            <a:avLst/>
          </a:prstGeom>
        </p:spPr>
        <p:txBody>
          <a:bodyPr wrap="square">
            <a:spAutoFit/>
          </a:bodyPr>
          <a:lstStyle/>
          <a:p>
            <a:r>
              <a:rPr lang="en-US" sz="2000" dirty="0" smtClean="0"/>
              <a:t>We are no prophets and can’t anticipate what exactly will work, but we </a:t>
            </a:r>
            <a:r>
              <a:rPr lang="en-US" sz="2000" dirty="0"/>
              <a:t>expect to have high bandwidth and ubiquitous connectivity for everyone everywhere, even in rural areas (using power-efficient micro data centers the size of shoe boxes</a:t>
            </a:r>
            <a:r>
              <a:rPr lang="en-US" sz="2000" dirty="0" smtClean="0"/>
              <a:t>). Here the cloud will enable business, fun, destruction and creation of regimes (societies)</a:t>
            </a:r>
            <a:endParaRPr lang="en-US" sz="2000" dirty="0"/>
          </a:p>
        </p:txBody>
      </p:sp>
      <p:sp>
        <p:nvSpPr>
          <p:cNvPr id="12" name="Rectangle 11"/>
          <p:cNvSpPr/>
          <p:nvPr/>
        </p:nvSpPr>
        <p:spPr>
          <a:xfrm>
            <a:off x="3028885" y="4543961"/>
            <a:ext cx="2047228" cy="400110"/>
          </a:xfrm>
          <a:prstGeom prst="rect">
            <a:avLst/>
          </a:prstGeom>
        </p:spPr>
        <p:txBody>
          <a:bodyPr wrap="none">
            <a:spAutoFit/>
          </a:bodyPr>
          <a:lstStyle/>
          <a:p>
            <a:pPr algn="ctr"/>
            <a:r>
              <a:rPr lang="en-US" sz="2000" b="1" dirty="0"/>
              <a:t>C4 </a:t>
            </a:r>
            <a:r>
              <a:rPr lang="en-US" sz="2000" b="1" dirty="0" smtClean="0"/>
              <a:t>Society Vision </a:t>
            </a:r>
            <a:endParaRPr lang="en-US" sz="2000" b="1" dirty="0"/>
          </a:p>
        </p:txBody>
      </p:sp>
      <p:sp>
        <p:nvSpPr>
          <p:cNvPr id="6" name="TextBox 5"/>
          <p:cNvSpPr txBox="1"/>
          <p:nvPr/>
        </p:nvSpPr>
        <p:spPr>
          <a:xfrm>
            <a:off x="2286000" y="6303220"/>
            <a:ext cx="3807004" cy="400110"/>
          </a:xfrm>
          <a:prstGeom prst="rect">
            <a:avLst/>
          </a:prstGeom>
          <a:noFill/>
        </p:spPr>
        <p:txBody>
          <a:bodyPr wrap="none" rtlCol="0">
            <a:spAutoFit/>
          </a:bodyPr>
          <a:lstStyle/>
          <a:p>
            <a:r>
              <a:rPr lang="en-US" sz="2000" b="1" dirty="0" smtClean="0"/>
              <a:t>Education should also embrace C4</a:t>
            </a:r>
            <a:endParaRPr lang="en-US" sz="2000" b="1" dirty="0"/>
          </a:p>
        </p:txBody>
      </p:sp>
    </p:spTree>
    <p:extLst>
      <p:ext uri="{BB962C8B-B14F-4D97-AF65-F5344CB8AC3E}">
        <p14:creationId xmlns:p14="http://schemas.microsoft.com/office/powerpoint/2010/main" val="20520213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a:xfrm>
            <a:off x="1981200" y="1447800"/>
            <a:ext cx="2819400" cy="2743200"/>
            <a:chOff x="1981200" y="1447800"/>
            <a:chExt cx="2819400" cy="2743200"/>
          </a:xfrm>
        </p:grpSpPr>
        <p:sp>
          <p:nvSpPr>
            <p:cNvPr id="4" name="Donut 3"/>
            <p:cNvSpPr/>
            <p:nvPr/>
          </p:nvSpPr>
          <p:spPr>
            <a:xfrm>
              <a:off x="1981200" y="1447800"/>
              <a:ext cx="2743200" cy="2743200"/>
            </a:xfrm>
            <a:prstGeom prst="donut">
              <a:avLst>
                <a:gd name="adj" fmla="val 1957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C</a:t>
              </a:r>
              <a:r>
                <a:rPr lang="en-US" baseline="30000" dirty="0" smtClean="0">
                  <a:solidFill>
                    <a:srgbClr val="FF0000"/>
                  </a:solidFill>
                </a:rPr>
                <a:t>4</a:t>
              </a:r>
            </a:p>
            <a:p>
              <a:pPr algn="ctr"/>
              <a:r>
                <a:rPr lang="en-US" b="1" dirty="0" smtClean="0">
                  <a:solidFill>
                    <a:schemeClr val="tx1"/>
                  </a:solidFill>
                </a:rPr>
                <a:t>Continuous</a:t>
              </a:r>
            </a:p>
            <a:p>
              <a:pPr algn="ctr"/>
              <a:r>
                <a:rPr lang="en-US" b="1" dirty="0" smtClean="0">
                  <a:solidFill>
                    <a:schemeClr val="tx1"/>
                  </a:solidFill>
                </a:rPr>
                <a:t>Collaborative</a:t>
              </a:r>
            </a:p>
            <a:p>
              <a:pPr algn="ctr"/>
              <a:r>
                <a:rPr lang="en-US" b="1" dirty="0" smtClean="0">
                  <a:solidFill>
                    <a:schemeClr val="tx1"/>
                  </a:solidFill>
                </a:rPr>
                <a:t>Computational</a:t>
              </a:r>
            </a:p>
            <a:p>
              <a:pPr algn="ctr"/>
              <a:r>
                <a:rPr lang="en-US" b="1" dirty="0" smtClean="0">
                  <a:solidFill>
                    <a:schemeClr val="tx1"/>
                  </a:solidFill>
                </a:rPr>
                <a:t>Cloud</a:t>
              </a:r>
              <a:endParaRPr lang="en-US" b="1" dirty="0">
                <a:solidFill>
                  <a:schemeClr val="tx1"/>
                </a:solidFill>
              </a:endParaRPr>
            </a:p>
          </p:txBody>
        </p:sp>
        <p:sp>
          <p:nvSpPr>
            <p:cNvPr id="7" name="TextBox 6"/>
            <p:cNvSpPr txBox="1"/>
            <p:nvPr/>
          </p:nvSpPr>
          <p:spPr>
            <a:xfrm>
              <a:off x="3200400" y="1524000"/>
              <a:ext cx="386644" cy="369332"/>
            </a:xfrm>
            <a:prstGeom prst="rect">
              <a:avLst/>
            </a:prstGeom>
            <a:noFill/>
          </p:spPr>
          <p:txBody>
            <a:bodyPr wrap="none" rtlCol="0">
              <a:spAutoFit/>
            </a:bodyPr>
            <a:lstStyle/>
            <a:p>
              <a:r>
                <a:rPr lang="en-US" b="1" dirty="0" smtClean="0"/>
                <a:t>C</a:t>
              </a:r>
              <a:r>
                <a:rPr lang="en-US" b="1" baseline="30000" dirty="0" smtClean="0"/>
                <a:t>4</a:t>
              </a:r>
            </a:p>
          </p:txBody>
        </p:sp>
        <p:sp>
          <p:nvSpPr>
            <p:cNvPr id="8" name="TextBox 7"/>
            <p:cNvSpPr txBox="1"/>
            <p:nvPr/>
          </p:nvSpPr>
          <p:spPr>
            <a:xfrm>
              <a:off x="3581400" y="1611868"/>
              <a:ext cx="228600" cy="369332"/>
            </a:xfrm>
            <a:prstGeom prst="rect">
              <a:avLst/>
            </a:prstGeom>
            <a:noFill/>
          </p:spPr>
          <p:txBody>
            <a:bodyPr wrap="square" rtlCol="0">
              <a:spAutoFit/>
            </a:bodyPr>
            <a:lstStyle/>
            <a:p>
              <a:r>
                <a:rPr lang="en-US" b="1" dirty="0" smtClean="0"/>
                <a:t>I</a:t>
              </a:r>
              <a:endParaRPr lang="en-US" b="1" baseline="30000" dirty="0" smtClean="0"/>
            </a:p>
          </p:txBody>
        </p:sp>
        <p:sp>
          <p:nvSpPr>
            <p:cNvPr id="9" name="TextBox 8"/>
            <p:cNvSpPr txBox="1"/>
            <p:nvPr/>
          </p:nvSpPr>
          <p:spPr>
            <a:xfrm>
              <a:off x="3733800" y="1701800"/>
              <a:ext cx="304800" cy="369332"/>
            </a:xfrm>
            <a:prstGeom prst="rect">
              <a:avLst/>
            </a:prstGeom>
            <a:noFill/>
          </p:spPr>
          <p:txBody>
            <a:bodyPr wrap="square" rtlCol="0">
              <a:spAutoFit/>
            </a:bodyPr>
            <a:lstStyle/>
            <a:p>
              <a:r>
                <a:rPr lang="en-US" b="1" dirty="0" smtClean="0"/>
                <a:t>N</a:t>
              </a:r>
            </a:p>
          </p:txBody>
        </p:sp>
        <p:sp>
          <p:nvSpPr>
            <p:cNvPr id="10" name="TextBox 9"/>
            <p:cNvSpPr txBox="1"/>
            <p:nvPr/>
          </p:nvSpPr>
          <p:spPr>
            <a:xfrm>
              <a:off x="3962400" y="1879600"/>
              <a:ext cx="304800" cy="369332"/>
            </a:xfrm>
            <a:prstGeom prst="rect">
              <a:avLst/>
            </a:prstGeom>
            <a:noFill/>
          </p:spPr>
          <p:txBody>
            <a:bodyPr wrap="square" rtlCol="0">
              <a:spAutoFit/>
            </a:bodyPr>
            <a:lstStyle/>
            <a:p>
              <a:r>
                <a:rPr lang="en-US" b="1" dirty="0" smtClean="0"/>
                <a:t>T</a:t>
              </a:r>
            </a:p>
          </p:txBody>
        </p:sp>
        <p:sp>
          <p:nvSpPr>
            <p:cNvPr id="11" name="TextBox 10"/>
            <p:cNvSpPr txBox="1"/>
            <p:nvPr/>
          </p:nvSpPr>
          <p:spPr>
            <a:xfrm>
              <a:off x="4114800" y="1981200"/>
              <a:ext cx="304800" cy="369332"/>
            </a:xfrm>
            <a:prstGeom prst="rect">
              <a:avLst/>
            </a:prstGeom>
            <a:noFill/>
          </p:spPr>
          <p:txBody>
            <a:bodyPr wrap="square" rtlCol="0">
              <a:spAutoFit/>
            </a:bodyPr>
            <a:lstStyle/>
            <a:p>
              <a:r>
                <a:rPr lang="en-US" b="1" dirty="0" smtClean="0"/>
                <a:t>E</a:t>
              </a:r>
            </a:p>
          </p:txBody>
        </p:sp>
        <p:sp>
          <p:nvSpPr>
            <p:cNvPr id="12" name="TextBox 11"/>
            <p:cNvSpPr txBox="1"/>
            <p:nvPr/>
          </p:nvSpPr>
          <p:spPr>
            <a:xfrm>
              <a:off x="4267200" y="2209800"/>
              <a:ext cx="304800" cy="369332"/>
            </a:xfrm>
            <a:prstGeom prst="rect">
              <a:avLst/>
            </a:prstGeom>
            <a:noFill/>
          </p:spPr>
          <p:txBody>
            <a:bodyPr wrap="square" rtlCol="0">
              <a:spAutoFit/>
            </a:bodyPr>
            <a:lstStyle/>
            <a:p>
              <a:r>
                <a:rPr lang="en-US" b="1" dirty="0" smtClean="0"/>
                <a:t>L</a:t>
              </a:r>
            </a:p>
          </p:txBody>
        </p:sp>
        <p:sp>
          <p:nvSpPr>
            <p:cNvPr id="13" name="TextBox 12"/>
            <p:cNvSpPr txBox="1"/>
            <p:nvPr/>
          </p:nvSpPr>
          <p:spPr>
            <a:xfrm>
              <a:off x="4495800" y="2602468"/>
              <a:ext cx="304800" cy="369332"/>
            </a:xfrm>
            <a:prstGeom prst="rect">
              <a:avLst/>
            </a:prstGeom>
            <a:noFill/>
          </p:spPr>
          <p:txBody>
            <a:bodyPr wrap="square" rtlCol="0">
              <a:spAutoFit/>
            </a:bodyPr>
            <a:lstStyle/>
            <a:p>
              <a:r>
                <a:rPr lang="en-US" b="1" dirty="0" smtClean="0"/>
                <a:t>I</a:t>
              </a:r>
            </a:p>
          </p:txBody>
        </p:sp>
        <p:sp>
          <p:nvSpPr>
            <p:cNvPr id="14" name="TextBox 13"/>
            <p:cNvSpPr txBox="1"/>
            <p:nvPr/>
          </p:nvSpPr>
          <p:spPr>
            <a:xfrm>
              <a:off x="4267200" y="2819400"/>
              <a:ext cx="304800" cy="369332"/>
            </a:xfrm>
            <a:prstGeom prst="rect">
              <a:avLst/>
            </a:prstGeom>
            <a:noFill/>
          </p:spPr>
          <p:txBody>
            <a:bodyPr wrap="square" rtlCol="0">
              <a:spAutoFit/>
            </a:bodyPr>
            <a:lstStyle/>
            <a:p>
              <a:r>
                <a:rPr lang="en-US" b="1" dirty="0" smtClean="0"/>
                <a:t>G</a:t>
              </a:r>
            </a:p>
          </p:txBody>
        </p:sp>
        <p:sp>
          <p:nvSpPr>
            <p:cNvPr id="15" name="TextBox 14"/>
            <p:cNvSpPr txBox="1"/>
            <p:nvPr/>
          </p:nvSpPr>
          <p:spPr>
            <a:xfrm>
              <a:off x="4419600" y="2362200"/>
              <a:ext cx="304800" cy="369332"/>
            </a:xfrm>
            <a:prstGeom prst="rect">
              <a:avLst/>
            </a:prstGeom>
            <a:noFill/>
          </p:spPr>
          <p:txBody>
            <a:bodyPr wrap="square" rtlCol="0">
              <a:spAutoFit/>
            </a:bodyPr>
            <a:lstStyle/>
            <a:p>
              <a:r>
                <a:rPr lang="en-US" b="1" dirty="0" smtClean="0"/>
                <a:t>L</a:t>
              </a:r>
            </a:p>
          </p:txBody>
        </p:sp>
        <p:sp>
          <p:nvSpPr>
            <p:cNvPr id="16" name="TextBox 15"/>
            <p:cNvSpPr txBox="1"/>
            <p:nvPr/>
          </p:nvSpPr>
          <p:spPr>
            <a:xfrm>
              <a:off x="4191000" y="3048000"/>
              <a:ext cx="304800" cy="369332"/>
            </a:xfrm>
            <a:prstGeom prst="rect">
              <a:avLst/>
            </a:prstGeom>
            <a:noFill/>
          </p:spPr>
          <p:txBody>
            <a:bodyPr wrap="square" rtlCol="0">
              <a:spAutoFit/>
            </a:bodyPr>
            <a:lstStyle/>
            <a:p>
              <a:r>
                <a:rPr lang="en-US" b="1" dirty="0" smtClean="0"/>
                <a:t>E</a:t>
              </a:r>
            </a:p>
          </p:txBody>
        </p:sp>
        <p:sp>
          <p:nvSpPr>
            <p:cNvPr id="17" name="TextBox 16"/>
            <p:cNvSpPr txBox="1"/>
            <p:nvPr/>
          </p:nvSpPr>
          <p:spPr>
            <a:xfrm>
              <a:off x="4038600" y="3276600"/>
              <a:ext cx="304800" cy="369332"/>
            </a:xfrm>
            <a:prstGeom prst="rect">
              <a:avLst/>
            </a:prstGeom>
            <a:noFill/>
          </p:spPr>
          <p:txBody>
            <a:bodyPr wrap="square" rtlCol="0">
              <a:spAutoFit/>
            </a:bodyPr>
            <a:lstStyle/>
            <a:p>
              <a:r>
                <a:rPr lang="en-US" b="1" dirty="0" smtClean="0"/>
                <a:t>N</a:t>
              </a:r>
            </a:p>
          </p:txBody>
        </p:sp>
        <p:sp>
          <p:nvSpPr>
            <p:cNvPr id="18" name="TextBox 17"/>
            <p:cNvSpPr txBox="1"/>
            <p:nvPr/>
          </p:nvSpPr>
          <p:spPr>
            <a:xfrm>
              <a:off x="3886200" y="3505200"/>
              <a:ext cx="304800" cy="369332"/>
            </a:xfrm>
            <a:prstGeom prst="rect">
              <a:avLst/>
            </a:prstGeom>
            <a:noFill/>
          </p:spPr>
          <p:txBody>
            <a:bodyPr wrap="square" rtlCol="0">
              <a:spAutoFit/>
            </a:bodyPr>
            <a:lstStyle/>
            <a:p>
              <a:r>
                <a:rPr lang="en-US" b="1" dirty="0" smtClean="0"/>
                <a:t>C</a:t>
              </a:r>
            </a:p>
          </p:txBody>
        </p:sp>
        <p:sp>
          <p:nvSpPr>
            <p:cNvPr id="19" name="TextBox 18"/>
            <p:cNvSpPr txBox="1"/>
            <p:nvPr/>
          </p:nvSpPr>
          <p:spPr>
            <a:xfrm>
              <a:off x="3657600" y="3657600"/>
              <a:ext cx="304800" cy="369332"/>
            </a:xfrm>
            <a:prstGeom prst="rect">
              <a:avLst/>
            </a:prstGeom>
            <a:noFill/>
          </p:spPr>
          <p:txBody>
            <a:bodyPr wrap="square" rtlCol="0">
              <a:spAutoFit/>
            </a:bodyPr>
            <a:lstStyle/>
            <a:p>
              <a:r>
                <a:rPr lang="en-US" b="1" dirty="0" smtClean="0"/>
                <a:t>E</a:t>
              </a:r>
            </a:p>
          </p:txBody>
        </p:sp>
      </p:grpSp>
      <p:sp>
        <p:nvSpPr>
          <p:cNvPr id="21" name="TextBox 20"/>
          <p:cNvSpPr txBox="1"/>
          <p:nvPr/>
        </p:nvSpPr>
        <p:spPr>
          <a:xfrm>
            <a:off x="0" y="3276600"/>
            <a:ext cx="4179606" cy="1754326"/>
          </a:xfrm>
          <a:prstGeom prst="rect">
            <a:avLst/>
          </a:prstGeom>
          <a:noFill/>
        </p:spPr>
        <p:txBody>
          <a:bodyPr wrap="none" rtlCol="0">
            <a:spAutoFit/>
          </a:bodyPr>
          <a:lstStyle/>
          <a:p>
            <a:r>
              <a:rPr lang="en-US" b="1" dirty="0" smtClean="0"/>
              <a:t>Motivating</a:t>
            </a:r>
            <a:br>
              <a:rPr lang="en-US" b="1" dirty="0" smtClean="0"/>
            </a:br>
            <a:r>
              <a:rPr lang="en-US" b="1" dirty="0" smtClean="0"/>
              <a:t>Issues</a:t>
            </a:r>
            <a:r>
              <a:rPr lang="en-US" dirty="0" smtClean="0"/>
              <a:t/>
            </a:r>
            <a:br>
              <a:rPr lang="en-US" dirty="0" smtClean="0"/>
            </a:br>
            <a:r>
              <a:rPr lang="en-US" dirty="0" smtClean="0"/>
              <a:t>  job / education mismatch</a:t>
            </a:r>
          </a:p>
          <a:p>
            <a:r>
              <a:rPr lang="en-US" dirty="0"/>
              <a:t> </a:t>
            </a:r>
            <a:r>
              <a:rPr lang="en-US" dirty="0" smtClean="0"/>
              <a:t> Higher Ed rigidity</a:t>
            </a:r>
          </a:p>
          <a:p>
            <a:r>
              <a:rPr lang="en-US" dirty="0"/>
              <a:t> </a:t>
            </a:r>
            <a:r>
              <a:rPr lang="en-US" dirty="0" smtClean="0"/>
              <a:t> Interdisciplinary work</a:t>
            </a:r>
          </a:p>
          <a:p>
            <a:r>
              <a:rPr lang="en-US" dirty="0"/>
              <a:t> </a:t>
            </a:r>
            <a:r>
              <a:rPr lang="en-US" dirty="0" smtClean="0"/>
              <a:t> Engineering v Science, Little v. Big science</a:t>
            </a:r>
            <a:endParaRPr lang="en-US" dirty="0"/>
          </a:p>
        </p:txBody>
      </p:sp>
      <p:cxnSp>
        <p:nvCxnSpPr>
          <p:cNvPr id="23" name="Straight Arrow Connector 22"/>
          <p:cNvCxnSpPr/>
          <p:nvPr/>
        </p:nvCxnSpPr>
        <p:spPr>
          <a:xfrm>
            <a:off x="1524000" y="3505200"/>
            <a:ext cx="4572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62000" y="1371600"/>
            <a:ext cx="1426481" cy="646331"/>
          </a:xfrm>
          <a:prstGeom prst="rect">
            <a:avLst/>
          </a:prstGeom>
          <a:noFill/>
        </p:spPr>
        <p:txBody>
          <a:bodyPr wrap="none" rtlCol="0">
            <a:spAutoFit/>
          </a:bodyPr>
          <a:lstStyle/>
          <a:p>
            <a:r>
              <a:rPr lang="en-US" b="1" dirty="0" smtClean="0"/>
              <a:t>Modeling</a:t>
            </a:r>
          </a:p>
          <a:p>
            <a:r>
              <a:rPr lang="en-US" b="1" dirty="0" smtClean="0"/>
              <a:t>&amp; Simulation</a:t>
            </a:r>
            <a:endParaRPr lang="en-US" b="1" dirty="0"/>
          </a:p>
        </p:txBody>
      </p:sp>
      <p:cxnSp>
        <p:nvCxnSpPr>
          <p:cNvPr id="25" name="Straight Arrow Connector 24"/>
          <p:cNvCxnSpPr/>
          <p:nvPr/>
        </p:nvCxnSpPr>
        <p:spPr>
          <a:xfrm>
            <a:off x="1981200" y="1676400"/>
            <a:ext cx="304800" cy="152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04800" y="2133600"/>
            <a:ext cx="922047" cy="369332"/>
          </a:xfrm>
          <a:prstGeom prst="rect">
            <a:avLst/>
          </a:prstGeom>
          <a:noFill/>
        </p:spPr>
        <p:txBody>
          <a:bodyPr wrap="none" rtlCol="0">
            <a:spAutoFit/>
          </a:bodyPr>
          <a:lstStyle/>
          <a:p>
            <a:r>
              <a:rPr lang="en-US" b="1" dirty="0" smtClean="0"/>
              <a:t>C(DE)SE</a:t>
            </a:r>
            <a:endParaRPr lang="en-US" b="1" dirty="0"/>
          </a:p>
        </p:txBody>
      </p:sp>
      <p:cxnSp>
        <p:nvCxnSpPr>
          <p:cNvPr id="27" name="Straight Arrow Connector 26"/>
          <p:cNvCxnSpPr/>
          <p:nvPr/>
        </p:nvCxnSpPr>
        <p:spPr>
          <a:xfrm>
            <a:off x="1371600" y="2362200"/>
            <a:ext cx="4572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29"/>
          <p:cNvGrpSpPr/>
          <p:nvPr/>
        </p:nvGrpSpPr>
        <p:grpSpPr>
          <a:xfrm>
            <a:off x="4648200" y="1981200"/>
            <a:ext cx="2825631" cy="369332"/>
            <a:chOff x="4419600" y="1600200"/>
            <a:chExt cx="2825631" cy="369332"/>
          </a:xfrm>
        </p:grpSpPr>
        <p:cxnSp>
          <p:nvCxnSpPr>
            <p:cNvPr id="28" name="Straight Arrow Connector 27"/>
            <p:cNvCxnSpPr/>
            <p:nvPr/>
          </p:nvCxnSpPr>
          <p:spPr>
            <a:xfrm>
              <a:off x="4419600" y="1784072"/>
              <a:ext cx="4572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953000" y="1600200"/>
              <a:ext cx="2292231" cy="369332"/>
            </a:xfrm>
            <a:prstGeom prst="rect">
              <a:avLst/>
            </a:prstGeom>
            <a:noFill/>
          </p:spPr>
          <p:txBody>
            <a:bodyPr wrap="none" rtlCol="0">
              <a:spAutoFit/>
            </a:bodyPr>
            <a:lstStyle/>
            <a:p>
              <a:r>
                <a:rPr lang="en-US" dirty="0" smtClean="0"/>
                <a:t>C</a:t>
              </a:r>
              <a:r>
                <a:rPr lang="en-US" baseline="30000" dirty="0" smtClean="0"/>
                <a:t>4</a:t>
              </a:r>
              <a:r>
                <a:rPr lang="en-US" dirty="0" smtClean="0"/>
                <a:t> Intelligent Economy</a:t>
              </a:r>
              <a:endParaRPr lang="en-US" dirty="0"/>
            </a:p>
          </p:txBody>
        </p:sp>
      </p:grpSp>
      <p:grpSp>
        <p:nvGrpSpPr>
          <p:cNvPr id="5" name="Group 30"/>
          <p:cNvGrpSpPr/>
          <p:nvPr/>
        </p:nvGrpSpPr>
        <p:grpSpPr>
          <a:xfrm>
            <a:off x="4800600" y="2362200"/>
            <a:ext cx="2612367" cy="369332"/>
            <a:chOff x="4419600" y="1600200"/>
            <a:chExt cx="2612367" cy="369332"/>
          </a:xfrm>
        </p:grpSpPr>
        <p:cxnSp>
          <p:nvCxnSpPr>
            <p:cNvPr id="32" name="Straight Arrow Connector 31"/>
            <p:cNvCxnSpPr/>
            <p:nvPr/>
          </p:nvCxnSpPr>
          <p:spPr>
            <a:xfrm>
              <a:off x="4419600" y="1784072"/>
              <a:ext cx="4572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953000" y="1600200"/>
              <a:ext cx="2078967" cy="369332"/>
            </a:xfrm>
            <a:prstGeom prst="rect">
              <a:avLst/>
            </a:prstGeom>
            <a:noFill/>
          </p:spPr>
          <p:txBody>
            <a:bodyPr wrap="none" rtlCol="0">
              <a:spAutoFit/>
            </a:bodyPr>
            <a:lstStyle/>
            <a:p>
              <a:r>
                <a:rPr lang="en-US" dirty="0" smtClean="0"/>
                <a:t>C</a:t>
              </a:r>
              <a:r>
                <a:rPr lang="en-US" baseline="30000" dirty="0" smtClean="0"/>
                <a:t>4</a:t>
              </a:r>
              <a:r>
                <a:rPr lang="en-US" dirty="0" smtClean="0"/>
                <a:t> Intelligent People</a:t>
              </a:r>
              <a:endParaRPr lang="en-US" dirty="0"/>
            </a:p>
          </p:txBody>
        </p:sp>
      </p:grpSp>
      <p:grpSp>
        <p:nvGrpSpPr>
          <p:cNvPr id="6" name="Group 33"/>
          <p:cNvGrpSpPr/>
          <p:nvPr/>
        </p:nvGrpSpPr>
        <p:grpSpPr>
          <a:xfrm>
            <a:off x="4495800" y="1611868"/>
            <a:ext cx="2644619" cy="369332"/>
            <a:chOff x="4419600" y="1600200"/>
            <a:chExt cx="2644619" cy="369332"/>
          </a:xfrm>
        </p:grpSpPr>
        <p:cxnSp>
          <p:nvCxnSpPr>
            <p:cNvPr id="35" name="Straight Arrow Connector 34"/>
            <p:cNvCxnSpPr/>
            <p:nvPr/>
          </p:nvCxnSpPr>
          <p:spPr>
            <a:xfrm>
              <a:off x="4419600" y="1784072"/>
              <a:ext cx="4572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953000" y="1600200"/>
              <a:ext cx="2111219" cy="369332"/>
            </a:xfrm>
            <a:prstGeom prst="rect">
              <a:avLst/>
            </a:prstGeom>
            <a:noFill/>
          </p:spPr>
          <p:txBody>
            <a:bodyPr wrap="none" rtlCol="0">
              <a:spAutoFit/>
            </a:bodyPr>
            <a:lstStyle/>
            <a:p>
              <a:r>
                <a:rPr lang="en-US" dirty="0" smtClean="0"/>
                <a:t>C</a:t>
              </a:r>
              <a:r>
                <a:rPr lang="en-US" baseline="30000" dirty="0" smtClean="0"/>
                <a:t>4</a:t>
              </a:r>
              <a:r>
                <a:rPr lang="en-US" dirty="0" smtClean="0"/>
                <a:t> Intelligent Society</a:t>
              </a:r>
              <a:endParaRPr lang="en-US" dirty="0"/>
            </a:p>
          </p:txBody>
        </p:sp>
      </p:grpSp>
      <p:cxnSp>
        <p:nvCxnSpPr>
          <p:cNvPr id="38" name="Straight Arrow Connector 37"/>
          <p:cNvCxnSpPr/>
          <p:nvPr/>
        </p:nvCxnSpPr>
        <p:spPr>
          <a:xfrm>
            <a:off x="4572000" y="3657600"/>
            <a:ext cx="6858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307323" y="3733800"/>
            <a:ext cx="3303277" cy="1477328"/>
          </a:xfrm>
          <a:prstGeom prst="rect">
            <a:avLst/>
          </a:prstGeom>
          <a:noFill/>
          <a:ln w="28575">
            <a:solidFill>
              <a:schemeClr val="tx1"/>
            </a:solidFill>
          </a:ln>
        </p:spPr>
        <p:txBody>
          <a:bodyPr wrap="none" rtlCol="0">
            <a:spAutoFit/>
          </a:bodyPr>
          <a:lstStyle/>
          <a:p>
            <a:pPr algn="ctr"/>
            <a:r>
              <a:rPr lang="en-US" b="1" dirty="0" smtClean="0"/>
              <a:t>NSF</a:t>
            </a:r>
          </a:p>
          <a:p>
            <a:r>
              <a:rPr lang="en-US" dirty="0" smtClean="0"/>
              <a:t>Educate “Net Generation”</a:t>
            </a:r>
          </a:p>
          <a:p>
            <a:r>
              <a:rPr lang="en-US" dirty="0" smtClean="0"/>
              <a:t>Re-educate pre “Net Generation”</a:t>
            </a:r>
          </a:p>
          <a:p>
            <a:r>
              <a:rPr lang="en-US" dirty="0" smtClean="0"/>
              <a:t>in </a:t>
            </a:r>
            <a:r>
              <a:rPr lang="en-US" dirty="0" smtClean="0">
                <a:solidFill>
                  <a:srgbClr val="FF0000"/>
                </a:solidFill>
              </a:rPr>
              <a:t>Science and Engineering</a:t>
            </a:r>
          </a:p>
          <a:p>
            <a:r>
              <a:rPr lang="en-US" dirty="0" smtClean="0"/>
              <a:t>Exploiting and developing C</a:t>
            </a:r>
            <a:r>
              <a:rPr lang="en-US" baseline="30000" dirty="0" smtClean="0"/>
              <a:t>4</a:t>
            </a:r>
            <a:endParaRPr lang="en-US" baseline="30000" dirty="0"/>
          </a:p>
        </p:txBody>
      </p:sp>
      <p:sp>
        <p:nvSpPr>
          <p:cNvPr id="42" name="TextBox 41"/>
          <p:cNvSpPr txBox="1"/>
          <p:nvPr/>
        </p:nvSpPr>
        <p:spPr>
          <a:xfrm>
            <a:off x="5029200" y="5486400"/>
            <a:ext cx="3686137" cy="923330"/>
          </a:xfrm>
          <a:prstGeom prst="rect">
            <a:avLst/>
          </a:prstGeom>
          <a:noFill/>
        </p:spPr>
        <p:txBody>
          <a:bodyPr wrap="none" rtlCol="0">
            <a:spAutoFit/>
          </a:bodyPr>
          <a:lstStyle/>
          <a:p>
            <a:r>
              <a:rPr lang="en-US" dirty="0" smtClean="0"/>
              <a:t>C</a:t>
            </a:r>
            <a:r>
              <a:rPr lang="en-US" baseline="30000" dirty="0" smtClean="0"/>
              <a:t>4</a:t>
            </a:r>
            <a:r>
              <a:rPr lang="en-US" dirty="0" smtClean="0"/>
              <a:t> Curricula, programs</a:t>
            </a:r>
          </a:p>
          <a:p>
            <a:r>
              <a:rPr lang="en-US" dirty="0" smtClean="0"/>
              <a:t>C</a:t>
            </a:r>
            <a:r>
              <a:rPr lang="en-US" baseline="30000" dirty="0" smtClean="0"/>
              <a:t>4</a:t>
            </a:r>
            <a:r>
              <a:rPr lang="en-US" dirty="0" smtClean="0"/>
              <a:t> Experiences (delivery  mechanism)</a:t>
            </a:r>
          </a:p>
          <a:p>
            <a:r>
              <a:rPr lang="en-US" dirty="0" smtClean="0"/>
              <a:t>C</a:t>
            </a:r>
            <a:r>
              <a:rPr lang="en-US" baseline="30000" dirty="0" smtClean="0"/>
              <a:t>4 </a:t>
            </a:r>
            <a:r>
              <a:rPr lang="en-US" dirty="0" smtClean="0"/>
              <a:t>REUs, Internships, Fellowships</a:t>
            </a:r>
            <a:endParaRPr lang="en-US" dirty="0"/>
          </a:p>
        </p:txBody>
      </p:sp>
      <p:sp>
        <p:nvSpPr>
          <p:cNvPr id="43" name="TextBox 42"/>
          <p:cNvSpPr txBox="1"/>
          <p:nvPr/>
        </p:nvSpPr>
        <p:spPr>
          <a:xfrm>
            <a:off x="851900" y="685800"/>
            <a:ext cx="2475806" cy="369332"/>
          </a:xfrm>
          <a:prstGeom prst="rect">
            <a:avLst/>
          </a:prstGeom>
          <a:noFill/>
        </p:spPr>
        <p:txBody>
          <a:bodyPr wrap="none" rtlCol="0">
            <a:spAutoFit/>
          </a:bodyPr>
          <a:lstStyle/>
          <a:p>
            <a:r>
              <a:rPr lang="en-US" b="1" dirty="0" smtClean="0"/>
              <a:t>Computational Thinking</a:t>
            </a:r>
            <a:endParaRPr lang="en-US" b="1" dirty="0"/>
          </a:p>
        </p:txBody>
      </p:sp>
      <p:cxnSp>
        <p:nvCxnSpPr>
          <p:cNvPr id="44" name="Straight Arrow Connector 43"/>
          <p:cNvCxnSpPr/>
          <p:nvPr/>
        </p:nvCxnSpPr>
        <p:spPr>
          <a:xfrm>
            <a:off x="2362200" y="1066800"/>
            <a:ext cx="457200"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0" y="2667000"/>
            <a:ext cx="2047163" cy="646331"/>
          </a:xfrm>
          <a:prstGeom prst="rect">
            <a:avLst/>
          </a:prstGeom>
          <a:noFill/>
        </p:spPr>
        <p:txBody>
          <a:bodyPr wrap="none" rtlCol="0">
            <a:spAutoFit/>
          </a:bodyPr>
          <a:lstStyle/>
          <a:p>
            <a:r>
              <a:rPr lang="en-US" b="1" dirty="0" smtClean="0">
                <a:solidFill>
                  <a:srgbClr val="FF0000"/>
                </a:solidFill>
              </a:rPr>
              <a:t>Internet &amp;</a:t>
            </a:r>
          </a:p>
          <a:p>
            <a:r>
              <a:rPr lang="en-US" b="1" dirty="0" smtClean="0">
                <a:solidFill>
                  <a:srgbClr val="FF0000"/>
                </a:solidFill>
              </a:rPr>
              <a:t>Cyberinfrastructure</a:t>
            </a:r>
            <a:endParaRPr lang="en-US" b="1" dirty="0">
              <a:solidFill>
                <a:srgbClr val="FF0000"/>
              </a:solidFill>
            </a:endParaRPr>
          </a:p>
        </p:txBody>
      </p:sp>
      <p:sp>
        <p:nvSpPr>
          <p:cNvPr id="47" name="Right Arrow 46"/>
          <p:cNvSpPr/>
          <p:nvPr/>
        </p:nvSpPr>
        <p:spPr>
          <a:xfrm>
            <a:off x="1143000" y="2851666"/>
            <a:ext cx="685800"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itle 47"/>
          <p:cNvSpPr>
            <a:spLocks noGrp="1"/>
          </p:cNvSpPr>
          <p:nvPr>
            <p:ph type="title"/>
          </p:nvPr>
        </p:nvSpPr>
        <p:spPr>
          <a:xfrm>
            <a:off x="457200" y="0"/>
            <a:ext cx="8229600" cy="762000"/>
          </a:xfrm>
        </p:spPr>
        <p:txBody>
          <a:bodyPr/>
          <a:lstStyle/>
          <a:p>
            <a:r>
              <a:rPr lang="en-US" dirty="0" smtClean="0"/>
              <a:t>Higher Education 2020</a:t>
            </a:r>
            <a:endParaRPr lang="en-US" dirty="0"/>
          </a:p>
        </p:txBody>
      </p:sp>
      <p:sp>
        <p:nvSpPr>
          <p:cNvPr id="20" name="TextBox 19"/>
          <p:cNvSpPr txBox="1"/>
          <p:nvPr/>
        </p:nvSpPr>
        <p:spPr>
          <a:xfrm>
            <a:off x="283481" y="5948065"/>
            <a:ext cx="3810000" cy="646331"/>
          </a:xfrm>
          <a:prstGeom prst="rect">
            <a:avLst/>
          </a:prstGeom>
          <a:noFill/>
          <a:ln w="28575">
            <a:solidFill>
              <a:srgbClr val="002060"/>
            </a:solidFill>
          </a:ln>
        </p:spPr>
        <p:txBody>
          <a:bodyPr wrap="square" rtlCol="0">
            <a:spAutoFit/>
          </a:bodyPr>
          <a:lstStyle/>
          <a:p>
            <a:r>
              <a:rPr lang="en-US" dirty="0" smtClean="0"/>
              <a:t>CDESE is Computational and Data-enabled Science and Engineering</a:t>
            </a:r>
            <a:endParaRPr lang="en-US" dirty="0"/>
          </a:p>
        </p:txBody>
      </p:sp>
    </p:spTree>
    <p:extLst>
      <p:ext uri="{BB962C8B-B14F-4D97-AF65-F5344CB8AC3E}">
        <p14:creationId xmlns:p14="http://schemas.microsoft.com/office/powerpoint/2010/main" val="35244938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a:xfrm>
            <a:off x="142001" y="19600"/>
            <a:ext cx="8419322" cy="1626312"/>
          </a:xfrm>
        </p:spPr>
        <p:txBody>
          <a:bodyPr>
            <a:noAutofit/>
          </a:bodyPr>
          <a:lstStyle/>
          <a:p>
            <a:pPr marL="0" indent="0"/>
            <a:r>
              <a:rPr lang="en-US" sz="3600" b="1" dirty="0">
                <a:ea typeface="ＭＳ Ｐゴシック" pitchFamily="34" charset="-128"/>
              </a:rPr>
              <a:t>ADMI Cloudy View on </a:t>
            </a:r>
            <a:br>
              <a:rPr lang="en-US" sz="3600" b="1" dirty="0">
                <a:ea typeface="ＭＳ Ｐゴシック" pitchFamily="34" charset="-128"/>
              </a:rPr>
            </a:br>
            <a:r>
              <a:rPr lang="en-US" sz="3600" b="1" dirty="0">
                <a:ea typeface="ＭＳ Ｐゴシック" pitchFamily="34" charset="-128"/>
              </a:rPr>
              <a:t>Computing Workshop</a:t>
            </a:r>
            <a:br>
              <a:rPr lang="en-US" sz="3600" b="1" dirty="0">
                <a:ea typeface="ＭＳ Ｐゴシック" pitchFamily="34" charset="-128"/>
              </a:rPr>
            </a:br>
            <a:r>
              <a:rPr lang="en-US" sz="3200" b="1" dirty="0">
                <a:ea typeface="ＭＳ Ｐゴシック" pitchFamily="34" charset="-128"/>
              </a:rPr>
              <a:t>June </a:t>
            </a:r>
            <a:r>
              <a:rPr lang="en-US" sz="3200" b="1" dirty="0" smtClean="0">
                <a:ea typeface="ＭＳ Ｐゴシック" pitchFamily="34" charset="-128"/>
              </a:rPr>
              <a:t>2011</a:t>
            </a:r>
            <a:endParaRPr lang="en-US" sz="3600" b="1" dirty="0" smtClean="0">
              <a:latin typeface="+mn-lt"/>
              <a:ea typeface="ＭＳ Ｐゴシック" pitchFamily="34" charset="-128"/>
            </a:endParaRPr>
          </a:p>
        </p:txBody>
      </p:sp>
      <p:sp>
        <p:nvSpPr>
          <p:cNvPr id="6146" name="Content Placeholder 2"/>
          <p:cNvSpPr>
            <a:spLocks noGrp="1"/>
          </p:cNvSpPr>
          <p:nvPr>
            <p:ph idx="1"/>
          </p:nvPr>
        </p:nvSpPr>
        <p:spPr>
          <a:xfrm>
            <a:off x="176213" y="3611803"/>
            <a:ext cx="8586787" cy="2438400"/>
          </a:xfrm>
        </p:spPr>
        <p:txBody>
          <a:bodyPr>
            <a:noAutofit/>
          </a:bodyPr>
          <a:lstStyle/>
          <a:p>
            <a:r>
              <a:rPr lang="en-US" sz="2000" dirty="0" smtClean="0">
                <a:ea typeface="ＭＳ Ｐゴシック" pitchFamily="34" charset="-128"/>
              </a:rPr>
              <a:t>Jerome took two courses from IU in this area Fall 2010 and Spring 2011</a:t>
            </a:r>
          </a:p>
          <a:p>
            <a:r>
              <a:rPr lang="en-US" sz="2000" dirty="0" smtClean="0">
                <a:ea typeface="ＭＳ Ｐゴシック" pitchFamily="34" charset="-128"/>
              </a:rPr>
              <a:t>ADMI: </a:t>
            </a:r>
            <a:r>
              <a:rPr lang="en-US" sz="2000" dirty="0" smtClean="0"/>
              <a:t>Association </a:t>
            </a:r>
            <a:r>
              <a:rPr lang="en-US" sz="2000" dirty="0"/>
              <a:t>of Computer and Information Science/Engineering Departments at Minority </a:t>
            </a:r>
            <a:r>
              <a:rPr lang="en-US" sz="2000" dirty="0" smtClean="0"/>
              <a:t>Institutions</a:t>
            </a:r>
          </a:p>
          <a:p>
            <a:r>
              <a:rPr lang="en-US" sz="2000" dirty="0" smtClean="0">
                <a:ea typeface="ＭＳ Ｐゴシック" pitchFamily="34" charset="-128"/>
              </a:rPr>
              <a:t>Offered on FutureGrid (see later)</a:t>
            </a:r>
          </a:p>
          <a:p>
            <a:r>
              <a:rPr lang="en-US" sz="2000" dirty="0" smtClean="0">
                <a:ea typeface="ＭＳ Ｐゴシック" pitchFamily="34" charset="-128"/>
              </a:rPr>
              <a:t>10 Faculty and Graduate Students from ADMI Universities</a:t>
            </a:r>
          </a:p>
          <a:p>
            <a:r>
              <a:rPr lang="en-US" sz="2000" dirty="0"/>
              <a:t>The workshop provided information from cloud programming models to case studies of scientific applications on FutureGrid. </a:t>
            </a:r>
            <a:endParaRPr lang="en-US" sz="2000" dirty="0" smtClean="0"/>
          </a:p>
          <a:p>
            <a:r>
              <a:rPr lang="en-US" sz="2000" dirty="0" smtClean="0"/>
              <a:t>At the </a:t>
            </a:r>
            <a:r>
              <a:rPr lang="en-US" sz="2000" dirty="0"/>
              <a:t>conclusion of the workshop, the participants </a:t>
            </a:r>
            <a:r>
              <a:rPr lang="en-US" sz="2000" dirty="0" smtClean="0"/>
              <a:t>indicated that they </a:t>
            </a:r>
            <a:r>
              <a:rPr lang="en-US" sz="2000" dirty="0"/>
              <a:t>would incorporate cloud computing into their </a:t>
            </a:r>
            <a:r>
              <a:rPr lang="en-US" sz="2000" dirty="0" smtClean="0"/>
              <a:t>courses and/or research</a:t>
            </a:r>
            <a:r>
              <a:rPr lang="en-US" sz="2000" dirty="0"/>
              <a:t>.</a:t>
            </a:r>
            <a:endParaRPr lang="en-US" sz="2000" dirty="0" smtClean="0">
              <a:ea typeface="ＭＳ Ｐゴシック" pitchFamily="34" charset="-128"/>
            </a:endParaRPr>
          </a:p>
          <a:p>
            <a:endParaRPr lang="en-US" sz="2000" dirty="0" smtClean="0">
              <a:ea typeface="ＭＳ Ｐゴシック" pitchFamily="34" charset="-128"/>
            </a:endParaRPr>
          </a:p>
        </p:txBody>
      </p:sp>
      <p:sp>
        <p:nvSpPr>
          <p:cNvPr id="2" name="AutoShape 4" descr="data:image/jpg;base64,/9j/4AAQSkZJRgABAQAAAQABAAD/2wCEAAkGBhQSERUUExQWFBUWFRwaGBgYFhobGBcZHBkXGBwYFhUYHCYgGBokHRUaHy8gIycpLCwsHB4xNTAqNScsLCkBCQoKDgwOGg8PGjAkHyUsLC0pKiwpLCwtLDQpKSwsLywsKiwsLCwsLCwsLCwsKSkpLCwpLCwsLCwpLCwpLCwsLP/AABEIAKIAoAMBIgACEQEDEQH/xAAbAAACAwEBAQAAAAAAAAAAAAAEBQIDBgABB//EADgQAAIBAwMCBAQEBQQCAwAAAAECEQADIQQSMUFRBSJhcRMygZEGI7HBFEKh0fAzUnLhFaJTYuL/xAAaAQACAwEBAAAAAAAAAAAAAAABAgADBAUG/8QAJxEAAgICAgIBAwUBAAAAAAAAAAECEQMxEiEEQTITYXEiI1GBkUL/2gAMAwEAAhEDEQA/AFV7xNTa+GPzANrBzkyRLIvXaGmJzVPh143LiIVDKh2KGubOhY+fgHOKXWjAZlXyzJx1JNRvodk9CZieTx965d3K2ZNuxxrdYLltQpKi2gAGfPB+Yx1g8mhL+vZ7UBFBI2u5nc+ZUSe0dO1V+FaghmRkLfFX4fzRHBBE9QRQWv1bBl5/LwJyAJn65p+VjXaLToyVBJIxjPr1ANSKE7RJHT5oBz2B/Wm/garfs3TdulCs/D8qpb3v5iGuRyei0oXQupIeRntz6g9vUVGqFZJvFm0xV1m44DDqPhknDowPzACBiKq1N/deLy6A5EsWPfzMT5jVl3T4cKgY4lpAhR781UbZYTDEDBaPKCeB9qkpAb6DUuM5kNIHf5Y++BV1rQ7XAbcpV5kTt7gfpmg/4UxBJDsMCCJBHX0iml0MWYk4Md+NoH04qyMHLS7Cu9Hfwm0u0n/dg/NngTkkc17/ABCJJZ7isASq21k74PzA8Ag89K8SzbACtvIzLEywJESmMCOlGWdPZTTEr5r7hrZ2gFws4aGwAVIE8iMUzwyjsZxdGbGodm8sLI4JmDRCeKgqynrAP/XaorobUOH3fEkBdsQMwdwiftRVrRhZnaIkwVHsT3qhtITRHReLsDuAJgzniB1NXeJ+MN8NSs7gxYuBBg8QQePWg7DBhNxSABxbYS3uO1BL4h5wAQttjERx083/AFTJ9kT7D317vudZZmElQZkjr7xjHSiNH4rbvbEuSFMgNPnXuR6cjNZu5q3ttEx2K9R3+1FC3ZQYOTktxg+lM50WX0Harw/5rfxndZ8jgFlC8wc49Y7Vy6G7YVWYl03DzBsNmcAmcAfrVWittBCEMjDPSMz16cU60uuF78i6iBgvlGckGYBmASOI60vO3QLFT3ILLBMn12kjvVa6PLGTjgDiYmM881qbXw72l3Mxs/CubIC7kO7i5HQAfNzwO9Zg2GuNcVDFteWbBcFoVwrHEkjAzVbg76A1YLfR+D/Kf/Y+ooK8GYTRnil8LFoIq/DPnYOSXbvPEDgQKHuAtwMTn+80y60DQV4ZrDZK7GEq28KRuXcBElTg4pv4l4//ABNty4a5ccAIS3lswwb8scmc4OM4rMrpn3cc+tFW2J7QOg6fXrQ5taYGwxbD21tuzq4ubvKCNy7THn7DNW2NUCGRTBchvQkHEj0zStiZkj+tHaFM7isdvUn/AKowXOZEuTGwvEKBgxyQACx9+TFcLx9vofvTzwf8PBwN9aQ/hmzs2nPriQe4Mc10Y5IpUjesDSPnrj7/AOetRtNtyMH05mt234esg9fXjNAaz8M248h/z/OlMsiYzwsyt5w/Mq0fMOsDsKE1HyqbY3GcycmPfJq/WpseJg+4BketVN4aXHxDAuZM/pxWLNBRl17MGSPFgmougL8RRtPBxiT2oTVaYkq4UnPmEUw1ZDFQw2TkejevvXq6oofy2Ugck4n2jmqVsrjsS3wzvt2xtwAP0nvU9PbBiTEECDHE1oLamFm15pmeknqD7Up8c2bVGza/WRAjI+pkU2+i1NaQZb0xUtLDYTGemMCKo1Wr2sm0jcpGI5g4+0V2gCvb2kw6gEz64nHNMbGGAvKkiCuD74Peq43F9gSl7RXrvFQ5C/y2124gAwImB1MZ9qW6h9+RAMZ9QOgq46Esz7YwM4zz2qNvwhhlj5REx0n+Uz1pJMX7gS2ATwf0iiLZKAKMg1eVxA4H6CoNG4MplRG7GZP7ChboS7PH0jA/NjrPT2rm05YDZJnr7dxRbaZieZB7xj2q74gtgiIAGDyakeyWKxpV4OCenMD1NNvDhvuIMYBEj0jp3oOwPiNsJycwY+3pWh8LsW/KxWGSQGmFfymZHQg9fWr8apmnxo8p/js1GjQgiJpo0xzWM1niNwL/AKzKw/2pKj0MD9688H8bvXWAZgZwDBGQOIPWrKpHX5Js1l1THNDKpzxWR8Z1d/cRuYCY8okmp6NCoB26hTM72n77T0+lMl/IHL0LvxN5bgzywjr1g1Qw27ll+I5JUTPSnviVu3cKXLy+UYIaV8xIiQOAYrIeOahhqbqqVUtGFwueNq9BEf1ozd0jn+Rjdc/QwvW5RVdTugDcMjHBPYUue8q+Tb5geTInPIr3w7XAIPMQVMMAZkdSFjrRGu0Rcbwu0DhieBOSR0qlow6YTqLjG0BvAA6k5noe8ivNNp0e0TdktmH7RyZ61GwArKbqyHWB1DHice9V2jta5bIIIaZE5WI4PSle7DsC0DG1eW6pEA+p3JwZH+TTzxXS7bxcElDBAPSYOP7Cql8NgfEJztyZHI9O1WjU7lBC7+BE/wA3eKWcuXTHc+uIV/4nT3HUpdNsAiWeZ3en261r1/D+9Q1zMrDWxG1yJ2tPQmsovgq/B+JcJBdptwCQV4O4AcZ5r6PptP8AlKsn5AJ68RPpVmNXdmnEr2jAXPBtNcR2b4ivahfhhQSd2dxI+XtPpxS3UKDZRQUXzHcAsT2DEfMRM1sNX+EWtWrpstElZctBW2BlQvDGczWSSENyG+YiCYJ+uMEihxlpoonaZCzo9tsLg7D9R9eetefwLbdyq08T0Pt9KgNQouAb5BBk8rPoac2NqoE3As8ZkSg6wD1IxQUUKlb7FRUqGlVLQIIU7gB1n69aaeCbGUypDJcKsD6qs/560M+rdS3wVf4YaCpGCBmGc5biTHFQsa9rxLm4D8STtUQAZPp696KZdhkseRf4bLVrZW2M7R2VmE+mDmu8L0oLI/lVBlZbPES0nmP1rLabUEtLnyp+siPc5orxHQWmb4iXFtuRmXj/ANZpots7NIceIWVRncMjKclSRn2zzFd4Xr7AUlVUHrjI+9Zax4ba+IHu3Udxwd3H04rzUv5j8M8c/tkc0W2iUhrq2Fy4ynIJ9Jj9jWL8a0Svq3edhDAggSpGBx2xTHxFrht+RDcaZaJwoBMyPpQtt2W2LzBWg7SDJKHp7iM0rkzm+XN/BAHiXh62ouHcyvMlBges/TipXXNy0WFyJaNnEj0FNdbf/LuqPOXEmCI6eYDtSPQ3V2wRLCdpxg9qVyo55d4brGEWyOG+bkqPSm2p1TNFsFtzfzQJb0kekUr03hZZLjk/6RE7TyDVv8WCSc7gZHYDEexpHYWmEazUxp5EyrgPnGDGR60T+Fkt3LylxBEkRIXpExS1tG90P8ESNwBXvgnj0qOju7YCkjzZHUDHJ9YqK9jR/S7aPtfh4i0gg4UCGGcDrRDuACTwBP0rrY8tU6zWrbUyZMfKuWPTC8mtrdHS0hX4j+IrVyzetW/zJtbtymRO4Ltjn19K+Ya3SXnuG38NsiYUyCBncCPmxTnxLR6g3Ll3YGthfhuwAXaScCBBByJNILdm4GsrbfJPTBDTEes1llNvZgm7l2a+z4Ij6SwtqyC5bbvPQcs7fbg1dqvDU07s10hRyLnLEREDt7fWrB4lqdIiB3tMpBAAndzliTjB5pX4n4u9+VYtctGQBhSBIhusex7VHNJd7LpOC/JV4grJte6A9q5hHDEzHoe+M0Te8Bu2ktfDW38Nwp+KIB2vlg8mDHH0ojQi27q1381VTYgfy27RgCGjEHv6VDx/Vvc22yU+FaXC22BRjBIBI+nlParsa56KWuLUkK5hwj5Vus4I6Gad6UW9KIUqgIOGth1IIzBIlTk9aU/BNzT22Pz7Qfqcx/WvdJ49bj4d8Qw71Pi+jsRfXYfrtcl0gblbAEW7SoMbYl43fyjr3pFqdMlnFsAScgYA+lGajxfT2xKZPaltt2vNuPE0G7C69BJJ2gRcm5/8ZzHXyzLY6UiN8runcyxxESRiSO8VqtOQuosMyyokg8FXWIz2IP8ASkfiurLatmiN44PQ/wC0Ed+/rSzjo5fk25O2LtysFGwq20wwaBHQVRa0rGfKRGcjkd6ZPdW4ML5lwY454qzQ2CxUOFDNgA/NII69BBqtGRd9IBR2CbVO0NhsnI6SKM0lgW/IVBJUmQcxEyOh4rvE/Dzau7XXYSAYBnExz9K603m3CWxEnj2qu++yy6dMhbuuFFxW2KSdp4LPEMB9MTR/hWh3qWbcpzkiQSI+Yduxrr+gV2QXGRvJhFgFevmXpRa2PLuQxtABmBvWcAic5EUyavoGmfWEGKW+K+CJdYXNu64g8vmKz2yKZokrHeqbcoAGJIBieS3uAMR6VtlFS6Z0aTXYlufhwuGe4SpJm4oMhz6+uee1ZjW6S2t1/h21tFGG24TyRiABxW88X1oS3EeYmROAY55PasLD3nYlQbauMyFYYI4HM1my410obMs2k2StOYXGRuKhwpU7jJYREg5OeIojT6K5/q7UcOJAkKpU8NIxInj+1Cuqhi7Dcx5Enb2AjE47x7V6brMAOFAgDoB2AGAPpWnF4TavIZ5ZlX8s8uae2qshYsrNJRT5fQbjkxziqvGvEUXRWbdtQhW87FVEAgqoBb15Fc6Uu8RsyhAro4ccMbVIqjN32WeG+JKV2ntKnuO3uKD8U0ofBE/r96W6Z5G2c8imWlBfBPm6Z5rF5OBwlcTrePnT/bnsRWtCFfg/XitDpnqm54dc3YH1oW8CMEz7VRCMsjo0ZMkMKth93W7iSOFUx6k9aKSyuosKrHYQ5O4AGekN1HHSkVy+flwAef8AutF4ba8gHpXV+jH6Si0cXJklK5P2XaL8Pi0khRcYnJQ4A9JyPrQAZBkpt80STuYiZJWcCIjFNiblvIyPSq7+tt3htuIVPMgQf0g/b61z8vht/Fg+qmtA2r1yM+W2yBvDCQw5WBn7VZYtq5tttlScKF7HMKcDmJFFWNoDeVXBHJzwcYPB6dquS+wuIZAMeUHmJ4/6Fcr6bjKpb9l8UnTYDd8MEkvAYhgCgiUYiAZHIK1PR6FbYb4m05AE7gQWOOefbimGr07IJY7lZTMLALc5Y+pxSnXagg/M1wAjJHlkkGcCTHseKeXKIyh21I+oWuBSjxpPzFBa5DgrCAdM56leppmnAod9P+aHyfJH/HMkj1OPtW+ceXRqatCfxHwFmtsXcwoENOBBypX5uMzPIFJXvqohZCg4BMn3JPLfpWi/F2v2acIDm4+f+K5P0mBWE1Gq/vWvBjjFcjm+R1Lig9tTB4E0PqfFtozQSa2VJPSaWW1a6248dBWmzPQ0TxAscVe7GJbiusWFtgSM1zIXOeO1Qhl9ahV93GcT/ma654i7YtoVxlnHHsv9/tWn1KgLMDHFBW9P3/mNGb5UWc72i3xO5dXT2yl74jlmD2iv8gHlY3AJJP78Ypbb1Sc3A1sj/dwfZxj7xTtYZAOo4+kihQgYf0P0pVFLQHPlsXae1vYEQQTOCCPuKbtqGGIqnTaFEbcFAPcCKZ3GxIyKslLkCUrF/wD5Z17xRVjx0NyoP0riyN8wigRokuZtHI6HBpBR7b1CnIge1XJaLZTzNIxCxHUszA/5FIdLYZDmmvgOui8B0Jj7g/uBVGbGpx+/otwy4zQz1nhVwWglos2Yg3D5ATJKwYaO1Dn8PMr292+6oIHmZwEAHziDJPpT8ken12/uBUVX0H2H7NWDj3Z13BMuXXsOx96sTxXNAEZqBePpmsUc810c5ZpIQ/iXxD4upYD5UXaPfk/1ms/q3iD2wf2r3VX28zgwSZ/f96pFzeGB6ivQpUqMzfJ2wZ7uGHcTRugYIm9uOFXqTSMEm5s6wR78ftTey26/t/ltKAP+XU1LI0NbKE+Z+T07UQvaqQ9e3LsLjk4FMID3jveBwK9vL5wOgBNXWLe0Cq7wgs3sP0qBCl8Ot/AN748XVYAWY+ZTHmn7ntigNOMsPX9Yq+y4gT2qlTF1vUD/AD+lRBbsuCyKlZulTHSvYry4Kgp163mRWa8UDWbu9SQCa0HxcUo/FFwfCHcsAKDGjsPXxMvb3HoKhptX8NVudn+5wBSsMRbVR1NW694W2vbP7VA12fVVuSAZwQD1656g1Ce8f+v9qX/h/Ub7CHqBH29jNEajWKjBTuk5ET36j61zZKnR2oyTimel4ofxDURZf/iR98VN7lLfHLv5cdyP71zfG/XlivucdszOoHlNAWHgj7UydcUs7jsa9IIgfxEQ9u6MQ0N7HH71Pw26Q7nvVfiv+i0e9V+F3pKnvFKP/wAmjV5bb2H61N7oLegFBB/zDXoamK6GAu1VrrvlA7sKFS6ZirtYPMPQ1CFN7VgNBPBjmom/5x6p+5qxrkn5f6mqPEB5kYeo/SoEZC7ioPqYih1MrQovZE8ioRIZXD2rO/ihiWsr0k/qtOkuce9JfFX3lD1W4f6j/wDNBjQ2WlZKjqMn0H9681rTcUdlH9/3oGxfY3GA4J/TFFMd10+8fbH7VA1RvPwrdPwSOzdgeR605AUuGLbcR8p79xWb/D1/YGHtTT+IB6/0/tWLI1GZtxSvHTJG7nmlvi74Ue5/ao3NZ+/X9qF1d2SD/wDX96w+BD92/sYZaA7ppXew9M7k0t1oyDXcFRVdEqQf8mlngTwdp5Vx+tMS/PqKWaXGpA/3Ef0NL7LI6aNHY+dqkwio6TlqnexTFZPSL5hV13LVVouauIzUIUtzUdUkpPY11w5qZEq3tUAR0rUPrLUGatsGr9RblagQXS3JgetI7tyLjKelwn7A/wB6a6Iw8Uk8ZXbfuHuoj6gA/pSseC7os8N6t9f3ovQiWoTTGEA70y0iQaKDI0fhJzHpTE2qTeH3YYdKaLq8x61yvPi1JSQsWwTYM4HNdqFyP+Irq6p4HyZJA91BHFAaxBtOK6urrAQAFEjFBKg/ibeB81dXUjLI+/waPw9RnFSvoOwr2upir2T0aDtVoUdq9rqKID3VE8VYiiGx0rq6oQp0yDsKNCCOBXV1QDFCqPijHX96S/iBB8Y4HA/evK6lei7H8i61bHkwOO3tTS2g7CurqiBIP0iieKKI8x9zXV1YPO1H+xYn/9k="/>
          <p:cNvSpPr>
            <a:spLocks noChangeAspect="1" noChangeArrowheads="1"/>
          </p:cNvSpPr>
          <p:nvPr/>
        </p:nvSpPr>
        <p:spPr bwMode="auto">
          <a:xfrm>
            <a:off x="176213" y="-1825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mtClean="0">
              <a:solidFill>
                <a:srgbClr val="000000"/>
              </a:solidFill>
              <a:ea typeface="ＭＳ Ｐゴシック" pitchFamily="34" charset="-128"/>
            </a:endParaRPr>
          </a:p>
        </p:txBody>
      </p:sp>
      <p:sp>
        <p:nvSpPr>
          <p:cNvPr id="3" name="AutoShape 6" descr="data:image/jpg;base64,/9j/4AAQSkZJRgABAQAAAQABAAD/2wCEAAkGBhQSERUUExQWFBUWFRwaGBgYFhobGBcZHBkXGBwYFhUYHCYgGBokHRUaHy8gIycpLCwsHB4xNTAqNScsLCkBCQoKDgwOGg8PGjAkHyUsLC0pKiwpLCwtLDQpKSwsLywsKiwsLCwsLCwsLCwsKSkpLCwpLCwsLCwpLCwpLCwsLP/AABEIAKIAoAMBIgACEQEDEQH/xAAbAAACAwEBAQAAAAAAAAAAAAAEBQIDBgABB//EADgQAAIBAwMCBAQEBQQCAwAAAAECEQADIQQSMUFRBSJhcRMygZEGI7HBFEKh0fAzUnLhFaJTYuL/xAAaAQACAwEBAAAAAAAAAAAAAAABAgADBAUG/8QAJxEAAgICAgIBAwUBAAAAAAAAAAECEQMxEiEEQTITYXEiI1GBkUL/2gAMAwEAAhEDEQA/AFV7xNTa+GPzANrBzkyRLIvXaGmJzVPh143LiIVDKh2KGubOhY+fgHOKXWjAZlXyzJx1JNRvodk9CZieTx965d3K2ZNuxxrdYLltQpKi2gAGfPB+Yx1g8mhL+vZ7UBFBI2u5nc+ZUSe0dO1V+FaghmRkLfFX4fzRHBBE9QRQWv1bBl5/LwJyAJn65p+VjXaLToyVBJIxjPr1ANSKE7RJHT5oBz2B/Wm/garfs3TdulCs/D8qpb3v5iGuRyei0oXQupIeRntz6g9vUVGqFZJvFm0xV1m44DDqPhknDowPzACBiKq1N/deLy6A5EsWPfzMT5jVl3T4cKgY4lpAhR781UbZYTDEDBaPKCeB9qkpAb6DUuM5kNIHf5Y++BV1rQ7XAbcpV5kTt7gfpmg/4UxBJDsMCCJBHX0iml0MWYk4Md+NoH04qyMHLS7Cu9Hfwm0u0n/dg/NngTkkc17/ABCJJZ7isASq21k74PzA8Ag89K8SzbACtvIzLEywJESmMCOlGWdPZTTEr5r7hrZ2gFws4aGwAVIE8iMUzwyjsZxdGbGodm8sLI4JmDRCeKgqynrAP/XaorobUOH3fEkBdsQMwdwiftRVrRhZnaIkwVHsT3qhtITRHReLsDuAJgzniB1NXeJ+MN8NSs7gxYuBBg8QQePWg7DBhNxSABxbYS3uO1BL4h5wAQttjERx083/AFTJ9kT7D317vudZZmElQZkjr7xjHSiNH4rbvbEuSFMgNPnXuR6cjNZu5q3ttEx2K9R3+1FC3ZQYOTktxg+lM50WX0Harw/5rfxndZ8jgFlC8wc49Y7Vy6G7YVWYl03DzBsNmcAmcAfrVWittBCEMjDPSMz16cU60uuF78i6iBgvlGckGYBmASOI60vO3QLFT3ILLBMn12kjvVa6PLGTjgDiYmM881qbXw72l3Mxs/CubIC7kO7i5HQAfNzwO9Zg2GuNcVDFteWbBcFoVwrHEkjAzVbg76A1YLfR+D/Kf/Y+ooK8GYTRnil8LFoIq/DPnYOSXbvPEDgQKHuAtwMTn+80y60DQV4ZrDZK7GEq28KRuXcBElTg4pv4l4//ABNty4a5ccAIS3lswwb8scmc4OM4rMrpn3cc+tFW2J7QOg6fXrQ5taYGwxbD21tuzq4ubvKCNy7THn7DNW2NUCGRTBchvQkHEj0zStiZkj+tHaFM7isdvUn/AKowXOZEuTGwvEKBgxyQACx9+TFcLx9vofvTzwf8PBwN9aQ/hmzs2nPriQe4Mc10Y5IpUjesDSPnrj7/AOetRtNtyMH05mt234esg9fXjNAaz8M248h/z/OlMsiYzwsyt5w/Mq0fMOsDsKE1HyqbY3GcycmPfJq/WpseJg+4BketVN4aXHxDAuZM/pxWLNBRl17MGSPFgmougL8RRtPBxiT2oTVaYkq4UnPmEUw1ZDFQw2TkejevvXq6oofy2Ugck4n2jmqVsrjsS3wzvt2xtwAP0nvU9PbBiTEECDHE1oLamFm15pmeknqD7Up8c2bVGza/WRAjI+pkU2+i1NaQZb0xUtLDYTGemMCKo1Wr2sm0jcpGI5g4+0V2gCvb2kw6gEz64nHNMbGGAvKkiCuD74Peq43F9gSl7RXrvFQ5C/y2124gAwImB1MZ9qW6h9+RAMZ9QOgq46Esz7YwM4zz2qNvwhhlj5REx0n+Uz1pJMX7gS2ATwf0iiLZKAKMg1eVxA4H6CoNG4MplRG7GZP7ChboS7PH0jA/NjrPT2rm05YDZJnr7dxRbaZieZB7xj2q74gtgiIAGDyakeyWKxpV4OCenMD1NNvDhvuIMYBEj0jp3oOwPiNsJycwY+3pWh8LsW/KxWGSQGmFfymZHQg9fWr8apmnxo8p/js1GjQgiJpo0xzWM1niNwL/AKzKw/2pKj0MD9688H8bvXWAZgZwDBGQOIPWrKpHX5Js1l1THNDKpzxWR8Z1d/cRuYCY8okmp6NCoB26hTM72n77T0+lMl/IHL0LvxN5bgzywjr1g1Qw27ll+I5JUTPSnviVu3cKXLy+UYIaV8xIiQOAYrIeOahhqbqqVUtGFwueNq9BEf1ozd0jn+Rjdc/QwvW5RVdTugDcMjHBPYUue8q+Tb5geTInPIr3w7XAIPMQVMMAZkdSFjrRGu0Rcbwu0DhieBOSR0qlow6YTqLjG0BvAA6k5noe8ivNNp0e0TdktmH7RyZ61GwArKbqyHWB1DHice9V2jta5bIIIaZE5WI4PSle7DsC0DG1eW6pEA+p3JwZH+TTzxXS7bxcElDBAPSYOP7Cql8NgfEJztyZHI9O1WjU7lBC7+BE/wA3eKWcuXTHc+uIV/4nT3HUpdNsAiWeZ3en261r1/D+9Q1zMrDWxG1yJ2tPQmsovgq/B+JcJBdptwCQV4O4AcZ5r6PptP8AlKsn5AJ68RPpVmNXdmnEr2jAXPBtNcR2b4ivahfhhQSd2dxI+XtPpxS3UKDZRQUXzHcAsT2DEfMRM1sNX+EWtWrpstElZctBW2BlQvDGczWSSENyG+YiCYJ+uMEihxlpoonaZCzo9tsLg7D9R9eetefwLbdyq08T0Pt9KgNQouAb5BBk8rPoac2NqoE3As8ZkSg6wD1IxQUUKlb7FRUqGlVLQIIU7gB1n69aaeCbGUypDJcKsD6qs/560M+rdS3wVf4YaCpGCBmGc5biTHFQsa9rxLm4D8STtUQAZPp696KZdhkseRf4bLVrZW2M7R2VmE+mDmu8L0oLI/lVBlZbPES0nmP1rLabUEtLnyp+siPc5orxHQWmb4iXFtuRmXj/ANZpots7NIceIWVRncMjKclSRn2zzFd4Xr7AUlVUHrjI+9Zax4ba+IHu3Udxwd3H04rzUv5j8M8c/tkc0W2iUhrq2Fy4ynIJ9Jj9jWL8a0Svq3edhDAggSpGBx2xTHxFrht+RDcaZaJwoBMyPpQtt2W2LzBWg7SDJKHp7iM0rkzm+XN/BAHiXh62ouHcyvMlBges/TipXXNy0WFyJaNnEj0FNdbf/LuqPOXEmCI6eYDtSPQ3V2wRLCdpxg9qVyo55d4brGEWyOG+bkqPSm2p1TNFsFtzfzQJb0kekUr03hZZLjk/6RE7TyDVv8WCSc7gZHYDEexpHYWmEazUxp5EyrgPnGDGR60T+Fkt3LylxBEkRIXpExS1tG90P8ESNwBXvgnj0qOju7YCkjzZHUDHJ9YqK9jR/S7aPtfh4i0gg4UCGGcDrRDuACTwBP0rrY8tU6zWrbUyZMfKuWPTC8mtrdHS0hX4j+IrVyzetW/zJtbtymRO4Ltjn19K+Ya3SXnuG38NsiYUyCBncCPmxTnxLR6g3Ll3YGthfhuwAXaScCBBByJNILdm4GsrbfJPTBDTEes1llNvZgm7l2a+z4Ij6SwtqyC5bbvPQcs7fbg1dqvDU07s10hRyLnLEREDt7fWrB4lqdIiB3tMpBAAndzliTjB5pX4n4u9+VYtctGQBhSBIhusex7VHNJd7LpOC/JV4grJte6A9q5hHDEzHoe+M0Te8Bu2ktfDW38Nwp+KIB2vlg8mDHH0ojQi27q1381VTYgfy27RgCGjEHv6VDx/Vvc22yU+FaXC22BRjBIBI+nlParsa56KWuLUkK5hwj5Vus4I6Gad6UW9KIUqgIOGth1IIzBIlTk9aU/BNzT22Pz7Qfqcx/WvdJ49bj4d8Qw71Pi+jsRfXYfrtcl0gblbAEW7SoMbYl43fyjr3pFqdMlnFsAScgYA+lGajxfT2xKZPaltt2vNuPE0G7C69BJJ2gRcm5/8ZzHXyzLY6UiN8runcyxxESRiSO8VqtOQuosMyyokg8FXWIz2IP8ASkfiurLatmiN44PQ/wC0Ed+/rSzjo5fk25O2LtysFGwq20wwaBHQVRa0rGfKRGcjkd6ZPdW4ML5lwY454qzQ2CxUOFDNgA/NII69BBqtGRd9IBR2CbVO0NhsnI6SKM0lgW/IVBJUmQcxEyOh4rvE/Dzau7XXYSAYBnExz9K603m3CWxEnj2qu++yy6dMhbuuFFxW2KSdp4LPEMB9MTR/hWh3qWbcpzkiQSI+Yduxrr+gV2QXGRvJhFgFevmXpRa2PLuQxtABmBvWcAic5EUyavoGmfWEGKW+K+CJdYXNu64g8vmKz2yKZokrHeqbcoAGJIBieS3uAMR6VtlFS6Z0aTXYlufhwuGe4SpJm4oMhz6+uee1ZjW6S2t1/h21tFGG24TyRiABxW88X1oS3EeYmROAY55PasLD3nYlQbauMyFYYI4HM1my410obMs2k2StOYXGRuKhwpU7jJYREg5OeIojT6K5/q7UcOJAkKpU8NIxInj+1Cuqhi7Dcx5Enb2AjE47x7V6brMAOFAgDoB2AGAPpWnF4TavIZ5ZlX8s8uae2qshYsrNJRT5fQbjkxziqvGvEUXRWbdtQhW87FVEAgqoBb15Fc6Uu8RsyhAro4ccMbVIqjN32WeG+JKV2ntKnuO3uKD8U0ofBE/r96W6Z5G2c8imWlBfBPm6Z5rF5OBwlcTrePnT/bnsRWtCFfg/XitDpnqm54dc3YH1oW8CMEz7VRCMsjo0ZMkMKth93W7iSOFUx6k9aKSyuosKrHYQ5O4AGekN1HHSkVy+flwAef8AutF4ba8gHpXV+jH6Si0cXJklK5P2XaL8Pi0khRcYnJQ4A9JyPrQAZBkpt80STuYiZJWcCIjFNiblvIyPSq7+tt3htuIVPMgQf0g/b61z8vht/Fg+qmtA2r1yM+W2yBvDCQw5WBn7VZYtq5tttlScKF7HMKcDmJFFWNoDeVXBHJzwcYPB6dquS+wuIZAMeUHmJ4/6Fcr6bjKpb9l8UnTYDd8MEkvAYhgCgiUYiAZHIK1PR6FbYb4m05AE7gQWOOefbimGr07IJY7lZTMLALc5Y+pxSnXagg/M1wAjJHlkkGcCTHseKeXKIyh21I+oWuBSjxpPzFBa5DgrCAdM56leppmnAod9P+aHyfJH/HMkj1OPtW+ceXRqatCfxHwFmtsXcwoENOBBypX5uMzPIFJXvqohZCg4BMn3JPLfpWi/F2v2acIDm4+f+K5P0mBWE1Gq/vWvBjjFcjm+R1Lig9tTB4E0PqfFtozQSa2VJPSaWW1a6248dBWmzPQ0TxAscVe7GJbiusWFtgSM1zIXOeO1Qhl9ahV93GcT/ma654i7YtoVxlnHHsv9/tWn1KgLMDHFBW9P3/mNGb5UWc72i3xO5dXT2yl74jlmD2iv8gHlY3AJJP78Ypbb1Sc3A1sj/dwfZxj7xTtYZAOo4+kihQgYf0P0pVFLQHPlsXae1vYEQQTOCCPuKbtqGGIqnTaFEbcFAPcCKZ3GxIyKslLkCUrF/wD5Z17xRVjx0NyoP0riyN8wigRokuZtHI6HBpBR7b1CnIge1XJaLZTzNIxCxHUszA/5FIdLYZDmmvgOui8B0Jj7g/uBVGbGpx+/otwy4zQz1nhVwWglos2Yg3D5ATJKwYaO1Dn8PMr292+6oIHmZwEAHziDJPpT8ken12/uBUVX0H2H7NWDj3Z13BMuXXsOx96sTxXNAEZqBePpmsUc810c5ZpIQ/iXxD4upYD5UXaPfk/1ms/q3iD2wf2r3VX28zgwSZ/f96pFzeGB6ivQpUqMzfJ2wZ7uGHcTRugYIm9uOFXqTSMEm5s6wR78ftTey26/t/ltKAP+XU1LI0NbKE+Z+T07UQvaqQ9e3LsLjk4FMID3jveBwK9vL5wOgBNXWLe0Cq7wgs3sP0qBCl8Ot/AN748XVYAWY+ZTHmn7ntigNOMsPX9Yq+y4gT2qlTF1vUD/AD+lRBbsuCyKlZulTHSvYry4Kgp163mRWa8UDWbu9SQCa0HxcUo/FFwfCHcsAKDGjsPXxMvb3HoKhptX8NVudn+5wBSsMRbVR1NW694W2vbP7VA12fVVuSAZwQD1656g1Ce8f+v9qX/h/Ub7CHqBH29jNEajWKjBTuk5ET36j61zZKnR2oyTimel4ofxDURZf/iR98VN7lLfHLv5cdyP71zfG/XlivucdszOoHlNAWHgj7UydcUs7jsa9IIgfxEQ9u6MQ0N7HH71Pw26Q7nvVfiv+i0e9V+F3pKnvFKP/wAmjV5bb2H61N7oLegFBB/zDXoamK6GAu1VrrvlA7sKFS6ZirtYPMPQ1CFN7VgNBPBjmom/5x6p+5qxrkn5f6mqPEB5kYeo/SoEZC7ioPqYih1MrQovZE8ioRIZXD2rO/ihiWsr0k/qtOkuce9JfFX3lD1W4f6j/wDNBjQ2WlZKjqMn0H9681rTcUdlH9/3oGxfY3GA4J/TFFMd10+8fbH7VA1RvPwrdPwSOzdgeR605AUuGLbcR8p79xWb/D1/YGHtTT+IB6/0/tWLI1GZtxSvHTJG7nmlvi74Ue5/ao3NZ+/X9qF1d2SD/wDX96w+BD92/sYZaA7ppXew9M7k0t1oyDXcFRVdEqQf8mlngTwdp5Vx+tMS/PqKWaXGpA/3Ef0NL7LI6aNHY+dqkwio6TlqnexTFZPSL5hV13LVVouauIzUIUtzUdUkpPY11w5qZEq3tUAR0rUPrLUGatsGr9RblagQXS3JgetI7tyLjKelwn7A/wB6a6Iw8Uk8ZXbfuHuoj6gA/pSseC7os8N6t9f3ovQiWoTTGEA70y0iQaKDI0fhJzHpTE2qTeH3YYdKaLq8x61yvPi1JSQsWwTYM4HNdqFyP+Irq6p4HyZJA91BHFAaxBtOK6urrAQAFEjFBKg/ibeB81dXUjLI+/waPw9RnFSvoOwr2upir2T0aDtVoUdq9rqKID3VE8VYiiGx0rq6oQp0yDsKNCCOBXV1QDFCqPijHX96S/iBB8Y4HA/evK6lei7H8i61bHkwOO3tTS2g7CurqiBIP0iieKKI8x9zXV1YPO1H+xYn/9k="/>
          <p:cNvSpPr>
            <a:spLocks noChangeAspect="1" noChangeArrowheads="1"/>
          </p:cNvSpPr>
          <p:nvPr/>
        </p:nvSpPr>
        <p:spPr bwMode="auto">
          <a:xfrm>
            <a:off x="328613" y="-301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mtClean="0">
              <a:solidFill>
                <a:srgbClr val="000000"/>
              </a:solidFill>
              <a:ea typeface="ＭＳ Ｐゴシック" pitchFamily="34" charset="-128"/>
            </a:endParaRPr>
          </a:p>
        </p:txBody>
      </p:sp>
      <p:pic>
        <p:nvPicPr>
          <p:cNvPr id="6152" name="Picture 8" descr="http://nia.ecsu.edu/sp/0405/0405jem/images/j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029" y="1600200"/>
            <a:ext cx="1905000" cy="19335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0" y="1628023"/>
            <a:ext cx="4444678" cy="1815882"/>
          </a:xfrm>
          <a:prstGeom prst="rect">
            <a:avLst/>
          </a:prstGeom>
          <a:noFill/>
        </p:spPr>
        <p:txBody>
          <a:bodyPr wrap="none" rtlCol="0">
            <a:spAutoFit/>
          </a:bodyPr>
          <a:lstStyle/>
          <a:p>
            <a:r>
              <a:rPr lang="en-US" sz="2800" dirty="0">
                <a:ea typeface="ＭＳ Ｐゴシック" pitchFamily="34" charset="-128"/>
              </a:rPr>
              <a:t>Concept and Delivery by</a:t>
            </a:r>
            <a:br>
              <a:rPr lang="en-US" sz="2800" dirty="0">
                <a:ea typeface="ＭＳ Ｐゴシック" pitchFamily="34" charset="-128"/>
              </a:rPr>
            </a:br>
            <a:r>
              <a:rPr lang="en-US" sz="2800" dirty="0">
                <a:ea typeface="ＭＳ Ｐゴシック" pitchFamily="34" charset="-128"/>
              </a:rPr>
              <a:t>Jerome Mitchell: </a:t>
            </a:r>
            <a:endParaRPr lang="en-US" sz="2800" dirty="0" smtClean="0">
              <a:ea typeface="ＭＳ Ｐゴシック" pitchFamily="34" charset="-128"/>
            </a:endParaRPr>
          </a:p>
          <a:p>
            <a:r>
              <a:rPr lang="en-US" sz="2800" dirty="0" smtClean="0">
                <a:ea typeface="ＭＳ Ｐゴシック" pitchFamily="34" charset="-128"/>
              </a:rPr>
              <a:t>Undergraduate </a:t>
            </a:r>
            <a:r>
              <a:rPr lang="en-US" sz="2800" dirty="0">
                <a:ea typeface="ＭＳ Ｐゴシック" pitchFamily="34" charset="-128"/>
              </a:rPr>
              <a:t>ECSU, </a:t>
            </a:r>
            <a:endParaRPr lang="en-US" sz="2800" dirty="0" smtClean="0">
              <a:ea typeface="ＭＳ Ｐゴシック" pitchFamily="34" charset="-128"/>
            </a:endParaRPr>
          </a:p>
          <a:p>
            <a:r>
              <a:rPr lang="en-US" sz="2800" dirty="0" smtClean="0">
                <a:ea typeface="ＭＳ Ｐゴシック" pitchFamily="34" charset="-128"/>
              </a:rPr>
              <a:t>Masters </a:t>
            </a:r>
            <a:r>
              <a:rPr lang="en-US" sz="2800" dirty="0">
                <a:ea typeface="ＭＳ Ｐゴシック" pitchFamily="34" charset="-128"/>
              </a:rPr>
              <a:t>Kansas, PhD Indiana </a:t>
            </a:r>
          </a:p>
        </p:txBody>
      </p:sp>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8758"/>
          <a:stretch/>
        </p:blipFill>
        <p:spPr bwMode="auto">
          <a:xfrm>
            <a:off x="6934200" y="1522173"/>
            <a:ext cx="2069176" cy="2089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30169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162800" cy="1143000"/>
          </a:xfrm>
        </p:spPr>
        <p:txBody>
          <a:bodyPr>
            <a:noAutofit/>
          </a:bodyPr>
          <a:lstStyle/>
          <a:p>
            <a:r>
              <a:rPr lang="en-US" sz="3600" b="1" dirty="0" smtClean="0"/>
              <a:t>ADMI Cloudy View on Computing Workshop Participants</a:t>
            </a:r>
            <a:endParaRPr lang="en-US" sz="3600" b="1" dirty="0"/>
          </a:p>
        </p:txBody>
      </p:sp>
      <p:sp>
        <p:nvSpPr>
          <p:cNvPr id="3" name="Content Placeholder 2"/>
          <p:cNvSpPr>
            <a:spLocks noGrp="1"/>
          </p:cNvSpPr>
          <p:nvPr>
            <p:ph idx="1"/>
          </p:nvPr>
        </p:nvSpPr>
        <p:spPr/>
        <p:txBody>
          <a:bodyPr/>
          <a:lstStyle/>
          <a:p>
            <a:endParaRPr lang="en-US"/>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601" t="27325" r="21227" b="20505"/>
          <a:stretch/>
        </p:blipFill>
        <p:spPr bwMode="auto">
          <a:xfrm>
            <a:off x="21770" y="1341913"/>
            <a:ext cx="9122229" cy="551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66846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title"/>
          </p:nvPr>
        </p:nvSpPr>
        <p:spPr>
          <a:xfrm>
            <a:off x="152400" y="15551"/>
            <a:ext cx="8229600" cy="1143000"/>
          </a:xfrm>
        </p:spPr>
        <p:txBody>
          <a:bodyPr>
            <a:normAutofit/>
          </a:bodyPr>
          <a:lstStyle/>
          <a:p>
            <a:pPr eaLnBrk="1" hangingPunct="1"/>
            <a:r>
              <a:rPr lang="en-US" sz="4800" b="1" dirty="0" smtClean="0">
                <a:ea typeface="ＭＳ Ｐゴシック" pitchFamily="34" charset="-128"/>
              </a:rPr>
              <a:t>Workshop Purpose</a:t>
            </a:r>
          </a:p>
        </p:txBody>
      </p:sp>
      <p:sp>
        <p:nvSpPr>
          <p:cNvPr id="4099" name="Rectangle 3"/>
          <p:cNvSpPr>
            <a:spLocks noGrp="1" noChangeArrowheads="1"/>
          </p:cNvSpPr>
          <p:nvPr>
            <p:ph idx="1"/>
          </p:nvPr>
        </p:nvSpPr>
        <p:spPr>
          <a:xfrm>
            <a:off x="76200" y="1143000"/>
            <a:ext cx="8915400" cy="4525963"/>
          </a:xfrm>
        </p:spPr>
        <p:txBody>
          <a:bodyPr>
            <a:noAutofit/>
          </a:bodyPr>
          <a:lstStyle/>
          <a:p>
            <a:pPr eaLnBrk="1" hangingPunct="1">
              <a:defRPr/>
            </a:pPr>
            <a:r>
              <a:rPr lang="en-US" dirty="0" smtClean="0">
                <a:ea typeface="ＭＳ Ｐゴシック" charset="0"/>
              </a:rPr>
              <a:t>Introduce ADMI to the basics of the emerging Cloud Computing paradigm</a:t>
            </a:r>
          </a:p>
          <a:p>
            <a:pPr lvl="1" eaLnBrk="1" hangingPunct="1">
              <a:defRPr/>
            </a:pPr>
            <a:r>
              <a:rPr lang="en-US" sz="2400" dirty="0" smtClean="0">
                <a:ea typeface="ＭＳ Ｐゴシック" charset="0"/>
              </a:rPr>
              <a:t>Learn how it came about</a:t>
            </a:r>
          </a:p>
          <a:p>
            <a:pPr lvl="1" eaLnBrk="1" hangingPunct="1">
              <a:defRPr/>
            </a:pPr>
            <a:r>
              <a:rPr lang="en-US" sz="2400" dirty="0" smtClean="0">
                <a:ea typeface="ＭＳ Ｐゴシック" charset="0"/>
              </a:rPr>
              <a:t>Understand its enabling technologies </a:t>
            </a:r>
          </a:p>
          <a:p>
            <a:pPr lvl="1" eaLnBrk="1" hangingPunct="1">
              <a:defRPr/>
            </a:pPr>
            <a:r>
              <a:rPr lang="en-US" sz="2400" dirty="0" smtClean="0">
                <a:ea typeface="ＭＳ Ｐゴシック" charset="0"/>
              </a:rPr>
              <a:t>Understand the computer systems constraints, tradeoffs, and techniques of setting up and using cloud </a:t>
            </a:r>
          </a:p>
          <a:p>
            <a:pPr eaLnBrk="1" hangingPunct="1">
              <a:defRPr/>
            </a:pPr>
            <a:r>
              <a:rPr lang="en-US" sz="2800" dirty="0" smtClean="0">
                <a:ea typeface="ＭＳ Ｐゴシック" charset="0"/>
              </a:rPr>
              <a:t>Teach ADMI how to implement algorithms in the Cloud</a:t>
            </a:r>
          </a:p>
          <a:p>
            <a:pPr lvl="1">
              <a:defRPr/>
            </a:pPr>
            <a:r>
              <a:rPr lang="en-US" sz="2400" dirty="0" smtClean="0"/>
              <a:t>Gain </a:t>
            </a:r>
            <a:r>
              <a:rPr lang="en-US" sz="2400" dirty="0"/>
              <a:t>competence in </a:t>
            </a:r>
            <a:r>
              <a:rPr lang="en-US" sz="2400" dirty="0" smtClean="0"/>
              <a:t>cloud </a:t>
            </a:r>
            <a:r>
              <a:rPr lang="en-US" sz="2400" dirty="0"/>
              <a:t>programming </a:t>
            </a:r>
            <a:r>
              <a:rPr lang="en-US" sz="2400" dirty="0" smtClean="0"/>
              <a:t>models for </a:t>
            </a:r>
            <a:r>
              <a:rPr lang="en-US" sz="2400" dirty="0"/>
              <a:t>distributed processing of large datasets</a:t>
            </a:r>
            <a:r>
              <a:rPr lang="en-US" sz="2400" dirty="0" smtClean="0"/>
              <a:t>.</a:t>
            </a:r>
          </a:p>
          <a:p>
            <a:pPr lvl="1">
              <a:defRPr/>
            </a:pPr>
            <a:r>
              <a:rPr lang="en-US" sz="2400" dirty="0" smtClean="0"/>
              <a:t>Understand how different algorithms can be implemented and executed on cloud frameworks</a:t>
            </a:r>
          </a:p>
          <a:p>
            <a:pPr lvl="1">
              <a:defRPr/>
            </a:pPr>
            <a:r>
              <a:rPr lang="en-US" sz="2400" dirty="0"/>
              <a:t>E</a:t>
            </a:r>
            <a:r>
              <a:rPr lang="en-US" sz="2400" dirty="0" smtClean="0"/>
              <a:t>valuating the performance and identifying bottlenecks when mapping applications to the clouds</a:t>
            </a:r>
          </a:p>
          <a:p>
            <a:pPr lvl="1">
              <a:defRPr/>
            </a:pPr>
            <a:endParaRPr lang="en-US" sz="1800" dirty="0" smtClean="0"/>
          </a:p>
          <a:p>
            <a:pPr lvl="1">
              <a:defRPr/>
            </a:pPr>
            <a:endParaRPr lang="en-US" sz="1800" dirty="0" smtClean="0">
              <a:ea typeface="ＭＳ Ｐゴシック" charset="0"/>
            </a:endParaRPr>
          </a:p>
          <a:p>
            <a:pPr marL="457200" lvl="1" indent="0" eaLnBrk="1" hangingPunct="1">
              <a:buFontTx/>
              <a:buNone/>
              <a:defRPr/>
            </a:pPr>
            <a:endParaRPr lang="en-US" sz="2400" dirty="0">
              <a:ea typeface="ＭＳ Ｐゴシック" charset="0"/>
            </a:endParaRPr>
          </a:p>
        </p:txBody>
      </p:sp>
    </p:spTree>
    <p:extLst>
      <p:ext uri="{BB962C8B-B14F-4D97-AF65-F5344CB8AC3E}">
        <p14:creationId xmlns:p14="http://schemas.microsoft.com/office/powerpoint/2010/main" val="30371662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Picture 4"/>
          <p:cNvPicPr>
            <a:picLocks noChangeAspect="1" noChangeArrowheads="1"/>
          </p:cNvPicPr>
          <p:nvPr/>
        </p:nvPicPr>
        <p:blipFill>
          <a:blip r:embed="rId3" cstate="print"/>
          <a:srcRect l="10930" t="17251" r="9434"/>
          <a:stretch>
            <a:fillRect/>
          </a:stretch>
        </p:blipFill>
        <p:spPr bwMode="auto">
          <a:xfrm>
            <a:off x="0" y="-22412"/>
            <a:ext cx="9144000" cy="6880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229600" cy="1143000"/>
          </a:xfrm>
        </p:spPr>
        <p:txBody>
          <a:bodyPr/>
          <a:lstStyle/>
          <a:p>
            <a:r>
              <a:rPr lang="en-US" b="1" dirty="0" smtClean="0"/>
              <a:t>3-way Cyberinfrastructure</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Use it in faculty, graduate student and undergraduate </a:t>
            </a:r>
            <a:r>
              <a:rPr lang="en-US" dirty="0" smtClean="0">
                <a:solidFill>
                  <a:srgbClr val="FF0000"/>
                </a:solidFill>
              </a:rPr>
              <a:t>research</a:t>
            </a:r>
          </a:p>
          <a:p>
            <a:pPr lvl="1"/>
            <a:r>
              <a:rPr lang="en-US" dirty="0" smtClean="0"/>
              <a:t>~12 students each summer at IU from ADMI</a:t>
            </a:r>
          </a:p>
          <a:p>
            <a:r>
              <a:rPr lang="en-US" dirty="0" smtClean="0">
                <a:solidFill>
                  <a:srgbClr val="FF0000"/>
                </a:solidFill>
              </a:rPr>
              <a:t>Teach</a:t>
            </a:r>
            <a:r>
              <a:rPr lang="en-US" dirty="0" smtClean="0"/>
              <a:t> it as it involves areas of Information Technology with lots of job opportunities</a:t>
            </a:r>
          </a:p>
          <a:p>
            <a:r>
              <a:rPr lang="en-US" dirty="0" smtClean="0"/>
              <a:t>Use it to support </a:t>
            </a:r>
            <a:r>
              <a:rPr lang="en-US" dirty="0" smtClean="0">
                <a:solidFill>
                  <a:srgbClr val="FF0000"/>
                </a:solidFill>
              </a:rPr>
              <a:t>distributed learning environment</a:t>
            </a:r>
          </a:p>
          <a:p>
            <a:pPr lvl="1"/>
            <a:r>
              <a:rPr lang="en-US" dirty="0" smtClean="0"/>
              <a:t>A cloud backend for course materials and collaboration</a:t>
            </a:r>
          </a:p>
          <a:p>
            <a:pPr lvl="1"/>
            <a:r>
              <a:rPr lang="en-US" dirty="0" smtClean="0"/>
              <a:t>Tiled display for visualization</a:t>
            </a:r>
          </a:p>
          <a:p>
            <a:pPr lvl="1"/>
            <a:r>
              <a:rPr lang="en-US" dirty="0" smtClean="0"/>
              <a:t>Green computing infrastructure</a:t>
            </a:r>
            <a:endParaRPr lang="en-US" dirty="0"/>
          </a:p>
        </p:txBody>
      </p:sp>
    </p:spTree>
    <p:extLst>
      <p:ext uri="{BB962C8B-B14F-4D97-AF65-F5344CB8AC3E}">
        <p14:creationId xmlns:p14="http://schemas.microsoft.com/office/powerpoint/2010/main" val="28279581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1143000"/>
          </a:xfrm>
        </p:spPr>
        <p:txBody>
          <a:bodyPr>
            <a:normAutofit/>
          </a:bodyPr>
          <a:lstStyle/>
          <a:p>
            <a:r>
              <a:rPr lang="en-US" b="1" dirty="0" smtClean="0"/>
              <a:t>Some Next Steps</a:t>
            </a:r>
            <a:endParaRPr lang="en-US" b="1" dirty="0"/>
          </a:p>
        </p:txBody>
      </p:sp>
      <p:sp>
        <p:nvSpPr>
          <p:cNvPr id="3" name="Content Placeholder 2"/>
          <p:cNvSpPr>
            <a:spLocks noGrp="1"/>
          </p:cNvSpPr>
          <p:nvPr>
            <p:ph idx="1"/>
          </p:nvPr>
        </p:nvSpPr>
        <p:spPr>
          <a:xfrm>
            <a:off x="304800" y="1295400"/>
            <a:ext cx="8229600" cy="5105400"/>
          </a:xfrm>
        </p:spPr>
        <p:txBody>
          <a:bodyPr>
            <a:normAutofit fontScale="92500" lnSpcReduction="20000"/>
          </a:bodyPr>
          <a:lstStyle/>
          <a:p>
            <a:r>
              <a:rPr lang="en-US" dirty="0" smtClean="0"/>
              <a:t>Develop Appliances (Virtual machine based preconfigured computer systems) to support programming laboratories</a:t>
            </a:r>
          </a:p>
          <a:p>
            <a:r>
              <a:rPr lang="en-US" dirty="0" smtClean="0"/>
              <a:t>Offer Cloud Computing course with</a:t>
            </a:r>
          </a:p>
          <a:p>
            <a:pPr lvl="1"/>
            <a:r>
              <a:rPr lang="en-US" dirty="0" smtClean="0"/>
              <a:t>Web portal support</a:t>
            </a:r>
          </a:p>
          <a:p>
            <a:pPr lvl="1"/>
            <a:r>
              <a:rPr lang="en-US" dirty="0" smtClean="0"/>
              <a:t>FutureGrid or Appliances locally</a:t>
            </a:r>
          </a:p>
          <a:p>
            <a:pPr lvl="1"/>
            <a:r>
              <a:rPr lang="en-US" dirty="0" smtClean="0"/>
              <a:t>Distance delivery</a:t>
            </a:r>
          </a:p>
          <a:p>
            <a:r>
              <a:rPr lang="en-US" dirty="0" smtClean="0"/>
              <a:t>Deliver first to ECSU, then other MSI’s</a:t>
            </a:r>
          </a:p>
          <a:p>
            <a:r>
              <a:rPr lang="en-US" dirty="0" smtClean="0"/>
              <a:t>Write proposals with Linda Hayden at ECSU and …</a:t>
            </a:r>
          </a:p>
          <a:p>
            <a:r>
              <a:rPr lang="en-US" dirty="0" smtClean="0"/>
              <a:t>Develop Cloud Computing Certificates and other degree offerings</a:t>
            </a:r>
          </a:p>
          <a:p>
            <a:pPr lvl="1"/>
            <a:r>
              <a:rPr lang="en-US" dirty="0" smtClean="0"/>
              <a:t>Masters, Undergraduate, Continuing education …..</a:t>
            </a:r>
            <a:endParaRPr lang="en-US" dirty="0"/>
          </a:p>
        </p:txBody>
      </p:sp>
    </p:spTree>
    <p:extLst>
      <p:ext uri="{BB962C8B-B14F-4D97-AF65-F5344CB8AC3E}">
        <p14:creationId xmlns:p14="http://schemas.microsoft.com/office/powerpoint/2010/main" val="19926899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 Cyberinfrastructure Context</a:t>
            </a:r>
            <a:endParaRPr lang="en-US" b="1" dirty="0"/>
          </a:p>
        </p:txBody>
      </p:sp>
      <p:sp>
        <p:nvSpPr>
          <p:cNvPr id="3" name="Content Placeholder 2"/>
          <p:cNvSpPr>
            <a:spLocks noGrp="1"/>
          </p:cNvSpPr>
          <p:nvPr>
            <p:ph idx="1"/>
          </p:nvPr>
        </p:nvSpPr>
        <p:spPr>
          <a:xfrm>
            <a:off x="0" y="1600200"/>
            <a:ext cx="8686800" cy="4525963"/>
          </a:xfrm>
        </p:spPr>
        <p:txBody>
          <a:bodyPr>
            <a:normAutofit lnSpcReduction="10000"/>
          </a:bodyPr>
          <a:lstStyle/>
          <a:p>
            <a:r>
              <a:rPr lang="en-US" dirty="0" smtClean="0"/>
              <a:t>There are a rich set of facilities</a:t>
            </a:r>
          </a:p>
          <a:p>
            <a:pPr lvl="1"/>
            <a:r>
              <a:rPr lang="en-US" dirty="0" smtClean="0">
                <a:solidFill>
                  <a:srgbClr val="FF0000"/>
                </a:solidFill>
              </a:rPr>
              <a:t>Production TeraGrid </a:t>
            </a:r>
            <a:r>
              <a:rPr lang="en-US" dirty="0" smtClean="0"/>
              <a:t>facilities with distributed and shared memory</a:t>
            </a:r>
          </a:p>
          <a:p>
            <a:pPr lvl="1"/>
            <a:r>
              <a:rPr lang="en-US" dirty="0" smtClean="0"/>
              <a:t>Experimental “Track 2D” Awards</a:t>
            </a:r>
          </a:p>
          <a:p>
            <a:pPr lvl="2"/>
            <a:r>
              <a:rPr lang="en-US" dirty="0" smtClean="0">
                <a:solidFill>
                  <a:srgbClr val="FF0000"/>
                </a:solidFill>
              </a:rPr>
              <a:t>FutureGrid</a:t>
            </a:r>
            <a:r>
              <a:rPr lang="en-US" dirty="0" smtClean="0"/>
              <a:t>: Distributed Systems experiments cf. Grid5000</a:t>
            </a:r>
          </a:p>
          <a:p>
            <a:pPr lvl="2"/>
            <a:r>
              <a:rPr lang="en-US" dirty="0" err="1" smtClean="0">
                <a:solidFill>
                  <a:srgbClr val="FF0000"/>
                </a:solidFill>
              </a:rPr>
              <a:t>Keeneland</a:t>
            </a:r>
            <a:r>
              <a:rPr lang="en-US" dirty="0" smtClean="0"/>
              <a:t>: Powerful GPU Cluster</a:t>
            </a:r>
          </a:p>
          <a:p>
            <a:pPr lvl="2"/>
            <a:r>
              <a:rPr lang="en-US" dirty="0" smtClean="0">
                <a:solidFill>
                  <a:srgbClr val="FF0000"/>
                </a:solidFill>
              </a:rPr>
              <a:t>Gordon</a:t>
            </a:r>
            <a:r>
              <a:rPr lang="en-US" dirty="0" smtClean="0"/>
              <a:t>: Large (distributed) Shared memory system with SSD aimed at data analysis/visualization</a:t>
            </a:r>
          </a:p>
          <a:p>
            <a:pPr lvl="1"/>
            <a:r>
              <a:rPr lang="en-US" dirty="0" smtClean="0">
                <a:solidFill>
                  <a:srgbClr val="FF0000"/>
                </a:solidFill>
              </a:rPr>
              <a:t>Open Science Grid </a:t>
            </a:r>
            <a:r>
              <a:rPr lang="en-US" dirty="0" smtClean="0"/>
              <a:t>aimed at High Throughput computing and strong campus bridging</a:t>
            </a:r>
          </a:p>
          <a:p>
            <a:pPr lvl="2"/>
            <a:endParaRPr lang="en-US" dirty="0"/>
          </a:p>
        </p:txBody>
      </p:sp>
      <p:sp>
        <p:nvSpPr>
          <p:cNvPr id="5" name="Slide Number Placeholder 4"/>
          <p:cNvSpPr>
            <a:spLocks noGrp="1"/>
          </p:cNvSpPr>
          <p:nvPr>
            <p:ph type="sldNum" sz="quarter" idx="12"/>
          </p:nvPr>
        </p:nvSpPr>
        <p:spPr/>
        <p:txBody>
          <a:bodyPr/>
          <a:lstStyle/>
          <a:p>
            <a:fld id="{F8CD3001-8902-8A42-B70F-43024F9EDEEB}" type="slidenum">
              <a:rPr lang="en-US" smtClean="0">
                <a:solidFill>
                  <a:prstClr val="black">
                    <a:tint val="75000"/>
                  </a:prstClr>
                </a:solidFill>
              </a:rPr>
              <a:pPr/>
              <a:t>42</a:t>
            </a:fld>
            <a:endParaRPr lang="en-US">
              <a:solidFill>
                <a:prstClr val="black">
                  <a:tint val="75000"/>
                </a:prstClr>
              </a:solidFill>
            </a:endParaRPr>
          </a:p>
        </p:txBody>
      </p:sp>
    </p:spTree>
    <p:extLst>
      <p:ext uri="{BB962C8B-B14F-4D97-AF65-F5344CB8AC3E}">
        <p14:creationId xmlns:p14="http://schemas.microsoft.com/office/powerpoint/2010/main" val="26236974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4824"/>
            <a:ext cx="8229600" cy="838200"/>
          </a:xfrm>
        </p:spPr>
        <p:txBody>
          <a:bodyPr/>
          <a:lstStyle/>
          <a:p>
            <a:r>
              <a:rPr lang="en-US" dirty="0" smtClean="0"/>
              <a:t>TeraGrid: 3 </a:t>
            </a:r>
            <a:r>
              <a:rPr lang="en-US" dirty="0" err="1" smtClean="0"/>
              <a:t>Petaflops</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8534400" cy="5133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37129" y="609600"/>
            <a:ext cx="6939785" cy="923330"/>
          </a:xfrm>
          <a:prstGeom prst="rect">
            <a:avLst/>
          </a:prstGeom>
          <a:noFill/>
        </p:spPr>
        <p:txBody>
          <a:bodyPr wrap="none" rtlCol="0">
            <a:spAutoFit/>
          </a:bodyPr>
          <a:lstStyle/>
          <a:p>
            <a:r>
              <a:rPr lang="en-US" dirty="0" smtClean="0"/>
              <a:t>High </a:t>
            </a:r>
            <a:r>
              <a:rPr lang="en-US" dirty="0"/>
              <a:t>Performance Networks (40 GB/sec)</a:t>
            </a:r>
          </a:p>
          <a:p>
            <a:r>
              <a:rPr lang="en-US" dirty="0"/>
              <a:t>The TeraGrid currently delivers an average of 420,000 </a:t>
            </a:r>
            <a:r>
              <a:rPr lang="en-US" dirty="0" err="1"/>
              <a:t>cpu</a:t>
            </a:r>
            <a:r>
              <a:rPr lang="en-US" dirty="0"/>
              <a:t>-hours per </a:t>
            </a:r>
            <a:r>
              <a:rPr lang="en-US" dirty="0" smtClean="0"/>
              <a:t>day</a:t>
            </a:r>
          </a:p>
          <a:p>
            <a:r>
              <a:rPr lang="en-US" dirty="0"/>
              <a:t>50 petabytes </a:t>
            </a:r>
            <a:r>
              <a:rPr lang="en-US" dirty="0" smtClean="0"/>
              <a:t>of </a:t>
            </a:r>
            <a:r>
              <a:rPr lang="en-US" dirty="0"/>
              <a:t>online and archival data storage </a:t>
            </a:r>
          </a:p>
        </p:txBody>
      </p:sp>
    </p:spTree>
    <p:extLst>
      <p:ext uri="{BB962C8B-B14F-4D97-AF65-F5344CB8AC3E}">
        <p14:creationId xmlns:p14="http://schemas.microsoft.com/office/powerpoint/2010/main" val="33460043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b="1" dirty="0" smtClean="0"/>
              <a:t>FutureGrid key Concepts I</a:t>
            </a:r>
            <a:endParaRPr lang="en-US" b="1" dirty="0"/>
          </a:p>
        </p:txBody>
      </p:sp>
      <p:sp>
        <p:nvSpPr>
          <p:cNvPr id="3" name="Content Placeholder 2"/>
          <p:cNvSpPr>
            <a:spLocks noGrp="1"/>
          </p:cNvSpPr>
          <p:nvPr>
            <p:ph idx="1"/>
          </p:nvPr>
        </p:nvSpPr>
        <p:spPr>
          <a:xfrm>
            <a:off x="76200" y="762000"/>
            <a:ext cx="9067800" cy="4525963"/>
          </a:xfrm>
        </p:spPr>
        <p:txBody>
          <a:bodyPr>
            <a:noAutofit/>
          </a:bodyPr>
          <a:lstStyle/>
          <a:p>
            <a:r>
              <a:rPr lang="en-US" sz="2800" dirty="0">
                <a:cs typeface="Arial" pitchFamily="34" charset="0"/>
              </a:rPr>
              <a:t>FutureGrid </a:t>
            </a:r>
            <a:r>
              <a:rPr lang="en-US" sz="2800" dirty="0" smtClean="0">
                <a:cs typeface="Arial" pitchFamily="34" charset="0"/>
              </a:rPr>
              <a:t>is a 4 year $15M project with 7 clusters at 5 sites across country with 8 funded partners</a:t>
            </a:r>
            <a:endParaRPr lang="en-US" sz="2800" dirty="0">
              <a:cs typeface="Arial" pitchFamily="34" charset="0"/>
            </a:endParaRPr>
          </a:p>
          <a:p>
            <a:r>
              <a:rPr lang="en-US" sz="2800" dirty="0" smtClean="0">
                <a:cs typeface="Times New Roman" pitchFamily="18" charset="0"/>
              </a:rPr>
              <a:t>FutureGrid is a flexible </a:t>
            </a:r>
            <a:r>
              <a:rPr lang="en-US" sz="2800" dirty="0" smtClean="0">
                <a:solidFill>
                  <a:srgbClr val="FF0000"/>
                </a:solidFill>
                <a:cs typeface="Times New Roman" pitchFamily="18" charset="0"/>
              </a:rPr>
              <a:t>testbed </a:t>
            </a:r>
            <a:r>
              <a:rPr lang="en-US" sz="2800" dirty="0" smtClean="0">
                <a:cs typeface="Times New Roman" pitchFamily="18" charset="0"/>
              </a:rPr>
              <a:t>s</a:t>
            </a:r>
            <a:r>
              <a:rPr lang="en-US" sz="2800" dirty="0" smtClean="0"/>
              <a:t>upporting </a:t>
            </a:r>
            <a:r>
              <a:rPr lang="en-US" sz="2800" dirty="0" smtClean="0">
                <a:solidFill>
                  <a:srgbClr val="FF0000"/>
                </a:solidFill>
              </a:rPr>
              <a:t>Computer Science </a:t>
            </a:r>
            <a:r>
              <a:rPr lang="en-US" sz="2800" dirty="0" smtClean="0"/>
              <a:t>and </a:t>
            </a:r>
            <a:r>
              <a:rPr lang="en-US" sz="2800" dirty="0" smtClean="0">
                <a:solidFill>
                  <a:srgbClr val="FF0000"/>
                </a:solidFill>
              </a:rPr>
              <a:t>Computational Science </a:t>
            </a:r>
            <a:r>
              <a:rPr lang="en-US" sz="2800" dirty="0" smtClean="0"/>
              <a:t>experiments in</a:t>
            </a:r>
            <a:endParaRPr lang="en-US" sz="2800" dirty="0" smtClean="0">
              <a:solidFill>
                <a:srgbClr val="FF0000"/>
              </a:solidFill>
            </a:endParaRPr>
          </a:p>
          <a:p>
            <a:pPr lvl="1"/>
            <a:r>
              <a:rPr lang="en-US" sz="2400" dirty="0"/>
              <a:t>Innovation and scientific understanding of </a:t>
            </a:r>
            <a:r>
              <a:rPr lang="en-US" sz="2400" dirty="0">
                <a:solidFill>
                  <a:srgbClr val="FF0000"/>
                </a:solidFill>
              </a:rPr>
              <a:t>distributed computing </a:t>
            </a:r>
            <a:r>
              <a:rPr lang="en-US" sz="2400" dirty="0" smtClean="0"/>
              <a:t>(cloud, grid) and </a:t>
            </a:r>
            <a:r>
              <a:rPr lang="en-US" sz="2400" dirty="0">
                <a:solidFill>
                  <a:srgbClr val="FF0000"/>
                </a:solidFill>
              </a:rPr>
              <a:t>parallel computing </a:t>
            </a:r>
            <a:r>
              <a:rPr lang="en-US" sz="2400" dirty="0"/>
              <a:t>paradigms</a:t>
            </a:r>
          </a:p>
          <a:p>
            <a:pPr lvl="1"/>
            <a:r>
              <a:rPr lang="en-US" sz="2400" dirty="0"/>
              <a:t>The engineering science of </a:t>
            </a:r>
            <a:r>
              <a:rPr lang="en-US" sz="2400" dirty="0">
                <a:solidFill>
                  <a:srgbClr val="FF0000"/>
                </a:solidFill>
              </a:rPr>
              <a:t>middleware</a:t>
            </a:r>
            <a:r>
              <a:rPr lang="en-US" sz="2400" dirty="0"/>
              <a:t> that enables these paradigms</a:t>
            </a:r>
          </a:p>
          <a:p>
            <a:pPr lvl="1"/>
            <a:r>
              <a:rPr lang="en-US" sz="2400" dirty="0"/>
              <a:t>The use and drivers of these paradigms by important </a:t>
            </a:r>
            <a:r>
              <a:rPr lang="en-US" sz="2400" dirty="0">
                <a:solidFill>
                  <a:srgbClr val="FF0000"/>
                </a:solidFill>
              </a:rPr>
              <a:t>applications</a:t>
            </a:r>
          </a:p>
          <a:p>
            <a:pPr lvl="1"/>
            <a:r>
              <a:rPr lang="en-US" sz="2400" dirty="0"/>
              <a:t>The </a:t>
            </a:r>
            <a:r>
              <a:rPr lang="en-US" sz="2400" dirty="0">
                <a:solidFill>
                  <a:srgbClr val="FF0000"/>
                </a:solidFill>
              </a:rPr>
              <a:t>education</a:t>
            </a:r>
            <a:r>
              <a:rPr lang="en-US" sz="2400" dirty="0"/>
              <a:t> of a new generation of students and workforce on the use of these paradigms and their </a:t>
            </a:r>
            <a:r>
              <a:rPr lang="en-US" sz="2400" dirty="0" smtClean="0"/>
              <a:t>applications</a:t>
            </a:r>
          </a:p>
          <a:p>
            <a:pPr lvl="1"/>
            <a:r>
              <a:rPr lang="en-US" sz="2400" dirty="0">
                <a:solidFill>
                  <a:srgbClr val="FF0000"/>
                </a:solidFill>
                <a:cs typeface="Times New Roman" pitchFamily="18" charset="0"/>
              </a:rPr>
              <a:t>interoperability</a:t>
            </a:r>
            <a:r>
              <a:rPr lang="en-US" sz="2400" dirty="0">
                <a:cs typeface="Times New Roman" pitchFamily="18" charset="0"/>
              </a:rPr>
              <a:t>, </a:t>
            </a:r>
            <a:r>
              <a:rPr lang="en-US" sz="2400" dirty="0">
                <a:solidFill>
                  <a:srgbClr val="FF0000"/>
                </a:solidFill>
                <a:cs typeface="Times New Roman" pitchFamily="18" charset="0"/>
              </a:rPr>
              <a:t>functionality</a:t>
            </a:r>
            <a:r>
              <a:rPr lang="en-US" sz="2400" dirty="0">
                <a:cs typeface="Times New Roman" pitchFamily="18" charset="0"/>
              </a:rPr>
              <a:t>, </a:t>
            </a:r>
            <a:r>
              <a:rPr lang="en-US" sz="2400" dirty="0">
                <a:solidFill>
                  <a:srgbClr val="FF0000"/>
                </a:solidFill>
                <a:cs typeface="Times New Roman" pitchFamily="18" charset="0"/>
              </a:rPr>
              <a:t>performance</a:t>
            </a:r>
            <a:r>
              <a:rPr lang="en-US" sz="2400" dirty="0">
                <a:cs typeface="Times New Roman" pitchFamily="18" charset="0"/>
              </a:rPr>
              <a:t> or </a:t>
            </a:r>
            <a:r>
              <a:rPr lang="en-US" sz="2400" dirty="0">
                <a:solidFill>
                  <a:srgbClr val="FF0000"/>
                </a:solidFill>
                <a:cs typeface="Times New Roman" pitchFamily="18" charset="0"/>
              </a:rPr>
              <a:t>evaluation</a:t>
            </a:r>
          </a:p>
          <a:p>
            <a:pPr lvl="1"/>
            <a:endParaRPr lang="en-US" sz="2400" dirty="0" smtClean="0"/>
          </a:p>
          <a:p>
            <a:endParaRPr lang="en-US" sz="2400" dirty="0" smtClean="0">
              <a:cs typeface="Times New Roman" pitchFamily="18" charset="0"/>
            </a:endParaRPr>
          </a:p>
        </p:txBody>
      </p:sp>
    </p:spTree>
    <p:extLst>
      <p:ext uri="{BB962C8B-B14F-4D97-AF65-F5344CB8AC3E}">
        <p14:creationId xmlns:p14="http://schemas.microsoft.com/office/powerpoint/2010/main" val="32870222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fontScale="90000"/>
          </a:bodyPr>
          <a:lstStyle/>
          <a:p>
            <a:r>
              <a:rPr lang="en-US" b="1" dirty="0" smtClean="0"/>
              <a:t>FutureGrid key Concepts II</a:t>
            </a:r>
            <a:endParaRPr lang="en-US" b="1" dirty="0"/>
          </a:p>
        </p:txBody>
      </p:sp>
      <p:sp>
        <p:nvSpPr>
          <p:cNvPr id="3" name="Content Placeholder 2"/>
          <p:cNvSpPr>
            <a:spLocks noGrp="1"/>
          </p:cNvSpPr>
          <p:nvPr>
            <p:ph idx="1"/>
          </p:nvPr>
        </p:nvSpPr>
        <p:spPr>
          <a:xfrm>
            <a:off x="0" y="762000"/>
            <a:ext cx="9144000" cy="5943600"/>
          </a:xfrm>
        </p:spPr>
        <p:txBody>
          <a:bodyPr>
            <a:noAutofit/>
          </a:bodyPr>
          <a:lstStyle/>
          <a:p>
            <a:r>
              <a:rPr lang="en-US" sz="2400" dirty="0" smtClean="0">
                <a:latin typeface="Arial" pitchFamily="34" charset="0"/>
                <a:cs typeface="Arial" pitchFamily="34" charset="0"/>
              </a:rPr>
              <a:t>Rather than loading images onto VM’s, FutureGrid supports </a:t>
            </a:r>
            <a:r>
              <a:rPr lang="en-US" sz="2400" dirty="0" smtClean="0">
                <a:solidFill>
                  <a:srgbClr val="FF0000"/>
                </a:solidFill>
                <a:latin typeface="Arial" pitchFamily="34" charset="0"/>
                <a:cs typeface="Arial" pitchFamily="34" charset="0"/>
              </a:rPr>
              <a:t>Cloud, Grid and Parallel computing </a:t>
            </a:r>
            <a:r>
              <a:rPr lang="en-US" sz="2400" dirty="0" smtClean="0">
                <a:latin typeface="Arial" pitchFamily="34" charset="0"/>
                <a:cs typeface="Arial" pitchFamily="34" charset="0"/>
              </a:rPr>
              <a:t>environments by </a:t>
            </a:r>
            <a:r>
              <a:rPr lang="en-US" sz="2400" dirty="0" smtClean="0">
                <a:solidFill>
                  <a:srgbClr val="FF0000"/>
                </a:solidFill>
                <a:latin typeface="Arial" pitchFamily="34" charset="0"/>
                <a:cs typeface="Arial" pitchFamily="34" charset="0"/>
              </a:rPr>
              <a:t>dynamically provisioning </a:t>
            </a:r>
            <a:r>
              <a:rPr lang="en-US" sz="2400" dirty="0" smtClean="0">
                <a:latin typeface="Arial" pitchFamily="34" charset="0"/>
                <a:cs typeface="Arial" pitchFamily="34" charset="0"/>
              </a:rPr>
              <a:t>software as needed onto “bare-metal”</a:t>
            </a:r>
          </a:p>
          <a:p>
            <a:pPr lvl="1"/>
            <a:r>
              <a:rPr lang="en-US" sz="2000" dirty="0" smtClean="0">
                <a:solidFill>
                  <a:srgbClr val="FF0000"/>
                </a:solidFill>
                <a:latin typeface="Arial" pitchFamily="34" charset="0"/>
                <a:cs typeface="Arial" pitchFamily="34" charset="0"/>
              </a:rPr>
              <a:t>Image library </a:t>
            </a:r>
            <a:r>
              <a:rPr lang="en-US" sz="2000" dirty="0" smtClean="0">
                <a:latin typeface="Arial" pitchFamily="34" charset="0"/>
                <a:cs typeface="Arial" pitchFamily="34" charset="0"/>
              </a:rPr>
              <a:t>for MPI, </a:t>
            </a:r>
            <a:r>
              <a:rPr lang="en-US" sz="2000" dirty="0" err="1" smtClean="0">
                <a:latin typeface="Arial" pitchFamily="34" charset="0"/>
                <a:cs typeface="Arial" pitchFamily="34" charset="0"/>
              </a:rPr>
              <a:t>OpenMP</a:t>
            </a:r>
            <a:r>
              <a:rPr lang="en-US" sz="2000" dirty="0" smtClean="0">
                <a:latin typeface="Arial" pitchFamily="34" charset="0"/>
                <a:cs typeface="Arial" pitchFamily="34" charset="0"/>
              </a:rPr>
              <a:t>, Hadoop, Dryad, </a:t>
            </a:r>
            <a:r>
              <a:rPr lang="en-US" sz="2000" dirty="0" err="1" smtClean="0">
                <a:latin typeface="Arial" pitchFamily="34" charset="0"/>
                <a:cs typeface="Arial" pitchFamily="34" charset="0"/>
              </a:rPr>
              <a:t>gLite</a:t>
            </a:r>
            <a:r>
              <a:rPr lang="en-US" sz="2000" dirty="0" smtClean="0">
                <a:latin typeface="Arial" pitchFamily="34" charset="0"/>
                <a:cs typeface="Arial" pitchFamily="34" charset="0"/>
              </a:rPr>
              <a:t>, Unicore, Globus, </a:t>
            </a:r>
            <a:r>
              <a:rPr lang="en-US" sz="2000" dirty="0" err="1" smtClean="0">
                <a:latin typeface="Arial" pitchFamily="34" charset="0"/>
                <a:cs typeface="Arial" pitchFamily="34" charset="0"/>
              </a:rPr>
              <a:t>Xen</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ScaleMP</a:t>
            </a:r>
            <a:r>
              <a:rPr lang="en-US" sz="2000" dirty="0" smtClean="0">
                <a:latin typeface="Arial" pitchFamily="34" charset="0"/>
                <a:cs typeface="Arial" pitchFamily="34" charset="0"/>
              </a:rPr>
              <a:t> (distributed Shared Memory), Nimbus, Eucalyptus, OpenNebula, KVM, Windows …..</a:t>
            </a:r>
          </a:p>
          <a:p>
            <a:r>
              <a:rPr lang="en-US" sz="2400" dirty="0" smtClean="0">
                <a:latin typeface="Arial" pitchFamily="34" charset="0"/>
                <a:cs typeface="Arial" pitchFamily="34" charset="0"/>
              </a:rPr>
              <a:t>Growth comes from users depositing novel images in library</a:t>
            </a:r>
          </a:p>
          <a:p>
            <a:r>
              <a:rPr lang="en-US" sz="2400" dirty="0">
                <a:cs typeface="Times New Roman" pitchFamily="18" charset="0"/>
              </a:rPr>
              <a:t>Each use of FutureGrid is an</a:t>
            </a:r>
            <a:r>
              <a:rPr lang="en-US" sz="2400" dirty="0">
                <a:solidFill>
                  <a:srgbClr val="FF0000"/>
                </a:solidFill>
                <a:cs typeface="Times New Roman" pitchFamily="18" charset="0"/>
              </a:rPr>
              <a:t> experiment </a:t>
            </a:r>
            <a:r>
              <a:rPr lang="en-US" sz="2400" dirty="0">
                <a:cs typeface="Times New Roman" pitchFamily="18" charset="0"/>
              </a:rPr>
              <a:t>that is </a:t>
            </a:r>
            <a:r>
              <a:rPr lang="en-US" sz="2400" dirty="0">
                <a:solidFill>
                  <a:srgbClr val="FF0000"/>
                </a:solidFill>
                <a:cs typeface="Times New Roman" pitchFamily="18" charset="0"/>
              </a:rPr>
              <a:t>reproducible</a:t>
            </a:r>
          </a:p>
          <a:p>
            <a:r>
              <a:rPr lang="en-US" sz="2400" dirty="0" smtClean="0"/>
              <a:t>Developing </a:t>
            </a:r>
            <a:r>
              <a:rPr lang="en-US" sz="2400" dirty="0"/>
              <a:t>novel software to support these goals which build on Grid5000 in France</a:t>
            </a:r>
          </a:p>
          <a:p>
            <a:endParaRPr lang="en-US" sz="2400" dirty="0" smtClean="0">
              <a:latin typeface="Arial" pitchFamily="34" charset="0"/>
              <a:cs typeface="Arial" pitchFamily="34" charset="0"/>
            </a:endParaRPr>
          </a:p>
          <a:p>
            <a:pPr>
              <a:buNone/>
            </a:pPr>
            <a:endParaRPr lang="en-US" sz="2600" dirty="0"/>
          </a:p>
        </p:txBody>
      </p:sp>
      <p:grpSp>
        <p:nvGrpSpPr>
          <p:cNvPr id="17" name="Group 16"/>
          <p:cNvGrpSpPr/>
          <p:nvPr/>
        </p:nvGrpSpPr>
        <p:grpSpPr>
          <a:xfrm>
            <a:off x="678835" y="4809063"/>
            <a:ext cx="7716157" cy="1415034"/>
            <a:chOff x="457200" y="5334000"/>
            <a:chExt cx="7716157" cy="1415034"/>
          </a:xfrm>
        </p:grpSpPr>
        <p:grpSp>
          <p:nvGrpSpPr>
            <p:cNvPr id="8" name="Group 7"/>
            <p:cNvGrpSpPr/>
            <p:nvPr/>
          </p:nvGrpSpPr>
          <p:grpSpPr>
            <a:xfrm>
              <a:off x="838200" y="5334000"/>
              <a:ext cx="4648200" cy="519351"/>
              <a:chOff x="1143000" y="5419457"/>
              <a:chExt cx="4648200" cy="519351"/>
            </a:xfrm>
          </p:grpSpPr>
          <p:sp>
            <p:nvSpPr>
              <p:cNvPr id="4" name="Oval 3"/>
              <p:cNvSpPr/>
              <p:nvPr/>
            </p:nvSpPr>
            <p:spPr>
              <a:xfrm>
                <a:off x="1143000" y="5419457"/>
                <a:ext cx="1295400" cy="519351"/>
              </a:xfrm>
              <a:prstGeom prst="ellipse">
                <a:avLst/>
              </a:prstGeom>
              <a:solidFill>
                <a:schemeClr val="bg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nchor="ctr">
                <a:normAutofit/>
              </a:bodyPr>
              <a:lstStyle/>
              <a:p>
                <a:pPr algn="ctr"/>
                <a:r>
                  <a:rPr lang="en-US" dirty="0" smtClean="0">
                    <a:solidFill>
                      <a:prstClr val="black"/>
                    </a:solidFill>
                  </a:rPr>
                  <a:t>Image1</a:t>
                </a:r>
                <a:endParaRPr lang="en-US" dirty="0">
                  <a:solidFill>
                    <a:prstClr val="black"/>
                  </a:solidFill>
                </a:endParaRPr>
              </a:p>
            </p:txBody>
          </p:sp>
          <p:sp>
            <p:nvSpPr>
              <p:cNvPr id="5" name="Oval 4"/>
              <p:cNvSpPr/>
              <p:nvPr/>
            </p:nvSpPr>
            <p:spPr>
              <a:xfrm>
                <a:off x="2559778" y="5419457"/>
                <a:ext cx="1295400" cy="519351"/>
              </a:xfrm>
              <a:prstGeom prst="ellipse">
                <a:avLst/>
              </a:prstGeom>
              <a:solidFill>
                <a:schemeClr val="bg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nchor="ctr">
                <a:normAutofit/>
              </a:bodyPr>
              <a:lstStyle/>
              <a:p>
                <a:pPr algn="ctr"/>
                <a:r>
                  <a:rPr lang="en-US" dirty="0" smtClean="0">
                    <a:solidFill>
                      <a:prstClr val="black"/>
                    </a:solidFill>
                  </a:rPr>
                  <a:t>Image2</a:t>
                </a:r>
                <a:endParaRPr lang="en-US" dirty="0">
                  <a:solidFill>
                    <a:prstClr val="black"/>
                  </a:solidFill>
                </a:endParaRPr>
              </a:p>
            </p:txBody>
          </p:sp>
          <p:sp>
            <p:nvSpPr>
              <p:cNvPr id="6" name="Oval 5"/>
              <p:cNvSpPr/>
              <p:nvPr/>
            </p:nvSpPr>
            <p:spPr>
              <a:xfrm>
                <a:off x="4495800" y="5419457"/>
                <a:ext cx="1295400" cy="519351"/>
              </a:xfrm>
              <a:prstGeom prst="ellipse">
                <a:avLst/>
              </a:prstGeom>
              <a:solidFill>
                <a:schemeClr val="bg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nchor="ctr">
                <a:normAutofit/>
              </a:bodyPr>
              <a:lstStyle/>
              <a:p>
                <a:pPr algn="ctr"/>
                <a:r>
                  <a:rPr lang="en-US" dirty="0" err="1" smtClean="0">
                    <a:solidFill>
                      <a:prstClr val="black"/>
                    </a:solidFill>
                  </a:rPr>
                  <a:t>ImageN</a:t>
                </a:r>
                <a:endParaRPr lang="en-US" dirty="0">
                  <a:solidFill>
                    <a:prstClr val="black"/>
                  </a:solidFill>
                </a:endParaRPr>
              </a:p>
            </p:txBody>
          </p:sp>
          <p:sp>
            <p:nvSpPr>
              <p:cNvPr id="7" name="TextBox 6"/>
              <p:cNvSpPr txBox="1"/>
              <p:nvPr/>
            </p:nvSpPr>
            <p:spPr>
              <a:xfrm>
                <a:off x="3976556" y="5448300"/>
                <a:ext cx="397866" cy="461665"/>
              </a:xfrm>
              <a:prstGeom prst="rect">
                <a:avLst/>
              </a:prstGeom>
              <a:noFill/>
            </p:spPr>
            <p:txBody>
              <a:bodyPr wrap="none" rtlCol="0">
                <a:spAutoFit/>
              </a:bodyPr>
              <a:lstStyle/>
              <a:p>
                <a:r>
                  <a:rPr lang="en-US" sz="2400" dirty="0" smtClean="0">
                    <a:solidFill>
                      <a:prstClr val="black"/>
                    </a:solidFill>
                  </a:rPr>
                  <a:t>…</a:t>
                </a:r>
                <a:endParaRPr lang="en-US" sz="2400" dirty="0">
                  <a:solidFill>
                    <a:prstClr val="black"/>
                  </a:solidFill>
                </a:endParaRPr>
              </a:p>
            </p:txBody>
          </p:sp>
        </p:grpSp>
        <p:cxnSp>
          <p:nvCxnSpPr>
            <p:cNvPr id="10" name="Straight Arrow Connector 9"/>
            <p:cNvCxnSpPr/>
            <p:nvPr/>
          </p:nvCxnSpPr>
          <p:spPr>
            <a:xfrm>
              <a:off x="4114800" y="6019800"/>
              <a:ext cx="914400" cy="381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990600" y="5943600"/>
              <a:ext cx="914400" cy="381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105400" y="6286500"/>
              <a:ext cx="636713" cy="369332"/>
            </a:xfrm>
            <a:prstGeom prst="rect">
              <a:avLst/>
            </a:prstGeom>
            <a:noFill/>
          </p:spPr>
          <p:txBody>
            <a:bodyPr wrap="none" rtlCol="0">
              <a:spAutoFit/>
            </a:bodyPr>
            <a:lstStyle/>
            <a:p>
              <a:r>
                <a:rPr lang="en-US" dirty="0" smtClean="0">
                  <a:solidFill>
                    <a:prstClr val="black"/>
                  </a:solidFill>
                </a:rPr>
                <a:t>Load</a:t>
              </a:r>
              <a:endParaRPr lang="en-US" dirty="0">
                <a:solidFill>
                  <a:prstClr val="black"/>
                </a:solidFill>
              </a:endParaRPr>
            </a:p>
          </p:txBody>
        </p:sp>
        <p:sp>
          <p:nvSpPr>
            <p:cNvPr id="15" name="TextBox 14"/>
            <p:cNvSpPr txBox="1"/>
            <p:nvPr/>
          </p:nvSpPr>
          <p:spPr>
            <a:xfrm>
              <a:off x="457200" y="6286500"/>
              <a:ext cx="878767" cy="369332"/>
            </a:xfrm>
            <a:prstGeom prst="rect">
              <a:avLst/>
            </a:prstGeom>
            <a:noFill/>
          </p:spPr>
          <p:txBody>
            <a:bodyPr wrap="none" rtlCol="0">
              <a:spAutoFit/>
            </a:bodyPr>
            <a:lstStyle/>
            <a:p>
              <a:r>
                <a:rPr lang="en-US" dirty="0" smtClean="0">
                  <a:solidFill>
                    <a:prstClr val="black"/>
                  </a:solidFill>
                </a:rPr>
                <a:t>Choose</a:t>
              </a:r>
              <a:endParaRPr lang="en-US" dirty="0">
                <a:solidFill>
                  <a:prstClr val="black"/>
                </a:solidFill>
              </a:endParaRPr>
            </a:p>
          </p:txBody>
        </p:sp>
        <p:cxnSp>
          <p:nvCxnSpPr>
            <p:cNvPr id="16" name="Straight Arrow Connector 15"/>
            <p:cNvCxnSpPr/>
            <p:nvPr/>
          </p:nvCxnSpPr>
          <p:spPr>
            <a:xfrm>
              <a:off x="6705600" y="6470372"/>
              <a:ext cx="7620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620000" y="6286500"/>
              <a:ext cx="553357" cy="369332"/>
            </a:xfrm>
            <a:prstGeom prst="rect">
              <a:avLst/>
            </a:prstGeom>
            <a:noFill/>
          </p:spPr>
          <p:txBody>
            <a:bodyPr wrap="none" rtlCol="0">
              <a:spAutoFit/>
            </a:bodyPr>
            <a:lstStyle/>
            <a:p>
              <a:r>
                <a:rPr lang="en-US" dirty="0" smtClean="0">
                  <a:solidFill>
                    <a:prstClr val="black"/>
                  </a:solidFill>
                </a:rPr>
                <a:t>Run</a:t>
              </a:r>
              <a:endParaRPr lang="en-US" dirty="0">
                <a:solidFill>
                  <a:prstClr val="black"/>
                </a:solidFill>
              </a:endParaRPr>
            </a:p>
          </p:txBody>
        </p:sp>
        <p:pic>
          <p:nvPicPr>
            <p:cNvPr id="63490" name="Picture 2" descr="http://www.clusterconnection.com/wp-content/uploads/2009/05/cluster-300x302.jpg"/>
            <p:cNvPicPr>
              <a:picLocks noChangeAspect="1" noChangeArrowheads="1"/>
            </p:cNvPicPr>
            <p:nvPr/>
          </p:nvPicPr>
          <p:blipFill>
            <a:blip r:embed="rId3" cstate="print"/>
            <a:srcRect/>
            <a:stretch>
              <a:fillRect/>
            </a:stretch>
          </p:blipFill>
          <p:spPr bwMode="auto">
            <a:xfrm>
              <a:off x="5791200" y="5943600"/>
              <a:ext cx="800100" cy="805434"/>
            </a:xfrm>
            <a:prstGeom prst="rect">
              <a:avLst/>
            </a:prstGeom>
            <a:noFill/>
          </p:spPr>
        </p:pic>
      </p:grpSp>
    </p:spTree>
    <p:extLst>
      <p:ext uri="{BB962C8B-B14F-4D97-AF65-F5344CB8AC3E}">
        <p14:creationId xmlns:p14="http://schemas.microsoft.com/office/powerpoint/2010/main" val="279804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b="1" smtClean="0"/>
              <a:t>FutureGrid Partners</a:t>
            </a:r>
            <a:endParaRPr lang="en-US" b="1" dirty="0"/>
          </a:p>
        </p:txBody>
      </p:sp>
      <p:sp>
        <p:nvSpPr>
          <p:cNvPr id="5" name="Content Placeholder 4"/>
          <p:cNvSpPr>
            <a:spLocks noGrp="1"/>
          </p:cNvSpPr>
          <p:nvPr>
            <p:ph idx="1"/>
          </p:nvPr>
        </p:nvSpPr>
        <p:spPr>
          <a:xfrm>
            <a:off x="0" y="685801"/>
            <a:ext cx="9144000" cy="5562600"/>
          </a:xfrm>
        </p:spPr>
        <p:txBody>
          <a:bodyPr>
            <a:noAutofit/>
          </a:bodyPr>
          <a:lstStyle/>
          <a:p>
            <a:r>
              <a:rPr lang="en-US" sz="2200" dirty="0" smtClean="0">
                <a:solidFill>
                  <a:srgbClr val="00B0F0"/>
                </a:solidFill>
              </a:rPr>
              <a:t> </a:t>
            </a:r>
            <a:r>
              <a:rPr lang="en-US" sz="2200" dirty="0" smtClean="0">
                <a:solidFill>
                  <a:srgbClr val="FF0000"/>
                </a:solidFill>
              </a:rPr>
              <a:t>Indiana University </a:t>
            </a:r>
            <a:r>
              <a:rPr lang="en-US" sz="2200" dirty="0" smtClean="0"/>
              <a:t>(Architecture, core software, Support)</a:t>
            </a:r>
          </a:p>
          <a:p>
            <a:r>
              <a:rPr lang="en-US" sz="2200" dirty="0" smtClean="0">
                <a:solidFill>
                  <a:srgbClr val="FF0000"/>
                </a:solidFill>
              </a:rPr>
              <a:t>Purdue University </a:t>
            </a:r>
            <a:r>
              <a:rPr lang="en-US" sz="2200" dirty="0" smtClean="0"/>
              <a:t>(HTC Hardware)</a:t>
            </a:r>
          </a:p>
          <a:p>
            <a:r>
              <a:rPr lang="en-US" sz="2200" dirty="0" smtClean="0">
                <a:solidFill>
                  <a:srgbClr val="FF0000"/>
                </a:solidFill>
              </a:rPr>
              <a:t>San Diego Supercomputer Center </a:t>
            </a:r>
            <a:r>
              <a:rPr lang="en-US" sz="2200" dirty="0" smtClean="0"/>
              <a:t>at University of California San Diego (INCA, Monitoring)</a:t>
            </a:r>
          </a:p>
          <a:p>
            <a:r>
              <a:rPr lang="en-US" sz="2200" dirty="0" smtClean="0">
                <a:solidFill>
                  <a:srgbClr val="FF0000"/>
                </a:solidFill>
              </a:rPr>
              <a:t>University of Chicago</a:t>
            </a:r>
            <a:r>
              <a:rPr lang="en-US" sz="2200" dirty="0" smtClean="0"/>
              <a:t>/Argonne National Labs (Nimbus)</a:t>
            </a:r>
          </a:p>
          <a:p>
            <a:r>
              <a:rPr lang="en-US" sz="2200" dirty="0" smtClean="0">
                <a:solidFill>
                  <a:srgbClr val="FF0000"/>
                </a:solidFill>
              </a:rPr>
              <a:t>University of Florida </a:t>
            </a:r>
            <a:r>
              <a:rPr lang="en-US" sz="2200" dirty="0" smtClean="0"/>
              <a:t>(</a:t>
            </a:r>
            <a:r>
              <a:rPr lang="en-US" sz="2200" dirty="0" err="1" smtClean="0"/>
              <a:t>ViNE</a:t>
            </a:r>
            <a:r>
              <a:rPr lang="en-US" sz="2200" dirty="0" smtClean="0"/>
              <a:t>, Education and Outreach)</a:t>
            </a:r>
          </a:p>
          <a:p>
            <a:r>
              <a:rPr lang="en-US" sz="2200" dirty="0" smtClean="0"/>
              <a:t>University of Southern California Information Sciences (Pegasus to manage experiments) </a:t>
            </a:r>
          </a:p>
          <a:p>
            <a:r>
              <a:rPr lang="en-US" sz="2200" dirty="0" smtClean="0"/>
              <a:t>University of Tennessee Knoxville (Benchmarking)</a:t>
            </a:r>
          </a:p>
          <a:p>
            <a:r>
              <a:rPr lang="en-US" sz="2200" dirty="0" smtClean="0">
                <a:solidFill>
                  <a:srgbClr val="FF0000"/>
                </a:solidFill>
              </a:rPr>
              <a:t>University of Texas at Austin</a:t>
            </a:r>
            <a:r>
              <a:rPr lang="en-US" sz="2200" dirty="0" smtClean="0"/>
              <a:t>/Texas Advanced Computing Center (Portal)</a:t>
            </a:r>
          </a:p>
          <a:p>
            <a:r>
              <a:rPr lang="en-US" sz="2200" dirty="0" smtClean="0"/>
              <a:t>University of Virginia (OGF, Advisory Board and allocation)</a:t>
            </a:r>
          </a:p>
          <a:p>
            <a:r>
              <a:rPr lang="en-US" sz="2200" dirty="0" smtClean="0"/>
              <a:t>Center for Information Services and GWT-TUD from </a:t>
            </a:r>
            <a:r>
              <a:rPr lang="en-US" sz="2200" dirty="0" err="1" smtClean="0"/>
              <a:t>Technische</a:t>
            </a:r>
            <a:r>
              <a:rPr lang="en-US" sz="2200" dirty="0" smtClean="0"/>
              <a:t> </a:t>
            </a:r>
            <a:r>
              <a:rPr lang="en-US" sz="2200" dirty="0" err="1" smtClean="0"/>
              <a:t>Universtität</a:t>
            </a:r>
            <a:r>
              <a:rPr lang="en-US" sz="2200" dirty="0" smtClean="0"/>
              <a:t> Dresden. (VAMPIR)</a:t>
            </a:r>
            <a:endParaRPr lang="en-US" sz="2200" b="1" dirty="0" smtClean="0">
              <a:solidFill>
                <a:schemeClr val="accent1">
                  <a:lumMod val="60000"/>
                  <a:lumOff val="40000"/>
                </a:schemeClr>
              </a:solidFill>
            </a:endParaRPr>
          </a:p>
          <a:p>
            <a:r>
              <a:rPr lang="en-US" sz="2200" dirty="0" smtClean="0">
                <a:solidFill>
                  <a:srgbClr val="FF0000"/>
                </a:solidFill>
              </a:rPr>
              <a:t>Red institutions </a:t>
            </a:r>
            <a:r>
              <a:rPr lang="en-US" sz="2200" smtClean="0"/>
              <a:t>have FutureGrid hardware</a:t>
            </a:r>
            <a:endParaRPr lang="en-US" sz="2200" dirty="0"/>
          </a:p>
        </p:txBody>
      </p:sp>
    </p:spTree>
    <p:extLst>
      <p:ext uri="{BB962C8B-B14F-4D97-AF65-F5344CB8AC3E}">
        <p14:creationId xmlns:p14="http://schemas.microsoft.com/office/powerpoint/2010/main" val="38493173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953"/>
            <a:ext cx="9144000" cy="944847"/>
          </a:xfrm>
        </p:spPr>
        <p:txBody>
          <a:bodyPr/>
          <a:lstStyle/>
          <a:p>
            <a:r>
              <a:rPr lang="en-US" b="1" dirty="0" smtClean="0"/>
              <a:t>FutureGrid: </a:t>
            </a:r>
            <a:br>
              <a:rPr lang="en-US" b="1" dirty="0" smtClean="0"/>
            </a:br>
            <a:r>
              <a:rPr lang="en-US" b="1" dirty="0" smtClean="0"/>
              <a:t>a Grid/Cloud/HPC Testbed</a:t>
            </a:r>
            <a:endParaRPr lang="en-US" b="1" dirty="0"/>
          </a:p>
        </p:txBody>
      </p:sp>
      <p:grpSp>
        <p:nvGrpSpPr>
          <p:cNvPr id="30" name="Group 29"/>
          <p:cNvGrpSpPr/>
          <p:nvPr/>
        </p:nvGrpSpPr>
        <p:grpSpPr>
          <a:xfrm>
            <a:off x="0" y="1713834"/>
            <a:ext cx="9037636" cy="4839366"/>
            <a:chOff x="0" y="838200"/>
            <a:chExt cx="9037636" cy="4839366"/>
          </a:xfrm>
        </p:grpSpPr>
        <p:pic>
          <p:nvPicPr>
            <p:cNvPr id="31" name="Picture 2" descr="C:\Users\Geoffrey Fox\Desktop\AzaleaDskT\FutureGrid\gtb network v16_revised.png"/>
            <p:cNvPicPr>
              <a:picLocks noChangeAspect="1" noChangeArrowheads="1"/>
            </p:cNvPicPr>
            <p:nvPr/>
          </p:nvPicPr>
          <p:blipFill>
            <a:blip r:embed="rId3" cstate="print"/>
            <a:srcRect/>
            <a:stretch>
              <a:fillRect/>
            </a:stretch>
          </p:blipFill>
          <p:spPr bwMode="auto">
            <a:xfrm>
              <a:off x="0" y="838200"/>
              <a:ext cx="9037636" cy="4839366"/>
            </a:xfrm>
            <a:prstGeom prst="rect">
              <a:avLst/>
            </a:prstGeom>
            <a:noFill/>
          </p:spPr>
        </p:pic>
        <p:grpSp>
          <p:nvGrpSpPr>
            <p:cNvPr id="32" name="Group 11"/>
            <p:cNvGrpSpPr/>
            <p:nvPr/>
          </p:nvGrpSpPr>
          <p:grpSpPr>
            <a:xfrm>
              <a:off x="227427" y="4860341"/>
              <a:ext cx="2820573" cy="626059"/>
              <a:chOff x="152400" y="6172200"/>
              <a:chExt cx="2820573" cy="646331"/>
            </a:xfrm>
          </p:grpSpPr>
          <p:sp>
            <p:nvSpPr>
              <p:cNvPr id="34" name="TextBox 33"/>
              <p:cNvSpPr txBox="1"/>
              <p:nvPr/>
            </p:nvSpPr>
            <p:spPr>
              <a:xfrm>
                <a:off x="838200" y="6172200"/>
                <a:ext cx="835485" cy="646331"/>
              </a:xfrm>
              <a:prstGeom prst="rect">
                <a:avLst/>
              </a:prstGeom>
              <a:noFill/>
            </p:spPr>
            <p:txBody>
              <a:bodyPr wrap="none" rtlCol="0">
                <a:spAutoFit/>
              </a:bodyPr>
              <a:lstStyle/>
              <a:p>
                <a:pPr defTabSz="457200"/>
                <a:r>
                  <a:rPr lang="en-US" dirty="0">
                    <a:solidFill>
                      <a:prstClr val="black"/>
                    </a:solidFill>
                  </a:rPr>
                  <a:t>Private</a:t>
                </a:r>
                <a:br>
                  <a:rPr lang="en-US" dirty="0">
                    <a:solidFill>
                      <a:prstClr val="black"/>
                    </a:solidFill>
                  </a:rPr>
                </a:br>
                <a:r>
                  <a:rPr lang="en-US" dirty="0">
                    <a:solidFill>
                      <a:prstClr val="black"/>
                    </a:solidFill>
                  </a:rPr>
                  <a:t>Public</a:t>
                </a:r>
              </a:p>
            </p:txBody>
          </p:sp>
          <p:cxnSp>
            <p:nvCxnSpPr>
              <p:cNvPr id="35" name="Straight Connector 34"/>
              <p:cNvCxnSpPr/>
              <p:nvPr/>
            </p:nvCxnSpPr>
            <p:spPr>
              <a:xfrm>
                <a:off x="152400" y="6400800"/>
                <a:ext cx="4572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52400" y="6629400"/>
                <a:ext cx="457200"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676400" y="6324600"/>
                <a:ext cx="1296573" cy="369332"/>
              </a:xfrm>
              <a:prstGeom prst="rect">
                <a:avLst/>
              </a:prstGeom>
              <a:noFill/>
            </p:spPr>
            <p:txBody>
              <a:bodyPr wrap="none" rtlCol="0">
                <a:spAutoFit/>
              </a:bodyPr>
              <a:lstStyle/>
              <a:p>
                <a:pPr defTabSz="457200"/>
                <a:r>
                  <a:rPr lang="en-US" dirty="0">
                    <a:solidFill>
                      <a:prstClr val="black"/>
                    </a:solidFill>
                  </a:rPr>
                  <a:t>FG Network</a:t>
                </a:r>
              </a:p>
            </p:txBody>
          </p:sp>
        </p:grpSp>
        <p:sp>
          <p:nvSpPr>
            <p:cNvPr id="33" name="TextBox 32"/>
            <p:cNvSpPr txBox="1"/>
            <p:nvPr/>
          </p:nvSpPr>
          <p:spPr>
            <a:xfrm>
              <a:off x="6934200" y="4495800"/>
              <a:ext cx="1811500" cy="536622"/>
            </a:xfrm>
            <a:prstGeom prst="rect">
              <a:avLst/>
            </a:prstGeom>
            <a:noFill/>
          </p:spPr>
          <p:txBody>
            <a:bodyPr wrap="square" rtlCol="0">
              <a:spAutoFit/>
            </a:bodyPr>
            <a:lstStyle/>
            <a:p>
              <a:pPr defTabSz="457200"/>
              <a:r>
                <a:rPr lang="en-US" sz="1600" b="1" dirty="0">
                  <a:solidFill>
                    <a:prstClr val="black"/>
                  </a:solidFill>
                </a:rPr>
                <a:t>NID</a:t>
              </a:r>
              <a:r>
                <a:rPr lang="en-US" sz="1400" dirty="0">
                  <a:solidFill>
                    <a:prstClr val="black"/>
                  </a:solidFill>
                </a:rPr>
                <a:t>: Network Impairment Device</a:t>
              </a:r>
            </a:p>
          </p:txBody>
        </p:sp>
      </p:grpSp>
    </p:spTree>
    <p:extLst>
      <p:ext uri="{BB962C8B-B14F-4D97-AF65-F5344CB8AC3E}">
        <p14:creationId xmlns:p14="http://schemas.microsoft.com/office/powerpoint/2010/main" val="33745234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5 Use Types for FutureGrid</a:t>
            </a:r>
            <a:endParaRPr lang="en-US" dirty="0"/>
          </a:p>
        </p:txBody>
      </p:sp>
      <p:sp>
        <p:nvSpPr>
          <p:cNvPr id="3" name="Content Placeholder 2"/>
          <p:cNvSpPr>
            <a:spLocks noGrp="1"/>
          </p:cNvSpPr>
          <p:nvPr>
            <p:ph idx="1"/>
          </p:nvPr>
        </p:nvSpPr>
        <p:spPr>
          <a:xfrm>
            <a:off x="304800" y="914400"/>
            <a:ext cx="8610600" cy="4525963"/>
          </a:xfrm>
        </p:spPr>
        <p:txBody>
          <a:bodyPr/>
          <a:lstStyle/>
          <a:p>
            <a:r>
              <a:rPr lang="en-US" b="1" dirty="0" smtClean="0"/>
              <a:t>Training Education and Outreach</a:t>
            </a:r>
          </a:p>
          <a:p>
            <a:pPr lvl="1"/>
            <a:r>
              <a:rPr lang="en-US" dirty="0" smtClean="0"/>
              <a:t>Semester and short events; promising for outreach</a:t>
            </a:r>
          </a:p>
          <a:p>
            <a:r>
              <a:rPr lang="en-US" b="1" dirty="0" smtClean="0"/>
              <a:t>Interoperability test-beds</a:t>
            </a:r>
          </a:p>
          <a:p>
            <a:pPr lvl="1"/>
            <a:r>
              <a:rPr lang="en-US" dirty="0" smtClean="0"/>
              <a:t>Grids and Clouds; OGF really needed this</a:t>
            </a:r>
          </a:p>
          <a:p>
            <a:r>
              <a:rPr lang="en-US" b="1" dirty="0" smtClean="0"/>
              <a:t>Domain Science applications</a:t>
            </a:r>
          </a:p>
          <a:p>
            <a:pPr lvl="1"/>
            <a:r>
              <a:rPr lang="en-US" dirty="0" smtClean="0"/>
              <a:t>Life science highlighted</a:t>
            </a:r>
          </a:p>
          <a:p>
            <a:r>
              <a:rPr lang="en-US" b="1" dirty="0" smtClean="0"/>
              <a:t>Computer science</a:t>
            </a:r>
          </a:p>
          <a:p>
            <a:pPr lvl="1"/>
            <a:r>
              <a:rPr lang="en-US" dirty="0" smtClean="0"/>
              <a:t>Largest current category</a:t>
            </a:r>
          </a:p>
          <a:p>
            <a:r>
              <a:rPr lang="en-US" b="1" dirty="0" smtClean="0"/>
              <a:t>Computer Systems Evaluation</a:t>
            </a:r>
          </a:p>
          <a:p>
            <a:pPr lvl="1"/>
            <a:r>
              <a:rPr lang="en-US" dirty="0" smtClean="0"/>
              <a:t>TeraGrid (TIS, TAS, XSEDE), OSG, EGI</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48</a:t>
            </a:fld>
            <a:endParaRPr lang="en-US"/>
          </a:p>
        </p:txBody>
      </p:sp>
    </p:spTree>
    <p:extLst>
      <p:ext uri="{BB962C8B-B14F-4D97-AF65-F5344CB8AC3E}">
        <p14:creationId xmlns:p14="http://schemas.microsoft.com/office/powerpoint/2010/main" val="33740593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686800" cy="838200"/>
          </a:xfrm>
        </p:spPr>
        <p:txBody>
          <a:bodyPr/>
          <a:lstStyle/>
          <a:p>
            <a:r>
              <a:rPr lang="en-US" b="1" dirty="0" smtClean="0"/>
              <a:t>Education &amp; Outreach on FutureGrid</a:t>
            </a:r>
            <a:endParaRPr lang="en-US" b="1" dirty="0"/>
          </a:p>
        </p:txBody>
      </p:sp>
      <p:sp>
        <p:nvSpPr>
          <p:cNvPr id="3" name="Content Placeholder 2"/>
          <p:cNvSpPr>
            <a:spLocks noGrp="1"/>
          </p:cNvSpPr>
          <p:nvPr>
            <p:ph idx="1"/>
          </p:nvPr>
        </p:nvSpPr>
        <p:spPr>
          <a:xfrm>
            <a:off x="0" y="914400"/>
            <a:ext cx="9144000" cy="4419600"/>
          </a:xfrm>
        </p:spPr>
        <p:txBody>
          <a:bodyPr>
            <a:noAutofit/>
          </a:bodyPr>
          <a:lstStyle/>
          <a:p>
            <a:r>
              <a:rPr lang="en-US" sz="2800" dirty="0" smtClean="0"/>
              <a:t>Build up </a:t>
            </a:r>
            <a:r>
              <a:rPr lang="en-US" sz="2800" dirty="0" smtClean="0">
                <a:solidFill>
                  <a:srgbClr val="FF0000"/>
                </a:solidFill>
              </a:rPr>
              <a:t>tutorials</a:t>
            </a:r>
            <a:r>
              <a:rPr lang="en-US" sz="2800" dirty="0" smtClean="0"/>
              <a:t> on supported software</a:t>
            </a:r>
          </a:p>
          <a:p>
            <a:r>
              <a:rPr lang="en-US" sz="2800" dirty="0" smtClean="0"/>
              <a:t>Support development of curricula requiring privileges and </a:t>
            </a:r>
            <a:r>
              <a:rPr lang="en-US" sz="2800" dirty="0" smtClean="0">
                <a:solidFill>
                  <a:srgbClr val="FF0000"/>
                </a:solidFill>
              </a:rPr>
              <a:t>systems destruction capabilities </a:t>
            </a:r>
            <a:r>
              <a:rPr lang="en-US" sz="2800" dirty="0" smtClean="0"/>
              <a:t>that are hard on conventional TeraGrid</a:t>
            </a:r>
          </a:p>
          <a:p>
            <a:r>
              <a:rPr lang="en-US" sz="2800" dirty="0" smtClean="0"/>
              <a:t>Offer suite of </a:t>
            </a:r>
            <a:r>
              <a:rPr lang="en-US" sz="2800" dirty="0" smtClean="0">
                <a:solidFill>
                  <a:srgbClr val="FF0000"/>
                </a:solidFill>
              </a:rPr>
              <a:t>appliances</a:t>
            </a:r>
            <a:r>
              <a:rPr lang="en-US" sz="2800" dirty="0" smtClean="0"/>
              <a:t> (customized VM based images) supporting online laboratories</a:t>
            </a:r>
          </a:p>
          <a:p>
            <a:r>
              <a:rPr lang="en-US" sz="2800" dirty="0"/>
              <a:t>Supporting several workshops including </a:t>
            </a:r>
            <a:r>
              <a:rPr lang="en-US" sz="2800" dirty="0" smtClean="0">
                <a:solidFill>
                  <a:srgbClr val="FF0000"/>
                </a:solidFill>
              </a:rPr>
              <a:t>Virtual Summer School </a:t>
            </a:r>
            <a:r>
              <a:rPr lang="en-US" sz="2800" dirty="0" smtClean="0"/>
              <a:t>on “</a:t>
            </a:r>
            <a:r>
              <a:rPr lang="en-US" sz="2800" dirty="0" smtClean="0">
                <a:solidFill>
                  <a:srgbClr val="FF0000"/>
                </a:solidFill>
              </a:rPr>
              <a:t>Big Data</a:t>
            </a:r>
            <a:r>
              <a:rPr lang="en-US" sz="2800" dirty="0" smtClean="0"/>
              <a:t>” July 26-30 2010; </a:t>
            </a:r>
            <a:r>
              <a:rPr lang="en-US" sz="2800" dirty="0">
                <a:solidFill>
                  <a:srgbClr val="FF0000"/>
                </a:solidFill>
              </a:rPr>
              <a:t>TeraGrid ‘10 </a:t>
            </a:r>
            <a:r>
              <a:rPr lang="en-US" sz="2800" dirty="0"/>
              <a:t>“Cloud technologies, data-intensive science and the TG” </a:t>
            </a:r>
            <a:r>
              <a:rPr lang="en-US" sz="2800" dirty="0" smtClean="0"/>
              <a:t>August </a:t>
            </a:r>
            <a:r>
              <a:rPr lang="en-US" sz="2800" dirty="0"/>
              <a:t>2010; </a:t>
            </a:r>
            <a:r>
              <a:rPr lang="en-US" sz="2800" dirty="0" smtClean="0">
                <a:solidFill>
                  <a:srgbClr val="FF0000"/>
                </a:solidFill>
              </a:rPr>
              <a:t>CloudCom</a:t>
            </a:r>
            <a:r>
              <a:rPr lang="en-US" sz="2800" dirty="0" smtClean="0"/>
              <a:t> conference tutorials Nov 30-Dec 3 2010; </a:t>
            </a:r>
            <a:r>
              <a:rPr lang="en-US" sz="2800" dirty="0" smtClean="0">
                <a:solidFill>
                  <a:srgbClr val="FF0000"/>
                </a:solidFill>
              </a:rPr>
              <a:t>ADMI Cloudy View of Computing </a:t>
            </a:r>
            <a:r>
              <a:rPr lang="en-US" sz="2800" dirty="0" smtClean="0"/>
              <a:t>workshop June 2011</a:t>
            </a:r>
          </a:p>
          <a:p>
            <a:r>
              <a:rPr lang="en-US" sz="2800" dirty="0" smtClean="0"/>
              <a:t>Experimental </a:t>
            </a:r>
            <a:r>
              <a:rPr lang="en-US" sz="2800" dirty="0" smtClean="0">
                <a:solidFill>
                  <a:srgbClr val="FF0000"/>
                </a:solidFill>
              </a:rPr>
              <a:t>class use </a:t>
            </a:r>
            <a:r>
              <a:rPr lang="en-US" sz="2800" dirty="0" smtClean="0"/>
              <a:t>at Indiana, Florida and LSU</a:t>
            </a:r>
          </a:p>
        </p:txBody>
      </p:sp>
    </p:spTree>
    <p:extLst>
      <p:ext uri="{BB962C8B-B14F-4D97-AF65-F5344CB8AC3E}">
        <p14:creationId xmlns:p14="http://schemas.microsoft.com/office/powerpoint/2010/main" val="335723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gcf\aaaJanMarch2011\cost_per_megabas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5775"/>
            <a:ext cx="9067800" cy="6800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7084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pPr>
              <a:defRPr/>
            </a:pPr>
            <a:fld id="{AAA53467-3A83-4390-AFDC-39710604A0CA}" type="slidenum">
              <a:rPr lang="en-US">
                <a:solidFill>
                  <a:srgbClr val="FFFFFF"/>
                </a:solidFill>
              </a:rPr>
              <a:pPr>
                <a:defRPr/>
              </a:pPr>
              <a:t>6</a:t>
            </a:fld>
            <a:endParaRPr lang="en-US">
              <a:solidFill>
                <a:srgbClr val="FFFFFF"/>
              </a:solidFill>
            </a:endParaRPr>
          </a:p>
        </p:txBody>
      </p:sp>
      <p:sp>
        <p:nvSpPr>
          <p:cNvPr id="6" name="Slide Number Placeholder 5"/>
          <p:cNvSpPr txBox="1">
            <a:spLocks noGrp="1"/>
          </p:cNvSpPr>
          <p:nvPr/>
        </p:nvSpPr>
        <p:spPr bwMode="auto">
          <a:xfrm>
            <a:off x="6858000" y="6553200"/>
            <a:ext cx="2133600" cy="304800"/>
          </a:xfrm>
          <a:prstGeom prst="rect">
            <a:avLst/>
          </a:prstGeom>
          <a:noFill/>
          <a:ln>
            <a:miter lim="800000"/>
            <a:headEnd/>
            <a:tailEnd/>
          </a:ln>
        </p:spPr>
        <p:txBody>
          <a:bodyPr/>
          <a:lstStyle/>
          <a:p>
            <a:pPr algn="r" fontAlgn="base">
              <a:spcBef>
                <a:spcPct val="0"/>
              </a:spcBef>
              <a:spcAft>
                <a:spcPct val="0"/>
              </a:spcAft>
              <a:defRPr/>
            </a:pPr>
            <a:fld id="{FF24BA25-D65D-403A-85C2-9B54B8BAC290}" type="slidenum">
              <a:rPr lang="en-US" sz="1000">
                <a:solidFill>
                  <a:srgbClr val="FFFFFF"/>
                </a:solidFill>
                <a:effectLst>
                  <a:outerShdw blurRad="38100" dist="38100" dir="2700000" algn="tl">
                    <a:srgbClr val="000000"/>
                  </a:outerShdw>
                </a:effectLst>
                <a:latin typeface="Verdana" pitchFamily="34" charset="0"/>
              </a:rPr>
              <a:pPr algn="r" fontAlgn="base">
                <a:spcBef>
                  <a:spcPct val="0"/>
                </a:spcBef>
                <a:spcAft>
                  <a:spcPct val="0"/>
                </a:spcAft>
                <a:defRPr/>
              </a:pPr>
              <a:t>6</a:t>
            </a:fld>
            <a:endParaRPr lang="en-US" sz="1000">
              <a:solidFill>
                <a:srgbClr val="FFFFFF"/>
              </a:solidFill>
              <a:effectLst>
                <a:outerShdw blurRad="38100" dist="38100" dir="2700000" algn="tl">
                  <a:srgbClr val="000000"/>
                </a:outerShdw>
              </a:effectLst>
              <a:latin typeface="Verdana" pitchFamily="34" charset="0"/>
            </a:endParaRPr>
          </a:p>
        </p:txBody>
      </p:sp>
      <p:sp>
        <p:nvSpPr>
          <p:cNvPr id="26628" name="Rectangle 2"/>
          <p:cNvSpPr>
            <a:spLocks noGrp="1" noChangeArrowheads="1"/>
          </p:cNvSpPr>
          <p:nvPr>
            <p:ph type="title" idx="4294967295"/>
          </p:nvPr>
        </p:nvSpPr>
        <p:spPr>
          <a:xfrm>
            <a:off x="0" y="0"/>
            <a:ext cx="9144000" cy="838200"/>
          </a:xfrm>
        </p:spPr>
        <p:txBody>
          <a:bodyPr/>
          <a:lstStyle/>
          <a:p>
            <a:pPr eaLnBrk="1" hangingPunct="1"/>
            <a:r>
              <a:rPr lang="en-US" smtClean="0"/>
              <a:t>What is Cyberinfrastructure</a:t>
            </a:r>
          </a:p>
        </p:txBody>
      </p:sp>
      <p:sp>
        <p:nvSpPr>
          <p:cNvPr id="26629" name="Rectangle 3"/>
          <p:cNvSpPr>
            <a:spLocks noGrp="1" noChangeArrowheads="1"/>
          </p:cNvSpPr>
          <p:nvPr>
            <p:ph type="body" idx="4294967295"/>
          </p:nvPr>
        </p:nvSpPr>
        <p:spPr>
          <a:xfrm>
            <a:off x="0" y="990600"/>
            <a:ext cx="8991600" cy="5638800"/>
          </a:xfrm>
        </p:spPr>
        <p:txBody>
          <a:bodyPr/>
          <a:lstStyle/>
          <a:p>
            <a:pPr eaLnBrk="1" hangingPunct="1"/>
            <a:r>
              <a:rPr lang="en-US" sz="2400" smtClean="0"/>
              <a:t>Cyberinfrastructure is (from NSF) infrastructure that supports </a:t>
            </a:r>
            <a:r>
              <a:rPr lang="en-US" sz="2400" smtClean="0">
                <a:solidFill>
                  <a:srgbClr val="FFFF00"/>
                </a:solidFill>
              </a:rPr>
              <a:t>distributed research and learning</a:t>
            </a:r>
            <a:r>
              <a:rPr lang="en-US" sz="2400" smtClean="0"/>
              <a:t> (</a:t>
            </a:r>
            <a:r>
              <a:rPr lang="en-US" sz="2400" smtClean="0">
                <a:solidFill>
                  <a:srgbClr val="FFFF00"/>
                </a:solidFill>
              </a:rPr>
              <a:t>e-Science, e-Research, e-Education</a:t>
            </a:r>
            <a:r>
              <a:rPr lang="en-US" sz="2400" smtClean="0"/>
              <a:t>) </a:t>
            </a:r>
          </a:p>
          <a:p>
            <a:pPr lvl="1" eaLnBrk="1" hangingPunct="1"/>
            <a:r>
              <a:rPr lang="en-US" smtClean="0"/>
              <a:t>Links data, people, computers</a:t>
            </a:r>
          </a:p>
          <a:p>
            <a:pPr eaLnBrk="1" hangingPunct="1"/>
            <a:r>
              <a:rPr lang="en-US" sz="2400" smtClean="0"/>
              <a:t>Exploits </a:t>
            </a:r>
            <a:r>
              <a:rPr lang="en-US" sz="2400" smtClean="0">
                <a:solidFill>
                  <a:srgbClr val="FFFF00"/>
                </a:solidFill>
              </a:rPr>
              <a:t>Internet technology</a:t>
            </a:r>
            <a:r>
              <a:rPr lang="en-US" sz="2400" smtClean="0"/>
              <a:t> (</a:t>
            </a:r>
            <a:r>
              <a:rPr lang="en-US" sz="2400" smtClean="0">
                <a:solidFill>
                  <a:srgbClr val="FFFF00"/>
                </a:solidFill>
              </a:rPr>
              <a:t>Web2.0 </a:t>
            </a:r>
            <a:r>
              <a:rPr lang="en-US" sz="2400" smtClean="0"/>
              <a:t>and </a:t>
            </a:r>
            <a:r>
              <a:rPr lang="en-US" sz="2400" smtClean="0">
                <a:solidFill>
                  <a:srgbClr val="FFFF00"/>
                </a:solidFill>
              </a:rPr>
              <a:t>Clouds</a:t>
            </a:r>
            <a:r>
              <a:rPr lang="en-US" sz="2400" smtClean="0"/>
              <a:t>) adding (via </a:t>
            </a:r>
            <a:r>
              <a:rPr lang="en-US" sz="2400" smtClean="0">
                <a:solidFill>
                  <a:srgbClr val="FFFF00"/>
                </a:solidFill>
              </a:rPr>
              <a:t>Grid</a:t>
            </a:r>
            <a:r>
              <a:rPr lang="en-US" sz="2400" smtClean="0"/>
              <a:t> technology) management, security, supercomputers etc.</a:t>
            </a:r>
          </a:p>
          <a:p>
            <a:pPr eaLnBrk="1" hangingPunct="1"/>
            <a:r>
              <a:rPr lang="en-US" sz="2400" smtClean="0"/>
              <a:t>It has two aspects: </a:t>
            </a:r>
            <a:r>
              <a:rPr lang="en-US" sz="2400" smtClean="0">
                <a:solidFill>
                  <a:srgbClr val="FFFF00"/>
                </a:solidFill>
              </a:rPr>
              <a:t>parallel </a:t>
            </a:r>
            <a:r>
              <a:rPr lang="en-US" sz="2400" smtClean="0"/>
              <a:t>– low latency (microseconds) between nodes and </a:t>
            </a:r>
            <a:r>
              <a:rPr lang="en-US" sz="2400" smtClean="0">
                <a:solidFill>
                  <a:srgbClr val="FFFF00"/>
                </a:solidFill>
              </a:rPr>
              <a:t>distributed</a:t>
            </a:r>
            <a:r>
              <a:rPr lang="en-US" sz="2400" smtClean="0"/>
              <a:t> – highish latency (milliseconds) between nodes</a:t>
            </a:r>
          </a:p>
          <a:p>
            <a:pPr eaLnBrk="1" hangingPunct="1"/>
            <a:r>
              <a:rPr lang="en-US" sz="2400" smtClean="0"/>
              <a:t>Parallel needed to get </a:t>
            </a:r>
            <a:r>
              <a:rPr lang="en-US" sz="2400" smtClean="0">
                <a:solidFill>
                  <a:srgbClr val="FFFF00"/>
                </a:solidFill>
              </a:rPr>
              <a:t>high performance</a:t>
            </a:r>
            <a:r>
              <a:rPr lang="en-US" sz="2400" smtClean="0"/>
              <a:t> on </a:t>
            </a:r>
            <a:r>
              <a:rPr lang="en-US" sz="2400" smtClean="0">
                <a:solidFill>
                  <a:srgbClr val="FFFF00"/>
                </a:solidFill>
              </a:rPr>
              <a:t>individual</a:t>
            </a:r>
            <a:r>
              <a:rPr lang="en-US" sz="2400" smtClean="0"/>
              <a:t> large simulations, data analysis etc.; must </a:t>
            </a:r>
            <a:r>
              <a:rPr lang="en-US" sz="2400" smtClean="0">
                <a:solidFill>
                  <a:srgbClr val="FFFF00"/>
                </a:solidFill>
              </a:rPr>
              <a:t>decompose problem</a:t>
            </a:r>
          </a:p>
          <a:p>
            <a:pPr eaLnBrk="1" hangingPunct="1"/>
            <a:r>
              <a:rPr lang="en-US" sz="2400" smtClean="0"/>
              <a:t>Distributed aspect </a:t>
            </a:r>
            <a:r>
              <a:rPr lang="en-US" sz="2400" smtClean="0">
                <a:solidFill>
                  <a:srgbClr val="FFFF00"/>
                </a:solidFill>
              </a:rPr>
              <a:t>integrates</a:t>
            </a:r>
            <a:r>
              <a:rPr lang="en-US" sz="2400" smtClean="0"/>
              <a:t> already distinct components – especially natural for data (as in biology databases etc.)</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pPr>
              <a:defRPr/>
            </a:pPr>
            <a:fld id="{4AECA34B-1E70-44AC-AF18-D18AAA141874}" type="slidenum">
              <a:rPr lang="en-US">
                <a:solidFill>
                  <a:srgbClr val="FFFFFF"/>
                </a:solidFill>
              </a:rPr>
              <a:pPr>
                <a:defRPr/>
              </a:pPr>
              <a:t>7</a:t>
            </a:fld>
            <a:endParaRPr lang="en-US">
              <a:solidFill>
                <a:srgbClr val="FFFFFF"/>
              </a:solidFill>
            </a:endParaRPr>
          </a:p>
        </p:txBody>
      </p:sp>
      <p:sp>
        <p:nvSpPr>
          <p:cNvPr id="6" name="Slide Number Placeholder 5"/>
          <p:cNvSpPr txBox="1">
            <a:spLocks noGrp="1"/>
          </p:cNvSpPr>
          <p:nvPr/>
        </p:nvSpPr>
        <p:spPr bwMode="auto">
          <a:xfrm>
            <a:off x="6858000" y="6553200"/>
            <a:ext cx="2133600" cy="304800"/>
          </a:xfrm>
          <a:prstGeom prst="rect">
            <a:avLst/>
          </a:prstGeom>
          <a:noFill/>
          <a:ln>
            <a:miter lim="800000"/>
            <a:headEnd/>
            <a:tailEnd/>
          </a:ln>
        </p:spPr>
        <p:txBody>
          <a:bodyPr/>
          <a:lstStyle/>
          <a:p>
            <a:pPr algn="r" fontAlgn="base">
              <a:spcBef>
                <a:spcPct val="0"/>
              </a:spcBef>
              <a:spcAft>
                <a:spcPct val="0"/>
              </a:spcAft>
              <a:defRPr/>
            </a:pPr>
            <a:fld id="{1604A382-AA86-498F-96D6-6858ABE77D05}" type="slidenum">
              <a:rPr lang="en-US" sz="1000">
                <a:solidFill>
                  <a:srgbClr val="FFFFFF"/>
                </a:solidFill>
                <a:effectLst>
                  <a:outerShdw blurRad="38100" dist="38100" dir="2700000" algn="tl">
                    <a:srgbClr val="000000"/>
                  </a:outerShdw>
                </a:effectLst>
                <a:latin typeface="Verdana" pitchFamily="34" charset="0"/>
              </a:rPr>
              <a:pPr algn="r" fontAlgn="base">
                <a:spcBef>
                  <a:spcPct val="0"/>
                </a:spcBef>
                <a:spcAft>
                  <a:spcPct val="0"/>
                </a:spcAft>
                <a:defRPr/>
              </a:pPr>
              <a:t>7</a:t>
            </a:fld>
            <a:endParaRPr lang="en-US" sz="1000">
              <a:solidFill>
                <a:srgbClr val="FFFFFF"/>
              </a:solidFill>
              <a:effectLst>
                <a:outerShdw blurRad="38100" dist="38100" dir="2700000" algn="tl">
                  <a:srgbClr val="000000"/>
                </a:outerShdw>
              </a:effectLst>
              <a:latin typeface="Verdana" pitchFamily="34" charset="0"/>
            </a:endParaRPr>
          </a:p>
        </p:txBody>
      </p:sp>
      <p:sp>
        <p:nvSpPr>
          <p:cNvPr id="25604" name="Rectangle 2"/>
          <p:cNvSpPr>
            <a:spLocks noGrp="1" noChangeArrowheads="1"/>
          </p:cNvSpPr>
          <p:nvPr>
            <p:ph type="title" idx="4294967295"/>
          </p:nvPr>
        </p:nvSpPr>
        <p:spPr>
          <a:xfrm>
            <a:off x="0" y="0"/>
            <a:ext cx="9144000" cy="533400"/>
          </a:xfrm>
        </p:spPr>
        <p:txBody>
          <a:bodyPr/>
          <a:lstStyle/>
          <a:p>
            <a:pPr eaLnBrk="1" hangingPunct="1"/>
            <a:r>
              <a:rPr lang="en-US" sz="3600" smtClean="0"/>
              <a:t>e-moreorlessanything</a:t>
            </a:r>
          </a:p>
        </p:txBody>
      </p:sp>
      <p:sp>
        <p:nvSpPr>
          <p:cNvPr id="25605" name="Rectangle 3"/>
          <p:cNvSpPr>
            <a:spLocks noGrp="1" noChangeArrowheads="1"/>
          </p:cNvSpPr>
          <p:nvPr>
            <p:ph type="body" idx="4294967295"/>
          </p:nvPr>
        </p:nvSpPr>
        <p:spPr>
          <a:xfrm>
            <a:off x="0" y="609600"/>
            <a:ext cx="9144000" cy="6248400"/>
          </a:xfrm>
        </p:spPr>
        <p:txBody>
          <a:bodyPr/>
          <a:lstStyle/>
          <a:p>
            <a:pPr eaLnBrk="1" hangingPunct="1">
              <a:spcBef>
                <a:spcPct val="15000"/>
              </a:spcBef>
            </a:pPr>
            <a:r>
              <a:rPr lang="en-US" sz="2400" dirty="0" smtClean="0">
                <a:solidFill>
                  <a:srgbClr val="FFFF00"/>
                </a:solidFill>
              </a:rPr>
              <a:t> </a:t>
            </a:r>
            <a:r>
              <a:rPr lang="en-US" sz="2400" dirty="0" smtClean="0"/>
              <a:t>‘</a:t>
            </a:r>
            <a:r>
              <a:rPr lang="en-US" sz="2400" dirty="0" smtClean="0">
                <a:solidFill>
                  <a:srgbClr val="FFFF00"/>
                </a:solidFill>
              </a:rPr>
              <a:t>e-Science</a:t>
            </a:r>
            <a:r>
              <a:rPr lang="en-US" sz="2400" dirty="0" smtClean="0"/>
              <a:t> is about global collaboration in key areas of science, and the next generation of infrastructure that will enable it.’ from inventor of term </a:t>
            </a:r>
            <a:r>
              <a:rPr lang="en-US" sz="2400" dirty="0" smtClean="0">
                <a:solidFill>
                  <a:srgbClr val="FFFF00"/>
                </a:solidFill>
              </a:rPr>
              <a:t>John Taylor</a:t>
            </a:r>
            <a:r>
              <a:rPr lang="en-US" sz="2400" dirty="0" smtClean="0"/>
              <a:t> Director General of Research Councils UK, Office of Science and Technology</a:t>
            </a:r>
          </a:p>
          <a:p>
            <a:pPr eaLnBrk="1" hangingPunct="1">
              <a:spcBef>
                <a:spcPct val="15000"/>
              </a:spcBef>
            </a:pPr>
            <a:r>
              <a:rPr lang="en-US" sz="2400" dirty="0" smtClean="0"/>
              <a:t> </a:t>
            </a:r>
            <a:r>
              <a:rPr lang="en-US" sz="2400" dirty="0" smtClean="0">
                <a:solidFill>
                  <a:srgbClr val="FFFF00"/>
                </a:solidFill>
              </a:rPr>
              <a:t>e-Science</a:t>
            </a:r>
            <a:r>
              <a:rPr lang="en-US" sz="2400" dirty="0" smtClean="0"/>
              <a:t> is about developing tools and technologies that allow scientists to do ‘faster, better or different’ research</a:t>
            </a:r>
          </a:p>
          <a:p>
            <a:pPr eaLnBrk="1" hangingPunct="1">
              <a:spcBef>
                <a:spcPct val="15000"/>
              </a:spcBef>
            </a:pPr>
            <a:r>
              <a:rPr lang="en-US" sz="2400" dirty="0" smtClean="0"/>
              <a:t>Similarly</a:t>
            </a:r>
            <a:r>
              <a:rPr lang="en-US" sz="2400" dirty="0" smtClean="0">
                <a:solidFill>
                  <a:srgbClr val="FFFF00"/>
                </a:solidFill>
              </a:rPr>
              <a:t> e-Business</a:t>
            </a:r>
            <a:r>
              <a:rPr lang="en-US" sz="2400" dirty="0" smtClean="0"/>
              <a:t> captures the emerging view of corporations as dynamic </a:t>
            </a:r>
            <a:r>
              <a:rPr lang="en-US" sz="2400" dirty="0" smtClean="0">
                <a:solidFill>
                  <a:srgbClr val="FFFF00"/>
                </a:solidFill>
              </a:rPr>
              <a:t>virtual organizations</a:t>
            </a:r>
            <a:r>
              <a:rPr lang="en-US" sz="2400" dirty="0" smtClean="0"/>
              <a:t> linking employees, customers and stakeholders across the world. </a:t>
            </a:r>
          </a:p>
          <a:p>
            <a:pPr eaLnBrk="1" hangingPunct="1">
              <a:spcBef>
                <a:spcPct val="15000"/>
              </a:spcBef>
            </a:pPr>
            <a:r>
              <a:rPr lang="en-US" sz="2400" dirty="0" smtClean="0"/>
              <a:t>This generalizes to </a:t>
            </a:r>
            <a:r>
              <a:rPr lang="en-US" sz="2400" dirty="0" smtClean="0">
                <a:solidFill>
                  <a:srgbClr val="FFFF00"/>
                </a:solidFill>
              </a:rPr>
              <a:t>e-moreorlessanything </a:t>
            </a:r>
            <a:r>
              <a:rPr lang="en-US" sz="2400" dirty="0" smtClean="0"/>
              <a:t>including </a:t>
            </a:r>
            <a:r>
              <a:rPr lang="en-US" sz="2400" dirty="0" smtClean="0">
                <a:solidFill>
                  <a:srgbClr val="FFFF00"/>
                </a:solidFill>
              </a:rPr>
              <a:t>e-</a:t>
            </a:r>
            <a:r>
              <a:rPr lang="en-US" sz="2400" dirty="0" err="1" smtClean="0">
                <a:solidFill>
                  <a:srgbClr val="FFFF00"/>
                </a:solidFill>
              </a:rPr>
              <a:t>DigitalLibrary</a:t>
            </a:r>
            <a:r>
              <a:rPr lang="en-US" sz="2400" dirty="0" smtClean="0"/>
              <a:t>,</a:t>
            </a:r>
            <a:r>
              <a:rPr lang="en-US" sz="2400" dirty="0" smtClean="0">
                <a:solidFill>
                  <a:srgbClr val="FFFF00"/>
                </a:solidFill>
              </a:rPr>
              <a:t> e-</a:t>
            </a:r>
            <a:r>
              <a:rPr lang="en-US" sz="2400" dirty="0" err="1" smtClean="0">
                <a:solidFill>
                  <a:srgbClr val="FFFF00"/>
                </a:solidFill>
              </a:rPr>
              <a:t>FineArts</a:t>
            </a:r>
            <a:r>
              <a:rPr lang="en-US" sz="2400" dirty="0" smtClean="0"/>
              <a:t>,</a:t>
            </a:r>
            <a:r>
              <a:rPr lang="en-US" sz="2400" dirty="0" smtClean="0">
                <a:solidFill>
                  <a:srgbClr val="FFFF00"/>
                </a:solidFill>
              </a:rPr>
              <a:t> e-</a:t>
            </a:r>
            <a:r>
              <a:rPr lang="en-US" sz="2400" dirty="0" err="1" smtClean="0">
                <a:solidFill>
                  <a:srgbClr val="FFFF00"/>
                </a:solidFill>
              </a:rPr>
              <a:t>HavingFun</a:t>
            </a:r>
            <a:r>
              <a:rPr lang="en-US" sz="2400" dirty="0" smtClean="0">
                <a:solidFill>
                  <a:srgbClr val="FFFF00"/>
                </a:solidFill>
              </a:rPr>
              <a:t> </a:t>
            </a:r>
            <a:r>
              <a:rPr lang="en-US" sz="2400" dirty="0" smtClean="0"/>
              <a:t>and</a:t>
            </a:r>
            <a:r>
              <a:rPr lang="en-US" sz="2400" dirty="0" smtClean="0">
                <a:solidFill>
                  <a:srgbClr val="FFFF00"/>
                </a:solidFill>
              </a:rPr>
              <a:t> e-Education</a:t>
            </a:r>
          </a:p>
          <a:p>
            <a:pPr eaLnBrk="1" hangingPunct="1">
              <a:spcBef>
                <a:spcPct val="15000"/>
              </a:spcBef>
            </a:pPr>
            <a:r>
              <a:rPr lang="en-US" sz="2400" dirty="0" smtClean="0"/>
              <a:t>A </a:t>
            </a:r>
            <a:r>
              <a:rPr lang="en-US" sz="2400" dirty="0" smtClean="0">
                <a:solidFill>
                  <a:srgbClr val="FFFF00"/>
                </a:solidFill>
              </a:rPr>
              <a:t>deluge of data</a:t>
            </a:r>
            <a:r>
              <a:rPr lang="en-US" sz="2400" dirty="0" smtClean="0"/>
              <a:t> of unprecedented and inevitable size must be managed and understood.</a:t>
            </a:r>
          </a:p>
          <a:p>
            <a:pPr eaLnBrk="1" hangingPunct="1">
              <a:spcBef>
                <a:spcPct val="15000"/>
              </a:spcBef>
            </a:pPr>
            <a:r>
              <a:rPr lang="en-US" sz="2400" dirty="0" smtClean="0">
                <a:solidFill>
                  <a:srgbClr val="FFFF00"/>
                </a:solidFill>
              </a:rPr>
              <a:t>People </a:t>
            </a:r>
            <a:r>
              <a:rPr lang="en-US" sz="2400" dirty="0" smtClean="0"/>
              <a:t>(virtual organizations), </a:t>
            </a:r>
            <a:r>
              <a:rPr lang="en-US" sz="2400" dirty="0" smtClean="0">
                <a:solidFill>
                  <a:srgbClr val="FFFF00"/>
                </a:solidFill>
              </a:rPr>
              <a:t>computers</a:t>
            </a:r>
            <a:r>
              <a:rPr lang="en-US" sz="2400" dirty="0" smtClean="0"/>
              <a:t>, </a:t>
            </a:r>
            <a:r>
              <a:rPr lang="en-US" sz="2400" dirty="0" smtClean="0">
                <a:solidFill>
                  <a:srgbClr val="FFFF00"/>
                </a:solidFill>
              </a:rPr>
              <a:t>data</a:t>
            </a:r>
            <a:r>
              <a:rPr lang="en-US" sz="2400" dirty="0" smtClean="0"/>
              <a:t> (including </a:t>
            </a:r>
            <a:r>
              <a:rPr lang="en-US" sz="2400" dirty="0" smtClean="0">
                <a:solidFill>
                  <a:srgbClr val="FFFF00"/>
                </a:solidFill>
              </a:rPr>
              <a:t>sensors</a:t>
            </a:r>
            <a:r>
              <a:rPr lang="en-US" sz="2400" dirty="0" smtClean="0"/>
              <a:t> and </a:t>
            </a:r>
            <a:r>
              <a:rPr lang="en-US" sz="2400" dirty="0" smtClean="0">
                <a:solidFill>
                  <a:srgbClr val="FFFF00"/>
                </a:solidFill>
              </a:rPr>
              <a:t>instruments</a:t>
            </a:r>
            <a:r>
              <a:rPr lang="en-US" sz="2400" dirty="0" smtClean="0"/>
              <a:t>)</a:t>
            </a:r>
            <a:r>
              <a:rPr lang="en-US" sz="2400" dirty="0" smtClean="0">
                <a:solidFill>
                  <a:srgbClr val="FFFF00"/>
                </a:solidFill>
              </a:rPr>
              <a:t> </a:t>
            </a:r>
            <a:r>
              <a:rPr lang="en-US" sz="2400" dirty="0" smtClean="0"/>
              <a:t>must be linked via hardware and software </a:t>
            </a:r>
            <a:r>
              <a:rPr lang="en-US" sz="2400" dirty="0" smtClean="0">
                <a:solidFill>
                  <a:srgbClr val="FFFF00"/>
                </a:solidFill>
              </a:rPr>
              <a:t>networks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Span of Cyberinfrastructure</a:t>
            </a:r>
            <a:endParaRPr lang="en-US" dirty="0"/>
          </a:p>
        </p:txBody>
      </p:sp>
      <p:sp>
        <p:nvSpPr>
          <p:cNvPr id="4" name="Content Placeholder 3"/>
          <p:cNvSpPr>
            <a:spLocks noGrp="1"/>
          </p:cNvSpPr>
          <p:nvPr>
            <p:ph idx="1"/>
          </p:nvPr>
        </p:nvSpPr>
        <p:spPr>
          <a:xfrm>
            <a:off x="76200" y="914400"/>
            <a:ext cx="8991600" cy="5410200"/>
          </a:xfrm>
        </p:spPr>
        <p:txBody>
          <a:bodyPr/>
          <a:lstStyle/>
          <a:p>
            <a:r>
              <a:rPr lang="en-US" dirty="0" smtClean="0"/>
              <a:t>High definition videoconferencing linking people across the globe</a:t>
            </a:r>
          </a:p>
          <a:p>
            <a:r>
              <a:rPr lang="en-US" dirty="0" smtClean="0"/>
              <a:t>Digital Library of music, curriculum, scientific papers</a:t>
            </a:r>
          </a:p>
          <a:p>
            <a:r>
              <a:rPr lang="en-US" dirty="0" smtClean="0"/>
              <a:t>Flickr, </a:t>
            </a:r>
            <a:r>
              <a:rPr lang="en-US" dirty="0" err="1" smtClean="0"/>
              <a:t>Youtube</a:t>
            </a:r>
            <a:r>
              <a:rPr lang="en-US" dirty="0" smtClean="0"/>
              <a:t>, Amazon ….</a:t>
            </a:r>
          </a:p>
          <a:p>
            <a:r>
              <a:rPr lang="en-US" dirty="0" smtClean="0"/>
              <a:t>Simulating a new battery design (</a:t>
            </a:r>
            <a:r>
              <a:rPr lang="en-US" dirty="0" err="1" smtClean="0"/>
              <a:t>exascale</a:t>
            </a:r>
            <a:r>
              <a:rPr lang="en-US" dirty="0" smtClean="0"/>
              <a:t> problem)</a:t>
            </a:r>
          </a:p>
          <a:p>
            <a:r>
              <a:rPr lang="en-US" dirty="0" smtClean="0"/>
              <a:t>Sharing data from world’s telescopes</a:t>
            </a:r>
          </a:p>
          <a:p>
            <a:r>
              <a:rPr lang="en-US" dirty="0" smtClean="0"/>
              <a:t>Using cloud to analyze your personal genome</a:t>
            </a:r>
          </a:p>
          <a:p>
            <a:r>
              <a:rPr lang="en-US" dirty="0" smtClean="0"/>
              <a:t>Enabling all to be equal partners in creating knowledge and converting it to wisdom</a:t>
            </a:r>
          </a:p>
          <a:p>
            <a:r>
              <a:rPr lang="en-US" dirty="0" smtClean="0"/>
              <a:t>Analyzing Tweets…documents to discover which stocks will crash; how disease is spreading; linguistic inference; ranking of institutions</a:t>
            </a:r>
          </a:p>
          <a:p>
            <a:endParaRPr lang="en-US" dirty="0"/>
          </a:p>
        </p:txBody>
      </p:sp>
      <p:sp>
        <p:nvSpPr>
          <p:cNvPr id="2" name="Slide Number Placeholder 1"/>
          <p:cNvSpPr>
            <a:spLocks noGrp="1"/>
          </p:cNvSpPr>
          <p:nvPr>
            <p:ph type="sldNum" sz="quarter" idx="12"/>
          </p:nvPr>
        </p:nvSpPr>
        <p:spPr/>
        <p:txBody>
          <a:bodyPr/>
          <a:lstStyle/>
          <a:p>
            <a:pPr>
              <a:defRPr/>
            </a:pPr>
            <a:fld id="{E5C96448-8B7C-462E-A414-AC99D60D1205}" type="slidenum">
              <a:rPr lang="en-US" smtClean="0">
                <a:solidFill>
                  <a:srgbClr val="FFFFFF"/>
                </a:solidFill>
              </a:rPr>
              <a:pPr>
                <a:defRPr/>
              </a:pPr>
              <a:t>8</a:t>
            </a:fld>
            <a:endParaRPr lang="en-US">
              <a:solidFill>
                <a:srgbClr val="FFFFFF"/>
              </a:solidFill>
            </a:endParaRPr>
          </a:p>
        </p:txBody>
      </p:sp>
    </p:spTree>
    <p:extLst>
      <p:ext uri="{BB962C8B-B14F-4D97-AF65-F5344CB8AC3E}">
        <p14:creationId xmlns:p14="http://schemas.microsoft.com/office/powerpoint/2010/main" val="27675362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6324600" cy="1142999"/>
          </a:xfrm>
        </p:spPr>
        <p:txBody>
          <a:bodyPr>
            <a:normAutofit fontScale="90000"/>
          </a:bodyPr>
          <a:lstStyle/>
          <a:p>
            <a:r>
              <a:rPr lang="en-US" b="1" dirty="0" smtClean="0"/>
              <a:t>Data Centers Clouds &amp; </a:t>
            </a:r>
            <a:br>
              <a:rPr lang="en-US" b="1" dirty="0" smtClean="0"/>
            </a:br>
            <a:r>
              <a:rPr lang="en-US" b="1" dirty="0" smtClean="0"/>
              <a:t>Economies of Scale I</a:t>
            </a:r>
            <a:endParaRPr lang="en-US" b="1" dirty="0"/>
          </a:p>
        </p:txBody>
      </p:sp>
      <p:sp>
        <p:nvSpPr>
          <p:cNvPr id="3" name="Text Placeholder 2"/>
          <p:cNvSpPr>
            <a:spLocks noGrp="1"/>
          </p:cNvSpPr>
          <p:nvPr>
            <p:ph type="body" sz="quarter" idx="10"/>
          </p:nvPr>
        </p:nvSpPr>
        <p:spPr>
          <a:xfrm>
            <a:off x="76200" y="1034321"/>
            <a:ext cx="4750546" cy="4953481"/>
          </a:xfrm>
        </p:spPr>
        <p:txBody>
          <a:bodyPr/>
          <a:lstStyle/>
          <a:p>
            <a:pPr>
              <a:buNone/>
            </a:pPr>
            <a:r>
              <a:rPr lang="en-US" sz="2800" dirty="0" smtClean="0"/>
              <a:t>Range in size from “edge” facilities to </a:t>
            </a:r>
            <a:r>
              <a:rPr lang="en-US" sz="2800" dirty="0" err="1" smtClean="0"/>
              <a:t>megascale</a:t>
            </a:r>
            <a:r>
              <a:rPr lang="en-US" sz="2800" dirty="0" smtClean="0"/>
              <a:t>.</a:t>
            </a:r>
          </a:p>
          <a:p>
            <a:pPr>
              <a:buNone/>
            </a:pPr>
            <a:r>
              <a:rPr lang="en-US" sz="2800" dirty="0" smtClean="0"/>
              <a:t>Economies of scale</a:t>
            </a:r>
          </a:p>
          <a:p>
            <a:pPr marL="346075" lvl="1" indent="-234950">
              <a:buNone/>
            </a:pPr>
            <a:r>
              <a:rPr lang="en-US" sz="2400" dirty="0" smtClean="0"/>
              <a:t>Approximate costs for a small size center (1K servers) and a larger, 50K server center.</a:t>
            </a:r>
          </a:p>
        </p:txBody>
      </p:sp>
      <p:grpSp>
        <p:nvGrpSpPr>
          <p:cNvPr id="4" name="Group 9"/>
          <p:cNvGrpSpPr/>
          <p:nvPr/>
        </p:nvGrpSpPr>
        <p:grpSpPr>
          <a:xfrm>
            <a:off x="4854579" y="4531212"/>
            <a:ext cx="3908425" cy="2052025"/>
            <a:chOff x="1173163" y="1900238"/>
            <a:chExt cx="7002462" cy="3782297"/>
          </a:xfrm>
        </p:grpSpPr>
        <p:grpSp>
          <p:nvGrpSpPr>
            <p:cNvPr id="5" name="Group 9"/>
            <p:cNvGrpSpPr>
              <a:grpSpLocks noChangeAspect="1"/>
            </p:cNvGrpSpPr>
            <p:nvPr/>
          </p:nvGrpSpPr>
          <p:grpSpPr bwMode="auto">
            <a:xfrm>
              <a:off x="1173163" y="1900238"/>
              <a:ext cx="7002462" cy="3508375"/>
              <a:chOff x="395785" y="1122323"/>
              <a:chExt cx="9582912" cy="4801897"/>
            </a:xfrm>
          </p:grpSpPr>
          <p:sp>
            <p:nvSpPr>
              <p:cNvPr id="7" name="Rectangle 6"/>
              <p:cNvSpPr/>
              <p:nvPr/>
            </p:nvSpPr>
            <p:spPr bwMode="auto">
              <a:xfrm>
                <a:off x="395785" y="1132764"/>
                <a:ext cx="9582912" cy="4791456"/>
              </a:xfrm>
              <a:prstGeom prst="rect">
                <a:avLst/>
              </a:prstGeom>
              <a:solidFill>
                <a:srgbClr val="C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400" dirty="0">
                  <a:solidFill>
                    <a:srgbClr val="FFFFFF"/>
                  </a:solidFill>
                  <a:effectLst>
                    <a:outerShdw blurRad="38100" dist="38100" dir="2700000" algn="tl">
                      <a:srgbClr val="000000">
                        <a:alpha val="43137"/>
                      </a:srgbClr>
                    </a:outerShdw>
                  </a:effectLst>
                </a:endParaRPr>
              </a:p>
            </p:txBody>
          </p:sp>
          <p:pic>
            <p:nvPicPr>
              <p:cNvPr id="8" name="Picture 2" descr="http://upload.wikimedia.org/wikipedia/commons/thumb/c/c5/AmFBfield.svg/300px-AmFBfield.svg.png"/>
              <p:cNvPicPr>
                <a:picLocks noChangeArrowheads="1"/>
              </p:cNvPicPr>
              <p:nvPr/>
            </p:nvPicPr>
            <p:blipFill>
              <a:blip r:embed="rId3" cstate="print"/>
              <a:srcRect l="10240" t="3310" r="9920" b="3310"/>
              <a:stretch>
                <a:fillRect/>
              </a:stretch>
            </p:blipFill>
            <p:spPr bwMode="auto">
              <a:xfrm>
                <a:off x="398871" y="1122323"/>
                <a:ext cx="2743200" cy="1463040"/>
              </a:xfrm>
              <a:prstGeom prst="rect">
                <a:avLst/>
              </a:prstGeom>
              <a:noFill/>
              <a:ln w="9525">
                <a:noFill/>
                <a:miter lim="800000"/>
                <a:headEnd/>
                <a:tailEnd/>
              </a:ln>
            </p:spPr>
          </p:pic>
        </p:grpSp>
        <p:sp>
          <p:nvSpPr>
            <p:cNvPr id="6" name="TextBox 5"/>
            <p:cNvSpPr txBox="1"/>
            <p:nvPr/>
          </p:nvSpPr>
          <p:spPr>
            <a:xfrm>
              <a:off x="2767523" y="3016251"/>
              <a:ext cx="5032420" cy="2666284"/>
            </a:xfrm>
            <a:prstGeom prst="rect">
              <a:avLst/>
            </a:prstGeom>
            <a:noFill/>
          </p:spPr>
          <p:txBody>
            <a:bodyPr wrap="none">
              <a:spAutoFit/>
            </a:bodyPr>
            <a:lstStyle/>
            <a:p>
              <a:pPr algn="ctr" defTabSz="457200">
                <a:defRPr/>
              </a:pPr>
              <a:r>
                <a:rPr lang="en-US" sz="2000" dirty="0">
                  <a:solidFill>
                    <a:prstClr val="black"/>
                  </a:solidFill>
                  <a:effectLst>
                    <a:outerShdw blurRad="38100" dist="38100" dir="2700000" algn="tl">
                      <a:srgbClr val="000000">
                        <a:alpha val="43137"/>
                      </a:srgbClr>
                    </a:outerShdw>
                  </a:effectLst>
                </a:rPr>
                <a:t>Each data center is </a:t>
              </a:r>
            </a:p>
            <a:p>
              <a:pPr algn="ctr" defTabSz="457200">
                <a:defRPr/>
              </a:pPr>
              <a:r>
                <a:rPr lang="en-US" sz="2000" b="1" dirty="0">
                  <a:solidFill>
                    <a:prstClr val="black"/>
                  </a:solidFill>
                  <a:effectLst>
                    <a:outerShdw blurRad="38100" dist="38100" dir="2700000" algn="tl">
                      <a:srgbClr val="000000">
                        <a:alpha val="43137"/>
                      </a:srgbClr>
                    </a:outerShdw>
                  </a:effectLst>
                </a:rPr>
                <a:t>11.5 times </a:t>
              </a:r>
            </a:p>
            <a:p>
              <a:pPr algn="ctr" defTabSz="457200">
                <a:defRPr/>
              </a:pPr>
              <a:r>
                <a:rPr lang="en-US" sz="2000" dirty="0">
                  <a:solidFill>
                    <a:prstClr val="black"/>
                  </a:solidFill>
                  <a:effectLst>
                    <a:outerShdw blurRad="38100" dist="38100" dir="2700000" algn="tl">
                      <a:srgbClr val="000000">
                        <a:alpha val="43137"/>
                      </a:srgbClr>
                    </a:outerShdw>
                  </a:effectLst>
                </a:rPr>
                <a:t>the size of a football field</a:t>
              </a:r>
            </a:p>
            <a:p>
              <a:pPr algn="ctr" defTabSz="457200">
                <a:defRPr/>
              </a:pPr>
              <a:endParaRPr lang="en-US" sz="2800" dirty="0" err="1">
                <a:solidFill>
                  <a:prstClr val="black"/>
                </a:solidFill>
                <a:effectLst>
                  <a:outerShdw blurRad="38100" dist="38100" dir="2700000" algn="tl">
                    <a:srgbClr val="000000">
                      <a:alpha val="43137"/>
                    </a:srgbClr>
                  </a:outerShdw>
                </a:effectLst>
              </a:endParaRPr>
            </a:p>
          </p:txBody>
        </p:sp>
      </p:grpSp>
      <p:pic>
        <p:nvPicPr>
          <p:cNvPr id="9" name="Picture 8" descr="datacenter3.jpg"/>
          <p:cNvPicPr>
            <a:picLocks noChangeAspect="1"/>
          </p:cNvPicPr>
          <p:nvPr/>
        </p:nvPicPr>
        <p:blipFill>
          <a:blip r:embed="rId4" cstate="print"/>
          <a:stretch>
            <a:fillRect/>
          </a:stretch>
        </p:blipFill>
        <p:spPr>
          <a:xfrm>
            <a:off x="4826749" y="1252475"/>
            <a:ext cx="3936255" cy="2956052"/>
          </a:xfrm>
          <a:prstGeom prst="rect">
            <a:avLst/>
          </a:prstGeom>
        </p:spPr>
      </p:pic>
      <p:graphicFrame>
        <p:nvGraphicFramePr>
          <p:cNvPr id="11" name="Table 10"/>
          <p:cNvGraphicFramePr>
            <a:graphicFrameLocks noGrp="1"/>
          </p:cNvGraphicFramePr>
          <p:nvPr/>
        </p:nvGraphicFramePr>
        <p:xfrm>
          <a:off x="228600" y="4038601"/>
          <a:ext cx="4419600" cy="2374716"/>
        </p:xfrm>
        <a:graphic>
          <a:graphicData uri="http://schemas.openxmlformats.org/drawingml/2006/table">
            <a:tbl>
              <a:tblPr firstRow="1" bandRow="1">
                <a:tableStyleId>{5C22544A-7EE6-4342-B048-85BDC9FD1C3A}</a:tableStyleId>
              </a:tblPr>
              <a:tblGrid>
                <a:gridCol w="1160145"/>
                <a:gridCol w="1160145"/>
                <a:gridCol w="1215390"/>
                <a:gridCol w="883920"/>
              </a:tblGrid>
              <a:tr h="671115">
                <a:tc>
                  <a:txBody>
                    <a:bodyPr/>
                    <a:lstStyle/>
                    <a:p>
                      <a:r>
                        <a:rPr lang="en-US" sz="1200" dirty="0" smtClean="0"/>
                        <a:t>Technology</a:t>
                      </a:r>
                      <a:endParaRPr lang="en-US" sz="1200" dirty="0"/>
                    </a:p>
                  </a:txBody>
                  <a:tcPr/>
                </a:tc>
                <a:tc>
                  <a:txBody>
                    <a:bodyPr/>
                    <a:lstStyle/>
                    <a:p>
                      <a:r>
                        <a:rPr lang="en-US" sz="1200" dirty="0" smtClean="0"/>
                        <a:t>Cost in small-sized</a:t>
                      </a:r>
                      <a:r>
                        <a:rPr lang="en-US" sz="1200" baseline="0" dirty="0" smtClean="0"/>
                        <a:t> Data Center</a:t>
                      </a:r>
                      <a:endParaRPr lang="en-US" sz="1200" dirty="0"/>
                    </a:p>
                  </a:txBody>
                  <a:tcPr/>
                </a:tc>
                <a:tc>
                  <a:txBody>
                    <a:bodyPr/>
                    <a:lstStyle/>
                    <a:p>
                      <a:r>
                        <a:rPr lang="en-US" sz="1200" dirty="0" smtClean="0"/>
                        <a:t>Cost in Large</a:t>
                      </a:r>
                      <a:r>
                        <a:rPr lang="en-US" sz="1200" baseline="0" dirty="0" smtClean="0"/>
                        <a:t> Data Center</a:t>
                      </a:r>
                      <a:endParaRPr lang="en-US" sz="1200" dirty="0"/>
                    </a:p>
                  </a:txBody>
                  <a:tcPr/>
                </a:tc>
                <a:tc>
                  <a:txBody>
                    <a:bodyPr/>
                    <a:lstStyle/>
                    <a:p>
                      <a:r>
                        <a:rPr lang="en-US" sz="1200" dirty="0" smtClean="0"/>
                        <a:t>Ratio</a:t>
                      </a:r>
                      <a:endParaRPr lang="en-US" sz="1200" dirty="0"/>
                    </a:p>
                  </a:txBody>
                  <a:tcPr/>
                </a:tc>
              </a:tr>
              <a:tr h="516243">
                <a:tc>
                  <a:txBody>
                    <a:bodyPr/>
                    <a:lstStyle/>
                    <a:p>
                      <a:r>
                        <a:rPr lang="en-US" sz="1200" dirty="0" smtClean="0"/>
                        <a:t>Network</a:t>
                      </a:r>
                      <a:endParaRPr lang="en-US" sz="1200" dirty="0"/>
                    </a:p>
                  </a:txBody>
                  <a:tcPr/>
                </a:tc>
                <a:tc>
                  <a:txBody>
                    <a:bodyPr/>
                    <a:lstStyle/>
                    <a:p>
                      <a:r>
                        <a:rPr lang="en-US" sz="1200" dirty="0" smtClean="0"/>
                        <a:t>$95 per Mbps/</a:t>
                      </a:r>
                    </a:p>
                    <a:p>
                      <a:r>
                        <a:rPr lang="en-US" sz="1200" dirty="0" smtClean="0"/>
                        <a:t>month</a:t>
                      </a:r>
                      <a:endParaRPr lang="en-US" sz="1200" dirty="0"/>
                    </a:p>
                  </a:txBody>
                  <a:tcPr/>
                </a:tc>
                <a:tc>
                  <a:txBody>
                    <a:bodyPr/>
                    <a:lstStyle/>
                    <a:p>
                      <a:r>
                        <a:rPr lang="en-US" sz="1200" dirty="0" smtClean="0"/>
                        <a:t>$13 per</a:t>
                      </a:r>
                      <a:r>
                        <a:rPr lang="en-US" sz="1200" baseline="0" dirty="0" smtClean="0"/>
                        <a:t> </a:t>
                      </a:r>
                      <a:r>
                        <a:rPr lang="en-US" sz="1200" dirty="0" smtClean="0"/>
                        <a:t>Mbps/</a:t>
                      </a:r>
                    </a:p>
                    <a:p>
                      <a:r>
                        <a:rPr lang="en-US" sz="1200" dirty="0" smtClean="0"/>
                        <a:t>month</a:t>
                      </a:r>
                      <a:endParaRPr lang="en-US" sz="1200" dirty="0"/>
                    </a:p>
                  </a:txBody>
                  <a:tcPr/>
                </a:tc>
                <a:tc>
                  <a:txBody>
                    <a:bodyPr/>
                    <a:lstStyle/>
                    <a:p>
                      <a:r>
                        <a:rPr lang="en-US" sz="1200" dirty="0" smtClean="0"/>
                        <a:t>   7.1</a:t>
                      </a:r>
                      <a:endParaRPr lang="en-US" sz="1200" dirty="0"/>
                    </a:p>
                  </a:txBody>
                  <a:tcPr/>
                </a:tc>
              </a:tr>
              <a:tr h="516243">
                <a:tc>
                  <a:txBody>
                    <a:bodyPr/>
                    <a:lstStyle/>
                    <a:p>
                      <a:r>
                        <a:rPr lang="en-US" sz="1200" dirty="0" smtClean="0"/>
                        <a:t>Storage</a:t>
                      </a:r>
                    </a:p>
                  </a:txBody>
                  <a:tcPr/>
                </a:tc>
                <a:tc>
                  <a:txBody>
                    <a:bodyPr/>
                    <a:lstStyle/>
                    <a:p>
                      <a:r>
                        <a:rPr lang="en-US" sz="1200" dirty="0" smtClean="0"/>
                        <a:t>$2.20 per GB/</a:t>
                      </a:r>
                    </a:p>
                    <a:p>
                      <a:r>
                        <a:rPr lang="en-US" sz="1200" dirty="0" smtClean="0"/>
                        <a:t>month</a:t>
                      </a:r>
                      <a:endParaRPr lang="en-US" sz="1200" dirty="0"/>
                    </a:p>
                  </a:txBody>
                  <a:tcPr/>
                </a:tc>
                <a:tc>
                  <a:txBody>
                    <a:bodyPr/>
                    <a:lstStyle/>
                    <a:p>
                      <a:r>
                        <a:rPr lang="en-US" sz="1200" dirty="0" smtClean="0"/>
                        <a:t>$0.40 per GB/</a:t>
                      </a:r>
                    </a:p>
                    <a:p>
                      <a:r>
                        <a:rPr lang="en-US" sz="1200" dirty="0" smtClean="0"/>
                        <a:t>month</a:t>
                      </a:r>
                      <a:endParaRPr lang="en-US" sz="1200" dirty="0"/>
                    </a:p>
                  </a:txBody>
                  <a:tcPr/>
                </a:tc>
                <a:tc>
                  <a:txBody>
                    <a:bodyPr/>
                    <a:lstStyle/>
                    <a:p>
                      <a:r>
                        <a:rPr lang="en-US" sz="1200" dirty="0" smtClean="0"/>
                        <a:t>   5.7</a:t>
                      </a:r>
                      <a:endParaRPr lang="en-US" sz="1200" dirty="0"/>
                    </a:p>
                  </a:txBody>
                  <a:tcPr/>
                </a:tc>
              </a:tr>
              <a:tr h="671115">
                <a:tc>
                  <a:txBody>
                    <a:bodyPr/>
                    <a:lstStyle/>
                    <a:p>
                      <a:r>
                        <a:rPr lang="en-US" sz="1200" dirty="0" smtClean="0"/>
                        <a:t>Administration</a:t>
                      </a:r>
                      <a:endParaRPr lang="en-US" sz="1200" dirty="0"/>
                    </a:p>
                  </a:txBody>
                  <a:tcPr/>
                </a:tc>
                <a:tc>
                  <a:txBody>
                    <a:bodyPr/>
                    <a:lstStyle/>
                    <a:p>
                      <a:r>
                        <a:rPr lang="en-US" sz="1200" dirty="0" smtClean="0"/>
                        <a:t>~140 servers/</a:t>
                      </a:r>
                    </a:p>
                    <a:p>
                      <a:r>
                        <a:rPr lang="en-US" sz="1200" dirty="0" smtClean="0"/>
                        <a:t>Administrator</a:t>
                      </a:r>
                      <a:endParaRPr lang="en-US" sz="1200" dirty="0"/>
                    </a:p>
                  </a:txBody>
                  <a:tcPr/>
                </a:tc>
                <a:tc>
                  <a:txBody>
                    <a:bodyPr/>
                    <a:lstStyle/>
                    <a:p>
                      <a:r>
                        <a:rPr lang="en-US" sz="1200" dirty="0" smtClean="0"/>
                        <a:t>&gt;1000 Servers/</a:t>
                      </a:r>
                    </a:p>
                    <a:p>
                      <a:r>
                        <a:rPr lang="en-US" sz="1200" dirty="0" smtClean="0"/>
                        <a:t>Administrator</a:t>
                      </a:r>
                      <a:endParaRPr lang="en-US" sz="1200" dirty="0"/>
                    </a:p>
                  </a:txBody>
                  <a:tcPr/>
                </a:tc>
                <a:tc>
                  <a:txBody>
                    <a:bodyPr/>
                    <a:lstStyle/>
                    <a:p>
                      <a:r>
                        <a:rPr lang="en-US" sz="1200" dirty="0" smtClean="0"/>
                        <a:t>   7.1</a:t>
                      </a:r>
                      <a:endParaRPr lang="en-US" sz="1200" dirty="0"/>
                    </a:p>
                  </a:txBody>
                  <a:tcPr/>
                </a:tc>
              </a:tr>
            </a:tbl>
          </a:graphicData>
        </a:graphic>
      </p:graphicFrame>
      <p:grpSp>
        <p:nvGrpSpPr>
          <p:cNvPr id="10" name="Group 11"/>
          <p:cNvGrpSpPr/>
          <p:nvPr/>
        </p:nvGrpSpPr>
        <p:grpSpPr>
          <a:xfrm>
            <a:off x="-1" y="3643173"/>
            <a:ext cx="9144001" cy="3046988"/>
            <a:chOff x="-1" y="3943350"/>
            <a:chExt cx="9144001" cy="3046988"/>
          </a:xfrm>
        </p:grpSpPr>
        <p:sp>
          <p:nvSpPr>
            <p:cNvPr id="13" name="TextBox 12"/>
            <p:cNvSpPr txBox="1"/>
            <p:nvPr/>
          </p:nvSpPr>
          <p:spPr>
            <a:xfrm>
              <a:off x="-1" y="3943350"/>
              <a:ext cx="4991725" cy="3046988"/>
            </a:xfrm>
            <a:prstGeom prst="rect">
              <a:avLst/>
            </a:prstGeom>
            <a:solidFill>
              <a:schemeClr val="bg1"/>
            </a:solidFill>
          </p:spPr>
          <p:txBody>
            <a:bodyPr wrap="square" rtlCol="0">
              <a:spAutoFit/>
            </a:bodyPr>
            <a:lstStyle/>
            <a:p>
              <a:r>
                <a:rPr lang="en-US" sz="2400" dirty="0" smtClean="0">
                  <a:solidFill>
                    <a:prstClr val="black"/>
                  </a:solidFill>
                </a:rPr>
                <a:t>2 Google warehouses of computers on the banks of the Columbia River, in The </a:t>
              </a:r>
              <a:r>
                <a:rPr lang="en-US" sz="2400" dirty="0" err="1" smtClean="0">
                  <a:solidFill>
                    <a:prstClr val="black"/>
                  </a:solidFill>
                </a:rPr>
                <a:t>Dalles</a:t>
              </a:r>
              <a:r>
                <a:rPr lang="en-US" sz="2400" dirty="0" smtClean="0">
                  <a:solidFill>
                    <a:prstClr val="black"/>
                  </a:solidFill>
                </a:rPr>
                <a:t>, Oregon</a:t>
              </a:r>
            </a:p>
            <a:p>
              <a:r>
                <a:rPr lang="en-US" sz="2400" dirty="0" smtClean="0">
                  <a:solidFill>
                    <a:prstClr val="black"/>
                  </a:solidFill>
                </a:rPr>
                <a:t>Such centers use 20MW-200MW </a:t>
              </a:r>
            </a:p>
            <a:p>
              <a:r>
                <a:rPr lang="en-US" sz="2400" dirty="0" smtClean="0">
                  <a:solidFill>
                    <a:prstClr val="black"/>
                  </a:solidFill>
                </a:rPr>
                <a:t>(Future) each  with 150 watts per CPU</a:t>
              </a:r>
            </a:p>
            <a:p>
              <a:r>
                <a:rPr lang="en-US" sz="2400" dirty="0" smtClean="0">
                  <a:solidFill>
                    <a:prstClr val="black"/>
                  </a:solidFill>
                </a:rPr>
                <a:t>Save money from large size, positioning with cheap power and access with Internet</a:t>
              </a:r>
              <a:endParaRPr lang="en-US" sz="2400" dirty="0">
                <a:solidFill>
                  <a:prstClr val="black"/>
                </a:solidFill>
              </a:endParaRPr>
            </a:p>
          </p:txBody>
        </p:sp>
        <p:pic>
          <p:nvPicPr>
            <p:cNvPr id="14" name="Picture 3"/>
            <p:cNvPicPr>
              <a:picLocks noChangeAspect="1" noChangeArrowheads="1"/>
            </p:cNvPicPr>
            <p:nvPr/>
          </p:nvPicPr>
          <p:blipFill>
            <a:blip r:embed="rId5" cstate="print"/>
            <a:srcRect/>
            <a:stretch>
              <a:fillRect/>
            </a:stretch>
          </p:blipFill>
          <p:spPr bwMode="auto">
            <a:xfrm>
              <a:off x="4991724" y="3943350"/>
              <a:ext cx="4152276" cy="2914650"/>
            </a:xfrm>
            <a:prstGeom prst="rect">
              <a:avLst/>
            </a:prstGeom>
            <a:noFill/>
            <a:ln w="9525">
              <a:noFill/>
              <a:miter lim="800000"/>
              <a:headEnd/>
              <a:tailEnd/>
            </a:ln>
            <a:effectLst/>
          </p:spPr>
        </p:pic>
      </p:grpSp>
    </p:spTree>
    <p:extLst>
      <p:ext uri="{BB962C8B-B14F-4D97-AF65-F5344CB8AC3E}">
        <p14:creationId xmlns:p14="http://schemas.microsoft.com/office/powerpoint/2010/main" val="41918749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Blank">
  <a:themeElements>
    <a:clrScheme name="">
      <a:dk1>
        <a:srgbClr val="000000"/>
      </a:dk1>
      <a:lt1>
        <a:srgbClr val="FFFFFF"/>
      </a:lt1>
      <a:dk2>
        <a:srgbClr val="080551"/>
      </a:dk2>
      <a:lt2>
        <a:srgbClr val="777777"/>
      </a:lt2>
      <a:accent1>
        <a:srgbClr val="FFFFF7"/>
      </a:accent1>
      <a:accent2>
        <a:srgbClr val="2A24CC"/>
      </a:accent2>
      <a:accent3>
        <a:srgbClr val="FFFFFF"/>
      </a:accent3>
      <a:accent4>
        <a:srgbClr val="000000"/>
      </a:accent4>
      <a:accent5>
        <a:srgbClr val="FFFFFA"/>
      </a:accent5>
      <a:accent6>
        <a:srgbClr val="2520B9"/>
      </a:accent6>
      <a:hlink>
        <a:srgbClr val="510302"/>
      </a:hlink>
      <a:folHlink>
        <a:srgbClr val="5C0205"/>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F8E111"/>
        </a:dk1>
        <a:lt1>
          <a:srgbClr val="FFFF05"/>
        </a:lt1>
        <a:dk2>
          <a:srgbClr val="0B0C7A"/>
        </a:dk2>
        <a:lt2>
          <a:srgbClr val="FFFB0A"/>
        </a:lt2>
        <a:accent1>
          <a:srgbClr val="BBE0E3"/>
        </a:accent1>
        <a:accent2>
          <a:srgbClr val="333399"/>
        </a:accent2>
        <a:accent3>
          <a:srgbClr val="AAAABE"/>
        </a:accent3>
        <a:accent4>
          <a:srgbClr val="DADA03"/>
        </a:accent4>
        <a:accent5>
          <a:srgbClr val="DAEDEF"/>
        </a:accent5>
        <a:accent6>
          <a:srgbClr val="2D2D8A"/>
        </a:accent6>
        <a:hlink>
          <a:srgbClr val="F7FFD4"/>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EG-InSPI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Title Master">
  <a:themeElements>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NPACI/SDSC (logo) template">
  <a:themeElements>
    <a:clrScheme name="">
      <a:dk1>
        <a:srgbClr val="000000"/>
      </a:dk1>
      <a:lt1>
        <a:srgbClr val="FFFFFF"/>
      </a:lt1>
      <a:dk2>
        <a:srgbClr val="081D58"/>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1_NPACI/SDSC (logo) templat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NPACI/SDSC (logo)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NPACI/SDSC (logo)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NPACI/SDSC (logo)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NPACI/SDSC (logo)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NPACI/SDSC (log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NPACI/SDSC (log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NPACI/SDSC (log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salsa_ppt_template_black</Template>
  <TotalTime>23928</TotalTime>
  <Words>3322</Words>
  <Application>Microsoft Office PowerPoint</Application>
  <PresentationFormat>On-screen Show (4:3)</PresentationFormat>
  <Paragraphs>489</Paragraphs>
  <Slides>49</Slides>
  <Notes>49</Notes>
  <HiddenSlides>0</HiddenSlides>
  <MMClips>0</MMClips>
  <ScaleCrop>false</ScaleCrop>
  <HeadingPairs>
    <vt:vector size="4" baseType="variant">
      <vt:variant>
        <vt:lpstr>Theme</vt:lpstr>
      </vt:variant>
      <vt:variant>
        <vt:i4>13</vt:i4>
      </vt:variant>
      <vt:variant>
        <vt:lpstr>Slide Titles</vt:lpstr>
      </vt:variant>
      <vt:variant>
        <vt:i4>49</vt:i4>
      </vt:variant>
    </vt:vector>
  </HeadingPairs>
  <TitlesOfParts>
    <vt:vector size="62" baseType="lpstr">
      <vt:lpstr>Office Theme</vt:lpstr>
      <vt:lpstr>2_Office Theme</vt:lpstr>
      <vt:lpstr>Globe</vt:lpstr>
      <vt:lpstr>4_Office Theme</vt:lpstr>
      <vt:lpstr>7_Office Theme</vt:lpstr>
      <vt:lpstr>1_Office Theme</vt:lpstr>
      <vt:lpstr>3_Office Theme</vt:lpstr>
      <vt:lpstr>6_Office Theme</vt:lpstr>
      <vt:lpstr>1_NPACI/SDSC (logo) template</vt:lpstr>
      <vt:lpstr>Blank</vt:lpstr>
      <vt:lpstr>EG-InSPIRE</vt:lpstr>
      <vt:lpstr>Title Master</vt:lpstr>
      <vt:lpstr>8_Office Theme</vt:lpstr>
      <vt:lpstr>Cyberinfrastructure and Its Application</vt:lpstr>
      <vt:lpstr>Important Trends</vt:lpstr>
      <vt:lpstr>Big Data in Many Domains</vt:lpstr>
      <vt:lpstr>PowerPoint Presentation</vt:lpstr>
      <vt:lpstr>PowerPoint Presentation</vt:lpstr>
      <vt:lpstr>What is Cyberinfrastructure</vt:lpstr>
      <vt:lpstr>e-moreorlessanything</vt:lpstr>
      <vt:lpstr>The Span of Cyberinfrastructure</vt:lpstr>
      <vt:lpstr>Data Centers Clouds &amp;  Economies of Scale I</vt:lpstr>
      <vt:lpstr>Data Centers, Clouds  &amp; Economies of Scale II</vt:lpstr>
      <vt:lpstr>PowerPoint Presentation</vt:lpstr>
      <vt:lpstr>Clouds and Jobs</vt:lpstr>
      <vt:lpstr>Tracking the Heavens</vt:lpstr>
      <vt:lpstr>Virtual Observatory Astronomy Grid Integrate Experiments</vt:lpstr>
      <vt:lpstr> Particle Physics at the CERN LHC</vt:lpstr>
      <vt:lpstr>European Grid Infrastructure</vt:lpstr>
      <vt:lpstr>TeraGrid Example: Astrophysics</vt:lpstr>
      <vt:lpstr>DNA Sequencing Pipeline</vt:lpstr>
      <vt:lpstr>PowerPoint Presentation</vt:lpstr>
      <vt:lpstr>PowerPoint Presentation</vt:lpstr>
      <vt:lpstr>Cyberinfrastructure</vt:lpstr>
      <vt:lpstr>IU Field Support, Spring 2011</vt:lpstr>
      <vt:lpstr>Supporting Higher Level Data Products</vt:lpstr>
      <vt:lpstr>Hidden Markov Method based  Layer Finding</vt:lpstr>
      <vt:lpstr>Current CReSIS Data Organization</vt:lpstr>
      <vt:lpstr>PolarGrid Data Browser Goals</vt:lpstr>
      <vt:lpstr>PolarGrid Data Browser Architecture</vt:lpstr>
      <vt:lpstr>PolarGrid Data Browser: Cloud GIS Distribution Service</vt:lpstr>
      <vt:lpstr>Technologies in Cloud GIS Distribution Service</vt:lpstr>
      <vt:lpstr>PolarGrid data distribution on Google Earth</vt:lpstr>
      <vt:lpstr>PolarGrid Field Access Service</vt:lpstr>
      <vt:lpstr>PolarGrid Field Access Service</vt:lpstr>
      <vt:lpstr>Use of Tiled Screens</vt:lpstr>
      <vt:lpstr>PowerPoint Presentation</vt:lpstr>
      <vt:lpstr>C4 = Continuous Collaborative  Computational Cloud</vt:lpstr>
      <vt:lpstr>Higher Education 2020</vt:lpstr>
      <vt:lpstr>ADMI Cloudy View on  Computing Workshop June 2011</vt:lpstr>
      <vt:lpstr>ADMI Cloudy View on Computing Workshop Participants</vt:lpstr>
      <vt:lpstr>Workshop Purpose</vt:lpstr>
      <vt:lpstr>3-way Cyberinfrastructure</vt:lpstr>
      <vt:lpstr>Some Next Steps</vt:lpstr>
      <vt:lpstr>US Cyberinfrastructure Context</vt:lpstr>
      <vt:lpstr>TeraGrid: 3 Petaflops</vt:lpstr>
      <vt:lpstr>FutureGrid key Concepts I</vt:lpstr>
      <vt:lpstr>FutureGrid key Concepts II</vt:lpstr>
      <vt:lpstr>FutureGrid Partners</vt:lpstr>
      <vt:lpstr>FutureGrid:  a Grid/Cloud/HPC Testbed</vt:lpstr>
      <vt:lpstr>5 Use Types for FutureGrid</vt:lpstr>
      <vt:lpstr>Education &amp; Outreach on FutureGrid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ptl</dc:creator>
  <cp:lastModifiedBy>Geoffrey Fox</cp:lastModifiedBy>
  <cp:revision>1049</cp:revision>
  <dcterms:created xsi:type="dcterms:W3CDTF">2009-02-17T15:34:47Z</dcterms:created>
  <dcterms:modified xsi:type="dcterms:W3CDTF">2011-07-12T13:59:50Z</dcterms:modified>
</cp:coreProperties>
</file>