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81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slideMasters/slideMaster7.xml" ContentType="application/vnd.openxmlformats-officedocument.presentationml.slideMaster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notesSlides/notesSlide18.xml" ContentType="application/vnd.openxmlformats-officedocument.presentationml.notesSlide+xml"/>
  <Default Extension="xls" ContentType="application/vnd.ms-exce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notesSlides/notesSlide1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62" r:id="rId2"/>
    <p:sldMasterId id="2147483682" r:id="rId3"/>
    <p:sldMasterId id="2147483727" r:id="rId4"/>
    <p:sldMasterId id="2147484219" r:id="rId5"/>
    <p:sldMasterId id="2147484231" r:id="rId6"/>
    <p:sldMasterId id="2147484244" r:id="rId7"/>
  </p:sldMasterIdLst>
  <p:notesMasterIdLst>
    <p:notesMasterId r:id="rId30"/>
  </p:notesMasterIdLst>
  <p:sldIdLst>
    <p:sldId id="1110" r:id="rId8"/>
    <p:sldId id="1299" r:id="rId9"/>
    <p:sldId id="1329" r:id="rId10"/>
    <p:sldId id="1331" r:id="rId11"/>
    <p:sldId id="1270" r:id="rId12"/>
    <p:sldId id="1271" r:id="rId13"/>
    <p:sldId id="1341" r:id="rId14"/>
    <p:sldId id="1344" r:id="rId15"/>
    <p:sldId id="1352" r:id="rId16"/>
    <p:sldId id="1353" r:id="rId17"/>
    <p:sldId id="1332" r:id="rId18"/>
    <p:sldId id="1345" r:id="rId19"/>
    <p:sldId id="1346" r:id="rId20"/>
    <p:sldId id="1347" r:id="rId21"/>
    <p:sldId id="1348" r:id="rId22"/>
    <p:sldId id="1349" r:id="rId23"/>
    <p:sldId id="1350" r:id="rId24"/>
    <p:sldId id="1351" r:id="rId25"/>
    <p:sldId id="1333" r:id="rId26"/>
    <p:sldId id="1335" r:id="rId27"/>
    <p:sldId id="1336" r:id="rId28"/>
    <p:sldId id="1338" r:id="rId29"/>
  </p:sldIdLst>
  <p:sldSz cx="9144000" cy="6858000" type="screen4x3"/>
  <p:notesSz cx="6858000" cy="9077325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FFFF00"/>
    <a:srgbClr val="000066"/>
    <a:srgbClr val="0033CC"/>
    <a:srgbClr val="00FF00"/>
    <a:srgbClr val="FF0000"/>
    <a:srgbClr val="008000"/>
    <a:srgbClr val="006600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18" autoAdjust="0"/>
    <p:restoredTop sz="84815" autoAdjust="0"/>
  </p:normalViewPr>
  <p:slideViewPr>
    <p:cSldViewPr>
      <p:cViewPr varScale="1">
        <p:scale>
          <a:sx n="86" d="100"/>
          <a:sy n="86" d="100"/>
        </p:scale>
        <p:origin x="-34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7" d="100"/>
          <a:sy n="97" d="100"/>
        </p:scale>
        <p:origin x="-1854" y="-102"/>
      </p:cViewPr>
      <p:guideLst>
        <p:guide orient="horz" pos="2859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0463" y="681038"/>
            <a:ext cx="4538662" cy="3403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11650"/>
            <a:ext cx="5486400" cy="408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41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21713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1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21713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 smtClean="0"/>
            </a:lvl1pPr>
          </a:lstStyle>
          <a:p>
            <a:pPr>
              <a:defRPr/>
            </a:pPr>
            <a:fld id="{662CCD20-670A-4CCE-8CAE-D16DFABAC0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7165AE-368C-49CB-980B-41B9B26C6FBA}" type="slidenum">
              <a:rPr lang="en-US"/>
              <a:pPr/>
              <a:t>1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016E9-E226-4D38-B919-E5BF46C410F3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33D4677B-C5CE-4183-A13D-EB29CCD21300}" type="slidenum">
              <a:rPr lang="en-US" sz="1200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rtl="0"/>
              <a:t>11</a:t>
            </a:fld>
            <a:endParaRPr lang="en-US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CCD20-670A-4CCE-8CAE-D16DFABAC07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CCD20-670A-4CCE-8CAE-D16DFABAC07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439E78-177B-4374-BB95-2FD6FE5B0E0A}" type="slidenum">
              <a:rPr lang="en-US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CCD20-670A-4CCE-8CAE-D16DFABAC07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CCD20-670A-4CCE-8CAE-D16DFABAC07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CCD20-670A-4CCE-8CAE-D16DFABAC07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CCD20-670A-4CCE-8CAE-D16DFABAC07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MPI Cloud Overhead</a:t>
            </a:r>
          </a:p>
          <a:p>
            <a:r>
              <a:rPr lang="en-US" dirty="0" smtClean="0"/>
              <a:t>1 VM  =  1 VM in each node, each VM having access to all the CPU cores (8)</a:t>
            </a:r>
          </a:p>
          <a:p>
            <a:r>
              <a:rPr lang="en-US" dirty="0" smtClean="0"/>
              <a:t>and all the memory (30 GB).</a:t>
            </a:r>
          </a:p>
          <a:p>
            <a:r>
              <a:rPr lang="en-US" dirty="0" smtClean="0"/>
              <a:t>2 VMs =  2 VMs in each node, each VM having access to 4 CPU cores and 15 GB</a:t>
            </a:r>
          </a:p>
          <a:p>
            <a:r>
              <a:rPr lang="en-US" dirty="0" smtClean="0"/>
              <a:t>of memory.</a:t>
            </a:r>
          </a:p>
          <a:p>
            <a:r>
              <a:rPr lang="en-US" dirty="0" smtClean="0"/>
              <a:t>4 VMs =  4 VMs in each node, each VM having access to 2 CPU cores and 7.5 GB</a:t>
            </a:r>
          </a:p>
          <a:p>
            <a:r>
              <a:rPr lang="en-US" dirty="0" smtClean="0"/>
              <a:t>of memory.</a:t>
            </a:r>
          </a:p>
          <a:p>
            <a:r>
              <a:rPr lang="en-US" dirty="0" smtClean="0"/>
              <a:t>8 VMs =  8 VMs in each node, each VM having access to 1 CPU core and 3.75 GB</a:t>
            </a:r>
          </a:p>
          <a:p>
            <a:r>
              <a:rPr lang="en-US" dirty="0" smtClean="0"/>
              <a:t>of memory.</a:t>
            </a:r>
          </a:p>
          <a:p>
            <a:endParaRPr lang="en-US" dirty="0" smtClean="0"/>
          </a:p>
          <a:p>
            <a:r>
              <a:rPr lang="en-US" dirty="0" smtClean="0"/>
              <a:t>Each node has the following hardware configuration.</a:t>
            </a:r>
          </a:p>
          <a:p>
            <a:r>
              <a:rPr lang="en-US" dirty="0" smtClean="0"/>
              <a:t>2 Quad Core (Intel Xeon) processors (Total of 8 cores)</a:t>
            </a:r>
          </a:p>
          <a:p>
            <a:r>
              <a:rPr lang="en-US" dirty="0" smtClean="0"/>
              <a:t>32 GB of memory.</a:t>
            </a:r>
          </a:p>
          <a:p>
            <a:endParaRPr lang="en-US" dirty="0" smtClean="0"/>
          </a:p>
          <a:p>
            <a:r>
              <a:rPr lang="en-US" dirty="0" err="1" smtClean="0"/>
              <a:t>Kmeans</a:t>
            </a:r>
            <a:r>
              <a:rPr lang="en-US" dirty="0" smtClean="0"/>
              <a:t> used all the 128 processors cores in 16 nodes.</a:t>
            </a:r>
          </a:p>
          <a:p>
            <a:r>
              <a:rPr lang="en-US" dirty="0" smtClean="0"/>
              <a:t>Matrix multiplication uses only 64 cores in 8 nodes.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33D4677B-C5CE-4183-A13D-EB29CCD21300}" type="slidenum">
              <a:rPr lang="en-US" sz="1200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rtl="0"/>
              <a:t>19</a:t>
            </a:fld>
            <a:endParaRPr lang="en-US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CF6497-C256-4F3D-9C94-DA0B55325A1D}" type="slidenum">
              <a:rPr lang="en-US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Performance and Overhead results are obtained using 8 nodes (64 cores) (Using a MPI grid of 8x8) Size of a matrix is shown in X axis. For speedup results I used a matrix of size 5184x5184 Number of MPI processes= Number of CPU cores is shown in X axis.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33D4677B-C5CE-4183-A13D-EB29CCD21300}" type="slidenum">
              <a:rPr lang="en-US" sz="1200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rtl="0"/>
              <a:t>20</a:t>
            </a:fld>
            <a:endParaRPr lang="en-US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33D4677B-C5CE-4183-A13D-EB29CCD21300}" type="slidenum">
              <a:rPr lang="en-US" sz="1200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rtl="0"/>
              <a:t>21</a:t>
            </a:fld>
            <a:endParaRPr lang="en-US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Performance and Overhead results are obtained using 16 nodes (128 cores) Each MPI process processes X/128 number of 3D data points. (0.5&lt; X &lt;40 ) millions. For speedup results, I used 860160 ( 0.8 million) 3D data points. Number of MPI processes= Number of CPU cores is shown in X axis.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33D4677B-C5CE-4183-A13D-EB29CCD21300}" type="slidenum">
              <a:rPr lang="en-US" sz="1200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rtl="0"/>
              <a:t>22</a:t>
            </a:fld>
            <a:endParaRPr lang="en-US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353CC8D-5389-4B02-B9D8-2B0D253C4F54}" type="slidenum">
              <a:rPr lang="en-US" sz="1200" b="1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 b="1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CCD20-670A-4CCE-8CAE-D16DFABAC07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396B23-9CED-46DD-82F5-1236BFD0801B}" type="slidenum">
              <a:rPr lang="en-US"/>
              <a:pPr/>
              <a:t>5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B09A7E-AD98-48C0-9F2E-252C6ABDD2A7}" type="slidenum">
              <a:rPr lang="en-US"/>
              <a:pPr/>
              <a:t>6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CCD20-670A-4CCE-8CAE-D16DFABAC07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33D4677B-C5CE-4183-A13D-EB29CCD21300}" type="slidenum">
              <a:rPr lang="en-US" sz="1200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rtl="0"/>
              <a:t>8</a:t>
            </a:fld>
            <a:endParaRPr lang="en-US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0173B2-124D-4BC8-AF9F-167E85A21D5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48551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48552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 b="0">
                <a:solidFill>
                  <a:srgbClr val="FFFF00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65D2C3D-D1D5-42E6-9FE9-72FDC5F73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1CE7BD-EECC-4BE2-8A7F-C61F87CABB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52400"/>
            <a:ext cx="22860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2400"/>
            <a:ext cx="67056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3E9337-181C-4694-9487-BE62963F76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152400"/>
            <a:ext cx="91440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" y="1066800"/>
            <a:ext cx="4419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4419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6200" y="3848100"/>
            <a:ext cx="4419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848100"/>
            <a:ext cx="4419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22D686-4602-41F7-A04C-34BBF912C6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" y="1066800"/>
            <a:ext cx="44196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4419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48100"/>
            <a:ext cx="4419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3F4BEF-3367-4670-8B3E-CD44620C90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6856413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" name="Oval 3"/>
          <p:cNvSpPr>
            <a:spLocks noChangeArrowheads="1"/>
          </p:cNvSpPr>
          <p:nvPr userDrawn="1"/>
        </p:nvSpPr>
        <p:spPr bwMode="auto">
          <a:xfrm>
            <a:off x="228600" y="2286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" name="Oval 4"/>
          <p:cNvSpPr>
            <a:spLocks noChangeArrowheads="1"/>
          </p:cNvSpPr>
          <p:nvPr userDrawn="1"/>
        </p:nvSpPr>
        <p:spPr bwMode="auto">
          <a:xfrm>
            <a:off x="533400" y="2286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Oval 5"/>
          <p:cNvSpPr>
            <a:spLocks noChangeArrowheads="1"/>
          </p:cNvSpPr>
          <p:nvPr userDrawn="1"/>
        </p:nvSpPr>
        <p:spPr bwMode="auto">
          <a:xfrm>
            <a:off x="838200" y="2286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Oval 6"/>
          <p:cNvSpPr>
            <a:spLocks noChangeArrowheads="1"/>
          </p:cNvSpPr>
          <p:nvPr userDrawn="1"/>
        </p:nvSpPr>
        <p:spPr bwMode="auto">
          <a:xfrm>
            <a:off x="228600" y="5334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Oval 7"/>
          <p:cNvSpPr>
            <a:spLocks noChangeArrowheads="1"/>
          </p:cNvSpPr>
          <p:nvPr userDrawn="1"/>
        </p:nvSpPr>
        <p:spPr bwMode="auto">
          <a:xfrm>
            <a:off x="533400" y="5334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Oval 8"/>
          <p:cNvSpPr>
            <a:spLocks noChangeArrowheads="1"/>
          </p:cNvSpPr>
          <p:nvPr userDrawn="1"/>
        </p:nvSpPr>
        <p:spPr bwMode="auto">
          <a:xfrm>
            <a:off x="838200" y="5334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Oval 9"/>
          <p:cNvSpPr>
            <a:spLocks noChangeArrowheads="1"/>
          </p:cNvSpPr>
          <p:nvPr userDrawn="1"/>
        </p:nvSpPr>
        <p:spPr bwMode="auto">
          <a:xfrm>
            <a:off x="228600" y="8382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Oval 10"/>
          <p:cNvSpPr>
            <a:spLocks noChangeArrowheads="1"/>
          </p:cNvSpPr>
          <p:nvPr userDrawn="1"/>
        </p:nvSpPr>
        <p:spPr bwMode="auto">
          <a:xfrm>
            <a:off x="533400" y="8382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Oval 11"/>
          <p:cNvSpPr>
            <a:spLocks noChangeArrowheads="1"/>
          </p:cNvSpPr>
          <p:nvPr userDrawn="1"/>
        </p:nvSpPr>
        <p:spPr bwMode="auto">
          <a:xfrm>
            <a:off x="1143000" y="5334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Oval 12"/>
          <p:cNvSpPr>
            <a:spLocks noChangeArrowheads="1"/>
          </p:cNvSpPr>
          <p:nvPr userDrawn="1"/>
        </p:nvSpPr>
        <p:spPr bwMode="auto">
          <a:xfrm>
            <a:off x="228600" y="11430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" name="Oval 13"/>
          <p:cNvSpPr>
            <a:spLocks noChangeArrowheads="1"/>
          </p:cNvSpPr>
          <p:nvPr userDrawn="1"/>
        </p:nvSpPr>
        <p:spPr bwMode="auto">
          <a:xfrm>
            <a:off x="152400" y="14478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" name="Oval 14"/>
          <p:cNvSpPr>
            <a:spLocks noChangeArrowheads="1"/>
          </p:cNvSpPr>
          <p:nvPr userDrawn="1"/>
        </p:nvSpPr>
        <p:spPr bwMode="auto">
          <a:xfrm>
            <a:off x="381000" y="14478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ChangeArrowheads="1"/>
          </p:cNvSpPr>
          <p:nvPr userDrawn="1"/>
        </p:nvSpPr>
        <p:spPr bwMode="auto">
          <a:xfrm>
            <a:off x="461963" y="5157788"/>
            <a:ext cx="445611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 eaLnBrk="0" hangingPunct="0">
              <a:defRPr/>
            </a:pPr>
            <a:r>
              <a:rPr lang="en-US" sz="2400" b="0"/>
              <a:t>EGA Discussion</a:t>
            </a:r>
          </a:p>
          <a:p>
            <a:pPr algn="l" eaLnBrk="0" hangingPunct="0">
              <a:defRPr/>
            </a:pPr>
            <a:r>
              <a:rPr lang="en-US" sz="2400" b="0"/>
              <a:t>November 2004</a:t>
            </a:r>
          </a:p>
        </p:txBody>
      </p:sp>
      <p:sp>
        <p:nvSpPr>
          <p:cNvPr id="16" name="Text Box 16"/>
          <p:cNvSpPr txBox="1">
            <a:spLocks noChangeArrowheads="1"/>
          </p:cNvSpPr>
          <p:nvPr userDrawn="1"/>
        </p:nvSpPr>
        <p:spPr bwMode="auto">
          <a:xfrm>
            <a:off x="231775" y="2038350"/>
            <a:ext cx="649128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200" b="0">
                <a:solidFill>
                  <a:srgbClr val="808080"/>
                </a:solidFill>
                <a:latin typeface="Futura Bk" pitchFamily="34" charset="0"/>
              </a:rPr>
              <a:t>Promoting and Standardizing Grid Computing</a:t>
            </a:r>
            <a:r>
              <a:rPr lang="en-US" sz="2200" b="0">
                <a:solidFill>
                  <a:srgbClr val="808080"/>
                </a:solidFill>
              </a:rPr>
              <a:t> </a:t>
            </a:r>
          </a:p>
        </p:txBody>
      </p:sp>
      <p:sp>
        <p:nvSpPr>
          <p:cNvPr id="17" name="WordArt 17"/>
          <p:cNvSpPr>
            <a:spLocks noChangeArrowheads="1" noChangeShapeType="1" noTextEdit="1"/>
          </p:cNvSpPr>
          <p:nvPr userDrawn="1"/>
        </p:nvSpPr>
        <p:spPr bwMode="auto">
          <a:xfrm>
            <a:off x="4230688" y="1047750"/>
            <a:ext cx="20574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spc="720">
                <a:ln w="9525">
                  <a:noFill/>
                  <a:round/>
                  <a:headEnd/>
                  <a:tailEnd/>
                </a:ln>
                <a:solidFill>
                  <a:srgbClr val="808080">
                    <a:alpha val="70195"/>
                  </a:srgbClr>
                </a:solidFill>
                <a:latin typeface="Haettenschweiler"/>
              </a:rPr>
              <a:t>Forum</a:t>
            </a:r>
          </a:p>
        </p:txBody>
      </p:sp>
      <p:sp>
        <p:nvSpPr>
          <p:cNvPr id="18" name="WordArt 18"/>
          <p:cNvSpPr>
            <a:spLocks noChangeArrowheads="1" noChangeShapeType="1" noTextEdit="1"/>
          </p:cNvSpPr>
          <p:nvPr userDrawn="1"/>
        </p:nvSpPr>
        <p:spPr bwMode="auto">
          <a:xfrm>
            <a:off x="649288" y="1047750"/>
            <a:ext cx="20574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spc="720">
                <a:ln w="9525">
                  <a:noFill/>
                  <a:round/>
                  <a:headEnd/>
                  <a:tailEnd/>
                </a:ln>
                <a:solidFill>
                  <a:srgbClr val="808080">
                    <a:alpha val="70195"/>
                  </a:srgbClr>
                </a:solidFill>
                <a:latin typeface="Haettenschweiler"/>
              </a:rPr>
              <a:t>Global</a:t>
            </a:r>
          </a:p>
        </p:txBody>
      </p:sp>
      <p:sp>
        <p:nvSpPr>
          <p:cNvPr id="19" name="WordArt 19"/>
          <p:cNvSpPr>
            <a:spLocks noChangeArrowheads="1" noChangeShapeType="1" noTextEdit="1"/>
          </p:cNvSpPr>
          <p:nvPr userDrawn="1"/>
        </p:nvSpPr>
        <p:spPr bwMode="auto">
          <a:xfrm>
            <a:off x="2782888" y="1047750"/>
            <a:ext cx="13716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spc="720">
                <a:ln w="9525">
                  <a:noFill/>
                  <a:round/>
                  <a:headEnd/>
                  <a:tailEnd/>
                </a:ln>
                <a:solidFill>
                  <a:schemeClr val="hlink">
                    <a:alpha val="70195"/>
                  </a:schemeClr>
                </a:solidFill>
                <a:latin typeface="Haettenschweiler"/>
              </a:rPr>
              <a:t>Grid</a:t>
            </a:r>
          </a:p>
        </p:txBody>
      </p:sp>
      <p:pic>
        <p:nvPicPr>
          <p:cNvPr id="20" name="Picture 20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108950" y="165100"/>
            <a:ext cx="841375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1"/>
          <p:cNvSpPr>
            <a:spLocks noChangeArrowheads="1"/>
          </p:cNvSpPr>
          <p:nvPr userDrawn="1"/>
        </p:nvSpPr>
        <p:spPr bwMode="auto">
          <a:xfrm>
            <a:off x="0" y="0"/>
            <a:ext cx="155575" cy="685800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ABB2A-AEB8-44D3-A10C-984EADC80E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63620-9684-42ED-84A2-4E0B883DF7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587500"/>
            <a:ext cx="4227513" cy="5027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8513" y="1587500"/>
            <a:ext cx="4227512" cy="5027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AB17A9-9319-4C6A-A76B-2D6C6F0FDE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CCE56D-8D30-44B9-9808-D10E3DC45C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9AE60-2831-4966-820B-0A1D83E94E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0EFB8F-595E-496D-B06D-07E4A398C9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D4BDF-573E-4EC1-A2B8-AA648EA0D1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F6A5EF-402E-4CBF-B235-9A85473AB3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E5E45-0F49-440D-BC6C-17D85E566B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C440E-4BB8-49FB-9E7B-DA0BDD989A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4963" y="114300"/>
            <a:ext cx="2151062" cy="6500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14300"/>
            <a:ext cx="6303963" cy="6500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A016A-4C66-485C-A650-504EC93A40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600200"/>
            <a:ext cx="43434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8A3B6-651E-4483-A963-1B7D1FD06B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04800"/>
            <a:ext cx="22098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304800"/>
            <a:ext cx="64770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903B9-6DDE-48A0-BFCC-25433AC8519E}" type="slidenum">
              <a:rPr lang="en-US"/>
              <a:pPr>
                <a:defRPr/>
              </a:pPr>
              <a:t>‹#›</a:t>
            </a:fld>
            <a:r>
              <a:rPr lang="en-US"/>
              <a:t> of 14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A6633-5058-4F4A-AE89-9589B2E2B2BC}" type="slidenum">
              <a:rPr lang="en-US"/>
              <a:pPr>
                <a:defRPr/>
              </a:pPr>
              <a:t>‹#›</a:t>
            </a:fld>
            <a:r>
              <a:rPr lang="en-US"/>
              <a:t> of 14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418050-B9B6-45DD-B066-75848E35C86E}" type="slidenum">
              <a:rPr lang="en-US"/>
              <a:pPr>
                <a:defRPr/>
              </a:pPr>
              <a:t>‹#›</a:t>
            </a:fld>
            <a:r>
              <a:rPr lang="en-US"/>
              <a:t> of 14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00188"/>
            <a:ext cx="4038600" cy="4283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00188"/>
            <a:ext cx="4038600" cy="4283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2E861-350B-4AC8-A86D-E0461B673116}" type="slidenum">
              <a:rPr lang="en-US"/>
              <a:pPr>
                <a:defRPr/>
              </a:pPr>
              <a:t>‹#›</a:t>
            </a:fld>
            <a:r>
              <a:rPr lang="en-US"/>
              <a:t> of 14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38671-5383-4EDB-92B1-D8B3882238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95C25-6233-4739-8082-977D26F94975}" type="slidenum">
              <a:rPr lang="en-US"/>
              <a:pPr>
                <a:defRPr/>
              </a:pPr>
              <a:t>‹#›</a:t>
            </a:fld>
            <a:r>
              <a:rPr lang="en-US"/>
              <a:t> of 14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159A5-5F0C-4517-80EB-E96867AA839D}" type="slidenum">
              <a:rPr lang="en-US"/>
              <a:pPr>
                <a:defRPr/>
              </a:pPr>
              <a:t>‹#›</a:t>
            </a:fld>
            <a:r>
              <a:rPr lang="en-US"/>
              <a:t> of 14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EE44F-A1A2-4753-81CF-A00C3E69DA8B}" type="slidenum">
              <a:rPr lang="en-US"/>
              <a:pPr>
                <a:defRPr/>
              </a:pPr>
              <a:t>‹#›</a:t>
            </a:fld>
            <a:r>
              <a:rPr lang="en-US"/>
              <a:t> of 14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1165A-0E30-49ED-B4F0-8B89195E20C2}" type="slidenum">
              <a:rPr lang="en-US"/>
              <a:pPr>
                <a:defRPr/>
              </a:pPr>
              <a:t>‹#›</a:t>
            </a:fld>
            <a:r>
              <a:rPr lang="en-US"/>
              <a:t> of 14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BD4A2-0265-42FE-848B-636FBB64494E}" type="slidenum">
              <a:rPr lang="en-US"/>
              <a:pPr>
                <a:defRPr/>
              </a:pPr>
              <a:t>‹#›</a:t>
            </a:fld>
            <a:r>
              <a:rPr lang="en-US"/>
              <a:t> of 14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6F57C-FAF4-4E51-A6A5-F0C764B67FA8}" type="slidenum">
              <a:rPr lang="en-US"/>
              <a:pPr>
                <a:defRPr/>
              </a:pPr>
              <a:t>‹#›</a:t>
            </a:fld>
            <a:r>
              <a:rPr lang="en-US"/>
              <a:t> of 14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5086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5086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90D49A-F27D-4B83-B90A-5C3B4DC12BA6}" type="slidenum">
              <a:rPr lang="en-US"/>
              <a:pPr>
                <a:defRPr/>
              </a:pPr>
              <a:t>‹#›</a:t>
            </a:fld>
            <a:r>
              <a:rPr lang="en-US"/>
              <a:t> of 14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48551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48552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 b="0">
                <a:solidFill>
                  <a:srgbClr val="FFFF00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FE4CDA-D57B-4D5D-9680-B479F11E244D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1464232-CAAE-48C8-B8B7-230EFFAF9A01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52288BA-C9CB-45D1-897A-03F5DF4FE9F1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6544FE-5ED7-4CF7-841D-6FD23E39F6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7ED1CF3-27C7-440D-A2AA-B897E4C9A1F0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AA246C5-FEE1-436A-9EEB-B4E6607F62BE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E6AF7A0-C943-4321-9BD1-158ADDBC6822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C95F79C-D588-4A10-A4C8-CF5435D9247E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DC8813F-2AF9-4574-8394-ECE88CBFC157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2F2E178-B492-4B01-8502-4D54D7B28F12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3955286-44E8-42F9-A152-4B2D70EA58D8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52400"/>
            <a:ext cx="22860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2400"/>
            <a:ext cx="67056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2B4BE4D-B95C-49AE-BF3B-8D6EA3A6D04F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5"/>
          <p:cNvSpPr>
            <a:spLocks noChangeArrowheads="1"/>
          </p:cNvSpPr>
          <p:nvPr userDrawn="1"/>
        </p:nvSpPr>
        <p:spPr bwMode="auto">
          <a:xfrm>
            <a:off x="8374063" y="6491287"/>
            <a:ext cx="7699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3" rIns="91425" bIns="45713">
            <a:spAutoFit/>
          </a:bodyPr>
          <a:lstStyle/>
          <a:p>
            <a:pPr algn="l" rtl="0">
              <a:defRPr/>
            </a:pPr>
            <a:r>
              <a:rPr lang="en-US" b="1" i="1" kern="1200" dirty="0">
                <a:solidFill>
                  <a:srgbClr val="1851CE"/>
                </a:solidFill>
                <a:latin typeface="Calibri" pitchFamily="34" charset="0"/>
                <a:ea typeface="+mn-ea"/>
                <a:cs typeface="+mn-cs"/>
              </a:rPr>
              <a:t>S</a:t>
            </a:r>
            <a:r>
              <a:rPr lang="en-US" b="1" i="1" kern="1200" dirty="0">
                <a:solidFill>
                  <a:srgbClr val="E40701"/>
                </a:solidFill>
                <a:latin typeface="Calibri" pitchFamily="34" charset="0"/>
                <a:ea typeface="+mn-ea"/>
                <a:cs typeface="+mn-cs"/>
              </a:rPr>
              <a:t>A</a:t>
            </a:r>
            <a:r>
              <a:rPr lang="en-US" b="1" i="1" kern="1200" dirty="0">
                <a:solidFill>
                  <a:srgbClr val="EFBA00"/>
                </a:solidFill>
                <a:latin typeface="Calibri" pitchFamily="34" charset="0"/>
                <a:ea typeface="+mn-ea"/>
                <a:cs typeface="+mn-cs"/>
              </a:rPr>
              <a:t>L</a:t>
            </a:r>
            <a:r>
              <a:rPr lang="en-US" b="1" i="1" kern="1200" dirty="0">
                <a:solidFill>
                  <a:srgbClr val="1851CE"/>
                </a:solidFill>
                <a:latin typeface="Calibri" pitchFamily="34" charset="0"/>
                <a:ea typeface="+mn-ea"/>
                <a:cs typeface="+mn-cs"/>
              </a:rPr>
              <a:t>S</a:t>
            </a:r>
            <a:r>
              <a:rPr lang="en-US" b="1" i="1" kern="1200" dirty="0">
                <a:solidFill>
                  <a:srgbClr val="18A221"/>
                </a:solidFill>
                <a:latin typeface="Calibri" pitchFamily="34" charset="0"/>
                <a:ea typeface="+mn-ea"/>
                <a:cs typeface="+mn-cs"/>
              </a:rPr>
              <a:t>A</a:t>
            </a:r>
            <a:endParaRPr lang="en-US" kern="1200" dirty="0">
              <a:solidFill>
                <a:prstClr val="black"/>
              </a:solidFill>
              <a:latin typeface="Corbel" pitchFamily="34" charset="0"/>
              <a:ea typeface="+mn-ea"/>
              <a:cs typeface="+mn-cs"/>
            </a:endParaRPr>
          </a:p>
        </p:txBody>
      </p:sp>
      <p:pic>
        <p:nvPicPr>
          <p:cNvPr id="7" name="Picture 6" descr="350px-Zuoshangjia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600200" cy="15407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06015A1C-A950-4BF7-9F1F-2CA7C903A8E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5/21/2009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04EFFF6C-AE4E-4FE6-A064-67A5E3D5DC7A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06015A1C-A950-4BF7-9F1F-2CA7C903A8E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5/21/2009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04EFFF6C-AE4E-4FE6-A064-67A5E3D5DC7A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631168-6EB1-469B-AAB1-B7082FA4E6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06015A1C-A950-4BF7-9F1F-2CA7C903A8E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5/21/2009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04EFFF6C-AE4E-4FE6-A064-67A5E3D5DC7A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06015A1C-A950-4BF7-9F1F-2CA7C903A8E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5/21/2009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04EFFF6C-AE4E-4FE6-A064-67A5E3D5DC7A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06015A1C-A950-4BF7-9F1F-2CA7C903A8E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5/21/2009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04EFFF6C-AE4E-4FE6-A064-67A5E3D5DC7A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06015A1C-A950-4BF7-9F1F-2CA7C903A8E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5/21/2009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04EFFF6C-AE4E-4FE6-A064-67A5E3D5DC7A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06015A1C-A950-4BF7-9F1F-2CA7C903A8E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5/21/2009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04EFFF6C-AE4E-4FE6-A064-67A5E3D5DC7A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06015A1C-A950-4BF7-9F1F-2CA7C903A8E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5/21/2009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04EFFF6C-AE4E-4FE6-A064-67A5E3D5DC7A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06015A1C-A950-4BF7-9F1F-2CA7C903A8E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5/21/2009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04EFFF6C-AE4E-4FE6-A064-67A5E3D5DC7A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06015A1C-A950-4BF7-9F1F-2CA7C903A8E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5/21/2009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04EFFF6C-AE4E-4FE6-A064-67A5E3D5DC7A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06015A1C-A950-4BF7-9F1F-2CA7C903A8E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5/21/2009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04EFFF6C-AE4E-4FE6-A064-67A5E3D5DC7A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152400"/>
            <a:ext cx="91440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" y="1066800"/>
            <a:ext cx="4419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4419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6200" y="3848100"/>
            <a:ext cx="4419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848100"/>
            <a:ext cx="4419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1822D686-4602-41F7-A04C-34BBF912C6E2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96448-8B7C-462E-A414-AC99D60D12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5"/>
          <p:cNvSpPr>
            <a:spLocks noChangeArrowheads="1"/>
          </p:cNvSpPr>
          <p:nvPr userDrawn="1"/>
        </p:nvSpPr>
        <p:spPr bwMode="auto">
          <a:xfrm>
            <a:off x="8374063" y="6491287"/>
            <a:ext cx="7699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3" rIns="91425" bIns="45713">
            <a:spAutoFit/>
          </a:bodyPr>
          <a:lstStyle/>
          <a:p>
            <a:pPr algn="l" rtl="0">
              <a:defRPr/>
            </a:pPr>
            <a:r>
              <a:rPr lang="en-US" b="1" i="1" kern="1200" dirty="0">
                <a:solidFill>
                  <a:srgbClr val="1851CE"/>
                </a:solidFill>
                <a:latin typeface="Calibri" pitchFamily="34" charset="0"/>
                <a:ea typeface="+mn-ea"/>
                <a:cs typeface="+mn-cs"/>
              </a:rPr>
              <a:t>S</a:t>
            </a:r>
            <a:r>
              <a:rPr lang="en-US" b="1" i="1" kern="1200" dirty="0">
                <a:solidFill>
                  <a:srgbClr val="E40701"/>
                </a:solidFill>
                <a:latin typeface="Calibri" pitchFamily="34" charset="0"/>
                <a:ea typeface="+mn-ea"/>
                <a:cs typeface="+mn-cs"/>
              </a:rPr>
              <a:t>A</a:t>
            </a:r>
            <a:r>
              <a:rPr lang="en-US" b="1" i="1" kern="1200" dirty="0">
                <a:solidFill>
                  <a:srgbClr val="EFBA00"/>
                </a:solidFill>
                <a:latin typeface="Calibri" pitchFamily="34" charset="0"/>
                <a:ea typeface="+mn-ea"/>
                <a:cs typeface="+mn-cs"/>
              </a:rPr>
              <a:t>L</a:t>
            </a:r>
            <a:r>
              <a:rPr lang="en-US" b="1" i="1" kern="1200" dirty="0">
                <a:solidFill>
                  <a:srgbClr val="1851CE"/>
                </a:solidFill>
                <a:latin typeface="Calibri" pitchFamily="34" charset="0"/>
                <a:ea typeface="+mn-ea"/>
                <a:cs typeface="+mn-cs"/>
              </a:rPr>
              <a:t>S</a:t>
            </a:r>
            <a:r>
              <a:rPr lang="en-US" b="1" i="1" kern="1200" dirty="0">
                <a:solidFill>
                  <a:srgbClr val="18A221"/>
                </a:solidFill>
                <a:latin typeface="Calibri" pitchFamily="34" charset="0"/>
                <a:ea typeface="+mn-ea"/>
                <a:cs typeface="+mn-cs"/>
              </a:rPr>
              <a:t>A</a:t>
            </a:r>
            <a:endParaRPr lang="en-US" kern="1200" dirty="0">
              <a:solidFill>
                <a:prstClr val="black"/>
              </a:solidFill>
              <a:latin typeface="Corbel" pitchFamily="34" charset="0"/>
              <a:ea typeface="+mn-ea"/>
              <a:cs typeface="+mn-cs"/>
            </a:endParaRPr>
          </a:p>
        </p:txBody>
      </p:sp>
      <p:pic>
        <p:nvPicPr>
          <p:cNvPr id="7" name="Picture 6" descr="350px-Zuoshangjia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600200" cy="15407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06015A1C-A950-4BF7-9F1F-2CA7C903A8E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5/21/2009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04EFFF6C-AE4E-4FE6-A064-67A5E3D5DC7A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06015A1C-A950-4BF7-9F1F-2CA7C903A8E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5/21/2009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04EFFF6C-AE4E-4FE6-A064-67A5E3D5DC7A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06015A1C-A950-4BF7-9F1F-2CA7C903A8E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5/21/2009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04EFFF6C-AE4E-4FE6-A064-67A5E3D5DC7A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06015A1C-A950-4BF7-9F1F-2CA7C903A8E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5/21/2009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04EFFF6C-AE4E-4FE6-A064-67A5E3D5DC7A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06015A1C-A950-4BF7-9F1F-2CA7C903A8E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5/21/2009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04EFFF6C-AE4E-4FE6-A064-67A5E3D5DC7A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06015A1C-A950-4BF7-9F1F-2CA7C903A8E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5/21/2009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04EFFF6C-AE4E-4FE6-A064-67A5E3D5DC7A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06015A1C-A950-4BF7-9F1F-2CA7C903A8E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5/21/2009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04EFFF6C-AE4E-4FE6-A064-67A5E3D5DC7A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06015A1C-A950-4BF7-9F1F-2CA7C903A8E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5/21/2009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04EFFF6C-AE4E-4FE6-A064-67A5E3D5DC7A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06015A1C-A950-4BF7-9F1F-2CA7C903A8E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5/21/2009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04EFFF6C-AE4E-4FE6-A064-67A5E3D5DC7A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06015A1C-A950-4BF7-9F1F-2CA7C903A8E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5/21/2009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04EFFF6C-AE4E-4FE6-A064-67A5E3D5DC7A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F5D209-5A77-47E9-95BE-2C8254772B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06015A1C-A950-4BF7-9F1F-2CA7C903A8E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5/21/2009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04EFFF6C-AE4E-4FE6-A064-67A5E3D5DC7A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152400"/>
            <a:ext cx="91440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" y="1066800"/>
            <a:ext cx="4419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4419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6200" y="3848100"/>
            <a:ext cx="4419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848100"/>
            <a:ext cx="4419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1822D686-4602-41F7-A04C-34BBF912C6E2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9001B-63F2-4811-B7FD-B071D7A923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6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9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9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44749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49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49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3083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4749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49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49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49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499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00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0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0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0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0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05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06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07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47508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50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510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51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51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51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51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51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51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51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51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3095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4752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2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2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2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2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47525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526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075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47528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7529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4400" y="6553200"/>
            <a:ext cx="762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7530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fld id="{2688BCCC-442B-4808-888D-0C3C14EC5D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07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066800"/>
            <a:ext cx="8991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94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  <p:sldLayoutId id="2147483947" r:id="rId12"/>
    <p:sldLayoutId id="2147483948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14300"/>
            <a:ext cx="78295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587500"/>
            <a:ext cx="8607425" cy="502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7245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33600" y="6629400"/>
            <a:ext cx="44577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900" b="0" smtClean="0">
                <a:solidFill>
                  <a:srgbClr val="848589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2453" name="Rectangle 5"/>
          <p:cNvSpPr>
            <a:spLocks noChangeArrowheads="1"/>
          </p:cNvSpPr>
          <p:nvPr/>
        </p:nvSpPr>
        <p:spPr bwMode="ltGray">
          <a:xfrm>
            <a:off x="187325" y="1257300"/>
            <a:ext cx="8782050" cy="84138"/>
          </a:xfrm>
          <a:prstGeom prst="rect">
            <a:avLst/>
          </a:prstGeom>
          <a:solidFill>
            <a:srgbClr val="2990C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7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6425" y="6629400"/>
            <a:ext cx="75882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900" b="0" smtClean="0">
                <a:solidFill>
                  <a:srgbClr val="848589"/>
                </a:solidFill>
                <a:latin typeface="+mn-lt"/>
              </a:defRPr>
            </a:lvl1pPr>
          </a:lstStyle>
          <a:p>
            <a:pPr>
              <a:defRPr/>
            </a:pPr>
            <a:fld id="{87121ECD-7FD9-4F52-8F2D-EA473CE8D6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103" name="Picture 7" descr="GGF-logo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8150225" y="165100"/>
            <a:ext cx="838200" cy="9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5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</p:sldLayoutIdLst>
  <p:transition>
    <p:wipe dir="r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k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k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k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k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k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k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k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k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ct val="30000"/>
        </a:spcBef>
        <a:spcAft>
          <a:spcPct val="10000"/>
        </a:spcAft>
        <a:buClr>
          <a:srgbClr val="B2B3B5"/>
        </a:buClr>
        <a:buSzPct val="7500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rtl="0" eaLnBrk="0" fontAlgn="base" hangingPunct="0">
        <a:lnSpc>
          <a:spcPct val="90000"/>
        </a:lnSpc>
        <a:spcBef>
          <a:spcPct val="10000"/>
        </a:spcBef>
        <a:spcAft>
          <a:spcPct val="10000"/>
        </a:spcAft>
        <a:buClr>
          <a:srgbClr val="B2B3B5"/>
        </a:buClr>
        <a:buFont typeface="Arial" charset="0"/>
        <a:buChar char="−"/>
        <a:defRPr sz="2400">
          <a:solidFill>
            <a:schemeClr val="tx1"/>
          </a:solidFill>
          <a:latin typeface="+mn-lt"/>
        </a:defRPr>
      </a:lvl2pPr>
      <a:lvl3pPr marL="914400" indent="-228600" algn="l" rtl="0" eaLnBrk="0" fontAlgn="base" hangingPunct="0">
        <a:lnSpc>
          <a:spcPct val="90000"/>
        </a:lnSpc>
        <a:spcBef>
          <a:spcPct val="10000"/>
        </a:spcBef>
        <a:spcAft>
          <a:spcPct val="10000"/>
        </a:spcAft>
        <a:buClr>
          <a:srgbClr val="B2B3B5"/>
        </a:buClr>
        <a:buChar char="•"/>
        <a:defRPr sz="2000">
          <a:solidFill>
            <a:schemeClr val="tx1"/>
          </a:solidFill>
          <a:latin typeface="+mn-lt"/>
        </a:defRPr>
      </a:lvl3pPr>
      <a:lvl4pPr marL="1257300" indent="-228600" algn="l" rtl="0" eaLnBrk="0" fontAlgn="base" hangingPunct="0">
        <a:lnSpc>
          <a:spcPct val="90000"/>
        </a:lnSpc>
        <a:spcBef>
          <a:spcPct val="10000"/>
        </a:spcBef>
        <a:spcAft>
          <a:spcPct val="10000"/>
        </a:spcAft>
        <a:buClr>
          <a:srgbClr val="B2B3B5"/>
        </a:buClr>
        <a:buFont typeface="Arial" charset="0"/>
        <a:buChar char="−"/>
        <a:defRPr sz="2000">
          <a:solidFill>
            <a:schemeClr val="tx1"/>
          </a:solidFill>
          <a:latin typeface="+mn-lt"/>
        </a:defRPr>
      </a:lvl4pPr>
      <a:lvl5pPr marL="1600200" indent="-228600" algn="l" rtl="0" eaLnBrk="0" fontAlgn="base" hangingPunct="0">
        <a:lnSpc>
          <a:spcPct val="90000"/>
        </a:lnSpc>
        <a:spcBef>
          <a:spcPct val="10000"/>
        </a:spcBef>
        <a:spcAft>
          <a:spcPct val="10000"/>
        </a:spcAft>
        <a:buClr>
          <a:srgbClr val="B2B3B5"/>
        </a:buClr>
        <a:buChar char="•"/>
        <a:defRPr sz="2000">
          <a:solidFill>
            <a:schemeClr val="tx1"/>
          </a:solidFill>
          <a:latin typeface="+mn-lt"/>
        </a:defRPr>
      </a:lvl5pPr>
      <a:lvl6pPr marL="2057400" indent="-228600" algn="l" rtl="0" fontAlgn="base">
        <a:lnSpc>
          <a:spcPct val="90000"/>
        </a:lnSpc>
        <a:spcBef>
          <a:spcPct val="10000"/>
        </a:spcBef>
        <a:spcAft>
          <a:spcPct val="10000"/>
        </a:spcAft>
        <a:buClr>
          <a:srgbClr val="B2B3B5"/>
        </a:buClr>
        <a:buChar char="•"/>
        <a:defRPr sz="2000">
          <a:solidFill>
            <a:schemeClr val="tx1"/>
          </a:solidFill>
          <a:latin typeface="+mn-lt"/>
        </a:defRPr>
      </a:lvl6pPr>
      <a:lvl7pPr marL="2514600" indent="-228600" algn="l" rtl="0" fontAlgn="base">
        <a:lnSpc>
          <a:spcPct val="90000"/>
        </a:lnSpc>
        <a:spcBef>
          <a:spcPct val="10000"/>
        </a:spcBef>
        <a:spcAft>
          <a:spcPct val="10000"/>
        </a:spcAft>
        <a:buClr>
          <a:srgbClr val="B2B3B5"/>
        </a:buClr>
        <a:buChar char="•"/>
        <a:defRPr sz="2000">
          <a:solidFill>
            <a:schemeClr val="tx1"/>
          </a:solidFill>
          <a:latin typeface="+mn-lt"/>
        </a:defRPr>
      </a:lvl7pPr>
      <a:lvl8pPr marL="2971800" indent="-228600" algn="l" rtl="0" fontAlgn="base">
        <a:lnSpc>
          <a:spcPct val="90000"/>
        </a:lnSpc>
        <a:spcBef>
          <a:spcPct val="10000"/>
        </a:spcBef>
        <a:spcAft>
          <a:spcPct val="10000"/>
        </a:spcAft>
        <a:buClr>
          <a:srgbClr val="B2B3B5"/>
        </a:buClr>
        <a:buChar char="•"/>
        <a:defRPr sz="2000">
          <a:solidFill>
            <a:schemeClr val="tx1"/>
          </a:solidFill>
          <a:latin typeface="+mn-lt"/>
        </a:defRPr>
      </a:lvl8pPr>
      <a:lvl9pPr marL="3429000" indent="-228600" algn="l" rtl="0" fontAlgn="base">
        <a:lnSpc>
          <a:spcPct val="90000"/>
        </a:lnSpc>
        <a:spcBef>
          <a:spcPct val="10000"/>
        </a:spcBef>
        <a:spcAft>
          <a:spcPct val="10000"/>
        </a:spcAft>
        <a:buClr>
          <a:srgbClr val="B2B3B5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304800"/>
            <a:ext cx="8839200" cy="1041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600200"/>
            <a:ext cx="8839200" cy="434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803268" name="Rectangle 4"/>
          <p:cNvSpPr>
            <a:spLocks noChangeArrowheads="1"/>
          </p:cNvSpPr>
          <p:nvPr userDrawn="1"/>
        </p:nvSpPr>
        <p:spPr bwMode="auto">
          <a:xfrm flipV="1">
            <a:off x="1371600" y="6440488"/>
            <a:ext cx="6477000" cy="74612"/>
          </a:xfrm>
          <a:prstGeom prst="rect">
            <a:avLst/>
          </a:prstGeom>
          <a:solidFill>
            <a:srgbClr val="00008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03269" name="Text Box 5"/>
          <p:cNvSpPr txBox="1">
            <a:spLocks noChangeArrowheads="1"/>
          </p:cNvSpPr>
          <p:nvPr userDrawn="1"/>
        </p:nvSpPr>
        <p:spPr bwMode="auto">
          <a:xfrm>
            <a:off x="4572000" y="6553200"/>
            <a:ext cx="3200400" cy="152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eaLnBrk="0" hangingPunct="0">
              <a:defRPr/>
            </a:pPr>
            <a:r>
              <a:rPr lang="en-US" sz="1000">
                <a:latin typeface="Arial" charset="0"/>
              </a:rPr>
              <a:t>UNIVERSITY OF CALIFORNIA, SAN DIEGO</a:t>
            </a:r>
          </a:p>
        </p:txBody>
      </p:sp>
      <p:sp>
        <p:nvSpPr>
          <p:cNvPr id="1803270" name="Text Box 6"/>
          <p:cNvSpPr txBox="1">
            <a:spLocks noChangeArrowheads="1"/>
          </p:cNvSpPr>
          <p:nvPr userDrawn="1"/>
        </p:nvSpPr>
        <p:spPr bwMode="auto">
          <a:xfrm>
            <a:off x="1355725" y="6248400"/>
            <a:ext cx="5654675" cy="152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 eaLnBrk="0" hangingPunct="0">
              <a:defRPr/>
            </a:pPr>
            <a:r>
              <a:rPr lang="en-US" sz="1000">
                <a:latin typeface="Arial" charset="0"/>
              </a:rPr>
              <a:t>SAN DIEGO SUPERCOMPUTER CENTER</a:t>
            </a: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040688" y="6270625"/>
            <a:ext cx="804862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8" descr="SDSC_logo 1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228600" y="6172200"/>
            <a:ext cx="9525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03273" name="Text Box 9"/>
          <p:cNvSpPr txBox="1">
            <a:spLocks noChangeArrowheads="1"/>
          </p:cNvSpPr>
          <p:nvPr userDrawn="1"/>
        </p:nvSpPr>
        <p:spPr bwMode="auto">
          <a:xfrm>
            <a:off x="3200400" y="6521450"/>
            <a:ext cx="1436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n-US" i="1">
                <a:solidFill>
                  <a:srgbClr val="009999"/>
                </a:solidFill>
                <a:latin typeface="Helvetica" pitchFamily="34" charset="0"/>
              </a:rPr>
              <a:t>Fran Berman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</p:sldLayoutIdLst>
  <p:transition/>
  <p:txStyles>
    <p:titleStyle>
      <a:lvl1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itchFamily="34" charset="0"/>
        </a:defRPr>
      </a:lvl2pPr>
      <a:lvl3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itchFamily="34" charset="0"/>
        </a:defRPr>
      </a:lvl3pPr>
      <a:lvl4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itchFamily="34" charset="0"/>
        </a:defRPr>
      </a:lvl4pPr>
      <a:lvl5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itchFamily="34" charset="0"/>
        </a:defRPr>
      </a:lvl5pPr>
      <a:lvl6pPr marL="457200" algn="ctr" rtl="0" fontAlgn="base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itchFamily="34" charset="0"/>
        </a:defRPr>
      </a:lvl6pPr>
      <a:lvl7pPr marL="914400" algn="ctr" rtl="0" fontAlgn="base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itchFamily="34" charset="0"/>
        </a:defRPr>
      </a:lvl7pPr>
      <a:lvl8pPr marL="1371600" algn="ctr" rtl="0" fontAlgn="base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itchFamily="34" charset="0"/>
        </a:defRPr>
      </a:lvl8pPr>
      <a:lvl9pPr marL="1828800" algn="ctr" rtl="0" fontAlgn="base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00188"/>
            <a:ext cx="8229600" cy="428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2810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48600" y="5562600"/>
            <a:ext cx="1371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>
                <a:latin typeface="Arial" charset="0"/>
              </a:defRPr>
            </a:lvl1pPr>
          </a:lstStyle>
          <a:p>
            <a:pPr>
              <a:defRPr/>
            </a:pPr>
            <a:fld id="{A9EB3120-3206-4357-A29A-439FB7502A39}" type="slidenum">
              <a:rPr lang="en-US"/>
              <a:pPr>
                <a:defRPr/>
              </a:pPr>
              <a:t>‹#›</a:t>
            </a:fld>
            <a:r>
              <a:rPr lang="en-US"/>
              <a:t> of 14</a:t>
            </a:r>
          </a:p>
        </p:txBody>
      </p:sp>
      <p:pic>
        <p:nvPicPr>
          <p:cNvPr id="7173" name="Picture 5" descr="nsf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2563" y="5910263"/>
            <a:ext cx="990600" cy="94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28102" name="Rectangle 6"/>
          <p:cNvSpPr>
            <a:spLocks noChangeArrowheads="1"/>
          </p:cNvSpPr>
          <p:nvPr userDrawn="1"/>
        </p:nvSpPr>
        <p:spPr bwMode="auto">
          <a:xfrm>
            <a:off x="228600" y="228600"/>
            <a:ext cx="8683625" cy="5640388"/>
          </a:xfrm>
          <a:prstGeom prst="rect">
            <a:avLst/>
          </a:prstGeom>
          <a:noFill/>
          <a:ln w="57150" cmpd="thinThick">
            <a:solidFill>
              <a:srgbClr val="CDA24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7175" name="Picture 7" descr="CReSIS_logo_color"/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81375" y="5803900"/>
            <a:ext cx="24225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8" descr="KTEC_logoFull_color_b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7162800" y="6170613"/>
            <a:ext cx="1133475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9" descr="nasa-logo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8305800" y="6096000"/>
            <a:ext cx="639763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28106" name="Line 10"/>
          <p:cNvSpPr>
            <a:spLocks noChangeShapeType="1"/>
          </p:cNvSpPr>
          <p:nvPr userDrawn="1"/>
        </p:nvSpPr>
        <p:spPr bwMode="auto">
          <a:xfrm>
            <a:off x="228600" y="1363663"/>
            <a:ext cx="8686800" cy="0"/>
          </a:xfrm>
          <a:prstGeom prst="line">
            <a:avLst/>
          </a:prstGeom>
          <a:noFill/>
          <a:ln w="57150" cmpd="thickThin">
            <a:solidFill>
              <a:srgbClr val="CC99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44749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49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49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4749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49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49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49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499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0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5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6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7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47508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0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0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4752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2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2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2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2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47525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26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099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47528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447529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4400" y="6553200"/>
            <a:ext cx="762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447530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12A8C385-A513-41CE-85D5-C6BD8DB26B60}" type="slidenum">
              <a:rPr lang="en-US" kern="1200">
                <a:solidFill>
                  <a:srgbClr val="FFFFFF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 dirty="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410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066800"/>
            <a:ext cx="8991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20" r:id="rId1"/>
    <p:sldLayoutId id="2147484221" r:id="rId2"/>
    <p:sldLayoutId id="2147484222" r:id="rId3"/>
    <p:sldLayoutId id="2147484223" r:id="rId4"/>
    <p:sldLayoutId id="2147484224" r:id="rId5"/>
    <p:sldLayoutId id="2147484225" r:id="rId6"/>
    <p:sldLayoutId id="2147484226" r:id="rId7"/>
    <p:sldLayoutId id="2147484227" r:id="rId8"/>
    <p:sldLayoutId id="2147484228" r:id="rId9"/>
    <p:sldLayoutId id="2147484229" r:id="rId10"/>
    <p:sldLayoutId id="2147484230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-11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-112" charset="2"/>
        <a:buChar char="n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-112" charset="2"/>
        <a:buChar char="n"/>
        <a:defRPr sz="24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06015A1C-A950-4BF7-9F1F-2CA7C903A8E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5/21/2009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04EFFF6C-AE4E-4FE6-A064-67A5E3D5DC7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350px-Zuoshangjiao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600200" cy="1540764"/>
          </a:xfrm>
          <a:prstGeom prst="rect">
            <a:avLst/>
          </a:prstGeom>
        </p:spPr>
      </p:pic>
      <p:sp>
        <p:nvSpPr>
          <p:cNvPr id="8" name="Rectangle 25"/>
          <p:cNvSpPr>
            <a:spLocks noChangeArrowheads="1"/>
          </p:cNvSpPr>
          <p:nvPr userDrawn="1"/>
        </p:nvSpPr>
        <p:spPr bwMode="auto">
          <a:xfrm>
            <a:off x="8374063" y="6491287"/>
            <a:ext cx="7699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3" rIns="91425" bIns="45713">
            <a:spAutoFit/>
          </a:bodyPr>
          <a:lstStyle/>
          <a:p>
            <a:pPr algn="l" rtl="0">
              <a:defRPr/>
            </a:pPr>
            <a:r>
              <a:rPr lang="en-US" b="1" i="1" kern="1200" dirty="0">
                <a:solidFill>
                  <a:srgbClr val="1851CE"/>
                </a:solidFill>
                <a:latin typeface="Calibri" pitchFamily="34" charset="0"/>
                <a:ea typeface="+mn-ea"/>
                <a:cs typeface="+mn-cs"/>
              </a:rPr>
              <a:t>S</a:t>
            </a:r>
            <a:r>
              <a:rPr lang="en-US" b="1" i="1" kern="1200" dirty="0">
                <a:solidFill>
                  <a:srgbClr val="E40701"/>
                </a:solidFill>
                <a:latin typeface="Calibri" pitchFamily="34" charset="0"/>
                <a:ea typeface="+mn-ea"/>
                <a:cs typeface="+mn-cs"/>
              </a:rPr>
              <a:t>A</a:t>
            </a:r>
            <a:r>
              <a:rPr lang="en-US" b="1" i="1" kern="1200" dirty="0">
                <a:solidFill>
                  <a:srgbClr val="EFBA00"/>
                </a:solidFill>
                <a:latin typeface="Calibri" pitchFamily="34" charset="0"/>
                <a:ea typeface="+mn-ea"/>
                <a:cs typeface="+mn-cs"/>
              </a:rPr>
              <a:t>L</a:t>
            </a:r>
            <a:r>
              <a:rPr lang="en-US" b="1" i="1" kern="1200" dirty="0">
                <a:solidFill>
                  <a:srgbClr val="1851CE"/>
                </a:solidFill>
                <a:latin typeface="Calibri" pitchFamily="34" charset="0"/>
                <a:ea typeface="+mn-ea"/>
                <a:cs typeface="+mn-cs"/>
              </a:rPr>
              <a:t>S</a:t>
            </a:r>
            <a:r>
              <a:rPr lang="en-US" b="1" i="1" kern="1200" dirty="0">
                <a:solidFill>
                  <a:srgbClr val="18A221"/>
                </a:solidFill>
                <a:latin typeface="Calibri" pitchFamily="34" charset="0"/>
                <a:ea typeface="+mn-ea"/>
                <a:cs typeface="+mn-cs"/>
              </a:rPr>
              <a:t>A</a:t>
            </a:r>
            <a:endParaRPr lang="en-US" kern="1200" dirty="0">
              <a:solidFill>
                <a:prstClr val="black"/>
              </a:solidFill>
              <a:latin typeface="Corbel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2" r:id="rId1"/>
    <p:sldLayoutId id="2147484233" r:id="rId2"/>
    <p:sldLayoutId id="2147484234" r:id="rId3"/>
    <p:sldLayoutId id="2147484235" r:id="rId4"/>
    <p:sldLayoutId id="2147484236" r:id="rId5"/>
    <p:sldLayoutId id="2147484237" r:id="rId6"/>
    <p:sldLayoutId id="2147484238" r:id="rId7"/>
    <p:sldLayoutId id="2147484239" r:id="rId8"/>
    <p:sldLayoutId id="2147484240" r:id="rId9"/>
    <p:sldLayoutId id="2147484241" r:id="rId10"/>
    <p:sldLayoutId id="2147484242" r:id="rId11"/>
    <p:sldLayoutId id="214748424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06015A1C-A950-4BF7-9F1F-2CA7C903A8E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5/21/2009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04EFFF6C-AE4E-4FE6-A064-67A5E3D5DC7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350px-Zuoshangjiao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600200" cy="1540764"/>
          </a:xfrm>
          <a:prstGeom prst="rect">
            <a:avLst/>
          </a:prstGeom>
        </p:spPr>
      </p:pic>
      <p:sp>
        <p:nvSpPr>
          <p:cNvPr id="8" name="Rectangle 25"/>
          <p:cNvSpPr>
            <a:spLocks noChangeArrowheads="1"/>
          </p:cNvSpPr>
          <p:nvPr userDrawn="1"/>
        </p:nvSpPr>
        <p:spPr bwMode="auto">
          <a:xfrm>
            <a:off x="8374063" y="6491287"/>
            <a:ext cx="7699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3" rIns="91425" bIns="45713">
            <a:spAutoFit/>
          </a:bodyPr>
          <a:lstStyle/>
          <a:p>
            <a:pPr algn="l" rtl="0">
              <a:defRPr/>
            </a:pPr>
            <a:r>
              <a:rPr lang="en-US" b="1" i="1" kern="1200" dirty="0">
                <a:solidFill>
                  <a:srgbClr val="1851CE"/>
                </a:solidFill>
                <a:latin typeface="Calibri" pitchFamily="34" charset="0"/>
                <a:ea typeface="+mn-ea"/>
                <a:cs typeface="+mn-cs"/>
              </a:rPr>
              <a:t>S</a:t>
            </a:r>
            <a:r>
              <a:rPr lang="en-US" b="1" i="1" kern="1200" dirty="0">
                <a:solidFill>
                  <a:srgbClr val="E40701"/>
                </a:solidFill>
                <a:latin typeface="Calibri" pitchFamily="34" charset="0"/>
                <a:ea typeface="+mn-ea"/>
                <a:cs typeface="+mn-cs"/>
              </a:rPr>
              <a:t>A</a:t>
            </a:r>
            <a:r>
              <a:rPr lang="en-US" b="1" i="1" kern="1200" dirty="0">
                <a:solidFill>
                  <a:srgbClr val="EFBA00"/>
                </a:solidFill>
                <a:latin typeface="Calibri" pitchFamily="34" charset="0"/>
                <a:ea typeface="+mn-ea"/>
                <a:cs typeface="+mn-cs"/>
              </a:rPr>
              <a:t>L</a:t>
            </a:r>
            <a:r>
              <a:rPr lang="en-US" b="1" i="1" kern="1200" dirty="0">
                <a:solidFill>
                  <a:srgbClr val="1851CE"/>
                </a:solidFill>
                <a:latin typeface="Calibri" pitchFamily="34" charset="0"/>
                <a:ea typeface="+mn-ea"/>
                <a:cs typeface="+mn-cs"/>
              </a:rPr>
              <a:t>S</a:t>
            </a:r>
            <a:r>
              <a:rPr lang="en-US" b="1" i="1" kern="1200" dirty="0">
                <a:solidFill>
                  <a:srgbClr val="18A221"/>
                </a:solidFill>
                <a:latin typeface="Calibri" pitchFamily="34" charset="0"/>
                <a:ea typeface="+mn-ea"/>
                <a:cs typeface="+mn-cs"/>
              </a:rPr>
              <a:t>A</a:t>
            </a:r>
            <a:endParaRPr lang="en-US" kern="1200" dirty="0">
              <a:solidFill>
                <a:prstClr val="black"/>
              </a:solidFill>
              <a:latin typeface="Corbel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5" r:id="rId1"/>
    <p:sldLayoutId id="2147484246" r:id="rId2"/>
    <p:sldLayoutId id="2147484247" r:id="rId3"/>
    <p:sldLayoutId id="2147484248" r:id="rId4"/>
    <p:sldLayoutId id="2147484249" r:id="rId5"/>
    <p:sldLayoutId id="2147484250" r:id="rId6"/>
    <p:sldLayoutId id="2147484251" r:id="rId7"/>
    <p:sldLayoutId id="2147484252" r:id="rId8"/>
    <p:sldLayoutId id="2147484253" r:id="rId9"/>
    <p:sldLayoutId id="2147484254" r:id="rId10"/>
    <p:sldLayoutId id="2147484255" r:id="rId11"/>
    <p:sldLayoutId id="214748425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cf@indiana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infomall.org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59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Microsoft_Office_Excel_97-2003_Worksheet1.xls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FB1FEB-8F41-46CC-BD99-3C9CAEE2DF01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33401"/>
            <a:ext cx="9144000" cy="914400"/>
          </a:xfrm>
        </p:spPr>
        <p:txBody>
          <a:bodyPr/>
          <a:lstStyle/>
          <a:p>
            <a:pPr eaLnBrk="1" hangingPunct="1"/>
            <a:r>
              <a:rPr lang="en-US" sz="4800" dirty="0" smtClean="0"/>
              <a:t>Clouds and Sensor Grids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057400"/>
            <a:ext cx="9144000" cy="3429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CTS2009 Conference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May 21 2009</a:t>
            </a:r>
          </a:p>
          <a:p>
            <a:pPr eaLnBrk="1" hangingPunct="1">
              <a:lnSpc>
                <a:spcPct val="90000"/>
              </a:lnSpc>
            </a:pPr>
            <a:endParaRPr lang="en-US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Alex Ho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Anabas Inc.</a:t>
            </a:r>
          </a:p>
          <a:p>
            <a:pPr eaLnBrk="1" hangingPunct="1">
              <a:lnSpc>
                <a:spcPct val="90000"/>
              </a:lnSpc>
            </a:pPr>
            <a:endParaRPr lang="en-US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Geoffrey Fox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Computer Science, Informatics, Physics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Chair Informatics Department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Director Community Grids Laboratory and Digital Science Center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Indiana University Bloomington IN 47404</a:t>
            </a:r>
          </a:p>
          <a:p>
            <a:pPr eaLnBrk="1" hangingPunct="1">
              <a:lnSpc>
                <a:spcPct val="90000"/>
              </a:lnSpc>
            </a:pPr>
            <a:endParaRPr lang="en-US" sz="2000" dirty="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latin typeface="Arial" charset="0"/>
                <a:hlinkClick r:id="rId3"/>
              </a:rPr>
              <a:t>gcf@indiana.edu</a:t>
            </a:r>
            <a:endParaRPr lang="en-US" sz="2000" dirty="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latin typeface="Arial" charset="0"/>
                <a:hlinkClick r:id="rId4"/>
              </a:rPr>
              <a:t>http://www.infomall.org</a:t>
            </a:r>
            <a:endParaRPr lang="en-US" sz="2000" dirty="0" smtClean="0">
              <a:latin typeface="Arial" charset="0"/>
            </a:endParaRPr>
          </a:p>
        </p:txBody>
      </p:sp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898525" y="3871913"/>
            <a:ext cx="18415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Cap3 Data Analysis - Performance</a:t>
            </a:r>
          </a:p>
        </p:txBody>
      </p:sp>
      <p:pic>
        <p:nvPicPr>
          <p:cNvPr id="3075" name="Picture 3" descr="E:\academic\phd\DryadTests\cap3-perf-normalized-dryad-hadoop-cglm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143000"/>
            <a:ext cx="7484908" cy="5105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905000" y="914400"/>
            <a:ext cx="5522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Normalized Average Time vs. Amount of Data Processed</a:t>
            </a:r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70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762000"/>
          </a:xfrm>
        </p:spPr>
        <p:txBody>
          <a:bodyPr/>
          <a:lstStyle/>
          <a:p>
            <a:r>
              <a:rPr lang="en-US" dirty="0" smtClean="0"/>
              <a:t>Data Intensive Cloud Architecture</a:t>
            </a:r>
            <a:endParaRPr lang="en-US" dirty="0"/>
          </a:p>
        </p:txBody>
      </p:sp>
      <p:grpSp>
        <p:nvGrpSpPr>
          <p:cNvPr id="2" name="Group 59"/>
          <p:cNvGrpSpPr/>
          <p:nvPr/>
        </p:nvGrpSpPr>
        <p:grpSpPr>
          <a:xfrm>
            <a:off x="2209800" y="2438400"/>
            <a:ext cx="5334000" cy="2362200"/>
            <a:chOff x="2438400" y="2362200"/>
            <a:chExt cx="5334000" cy="2362200"/>
          </a:xfrm>
        </p:grpSpPr>
        <p:grpSp>
          <p:nvGrpSpPr>
            <p:cNvPr id="3" name="Group 44"/>
            <p:cNvGrpSpPr/>
            <p:nvPr/>
          </p:nvGrpSpPr>
          <p:grpSpPr>
            <a:xfrm>
              <a:off x="3581400" y="2362200"/>
              <a:ext cx="2667000" cy="2362200"/>
              <a:chOff x="3581400" y="2362200"/>
              <a:chExt cx="2667000" cy="2362200"/>
            </a:xfrm>
          </p:grpSpPr>
          <p:grpSp>
            <p:nvGrpSpPr>
              <p:cNvPr id="5" name="Group 28"/>
              <p:cNvGrpSpPr/>
              <p:nvPr/>
            </p:nvGrpSpPr>
            <p:grpSpPr>
              <a:xfrm>
                <a:off x="3581400" y="2362200"/>
                <a:ext cx="457200" cy="2362200"/>
                <a:chOff x="3581400" y="2438400"/>
                <a:chExt cx="457200" cy="2362200"/>
              </a:xfrm>
            </p:grpSpPr>
            <p:sp>
              <p:nvSpPr>
                <p:cNvPr id="4" name="Oval 3"/>
                <p:cNvSpPr/>
                <p:nvPr/>
              </p:nvSpPr>
              <p:spPr>
                <a:xfrm rot="16200000">
                  <a:off x="3581400" y="2438400"/>
                  <a:ext cx="457200" cy="457200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 kern="1200">
                    <a:solidFill>
                      <a:prstClr val="white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 rot="16200000">
                  <a:off x="3581400" y="3073400"/>
                  <a:ext cx="457200" cy="457200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 kern="1200">
                    <a:solidFill>
                      <a:prstClr val="white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Oval 26"/>
                <p:cNvSpPr/>
                <p:nvPr/>
              </p:nvSpPr>
              <p:spPr>
                <a:xfrm rot="16200000">
                  <a:off x="3581400" y="3708400"/>
                  <a:ext cx="457200" cy="457200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 kern="1200">
                    <a:solidFill>
                      <a:prstClr val="white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Oval 27"/>
                <p:cNvSpPr/>
                <p:nvPr/>
              </p:nvSpPr>
              <p:spPr>
                <a:xfrm rot="16200000">
                  <a:off x="3581400" y="4343400"/>
                  <a:ext cx="457200" cy="457200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 kern="1200">
                    <a:solidFill>
                      <a:prstClr val="white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" name="Group 29"/>
              <p:cNvGrpSpPr/>
              <p:nvPr/>
            </p:nvGrpSpPr>
            <p:grpSpPr>
              <a:xfrm>
                <a:off x="5791200" y="2362200"/>
                <a:ext cx="457200" cy="2362200"/>
                <a:chOff x="3581400" y="2438400"/>
                <a:chExt cx="457200" cy="2362200"/>
              </a:xfrm>
            </p:grpSpPr>
            <p:sp>
              <p:nvSpPr>
                <p:cNvPr id="31" name="Oval 30"/>
                <p:cNvSpPr/>
                <p:nvPr/>
              </p:nvSpPr>
              <p:spPr>
                <a:xfrm rot="16200000">
                  <a:off x="3581400" y="2438400"/>
                  <a:ext cx="457200" cy="457200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 kern="1200">
                    <a:solidFill>
                      <a:prstClr val="white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 rot="16200000">
                  <a:off x="3581400" y="3073400"/>
                  <a:ext cx="457200" cy="457200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 kern="1200">
                    <a:solidFill>
                      <a:prstClr val="white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 rot="16200000">
                  <a:off x="3581400" y="3708400"/>
                  <a:ext cx="457200" cy="457200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 kern="1200">
                    <a:solidFill>
                      <a:prstClr val="white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 rot="16200000">
                  <a:off x="3581400" y="4343400"/>
                  <a:ext cx="457200" cy="457200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 kern="1200">
                    <a:solidFill>
                      <a:prstClr val="white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" name="Group 34"/>
              <p:cNvGrpSpPr/>
              <p:nvPr/>
            </p:nvGrpSpPr>
            <p:grpSpPr>
              <a:xfrm>
                <a:off x="4318000" y="2362200"/>
                <a:ext cx="457200" cy="2362200"/>
                <a:chOff x="3581400" y="2438400"/>
                <a:chExt cx="457200" cy="2362200"/>
              </a:xfrm>
            </p:grpSpPr>
            <p:sp>
              <p:nvSpPr>
                <p:cNvPr id="36" name="Oval 35"/>
                <p:cNvSpPr/>
                <p:nvPr/>
              </p:nvSpPr>
              <p:spPr>
                <a:xfrm rot="16200000">
                  <a:off x="3581400" y="2438400"/>
                  <a:ext cx="457200" cy="457200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 kern="1200">
                    <a:solidFill>
                      <a:prstClr val="white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 rot="16200000">
                  <a:off x="3581400" y="3073400"/>
                  <a:ext cx="457200" cy="457200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 kern="1200">
                    <a:solidFill>
                      <a:prstClr val="white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 rot="16200000">
                  <a:off x="3581400" y="3708400"/>
                  <a:ext cx="457200" cy="457200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 kern="1200">
                    <a:solidFill>
                      <a:prstClr val="white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Oval 38"/>
                <p:cNvSpPr/>
                <p:nvPr/>
              </p:nvSpPr>
              <p:spPr>
                <a:xfrm rot="16200000">
                  <a:off x="3581400" y="4343400"/>
                  <a:ext cx="457200" cy="457200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 kern="1200">
                    <a:solidFill>
                      <a:prstClr val="white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" name="Group 39"/>
              <p:cNvGrpSpPr/>
              <p:nvPr/>
            </p:nvGrpSpPr>
            <p:grpSpPr>
              <a:xfrm>
                <a:off x="5054600" y="2362200"/>
                <a:ext cx="457200" cy="2362200"/>
                <a:chOff x="3581400" y="2438400"/>
                <a:chExt cx="457200" cy="2362200"/>
              </a:xfrm>
            </p:grpSpPr>
            <p:sp>
              <p:nvSpPr>
                <p:cNvPr id="41" name="Oval 40"/>
                <p:cNvSpPr/>
                <p:nvPr/>
              </p:nvSpPr>
              <p:spPr>
                <a:xfrm rot="16200000">
                  <a:off x="3581400" y="2438400"/>
                  <a:ext cx="457200" cy="457200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 kern="1200">
                    <a:solidFill>
                      <a:prstClr val="white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Oval 41"/>
                <p:cNvSpPr/>
                <p:nvPr/>
              </p:nvSpPr>
              <p:spPr>
                <a:xfrm rot="16200000">
                  <a:off x="3581400" y="3073400"/>
                  <a:ext cx="457200" cy="457200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 kern="1200">
                    <a:solidFill>
                      <a:prstClr val="white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Oval 42"/>
                <p:cNvSpPr/>
                <p:nvPr/>
              </p:nvSpPr>
              <p:spPr>
                <a:xfrm rot="16200000">
                  <a:off x="3581400" y="3708400"/>
                  <a:ext cx="457200" cy="457200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 kern="1200">
                    <a:solidFill>
                      <a:prstClr val="white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Oval 43"/>
                <p:cNvSpPr/>
                <p:nvPr/>
              </p:nvSpPr>
              <p:spPr>
                <a:xfrm rot="16200000">
                  <a:off x="3581400" y="4343400"/>
                  <a:ext cx="457200" cy="457200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 kern="1200">
                    <a:solidFill>
                      <a:prstClr val="white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" name="Group 48"/>
            <p:cNvGrpSpPr/>
            <p:nvPr/>
          </p:nvGrpSpPr>
          <p:grpSpPr>
            <a:xfrm>
              <a:off x="2438400" y="2362200"/>
              <a:ext cx="952500" cy="2361079"/>
              <a:chOff x="2438400" y="2362200"/>
              <a:chExt cx="952500" cy="2361079"/>
            </a:xfrm>
          </p:grpSpPr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438400" y="2362200"/>
                <a:ext cx="952500" cy="5322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46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438400" y="2971800"/>
                <a:ext cx="952500" cy="5322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47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438400" y="3581400"/>
                <a:ext cx="952500" cy="5322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48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438400" y="4191000"/>
                <a:ext cx="952500" cy="5322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10" name="Group 53"/>
            <p:cNvGrpSpPr/>
            <p:nvPr/>
          </p:nvGrpSpPr>
          <p:grpSpPr>
            <a:xfrm>
              <a:off x="6553200" y="2362200"/>
              <a:ext cx="457200" cy="2362200"/>
              <a:chOff x="6553200" y="2362200"/>
              <a:chExt cx="457200" cy="2362200"/>
            </a:xfrm>
          </p:grpSpPr>
          <p:sp>
            <p:nvSpPr>
              <p:cNvPr id="50" name="Oval 49"/>
              <p:cNvSpPr/>
              <p:nvPr/>
            </p:nvSpPr>
            <p:spPr>
              <a:xfrm rot="16200000">
                <a:off x="6553200" y="2362200"/>
                <a:ext cx="457200" cy="4572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 kern="120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Oval 50"/>
              <p:cNvSpPr/>
              <p:nvPr/>
            </p:nvSpPr>
            <p:spPr>
              <a:xfrm rot="16200000">
                <a:off x="6553200" y="2997200"/>
                <a:ext cx="457200" cy="4572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 kern="120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Oval 51"/>
              <p:cNvSpPr/>
              <p:nvPr/>
            </p:nvSpPr>
            <p:spPr>
              <a:xfrm rot="16200000">
                <a:off x="6553200" y="3632200"/>
                <a:ext cx="457200" cy="4572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 kern="120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 rot="16200000">
                <a:off x="6553200" y="4267200"/>
                <a:ext cx="457200" cy="4572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 kern="120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54"/>
            <p:cNvGrpSpPr/>
            <p:nvPr/>
          </p:nvGrpSpPr>
          <p:grpSpPr>
            <a:xfrm>
              <a:off x="7315200" y="2362200"/>
              <a:ext cx="457200" cy="2362200"/>
              <a:chOff x="6553200" y="2362200"/>
              <a:chExt cx="457200" cy="2362200"/>
            </a:xfrm>
          </p:grpSpPr>
          <p:sp>
            <p:nvSpPr>
              <p:cNvPr id="56" name="Oval 55"/>
              <p:cNvSpPr/>
              <p:nvPr/>
            </p:nvSpPr>
            <p:spPr>
              <a:xfrm rot="16200000">
                <a:off x="6553200" y="2362200"/>
                <a:ext cx="457200" cy="4572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 kern="120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 rot="16200000">
                <a:off x="6553200" y="2997200"/>
                <a:ext cx="457200" cy="4572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 kern="120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Oval 57"/>
              <p:cNvSpPr/>
              <p:nvPr/>
            </p:nvSpPr>
            <p:spPr>
              <a:xfrm rot="16200000">
                <a:off x="6553200" y="3632200"/>
                <a:ext cx="457200" cy="4572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 kern="120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Oval 58"/>
              <p:cNvSpPr/>
              <p:nvPr/>
            </p:nvSpPr>
            <p:spPr>
              <a:xfrm rot="16200000">
                <a:off x="6553200" y="4267200"/>
                <a:ext cx="457200" cy="4572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 kern="120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" name="Group 64"/>
          <p:cNvGrpSpPr/>
          <p:nvPr/>
        </p:nvGrpSpPr>
        <p:grpSpPr>
          <a:xfrm>
            <a:off x="3352800" y="1066800"/>
            <a:ext cx="2667000" cy="457200"/>
            <a:chOff x="3606800" y="1752600"/>
            <a:chExt cx="2667000" cy="457200"/>
          </a:xfrm>
          <a:solidFill>
            <a:srgbClr val="FFC000"/>
          </a:solidFill>
        </p:grpSpPr>
        <p:sp>
          <p:nvSpPr>
            <p:cNvPr id="61" name="Oval 60"/>
            <p:cNvSpPr/>
            <p:nvPr/>
          </p:nvSpPr>
          <p:spPr>
            <a:xfrm rot="16200000">
              <a:off x="3606800" y="1752600"/>
              <a:ext cx="457200" cy="45720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kern="1200"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 rot="16200000">
              <a:off x="5816600" y="1752600"/>
              <a:ext cx="457200" cy="45720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kern="1200"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 rot="16200000">
              <a:off x="4343400" y="1752600"/>
              <a:ext cx="457200" cy="45720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kern="1200"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 rot="16200000">
              <a:off x="5080000" y="1752600"/>
              <a:ext cx="457200" cy="45720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kern="1200"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65"/>
          <p:cNvGrpSpPr/>
          <p:nvPr/>
        </p:nvGrpSpPr>
        <p:grpSpPr>
          <a:xfrm>
            <a:off x="3352800" y="1752600"/>
            <a:ext cx="2667000" cy="457200"/>
            <a:chOff x="3606800" y="1752600"/>
            <a:chExt cx="2667000" cy="457200"/>
          </a:xfrm>
          <a:solidFill>
            <a:srgbClr val="FFC000"/>
          </a:solidFill>
        </p:grpSpPr>
        <p:sp>
          <p:nvSpPr>
            <p:cNvPr id="67" name="Oval 66"/>
            <p:cNvSpPr/>
            <p:nvPr/>
          </p:nvSpPr>
          <p:spPr>
            <a:xfrm rot="16200000">
              <a:off x="3606800" y="1752600"/>
              <a:ext cx="457200" cy="45720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kern="1200"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 rot="16200000">
              <a:off x="5816600" y="1752600"/>
              <a:ext cx="457200" cy="45720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kern="1200"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 rot="16200000">
              <a:off x="4343400" y="1752600"/>
              <a:ext cx="457200" cy="45720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kern="1200"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 rot="16200000">
              <a:off x="5080000" y="1752600"/>
              <a:ext cx="457200" cy="45720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kern="1200"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4191000" y="3429000"/>
            <a:ext cx="9028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 rtl="0"/>
            <a:r>
              <a:rPr lang="en-US" b="1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Cloud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3733800" y="1447800"/>
            <a:ext cx="21210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 rtl="0"/>
            <a:r>
              <a:rPr lang="en-US" b="1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MPI/GPU Engines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6248400" y="3276600"/>
            <a:ext cx="1301959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 rtl="0"/>
            <a:r>
              <a:rPr lang="en-US" b="1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Specialized</a:t>
            </a:r>
            <a:br>
              <a:rPr lang="en-US" b="1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en-US" b="1" kern="1200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Systems</a:t>
            </a:r>
          </a:p>
          <a:p>
            <a:pPr algn="l" rtl="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e.g.</a:t>
            </a:r>
          </a:p>
          <a:p>
            <a:pPr algn="l" rtl="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Windows</a:t>
            </a:r>
          </a:p>
          <a:p>
            <a:pPr algn="l" rtl="0"/>
            <a:r>
              <a:rPr lang="en-US" b="1" kern="1200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Clouds</a:t>
            </a:r>
            <a:endParaRPr lang="en-US" b="1" kern="1200" dirty="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52400" y="2590800"/>
            <a:ext cx="1505540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 rtl="0"/>
            <a:r>
              <a:rPr lang="en-US" b="1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Instruments</a:t>
            </a:r>
            <a:br>
              <a:rPr lang="en-US" b="1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en-US" b="1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en-US" b="1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en-US" b="1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User Data</a:t>
            </a:r>
          </a:p>
        </p:txBody>
      </p:sp>
      <p:cxnSp>
        <p:nvCxnSpPr>
          <p:cNvPr id="76" name="Straight Arrow Connector 75"/>
          <p:cNvCxnSpPr/>
          <p:nvPr/>
        </p:nvCxnSpPr>
        <p:spPr>
          <a:xfrm>
            <a:off x="1143000" y="3657600"/>
            <a:ext cx="1066800" cy="794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4800600" y="6324600"/>
            <a:ext cx="8258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 rtl="0"/>
            <a:r>
              <a:rPr lang="en-US" b="1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Users</a:t>
            </a:r>
          </a:p>
        </p:txBody>
      </p:sp>
      <p:grpSp>
        <p:nvGrpSpPr>
          <p:cNvPr id="14" name="Group 9"/>
          <p:cNvGrpSpPr>
            <a:grpSpLocks/>
          </p:cNvGrpSpPr>
          <p:nvPr/>
        </p:nvGrpSpPr>
        <p:grpSpPr bwMode="auto">
          <a:xfrm>
            <a:off x="3124200" y="4876800"/>
            <a:ext cx="762000" cy="609600"/>
            <a:chOff x="506" y="717"/>
            <a:chExt cx="790" cy="445"/>
          </a:xfrm>
        </p:grpSpPr>
        <p:sp>
          <p:nvSpPr>
            <p:cNvPr id="82" name="Oval 10"/>
            <p:cNvSpPr>
              <a:spLocks noChangeArrowheads="1"/>
            </p:cNvSpPr>
            <p:nvPr/>
          </p:nvSpPr>
          <p:spPr bwMode="auto">
            <a:xfrm>
              <a:off x="547" y="980"/>
              <a:ext cx="694" cy="18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Line 11"/>
            <p:cNvSpPr>
              <a:spLocks noChangeShapeType="1"/>
            </p:cNvSpPr>
            <p:nvPr/>
          </p:nvSpPr>
          <p:spPr bwMode="auto">
            <a:xfrm>
              <a:off x="1241" y="798"/>
              <a:ext cx="0" cy="283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Line 12"/>
            <p:cNvSpPr>
              <a:spLocks noChangeShapeType="1"/>
            </p:cNvSpPr>
            <p:nvPr/>
          </p:nvSpPr>
          <p:spPr bwMode="auto">
            <a:xfrm>
              <a:off x="728" y="899"/>
              <a:ext cx="0" cy="81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Line 13"/>
            <p:cNvSpPr>
              <a:spLocks noChangeShapeType="1"/>
            </p:cNvSpPr>
            <p:nvPr/>
          </p:nvSpPr>
          <p:spPr bwMode="auto">
            <a:xfrm>
              <a:off x="939" y="899"/>
              <a:ext cx="0" cy="81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Rectangle 14"/>
            <p:cNvSpPr>
              <a:spLocks noChangeArrowheads="1"/>
            </p:cNvSpPr>
            <p:nvPr/>
          </p:nvSpPr>
          <p:spPr bwMode="auto">
            <a:xfrm>
              <a:off x="849" y="899"/>
              <a:ext cx="90" cy="24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Rectangle 15"/>
            <p:cNvSpPr>
              <a:spLocks noChangeArrowheads="1"/>
            </p:cNvSpPr>
            <p:nvPr/>
          </p:nvSpPr>
          <p:spPr bwMode="auto">
            <a:xfrm>
              <a:off x="939" y="879"/>
              <a:ext cx="91" cy="26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Rectangle 16"/>
            <p:cNvSpPr>
              <a:spLocks noChangeArrowheads="1"/>
            </p:cNvSpPr>
            <p:nvPr/>
          </p:nvSpPr>
          <p:spPr bwMode="auto">
            <a:xfrm>
              <a:off x="728" y="899"/>
              <a:ext cx="121" cy="22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Rectangle 17"/>
            <p:cNvSpPr>
              <a:spLocks noChangeArrowheads="1"/>
            </p:cNvSpPr>
            <p:nvPr/>
          </p:nvSpPr>
          <p:spPr bwMode="auto">
            <a:xfrm>
              <a:off x="547" y="818"/>
              <a:ext cx="121" cy="26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Rectangle 18"/>
            <p:cNvSpPr>
              <a:spLocks noChangeArrowheads="1"/>
            </p:cNvSpPr>
            <p:nvPr/>
          </p:nvSpPr>
          <p:spPr bwMode="auto">
            <a:xfrm>
              <a:off x="668" y="859"/>
              <a:ext cx="120" cy="26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Rectangle 19"/>
            <p:cNvSpPr>
              <a:spLocks noChangeArrowheads="1"/>
            </p:cNvSpPr>
            <p:nvPr/>
          </p:nvSpPr>
          <p:spPr bwMode="auto">
            <a:xfrm>
              <a:off x="1030" y="859"/>
              <a:ext cx="90" cy="26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Rectangle 20"/>
            <p:cNvSpPr>
              <a:spLocks noChangeArrowheads="1"/>
            </p:cNvSpPr>
            <p:nvPr/>
          </p:nvSpPr>
          <p:spPr bwMode="auto">
            <a:xfrm>
              <a:off x="1120" y="838"/>
              <a:ext cx="91" cy="26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Rectangle 21"/>
            <p:cNvSpPr>
              <a:spLocks noChangeArrowheads="1"/>
            </p:cNvSpPr>
            <p:nvPr/>
          </p:nvSpPr>
          <p:spPr bwMode="auto">
            <a:xfrm>
              <a:off x="1150" y="818"/>
              <a:ext cx="91" cy="26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Oval 22"/>
            <p:cNvSpPr>
              <a:spLocks noChangeArrowheads="1"/>
            </p:cNvSpPr>
            <p:nvPr/>
          </p:nvSpPr>
          <p:spPr bwMode="auto">
            <a:xfrm>
              <a:off x="547" y="717"/>
              <a:ext cx="694" cy="18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Line 23"/>
            <p:cNvSpPr>
              <a:spLocks noChangeShapeType="1"/>
            </p:cNvSpPr>
            <p:nvPr/>
          </p:nvSpPr>
          <p:spPr bwMode="auto">
            <a:xfrm>
              <a:off x="547" y="798"/>
              <a:ext cx="0" cy="283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Text Box 24"/>
            <p:cNvSpPr txBox="1">
              <a:spLocks noChangeArrowheads="1"/>
            </p:cNvSpPr>
            <p:nvPr/>
          </p:nvSpPr>
          <p:spPr bwMode="auto">
            <a:xfrm>
              <a:off x="506" y="883"/>
              <a:ext cx="79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eaLnBrk="0" hangingPunct="0"/>
              <a:r>
                <a:rPr kumimoji="1" lang="en-US" sz="2000" b="1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Files</a:t>
              </a:r>
              <a:endParaRPr kumimoji="1" lang="en-US" sz="20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9"/>
          <p:cNvGrpSpPr>
            <a:grpSpLocks/>
          </p:cNvGrpSpPr>
          <p:nvPr/>
        </p:nvGrpSpPr>
        <p:grpSpPr bwMode="auto">
          <a:xfrm>
            <a:off x="3886200" y="4876800"/>
            <a:ext cx="762000" cy="609600"/>
            <a:chOff x="506" y="717"/>
            <a:chExt cx="790" cy="445"/>
          </a:xfrm>
        </p:grpSpPr>
        <p:sp>
          <p:nvSpPr>
            <p:cNvPr id="98" name="Oval 10"/>
            <p:cNvSpPr>
              <a:spLocks noChangeArrowheads="1"/>
            </p:cNvSpPr>
            <p:nvPr/>
          </p:nvSpPr>
          <p:spPr bwMode="auto">
            <a:xfrm>
              <a:off x="547" y="980"/>
              <a:ext cx="694" cy="18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Line 11"/>
            <p:cNvSpPr>
              <a:spLocks noChangeShapeType="1"/>
            </p:cNvSpPr>
            <p:nvPr/>
          </p:nvSpPr>
          <p:spPr bwMode="auto">
            <a:xfrm>
              <a:off x="1241" y="798"/>
              <a:ext cx="0" cy="283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Line 12"/>
            <p:cNvSpPr>
              <a:spLocks noChangeShapeType="1"/>
            </p:cNvSpPr>
            <p:nvPr/>
          </p:nvSpPr>
          <p:spPr bwMode="auto">
            <a:xfrm>
              <a:off x="728" y="899"/>
              <a:ext cx="0" cy="81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Line 13"/>
            <p:cNvSpPr>
              <a:spLocks noChangeShapeType="1"/>
            </p:cNvSpPr>
            <p:nvPr/>
          </p:nvSpPr>
          <p:spPr bwMode="auto">
            <a:xfrm>
              <a:off x="939" y="899"/>
              <a:ext cx="0" cy="81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Rectangle 14"/>
            <p:cNvSpPr>
              <a:spLocks noChangeArrowheads="1"/>
            </p:cNvSpPr>
            <p:nvPr/>
          </p:nvSpPr>
          <p:spPr bwMode="auto">
            <a:xfrm>
              <a:off x="849" y="899"/>
              <a:ext cx="90" cy="24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Rectangle 15"/>
            <p:cNvSpPr>
              <a:spLocks noChangeArrowheads="1"/>
            </p:cNvSpPr>
            <p:nvPr/>
          </p:nvSpPr>
          <p:spPr bwMode="auto">
            <a:xfrm>
              <a:off x="939" y="879"/>
              <a:ext cx="91" cy="26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Rectangle 16"/>
            <p:cNvSpPr>
              <a:spLocks noChangeArrowheads="1"/>
            </p:cNvSpPr>
            <p:nvPr/>
          </p:nvSpPr>
          <p:spPr bwMode="auto">
            <a:xfrm>
              <a:off x="728" y="899"/>
              <a:ext cx="121" cy="22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Rectangle 17"/>
            <p:cNvSpPr>
              <a:spLocks noChangeArrowheads="1"/>
            </p:cNvSpPr>
            <p:nvPr/>
          </p:nvSpPr>
          <p:spPr bwMode="auto">
            <a:xfrm>
              <a:off x="547" y="818"/>
              <a:ext cx="121" cy="26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Rectangle 18"/>
            <p:cNvSpPr>
              <a:spLocks noChangeArrowheads="1"/>
            </p:cNvSpPr>
            <p:nvPr/>
          </p:nvSpPr>
          <p:spPr bwMode="auto">
            <a:xfrm>
              <a:off x="668" y="859"/>
              <a:ext cx="120" cy="26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" name="Rectangle 19"/>
            <p:cNvSpPr>
              <a:spLocks noChangeArrowheads="1"/>
            </p:cNvSpPr>
            <p:nvPr/>
          </p:nvSpPr>
          <p:spPr bwMode="auto">
            <a:xfrm>
              <a:off x="1030" y="859"/>
              <a:ext cx="90" cy="26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" name="Rectangle 20"/>
            <p:cNvSpPr>
              <a:spLocks noChangeArrowheads="1"/>
            </p:cNvSpPr>
            <p:nvPr/>
          </p:nvSpPr>
          <p:spPr bwMode="auto">
            <a:xfrm>
              <a:off x="1120" y="838"/>
              <a:ext cx="91" cy="26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Rectangle 21"/>
            <p:cNvSpPr>
              <a:spLocks noChangeArrowheads="1"/>
            </p:cNvSpPr>
            <p:nvPr/>
          </p:nvSpPr>
          <p:spPr bwMode="auto">
            <a:xfrm>
              <a:off x="1150" y="818"/>
              <a:ext cx="91" cy="26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Oval 22"/>
            <p:cNvSpPr>
              <a:spLocks noChangeArrowheads="1"/>
            </p:cNvSpPr>
            <p:nvPr/>
          </p:nvSpPr>
          <p:spPr bwMode="auto">
            <a:xfrm>
              <a:off x="547" y="717"/>
              <a:ext cx="694" cy="18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Line 23"/>
            <p:cNvSpPr>
              <a:spLocks noChangeShapeType="1"/>
            </p:cNvSpPr>
            <p:nvPr/>
          </p:nvSpPr>
          <p:spPr bwMode="auto">
            <a:xfrm>
              <a:off x="547" y="798"/>
              <a:ext cx="0" cy="283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Text Box 24"/>
            <p:cNvSpPr txBox="1">
              <a:spLocks noChangeArrowheads="1"/>
            </p:cNvSpPr>
            <p:nvPr/>
          </p:nvSpPr>
          <p:spPr bwMode="auto">
            <a:xfrm>
              <a:off x="506" y="883"/>
              <a:ext cx="79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eaLnBrk="0" hangingPunct="0"/>
              <a:r>
                <a:rPr kumimoji="1" lang="en-US" sz="2000" b="1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Files</a:t>
              </a:r>
              <a:endParaRPr kumimoji="1" lang="en-US" sz="20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" name="Group 9"/>
          <p:cNvGrpSpPr>
            <a:grpSpLocks/>
          </p:cNvGrpSpPr>
          <p:nvPr/>
        </p:nvGrpSpPr>
        <p:grpSpPr bwMode="auto">
          <a:xfrm>
            <a:off x="4724400" y="4876800"/>
            <a:ext cx="762000" cy="609600"/>
            <a:chOff x="506" y="717"/>
            <a:chExt cx="790" cy="445"/>
          </a:xfrm>
        </p:grpSpPr>
        <p:sp>
          <p:nvSpPr>
            <p:cNvPr id="114" name="Oval 10"/>
            <p:cNvSpPr>
              <a:spLocks noChangeArrowheads="1"/>
            </p:cNvSpPr>
            <p:nvPr/>
          </p:nvSpPr>
          <p:spPr bwMode="auto">
            <a:xfrm>
              <a:off x="547" y="980"/>
              <a:ext cx="694" cy="18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Line 11"/>
            <p:cNvSpPr>
              <a:spLocks noChangeShapeType="1"/>
            </p:cNvSpPr>
            <p:nvPr/>
          </p:nvSpPr>
          <p:spPr bwMode="auto">
            <a:xfrm>
              <a:off x="1241" y="798"/>
              <a:ext cx="0" cy="283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Line 12"/>
            <p:cNvSpPr>
              <a:spLocks noChangeShapeType="1"/>
            </p:cNvSpPr>
            <p:nvPr/>
          </p:nvSpPr>
          <p:spPr bwMode="auto">
            <a:xfrm>
              <a:off x="728" y="899"/>
              <a:ext cx="0" cy="81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Line 13"/>
            <p:cNvSpPr>
              <a:spLocks noChangeShapeType="1"/>
            </p:cNvSpPr>
            <p:nvPr/>
          </p:nvSpPr>
          <p:spPr bwMode="auto">
            <a:xfrm>
              <a:off x="939" y="899"/>
              <a:ext cx="0" cy="81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Rectangle 14"/>
            <p:cNvSpPr>
              <a:spLocks noChangeArrowheads="1"/>
            </p:cNvSpPr>
            <p:nvPr/>
          </p:nvSpPr>
          <p:spPr bwMode="auto">
            <a:xfrm>
              <a:off x="849" y="899"/>
              <a:ext cx="90" cy="24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9" name="Rectangle 15"/>
            <p:cNvSpPr>
              <a:spLocks noChangeArrowheads="1"/>
            </p:cNvSpPr>
            <p:nvPr/>
          </p:nvSpPr>
          <p:spPr bwMode="auto">
            <a:xfrm>
              <a:off x="939" y="879"/>
              <a:ext cx="91" cy="26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0" name="Rectangle 16"/>
            <p:cNvSpPr>
              <a:spLocks noChangeArrowheads="1"/>
            </p:cNvSpPr>
            <p:nvPr/>
          </p:nvSpPr>
          <p:spPr bwMode="auto">
            <a:xfrm>
              <a:off x="728" y="899"/>
              <a:ext cx="121" cy="22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1" name="Rectangle 17"/>
            <p:cNvSpPr>
              <a:spLocks noChangeArrowheads="1"/>
            </p:cNvSpPr>
            <p:nvPr/>
          </p:nvSpPr>
          <p:spPr bwMode="auto">
            <a:xfrm>
              <a:off x="547" y="818"/>
              <a:ext cx="121" cy="26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2" name="Rectangle 18"/>
            <p:cNvSpPr>
              <a:spLocks noChangeArrowheads="1"/>
            </p:cNvSpPr>
            <p:nvPr/>
          </p:nvSpPr>
          <p:spPr bwMode="auto">
            <a:xfrm>
              <a:off x="668" y="859"/>
              <a:ext cx="120" cy="26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3" name="Rectangle 19"/>
            <p:cNvSpPr>
              <a:spLocks noChangeArrowheads="1"/>
            </p:cNvSpPr>
            <p:nvPr/>
          </p:nvSpPr>
          <p:spPr bwMode="auto">
            <a:xfrm>
              <a:off x="1030" y="859"/>
              <a:ext cx="90" cy="26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Rectangle 20"/>
            <p:cNvSpPr>
              <a:spLocks noChangeArrowheads="1"/>
            </p:cNvSpPr>
            <p:nvPr/>
          </p:nvSpPr>
          <p:spPr bwMode="auto">
            <a:xfrm>
              <a:off x="1120" y="838"/>
              <a:ext cx="91" cy="26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5" name="Rectangle 21"/>
            <p:cNvSpPr>
              <a:spLocks noChangeArrowheads="1"/>
            </p:cNvSpPr>
            <p:nvPr/>
          </p:nvSpPr>
          <p:spPr bwMode="auto">
            <a:xfrm>
              <a:off x="1150" y="818"/>
              <a:ext cx="91" cy="26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" name="Oval 22"/>
            <p:cNvSpPr>
              <a:spLocks noChangeArrowheads="1"/>
            </p:cNvSpPr>
            <p:nvPr/>
          </p:nvSpPr>
          <p:spPr bwMode="auto">
            <a:xfrm>
              <a:off x="547" y="717"/>
              <a:ext cx="694" cy="18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" name="Line 23"/>
            <p:cNvSpPr>
              <a:spLocks noChangeShapeType="1"/>
            </p:cNvSpPr>
            <p:nvPr/>
          </p:nvSpPr>
          <p:spPr bwMode="auto">
            <a:xfrm>
              <a:off x="547" y="798"/>
              <a:ext cx="0" cy="283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8" name="Text Box 24"/>
            <p:cNvSpPr txBox="1">
              <a:spLocks noChangeArrowheads="1"/>
            </p:cNvSpPr>
            <p:nvPr/>
          </p:nvSpPr>
          <p:spPr bwMode="auto">
            <a:xfrm>
              <a:off x="506" y="883"/>
              <a:ext cx="79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eaLnBrk="0" hangingPunct="0"/>
              <a:r>
                <a:rPr kumimoji="1" lang="en-US" sz="2000" b="1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Files</a:t>
              </a:r>
              <a:endParaRPr kumimoji="1" lang="en-US" sz="20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9"/>
          <p:cNvGrpSpPr>
            <a:grpSpLocks/>
          </p:cNvGrpSpPr>
          <p:nvPr/>
        </p:nvGrpSpPr>
        <p:grpSpPr bwMode="auto">
          <a:xfrm>
            <a:off x="5486400" y="4876800"/>
            <a:ext cx="762000" cy="609600"/>
            <a:chOff x="506" y="717"/>
            <a:chExt cx="790" cy="445"/>
          </a:xfrm>
        </p:grpSpPr>
        <p:sp>
          <p:nvSpPr>
            <p:cNvPr id="130" name="Oval 10"/>
            <p:cNvSpPr>
              <a:spLocks noChangeArrowheads="1"/>
            </p:cNvSpPr>
            <p:nvPr/>
          </p:nvSpPr>
          <p:spPr bwMode="auto">
            <a:xfrm>
              <a:off x="547" y="980"/>
              <a:ext cx="694" cy="18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1" name="Line 11"/>
            <p:cNvSpPr>
              <a:spLocks noChangeShapeType="1"/>
            </p:cNvSpPr>
            <p:nvPr/>
          </p:nvSpPr>
          <p:spPr bwMode="auto">
            <a:xfrm>
              <a:off x="1241" y="798"/>
              <a:ext cx="0" cy="283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" name="Line 12"/>
            <p:cNvSpPr>
              <a:spLocks noChangeShapeType="1"/>
            </p:cNvSpPr>
            <p:nvPr/>
          </p:nvSpPr>
          <p:spPr bwMode="auto">
            <a:xfrm>
              <a:off x="728" y="899"/>
              <a:ext cx="0" cy="81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3" name="Line 13"/>
            <p:cNvSpPr>
              <a:spLocks noChangeShapeType="1"/>
            </p:cNvSpPr>
            <p:nvPr/>
          </p:nvSpPr>
          <p:spPr bwMode="auto">
            <a:xfrm>
              <a:off x="939" y="899"/>
              <a:ext cx="0" cy="81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" name="Rectangle 14"/>
            <p:cNvSpPr>
              <a:spLocks noChangeArrowheads="1"/>
            </p:cNvSpPr>
            <p:nvPr/>
          </p:nvSpPr>
          <p:spPr bwMode="auto">
            <a:xfrm>
              <a:off x="849" y="899"/>
              <a:ext cx="90" cy="24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" name="Rectangle 15"/>
            <p:cNvSpPr>
              <a:spLocks noChangeArrowheads="1"/>
            </p:cNvSpPr>
            <p:nvPr/>
          </p:nvSpPr>
          <p:spPr bwMode="auto">
            <a:xfrm>
              <a:off x="939" y="879"/>
              <a:ext cx="91" cy="26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" name="Rectangle 16"/>
            <p:cNvSpPr>
              <a:spLocks noChangeArrowheads="1"/>
            </p:cNvSpPr>
            <p:nvPr/>
          </p:nvSpPr>
          <p:spPr bwMode="auto">
            <a:xfrm>
              <a:off x="728" y="899"/>
              <a:ext cx="121" cy="22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Rectangle 17"/>
            <p:cNvSpPr>
              <a:spLocks noChangeArrowheads="1"/>
            </p:cNvSpPr>
            <p:nvPr/>
          </p:nvSpPr>
          <p:spPr bwMode="auto">
            <a:xfrm>
              <a:off x="547" y="818"/>
              <a:ext cx="121" cy="26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8" name="Rectangle 18"/>
            <p:cNvSpPr>
              <a:spLocks noChangeArrowheads="1"/>
            </p:cNvSpPr>
            <p:nvPr/>
          </p:nvSpPr>
          <p:spPr bwMode="auto">
            <a:xfrm>
              <a:off x="668" y="859"/>
              <a:ext cx="120" cy="26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Rectangle 19"/>
            <p:cNvSpPr>
              <a:spLocks noChangeArrowheads="1"/>
            </p:cNvSpPr>
            <p:nvPr/>
          </p:nvSpPr>
          <p:spPr bwMode="auto">
            <a:xfrm>
              <a:off x="1030" y="859"/>
              <a:ext cx="90" cy="26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Rectangle 20"/>
            <p:cNvSpPr>
              <a:spLocks noChangeArrowheads="1"/>
            </p:cNvSpPr>
            <p:nvPr/>
          </p:nvSpPr>
          <p:spPr bwMode="auto">
            <a:xfrm>
              <a:off x="1120" y="838"/>
              <a:ext cx="91" cy="26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Rectangle 21"/>
            <p:cNvSpPr>
              <a:spLocks noChangeArrowheads="1"/>
            </p:cNvSpPr>
            <p:nvPr/>
          </p:nvSpPr>
          <p:spPr bwMode="auto">
            <a:xfrm>
              <a:off x="1150" y="818"/>
              <a:ext cx="91" cy="26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2" name="Oval 22"/>
            <p:cNvSpPr>
              <a:spLocks noChangeArrowheads="1"/>
            </p:cNvSpPr>
            <p:nvPr/>
          </p:nvSpPr>
          <p:spPr bwMode="auto">
            <a:xfrm>
              <a:off x="547" y="717"/>
              <a:ext cx="694" cy="18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Line 23"/>
            <p:cNvSpPr>
              <a:spLocks noChangeShapeType="1"/>
            </p:cNvSpPr>
            <p:nvPr/>
          </p:nvSpPr>
          <p:spPr bwMode="auto">
            <a:xfrm>
              <a:off x="547" y="798"/>
              <a:ext cx="0" cy="283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4" name="Text Box 24"/>
            <p:cNvSpPr txBox="1">
              <a:spLocks noChangeArrowheads="1"/>
            </p:cNvSpPr>
            <p:nvPr/>
          </p:nvSpPr>
          <p:spPr bwMode="auto">
            <a:xfrm>
              <a:off x="506" y="883"/>
              <a:ext cx="79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eaLnBrk="0" hangingPunct="0"/>
              <a:r>
                <a:rPr kumimoji="1" lang="en-US" sz="2000" b="1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Files</a:t>
              </a:r>
              <a:endParaRPr kumimoji="1" lang="en-US" sz="20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145" name="Straight Arrow Connector 144"/>
          <p:cNvCxnSpPr/>
          <p:nvPr/>
        </p:nvCxnSpPr>
        <p:spPr>
          <a:xfrm flipV="1">
            <a:off x="1905000" y="5106194"/>
            <a:ext cx="914400" cy="608806"/>
          </a:xfrm>
          <a:prstGeom prst="straightConnector1">
            <a:avLst/>
          </a:prstGeom>
          <a:ln w="76200">
            <a:solidFill>
              <a:srgbClr val="00206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/>
          <p:nvPr/>
        </p:nvCxnSpPr>
        <p:spPr>
          <a:xfrm rot="5400000">
            <a:off x="4191000" y="6019800"/>
            <a:ext cx="914400" cy="1588"/>
          </a:xfrm>
          <a:prstGeom prst="straightConnector1">
            <a:avLst/>
          </a:prstGeom>
          <a:ln w="76200">
            <a:solidFill>
              <a:srgbClr val="00206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TextBox 148"/>
          <p:cNvSpPr txBox="1"/>
          <p:nvPr/>
        </p:nvSpPr>
        <p:spPr>
          <a:xfrm>
            <a:off x="1447800" y="5867400"/>
            <a:ext cx="99257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 rtl="0"/>
            <a:r>
              <a:rPr lang="en-US" b="1" kern="1200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Sensors</a:t>
            </a:r>
            <a:endParaRPr lang="en-US" b="1" kern="1200" dirty="0">
              <a:solidFill>
                <a:prstClr val="black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8229600" cy="838200"/>
          </a:xfrm>
        </p:spPr>
        <p:txBody>
          <a:bodyPr/>
          <a:lstStyle/>
          <a:p>
            <a:r>
              <a:rPr lang="en-US" dirty="0" smtClean="0"/>
              <a:t>Sensors as a (Cloud) Service</a:t>
            </a:r>
            <a:endParaRPr lang="en-US" dirty="0"/>
          </a:p>
        </p:txBody>
      </p:sp>
      <p:pic>
        <p:nvPicPr>
          <p:cNvPr id="305155" name="Picture 3" descr="C:\Documents and Settings\Geoffrey Fox\Desktop\Picture1.png"/>
          <p:cNvPicPr>
            <a:picLocks noChangeAspect="1" noChangeArrowheads="1"/>
          </p:cNvPicPr>
          <p:nvPr/>
        </p:nvPicPr>
        <p:blipFill>
          <a:blip r:embed="rId3" cstate="print"/>
          <a:srcRect l="14634" t="13088"/>
          <a:stretch>
            <a:fillRect/>
          </a:stretch>
        </p:blipFill>
        <p:spPr bwMode="auto">
          <a:xfrm>
            <a:off x="685800" y="1905000"/>
            <a:ext cx="1143000" cy="1040946"/>
          </a:xfrm>
          <a:prstGeom prst="rect">
            <a:avLst/>
          </a:prstGeom>
          <a:noFill/>
        </p:spPr>
      </p:pic>
      <p:pic>
        <p:nvPicPr>
          <p:cNvPr id="6" name="Picture 3" descr="C:\Documents and Settings\Geoffrey Fox\Desktop\Picture1.png"/>
          <p:cNvPicPr>
            <a:picLocks noChangeAspect="1" noChangeArrowheads="1"/>
          </p:cNvPicPr>
          <p:nvPr/>
        </p:nvPicPr>
        <p:blipFill>
          <a:blip r:embed="rId3" cstate="print"/>
          <a:srcRect l="14634" t="13088"/>
          <a:stretch>
            <a:fillRect/>
          </a:stretch>
        </p:blipFill>
        <p:spPr bwMode="auto">
          <a:xfrm>
            <a:off x="4724400" y="1143000"/>
            <a:ext cx="1143000" cy="1040946"/>
          </a:xfrm>
          <a:prstGeom prst="rect">
            <a:avLst/>
          </a:prstGeom>
          <a:noFill/>
        </p:spPr>
      </p:pic>
      <p:pic>
        <p:nvPicPr>
          <p:cNvPr id="7" name="Picture 3" descr="C:\Documents and Settings\Geoffrey Fox\Desktop\Picture1.png"/>
          <p:cNvPicPr>
            <a:picLocks noChangeAspect="1" noChangeArrowheads="1"/>
          </p:cNvPicPr>
          <p:nvPr/>
        </p:nvPicPr>
        <p:blipFill>
          <a:blip r:embed="rId3" cstate="print"/>
          <a:srcRect l="14634" t="13088"/>
          <a:stretch>
            <a:fillRect/>
          </a:stretch>
        </p:blipFill>
        <p:spPr bwMode="auto">
          <a:xfrm>
            <a:off x="2590800" y="1066800"/>
            <a:ext cx="1143000" cy="1040946"/>
          </a:xfrm>
          <a:prstGeom prst="rect">
            <a:avLst/>
          </a:prstGeom>
          <a:noFill/>
        </p:spPr>
      </p:pic>
      <p:sp>
        <p:nvSpPr>
          <p:cNvPr id="9" name="Oval 8"/>
          <p:cNvSpPr/>
          <p:nvPr/>
        </p:nvSpPr>
        <p:spPr>
          <a:xfrm>
            <a:off x="3352800" y="3657600"/>
            <a:ext cx="1447800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Pub-Sub</a:t>
            </a:r>
            <a:br>
              <a:rPr lang="en-US" dirty="0" smtClean="0"/>
            </a:br>
            <a:r>
              <a:rPr lang="en-US" dirty="0" smtClean="0"/>
              <a:t>Broker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828800" y="3276600"/>
            <a:ext cx="5257800" cy="2971800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981200" y="2819400"/>
            <a:ext cx="1295400" cy="990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6200000" flipH="1">
            <a:off x="2819400" y="2438400"/>
            <a:ext cx="1371600" cy="762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>
            <a:off x="4305300" y="2781300"/>
            <a:ext cx="1219200" cy="381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0800000" flipV="1">
            <a:off x="4953000" y="2133600"/>
            <a:ext cx="1981200" cy="1905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4"/>
          <a:srcRect l="17391" t="12167" r="17391" b="14829"/>
          <a:stretch>
            <a:fillRect/>
          </a:stretch>
        </p:blipFill>
        <p:spPr bwMode="auto">
          <a:xfrm>
            <a:off x="6934200" y="1143000"/>
            <a:ext cx="1143000" cy="914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1905000" y="5867400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Cloud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066800" y="106680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Out of Cloud</a:t>
            </a:r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4953000" y="5029200"/>
            <a:ext cx="11430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Filter</a:t>
            </a:r>
            <a:br>
              <a:rPr lang="en-US" dirty="0" smtClean="0"/>
            </a:br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2286000" y="5029200"/>
            <a:ext cx="11430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Filter</a:t>
            </a:r>
            <a:br>
              <a:rPr lang="en-US" dirty="0" smtClean="0"/>
            </a:br>
            <a:r>
              <a:rPr lang="en-US" dirty="0" smtClean="0"/>
              <a:t>Data</a:t>
            </a:r>
            <a:endParaRPr lang="en-US" dirty="0"/>
          </a:p>
        </p:txBody>
      </p:sp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8229600" y="46482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8229600" y="563880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Out of Cloud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 rot="5400000">
            <a:off x="3200400" y="4648200"/>
            <a:ext cx="457200" cy="304800"/>
          </a:xfrm>
          <a:prstGeom prst="straightConnector1">
            <a:avLst/>
          </a:prstGeom>
          <a:ln w="3810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4648200" y="4572000"/>
            <a:ext cx="533400" cy="381000"/>
          </a:xfrm>
          <a:prstGeom prst="straightConnector1">
            <a:avLst/>
          </a:prstGeom>
          <a:ln w="3810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5105400" y="4267200"/>
            <a:ext cx="2819400" cy="609600"/>
          </a:xfrm>
          <a:prstGeom prst="straightConnector1">
            <a:avLst/>
          </a:prstGeom>
          <a:ln w="3810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C96448-8B7C-462E-A414-AC99D60D120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3" name="Picture 4" descr="G:\CTS08 Demo Screenshots\CTS-All-HK-1.JPG"/>
          <p:cNvPicPr>
            <a:picLocks noChangeAspect="1" noChangeArrowheads="1"/>
          </p:cNvPicPr>
          <p:nvPr/>
        </p:nvPicPr>
        <p:blipFill>
          <a:blip r:embed="rId3"/>
          <a:srcRect t="6667" b="3333"/>
          <a:stretch>
            <a:fillRect/>
          </a:stretch>
        </p:blipFill>
        <p:spPr bwMode="auto">
          <a:xfrm>
            <a:off x="0" y="228600"/>
            <a:ext cx="9144000" cy="6172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375A2C-072C-40AE-8794-6EE9D634D32F}" type="slidenum">
              <a:rPr lang="en-US"/>
              <a:pPr>
                <a:defRPr/>
              </a:pPr>
              <a:t>14</a:t>
            </a:fld>
            <a:endParaRPr lang="en-US"/>
          </a:p>
        </p:txBody>
      </p:sp>
      <p:pic>
        <p:nvPicPr>
          <p:cNvPr id="4" name="Picture 1028" descr="G:\CTS08 Demo Screenshots\CTS-VED-Irvine-1.JPG"/>
          <p:cNvPicPr>
            <a:picLocks noChangeAspect="1" noChangeArrowheads="1"/>
          </p:cNvPicPr>
          <p:nvPr/>
        </p:nvPicPr>
        <p:blipFill>
          <a:blip r:embed="rId3"/>
          <a:srcRect t="5556" b="2222"/>
          <a:stretch>
            <a:fillRect/>
          </a:stretch>
        </p:blipFill>
        <p:spPr bwMode="auto">
          <a:xfrm>
            <a:off x="0" y="381000"/>
            <a:ext cx="9144000" cy="6324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C96448-8B7C-462E-A414-AC99D60D120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304130" name="Picture 2" descr="C:\Documents and Settings\Geoffrey Fox\Desktop\Screenshots\4GPS-0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0"/>
            <a:ext cx="8686800" cy="67739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 smtClean="0"/>
              <a:t>Cloud Latencies: Europe--US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62000" y="1142999"/>
          <a:ext cx="5791199" cy="5562593"/>
        </p:xfrm>
        <a:graphic>
          <a:graphicData uri="http://schemas.openxmlformats.org/drawingml/2006/table">
            <a:tbl>
              <a:tblPr/>
              <a:tblGrid>
                <a:gridCol w="985229"/>
                <a:gridCol w="1285082"/>
                <a:gridCol w="1314830"/>
                <a:gridCol w="1103029"/>
                <a:gridCol w="1103029"/>
              </a:tblGrid>
              <a:tr h="197854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Total</a:t>
                      </a:r>
                    </a:p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Users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Minimum</a:t>
                      </a:r>
                      <a:br>
                        <a:rPr lang="en-US" sz="1800" b="1" dirty="0" smtClean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en-US" sz="1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2-way </a:t>
                      </a: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Latency</a:t>
                      </a:r>
                    </a:p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(ms)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Maximum </a:t>
                      </a:r>
                      <a:r>
                        <a:rPr lang="en-US" sz="1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2-way</a:t>
                      </a:r>
                      <a:br>
                        <a:rPr lang="en-US" sz="1800" b="1" dirty="0" smtClean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en-US" sz="1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Latency</a:t>
                      </a:r>
                      <a:endParaRPr lang="en-US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(ms)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Average </a:t>
                      </a:r>
                      <a:r>
                        <a:rPr lang="en-US" sz="1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2-way</a:t>
                      </a:r>
                      <a:br>
                        <a:rPr lang="en-US" sz="1800" b="1" dirty="0" smtClean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en-US" sz="1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Latency</a:t>
                      </a:r>
                      <a:endParaRPr lang="en-US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(ms)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Average </a:t>
                      </a:r>
                      <a:r>
                        <a:rPr lang="en-US" sz="1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2-way</a:t>
                      </a:r>
                      <a:br>
                        <a:rPr lang="en-US" sz="1800" b="1" dirty="0" smtClean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en-US" sz="1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Jitter</a:t>
                      </a:r>
                      <a:endParaRPr lang="en-US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(ms)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82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200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90.15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124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99.51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16.70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82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400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91.09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133.81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108.38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26.92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82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600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90.61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155.79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109.80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28.67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82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800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91.21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183.69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107.56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29.67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82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1200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91.87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189.82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110.79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35.48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82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1400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92.18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165.74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106.39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38.69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82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1600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94.40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235.14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118.94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50.63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82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1800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93.56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197.89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110.80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33.77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82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2000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91.25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270.44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110.93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31.98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82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2200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108.30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318.08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151.66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74.33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82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2400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93.2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682.01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141.82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57.92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629401" y="1752600"/>
            <a:ext cx="2514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Cisco’s VoIP system deployment guideline requires enterprise networks to be able to sustain at most 300 ms round-trip latency, average two-way jitter less than 60 ms, </a:t>
            </a:r>
            <a:br>
              <a:rPr lang="en-US" sz="2000" dirty="0" smtClean="0"/>
            </a:br>
            <a:endParaRPr lang="en-US" sz="20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8229600" cy="1143000"/>
          </a:xfrm>
        </p:spPr>
        <p:txBody>
          <a:bodyPr/>
          <a:lstStyle/>
          <a:p>
            <a:r>
              <a:rPr lang="en-US" dirty="0" smtClean="0"/>
              <a:t>Trans-Atlantic Cloud Bandwidth</a:t>
            </a:r>
            <a:endParaRPr lang="en-US" dirty="0"/>
          </a:p>
        </p:txBody>
      </p:sp>
      <p:sp>
        <p:nvSpPr>
          <p:cNvPr id="3655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6557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65575" name="Picture 7"/>
          <p:cNvPicPr>
            <a:picLocks noChangeAspect="1" noChangeArrowheads="1"/>
          </p:cNvPicPr>
          <p:nvPr/>
        </p:nvPicPr>
        <p:blipFill>
          <a:blip r:embed="rId3"/>
          <a:srcRect b="10920"/>
          <a:stretch>
            <a:fillRect/>
          </a:stretch>
        </p:blipFill>
        <p:spPr bwMode="auto">
          <a:xfrm>
            <a:off x="685800" y="1066800"/>
            <a:ext cx="7924800" cy="5098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Oval 10"/>
          <p:cNvSpPr/>
          <p:nvPr/>
        </p:nvSpPr>
        <p:spPr>
          <a:xfrm>
            <a:off x="1524000" y="6324600"/>
            <a:ext cx="6096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EU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6934200" y="6248400"/>
            <a:ext cx="9144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USA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209800" y="6324600"/>
            <a:ext cx="44958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209800" y="6451600"/>
            <a:ext cx="44958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209800" y="6578600"/>
            <a:ext cx="44958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209800" y="6705600"/>
            <a:ext cx="44958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229600" cy="1143000"/>
          </a:xfrm>
        </p:spPr>
        <p:txBody>
          <a:bodyPr/>
          <a:lstStyle/>
          <a:p>
            <a:r>
              <a:rPr lang="en-US" dirty="0" smtClean="0"/>
              <a:t>Trans-Atlantic Cloud Bandwidth</a:t>
            </a:r>
            <a:endParaRPr lang="en-US" dirty="0"/>
          </a:p>
        </p:txBody>
      </p:sp>
      <p:sp>
        <p:nvSpPr>
          <p:cNvPr id="3655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65569" name="Object 2"/>
          <p:cNvGraphicFramePr>
            <a:graphicFrameLocks/>
          </p:cNvGraphicFramePr>
          <p:nvPr/>
        </p:nvGraphicFramePr>
        <p:xfrm>
          <a:off x="838200" y="1371600"/>
          <a:ext cx="7620000" cy="5181600"/>
        </p:xfrm>
        <a:graphic>
          <a:graphicData uri="http://schemas.openxmlformats.org/presentationml/2006/ole">
            <p:oleObj spid="_x0000_s366594" name="Chart" r:id="rId4" imgW="4645555" imgH="3999323" progId="Excel.Sheet.8">
              <p:embed/>
            </p:oleObj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Matrix Multiplication - Performance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600200"/>
            <a:ext cx="7850797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990600" y="609600"/>
            <a:ext cx="8153400" cy="1371600"/>
          </a:xfrm>
        </p:spPr>
        <p:txBody>
          <a:bodyPr>
            <a:noAutofit/>
          </a:bodyPr>
          <a:lstStyle/>
          <a:p>
            <a:r>
              <a:rPr lang="en-US" sz="2000" dirty="0" smtClean="0"/>
              <a:t>Eucalyptus (</a:t>
            </a:r>
            <a:r>
              <a:rPr lang="en-US" sz="2000" dirty="0" err="1" smtClean="0"/>
              <a:t>Xen</a:t>
            </a:r>
            <a:r>
              <a:rPr lang="en-US" sz="2000" dirty="0" smtClean="0"/>
              <a:t>) versus “Bare Metal Linux” on communication Intensive trivial problem (2D Laplace) and matrix multiplication</a:t>
            </a:r>
          </a:p>
          <a:p>
            <a:r>
              <a:rPr lang="en-US" sz="2000" dirty="0" smtClean="0"/>
              <a:t>Cloud Overhead ~3 times Bare Metal; OK if communication modest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6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8" y="173038"/>
            <a:ext cx="8313737" cy="651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D46CC4-3F90-4332-BC86-6028A6A19384}" type="slidenum">
              <a:rPr lang="en-US"/>
              <a:pPr>
                <a:defRPr/>
              </a:pPr>
              <a:t>2</a:t>
            </a:fld>
            <a:endParaRPr lang="en-US"/>
          </a:p>
        </p:txBody>
      </p:sp>
      <p:grpSp>
        <p:nvGrpSpPr>
          <p:cNvPr id="28675" name="Group 5"/>
          <p:cNvGrpSpPr>
            <a:grpSpLocks/>
          </p:cNvGrpSpPr>
          <p:nvPr/>
        </p:nvGrpSpPr>
        <p:grpSpPr bwMode="auto">
          <a:xfrm>
            <a:off x="4343400" y="652462"/>
            <a:ext cx="4310063" cy="2190841"/>
            <a:chOff x="4343400" y="304811"/>
            <a:chExt cx="4310063" cy="2190918"/>
          </a:xfrm>
        </p:grpSpPr>
        <p:sp>
          <p:nvSpPr>
            <p:cNvPr id="8" name="Rectangle 4"/>
            <p:cNvSpPr txBox="1">
              <a:spLocks/>
            </p:cNvSpPr>
            <p:nvPr/>
          </p:nvSpPr>
          <p:spPr>
            <a:xfrm>
              <a:off x="4343400" y="304811"/>
              <a:ext cx="4310063" cy="1143040"/>
            </a:xfrm>
            <a:prstGeom prst="rect">
              <a:avLst/>
            </a:prstGeom>
          </p:spPr>
          <p:txBody>
            <a:bodyPr/>
            <a:lstStyle/>
            <a:p>
              <a:pPr>
                <a:defRPr/>
              </a:pPr>
              <a:r>
                <a:rPr lang="en-US" sz="2800" kern="0" dirty="0">
                  <a:solidFill>
                    <a:srgbClr val="000066"/>
                  </a:solidFill>
                  <a:latin typeface="+mj-lt"/>
                  <a:ea typeface="+mj-ea"/>
                  <a:cs typeface="+mj-cs"/>
                </a:rPr>
                <a:t>Gartner 2008 Technology Hype Curve</a:t>
              </a:r>
            </a:p>
          </p:txBody>
        </p:sp>
        <p:sp>
          <p:nvSpPr>
            <p:cNvPr id="28678" name="TextBox 5"/>
            <p:cNvSpPr txBox="1">
              <a:spLocks noChangeArrowheads="1"/>
            </p:cNvSpPr>
            <p:nvPr/>
          </p:nvSpPr>
          <p:spPr bwMode="auto">
            <a:xfrm>
              <a:off x="4876800" y="1295400"/>
              <a:ext cx="3733800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sz="1800">
                  <a:solidFill>
                    <a:srgbClr val="FF0000"/>
                  </a:solidFill>
                </a:rPr>
                <a:t>Clouds, Microblogs and Green IT appear</a:t>
              </a:r>
            </a:p>
            <a:p>
              <a:pPr algn="l"/>
              <a:r>
                <a:rPr lang="en-US" sz="1800">
                  <a:solidFill>
                    <a:srgbClr val="FF0000"/>
                  </a:solidFill>
                </a:rPr>
                <a:t>Basic Web Services, Wikis and SOA </a:t>
              </a:r>
            </a:p>
            <a:p>
              <a:pPr algn="l"/>
              <a:r>
                <a:rPr lang="en-US" sz="1800">
                  <a:solidFill>
                    <a:srgbClr val="FF0000"/>
                  </a:solidFill>
                </a:rPr>
                <a:t>becoming mainstream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Matrix Multiplication - Speedup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762000"/>
            <a:ext cx="803365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Kmeans Clustering - Performance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600" y="685801"/>
            <a:ext cx="8229600" cy="533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More VMs = better utilization?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219200"/>
            <a:ext cx="7467600" cy="5109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Kmeans Clustering - Speedup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762000"/>
            <a:ext cx="8382000" cy="5739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838200"/>
          </a:xfrm>
        </p:spPr>
        <p:txBody>
          <a:bodyPr/>
          <a:lstStyle/>
          <a:p>
            <a:r>
              <a:rPr lang="en-US" sz="3600" dirty="0" smtClean="0"/>
              <a:t>Clouds as Cost Effective Data Centers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FCC8C1C-C7DF-4071-8522-5AB5116975BF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sz="1000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734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3167825"/>
            <a:ext cx="2514600" cy="369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34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153707"/>
            <a:ext cx="6400800" cy="3704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515" name="Content Placeholder 2"/>
          <p:cNvSpPr>
            <a:spLocks noGrp="1"/>
          </p:cNvSpPr>
          <p:nvPr>
            <p:ph idx="1"/>
          </p:nvPr>
        </p:nvSpPr>
        <p:spPr>
          <a:xfrm>
            <a:off x="0" y="457200"/>
            <a:ext cx="8991600" cy="2590800"/>
          </a:xfrm>
        </p:spPr>
        <p:txBody>
          <a:bodyPr/>
          <a:lstStyle/>
          <a:p>
            <a:r>
              <a:rPr lang="en-US" sz="2400" dirty="0" smtClean="0"/>
              <a:t>Exploit the Internet by allowing one to build giant data centers with 100,000’s of computers; ~ 200-1000 to a shipping container</a:t>
            </a:r>
          </a:p>
          <a:p>
            <a:r>
              <a:rPr lang="en-US" sz="2400" dirty="0" smtClean="0"/>
              <a:t>“Microsoft will cram between 150 and 220 shipping containers filled with data center gear into a new 500,000 square foot Chicago facility. This move marks the most significant, public use of the shipping container systems popularized by the likes of Sun Microsystems and </a:t>
            </a:r>
            <a:r>
              <a:rPr lang="en-US" sz="2400" dirty="0" err="1" smtClean="0"/>
              <a:t>Rackable</a:t>
            </a:r>
            <a:r>
              <a:rPr lang="en-US" sz="2400" dirty="0" smtClean="0"/>
              <a:t> Systems to date.”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Clouds hide Complexity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8991600" cy="5410200"/>
          </a:xfrm>
        </p:spPr>
        <p:txBody>
          <a:bodyPr/>
          <a:lstStyle/>
          <a:p>
            <a:r>
              <a:rPr lang="en-US" dirty="0" smtClean="0"/>
              <a:t>Build portals around all computing capability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SaaS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FFFF00"/>
                </a:solidFill>
              </a:rPr>
              <a:t>Software</a:t>
            </a:r>
            <a:r>
              <a:rPr lang="en-US" dirty="0" smtClean="0"/>
              <a:t> as a </a:t>
            </a:r>
            <a:r>
              <a:rPr lang="en-US" dirty="0" smtClean="0">
                <a:solidFill>
                  <a:srgbClr val="FFFF00"/>
                </a:solidFill>
              </a:rPr>
              <a:t>Service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IaaS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FFFF00"/>
                </a:solidFill>
              </a:rPr>
              <a:t>Infrastructure</a:t>
            </a:r>
            <a:r>
              <a:rPr lang="en-US" dirty="0" smtClean="0"/>
              <a:t> as a </a:t>
            </a:r>
            <a:r>
              <a:rPr lang="en-US" dirty="0" smtClean="0">
                <a:solidFill>
                  <a:srgbClr val="FFFF00"/>
                </a:solidFill>
              </a:rPr>
              <a:t>Service</a:t>
            </a:r>
            <a:r>
              <a:rPr lang="en-US" dirty="0" smtClean="0"/>
              <a:t> or </a:t>
            </a:r>
            <a:r>
              <a:rPr lang="en-US" dirty="0" smtClean="0">
                <a:solidFill>
                  <a:srgbClr val="FFFF00"/>
                </a:solidFill>
              </a:rPr>
              <a:t>HaaS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FFFF00"/>
                </a:solidFill>
              </a:rPr>
              <a:t>Hardware</a:t>
            </a:r>
            <a:r>
              <a:rPr lang="en-US" dirty="0" smtClean="0"/>
              <a:t> as a </a:t>
            </a:r>
            <a:r>
              <a:rPr lang="en-US" dirty="0" smtClean="0">
                <a:solidFill>
                  <a:srgbClr val="FFFF00"/>
                </a:solidFill>
              </a:rPr>
              <a:t>Service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PaaS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FFFF00"/>
                </a:solidFill>
              </a:rPr>
              <a:t>Platform</a:t>
            </a:r>
            <a:r>
              <a:rPr lang="en-US" dirty="0" smtClean="0"/>
              <a:t> as a </a:t>
            </a:r>
            <a:r>
              <a:rPr lang="en-US" dirty="0" smtClean="0">
                <a:solidFill>
                  <a:srgbClr val="FFFF00"/>
                </a:solidFill>
              </a:rPr>
              <a:t>Service </a:t>
            </a:r>
            <a:r>
              <a:rPr lang="en-US" dirty="0" smtClean="0"/>
              <a:t>delivers </a:t>
            </a:r>
            <a:r>
              <a:rPr lang="en-US" dirty="0" smtClean="0">
                <a:solidFill>
                  <a:srgbClr val="FFFF00"/>
                </a:solidFill>
              </a:rPr>
              <a:t>SaaS on IaaS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Cyberinfrastructure </a:t>
            </a:r>
            <a:r>
              <a:rPr lang="en-US" dirty="0" smtClean="0"/>
              <a:t>is</a:t>
            </a:r>
            <a:r>
              <a:rPr lang="en-US" dirty="0" smtClean="0">
                <a:solidFill>
                  <a:srgbClr val="FFFF00"/>
                </a:solidFill>
              </a:rPr>
              <a:t> “Research as a Service”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1464232-CAAE-48C8-B8B7-230EFFAF9A01}" type="slidenum">
              <a:rPr lang="en-US" sz="1000" kern="12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z="1000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744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7250" y="3943350"/>
            <a:ext cx="447675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" y="3962400"/>
            <a:ext cx="4648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2 Google warehouses of computers on the banks of the Columbia River, in The </a:t>
            </a:r>
            <a:r>
              <a:rPr lang="en-US" sz="2000" dirty="0" err="1" smtClean="0"/>
              <a:t>Dalles</a:t>
            </a:r>
            <a:r>
              <a:rPr lang="en-US" sz="2000" dirty="0" smtClean="0"/>
              <a:t>, Oregon</a:t>
            </a:r>
          </a:p>
          <a:p>
            <a:pPr algn="l"/>
            <a:r>
              <a:rPr lang="en-US" sz="2000" dirty="0" smtClean="0"/>
              <a:t>Such centers use 20MW-200MW </a:t>
            </a:r>
          </a:p>
          <a:p>
            <a:pPr algn="l"/>
            <a:r>
              <a:rPr lang="en-US" sz="2000" dirty="0" smtClean="0"/>
              <a:t>(Future) each </a:t>
            </a:r>
          </a:p>
          <a:p>
            <a:pPr algn="l"/>
            <a:r>
              <a:rPr lang="en-US" sz="2000" dirty="0" smtClean="0"/>
              <a:t>150 watts per core</a:t>
            </a:r>
          </a:p>
          <a:p>
            <a:pPr algn="l"/>
            <a:r>
              <a:rPr lang="en-US" sz="2000" dirty="0" smtClean="0"/>
              <a:t>Save money from large size, positioning with cheap power and access with Internet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F62FD4-0DCE-4358-992E-C10CBE3918FF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Sensors can be almost anything</a:t>
            </a:r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838200"/>
            <a:ext cx="8991600" cy="6019800"/>
          </a:xfrm>
        </p:spPr>
        <p:txBody>
          <a:bodyPr/>
          <a:lstStyle/>
          <a:p>
            <a:pPr eaLnBrk="1" hangingPunct="1">
              <a:spcBef>
                <a:spcPct val="10000"/>
              </a:spcBef>
            </a:pPr>
            <a:r>
              <a:rPr lang="en-US" smtClean="0"/>
              <a:t>Note </a:t>
            </a:r>
            <a:r>
              <a:rPr lang="en-US" smtClean="0">
                <a:solidFill>
                  <a:srgbClr val="FFFF00"/>
                </a:solidFill>
              </a:rPr>
              <a:t>sensors</a:t>
            </a:r>
            <a:r>
              <a:rPr lang="en-US" smtClean="0">
                <a:solidFill>
                  <a:srgbClr val="00FF00"/>
                </a:solidFill>
              </a:rPr>
              <a:t> </a:t>
            </a:r>
            <a:r>
              <a:rPr lang="en-US" smtClean="0"/>
              <a:t>are any time dependent source of information and a fixed source of information  is just a broken sensor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smtClean="0"/>
              <a:t>SAR </a:t>
            </a:r>
            <a:r>
              <a:rPr lang="en-US" smtClean="0">
                <a:solidFill>
                  <a:srgbClr val="FFFF00"/>
                </a:solidFill>
              </a:rPr>
              <a:t>Satellites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smtClean="0">
                <a:solidFill>
                  <a:srgbClr val="FFFF00"/>
                </a:solidFill>
              </a:rPr>
              <a:t>Environmental</a:t>
            </a:r>
            <a:r>
              <a:rPr lang="en-US" smtClean="0"/>
              <a:t> Monitors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smtClean="0"/>
              <a:t>Nokia N800 pocket computers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smtClean="0">
                <a:solidFill>
                  <a:srgbClr val="FFFF00"/>
                </a:solidFill>
              </a:rPr>
              <a:t>RFID</a:t>
            </a:r>
            <a:r>
              <a:rPr lang="en-US" smtClean="0"/>
              <a:t> tags and readers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smtClean="0">
                <a:solidFill>
                  <a:srgbClr val="FFFF00"/>
                </a:solidFill>
              </a:rPr>
              <a:t>GPS </a:t>
            </a:r>
            <a:r>
              <a:rPr lang="en-US" smtClean="0"/>
              <a:t>Sensors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smtClean="0">
                <a:solidFill>
                  <a:srgbClr val="FFFF00"/>
                </a:solidFill>
              </a:rPr>
              <a:t>Lego</a:t>
            </a:r>
            <a:r>
              <a:rPr lang="en-US" smtClean="0"/>
              <a:t> Robots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smtClean="0">
                <a:solidFill>
                  <a:srgbClr val="FFFF00"/>
                </a:solidFill>
              </a:rPr>
              <a:t>RSS Feeds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smtClean="0"/>
              <a:t>Audio/video: </a:t>
            </a:r>
            <a:r>
              <a:rPr lang="en-US" smtClean="0">
                <a:solidFill>
                  <a:srgbClr val="FFFF00"/>
                </a:solidFill>
              </a:rPr>
              <a:t>web-cams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smtClean="0"/>
              <a:t>Presentation of teacher in distance education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smtClean="0">
                <a:solidFill>
                  <a:srgbClr val="FFFF00"/>
                </a:solidFill>
              </a:rPr>
              <a:t>Text chats</a:t>
            </a:r>
            <a:r>
              <a:rPr lang="en-US" smtClean="0"/>
              <a:t> of students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smtClean="0">
                <a:solidFill>
                  <a:srgbClr val="FFFF00"/>
                </a:solidFill>
              </a:rPr>
              <a:t>Cell phones</a:t>
            </a:r>
          </a:p>
          <a:p>
            <a:pPr eaLnBrk="1" hangingPunct="1">
              <a:spcBef>
                <a:spcPct val="10000"/>
              </a:spcBef>
              <a:buFont typeface="Wingdings" pitchFamily="2" charset="2"/>
              <a:buNone/>
            </a:pPr>
            <a:endParaRPr lang="en-US" smtClean="0"/>
          </a:p>
          <a:p>
            <a:pPr lvl="1" eaLnBrk="1" hangingPunct="1">
              <a:spcBef>
                <a:spcPct val="10000"/>
              </a:spcBef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E6E0B2-A76C-4DBD-91FF-666C6B6B9D1B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103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76200"/>
            <a:ext cx="9144000" cy="6096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Components of the Sensor Grid</a:t>
            </a:r>
          </a:p>
        </p:txBody>
      </p:sp>
      <p:graphicFrame>
        <p:nvGraphicFramePr>
          <p:cNvPr id="1026" name="Object 3"/>
          <p:cNvGraphicFramePr>
            <a:graphicFrameLocks noChangeAspect="1"/>
          </p:cNvGraphicFramePr>
          <p:nvPr>
            <p:ph sz="quarter" idx="1"/>
          </p:nvPr>
        </p:nvGraphicFramePr>
        <p:xfrm>
          <a:off x="3657600" y="685800"/>
          <a:ext cx="2686050" cy="2266950"/>
        </p:xfrm>
        <a:graphic>
          <a:graphicData uri="http://schemas.openxmlformats.org/presentationml/2006/ole">
            <p:oleObj spid="_x0000_s1026" name="PhotoImpact" r:id="rId4" imgW="2685714" imgH="2266667" progId="">
              <p:embed/>
            </p:oleObj>
          </a:graphicData>
        </a:graphic>
      </p:graphicFrame>
      <p:graphicFrame>
        <p:nvGraphicFramePr>
          <p:cNvPr id="1027" name="Object 4"/>
          <p:cNvGraphicFramePr>
            <a:graphicFrameLocks noChangeAspect="1"/>
          </p:cNvGraphicFramePr>
          <p:nvPr>
            <p:ph sz="quarter" idx="2"/>
          </p:nvPr>
        </p:nvGraphicFramePr>
        <p:xfrm>
          <a:off x="6477000" y="685800"/>
          <a:ext cx="2543175" cy="2276475"/>
        </p:xfrm>
        <a:graphic>
          <a:graphicData uri="http://schemas.openxmlformats.org/presentationml/2006/ole">
            <p:oleObj spid="_x0000_s1027" name="PhotoImpact" r:id="rId5" imgW="2542857" imgH="2276190" progId="">
              <p:embed/>
            </p:oleObj>
          </a:graphicData>
        </a:graphic>
      </p:graphicFrame>
      <p:graphicFrame>
        <p:nvGraphicFramePr>
          <p:cNvPr id="1028" name="Object 5"/>
          <p:cNvGraphicFramePr>
            <a:graphicFrameLocks noChangeAspect="1"/>
          </p:cNvGraphicFramePr>
          <p:nvPr>
            <p:ph sz="quarter" idx="3"/>
          </p:nvPr>
        </p:nvGraphicFramePr>
        <p:xfrm>
          <a:off x="0" y="3200400"/>
          <a:ext cx="4876800" cy="3657600"/>
        </p:xfrm>
        <a:graphic>
          <a:graphicData uri="http://schemas.openxmlformats.org/presentationml/2006/ole">
            <p:oleObj spid="_x0000_s1028" name="PhotoImpact" r:id="rId6" imgW="20723810" imgH="15542857" progId="">
              <p:embed/>
            </p:oleObj>
          </a:graphicData>
        </a:graphic>
      </p:graphicFrame>
      <p:graphicFrame>
        <p:nvGraphicFramePr>
          <p:cNvPr id="1029" name="Object 6"/>
          <p:cNvGraphicFramePr>
            <a:graphicFrameLocks noChangeAspect="1"/>
          </p:cNvGraphicFramePr>
          <p:nvPr>
            <p:ph sz="quarter" idx="4"/>
          </p:nvPr>
        </p:nvGraphicFramePr>
        <p:xfrm>
          <a:off x="6934200" y="4191000"/>
          <a:ext cx="1857375" cy="1838325"/>
        </p:xfrm>
        <a:graphic>
          <a:graphicData uri="http://schemas.openxmlformats.org/presentationml/2006/ole">
            <p:oleObj spid="_x0000_s1029" name="PhotoImpact" r:id="rId7" imgW="1857143" imgH="1838095" progId="">
              <p:embed/>
            </p:oleObj>
          </a:graphicData>
        </a:graphic>
      </p:graphicFrame>
      <p:graphicFrame>
        <p:nvGraphicFramePr>
          <p:cNvPr id="1030" name="Object 7"/>
          <p:cNvGraphicFramePr>
            <a:graphicFrameLocks noChangeAspect="1"/>
          </p:cNvGraphicFramePr>
          <p:nvPr/>
        </p:nvGraphicFramePr>
        <p:xfrm>
          <a:off x="5105400" y="5029200"/>
          <a:ext cx="1193800" cy="971550"/>
        </p:xfrm>
        <a:graphic>
          <a:graphicData uri="http://schemas.openxmlformats.org/presentationml/2006/ole">
            <p:oleObj spid="_x0000_s1030" name="PhotoImpact" r:id="rId8" imgW="1777778" imgH="1447619" progId="">
              <p:embed/>
            </p:oleObj>
          </a:graphicData>
        </a:graphic>
      </p:graphicFrame>
      <p:sp>
        <p:nvSpPr>
          <p:cNvPr id="1033" name="Text Box 8"/>
          <p:cNvSpPr txBox="1">
            <a:spLocks noChangeArrowheads="1"/>
          </p:cNvSpPr>
          <p:nvPr/>
        </p:nvSpPr>
        <p:spPr bwMode="auto">
          <a:xfrm>
            <a:off x="1092200" y="6324600"/>
            <a:ext cx="7720013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Lego</a:t>
            </a:r>
            <a:r>
              <a:rPr lang="en-US"/>
              <a:t> Robot             </a:t>
            </a:r>
            <a:r>
              <a:rPr lang="en-US">
                <a:solidFill>
                  <a:srgbClr val="FFFF00"/>
                </a:solidFill>
              </a:rPr>
              <a:t>GPS</a:t>
            </a:r>
            <a:r>
              <a:rPr lang="en-US"/>
              <a:t>          Nokia N800                 </a:t>
            </a:r>
            <a:r>
              <a:rPr lang="en-US">
                <a:solidFill>
                  <a:srgbClr val="FFFF00"/>
                </a:solidFill>
              </a:rPr>
              <a:t> RFID</a:t>
            </a:r>
            <a:r>
              <a:rPr lang="en-US"/>
              <a:t> Tag                   RFID Reader</a:t>
            </a:r>
          </a:p>
        </p:txBody>
      </p:sp>
      <p:pic>
        <p:nvPicPr>
          <p:cNvPr id="1034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9600" y="838200"/>
            <a:ext cx="1752600" cy="12525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035" name="Text Box 10"/>
          <p:cNvSpPr txBox="1">
            <a:spLocks noChangeArrowheads="1"/>
          </p:cNvSpPr>
          <p:nvPr/>
        </p:nvSpPr>
        <p:spPr bwMode="auto">
          <a:xfrm>
            <a:off x="381000" y="2057400"/>
            <a:ext cx="219392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Laptop </a:t>
            </a:r>
            <a:r>
              <a:rPr lang="en-US"/>
              <a:t>for PowerPoint</a:t>
            </a:r>
          </a:p>
        </p:txBody>
      </p:sp>
      <p:sp>
        <p:nvSpPr>
          <p:cNvPr id="1036" name="Text Box 11"/>
          <p:cNvSpPr txBox="1">
            <a:spLocks noChangeArrowheads="1"/>
          </p:cNvSpPr>
          <p:nvPr/>
        </p:nvSpPr>
        <p:spPr bwMode="auto">
          <a:xfrm>
            <a:off x="5562600" y="3200400"/>
            <a:ext cx="13922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2 </a:t>
            </a:r>
            <a:r>
              <a:rPr lang="en-US">
                <a:solidFill>
                  <a:srgbClr val="FFFF00"/>
                </a:solidFill>
              </a:rPr>
              <a:t>Robots</a:t>
            </a:r>
            <a:r>
              <a:rPr lang="en-US"/>
              <a:t> used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8229600" cy="868362"/>
          </a:xfrm>
        </p:spPr>
        <p:txBody>
          <a:bodyPr/>
          <a:lstStyle/>
          <a:p>
            <a:r>
              <a:rPr lang="en-US" dirty="0" smtClean="0"/>
              <a:t>Clouds and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763000" cy="5181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Clouds are very suitable for data deluge as data analysis is “embarrassingly parallel” over data</a:t>
            </a:r>
          </a:p>
          <a:p>
            <a:r>
              <a:rPr lang="en-US" dirty="0" smtClean="0"/>
              <a:t>Either single instrument (DNA sequencer or particle accelerator) streams out “events” that can be analyzed separately</a:t>
            </a:r>
          </a:p>
          <a:p>
            <a:r>
              <a:rPr lang="en-US" dirty="0" smtClean="0"/>
              <a:t>Or we have lots of sensors (instruments) whose produced data can be analyzed separately</a:t>
            </a:r>
          </a:p>
          <a:p>
            <a:r>
              <a:rPr lang="en-US" dirty="0" smtClean="0"/>
              <a:t>Parallel over events or over sensors</a:t>
            </a:r>
          </a:p>
          <a:p>
            <a:r>
              <a:rPr lang="en-US" dirty="0" smtClean="0"/>
              <a:t>MapReduce (Hadoop or Dryad) manage analysis</a:t>
            </a:r>
          </a:p>
          <a:p>
            <a:r>
              <a:rPr lang="en-US" dirty="0" smtClean="0"/>
              <a:t>Publish-Subscribe can be used for efficient Staging</a:t>
            </a:r>
          </a:p>
          <a:p>
            <a:r>
              <a:rPr lang="en-US" dirty="0" smtClean="0"/>
              <a:t>Sensor as a Service – maps each sensor to a </a:t>
            </a:r>
            <a:r>
              <a:rPr lang="en-US" smtClean="0"/>
              <a:t>dynamic </a:t>
            </a:r>
            <a:r>
              <a:rPr lang="en-US" smtClean="0"/>
              <a:t>cloud </a:t>
            </a:r>
            <a:r>
              <a:rPr lang="en-US" dirty="0" smtClean="0"/>
              <a:t>“proxy”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“File/Data Repository” Parallelism</a:t>
            </a:r>
            <a:endParaRPr lang="en-US" dirty="0"/>
          </a:p>
        </p:txBody>
      </p:sp>
      <p:grpSp>
        <p:nvGrpSpPr>
          <p:cNvPr id="3" name="Group 65"/>
          <p:cNvGrpSpPr/>
          <p:nvPr/>
        </p:nvGrpSpPr>
        <p:grpSpPr>
          <a:xfrm>
            <a:off x="228600" y="2819400"/>
            <a:ext cx="7696200" cy="3810000"/>
            <a:chOff x="228600" y="3048000"/>
            <a:chExt cx="7696200" cy="3810000"/>
          </a:xfrm>
        </p:grpSpPr>
        <p:grpSp>
          <p:nvGrpSpPr>
            <p:cNvPr id="4" name="Group 51"/>
            <p:cNvGrpSpPr/>
            <p:nvPr/>
          </p:nvGrpSpPr>
          <p:grpSpPr>
            <a:xfrm>
              <a:off x="228600" y="3048000"/>
              <a:ext cx="7696200" cy="3810000"/>
              <a:chOff x="228600" y="3048000"/>
              <a:chExt cx="7696200" cy="3810000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28600" y="3048000"/>
                <a:ext cx="2857500" cy="381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grpSp>
            <p:nvGrpSpPr>
              <p:cNvPr id="9" name="Group 13"/>
              <p:cNvGrpSpPr/>
              <p:nvPr/>
            </p:nvGrpSpPr>
            <p:grpSpPr>
              <a:xfrm>
                <a:off x="3581400" y="3080658"/>
                <a:ext cx="457200" cy="3668485"/>
                <a:chOff x="3581400" y="3037115"/>
                <a:chExt cx="457200" cy="3668485"/>
              </a:xfrm>
              <a:solidFill>
                <a:srgbClr val="92D050"/>
              </a:solidFill>
            </p:grpSpPr>
            <p:sp>
              <p:nvSpPr>
                <p:cNvPr id="5" name="Oval 4"/>
                <p:cNvSpPr/>
                <p:nvPr/>
              </p:nvSpPr>
              <p:spPr>
                <a:xfrm rot="16200000">
                  <a:off x="3581400" y="6248400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 kern="1200">
                    <a:solidFill>
                      <a:prstClr val="white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" name="Oval 5"/>
                <p:cNvSpPr/>
                <p:nvPr/>
              </p:nvSpPr>
              <p:spPr>
                <a:xfrm rot="16200000">
                  <a:off x="3581400" y="5606143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 kern="1200">
                    <a:solidFill>
                      <a:prstClr val="white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" name="Oval 6"/>
                <p:cNvSpPr/>
                <p:nvPr/>
              </p:nvSpPr>
              <p:spPr>
                <a:xfrm rot="16200000">
                  <a:off x="3581400" y="4963886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 kern="1200">
                    <a:solidFill>
                      <a:prstClr val="white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" name="Oval 7"/>
                <p:cNvSpPr/>
                <p:nvPr/>
              </p:nvSpPr>
              <p:spPr>
                <a:xfrm rot="16200000">
                  <a:off x="3581400" y="4321629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 kern="1200">
                    <a:solidFill>
                      <a:prstClr val="white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Oval 10"/>
                <p:cNvSpPr/>
                <p:nvPr/>
              </p:nvSpPr>
              <p:spPr>
                <a:xfrm rot="16200000">
                  <a:off x="3581400" y="3037115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 kern="1200">
                    <a:solidFill>
                      <a:prstClr val="white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Oval 11"/>
                <p:cNvSpPr/>
                <p:nvPr/>
              </p:nvSpPr>
              <p:spPr>
                <a:xfrm rot="16200000">
                  <a:off x="3581400" y="3679372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 kern="1200">
                    <a:solidFill>
                      <a:prstClr val="white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" name="Group 14"/>
              <p:cNvGrpSpPr/>
              <p:nvPr/>
            </p:nvGrpSpPr>
            <p:grpSpPr>
              <a:xfrm>
                <a:off x="4838700" y="3080658"/>
                <a:ext cx="457200" cy="3668485"/>
                <a:chOff x="3581400" y="3037115"/>
                <a:chExt cx="457200" cy="3668485"/>
              </a:xfrm>
              <a:solidFill>
                <a:srgbClr val="92D050"/>
              </a:solidFill>
            </p:grpSpPr>
            <p:sp>
              <p:nvSpPr>
                <p:cNvPr id="16" name="Oval 15"/>
                <p:cNvSpPr/>
                <p:nvPr/>
              </p:nvSpPr>
              <p:spPr>
                <a:xfrm rot="16200000">
                  <a:off x="3581400" y="6248400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 kern="1200">
                    <a:solidFill>
                      <a:prstClr val="white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Oval 16"/>
                <p:cNvSpPr/>
                <p:nvPr/>
              </p:nvSpPr>
              <p:spPr>
                <a:xfrm rot="16200000">
                  <a:off x="3581400" y="5606143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 kern="1200">
                    <a:solidFill>
                      <a:prstClr val="white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Oval 17"/>
                <p:cNvSpPr/>
                <p:nvPr/>
              </p:nvSpPr>
              <p:spPr>
                <a:xfrm rot="16200000">
                  <a:off x="3581400" y="4963886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 kern="1200">
                    <a:solidFill>
                      <a:prstClr val="white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Oval 18"/>
                <p:cNvSpPr/>
                <p:nvPr/>
              </p:nvSpPr>
              <p:spPr>
                <a:xfrm rot="16200000">
                  <a:off x="3581400" y="4321629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 kern="1200">
                    <a:solidFill>
                      <a:prstClr val="white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Oval 19"/>
                <p:cNvSpPr/>
                <p:nvPr/>
              </p:nvSpPr>
              <p:spPr>
                <a:xfrm rot="16200000">
                  <a:off x="3581400" y="3037115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 kern="1200">
                    <a:solidFill>
                      <a:prstClr val="white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Oval 20"/>
                <p:cNvSpPr/>
                <p:nvPr/>
              </p:nvSpPr>
              <p:spPr>
                <a:xfrm rot="16200000">
                  <a:off x="3581400" y="3679372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 kern="1200">
                    <a:solidFill>
                      <a:prstClr val="white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" name="Group 21"/>
              <p:cNvGrpSpPr/>
              <p:nvPr/>
            </p:nvGrpSpPr>
            <p:grpSpPr>
              <a:xfrm>
                <a:off x="6096000" y="3080658"/>
                <a:ext cx="457200" cy="3668485"/>
                <a:chOff x="3581400" y="3037115"/>
                <a:chExt cx="457200" cy="3668485"/>
              </a:xfrm>
              <a:solidFill>
                <a:srgbClr val="92D050"/>
              </a:solidFill>
            </p:grpSpPr>
            <p:sp>
              <p:nvSpPr>
                <p:cNvPr id="23" name="Oval 22"/>
                <p:cNvSpPr/>
                <p:nvPr/>
              </p:nvSpPr>
              <p:spPr>
                <a:xfrm rot="16200000">
                  <a:off x="3581400" y="6248400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 kern="1200">
                    <a:solidFill>
                      <a:prstClr val="white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Oval 23"/>
                <p:cNvSpPr/>
                <p:nvPr/>
              </p:nvSpPr>
              <p:spPr>
                <a:xfrm rot="16200000">
                  <a:off x="3581400" y="5606143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 kern="1200">
                    <a:solidFill>
                      <a:prstClr val="white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Oval 24"/>
                <p:cNvSpPr/>
                <p:nvPr/>
              </p:nvSpPr>
              <p:spPr>
                <a:xfrm rot="16200000">
                  <a:off x="3581400" y="4963886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 kern="1200">
                    <a:solidFill>
                      <a:prstClr val="white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 rot="16200000">
                  <a:off x="3581400" y="4321629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 kern="1200">
                    <a:solidFill>
                      <a:prstClr val="white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Oval 26"/>
                <p:cNvSpPr/>
                <p:nvPr/>
              </p:nvSpPr>
              <p:spPr>
                <a:xfrm rot="16200000">
                  <a:off x="3581400" y="3037115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 kern="1200">
                    <a:solidFill>
                      <a:prstClr val="white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Oval 27"/>
                <p:cNvSpPr/>
                <p:nvPr/>
              </p:nvSpPr>
              <p:spPr>
                <a:xfrm rot="16200000">
                  <a:off x="3581400" y="3679372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n-US" kern="1200">
                    <a:solidFill>
                      <a:prstClr val="white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9" name="Oval 28"/>
              <p:cNvSpPr/>
              <p:nvPr/>
            </p:nvSpPr>
            <p:spPr>
              <a:xfrm>
                <a:off x="7467600" y="3048000"/>
                <a:ext cx="457200" cy="3733800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 kern="120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54" name="Straight Arrow Connector 53"/>
            <p:cNvCxnSpPr/>
            <p:nvPr/>
          </p:nvCxnSpPr>
          <p:spPr>
            <a:xfrm>
              <a:off x="1219200" y="6553200"/>
              <a:ext cx="22860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>
              <a:off x="1447800" y="5867400"/>
              <a:ext cx="20574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>
              <a:off x="1524000" y="5257800"/>
              <a:ext cx="19812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>
              <a:off x="2133600" y="4572000"/>
              <a:ext cx="13716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flipV="1">
              <a:off x="2438400" y="3963988"/>
              <a:ext cx="1066800" cy="379412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rot="5400000" flipH="1" flipV="1">
              <a:off x="2667000" y="3276600"/>
              <a:ext cx="838200" cy="838200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72"/>
          <p:cNvGrpSpPr/>
          <p:nvPr/>
        </p:nvGrpSpPr>
        <p:grpSpPr>
          <a:xfrm>
            <a:off x="4114800" y="3048000"/>
            <a:ext cx="685800" cy="3278188"/>
            <a:chOff x="4114800" y="3276600"/>
            <a:chExt cx="685800" cy="3278188"/>
          </a:xfrm>
        </p:grpSpPr>
        <p:cxnSp>
          <p:nvCxnSpPr>
            <p:cNvPr id="55" name="Straight Arrow Connector 54"/>
            <p:cNvCxnSpPr/>
            <p:nvPr/>
          </p:nvCxnSpPr>
          <p:spPr>
            <a:xfrm>
              <a:off x="4114800" y="6553200"/>
              <a:ext cx="6858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>
              <a:off x="4114800" y="5897880"/>
              <a:ext cx="6858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>
              <a:off x="4114800" y="5242560"/>
              <a:ext cx="6858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4114800" y="4587240"/>
              <a:ext cx="6858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>
              <a:off x="4114800" y="3931920"/>
              <a:ext cx="6858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>
              <a:off x="4114800" y="3276600"/>
              <a:ext cx="6858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5" name="Straight Arrow Connector 74"/>
          <p:cNvCxnSpPr/>
          <p:nvPr/>
        </p:nvCxnSpPr>
        <p:spPr>
          <a:xfrm rot="5400000" flipH="1" flipV="1">
            <a:off x="4724400" y="5029200"/>
            <a:ext cx="1905000" cy="685800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5334000" y="5669280"/>
            <a:ext cx="685800" cy="1588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5334000" y="5013960"/>
            <a:ext cx="685800" cy="1588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rot="16200000" flipH="1">
            <a:off x="4693920" y="4998720"/>
            <a:ext cx="1965960" cy="685800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V="1">
            <a:off x="5334000" y="3124200"/>
            <a:ext cx="685800" cy="579120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rot="16200000" flipH="1">
            <a:off x="5334000" y="3048000"/>
            <a:ext cx="685800" cy="685800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6629400" y="3124200"/>
            <a:ext cx="838200" cy="3048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>
            <a:off x="6629400" y="3733800"/>
            <a:ext cx="762000" cy="3048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>
            <a:off x="6629400" y="4419600"/>
            <a:ext cx="762000" cy="1588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>
            <a:off x="6629400" y="5029200"/>
            <a:ext cx="762000" cy="1588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 flipV="1">
            <a:off x="6629400" y="5410200"/>
            <a:ext cx="685800" cy="2286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 flipV="1">
            <a:off x="6629400" y="5943600"/>
            <a:ext cx="762000" cy="3048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98"/>
          <p:cNvGrpSpPr/>
          <p:nvPr/>
        </p:nvGrpSpPr>
        <p:grpSpPr>
          <a:xfrm>
            <a:off x="228600" y="1218177"/>
            <a:ext cx="2743200" cy="915423"/>
            <a:chOff x="152400" y="1371600"/>
            <a:chExt cx="3048000" cy="1067823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2400" y="1371600"/>
              <a:ext cx="1100137" cy="1035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t="42278"/>
            <a:stretch>
              <a:fillRect/>
            </a:stretch>
          </p:blipFill>
          <p:spPr bwMode="auto">
            <a:xfrm>
              <a:off x="1371600" y="1371600"/>
              <a:ext cx="1828800" cy="10678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00" name="TextBox 99"/>
          <p:cNvSpPr txBox="1"/>
          <p:nvPr/>
        </p:nvSpPr>
        <p:spPr>
          <a:xfrm>
            <a:off x="914400" y="838200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Instruments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990600" y="24384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Disks</a:t>
            </a:r>
          </a:p>
        </p:txBody>
      </p:sp>
      <p:cxnSp>
        <p:nvCxnSpPr>
          <p:cNvPr id="102" name="Straight Arrow Connector 101"/>
          <p:cNvCxnSpPr/>
          <p:nvPr/>
        </p:nvCxnSpPr>
        <p:spPr>
          <a:xfrm rot="5400000">
            <a:off x="380206" y="2438400"/>
            <a:ext cx="610394" cy="794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 rot="5400000">
            <a:off x="1905000" y="2438400"/>
            <a:ext cx="610394" cy="794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/>
          <p:cNvSpPr txBox="1"/>
          <p:nvPr/>
        </p:nvSpPr>
        <p:spPr>
          <a:xfrm>
            <a:off x="4572000" y="6488668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Computers/Disks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3429000" y="2373868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b="1" kern="1200" dirty="0">
                <a:solidFill>
                  <a:srgbClr val="00B050"/>
                </a:solidFill>
                <a:latin typeface="Calibri"/>
                <a:ea typeface="+mn-ea"/>
                <a:cs typeface="+mn-cs"/>
              </a:rPr>
              <a:t>Map</a:t>
            </a:r>
            <a:r>
              <a:rPr lang="en-US" sz="2000" b="1" kern="1200" baseline="-25000" dirty="0">
                <a:solidFill>
                  <a:srgbClr val="00B050"/>
                </a:solidFill>
                <a:latin typeface="Calibri"/>
                <a:ea typeface="+mn-ea"/>
                <a:cs typeface="+mn-cs"/>
              </a:rPr>
              <a:t>1</a:t>
            </a:r>
            <a:endParaRPr lang="en-US" b="1" kern="1200" baseline="-25000" dirty="0">
              <a:solidFill>
                <a:srgbClr val="00B05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4724400" y="2373868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b="1" kern="1200" dirty="0">
                <a:solidFill>
                  <a:srgbClr val="00B050"/>
                </a:solidFill>
                <a:latin typeface="Calibri"/>
                <a:ea typeface="+mn-ea"/>
                <a:cs typeface="+mn-cs"/>
              </a:rPr>
              <a:t>Map</a:t>
            </a:r>
            <a:r>
              <a:rPr lang="en-US" sz="2000" b="1" kern="1200" baseline="-25000" dirty="0">
                <a:solidFill>
                  <a:srgbClr val="00B050"/>
                </a:solidFill>
                <a:latin typeface="Calibri"/>
                <a:ea typeface="+mn-ea"/>
                <a:cs typeface="+mn-cs"/>
              </a:rPr>
              <a:t>2</a:t>
            </a:r>
            <a:endParaRPr lang="en-US" b="1" kern="1200" baseline="-25000" dirty="0">
              <a:solidFill>
                <a:srgbClr val="00B05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5943600" y="2373868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b="1" kern="1200" dirty="0">
                <a:solidFill>
                  <a:srgbClr val="00B050"/>
                </a:solidFill>
                <a:latin typeface="Calibri"/>
                <a:ea typeface="+mn-ea"/>
                <a:cs typeface="+mn-cs"/>
              </a:rPr>
              <a:t>Map</a:t>
            </a:r>
            <a:r>
              <a:rPr lang="en-US" sz="2000" b="1" kern="1200" baseline="-25000" dirty="0">
                <a:solidFill>
                  <a:srgbClr val="00B050"/>
                </a:solidFill>
                <a:latin typeface="Calibri"/>
                <a:ea typeface="+mn-ea"/>
                <a:cs typeface="+mn-cs"/>
              </a:rPr>
              <a:t>3</a:t>
            </a:r>
            <a:endParaRPr lang="en-US" b="1" kern="1200" baseline="-25000" dirty="0">
              <a:solidFill>
                <a:srgbClr val="00B05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6858000" y="2373868"/>
            <a:ext cx="884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b="1" kern="1200" dirty="0">
                <a:solidFill>
                  <a:srgbClr val="FFC000"/>
                </a:solidFill>
                <a:latin typeface="Calibri"/>
                <a:ea typeface="+mn-ea"/>
                <a:cs typeface="+mn-cs"/>
              </a:rPr>
              <a:t>Reduce</a:t>
            </a:r>
            <a:endParaRPr lang="en-US" b="1" kern="1200" baseline="-25000" dirty="0">
              <a:solidFill>
                <a:srgbClr val="FFC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3733800" y="1905000"/>
            <a:ext cx="3813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Communication via Messages/Files</a:t>
            </a:r>
          </a:p>
        </p:txBody>
      </p:sp>
      <p:cxnSp>
        <p:nvCxnSpPr>
          <p:cNvPr id="114" name="Straight Arrow Connector 113"/>
          <p:cNvCxnSpPr/>
          <p:nvPr/>
        </p:nvCxnSpPr>
        <p:spPr>
          <a:xfrm rot="5400000">
            <a:off x="4114800" y="2513806"/>
            <a:ext cx="609600" cy="1588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 rot="5400000">
            <a:off x="5334794" y="2513806"/>
            <a:ext cx="609600" cy="1588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 rot="5400000">
            <a:off x="6477794" y="2513806"/>
            <a:ext cx="609600" cy="1588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/>
          <p:nvPr/>
        </p:nvSpPr>
        <p:spPr>
          <a:xfrm>
            <a:off x="3200400" y="838200"/>
            <a:ext cx="609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Map</a:t>
            </a: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     = (data parallel) computation reading and writing data</a:t>
            </a:r>
          </a:p>
          <a:p>
            <a:pPr algn="l" rtl="0"/>
            <a:r>
              <a:rPr lang="en-US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Reduce</a:t>
            </a: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= Collective/Consolidation phase e.g. forming multiple global sums as in histogram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8153400" y="2133600"/>
            <a:ext cx="848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Portals</a:t>
            </a:r>
            <a:br>
              <a:rPr lang="en-US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en-US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/Users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29600" y="3124200"/>
            <a:ext cx="765149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8229600" y="41910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153400" y="5257800"/>
            <a:ext cx="86677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4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295400" y="1219200"/>
            <a:ext cx="1676400" cy="932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6962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Some File/Data Parallel Examples</a:t>
            </a:r>
            <a:br>
              <a:rPr lang="en-US" sz="4000" dirty="0" smtClean="0"/>
            </a:br>
            <a:r>
              <a:rPr lang="en-US" sz="4000" dirty="0" smtClean="0"/>
              <a:t>from Indiana University Biology Dept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991600" cy="51054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EST (Expressed Sequence Tag) Assembly</a:t>
            </a:r>
            <a:r>
              <a:rPr lang="en-US" dirty="0" smtClean="0"/>
              <a:t>: 2 million mRNA sequences generates 540000 files taking 15 hours on 400 TeraGrid nodes (CAP3 run dominates)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MultiParanoid/InParanoid</a:t>
            </a:r>
            <a:r>
              <a:rPr lang="en-US" dirty="0" smtClean="0"/>
              <a:t> gene sequence clustering: 476 core years just for Prokaryotes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Population Genomics: </a:t>
            </a:r>
            <a:r>
              <a:rPr lang="en-US" dirty="0" smtClean="0"/>
              <a:t>(Lynch) Looking at all pairs separated by up to 1000 nucleotides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Sequence-based </a:t>
            </a:r>
            <a:r>
              <a:rPr lang="en-US" dirty="0" err="1" smtClean="0">
                <a:solidFill>
                  <a:srgbClr val="0070C0"/>
                </a:solidFill>
              </a:rPr>
              <a:t>transcriptome</a:t>
            </a:r>
            <a:r>
              <a:rPr lang="en-US" dirty="0" smtClean="0">
                <a:solidFill>
                  <a:srgbClr val="0070C0"/>
                </a:solidFill>
              </a:rPr>
              <a:t> profiling</a:t>
            </a:r>
            <a:r>
              <a:rPr lang="en-US" dirty="0" smtClean="0"/>
              <a:t>: (</a:t>
            </a:r>
            <a:r>
              <a:rPr lang="en-US" dirty="0" err="1" smtClean="0"/>
              <a:t>Cherbas</a:t>
            </a:r>
            <a:r>
              <a:rPr lang="en-US" dirty="0" smtClean="0"/>
              <a:t>, Innes) MAQ, SOAP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Systems Microbiology </a:t>
            </a:r>
            <a:r>
              <a:rPr lang="en-US" dirty="0" smtClean="0"/>
              <a:t>(</a:t>
            </a:r>
            <a:r>
              <a:rPr lang="en-US" dirty="0" err="1" smtClean="0"/>
              <a:t>Brun</a:t>
            </a:r>
            <a:r>
              <a:rPr lang="en-US" dirty="0" smtClean="0"/>
              <a:t>) BLAST, </a:t>
            </a:r>
            <a:r>
              <a:rPr lang="en-US" dirty="0" err="1" smtClean="0"/>
              <a:t>InterProScan</a:t>
            </a:r>
            <a:endParaRPr lang="en-US" dirty="0" smtClean="0"/>
          </a:p>
          <a:p>
            <a:r>
              <a:rPr lang="en-US" dirty="0" err="1" smtClean="0">
                <a:solidFill>
                  <a:srgbClr val="0070C0"/>
                </a:solidFill>
              </a:rPr>
              <a:t>Metagenomics</a:t>
            </a:r>
            <a:r>
              <a:rPr lang="en-US" dirty="0" smtClean="0"/>
              <a:t> (</a:t>
            </a:r>
            <a:r>
              <a:rPr lang="en-US" dirty="0" err="1" smtClean="0"/>
              <a:t>Fortenberry</a:t>
            </a:r>
            <a:r>
              <a:rPr lang="en-US" dirty="0" smtClean="0"/>
              <a:t>, Nelson) Pairwise alignment of 7243 16s sequence data took 12 hours on TeraGrid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All can use Dryad or Hadoop on Clouds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02C606-098A-47A5-B85F-3A7240FEB22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ue_HP_Light">
  <a:themeElements>
    <a:clrScheme name="Blue_HP_Light 2">
      <a:dk1>
        <a:srgbClr val="000000"/>
      </a:dk1>
      <a:lt1>
        <a:srgbClr val="FFFFFF"/>
      </a:lt1>
      <a:dk2>
        <a:srgbClr val="000000"/>
      </a:dk2>
      <a:lt2>
        <a:srgbClr val="AAABB0"/>
      </a:lt2>
      <a:accent1>
        <a:srgbClr val="0071B5"/>
      </a:accent1>
      <a:accent2>
        <a:srgbClr val="64B900"/>
      </a:accent2>
      <a:accent3>
        <a:srgbClr val="FFFFFF"/>
      </a:accent3>
      <a:accent4>
        <a:srgbClr val="000000"/>
      </a:accent4>
      <a:accent5>
        <a:srgbClr val="AABBD7"/>
      </a:accent5>
      <a:accent6>
        <a:srgbClr val="5AA700"/>
      </a:accent6>
      <a:hlink>
        <a:srgbClr val="EB5F01"/>
      </a:hlink>
      <a:folHlink>
        <a:srgbClr val="CC0066"/>
      </a:folHlink>
    </a:clrScheme>
    <a:fontScheme name="Blue_HP_Light">
      <a:majorFont>
        <a:latin typeface="Futura Bk"/>
        <a:ea typeface=""/>
        <a:cs typeface=""/>
      </a:majorFont>
      <a:minorFont>
        <a:latin typeface="Futura B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ue_HP_Light 1">
        <a:dk1>
          <a:srgbClr val="000000"/>
        </a:dk1>
        <a:lt1>
          <a:srgbClr val="FFFFFF"/>
        </a:lt1>
        <a:dk2>
          <a:srgbClr val="001D58"/>
        </a:dk2>
        <a:lt2>
          <a:srgbClr val="FFFFFF"/>
        </a:lt2>
        <a:accent1>
          <a:srgbClr val="0071B5"/>
        </a:accent1>
        <a:accent2>
          <a:srgbClr val="64B900"/>
        </a:accent2>
        <a:accent3>
          <a:srgbClr val="AAABB4"/>
        </a:accent3>
        <a:accent4>
          <a:srgbClr val="DADADA"/>
        </a:accent4>
        <a:accent5>
          <a:srgbClr val="AABBD7"/>
        </a:accent5>
        <a:accent6>
          <a:srgbClr val="5AA700"/>
        </a:accent6>
        <a:hlink>
          <a:srgbClr val="EB5F01"/>
        </a:hlink>
        <a:folHlink>
          <a:srgbClr val="CC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_HP_Light 2">
        <a:dk1>
          <a:srgbClr val="000000"/>
        </a:dk1>
        <a:lt1>
          <a:srgbClr val="FFFFFF"/>
        </a:lt1>
        <a:dk2>
          <a:srgbClr val="000000"/>
        </a:dk2>
        <a:lt2>
          <a:srgbClr val="AAABB0"/>
        </a:lt2>
        <a:accent1>
          <a:srgbClr val="0071B5"/>
        </a:accent1>
        <a:accent2>
          <a:srgbClr val="64B900"/>
        </a:accent2>
        <a:accent3>
          <a:srgbClr val="FFFFFF"/>
        </a:accent3>
        <a:accent4>
          <a:srgbClr val="000000"/>
        </a:accent4>
        <a:accent5>
          <a:srgbClr val="AABBD7"/>
        </a:accent5>
        <a:accent6>
          <a:srgbClr val="5AA700"/>
        </a:accent6>
        <a:hlink>
          <a:srgbClr val="EB5F01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NPACI/SDSC (logo) templat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1_NPACI/SDSC (logo) template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NPACI/SDSC (logo)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PACI/SDSC (logo)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PACI/SDSC (logo) 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PACI/SDSC (logo) 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PACI/SDSC (logo)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PACI/SDSC (logo)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PACI/SDSC (logo)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Slide Master">
  <a:themeElements>
    <a:clrScheme name="Slid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 Master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lid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lue_HP_Light 1">
    <a:dk1>
      <a:srgbClr val="000000"/>
    </a:dk1>
    <a:lt1>
      <a:srgbClr val="FFFFFF"/>
    </a:lt1>
    <a:dk2>
      <a:srgbClr val="001D58"/>
    </a:dk2>
    <a:lt2>
      <a:srgbClr val="FFFFFF"/>
    </a:lt2>
    <a:accent1>
      <a:srgbClr val="0071B5"/>
    </a:accent1>
    <a:accent2>
      <a:srgbClr val="64B900"/>
    </a:accent2>
    <a:accent3>
      <a:srgbClr val="AAABB4"/>
    </a:accent3>
    <a:accent4>
      <a:srgbClr val="DADADA"/>
    </a:accent4>
    <a:accent5>
      <a:srgbClr val="AABBD7"/>
    </a:accent5>
    <a:accent6>
      <a:srgbClr val="5AA700"/>
    </a:accent6>
    <a:hlink>
      <a:srgbClr val="EB5F01"/>
    </a:hlink>
    <a:folHlink>
      <a:srgbClr val="CC006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30292</TotalTime>
  <Words>1055</Words>
  <Application>Microsoft Office PowerPoint</Application>
  <PresentationFormat>On-screen Show (4:3)</PresentationFormat>
  <Paragraphs>229</Paragraphs>
  <Slides>22</Slides>
  <Notes>22</Notes>
  <HiddenSlides>0</HiddenSlides>
  <MMClips>0</MMClips>
  <ScaleCrop>false</ScaleCrop>
  <HeadingPairs>
    <vt:vector size="6" baseType="variant">
      <vt:variant>
        <vt:lpstr>Theme</vt:lpstr>
      </vt:variant>
      <vt:variant>
        <vt:i4>7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Globe</vt:lpstr>
      <vt:lpstr>Blue_HP_Light</vt:lpstr>
      <vt:lpstr>1_NPACI/SDSC (logo) template</vt:lpstr>
      <vt:lpstr>Slide Master</vt:lpstr>
      <vt:lpstr>5_Globe</vt:lpstr>
      <vt:lpstr>Office Theme</vt:lpstr>
      <vt:lpstr>1_Office Theme</vt:lpstr>
      <vt:lpstr>PhotoImpact</vt:lpstr>
      <vt:lpstr>Chart</vt:lpstr>
      <vt:lpstr>Clouds and Sensor Grids</vt:lpstr>
      <vt:lpstr>Slide 2</vt:lpstr>
      <vt:lpstr>Clouds as Cost Effective Data Centers</vt:lpstr>
      <vt:lpstr>Clouds hide Complexity</vt:lpstr>
      <vt:lpstr>Sensors can be almost anything</vt:lpstr>
      <vt:lpstr>Components of the Sensor Grid</vt:lpstr>
      <vt:lpstr>Clouds and Data</vt:lpstr>
      <vt:lpstr>“File/Data Repository” Parallelism</vt:lpstr>
      <vt:lpstr>Some File/Data Parallel Examples from Indiana University Biology Dept</vt:lpstr>
      <vt:lpstr>Slide 10</vt:lpstr>
      <vt:lpstr>Data Intensive Cloud Architecture</vt:lpstr>
      <vt:lpstr>Sensors as a (Cloud) Service</vt:lpstr>
      <vt:lpstr>Slide 13</vt:lpstr>
      <vt:lpstr>Slide 14</vt:lpstr>
      <vt:lpstr>Slide 15</vt:lpstr>
      <vt:lpstr>Cloud Latencies: Europe--US</vt:lpstr>
      <vt:lpstr>Trans-Atlantic Cloud Bandwidth</vt:lpstr>
      <vt:lpstr>Trans-Atlantic Cloud Bandwidth</vt:lpstr>
      <vt:lpstr>Matrix Multiplication - Performance</vt:lpstr>
      <vt:lpstr>Matrix Multiplication - Speedup</vt:lpstr>
      <vt:lpstr>Kmeans Clustering - Performance</vt:lpstr>
      <vt:lpstr>Kmeans Clustering - Speedup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 </cp:lastModifiedBy>
  <cp:revision>371</cp:revision>
  <dcterms:created xsi:type="dcterms:W3CDTF">1601-01-01T00:00:00Z</dcterms:created>
  <dcterms:modified xsi:type="dcterms:W3CDTF">2009-05-21T17:17:13Z</dcterms:modified>
</cp:coreProperties>
</file>