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</p:sldMasterIdLst>
  <p:notesMasterIdLst>
    <p:notesMasterId r:id="rId34"/>
  </p:notesMasterIdLst>
  <p:sldIdLst>
    <p:sldId id="329" r:id="rId3"/>
    <p:sldId id="374" r:id="rId4"/>
    <p:sldId id="333" r:id="rId5"/>
    <p:sldId id="364" r:id="rId6"/>
    <p:sldId id="297" r:id="rId7"/>
    <p:sldId id="298" r:id="rId8"/>
    <p:sldId id="299" r:id="rId9"/>
    <p:sldId id="300" r:id="rId10"/>
    <p:sldId id="304" r:id="rId11"/>
    <p:sldId id="302" r:id="rId12"/>
    <p:sldId id="303" r:id="rId13"/>
    <p:sldId id="376" r:id="rId14"/>
    <p:sldId id="344" r:id="rId15"/>
    <p:sldId id="345" r:id="rId16"/>
    <p:sldId id="373" r:id="rId17"/>
    <p:sldId id="308" r:id="rId18"/>
    <p:sldId id="330" r:id="rId19"/>
    <p:sldId id="309" r:id="rId20"/>
    <p:sldId id="310" r:id="rId21"/>
    <p:sldId id="312" r:id="rId22"/>
    <p:sldId id="311" r:id="rId23"/>
    <p:sldId id="380" r:id="rId24"/>
    <p:sldId id="332" r:id="rId25"/>
    <p:sldId id="314" r:id="rId26"/>
    <p:sldId id="379" r:id="rId27"/>
    <p:sldId id="378" r:id="rId28"/>
    <p:sldId id="323" r:id="rId29"/>
    <p:sldId id="322" r:id="rId30"/>
    <p:sldId id="318" r:id="rId31"/>
    <p:sldId id="381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57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21981627296821E-2"/>
          <c:y val="0.18247115912836542"/>
          <c:w val="0.91392246281714751"/>
          <c:h val="0.71101385582616128"/>
        </c:manualLayout>
      </c:layout>
      <c:line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2.6388888888889852E-3</c:v>
                </c:pt>
                <c:pt idx="1">
                  <c:v>2.5347222222223201E-3</c:v>
                </c:pt>
                <c:pt idx="2">
                  <c:v>2.7083333333334553E-3</c:v>
                </c:pt>
                <c:pt idx="3">
                  <c:v>2.8124999999999908E-3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41472"/>
        <c:axId val="90843008"/>
      </c:lineChart>
      <c:catAx>
        <c:axId val="908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90843008"/>
        <c:crosses val="autoZero"/>
        <c:auto val="1"/>
        <c:lblAlgn val="ctr"/>
        <c:lblOffset val="100"/>
        <c:noMultiLvlLbl val="0"/>
      </c:catAx>
      <c:valAx>
        <c:axId val="90843008"/>
        <c:scaling>
          <c:orientation val="minMax"/>
          <c:max val="3.0000000000000135E-3"/>
          <c:min val="0"/>
        </c:scaling>
        <c:delete val="0"/>
        <c:axPos val="l"/>
        <c:majorGridlines/>
        <c:numFmt formatCode="h:mm:ss" sourceLinked="1"/>
        <c:majorTickMark val="out"/>
        <c:minorTickMark val="none"/>
        <c:tickLblPos val="nextTo"/>
        <c:crossAx val="9084147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9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4BA3-631A-DD4E-9DBB-D475F5307D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7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5/23/2011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A578-6654-4228-B89D-0E83CE03292F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AE07-0993-4007-BBCD-DE5E4B54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F33-028D-4CB6-B274-4BC9E4991F4D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DCB-8DA7-4B11-8176-2F40E98A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1107-B678-4C10-8E8E-6CBAEBEF3BCA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5A0-0566-4869-8399-C9A975374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2DA4-73F5-4CBF-B578-7F5C10A517C1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5AB-23A5-48F5-861D-A99E8A18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B57E-E967-458F-8C21-772E86DF2B31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65F-E8B7-4364-AF31-BE3DC028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858B-4904-4989-BD69-0C1ED7A182F6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788-E5C6-44F1-8D2A-7B10FFCD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34E6-B146-4669-9910-07DCBD7CB9DB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9DBA-B3AD-42AF-9238-3D2FD483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DB9-4A53-470A-852E-B7703415AE18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7020-CC84-44F1-86B9-8B802C1F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8ECB-3F03-4767-ADAD-1C32B1EA93E0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2253-75EC-4C82-8286-4282E4B8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5/23/2011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5/23/2011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5/23/2011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5/23/2011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5/23/2011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5/23/2011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0F27A-55BC-483F-82F3-300F73C46892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C05515-9C75-4A27-8B74-B6620AD2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B18-4D42-45B2-89FF-66D3DB7808EF}" type="datetime1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21A5-0112-4575-A590-F09B7361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5/23/2011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F644B0-6E26-490D-9EDA-8A9B04BD2152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10D7AC-9C5C-4AB1-B1D9-37D1928231C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CTS Conference 2011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Philadelphia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May23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1" y="1167447"/>
          <a:ext cx="8991599" cy="3937953"/>
        </p:xfrm>
        <a:graphic>
          <a:graphicData uri="http://schemas.openxmlformats.org/drawingml/2006/table">
            <a:tbl>
              <a:tblPr/>
              <a:tblGrid>
                <a:gridCol w="1523999"/>
                <a:gridCol w="762000"/>
                <a:gridCol w="1042749"/>
                <a:gridCol w="1132239"/>
                <a:gridCol w="1132238"/>
                <a:gridCol w="1132239"/>
                <a:gridCol w="817267"/>
                <a:gridCol w="144886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On Order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disk/memory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 on nodes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1336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4960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18912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1353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343400"/>
            <a:ext cx="733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add substantially more </a:t>
            </a:r>
            <a:r>
              <a:rPr lang="en-US" b="1" dirty="0" smtClean="0"/>
              <a:t>disk on node </a:t>
            </a:r>
            <a:r>
              <a:rPr lang="en-US" dirty="0" smtClean="0"/>
              <a:t>and at IU and UF as </a:t>
            </a:r>
            <a:r>
              <a:rPr lang="en-US" b="1" dirty="0" smtClean="0"/>
              <a:t>shared storage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~100 </a:t>
            </a:r>
            <a:r>
              <a:rPr lang="en-US" sz="2800" dirty="0" smtClean="0"/>
              <a:t>approved projects over last 6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smtClean="0"/>
              <a:t>; Open Grid </a:t>
            </a:r>
            <a:r>
              <a:rPr lang="en-US" sz="2400" dirty="0" smtClean="0"/>
              <a:t>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 (&gt; 50%)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372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PTI, Michigan, NCSA and 10 sites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LSU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SOIC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Virginia, LSU, Poznan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Rennes 1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Current FutureGrid projects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95411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</a:rPr>
                        <a:t>Domain Science Application </a:t>
                      </a: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Cummins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PTI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Univ. of Chicago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Colorado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UCSD/SDSC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Evaluation and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</a:rPr>
                        <a:t>TeraGrid/OSG </a:t>
                      </a: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Support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Use of VM’s in OSG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OSG, Chicago, Indiana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Develop virtual machines to run the services required for the operation of the OSG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 deployment of VM based applications in OSG environments.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Buffalo/Texas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OGF’10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“Track 2D”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to grant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 smtClean="0"/>
              <a:t>Supported ~200 students in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with set of certified images – first offering of FutureGrid 101 Class; </a:t>
            </a:r>
            <a:r>
              <a:rPr lang="en-US" sz="2400" dirty="0" smtClean="0">
                <a:solidFill>
                  <a:srgbClr val="FF0000"/>
                </a:solidFill>
              </a:rPr>
              <a:t>TeraGrid ‘10 </a:t>
            </a:r>
            <a:r>
              <a:rPr lang="en-US" sz="2400" dirty="0" smtClean="0"/>
              <a:t>“Cloud technologies, data-intensive science and the TG”;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fall semester at Indiana, Florida and LSU; follow up core distributed system class Spring at IU</a:t>
            </a:r>
          </a:p>
          <a:p>
            <a:r>
              <a:rPr lang="en-US" sz="2400" dirty="0" smtClean="0"/>
              <a:t>Offering 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(HBCU CS </a:t>
            </a:r>
            <a:r>
              <a:rPr lang="en-US" sz="2400" dirty="0" err="1" smtClean="0"/>
              <a:t>depts</a:t>
            </a:r>
            <a:r>
              <a:rPr lang="en-US" sz="2400" dirty="0" smtClean="0"/>
              <a:t>) Summer School on Clouds and REU program at Elizabeth City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12302" y="647700"/>
                <a:ext cx="463287" cy="27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B534 Distributed Systems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0976" y="142811"/>
            <a:ext cx="8558224" cy="6698256"/>
            <a:chOff x="152400" y="-159744"/>
            <a:chExt cx="8815376" cy="70177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12825" r="4869"/>
            <a:stretch/>
          </p:blipFill>
          <p:spPr bwMode="auto">
            <a:xfrm>
              <a:off x="152400" y="-159744"/>
              <a:ext cx="8815376" cy="7017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33800" y="1148531"/>
              <a:ext cx="230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17 3-4 person projects</a:t>
              </a:r>
              <a:endParaRPr lang="en-US" b="1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5329" r="3441"/>
          <a:stretch/>
        </p:blipFill>
        <p:spPr bwMode="auto">
          <a:xfrm>
            <a:off x="280976" y="1"/>
            <a:ext cx="8515064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1910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Tutorial NM1: Using Nimbus on FutureGrid</a:t>
            </a:r>
          </a:p>
          <a:p>
            <a:r>
              <a:rPr lang="en-US" sz="1600" dirty="0" smtClean="0"/>
              <a:t>Tutorial NM2: Nimbus One-click Cluster Guide</a:t>
            </a:r>
          </a:p>
          <a:p>
            <a:r>
              <a:rPr lang="en-US" sz="1600" dirty="0" smtClean="0"/>
              <a:t>Tutorial GA6: Using the Grid Appliances to run FutureGrid Cloud Clients</a:t>
            </a:r>
          </a:p>
          <a:p>
            <a:r>
              <a:rPr lang="en-US" sz="1600" dirty="0" smtClean="0"/>
              <a:t>Tutorial EU1: Using Eucalyptus on FutureGrid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 smtClean="0"/>
              <a:t>Tutorial HA1: Introduction to Hadoop using the Grid Appliance</a:t>
            </a:r>
          </a:p>
          <a:p>
            <a:r>
              <a:rPr lang="en-US" sz="1600" dirty="0" smtClean="0"/>
              <a:t>Tutorial HA2: Running Hadoop on FG using Eucalyptus (.</a:t>
            </a:r>
            <a:r>
              <a:rPr lang="en-US" sz="1600" dirty="0" err="1" smtClean="0"/>
              <a:t>ppt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Tutorial HA2: Running Hadoop on </a:t>
            </a:r>
            <a:r>
              <a:rPr lang="en-US" sz="1600" dirty="0" err="1" smtClean="0"/>
              <a:t>Eualyptus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600" dirty="0" smtClean="0"/>
              <a:t>Tutorial GA1: Introduction to the Grid Appliance</a:t>
            </a:r>
          </a:p>
          <a:p>
            <a:r>
              <a:rPr lang="en-US" sz="1600" dirty="0" smtClean="0"/>
              <a:t>Tutorial GA2: Creating Grid Appliance Clusters</a:t>
            </a:r>
          </a:p>
          <a:p>
            <a:r>
              <a:rPr lang="en-US" sz="1600" dirty="0" smtClean="0"/>
              <a:t>Tutorial GA3: Building an educational appliance from </a:t>
            </a:r>
            <a:r>
              <a:rPr lang="en-US" sz="1600" dirty="0" err="1" smtClean="0"/>
              <a:t>Ubuntu</a:t>
            </a:r>
            <a:r>
              <a:rPr lang="en-US" sz="1600" dirty="0" smtClean="0"/>
              <a:t> 10.04</a:t>
            </a:r>
          </a:p>
          <a:p>
            <a:r>
              <a:rPr lang="en-US" sz="1600" dirty="0" smtClean="0"/>
              <a:t>Tutorial GA4: Deploying Grid Appliances using Nimbus</a:t>
            </a:r>
          </a:p>
          <a:p>
            <a:r>
              <a:rPr lang="en-US" sz="1600" dirty="0" smtClean="0"/>
              <a:t>Tutorial GA5: Deploying Grid Appliances using Eucalyptus</a:t>
            </a:r>
          </a:p>
          <a:p>
            <a:r>
              <a:rPr lang="en-US" sz="1600" dirty="0" smtClean="0"/>
              <a:t>Tutorial GA7: Customizing and registering Grid Appliance images using Eucalyptus</a:t>
            </a:r>
          </a:p>
          <a:p>
            <a:r>
              <a:rPr lang="en-US" sz="1600" dirty="0" smtClean="0"/>
              <a:t>Tutorial MP1: MPI Virtual Clusters with the Grid Appliances and MPICH2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600" dirty="0" smtClean="0"/>
              <a:t>Tutorial VA1: Performance Analysis with </a:t>
            </a:r>
            <a:r>
              <a:rPr lang="en-US" sz="1600" dirty="0" err="1" smtClean="0"/>
              <a:t>Vampir</a:t>
            </a:r>
            <a:endParaRPr lang="en-US" sz="1600" dirty="0" smtClean="0"/>
          </a:p>
          <a:p>
            <a:r>
              <a:rPr lang="en-US" sz="1600" dirty="0" smtClean="0"/>
              <a:t>Tutorial VT1: Instrumentation and tracing with </a:t>
            </a:r>
            <a:r>
              <a:rPr lang="en-US" sz="1600" dirty="0" err="1" smtClean="0"/>
              <a:t>VampirTrace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Software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" t="-182" r="-1147" b="182"/>
          <a:stretch/>
        </p:blipFill>
        <p:spPr>
          <a:xfrm>
            <a:off x="228600" y="1447800"/>
            <a:ext cx="46049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0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7267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98896"/>
              </p:ext>
            </p:extLst>
          </p:nvPr>
        </p:nvGraphicFramePr>
        <p:xfrm>
          <a:off x="533400" y="53289"/>
          <a:ext cx="7543800" cy="680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5638755" imgH="5086215" progId="AcroExch.Document.7">
                  <p:embed/>
                </p:oleObj>
              </mc:Choice>
              <mc:Fallback>
                <p:oleObj name="Acrobat Document" r:id="rId4" imgW="5638755" imgH="508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53289"/>
                        <a:ext cx="7543800" cy="680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Rain in FutureGrid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RAIN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Example ``rain'' a Hadoop environment defined by an user on a </a:t>
            </a:r>
            <a:r>
              <a:rPr lang="en-US" dirty="0" smtClean="0"/>
              <a:t>cluster.</a:t>
            </a:r>
          </a:p>
          <a:p>
            <a:pPr lvl="1"/>
            <a:r>
              <a:rPr lang="en-US" dirty="0" err="1" smtClean="0"/>
              <a:t>fg-hadoop</a:t>
            </a:r>
            <a:r>
              <a:rPr lang="en-US" dirty="0" smtClean="0"/>
              <a:t> </a:t>
            </a:r>
            <a:r>
              <a:rPr lang="en-US" dirty="0"/>
              <a:t>-n 8 -app myHadoopApp.jar 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</a:t>
            </a:r>
            <a:r>
              <a:rPr lang="en-US" dirty="0"/>
              <a:t>–h </a:t>
            </a:r>
            <a:r>
              <a:rPr lang="en-US" dirty="0" err="1"/>
              <a:t>hostfile</a:t>
            </a:r>
            <a:r>
              <a:rPr lang="en-US" dirty="0"/>
              <a:t> –</a:t>
            </a:r>
            <a:r>
              <a:rPr lang="en-US" dirty="0" err="1"/>
              <a:t>iaas</a:t>
            </a:r>
            <a:r>
              <a:rPr lang="en-US" dirty="0"/>
              <a:t> nimbus –image </a:t>
            </a:r>
            <a:r>
              <a:rPr lang="en-US" dirty="0" err="1"/>
              <a:t>img</a:t>
            </a:r>
            <a:endParaRPr lang="en-US" dirty="0"/>
          </a:p>
          <a:p>
            <a:r>
              <a:rPr lang="en-US" dirty="0" err="1" smtClean="0"/>
              <a:t>fg</a:t>
            </a:r>
            <a:r>
              <a:rPr lang="en-US" dirty="0" smtClean="0"/>
              <a:t>-rain –h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dryad …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/>
              <a:t>g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r>
              <a:rPr lang="en-US" dirty="0" err="1" smtClean="0"/>
              <a:t>gLite</a:t>
            </a:r>
            <a:r>
              <a:rPr lang="en-US" dirty="0" smtClean="0"/>
              <a:t>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–h </a:t>
            </a:r>
            <a:r>
              <a:rPr lang="en-US" dirty="0" err="1" smtClean="0"/>
              <a:t>hostfile</a:t>
            </a:r>
            <a:r>
              <a:rPr lang="en-US" dirty="0" smtClean="0"/>
              <a:t> –image </a:t>
            </a:r>
            <a:r>
              <a:rPr lang="en-US" dirty="0" err="1" smtClean="0"/>
              <a:t>img</a:t>
            </a:r>
            <a:endParaRPr lang="en-US" dirty="0"/>
          </a:p>
          <a:p>
            <a:pPr lvl="1"/>
            <a:r>
              <a:rPr lang="en-US" dirty="0" smtClean="0"/>
              <a:t>Authorization is required to use </a:t>
            </a:r>
            <a:r>
              <a:rPr lang="en-US" dirty="0" err="1" smtClean="0"/>
              <a:t>fg</a:t>
            </a:r>
            <a:r>
              <a:rPr lang="en-US" dirty="0" smtClean="0"/>
              <a:t>-rain without virtualization.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038600" cy="5791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Creating deployable image</a:t>
            </a:r>
          </a:p>
          <a:p>
            <a:pPr lvl="1"/>
            <a:r>
              <a:rPr lang="en-US" sz="1400" dirty="0" smtClean="0"/>
              <a:t>User chooses one base mages </a:t>
            </a:r>
          </a:p>
          <a:p>
            <a:pPr lvl="1"/>
            <a:r>
              <a:rPr lang="en-US" sz="1400" dirty="0" smtClean="0"/>
              <a:t>User decides who can access the image;  what additional software is on the image</a:t>
            </a:r>
          </a:p>
          <a:p>
            <a:pPr lvl="1"/>
            <a:r>
              <a:rPr lang="en-US" sz="1400" dirty="0" smtClean="0"/>
              <a:t>Image gets generated; updated; and verified</a:t>
            </a:r>
          </a:p>
          <a:p>
            <a:r>
              <a:rPr lang="en-US" sz="1600" dirty="0" smtClean="0"/>
              <a:t>Image gets deployed</a:t>
            </a:r>
          </a:p>
          <a:p>
            <a:r>
              <a:rPr lang="en-US" sz="1600" dirty="0" smtClean="0"/>
              <a:t>Deployed image gets continuously</a:t>
            </a:r>
          </a:p>
          <a:p>
            <a:pPr lvl="1"/>
            <a:r>
              <a:rPr lang="en-US" sz="1400" dirty="0" smtClean="0"/>
              <a:t>Updated; and verified</a:t>
            </a:r>
            <a:endParaRPr lang="en-US" sz="1600" dirty="0" smtClean="0"/>
          </a:p>
          <a:p>
            <a:r>
              <a:rPr lang="en-US" sz="1600" dirty="0" smtClean="0"/>
              <a:t>Note: Due to security requirement an image must be customized with authorization mechanism</a:t>
            </a:r>
          </a:p>
          <a:p>
            <a:pPr lvl="1"/>
            <a:r>
              <a:rPr lang="en-US" sz="1400" dirty="0" smtClean="0"/>
              <a:t>limit the number of images through the strategy of "cloning" them from a number of base images.</a:t>
            </a:r>
          </a:p>
          <a:p>
            <a:pPr lvl="1"/>
            <a:r>
              <a:rPr lang="en-US" sz="1400" dirty="0" smtClean="0"/>
              <a:t>users can build communities that encourage reuse of "their" images</a:t>
            </a:r>
          </a:p>
          <a:p>
            <a:pPr lvl="1"/>
            <a:r>
              <a:rPr lang="en-US" sz="1400" dirty="0" smtClean="0"/>
              <a:t>features of images are exposed through metadata to the community</a:t>
            </a:r>
          </a:p>
          <a:p>
            <a:pPr lvl="1"/>
            <a:r>
              <a:rPr lang="en-US" sz="1400" dirty="0" smtClean="0"/>
              <a:t>Administrators will use the same process to create the images that are vetted by them</a:t>
            </a:r>
          </a:p>
          <a:p>
            <a:pPr lvl="1"/>
            <a:r>
              <a:rPr lang="en-US" sz="1400" dirty="0" smtClean="0"/>
              <a:t>Customize images in CMS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08D8-B790-1A40-8CE9-D315C970A69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88" y="0"/>
            <a:ext cx="398491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Image Creation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757" y="0"/>
            <a:ext cx="5049043" cy="682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531407"/>
              </p:ext>
            </p:extLst>
          </p:nvPr>
        </p:nvGraphicFramePr>
        <p:xfrm>
          <a:off x="0" y="0"/>
          <a:ext cx="6786472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4" imgW="6924588" imgH="7696200" progId="AcroExch.Document.7">
                  <p:embed/>
                </p:oleObj>
              </mc:Choice>
              <mc:Fallback>
                <p:oleObj name="Acrobat Document" r:id="rId4" imgW="6924588" imgH="7696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786472" cy="754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Portal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modeled on Grid’5000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Experimental testbed </a:t>
            </a:r>
          </a:p>
          <a:p>
            <a:pPr lvl="1"/>
            <a:r>
              <a:rPr lang="en-US" dirty="0" smtClean="0"/>
              <a:t>Configurable, controllable, </a:t>
            </a:r>
            <a:r>
              <a:rPr lang="en-US" dirty="0" err="1" smtClean="0"/>
              <a:t>monitorable</a:t>
            </a:r>
            <a:endParaRPr lang="en-US" dirty="0" smtClean="0"/>
          </a:p>
          <a:p>
            <a:r>
              <a:rPr lang="en-US" dirty="0" smtClean="0"/>
              <a:t>Established in 2003</a:t>
            </a:r>
          </a:p>
          <a:p>
            <a:r>
              <a:rPr lang="en-US" dirty="0" smtClean="0"/>
              <a:t>10 sites</a:t>
            </a:r>
          </a:p>
          <a:p>
            <a:pPr lvl="1"/>
            <a:r>
              <a:rPr lang="en-US" dirty="0" smtClean="0"/>
              <a:t>9 in France</a:t>
            </a:r>
          </a:p>
          <a:p>
            <a:pPr lvl="1"/>
            <a:r>
              <a:rPr lang="en-US" dirty="0" smtClean="0"/>
              <a:t>Porto </a:t>
            </a:r>
            <a:r>
              <a:rPr lang="en-US" dirty="0" err="1" smtClean="0"/>
              <a:t>Allegre</a:t>
            </a:r>
            <a:r>
              <a:rPr lang="en-US" dirty="0" smtClean="0"/>
              <a:t> in Brazil</a:t>
            </a:r>
          </a:p>
          <a:p>
            <a:r>
              <a:rPr lang="en-US" dirty="0" smtClean="0"/>
              <a:t>~5000+ cores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Imag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48" y="2080218"/>
            <a:ext cx="4195386" cy="30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TeraGrid.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g-review-example-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2073</Words>
  <Application>Microsoft Office PowerPoint</Application>
  <PresentationFormat>On-screen Show (4:3)</PresentationFormat>
  <Paragraphs>429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fg-review-example-revised</vt:lpstr>
      <vt:lpstr>Acrobat Document</vt:lpstr>
      <vt:lpstr>FutureGrid Overview</vt:lpstr>
      <vt:lpstr>US Cyberinfrastructure Context</vt:lpstr>
      <vt:lpstr>FutureGrid key Concepts I</vt:lpstr>
      <vt:lpstr>FutureGrid modeled on Grid’5000</vt:lpstr>
      <vt:lpstr>FutureGrid key Concepts II</vt:lpstr>
      <vt:lpstr>FutureGrid key Concepts III</vt:lpstr>
      <vt:lpstr>Dynamic Provisioning Results</vt:lpstr>
      <vt:lpstr>FutureGrid Partners</vt:lpstr>
      <vt:lpstr>FutureGrid:  a Grid/Cloud/HPC Testbed</vt:lpstr>
      <vt:lpstr>Compute Hardware</vt:lpstr>
      <vt:lpstr>Storage Hardware</vt:lpstr>
      <vt:lpstr>Network Impairment Device</vt:lpstr>
      <vt:lpstr>FutureGrid: Online Inca Summary</vt:lpstr>
      <vt:lpstr>FutureGrid: Inca Monitoring</vt:lpstr>
      <vt:lpstr>5 Use Types for FutureGrid</vt:lpstr>
      <vt:lpstr>Some Current FutureGrid projects I</vt:lpstr>
      <vt:lpstr>Some Current FutureGrid projects II</vt:lpstr>
      <vt:lpstr>Typical FutureGrid Performance Study</vt:lpstr>
      <vt:lpstr>OGF’10 Demo from Rennes</vt:lpstr>
      <vt:lpstr>Education &amp; Outreach on FutureGrid</vt:lpstr>
      <vt:lpstr>PowerPoint Presentation</vt:lpstr>
      <vt:lpstr>B534 Distributed Systems Class</vt:lpstr>
      <vt:lpstr>FutureGrid Tutorials</vt:lpstr>
      <vt:lpstr>Software Components</vt:lpstr>
      <vt:lpstr>FutureGrid Software Architecture</vt:lpstr>
      <vt:lpstr>Detailed Software Architecture</vt:lpstr>
      <vt:lpstr>Rain in FutureGrid</vt:lpstr>
      <vt:lpstr>FG RAIN Command</vt:lpstr>
      <vt:lpstr>Image Creation</vt:lpstr>
      <vt:lpstr>Portal Plans</vt:lpstr>
      <vt:lpstr>FutureGrid Viral Growth Model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81</cp:revision>
  <dcterms:created xsi:type="dcterms:W3CDTF">2010-11-17T03:44:50Z</dcterms:created>
  <dcterms:modified xsi:type="dcterms:W3CDTF">2011-05-23T18:44:41Z</dcterms:modified>
</cp:coreProperties>
</file>