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1" r:id="rId1"/>
  </p:sldMasterIdLst>
  <p:notesMasterIdLst>
    <p:notesMasterId r:id="rId23"/>
  </p:notesMasterIdLst>
  <p:sldIdLst>
    <p:sldId id="256" r:id="rId2"/>
    <p:sldId id="257" r:id="rId3"/>
    <p:sldId id="277" r:id="rId4"/>
    <p:sldId id="258" r:id="rId5"/>
    <p:sldId id="272" r:id="rId6"/>
    <p:sldId id="273" r:id="rId7"/>
    <p:sldId id="259" r:id="rId8"/>
    <p:sldId id="274" r:id="rId9"/>
    <p:sldId id="276" r:id="rId10"/>
    <p:sldId id="260" r:id="rId11"/>
    <p:sldId id="261" r:id="rId12"/>
    <p:sldId id="262" r:id="rId13"/>
    <p:sldId id="263" r:id="rId14"/>
    <p:sldId id="275" r:id="rId15"/>
    <p:sldId id="264" r:id="rId16"/>
    <p:sldId id="265" r:id="rId17"/>
    <p:sldId id="266" r:id="rId18"/>
    <p:sldId id="267" r:id="rId19"/>
    <p:sldId id="268" r:id="rId20"/>
    <p:sldId id="278" r:id="rId21"/>
    <p:sldId id="280" r:id="rId2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009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F26A48-FAFA-44C5-849D-076216A068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1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353CC8D-5389-4B02-B9D8-2B0D253C4F5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42EC38D-76F9-4D02-B218-3C9CB0039E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7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C057FC-95B6-4D89-AFDA-ABA33EE921E5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4549AC-EB31-477F-92A9-B1988E232878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7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 sz="3600"/>
            </a:lvl1pPr>
            <a:lvl2pPr rtl="0">
              <a:defRPr sz="3600"/>
            </a:lvl2pPr>
            <a:lvl3pPr rtl="0">
              <a:defRPr sz="3600"/>
            </a:lvl3pPr>
            <a:lvl4pPr rtl="0">
              <a:defRPr sz="3600"/>
            </a:lvl4pPr>
            <a:lvl5pPr rtl="0">
              <a:defRPr sz="3600"/>
            </a:lvl5pPr>
            <a:lvl6pPr rtl="0">
              <a:defRPr sz="3600"/>
            </a:lvl6pPr>
            <a:lvl7pPr rtl="0">
              <a:defRPr sz="3600"/>
            </a:lvl7pPr>
            <a:lvl8pPr rtl="0">
              <a:defRPr sz="3600"/>
            </a:lvl8pPr>
            <a:lvl9pPr rtl="0">
              <a:defRPr sz="3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 smtClean="0"/>
              <a:pPr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10/5/12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0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EBA98F-560C-4997-81C4-81D4D9187EAB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4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0972B2-CA5C-437D-87D0-8081271A9E4B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CD4847-11EF-4466-A8AD-85CDB7B49118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9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68457A-3AB9-4880-8A0C-9F8524491207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E976D3-5B7F-4300-ABED-C91F1B2AE209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5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DC1E59-17DD-41CE-97CA-624A472382D4}" type="datetime2">
              <a:rPr lang="en-US" smtClean="0"/>
              <a:t>Friday, October 5, 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8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6295" y="6356351"/>
            <a:ext cx="1764506" cy="365125"/>
          </a:xfrm>
          <a:prstGeom prst="rect">
            <a:avLst/>
          </a:prstGeom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A80CB818-7379-467D-8E76-EF9D9074A26C}" type="datetime2">
              <a:rPr lang="en-US" smtClean="0"/>
              <a:t>Friday, October 5, 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charset="0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6278563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p:txStyles>
    <p:titleStyle>
      <a:lvl1pPr algn="ctr" defTabSz="457196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96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196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196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196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96" algn="ctr" defTabSz="45719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91" algn="ctr" defTabSz="45719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87" algn="ctr" defTabSz="45719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82" algn="ctr" defTabSz="45719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6" indent="-342896" algn="l" defTabSz="45719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43" indent="-285747" algn="l" defTabSz="45719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88" indent="-228597" algn="l" defTabSz="45719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84" indent="-228597" algn="l" defTabSz="45719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79" indent="-228597" algn="l" defTabSz="457196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en.wikipedia.org/wiki/Tree_(data_structure)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WB9zr0IZCPQ" TargetMode="External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G8C0JXpeABc" TargetMode="External"/><Relationship Id="rId4" Type="http://schemas.openxmlformats.org/officeDocument/2006/relationships/image" Target="../media/image12.jpg"/><Relationship Id="rId5" Type="http://schemas.openxmlformats.org/officeDocument/2006/relationships/hyperlink" Target="http://youtube.com/v/_kG4xpM47uE" TargetMode="External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QJncFirhjPg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diafire.com/file/zzqna34282frr2f/koomeydatacenterelectuse2011finalversion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44" y="2323178"/>
            <a:ext cx="2857500" cy="2857500"/>
          </a:xfrm>
          <a:prstGeom prst="rect">
            <a:avLst/>
          </a:prstGeom>
        </p:spPr>
      </p:pic>
      <p:sp>
        <p:nvSpPr>
          <p:cNvPr id="33" name="Shape 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/>
              <a:t>Cloud Computing </a:t>
            </a:r>
            <a:br>
              <a:rPr lang="en" dirty="0"/>
            </a:br>
            <a:r>
              <a:rPr lang="en" dirty="0"/>
              <a:t>for K-12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subTitle" idx="1"/>
          </p:nvPr>
        </p:nvSpPr>
        <p:spPr>
          <a:xfrm>
            <a:off x="685800" y="4836035"/>
            <a:ext cx="3980700" cy="185894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dirty="0">
                <a:solidFill>
                  <a:schemeClr val="tx1"/>
                </a:solidFill>
              </a:rPr>
              <a:t>Gregor von Laszewski</a:t>
            </a:r>
          </a:p>
          <a:p>
            <a:pPr lvl="0" rtl="0">
              <a:buNone/>
            </a:pPr>
            <a:r>
              <a:rPr lang="en" dirty="0">
                <a:solidFill>
                  <a:schemeClr val="tx1"/>
                </a:solidFill>
              </a:rPr>
              <a:t>laszewski@gmail.com</a:t>
            </a:r>
          </a:p>
          <a:p>
            <a:pPr>
              <a:buNone/>
            </a:pPr>
            <a:r>
              <a:rPr lang="en" dirty="0">
                <a:solidFill>
                  <a:schemeClr val="tx1"/>
                </a:solidFill>
              </a:rPr>
              <a:t>Indiana University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ubTitle" idx="4294967295"/>
          </p:nvPr>
        </p:nvSpPr>
        <p:spPr>
          <a:xfrm>
            <a:off x="5164138" y="4822825"/>
            <a:ext cx="3979862" cy="185894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" dirty="0"/>
              <a:t>Tom </a:t>
            </a:r>
            <a:r>
              <a:rPr lang="en" dirty="0" smtClean="0"/>
              <a:t>Hacker</a:t>
            </a:r>
            <a:endParaRPr lang="en-US" dirty="0" smtClean="0"/>
          </a:p>
          <a:p>
            <a:pPr lvl="0" algn="ctr" rtl="0">
              <a:buNone/>
            </a:pPr>
            <a:r>
              <a:rPr lang="en" dirty="0" smtClean="0"/>
              <a:t>tjhacker@purdue.edu</a:t>
            </a:r>
            <a:endParaRPr lang="en" dirty="0"/>
          </a:p>
          <a:p>
            <a:pPr lvl="0" algn="ctr" rtl="0">
              <a:buNone/>
            </a:pPr>
            <a:r>
              <a:rPr lang="en" dirty="0"/>
              <a:t>Purdue University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Infrastructure as a Service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Public Cloud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Amazon</a:t>
            </a:r>
          </a:p>
          <a:p>
            <a:pPr lvl="0" rtl="0">
              <a:buNone/>
            </a:pPr>
            <a:r>
              <a:rPr lang="en"/>
              <a:t>MS Based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Azure </a:t>
            </a:r>
          </a:p>
          <a:p>
            <a:pPr lvl="0" rtl="0">
              <a:buNone/>
            </a:pPr>
            <a:r>
              <a:rPr lang="en"/>
              <a:t>OpenStack based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HP cloud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Rackspace</a:t>
            </a:r>
          </a:p>
          <a:p>
            <a:pPr lvl="0">
              <a:buNone/>
            </a:pPr>
            <a:r>
              <a:rPr lang="en"/>
              <a:t>....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Private Cloud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IaaS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Eucalyptus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OpenStack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OpenNebula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...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Nimbus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78125" y="1573800"/>
            <a:ext cx="8214300" cy="498029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3364075" y="59006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Infrastructure as a Service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2414127" y="4519050"/>
            <a:ext cx="48861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3000" b="1"/>
              <a:t>Platform as a Service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3894625" y="271915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Application</a:t>
            </a:r>
          </a:p>
        </p:txBody>
      </p:sp>
      <p:cxnSp>
        <p:nvCxnSpPr>
          <p:cNvPr id="82" name="Shape 82"/>
          <p:cNvCxnSpPr/>
          <p:nvPr/>
        </p:nvCxnSpPr>
        <p:spPr>
          <a:xfrm>
            <a:off x="3061275" y="3632375"/>
            <a:ext cx="3101099" cy="65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" name="Shape 83"/>
          <p:cNvCxnSpPr/>
          <p:nvPr/>
        </p:nvCxnSpPr>
        <p:spPr>
          <a:xfrm>
            <a:off x="1619950" y="5511300"/>
            <a:ext cx="6016500" cy="69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82" y="4175069"/>
            <a:ext cx="1107068" cy="11070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Platform as a Service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Azure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Map Reduce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Google Apps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Amazon Elastic Beanstalk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Cloud Foundry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Heroku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...</a:t>
            </a:r>
          </a:p>
          <a:p>
            <a:endParaRPr lang="en"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/>
              <a:t>"identify" a platform that is right for you, making the choice of an IaaS a secondary decision.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6445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Map Reduce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56776" y="737800"/>
            <a:ext cx="4294923" cy="6167811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b="1" dirty="0">
                <a:solidFill>
                  <a:srgbClr val="000000"/>
                </a:solidFill>
              </a:rPr>
              <a:t>"Map" step:</a:t>
            </a:r>
            <a:r>
              <a:rPr lang="en" sz="2400" dirty="0">
                <a:solidFill>
                  <a:srgbClr val="000000"/>
                </a:solidFill>
              </a:rPr>
              <a:t> </a:t>
            </a:r>
          </a:p>
          <a:p>
            <a:pPr lvl="0" rtl="0">
              <a:buNone/>
            </a:pPr>
            <a:r>
              <a:rPr lang="en" sz="2400" dirty="0">
                <a:solidFill>
                  <a:srgbClr val="000000"/>
                </a:solidFill>
              </a:rPr>
              <a:t>(a) The master node takes the input, </a:t>
            </a:r>
          </a:p>
          <a:p>
            <a:pPr marL="457200" lvl="0" indent="0" rtl="0">
              <a:buNone/>
            </a:pPr>
            <a:r>
              <a:rPr lang="en" sz="2400" dirty="0">
                <a:solidFill>
                  <a:srgbClr val="000000"/>
                </a:solidFill>
              </a:rPr>
              <a:t>(b) divides it into smaller sub-problems </a:t>
            </a:r>
          </a:p>
          <a:p>
            <a:pPr marL="457200" lvl="0" indent="0" rtl="0">
              <a:buNone/>
            </a:pPr>
            <a:r>
              <a:rPr lang="en" sz="2400" dirty="0">
                <a:solidFill>
                  <a:srgbClr val="000000"/>
                </a:solidFill>
              </a:rPr>
              <a:t>(c) distributes them to worker nodes. </a:t>
            </a:r>
          </a:p>
          <a:p>
            <a:pPr lvl="0" rtl="0">
              <a:buNone/>
            </a:pPr>
            <a:r>
              <a:rPr lang="en" sz="2400" dirty="0">
                <a:solidFill>
                  <a:srgbClr val="000000"/>
                </a:solidFill>
              </a:rPr>
              <a:t>A worker node may do this again in turn, leading to a multi-level</a:t>
            </a:r>
            <a:r>
              <a:rPr lang="en" sz="2400" dirty="0">
                <a:solidFill>
                  <a:srgbClr val="000000"/>
                </a:solidFill>
                <a:hlinkClick r:id="rId3"/>
              </a:rPr>
              <a:t> </a:t>
            </a:r>
            <a:r>
              <a:rPr lang="en" sz="2400" dirty="0">
                <a:solidFill>
                  <a:srgbClr val="000000"/>
                </a:solidFill>
              </a:rPr>
              <a:t>tree structure. </a:t>
            </a:r>
          </a:p>
          <a:p>
            <a:pPr lvl="0" rtl="0">
              <a:buNone/>
            </a:pPr>
            <a:r>
              <a:rPr lang="en" sz="2400" dirty="0">
                <a:solidFill>
                  <a:srgbClr val="000000"/>
                </a:solidFill>
              </a:rPr>
              <a:t>The worker node processes the smaller problem, and passes the answer back to its master node.</a:t>
            </a:r>
          </a:p>
          <a:p>
            <a:endParaRPr lang="en" sz="2400" dirty="0">
              <a:solidFill>
                <a:srgbClr val="000000"/>
              </a:solidFill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692273" y="1082764"/>
            <a:ext cx="3994500" cy="417342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b="1" dirty="0">
                <a:solidFill>
                  <a:srgbClr val="000000"/>
                </a:solidFill>
              </a:rPr>
              <a:t>"Reduce" step:</a:t>
            </a:r>
            <a:r>
              <a:rPr lang="en" sz="2400" dirty="0">
                <a:solidFill>
                  <a:srgbClr val="000000"/>
                </a:solidFill>
              </a:rPr>
              <a:t> </a:t>
            </a:r>
          </a:p>
          <a:p>
            <a:pPr lvl="0" rtl="0">
              <a:buNone/>
            </a:pPr>
            <a:r>
              <a:rPr lang="en" sz="2400" dirty="0">
                <a:solidFill>
                  <a:srgbClr val="000000"/>
                </a:solidFill>
              </a:rPr>
              <a:t>(a) The master node then collects the answers to all the sub-problems and </a:t>
            </a:r>
          </a:p>
          <a:p>
            <a:pPr lvl="0" rtl="0">
              <a:buNone/>
            </a:pPr>
            <a:r>
              <a:rPr lang="en" sz="2400" dirty="0">
                <a:solidFill>
                  <a:srgbClr val="000000"/>
                </a:solidFill>
              </a:rPr>
              <a:t>(b) combines them in some way to form the output </a:t>
            </a:r>
          </a:p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sz="2400" dirty="0">
                <a:solidFill>
                  <a:srgbClr val="000000"/>
                </a:solidFill>
              </a:rPr>
              <a:t>(c) the answer to the problem it was originally trying to solve.</a:t>
            </a:r>
          </a:p>
          <a:p>
            <a:endParaRPr lang="en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00" y="0"/>
            <a:ext cx="8229600" cy="1143000"/>
          </a:xfrm>
        </p:spPr>
        <p:txBody>
          <a:bodyPr/>
          <a:lstStyle/>
          <a:p>
            <a:r>
              <a:rPr lang="en-US" dirty="0" smtClean="0"/>
              <a:t>4 Forms of MapReduce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4CC141A-9CC6-41A7-A7D0-011D836CC6E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5" name="Canvas 17"/>
          <p:cNvGrpSpPr/>
          <p:nvPr/>
        </p:nvGrpSpPr>
        <p:grpSpPr>
          <a:xfrm>
            <a:off x="10493" y="1001387"/>
            <a:ext cx="9159814" cy="5720088"/>
            <a:chOff x="0" y="0"/>
            <a:chExt cx="6191250" cy="2872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4607862" y="543201"/>
              <a:ext cx="1383363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6191250" cy="287205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0090" y="57151"/>
              <a:ext cx="1356156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(a) Map Only</a:t>
              </a:r>
              <a:endParaRPr lang="en-US" sz="24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07862" y="57151"/>
              <a:ext cx="1383363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27432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(d) Loosely Synchronous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9435" y="57151"/>
              <a:ext cx="1628427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(c) Iterative MapReduce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6245" y="57150"/>
              <a:ext cx="1533193" cy="4877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(b) Classic MapReduce</a:t>
              </a:r>
              <a:endParaRPr lang="en-US" sz="2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090" y="544901"/>
              <a:ext cx="1356155" cy="135990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542" y="546757"/>
              <a:ext cx="1533192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88648" y="592084"/>
              <a:ext cx="1621694" cy="1252943"/>
              <a:chOff x="4697170" y="1719596"/>
              <a:chExt cx="1622044" cy="131637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5197273" y="1719596"/>
                <a:ext cx="52635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672629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>
                <a:off x="5786879" y="1893768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81" name="Group 80"/>
              <p:cNvGrpSpPr/>
              <p:nvPr/>
            </p:nvGrpSpPr>
            <p:grpSpPr>
              <a:xfrm>
                <a:off x="5358435" y="2227111"/>
                <a:ext cx="170613" cy="18288"/>
                <a:chOff x="661555" y="648462"/>
                <a:chExt cx="170688" cy="18288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6615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8139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2" name="TextBox 48"/>
              <p:cNvSpPr txBox="1"/>
              <p:nvPr/>
            </p:nvSpPr>
            <p:spPr>
              <a:xfrm>
                <a:off x="5834738" y="2005819"/>
                <a:ext cx="45383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3" name="Straight Arrow Connector 82"/>
              <p:cNvCxnSpPr>
                <a:stCxn id="79" idx="4"/>
                <a:endCxn id="91" idx="7"/>
              </p:cNvCxnSpPr>
              <p:nvPr/>
            </p:nvCxnSpPr>
            <p:spPr>
              <a:xfrm flipH="1">
                <a:off x="5723633" y="2349380"/>
                <a:ext cx="6324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4697170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4811421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6" name="Straight Arrow Connector 85"/>
              <p:cNvCxnSpPr>
                <a:stCxn id="84" idx="4"/>
                <a:endCxn id="90" idx="1"/>
              </p:cNvCxnSpPr>
              <p:nvPr/>
            </p:nvCxnSpPr>
            <p:spPr>
              <a:xfrm>
                <a:off x="4811421" y="2349380"/>
                <a:ext cx="186638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4966474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8" name="Straight Arrow Connector 87"/>
              <p:cNvCxnSpPr/>
              <p:nvPr/>
            </p:nvCxnSpPr>
            <p:spPr>
              <a:xfrm>
                <a:off x="5080724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9" name="Straight Arrow Connector 88"/>
              <p:cNvCxnSpPr>
                <a:stCxn id="87" idx="4"/>
                <a:endCxn id="90" idx="0"/>
              </p:cNvCxnSpPr>
              <p:nvPr/>
            </p:nvCxnSpPr>
            <p:spPr>
              <a:xfrm flipH="1">
                <a:off x="5078657" y="2349380"/>
                <a:ext cx="2068" cy="23778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4964674" y="258716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529053" y="257861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5291814" y="2739565"/>
                <a:ext cx="170184" cy="17780"/>
                <a:chOff x="0" y="0"/>
                <a:chExt cx="170688" cy="18288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5240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93" name="Straight Arrow Connector 92"/>
              <p:cNvCxnSpPr>
                <a:stCxn id="84" idx="4"/>
                <a:endCxn id="91" idx="1"/>
              </p:cNvCxnSpPr>
              <p:nvPr/>
            </p:nvCxnSpPr>
            <p:spPr>
              <a:xfrm>
                <a:off x="4811421" y="2349380"/>
                <a:ext cx="75101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4" name="Straight Arrow Connector 93"/>
              <p:cNvCxnSpPr>
                <a:stCxn id="87" idx="4"/>
                <a:endCxn id="91" idx="0"/>
              </p:cNvCxnSpPr>
              <p:nvPr/>
            </p:nvCxnSpPr>
            <p:spPr>
              <a:xfrm>
                <a:off x="5080725" y="2349380"/>
                <a:ext cx="562311" cy="22923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>
                <a:stCxn id="79" idx="4"/>
                <a:endCxn id="90" idx="7"/>
              </p:cNvCxnSpPr>
              <p:nvPr/>
            </p:nvCxnSpPr>
            <p:spPr>
              <a:xfrm flipH="1">
                <a:off x="5159254" y="2349380"/>
                <a:ext cx="627626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TextBox 48"/>
              <p:cNvSpPr txBox="1"/>
              <p:nvPr/>
            </p:nvSpPr>
            <p:spPr>
              <a:xfrm>
                <a:off x="5732474" y="2578274"/>
                <a:ext cx="58674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97" name="Straight Arrow Connector 96"/>
              <p:cNvCxnSpPr>
                <a:stCxn id="90" idx="4"/>
              </p:cNvCxnSpPr>
              <p:nvPr/>
            </p:nvCxnSpPr>
            <p:spPr>
              <a:xfrm>
                <a:off x="5078657" y="2815764"/>
                <a:ext cx="2068" cy="22021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8" name="Straight Arrow Connector 97"/>
              <p:cNvCxnSpPr>
                <a:stCxn id="91" idx="4"/>
              </p:cNvCxnSpPr>
              <p:nvPr/>
            </p:nvCxnSpPr>
            <p:spPr>
              <a:xfrm flipH="1">
                <a:off x="5641120" y="2807214"/>
                <a:ext cx="1916" cy="22876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979316" y="543201"/>
              <a:ext cx="1628546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967247" y="539684"/>
              <a:ext cx="1564537" cy="1366075"/>
              <a:chOff x="4658943" y="1765169"/>
              <a:chExt cx="1564875" cy="1435231"/>
            </a:xfrm>
          </p:grpSpPr>
          <p:sp>
            <p:nvSpPr>
              <p:cNvPr id="51" name="Arc 50"/>
              <p:cNvSpPr/>
              <p:nvPr/>
            </p:nvSpPr>
            <p:spPr>
              <a:xfrm rot="1016732">
                <a:off x="5498175" y="1860873"/>
                <a:ext cx="725643" cy="1339527"/>
              </a:xfrm>
              <a:prstGeom prst="arc">
                <a:avLst>
                  <a:gd name="adj1" fmla="val 13599321"/>
                  <a:gd name="adj2" fmla="val 6208161"/>
                </a:avLst>
              </a:prstGeom>
              <a:noFill/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TextBox 36"/>
              <p:cNvSpPr txBox="1"/>
              <p:nvPr/>
            </p:nvSpPr>
            <p:spPr>
              <a:xfrm>
                <a:off x="4843706" y="1765169"/>
                <a:ext cx="526326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785757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5900000" y="1986945"/>
                <a:ext cx="0" cy="226984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55" name="Group 54"/>
              <p:cNvGrpSpPr/>
              <p:nvPr/>
            </p:nvGrpSpPr>
            <p:grpSpPr>
              <a:xfrm>
                <a:off x="5471591" y="2320247"/>
                <a:ext cx="170604" cy="18286"/>
                <a:chOff x="661269" y="507515"/>
                <a:chExt cx="170688" cy="18288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6612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8136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56" name="TextBox 48"/>
              <p:cNvSpPr txBox="1"/>
              <p:nvPr/>
            </p:nvSpPr>
            <p:spPr>
              <a:xfrm>
                <a:off x="5202023" y="2002630"/>
                <a:ext cx="473549" cy="3039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5836758" y="2442501"/>
                <a:ext cx="63243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8" name="Oval 57"/>
              <p:cNvSpPr/>
              <p:nvPr/>
            </p:nvSpPr>
            <p:spPr>
              <a:xfrm>
                <a:off x="4810359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4924603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924603" y="2442501"/>
                <a:ext cx="186626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5079646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5193889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5191822" y="2442501"/>
                <a:ext cx="2068" cy="23775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5077846" y="2680256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642190" y="2671707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404973" y="2832638"/>
                <a:ext cx="170175" cy="17778"/>
                <a:chOff x="594644" y="1019969"/>
                <a:chExt cx="170688" cy="18288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5946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470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67" name="Straight Arrow Connector 66"/>
              <p:cNvCxnSpPr/>
              <p:nvPr/>
            </p:nvCxnSpPr>
            <p:spPr>
              <a:xfrm>
                <a:off x="4924603" y="2442501"/>
                <a:ext cx="750970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5193890" y="2442501"/>
                <a:ext cx="562276" cy="229206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>
                <a:off x="5272414" y="2442501"/>
                <a:ext cx="627587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0" name="TextBox 48"/>
              <p:cNvSpPr txBox="1"/>
              <p:nvPr/>
            </p:nvSpPr>
            <p:spPr>
              <a:xfrm>
                <a:off x="4658943" y="2789025"/>
                <a:ext cx="586704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5191822" y="2908828"/>
                <a:ext cx="2068" cy="22018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5754250" y="2900279"/>
                <a:ext cx="1916" cy="22873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3" name="TextBox 36"/>
              <p:cNvSpPr txBox="1"/>
              <p:nvPr/>
            </p:nvSpPr>
            <p:spPr>
              <a:xfrm>
                <a:off x="5318971" y="1778126"/>
                <a:ext cx="71437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Iterations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87860" y="632890"/>
              <a:ext cx="1204219" cy="1250507"/>
              <a:chOff x="5025142" y="1886585"/>
              <a:chExt cx="1204480" cy="1313815"/>
            </a:xfrm>
          </p:grpSpPr>
          <p:sp>
            <p:nvSpPr>
              <p:cNvPr id="36" name="TextBox 36"/>
              <p:cNvSpPr txBox="1"/>
              <p:nvPr/>
            </p:nvSpPr>
            <p:spPr>
              <a:xfrm>
                <a:off x="5372372" y="1886585"/>
                <a:ext cx="485013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0102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Times New Roman"/>
                    <a:cs typeface="Times New Roman"/>
                  </a:rPr>
                  <a:t> </a:t>
                </a: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>
                <a:off x="6115322" y="2201704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39" name="TextBox 45"/>
              <p:cNvSpPr txBox="1"/>
              <p:nvPr/>
            </p:nvSpPr>
            <p:spPr>
              <a:xfrm>
                <a:off x="5368042" y="2962910"/>
                <a:ext cx="56451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Output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5686697" y="2535047"/>
                <a:ext cx="170688" cy="18288"/>
                <a:chOff x="2753360" y="2094366"/>
                <a:chExt cx="170688" cy="18288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27533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9057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sp>
            <p:nvSpPr>
              <p:cNvPr id="41" name="TextBox 48"/>
              <p:cNvSpPr txBox="1"/>
              <p:nvPr/>
            </p:nvSpPr>
            <p:spPr>
              <a:xfrm>
                <a:off x="5572397" y="2200910"/>
                <a:ext cx="43053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2" name="Straight Arrow Connector 41"/>
              <p:cNvCxnSpPr>
                <a:stCxn id="37" idx="4"/>
              </p:cNvCxnSpPr>
              <p:nvPr/>
            </p:nvCxnSpPr>
            <p:spPr>
              <a:xfrm>
                <a:off x="6115322" y="2657316"/>
                <a:ext cx="0" cy="24005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02514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513944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513944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29456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540886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540886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820094" y="696000"/>
              <a:ext cx="989087" cy="975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9" name="Arc 18"/>
            <p:cNvSpPr/>
            <p:nvPr/>
          </p:nvSpPr>
          <p:spPr>
            <a:xfrm flipV="1">
              <a:off x="4772025" y="1094688"/>
              <a:ext cx="1123950" cy="435169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0" name="Arc 19"/>
            <p:cNvSpPr/>
            <p:nvPr/>
          </p:nvSpPr>
          <p:spPr>
            <a:xfrm rot="16200000" flipV="1">
              <a:off x="4893613" y="958004"/>
              <a:ext cx="1107331" cy="457101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99713" y="709945"/>
              <a:ext cx="0" cy="96913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20094" y="1055038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20094" y="1343640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4" name="TextBox 144"/>
            <p:cNvSpPr txBox="1"/>
            <p:nvPr/>
          </p:nvSpPr>
          <p:spPr>
            <a:xfrm>
              <a:off x="5170030" y="980998"/>
              <a:ext cx="369490" cy="40676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ij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73170" y="862346"/>
              <a:ext cx="21758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4918111" y="1198583"/>
              <a:ext cx="228551" cy="15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3294" y="709017"/>
              <a:ext cx="0" cy="96885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90090" y="1904806"/>
              <a:ext cx="1360465" cy="58696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BLAST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Parametric sweep</a:t>
              </a: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Pleasingly Parallel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46245" y="1906661"/>
              <a:ext cx="1533071" cy="58511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High Energy Physics (HEP) Histograms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search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07862" y="1900603"/>
              <a:ext cx="1383363" cy="59419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Classic MPI</a:t>
              </a: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PDE Solvers and 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particle dynamics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090" y="2508846"/>
              <a:ext cx="4517773" cy="3632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Domain of MapReduce and Iterative </a:t>
              </a:r>
              <a:r>
                <a:rPr lang="en-US" sz="1600" b="1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Extensions</a:t>
              </a:r>
            </a:p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ea typeface="Times New Roman"/>
                </a:rPr>
                <a:t>Science Clouds</a:t>
              </a:r>
              <a:endParaRPr lang="en-US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07862" y="2507092"/>
              <a:ext cx="1383363" cy="36495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MPI</a:t>
              </a:r>
              <a:endParaRPr lang="en-US" sz="1400" b="1" dirty="0" smtClean="0">
                <a:solidFill>
                  <a:srgbClr val="000000"/>
                </a:solidFill>
                <a:effectLst/>
                <a:latin typeface="Arial"/>
                <a:ea typeface="Times New Roman"/>
              </a:endParaRPr>
            </a:p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/>
                  <a:ea typeface="Times New Roman"/>
                </a:rPr>
                <a:t>E</a:t>
              </a:r>
              <a:r>
                <a:rPr lang="en-US" sz="1400" b="1" dirty="0" smtClean="0">
                  <a:solidFill>
                    <a:srgbClr val="000000"/>
                  </a:solidFill>
                  <a:latin typeface="Arial"/>
                  <a:ea typeface="Times New Roman"/>
                </a:rPr>
                <a:t>xascale</a:t>
              </a:r>
              <a:endParaRPr lang="en-US" sz="1400" b="1" dirty="0" smtClean="0">
                <a:solidFill>
                  <a:srgbClr val="000000"/>
                </a:solidFill>
                <a:effectLst/>
                <a:latin typeface="Arial"/>
                <a:ea typeface="Times New Roman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208035" y="2692336"/>
              <a:ext cx="29507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816" y="2683268"/>
              <a:ext cx="28140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979437" y="1906662"/>
              <a:ext cx="1628425" cy="58814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Expectation maximization </a:t>
              </a: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Clustering 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e.g. </a:t>
              </a: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Kmeans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Linear </a:t>
              </a: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Algebra</a:t>
              </a:r>
              <a:r>
                <a:rPr lang="en-US" sz="1400" dirty="0" smtClean="0">
                  <a:latin typeface="Arial" pitchFamily="34" charset="0"/>
                  <a:ea typeface="Times New Roman"/>
                  <a:cs typeface="Arial" pitchFamily="34" charset="0"/>
                </a:rPr>
                <a:t>, </a:t>
              </a: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Page 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Rank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5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478125" y="1573800"/>
            <a:ext cx="8214300" cy="498029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06" name="Shape 106"/>
          <p:cNvSpPr txBox="1"/>
          <p:nvPr/>
        </p:nvSpPr>
        <p:spPr>
          <a:xfrm>
            <a:off x="3364075" y="59006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Infrastructure as a Service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3642625" y="451905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Platform as a Service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863473" y="2593655"/>
            <a:ext cx="3657600" cy="1107965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-US" sz="3000" b="1" u="sng" dirty="0" smtClean="0"/>
              <a:t>Software </a:t>
            </a:r>
          </a:p>
          <a:p>
            <a:pPr lvl="0" algn="ctr" rtl="0">
              <a:buNone/>
            </a:pPr>
            <a:r>
              <a:rPr lang="en-US" sz="3000" b="1" u="sng" dirty="0" smtClean="0"/>
              <a:t>as a Service</a:t>
            </a:r>
            <a:endParaRPr lang="en" sz="3000" b="1" u="sng" dirty="0"/>
          </a:p>
        </p:txBody>
      </p:sp>
      <p:cxnSp>
        <p:nvCxnSpPr>
          <p:cNvPr id="109" name="Shape 109"/>
          <p:cNvCxnSpPr/>
          <p:nvPr/>
        </p:nvCxnSpPr>
        <p:spPr>
          <a:xfrm>
            <a:off x="3061275" y="3632375"/>
            <a:ext cx="3101099" cy="65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0" name="Shape 110"/>
          <p:cNvCxnSpPr/>
          <p:nvPr/>
        </p:nvCxnSpPr>
        <p:spPr>
          <a:xfrm>
            <a:off x="1619950" y="5511300"/>
            <a:ext cx="6016500" cy="69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557" y="2291764"/>
            <a:ext cx="1107068" cy="11070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Writing Documents/Presentations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/>
              <a:t>The Good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Documents are stored for you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In case of hardware failure the document is in the cloud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 can share my documents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 can work on projects in a team</a:t>
            </a:r>
          </a:p>
          <a:p>
            <a:endParaRPr lang="en" sz="2400"/>
          </a:p>
          <a:p>
            <a:endParaRPr lang="en" sz="2400"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/>
              <a:t>Risks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Someone else has access to your document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The cloud can fail to (disk, network)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 make mistakes while sharing documents that I did not want to share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My teammates destroyed my work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Sophisticated cheating becomes possible</a:t>
            </a:r>
          </a:p>
          <a:p>
            <a:endParaRPr lang="en" sz="240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Cloud Services in General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rmAutofit fontScale="85000" lnSpcReduction="20000"/>
          </a:bodyPr>
          <a:lstStyle/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Music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Pandora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iTunes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Last.FM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Documents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Google Docs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Microsoft live.com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IBM Lotus Live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E-mail, Calendar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Google, Yahoo, Microsoft, ...</a:t>
            </a:r>
          </a:p>
          <a:p>
            <a:pPr marL="457200" lvl="0" indent="-419100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3000" dirty="0"/>
              <a:t>Videos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YouTube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rmAutofit fontScale="92500" lnSpcReduction="20000"/>
          </a:bodyPr>
          <a:lstStyle/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Social Media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twitter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facebook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LinkedIn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Bibliography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Google Scholar, Microsoft Academic Searc, Mendelay, Zotero, ISI Web of Knowledge</a:t>
            </a:r>
          </a:p>
          <a:p>
            <a:pPr marL="4572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Computing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...</a:t>
            </a:r>
          </a:p>
          <a:p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Applications: Apache Mahout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132" name="Shape 132">
            <a:hlinkClick r:id="rId3"/>
          </p:cNvPr>
          <p:cNvSpPr/>
          <p:nvPr/>
        </p:nvSpPr>
        <p:spPr>
          <a:xfrm>
            <a:off x="1432455" y="1721125"/>
            <a:ext cx="6395044" cy="479694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33" name="Shape 133"/>
          <p:cNvSpPr txBox="1"/>
          <p:nvPr/>
        </p:nvSpPr>
        <p:spPr>
          <a:xfrm>
            <a:off x="6611275" y="64584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/>
              <a:t>Source Apache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125006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buNone/>
            </a:pPr>
            <a:r>
              <a:rPr lang="en" dirty="0">
                <a:solidFill>
                  <a:srgbClr val="000000"/>
                </a:solidFill>
              </a:rPr>
              <a:t>Volunteer Computing &amp; </a:t>
            </a:r>
          </a:p>
          <a:p>
            <a:pPr>
              <a:buNone/>
            </a:pPr>
            <a:r>
              <a:rPr lang="en" dirty="0">
                <a:solidFill>
                  <a:srgbClr val="000000"/>
                </a:solidFill>
              </a:rPr>
              <a:t>Testbeds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Seti@Home</a:t>
            </a:r>
          </a:p>
          <a:p>
            <a:pPr>
              <a:buNone/>
            </a:pPr>
            <a:r>
              <a:rPr lang="en"/>
              <a:t>Planet Lab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5" name="Shape 155">
            <a:hlinkClick r:id="rId3"/>
          </p:cNvPr>
          <p:cNvSpPr/>
          <p:nvPr/>
        </p:nvSpPr>
        <p:spPr>
          <a:xfrm>
            <a:off x="4692273" y="1652378"/>
            <a:ext cx="3035652" cy="196968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6" name="Shape 163">
            <a:hlinkClick r:id="rId5"/>
          </p:cNvPr>
          <p:cNvSpPr/>
          <p:nvPr/>
        </p:nvSpPr>
        <p:spPr>
          <a:xfrm>
            <a:off x="4692273" y="4437413"/>
            <a:ext cx="3068851" cy="201285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2165700" y="2920584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youtube.googleapis.com</a:t>
            </a:r>
            <a:r>
              <a:rPr lang="en-US" dirty="0"/>
              <a:t>/v/G8C0JXpeABc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2522" y="5290106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youtube.googleapis.com</a:t>
            </a:r>
            <a:r>
              <a:rPr lang="en-US" dirty="0"/>
              <a:t>/v/_kG4xpM47uE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-88714"/>
            <a:ext cx="8229600" cy="1846629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-US" dirty="0" smtClean="0"/>
              <a:t>Why is it important for you: </a:t>
            </a:r>
            <a:br>
              <a:rPr lang="en-US" dirty="0" smtClean="0"/>
            </a:br>
            <a:r>
              <a:rPr lang="en-US" dirty="0" smtClean="0"/>
              <a:t>Possibly a way to finance your hobbies</a:t>
            </a:r>
            <a:br>
              <a:rPr lang="en-US" dirty="0" smtClean="0"/>
            </a:br>
            <a:r>
              <a:rPr lang="en-US" dirty="0" smtClean="0"/>
              <a:t>Job Market</a:t>
            </a:r>
            <a:endParaRPr lang="en" dirty="0"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42" name="Shape 42"/>
          <p:cNvSpPr/>
          <p:nvPr/>
        </p:nvSpPr>
        <p:spPr>
          <a:xfrm>
            <a:off x="-84325" y="1639614"/>
            <a:ext cx="9143998" cy="48888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1911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Lets go to a cloud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use Studio K-12 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2547" y="1"/>
            <a:ext cx="10204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9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Cool!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1" y="2963331"/>
            <a:ext cx="1107068" cy="1107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8" y="5518200"/>
            <a:ext cx="1107068" cy="1107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62" y="4070399"/>
            <a:ext cx="1107068" cy="1107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565" y="4623933"/>
            <a:ext cx="1107068" cy="1107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30" y="5177467"/>
            <a:ext cx="1107068" cy="1107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318" y="2648554"/>
            <a:ext cx="1107068" cy="1107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061" y="2268974"/>
            <a:ext cx="1107068" cy="1107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351" y="4070399"/>
            <a:ext cx="1107068" cy="1107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19" y="1856263"/>
            <a:ext cx="1107068" cy="1107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19" y="5177467"/>
            <a:ext cx="1107068" cy="11070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633" y="5518200"/>
            <a:ext cx="1107068" cy="11070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85" y="3060002"/>
            <a:ext cx="1107068" cy="11070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62" y="1541486"/>
            <a:ext cx="1107068" cy="11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8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important for me: It is cool!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65" y="1417637"/>
            <a:ext cx="55499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8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/>
              <a:t>Introduction to Cloud Computing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49" name="Shape 49">
            <a:hlinkClick r:id="rId3"/>
          </p:cNvPr>
          <p:cNvSpPr/>
          <p:nvPr/>
        </p:nvSpPr>
        <p:spPr>
          <a:xfrm>
            <a:off x="1050850" y="1628175"/>
            <a:ext cx="6421598" cy="48168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50" name="Shape 50"/>
          <p:cNvSpPr txBox="1"/>
          <p:nvPr/>
        </p:nvSpPr>
        <p:spPr>
          <a:xfrm>
            <a:off x="7182425" y="64008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/>
              <a:t>Source: GoGrid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Clouds as Cost Effective Data Centers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6096000" cy="32575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Clouds can be considered as just the best biggest data centers</a:t>
            </a:r>
          </a:p>
          <a:p>
            <a:r>
              <a:rPr lang="en-US" sz="2400" b="1" dirty="0" smtClean="0"/>
              <a:t>Right</a:t>
            </a:r>
            <a:r>
              <a:rPr lang="en-US" sz="2400" dirty="0" smtClean="0"/>
              <a:t> is 2 </a:t>
            </a:r>
            <a:r>
              <a:rPr lang="en-US" sz="2400" dirty="0"/>
              <a:t>Google warehouses of computers on the banks of the Columbia River, in The </a:t>
            </a:r>
            <a:r>
              <a:rPr lang="en-US" sz="2400" dirty="0" err="1"/>
              <a:t>Dalles</a:t>
            </a:r>
            <a:r>
              <a:rPr lang="en-US" sz="2400" dirty="0"/>
              <a:t>, </a:t>
            </a:r>
            <a:r>
              <a:rPr lang="en-US" sz="2400" dirty="0" smtClean="0"/>
              <a:t>Oregon</a:t>
            </a:r>
          </a:p>
          <a:p>
            <a:r>
              <a:rPr lang="en-US" sz="2400" b="1" dirty="0" smtClean="0"/>
              <a:t>Left</a:t>
            </a:r>
            <a:r>
              <a:rPr lang="en-US" sz="2400" dirty="0" smtClean="0"/>
              <a:t> is shipping container (each with 200-1000 servers) model used in Microsoft Chicago data center holding 150-220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CC8C1C-C7DF-4071-8522-5AB5116975B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7" y="4114800"/>
            <a:ext cx="4693065" cy="271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943350"/>
            <a:ext cx="44767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67189"/>
              </p:ext>
            </p:extLst>
          </p:nvPr>
        </p:nvGraphicFramePr>
        <p:xfrm>
          <a:off x="6125822" y="609600"/>
          <a:ext cx="297180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098"/>
                <a:gridCol w="780098"/>
                <a:gridCol w="817245"/>
                <a:gridCol w="594360"/>
              </a:tblGrid>
              <a:tr h="6711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Center Part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Cost in small-sized</a:t>
                      </a:r>
                      <a:r>
                        <a:rPr lang="en-US" sz="1200" baseline="0" dirty="0" smtClean="0"/>
                        <a:t> Data Center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Cost in Large</a:t>
                      </a:r>
                      <a:r>
                        <a:rPr lang="en-US" sz="1200" baseline="0" dirty="0" smtClean="0"/>
                        <a:t> Data Center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Ratio</a:t>
                      </a:r>
                      <a:endParaRPr lang="en-US" sz="1200" dirty="0"/>
                    </a:p>
                  </a:txBody>
                  <a:tcPr/>
                </a:tc>
              </a:tr>
              <a:tr h="51624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Network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$95 per Mbps/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$13 per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Mbps/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7.1</a:t>
                      </a:r>
                      <a:endParaRPr lang="en-US" sz="1200" dirty="0"/>
                    </a:p>
                  </a:txBody>
                  <a:tcPr/>
                </a:tc>
              </a:tr>
              <a:tr h="51624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$2.20 per GB/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$0.40 per GB/</a:t>
                      </a:r>
                    </a:p>
                    <a:p>
                      <a:r>
                        <a:rPr lang="en-US" sz="1200" dirty="0" smtClean="0"/>
                        <a:t>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5.7</a:t>
                      </a:r>
                      <a:endParaRPr lang="en-US" sz="1200" dirty="0"/>
                    </a:p>
                  </a:txBody>
                  <a:tcPr/>
                </a:tc>
              </a:tr>
              <a:tr h="6711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Administration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~140 servers/</a:t>
                      </a:r>
                    </a:p>
                    <a:p>
                      <a:r>
                        <a:rPr lang="en-US" sz="1200" dirty="0" smtClean="0"/>
                        <a:t>Administrator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&gt;1000 Servers/</a:t>
                      </a:r>
                    </a:p>
                    <a:p>
                      <a:r>
                        <a:rPr lang="en-US" sz="1200" dirty="0" smtClean="0"/>
                        <a:t>Administrator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7.1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2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Some Sizes in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www.mediafire.com/file/zzqna34282frr2f/koomeydatacenterelectuse2011finalversion.pdf</a:t>
            </a:r>
            <a:r>
              <a:rPr lang="en-US" dirty="0" smtClean="0"/>
              <a:t> </a:t>
            </a:r>
          </a:p>
          <a:p>
            <a:r>
              <a:rPr lang="en-US" dirty="0" smtClean="0"/>
              <a:t>30 million servers worldwide</a:t>
            </a:r>
          </a:p>
          <a:p>
            <a:r>
              <a:rPr lang="en-US" dirty="0" smtClean="0"/>
              <a:t>Google had 900,000 servers (3% total world wide)</a:t>
            </a:r>
          </a:p>
          <a:p>
            <a:r>
              <a:rPr lang="en-US" dirty="0" smtClean="0"/>
              <a:t>Google total power ~200 Megawatts</a:t>
            </a:r>
          </a:p>
          <a:p>
            <a:pPr lvl="1"/>
            <a:r>
              <a:rPr lang="en-US" dirty="0" smtClean="0"/>
              <a:t>&lt; 1% of total power used in data centers (Google more efficient than average – </a:t>
            </a:r>
            <a:r>
              <a:rPr lang="en-US" b="1" dirty="0" smtClean="0"/>
              <a:t>Clouds are Green</a:t>
            </a:r>
            <a:r>
              <a:rPr lang="en-US" dirty="0" smtClean="0"/>
              <a:t>!)</a:t>
            </a:r>
          </a:p>
          <a:p>
            <a:pPr lvl="1"/>
            <a:r>
              <a:rPr lang="en-US" dirty="0" smtClean="0"/>
              <a:t>~ 0.01% of total power used on anything world wide</a:t>
            </a:r>
          </a:p>
          <a:p>
            <a:r>
              <a:rPr lang="en-US" dirty="0" smtClean="0"/>
              <a:t>Maybe total clouds are 20% total world server count (a growing fraction)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CC141A-9CC6-41A7-A7D0-011D836CC6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Outline of the next sections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58" name="Shape 58"/>
          <p:cNvSpPr/>
          <p:nvPr/>
        </p:nvSpPr>
        <p:spPr>
          <a:xfrm>
            <a:off x="478125" y="1573800"/>
            <a:ext cx="8214300" cy="498029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9" name="Shape 59"/>
          <p:cNvSpPr txBox="1"/>
          <p:nvPr/>
        </p:nvSpPr>
        <p:spPr>
          <a:xfrm>
            <a:off x="2046723" y="5874645"/>
            <a:ext cx="5291100" cy="646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3000" b="1" dirty="0"/>
              <a:t>Infrastructure as a Service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3061275" y="3965067"/>
            <a:ext cx="3657600" cy="1107965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" sz="3000" b="1" dirty="0"/>
              <a:t>Platform as a Service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2863473" y="2524410"/>
            <a:ext cx="3657600" cy="1107965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-US" sz="3000" b="1" dirty="0" smtClean="0"/>
              <a:t>Software </a:t>
            </a:r>
          </a:p>
          <a:p>
            <a:pPr lvl="0" algn="ctr" rtl="0">
              <a:buNone/>
            </a:pPr>
            <a:r>
              <a:rPr lang="en-US" sz="3000" b="1" dirty="0" smtClean="0"/>
              <a:t>As a Service</a:t>
            </a:r>
            <a:endParaRPr lang="en" sz="3000" b="1" dirty="0"/>
          </a:p>
        </p:txBody>
      </p:sp>
      <p:cxnSp>
        <p:nvCxnSpPr>
          <p:cNvPr id="62" name="Shape 62"/>
          <p:cNvCxnSpPr/>
          <p:nvPr/>
        </p:nvCxnSpPr>
        <p:spPr>
          <a:xfrm>
            <a:off x="3061275" y="3632375"/>
            <a:ext cx="3101099" cy="65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63"/>
          <p:cNvCxnSpPr/>
          <p:nvPr/>
        </p:nvCxnSpPr>
        <p:spPr>
          <a:xfrm>
            <a:off x="1619950" y="5511300"/>
            <a:ext cx="6016500" cy="69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Infrastructure, Platforms, Software as a </a:t>
            </a:r>
            <a:r>
              <a:rPr lang="en-US" sz="3600" dirty="0" smtClean="0"/>
              <a:t>Service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48400" y="684998"/>
            <a:ext cx="2743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Software Services are building blocks of applications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The middleware or computing environment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We will cover virtual clusters, networks, management systems Nimbus, Eucalyptus, OpenStack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8CFE096-9650-498C-990C-20F2420C253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85800"/>
            <a:ext cx="667293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58" name="Shape 58"/>
          <p:cNvSpPr/>
          <p:nvPr/>
        </p:nvSpPr>
        <p:spPr>
          <a:xfrm>
            <a:off x="457200" y="1566601"/>
            <a:ext cx="8214300" cy="498029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9" name="Shape 59"/>
          <p:cNvSpPr txBox="1"/>
          <p:nvPr/>
        </p:nvSpPr>
        <p:spPr>
          <a:xfrm>
            <a:off x="1926450" y="5900600"/>
            <a:ext cx="5291100" cy="646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3000" b="1" dirty="0"/>
              <a:t>Infrastructure as a Service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3642625" y="451905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dirty="0"/>
              <a:t>Platform as a Service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3894625" y="271915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Application</a:t>
            </a:r>
          </a:p>
        </p:txBody>
      </p:sp>
      <p:cxnSp>
        <p:nvCxnSpPr>
          <p:cNvPr id="62" name="Shape 62"/>
          <p:cNvCxnSpPr/>
          <p:nvPr/>
        </p:nvCxnSpPr>
        <p:spPr>
          <a:xfrm>
            <a:off x="3061275" y="3632375"/>
            <a:ext cx="3101099" cy="65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63"/>
          <p:cNvCxnSpPr/>
          <p:nvPr/>
        </p:nvCxnSpPr>
        <p:spPr>
          <a:xfrm>
            <a:off x="1619950" y="5511300"/>
            <a:ext cx="6016500" cy="69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8" y="5518200"/>
            <a:ext cx="1107068" cy="11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985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nel-cluster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</TotalTime>
  <Words>728</Words>
  <Application>Microsoft Macintosh PowerPoint</Application>
  <PresentationFormat>On-screen Show (4:3)</PresentationFormat>
  <Paragraphs>211</Paragraphs>
  <Slides>21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panel-cluster2011</vt:lpstr>
      <vt:lpstr>Cloud Computing  for K-12</vt:lpstr>
      <vt:lpstr>Why is it important for you:  Possibly a way to finance your hobbies Job Market</vt:lpstr>
      <vt:lpstr>Why is it important for me: It is cool!</vt:lpstr>
      <vt:lpstr>Introduction to Cloud Computing</vt:lpstr>
      <vt:lpstr>Clouds as Cost Effective Data Centers</vt:lpstr>
      <vt:lpstr>Some Sizes in 2010</vt:lpstr>
      <vt:lpstr>Outline of the next sections</vt:lpstr>
      <vt:lpstr>Infrastructure, Platforms, Software as a Service</vt:lpstr>
      <vt:lpstr>PowerPoint Presentation</vt:lpstr>
      <vt:lpstr>Infrastructure as a Service</vt:lpstr>
      <vt:lpstr>PowerPoint Presentation</vt:lpstr>
      <vt:lpstr>Platform as a Service</vt:lpstr>
      <vt:lpstr>Map Reduce</vt:lpstr>
      <vt:lpstr>4 Forms of MapReduce</vt:lpstr>
      <vt:lpstr>PowerPoint Presentation</vt:lpstr>
      <vt:lpstr>Writing Documents/Presentations</vt:lpstr>
      <vt:lpstr>Cloud Services in General</vt:lpstr>
      <vt:lpstr>Applications: Apache Mahout</vt:lpstr>
      <vt:lpstr>Volunteer Computing &amp;  Testbeds</vt:lpstr>
      <vt:lpstr>Lets go to a cloud</vt:lpstr>
      <vt:lpstr>Its Cool!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Computing  for K-12</dc:title>
  <cp:lastModifiedBy>Gregor von Laszewski</cp:lastModifiedBy>
  <cp:revision>12</cp:revision>
  <dcterms:modified xsi:type="dcterms:W3CDTF">2012-10-06T18:09:46Z</dcterms:modified>
</cp:coreProperties>
</file>