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38" r:id="rId3"/>
    <p:sldMasterId id="2147483750" r:id="rId4"/>
  </p:sldMasterIdLst>
  <p:notesMasterIdLst>
    <p:notesMasterId r:id="rId21"/>
  </p:notesMasterIdLst>
  <p:sldIdLst>
    <p:sldId id="424" r:id="rId5"/>
    <p:sldId id="583" r:id="rId6"/>
    <p:sldId id="584" r:id="rId7"/>
    <p:sldId id="545" r:id="rId8"/>
    <p:sldId id="299" r:id="rId9"/>
    <p:sldId id="586" r:id="rId10"/>
    <p:sldId id="580" r:id="rId11"/>
    <p:sldId id="585" r:id="rId12"/>
    <p:sldId id="587" r:id="rId13"/>
    <p:sldId id="588" r:id="rId14"/>
    <p:sldId id="549" r:id="rId15"/>
    <p:sldId id="552" r:id="rId16"/>
    <p:sldId id="555" r:id="rId17"/>
    <p:sldId id="554" r:id="rId18"/>
    <p:sldId id="560" r:id="rId19"/>
    <p:sldId id="5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6" autoAdjust="0"/>
    <p:restoredTop sz="89277" autoAdjust="0"/>
  </p:normalViewPr>
  <p:slideViewPr>
    <p:cSldViewPr>
      <p:cViewPr varScale="1">
        <p:scale>
          <a:sx n="103" d="100"/>
          <a:sy n="103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8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68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5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2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3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futuregri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6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7/5/2011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4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7/5/2011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7/5/2011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9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7/5/2011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7/5/2011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2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95400" cy="1247285"/>
          </a:xfrm>
          <a:prstGeom prst="rect">
            <a:avLst/>
          </a:prstGeom>
        </p:spPr>
      </p:pic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64777" y="0"/>
            <a:ext cx="1679223" cy="1143000"/>
          </a:xfrm>
          <a:prstGeom prst="rect">
            <a:avLst/>
          </a:prstGeom>
        </p:spPr>
      </p:pic>
      <p:pic>
        <p:nvPicPr>
          <p:cNvPr id="9" name="Picture 8" descr="futuregri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9420" y="0"/>
            <a:ext cx="1450728" cy="9874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7/5/2011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36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terativemapreduce.org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096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Science of Cloud Computing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Panel Cloud2011</a:t>
            </a:r>
          </a:p>
          <a:p>
            <a:r>
              <a:rPr lang="en-US" sz="2400" b="1" dirty="0" smtClean="0"/>
              <a:t>Washington DC</a:t>
            </a:r>
          </a:p>
          <a:p>
            <a:r>
              <a:rPr lang="en-US" sz="2400" b="1" dirty="0" smtClean="0"/>
              <a:t>July 5 2011</a:t>
            </a:r>
            <a:endParaRPr lang="it-IT" sz="24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 smtClean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0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36154"/>
          </a:xfrm>
        </p:spPr>
        <p:txBody>
          <a:bodyPr>
            <a:noAutofit/>
          </a:bodyPr>
          <a:lstStyle/>
          <a:p>
            <a:r>
              <a:rPr lang="en-US" b="1" dirty="0" smtClean="0"/>
              <a:t>Data Parallel File System?</a:t>
            </a:r>
            <a:endParaRPr lang="en-US" b="1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14585" y="6248400"/>
            <a:ext cx="8229600" cy="5146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archival storage and computing brought to data</a:t>
            </a:r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52400" y="756223"/>
            <a:ext cx="8305800" cy="5568377"/>
            <a:chOff x="152400" y="926440"/>
            <a:chExt cx="8305800" cy="5568377"/>
          </a:xfrm>
        </p:grpSpPr>
        <p:grpSp>
          <p:nvGrpSpPr>
            <p:cNvPr id="503" name="Group 502"/>
            <p:cNvGrpSpPr/>
            <p:nvPr/>
          </p:nvGrpSpPr>
          <p:grpSpPr>
            <a:xfrm>
              <a:off x="1778572" y="2200602"/>
              <a:ext cx="6679628" cy="3124200"/>
              <a:chOff x="1245172" y="2286000"/>
              <a:chExt cx="6679628" cy="3124200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47244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128" name="Group 127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60" name="Group 59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1" name="Oval 1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4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5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56" name="Straight Connector 55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9" name="Rectangle 58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" name="Group 128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32" name="Group 13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34" name="Group 13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3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3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4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5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38" name="Straight Connector 13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35" name="Rectangle 13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4" name="Group 153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157" name="Group 156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159" name="Group 158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162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164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5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6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7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8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69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0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1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2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3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4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5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6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7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178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3" name="Straight Connector 162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60" name="Rectangle 159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184" name="Group 18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186" name="Oval 185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187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189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0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1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2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3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4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5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6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7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8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199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0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1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2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03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88" name="Straight Connector 187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245172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207" name="Group 206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81" name="Group 280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83" name="Group 2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85" name="Group 284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87" name="Oval 286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88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90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1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2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3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4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5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6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7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8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99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0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1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2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3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04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89" name="Straight Connector 288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86" name="Rectangle 285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2" name="Straight Connector 28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" name="Group 207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59" name="Group 2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61" name="Group 260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64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66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7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8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69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0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1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2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3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4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5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6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7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8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79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80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5" name="Straight Connector 264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62" name="Rectangle 261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60" name="Straight Connector 259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8" name="Straight Connector 257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233" name="Group 232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235" name="Group 2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237" name="Group 236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240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242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3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4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5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6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7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8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49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0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1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2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3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4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5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256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41" name="Straight Connector 240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38" name="Rectangle 237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236" name="Straight Connector 235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211" name="Group 210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213" name="Group 21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215" name="Oval 21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21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21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1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2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23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14" name="Rectangle 21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212" name="Straight Connector 211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304"/>
              <p:cNvGrpSpPr/>
              <p:nvPr/>
            </p:nvGrpSpPr>
            <p:grpSpPr>
              <a:xfrm>
                <a:off x="2971800" y="2286000"/>
                <a:ext cx="1752600" cy="3124200"/>
                <a:chOff x="1562100" y="2286000"/>
                <a:chExt cx="1752600" cy="3124200"/>
              </a:xfrm>
            </p:grpSpPr>
            <p:grpSp>
              <p:nvGrpSpPr>
                <p:cNvPr id="306" name="Group 305"/>
                <p:cNvGrpSpPr/>
                <p:nvPr/>
              </p:nvGrpSpPr>
              <p:grpSpPr>
                <a:xfrm>
                  <a:off x="1562100" y="22860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80" name="Group 379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82" name="Group 38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84" name="Group 383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86" name="Oval 385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87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89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0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1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2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3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4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5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6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7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8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99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0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1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2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403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88" name="Straight Connector 387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85" name="Rectangle 384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83" name="Straight Connector 382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1" name="Straight Connector 380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1562100" y="39624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58" name="Group 357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60" name="Group 359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62" name="Oval 361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63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65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6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7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8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69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0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1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2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3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4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5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6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7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8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79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64" name="Straight Connector 363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61" name="Rectangle 360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7" name="Straight Connector 356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1562100" y="3124200"/>
                  <a:ext cx="1752600" cy="838200"/>
                  <a:chOff x="1562100" y="2103137"/>
                  <a:chExt cx="1752600" cy="838200"/>
                </a:xfrm>
              </p:grpSpPr>
              <p:grpSp>
                <p:nvGrpSpPr>
                  <p:cNvPr id="332" name="Group 331"/>
                  <p:cNvGrpSpPr/>
                  <p:nvPr/>
                </p:nvGrpSpPr>
                <p:grpSpPr>
                  <a:xfrm>
                    <a:off x="1562100" y="2103137"/>
                    <a:ext cx="1752600" cy="609600"/>
                    <a:chOff x="1562100" y="2103137"/>
                    <a:chExt cx="1752600" cy="609600"/>
                  </a:xfrm>
                </p:grpSpPr>
                <p:grpSp>
                  <p:nvGrpSpPr>
                    <p:cNvPr id="334" name="Group 333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1562100" y="2103137"/>
                      <a:chExt cx="1447800" cy="609600"/>
                    </a:xfrm>
                  </p:grpSpPr>
                  <p:grpSp>
                    <p:nvGrpSpPr>
                      <p:cNvPr id="336" name="Group 335"/>
                      <p:cNvGrpSpPr/>
                      <p:nvPr/>
                    </p:nvGrpSpPr>
                    <p:grpSpPr>
                      <a:xfrm>
                        <a:off x="1562100" y="2103137"/>
                        <a:ext cx="1447800" cy="609600"/>
                        <a:chOff x="838200" y="2130534"/>
                        <a:chExt cx="1447800" cy="609600"/>
                      </a:xfrm>
                    </p:grpSpPr>
                    <p:sp>
                      <p:nvSpPr>
                        <p:cNvPr id="338" name="Oval 337"/>
                        <p:cNvSpPr/>
                        <p:nvPr/>
                      </p:nvSpPr>
                      <p:spPr>
                        <a:xfrm>
                          <a:off x="1828800" y="2206734"/>
                          <a:ext cx="457200" cy="457200"/>
                        </a:xfrm>
                        <a:prstGeom prst="ellipse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b="1" dirty="0" smtClean="0"/>
                            <a:t>C</a:t>
                          </a:r>
                          <a:endParaRPr lang="en-US" b="1" dirty="0"/>
                        </a:p>
                      </p:txBody>
                    </p:sp>
                    <p:grpSp>
                      <p:nvGrpSpPr>
                        <p:cNvPr id="339" name="Group 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38200" y="2130534"/>
                          <a:ext cx="742513" cy="609600"/>
                          <a:chOff x="506" y="717"/>
                          <a:chExt cx="790" cy="445"/>
                        </a:xfrm>
                      </p:grpSpPr>
                      <p:sp>
                        <p:nvSpPr>
                          <p:cNvPr id="341" name="Oval 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980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2" name="Line 1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1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3" name="Line 1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4" name="Line 1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939" y="899"/>
                            <a:ext cx="0" cy="81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5" name="Rectangle 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49" y="899"/>
                            <a:ext cx="90" cy="24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6" name="Rectangle 1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39" y="879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7" name="Rectangle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8" y="899"/>
                            <a:ext cx="121" cy="22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8" name="Rectangl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818"/>
                            <a:ext cx="12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49" name="Rectangle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68" y="859"/>
                            <a:ext cx="12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0" name="Rectangl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30" y="859"/>
                            <a:ext cx="90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1" name="Rectangle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20" y="83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2" name="Rectangl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50" y="818"/>
                            <a:ext cx="91" cy="263"/>
                          </a:xfrm>
                          <a:prstGeom prst="rect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3" name="Oval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7" y="717"/>
                            <a:ext cx="694" cy="182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4" name="Line 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7" y="798"/>
                            <a:ext cx="0" cy="283"/>
                          </a:xfrm>
                          <a:prstGeom prst="line">
                            <a:avLst/>
                          </a:prstGeom>
                          <a:noFill/>
                          <a:ln w="19050">
                            <a:solidFill>
                              <a:schemeClr val="folHlink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1600"/>
                          </a:p>
                        </p:txBody>
                      </p:sp>
                      <p:sp>
                        <p:nvSpPr>
                          <p:cNvPr id="355" name="Text Box 2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06" y="884"/>
                            <a:ext cx="790" cy="24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pPr algn="ctr" eaLnBrk="0" hangingPunct="0"/>
                            <a:r>
                              <a:rPr kumimoji="1" lang="en-US" sz="1600" b="1" dirty="0" smtClean="0"/>
                              <a:t>Data</a:t>
                            </a:r>
                            <a:endParaRPr kumimoji="1" lang="en-US" sz="1600" b="1" dirty="0">
                              <a:solidFill>
                                <a:schemeClr val="bg1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340" name="Straight Connector 339"/>
                        <p:cNvCxnSpPr/>
                        <p:nvPr/>
                      </p:nvCxnSpPr>
                      <p:spPr>
                        <a:xfrm>
                          <a:off x="1524000" y="2435334"/>
                          <a:ext cx="304800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7" name="Rectangle 336"/>
                      <p:cNvSpPr/>
                      <p:nvPr/>
                    </p:nvSpPr>
                    <p:spPr>
                      <a:xfrm>
                        <a:off x="1562100" y="2103137"/>
                        <a:ext cx="1447800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335" name="Straight Connector 334"/>
                    <p:cNvCxnSpPr/>
                    <p:nvPr/>
                  </p:nvCxnSpPr>
                  <p:spPr>
                    <a:xfrm>
                      <a:off x="3009900" y="2407937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3" name="Straight Connector 332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1562100" y="4800600"/>
                  <a:ext cx="1752600" cy="609600"/>
                  <a:chOff x="1486335" y="4953000"/>
                  <a:chExt cx="1752600" cy="609600"/>
                </a:xfrm>
              </p:grpSpPr>
              <p:grpSp>
                <p:nvGrpSpPr>
                  <p:cNvPr id="310" name="Group 309"/>
                  <p:cNvGrpSpPr/>
                  <p:nvPr/>
                </p:nvGrpSpPr>
                <p:grpSpPr>
                  <a:xfrm>
                    <a:off x="1486335" y="4953000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312" name="Group 311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314" name="Oval 313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315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317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8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19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0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1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2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3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4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5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6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29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0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331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316" name="Straight Connector 315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3" name="Rectangle 312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2934135" y="5257800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4" name="Group 403"/>
              <p:cNvGrpSpPr/>
              <p:nvPr/>
            </p:nvGrpSpPr>
            <p:grpSpPr>
              <a:xfrm>
                <a:off x="6477000" y="2286000"/>
                <a:ext cx="1447800" cy="3124200"/>
                <a:chOff x="1562100" y="2286000"/>
                <a:chExt cx="1447800" cy="3124200"/>
              </a:xfrm>
            </p:grpSpPr>
            <p:grpSp>
              <p:nvGrpSpPr>
                <p:cNvPr id="405" name="Group 404"/>
                <p:cNvGrpSpPr/>
                <p:nvPr/>
              </p:nvGrpSpPr>
              <p:grpSpPr>
                <a:xfrm>
                  <a:off x="1562100" y="22860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83" name="Group 482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85" name="Oval 484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86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88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89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0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1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3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4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5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6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7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99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0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1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502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87" name="Straight Connector 486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80" name="Straight Connector 479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6" name="Group 405"/>
                <p:cNvGrpSpPr/>
                <p:nvPr/>
              </p:nvGrpSpPr>
              <p:grpSpPr>
                <a:xfrm>
                  <a:off x="1562100" y="39624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57" name="Group 45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59" name="Group 458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62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64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5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6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7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8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69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0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1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2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3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4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6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7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78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63" name="Straight Connector 462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56" name="Straight Connector 455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7" name="Group 406"/>
                <p:cNvGrpSpPr/>
                <p:nvPr/>
              </p:nvGrpSpPr>
              <p:grpSpPr>
                <a:xfrm>
                  <a:off x="1562100" y="3124200"/>
                  <a:ext cx="1447800" cy="838200"/>
                  <a:chOff x="1562100" y="2103137"/>
                  <a:chExt cx="1447800" cy="838200"/>
                </a:xfrm>
              </p:grpSpPr>
              <p:grpSp>
                <p:nvGrpSpPr>
                  <p:cNvPr id="433" name="Group 432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1562100" y="2103137"/>
                    <a:chExt cx="1447800" cy="609600"/>
                  </a:xfrm>
                </p:grpSpPr>
                <p:grpSp>
                  <p:nvGrpSpPr>
                    <p:cNvPr id="435" name="Group 434"/>
                    <p:cNvGrpSpPr/>
                    <p:nvPr/>
                  </p:nvGrpSpPr>
                  <p:grpSpPr>
                    <a:xfrm>
                      <a:off x="1562100" y="2103137"/>
                      <a:ext cx="1447800" cy="609600"/>
                      <a:chOff x="838200" y="2130534"/>
                      <a:chExt cx="1447800" cy="609600"/>
                    </a:xfrm>
                  </p:grpSpPr>
                  <p:sp>
                    <p:nvSpPr>
                      <p:cNvPr id="437" name="Oval 436"/>
                      <p:cNvSpPr/>
                      <p:nvPr/>
                    </p:nvSpPr>
                    <p:spPr>
                      <a:xfrm>
                        <a:off x="1828800" y="2206734"/>
                        <a:ext cx="457200" cy="457200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b="1" dirty="0" smtClean="0"/>
                          <a:t>C</a:t>
                        </a:r>
                        <a:endParaRPr lang="en-US" b="1" dirty="0"/>
                      </a:p>
                    </p:txBody>
                  </p:sp>
                  <p:grpSp>
                    <p:nvGrpSpPr>
                      <p:cNvPr id="438" name="Group 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38200" y="2130534"/>
                        <a:ext cx="742513" cy="609600"/>
                        <a:chOff x="506" y="717"/>
                        <a:chExt cx="790" cy="445"/>
                      </a:xfrm>
                    </p:grpSpPr>
                    <p:sp>
                      <p:nvSpPr>
                        <p:cNvPr id="440" name="Oval 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980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1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41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2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28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39" y="899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4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49" y="899"/>
                          <a:ext cx="90" cy="24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5" name="Rectangl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9" y="879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6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8" y="899"/>
                          <a:ext cx="121" cy="22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7" name="Rectangl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818"/>
                          <a:ext cx="12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8" name="Rectangl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8" y="859"/>
                          <a:ext cx="12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49" name="Rectangl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30" y="859"/>
                          <a:ext cx="90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20" y="83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1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0" y="818"/>
                          <a:ext cx="91" cy="2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2" name="Oval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7" y="717"/>
                          <a:ext cx="694" cy="182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3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7" y="798"/>
                          <a:ext cx="0" cy="283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folHlink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600"/>
                        </a:p>
                      </p:txBody>
                    </p:sp>
                    <p:sp>
                      <p:nvSpPr>
                        <p:cNvPr id="454" name="Text Box 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6" y="884"/>
                          <a:ext cx="790" cy="2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anchor="ctr">
                          <a:spAutoFit/>
                        </a:bodyPr>
                        <a:lstStyle/>
                        <a:p>
                          <a:pPr algn="ctr" eaLnBrk="0" hangingPunct="0"/>
                          <a:r>
                            <a:rPr kumimoji="1" lang="en-US" sz="1600" b="1" dirty="0" smtClean="0"/>
                            <a:t>Data</a:t>
                          </a:r>
                          <a:endParaRPr kumimoji="1" lang="en-US" sz="1600" b="1" dirty="0">
                            <a:solidFill>
                              <a:schemeClr val="bg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439" name="Straight Connector 438"/>
                      <p:cNvCxnSpPr/>
                      <p:nvPr/>
                    </p:nvCxnSpPr>
                    <p:spPr>
                      <a:xfrm>
                        <a:off x="1524000" y="2435334"/>
                        <a:ext cx="304800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1562100" y="2103137"/>
                      <a:ext cx="1447800" cy="6096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2286000" y="2712737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1562100" y="4800600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411" name="Group 41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p:txBody>
                </p:sp>
                <p:grpSp>
                  <p:nvGrpSpPr>
                    <p:cNvPr id="41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41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1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2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43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1262755" y="5334000"/>
              <a:ext cx="6197382" cy="1160817"/>
              <a:chOff x="964674" y="5334000"/>
              <a:chExt cx="6197382" cy="116081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64674" y="5422240"/>
                <a:ext cx="2156983" cy="1072577"/>
                <a:chOff x="1224819" y="5588445"/>
                <a:chExt cx="2156983" cy="1072577"/>
              </a:xfrm>
            </p:grpSpPr>
            <p:sp>
              <p:nvSpPr>
                <p:cNvPr id="3" name="Parallelogram 2"/>
                <p:cNvSpPr/>
                <p:nvPr/>
              </p:nvSpPr>
              <p:spPr>
                <a:xfrm>
                  <a:off x="1224819" y="5934233"/>
                  <a:ext cx="756381" cy="381000"/>
                </a:xfrm>
                <a:prstGeom prst="parallelogram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 smtClean="0">
                      <a:solidFill>
                        <a:schemeClr val="tx1"/>
                      </a:solidFill>
                    </a:rPr>
                    <a:t>File1</a:t>
                  </a: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2766361" y="5588445"/>
                  <a:ext cx="615441" cy="1072577"/>
                  <a:chOff x="2766361" y="5588445"/>
                  <a:chExt cx="615441" cy="1072577"/>
                </a:xfrm>
              </p:grpSpPr>
              <p:sp>
                <p:nvSpPr>
                  <p:cNvPr id="5" name="Parallelogram 4"/>
                  <p:cNvSpPr/>
                  <p:nvPr/>
                </p:nvSpPr>
                <p:spPr>
                  <a:xfrm>
                    <a:off x="2809955" y="55884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Block1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8" name="Parallelogram 407"/>
                  <p:cNvSpPr/>
                  <p:nvPr/>
                </p:nvSpPr>
                <p:spPr>
                  <a:xfrm>
                    <a:off x="2809955" y="5893245"/>
                    <a:ext cx="547884" cy="253109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smtClean="0">
                        <a:solidFill>
                          <a:schemeClr val="tx1"/>
                        </a:solidFill>
                      </a:rPr>
                      <a:t>Block2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0" name="Parallelogram 409"/>
                  <p:cNvSpPr/>
                  <p:nvPr/>
                </p:nvSpPr>
                <p:spPr>
                  <a:xfrm>
                    <a:off x="2809955" y="6409729"/>
                    <a:ext cx="571847" cy="251293"/>
                  </a:xfrm>
                  <a:prstGeom prst="parallelogram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18288" bIns="18288" rtlCol="0" anchor="ctr">
                    <a:spAutoFit/>
                  </a:bodyPr>
                  <a:lstStyle/>
                  <a:p>
                    <a:pPr algn="ctr"/>
                    <a:r>
                      <a:rPr lang="en-US" sz="1100" b="1" dirty="0" err="1" smtClean="0">
                        <a:solidFill>
                          <a:schemeClr val="tx1"/>
                        </a:solidFill>
                      </a:rPr>
                      <a:t>BlockN</a:t>
                    </a:r>
                    <a:endParaRPr lang="en-US" sz="11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2766361" y="5979467"/>
                    <a:ext cx="61106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……</a:t>
                    </a:r>
                    <a:endParaRPr lang="en-US" sz="2400" dirty="0"/>
                  </a:p>
                </p:txBody>
              </p:sp>
            </p:grp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133600" y="6124733"/>
                  <a:ext cx="632761" cy="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3207119" y="5853594"/>
                <a:ext cx="395493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600200" y="6058858"/>
                <a:ext cx="957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Breakup</a:t>
                </a:r>
                <a:endParaRPr lang="en-US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3699621" y="5957434"/>
                <a:ext cx="2092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Replicate each block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3571796" y="5343108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flipV="1">
                <a:off x="5335080" y="5334000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flipV="1">
                <a:off x="7155477" y="5356515"/>
                <a:ext cx="6579" cy="5017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9" name="Group 478"/>
            <p:cNvGrpSpPr/>
            <p:nvPr/>
          </p:nvGrpSpPr>
          <p:grpSpPr>
            <a:xfrm>
              <a:off x="152400" y="926440"/>
              <a:ext cx="2156983" cy="1072577"/>
              <a:chOff x="1224819" y="5588445"/>
              <a:chExt cx="2156983" cy="1072577"/>
            </a:xfrm>
          </p:grpSpPr>
          <p:sp>
            <p:nvSpPr>
              <p:cNvPr id="509" name="Parallelogram 508"/>
              <p:cNvSpPr/>
              <p:nvPr/>
            </p:nvSpPr>
            <p:spPr>
              <a:xfrm>
                <a:off x="1224819" y="5934233"/>
                <a:ext cx="756381" cy="381000"/>
              </a:xfrm>
              <a:prstGeom prst="parallelogram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tx1"/>
                    </a:solidFill>
                  </a:rPr>
                  <a:t>File1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0" name="Group 509"/>
              <p:cNvGrpSpPr/>
              <p:nvPr/>
            </p:nvGrpSpPr>
            <p:grpSpPr>
              <a:xfrm>
                <a:off x="2766361" y="5588445"/>
                <a:ext cx="615441" cy="1072577"/>
                <a:chOff x="2766361" y="5588445"/>
                <a:chExt cx="615441" cy="1072577"/>
              </a:xfrm>
            </p:grpSpPr>
            <p:sp>
              <p:nvSpPr>
                <p:cNvPr id="512" name="Parallelogram 511"/>
                <p:cNvSpPr/>
                <p:nvPr/>
              </p:nvSpPr>
              <p:spPr>
                <a:xfrm>
                  <a:off x="2809955" y="55884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Block1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3" name="Parallelogram 512"/>
                <p:cNvSpPr/>
                <p:nvPr/>
              </p:nvSpPr>
              <p:spPr>
                <a:xfrm>
                  <a:off x="2809955" y="5893245"/>
                  <a:ext cx="547884" cy="253109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smtClean="0">
                      <a:solidFill>
                        <a:schemeClr val="tx1"/>
                      </a:solidFill>
                    </a:rPr>
                    <a:t>Block2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4" name="Parallelogram 513"/>
                <p:cNvSpPr/>
                <p:nvPr/>
              </p:nvSpPr>
              <p:spPr>
                <a:xfrm>
                  <a:off x="2809955" y="6409729"/>
                  <a:ext cx="571847" cy="251293"/>
                </a:xfrm>
                <a:prstGeom prst="parallelogram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18288" bIns="18288" rtlCol="0" anchor="ctr">
                  <a:spAutoFit/>
                </a:bodyPr>
                <a:lstStyle/>
                <a:p>
                  <a:pPr algn="ctr"/>
                  <a:r>
                    <a:rPr lang="en-US" sz="1100" b="1" dirty="0" err="1" smtClean="0">
                      <a:solidFill>
                        <a:schemeClr val="tx1"/>
                      </a:solidFill>
                    </a:rPr>
                    <a:t>BlockN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5" name="TextBox 514"/>
                <p:cNvSpPr txBox="1"/>
                <p:nvPr/>
              </p:nvSpPr>
              <p:spPr>
                <a:xfrm>
                  <a:off x="2766361" y="5979467"/>
                  <a:ext cx="6110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……</a:t>
                  </a:r>
                  <a:endParaRPr lang="en-US" sz="2400" dirty="0"/>
                </a:p>
              </p:txBody>
            </p:sp>
          </p:grpSp>
          <p:cxnSp>
            <p:nvCxnSpPr>
              <p:cNvPr id="511" name="Straight Arrow Connector 510"/>
              <p:cNvCxnSpPr/>
              <p:nvPr/>
            </p:nvCxnSpPr>
            <p:spPr>
              <a:xfrm>
                <a:off x="2133600" y="6124733"/>
                <a:ext cx="632761" cy="1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2" name="Straight Connector 481"/>
            <p:cNvCxnSpPr/>
            <p:nvPr/>
          </p:nvCxnSpPr>
          <p:spPr>
            <a:xfrm>
              <a:off x="2394845" y="1357794"/>
              <a:ext cx="395493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787926" y="1563058"/>
              <a:ext cx="957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Breakup</a:t>
              </a:r>
              <a:endParaRPr lang="en-US" dirty="0"/>
            </a:p>
          </p:txBody>
        </p:sp>
        <p:sp>
          <p:nvSpPr>
            <p:cNvPr id="505" name="TextBox 504"/>
            <p:cNvSpPr txBox="1"/>
            <p:nvPr/>
          </p:nvSpPr>
          <p:spPr>
            <a:xfrm>
              <a:off x="3275577" y="948130"/>
              <a:ext cx="2092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Replicate each block</a:t>
              </a:r>
              <a:endParaRPr lang="en-US" dirty="0"/>
            </a:p>
          </p:txBody>
        </p:sp>
        <p:cxnSp>
          <p:nvCxnSpPr>
            <p:cNvPr id="506" name="Straight Connector 505"/>
            <p:cNvCxnSpPr/>
            <p:nvPr/>
          </p:nvCxnSpPr>
          <p:spPr>
            <a:xfrm flipV="1">
              <a:off x="2185544" y="1389817"/>
              <a:ext cx="580557" cy="810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flipV="1">
              <a:off x="3954937" y="1380709"/>
              <a:ext cx="574448" cy="1823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>
              <a:stCxn id="500" idx="4"/>
            </p:cNvCxnSpPr>
            <p:nvPr/>
          </p:nvCxnSpPr>
          <p:spPr>
            <a:xfrm flipH="1" flipV="1">
              <a:off x="6349782" y="1403224"/>
              <a:ext cx="1025295" cy="10466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08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pPr lvl="1"/>
            <a:r>
              <a:rPr lang="en-US" sz="2400" dirty="0"/>
              <a:t>Note much of current use Education, Computer Science Systems and </a:t>
            </a:r>
            <a:r>
              <a:rPr lang="en-US" sz="2400" dirty="0" smtClean="0"/>
              <a:t>Biology/Bioinformatics</a:t>
            </a:r>
            <a:endParaRPr lang="en-US" sz="2500" dirty="0" smtClean="0"/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Image1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prstClr val="black"/>
                    </a:solidFill>
                  </a:rPr>
                  <a:t>Image2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prstClr val="black"/>
                    </a:solidFill>
                  </a:rPr>
                  <a:t>ImageN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…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Load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Choose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Run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486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371600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0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84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~122 </a:t>
            </a:r>
            <a:r>
              <a:rPr lang="en-US" sz="2800" dirty="0" smtClean="0"/>
              <a:t>approved projects over last 10 months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</a:t>
            </a:r>
            <a:r>
              <a:rPr lang="en-US" sz="2800" b="1" dirty="0" smtClean="0">
                <a:solidFill>
                  <a:srgbClr val="FF0000"/>
                </a:solidFill>
              </a:rPr>
              <a:t>(11%)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non research intensive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</a:t>
            </a:r>
            <a:r>
              <a:rPr lang="en-US" sz="2800" b="1" dirty="0" smtClean="0">
                <a:solidFill>
                  <a:srgbClr val="FF0000"/>
                </a:solidFill>
              </a:rPr>
              <a:t>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Open Grid Forum OGF really needs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</a:t>
            </a:r>
            <a:r>
              <a:rPr lang="en-US" sz="2800" b="1" dirty="0" smtClean="0">
                <a:solidFill>
                  <a:srgbClr val="FF0000"/>
                </a:solidFill>
              </a:rPr>
              <a:t>(34%)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sciences highlighted </a:t>
            </a:r>
            <a:r>
              <a:rPr lang="en-US" sz="2400" dirty="0" smtClean="0">
                <a:solidFill>
                  <a:srgbClr val="FF0000"/>
                </a:solidFill>
              </a:rPr>
              <a:t>(17%)</a:t>
            </a:r>
          </a:p>
          <a:p>
            <a:pPr marL="3429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/>
              <a:t>Computer science </a:t>
            </a:r>
            <a:r>
              <a:rPr lang="en-US" sz="2400" b="1" dirty="0">
                <a:solidFill>
                  <a:srgbClr val="FF0000"/>
                </a:solidFill>
              </a:rPr>
              <a:t>(41</a:t>
            </a:r>
            <a:r>
              <a:rPr lang="en-US" sz="2400" b="1" dirty="0" smtClean="0">
                <a:solidFill>
                  <a:srgbClr val="FF0000"/>
                </a:solidFill>
              </a:rPr>
              <a:t>%)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</a:t>
            </a:r>
            <a:r>
              <a:rPr lang="en-US" sz="2800" b="1" dirty="0" smtClean="0">
                <a:solidFill>
                  <a:srgbClr val="FF0000"/>
                </a:solidFill>
              </a:rPr>
              <a:t>(29%)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TeraGrid (TIS, TAS, XSEDE), OSG, EGI, Campuses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7620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 for</a:t>
            </a:r>
            <a:r>
              <a:rPr lang="en-US" dirty="0" smtClean="0"/>
              <a:t>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Authentication, Authorization,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3072318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“Research”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Above and below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Nimbus OpenStack Eucalyptus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32912" y="2743200"/>
            <a:ext cx="1553688" cy="91440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572000" y="3949481"/>
            <a:ext cx="3962400" cy="877163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Science of or with</a:t>
            </a:r>
            <a:br>
              <a:rPr lang="en-US" b="1" dirty="0" smtClean="0"/>
            </a:br>
            <a:r>
              <a:rPr lang="en-US" b="1" dirty="0" smtClean="0"/>
              <a:t>Cloud Computing?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 that cloud computing  is likely to dominate “mainstream” data center computing, any science of useful computing implies there is a science of clouds</a:t>
            </a:r>
          </a:p>
          <a:p>
            <a:r>
              <a:rPr lang="en-US" sz="2600" dirty="0" smtClean="0"/>
              <a:t>Research issues for Clouds:</a:t>
            </a:r>
          </a:p>
          <a:p>
            <a:pPr lvl="1"/>
            <a:r>
              <a:rPr lang="en-US" sz="2200" dirty="0" smtClean="0"/>
              <a:t>Computer Science</a:t>
            </a:r>
          </a:p>
          <a:p>
            <a:pPr lvl="1"/>
            <a:r>
              <a:rPr lang="en-US" sz="2200" dirty="0" smtClean="0"/>
              <a:t>Computational Science – are clouds useful for science – if clouds provide most cost effective computing, lets hope they are</a:t>
            </a:r>
          </a:p>
          <a:p>
            <a:r>
              <a:rPr lang="en-US" sz="2600" dirty="0" smtClean="0"/>
              <a:t>Clouds provide Infrastructure – elastic computing on demand – useful and important and cost effective</a:t>
            </a:r>
          </a:p>
          <a:p>
            <a:r>
              <a:rPr lang="en-US" sz="2600" dirty="0" smtClean="0"/>
              <a:t>Clouds were developed for large scale data services and associated platforms are transformational for data enabled science </a:t>
            </a:r>
          </a:p>
          <a:p>
            <a:pPr lvl="1"/>
            <a:r>
              <a:rPr lang="en-US" sz="2200" dirty="0" smtClean="0"/>
              <a:t>Clouds match the data deluge</a:t>
            </a:r>
          </a:p>
          <a:p>
            <a:endParaRPr lang="en-US" sz="30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81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Clouds and Grids/HPC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71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Synchronization/communication Performance</a:t>
            </a:r>
            <a:br>
              <a:rPr lang="en-US" sz="2800" dirty="0" smtClean="0"/>
            </a:br>
            <a:r>
              <a:rPr lang="en-US" sz="2800" b="1" dirty="0" smtClean="0"/>
              <a:t>Grids &gt; Clouds &gt; HPC Systems</a:t>
            </a:r>
          </a:p>
          <a:p>
            <a:r>
              <a:rPr lang="en-US" sz="2800" dirty="0" smtClean="0"/>
              <a:t>Clouds appear to execute effectively Grid workloads but are not easily used for closely coupled HPC applications</a:t>
            </a:r>
          </a:p>
          <a:p>
            <a:r>
              <a:rPr lang="en-US" sz="2800" dirty="0" smtClean="0"/>
              <a:t>Service Oriented Architectures and workflow appear to work similarly in both grids and clouds</a:t>
            </a:r>
          </a:p>
          <a:p>
            <a:r>
              <a:rPr lang="en-US" sz="2800" dirty="0" smtClean="0"/>
              <a:t>Assume for immediate future, science supported by a mixture of</a:t>
            </a:r>
          </a:p>
          <a:p>
            <a:pPr lvl="1"/>
            <a:r>
              <a:rPr lang="en-US" dirty="0" smtClean="0"/>
              <a:t>Clouds</a:t>
            </a:r>
          </a:p>
          <a:p>
            <a:pPr lvl="1"/>
            <a:r>
              <a:rPr lang="en-US" dirty="0" smtClean="0"/>
              <a:t>Grids/High Throughput Systems (moving to clouds  as convenient)</a:t>
            </a:r>
          </a:p>
          <a:p>
            <a:pPr lvl="1"/>
            <a:r>
              <a:rPr lang="en-US" dirty="0" smtClean="0"/>
              <a:t>Supercomputers (“MPI Engines”) going to exascale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252644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Components of a Scientific Computing Platform</a:t>
            </a:r>
            <a:endParaRPr lang="en-US" sz="3200" b="1" dirty="0">
              <a:ln w="1905"/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67950"/>
              </p:ext>
            </p:extLst>
          </p:nvPr>
        </p:nvGraphicFramePr>
        <p:xfrm>
          <a:off x="0" y="174847"/>
          <a:ext cx="9144000" cy="6417147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809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Authentication and Authorization: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Provide single sign in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All system architectures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Workflow: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Support workflows that link job components between Grids and Clouds.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Provenance: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Continues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to be critical to record all processing and data sources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 Transport: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Transport data between job components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on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Grids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and Commercial Clouds respecting custom storage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patterns like Lustre v HDFS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Program Library: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Store Images and other Program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material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Blob: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Basic storage concept similar to Azure Blob or Amazon S3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DPFS Data Parallel File System: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file systems like Google (MapReduce), HDFS (Hadoop) or Cosmos (dryad) with compute-data affinity optimized for data processing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Table: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of Table Data structures modeled on  Apache 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Hbase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CouchDB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or Amazon SimpleDB/Azure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Table. There is “Big” and “Little” tables – generally NOSQL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SQL: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Relational Database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Queues: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Publish Subscribe based queuing system</a:t>
                      </a: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Worker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implicitly used in both Amazon and TeraGrid but was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(first)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introduced as a high level construct by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Azure. Naturally support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Elastic Utility Computing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MapReduce: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Support MapReduce Programming model including Hadoop on Linux, Dryad on Windows HPCS and Twister on Windows 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Linux. Need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Iteration for Datamining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Software as a Service: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concept is shared between Clouds and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Grids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Web Role: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This is used in Azure to describe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user interface and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can be supported 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portals in Grid or HPC systems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7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187150"/>
            <a:ext cx="5194428" cy="36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" y="4419600"/>
            <a:ext cx="8153400" cy="2438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Typical iterative data analysis</a:t>
            </a:r>
          </a:p>
          <a:p>
            <a:pPr>
              <a:lnSpc>
                <a:spcPct val="110000"/>
              </a:lnSpc>
            </a:pPr>
            <a:r>
              <a:rPr lang="en-US" sz="2100" dirty="0" smtClean="0"/>
              <a:t>Typical MapReduce runtimes incur extremely high overheads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New maps/reducers/vertices in every iteration </a:t>
            </a:r>
          </a:p>
          <a:p>
            <a:pPr lvl="1">
              <a:lnSpc>
                <a:spcPct val="110000"/>
              </a:lnSpc>
            </a:pPr>
            <a:r>
              <a:rPr lang="en-US" sz="1700" dirty="0" smtClean="0">
                <a:solidFill>
                  <a:srgbClr val="002060"/>
                </a:solidFill>
              </a:rPr>
              <a:t>File system based communication</a:t>
            </a:r>
          </a:p>
          <a:p>
            <a:pPr>
              <a:lnSpc>
                <a:spcPct val="110000"/>
              </a:lnSpc>
            </a:pPr>
            <a:r>
              <a:rPr lang="en-US" sz="2100" dirty="0" smtClean="0">
                <a:solidFill>
                  <a:srgbClr val="002060"/>
                </a:solidFill>
              </a:rPr>
              <a:t>Long running tasks and faste</a:t>
            </a:r>
            <a:r>
              <a:rPr lang="en-US" sz="2100" dirty="0" smtClean="0"/>
              <a:t>r communication in Twister (Iterative MapReduce) enables it to perform close to MPI</a:t>
            </a:r>
            <a:endParaRPr lang="en-US" sz="2100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67761"/>
            <a:ext cx="219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20 iterations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0807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Iterative MapReduce? K-means 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56" y="1291704"/>
            <a:ext cx="3657626" cy="3006613"/>
            <a:chOff x="118656" y="714154"/>
            <a:chExt cx="3657626" cy="3006613"/>
          </a:xfrm>
        </p:grpSpPr>
        <p:grpSp>
          <p:nvGrpSpPr>
            <p:cNvPr id="6" name="Group 5"/>
            <p:cNvGrpSpPr/>
            <p:nvPr/>
          </p:nvGrpSpPr>
          <p:grpSpPr>
            <a:xfrm>
              <a:off x="118656" y="1286391"/>
              <a:ext cx="1516998" cy="2278180"/>
              <a:chOff x="118656" y="1286391"/>
              <a:chExt cx="1516998" cy="227818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80743" y="3226017"/>
                <a:ext cx="1354911" cy="338554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9" name="Freeform 2058"/>
              <p:cNvSpPr/>
              <p:nvPr/>
            </p:nvSpPr>
            <p:spPr>
              <a:xfrm>
                <a:off x="118656" y="1286391"/>
                <a:ext cx="529930" cy="1924642"/>
              </a:xfrm>
              <a:custGeom>
                <a:avLst/>
                <a:gdLst>
                  <a:gd name="connsiteX0" fmla="*/ 529930 w 529930"/>
                  <a:gd name="connsiteY0" fmla="*/ 1924642 h 1924642"/>
                  <a:gd name="connsiteX1" fmla="*/ 62097 w 529930"/>
                  <a:gd name="connsiteY1" fmla="*/ 1531237 h 1924642"/>
                  <a:gd name="connsiteX2" fmla="*/ 30200 w 529930"/>
                  <a:gd name="connsiteY2" fmla="*/ 106474 h 1924642"/>
                  <a:gd name="connsiteX3" fmla="*/ 296014 w 529930"/>
                  <a:gd name="connsiteY3" fmla="*/ 212800 h 192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930" h="1924642">
                    <a:moveTo>
                      <a:pt x="529930" y="1924642"/>
                    </a:moveTo>
                    <a:cubicBezTo>
                      <a:pt x="337657" y="1879453"/>
                      <a:pt x="145385" y="1834265"/>
                      <a:pt x="62097" y="1531237"/>
                    </a:cubicBezTo>
                    <a:cubicBezTo>
                      <a:pt x="-21191" y="1228209"/>
                      <a:pt x="-8786" y="326213"/>
                      <a:pt x="30200" y="106474"/>
                    </a:cubicBezTo>
                    <a:cubicBezTo>
                      <a:pt x="69186" y="-113265"/>
                      <a:pt x="182600" y="49767"/>
                      <a:pt x="296014" y="212800"/>
                    </a:cubicBezTo>
                  </a:path>
                </a:pathLst>
              </a:custGeom>
              <a:ln w="444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0990" y="714154"/>
              <a:ext cx="3475292" cy="3006613"/>
              <a:chOff x="205620" y="714154"/>
              <a:chExt cx="3475292" cy="300661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05620" y="1497643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pic>
            <p:nvPicPr>
              <p:cNvPr id="15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05620" y="714154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6" name="Straight Arrow Connector 15"/>
              <p:cNvCxnSpPr>
                <a:stCxn id="15" idx="2"/>
                <a:endCxn id="14" idx="0"/>
              </p:cNvCxnSpPr>
              <p:nvPr/>
            </p:nvCxnSpPr>
            <p:spPr>
              <a:xfrm>
                <a:off x="510420" y="1323754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47800" y="737192"/>
                <a:ext cx="609600" cy="609600"/>
              </a:xfrm>
              <a:prstGeom prst="rect">
                <a:avLst/>
              </a:prstGeom>
              <a:noFill/>
            </p:spPr>
          </p:pic>
          <p:cxnSp>
            <p:nvCxnSpPr>
              <p:cNvPr id="18" name="Straight Arrow Connector 17"/>
              <p:cNvCxnSpPr>
                <a:stCxn id="17" idx="2"/>
              </p:cNvCxnSpPr>
              <p:nvPr/>
            </p:nvCxnSpPr>
            <p:spPr>
              <a:xfrm>
                <a:off x="1752600" y="1346792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1066800" y="1694094"/>
                <a:ext cx="152400" cy="45719"/>
                <a:chOff x="1417319" y="3060684"/>
                <a:chExt cx="152400" cy="45719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1417319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524000" y="3060684"/>
                  <a:ext cx="45719" cy="4571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5275" y="2034362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>
                <a:off x="501724" y="2447260"/>
                <a:ext cx="179018" cy="200005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3" descr="C:\Users\jaliya\AppData\Local\Microsoft\Windows\Temporary Internet Files\Content.IE5\ZADX9HCR\MCj0432599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37455" y="2057400"/>
                <a:ext cx="412898" cy="412898"/>
              </a:xfrm>
              <a:prstGeom prst="rect">
                <a:avLst/>
              </a:prstGeom>
              <a:noFill/>
            </p:spPr>
          </p:pic>
          <p:cxnSp>
            <p:nvCxnSpPr>
              <p:cNvPr id="23" name="Straight Arrow Connector 22"/>
              <p:cNvCxnSpPr/>
              <p:nvPr/>
            </p:nvCxnSpPr>
            <p:spPr>
              <a:xfrm flipH="1">
                <a:off x="1424488" y="2431448"/>
                <a:ext cx="225698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677245" y="2596853"/>
                <a:ext cx="824827" cy="381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>
                <a:off x="494693" y="1878643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43904" y="1901681"/>
                <a:ext cx="0" cy="173889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28932" y="1518866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24488" y="1499458"/>
                <a:ext cx="609600" cy="381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447800" y="1520681"/>
                <a:ext cx="5629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map</a:t>
                </a:r>
                <a:endParaRPr lang="en-US" sz="16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8173" y="2608521"/>
                <a:ext cx="7690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reduce</a:t>
                </a:r>
                <a:endParaRPr lang="en-US" sz="1600" b="1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791907" y="2986801"/>
                <a:ext cx="141982" cy="215817"/>
              </a:xfrm>
              <a:prstGeom prst="straightConnector1">
                <a:avLst/>
              </a:prstGeom>
              <a:ln w="254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057400" y="1085303"/>
                <a:ext cx="16235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the distance to each data point from each cluster center and assign points to cluster centers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537455" y="2571489"/>
                <a:ext cx="17627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</a:t>
                </a:r>
              </a:p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centers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517247" y="3197547"/>
                <a:ext cx="18230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2060"/>
                    </a:solidFill>
                  </a:rPr>
                  <a:t>Compute new cluster centers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15" y="3242846"/>
                <a:ext cx="13510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User program</a:t>
                </a:r>
                <a:endParaRPr lang="en-US" sz="1600" b="1" dirty="0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635654" y="745067"/>
            <a:ext cx="5586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5"/>
              </a:rPr>
              <a:t>http://www.iterativemapreduce.org/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9258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59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Power of Cloud Platforms: Twister4Azure  Architecture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376"/>
            <a:ext cx="9165749" cy="520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Research Issues for </a:t>
            </a:r>
            <a:br>
              <a:rPr lang="en-US" b="1" dirty="0" smtClean="0"/>
            </a:br>
            <a:r>
              <a:rPr lang="en-US" b="1" dirty="0" smtClean="0"/>
              <a:t>(Iterative) MapReduce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Quantify and </a:t>
            </a:r>
            <a:r>
              <a:rPr lang="en-US" dirty="0" smtClean="0"/>
              <a:t>Extend that </a:t>
            </a:r>
            <a:r>
              <a:rPr lang="en-US" dirty="0" smtClean="0">
                <a:solidFill>
                  <a:srgbClr val="FF0000"/>
                </a:solidFill>
              </a:rPr>
              <a:t>Data analysis for Science </a:t>
            </a:r>
            <a:r>
              <a:rPr lang="en-US" dirty="0" smtClean="0"/>
              <a:t>seems to work well on Iterative MapReduce and clouds so far.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Iterative MapReduce </a:t>
            </a:r>
            <a:r>
              <a:rPr lang="en-US" dirty="0" smtClean="0"/>
              <a:t>spans all architectures as unifying idea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Fault Tolerance </a:t>
            </a:r>
            <a:r>
              <a:rPr lang="en-US" dirty="0" smtClean="0"/>
              <a:t>Trade-offs; </a:t>
            </a:r>
          </a:p>
          <a:p>
            <a:pPr lvl="1"/>
            <a:r>
              <a:rPr lang="en-US" dirty="0" smtClean="0"/>
              <a:t>Writing to disk each iteration (as in Hadoop) naturally lowers performance but increases fault-tolerance</a:t>
            </a:r>
          </a:p>
          <a:p>
            <a:pPr lvl="1"/>
            <a:r>
              <a:rPr lang="en-US" dirty="0" smtClean="0"/>
              <a:t>Integration of </a:t>
            </a:r>
            <a:r>
              <a:rPr lang="en-US" dirty="0" smtClean="0">
                <a:solidFill>
                  <a:srgbClr val="FF0000"/>
                </a:solidFill>
              </a:rPr>
              <a:t>GPU</a:t>
            </a:r>
            <a:r>
              <a:rPr lang="en-US" dirty="0" smtClean="0"/>
              <a:t>’s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and Privacy technology and policy essential for use in many biomedical applications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Storage</a:t>
            </a:r>
            <a:r>
              <a:rPr lang="en-US" dirty="0" smtClean="0"/>
              <a:t>: multi-user data parallel file systems have </a:t>
            </a:r>
            <a:r>
              <a:rPr lang="en-US" dirty="0" smtClean="0">
                <a:solidFill>
                  <a:srgbClr val="FF0000"/>
                </a:solidFill>
              </a:rPr>
              <a:t>scheduling</a:t>
            </a:r>
            <a:r>
              <a:rPr lang="en-US" dirty="0" smtClean="0"/>
              <a:t> and management </a:t>
            </a:r>
          </a:p>
          <a:p>
            <a:pPr lvl="1"/>
            <a:r>
              <a:rPr lang="en-US" dirty="0" smtClean="0"/>
              <a:t>NOSQL and </a:t>
            </a:r>
            <a:r>
              <a:rPr lang="en-US" dirty="0" err="1" smtClean="0"/>
              <a:t>SciDB</a:t>
            </a:r>
            <a:r>
              <a:rPr lang="en-US" dirty="0" smtClean="0"/>
              <a:t> on virtualized and HPC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 parallel Data analysis languages</a:t>
            </a:r>
            <a:r>
              <a:rPr lang="en-US" dirty="0" smtClean="0"/>
              <a:t>: Sawzall and Pig Latin more successful than HPF?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Scheduling: </a:t>
            </a:r>
            <a:r>
              <a:rPr lang="en-US" dirty="0" smtClean="0"/>
              <a:t>How does research here fit into scheduling built into clouds and Iterative MapReduce (Hadoop)</a:t>
            </a:r>
          </a:p>
          <a:p>
            <a:pPr lvl="1"/>
            <a:r>
              <a:rPr lang="en-US" dirty="0" smtClean="0"/>
              <a:t>important load balancing issues  for MapReduce for heterogeneous workloads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Traditional File System?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4935142"/>
            <a:ext cx="8229600" cy="146565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Typically a shared file system (Lustre, NFS …) used to support high performance computing</a:t>
            </a:r>
          </a:p>
          <a:p>
            <a:r>
              <a:rPr lang="en-US" dirty="0" smtClean="0"/>
              <a:t>Big advantages in flexible computing on shared data but doesn’t “</a:t>
            </a:r>
            <a:r>
              <a:rPr lang="en-US" b="1" dirty="0" smtClean="0"/>
              <a:t>bring computing to data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" y="1295400"/>
            <a:ext cx="7772400" cy="3639742"/>
            <a:chOff x="228600" y="1894341"/>
            <a:chExt cx="7772400" cy="3639742"/>
          </a:xfrm>
        </p:grpSpPr>
        <p:grpSp>
          <p:nvGrpSpPr>
            <p:cNvPr id="206" name="Group 205"/>
            <p:cNvGrpSpPr/>
            <p:nvPr/>
          </p:nvGrpSpPr>
          <p:grpSpPr>
            <a:xfrm>
              <a:off x="2833514" y="1894341"/>
              <a:ext cx="1447800" cy="3124200"/>
              <a:chOff x="1562100" y="2286000"/>
              <a:chExt cx="1447800" cy="3124200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1562100" y="22860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85" name="Group 284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87" name="Oval 286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8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90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1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5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6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7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8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99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1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2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3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304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/>
              <p:cNvGrpSpPr/>
              <p:nvPr/>
            </p:nvGrpSpPr>
            <p:grpSpPr>
              <a:xfrm>
                <a:off x="1562100" y="39624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59" name="Group 258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63" name="Oval 262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64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66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7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8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69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0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1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2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3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4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7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8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7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80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65" name="Straight Connector 264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/>
              <p:cNvGrpSpPr/>
              <p:nvPr/>
            </p:nvGrpSpPr>
            <p:grpSpPr>
              <a:xfrm>
                <a:off x="1562100" y="3124200"/>
                <a:ext cx="1447800" cy="838200"/>
                <a:chOff x="1562100" y="2103137"/>
                <a:chExt cx="1447800" cy="838200"/>
              </a:xfrm>
            </p:grpSpPr>
            <p:grpSp>
              <p:nvGrpSpPr>
                <p:cNvPr id="235" name="Group 234"/>
                <p:cNvGrpSpPr/>
                <p:nvPr/>
              </p:nvGrpSpPr>
              <p:grpSpPr>
                <a:xfrm>
                  <a:off x="1562100" y="2103137"/>
                  <a:ext cx="1447800" cy="609600"/>
                  <a:chOff x="1562100" y="2103137"/>
                  <a:chExt cx="1447800" cy="609600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1562100" y="2103137"/>
                    <a:ext cx="1447800" cy="609600"/>
                    <a:chOff x="838200" y="2130534"/>
                    <a:chExt cx="1447800" cy="609600"/>
                  </a:xfrm>
                </p:grpSpPr>
                <p:sp>
                  <p:nvSpPr>
                    <p:cNvPr id="239" name="Oval 238"/>
                    <p:cNvSpPr/>
                    <p:nvPr/>
                  </p:nvSpPr>
                  <p:spPr>
                    <a:xfrm>
                      <a:off x="1828800" y="2206734"/>
                      <a:ext cx="457200" cy="457200"/>
                    </a:xfrm>
                    <a:prstGeom prst="ellipse">
                      <a:avLst/>
                    </a:prstGeom>
                    <a:solidFill>
                      <a:srgbClr val="00B05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/>
                        <a:t>S</a:t>
                      </a:r>
                      <a:endParaRPr lang="en-US" b="1" dirty="0"/>
                    </a:p>
                  </p:txBody>
                </p:sp>
                <p:grpSp>
                  <p:nvGrpSpPr>
                    <p:cNvPr id="240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2130534"/>
                      <a:ext cx="742513" cy="609600"/>
                      <a:chOff x="506" y="717"/>
                      <a:chExt cx="790" cy="445"/>
                    </a:xfrm>
                  </p:grpSpPr>
                  <p:sp>
                    <p:nvSpPr>
                      <p:cNvPr id="242" name="Oval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980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3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1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4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8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" y="899"/>
                        <a:ext cx="0" cy="81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6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9" y="899"/>
                        <a:ext cx="90" cy="24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7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9" y="879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8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8" y="899"/>
                        <a:ext cx="121" cy="22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49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818"/>
                        <a:ext cx="12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0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8" y="859"/>
                        <a:ext cx="12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1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30" y="859"/>
                        <a:ext cx="90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2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20" y="83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3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0" y="818"/>
                        <a:ext cx="91" cy="2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4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7" y="717"/>
                        <a:ext cx="694" cy="182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47" y="798"/>
                        <a:ext cx="0" cy="283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folHlink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600"/>
                      </a:p>
                    </p:txBody>
                  </p:sp>
                  <p:sp>
                    <p:nvSpPr>
                      <p:cNvPr id="256" name="Text Box 2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" y="884"/>
                        <a:ext cx="790" cy="24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anchor="ctr">
                        <a:spAutoFit/>
                      </a:bodyPr>
                      <a:lstStyle/>
                      <a:p>
                        <a:pPr algn="ctr" eaLnBrk="0" hangingPunct="0"/>
                        <a:r>
                          <a:rPr kumimoji="1" lang="en-US" sz="1600" b="1" dirty="0" smtClean="0"/>
                          <a:t>Data</a:t>
                        </a:r>
                        <a:endParaRPr kumimoji="1" lang="en-US" sz="16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cxnSp>
                  <p:nvCxnSpPr>
                    <p:cNvPr id="241" name="Straight Connector 240"/>
                    <p:cNvCxnSpPr/>
                    <p:nvPr/>
                  </p:nvCxnSpPr>
                  <p:spPr>
                    <a:xfrm>
                      <a:off x="1524000" y="2435334"/>
                      <a:ext cx="30480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1562100" y="2103137"/>
                    <a:ext cx="1447800" cy="6096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2286000" y="2712737"/>
                  <a:ext cx="0" cy="2286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/>
            </p:nvGrpSpPr>
            <p:grpSpPr>
              <a:xfrm>
                <a:off x="1562100" y="4800600"/>
                <a:ext cx="1447800" cy="609600"/>
                <a:chOff x="1562100" y="2103137"/>
                <a:chExt cx="1447800" cy="609600"/>
              </a:xfrm>
            </p:grpSpPr>
            <p:grpSp>
              <p:nvGrpSpPr>
                <p:cNvPr id="213" name="Group 212"/>
                <p:cNvGrpSpPr/>
                <p:nvPr/>
              </p:nvGrpSpPr>
              <p:grpSpPr>
                <a:xfrm>
                  <a:off x="1562100" y="2103137"/>
                  <a:ext cx="1447800" cy="609600"/>
                  <a:chOff x="838200" y="2130534"/>
                  <a:chExt cx="1447800" cy="609600"/>
                </a:xfrm>
              </p:grpSpPr>
              <p:sp>
                <p:nvSpPr>
                  <p:cNvPr id="215" name="Oval 214"/>
                  <p:cNvSpPr/>
                  <p:nvPr/>
                </p:nvSpPr>
                <p:spPr>
                  <a:xfrm>
                    <a:off x="1828800" y="2206734"/>
                    <a:ext cx="457200" cy="457200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S</a:t>
                    </a:r>
                    <a:endParaRPr lang="en-US" b="1" dirty="0"/>
                  </a:p>
                </p:txBody>
              </p:sp>
              <p:grpSp>
                <p:nvGrpSpPr>
                  <p:cNvPr id="2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838200" y="2130534"/>
                    <a:ext cx="742513" cy="609600"/>
                    <a:chOff x="506" y="717"/>
                    <a:chExt cx="790" cy="445"/>
                  </a:xfrm>
                </p:grpSpPr>
                <p:sp>
                  <p:nvSpPr>
                    <p:cNvPr id="21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980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19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1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0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8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1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" y="899"/>
                      <a:ext cx="0" cy="8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2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" y="899"/>
                      <a:ext cx="90" cy="24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3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9" y="879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4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8" y="899"/>
                      <a:ext cx="121" cy="22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5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818"/>
                      <a:ext cx="12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" y="859"/>
                      <a:ext cx="12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0" y="859"/>
                      <a:ext cx="90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20" y="83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2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0" y="818"/>
                      <a:ext cx="91" cy="26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0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" y="717"/>
                      <a:ext cx="694" cy="18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7" y="798"/>
                      <a:ext cx="0" cy="28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folHlink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600"/>
                    </a:p>
                  </p:txBody>
                </p:sp>
                <p:sp>
                  <p:nvSpPr>
                    <p:cNvPr id="232" name="Text Box 2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6" y="884"/>
                      <a:ext cx="790" cy="24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pPr algn="ctr" eaLnBrk="0" hangingPunct="0"/>
                      <a:r>
                        <a:rPr kumimoji="1" lang="en-US" sz="1600" b="1" dirty="0" smtClean="0"/>
                        <a:t>Data</a:t>
                      </a:r>
                      <a:endParaRPr kumimoji="1" lang="en-US" sz="16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524000" y="2435334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" name="Rectangle 213"/>
                <p:cNvSpPr/>
                <p:nvPr/>
              </p:nvSpPr>
              <p:spPr>
                <a:xfrm>
                  <a:off x="1562100" y="2103137"/>
                  <a:ext cx="1447800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5" name="TextBox 504"/>
            <p:cNvSpPr txBox="1"/>
            <p:nvPr/>
          </p:nvSpPr>
          <p:spPr>
            <a:xfrm>
              <a:off x="5769772" y="4980085"/>
              <a:ext cx="177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Compute Cluster</a:t>
              </a:r>
              <a:endParaRPr lang="en-US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232378" y="2174089"/>
              <a:ext cx="2768622" cy="2564704"/>
              <a:chOff x="3713724" y="2020475"/>
              <a:chExt cx="2768622" cy="256470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13724" y="204657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458" name="Oval 457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19" name="Oval 51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2" name="Group 521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23" name="Oval 52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4" name="Straight Connector 52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6" name="Group 525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27" name="Oval 52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28" name="Straight Connector 52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30" name="Group 529"/>
              <p:cNvGrpSpPr/>
              <p:nvPr/>
            </p:nvGrpSpPr>
            <p:grpSpPr>
              <a:xfrm>
                <a:off x="4501146" y="2037012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31" name="Group 530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3" name="Oval 54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4" name="Straight Connector 54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2" name="Group 531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40" name="Oval 539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41" name="Straight Connector 540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2" name="Straight Connector 541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3" name="Group 532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37" name="Oval 536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8" name="Straight Connector 537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9" name="Straight Connector 538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4" name="Group 533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35" name="Oval 53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36" name="Straight Connector 535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6" name="Group 545"/>
              <p:cNvGrpSpPr/>
              <p:nvPr/>
            </p:nvGrpSpPr>
            <p:grpSpPr>
              <a:xfrm>
                <a:off x="5263146" y="2020475"/>
                <a:ext cx="762000" cy="2538607"/>
                <a:chOff x="3713724" y="2046572"/>
                <a:chExt cx="762000" cy="2538607"/>
              </a:xfrm>
            </p:grpSpPr>
            <p:grpSp>
              <p:nvGrpSpPr>
                <p:cNvPr id="547" name="Group 546"/>
                <p:cNvGrpSpPr/>
                <p:nvPr/>
              </p:nvGrpSpPr>
              <p:grpSpPr>
                <a:xfrm>
                  <a:off x="3713724" y="2046572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9" name="Oval 55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547"/>
                <p:cNvGrpSpPr/>
                <p:nvPr/>
              </p:nvGrpSpPr>
              <p:grpSpPr>
                <a:xfrm>
                  <a:off x="3713724" y="2724508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6" name="Oval 555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548"/>
                <p:cNvGrpSpPr/>
                <p:nvPr/>
              </p:nvGrpSpPr>
              <p:grpSpPr>
                <a:xfrm>
                  <a:off x="3713724" y="3420996"/>
                  <a:ext cx="762000" cy="696108"/>
                  <a:chOff x="3733800" y="2046572"/>
                  <a:chExt cx="762000" cy="696108"/>
                </a:xfrm>
              </p:grpSpPr>
              <p:sp>
                <p:nvSpPr>
                  <p:cNvPr id="553" name="Oval 552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4" name="Straight Connector 553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5" name="Straight Connector 554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549"/>
                <p:cNvGrpSpPr/>
                <p:nvPr/>
              </p:nvGrpSpPr>
              <p:grpSpPr>
                <a:xfrm>
                  <a:off x="3713724" y="4127979"/>
                  <a:ext cx="762000" cy="457200"/>
                  <a:chOff x="3733800" y="2046572"/>
                  <a:chExt cx="762000" cy="457200"/>
                </a:xfrm>
              </p:grpSpPr>
              <p:sp>
                <p:nvSpPr>
                  <p:cNvPr id="551" name="Oval 550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52" name="Straight Connector 551"/>
                  <p:cNvCxnSpPr/>
                  <p:nvPr/>
                </p:nvCxnSpPr>
                <p:spPr>
                  <a:xfrm>
                    <a:off x="4191000" y="2275172"/>
                    <a:ext cx="304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62" name="Group 561"/>
              <p:cNvGrpSpPr/>
              <p:nvPr/>
            </p:nvGrpSpPr>
            <p:grpSpPr>
              <a:xfrm>
                <a:off x="6025146" y="2037012"/>
                <a:ext cx="457200" cy="2538607"/>
                <a:chOff x="3713724" y="2046572"/>
                <a:chExt cx="457200" cy="2538607"/>
              </a:xfrm>
            </p:grpSpPr>
            <p:grpSp>
              <p:nvGrpSpPr>
                <p:cNvPr id="563" name="Group 562"/>
                <p:cNvGrpSpPr/>
                <p:nvPr/>
              </p:nvGrpSpPr>
              <p:grpSpPr>
                <a:xfrm>
                  <a:off x="3713724" y="2046572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5" name="Oval 574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7" name="Straight Connector 576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4" name="Group 563"/>
                <p:cNvGrpSpPr/>
                <p:nvPr/>
              </p:nvGrpSpPr>
              <p:grpSpPr>
                <a:xfrm>
                  <a:off x="3713724" y="2724508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72" name="Oval 571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5" name="Group 564"/>
                <p:cNvGrpSpPr/>
                <p:nvPr/>
              </p:nvGrpSpPr>
              <p:grpSpPr>
                <a:xfrm>
                  <a:off x="3713724" y="3420996"/>
                  <a:ext cx="457200" cy="696108"/>
                  <a:chOff x="3733800" y="2046572"/>
                  <a:chExt cx="457200" cy="696108"/>
                </a:xfrm>
              </p:grpSpPr>
              <p:sp>
                <p:nvSpPr>
                  <p:cNvPr id="569" name="Oval 568"/>
                  <p:cNvSpPr/>
                  <p:nvPr/>
                </p:nvSpPr>
                <p:spPr>
                  <a:xfrm>
                    <a:off x="3733800" y="2046572"/>
                    <a:ext cx="457200" cy="457200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cxnSp>
                <p:nvCxnSpPr>
                  <p:cNvPr id="571" name="Straight Connector 570"/>
                  <p:cNvCxnSpPr/>
                  <p:nvPr/>
                </p:nvCxnSpPr>
                <p:spPr>
                  <a:xfrm>
                    <a:off x="3962400" y="2514080"/>
                    <a:ext cx="0" cy="2286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Oval 566"/>
                <p:cNvSpPr/>
                <p:nvPr/>
              </p:nvSpPr>
              <p:spPr>
                <a:xfrm>
                  <a:off x="3713724" y="4127979"/>
                  <a:ext cx="457200" cy="457200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/>
                    <a:t>C</a:t>
                  </a:r>
                  <a:endParaRPr lang="en-US" b="1" dirty="0"/>
                </a:p>
              </p:txBody>
            </p:sp>
          </p:grpSp>
        </p:grpSp>
        <p:sp>
          <p:nvSpPr>
            <p:cNvPr id="18" name="Left-Right Arrow 17"/>
            <p:cNvSpPr/>
            <p:nvPr/>
          </p:nvSpPr>
          <p:spPr>
            <a:xfrm>
              <a:off x="4281314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Left-Right Arrow 578"/>
            <p:cNvSpPr/>
            <p:nvPr/>
          </p:nvSpPr>
          <p:spPr>
            <a:xfrm>
              <a:off x="1772779" y="3308307"/>
              <a:ext cx="1040682" cy="296268"/>
            </a:xfrm>
            <a:prstGeom prst="left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28600" y="2971800"/>
              <a:ext cx="1466924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 smtClean="0"/>
                <a:t>Archive</a:t>
              </a:r>
              <a:endParaRPr lang="en-US" b="1" dirty="0"/>
            </a:p>
          </p:txBody>
        </p:sp>
        <p:sp>
          <p:nvSpPr>
            <p:cNvPr id="580" name="TextBox 579"/>
            <p:cNvSpPr txBox="1"/>
            <p:nvPr/>
          </p:nvSpPr>
          <p:spPr>
            <a:xfrm>
              <a:off x="2774282" y="5164751"/>
              <a:ext cx="1566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Storage Nodes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75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8978</TotalTime>
  <Words>1295</Words>
  <Application>Microsoft Office PowerPoint</Application>
  <PresentationFormat>On-screen Show (4:3)</PresentationFormat>
  <Paragraphs>247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3_Office Theme</vt:lpstr>
      <vt:lpstr>4_Office Theme</vt:lpstr>
      <vt:lpstr>5_Office Theme</vt:lpstr>
      <vt:lpstr>Office Theme</vt:lpstr>
      <vt:lpstr>Science of Cloud Computing</vt:lpstr>
      <vt:lpstr>Science of or with Cloud Computing?</vt:lpstr>
      <vt:lpstr>Clouds and Grids/HPC</vt:lpstr>
      <vt:lpstr>PowerPoint Presentation</vt:lpstr>
      <vt:lpstr>MapReduce “File/Data Repository” Parallelism</vt:lpstr>
      <vt:lpstr>Why Iterative MapReduce? K-means </vt:lpstr>
      <vt:lpstr>The Power of Cloud Platforms: Twister4Azure  Architecture</vt:lpstr>
      <vt:lpstr>Research Issues for  (Iterative) MapReduce </vt:lpstr>
      <vt:lpstr>Traditional File System?</vt:lpstr>
      <vt:lpstr>Data Parallel File System?</vt:lpstr>
      <vt:lpstr>FutureGrid key Concepts I</vt:lpstr>
      <vt:lpstr>FutureGrid key Concepts II</vt:lpstr>
      <vt:lpstr>FutureGrid:  a Grid/Cloud/HPC Testbed</vt:lpstr>
      <vt:lpstr>FutureGrid Partners</vt:lpstr>
      <vt:lpstr>5 Use Types for FutureGrid</vt:lpstr>
      <vt:lpstr>Software Components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311</cp:revision>
  <dcterms:created xsi:type="dcterms:W3CDTF">2010-05-04T01:29:55Z</dcterms:created>
  <dcterms:modified xsi:type="dcterms:W3CDTF">2011-07-05T18:40:52Z</dcterms:modified>
</cp:coreProperties>
</file>