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sldIdLst>
    <p:sldId id="257" r:id="rId3"/>
    <p:sldId id="296" r:id="rId4"/>
    <p:sldId id="258" r:id="rId5"/>
    <p:sldId id="260" r:id="rId6"/>
    <p:sldId id="261" r:id="rId7"/>
    <p:sldId id="262" r:id="rId8"/>
    <p:sldId id="275" r:id="rId9"/>
    <p:sldId id="268" r:id="rId10"/>
    <p:sldId id="269" r:id="rId11"/>
    <p:sldId id="295" r:id="rId12"/>
    <p:sldId id="27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7" autoAdjust="0"/>
    <p:restoredTop sz="94660"/>
  </p:normalViewPr>
  <p:slideViewPr>
    <p:cSldViewPr>
      <p:cViewPr varScale="1">
        <p:scale>
          <a:sx n="66" d="100"/>
          <a:sy n="66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B5EF-3C16-8247-B600-F22774699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54A7-9B4C-D840-A9AA-F0272692B4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85E6-44D5-1E4A-9CCE-7FD89FE0C0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271-7C45-7946-B049-E49140536B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E4CB-0A3E-C64B-80EB-2460B0DE36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FBA-6C66-8A46-8B30-D681EC38C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B6AF-3A18-1F44-A06C-03B8493C47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3D-AC9C-F54B-A67E-238924A4F2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24CA-C5D5-1B47-84FE-C81C640BB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40F-448A-534D-84C3-EC1367A22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4AF-CD67-B94E-B1CA-C240C6DA5B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8" y="274638"/>
            <a:ext cx="54126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5571518-69A3-3241-9B01-F4E37C1869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11" name="Picture 10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93272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grid.org/early-adopter-account-project-registr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gri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Experimenting with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FutureGrid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16002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CloudCom</a:t>
            </a:r>
            <a:r>
              <a:rPr lang="en-US" sz="2400" b="1" dirty="0" smtClean="0">
                <a:solidFill>
                  <a:schemeClr val="tx1"/>
                </a:solidFill>
              </a:rPr>
              <a:t> 2010 Conference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Indianapolis</a:t>
            </a:r>
            <a:endParaRPr lang="pt-BR" sz="2400" b="1" dirty="0" smtClean="0">
              <a:solidFill>
                <a:schemeClr val="tx1"/>
              </a:solidFill>
            </a:endParaRPr>
          </a:p>
          <a:p>
            <a:r>
              <a:rPr lang="it-IT" sz="2400" b="1" dirty="0" smtClean="0">
                <a:solidFill>
                  <a:schemeClr val="tx1"/>
                </a:solidFill>
              </a:rPr>
              <a:t>December 2 2010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624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412699" cy="914400"/>
          </a:xfrm>
        </p:spPr>
        <p:txBody>
          <a:bodyPr/>
          <a:lstStyle/>
          <a:p>
            <a:r>
              <a:rPr lang="en-US" sz="4000" b="1" dirty="0" smtClean="0"/>
              <a:t>User Support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Being upgraded now as we get into major use</a:t>
            </a:r>
          </a:p>
          <a:p>
            <a:r>
              <a:rPr lang="en-US" sz="2800" b="1" dirty="0" smtClean="0"/>
              <a:t>Regular support: </a:t>
            </a:r>
            <a:r>
              <a:rPr lang="en-US" sz="2800" dirty="0" smtClean="0"/>
              <a:t>there is a group forming FET or “FutureGrid Expert Team” – initially 12 PhD students and researchers from Indiana University</a:t>
            </a:r>
          </a:p>
          <a:p>
            <a:pPr lvl="1"/>
            <a:r>
              <a:rPr lang="en-US" sz="2400" dirty="0" smtClean="0"/>
              <a:t>User requests project at </a:t>
            </a:r>
            <a:r>
              <a:rPr lang="en-US" sz="2400" dirty="0" smtClean="0">
                <a:hlinkClick r:id="rId3"/>
              </a:rPr>
              <a:t>http://www.futuregrid.org/early-adopter-account-project-registration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Each user assigned a member of FET when project approved</a:t>
            </a:r>
          </a:p>
          <a:p>
            <a:pPr lvl="1"/>
            <a:r>
              <a:rPr lang="en-US" sz="2400" dirty="0" smtClean="0"/>
              <a:t>Users given accounts when project approved</a:t>
            </a:r>
          </a:p>
          <a:p>
            <a:pPr lvl="1"/>
            <a:r>
              <a:rPr lang="en-US" sz="2400" dirty="0" smtClean="0"/>
              <a:t>FET member and user interact to get going on FutureGrid</a:t>
            </a:r>
          </a:p>
          <a:p>
            <a:r>
              <a:rPr lang="en-US" sz="2800" b="1" dirty="0" smtClean="0"/>
              <a:t>Advanced User Support: </a:t>
            </a:r>
            <a:r>
              <a:rPr lang="en-US" sz="2800" dirty="0" smtClean="0"/>
              <a:t>limited special support available on request</a:t>
            </a:r>
          </a:p>
          <a:p>
            <a:pPr lvl="1"/>
            <a:r>
              <a:rPr lang="en-US" sz="2400" dirty="0" smtClean="0"/>
              <a:t>Cummins engine simulation supported in this way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172192" cy="1143000"/>
          </a:xfrm>
        </p:spPr>
        <p:txBody>
          <a:bodyPr/>
          <a:lstStyle/>
          <a:p>
            <a:r>
              <a:rPr lang="en-US" b="1" dirty="0" smtClean="0"/>
              <a:t>FutureGrid Viral 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8" y="0"/>
            <a:ext cx="5412699" cy="1143000"/>
          </a:xfrm>
        </p:spPr>
        <p:txBody>
          <a:bodyPr/>
          <a:lstStyle/>
          <a:p>
            <a:r>
              <a:rPr lang="en-US" b="1" dirty="0" smtClean="0"/>
              <a:t>FutureGrid Interaction with Commercial Clouds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>
            <a:noAutofit/>
          </a:bodyPr>
          <a:lstStyle/>
          <a:p>
            <a:pPr marL="91440">
              <a:spcBef>
                <a:spcPts val="376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support environments on FutureGrid – Nimbus, Eucalyptus,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OpenNebula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Openstack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that are similar to Commercial Clouds and natural for performance and functionality comparisons </a:t>
            </a:r>
          </a:p>
          <a:p>
            <a:pPr marL="91440">
              <a:spcBef>
                <a:spcPts val="376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can both be used to prepare for using Commercial Clouds and as the most likely starting point for porting to them</a:t>
            </a:r>
          </a:p>
          <a:p>
            <a:pPr marL="91440">
              <a:spcBef>
                <a:spcPts val="376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Simplest is use of virtual machines </a:t>
            </a:r>
          </a:p>
          <a:p>
            <a:pPr marL="91440">
              <a:spcBef>
                <a:spcPts val="376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Sophisticated example is support of MapReduce-like environments on FutureGrid including Hadoop on Linux and Dryad on Windows</a:t>
            </a:r>
          </a:p>
          <a:p>
            <a:pPr marL="91440">
              <a:spcBef>
                <a:spcPts val="376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Expertise and support porting to Commercial Clouds from other Windows or Linux environments</a:t>
            </a:r>
          </a:p>
          <a:p>
            <a:pPr marL="91440">
              <a:spcBef>
                <a:spcPts val="376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Comparisons between and integration of multiple commercial Cloud environments – especially Amazon and Azure in the immediate future </a:t>
            </a:r>
          </a:p>
          <a:p>
            <a:pPr marL="91440">
              <a:spcBef>
                <a:spcPts val="376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Tutorials and expertise to help users move to Commercial Clouds from other environments</a:t>
            </a:r>
          </a:p>
          <a:p>
            <a:pPr marL="91440">
              <a:spcBef>
                <a:spcPts val="376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5412699" cy="1143000"/>
          </a:xfrm>
        </p:spPr>
        <p:txBody>
          <a:bodyPr/>
          <a:lstStyle/>
          <a:p>
            <a:r>
              <a:rPr lang="en-US" b="1" dirty="0" smtClean="0"/>
              <a:t>Are clouds for you?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have learnt about Azure, MapReduce (Hadoop) and could have learnt at conference about</a:t>
            </a:r>
          </a:p>
          <a:p>
            <a:r>
              <a:rPr lang="en-US" dirty="0" smtClean="0"/>
              <a:t>Eucalyptus, Nimbus, </a:t>
            </a:r>
            <a:r>
              <a:rPr lang="en-US" dirty="0" err="1" smtClean="0"/>
              <a:t>OpenNebula</a:t>
            </a:r>
            <a:r>
              <a:rPr lang="en-US" dirty="0" smtClean="0"/>
              <a:t>, </a:t>
            </a:r>
            <a:r>
              <a:rPr lang="en-US" dirty="0" err="1" smtClean="0"/>
              <a:t>RackSpace</a:t>
            </a:r>
            <a:r>
              <a:rPr lang="en-US" dirty="0" smtClean="0"/>
              <a:t>, </a:t>
            </a:r>
            <a:r>
              <a:rPr lang="en-US" dirty="0" err="1" smtClean="0"/>
              <a:t>OpenStack</a:t>
            </a:r>
            <a:r>
              <a:rPr lang="en-US" dirty="0" smtClean="0"/>
              <a:t>, Twister, Sector/Sphere, Standards (CDMI OCCI …), Security ….</a:t>
            </a:r>
          </a:p>
          <a:p>
            <a:r>
              <a:rPr lang="en-US" dirty="0" smtClean="0"/>
              <a:t>You might of learnt about Google App Engine, </a:t>
            </a:r>
            <a:r>
              <a:rPr lang="en-US" dirty="0" err="1" smtClean="0"/>
              <a:t>GoGrid</a:t>
            </a:r>
            <a:r>
              <a:rPr lang="en-US" dirty="0" smtClean="0"/>
              <a:t> etc. </a:t>
            </a:r>
          </a:p>
          <a:p>
            <a:r>
              <a:rPr lang="en-US" dirty="0" smtClean="0"/>
              <a:t>How do you decide what to do?</a:t>
            </a:r>
          </a:p>
          <a:p>
            <a:r>
              <a:rPr lang="en-US" dirty="0" smtClean="0"/>
              <a:t>NSF and the State of Indiana can possibly help!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412699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FutureGrid is an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4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400" dirty="0" smtClean="0"/>
              <a:t>Supporting international </a:t>
            </a:r>
            <a:r>
              <a:rPr lang="en-US" sz="2400" dirty="0" smtClean="0">
                <a:solidFill>
                  <a:srgbClr val="FF0000"/>
                </a:solidFill>
              </a:rPr>
              <a:t>Computer Science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400" dirty="0" smtClean="0"/>
              <a:t>research in cloud, grid and parallel computing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b="1" dirty="0" smtClean="0"/>
              <a:t>Industry </a:t>
            </a:r>
            <a:r>
              <a:rPr lang="en-US" sz="2400" dirty="0" smtClean="0"/>
              <a:t>and Academia </a:t>
            </a:r>
          </a:p>
          <a:p>
            <a:pPr lvl="1"/>
            <a:r>
              <a:rPr lang="en-US" sz="2400" b="1" dirty="0" smtClean="0"/>
              <a:t>Prototype software development </a:t>
            </a:r>
            <a:r>
              <a:rPr lang="en-US" sz="2400" dirty="0" smtClean="0"/>
              <a:t>and Education/Training</a:t>
            </a:r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exploring new computing paradigms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Each use of FutureGrid is an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400" dirty="0" smtClean="0">
                <a:cs typeface="Times New Roman" pitchFamily="18" charset="0"/>
              </a:rPr>
              <a:t>that is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 rich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400" dirty="0" smtClean="0">
                <a:cs typeface="Times New Roman" pitchFamily="18" charset="0"/>
              </a:rPr>
              <a:t>platform for advanced cyberinfrastructure classes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Support  for users experimentation</a:t>
            </a:r>
          </a:p>
          <a:p>
            <a:r>
              <a:rPr lang="en-US" sz="2400" b="1" dirty="0" smtClean="0"/>
              <a:t>Apply now</a:t>
            </a:r>
            <a:r>
              <a:rPr lang="en-US" sz="2400" dirty="0" smtClean="0"/>
              <a:t> to use FutureGrid on web  site </a:t>
            </a:r>
            <a:r>
              <a:rPr lang="en-US" sz="2400" dirty="0" smtClean="0">
                <a:hlinkClick r:id="rId3"/>
              </a:rPr>
              <a:t>www.futuregrid.org</a:t>
            </a:r>
            <a:r>
              <a:rPr lang="en-US" sz="2400" dirty="0" smtClean="0"/>
              <a:t>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xCAT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all the different environments you might like to explore …..</a:t>
            </a:r>
          </a:p>
          <a:p>
            <a:pPr lvl="1"/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Maximizes need for FG Systems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Admins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minimizes your need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3276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905069"/>
            <a:ext cx="9144000" cy="5952931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pPr lvl="1"/>
            <a:r>
              <a:rPr lang="en-US" sz="2200" dirty="0" smtClean="0"/>
              <a:t>Collaboration between research and infrastructure groups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dirty="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158379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pic>
        <p:nvPicPr>
          <p:cNvPr id="6" name="Picture 5" descr="gtb network v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00728" cy="456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5097574"/>
            <a:ext cx="1811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</a:rPr>
              <a:t>NID</a:t>
            </a:r>
            <a:r>
              <a:rPr lang="en-US" sz="1400" dirty="0">
                <a:solidFill>
                  <a:prstClr val="black"/>
                </a:solidFill>
              </a:rPr>
              <a:t>: Network Impairment Device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152400" y="5326174"/>
            <a:ext cx="2820573" cy="646331"/>
            <a:chOff x="152400" y="6172200"/>
            <a:chExt cx="282057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172200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Private</a:t>
              </a:r>
              <a:br>
                <a:rPr lang="en-US" dirty="0">
                  <a:solidFill>
                    <a:prstClr val="black"/>
                  </a:solidFill>
                </a:rPr>
              </a:br>
              <a:r>
                <a:rPr lang="en-US" dirty="0">
                  <a:solidFill>
                    <a:prstClr val="black"/>
                  </a:solidFill>
                </a:rPr>
                <a:t>Public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2400" y="6400800"/>
              <a:ext cx="4572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" y="6629400"/>
              <a:ext cx="4572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76400" y="6324600"/>
              <a:ext cx="1296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FG Network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43825" r="6636" b="5976"/>
          <a:stretch>
            <a:fillRect/>
          </a:stretch>
        </p:blipFill>
        <p:spPr bwMode="auto">
          <a:xfrm>
            <a:off x="0" y="1295400"/>
            <a:ext cx="900611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412699" cy="838200"/>
          </a:xfrm>
        </p:spPr>
        <p:txBody>
          <a:bodyPr/>
          <a:lstStyle/>
          <a:p>
            <a:r>
              <a:rPr lang="en-US" dirty="0" smtClean="0"/>
              <a:t>Typical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/>
          </a:bodyPr>
          <a:lstStyle/>
          <a:p>
            <a:r>
              <a:rPr lang="en-US" b="1" dirty="0" smtClean="0"/>
              <a:t>OGF’10 Demo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27223" y="51054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>
                <a:solidFill>
                  <a:prstClr val="black"/>
                </a:solidFill>
              </a:rPr>
              <a:t>ViNe provided the necessary inter-cloud connectivity to deploy CloudBLAST across 5 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Arkansas</a:t>
                </a: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Indiana </a:t>
                </a:r>
              </a:p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California at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Los Angeles</a:t>
                </a:r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Penn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05000" y="619125"/>
                <a:ext cx="4796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Iowa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50" dirty="0" err="1">
                    <a:solidFill>
                      <a:prstClr val="black"/>
                    </a:solidFill>
                  </a:rPr>
                  <a:t>Univ.Illinois</a:t>
                </a:r>
                <a:r>
                  <a:rPr lang="en-US" sz="1050" dirty="0">
                    <a:solidFill>
                      <a:prstClr val="black"/>
                    </a:solidFill>
                  </a:rPr>
                  <a:t>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at Chicago</a:t>
                </a:r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Minnesota</a:t>
                </a:r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Michigan 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Notre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Dame</a:t>
                </a:r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Texas at El Paso</a:t>
                </a:r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IBM </a:t>
                </a:r>
                <a:r>
                  <a:rPr lang="en-US" sz="1050" dirty="0" err="1">
                    <a:solidFill>
                      <a:prstClr val="black"/>
                    </a:solidFill>
                  </a:rPr>
                  <a:t>Almaden</a:t>
                </a:r>
                <a:endParaRPr lang="en-US" sz="1050" dirty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Washington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San Diego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Supercomputer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Center</a:t>
                </a:r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University</a:t>
                  </a:r>
                </a:p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of Florida</a:t>
                  </a:r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Johns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Hopkins</a:t>
                </a:r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600" i="1" dirty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 defTabSz="457200"/>
            <a:r>
              <a:rPr lang="en-US" sz="1600" dirty="0">
                <a:solidFill>
                  <a:srgbClr val="7030A0"/>
                </a:solidFill>
              </a:rPr>
              <a:t>http://salsahpc.indiana.edu/tutorial</a:t>
            </a:r>
            <a:endParaRPr lang="en-US" sz="1600" i="1" dirty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i="1" dirty="0">
                <a:solidFill>
                  <a:prstClr val="black"/>
                </a:solidFill>
              </a:rPr>
              <a:t>300+ Students learning about Twister &amp; </a:t>
            </a:r>
            <a:r>
              <a:rPr lang="en-US" sz="1600" i="1" dirty="0" err="1">
                <a:solidFill>
                  <a:prstClr val="black"/>
                </a:solidFill>
              </a:rPr>
              <a:t>Hadoop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</a:p>
          <a:p>
            <a:pPr defTabSz="457200"/>
            <a:r>
              <a:rPr lang="en-US" sz="1600" i="1" dirty="0" err="1">
                <a:solidFill>
                  <a:prstClr val="black"/>
                </a:solidFill>
              </a:rPr>
              <a:t>MapReduce</a:t>
            </a:r>
            <a:r>
              <a:rPr lang="en-US" sz="1600" i="1" dirty="0">
                <a:solidFill>
                  <a:prstClr val="black"/>
                </a:solidFill>
              </a:rPr>
              <a:t> technologies, supported by </a:t>
            </a:r>
            <a:r>
              <a:rPr lang="en-US" sz="1600" i="1" dirty="0" err="1">
                <a:solidFill>
                  <a:prstClr val="black"/>
                </a:solidFill>
              </a:rPr>
              <a:t>FutureGrid</a:t>
            </a:r>
            <a:r>
              <a:rPr lang="en-US" sz="1600" i="1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834</Words>
  <Application>Microsoft Office PowerPoint</Application>
  <PresentationFormat>On-screen Show (4:3)</PresentationFormat>
  <Paragraphs>153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3_Office Theme</vt:lpstr>
      <vt:lpstr>1_Office Theme</vt:lpstr>
      <vt:lpstr>Experimenting with FutureGrid</vt:lpstr>
      <vt:lpstr>Are clouds for you?</vt:lpstr>
      <vt:lpstr>FutureGrid key Concepts I</vt:lpstr>
      <vt:lpstr>FutureGrid key Concepts II</vt:lpstr>
      <vt:lpstr>FutureGrid Partners</vt:lpstr>
      <vt:lpstr>FutureGrid:  a Grid/Cloud/HPC Testbed</vt:lpstr>
      <vt:lpstr>Typical Performance Study</vt:lpstr>
      <vt:lpstr>OGF’10 Demo</vt:lpstr>
      <vt:lpstr>Slide 9</vt:lpstr>
      <vt:lpstr>User Support</vt:lpstr>
      <vt:lpstr>FutureGrid Viral Growth Model</vt:lpstr>
      <vt:lpstr>FutureGrid Interaction with Commercial Clouds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29</cp:revision>
  <dcterms:created xsi:type="dcterms:W3CDTF">2010-11-17T03:44:50Z</dcterms:created>
  <dcterms:modified xsi:type="dcterms:W3CDTF">2010-12-03T02:39:16Z</dcterms:modified>
</cp:coreProperties>
</file>