
<file path=[Content_Types].xml><?xml version="1.0" encoding="utf-8"?>
<Types xmlns="http://schemas.openxmlformats.org/package/2006/content-types">
  <Override PartName="/ppt/slideMasters/slideMaster3.xml" ContentType="application/vnd.openxmlformats-officedocument.presentationml.slideMaster+xml"/>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ppt/notesSlides/notesSlide41.xml" ContentType="application/vnd.openxmlformats-officedocument.presentationml.notesSlide+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notesSlides/notesSlide7.xml" ContentType="application/vnd.openxmlformats-officedocument.presentationml.notesSlide+xml"/>
  <Override PartName="/ppt/charts/chart3.xml" ContentType="application/vnd.openxmlformats-officedocument.drawingml.chart+xml"/>
  <Override PartName="/ppt/slides/slide9.xml" ContentType="application/vnd.openxmlformats-officedocument.presentationml.slide+xml"/>
  <Override PartName="/ppt/viewProps.xml" ContentType="application/vnd.openxmlformats-officedocument.presentationml.viewProps+xml"/>
  <Override PartName="/ppt/slides/slide5.xml" ContentType="application/vnd.openxmlformats-officedocument.presentationml.slide+xml"/>
  <Override PartName="/ppt/slides/slide1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slideLayouts/slideLayout29.xml" ContentType="application/vnd.openxmlformats-officedocument.presentationml.slideLayout+xml"/>
  <Override PartName="/ppt/notesSlides/notesSlide3.xml" ContentType="application/vnd.openxmlformats-officedocument.presentationml.notesSlide+xml"/>
  <Default Extension="bin" ContentType="application/vnd.openxmlformats-officedocument.oleObject"/>
  <Override PartName="/ppt/slides/slide26.xml" ContentType="application/vnd.openxmlformats-officedocument.presentationml.slide+xml"/>
  <Override PartName="/ppt/slides/slide37.xml" ContentType="application/vnd.openxmlformats-officedocument.presentationml.slide+xml"/>
  <Override PartName="/ppt/presProps.xml" ContentType="application/vnd.openxmlformats-officedocument.presentationml.presProps+xml"/>
  <Override PartName="/ppt/slideLayouts/slideLayout18.xml" ContentType="application/vnd.openxmlformats-officedocument.presentationml.slideLayout+xml"/>
  <Override PartName="/ppt/theme/theme2.xml" ContentType="application/vnd.openxmlformats-officedocument.theme+xml"/>
  <Override PartName="/ppt/notesSlides/notesSlide3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33.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Default Extension="emf" ContentType="image/x-emf"/>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slideLayouts/slideLayout23.xml" ContentType="application/vnd.openxmlformats-officedocument.presentationml.slideLayout+xml"/>
  <Override PartName="/ppt/slideLayouts/slideLayout32.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21.xml" ContentType="application/vnd.openxmlformats-officedocument.presentationml.slideLayout+xml"/>
  <Override PartName="/ppt/slideLayouts/slideLayout30.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Default Extension="vml" ContentType="application/vnd.openxmlformats-officedocument.vmlDrawing"/>
  <Override PartName="/ppt/notesSlides/notesSlide11.xml" ContentType="application/vnd.openxmlformats-officedocument.presentationml.notesSlide+xml"/>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charts/chart4.xml" ContentType="application/vnd.openxmlformats-officedocument.drawingml.chart+xml"/>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ppt/charts/chart2.xml" ContentType="application/vnd.openxmlformats-officedocument.drawingml.chart+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Override PartName="/ppt/charts/chart1.xml" ContentType="application/vnd.openxmlformats-officedocument.drawingml.chart+xml"/>
  <Override PartName="/ppt/slideMasters/slideMaster2.xml" ContentType="application/vnd.openxmlformats-officedocument.presentationml.slideMaster+xml"/>
  <Override PartName="/ppt/slides/slide28.xml" ContentType="application/vnd.openxmlformats-officedocument.presentationml.slide+xml"/>
  <Override PartName="/ppt/slides/slide39.xml" ContentType="application/vnd.openxmlformats-officedocument.presentationml.slide+xml"/>
  <Override PartName="/ppt/theme/theme4.xml" ContentType="application/vnd.openxmlformats-officedocument.theme+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46.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notesSlides/notesSlide19.xml" ContentType="application/vnd.openxmlformats-officedocument.presentationml.notesSlide+xml"/>
  <Override PartName="/ppt/notesSlides/notesSlide48.xml" ContentType="application/vnd.openxmlformats-officedocument.presentationml.notesSlide+xml"/>
  <Override PartName="/ppt/slides/slide24.xml" ContentType="application/vnd.openxmlformats-officedocument.presentationml.slide+xml"/>
  <Override PartName="/ppt/slides/slide35.xml" ContentType="application/vnd.openxmlformats-officedocument.presentationml.slide+xml"/>
  <Default Extension="jpeg" ContentType="image/jpeg"/>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notesSlides/notesSlide37.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bookmarkIdSeed="3">
  <p:sldMasterIdLst>
    <p:sldMasterId id="2147483648" r:id="rId1"/>
    <p:sldMasterId id="2147483660" r:id="rId2"/>
    <p:sldMasterId id="2147483673" r:id="rId3"/>
  </p:sldMasterIdLst>
  <p:notesMasterIdLst>
    <p:notesMasterId r:id="rId54"/>
  </p:notesMasterIdLst>
  <p:sldIdLst>
    <p:sldId id="256" r:id="rId4"/>
    <p:sldId id="460" r:id="rId5"/>
    <p:sldId id="461" r:id="rId6"/>
    <p:sldId id="462" r:id="rId7"/>
    <p:sldId id="463" r:id="rId8"/>
    <p:sldId id="464" r:id="rId9"/>
    <p:sldId id="466" r:id="rId10"/>
    <p:sldId id="467" r:id="rId11"/>
    <p:sldId id="469" r:id="rId12"/>
    <p:sldId id="470" r:id="rId13"/>
    <p:sldId id="471" r:id="rId14"/>
    <p:sldId id="472" r:id="rId15"/>
    <p:sldId id="477" r:id="rId16"/>
    <p:sldId id="485" r:id="rId17"/>
    <p:sldId id="479" r:id="rId18"/>
    <p:sldId id="480" r:id="rId19"/>
    <p:sldId id="481" r:id="rId20"/>
    <p:sldId id="309" r:id="rId21"/>
    <p:sldId id="414" r:id="rId22"/>
    <p:sldId id="431" r:id="rId23"/>
    <p:sldId id="375" r:id="rId24"/>
    <p:sldId id="380" r:id="rId25"/>
    <p:sldId id="415" r:id="rId26"/>
    <p:sldId id="416" r:id="rId27"/>
    <p:sldId id="458" r:id="rId28"/>
    <p:sldId id="392" r:id="rId29"/>
    <p:sldId id="358" r:id="rId30"/>
    <p:sldId id="484" r:id="rId31"/>
    <p:sldId id="417" r:id="rId32"/>
    <p:sldId id="418" r:id="rId33"/>
    <p:sldId id="419" r:id="rId34"/>
    <p:sldId id="446" r:id="rId35"/>
    <p:sldId id="422" r:id="rId36"/>
    <p:sldId id="423" r:id="rId37"/>
    <p:sldId id="426" r:id="rId38"/>
    <p:sldId id="447" r:id="rId39"/>
    <p:sldId id="432" r:id="rId40"/>
    <p:sldId id="449" r:id="rId41"/>
    <p:sldId id="450" r:id="rId42"/>
    <p:sldId id="405" r:id="rId43"/>
    <p:sldId id="406" r:id="rId44"/>
    <p:sldId id="433" r:id="rId45"/>
    <p:sldId id="434" r:id="rId46"/>
    <p:sldId id="435" r:id="rId47"/>
    <p:sldId id="437" r:id="rId48"/>
    <p:sldId id="332" r:id="rId49"/>
    <p:sldId id="486" r:id="rId50"/>
    <p:sldId id="457" r:id="rId51"/>
    <p:sldId id="483" r:id="rId52"/>
    <p:sldId id="482" r:id="rId53"/>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DEE7F8"/>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5" autoAdjust="0"/>
    <p:restoredTop sz="95754" autoAdjust="0"/>
  </p:normalViewPr>
  <p:slideViewPr>
    <p:cSldViewPr>
      <p:cViewPr varScale="1">
        <p:scale>
          <a:sx n="97" d="100"/>
          <a:sy n="97" d="100"/>
        </p:scale>
        <p:origin x="-1032" y="-91"/>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slide" Target="slides/slide47.xml"/><Relationship Id="rId55" Type="http://schemas.openxmlformats.org/officeDocument/2006/relationships/presProps" Target="presProp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41" Type="http://schemas.openxmlformats.org/officeDocument/2006/relationships/slide" Target="slides/slide38.xml"/><Relationship Id="rId54"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3" Type="http://schemas.openxmlformats.org/officeDocument/2006/relationships/slide" Target="slides/slide50.xml"/><Relationship Id="rId58"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slide" Target="slides/slide46.xml"/><Relationship Id="rId57" Type="http://schemas.openxmlformats.org/officeDocument/2006/relationships/theme" Target="theme/theme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slide" Target="slides/slide49.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slide" Target="slides/slide45.xml"/><Relationship Id="rId56" Type="http://schemas.openxmlformats.org/officeDocument/2006/relationships/viewProps" Target="viewProps.xml"/><Relationship Id="rId8" Type="http://schemas.openxmlformats.org/officeDocument/2006/relationships/slide" Target="slides/slide5.xml"/><Relationship Id="rId51" Type="http://schemas.openxmlformats.org/officeDocument/2006/relationships/slide" Target="slides/slide48.xml"/><Relationship Id="rId3" Type="http://schemas.openxmlformats.org/officeDocument/2006/relationships/slideMaster" Target="slideMasters/slideMaster3.xml"/></Relationships>
</file>

<file path=ppt/charts/_rels/chart1.xml.rels><?xml version="1.0" encoding="UTF-8" standalone="yes"?>
<Relationships xmlns="http://schemas.openxmlformats.org/package/2006/relationships"><Relationship Id="rId1" Type="http://schemas.openxmlformats.org/officeDocument/2006/relationships/oleObject" Target="Book1"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C:\Users\User\Research\dryadVsHadoop-SWG-Inhomgeneous.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C:\Users\User\Research\pariwise-distance-scalability-idp-dryad.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n-US"/>
  <c:chart>
    <c:plotArea>
      <c:layout>
        <c:manualLayout>
          <c:layoutTarget val="inner"/>
          <c:xMode val="edge"/>
          <c:yMode val="edge"/>
          <c:x val="0.12673840769903771"/>
          <c:y val="5.1400554097404488E-2"/>
          <c:w val="0.82137328805463306"/>
          <c:h val="0.79822506561679785"/>
        </c:manualLayout>
      </c:layout>
      <c:barChart>
        <c:barDir val="col"/>
        <c:grouping val="clustered"/>
        <c:ser>
          <c:idx val="0"/>
          <c:order val="0"/>
          <c:tx>
            <c:v>DryadLINQ</c:v>
          </c:tx>
          <c:cat>
            <c:numRef>
              <c:f>Sheet1!$A$1:$A$2</c:f>
              <c:numCache>
                <c:formatCode>0</c:formatCode>
                <c:ptCount val="2"/>
                <c:pt idx="0">
                  <c:v>35339</c:v>
                </c:pt>
                <c:pt idx="1">
                  <c:v>50000</c:v>
                </c:pt>
              </c:numCache>
            </c:numRef>
          </c:cat>
          <c:val>
            <c:numRef>
              <c:f>Sheet1!$B$1:$B$2</c:f>
              <c:numCache>
                <c:formatCode>0</c:formatCode>
                <c:ptCount val="2"/>
                <c:pt idx="0">
                  <c:v>8510.4749999999312</c:v>
                </c:pt>
                <c:pt idx="1">
                  <c:v>17200.413</c:v>
                </c:pt>
              </c:numCache>
            </c:numRef>
          </c:val>
        </c:ser>
        <c:ser>
          <c:idx val="1"/>
          <c:order val="1"/>
          <c:tx>
            <c:v>MPI</c:v>
          </c:tx>
          <c:cat>
            <c:numRef>
              <c:f>Sheet1!$A$1:$A$2</c:f>
              <c:numCache>
                <c:formatCode>0</c:formatCode>
                <c:ptCount val="2"/>
                <c:pt idx="0">
                  <c:v>35339</c:v>
                </c:pt>
                <c:pt idx="1">
                  <c:v>50000</c:v>
                </c:pt>
              </c:numCache>
            </c:numRef>
          </c:cat>
          <c:val>
            <c:numRef>
              <c:f>Sheet1!$C$1:$C$2</c:f>
              <c:numCache>
                <c:formatCode>0</c:formatCode>
                <c:ptCount val="2"/>
                <c:pt idx="0">
                  <c:v>8138.3140000000003</c:v>
                </c:pt>
                <c:pt idx="1">
                  <c:v>16588.741000000005</c:v>
                </c:pt>
              </c:numCache>
            </c:numRef>
          </c:val>
        </c:ser>
        <c:axId val="82856576"/>
        <c:axId val="101839616"/>
      </c:barChart>
      <c:catAx>
        <c:axId val="82856576"/>
        <c:scaling>
          <c:orientation val="minMax"/>
        </c:scaling>
        <c:axPos val="b"/>
        <c:numFmt formatCode="0" sourceLinked="1"/>
        <c:tickLblPos val="nextTo"/>
        <c:crossAx val="101839616"/>
        <c:crosses val="autoZero"/>
        <c:auto val="1"/>
        <c:lblAlgn val="ctr"/>
        <c:lblOffset val="100"/>
      </c:catAx>
      <c:valAx>
        <c:axId val="101839616"/>
        <c:scaling>
          <c:orientation val="minMax"/>
        </c:scaling>
        <c:axPos val="l"/>
        <c:majorGridlines/>
        <c:numFmt formatCode="0" sourceLinked="1"/>
        <c:tickLblPos val="nextTo"/>
        <c:crossAx val="82856576"/>
        <c:crosses val="autoZero"/>
        <c:crossBetween val="between"/>
      </c:valAx>
    </c:plotArea>
    <c:legend>
      <c:legendPos val="r"/>
      <c:layout>
        <c:manualLayout>
          <c:xMode val="edge"/>
          <c:yMode val="edge"/>
          <c:x val="0.14694575678040425"/>
          <c:y val="6.9060586176728375E-2"/>
          <c:w val="0.41657023850279584"/>
          <c:h val="0.23458005249343841"/>
        </c:manualLayout>
      </c:layout>
      <c:spPr>
        <a:solidFill>
          <a:schemeClr val="bg1"/>
        </a:solidFill>
        <a:ln>
          <a:solidFill>
            <a:schemeClr val="tx1"/>
          </a:solidFill>
        </a:ln>
      </c:spPr>
      <c:txPr>
        <a:bodyPr/>
        <a:lstStyle/>
        <a:p>
          <a:pPr>
            <a:defRPr sz="1600"/>
          </a:pPr>
          <a:endParaRPr lang="en-US"/>
        </a:p>
      </c:txPr>
    </c:legend>
    <c:plotVisOnly val="1"/>
  </c:chart>
  <c:spPr>
    <a:solidFill>
      <a:schemeClr val="bg1"/>
    </a:solidFill>
  </c:spPr>
  <c:externalData r:id="rId1"/>
</c:chartSpace>
</file>

<file path=ppt/charts/chart2.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dirty="0" smtClean="0"/>
              <a:t>Randomly </a:t>
            </a:r>
            <a:r>
              <a:rPr lang="en-US" dirty="0"/>
              <a:t>Distributed </a:t>
            </a:r>
            <a:r>
              <a:rPr lang="en-US" dirty="0" smtClean="0"/>
              <a:t>Inhomogeneous </a:t>
            </a:r>
            <a:r>
              <a:rPr lang="en-US" dirty="0"/>
              <a:t>Data </a:t>
            </a:r>
          </a:p>
          <a:p>
            <a:pPr>
              <a:defRPr/>
            </a:pPr>
            <a:r>
              <a:rPr lang="en-US" dirty="0"/>
              <a:t>Mean: 400,  Dataset Size: 10000</a:t>
            </a:r>
          </a:p>
        </c:rich>
      </c:tx>
      <c:layout>
        <c:manualLayout>
          <c:xMode val="edge"/>
          <c:yMode val="edge"/>
          <c:x val="0.25395188101487493"/>
          <c:y val="6.0606097314758904E-2"/>
        </c:manualLayout>
      </c:layout>
    </c:title>
    <c:plotArea>
      <c:layout/>
      <c:scatterChart>
        <c:scatterStyle val="lineMarker"/>
        <c:ser>
          <c:idx val="0"/>
          <c:order val="0"/>
          <c:tx>
            <c:strRef>
              <c:f>Inhomogeneous_idp!$G$14</c:f>
              <c:strCache>
                <c:ptCount val="1"/>
                <c:pt idx="0">
                  <c:v>DryadLinq SWG</c:v>
                </c:pt>
              </c:strCache>
            </c:strRef>
          </c:tx>
          <c:xVal>
            <c:numRef>
              <c:f>Inhomogeneous_idp!$C$15:$C$21</c:f>
              <c:numCache>
                <c:formatCode>General</c:formatCode>
                <c:ptCount val="7"/>
                <c:pt idx="0">
                  <c:v>0</c:v>
                </c:pt>
                <c:pt idx="1">
                  <c:v>50</c:v>
                </c:pt>
                <c:pt idx="2">
                  <c:v>100</c:v>
                </c:pt>
                <c:pt idx="3">
                  <c:v>150</c:v>
                </c:pt>
                <c:pt idx="4">
                  <c:v>187</c:v>
                </c:pt>
                <c:pt idx="5">
                  <c:v>224.89000000000001</c:v>
                </c:pt>
                <c:pt idx="6">
                  <c:v>255</c:v>
                </c:pt>
              </c:numCache>
            </c:numRef>
          </c:xVal>
          <c:yVal>
            <c:numRef>
              <c:f>Inhomogeneous_idp!$G$15:$G$21</c:f>
              <c:numCache>
                <c:formatCode>General</c:formatCode>
                <c:ptCount val="7"/>
                <c:pt idx="0">
                  <c:v>1712.147091691473</c:v>
                </c:pt>
                <c:pt idx="1">
                  <c:v>1707.4143089295108</c:v>
                </c:pt>
                <c:pt idx="2">
                  <c:v>1689.3589530193292</c:v>
                </c:pt>
                <c:pt idx="3">
                  <c:v>1743.9106906609011</c:v>
                </c:pt>
                <c:pt idx="4">
                  <c:v>1737.7260508952231</c:v>
                </c:pt>
                <c:pt idx="5">
                  <c:v>1711.2448479058048</c:v>
                </c:pt>
                <c:pt idx="6">
                  <c:v>1769.5359141793408</c:v>
                </c:pt>
              </c:numCache>
            </c:numRef>
          </c:yVal>
        </c:ser>
        <c:ser>
          <c:idx val="1"/>
          <c:order val="1"/>
          <c:tx>
            <c:strRef>
              <c:f>Inhomogeneous_idp!$F$27</c:f>
              <c:strCache>
                <c:ptCount val="1"/>
                <c:pt idx="0">
                  <c:v>Hadoop SWG</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Inhomogeneous_idp!$F$28:$F$33</c:f>
              <c:numCache>
                <c:formatCode>General</c:formatCode>
                <c:ptCount val="6"/>
                <c:pt idx="0">
                  <c:v>1662.077</c:v>
                </c:pt>
                <c:pt idx="1">
                  <c:v>1637.6239999999998</c:v>
                </c:pt>
                <c:pt idx="2">
                  <c:v>1618.5170000000001</c:v>
                </c:pt>
                <c:pt idx="3">
                  <c:v>1631.463</c:v>
                </c:pt>
                <c:pt idx="4">
                  <c:v>1619.9356016916643</c:v>
                </c:pt>
                <c:pt idx="5">
                  <c:v>1564.9378321640511</c:v>
                </c:pt>
              </c:numCache>
            </c:numRef>
          </c:yVal>
        </c:ser>
        <c:ser>
          <c:idx val="2"/>
          <c:order val="2"/>
          <c:tx>
            <c:strRef>
              <c:f>Inhomogeneous_idp!$H$27</c:f>
              <c:strCache>
                <c:ptCount val="1"/>
                <c:pt idx="0">
                  <c:v>Hadoop SWG on VM</c:v>
                </c:pt>
              </c:strCache>
            </c:strRef>
          </c:tx>
          <c:xVal>
            <c:numRef>
              <c:f>Inhomogeneous_idp!$C$28:$C$33</c:f>
              <c:numCache>
                <c:formatCode>General</c:formatCode>
                <c:ptCount val="6"/>
                <c:pt idx="0">
                  <c:v>0</c:v>
                </c:pt>
                <c:pt idx="1">
                  <c:v>50</c:v>
                </c:pt>
                <c:pt idx="2">
                  <c:v>100</c:v>
                </c:pt>
                <c:pt idx="3">
                  <c:v>150</c:v>
                </c:pt>
                <c:pt idx="4">
                  <c:v>187</c:v>
                </c:pt>
                <c:pt idx="5">
                  <c:v>255</c:v>
                </c:pt>
              </c:numCache>
            </c:numRef>
          </c:xVal>
          <c:yVal>
            <c:numRef>
              <c:f>Inhomogeneous_idp!$H$28:$H$33</c:f>
              <c:numCache>
                <c:formatCode>General</c:formatCode>
                <c:ptCount val="6"/>
                <c:pt idx="0">
                  <c:v>1786.8619999999999</c:v>
                </c:pt>
                <c:pt idx="1">
                  <c:v>1837.9370000000001</c:v>
                </c:pt>
                <c:pt idx="2">
                  <c:v>1830.377</c:v>
                </c:pt>
                <c:pt idx="3">
                  <c:v>1833.492</c:v>
                </c:pt>
                <c:pt idx="4">
                  <c:v>1824.435793925418</c:v>
                </c:pt>
                <c:pt idx="5">
                  <c:v>1761.6188710969957</c:v>
                </c:pt>
              </c:numCache>
            </c:numRef>
          </c:yVal>
        </c:ser>
        <c:axId val="120996608"/>
        <c:axId val="124014592"/>
      </c:scatterChart>
      <c:valAx>
        <c:axId val="120996608"/>
        <c:scaling>
          <c:orientation val="minMax"/>
        </c:scaling>
        <c:axPos val="b"/>
        <c:title>
          <c:tx>
            <c:rich>
              <a:bodyPr/>
              <a:lstStyle/>
              <a:p>
                <a:pPr>
                  <a:defRPr/>
                </a:pPr>
                <a:r>
                  <a:rPr lang="en-US"/>
                  <a:t>Standard Deviation</a:t>
                </a:r>
              </a:p>
            </c:rich>
          </c:tx>
          <c:layout>
            <c:manualLayout>
              <c:xMode val="edge"/>
              <c:yMode val="edge"/>
              <c:x val="0.42637488133132512"/>
              <c:y val="0.803711524695779"/>
            </c:manualLayout>
          </c:layout>
        </c:title>
        <c:numFmt formatCode="General" sourceLinked="1"/>
        <c:majorTickMark val="none"/>
        <c:tickLblPos val="nextTo"/>
        <c:crossAx val="124014592"/>
        <c:crosses val="autoZero"/>
        <c:crossBetween val="midCat"/>
      </c:valAx>
      <c:valAx>
        <c:axId val="124014592"/>
        <c:scaling>
          <c:orientation val="minMax"/>
          <c:min val="1500"/>
        </c:scaling>
        <c:axPos val="l"/>
        <c:majorGridlines/>
        <c:title>
          <c:tx>
            <c:rich>
              <a:bodyPr/>
              <a:lstStyle/>
              <a:p>
                <a:pPr>
                  <a:defRPr/>
                </a:pPr>
                <a:r>
                  <a:rPr lang="en-US"/>
                  <a:t>Time (s)</a:t>
                </a:r>
              </a:p>
            </c:rich>
          </c:tx>
          <c:layout/>
        </c:title>
        <c:numFmt formatCode="General" sourceLinked="1"/>
        <c:majorTickMark val="none"/>
        <c:tickLblPos val="nextTo"/>
        <c:crossAx val="120996608"/>
        <c:crosses val="autoZero"/>
        <c:crossBetween val="midCat"/>
      </c:valAx>
    </c:plotArea>
    <c:legend>
      <c:legendPos val="b"/>
      <c:layout>
        <c:manualLayout>
          <c:xMode val="edge"/>
          <c:yMode val="edge"/>
          <c:x val="9.9645377661125703E-2"/>
          <c:y val="0.88197011911972545"/>
          <c:w val="0.9"/>
          <c:h val="7.0088880935337911E-2"/>
        </c:manualLayout>
      </c:layout>
    </c:legend>
    <c:plotVisOnly val="1"/>
  </c:chart>
  <c:spPr>
    <a:noFill/>
  </c:spPr>
  <c:txPr>
    <a:bodyPr/>
    <a:lstStyle/>
    <a:p>
      <a:pPr>
        <a:defRPr sz="1800">
          <a:solidFill>
            <a:schemeClr val="tx1"/>
          </a:solidFill>
        </a:defRPr>
      </a:pPr>
      <a:endParaRPr lang="en-US"/>
    </a:p>
  </c:txPr>
  <c:externalData r:id="rId1"/>
</c:chartSpace>
</file>

<file path=ppt/charts/chart3.xml><?xml version="1.0" encoding="utf-8"?>
<c:chartSpace xmlns:c="http://schemas.openxmlformats.org/drawingml/2006/chart" xmlns:a="http://schemas.openxmlformats.org/drawingml/2006/main" xmlns:r="http://schemas.openxmlformats.org/officeDocument/2006/relationships">
  <c:date1904 val="1"/>
  <c:lang val="en-US"/>
  <c:style val="42"/>
  <c:chart>
    <c:title>
      <c:tx>
        <c:rich>
          <a:bodyPr/>
          <a:lstStyle/>
          <a:p>
            <a:pPr>
              <a:defRPr/>
            </a:pPr>
            <a:r>
              <a:rPr lang="en-US"/>
              <a:t>Skewed Distributed Inhomogeneous data</a:t>
            </a:r>
          </a:p>
          <a:p>
            <a:pPr>
              <a:defRPr/>
            </a:pPr>
            <a:r>
              <a:rPr lang="en-US"/>
              <a:t>Mean: 400, Dataset Size: 10000</a:t>
            </a:r>
          </a:p>
        </c:rich>
      </c:tx>
      <c:layout>
        <c:manualLayout>
          <c:xMode val="edge"/>
          <c:yMode val="edge"/>
          <c:x val="0.23527117146071028"/>
          <c:y val="1.6666666666666701E-2"/>
        </c:manualLayout>
      </c:layout>
    </c:title>
    <c:plotArea>
      <c:layout>
        <c:manualLayout>
          <c:layoutTarget val="inner"/>
          <c:xMode val="edge"/>
          <c:yMode val="edge"/>
          <c:x val="0.19953115327435259"/>
          <c:y val="0.18399826707837263"/>
          <c:w val="0.76629360783027345"/>
          <c:h val="0.53374365704286963"/>
        </c:manualLayout>
      </c:layout>
      <c:scatterChart>
        <c:scatterStyle val="lineMarker"/>
        <c:ser>
          <c:idx val="0"/>
          <c:order val="0"/>
          <c:tx>
            <c:strRef>
              <c:f>Sheet1!$F$2</c:f>
              <c:strCache>
                <c:ptCount val="1"/>
                <c:pt idx="0">
                  <c:v>DryadLinq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223.86240000000069</c:v>
                </c:pt>
                <c:pt idx="6">
                  <c:v>251.5008</c:v>
                </c:pt>
              </c:numCache>
            </c:numRef>
          </c:xVal>
          <c:yVal>
            <c:numRef>
              <c:f>Sheet1!$F$3:$F$9</c:f>
              <c:numCache>
                <c:formatCode>#,##0.000</c:formatCode>
                <c:ptCount val="7"/>
                <c:pt idx="0">
                  <c:v>1706.0681109222437</c:v>
                </c:pt>
                <c:pt idx="1">
                  <c:v>2242.8215069338416</c:v>
                </c:pt>
                <c:pt idx="2">
                  <c:v>2958.9847893560254</c:v>
                </c:pt>
                <c:pt idx="3">
                  <c:v>3667.5901052476902</c:v>
                </c:pt>
                <c:pt idx="4">
                  <c:v>4505.9049936328565</c:v>
                </c:pt>
                <c:pt idx="5">
                  <c:v>5050.901129955505</c:v>
                </c:pt>
                <c:pt idx="6">
                  <c:v>5380.9752519185095</c:v>
                </c:pt>
              </c:numCache>
            </c:numRef>
          </c:yVal>
        </c:ser>
        <c:ser>
          <c:idx val="1"/>
          <c:order val="1"/>
          <c:tx>
            <c:strRef>
              <c:f>Sheet1!$H$2</c:f>
              <c:strCache>
                <c:ptCount val="1"/>
                <c:pt idx="0">
                  <c:v>Hadoop SWG</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223.86240000000069</c:v>
                </c:pt>
                <c:pt idx="6">
                  <c:v>251.5008</c:v>
                </c:pt>
              </c:numCache>
            </c:numRef>
          </c:xVal>
          <c:yVal>
            <c:numRef>
              <c:f>Sheet1!$H$3:$H$9</c:f>
              <c:numCache>
                <c:formatCode>#,##0.000</c:formatCode>
                <c:ptCount val="7"/>
                <c:pt idx="0">
                  <c:v>1453.4970000000001</c:v>
                </c:pt>
                <c:pt idx="1">
                  <c:v>1459.1425716801261</c:v>
                </c:pt>
                <c:pt idx="2">
                  <c:v>1497.4150530435861</c:v>
                </c:pt>
                <c:pt idx="3">
                  <c:v>1565.4876090308931</c:v>
                </c:pt>
                <c:pt idx="4">
                  <c:v>1652.8507679966917</c:v>
                </c:pt>
                <c:pt idx="5">
                  <c:v>1686.7344113519098</c:v>
                </c:pt>
                <c:pt idx="6">
                  <c:v>1667.4681363337356</c:v>
                </c:pt>
              </c:numCache>
            </c:numRef>
          </c:yVal>
        </c:ser>
        <c:ser>
          <c:idx val="2"/>
          <c:order val="2"/>
          <c:tx>
            <c:strRef>
              <c:f>Sheet1!$J$2</c:f>
              <c:strCache>
                <c:ptCount val="1"/>
                <c:pt idx="0">
                  <c:v>Hadoop SWG on VM</c:v>
                </c:pt>
              </c:strCache>
            </c:strRef>
          </c:tx>
          <c:xVal>
            <c:numRef>
              <c:f>Sheet1!$C$3:$C$9</c:f>
              <c:numCache>
                <c:formatCode>General</c:formatCode>
                <c:ptCount val="7"/>
                <c:pt idx="0">
                  <c:v>0</c:v>
                </c:pt>
                <c:pt idx="1">
                  <c:v>50.157299999999999</c:v>
                </c:pt>
                <c:pt idx="2">
                  <c:v>99.115299999999991</c:v>
                </c:pt>
                <c:pt idx="3">
                  <c:v>147.57499999999999</c:v>
                </c:pt>
                <c:pt idx="4">
                  <c:v>189.59290000000001</c:v>
                </c:pt>
                <c:pt idx="5">
                  <c:v>223.86240000000069</c:v>
                </c:pt>
                <c:pt idx="6">
                  <c:v>251.5008</c:v>
                </c:pt>
              </c:numCache>
            </c:numRef>
          </c:xVal>
          <c:yVal>
            <c:numRef>
              <c:f>Sheet1!$J$3:$J$9</c:f>
              <c:numCache>
                <c:formatCode>#,##0.000</c:formatCode>
                <c:ptCount val="7"/>
                <c:pt idx="0">
                  <c:v>1786.8619999999999</c:v>
                </c:pt>
                <c:pt idx="1">
                  <c:v>1885.7500583303058</c:v>
                </c:pt>
                <c:pt idx="2">
                  <c:v>1914.7735180075579</c:v>
                </c:pt>
                <c:pt idx="3">
                  <c:v>1933.9306211782566</c:v>
                </c:pt>
                <c:pt idx="4">
                  <c:v>2030.2572986593698</c:v>
                </c:pt>
                <c:pt idx="5">
                  <c:v>1970.0290970097769</c:v>
                </c:pt>
                <c:pt idx="6">
                  <c:v>2039.3518310450993</c:v>
                </c:pt>
              </c:numCache>
            </c:numRef>
          </c:yVal>
        </c:ser>
        <c:axId val="126065280"/>
        <c:axId val="1815680"/>
      </c:scatterChart>
      <c:valAx>
        <c:axId val="126065280"/>
        <c:scaling>
          <c:orientation val="minMax"/>
          <c:max val="300"/>
        </c:scaling>
        <c:axPos val="b"/>
        <c:title>
          <c:tx>
            <c:rich>
              <a:bodyPr/>
              <a:lstStyle/>
              <a:p>
                <a:pPr>
                  <a:defRPr/>
                </a:pPr>
                <a:r>
                  <a:rPr lang="en-US"/>
                  <a:t>Standard Deviation</a:t>
                </a:r>
              </a:p>
            </c:rich>
          </c:tx>
          <c:layout>
            <c:manualLayout>
              <c:xMode val="edge"/>
              <c:yMode val="edge"/>
              <c:x val="0.4313722491984528"/>
              <c:y val="0.8168414260717437"/>
            </c:manualLayout>
          </c:layout>
        </c:title>
        <c:numFmt formatCode="General" sourceLinked="1"/>
        <c:majorTickMark val="none"/>
        <c:tickLblPos val="nextTo"/>
        <c:crossAx val="1815680"/>
        <c:crosses val="autoZero"/>
        <c:crossBetween val="midCat"/>
      </c:valAx>
      <c:valAx>
        <c:axId val="1815680"/>
        <c:scaling>
          <c:orientation val="minMax"/>
        </c:scaling>
        <c:axPos val="l"/>
        <c:majorGridlines/>
        <c:title>
          <c:tx>
            <c:rich>
              <a:bodyPr rot="-5400000" vert="horz"/>
              <a:lstStyle/>
              <a:p>
                <a:pPr>
                  <a:defRPr/>
                </a:pPr>
                <a:r>
                  <a:rPr lang="en-US"/>
                  <a:t>Total Time (s)</a:t>
                </a:r>
              </a:p>
            </c:rich>
          </c:tx>
          <c:layout/>
        </c:title>
        <c:numFmt formatCode="#,##0" sourceLinked="0"/>
        <c:majorTickMark val="none"/>
        <c:tickLblPos val="nextTo"/>
        <c:crossAx val="126065280"/>
        <c:crosses val="autoZero"/>
        <c:crossBetween val="midCat"/>
      </c:valAx>
    </c:plotArea>
    <c:legend>
      <c:legendPos val="b"/>
      <c:layout>
        <c:manualLayout>
          <c:xMode val="edge"/>
          <c:yMode val="edge"/>
          <c:x val="6.2152777777777772E-2"/>
          <c:y val="0.88401334208223659"/>
          <c:w val="0.9"/>
          <c:h val="7.7097769028871652E-2"/>
        </c:manualLayout>
      </c:layout>
    </c:legend>
    <c:plotVisOnly val="1"/>
  </c:chart>
  <c:spPr>
    <a:noFill/>
  </c:spPr>
  <c:txPr>
    <a:bodyPr/>
    <a:lstStyle/>
    <a:p>
      <a:pPr>
        <a:defRPr sz="1800">
          <a:solidFill>
            <a:schemeClr val="tx1"/>
          </a:solidFill>
        </a:defRPr>
      </a:pPr>
      <a:endParaRPr lang="en-US"/>
    </a:p>
  </c:txPr>
  <c:externalData r:id="rId1"/>
</c:chartSpace>
</file>

<file path=ppt/charts/chart4.xml><?xml version="1.0" encoding="utf-8"?>
<c:chartSpace xmlns:c="http://schemas.openxmlformats.org/drawingml/2006/chart" xmlns:a="http://schemas.openxmlformats.org/drawingml/2006/main" xmlns:r="http://schemas.openxmlformats.org/officeDocument/2006/relationships">
  <c:date1904 val="1"/>
  <c:lang val="en-US"/>
  <c:style val="42"/>
  <c:chart>
    <c:autoTitleDeleted val="1"/>
    <c:plotArea>
      <c:layout>
        <c:manualLayout>
          <c:layoutTarget val="inner"/>
          <c:xMode val="edge"/>
          <c:yMode val="edge"/>
          <c:x val="0.17857174103237144"/>
          <c:y val="4.2295313085864275E-2"/>
          <c:w val="0.6434718031741411"/>
          <c:h val="0.64705618146164956"/>
        </c:manualLayout>
      </c:layout>
      <c:barChart>
        <c:barDir val="col"/>
        <c:grouping val="clustered"/>
        <c:ser>
          <c:idx val="0"/>
          <c:order val="0"/>
          <c:tx>
            <c:strRef>
              <c:f>'dryad vs hadoop scalability'!$L$1</c:f>
              <c:strCache>
                <c:ptCount val="1"/>
                <c:pt idx="0">
                  <c:v>Perf. Degradation On VM (Hadoop)</c:v>
                </c:pt>
              </c:strCache>
            </c:strRef>
          </c:tx>
          <c:spPr>
            <a:ln w="25400">
              <a:solidFill>
                <a:schemeClr val="bg1"/>
              </a:solidFill>
            </a:ln>
            <a:effectLst>
              <a:outerShdw blurRad="50800" dist="38100" dir="8100000" algn="tr" rotWithShape="0">
                <a:prstClr val="black">
                  <a:alpha val="40000"/>
                </a:prstClr>
              </a:outerShdw>
            </a:effectLst>
          </c:spPr>
          <c:cat>
            <c:numRef>
              <c:f>'dryad vs hadoop scalability'!$A$2:$A$6</c:f>
              <c:numCache>
                <c:formatCode>General</c:formatCode>
                <c:ptCount val="5"/>
                <c:pt idx="0">
                  <c:v>10000</c:v>
                </c:pt>
                <c:pt idx="1">
                  <c:v>20000</c:v>
                </c:pt>
                <c:pt idx="2">
                  <c:v>30000</c:v>
                </c:pt>
                <c:pt idx="3">
                  <c:v>40000</c:v>
                </c:pt>
                <c:pt idx="4">
                  <c:v>50000</c:v>
                </c:pt>
              </c:numCache>
            </c:numRef>
          </c:cat>
          <c:val>
            <c:numRef>
              <c:f>'dryad vs hadoop scalability'!$L$2:$L$6</c:f>
              <c:numCache>
                <c:formatCode>0.00%</c:formatCode>
                <c:ptCount val="5"/>
                <c:pt idx="0">
                  <c:v>0.26020281035905718</c:v>
                </c:pt>
                <c:pt idx="1">
                  <c:v>0.19666569328339961</c:v>
                </c:pt>
                <c:pt idx="2">
                  <c:v>0.16730746351220499</c:v>
                </c:pt>
                <c:pt idx="3">
                  <c:v>0.17009335031696551</c:v>
                </c:pt>
                <c:pt idx="4">
                  <c:v>0.15329492392700486</c:v>
                </c:pt>
              </c:numCache>
            </c:numRef>
          </c:val>
        </c:ser>
        <c:gapWidth val="295"/>
        <c:overlap val="-25"/>
        <c:axId val="1858176"/>
        <c:axId val="1856640"/>
      </c:barChart>
      <c:valAx>
        <c:axId val="1856640"/>
        <c:scaling>
          <c:orientation val="minMax"/>
          <c:max val="0.30000000000000032"/>
        </c:scaling>
        <c:axPos val="r"/>
        <c:majorGridlines/>
        <c:numFmt formatCode="0%" sourceLinked="0"/>
        <c:majorTickMark val="none"/>
        <c:tickLblPos val="nextTo"/>
        <c:crossAx val="1858176"/>
        <c:crosses val="max"/>
        <c:crossBetween val="between"/>
      </c:valAx>
      <c:catAx>
        <c:axId val="1858176"/>
        <c:scaling>
          <c:orientation val="minMax"/>
        </c:scaling>
        <c:axPos val="b"/>
        <c:title>
          <c:tx>
            <c:rich>
              <a:bodyPr/>
              <a:lstStyle/>
              <a:p>
                <a:pPr>
                  <a:defRPr sz="1800"/>
                </a:pPr>
                <a:r>
                  <a:rPr lang="en-US" sz="1800"/>
                  <a:t>No. of Sequences</a:t>
                </a:r>
              </a:p>
            </c:rich>
          </c:tx>
          <c:layout>
            <c:manualLayout>
              <c:xMode val="edge"/>
              <c:yMode val="edge"/>
              <c:x val="0.34166144185247882"/>
              <c:y val="0.77846406155837766"/>
            </c:manualLayout>
          </c:layout>
        </c:title>
        <c:numFmt formatCode="General" sourceLinked="1"/>
        <c:majorTickMark val="none"/>
        <c:tickLblPos val="nextTo"/>
        <c:crossAx val="1856640"/>
        <c:crosses val="autoZero"/>
        <c:auto val="1"/>
        <c:lblAlgn val="ctr"/>
        <c:lblOffset val="100"/>
      </c:catAx>
    </c:plotArea>
    <c:legend>
      <c:legendPos val="b"/>
      <c:layout>
        <c:manualLayout>
          <c:xMode val="edge"/>
          <c:yMode val="edge"/>
          <c:x val="2.9421051340545037E-2"/>
          <c:y val="0.82562430395379949"/>
          <c:w val="0.93095469255663565"/>
          <c:h val="0.17437559159077454"/>
        </c:manualLayout>
      </c:layout>
      <c:spPr>
        <a:effectLst>
          <a:outerShdw blurRad="50800" dist="38100" dir="5400000" algn="t" rotWithShape="0">
            <a:prstClr val="black">
              <a:alpha val="40000"/>
            </a:prstClr>
          </a:outerShdw>
        </a:effectLst>
      </c:spPr>
      <c:txPr>
        <a:bodyPr/>
        <a:lstStyle/>
        <a:p>
          <a:pPr>
            <a:defRPr sz="2000"/>
          </a:pPr>
          <a:endParaRPr lang="en-US"/>
        </a:p>
      </c:txPr>
    </c:legend>
    <c:plotVisOnly val="1"/>
    <c:dispBlanksAs val="gap"/>
  </c:chart>
  <c:spPr>
    <a:noFill/>
  </c:spPr>
  <c:txPr>
    <a:bodyPr/>
    <a:lstStyle/>
    <a:p>
      <a:pPr>
        <a:defRPr sz="1400" b="1">
          <a:solidFill>
            <a:schemeClr val="tx1"/>
          </a:solidFill>
        </a:defRPr>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7.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B2C4FAC-5D83-482A-9809-B34FBC9884EF}" type="datetimeFigureOut">
              <a:rPr lang="en-US" smtClean="0"/>
              <a:pPr/>
              <a:t>2/3/2010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33D4677B-C5CE-4183-A13D-EB29CCD21300}"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SALSA is </a:t>
            </a:r>
          </a:p>
          <a:p>
            <a:r>
              <a:rPr lang="en-US" smtClean="0"/>
              <a:t>Service Aggregated Linked Sequential Activities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Slide Image Placeholder 1"/>
          <p:cNvSpPr>
            <a:spLocks noGrp="1" noRot="1" noChangeAspect="1" noTextEdit="1"/>
          </p:cNvSpPr>
          <p:nvPr>
            <p:ph type="sldImg"/>
          </p:nvPr>
        </p:nvSpPr>
        <p:spPr bwMode="auto">
          <a:noFill/>
          <a:ln>
            <a:solidFill>
              <a:srgbClr val="000000"/>
            </a:solidFill>
            <a:miter lim="800000"/>
            <a:headEnd/>
            <a:tailEnd/>
          </a:ln>
        </p:spPr>
      </p:sp>
      <p:sp>
        <p:nvSpPr>
          <p:cNvPr id="6656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482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3F7F791-96D7-41AB-87BD-3AC63A5DC830}" type="slidenum">
              <a:rPr lang="en-US">
                <a:solidFill>
                  <a:prstClr val="black"/>
                </a:solidFill>
              </a:rPr>
              <a:pPr>
                <a:defRPr/>
              </a:pPr>
              <a:t>10</a:t>
            </a:fld>
            <a:endParaRPr lang="en-US">
              <a:solidFill>
                <a:prstClr val="black"/>
              </a:solidFil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Image Placeholder 1"/>
          <p:cNvSpPr>
            <a:spLocks noGrp="1" noRot="1" noChangeAspect="1" noTextEdit="1"/>
          </p:cNvSpPr>
          <p:nvPr>
            <p:ph type="sldImg"/>
          </p:nvPr>
        </p:nvSpPr>
        <p:spPr bwMode="auto">
          <a:noFill/>
          <a:ln>
            <a:solidFill>
              <a:srgbClr val="000000"/>
            </a:solidFill>
            <a:miter lim="800000"/>
            <a:headEnd/>
            <a:tailEnd/>
          </a:ln>
        </p:spPr>
      </p:sp>
      <p:sp>
        <p:nvSpPr>
          <p:cNvPr id="6758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174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08E7116B-60D2-418C-ADB0-88588F21715B}" type="slidenum">
              <a:rPr lang="en-US">
                <a:solidFill>
                  <a:prstClr val="black"/>
                </a:solidFill>
              </a:rPr>
              <a:pPr>
                <a:defRPr/>
              </a:pPr>
              <a:t>11</a:t>
            </a:fld>
            <a:endParaRPr lang="en-US">
              <a:solidFill>
                <a:prstClr val="black"/>
              </a:solidFil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noFill/>
          <a:ln>
            <a:solidFill>
              <a:srgbClr val="000000"/>
            </a:solidFill>
            <a:miter lim="800000"/>
            <a:headEnd/>
            <a:tailEnd/>
          </a:ln>
        </p:spPr>
      </p:sp>
      <p:sp>
        <p:nvSpPr>
          <p:cNvPr id="6861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277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3480A41F-F32A-42C7-A3F2-D925D766229A}" type="slidenum">
              <a:rPr lang="en-US">
                <a:solidFill>
                  <a:prstClr val="black"/>
                </a:solidFill>
              </a:rPr>
              <a:pPr>
                <a:defRPr/>
              </a:pPr>
              <a:t>12</a:t>
            </a:fld>
            <a:endParaRPr lang="en-US">
              <a:solidFill>
                <a:prstClr val="black"/>
              </a:solidFill>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Slide Number Placeholder 6"/>
          <p:cNvSpPr>
            <a:spLocks noGrp="1" noChangeArrowheads="1"/>
          </p:cNvSpPr>
          <p:nvPr>
            <p:ph type="sldNum" sz="quarter" idx="5"/>
          </p:nvPr>
        </p:nvSpPr>
        <p:spPr/>
        <p:txBody>
          <a:bodyPr/>
          <a:lstStyle/>
          <a:p>
            <a:pPr>
              <a:defRPr/>
            </a:pPr>
            <a:fld id="{81D171F3-7D6F-4CCE-8607-01A51988000B}" type="slidenum">
              <a:rPr lang="en-US">
                <a:solidFill>
                  <a:prstClr val="black"/>
                </a:solidFill>
              </a:rPr>
              <a:pPr>
                <a:defRPr/>
              </a:pPr>
              <a:t>13</a:t>
            </a:fld>
            <a:endParaRPr lang="en-US">
              <a:solidFill>
                <a:prstClr val="black"/>
              </a:solidFill>
            </a:endParaRPr>
          </a:p>
        </p:txBody>
      </p:sp>
      <p:sp>
        <p:nvSpPr>
          <p:cNvPr id="73731" name="Text Box 1"/>
          <p:cNvSpPr>
            <a:spLocks noGrp="1" noRot="1" noChangeAspect="1" noChangeArrowheads="1" noTextEdit="1"/>
          </p:cNvSpPr>
          <p:nvPr>
            <p:ph type="sldImg"/>
          </p:nvPr>
        </p:nvSpPr>
        <p:spPr bwMode="auto">
          <a:xfrm>
            <a:off x="1143000" y="693738"/>
            <a:ext cx="4572000" cy="3429000"/>
          </a:xfrm>
          <a:solidFill>
            <a:srgbClr val="FFFFFF"/>
          </a:solidFill>
          <a:ln>
            <a:solidFill>
              <a:srgbClr val="000000"/>
            </a:solidFill>
            <a:miter lim="800000"/>
            <a:headEnd/>
            <a:tailEnd/>
          </a:ln>
        </p:spPr>
      </p:sp>
      <p:sp>
        <p:nvSpPr>
          <p:cNvPr id="73732" name="Text Box 2"/>
          <p:cNvSpPr>
            <a:spLocks noGrp="1" noChangeArrowheads="1"/>
          </p:cNvSpPr>
          <p:nvPr>
            <p:ph type="body" idx="1"/>
          </p:nvPr>
        </p:nvSpPr>
        <p:spPr bwMode="auto">
          <a:xfrm>
            <a:off x="685800" y="4341813"/>
            <a:ext cx="5487988" cy="4114800"/>
          </a:xfrm>
          <a:noFill/>
        </p:spPr>
        <p:txBody>
          <a:bodyPr wrap="none" numCol="1" anchor="ctr" anchorCtr="0" compatLnSpc="1">
            <a:prstTxWarp prst="textNoShape">
              <a:avLst/>
            </a:prstTxWarp>
          </a:bodyPr>
          <a:lstStyle/>
          <a:p>
            <a:pPr eaLnBrk="1" hangingPunct="1"/>
            <a:endParaRPr lang="en-US" smtClean="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14</a:t>
            </a:fld>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Image Placeholder 1"/>
          <p:cNvSpPr>
            <a:spLocks noGrp="1" noRot="1" noChangeAspect="1" noTextEdit="1"/>
          </p:cNvSpPr>
          <p:nvPr>
            <p:ph type="sldImg"/>
          </p:nvPr>
        </p:nvSpPr>
        <p:spPr bwMode="auto">
          <a:noFill/>
          <a:ln>
            <a:solidFill>
              <a:srgbClr val="000000"/>
            </a:solidFill>
            <a:miter lim="800000"/>
            <a:headEnd/>
            <a:tailEnd/>
          </a:ln>
        </p:spPr>
      </p:sp>
      <p:sp>
        <p:nvSpPr>
          <p:cNvPr id="75779"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9C4FD878-6EEC-450A-B1D8-432B029A7F43}" type="slidenum">
              <a:rPr lang="en-US">
                <a:solidFill>
                  <a:prstClr val="black"/>
                </a:solidFill>
              </a:rPr>
              <a:pPr>
                <a:defRPr/>
              </a:pPr>
              <a:t>15</a:t>
            </a:fld>
            <a:endParaRPr lang="en-US">
              <a:solidFill>
                <a:prstClr val="black"/>
              </a:solidFil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Slide Image Placeholder 1"/>
          <p:cNvSpPr>
            <a:spLocks noGrp="1" noRot="1" noChangeAspect="1" noTextEdit="1"/>
          </p:cNvSpPr>
          <p:nvPr>
            <p:ph type="sldImg"/>
          </p:nvPr>
        </p:nvSpPr>
        <p:spPr bwMode="auto">
          <a:noFill/>
          <a:ln>
            <a:solidFill>
              <a:srgbClr val="000000"/>
            </a:solidFill>
            <a:miter lim="800000"/>
            <a:headEnd/>
            <a:tailEnd/>
          </a:ln>
        </p:spPr>
      </p:sp>
      <p:sp>
        <p:nvSpPr>
          <p:cNvPr id="76803"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0DB31420-5A12-4E1E-AAAC-A737ED9B38DD}" type="slidenum">
              <a:rPr lang="en-US">
                <a:solidFill>
                  <a:prstClr val="black"/>
                </a:solidFill>
              </a:rPr>
              <a:pPr>
                <a:defRPr/>
              </a:pPr>
              <a:t>16</a:t>
            </a:fld>
            <a:endParaRPr lang="en-US">
              <a:solidFill>
                <a:prstClr val="black"/>
              </a:solidFil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Image Placeholder 1"/>
          <p:cNvSpPr>
            <a:spLocks noGrp="1" noRot="1" noChangeAspect="1" noTextEdit="1"/>
          </p:cNvSpPr>
          <p:nvPr>
            <p:ph type="sldImg"/>
          </p:nvPr>
        </p:nvSpPr>
        <p:spPr bwMode="auto">
          <a:noFill/>
          <a:ln>
            <a:solidFill>
              <a:srgbClr val="000000"/>
            </a:solidFill>
            <a:miter lim="800000"/>
            <a:headEnd/>
            <a:tailEnd/>
          </a:ln>
        </p:spPr>
      </p:sp>
      <p:sp>
        <p:nvSpPr>
          <p:cNvPr id="77827" name="Notes Placeholder 2"/>
          <p:cNvSpPr>
            <a:spLocks noGrp="1"/>
          </p:cNvSpPr>
          <p:nvPr>
            <p:ph type="body" idx="1"/>
          </p:nvPr>
        </p:nvSpPr>
        <p:spPr bwMode="auto">
          <a:noFill/>
        </p:spPr>
        <p:txBody>
          <a:bodyPr wrap="square" numCol="1" anchor="t" anchorCtr="0" compatLnSpc="1">
            <a:prstTxWarp prst="textNoShape">
              <a:avLst/>
            </a:prstTxWarp>
          </a:bodyPr>
          <a:lstStyle/>
          <a:p>
            <a:endParaRPr lang="en-US" smtClean="0"/>
          </a:p>
        </p:txBody>
      </p:sp>
      <p:sp>
        <p:nvSpPr>
          <p:cNvPr id="4" name="Slide Number Placeholder 3"/>
          <p:cNvSpPr>
            <a:spLocks noGrp="1"/>
          </p:cNvSpPr>
          <p:nvPr>
            <p:ph type="sldNum" sz="quarter" idx="5"/>
          </p:nvPr>
        </p:nvSpPr>
        <p:spPr/>
        <p:txBody>
          <a:bodyPr/>
          <a:lstStyle/>
          <a:p>
            <a:pPr>
              <a:defRPr/>
            </a:pPr>
            <a:fld id="{48FA5EA9-BCB2-4813-B72A-30048BC46A5F}" type="slidenum">
              <a:rPr lang="en-US">
                <a:solidFill>
                  <a:prstClr val="black"/>
                </a:solidFill>
              </a:rPr>
              <a:pPr>
                <a:defRPr/>
              </a:pPr>
              <a:t>17</a:t>
            </a:fld>
            <a:endParaRPr lang="en-US">
              <a:solidFill>
                <a:prstClr val="black"/>
              </a:solidFil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18</a:t>
            </a:fld>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19</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Slide Image Placeholder 1"/>
          <p:cNvSpPr>
            <a:spLocks noGrp="1" noRot="1" noChangeAspect="1" noTextEdit="1"/>
          </p:cNvSpPr>
          <p:nvPr>
            <p:ph type="sldImg"/>
          </p:nvPr>
        </p:nvSpPr>
        <p:spPr bwMode="auto">
          <a:noFill/>
          <a:ln>
            <a:solidFill>
              <a:srgbClr val="000000"/>
            </a:solidFill>
            <a:miter lim="800000"/>
            <a:headEnd/>
            <a:tailEnd/>
          </a:ln>
        </p:spPr>
      </p:sp>
      <p:sp>
        <p:nvSpPr>
          <p:cNvPr id="56323"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662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483187DB-CE12-43DA-A262-CF4347A0717A}" type="slidenum">
              <a:rPr lang="en-US">
                <a:solidFill>
                  <a:prstClr val="black"/>
                </a:solidFill>
              </a:rPr>
              <a:pPr>
                <a:defRPr/>
              </a:pPr>
              <a:t>2</a:t>
            </a:fld>
            <a:endParaRPr lang="en-US">
              <a:solidFill>
                <a:prstClr val="black"/>
              </a:solidFil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20</a:t>
            </a:fld>
            <a:endParaRPr 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21</a:t>
            </a:fld>
            <a:endParaRPr 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22</a:t>
            </a:fld>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t>CGL-</a:t>
            </a:r>
            <a:r>
              <a:rPr lang="en-US" sz="1200" dirty="0" err="1" smtClean="0"/>
              <a:t>MapReduce</a:t>
            </a:r>
            <a:r>
              <a:rPr lang="en-US" sz="1200" dirty="0" smtClean="0"/>
              <a:t> is an example of </a:t>
            </a:r>
            <a:r>
              <a:rPr lang="en-US" sz="1200" dirty="0" err="1" smtClean="0"/>
              <a:t>MapReduce</a:t>
            </a:r>
            <a:r>
              <a:rPr lang="en-US" sz="1200" dirty="0" smtClean="0"/>
              <a:t>++ -- supports </a:t>
            </a:r>
            <a:r>
              <a:rPr lang="en-US" sz="1200" dirty="0" err="1" smtClean="0"/>
              <a:t>MapReduce</a:t>
            </a:r>
            <a:r>
              <a:rPr lang="en-US" sz="1200" dirty="0" smtClean="0"/>
              <a:t> model with iteration (data stays in memory and communication via streams not files)</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23</a:t>
            </a:fld>
            <a:endParaRPr 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24</a:t>
            </a:fld>
            <a:endParaRPr 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25</a:t>
            </a:fld>
            <a:endParaRPr 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26</a:t>
            </a:fld>
            <a:endParaRPr 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1~180</a:t>
            </a:r>
            <a:r>
              <a:rPr lang="en-US" sz="1200" kern="1200" baseline="0" dirty="0" smtClean="0">
                <a:solidFill>
                  <a:schemeClr val="tx1"/>
                </a:solidFill>
                <a:latin typeface="+mn-lt"/>
                <a:ea typeface="+mn-ea"/>
                <a:cs typeface="+mn-cs"/>
              </a:rPr>
              <a:t> lines without threading in DryadLINQ, with threading, it is about 400 lines</a:t>
            </a:r>
          </a:p>
          <a:p>
            <a:r>
              <a:rPr lang="en-US" sz="1200" kern="1200" baseline="0" dirty="0" smtClean="0">
                <a:solidFill>
                  <a:schemeClr val="tx1"/>
                </a:solidFill>
                <a:latin typeface="+mn-lt"/>
                <a:ea typeface="+mn-ea"/>
                <a:cs typeface="+mn-cs"/>
              </a:rPr>
              <a:t>MPI ~500 lines</a:t>
            </a:r>
            <a:endParaRPr lang="en-US" sz="1200" kern="1200" dirty="0" smtClean="0">
              <a:solidFill>
                <a:schemeClr val="tx1"/>
              </a:solidFill>
              <a:latin typeface="+mn-lt"/>
              <a:ea typeface="+mn-ea"/>
              <a:cs typeface="+mn-cs"/>
            </a:endParaRPr>
          </a:p>
          <a:p>
            <a:endParaRPr lang="en-US" sz="1200" kern="1200" dirty="0" smtClean="0">
              <a:solidFill>
                <a:schemeClr val="tx1"/>
              </a:solidFill>
              <a:latin typeface="+mn-lt"/>
              <a:ea typeface="+mn-ea"/>
              <a:cs typeface="+mn-cs"/>
            </a:endParaRPr>
          </a:p>
          <a:p>
            <a:r>
              <a:rPr lang="en-US" sz="1200" kern="1200" dirty="0" smtClean="0">
                <a:solidFill>
                  <a:schemeClr val="tx1"/>
                </a:solidFill>
                <a:latin typeface="+mn-lt"/>
                <a:ea typeface="+mn-ea"/>
                <a:cs typeface="+mn-cs"/>
              </a:rPr>
              <a:t>The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problem [27] is one of the most challenging problems for sequencing clustering because </a:t>
            </a:r>
            <a:r>
              <a:rPr lang="en-US" sz="1200" kern="1200" dirty="0" err="1" smtClean="0">
                <a:solidFill>
                  <a:schemeClr val="tx1"/>
                </a:solidFill>
                <a:latin typeface="+mn-lt"/>
                <a:ea typeface="+mn-ea"/>
                <a:cs typeface="+mn-cs"/>
              </a:rPr>
              <a:t>Alus</a:t>
            </a:r>
            <a:r>
              <a:rPr lang="en-US" sz="1200" kern="1200" dirty="0" smtClean="0">
                <a:solidFill>
                  <a:schemeClr val="tx1"/>
                </a:solidFill>
                <a:latin typeface="+mn-lt"/>
                <a:ea typeface="+mn-ea"/>
                <a:cs typeface="+mn-cs"/>
              </a:rPr>
              <a:t> represent the largest repeat families in human genome. There are about 1 million copies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sequences in human genome, in which most insertions can be found in other primates and only a small fraction (~ 7000) are human-specific. This indicates that the classification of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repeats can be deduced solely from the 1 million human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elements. Notable,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clustering can be viewed as a classical case study for the capacity of computational infrastructures because it is not only of great intrinsic biological interests, but also a problem of a scale that will remain as the upper limit of many other clustering problem in bioinformatics for the next few years, e.g. the automated protein family classification for a few millions of proteins predicted from large </a:t>
            </a:r>
            <a:r>
              <a:rPr lang="en-US" sz="1200" kern="1200" dirty="0" err="1" smtClean="0">
                <a:solidFill>
                  <a:schemeClr val="tx1"/>
                </a:solidFill>
                <a:latin typeface="+mn-lt"/>
                <a:ea typeface="+mn-ea"/>
                <a:cs typeface="+mn-cs"/>
              </a:rPr>
              <a:t>metagenomics</a:t>
            </a:r>
            <a:r>
              <a:rPr lang="en-US" sz="1200" kern="1200" dirty="0" smtClean="0">
                <a:solidFill>
                  <a:schemeClr val="tx1"/>
                </a:solidFill>
                <a:latin typeface="+mn-lt"/>
                <a:ea typeface="+mn-ea"/>
                <a:cs typeface="+mn-cs"/>
              </a:rPr>
              <a:t> projects. In our work here we examine </a:t>
            </a:r>
            <a:r>
              <a:rPr lang="en-US" sz="1200" kern="1200" dirty="0" err="1" smtClean="0">
                <a:solidFill>
                  <a:schemeClr val="tx1"/>
                </a:solidFill>
                <a:latin typeface="+mn-lt"/>
                <a:ea typeface="+mn-ea"/>
                <a:cs typeface="+mn-cs"/>
              </a:rPr>
              <a:t>Alu</a:t>
            </a:r>
            <a:r>
              <a:rPr lang="en-US" sz="1200" kern="1200" dirty="0" smtClean="0">
                <a:solidFill>
                  <a:schemeClr val="tx1"/>
                </a:solidFill>
                <a:latin typeface="+mn-lt"/>
                <a:ea typeface="+mn-ea"/>
                <a:cs typeface="+mn-cs"/>
              </a:rPr>
              <a:t> samples of 35339 and 50,000 sequences.</a:t>
            </a:r>
            <a:endParaRPr lang="en-US" sz="1200" kern="1200" dirty="0">
              <a:solidFill>
                <a:schemeClr val="tx1"/>
              </a:solidFill>
              <a:latin typeface="+mn-lt"/>
              <a:ea typeface="+mn-ea"/>
              <a:cs typeface="+mn-cs"/>
            </a:endParaRPr>
          </a:p>
        </p:txBody>
      </p:sp>
      <p:sp>
        <p:nvSpPr>
          <p:cNvPr id="4" name="Slide Number Placeholder 3"/>
          <p:cNvSpPr>
            <a:spLocks noGrp="1"/>
          </p:cNvSpPr>
          <p:nvPr>
            <p:ph type="sldNum" sz="quarter" idx="10"/>
          </p:nvPr>
        </p:nvSpPr>
        <p:spPr/>
        <p:txBody>
          <a:bodyPr/>
          <a:lstStyle/>
          <a:p>
            <a:fld id="{33D4677B-C5CE-4183-A13D-EB29CCD21300}" type="slidenum">
              <a:rPr lang="en-US" smtClean="0"/>
              <a:pPr/>
              <a:t>27</a:t>
            </a:fld>
            <a:endParaRPr 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28</a:t>
            </a:fld>
            <a:endParaRPr 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pPr>
              <a:defRPr/>
            </a:pPr>
            <a:fld id="{EB4BD610-5845-43A1-970E-26DBB55F25B4}" type="slidenum">
              <a:rPr lang="en-US" smtClean="0"/>
              <a:pPr>
                <a:defRPr/>
              </a:pPr>
              <a:t>29</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7346" name="Slide Image Placeholder 1"/>
          <p:cNvSpPr>
            <a:spLocks noGrp="1" noRot="1" noChangeAspect="1" noTextEdit="1"/>
          </p:cNvSpPr>
          <p:nvPr>
            <p:ph type="sldImg"/>
          </p:nvPr>
        </p:nvSpPr>
        <p:spPr bwMode="auto">
          <a:noFill/>
          <a:ln>
            <a:solidFill>
              <a:srgbClr val="000000"/>
            </a:solidFill>
            <a:miter lim="800000"/>
            <a:headEnd/>
            <a:tailEnd/>
          </a:ln>
        </p:spPr>
      </p:sp>
      <p:sp>
        <p:nvSpPr>
          <p:cNvPr id="5734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7652"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1146F98-2138-420A-9878-0A3298ED8FDE}" type="slidenum">
              <a:rPr lang="en-US">
                <a:solidFill>
                  <a:prstClr val="black"/>
                </a:solidFill>
              </a:rPr>
              <a:pPr>
                <a:defRPr/>
              </a:pPr>
              <a:t>3</a:t>
            </a:fld>
            <a:endParaRPr lang="en-US">
              <a:solidFill>
                <a:prstClr val="black"/>
              </a:solidFill>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30</a:t>
            </a:fld>
            <a:endParaRPr 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31</a:t>
            </a:fld>
            <a:endParaRPr 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32</a:t>
            </a:fld>
            <a:endParaRPr 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33</a:t>
            </a:fld>
            <a:endParaRPr 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34</a:t>
            </a:fld>
            <a:endParaRPr 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35</a:t>
            </a:fld>
            <a:endParaRPr 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10k data</a:t>
            </a:r>
            <a:r>
              <a:rPr lang="en-US" baseline="0" dirty="0" smtClean="0"/>
              <a:t> size</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36</a:t>
            </a:fld>
            <a:endParaRPr 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37</a:t>
            </a:fld>
            <a:endParaRPr 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38</a:t>
            </a:fld>
            <a:endParaRPr 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39</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Slide Image Placeholder 1"/>
          <p:cNvSpPr>
            <a:spLocks noGrp="1" noRot="1" noChangeAspect="1" noTextEdit="1"/>
          </p:cNvSpPr>
          <p:nvPr>
            <p:ph type="sldImg"/>
          </p:nvPr>
        </p:nvSpPr>
        <p:spPr bwMode="auto">
          <a:noFill/>
          <a:ln>
            <a:solidFill>
              <a:srgbClr val="000000"/>
            </a:solidFill>
            <a:miter lim="800000"/>
            <a:headEnd/>
            <a:tailEnd/>
          </a:ln>
        </p:spPr>
      </p:sp>
      <p:sp>
        <p:nvSpPr>
          <p:cNvPr id="5837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A2F29AA4-EDA6-483B-B9C6-4B23D8C82D80}" type="slidenum">
              <a:rPr lang="en-US">
                <a:solidFill>
                  <a:prstClr val="black"/>
                </a:solidFill>
              </a:rPr>
              <a:pPr>
                <a:defRPr/>
              </a:pPr>
              <a:t>4</a:t>
            </a:fld>
            <a:endParaRPr lang="en-US">
              <a:solidFill>
                <a:prstClr val="black"/>
              </a:solidFill>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40</a:t>
            </a:fld>
            <a:endParaRPr lang="en-US"/>
          </a:p>
        </p:txBody>
      </p:sp>
    </p:spTree>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41</a:t>
            </a:fld>
            <a:endParaRPr lang="en-US"/>
          </a:p>
        </p:txBody>
      </p:sp>
    </p:spTree>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MDS (Multi-dimensional</a:t>
            </a:r>
            <a:r>
              <a:rPr lang="en-US" baseline="0" dirty="0" smtClean="0"/>
              <a:t> Scaling)</a:t>
            </a:r>
          </a:p>
          <a:p>
            <a:r>
              <a:rPr lang="en-US" baseline="0" dirty="0" smtClean="0"/>
              <a:t>GTM (Generative Topographic Mapping)</a:t>
            </a:r>
          </a:p>
          <a:p>
            <a:r>
              <a:rPr lang="en-US" dirty="0" smtClean="0"/>
              <a:t>DA-MDS(Deterministic Annealing MDS)</a:t>
            </a:r>
          </a:p>
          <a:p>
            <a:pPr marL="0" marR="0" indent="0" algn="l" defTabSz="914400" rtl="0" eaLnBrk="1" fontAlgn="auto" latinLnBrk="0" hangingPunct="1">
              <a:lnSpc>
                <a:spcPct val="100000"/>
              </a:lnSpc>
              <a:spcBef>
                <a:spcPts val="0"/>
              </a:spcBef>
              <a:spcAft>
                <a:spcPts val="0"/>
              </a:spcAft>
              <a:buClrTx/>
              <a:buSzTx/>
              <a:buFontTx/>
              <a:buNone/>
              <a:tabLst/>
              <a:defRPr/>
            </a:pPr>
            <a:r>
              <a:rPr lang="en-US" dirty="0" smtClean="0"/>
              <a:t>DA-GTM(Deterministic Annealing GTM)</a:t>
            </a:r>
          </a:p>
          <a:p>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42</a:t>
            </a:fld>
            <a:endParaRPr lang="en-US"/>
          </a:p>
        </p:txBody>
      </p:sp>
    </p:spTree>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43</a:t>
            </a:fld>
            <a:endParaRPr lang="en-US"/>
          </a:p>
        </p:txBody>
      </p:sp>
    </p:spTree>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44EC547-398A-4BEA-B97B-98F7CF26DFDE}" type="slidenum">
              <a:rPr lang="en-US" smtClean="0"/>
              <a:pPr/>
              <a:t>44</a:t>
            </a:fld>
            <a:endParaRPr lang="en-US"/>
          </a:p>
        </p:txBody>
      </p:sp>
    </p:spTree>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Colors represent k-mean (k=2) results. Correlation</a:t>
            </a:r>
            <a:r>
              <a:rPr lang="en-US" baseline="0" dirty="0" smtClean="0"/>
              <a:t> </a:t>
            </a:r>
            <a:r>
              <a:rPr lang="en-US" dirty="0" smtClean="0"/>
              <a:t>is measured between MDS and</a:t>
            </a:r>
            <a:r>
              <a:rPr lang="en-US" baseline="0" dirty="0" smtClean="0"/>
              <a:t> GTM by using Canonical Correlation Analysis (CCA)  and it shows high-correlation between them.</a:t>
            </a:r>
            <a:endParaRPr lang="en-US" dirty="0"/>
          </a:p>
        </p:txBody>
      </p:sp>
      <p:sp>
        <p:nvSpPr>
          <p:cNvPr id="4" name="Slide Number Placeholder 3"/>
          <p:cNvSpPr>
            <a:spLocks noGrp="1"/>
          </p:cNvSpPr>
          <p:nvPr>
            <p:ph type="sldNum" sz="quarter" idx="10"/>
          </p:nvPr>
        </p:nvSpPr>
        <p:spPr/>
        <p:txBody>
          <a:bodyPr/>
          <a:lstStyle/>
          <a:p>
            <a:fld id="{33D4677B-C5CE-4183-A13D-EB29CCD21300}" type="slidenum">
              <a:rPr lang="en-US" smtClean="0"/>
              <a:pPr/>
              <a:t>45</a:t>
            </a:fld>
            <a:endParaRPr lang="en-US"/>
          </a:p>
        </p:txBody>
      </p:sp>
    </p:spTree>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46</a:t>
            </a:fld>
            <a:endParaRPr lang="en-US"/>
          </a:p>
        </p:txBody>
      </p:sp>
    </p:spTree>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47</a:t>
            </a:fld>
            <a:endParaRPr lang="en-US"/>
          </a:p>
        </p:txBody>
      </p:sp>
    </p:spTree>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48</a:t>
            </a:fld>
            <a:endParaRPr lang="en-US"/>
          </a:p>
        </p:txBody>
      </p:sp>
    </p:spTree>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49</a:t>
            </a:fld>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Image Placeholder 1"/>
          <p:cNvSpPr>
            <a:spLocks noGrp="1" noRot="1" noChangeAspect="1" noTextEdit="1"/>
          </p:cNvSpPr>
          <p:nvPr>
            <p:ph type="sldImg"/>
          </p:nvPr>
        </p:nvSpPr>
        <p:spPr bwMode="auto">
          <a:noFill/>
          <a:ln>
            <a:solidFill>
              <a:srgbClr val="000000"/>
            </a:solidFill>
            <a:miter lim="800000"/>
            <a:headEnd/>
            <a:tailEnd/>
          </a:ln>
        </p:spPr>
      </p:sp>
      <p:sp>
        <p:nvSpPr>
          <p:cNvPr id="59395"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240C885A-CA73-457F-86F3-784C0829CABE}" type="slidenum">
              <a:rPr lang="en-US">
                <a:solidFill>
                  <a:prstClr val="black"/>
                </a:solidFill>
              </a:rPr>
              <a:pPr>
                <a:defRPr/>
              </a:pPr>
              <a:t>5</a:t>
            </a:fld>
            <a:endParaRPr lang="en-US">
              <a:solidFill>
                <a:prstClr val="black"/>
              </a:solidFill>
            </a:endParaRPr>
          </a:p>
        </p:txBody>
      </p:sp>
    </p:spTree>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33D4677B-C5CE-4183-A13D-EB29CCD21300}" type="slidenum">
              <a:rPr lang="en-US" smtClean="0"/>
              <a:pPr/>
              <a:t>50</a:t>
            </a:fld>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Slide Image Placeholder 1"/>
          <p:cNvSpPr>
            <a:spLocks noGrp="1" noRot="1" noChangeAspect="1" noTextEdit="1"/>
          </p:cNvSpPr>
          <p:nvPr>
            <p:ph type="sldImg"/>
          </p:nvPr>
        </p:nvSpPr>
        <p:spPr bwMode="auto">
          <a:noFill/>
          <a:ln>
            <a:solidFill>
              <a:srgbClr val="000000"/>
            </a:solidFill>
            <a:miter lim="800000"/>
            <a:headEnd/>
            <a:tailEnd/>
          </a:ln>
        </p:spPr>
      </p:sp>
      <p:sp>
        <p:nvSpPr>
          <p:cNvPr id="6041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US" smtClean="0"/>
          </a:p>
        </p:txBody>
      </p:sp>
      <p:sp>
        <p:nvSpPr>
          <p:cNvPr id="4" name="Slide Number Placeholder 3"/>
          <p:cNvSpPr>
            <a:spLocks noGrp="1"/>
          </p:cNvSpPr>
          <p:nvPr>
            <p:ph type="sldNum" sz="quarter" idx="5"/>
          </p:nvPr>
        </p:nvSpPr>
        <p:spPr/>
        <p:txBody>
          <a:bodyPr/>
          <a:lstStyle/>
          <a:p>
            <a:pPr>
              <a:defRPr/>
            </a:pPr>
            <a:fld id="{691DDB67-F76B-47E2-8E29-55E1C1ADB692}" type="slidenum">
              <a:rPr lang="en-US">
                <a:solidFill>
                  <a:prstClr val="black"/>
                </a:solidFill>
              </a:rPr>
              <a:pPr>
                <a:defRPr/>
              </a:pPr>
              <a:t>6</a:t>
            </a:fld>
            <a:endParaRPr lang="en-US">
              <a:solidFill>
                <a:prstClr val="black"/>
              </a:solidFil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Slide Image Placeholder 1"/>
          <p:cNvSpPr>
            <a:spLocks noGrp="1" noRot="1" noChangeAspect="1" noTextEdit="1"/>
          </p:cNvSpPr>
          <p:nvPr>
            <p:ph type="sldImg"/>
          </p:nvPr>
        </p:nvSpPr>
        <p:spPr bwMode="auto">
          <a:noFill/>
          <a:ln>
            <a:solidFill>
              <a:srgbClr val="000000"/>
            </a:solidFill>
            <a:miter lim="800000"/>
            <a:headEnd/>
            <a:tailEnd/>
          </a:ln>
        </p:spPr>
      </p:sp>
      <p:sp>
        <p:nvSpPr>
          <p:cNvPr id="624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29700"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5302A1D0-5056-4146-BB82-30E0A9109E84}" type="slidenum">
              <a:rPr lang="en-US">
                <a:solidFill>
                  <a:prstClr val="black"/>
                </a:solidFill>
              </a:rPr>
              <a:pPr>
                <a:defRPr/>
              </a:pPr>
              <a:t>7</a:t>
            </a:fld>
            <a:endParaRPr lang="en-US">
              <a:solidFill>
                <a:prstClr val="black"/>
              </a:solidFil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Image Placeholder 1"/>
          <p:cNvSpPr>
            <a:spLocks noGrp="1" noRot="1" noChangeAspect="1" noTextEdit="1"/>
          </p:cNvSpPr>
          <p:nvPr>
            <p:ph type="sldImg"/>
          </p:nvPr>
        </p:nvSpPr>
        <p:spPr bwMode="auto">
          <a:noFill/>
          <a:ln>
            <a:solidFill>
              <a:srgbClr val="000000"/>
            </a:solidFill>
            <a:miter lim="800000"/>
            <a:headEnd/>
            <a:tailEnd/>
          </a:ln>
        </p:spPr>
      </p:sp>
      <p:sp>
        <p:nvSpPr>
          <p:cNvPr id="63491"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0724"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255DA7DA-B650-48B0-851C-1033E34B3652}" type="slidenum">
              <a:rPr lang="en-US">
                <a:solidFill>
                  <a:prstClr val="black"/>
                </a:solidFill>
              </a:rPr>
              <a:pPr>
                <a:defRPr/>
              </a:pPr>
              <a:t>8</a:t>
            </a:fld>
            <a:endParaRPr lang="en-US">
              <a:solidFill>
                <a:prstClr val="black"/>
              </a:solidFil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Image Placeholder 1"/>
          <p:cNvSpPr>
            <a:spLocks noGrp="1" noRot="1" noChangeAspect="1" noTextEdit="1"/>
          </p:cNvSpPr>
          <p:nvPr>
            <p:ph type="sldImg"/>
          </p:nvPr>
        </p:nvSpPr>
        <p:spPr bwMode="auto">
          <a:noFill/>
          <a:ln>
            <a:solidFill>
              <a:srgbClr val="000000"/>
            </a:solidFill>
            <a:miter lim="800000"/>
            <a:headEnd/>
            <a:tailEnd/>
          </a:ln>
        </p:spPr>
      </p:sp>
      <p:sp>
        <p:nvSpPr>
          <p:cNvPr id="655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mtClean="0"/>
          </a:p>
        </p:txBody>
      </p:sp>
      <p:sp>
        <p:nvSpPr>
          <p:cNvPr id="33796"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a:defRPr/>
            </a:pPr>
            <a:fld id="{BC54F93C-33FB-4413-AD9E-7CE98AEA7AB6}" type="slidenum">
              <a:rPr lang="en-US">
                <a:solidFill>
                  <a:prstClr val="black"/>
                </a:solidFill>
              </a:rPr>
              <a:pPr>
                <a:defRPr/>
              </a:pPr>
              <a:t>9</a:t>
            </a:fld>
            <a:endParaRPr lang="en-US">
              <a:solidFill>
                <a:prstClr val="black"/>
              </a:solidFill>
            </a:endParaRPr>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pic>
        <p:nvPicPr>
          <p:cNvPr id="7" name="Picture 6" descr="350px-Zuoshangjiao.jpg"/>
          <p:cNvPicPr>
            <a:picLocks noChangeAspect="1"/>
          </p:cNvPicPr>
          <p:nvPr userDrawn="1"/>
        </p:nvPicPr>
        <p:blipFill>
          <a:blip r:embed="rId2" cstate="print"/>
          <a:stretch>
            <a:fillRect/>
          </a:stretch>
        </p:blipFill>
        <p:spPr>
          <a:xfrm>
            <a:off x="0" y="0"/>
            <a:ext cx="1600200" cy="1540764"/>
          </a:xfrm>
          <a:prstGeom prst="rect">
            <a:avLst/>
          </a:prstGeom>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pPr>
              <a:defRPr/>
            </a:pPr>
            <a:fld id="{4D023FA2-8144-446B-8C16-A1763B27CCDF}" type="datetimeFigureOut">
              <a:rPr lang="en-US">
                <a:solidFill>
                  <a:prstClr val="black">
                    <a:tint val="75000"/>
                  </a:prstClr>
                </a:solidFill>
              </a:rPr>
              <a:pPr>
                <a:defRPr/>
              </a:pPr>
              <a:t>2/3/2010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3D0BD56C-5305-46F3-BC63-896F281B5C32}"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1455738" cy="800100"/>
            <a:chOff x="0" y="1"/>
            <a:chExt cx="1455159" cy="800500"/>
          </a:xfrm>
        </p:grpSpPr>
        <p:pic>
          <p:nvPicPr>
            <p:cNvPr id="5"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6" name="TextBox 5"/>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pic>
        <p:nvPicPr>
          <p:cNvPr id="7" name="Picture 13" descr="NSF_Logo.png"/>
          <p:cNvPicPr>
            <a:picLocks noChangeAspect="1"/>
          </p:cNvPicPr>
          <p:nvPr userDrawn="1"/>
        </p:nvPicPr>
        <p:blipFill>
          <a:blip r:embed="rId3" cstate="print"/>
          <a:srcRect/>
          <a:stretch>
            <a:fillRect/>
          </a:stretch>
        </p:blipFill>
        <p:spPr bwMode="auto">
          <a:xfrm>
            <a:off x="8277225" y="0"/>
            <a:ext cx="819150" cy="820738"/>
          </a:xfrm>
          <a:prstGeom prst="rect">
            <a:avLst/>
          </a:prstGeom>
          <a:noFill/>
          <a:ln w="9525">
            <a:noFill/>
            <a:miter lim="800000"/>
            <a:headEnd/>
            <a:tailEnd/>
          </a:ln>
        </p:spPr>
      </p:pic>
      <p:sp>
        <p:nvSpPr>
          <p:cNvPr id="2" name="Title 1"/>
          <p:cNvSpPr>
            <a:spLocks noGrp="1"/>
          </p:cNvSpPr>
          <p:nvPr>
            <p:ph type="title"/>
          </p:nvPr>
        </p:nvSpPr>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3"/>
          <p:cNvSpPr>
            <a:spLocks noGrp="1"/>
          </p:cNvSpPr>
          <p:nvPr>
            <p:ph type="dt" sz="half" idx="10"/>
          </p:nvPr>
        </p:nvSpPr>
        <p:spPr/>
        <p:txBody>
          <a:bodyPr/>
          <a:lstStyle>
            <a:lvl1pPr>
              <a:defRPr/>
            </a:lvl1pPr>
          </a:lstStyle>
          <a:p>
            <a:pPr>
              <a:defRPr/>
            </a:pPr>
            <a:fld id="{BC1C32B1-5E82-4F6D-AAA4-CD2FD85E17AF}" type="datetimeFigureOut">
              <a:rPr lang="en-US">
                <a:solidFill>
                  <a:prstClr val="black">
                    <a:tint val="75000"/>
                  </a:prstClr>
                </a:solidFill>
              </a:rPr>
              <a:pPr>
                <a:defRPr/>
              </a:pPr>
              <a:t>2/3/2010</a:t>
            </a:fld>
            <a:endParaRPr lang="en-US">
              <a:solidFill>
                <a:prstClr val="black">
                  <a:tint val="75000"/>
                </a:prstClr>
              </a:solidFill>
            </a:endParaRPr>
          </a:p>
        </p:txBody>
      </p:sp>
      <p:sp>
        <p:nvSpPr>
          <p:cNvPr id="9"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5"/>
          <p:cNvSpPr>
            <a:spLocks noGrp="1"/>
          </p:cNvSpPr>
          <p:nvPr>
            <p:ph type="sldNum" sz="quarter" idx="12"/>
          </p:nvPr>
        </p:nvSpPr>
        <p:spPr/>
        <p:txBody>
          <a:bodyPr/>
          <a:lstStyle>
            <a:lvl1pPr>
              <a:defRPr/>
            </a:lvl1pPr>
          </a:lstStyle>
          <a:p>
            <a:pPr>
              <a:defRPr/>
            </a:pPr>
            <a:fld id="{AC943621-046A-47FA-B142-50F2CD9CA29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E04AFC1-C19E-4374-82EC-8C5AF9FD92B9}" type="datetimeFigureOut">
              <a:rPr lang="en-US">
                <a:solidFill>
                  <a:prstClr val="black">
                    <a:tint val="75000"/>
                  </a:prstClr>
                </a:solidFill>
              </a:rPr>
              <a:pPr>
                <a:defRPr/>
              </a:pPr>
              <a:t>2/3/2010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AED7B6E6-C712-4DDE-81EE-516145FAAF55}"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5" name="Group 10"/>
          <p:cNvGrpSpPr>
            <a:grpSpLocks/>
          </p:cNvGrpSpPr>
          <p:nvPr userDrawn="1"/>
        </p:nvGrpSpPr>
        <p:grpSpPr bwMode="auto">
          <a:xfrm>
            <a:off x="0" y="0"/>
            <a:ext cx="1455738" cy="800100"/>
            <a:chOff x="0" y="1"/>
            <a:chExt cx="1455159" cy="800500"/>
          </a:xfrm>
        </p:grpSpPr>
        <p:pic>
          <p:nvPicPr>
            <p:cNvPr id="6"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7" name="TextBox 6"/>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8" name="Date Placeholder 4"/>
          <p:cNvSpPr>
            <a:spLocks noGrp="1"/>
          </p:cNvSpPr>
          <p:nvPr>
            <p:ph type="dt" sz="half" idx="10"/>
          </p:nvPr>
        </p:nvSpPr>
        <p:spPr/>
        <p:txBody>
          <a:bodyPr/>
          <a:lstStyle>
            <a:lvl1pPr>
              <a:defRPr/>
            </a:lvl1pPr>
          </a:lstStyle>
          <a:p>
            <a:pPr>
              <a:defRPr/>
            </a:pPr>
            <a:fld id="{CFEF2540-CB2D-45BD-B90A-61DFB501F163}" type="datetimeFigureOut">
              <a:rPr lang="en-US">
                <a:solidFill>
                  <a:prstClr val="black">
                    <a:tint val="75000"/>
                  </a:prstClr>
                </a:solidFill>
              </a:rPr>
              <a:pPr>
                <a:defRPr/>
              </a:pPr>
              <a:t>2/3/2010</a:t>
            </a:fld>
            <a:endParaRPr lang="en-US">
              <a:solidFill>
                <a:prstClr val="black">
                  <a:tint val="75000"/>
                </a:prstClr>
              </a:solidFill>
            </a:endParaRPr>
          </a:p>
        </p:txBody>
      </p:sp>
      <p:sp>
        <p:nvSpPr>
          <p:cNvPr id="9"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0" name="Slide Number Placeholder 6"/>
          <p:cNvSpPr>
            <a:spLocks noGrp="1"/>
          </p:cNvSpPr>
          <p:nvPr>
            <p:ph type="sldNum" sz="quarter" idx="12"/>
          </p:nvPr>
        </p:nvSpPr>
        <p:spPr/>
        <p:txBody>
          <a:bodyPr/>
          <a:lstStyle>
            <a:lvl1pPr>
              <a:defRPr/>
            </a:lvl1pPr>
          </a:lstStyle>
          <a:p>
            <a:pPr>
              <a:defRPr/>
            </a:pPr>
            <a:fld id="{AD2F1933-9693-455F-96AB-EB5E4878E94E}"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7" name="Group 10"/>
          <p:cNvGrpSpPr>
            <a:grpSpLocks/>
          </p:cNvGrpSpPr>
          <p:nvPr userDrawn="1"/>
        </p:nvGrpSpPr>
        <p:grpSpPr bwMode="auto">
          <a:xfrm>
            <a:off x="0" y="0"/>
            <a:ext cx="1455738" cy="800100"/>
            <a:chOff x="0" y="1"/>
            <a:chExt cx="1455159" cy="800500"/>
          </a:xfrm>
        </p:grpSpPr>
        <p:pic>
          <p:nvPicPr>
            <p:cNvPr id="8"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9" name="TextBox 8"/>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0" name="Date Placeholder 6"/>
          <p:cNvSpPr>
            <a:spLocks noGrp="1"/>
          </p:cNvSpPr>
          <p:nvPr>
            <p:ph type="dt" sz="half" idx="10"/>
          </p:nvPr>
        </p:nvSpPr>
        <p:spPr/>
        <p:txBody>
          <a:bodyPr/>
          <a:lstStyle>
            <a:lvl1pPr>
              <a:defRPr/>
            </a:lvl1pPr>
          </a:lstStyle>
          <a:p>
            <a:pPr>
              <a:defRPr/>
            </a:pPr>
            <a:fld id="{ADA6A131-C620-4FA9-A9C3-8B49A0C5065C}" type="datetimeFigureOut">
              <a:rPr lang="en-US">
                <a:solidFill>
                  <a:prstClr val="black">
                    <a:tint val="75000"/>
                  </a:prstClr>
                </a:solidFill>
              </a:rPr>
              <a:pPr>
                <a:defRPr/>
              </a:pPr>
              <a:t>2/3/2010</a:t>
            </a:fld>
            <a:endParaRPr lang="en-US">
              <a:solidFill>
                <a:prstClr val="black">
                  <a:tint val="75000"/>
                </a:prstClr>
              </a:solidFill>
            </a:endParaRPr>
          </a:p>
        </p:txBody>
      </p:sp>
      <p:sp>
        <p:nvSpPr>
          <p:cNvPr id="11" name="Footer Placeholder 7"/>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12" name="Slide Number Placeholder 8"/>
          <p:cNvSpPr>
            <a:spLocks noGrp="1"/>
          </p:cNvSpPr>
          <p:nvPr>
            <p:ph type="sldNum" sz="quarter" idx="12"/>
          </p:nvPr>
        </p:nvSpPr>
        <p:spPr/>
        <p:txBody>
          <a:bodyPr/>
          <a:lstStyle>
            <a:lvl1pPr>
              <a:defRPr/>
            </a:lvl1pPr>
          </a:lstStyle>
          <a:p>
            <a:pPr>
              <a:defRPr/>
            </a:pPr>
            <a:fld id="{3330323C-0C15-4A15-B936-7BED10E264E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3" name="Group 10"/>
          <p:cNvGrpSpPr>
            <a:grpSpLocks/>
          </p:cNvGrpSpPr>
          <p:nvPr userDrawn="1"/>
        </p:nvGrpSpPr>
        <p:grpSpPr bwMode="auto">
          <a:xfrm>
            <a:off x="0" y="0"/>
            <a:ext cx="1455738" cy="800100"/>
            <a:chOff x="0" y="1"/>
            <a:chExt cx="1455159" cy="800500"/>
          </a:xfrm>
        </p:grpSpPr>
        <p:pic>
          <p:nvPicPr>
            <p:cNvPr id="4"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5" name="TextBox 4"/>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7F7F7F"/>
                  </a:solidFill>
                  <a:latin typeface="Helvetica"/>
                  <a:cs typeface="Helvetica"/>
                </a:rPr>
                <a:t>Future</a:t>
              </a:r>
            </a:p>
            <a:p>
              <a:pPr defTabSz="457200">
                <a:defRPr/>
              </a:pPr>
              <a:r>
                <a:rPr lang="en-US" sz="1400" b="1" i="1" dirty="0">
                  <a:solidFill>
                    <a:srgbClr val="7F7F7F"/>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6" name="Date Placeholder 2"/>
          <p:cNvSpPr>
            <a:spLocks noGrp="1"/>
          </p:cNvSpPr>
          <p:nvPr>
            <p:ph type="dt" sz="half" idx="10"/>
          </p:nvPr>
        </p:nvSpPr>
        <p:spPr/>
        <p:txBody>
          <a:bodyPr/>
          <a:lstStyle>
            <a:lvl1pPr>
              <a:defRPr/>
            </a:lvl1pPr>
          </a:lstStyle>
          <a:p>
            <a:pPr>
              <a:defRPr/>
            </a:pPr>
            <a:fld id="{07E843B1-CECD-470E-929A-B6350C1B6987}" type="datetimeFigureOut">
              <a:rPr lang="en-US">
                <a:solidFill>
                  <a:prstClr val="black">
                    <a:tint val="75000"/>
                  </a:prstClr>
                </a:solidFill>
              </a:rPr>
              <a:pPr>
                <a:defRPr/>
              </a:pPr>
              <a:t>2/3/2010</a:t>
            </a:fld>
            <a:endParaRPr lang="en-US">
              <a:solidFill>
                <a:prstClr val="black">
                  <a:tint val="75000"/>
                </a:prstClr>
              </a:solidFill>
            </a:endParaRPr>
          </a:p>
        </p:txBody>
      </p:sp>
      <p:sp>
        <p:nvSpPr>
          <p:cNvPr id="7" name="Footer Placeholder 3"/>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8" name="Slide Number Placeholder 4"/>
          <p:cNvSpPr>
            <a:spLocks noGrp="1"/>
          </p:cNvSpPr>
          <p:nvPr>
            <p:ph type="sldNum" sz="quarter" idx="12"/>
          </p:nvPr>
        </p:nvSpPr>
        <p:spPr/>
        <p:txBody>
          <a:bodyPr/>
          <a:lstStyle>
            <a:lvl1pPr>
              <a:defRPr/>
            </a:lvl1pPr>
          </a:lstStyle>
          <a:p>
            <a:pPr>
              <a:defRPr/>
            </a:pPr>
            <a:fld id="{687B8C14-A267-4756-8F28-81349BA6D75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pPr>
              <a:defRPr/>
            </a:pPr>
            <a:fld id="{E0787DD0-0DB1-4B0C-9437-1A3C8722BA8F}" type="datetimeFigureOut">
              <a:rPr lang="en-US">
                <a:solidFill>
                  <a:prstClr val="black">
                    <a:tint val="75000"/>
                  </a:prstClr>
                </a:solidFill>
              </a:rPr>
              <a:pPr>
                <a:defRPr/>
              </a:pPr>
              <a:t>2/3/2010</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lvl1pPr>
              <a:defRPr/>
            </a:lvl1pPr>
          </a:lstStyle>
          <a:p>
            <a:pPr>
              <a:defRPr/>
            </a:pPr>
            <a:fld id="{D18A8F69-2E32-484C-9D17-BA40BB5AAEB7}"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7546B4A-4E09-47D5-B2FF-1243DE24F2D3}" type="datetimeFigureOut">
              <a:rPr lang="en-US">
                <a:solidFill>
                  <a:prstClr val="black">
                    <a:tint val="75000"/>
                  </a:prstClr>
                </a:solidFill>
              </a:rPr>
              <a:pPr>
                <a:defRPr/>
              </a:pPr>
              <a:t>2/3/2010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CB8D8F7D-4F5E-4EEF-AA81-F7E6BD1D888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6015A1C-A950-4BF7-9F1F-2CA7C903A8EE}"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pPr>
              <a:defRPr/>
            </a:pPr>
            <a:fld id="{3FACD4DF-38B2-4044-B2E9-04C1DF12FBD0}" type="datetimeFigureOut">
              <a:rPr lang="en-US">
                <a:solidFill>
                  <a:prstClr val="black">
                    <a:tint val="75000"/>
                  </a:prstClr>
                </a:solidFill>
              </a:rPr>
              <a:pPr>
                <a:defRPr/>
              </a:pPr>
              <a:t>2/3/2010</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lvl1pPr>
              <a:defRPr/>
            </a:lvl1pPr>
          </a:lstStyle>
          <a:p>
            <a:pPr>
              <a:defRPr/>
            </a:pPr>
            <a:fld id="{1AEBE8CC-7B3A-411D-8419-DC3703EAB440}"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4" name="Group 10"/>
          <p:cNvGrpSpPr>
            <a:grpSpLocks/>
          </p:cNvGrpSpPr>
          <p:nvPr userDrawn="1"/>
        </p:nvGrpSpPr>
        <p:grpSpPr bwMode="auto">
          <a:xfrm>
            <a:off x="0" y="0"/>
            <a:ext cx="1455738" cy="800100"/>
            <a:chOff x="0" y="1"/>
            <a:chExt cx="1455159" cy="800500"/>
          </a:xfrm>
        </p:grpSpPr>
        <p:pic>
          <p:nvPicPr>
            <p:cNvPr id="5" name="Picture 11" descr="fg-logo-1.png"/>
            <p:cNvPicPr>
              <a:picLocks noChangeAspect="1"/>
            </p:cNvPicPr>
            <p:nvPr/>
          </p:nvPicPr>
          <p:blipFill>
            <a:blip r:embed="rId2" cstate="print"/>
            <a:srcRect/>
            <a:stretch>
              <a:fillRect/>
            </a:stretch>
          </p:blipFill>
          <p:spPr bwMode="auto">
            <a:xfrm>
              <a:off x="0" y="1"/>
              <a:ext cx="868235" cy="800500"/>
            </a:xfrm>
            <a:prstGeom prst="rect">
              <a:avLst/>
            </a:prstGeom>
            <a:noFill/>
            <a:ln w="9525">
              <a:noFill/>
              <a:miter lim="800000"/>
              <a:headEnd/>
              <a:tailEnd/>
            </a:ln>
          </p:spPr>
        </p:pic>
        <p:sp>
          <p:nvSpPr>
            <p:cNvPr id="6" name="TextBox 5"/>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srgbClr val="CCFFCC"/>
                  </a:solidFill>
                  <a:latin typeface="Helvetica"/>
                  <a:cs typeface="Helvetica"/>
                </a:rPr>
                <a:t>Future</a:t>
              </a:r>
            </a:p>
            <a:p>
              <a:pPr defTabSz="457200">
                <a:defRPr/>
              </a:pPr>
              <a:r>
                <a:rPr lang="en-US" sz="1400" b="1" i="1" dirty="0">
                  <a:solidFill>
                    <a:srgbClr val="CCFFCC"/>
                  </a:solidFill>
                  <a:latin typeface="Helvetica"/>
                  <a:cs typeface="Helvetica"/>
                </a:rPr>
                <a:t>Grid</a:t>
              </a:r>
            </a:p>
          </p:txBody>
        </p:sp>
      </p:grpSp>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3"/>
          <p:cNvSpPr>
            <a:spLocks noGrp="1"/>
          </p:cNvSpPr>
          <p:nvPr>
            <p:ph type="dt" sz="half" idx="10"/>
          </p:nvPr>
        </p:nvSpPr>
        <p:spPr/>
        <p:txBody>
          <a:bodyPr/>
          <a:lstStyle>
            <a:lvl1pPr>
              <a:defRPr/>
            </a:lvl1pPr>
          </a:lstStyle>
          <a:p>
            <a:pPr>
              <a:defRPr/>
            </a:pPr>
            <a:fld id="{7DA9A58F-A7E1-4407-8590-B0F20F11CECA}" type="datetimeFigureOut">
              <a:rPr lang="en-US">
                <a:solidFill>
                  <a:prstClr val="black">
                    <a:tint val="75000"/>
                  </a:prstClr>
                </a:solidFill>
              </a:rPr>
              <a:pPr>
                <a:defRPr/>
              </a:pPr>
              <a:t>2/3/2010</a:t>
            </a:fld>
            <a:endParaRPr lang="en-US">
              <a:solidFill>
                <a:prstClr val="black">
                  <a:tint val="75000"/>
                </a:prstClr>
              </a:solidFill>
            </a:endParaRPr>
          </a:p>
        </p:txBody>
      </p:sp>
      <p:sp>
        <p:nvSpPr>
          <p:cNvPr id="8"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9" name="Slide Number Placeholder 5"/>
          <p:cNvSpPr>
            <a:spLocks noGrp="1"/>
          </p:cNvSpPr>
          <p:nvPr>
            <p:ph type="sldNum" sz="quarter" idx="12"/>
          </p:nvPr>
        </p:nvSpPr>
        <p:spPr/>
        <p:txBody>
          <a:bodyPr/>
          <a:lstStyle>
            <a:lvl1pPr>
              <a:defRPr/>
            </a:lvl1pPr>
          </a:lstStyle>
          <a:p>
            <a:pPr>
              <a:defRPr/>
            </a:pPr>
            <a:fld id="{01DE7B93-A90E-491F-8306-9EA25272AE56}"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pPr>
              <a:defRPr/>
            </a:pPr>
            <a:fld id="{67D85C91-1989-4B59-A6D1-B3F4FEA625E8}" type="datetimeFigureOut">
              <a:rPr lang="en-US">
                <a:solidFill>
                  <a:prstClr val="black">
                    <a:tint val="75000"/>
                  </a:prstClr>
                </a:solidFill>
              </a:rPr>
              <a:pPr>
                <a:defRPr/>
              </a:pPr>
              <a:t>2/3/2010</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lvl1pPr>
              <a:defRPr/>
            </a:lvl1pPr>
          </a:lstStyle>
          <a:p>
            <a:pPr>
              <a:defRPr/>
            </a:pPr>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lvl1pPr>
              <a:defRPr/>
            </a:lvl1pPr>
          </a:lstStyle>
          <a:p>
            <a:pPr>
              <a:defRPr/>
            </a:pPr>
            <a:fld id="{48B1407F-774B-4744-850C-41D93350E823}" type="slidenum">
              <a:rPr lang="en-US">
                <a:solidFill>
                  <a:prstClr val="black">
                    <a:tint val="75000"/>
                  </a:prstClr>
                </a:solidFill>
              </a:rPr>
              <a:pPr>
                <a:defRPr/>
              </a:pPr>
              <a:t>‹#›</a:t>
            </a:fld>
            <a:endParaRPr lang="en-US">
              <a:solidFill>
                <a:prstClr val="black">
                  <a:tint val="75000"/>
                </a:prstClr>
              </a:solidFill>
            </a:endParaRPr>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8226425" cy="1143000"/>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4963"/>
            <a:ext cx="8226425" cy="4524375"/>
          </a:xfrm>
        </p:spPr>
        <p:txBody>
          <a:bodyPr rtlCol="0">
            <a:normAutofit/>
          </a:bodyPr>
          <a:lstStyle/>
          <a:p>
            <a:pPr lvl="0"/>
            <a:endParaRPr lang="en-US" noProof="0"/>
          </a:p>
        </p:txBody>
      </p:sp>
      <p:sp>
        <p:nvSpPr>
          <p:cNvPr id="4" name="Date Placeholder 3"/>
          <p:cNvSpPr>
            <a:spLocks noGrp="1"/>
          </p:cNvSpPr>
          <p:nvPr>
            <p:ph type="dt" idx="10"/>
          </p:nvPr>
        </p:nvSpPr>
        <p:spPr>
          <a:xfrm>
            <a:off x="457200" y="6246813"/>
            <a:ext cx="2125663" cy="473075"/>
          </a:xfrm>
        </p:spPr>
        <p:txBody>
          <a:bodyPr/>
          <a:lstStyle>
            <a:lvl1pPr>
              <a:defRPr/>
            </a:lvl1pPr>
          </a:lstStyle>
          <a:p>
            <a:pPr>
              <a:defRPr/>
            </a:pPr>
            <a:fld id="{FA4C71DE-C32F-41D1-A611-E62091A0CD78}" type="datetimeFigureOut">
              <a:rPr lang="en-GB">
                <a:solidFill>
                  <a:prstClr val="black">
                    <a:tint val="75000"/>
                  </a:prstClr>
                </a:solidFill>
              </a:rPr>
              <a:pPr>
                <a:defRPr/>
              </a:pPr>
              <a:t>03/02/2010</a:t>
            </a:fld>
            <a:endParaRPr lang="en-GB">
              <a:solidFill>
                <a:prstClr val="black">
                  <a:tint val="75000"/>
                </a:prstClr>
              </a:solidFill>
            </a:endParaRPr>
          </a:p>
        </p:txBody>
      </p:sp>
      <p:sp>
        <p:nvSpPr>
          <p:cNvPr id="5" name="Footer Placeholder 4"/>
          <p:cNvSpPr>
            <a:spLocks noGrp="1"/>
          </p:cNvSpPr>
          <p:nvPr>
            <p:ph type="ftr" idx="11"/>
          </p:nvPr>
        </p:nvSpPr>
        <p:spPr>
          <a:xfrm>
            <a:off x="3127375" y="6246813"/>
            <a:ext cx="2895600" cy="473075"/>
          </a:xfrm>
        </p:spPr>
        <p:txBody>
          <a:bodyPr/>
          <a:lstStyle>
            <a:lvl1pPr>
              <a:defRPr/>
            </a:lvl1pPr>
          </a:lstStyle>
          <a:p>
            <a:pPr>
              <a:defRPr/>
            </a:pPr>
            <a:endParaRPr lang="en-GB">
              <a:solidFill>
                <a:prstClr val="black">
                  <a:tint val="75000"/>
                </a:prstClr>
              </a:solidFill>
            </a:endParaRPr>
          </a:p>
        </p:txBody>
      </p:sp>
      <p:sp>
        <p:nvSpPr>
          <p:cNvPr id="6" name="Slide Number Placeholder 5"/>
          <p:cNvSpPr>
            <a:spLocks noGrp="1"/>
          </p:cNvSpPr>
          <p:nvPr>
            <p:ph type="sldNum" idx="12"/>
          </p:nvPr>
        </p:nvSpPr>
        <p:spPr>
          <a:xfrm>
            <a:off x="7016750" y="6384925"/>
            <a:ext cx="2127250" cy="473075"/>
          </a:xfrm>
          <a:solidFill>
            <a:srgbClr val="DEE7F8"/>
          </a:solidFill>
        </p:spPr>
        <p:txBody>
          <a:bodyPr/>
          <a:lstStyle>
            <a:lvl1pPr>
              <a:defRPr/>
            </a:lvl1pPr>
          </a:lstStyle>
          <a:p>
            <a:pPr>
              <a:defRPr/>
            </a:pPr>
            <a:fld id="{FAA633F8-6BCA-4B05-AE08-55D0FA75502B}" type="slidenum">
              <a:rPr lang="en-GB">
                <a:solidFill>
                  <a:prstClr val="black">
                    <a:tint val="75000"/>
                  </a:prstClr>
                </a:solidFill>
              </a:rPr>
              <a:pPr>
                <a:defRPr/>
              </a:pPr>
              <a:t>‹#›</a:t>
            </a:fld>
            <a:endParaRPr lang="en-GB">
              <a:solidFill>
                <a:prstClr val="black">
                  <a:tint val="75000"/>
                </a:prstClr>
              </a:solidFill>
            </a:endParaRPr>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4" name="Rectangle 25"/>
          <p:cNvSpPr>
            <a:spLocks noChangeArrowheads="1"/>
          </p:cNvSpPr>
          <p:nvPr userDrawn="1"/>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pic>
        <p:nvPicPr>
          <p:cNvPr id="5" name="Picture 9" descr="350px-Zuoshangjiao.jpg"/>
          <p:cNvPicPr>
            <a:picLocks noChangeAspect="1"/>
          </p:cNvPicPr>
          <p:nvPr userDrawn="1"/>
        </p:nvPicPr>
        <p:blipFill>
          <a:blip r:embed="rId2" cstate="print"/>
          <a:srcRect/>
          <a:stretch>
            <a:fillRect/>
          </a:stretch>
        </p:blipFill>
        <p:spPr bwMode="auto">
          <a:xfrm>
            <a:off x="0" y="0"/>
            <a:ext cx="1600200" cy="1541463"/>
          </a:xfrm>
          <a:prstGeom prst="rect">
            <a:avLst/>
          </a:prstGeom>
          <a:noFill/>
          <a:ln w="9525">
            <a:noFill/>
            <a:miter lim="800000"/>
            <a:headEnd/>
            <a:tailEnd/>
          </a:ln>
        </p:spPr>
      </p:pic>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6"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6BC0EE2-DAF8-4342-9223-ED079340C684}" type="datetimeFigureOut">
              <a:rPr lang="en-US"/>
              <a:pPr>
                <a:defRPr/>
              </a:pPr>
              <a:t>2/3/2010</a:t>
            </a:fld>
            <a:endParaRPr lang="en-US"/>
          </a:p>
        </p:txBody>
      </p:sp>
      <p:sp>
        <p:nvSpPr>
          <p:cNvPr id="7"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8"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DE2A6DC-FC13-467F-BF49-80B3C71BA0D5}"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BC7137AC-B625-4A6C-98F5-309E3787FD9D}" type="datetimeFigureOut">
              <a:rPr lang="en-US"/>
              <a:pPr>
                <a:defRPr/>
              </a:pPr>
              <a:t>2/3/2010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6B00162D-8E02-4130-B82F-611926626364}"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A9E328BF-0B24-4E73-AB37-EF8927C02686}" type="datetimeFigureOut">
              <a:rPr lang="en-US"/>
              <a:pPr>
                <a:defRPr/>
              </a:pPr>
              <a:t>2/3/2010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110A638-39F8-45C6-887F-6D1E693506F6}"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40DFADD5-0630-440E-9367-A15E1C2942A5}" type="datetimeFigureOut">
              <a:rPr lang="en-US"/>
              <a:pPr>
                <a:defRPr/>
              </a:pPr>
              <a:t>2/3/2010</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D5B59801-53C0-4981-8783-4A81BD296442}"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97F63F9-A379-49F0-85BB-F73D4A259F59}" type="datetimeFigureOut">
              <a:rPr lang="en-US"/>
              <a:pPr>
                <a:defRPr/>
              </a:pPr>
              <a:t>2/3/2010</a:t>
            </a:fld>
            <a:endParaRPr lang="en-US"/>
          </a:p>
        </p:txBody>
      </p:sp>
      <p:sp>
        <p:nvSpPr>
          <p:cNvPr id="8" name="Footer Placeholder 7"/>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9" name="Slide Number Placeholder 8"/>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8193712A-52A6-4BAB-B06E-238B5E43B47F}"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D7401935-8BA3-4F7F-A87C-FB115F7123E8}" type="datetimeFigureOut">
              <a:rPr lang="en-US"/>
              <a:pPr>
                <a:defRPr/>
              </a:pPr>
              <a:t>2/3/2010</a:t>
            </a:fld>
            <a:endParaRPr lang="en-US"/>
          </a:p>
        </p:txBody>
      </p:sp>
      <p:sp>
        <p:nvSpPr>
          <p:cNvPr id="4" name="Footer Placeholder 3"/>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5" name="Slide Number Placeholder 4"/>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60C9DB3-B9BF-458A-916A-29A9EF934A75}"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6015A1C-A950-4BF7-9F1F-2CA7C903A8EE}" type="datetimeFigureOut">
              <a:rPr lang="en-US" smtClean="0"/>
              <a:pPr/>
              <a:t>2/3/2010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53463E6F-E911-4387-920C-54D16410E55A}" type="datetimeFigureOut">
              <a:rPr lang="en-US"/>
              <a:pPr>
                <a:defRPr/>
              </a:pPr>
              <a:t>2/3/2010</a:t>
            </a:fld>
            <a:endParaRPr lang="en-US"/>
          </a:p>
        </p:txBody>
      </p:sp>
      <p:sp>
        <p:nvSpPr>
          <p:cNvPr id="3" name="Footer Placeholder 2"/>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4" name="Slide Number Placeholder 3"/>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FF5BE075-5559-4BF9-9DF6-66473A00C23B}"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6350D0C0-A935-49C6-8080-DA73E74AC13C}" type="datetimeFigureOut">
              <a:rPr lang="en-US"/>
              <a:pPr>
                <a:defRPr/>
              </a:pPr>
              <a:t>2/3/2010</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1CB623BB-BEB2-4E3B-932B-B802059BDD66}"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8677FCBC-8D43-4058-9E16-B041DF0B49AD}" type="datetimeFigureOut">
              <a:rPr lang="en-US"/>
              <a:pPr>
                <a:defRPr/>
              </a:pPr>
              <a:t>2/3/2010</a:t>
            </a:fld>
            <a:endParaRPr lang="en-US"/>
          </a:p>
        </p:txBody>
      </p:sp>
      <p:sp>
        <p:nvSpPr>
          <p:cNvPr id="6" name="Footer Placeholder 5"/>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7" name="Slide Number Placeholder 6"/>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5F2B1EB8-B61E-4B4E-985C-45E95C48859A}"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32D9B638-28D1-4392-A6FD-08C0F966463E}" type="datetimeFigureOut">
              <a:rPr lang="en-US"/>
              <a:pPr>
                <a:defRPr/>
              </a:pPr>
              <a:t>2/3/2010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969401AE-163D-48B5-B599-998FC48E63FB}"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rtlCol="0"/>
          <a:lstStyle>
            <a:lvl1pPr>
              <a:defRPr>
                <a:solidFill>
                  <a:prstClr val="black">
                    <a:tint val="75000"/>
                  </a:prstClr>
                </a:solidFill>
                <a:latin typeface="Arial" charset="0"/>
              </a:defRPr>
            </a:lvl1pPr>
          </a:lstStyle>
          <a:p>
            <a:pPr>
              <a:defRPr/>
            </a:pPr>
            <a:fld id="{99D969FB-9B78-4FC5-9D2F-4DB9B3E42493}" type="datetimeFigureOut">
              <a:rPr lang="en-US"/>
              <a:pPr>
                <a:defRPr/>
              </a:pPr>
              <a:t>2/3/2010</a:t>
            </a:fld>
            <a:endParaRPr lang="en-US"/>
          </a:p>
        </p:txBody>
      </p:sp>
      <p:sp>
        <p:nvSpPr>
          <p:cNvPr id="5" name="Footer Placeholder 4"/>
          <p:cNvSpPr>
            <a:spLocks noGrp="1"/>
          </p:cNvSpPr>
          <p:nvPr>
            <p:ph type="ftr" sz="quarter" idx="11"/>
          </p:nvPr>
        </p:nvSpPr>
        <p:spPr/>
        <p:txBody>
          <a:bodyPr rtlCol="0"/>
          <a:lstStyle>
            <a:lvl1pPr>
              <a:defRPr>
                <a:solidFill>
                  <a:prstClr val="black">
                    <a:tint val="75000"/>
                  </a:prstClr>
                </a:solidFill>
                <a:latin typeface="Arial" charset="0"/>
              </a:defRPr>
            </a:lvl1pPr>
          </a:lstStyle>
          <a:p>
            <a:pPr>
              <a:defRPr/>
            </a:pPr>
            <a:endParaRPr lang="en-US"/>
          </a:p>
        </p:txBody>
      </p:sp>
      <p:sp>
        <p:nvSpPr>
          <p:cNvPr id="6" name="Slide Number Placeholder 5"/>
          <p:cNvSpPr>
            <a:spLocks noGrp="1"/>
          </p:cNvSpPr>
          <p:nvPr>
            <p:ph type="sldNum" sz="quarter" idx="12"/>
          </p:nvPr>
        </p:nvSpPr>
        <p:spPr/>
        <p:txBody>
          <a:bodyPr rtlCol="0"/>
          <a:lstStyle>
            <a:lvl1pPr>
              <a:defRPr>
                <a:solidFill>
                  <a:prstClr val="black">
                    <a:tint val="75000"/>
                  </a:prstClr>
                </a:solidFill>
                <a:latin typeface="Arial" charset="0"/>
              </a:defRPr>
            </a:lvl1pPr>
          </a:lstStyle>
          <a:p>
            <a:pPr>
              <a:defRPr/>
            </a:pPr>
            <a:fld id="{BD74D3A8-1F0E-4918-B5F9-9554BDC31192}"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06015A1C-A950-4BF7-9F1F-2CA7C903A8EE}" type="datetimeFigureOut">
              <a:rPr lang="en-US"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06015A1C-A950-4BF7-9F1F-2CA7C903A8EE}" type="datetimeFigureOut">
              <a:rPr lang="en-US" smtClean="0"/>
              <a:pPr/>
              <a:t>2/3/2010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06015A1C-A950-4BF7-9F1F-2CA7C903A8EE}" type="datetimeFigureOut">
              <a:rPr lang="en-US" smtClean="0"/>
              <a:pPr/>
              <a:t>2/3/2010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6015A1C-A950-4BF7-9F1F-2CA7C903A8EE}" type="datetimeFigureOut">
              <a:rPr lang="en-US" smtClean="0"/>
              <a:pPr/>
              <a:t>2/3/2010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06015A1C-A950-4BF7-9F1F-2CA7C903A8EE}" type="datetimeFigureOut">
              <a:rPr lang="en-US" smtClean="0"/>
              <a:pPr/>
              <a:t>2/3/2010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4EFFF6C-AE4E-4FE6-A064-67A5E3D5DC7A}"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6015A1C-A950-4BF7-9F1F-2CA7C903A8EE}" type="datetimeFigureOut">
              <a:rPr lang="en-US" smtClean="0"/>
              <a:pPr/>
              <a:t>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4EFFF6C-AE4E-4FE6-A064-67A5E3D5DC7A}" type="slidenum">
              <a:rPr lang="en-US" smtClean="0"/>
              <a:pPr/>
              <a:t>‹#›</a:t>
            </a:fld>
            <a:endParaRPr lang="en-US"/>
          </a:p>
        </p:txBody>
      </p:sp>
      <p:pic>
        <p:nvPicPr>
          <p:cNvPr id="7" name="Picture 6" descr="350px-Zuoshangjiao.jpg"/>
          <p:cNvPicPr>
            <a:picLocks noChangeAspect="1"/>
          </p:cNvPicPr>
          <p:nvPr userDrawn="1"/>
        </p:nvPicPr>
        <p:blipFill>
          <a:blip r:embed="rId13" cstate="print"/>
          <a:stretch>
            <a:fillRect/>
          </a:stretch>
        </p:blipFill>
        <p:spPr>
          <a:xfrm>
            <a:off x="0" y="0"/>
            <a:ext cx="1600200" cy="1540764"/>
          </a:xfrm>
          <a:prstGeom prst="rect">
            <a:avLst/>
          </a:prstGeom>
        </p:spPr>
      </p:pic>
      <p:sp>
        <p:nvSpPr>
          <p:cNvPr id="8" name="Rectangle 25"/>
          <p:cNvSpPr>
            <a:spLocks noChangeArrowheads="1"/>
          </p:cNvSpPr>
          <p:nvPr userDrawn="1"/>
        </p:nvSpPr>
        <p:spPr bwMode="auto">
          <a:xfrm>
            <a:off x="8374063" y="6491287"/>
            <a:ext cx="769937" cy="366713"/>
          </a:xfrm>
          <a:prstGeom prst="rect">
            <a:avLst/>
          </a:prstGeom>
          <a:noFill/>
          <a:ln w="9525">
            <a:noFill/>
            <a:miter lim="800000"/>
            <a:headEnd/>
            <a:tailEnd/>
          </a:ln>
        </p:spPr>
        <p:txBody>
          <a:bodyPr wrap="none" lIns="91425" tIns="45713" rIns="91425" bIns="45713">
            <a:spAutoFit/>
          </a:bodyPr>
          <a:lstStyle/>
          <a:p>
            <a:pPr fontAlgn="auto">
              <a:spcBef>
                <a:spcPts val="0"/>
              </a:spcBef>
              <a:spcAft>
                <a:spcPts val="0"/>
              </a:spcAft>
              <a:defRPr/>
            </a:pPr>
            <a:r>
              <a:rPr lang="en-US" b="1" i="1" dirty="0">
                <a:solidFill>
                  <a:srgbClr val="1851CE"/>
                </a:solidFill>
                <a:latin typeface="Calibri" pitchFamily="34" charset="0"/>
              </a:rPr>
              <a:t>S</a:t>
            </a:r>
            <a:r>
              <a:rPr lang="en-US" b="1" i="1" dirty="0">
                <a:solidFill>
                  <a:srgbClr val="E40701"/>
                </a:solidFill>
                <a:latin typeface="Calibri" pitchFamily="34" charset="0"/>
              </a:rPr>
              <a:t>A</a:t>
            </a:r>
            <a:r>
              <a:rPr lang="en-US" b="1" i="1" dirty="0">
                <a:solidFill>
                  <a:srgbClr val="EFBA00"/>
                </a:solidFill>
                <a:latin typeface="Calibri" pitchFamily="34" charset="0"/>
              </a:rPr>
              <a:t>L</a:t>
            </a:r>
            <a:r>
              <a:rPr lang="en-US" b="1" i="1" dirty="0">
                <a:solidFill>
                  <a:srgbClr val="1851CE"/>
                </a:solidFill>
                <a:latin typeface="Calibri" pitchFamily="34" charset="0"/>
              </a:rPr>
              <a:t>S</a:t>
            </a:r>
            <a:r>
              <a:rPr lang="en-US" b="1" i="1" dirty="0">
                <a:solidFill>
                  <a:srgbClr val="18A221"/>
                </a:solidFill>
                <a:latin typeface="Calibri" pitchFamily="34" charset="0"/>
              </a:rPr>
              <a:t>A</a:t>
            </a:r>
            <a:endParaRPr lang="en-US" dirty="0">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0" y="0"/>
            <a:ext cx="9144000" cy="1143000"/>
          </a:xfrm>
          <a:prstGeom prst="rect">
            <a:avLst/>
          </a:prstGeom>
          <a:noFill/>
          <a:effectLst>
            <a:outerShdw blurRad="50800" dist="38100" dir="2700000">
              <a:srgbClr val="000000">
                <a:alpha val="43000"/>
              </a:srgbClr>
            </a:outerShdw>
          </a:effectLst>
        </p:spPr>
        <p:txBody>
          <a:bodyPr vert="horz" lIns="91440" tIns="45720" rIns="91440" bIns="45720" rtlCol="0" anchor="ctr">
            <a:normAutofit/>
          </a:bodyPr>
          <a:lstStyle/>
          <a:p>
            <a:r>
              <a:rPr lang="en-US" dirty="0" smtClean="0"/>
              <a:t>Click to edit Master title style</a:t>
            </a:r>
            <a:endParaRPr lang="en-US" dirty="0"/>
          </a:p>
        </p:txBody>
      </p:sp>
      <p:sp>
        <p:nvSpPr>
          <p:cNvPr id="4099" name="Text Placeholder 2"/>
          <p:cNvSpPr>
            <a:spLocks noGrp="1"/>
          </p:cNvSpPr>
          <p:nvPr>
            <p:ph type="body" idx="1"/>
          </p:nvPr>
        </p:nvSpPr>
        <p:spPr bwMode="auto">
          <a:xfrm>
            <a:off x="457200" y="1343025"/>
            <a:ext cx="8229600" cy="478313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schemeClr val="tx1">
                    <a:tint val="75000"/>
                  </a:schemeClr>
                </a:solidFill>
                <a:latin typeface="+mn-lt"/>
              </a:defRPr>
            </a:lvl1pPr>
          </a:lstStyle>
          <a:p>
            <a:pPr defTabSz="457200">
              <a:defRPr/>
            </a:pPr>
            <a:fld id="{49FCCA6A-B9A3-4CF5-9145-CF697D35D918}" type="datetimeFigureOut">
              <a:rPr lang="en-US">
                <a:solidFill>
                  <a:prstClr val="black">
                    <a:tint val="75000"/>
                  </a:prstClr>
                </a:solidFill>
              </a:rPr>
              <a:pPr defTabSz="457200">
                <a:defRPr/>
              </a:pPr>
              <a:t>2/3/2010</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schemeClr val="tx1">
                    <a:tint val="75000"/>
                  </a:schemeClr>
                </a:solidFill>
                <a:latin typeface="+mn-lt"/>
              </a:defRPr>
            </a:lvl1pPr>
          </a:lstStyle>
          <a:p>
            <a:pPr defTabSz="457200">
              <a:defRPr/>
            </a:pPr>
            <a:r>
              <a:rPr lang="en-US">
                <a:solidFill>
                  <a:prstClr val="black">
                    <a:tint val="75000"/>
                  </a:prstClr>
                </a:solidFill>
              </a:rPr>
              <a:t>http://</a:t>
            </a:r>
            <a:r>
              <a:rPr lang="en-US" err="1">
                <a:solidFill>
                  <a:prstClr val="black">
                    <a:tint val="75000"/>
                  </a:prstClr>
                </a:solidFill>
              </a:rPr>
              <a:t>futuregrid.org</a:t>
            </a:r>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fontAlgn="auto">
              <a:spcBef>
                <a:spcPts val="0"/>
              </a:spcBef>
              <a:spcAft>
                <a:spcPts val="0"/>
              </a:spcAft>
              <a:defRPr sz="1200">
                <a:solidFill>
                  <a:schemeClr val="tx1">
                    <a:tint val="75000"/>
                  </a:schemeClr>
                </a:solidFill>
                <a:latin typeface="+mn-lt"/>
              </a:defRPr>
            </a:lvl1pPr>
          </a:lstStyle>
          <a:p>
            <a:pPr defTabSz="457200">
              <a:defRPr/>
            </a:pPr>
            <a:fld id="{3539D052-895B-4158-9667-2A0B45E33E76}" type="slidenum">
              <a:rPr lang="en-US">
                <a:solidFill>
                  <a:prstClr val="black">
                    <a:tint val="75000"/>
                  </a:prstClr>
                </a:solidFill>
              </a:rPr>
              <a:pPr defTabSz="457200">
                <a:defRPr/>
              </a:pPr>
              <a:t>‹#›</a:t>
            </a:fld>
            <a:endParaRPr lang="en-US">
              <a:solidFill>
                <a:prstClr val="black">
                  <a:tint val="75000"/>
                </a:prstClr>
              </a:solidFill>
            </a:endParaRPr>
          </a:p>
        </p:txBody>
      </p:sp>
      <p:grpSp>
        <p:nvGrpSpPr>
          <p:cNvPr id="3" name="Group 6"/>
          <p:cNvGrpSpPr>
            <a:grpSpLocks/>
          </p:cNvGrpSpPr>
          <p:nvPr userDrawn="1"/>
        </p:nvGrpSpPr>
        <p:grpSpPr bwMode="auto">
          <a:xfrm>
            <a:off x="0" y="0"/>
            <a:ext cx="1455738" cy="800100"/>
            <a:chOff x="0" y="1"/>
            <a:chExt cx="1455159" cy="800500"/>
          </a:xfrm>
        </p:grpSpPr>
        <p:pic>
          <p:nvPicPr>
            <p:cNvPr id="4105" name="Picture 7" descr="fg-logo-1.png"/>
            <p:cNvPicPr>
              <a:picLocks noChangeAspect="1"/>
            </p:cNvPicPr>
            <p:nvPr/>
          </p:nvPicPr>
          <p:blipFill>
            <a:blip r:embed="rId14" cstate="print"/>
            <a:srcRect/>
            <a:stretch>
              <a:fillRect/>
            </a:stretch>
          </p:blipFill>
          <p:spPr bwMode="auto">
            <a:xfrm>
              <a:off x="0" y="1"/>
              <a:ext cx="868235" cy="800500"/>
            </a:xfrm>
            <a:prstGeom prst="rect">
              <a:avLst/>
            </a:prstGeom>
            <a:noFill/>
            <a:ln w="9525">
              <a:noFill/>
              <a:miter lim="800000"/>
              <a:headEnd/>
              <a:tailEnd/>
            </a:ln>
          </p:spPr>
        </p:pic>
        <p:sp>
          <p:nvSpPr>
            <p:cNvPr id="9" name="TextBox 8"/>
            <p:cNvSpPr txBox="1"/>
            <p:nvPr/>
          </p:nvSpPr>
          <p:spPr>
            <a:xfrm>
              <a:off x="674420" y="127064"/>
              <a:ext cx="780739" cy="522549"/>
            </a:xfrm>
            <a:prstGeom prst="rect">
              <a:avLst/>
            </a:prstGeom>
            <a:noFill/>
          </p:spPr>
          <p:txBody>
            <a:bodyPr wrap="none">
              <a:spAutoFit/>
            </a:bodyPr>
            <a:lstStyle/>
            <a:p>
              <a:pPr defTabSz="457200">
                <a:defRPr/>
              </a:pPr>
              <a:r>
                <a:rPr lang="en-US" sz="1400" b="1" i="1" dirty="0">
                  <a:solidFill>
                    <a:prstClr val="white">
                      <a:lumMod val="50000"/>
                    </a:prstClr>
                  </a:solidFill>
                  <a:latin typeface="Helvetica"/>
                  <a:cs typeface="Helvetica"/>
                </a:rPr>
                <a:t>Future</a:t>
              </a:r>
            </a:p>
            <a:p>
              <a:pPr defTabSz="457200">
                <a:defRPr/>
              </a:pPr>
              <a:r>
                <a:rPr lang="en-US" sz="1400" b="1" i="1" dirty="0">
                  <a:solidFill>
                    <a:prstClr val="white">
                      <a:lumMod val="50000"/>
                    </a:prstClr>
                  </a:solidFill>
                  <a:latin typeface="Helvetica"/>
                  <a:cs typeface="Helvetica"/>
                </a:rPr>
                <a:t>Grid</a:t>
              </a:r>
            </a:p>
          </p:txBody>
        </p:sp>
      </p:grpSp>
      <p:pic>
        <p:nvPicPr>
          <p:cNvPr id="4104" name="Picture 9" descr="NSF_Logo.png"/>
          <p:cNvPicPr>
            <a:picLocks noChangeAspect="1"/>
          </p:cNvPicPr>
          <p:nvPr userDrawn="1"/>
        </p:nvPicPr>
        <p:blipFill>
          <a:blip r:embed="rId15" cstate="print"/>
          <a:srcRect/>
          <a:stretch>
            <a:fillRect/>
          </a:stretch>
        </p:blipFill>
        <p:spPr bwMode="auto">
          <a:xfrm>
            <a:off x="8286750" y="0"/>
            <a:ext cx="800100" cy="800100"/>
          </a:xfrm>
          <a:prstGeom prst="rect">
            <a:avLst/>
          </a:prstGeom>
          <a:noFill/>
          <a:ln w="9525">
            <a:noFill/>
            <a:miter lim="800000"/>
            <a:headEnd/>
            <a:tailEnd/>
          </a:ln>
        </p:spPr>
      </p:pic>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457200" rtl="0" eaLnBrk="0" fontAlgn="base" hangingPunct="0">
        <a:spcBef>
          <a:spcPct val="0"/>
        </a:spcBef>
        <a:spcAft>
          <a:spcPct val="0"/>
        </a:spcAft>
        <a:defRPr sz="4400" kern="1200">
          <a:solidFill>
            <a:schemeClr val="tx1"/>
          </a:solidFill>
          <a:effectLst>
            <a:outerShdw blurRad="50800" dist="38100" dir="2700000" algn="tl" rotWithShape="0">
              <a:srgbClr val="000000">
                <a:alpha val="43000"/>
              </a:srgbClr>
            </a:outerShdw>
          </a:effectLst>
          <a:latin typeface="+mj-lt"/>
          <a:ea typeface="+mj-ea"/>
          <a:cs typeface="+mj-cs"/>
        </a:defRPr>
      </a:lvl1pPr>
      <a:lvl2pPr algn="ctr" defTabSz="457200" rtl="0" eaLnBrk="0" fontAlgn="base" hangingPunct="0">
        <a:spcBef>
          <a:spcPct val="0"/>
        </a:spcBef>
        <a:spcAft>
          <a:spcPct val="0"/>
        </a:spcAft>
        <a:defRPr sz="4400">
          <a:solidFill>
            <a:schemeClr val="tx1"/>
          </a:solidFill>
          <a:latin typeface="Calibri" pitchFamily="34" charset="0"/>
        </a:defRPr>
      </a:lvl2pPr>
      <a:lvl3pPr algn="ctr" defTabSz="457200" rtl="0" eaLnBrk="0" fontAlgn="base" hangingPunct="0">
        <a:spcBef>
          <a:spcPct val="0"/>
        </a:spcBef>
        <a:spcAft>
          <a:spcPct val="0"/>
        </a:spcAft>
        <a:defRPr sz="4400">
          <a:solidFill>
            <a:schemeClr val="tx1"/>
          </a:solidFill>
          <a:latin typeface="Calibri" pitchFamily="34" charset="0"/>
        </a:defRPr>
      </a:lvl3pPr>
      <a:lvl4pPr algn="ctr" defTabSz="457200" rtl="0" eaLnBrk="0" fontAlgn="base" hangingPunct="0">
        <a:spcBef>
          <a:spcPct val="0"/>
        </a:spcBef>
        <a:spcAft>
          <a:spcPct val="0"/>
        </a:spcAft>
        <a:defRPr sz="4400">
          <a:solidFill>
            <a:schemeClr val="tx1"/>
          </a:solidFill>
          <a:latin typeface="Calibri" pitchFamily="34" charset="0"/>
        </a:defRPr>
      </a:lvl4pPr>
      <a:lvl5pPr algn="ctr" defTabSz="457200" rtl="0" eaLnBrk="0" fontAlgn="base" hangingPunct="0">
        <a:spcBef>
          <a:spcPct val="0"/>
        </a:spcBef>
        <a:spcAft>
          <a:spcPct val="0"/>
        </a:spcAft>
        <a:defRPr sz="4400">
          <a:solidFill>
            <a:schemeClr val="tx1"/>
          </a:solidFill>
          <a:latin typeface="Calibri" pitchFamily="34" charset="0"/>
        </a:defRPr>
      </a:lvl5pPr>
      <a:lvl6pPr marL="457200" algn="ctr" defTabSz="457200" rtl="0" fontAlgn="base">
        <a:spcBef>
          <a:spcPct val="0"/>
        </a:spcBef>
        <a:spcAft>
          <a:spcPct val="0"/>
        </a:spcAft>
        <a:defRPr sz="4400">
          <a:solidFill>
            <a:schemeClr val="tx1"/>
          </a:solidFill>
          <a:latin typeface="Calibri" pitchFamily="34" charset="0"/>
        </a:defRPr>
      </a:lvl6pPr>
      <a:lvl7pPr marL="914400" algn="ctr" defTabSz="457200" rtl="0" fontAlgn="base">
        <a:spcBef>
          <a:spcPct val="0"/>
        </a:spcBef>
        <a:spcAft>
          <a:spcPct val="0"/>
        </a:spcAft>
        <a:defRPr sz="4400">
          <a:solidFill>
            <a:schemeClr val="tx1"/>
          </a:solidFill>
          <a:latin typeface="Calibri" pitchFamily="34" charset="0"/>
        </a:defRPr>
      </a:lvl7pPr>
      <a:lvl8pPr marL="1371600" algn="ctr" defTabSz="457200" rtl="0" fontAlgn="base">
        <a:spcBef>
          <a:spcPct val="0"/>
        </a:spcBef>
        <a:spcAft>
          <a:spcPct val="0"/>
        </a:spcAft>
        <a:defRPr sz="4400">
          <a:solidFill>
            <a:schemeClr val="tx1"/>
          </a:solidFill>
          <a:latin typeface="Calibri" pitchFamily="34" charset="0"/>
        </a:defRPr>
      </a:lvl8pPr>
      <a:lvl9pPr marL="1828800" algn="ctr" defTabSz="457200" rtl="0" fontAlgn="base">
        <a:spcBef>
          <a:spcPct val="0"/>
        </a:spcBef>
        <a:spcAft>
          <a:spcPct val="0"/>
        </a:spcAft>
        <a:defRPr sz="4400">
          <a:solidFill>
            <a:schemeClr val="tx1"/>
          </a:solidFill>
          <a:latin typeface="Calibri" pitchFamily="34" charset="0"/>
        </a:defRPr>
      </a:lvl9pPr>
    </p:titleStyle>
    <p:bodyStyle>
      <a:lvl1pPr marL="342900" indent="-342900" algn="l" defTabSz="457200"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defTabSz="457200"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defTabSz="457200"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defTabSz="457200"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DEE7F8"/>
        </a:solidFill>
        <a:effectLst/>
      </p:bgPr>
    </p:bg>
    <p:spTree>
      <p:nvGrpSpPr>
        <p:cNvPr id="1" name=""/>
        <p:cNvGrpSpPr/>
        <p:nvPr/>
      </p:nvGrpSpPr>
      <p:grpSpPr>
        <a:xfrm>
          <a:off x="0" y="0"/>
          <a:ext cx="0" cy="0"/>
          <a:chOff x="0" y="0"/>
          <a:chExt cx="0" cy="0"/>
        </a:xfrm>
      </p:grpSpPr>
      <p:sp>
        <p:nvSpPr>
          <p:cNvPr id="5122" name="Title Placeholder 1"/>
          <p:cNvSpPr>
            <a:spLocks noGrp="1"/>
          </p:cNvSpPr>
          <p:nvPr>
            <p:ph type="title"/>
          </p:nvPr>
        </p:nvSpPr>
        <p:spPr bwMode="auto">
          <a:xfrm>
            <a:off x="457200" y="274638"/>
            <a:ext cx="8229600" cy="1143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5123" name="Text Placeholder 2"/>
          <p:cNvSpPr>
            <a:spLocks noGrp="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wrap="square" lIns="91440" tIns="45720" rIns="91440" bIns="45720" numCol="1" anchor="ctr" anchorCtr="0" compatLnSpc="1">
            <a:prstTxWarp prst="textNoShape">
              <a:avLst/>
            </a:prstTxWarp>
          </a:bodyPr>
          <a:lstStyle>
            <a:lvl1pPr>
              <a:defRPr sz="1200">
                <a:solidFill>
                  <a:srgbClr val="898989"/>
                </a:solidFill>
                <a:latin typeface="Calibri" pitchFamily="34" charset="0"/>
              </a:defRPr>
            </a:lvl1pPr>
          </a:lstStyle>
          <a:p>
            <a:pPr defTabSz="457200" fontAlgn="base">
              <a:spcBef>
                <a:spcPct val="0"/>
              </a:spcBef>
              <a:spcAft>
                <a:spcPct val="0"/>
              </a:spcAft>
              <a:defRPr/>
            </a:pPr>
            <a:fld id="{F15D185D-804C-4415-953B-BCE67A486A33}" type="datetimeFigureOut">
              <a:rPr lang="en-US"/>
              <a:pPr defTabSz="457200" fontAlgn="base">
                <a:spcBef>
                  <a:spcPct val="0"/>
                </a:spcBef>
                <a:spcAft>
                  <a:spcPct val="0"/>
                </a:spcAft>
                <a:defRPr/>
              </a:pPr>
              <a:t>2/3/2010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wrap="square" lIns="91440" tIns="45720" rIns="91440" bIns="45720" numCol="1" anchor="ctr" anchorCtr="0" compatLnSpc="1">
            <a:prstTxWarp prst="textNoShape">
              <a:avLst/>
            </a:prstTxWarp>
          </a:bodyPr>
          <a:lstStyle>
            <a:lvl1pPr algn="ctr">
              <a:defRPr sz="1200">
                <a:solidFill>
                  <a:srgbClr val="898989"/>
                </a:solidFill>
                <a:latin typeface="Calibri" pitchFamily="34" charset="0"/>
              </a:defRPr>
            </a:lvl1pPr>
          </a:lstStyle>
          <a:p>
            <a:pPr defTabSz="457200" fontAlgn="base">
              <a:spcBef>
                <a:spcPct val="0"/>
              </a:spcBef>
              <a:spcAft>
                <a:spcPct val="0"/>
              </a:spcAft>
              <a:defRPr/>
            </a:pPr>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itchFamily="34" charset="0"/>
              </a:defRPr>
            </a:lvl1pPr>
          </a:lstStyle>
          <a:p>
            <a:pPr defTabSz="457200" fontAlgn="base">
              <a:spcBef>
                <a:spcPct val="0"/>
              </a:spcBef>
              <a:spcAft>
                <a:spcPct val="0"/>
              </a:spcAft>
              <a:defRPr/>
            </a:pPr>
            <a:fld id="{8F33A4B3-C082-4247-8324-46C7C51AF2AF}" type="slidenum">
              <a:rPr lang="en-US"/>
              <a:pPr defTabSz="457200" fontAlgn="base">
                <a:spcBef>
                  <a:spcPct val="0"/>
                </a:spcBef>
                <a:spcAft>
                  <a:spcPct val="0"/>
                </a:spcAft>
                <a:defRPr/>
              </a:pPr>
              <a:t>‹#›</a:t>
            </a:fld>
            <a:endParaRPr lang="en-US"/>
          </a:p>
        </p:txBody>
      </p:sp>
      <p:pic>
        <p:nvPicPr>
          <p:cNvPr id="5127" name="Picture 6" descr="350px-Zuoshangjiao.jpg"/>
          <p:cNvPicPr>
            <a:picLocks noChangeAspect="1"/>
          </p:cNvPicPr>
          <p:nvPr userDrawn="1"/>
        </p:nvPicPr>
        <p:blipFill>
          <a:blip r:embed="rId13" cstate="print"/>
          <a:srcRect/>
          <a:stretch>
            <a:fillRect/>
          </a:stretch>
        </p:blipFill>
        <p:spPr bwMode="auto">
          <a:xfrm>
            <a:off x="0" y="0"/>
            <a:ext cx="1600200" cy="1541463"/>
          </a:xfrm>
          <a:prstGeom prst="rect">
            <a:avLst/>
          </a:prstGeom>
          <a:noFill/>
          <a:ln w="9525">
            <a:noFill/>
            <a:miter lim="800000"/>
            <a:headEnd/>
            <a:tailEnd/>
          </a:ln>
        </p:spPr>
      </p:pic>
      <p:sp>
        <p:nvSpPr>
          <p:cNvPr id="8" name="Rectangle 25"/>
          <p:cNvSpPr>
            <a:spLocks noChangeArrowheads="1"/>
          </p:cNvSpPr>
          <p:nvPr userDrawn="1"/>
        </p:nvSpPr>
        <p:spPr bwMode="auto">
          <a:xfrm>
            <a:off x="8374063" y="6491288"/>
            <a:ext cx="769937" cy="366712"/>
          </a:xfrm>
          <a:prstGeom prst="rect">
            <a:avLst/>
          </a:prstGeom>
          <a:noFill/>
          <a:ln w="9525">
            <a:noFill/>
            <a:miter lim="800000"/>
            <a:headEnd/>
            <a:tailEnd/>
          </a:ln>
        </p:spPr>
        <p:txBody>
          <a:bodyPr wrap="none" lIns="91425" tIns="45713" rIns="91425" bIns="45713">
            <a:spAutoFit/>
          </a:bodyPr>
          <a:lstStyle/>
          <a:p>
            <a:pPr>
              <a:defRPr/>
            </a:pPr>
            <a:r>
              <a:rPr lang="en-US" b="1" i="1" dirty="0">
                <a:solidFill>
                  <a:srgbClr val="1851CE"/>
                </a:solidFill>
              </a:rPr>
              <a:t>S</a:t>
            </a:r>
            <a:r>
              <a:rPr lang="en-US" b="1" i="1" dirty="0">
                <a:solidFill>
                  <a:srgbClr val="E40701"/>
                </a:solidFill>
              </a:rPr>
              <a:t>A</a:t>
            </a:r>
            <a:r>
              <a:rPr lang="en-US" b="1" i="1" dirty="0">
                <a:solidFill>
                  <a:srgbClr val="EFBA00"/>
                </a:solidFill>
              </a:rPr>
              <a:t>L</a:t>
            </a:r>
            <a:r>
              <a:rPr lang="en-US" b="1" i="1" dirty="0">
                <a:solidFill>
                  <a:srgbClr val="1851CE"/>
                </a:solidFill>
              </a:rPr>
              <a:t>S</a:t>
            </a:r>
            <a:r>
              <a:rPr lang="en-US" b="1" i="1" dirty="0">
                <a:solidFill>
                  <a:srgbClr val="18A221"/>
                </a:solidFill>
              </a:rPr>
              <a:t>A</a:t>
            </a:r>
            <a:endParaRPr lang="en-US" dirty="0">
              <a:solidFill>
                <a:prstClr val="black"/>
              </a:solidFill>
              <a:latin typeface="Corbel" pitchFamily="34" charset="0"/>
            </a:endParaRPr>
          </a:p>
        </p:txBody>
      </p:sp>
    </p:spTree>
  </p:cSld>
  <p:clrMap bg1="lt1" tx1="dk1" bg2="lt2" tx2="dk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Lst>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defRPr>
      </a:lvl2pPr>
      <a:lvl3pPr algn="ctr" rtl="0" eaLnBrk="0" fontAlgn="base" hangingPunct="0">
        <a:spcBef>
          <a:spcPct val="0"/>
        </a:spcBef>
        <a:spcAft>
          <a:spcPct val="0"/>
        </a:spcAft>
        <a:defRPr sz="4400">
          <a:solidFill>
            <a:schemeClr val="tx1"/>
          </a:solidFill>
          <a:latin typeface="Calibri" pitchFamily="34" charset="0"/>
        </a:defRPr>
      </a:lvl3pPr>
      <a:lvl4pPr algn="ctr" rtl="0" eaLnBrk="0" fontAlgn="base" hangingPunct="0">
        <a:spcBef>
          <a:spcPct val="0"/>
        </a:spcBef>
        <a:spcAft>
          <a:spcPct val="0"/>
        </a:spcAft>
        <a:defRPr sz="4400">
          <a:solidFill>
            <a:schemeClr val="tx1"/>
          </a:solidFill>
          <a:latin typeface="Calibri" pitchFamily="34" charset="0"/>
        </a:defRPr>
      </a:lvl4pPr>
      <a:lvl5pPr algn="ctr" rtl="0" eaLnBrk="0" fontAlgn="base" hangingPunct="0">
        <a:spcBef>
          <a:spcPct val="0"/>
        </a:spcBef>
        <a:spcAft>
          <a:spcPct val="0"/>
        </a:spcAft>
        <a:defRPr sz="4400">
          <a:solidFill>
            <a:schemeClr val="tx1"/>
          </a:solidFill>
          <a:latin typeface="Calibri" pitchFamily="34" charset="0"/>
        </a:defRPr>
      </a:lvl5pPr>
      <a:lvl6pPr marL="457200" algn="ctr" rtl="0" fontAlgn="base">
        <a:spcBef>
          <a:spcPct val="0"/>
        </a:spcBef>
        <a:spcAft>
          <a:spcPct val="0"/>
        </a:spcAft>
        <a:defRPr sz="4400">
          <a:solidFill>
            <a:schemeClr val="tx1"/>
          </a:solidFill>
          <a:latin typeface="Calibri" pitchFamily="34" charset="0"/>
        </a:defRPr>
      </a:lvl6pPr>
      <a:lvl7pPr marL="914400" algn="ctr" rtl="0" fontAlgn="base">
        <a:spcBef>
          <a:spcPct val="0"/>
        </a:spcBef>
        <a:spcAft>
          <a:spcPct val="0"/>
        </a:spcAft>
        <a:defRPr sz="4400">
          <a:solidFill>
            <a:schemeClr val="tx1"/>
          </a:solidFill>
          <a:latin typeface="Calibri" pitchFamily="34" charset="0"/>
        </a:defRPr>
      </a:lvl7pPr>
      <a:lvl8pPr marL="1371600" algn="ctr" rtl="0" fontAlgn="base">
        <a:spcBef>
          <a:spcPct val="0"/>
        </a:spcBef>
        <a:spcAft>
          <a:spcPct val="0"/>
        </a:spcAft>
        <a:defRPr sz="4400">
          <a:solidFill>
            <a:schemeClr val="tx1"/>
          </a:solidFill>
          <a:latin typeface="Calibri" pitchFamily="34" charset="0"/>
        </a:defRPr>
      </a:lvl8pPr>
      <a:lvl9pPr marL="1828800" algn="ctr" rtl="0" fontAlgn="base">
        <a:spcBef>
          <a:spcPct val="0"/>
        </a:spcBef>
        <a:spcAft>
          <a:spcPct val="0"/>
        </a:spcAft>
        <a:defRPr sz="4400">
          <a:solidFill>
            <a:schemeClr val="tx1"/>
          </a:solidFill>
          <a:latin typeface="Calibri" pitchFamily="34" charset="0"/>
        </a:defRPr>
      </a:lvl9pPr>
    </p:titleStyle>
    <p:bodyStyle>
      <a:lvl1pPr marL="342900" indent="-342900" algn="l" rtl="0" eaLnBrk="0" fontAlgn="base" hangingPunct="0">
        <a:spcBef>
          <a:spcPct val="20000"/>
        </a:spcBef>
        <a:spcAft>
          <a:spcPct val="0"/>
        </a:spcAft>
        <a:buFont typeface="Arial"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gcf@indiana.ed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hyperlink" Target="http://salsaweb.ads.iu.edu/salsa"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13.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5.xml"/></Relationships>
</file>

<file path=ppt/slides/_rels/slide1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5.xml"/></Relationships>
</file>

<file path=ppt/slides/_rels/slide1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17.xml"/><Relationship Id="rId1" Type="http://schemas.openxmlformats.org/officeDocument/2006/relationships/slideLayout" Target="../slideLayouts/slideLayout25.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8" Type="http://schemas.openxmlformats.org/officeDocument/2006/relationships/image" Target="../media/image16.png"/><Relationship Id="rId3" Type="http://schemas.openxmlformats.org/officeDocument/2006/relationships/image" Target="../media/image11.jpeg"/><Relationship Id="rId7" Type="http://schemas.openxmlformats.org/officeDocument/2006/relationships/image" Target="../media/image15.png"/><Relationship Id="rId2" Type="http://schemas.openxmlformats.org/officeDocument/2006/relationships/notesSlide" Target="../notesSlides/notesSlide21.xml"/><Relationship Id="rId1" Type="http://schemas.openxmlformats.org/officeDocument/2006/relationships/slideLayout" Target="../slideLayouts/slideLayout2.xml"/><Relationship Id="rId6" Type="http://schemas.openxmlformats.org/officeDocument/2006/relationships/image" Target="../media/image14.png"/><Relationship Id="rId5" Type="http://schemas.openxmlformats.org/officeDocument/2006/relationships/image" Target="../media/image13.jpeg"/><Relationship Id="rId4" Type="http://schemas.openxmlformats.org/officeDocument/2006/relationships/image" Target="../media/image12.jpe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18.png"/><Relationship Id="rId4" Type="http://schemas.openxmlformats.org/officeDocument/2006/relationships/chart" Target="../charts/chart1.xml"/></Relationships>
</file>

<file path=ppt/slides/_rels/slide28.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2.png"/><Relationship Id="rId5" Type="http://schemas.openxmlformats.org/officeDocument/2006/relationships/image" Target="../media/image21.png"/><Relationship Id="rId4" Type="http://schemas.openxmlformats.org/officeDocument/2006/relationships/image" Target="../media/image20.png"/></Relationships>
</file>

<file path=ppt/slides/_rels/slide29.xml.rels><?xml version="1.0" encoding="UTF-8" standalone="yes"?>
<Relationships xmlns="http://schemas.openxmlformats.org/package/2006/relationships"><Relationship Id="rId3" Type="http://schemas.openxmlformats.org/officeDocument/2006/relationships/image" Target="../media/image23.emf"/><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image" Target="../media/image24.emf"/></Relationships>
</file>

<file path=ppt/slides/_rels/slide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21.xml"/></Relationships>
</file>

<file path=ppt/slides/_rels/slide30.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30.xml"/><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32.xml"/><Relationship Id="rId1" Type="http://schemas.openxmlformats.org/officeDocument/2006/relationships/slideLayout" Target="../slideLayouts/slideLayout6.xml"/></Relationships>
</file>

<file path=ppt/slides/_rels/slide33.xml.rels><?xml version="1.0" encoding="UTF-8" standalone="yes"?>
<Relationships xmlns="http://schemas.openxmlformats.org/package/2006/relationships"><Relationship Id="rId3" Type="http://schemas.openxmlformats.org/officeDocument/2006/relationships/image" Target="../media/image28.emf"/><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9.emf"/><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9.xml"/><Relationship Id="rId1" Type="http://schemas.openxmlformats.org/officeDocument/2006/relationships/slideLayout" Target="../slideLayouts/slideLayout2.xml"/><Relationship Id="rId6" Type="http://schemas.openxmlformats.org/officeDocument/2006/relationships/image" Target="../media/image33.png"/><Relationship Id="rId5" Type="http://schemas.openxmlformats.org/officeDocument/2006/relationships/image" Target="../media/image32.png"/><Relationship Id="rId4" Type="http://schemas.openxmlformats.org/officeDocument/2006/relationships/image" Target="../media/image31.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4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4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44.xml"/><Relationship Id="rId1" Type="http://schemas.openxmlformats.org/officeDocument/2006/relationships/slideLayout" Target="../slideLayouts/slideLayout6.xml"/><Relationship Id="rId4" Type="http://schemas.openxmlformats.org/officeDocument/2006/relationships/image" Target="../media/image38.png"/></Relationships>
</file>

<file path=ppt/slides/_rels/slide45.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45.xml"/><Relationship Id="rId1" Type="http://schemas.openxmlformats.org/officeDocument/2006/relationships/slideLayout" Target="../slideLayouts/slideLayout6.xml"/><Relationship Id="rId5" Type="http://schemas.openxmlformats.org/officeDocument/2006/relationships/image" Target="../media/image41.png"/><Relationship Id="rId4" Type="http://schemas.openxmlformats.org/officeDocument/2006/relationships/image" Target="../media/image40.png"/></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42.jpeg"/><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43.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685800"/>
            <a:ext cx="7772400" cy="1470025"/>
          </a:xfrm>
        </p:spPr>
        <p:txBody>
          <a:bodyPr>
            <a:noAutofit/>
          </a:bodyPr>
          <a:lstStyle/>
          <a:p>
            <a:r>
              <a:rPr lang="en-US" sz="4000" b="1" dirty="0" smtClean="0"/>
              <a:t>FutureGrid</a:t>
            </a:r>
            <a:br>
              <a:rPr lang="en-US" sz="4000" b="1" dirty="0" smtClean="0"/>
            </a:br>
            <a:r>
              <a:rPr lang="en-US" sz="4000" b="1" dirty="0" smtClean="0"/>
              <a:t>Cloud Technologies and Bioinformatics Applications</a:t>
            </a:r>
            <a:endParaRPr lang="en-US" sz="4000" dirty="0"/>
          </a:p>
        </p:txBody>
      </p:sp>
      <p:sp>
        <p:nvSpPr>
          <p:cNvPr id="3" name="Subtitle 2"/>
          <p:cNvSpPr>
            <a:spLocks noGrp="1"/>
          </p:cNvSpPr>
          <p:nvPr>
            <p:ph type="subTitle" idx="1"/>
          </p:nvPr>
        </p:nvSpPr>
        <p:spPr>
          <a:xfrm>
            <a:off x="304800" y="2362200"/>
            <a:ext cx="8686800" cy="1066800"/>
          </a:xfrm>
        </p:spPr>
        <p:txBody>
          <a:bodyPr>
            <a:noAutofit/>
          </a:bodyPr>
          <a:lstStyle/>
          <a:p>
            <a:r>
              <a:rPr lang="en-US" sz="1800" b="1" i="1" dirty="0" err="1" smtClean="0"/>
              <a:t>CloudCom</a:t>
            </a:r>
            <a:r>
              <a:rPr lang="en-US" sz="1800" b="1" i="1" dirty="0" smtClean="0"/>
              <a:t> 2009</a:t>
            </a:r>
            <a:endParaRPr lang="en-US" sz="1800" dirty="0" smtClean="0">
              <a:solidFill>
                <a:srgbClr val="7030A0"/>
              </a:solidFill>
            </a:endParaRPr>
          </a:p>
          <a:p>
            <a:r>
              <a:rPr lang="en-US" sz="1800" b="1" i="1" dirty="0" smtClean="0">
                <a:solidFill>
                  <a:srgbClr val="7030A0"/>
                </a:solidFill>
              </a:rPr>
              <a:t>Beijing </a:t>
            </a:r>
            <a:r>
              <a:rPr lang="en-US" sz="1800" b="1" i="1" dirty="0" err="1" smtClean="0">
                <a:solidFill>
                  <a:srgbClr val="7030A0"/>
                </a:solidFill>
              </a:rPr>
              <a:t>Jiaotong</a:t>
            </a:r>
            <a:r>
              <a:rPr lang="en-US" sz="1800" b="1" i="1" dirty="0" smtClean="0">
                <a:solidFill>
                  <a:srgbClr val="7030A0"/>
                </a:solidFill>
              </a:rPr>
              <a:t> University</a:t>
            </a:r>
          </a:p>
          <a:p>
            <a:r>
              <a:rPr lang="en-US" sz="1800" b="1" i="1" dirty="0" smtClean="0">
                <a:solidFill>
                  <a:srgbClr val="7030A0"/>
                </a:solidFill>
              </a:rPr>
              <a:t>Beijing December 2 2009</a:t>
            </a:r>
            <a:endParaRPr lang="en-US" sz="1800" b="1" i="1" dirty="0" smtClean="0"/>
          </a:p>
        </p:txBody>
      </p:sp>
      <p:sp>
        <p:nvSpPr>
          <p:cNvPr id="5" name="Subtitle 2"/>
          <p:cNvSpPr txBox="1">
            <a:spLocks/>
          </p:cNvSpPr>
          <p:nvPr/>
        </p:nvSpPr>
        <p:spPr>
          <a:xfrm>
            <a:off x="914400" y="3505200"/>
            <a:ext cx="7239000" cy="3352800"/>
          </a:xfrm>
          <a:prstGeom prst="rect">
            <a:avLst/>
          </a:prstGeom>
        </p:spPr>
        <p:txBody>
          <a:bodyPr vert="horz" lIns="91440" tIns="45720" rIns="91440" bIns="45720" rtlCol="0">
            <a:normAutofit/>
          </a:bodyPr>
          <a:lstStyle/>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r>
              <a:rPr kumimoji="0" lang="en-US" sz="2400" b="0" i="0" u="none" strike="noStrike" kern="1200" cap="none" spc="0" normalizeH="0" baseline="0" noProof="0" dirty="0" smtClean="0">
                <a:ln>
                  <a:noFill/>
                </a:ln>
                <a:effectLst/>
                <a:uLnTx/>
                <a:uFillTx/>
                <a:latin typeface="Times New Roman" pitchFamily="18" charset="0"/>
                <a:cs typeface="Times New Roman" pitchFamily="18" charset="0"/>
              </a:rPr>
              <a:t>Geoffrey Fox</a:t>
            </a:r>
            <a:endParaRPr kumimoji="0" lang="en-US" sz="2400" b="0" i="0" u="none" strike="noStrike" kern="1200" cap="none" spc="0" normalizeH="0" noProof="0" dirty="0" smtClean="0">
              <a:ln>
                <a:noFill/>
              </a:ln>
              <a:effectLst/>
              <a:uLnTx/>
              <a:uFillTx/>
              <a:latin typeface="Times New Roman" pitchFamily="18" charset="0"/>
              <a:cs typeface="Times New Roman" pitchFamily="18" charset="0"/>
            </a:endParaRPr>
          </a:p>
          <a:p>
            <a:pPr lvl="0" algn="ctr">
              <a:spcBef>
                <a:spcPct val="20000"/>
              </a:spcBef>
              <a:defRPr/>
            </a:pPr>
            <a:r>
              <a:rPr lang="en-US" sz="2000" baseline="0" dirty="0" smtClean="0"/>
              <a:t>                     </a:t>
            </a:r>
            <a:r>
              <a:rPr lang="en-US" sz="2000" baseline="0" dirty="0" smtClean="0">
                <a:hlinkClick r:id="rId3"/>
              </a:rPr>
              <a:t>gcf@indiana.edu</a:t>
            </a:r>
            <a:r>
              <a:rPr lang="en-US" sz="2000" dirty="0" smtClean="0"/>
              <a:t>             </a:t>
            </a:r>
            <a:r>
              <a:rPr lang="en-US" sz="2000" dirty="0" smtClean="0">
                <a:hlinkClick r:id="rId4"/>
              </a:rPr>
              <a:t>http://salsaweb.ads.iu.edu/salsa</a:t>
            </a:r>
            <a:endParaRPr lang="en-US" sz="2000" dirty="0" smtClean="0"/>
          </a:p>
          <a:p>
            <a:pPr marL="0" marR="0" lvl="0" indent="0" algn="ctr" defTabSz="914400" rtl="0" eaLnBrk="1" fontAlgn="auto" latinLnBrk="0" hangingPunct="1">
              <a:lnSpc>
                <a:spcPct val="100000"/>
              </a:lnSpc>
              <a:spcBef>
                <a:spcPct val="20000"/>
              </a:spcBef>
              <a:spcAft>
                <a:spcPts val="0"/>
              </a:spcAft>
              <a:buClrTx/>
              <a:buSzTx/>
              <a:buFont typeface="Arial" pitchFamily="34" charset="0"/>
              <a:buNone/>
              <a:tabLst/>
              <a:defRPr/>
            </a:pPr>
            <a:endParaRPr lang="en-US" sz="2400" baseline="0" dirty="0"/>
          </a:p>
          <a:p>
            <a:pPr lvl="0" algn="ctr">
              <a:spcBef>
                <a:spcPct val="20000"/>
              </a:spcBef>
            </a:pPr>
            <a:r>
              <a:rPr lang="en-US" sz="1900" dirty="0" smtClean="0">
                <a:latin typeface="Times New Roman" pitchFamily="18" charset="0"/>
                <a:cs typeface="Times New Roman" pitchFamily="18" charset="0"/>
              </a:rPr>
              <a:t>Community Grids Laboratory</a:t>
            </a:r>
          </a:p>
          <a:p>
            <a:pPr lvl="0" algn="ctr">
              <a:spcBef>
                <a:spcPct val="20000"/>
              </a:spcBef>
            </a:pPr>
            <a:r>
              <a:rPr lang="en-US" sz="1900" dirty="0" smtClean="0">
                <a:latin typeface="Times New Roman" pitchFamily="18" charset="0"/>
                <a:cs typeface="Times New Roman" pitchFamily="18" charset="0"/>
              </a:rPr>
              <a:t>Pervasive Technology Institute</a:t>
            </a:r>
          </a:p>
          <a:p>
            <a:pPr lvl="0" algn="ctr">
              <a:spcBef>
                <a:spcPct val="20000"/>
              </a:spcBef>
            </a:pPr>
            <a:r>
              <a:rPr lang="en-US" sz="1900" dirty="0" smtClean="0">
                <a:latin typeface="Times New Roman" pitchFamily="18" charset="0"/>
                <a:cs typeface="Times New Roman" pitchFamily="18" charset="0"/>
              </a:rPr>
              <a:t>Indiana University</a:t>
            </a:r>
            <a:endParaRPr kumimoji="0" lang="en-US" sz="2400" b="0" i="0" u="none" strike="noStrike" kern="1200" cap="none" spc="0" normalizeH="0" baseline="0" noProof="0" dirty="0" smtClean="0">
              <a:ln>
                <a:noFill/>
              </a:ln>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Selected FutureGrid Timeline</a:t>
            </a:r>
            <a:endParaRPr lang="en-US" dirty="0"/>
          </a:p>
        </p:txBody>
      </p:sp>
      <p:sp>
        <p:nvSpPr>
          <p:cNvPr id="3" name="Content Placeholder 2"/>
          <p:cNvSpPr>
            <a:spLocks noGrp="1"/>
          </p:cNvSpPr>
          <p:nvPr>
            <p:ph idx="1"/>
          </p:nvPr>
        </p:nvSpPr>
        <p:spPr>
          <a:xfrm>
            <a:off x="457200" y="1343025"/>
            <a:ext cx="8229600" cy="5291138"/>
          </a:xfrm>
        </p:spPr>
        <p:txBody>
          <a:bodyPr rtlCol="0">
            <a:normAutofit fontScale="92500" lnSpcReduction="20000"/>
          </a:bodyPr>
          <a:lstStyle/>
          <a:p>
            <a:pPr eaLnBrk="1" fontAlgn="auto" hangingPunct="1">
              <a:spcAft>
                <a:spcPts val="0"/>
              </a:spcAft>
              <a:buFont typeface="Arial"/>
              <a:buChar char="•"/>
              <a:defRPr/>
            </a:pPr>
            <a:r>
              <a:rPr lang="en-US" dirty="0" smtClean="0">
                <a:solidFill>
                  <a:srgbClr val="FF0000"/>
                </a:solidFill>
              </a:rPr>
              <a:t>October 1 2009 </a:t>
            </a:r>
            <a:r>
              <a:rPr lang="en-US" dirty="0" smtClean="0"/>
              <a:t>Project Starts</a:t>
            </a:r>
          </a:p>
          <a:p>
            <a:pPr eaLnBrk="1" fontAlgn="auto" hangingPunct="1">
              <a:spcAft>
                <a:spcPts val="0"/>
              </a:spcAft>
              <a:buFont typeface="Arial"/>
              <a:buChar char="•"/>
              <a:defRPr/>
            </a:pPr>
            <a:r>
              <a:rPr lang="en-US" dirty="0" smtClean="0">
                <a:solidFill>
                  <a:srgbClr val="FF0000"/>
                </a:solidFill>
              </a:rPr>
              <a:t>November 16-19 </a:t>
            </a:r>
            <a:r>
              <a:rPr lang="en-US" dirty="0" smtClean="0"/>
              <a:t>SC09 Demo/F2F Committee Meetings/Chat up collaborators</a:t>
            </a:r>
          </a:p>
          <a:p>
            <a:pPr eaLnBrk="1" fontAlgn="auto" hangingPunct="1">
              <a:spcAft>
                <a:spcPts val="0"/>
              </a:spcAft>
              <a:buFont typeface="Arial"/>
              <a:buChar char="•"/>
              <a:defRPr/>
            </a:pPr>
            <a:r>
              <a:rPr lang="en-US" dirty="0" smtClean="0">
                <a:solidFill>
                  <a:srgbClr val="FF0000"/>
                </a:solidFill>
              </a:rPr>
              <a:t>January 2010 </a:t>
            </a:r>
            <a:r>
              <a:rPr lang="en-US" dirty="0" smtClean="0"/>
              <a:t>– Significant Hardware available</a:t>
            </a:r>
          </a:p>
          <a:p>
            <a:pPr eaLnBrk="1" fontAlgn="auto" hangingPunct="1">
              <a:spcAft>
                <a:spcPts val="0"/>
              </a:spcAft>
              <a:buFont typeface="Arial"/>
              <a:buChar char="•"/>
              <a:defRPr/>
            </a:pPr>
            <a:r>
              <a:rPr lang="en-US" dirty="0" smtClean="0">
                <a:solidFill>
                  <a:srgbClr val="FF0000"/>
                </a:solidFill>
              </a:rPr>
              <a:t>March 2010 </a:t>
            </a:r>
            <a:r>
              <a:rPr lang="en-US" dirty="0" smtClean="0"/>
              <a:t>FutureGrid network complete</a:t>
            </a:r>
          </a:p>
          <a:p>
            <a:pPr eaLnBrk="1" fontAlgn="auto" hangingPunct="1">
              <a:spcAft>
                <a:spcPts val="0"/>
              </a:spcAft>
              <a:buFont typeface="Arial"/>
              <a:buChar char="•"/>
              <a:defRPr/>
            </a:pPr>
            <a:r>
              <a:rPr lang="en-US" dirty="0" smtClean="0">
                <a:solidFill>
                  <a:srgbClr val="FF0000"/>
                </a:solidFill>
              </a:rPr>
              <a:t>March 2010 </a:t>
            </a:r>
            <a:r>
              <a:rPr lang="en-US" dirty="0" smtClean="0"/>
              <a:t>FutureGrid Annual Meeting</a:t>
            </a:r>
          </a:p>
          <a:p>
            <a:pPr eaLnBrk="1" fontAlgn="auto" hangingPunct="1">
              <a:spcAft>
                <a:spcPts val="0"/>
              </a:spcAft>
              <a:buFont typeface="Arial"/>
              <a:buChar char="•"/>
              <a:defRPr/>
            </a:pPr>
            <a:r>
              <a:rPr lang="en-US" dirty="0" smtClean="0">
                <a:solidFill>
                  <a:srgbClr val="FF0000"/>
                </a:solidFill>
              </a:rPr>
              <a:t>April 2010 </a:t>
            </a:r>
            <a:r>
              <a:rPr lang="en-US" dirty="0" smtClean="0"/>
              <a:t>Many early users</a:t>
            </a:r>
          </a:p>
          <a:p>
            <a:pPr eaLnBrk="1" fontAlgn="auto" hangingPunct="1">
              <a:spcAft>
                <a:spcPts val="0"/>
              </a:spcAft>
              <a:buFont typeface="Arial"/>
              <a:buChar char="•"/>
              <a:defRPr/>
            </a:pPr>
            <a:r>
              <a:rPr lang="en-US" dirty="0" smtClean="0">
                <a:solidFill>
                  <a:srgbClr val="FF0000"/>
                </a:solidFill>
              </a:rPr>
              <a:t>September 2010 </a:t>
            </a:r>
            <a:r>
              <a:rPr lang="en-US" dirty="0" smtClean="0"/>
              <a:t>All hardware (except Track IIC lookalike) accepted </a:t>
            </a:r>
          </a:p>
          <a:p>
            <a:pPr eaLnBrk="1" fontAlgn="auto" hangingPunct="1">
              <a:spcAft>
                <a:spcPts val="0"/>
              </a:spcAft>
              <a:buFont typeface="Arial"/>
              <a:buChar char="•"/>
              <a:defRPr/>
            </a:pPr>
            <a:r>
              <a:rPr lang="en-US" dirty="0" smtClean="0">
                <a:solidFill>
                  <a:srgbClr val="FF0000"/>
                </a:solidFill>
              </a:rPr>
              <a:t>October 1 2011 </a:t>
            </a:r>
            <a:r>
              <a:rPr lang="en-US" dirty="0" err="1" smtClean="0"/>
              <a:t>FutureGrid</a:t>
            </a:r>
            <a:r>
              <a:rPr lang="en-US" dirty="0" smtClean="0"/>
              <a:t> </a:t>
            </a:r>
            <a:r>
              <a:rPr lang="en-US" dirty="0" err="1" smtClean="0"/>
              <a:t>allocatable</a:t>
            </a:r>
            <a:r>
              <a:rPr lang="en-US" dirty="0" smtClean="0"/>
              <a:t> via </a:t>
            </a:r>
            <a:r>
              <a:rPr lang="en-US" dirty="0" err="1" smtClean="0"/>
              <a:t>TeraGrid</a:t>
            </a:r>
            <a:r>
              <a:rPr lang="en-US" dirty="0" smtClean="0"/>
              <a:t> process – first two years by user/science board led by Andrew </a:t>
            </a:r>
            <a:r>
              <a:rPr lang="en-US" dirty="0" err="1" smtClean="0"/>
              <a:t>Grimshaw</a:t>
            </a:r>
            <a:endParaRPr lang="en-US" dirty="0" smtClean="0"/>
          </a:p>
          <a:p>
            <a:pPr eaLnBrk="1" fontAlgn="auto" hangingPunct="1">
              <a:spcAft>
                <a:spcPts val="0"/>
              </a:spcAft>
              <a:buFont typeface="Arial"/>
              <a:buChar char="•"/>
              <a:defRPr/>
            </a:pPr>
            <a:endParaRPr lang="en-US" dirty="0"/>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Architecture</a:t>
            </a:r>
            <a:endParaRPr lang="en-US" dirty="0"/>
          </a:p>
        </p:txBody>
      </p:sp>
      <p:sp>
        <p:nvSpPr>
          <p:cNvPr id="1028" name="Content Placeholder 4"/>
          <p:cNvSpPr>
            <a:spLocks noGrp="1"/>
          </p:cNvSpPr>
          <p:nvPr>
            <p:ph idx="1"/>
          </p:nvPr>
        </p:nvSpPr>
        <p:spPr/>
        <p:txBody>
          <a:bodyPr/>
          <a:lstStyle/>
          <a:p>
            <a:pPr eaLnBrk="1" hangingPunct="1"/>
            <a:endParaRPr lang="en-US" smtClean="0"/>
          </a:p>
        </p:txBody>
      </p:sp>
      <p:graphicFrame>
        <p:nvGraphicFramePr>
          <p:cNvPr id="1026" name="Object 2"/>
          <p:cNvGraphicFramePr>
            <a:graphicFrameLocks noChangeAspect="1"/>
          </p:cNvGraphicFramePr>
          <p:nvPr/>
        </p:nvGraphicFramePr>
        <p:xfrm>
          <a:off x="0" y="874713"/>
          <a:ext cx="9147175" cy="5983287"/>
        </p:xfrm>
        <a:graphic>
          <a:graphicData uri="http://schemas.openxmlformats.org/presentationml/2006/ole">
            <p:oleObj spid="_x0000_s191490" name="Acrobat Document" r:id="rId4" imgW="7851600" imgH="5079960" progId="AcroExch.Document.7">
              <p:embed/>
            </p:oleObj>
          </a:graphicData>
        </a:graphic>
      </p:graphicFrame>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dirty="0" err="1" smtClean="0"/>
              <a:t>FutureGrid</a:t>
            </a:r>
            <a:r>
              <a:rPr lang="en-US" dirty="0" smtClean="0"/>
              <a:t> Architecture</a:t>
            </a:r>
            <a:endParaRPr lang="en-US" dirty="0"/>
          </a:p>
        </p:txBody>
      </p:sp>
      <p:sp>
        <p:nvSpPr>
          <p:cNvPr id="3" name="Content Placeholder 2"/>
          <p:cNvSpPr>
            <a:spLocks noGrp="1"/>
          </p:cNvSpPr>
          <p:nvPr>
            <p:ph idx="1"/>
          </p:nvPr>
        </p:nvSpPr>
        <p:spPr>
          <a:xfrm>
            <a:off x="0" y="1011238"/>
            <a:ext cx="8988425" cy="5662612"/>
          </a:xfrm>
        </p:spPr>
        <p:txBody>
          <a:bodyPr rtlCol="0">
            <a:normAutofit fontScale="92500" lnSpcReduction="20000"/>
          </a:bodyPr>
          <a:lstStyle/>
          <a:p>
            <a:pPr eaLnBrk="1" fontAlgn="auto" hangingPunct="1">
              <a:spcAft>
                <a:spcPts val="0"/>
              </a:spcAft>
              <a:buFont typeface="Arial"/>
              <a:buChar char="•"/>
              <a:defRPr/>
            </a:pPr>
            <a:r>
              <a:rPr lang="en-US" dirty="0" smtClean="0"/>
              <a:t>Open Architecture allows to configure resources based on images</a:t>
            </a:r>
          </a:p>
          <a:p>
            <a:pPr eaLnBrk="1" fontAlgn="auto" hangingPunct="1">
              <a:spcAft>
                <a:spcPts val="0"/>
              </a:spcAft>
              <a:buFont typeface="Arial"/>
              <a:buChar char="•"/>
              <a:defRPr/>
            </a:pPr>
            <a:r>
              <a:rPr lang="en-US" dirty="0" smtClean="0"/>
              <a:t>Managed images allows to create similar experiment environments</a:t>
            </a:r>
          </a:p>
          <a:p>
            <a:pPr eaLnBrk="1" fontAlgn="auto" hangingPunct="1">
              <a:spcAft>
                <a:spcPts val="0"/>
              </a:spcAft>
              <a:buFont typeface="Arial"/>
              <a:buChar char="•"/>
              <a:defRPr/>
            </a:pPr>
            <a:r>
              <a:rPr lang="en-US" dirty="0" smtClean="0"/>
              <a:t>Experiment management allows </a:t>
            </a:r>
            <a:r>
              <a:rPr lang="en-US" dirty="0" smtClean="0">
                <a:solidFill>
                  <a:srgbClr val="FF0000"/>
                </a:solidFill>
              </a:rPr>
              <a:t>reproducible activities</a:t>
            </a:r>
          </a:p>
          <a:p>
            <a:pPr eaLnBrk="1" fontAlgn="auto" hangingPunct="1">
              <a:spcAft>
                <a:spcPts val="0"/>
              </a:spcAft>
              <a:buFont typeface="Arial"/>
              <a:buChar char="•"/>
              <a:defRPr/>
            </a:pPr>
            <a:r>
              <a:rPr lang="en-US" dirty="0" smtClean="0"/>
              <a:t>Through our modular design we allow </a:t>
            </a:r>
            <a:r>
              <a:rPr lang="en-US" dirty="0" smtClean="0">
                <a:solidFill>
                  <a:srgbClr val="FF0000"/>
                </a:solidFill>
              </a:rPr>
              <a:t>different clouds and images </a:t>
            </a:r>
            <a:r>
              <a:rPr lang="en-US" dirty="0" smtClean="0"/>
              <a:t>to be “rained” upon hardware.</a:t>
            </a:r>
          </a:p>
          <a:p>
            <a:pPr eaLnBrk="1" fontAlgn="auto" hangingPunct="1">
              <a:spcAft>
                <a:spcPts val="0"/>
              </a:spcAft>
              <a:buFont typeface="Arial"/>
              <a:buChar char="•"/>
              <a:defRPr/>
            </a:pPr>
            <a:r>
              <a:rPr lang="en-US" dirty="0" smtClean="0"/>
              <a:t>Note will be </a:t>
            </a:r>
            <a:r>
              <a:rPr lang="en-US" dirty="0" smtClean="0">
                <a:solidFill>
                  <a:srgbClr val="FF0000"/>
                </a:solidFill>
              </a:rPr>
              <a:t>supported 24x7 </a:t>
            </a:r>
            <a:r>
              <a:rPr lang="en-US" dirty="0" smtClean="0"/>
              <a:t>at “TeraGrid Production Quality” </a:t>
            </a:r>
          </a:p>
          <a:p>
            <a:pPr eaLnBrk="1" fontAlgn="auto" hangingPunct="1">
              <a:spcAft>
                <a:spcPts val="0"/>
              </a:spcAft>
              <a:buFont typeface="Arial"/>
              <a:buChar char="•"/>
              <a:defRPr/>
            </a:pPr>
            <a:r>
              <a:rPr lang="en-US" dirty="0" smtClean="0"/>
              <a:t>Will  support deployment of </a:t>
            </a:r>
            <a:r>
              <a:rPr lang="en-US" dirty="0" smtClean="0">
                <a:solidFill>
                  <a:srgbClr val="FF0000"/>
                </a:solidFill>
              </a:rPr>
              <a:t>“important” middleware </a:t>
            </a:r>
            <a:r>
              <a:rPr lang="en-US" dirty="0" smtClean="0"/>
              <a:t>including TeraGrid stack, Condor, BOINC, </a:t>
            </a:r>
            <a:r>
              <a:rPr lang="en-US" dirty="0" err="1" smtClean="0"/>
              <a:t>gLite</a:t>
            </a:r>
            <a:r>
              <a:rPr lang="en-US" dirty="0" smtClean="0"/>
              <a:t>, </a:t>
            </a:r>
            <a:r>
              <a:rPr lang="en-US" dirty="0" err="1" smtClean="0"/>
              <a:t>Unicore</a:t>
            </a:r>
            <a:r>
              <a:rPr lang="en-US" dirty="0" smtClean="0"/>
              <a:t>, Genesis II</a:t>
            </a:r>
            <a:endParaRPr lang="en-US" dirty="0"/>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3" name="Rectangle 1"/>
          <p:cNvSpPr>
            <a:spLocks noGrp="1" noChangeArrowheads="1"/>
          </p:cNvSpPr>
          <p:nvPr>
            <p:ph type="title"/>
          </p:nvPr>
        </p:nvSpPr>
        <p:spPr>
          <a:xfrm>
            <a:off x="457200" y="273050"/>
            <a:ext cx="8228013" cy="1146175"/>
          </a:xfrm>
        </p:spPr>
        <p:txBody>
          <a:bodyPr tIns="35202"/>
          <a:lstStyle/>
          <a:p>
            <a:pPr eaLnBrk="1" hangingPunct="1">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smtClean="0"/>
              <a:t>RAIN: Dynamic </a:t>
            </a:r>
            <a:r>
              <a:rPr lang="en-US" dirty="0"/>
              <a:t>Provisioning </a:t>
            </a:r>
          </a:p>
        </p:txBody>
      </p:sp>
      <p:sp>
        <p:nvSpPr>
          <p:cNvPr id="3074" name="Rectangle 2"/>
          <p:cNvSpPr>
            <a:spLocks noGrp="1" noChangeArrowheads="1"/>
          </p:cNvSpPr>
          <p:nvPr>
            <p:ph type="body" idx="1"/>
          </p:nvPr>
        </p:nvSpPr>
        <p:spPr>
          <a:xfrm>
            <a:off x="457200" y="1604963"/>
            <a:ext cx="8228013" cy="4997450"/>
          </a:xfrm>
        </p:spPr>
        <p:txBody>
          <a:bodyPr>
            <a:normAutofit lnSpcReduction="10000"/>
          </a:bodyPr>
          <a:lstStyle/>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Change underlying system to support current user demands</a:t>
            </a:r>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Linux, Windows,</a:t>
            </a:r>
            <a:r>
              <a:rPr lang="en-US" dirty="0" smtClean="0"/>
              <a:t> </a:t>
            </a:r>
            <a:r>
              <a:rPr lang="en-US" dirty="0" err="1"/>
              <a:t>X</a:t>
            </a:r>
            <a:r>
              <a:rPr lang="en-US" dirty="0" err="1" smtClean="0"/>
              <a:t>en</a:t>
            </a:r>
            <a:r>
              <a:rPr lang="en-US" dirty="0"/>
              <a:t>,</a:t>
            </a:r>
            <a:r>
              <a:rPr lang="en-US" dirty="0" smtClean="0"/>
              <a:t> Nimbus</a:t>
            </a:r>
            <a:r>
              <a:rPr lang="en-US" dirty="0"/>
              <a:t>,</a:t>
            </a:r>
            <a:r>
              <a:rPr lang="en-US" dirty="0" smtClean="0"/>
              <a:t> Eucalyptus</a:t>
            </a:r>
            <a:endParaRPr lang="en-US" dirty="0"/>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Stateless images</a:t>
            </a:r>
          </a:p>
          <a:p>
            <a:pPr marL="783372" lvl="1"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Shorter boot times</a:t>
            </a:r>
          </a:p>
          <a:p>
            <a:pPr marL="783372" lvl="1"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Easier to maintain</a:t>
            </a:r>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err="1"/>
              <a:t>Stateful</a:t>
            </a:r>
            <a:r>
              <a:rPr lang="en-US" dirty="0"/>
              <a:t> installs</a:t>
            </a:r>
          </a:p>
          <a:p>
            <a:pPr marL="783372" lvl="1"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Windows</a:t>
            </a:r>
          </a:p>
          <a:p>
            <a:pPr marL="391686" indent="-293764" eaLnBrk="1" hangingPunct="1">
              <a:buSzPct val="45000"/>
              <a:buFont typeface="Wingdings" pitchFamily="26" charset="2"/>
              <a:buChar char=""/>
              <a:tabLst>
                <a:tab pos="656650" algn="l"/>
                <a:tab pos="1313299" algn="l"/>
                <a:tab pos="1969949" algn="l"/>
                <a:tab pos="2626599" algn="l"/>
                <a:tab pos="3283248" algn="l"/>
                <a:tab pos="3939898" algn="l"/>
                <a:tab pos="4596548" algn="l"/>
                <a:tab pos="5253198" algn="l"/>
                <a:tab pos="5909847" algn="l"/>
                <a:tab pos="6566497" algn="l"/>
                <a:tab pos="7223147" algn="l"/>
                <a:tab pos="7879796" algn="l"/>
              </a:tabLst>
              <a:defRPr/>
            </a:pPr>
            <a:r>
              <a:rPr lang="en-US" dirty="0"/>
              <a:t>Use </a:t>
            </a:r>
            <a:r>
              <a:rPr lang="en-US" dirty="0" err="1"/>
              <a:t>moab</a:t>
            </a:r>
            <a:r>
              <a:rPr lang="en-US" dirty="0"/>
              <a:t> to trigger changes and </a:t>
            </a:r>
            <a:r>
              <a:rPr lang="en-US" dirty="0" err="1"/>
              <a:t>xCAT</a:t>
            </a:r>
            <a:r>
              <a:rPr lang="en-US" dirty="0"/>
              <a:t> to manage installs</a:t>
            </a:r>
          </a:p>
        </p:txBody>
      </p:sp>
      <p:sp>
        <p:nvSpPr>
          <p:cNvPr id="4" name="Date Placeholder 3"/>
          <p:cNvSpPr>
            <a:spLocks noGrp="1"/>
          </p:cNvSpPr>
          <p:nvPr>
            <p:ph type="dt" sz="quarter" idx="10"/>
          </p:nvPr>
        </p:nvSpPr>
        <p:spPr/>
        <p:txBody>
          <a:bodyPr/>
          <a:lstStyle/>
          <a:p>
            <a:pPr>
              <a:defRPr/>
            </a:pPr>
            <a:fld id="{7EB1D2FF-F999-0B46-870A-6C24C03412F0}" type="datetime1">
              <a:rPr lang="en-US" smtClean="0">
                <a:solidFill>
                  <a:prstClr val="black">
                    <a:tint val="75000"/>
                  </a:prstClr>
                </a:solidFill>
              </a:rPr>
              <a:pPr>
                <a:defRPr/>
              </a:pPr>
              <a:t>2/3/2010</a:t>
            </a:fld>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pPr>
              <a:defRPr/>
            </a:pPr>
            <a:fld id="{3ECF0D1A-C8DE-4857-9B6F-D8991B299ADD}" type="slidenum">
              <a:rPr lang="en-US" smtClean="0">
                <a:solidFill>
                  <a:prstClr val="black">
                    <a:tint val="75000"/>
                  </a:prstClr>
                </a:solidFill>
              </a:rPr>
              <a:pPr>
                <a:defRPr/>
              </a:pPr>
              <a:t>13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pPr>
              <a:defRPr/>
            </a:pPr>
            <a:r>
              <a:rPr lang="en-US" smtClean="0">
                <a:solidFill>
                  <a:prstClr val="black">
                    <a:tint val="75000"/>
                  </a:prstClr>
                </a:solidFill>
              </a:rPr>
              <a:t>http://futuregrid.org</a:t>
            </a:r>
            <a:endParaRPr lang="en-US">
              <a:solidFill>
                <a:prstClr val="black">
                  <a:tint val="75000"/>
                </a:prstClr>
              </a:solidFill>
            </a:endParaRPr>
          </a:p>
        </p:txBody>
      </p:sp>
    </p:spTree>
  </p:cSld>
  <p:clrMapOvr>
    <a:masterClrMapping/>
  </p:clrMapOvr>
  <p:transition spd="med"/>
  <p:timing>
    <p:tnLst>
      <p:par>
        <p:cTn id="1" dur="indefinite" restart="never" nodeType="tmRoot">
          <p:childTnLst>
            <p:seq concurrent="1" nextAc="seek">
              <p:cTn id="2" dur="0"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63171" name="Picture 3" descr="C:\Documents and Settings\Geoffrey Fox\Desktop\FutureGrid Postcard_Page_1.jpg"/>
          <p:cNvPicPr>
            <a:picLocks noChangeAspect="1" noChangeArrowheads="1"/>
          </p:cNvPicPr>
          <p:nvPr/>
        </p:nvPicPr>
        <p:blipFill>
          <a:blip r:embed="rId3" cstate="print"/>
          <a:srcRect/>
          <a:stretch>
            <a:fillRect/>
          </a:stretch>
        </p:blipFill>
        <p:spPr bwMode="auto">
          <a:xfrm>
            <a:off x="0" y="877964"/>
            <a:ext cx="9144000" cy="5980036"/>
          </a:xfrm>
          <a:prstGeom prst="rect">
            <a:avLst/>
          </a:prstGeom>
          <a:noFill/>
        </p:spPr>
      </p:pic>
      <p:sp>
        <p:nvSpPr>
          <p:cNvPr id="2" name="Title 1"/>
          <p:cNvSpPr>
            <a:spLocks noGrp="1"/>
          </p:cNvSpPr>
          <p:nvPr>
            <p:ph type="title"/>
          </p:nvPr>
        </p:nvSpPr>
        <p:spPr>
          <a:xfrm>
            <a:off x="762000" y="0"/>
            <a:ext cx="8229600" cy="838200"/>
          </a:xfrm>
        </p:spPr>
        <p:txBody>
          <a:bodyPr>
            <a:normAutofit fontScale="90000"/>
          </a:bodyPr>
          <a:lstStyle/>
          <a:p>
            <a:r>
              <a:rPr lang="en-US" dirty="0" smtClean="0"/>
              <a:t>FutureGrid is a new part of TeraGrid</a:t>
            </a:r>
            <a:endParaRPr lang="en-US" dirty="0"/>
          </a:p>
        </p:txBody>
      </p:sp>
      <p:sp>
        <p:nvSpPr>
          <p:cNvPr id="4" name="TextBox 3"/>
          <p:cNvSpPr txBox="1"/>
          <p:nvPr/>
        </p:nvSpPr>
        <p:spPr>
          <a:xfrm>
            <a:off x="4572000" y="1905000"/>
            <a:ext cx="3335593" cy="923330"/>
          </a:xfrm>
          <a:prstGeom prst="rect">
            <a:avLst/>
          </a:prstGeom>
          <a:solidFill>
            <a:schemeClr val="bg1"/>
          </a:solidFill>
        </p:spPr>
        <p:txBody>
          <a:bodyPr wrap="none" rtlCol="0">
            <a:spAutoFit/>
          </a:bodyPr>
          <a:lstStyle/>
          <a:p>
            <a:r>
              <a:rPr lang="en-US" dirty="0" smtClean="0"/>
              <a:t>Several </a:t>
            </a:r>
            <a:r>
              <a:rPr lang="en-US" dirty="0" err="1" smtClean="0"/>
              <a:t>Postdoc</a:t>
            </a:r>
            <a:r>
              <a:rPr lang="en-US" dirty="0" smtClean="0"/>
              <a:t> and </a:t>
            </a:r>
            <a:br>
              <a:rPr lang="en-US" dirty="0" smtClean="0"/>
            </a:br>
            <a:r>
              <a:rPr lang="en-US" dirty="0" smtClean="0"/>
              <a:t>Software Engineer Positions open</a:t>
            </a:r>
          </a:p>
          <a:p>
            <a:r>
              <a:rPr lang="en-US" dirty="0" smtClean="0"/>
              <a:t>Please apply </a:t>
            </a: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additive="base">
                                        <p:cTn id="7" dur="500" fill="hold"/>
                                        <p:tgtEl>
                                          <p:spTgt spid="4">
                                            <p:bg/>
                                          </p:spTgt>
                                        </p:tgtEl>
                                        <p:attrNameLst>
                                          <p:attrName>ppt_x</p:attrName>
                                        </p:attrNameLst>
                                      </p:cBhvr>
                                      <p:tavLst>
                                        <p:tav tm="0">
                                          <p:val>
                                            <p:strVal val="#ppt_x"/>
                                          </p:val>
                                        </p:tav>
                                        <p:tav tm="100000">
                                          <p:val>
                                            <p:strVal val="#ppt_x"/>
                                          </p:val>
                                        </p:tav>
                                      </p:tavLst>
                                    </p:anim>
                                    <p:anim calcmode="lin" valueType="num">
                                      <p:cBhvr additive="base">
                                        <p:cTn id="8" dur="500" fill="hold"/>
                                        <p:tgtEl>
                                          <p:spTgt spid="4">
                                            <p:bg/>
                                          </p:spTgt>
                                        </p:tgtEl>
                                        <p:attrNameLst>
                                          <p:attrName>ppt_y</p:attrName>
                                        </p:attrNameLst>
                                      </p:cBhvr>
                                      <p:tavLst>
                                        <p:tav tm="0">
                                          <p:val>
                                            <p:strVal val="1+#ppt_h/2"/>
                                          </p:val>
                                        </p:tav>
                                        <p:tav tm="100000">
                                          <p:val>
                                            <p:strVal val="#ppt_y"/>
                                          </p:val>
                                        </p:tav>
                                      </p:tavLst>
                                    </p:anim>
                                  </p:childTnLst>
                                </p:cTn>
                              </p:par>
                              <p:par>
                                <p:cTn id="9" presetID="2" presetClass="entr" presetSubtype="4" fill="hold" grpId="0" nodeType="withEffect">
                                  <p:stCondLst>
                                    <p:cond delay="0"/>
                                  </p:stCondLst>
                                  <p:childTnLst>
                                    <p:set>
                                      <p:cBhvr>
                                        <p:cTn id="10" dur="1" fill="hold">
                                          <p:stCondLst>
                                            <p:cond delay="0"/>
                                          </p:stCondLst>
                                        </p:cTn>
                                        <p:tgtEl>
                                          <p:spTgt spid="4">
                                            <p:txEl>
                                              <p:pRg st="0" end="0"/>
                                            </p:txEl>
                                          </p:spTgt>
                                        </p:tgtEl>
                                        <p:attrNameLst>
                                          <p:attrName>style.visibility</p:attrName>
                                        </p:attrNameLst>
                                      </p:cBhvr>
                                      <p:to>
                                        <p:strVal val="visible"/>
                                      </p:to>
                                    </p:set>
                                    <p:anim calcmode="lin" valueType="num">
                                      <p:cBhvr additive="base">
                                        <p:cTn id="11" dur="500" fill="hold"/>
                                        <p:tgtEl>
                                          <p:spTgt spid="4">
                                            <p:txEl>
                                              <p:pRg st="0" end="0"/>
                                            </p:txEl>
                                          </p:spTgt>
                                        </p:tgtEl>
                                        <p:attrNameLst>
                                          <p:attrName>ppt_x</p:attrName>
                                        </p:attrNameLst>
                                      </p:cBhvr>
                                      <p:tavLst>
                                        <p:tav tm="0">
                                          <p:val>
                                            <p:strVal val="#ppt_x"/>
                                          </p:val>
                                        </p:tav>
                                        <p:tav tm="100000">
                                          <p:val>
                                            <p:strVal val="#ppt_x"/>
                                          </p:val>
                                        </p:tav>
                                      </p:tavLst>
                                    </p:anim>
                                    <p:anim calcmode="lin" valueType="num">
                                      <p:cBhvr additive="base">
                                        <p:cTn id="12" dur="500" fill="hold"/>
                                        <p:tgtEl>
                                          <p:spTgt spid="4">
                                            <p:txEl>
                                              <p:pRg st="0" end="0"/>
                                            </p:txEl>
                                          </p:spTgt>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4">
                                            <p:txEl>
                                              <p:pRg st="1" end="1"/>
                                            </p:txEl>
                                          </p:spTgt>
                                        </p:tgtEl>
                                        <p:attrNameLst>
                                          <p:attrName>style.visibility</p:attrName>
                                        </p:attrNameLst>
                                      </p:cBhvr>
                                      <p:to>
                                        <p:strVal val="visible"/>
                                      </p:to>
                                    </p:set>
                                    <p:anim calcmode="lin" valueType="num">
                                      <p:cBhvr additive="base">
                                        <p:cTn id="15" dur="500" fill="hold"/>
                                        <p:tgtEl>
                                          <p:spTgt spid="4">
                                            <p:txEl>
                                              <p:pRg st="1" end="1"/>
                                            </p:txEl>
                                          </p:spTgt>
                                        </p:tgtEl>
                                        <p:attrNameLst>
                                          <p:attrName>ppt_x</p:attrName>
                                        </p:attrNameLst>
                                      </p:cBhvr>
                                      <p:tavLst>
                                        <p:tav tm="0">
                                          <p:val>
                                            <p:strVal val="#ppt_x"/>
                                          </p:val>
                                        </p:tav>
                                        <p:tav tm="100000">
                                          <p:val>
                                            <p:strVal val="#ppt_x"/>
                                          </p:val>
                                        </p:tav>
                                      </p:tavLst>
                                    </p:anim>
                                    <p:anim calcmode="lin" valueType="num">
                                      <p:cBhvr additive="base">
                                        <p:cTn id="16" dur="500" fill="hold"/>
                                        <p:tgtEl>
                                          <p:spTgt spid="4">
                                            <p:txEl>
                                              <p:pRg st="1" end="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allAtOnce"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rtlCol="0">
            <a:normAutofit fontScale="90000"/>
          </a:bodyPr>
          <a:lstStyle/>
          <a:p>
            <a:pPr eaLnBrk="1" fontAlgn="auto" hangingPunct="1">
              <a:spcAft>
                <a:spcPts val="0"/>
              </a:spcAft>
              <a:defRPr/>
            </a:pPr>
            <a:r>
              <a:rPr lang="en-US" dirty="0" smtClean="0"/>
              <a:t>SALSA </a:t>
            </a:r>
            <a:br>
              <a:rPr lang="en-US" dirty="0" smtClean="0"/>
            </a:br>
            <a:r>
              <a:rPr lang="en-US" dirty="0" smtClean="0"/>
              <a:t>Dynamic Virtual Cluster Hosting</a:t>
            </a:r>
            <a:endParaRPr lang="en-US" dirty="0"/>
          </a:p>
        </p:txBody>
      </p:sp>
      <p:sp>
        <p:nvSpPr>
          <p:cNvPr id="4" name="Rectangle 3"/>
          <p:cNvSpPr/>
          <p:nvPr/>
        </p:nvSpPr>
        <p:spPr>
          <a:xfrm>
            <a:off x="381000" y="4762500"/>
            <a:ext cx="8382000" cy="361950"/>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r>
              <a:rPr lang="en-US" dirty="0" err="1">
                <a:solidFill>
                  <a:prstClr val="black"/>
                </a:solidFill>
              </a:rPr>
              <a:t>iDataplex</a:t>
            </a:r>
            <a:r>
              <a:rPr lang="en-US" dirty="0">
                <a:solidFill>
                  <a:prstClr val="black"/>
                </a:solidFill>
              </a:rPr>
              <a:t> Bare-metal Nodes (32 nodes)</a:t>
            </a:r>
          </a:p>
        </p:txBody>
      </p:sp>
      <p:sp>
        <p:nvSpPr>
          <p:cNvPr id="5" name="Rectangle 4"/>
          <p:cNvSpPr/>
          <p:nvPr/>
        </p:nvSpPr>
        <p:spPr>
          <a:xfrm>
            <a:off x="381000" y="4273550"/>
            <a:ext cx="8382000" cy="36195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anchor="ctr"/>
          <a:lstStyle/>
          <a:p>
            <a:pPr algn="ctr">
              <a:defRPr/>
            </a:pPr>
            <a:r>
              <a:rPr lang="en-US" dirty="0" err="1" smtClean="0">
                <a:solidFill>
                  <a:prstClr val="black"/>
                </a:solidFill>
              </a:rPr>
              <a:t>xCAT</a:t>
            </a:r>
            <a:r>
              <a:rPr lang="en-US" dirty="0" smtClean="0">
                <a:solidFill>
                  <a:prstClr val="black"/>
                </a:solidFill>
              </a:rPr>
              <a:t> </a:t>
            </a:r>
            <a:r>
              <a:rPr lang="en-US" dirty="0">
                <a:solidFill>
                  <a:prstClr val="black"/>
                </a:solidFill>
              </a:rPr>
              <a:t>Infrastructure</a:t>
            </a:r>
          </a:p>
        </p:txBody>
      </p:sp>
      <p:sp>
        <p:nvSpPr>
          <p:cNvPr id="6" name="Rectangle 5"/>
          <p:cNvSpPr/>
          <p:nvPr/>
        </p:nvSpPr>
        <p:spPr>
          <a:xfrm>
            <a:off x="381000" y="3448050"/>
            <a:ext cx="1285875" cy="74295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anchor="ctr"/>
          <a:lstStyle/>
          <a:p>
            <a:pPr algn="ctr">
              <a:defRPr/>
            </a:pPr>
            <a:r>
              <a:rPr lang="en-US" dirty="0">
                <a:solidFill>
                  <a:prstClr val="black"/>
                </a:solidFill>
              </a:rPr>
              <a:t>Linux </a:t>
            </a:r>
          </a:p>
          <a:p>
            <a:pPr algn="ctr">
              <a:defRPr/>
            </a:pPr>
            <a:r>
              <a:rPr lang="en-US" dirty="0">
                <a:solidFill>
                  <a:prstClr val="black"/>
                </a:solidFill>
              </a:rPr>
              <a:t>Bare-system</a:t>
            </a:r>
          </a:p>
        </p:txBody>
      </p:sp>
      <p:sp>
        <p:nvSpPr>
          <p:cNvPr id="9" name="Rectangle 8"/>
          <p:cNvSpPr/>
          <p:nvPr/>
        </p:nvSpPr>
        <p:spPr>
          <a:xfrm>
            <a:off x="1762125" y="3448050"/>
            <a:ext cx="1190625" cy="74295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anchor="ctr"/>
          <a:lstStyle/>
          <a:p>
            <a:pPr algn="ctr">
              <a:defRPr/>
            </a:pPr>
            <a:r>
              <a:rPr lang="en-US" dirty="0">
                <a:solidFill>
                  <a:prstClr val="black"/>
                </a:solidFill>
              </a:rPr>
              <a:t>Linux on Xen</a:t>
            </a:r>
          </a:p>
        </p:txBody>
      </p:sp>
      <p:sp>
        <p:nvSpPr>
          <p:cNvPr id="10" name="Rectangle 9"/>
          <p:cNvSpPr/>
          <p:nvPr/>
        </p:nvSpPr>
        <p:spPr>
          <a:xfrm>
            <a:off x="3048000" y="3448050"/>
            <a:ext cx="1762125" cy="74295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anchor="ctr"/>
          <a:lstStyle/>
          <a:p>
            <a:pPr algn="ctr">
              <a:defRPr/>
            </a:pPr>
            <a:r>
              <a:rPr lang="en-US" dirty="0">
                <a:solidFill>
                  <a:prstClr val="black"/>
                </a:solidFill>
              </a:rPr>
              <a:t>Windows Server 2008 Bare-system</a:t>
            </a:r>
          </a:p>
        </p:txBody>
      </p:sp>
      <p:sp>
        <p:nvSpPr>
          <p:cNvPr id="11" name="Rectangle 10"/>
          <p:cNvSpPr/>
          <p:nvPr/>
        </p:nvSpPr>
        <p:spPr>
          <a:xfrm>
            <a:off x="4905375" y="3448050"/>
            <a:ext cx="3857625" cy="742950"/>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r>
              <a:rPr lang="en-US" dirty="0">
                <a:solidFill>
                  <a:prstClr val="black"/>
                </a:solidFill>
              </a:rPr>
              <a:t>Cluster Switching from Linux Bare-system to Xen VMs to Windows 2008 HPC</a:t>
            </a:r>
          </a:p>
        </p:txBody>
      </p:sp>
      <p:sp>
        <p:nvSpPr>
          <p:cNvPr id="12" name="Rectangle 11"/>
          <p:cNvSpPr/>
          <p:nvPr/>
        </p:nvSpPr>
        <p:spPr>
          <a:xfrm>
            <a:off x="381000" y="2622550"/>
            <a:ext cx="1285875"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49162" name="TextBox 12"/>
          <p:cNvSpPr txBox="1">
            <a:spLocks noChangeArrowheads="1"/>
          </p:cNvSpPr>
          <p:nvPr/>
        </p:nvSpPr>
        <p:spPr bwMode="auto">
          <a:xfrm>
            <a:off x="333375" y="5397500"/>
            <a:ext cx="8382000" cy="741363"/>
          </a:xfrm>
          <a:prstGeom prst="rect">
            <a:avLst/>
          </a:prstGeom>
          <a:noFill/>
          <a:ln w="9525">
            <a:noFill/>
            <a:miter lim="800000"/>
            <a:headEnd/>
            <a:tailEnd/>
          </a:ln>
        </p:spPr>
        <p:txBody>
          <a:bodyPr lIns="64008" tIns="32004" rIns="64008" bIns="32004">
            <a:spAutoFit/>
          </a:bodyPr>
          <a:lstStyle/>
          <a:p>
            <a:pPr fontAlgn="base">
              <a:spcBef>
                <a:spcPct val="0"/>
              </a:spcBef>
              <a:spcAft>
                <a:spcPct val="0"/>
              </a:spcAft>
            </a:pPr>
            <a:r>
              <a:rPr lang="en-US" sz="2200" smtClean="0">
                <a:solidFill>
                  <a:srgbClr val="000000"/>
                </a:solidFill>
              </a:rPr>
              <a:t>SW-G : Smith Waterman Gotoh Dissimilarity Computation </a:t>
            </a:r>
          </a:p>
          <a:p>
            <a:pPr fontAlgn="base">
              <a:spcBef>
                <a:spcPct val="0"/>
              </a:spcBef>
              <a:spcAft>
                <a:spcPct val="0"/>
              </a:spcAft>
            </a:pPr>
            <a:r>
              <a:rPr lang="en-US" sz="2200" smtClean="0">
                <a:solidFill>
                  <a:srgbClr val="000000"/>
                </a:solidFill>
              </a:rPr>
              <a:t>– A typical MapReduce style application</a:t>
            </a:r>
          </a:p>
        </p:txBody>
      </p:sp>
      <p:sp>
        <p:nvSpPr>
          <p:cNvPr id="14" name="Rectangle 13"/>
          <p:cNvSpPr/>
          <p:nvPr/>
        </p:nvSpPr>
        <p:spPr>
          <a:xfrm>
            <a:off x="1762125" y="2622550"/>
            <a:ext cx="1190625"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15" name="Rectangle 14"/>
          <p:cNvSpPr/>
          <p:nvPr/>
        </p:nvSpPr>
        <p:spPr>
          <a:xfrm>
            <a:off x="3048000" y="2622550"/>
            <a:ext cx="1762125" cy="742950"/>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anchor="ctr"/>
          <a:lstStyle/>
          <a:p>
            <a:pPr algn="ctr">
              <a:defRPr/>
            </a:pPr>
            <a:r>
              <a:rPr lang="en-US" dirty="0">
                <a:solidFill>
                  <a:prstClr val="black"/>
                </a:solidFill>
              </a:rPr>
              <a:t>SW-G Using DryadLINQ</a:t>
            </a:r>
          </a:p>
        </p:txBody>
      </p:sp>
      <p:sp>
        <p:nvSpPr>
          <p:cNvPr id="16" name="Rectangle 15"/>
          <p:cNvSpPr/>
          <p:nvPr/>
        </p:nvSpPr>
        <p:spPr>
          <a:xfrm>
            <a:off x="4905375" y="2603500"/>
            <a:ext cx="1333500"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17" name="Rectangle 16"/>
          <p:cNvSpPr/>
          <p:nvPr/>
        </p:nvSpPr>
        <p:spPr>
          <a:xfrm>
            <a:off x="6334125" y="2603500"/>
            <a:ext cx="1190625" cy="74295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anchor="ctr"/>
          <a:lstStyle/>
          <a:p>
            <a:pPr algn="ctr">
              <a:defRPr/>
            </a:pPr>
            <a:r>
              <a:rPr lang="en-US" dirty="0">
                <a:solidFill>
                  <a:prstClr val="black"/>
                </a:solidFill>
              </a:rPr>
              <a:t>SW-G Using Hadoop </a:t>
            </a:r>
          </a:p>
        </p:txBody>
      </p:sp>
      <p:sp>
        <p:nvSpPr>
          <p:cNvPr id="18" name="Rectangle 17"/>
          <p:cNvSpPr/>
          <p:nvPr/>
        </p:nvSpPr>
        <p:spPr>
          <a:xfrm>
            <a:off x="7620000" y="2603500"/>
            <a:ext cx="1143000" cy="742950"/>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anchor="ctr"/>
          <a:lstStyle/>
          <a:p>
            <a:pPr algn="ctr">
              <a:defRPr/>
            </a:pPr>
            <a:r>
              <a:rPr lang="en-US" dirty="0">
                <a:solidFill>
                  <a:prstClr val="black"/>
                </a:solidFill>
              </a:rPr>
              <a:t>SW-G Using DryadLINQ</a:t>
            </a:r>
          </a:p>
        </p:txBody>
      </p:sp>
      <p:sp>
        <p:nvSpPr>
          <p:cNvPr id="19" name="Rectangle 18"/>
          <p:cNvSpPr/>
          <p:nvPr/>
        </p:nvSpPr>
        <p:spPr>
          <a:xfrm>
            <a:off x="381000" y="1841500"/>
            <a:ext cx="8382000" cy="552450"/>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anchor="ctr"/>
          <a:lstStyle/>
          <a:p>
            <a:pPr algn="ctr">
              <a:defRPr/>
            </a:pPr>
            <a:r>
              <a:rPr lang="en-US" dirty="0">
                <a:solidFill>
                  <a:prstClr val="black"/>
                </a:solidFill>
              </a:rPr>
              <a:t>Monitoring Infrastructure</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Title 1"/>
          <p:cNvSpPr>
            <a:spLocks noGrp="1"/>
          </p:cNvSpPr>
          <p:nvPr>
            <p:ph type="title"/>
          </p:nvPr>
        </p:nvSpPr>
        <p:spPr>
          <a:xfrm>
            <a:off x="476250" y="0"/>
            <a:ext cx="8229600" cy="1143000"/>
          </a:xfrm>
        </p:spPr>
        <p:txBody>
          <a:bodyPr/>
          <a:lstStyle/>
          <a:p>
            <a:pPr eaLnBrk="1" hangingPunct="1"/>
            <a:r>
              <a:rPr lang="en-US" smtClean="0"/>
              <a:t>Monitoring Infrastructure</a:t>
            </a:r>
          </a:p>
        </p:txBody>
      </p:sp>
      <p:grpSp>
        <p:nvGrpSpPr>
          <p:cNvPr id="2" name="Group 52"/>
          <p:cNvGrpSpPr>
            <a:grpSpLocks/>
          </p:cNvGrpSpPr>
          <p:nvPr/>
        </p:nvGrpSpPr>
        <p:grpSpPr bwMode="auto">
          <a:xfrm>
            <a:off x="619125" y="3619500"/>
            <a:ext cx="381000" cy="1143000"/>
            <a:chOff x="1600200" y="1295400"/>
            <a:chExt cx="609600" cy="1371600"/>
          </a:xfrm>
        </p:grpSpPr>
        <p:sp>
          <p:nvSpPr>
            <p:cNvPr id="14" name="Rectangle 13"/>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15" name="Oval 14"/>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16" name="Oval 15"/>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17" name="Oval 16"/>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sp>
        <p:nvSpPr>
          <p:cNvPr id="28" name="Down Arrow 27"/>
          <p:cNvSpPr/>
          <p:nvPr/>
        </p:nvSpPr>
        <p:spPr>
          <a:xfrm rot="10800000">
            <a:off x="762000"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grpSp>
        <p:nvGrpSpPr>
          <p:cNvPr id="3" name="Group 51"/>
          <p:cNvGrpSpPr>
            <a:grpSpLocks/>
          </p:cNvGrpSpPr>
          <p:nvPr/>
        </p:nvGrpSpPr>
        <p:grpSpPr bwMode="auto">
          <a:xfrm>
            <a:off x="762000" y="1016000"/>
            <a:ext cx="3640138" cy="2222500"/>
            <a:chOff x="2209800" y="2362200"/>
            <a:chExt cx="4270874" cy="2362200"/>
          </a:xfrm>
        </p:grpSpPr>
        <p:sp>
          <p:nvSpPr>
            <p:cNvPr id="2050" name="Cloud"/>
            <p:cNvSpPr>
              <a:spLocks noChangeAspect="1" noEditPoints="1" noChangeArrowheads="1"/>
            </p:cNvSpPr>
            <p:nvPr/>
          </p:nvSpPr>
          <p:spPr bwMode="auto">
            <a:xfrm>
              <a:off x="2209800" y="2362200"/>
              <a:ext cx="4190783" cy="2362200"/>
            </a:xfrm>
            <a:custGeom>
              <a:avLst/>
              <a:gdLst>
                <a:gd name="T0" fmla="*/ 67 w 21600"/>
                <a:gd name="T1" fmla="*/ 10800 h 21600"/>
                <a:gd name="T2" fmla="*/ 10800 w 21600"/>
                <a:gd name="T3" fmla="*/ 21577 h 21600"/>
                <a:gd name="T4" fmla="*/ 21582 w 21600"/>
                <a:gd name="T5" fmla="*/ 10800 h 21600"/>
                <a:gd name="T6" fmla="*/ 10800 w 21600"/>
                <a:gd name="T7" fmla="*/ 1235 h 21600"/>
                <a:gd name="T8" fmla="*/ 2977 w 21600"/>
                <a:gd name="T9" fmla="*/ 3262 h 21600"/>
                <a:gd name="T10" fmla="*/ 17087 w 21600"/>
                <a:gd name="T11" fmla="*/ 17337 h 21600"/>
              </a:gdLst>
              <a:ahLst/>
              <a:cxnLst>
                <a:cxn ang="0">
                  <a:pos x="T0" y="T1"/>
                </a:cxn>
                <a:cxn ang="0">
                  <a:pos x="T2" y="T3"/>
                </a:cxn>
                <a:cxn ang="0">
                  <a:pos x="T4" y="T5"/>
                </a:cxn>
                <a:cxn ang="0">
                  <a:pos x="T6" y="T7"/>
                </a:cxn>
              </a:cxnLst>
              <a:rect l="T8" t="T9" r="T10" b="T11"/>
              <a:pathLst>
                <a:path w="21600" h="21600" extrusionOk="0">
                  <a:moveTo>
                    <a:pt x="1949" y="7180"/>
                  </a:moveTo>
                  <a:cubicBezTo>
                    <a:pt x="841" y="7336"/>
                    <a:pt x="0" y="8613"/>
                    <a:pt x="0" y="10137"/>
                  </a:cubicBezTo>
                  <a:cubicBezTo>
                    <a:pt x="-1" y="11192"/>
                    <a:pt x="409" y="12169"/>
                    <a:pt x="1074" y="12702"/>
                  </a:cubicBezTo>
                  <a:lnTo>
                    <a:pt x="1063" y="12668"/>
                  </a:lnTo>
                  <a:cubicBezTo>
                    <a:pt x="685" y="13217"/>
                    <a:pt x="475" y="13940"/>
                    <a:pt x="475" y="14690"/>
                  </a:cubicBezTo>
                  <a:cubicBezTo>
                    <a:pt x="475" y="16325"/>
                    <a:pt x="1451" y="17650"/>
                    <a:pt x="2655" y="17650"/>
                  </a:cubicBezTo>
                  <a:cubicBezTo>
                    <a:pt x="2739" y="17650"/>
                    <a:pt x="2824" y="17643"/>
                    <a:pt x="2909" y="17629"/>
                  </a:cubicBezTo>
                  <a:lnTo>
                    <a:pt x="2897" y="17649"/>
                  </a:lnTo>
                  <a:cubicBezTo>
                    <a:pt x="3585" y="19288"/>
                    <a:pt x="4863" y="20300"/>
                    <a:pt x="6247" y="20300"/>
                  </a:cubicBezTo>
                  <a:cubicBezTo>
                    <a:pt x="6947" y="20299"/>
                    <a:pt x="7635" y="20039"/>
                    <a:pt x="8235" y="19546"/>
                  </a:cubicBezTo>
                  <a:lnTo>
                    <a:pt x="8229" y="19550"/>
                  </a:lnTo>
                  <a:cubicBezTo>
                    <a:pt x="8855" y="20829"/>
                    <a:pt x="9908" y="21597"/>
                    <a:pt x="11036" y="21597"/>
                  </a:cubicBezTo>
                  <a:cubicBezTo>
                    <a:pt x="12523" y="21596"/>
                    <a:pt x="13836" y="20267"/>
                    <a:pt x="14267" y="18324"/>
                  </a:cubicBezTo>
                  <a:lnTo>
                    <a:pt x="14270" y="18350"/>
                  </a:lnTo>
                  <a:cubicBezTo>
                    <a:pt x="14730" y="18740"/>
                    <a:pt x="15260" y="18947"/>
                    <a:pt x="15802" y="18947"/>
                  </a:cubicBezTo>
                  <a:cubicBezTo>
                    <a:pt x="17390" y="18946"/>
                    <a:pt x="18682" y="17205"/>
                    <a:pt x="18694" y="15045"/>
                  </a:cubicBezTo>
                  <a:lnTo>
                    <a:pt x="18689" y="15035"/>
                  </a:lnTo>
                  <a:cubicBezTo>
                    <a:pt x="20357" y="14710"/>
                    <a:pt x="21597" y="12765"/>
                    <a:pt x="21597" y="10472"/>
                  </a:cubicBezTo>
                  <a:cubicBezTo>
                    <a:pt x="21597" y="9456"/>
                    <a:pt x="21350" y="8469"/>
                    <a:pt x="20896" y="7663"/>
                  </a:cubicBezTo>
                  <a:lnTo>
                    <a:pt x="20889" y="7661"/>
                  </a:lnTo>
                  <a:cubicBezTo>
                    <a:pt x="21031" y="7208"/>
                    <a:pt x="21105" y="6721"/>
                    <a:pt x="21105" y="6228"/>
                  </a:cubicBezTo>
                  <a:cubicBezTo>
                    <a:pt x="21105" y="4588"/>
                    <a:pt x="20299" y="3150"/>
                    <a:pt x="19139" y="2719"/>
                  </a:cubicBezTo>
                  <a:lnTo>
                    <a:pt x="19148" y="2712"/>
                  </a:lnTo>
                  <a:cubicBezTo>
                    <a:pt x="18940" y="1142"/>
                    <a:pt x="17933" y="0"/>
                    <a:pt x="16758" y="0"/>
                  </a:cubicBezTo>
                  <a:cubicBezTo>
                    <a:pt x="16044" y="-1"/>
                    <a:pt x="15367" y="426"/>
                    <a:pt x="14905" y="1165"/>
                  </a:cubicBezTo>
                  <a:lnTo>
                    <a:pt x="14909" y="1170"/>
                  </a:lnTo>
                  <a:cubicBezTo>
                    <a:pt x="14497" y="432"/>
                    <a:pt x="13855" y="0"/>
                    <a:pt x="13174" y="0"/>
                  </a:cubicBezTo>
                  <a:cubicBezTo>
                    <a:pt x="12347" y="-1"/>
                    <a:pt x="11590" y="637"/>
                    <a:pt x="11221" y="1645"/>
                  </a:cubicBezTo>
                  <a:lnTo>
                    <a:pt x="11229" y="1694"/>
                  </a:lnTo>
                  <a:cubicBezTo>
                    <a:pt x="10730" y="1024"/>
                    <a:pt x="10058" y="650"/>
                    <a:pt x="9358" y="650"/>
                  </a:cubicBezTo>
                  <a:cubicBezTo>
                    <a:pt x="8372" y="649"/>
                    <a:pt x="7466" y="1391"/>
                    <a:pt x="7003" y="2578"/>
                  </a:cubicBezTo>
                  <a:lnTo>
                    <a:pt x="6995" y="2602"/>
                  </a:lnTo>
                  <a:cubicBezTo>
                    <a:pt x="6477" y="2189"/>
                    <a:pt x="5888" y="1972"/>
                    <a:pt x="5288" y="1972"/>
                  </a:cubicBezTo>
                  <a:cubicBezTo>
                    <a:pt x="3423" y="1972"/>
                    <a:pt x="1912" y="4029"/>
                    <a:pt x="1912" y="6567"/>
                  </a:cubicBezTo>
                  <a:cubicBezTo>
                    <a:pt x="1911" y="6774"/>
                    <a:pt x="1922" y="6981"/>
                    <a:pt x="1942" y="7186"/>
                  </a:cubicBezTo>
                  <a:close/>
                </a:path>
                <a:path w="21600" h="21600" fill="none" extrusionOk="0">
                  <a:moveTo>
                    <a:pt x="1074" y="12702"/>
                  </a:moveTo>
                  <a:cubicBezTo>
                    <a:pt x="1407" y="12969"/>
                    <a:pt x="1786" y="13110"/>
                    <a:pt x="2172" y="13110"/>
                  </a:cubicBezTo>
                  <a:cubicBezTo>
                    <a:pt x="2228" y="13109"/>
                    <a:pt x="2285" y="13107"/>
                    <a:pt x="2341" y="13101"/>
                  </a:cubicBezTo>
                </a:path>
                <a:path w="21600" h="21600" fill="none" extrusionOk="0">
                  <a:moveTo>
                    <a:pt x="2909" y="17629"/>
                  </a:moveTo>
                  <a:cubicBezTo>
                    <a:pt x="3099" y="17599"/>
                    <a:pt x="3285" y="17535"/>
                    <a:pt x="3463" y="17439"/>
                  </a:cubicBezTo>
                </a:path>
                <a:path w="21600" h="21600" fill="none" extrusionOk="0">
                  <a:moveTo>
                    <a:pt x="7895" y="18680"/>
                  </a:moveTo>
                  <a:cubicBezTo>
                    <a:pt x="7983" y="18985"/>
                    <a:pt x="8095" y="19277"/>
                    <a:pt x="8229" y="19550"/>
                  </a:cubicBezTo>
                </a:path>
                <a:path w="21600" h="21600" fill="none" extrusionOk="0">
                  <a:moveTo>
                    <a:pt x="14267" y="18324"/>
                  </a:moveTo>
                  <a:cubicBezTo>
                    <a:pt x="14336" y="18013"/>
                    <a:pt x="14380" y="17693"/>
                    <a:pt x="14400" y="17370"/>
                  </a:cubicBezTo>
                </a:path>
                <a:path w="21600" h="21600" fill="none" extrusionOk="0">
                  <a:moveTo>
                    <a:pt x="18694" y="15045"/>
                  </a:moveTo>
                  <a:cubicBezTo>
                    <a:pt x="18694" y="15034"/>
                    <a:pt x="18695" y="15024"/>
                    <a:pt x="18695" y="15013"/>
                  </a:cubicBezTo>
                  <a:cubicBezTo>
                    <a:pt x="18695" y="13508"/>
                    <a:pt x="18063" y="12136"/>
                    <a:pt x="17069" y="11477"/>
                  </a:cubicBezTo>
                </a:path>
                <a:path w="21600" h="21600" fill="none" extrusionOk="0">
                  <a:moveTo>
                    <a:pt x="20165" y="8999"/>
                  </a:moveTo>
                  <a:cubicBezTo>
                    <a:pt x="20479" y="8635"/>
                    <a:pt x="20726" y="8177"/>
                    <a:pt x="20889" y="7661"/>
                  </a:cubicBezTo>
                </a:path>
                <a:path w="21600" h="21600" fill="none" extrusionOk="0">
                  <a:moveTo>
                    <a:pt x="19186" y="3344"/>
                  </a:moveTo>
                  <a:cubicBezTo>
                    <a:pt x="19186" y="3328"/>
                    <a:pt x="19187" y="3313"/>
                    <a:pt x="19187" y="3297"/>
                  </a:cubicBezTo>
                  <a:cubicBezTo>
                    <a:pt x="19187" y="3101"/>
                    <a:pt x="19174" y="2905"/>
                    <a:pt x="19148" y="2712"/>
                  </a:cubicBezTo>
                </a:path>
                <a:path w="21600" h="21600" fill="none" extrusionOk="0">
                  <a:moveTo>
                    <a:pt x="14905" y="1165"/>
                  </a:moveTo>
                  <a:cubicBezTo>
                    <a:pt x="14754" y="1408"/>
                    <a:pt x="14629" y="1679"/>
                    <a:pt x="14535" y="1971"/>
                  </a:cubicBezTo>
                </a:path>
                <a:path w="21600" h="21600" fill="none" extrusionOk="0">
                  <a:moveTo>
                    <a:pt x="11221" y="1645"/>
                  </a:moveTo>
                  <a:cubicBezTo>
                    <a:pt x="11140" y="1866"/>
                    <a:pt x="11080" y="2099"/>
                    <a:pt x="11041" y="2340"/>
                  </a:cubicBezTo>
                </a:path>
                <a:path w="21600" h="21600" fill="none" extrusionOk="0">
                  <a:moveTo>
                    <a:pt x="7645" y="3276"/>
                  </a:moveTo>
                  <a:cubicBezTo>
                    <a:pt x="7449" y="3016"/>
                    <a:pt x="7231" y="2790"/>
                    <a:pt x="6995" y="2602"/>
                  </a:cubicBezTo>
                </a:path>
                <a:path w="21600" h="21600" fill="none" extrusionOk="0">
                  <a:moveTo>
                    <a:pt x="1942" y="7186"/>
                  </a:moveTo>
                  <a:cubicBezTo>
                    <a:pt x="1966" y="7426"/>
                    <a:pt x="2004" y="7663"/>
                    <a:pt x="2056" y="7895"/>
                  </a:cubicBezTo>
                </a:path>
              </a:pathLst>
            </a:custGeom>
            <a:ln>
              <a:headEnd/>
              <a:tailEnd/>
            </a:ln>
          </p:spPr>
          <p:style>
            <a:lnRef idx="1">
              <a:schemeClr val="accent5"/>
            </a:lnRef>
            <a:fillRef idx="2">
              <a:schemeClr val="accent5"/>
            </a:fillRef>
            <a:effectRef idx="1">
              <a:schemeClr val="accent5"/>
            </a:effectRef>
            <a:fontRef idx="minor">
              <a:schemeClr val="dk1"/>
            </a:fontRef>
          </p:style>
          <p:txBody>
            <a:bodyPr/>
            <a:lstStyle/>
            <a:p>
              <a:pPr>
                <a:defRPr/>
              </a:pPr>
              <a:endParaRPr lang="en-US" dirty="0">
                <a:solidFill>
                  <a:prstClr val="black"/>
                </a:solidFill>
              </a:endParaRPr>
            </a:p>
          </p:txBody>
        </p:sp>
        <p:sp>
          <p:nvSpPr>
            <p:cNvPr id="50228" name="TextBox 30"/>
            <p:cNvSpPr txBox="1">
              <a:spLocks noChangeArrowheads="1"/>
            </p:cNvSpPr>
            <p:nvPr/>
          </p:nvSpPr>
          <p:spPr bwMode="auto">
            <a:xfrm>
              <a:off x="2824480" y="3172097"/>
              <a:ext cx="3656194" cy="686958"/>
            </a:xfrm>
            <a:prstGeom prst="rect">
              <a:avLst/>
            </a:prstGeom>
            <a:noFill/>
            <a:ln w="9525">
              <a:noFill/>
              <a:miter lim="800000"/>
              <a:headEnd/>
              <a:tailEnd/>
            </a:ln>
          </p:spPr>
          <p:txBody>
            <a:bodyPr>
              <a:spAutoFit/>
            </a:bodyPr>
            <a:lstStyle/>
            <a:p>
              <a:pPr fontAlgn="base">
                <a:spcBef>
                  <a:spcPct val="0"/>
                </a:spcBef>
                <a:spcAft>
                  <a:spcPct val="0"/>
                </a:spcAft>
              </a:pPr>
              <a:r>
                <a:rPr lang="en-US" b="1" smtClean="0">
                  <a:solidFill>
                    <a:srgbClr val="000000"/>
                  </a:solidFill>
                </a:rPr>
                <a:t>Pub/Sub Broker Network</a:t>
              </a:r>
            </a:p>
            <a:p>
              <a:pPr fontAlgn="base">
                <a:spcBef>
                  <a:spcPct val="0"/>
                </a:spcBef>
                <a:spcAft>
                  <a:spcPct val="0"/>
                </a:spcAft>
              </a:pPr>
              <a:endParaRPr lang="en-US" smtClean="0">
                <a:solidFill>
                  <a:srgbClr val="000000"/>
                </a:solidFill>
              </a:endParaRPr>
            </a:p>
          </p:txBody>
        </p:sp>
      </p:grpSp>
      <p:grpSp>
        <p:nvGrpSpPr>
          <p:cNvPr id="4" name="Group 49"/>
          <p:cNvGrpSpPr>
            <a:grpSpLocks/>
          </p:cNvGrpSpPr>
          <p:nvPr/>
        </p:nvGrpSpPr>
        <p:grpSpPr bwMode="auto">
          <a:xfrm>
            <a:off x="4476750" y="3683000"/>
            <a:ext cx="1952625" cy="2095500"/>
            <a:chOff x="5105400" y="5257801"/>
            <a:chExt cx="3124200" cy="2514600"/>
          </a:xfrm>
        </p:grpSpPr>
        <p:sp>
          <p:nvSpPr>
            <p:cNvPr id="33" name="Rectangle 32"/>
            <p:cNvSpPr/>
            <p:nvPr/>
          </p:nvSpPr>
          <p:spPr>
            <a:xfrm>
              <a:off x="5105400" y="5257801"/>
              <a:ext cx="3124200" cy="2514600"/>
            </a:xfrm>
            <a:prstGeom prst="rect">
              <a:avLst/>
            </a:prstGeom>
            <a:ln w="25400">
              <a:solidFill>
                <a:srgbClr val="FF0000"/>
              </a:solidFill>
            </a:ln>
          </p:spPr>
          <p:style>
            <a:lnRef idx="1">
              <a:schemeClr val="accent1"/>
            </a:lnRef>
            <a:fillRef idx="2">
              <a:schemeClr val="accent1"/>
            </a:fillRef>
            <a:effectRef idx="1">
              <a:schemeClr val="accent1"/>
            </a:effectRef>
            <a:fontRef idx="minor">
              <a:schemeClr val="dk1"/>
            </a:fontRef>
          </p:style>
          <p:txBody>
            <a:bodyPr anchor="ctr"/>
            <a:lstStyle/>
            <a:p>
              <a:pPr algn="ctr">
                <a:defRPr/>
              </a:pPr>
              <a:endParaRPr lang="en-US">
                <a:solidFill>
                  <a:prstClr val="black"/>
                </a:solidFill>
              </a:endParaRPr>
            </a:p>
          </p:txBody>
        </p:sp>
        <p:sp>
          <p:nvSpPr>
            <p:cNvPr id="34" name="Oval 33"/>
            <p:cNvSpPr/>
            <p:nvPr/>
          </p:nvSpPr>
          <p:spPr>
            <a:xfrm>
              <a:off x="5135880" y="5486401"/>
              <a:ext cx="3048000" cy="838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rPr>
                <a:t>Summarizer</a:t>
              </a:r>
            </a:p>
          </p:txBody>
        </p:sp>
        <p:sp>
          <p:nvSpPr>
            <p:cNvPr id="35" name="Oval 34"/>
            <p:cNvSpPr/>
            <p:nvPr/>
          </p:nvSpPr>
          <p:spPr>
            <a:xfrm>
              <a:off x="5334000" y="6705601"/>
              <a:ext cx="2667000" cy="838200"/>
            </a:xfrm>
            <a:prstGeom prst="ellipse">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r>
                <a:rPr lang="en-US" b="1" dirty="0">
                  <a:solidFill>
                    <a:prstClr val="black"/>
                  </a:solidFill>
                </a:rPr>
                <a:t>Switcher</a:t>
              </a:r>
            </a:p>
          </p:txBody>
        </p:sp>
      </p:grpSp>
      <p:sp>
        <p:nvSpPr>
          <p:cNvPr id="36" name="Left-Right Arrow 35"/>
          <p:cNvSpPr/>
          <p:nvPr/>
        </p:nvSpPr>
        <p:spPr>
          <a:xfrm rot="2459436">
            <a:off x="3786188" y="2987675"/>
            <a:ext cx="762000" cy="474663"/>
          </a:xfrm>
          <a:prstGeom prst="leftRight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grpSp>
        <p:nvGrpSpPr>
          <p:cNvPr id="5" name="Group 39"/>
          <p:cNvGrpSpPr>
            <a:grpSpLocks/>
          </p:cNvGrpSpPr>
          <p:nvPr/>
        </p:nvGrpSpPr>
        <p:grpSpPr bwMode="auto">
          <a:xfrm>
            <a:off x="5810250" y="1016000"/>
            <a:ext cx="2809875" cy="2413000"/>
            <a:chOff x="8991600" y="3200400"/>
            <a:chExt cx="4495800" cy="2895600"/>
          </a:xfrm>
        </p:grpSpPr>
        <p:sp>
          <p:nvSpPr>
            <p:cNvPr id="38" name="Rectangle 37"/>
            <p:cNvSpPr/>
            <p:nvPr/>
          </p:nvSpPr>
          <p:spPr>
            <a:xfrm>
              <a:off x="8991600" y="3200400"/>
              <a:ext cx="4495800" cy="2895600"/>
            </a:xfrm>
            <a:prstGeom prst="rect">
              <a:avLst/>
            </a:prstGeom>
          </p:spPr>
          <p:style>
            <a:lnRef idx="1">
              <a:schemeClr val="accent3"/>
            </a:lnRef>
            <a:fillRef idx="2">
              <a:schemeClr val="accent3"/>
            </a:fillRef>
            <a:effectRef idx="1">
              <a:schemeClr val="accent3"/>
            </a:effectRef>
            <a:fontRef idx="minor">
              <a:schemeClr val="dk1"/>
            </a:fontRef>
          </p:style>
          <p:txBody>
            <a:bodyPr anchor="ctr"/>
            <a:lstStyle/>
            <a:p>
              <a:pPr algn="ctr">
                <a:defRPr/>
              </a:pPr>
              <a:endParaRPr lang="en-US" dirty="0">
                <a:solidFill>
                  <a:prstClr val="black"/>
                </a:solidFill>
              </a:endParaRPr>
            </a:p>
          </p:txBody>
        </p:sp>
        <p:pic>
          <p:nvPicPr>
            <p:cNvPr id="50222" name="Picture 3" descr="D:\academic\phd\Publications\SC09DocSymposium\monitor_small.jpg"/>
            <p:cNvPicPr>
              <a:picLocks noChangeAspect="1" noChangeArrowheads="1"/>
            </p:cNvPicPr>
            <p:nvPr/>
          </p:nvPicPr>
          <p:blipFill>
            <a:blip r:embed="rId3" cstate="print"/>
            <a:srcRect/>
            <a:stretch>
              <a:fillRect/>
            </a:stretch>
          </p:blipFill>
          <p:spPr bwMode="auto">
            <a:xfrm>
              <a:off x="9601200" y="3886200"/>
              <a:ext cx="3304352" cy="1905000"/>
            </a:xfrm>
            <a:prstGeom prst="rect">
              <a:avLst/>
            </a:prstGeom>
            <a:noFill/>
            <a:ln w="9525">
              <a:noFill/>
              <a:miter lim="800000"/>
              <a:headEnd/>
              <a:tailEnd/>
            </a:ln>
          </p:spPr>
        </p:pic>
        <p:sp>
          <p:nvSpPr>
            <p:cNvPr id="50223" name="TextBox 38"/>
            <p:cNvSpPr txBox="1">
              <a:spLocks noChangeArrowheads="1"/>
            </p:cNvSpPr>
            <p:nvPr/>
          </p:nvSpPr>
          <p:spPr bwMode="auto">
            <a:xfrm>
              <a:off x="9753600" y="3352800"/>
              <a:ext cx="3466078" cy="443198"/>
            </a:xfrm>
            <a:prstGeom prst="rect">
              <a:avLst/>
            </a:prstGeom>
            <a:noFill/>
            <a:ln w="9525">
              <a:noFill/>
              <a:miter lim="800000"/>
              <a:headEnd/>
              <a:tailEnd/>
            </a:ln>
          </p:spPr>
          <p:txBody>
            <a:bodyPr wrap="none">
              <a:spAutoFit/>
            </a:bodyPr>
            <a:lstStyle/>
            <a:p>
              <a:pPr fontAlgn="base">
                <a:spcBef>
                  <a:spcPct val="0"/>
                </a:spcBef>
                <a:spcAft>
                  <a:spcPct val="0"/>
                </a:spcAft>
              </a:pPr>
              <a:r>
                <a:rPr lang="en-US" b="1" smtClean="0">
                  <a:solidFill>
                    <a:srgbClr val="000000"/>
                  </a:solidFill>
                </a:rPr>
                <a:t>Monitoring Interface</a:t>
              </a:r>
            </a:p>
          </p:txBody>
        </p:sp>
      </p:grpSp>
      <p:sp>
        <p:nvSpPr>
          <p:cNvPr id="41" name="Down Arrow 40"/>
          <p:cNvSpPr/>
          <p:nvPr/>
        </p:nvSpPr>
        <p:spPr>
          <a:xfrm rot="16200000">
            <a:off x="4692650" y="1565275"/>
            <a:ext cx="863600" cy="108585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grpSp>
        <p:nvGrpSpPr>
          <p:cNvPr id="6" name="Group 50"/>
          <p:cNvGrpSpPr>
            <a:grpSpLocks/>
          </p:cNvGrpSpPr>
          <p:nvPr/>
        </p:nvGrpSpPr>
        <p:grpSpPr bwMode="auto">
          <a:xfrm>
            <a:off x="571500" y="4889500"/>
            <a:ext cx="3048000" cy="1587500"/>
            <a:chOff x="0" y="6553200"/>
            <a:chExt cx="4724400" cy="1905000"/>
          </a:xfrm>
        </p:grpSpPr>
        <p:sp>
          <p:nvSpPr>
            <p:cNvPr id="46" name="Rectangle 45"/>
            <p:cNvSpPr/>
            <p:nvPr/>
          </p:nvSpPr>
          <p:spPr>
            <a:xfrm>
              <a:off x="0" y="7520940"/>
              <a:ext cx="4724400" cy="937260"/>
            </a:xfrm>
            <a:prstGeom prst="rect">
              <a:avLst/>
            </a:prstGeom>
          </p:spPr>
          <p:style>
            <a:lnRef idx="1">
              <a:schemeClr val="accent2"/>
            </a:lnRef>
            <a:fillRef idx="2">
              <a:schemeClr val="accent2"/>
            </a:fillRef>
            <a:effectRef idx="1">
              <a:schemeClr val="accent2"/>
            </a:effectRef>
            <a:fontRef idx="minor">
              <a:schemeClr val="dk1"/>
            </a:fontRef>
          </p:style>
          <p:txBody>
            <a:bodyPr anchor="ctr"/>
            <a:lstStyle/>
            <a:p>
              <a:pPr algn="ctr">
                <a:defRPr/>
              </a:pPr>
              <a:r>
                <a:rPr lang="en-US" b="1" dirty="0" err="1">
                  <a:solidFill>
                    <a:prstClr val="black"/>
                  </a:solidFill>
                </a:rPr>
                <a:t>iDataplex</a:t>
              </a:r>
              <a:r>
                <a:rPr lang="en-US" b="1" dirty="0">
                  <a:solidFill>
                    <a:prstClr val="black"/>
                  </a:solidFill>
                </a:rPr>
                <a:t> Bare-metal Nodes </a:t>
              </a:r>
            </a:p>
            <a:p>
              <a:pPr algn="ctr">
                <a:defRPr/>
              </a:pPr>
              <a:r>
                <a:rPr lang="en-US" b="1" dirty="0">
                  <a:solidFill>
                    <a:prstClr val="black"/>
                  </a:solidFill>
                </a:rPr>
                <a:t>(32 nodes)</a:t>
              </a:r>
            </a:p>
          </p:txBody>
        </p:sp>
        <p:sp>
          <p:nvSpPr>
            <p:cNvPr id="47" name="Rectangle 46"/>
            <p:cNvSpPr/>
            <p:nvPr/>
          </p:nvSpPr>
          <p:spPr>
            <a:xfrm>
              <a:off x="0" y="6553200"/>
              <a:ext cx="4724400" cy="838200"/>
            </a:xfrm>
            <a:prstGeom prst="rect">
              <a:avLst/>
            </a:prstGeom>
          </p:spPr>
          <p:style>
            <a:lnRef idx="1">
              <a:schemeClr val="accent4"/>
            </a:lnRef>
            <a:fillRef idx="2">
              <a:schemeClr val="accent4"/>
            </a:fillRef>
            <a:effectRef idx="1">
              <a:schemeClr val="accent4"/>
            </a:effectRef>
            <a:fontRef idx="minor">
              <a:schemeClr val="dk1"/>
            </a:fontRef>
          </p:style>
          <p:txBody>
            <a:bodyPr anchor="ctr"/>
            <a:lstStyle/>
            <a:p>
              <a:pPr algn="ctr">
                <a:defRPr/>
              </a:pPr>
              <a:r>
                <a:rPr lang="en-US" b="1" dirty="0" err="1" smtClean="0">
                  <a:solidFill>
                    <a:prstClr val="black"/>
                  </a:solidFill>
                </a:rPr>
                <a:t>xCAT</a:t>
              </a:r>
              <a:r>
                <a:rPr lang="en-US" b="1" dirty="0" smtClean="0">
                  <a:solidFill>
                    <a:prstClr val="black"/>
                  </a:solidFill>
                </a:rPr>
                <a:t> </a:t>
              </a:r>
              <a:r>
                <a:rPr lang="en-US" b="1" dirty="0">
                  <a:solidFill>
                    <a:prstClr val="black"/>
                  </a:solidFill>
                </a:rPr>
                <a:t>Infrastructure</a:t>
              </a:r>
            </a:p>
          </p:txBody>
        </p:sp>
      </p:grpSp>
      <p:sp>
        <p:nvSpPr>
          <p:cNvPr id="48" name="Down Arrow 47"/>
          <p:cNvSpPr/>
          <p:nvPr/>
        </p:nvSpPr>
        <p:spPr>
          <a:xfrm rot="5400000">
            <a:off x="3694112" y="4910138"/>
            <a:ext cx="612775" cy="571500"/>
          </a:xfrm>
          <a:prstGeom prst="downArrow">
            <a:avLst/>
          </a:prstGeom>
        </p:spPr>
        <p:style>
          <a:lnRef idx="3">
            <a:schemeClr val="lt1"/>
          </a:lnRef>
          <a:fillRef idx="1">
            <a:schemeClr val="accent1"/>
          </a:fillRef>
          <a:effectRef idx="1">
            <a:schemeClr val="accent1"/>
          </a:effectRef>
          <a:fontRef idx="minor">
            <a:schemeClr val="lt1"/>
          </a:fontRef>
        </p:style>
        <p:txBody>
          <a:bodyPr lIns="64008" tIns="32004" rIns="64008" bIns="32004" anchor="ctr"/>
          <a:lstStyle/>
          <a:p>
            <a:pPr algn="ctr">
              <a:defRPr/>
            </a:pPr>
            <a:endParaRPr lang="en-US">
              <a:solidFill>
                <a:prstClr val="white"/>
              </a:solidFill>
            </a:endParaRPr>
          </a:p>
        </p:txBody>
      </p:sp>
      <p:grpSp>
        <p:nvGrpSpPr>
          <p:cNvPr id="7" name="Group 53"/>
          <p:cNvGrpSpPr>
            <a:grpSpLocks/>
          </p:cNvGrpSpPr>
          <p:nvPr/>
        </p:nvGrpSpPr>
        <p:grpSpPr bwMode="auto">
          <a:xfrm>
            <a:off x="1143000" y="3619500"/>
            <a:ext cx="381000" cy="1143000"/>
            <a:chOff x="1600200" y="1295400"/>
            <a:chExt cx="609600" cy="1371600"/>
          </a:xfrm>
        </p:grpSpPr>
        <p:sp>
          <p:nvSpPr>
            <p:cNvPr id="55" name="Rectangle 5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56" name="Oval 5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57" name="Oval 5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58" name="Oval 5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8" name="Group 58"/>
          <p:cNvGrpSpPr>
            <a:grpSpLocks/>
          </p:cNvGrpSpPr>
          <p:nvPr/>
        </p:nvGrpSpPr>
        <p:grpSpPr bwMode="auto">
          <a:xfrm>
            <a:off x="1666875" y="3619500"/>
            <a:ext cx="381000" cy="1143000"/>
            <a:chOff x="1600200" y="1295400"/>
            <a:chExt cx="609600" cy="1371600"/>
          </a:xfrm>
        </p:grpSpPr>
        <p:sp>
          <p:nvSpPr>
            <p:cNvPr id="60" name="Rectangle 5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61" name="Oval 6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2" name="Oval 6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3" name="Oval 6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9" name="Group 63"/>
          <p:cNvGrpSpPr>
            <a:grpSpLocks/>
          </p:cNvGrpSpPr>
          <p:nvPr/>
        </p:nvGrpSpPr>
        <p:grpSpPr bwMode="auto">
          <a:xfrm>
            <a:off x="2190750" y="3619500"/>
            <a:ext cx="381000" cy="1143000"/>
            <a:chOff x="1600200" y="1295400"/>
            <a:chExt cx="609600" cy="1371600"/>
          </a:xfrm>
        </p:grpSpPr>
        <p:sp>
          <p:nvSpPr>
            <p:cNvPr id="65" name="Rectangle 6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66" name="Oval 6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7" name="Oval 6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68" name="Oval 6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10" name="Group 68"/>
          <p:cNvGrpSpPr>
            <a:grpSpLocks/>
          </p:cNvGrpSpPr>
          <p:nvPr/>
        </p:nvGrpSpPr>
        <p:grpSpPr bwMode="auto">
          <a:xfrm>
            <a:off x="2714625" y="3619500"/>
            <a:ext cx="381000" cy="1143000"/>
            <a:chOff x="1600200" y="1295400"/>
            <a:chExt cx="609600" cy="1371600"/>
          </a:xfrm>
        </p:grpSpPr>
        <p:sp>
          <p:nvSpPr>
            <p:cNvPr id="70" name="Rectangle 69"/>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71" name="Oval 70"/>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2" name="Oval 71"/>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3" name="Oval 72"/>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grpSp>
        <p:nvGrpSpPr>
          <p:cNvPr id="11" name="Group 73"/>
          <p:cNvGrpSpPr>
            <a:grpSpLocks/>
          </p:cNvGrpSpPr>
          <p:nvPr/>
        </p:nvGrpSpPr>
        <p:grpSpPr bwMode="auto">
          <a:xfrm>
            <a:off x="3238500" y="3619500"/>
            <a:ext cx="381000" cy="1143000"/>
            <a:chOff x="1600200" y="1295400"/>
            <a:chExt cx="609600" cy="1371600"/>
          </a:xfrm>
        </p:grpSpPr>
        <p:sp>
          <p:nvSpPr>
            <p:cNvPr id="75" name="Rectangle 74"/>
            <p:cNvSpPr/>
            <p:nvPr/>
          </p:nvSpPr>
          <p:spPr>
            <a:xfrm>
              <a:off x="1600200" y="1295400"/>
              <a:ext cx="609600" cy="1371600"/>
            </a:xfrm>
            <a:prstGeom prst="rect">
              <a:avLst/>
            </a:prstGeom>
            <a:solidFill>
              <a:srgbClr val="E4CFA0"/>
            </a:solidFill>
          </p:spPr>
          <p:style>
            <a:lnRef idx="2">
              <a:schemeClr val="accent5"/>
            </a:lnRef>
            <a:fillRef idx="1">
              <a:schemeClr val="lt1"/>
            </a:fillRef>
            <a:effectRef idx="0">
              <a:schemeClr val="accent5"/>
            </a:effectRef>
            <a:fontRef idx="minor">
              <a:schemeClr val="dk1"/>
            </a:fontRef>
          </p:style>
          <p:txBody>
            <a:bodyPr anchor="ctr"/>
            <a:lstStyle/>
            <a:p>
              <a:pPr algn="ctr">
                <a:defRPr/>
              </a:pPr>
              <a:endParaRPr lang="en-US">
                <a:solidFill>
                  <a:prstClr val="black"/>
                </a:solidFill>
              </a:endParaRPr>
            </a:p>
          </p:txBody>
        </p:sp>
        <p:sp>
          <p:nvSpPr>
            <p:cNvPr id="76" name="Oval 75"/>
            <p:cNvSpPr/>
            <p:nvPr/>
          </p:nvSpPr>
          <p:spPr>
            <a:xfrm>
              <a:off x="1752600" y="1447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7" name="Oval 76"/>
            <p:cNvSpPr/>
            <p:nvPr/>
          </p:nvSpPr>
          <p:spPr>
            <a:xfrm>
              <a:off x="1752600" y="18288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sp>
          <p:nvSpPr>
            <p:cNvPr id="78" name="Oval 77"/>
            <p:cNvSpPr/>
            <p:nvPr/>
          </p:nvSpPr>
          <p:spPr>
            <a:xfrm>
              <a:off x="1752600" y="2286000"/>
              <a:ext cx="304800" cy="228600"/>
            </a:xfrm>
            <a:prstGeom prst="ellipse">
              <a:avLst/>
            </a:prstGeom>
          </p:spPr>
          <p:style>
            <a:lnRef idx="1">
              <a:schemeClr val="accent5"/>
            </a:lnRef>
            <a:fillRef idx="2">
              <a:schemeClr val="accent5"/>
            </a:fillRef>
            <a:effectRef idx="1">
              <a:schemeClr val="accent5"/>
            </a:effectRef>
            <a:fontRef idx="minor">
              <a:schemeClr val="dk1"/>
            </a:fontRef>
          </p:style>
          <p:txBody>
            <a:bodyPr anchor="ctr"/>
            <a:lstStyle/>
            <a:p>
              <a:pPr algn="ctr">
                <a:defRPr/>
              </a:pPr>
              <a:endParaRPr lang="en-US">
                <a:solidFill>
                  <a:prstClr val="black"/>
                </a:solidFill>
              </a:endParaRPr>
            </a:p>
          </p:txBody>
        </p:sp>
      </p:grpSp>
      <p:sp>
        <p:nvSpPr>
          <p:cNvPr id="49" name="TextBox 48"/>
          <p:cNvSpPr txBox="1"/>
          <p:nvPr/>
        </p:nvSpPr>
        <p:spPr>
          <a:xfrm>
            <a:off x="1000125" y="4000500"/>
            <a:ext cx="2444750" cy="341313"/>
          </a:xfrm>
          <a:prstGeom prst="rect">
            <a:avLst/>
          </a:prstGeom>
          <a:solidFill>
            <a:schemeClr val="accent3">
              <a:lumMod val="20000"/>
              <a:lumOff val="80000"/>
            </a:schemeClr>
          </a:solidFill>
          <a:ln>
            <a:solidFill>
              <a:schemeClr val="tx1"/>
            </a:solidFill>
          </a:ln>
        </p:spPr>
        <p:txBody>
          <a:bodyPr wrap="none" lIns="64008" tIns="32004" rIns="64008" bIns="32004">
            <a:spAutoFit/>
          </a:bodyPr>
          <a:lstStyle/>
          <a:p>
            <a:pPr>
              <a:defRPr/>
            </a:pPr>
            <a:r>
              <a:rPr lang="en-US" b="1" dirty="0">
                <a:solidFill>
                  <a:prstClr val="black"/>
                </a:solidFill>
              </a:rPr>
              <a:t>Virtual/Physical Clusters</a:t>
            </a:r>
          </a:p>
        </p:txBody>
      </p:sp>
      <p:sp>
        <p:nvSpPr>
          <p:cNvPr id="82" name="Down Arrow 81"/>
          <p:cNvSpPr/>
          <p:nvPr/>
        </p:nvSpPr>
        <p:spPr>
          <a:xfrm rot="10800000">
            <a:off x="1238250"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dirty="0">
              <a:solidFill>
                <a:prstClr val="black"/>
              </a:solidFill>
            </a:endParaRPr>
          </a:p>
        </p:txBody>
      </p:sp>
      <p:sp>
        <p:nvSpPr>
          <p:cNvPr id="83" name="Down Arrow 82"/>
          <p:cNvSpPr/>
          <p:nvPr/>
        </p:nvSpPr>
        <p:spPr>
          <a:xfrm rot="10800000">
            <a:off x="1762125"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
        <p:nvSpPr>
          <p:cNvPr id="84" name="Down Arrow 83"/>
          <p:cNvSpPr/>
          <p:nvPr/>
        </p:nvSpPr>
        <p:spPr>
          <a:xfrm rot="10800000">
            <a:off x="2286000"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
        <p:nvSpPr>
          <p:cNvPr id="85" name="Down Arrow 84"/>
          <p:cNvSpPr/>
          <p:nvPr/>
        </p:nvSpPr>
        <p:spPr>
          <a:xfrm rot="10800000">
            <a:off x="2809875"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
        <p:nvSpPr>
          <p:cNvPr id="86" name="Down Arrow 85"/>
          <p:cNvSpPr/>
          <p:nvPr/>
        </p:nvSpPr>
        <p:spPr>
          <a:xfrm rot="10800000">
            <a:off x="3286125" y="3048000"/>
            <a:ext cx="190500" cy="444500"/>
          </a:xfrm>
          <a:prstGeom prst="downArrow">
            <a:avLst/>
          </a:prstGeom>
        </p:spPr>
        <p:style>
          <a:lnRef idx="1">
            <a:schemeClr val="accent2"/>
          </a:lnRef>
          <a:fillRef idx="2">
            <a:schemeClr val="accent2"/>
          </a:fillRef>
          <a:effectRef idx="1">
            <a:schemeClr val="accent2"/>
          </a:effectRef>
          <a:fontRef idx="minor">
            <a:schemeClr val="dk1"/>
          </a:fontRef>
        </p:style>
        <p:txBody>
          <a:bodyPr lIns="64008" tIns="32004" rIns="64008" bIns="32004" anchor="ctr"/>
          <a:lstStyle/>
          <a:p>
            <a:pPr algn="ctr">
              <a:defRPr/>
            </a:pPr>
            <a:endParaRPr lang="en-US">
              <a:solidFill>
                <a:prstClr val="black"/>
              </a:solidFill>
            </a:endParaRP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304800"/>
            <a:ext cx="8229600" cy="1143000"/>
          </a:xfrm>
        </p:spPr>
        <p:txBody>
          <a:bodyPr rtlCol="0">
            <a:normAutofit fontScale="90000"/>
          </a:bodyPr>
          <a:lstStyle/>
          <a:p>
            <a:pPr eaLnBrk="1" fontAlgn="auto" hangingPunct="1">
              <a:spcAft>
                <a:spcPts val="0"/>
              </a:spcAft>
              <a:defRPr/>
            </a:pPr>
            <a:r>
              <a:rPr lang="en-US" dirty="0" smtClean="0"/>
              <a:t>SALSA HPC  Dynamic Virtual Clusters</a:t>
            </a:r>
            <a:endParaRPr lang="en-US" dirty="0"/>
          </a:p>
        </p:txBody>
      </p:sp>
      <p:pic>
        <p:nvPicPr>
          <p:cNvPr id="51203" name="Content Placeholder 3" descr="monitor_full.png"/>
          <p:cNvPicPr>
            <a:picLocks noGrp="1" noChangeAspect="1"/>
          </p:cNvPicPr>
          <p:nvPr>
            <p:ph idx="1"/>
          </p:nvPr>
        </p:nvPicPr>
        <p:blipFill>
          <a:blip r:embed="rId3" cstate="print"/>
          <a:srcRect/>
          <a:stretch>
            <a:fillRect/>
          </a:stretch>
        </p:blipFill>
        <p:spPr>
          <a:xfrm>
            <a:off x="0" y="808038"/>
            <a:ext cx="9144000" cy="6049962"/>
          </a:xfrm>
        </p:spPr>
      </p:pic>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47800" y="228600"/>
            <a:ext cx="5943600" cy="1143000"/>
          </a:xfrm>
        </p:spPr>
        <p:txBody>
          <a:bodyPr>
            <a:normAutofit/>
          </a:bodyPr>
          <a:lstStyle/>
          <a:p>
            <a:r>
              <a:rPr lang="en-US" sz="3200" dirty="0" smtClean="0"/>
              <a:t>Collaborators in </a:t>
            </a:r>
            <a:r>
              <a:rPr lang="en-US" sz="3200" b="1" i="1" dirty="0" smtClean="0">
                <a:solidFill>
                  <a:srgbClr val="0000CC"/>
                </a:solidFill>
                <a:latin typeface="Arial" pitchFamily="34" charset="0"/>
              </a:rPr>
              <a:t>S</a:t>
            </a:r>
            <a:r>
              <a:rPr lang="en-US" sz="3200" b="1" i="1" dirty="0" smtClean="0">
                <a:solidFill>
                  <a:srgbClr val="D20000"/>
                </a:solidFill>
                <a:latin typeface="Arial" pitchFamily="34" charset="0"/>
              </a:rPr>
              <a:t>A</a:t>
            </a:r>
            <a:r>
              <a:rPr lang="en-US" sz="3200" b="1" i="1" dirty="0" smtClean="0">
                <a:solidFill>
                  <a:srgbClr val="FFC000"/>
                </a:solidFill>
                <a:latin typeface="Arial" pitchFamily="34" charset="0"/>
              </a:rPr>
              <a:t>L</a:t>
            </a:r>
            <a:r>
              <a:rPr lang="en-US" sz="3200" b="1" i="1" dirty="0" smtClean="0">
                <a:solidFill>
                  <a:srgbClr val="0000CC"/>
                </a:solidFill>
                <a:latin typeface="Arial" pitchFamily="34" charset="0"/>
              </a:rPr>
              <a:t>S</a:t>
            </a:r>
            <a:r>
              <a:rPr lang="en-US" sz="3200" b="1" i="1" dirty="0" smtClean="0">
                <a:solidFill>
                  <a:srgbClr val="33CC33"/>
                </a:solidFill>
                <a:latin typeface="Arial" pitchFamily="34" charset="0"/>
              </a:rPr>
              <a:t>A</a:t>
            </a:r>
            <a:r>
              <a:rPr lang="en-US" sz="3200" i="1" dirty="0" smtClean="0">
                <a:solidFill>
                  <a:srgbClr val="33CC33"/>
                </a:solidFill>
                <a:latin typeface="Arial" pitchFamily="34" charset="0"/>
              </a:rPr>
              <a:t> </a:t>
            </a:r>
            <a:r>
              <a:rPr lang="en-US" sz="3200" dirty="0" smtClean="0"/>
              <a:t>Project</a:t>
            </a:r>
            <a:endParaRPr lang="en-US" sz="3200" dirty="0"/>
          </a:p>
        </p:txBody>
      </p:sp>
      <p:sp>
        <p:nvSpPr>
          <p:cNvPr id="4" name="Text Placeholder 2"/>
          <p:cNvSpPr txBox="1">
            <a:spLocks/>
          </p:cNvSpPr>
          <p:nvPr/>
        </p:nvSpPr>
        <p:spPr>
          <a:xfrm>
            <a:off x="3200400" y="1600200"/>
            <a:ext cx="2133600" cy="3733800"/>
          </a:xfrm>
          <a:prstGeom prst="rect">
            <a:avLst/>
          </a:prstGeom>
        </p:spPr>
        <p:txBody>
          <a:bodyPr vert="horz" lIns="91440" tIns="45720" rIns="91440" bIns="45720" rtlCol="0">
            <a:normAutofit fontScale="25000" lnSpcReduction="20000"/>
          </a:bodyPr>
          <a:lstStyle/>
          <a:p>
            <a:pPr marL="411480" indent="-411480">
              <a:spcBef>
                <a:spcPct val="20000"/>
              </a:spcBef>
              <a:buClr>
                <a:schemeClr val="tx1">
                  <a:shade val="95000"/>
                </a:schemeClr>
              </a:buClr>
              <a:defRPr/>
            </a:pPr>
            <a:r>
              <a:rPr lang="en-US" altLang="ja-JP" sz="8000" b="1" dirty="0" smtClean="0">
                <a:ea typeface="ＭＳ Ｐゴシック" pitchFamily="34" charset="-128"/>
              </a:rPr>
              <a:t>Indiana </a:t>
            </a:r>
            <a:r>
              <a:rPr lang="en-US" altLang="ja-JP" sz="8000" b="1" dirty="0">
                <a:ea typeface="ＭＳ Ｐゴシック" pitchFamily="34" charset="-128"/>
              </a:rPr>
              <a:t>University</a:t>
            </a:r>
          </a:p>
          <a:p>
            <a:pPr marL="411480" indent="-411480">
              <a:spcBef>
                <a:spcPct val="20000"/>
              </a:spcBef>
              <a:buClr>
                <a:schemeClr val="tx1">
                  <a:shade val="95000"/>
                </a:schemeClr>
              </a:buClr>
              <a:defRPr/>
            </a:pPr>
            <a:r>
              <a:rPr lang="en-US" sz="5600" b="1" i="1" dirty="0">
                <a:solidFill>
                  <a:srgbClr val="2818FC"/>
                </a:solidFill>
                <a:latin typeface="Calibri" pitchFamily="34" charset="0"/>
              </a:rPr>
              <a:t>S</a:t>
            </a:r>
            <a:r>
              <a:rPr lang="en-US" sz="5600" b="1" i="1" dirty="0">
                <a:solidFill>
                  <a:srgbClr val="E40701"/>
                </a:solidFill>
                <a:latin typeface="Calibri" pitchFamily="34" charset="0"/>
              </a:rPr>
              <a:t>A</a:t>
            </a:r>
            <a:r>
              <a:rPr lang="en-US" sz="5600" b="1" i="1" dirty="0">
                <a:solidFill>
                  <a:srgbClr val="EFBA00"/>
                </a:solidFill>
                <a:latin typeface="Calibri" pitchFamily="34" charset="0"/>
              </a:rPr>
              <a:t>L</a:t>
            </a:r>
            <a:r>
              <a:rPr lang="en-US" sz="5600" b="1" i="1" dirty="0">
                <a:solidFill>
                  <a:srgbClr val="2818FC"/>
                </a:solidFill>
                <a:latin typeface="Calibri" pitchFamily="34" charset="0"/>
              </a:rPr>
              <a:t>S</a:t>
            </a:r>
            <a:r>
              <a:rPr lang="en-US" sz="5600" b="1" i="1" dirty="0">
                <a:solidFill>
                  <a:srgbClr val="00B050"/>
                </a:solidFill>
                <a:latin typeface="Calibri" pitchFamily="34" charset="0"/>
              </a:rPr>
              <a:t>A</a:t>
            </a:r>
            <a:r>
              <a:rPr lang="en-US" sz="5600" dirty="0">
                <a:solidFill>
                  <a:srgbClr val="99FF33"/>
                </a:solidFill>
                <a:ea typeface="Arial Unicode MS" pitchFamily="34" charset="-128"/>
                <a:cs typeface="Arial Unicode MS" pitchFamily="34" charset="-128"/>
              </a:rPr>
              <a:t> </a:t>
            </a:r>
            <a:r>
              <a:rPr lang="en-US" sz="5600" dirty="0" smtClean="0">
                <a:ea typeface="Arial Unicode MS" pitchFamily="34" charset="-128"/>
                <a:cs typeface="Arial Unicode MS" pitchFamily="34" charset="-128"/>
              </a:rPr>
              <a:t>Technology Team</a:t>
            </a:r>
            <a:endParaRPr lang="en-US" sz="5600" dirty="0">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lang="en-US" sz="6400" dirty="0" smtClean="0">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Geoffrey Fox </a:t>
            </a: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Judy Qiu</a:t>
            </a: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Scott Beason</a:t>
            </a:r>
            <a:endParaRPr lang="en-US" sz="64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r>
              <a:rPr lang="en-US" sz="6400" dirty="0" smtClean="0">
                <a:ea typeface="Arial Unicode MS" pitchFamily="34" charset="-128"/>
                <a:cs typeface="Arial Unicode MS" pitchFamily="34" charset="-128"/>
              </a:rPr>
              <a:t>Jaliya  </a:t>
            </a:r>
            <a:r>
              <a:rPr lang="en-US" sz="6400" dirty="0">
                <a:ea typeface="Arial Unicode MS" pitchFamily="34" charset="-128"/>
                <a:cs typeface="Arial Unicode MS" pitchFamily="34" charset="-128"/>
              </a:rPr>
              <a:t>Ekanayake </a:t>
            </a:r>
            <a:endParaRPr lang="en-US" sz="64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r>
              <a:rPr lang="en-US" sz="6400" dirty="0" smtClean="0">
                <a:ea typeface="Arial Unicode MS" pitchFamily="34" charset="-128"/>
                <a:cs typeface="Arial Unicode MS" pitchFamily="34" charset="-128"/>
              </a:rPr>
              <a:t>Thilina Gunarathne</a:t>
            </a:r>
          </a:p>
          <a:p>
            <a:pPr marL="411480" lvl="0" indent="-411480">
              <a:spcBef>
                <a:spcPct val="20000"/>
              </a:spcBef>
              <a:buClr>
                <a:schemeClr val="tx1">
                  <a:shade val="95000"/>
                </a:schemeClr>
              </a:buClr>
              <a:defRPr/>
            </a:pPr>
            <a:r>
              <a:rPr lang="en-US" sz="800" dirty="0" smtClean="0"/>
              <a:t>Thilina Gunarathne</a:t>
            </a: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Jong Youl Choi</a:t>
            </a: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r>
              <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rPr>
              <a:t>Yang Ruan</a:t>
            </a:r>
          </a:p>
          <a:p>
            <a:pPr marL="411480" indent="-411480">
              <a:spcBef>
                <a:spcPct val="20000"/>
              </a:spcBef>
              <a:buClr>
                <a:schemeClr val="tx1">
                  <a:shade val="95000"/>
                </a:schemeClr>
              </a:buClr>
              <a:defRPr/>
            </a:pPr>
            <a:r>
              <a:rPr lang="en-US" sz="6400" dirty="0" smtClean="0">
                <a:ea typeface="Arial Unicode MS" pitchFamily="34" charset="-128"/>
                <a:cs typeface="Arial Unicode MS" pitchFamily="34" charset="-128"/>
              </a:rPr>
              <a:t>Seung-Hee Bae</a:t>
            </a:r>
          </a:p>
          <a:p>
            <a:pPr marL="411480" indent="-411480">
              <a:spcBef>
                <a:spcPct val="20000"/>
              </a:spcBef>
              <a:buClr>
                <a:schemeClr val="tx1">
                  <a:shade val="95000"/>
                </a:schemeClr>
              </a:buClr>
              <a:defRPr/>
            </a:pPr>
            <a:r>
              <a:rPr lang="en-US" sz="6400" dirty="0" err="1" smtClean="0">
                <a:ea typeface="Arial Unicode MS" pitchFamily="34" charset="-128"/>
                <a:cs typeface="Arial Unicode MS" pitchFamily="34" charset="-128"/>
              </a:rPr>
              <a:t>Hui</a:t>
            </a:r>
            <a:r>
              <a:rPr lang="en-US" sz="6400" dirty="0" smtClean="0">
                <a:ea typeface="Arial Unicode MS" pitchFamily="34" charset="-128"/>
                <a:cs typeface="Arial Unicode MS" pitchFamily="34" charset="-128"/>
              </a:rPr>
              <a:t> Li</a:t>
            </a:r>
          </a:p>
          <a:p>
            <a:pPr marL="411480" indent="-411480">
              <a:spcBef>
                <a:spcPct val="20000"/>
              </a:spcBef>
              <a:buClr>
                <a:schemeClr val="tx1">
                  <a:shade val="95000"/>
                </a:schemeClr>
              </a:buClr>
              <a:defRPr/>
            </a:pPr>
            <a:r>
              <a:rPr lang="en-US" sz="6400" dirty="0" err="1" smtClean="0">
                <a:ea typeface="Arial Unicode MS" pitchFamily="34" charset="-128"/>
                <a:cs typeface="Arial Unicode MS" pitchFamily="34" charset="-128"/>
              </a:rPr>
              <a:t>Saliya</a:t>
            </a:r>
            <a:r>
              <a:rPr lang="en-US" sz="6400" dirty="0" smtClean="0">
                <a:ea typeface="Arial Unicode MS" pitchFamily="34" charset="-128"/>
                <a:cs typeface="Arial Unicode MS" pitchFamily="34" charset="-128"/>
              </a:rPr>
              <a:t> </a:t>
            </a:r>
            <a:r>
              <a:rPr lang="en-US" sz="6400" dirty="0" err="1" smtClean="0">
                <a:ea typeface="Arial Unicode MS" pitchFamily="34" charset="-128"/>
                <a:cs typeface="Arial Unicode MS" pitchFamily="34" charset="-128"/>
              </a:rPr>
              <a:t>Ekanayake</a:t>
            </a:r>
            <a:endParaRPr lang="en-US" sz="64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endParaRPr kumimoji="0" lang="en-US" sz="6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lvl="0" indent="-411480">
              <a:spcBef>
                <a:spcPct val="20000"/>
              </a:spcBef>
              <a:buClr>
                <a:schemeClr val="tx1">
                  <a:shade val="95000"/>
                </a:schemeClr>
              </a:buClr>
              <a:defRPr/>
            </a:pPr>
            <a:endParaRPr lang="en-US" sz="6600" dirty="0" smtClean="0">
              <a:ea typeface="Arial Unicode MS" pitchFamily="34" charset="-128"/>
              <a:cs typeface="Arial Unicode MS" pitchFamily="34" charset="-128"/>
            </a:endParaRPr>
          </a:p>
          <a:p>
            <a:pPr marL="411480" lvl="0" indent="-411480">
              <a:spcBef>
                <a:spcPct val="20000"/>
              </a:spcBef>
              <a:buClr>
                <a:schemeClr val="tx1">
                  <a:shade val="95000"/>
                </a:schemeClr>
              </a:buClr>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lang="en-US" sz="6400" dirty="0" smtClean="0">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a:buNone/>
              <a:tabLst/>
              <a:defRPr/>
            </a:pPr>
            <a:endParaRPr kumimoji="0" lang="en-US" sz="64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pitchFamily="2" charset="2"/>
              <a:buChar char="q"/>
              <a:tabLst/>
              <a:defRPr/>
            </a:pPr>
            <a:endParaRPr kumimoji="0" lang="en-US" sz="5600" b="0" i="0" u="none" strike="noStrike" kern="1200" cap="none" spc="0" normalizeH="0" baseline="0" noProof="0" dirty="0" smtClean="0">
              <a:ln>
                <a:noFill/>
              </a:ln>
              <a:solidFill>
                <a:schemeClr val="tx1"/>
              </a:solidFill>
              <a:effectLst/>
              <a:uLnTx/>
              <a:uFillTx/>
              <a:latin typeface="+mn-lt"/>
              <a:ea typeface="Arial Unicode MS" pitchFamily="34" charset="-128"/>
              <a:cs typeface="Arial Unicode MS" pitchFamily="34" charset="-128"/>
            </a:endParaRPr>
          </a:p>
          <a:p>
            <a:pPr marL="411480" marR="0" lvl="0" indent="-411480" algn="l" defTabSz="914400" rtl="0" eaLnBrk="1" fontAlgn="auto" latinLnBrk="0" hangingPunct="1">
              <a:lnSpc>
                <a:spcPct val="100000"/>
              </a:lnSpc>
              <a:spcBef>
                <a:spcPct val="20000"/>
              </a:spcBef>
              <a:spcAft>
                <a:spcPts val="0"/>
              </a:spcAft>
              <a:buClr>
                <a:schemeClr val="tx1">
                  <a:shade val="95000"/>
                </a:schemeClr>
              </a:buClr>
              <a:buSzTx/>
              <a:buFont typeface="Wingdings" pitchFamily="2" charset="2"/>
              <a:buChar char="§"/>
              <a:tabLst/>
              <a:defRPr/>
            </a:pPr>
            <a:endParaRPr kumimoji="0" lang="en-US" sz="5600" b="0" i="0" u="none" strike="noStrike" kern="1200" cap="none" spc="0" normalizeH="0" baseline="0" noProof="0" dirty="0">
              <a:ln>
                <a:noFill/>
              </a:ln>
              <a:solidFill>
                <a:schemeClr val="tx1"/>
              </a:solidFill>
              <a:effectLst/>
              <a:uLnTx/>
              <a:uFillTx/>
              <a:latin typeface="+mn-lt"/>
              <a:ea typeface="+mn-ea"/>
              <a:cs typeface="+mn-cs"/>
            </a:endParaRPr>
          </a:p>
        </p:txBody>
      </p:sp>
      <p:sp>
        <p:nvSpPr>
          <p:cNvPr id="5" name="Text Placeholder 2"/>
          <p:cNvSpPr txBox="1">
            <a:spLocks/>
          </p:cNvSpPr>
          <p:nvPr/>
        </p:nvSpPr>
        <p:spPr>
          <a:xfrm>
            <a:off x="533400" y="1600200"/>
            <a:ext cx="2819400" cy="2819400"/>
          </a:xfrm>
          <a:prstGeom prst="rect">
            <a:avLst/>
          </a:prstGeom>
        </p:spPr>
        <p:txBody>
          <a:bodyPr lIns="45720" rIns="45720">
            <a:normAutofit fontScale="25000" lnSpcReduction="20000"/>
          </a:bodyPr>
          <a:lstStyle/>
          <a:p>
            <a:pPr>
              <a:spcBef>
                <a:spcPct val="20000"/>
              </a:spcBef>
              <a:spcAft>
                <a:spcPts val="300"/>
              </a:spcAft>
              <a:buClr>
                <a:schemeClr val="accent3"/>
              </a:buClr>
              <a:buSzPct val="95000"/>
              <a:defRPr/>
            </a:pPr>
            <a:r>
              <a:rPr lang="en-US" altLang="zh-CN" sz="8000" b="1" dirty="0" smtClean="0"/>
              <a:t>Microsoft Research</a:t>
            </a:r>
            <a:endParaRPr lang="en-US" sz="8000" b="1" dirty="0"/>
          </a:p>
          <a:p>
            <a:pPr fontAlgn="auto">
              <a:spcBef>
                <a:spcPct val="20000"/>
              </a:spcBef>
              <a:spcAft>
                <a:spcPts val="300"/>
              </a:spcAft>
              <a:buClr>
                <a:schemeClr val="accent3"/>
              </a:buClr>
              <a:buSzPct val="95000"/>
              <a:defRPr/>
            </a:pPr>
            <a:r>
              <a:rPr lang="en-US" sz="5600" dirty="0" smtClean="0">
                <a:latin typeface="+mn-lt"/>
                <a:ea typeface="Arial Unicode MS" pitchFamily="34" charset="-128"/>
                <a:cs typeface="Arial Unicode MS" pitchFamily="34" charset="-128"/>
              </a:rPr>
              <a:t>Technology </a:t>
            </a:r>
            <a:r>
              <a:rPr lang="en-US" sz="5600" dirty="0">
                <a:latin typeface="+mn-lt"/>
                <a:ea typeface="Arial Unicode MS" pitchFamily="34" charset="-128"/>
                <a:cs typeface="Arial Unicode MS" pitchFamily="34" charset="-128"/>
              </a:rPr>
              <a:t>Collaboration</a:t>
            </a:r>
          </a:p>
          <a:p>
            <a:pPr fontAlgn="auto">
              <a:spcBef>
                <a:spcPct val="20000"/>
              </a:spcBef>
              <a:spcAft>
                <a:spcPts val="300"/>
              </a:spcAft>
              <a:buClr>
                <a:schemeClr val="accent3"/>
              </a:buClr>
              <a:buSzPct val="95000"/>
              <a:buFont typeface="Wingdings 2"/>
              <a:buNone/>
              <a:defRPr/>
            </a:pPr>
            <a:r>
              <a:rPr lang="en-US" sz="5600" dirty="0">
                <a:latin typeface="+mn-lt"/>
                <a:ea typeface="Arial Unicode MS" pitchFamily="34" charset="-128"/>
                <a:cs typeface="Arial Unicode MS" pitchFamily="34" charset="-128"/>
              </a:rPr>
              <a:t> </a:t>
            </a:r>
            <a:endParaRPr lang="en-US" sz="5600" dirty="0" smtClean="0">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Azure (Clouds)</a:t>
            </a:r>
          </a:p>
          <a:p>
            <a:pPr>
              <a:spcBef>
                <a:spcPct val="20000"/>
              </a:spcBef>
              <a:spcAft>
                <a:spcPts val="300"/>
              </a:spcAft>
              <a:buClr>
                <a:schemeClr val="accent3"/>
              </a:buClr>
              <a:buSzPct val="95000"/>
              <a:defRPr/>
            </a:pPr>
            <a:r>
              <a:rPr lang="en-US" sz="6400" dirty="0" smtClean="0">
                <a:ea typeface="Arial Unicode MS" pitchFamily="34" charset="-128"/>
                <a:cs typeface="Arial Unicode MS" pitchFamily="34" charset="-128"/>
              </a:rPr>
              <a:t>Dennis Gannon</a:t>
            </a:r>
          </a:p>
          <a:p>
            <a:pPr>
              <a:spcBef>
                <a:spcPct val="20000"/>
              </a:spcBef>
              <a:spcAft>
                <a:spcPts val="300"/>
              </a:spcAft>
              <a:buClr>
                <a:schemeClr val="accent3"/>
              </a:buClr>
              <a:buSzPct val="95000"/>
              <a:defRPr/>
            </a:pPr>
            <a:r>
              <a:rPr lang="en-US" sz="6400" dirty="0" smtClean="0">
                <a:ea typeface="Arial Unicode MS" pitchFamily="34" charset="-128"/>
                <a:cs typeface="Arial Unicode MS" pitchFamily="34" charset="-128"/>
              </a:rPr>
              <a:t>Roger </a:t>
            </a:r>
            <a:r>
              <a:rPr lang="en-US" sz="6400" dirty="0" err="1" smtClean="0">
                <a:ea typeface="Arial Unicode MS" pitchFamily="34" charset="-128"/>
                <a:cs typeface="Arial Unicode MS" pitchFamily="34" charset="-128"/>
              </a:rPr>
              <a:t>Barga</a:t>
            </a:r>
            <a:endParaRPr lang="en-US" sz="6400" dirty="0" smtClean="0">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Dryad (Parallel Runtime)</a:t>
            </a:r>
            <a:endParaRPr lang="en-US" sz="6400" dirty="0" smtClean="0">
              <a:solidFill>
                <a:srgbClr val="0070C0"/>
              </a:solidFill>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ea typeface="Arial Unicode MS" pitchFamily="34" charset="-128"/>
                <a:cs typeface="Arial Unicode MS" pitchFamily="34" charset="-128"/>
              </a:rPr>
              <a:t>Christophe </a:t>
            </a:r>
            <a:r>
              <a:rPr lang="en-US" sz="6400" dirty="0" err="1" smtClean="0">
                <a:ea typeface="Arial Unicode MS" pitchFamily="34" charset="-128"/>
                <a:cs typeface="Arial Unicode MS" pitchFamily="34" charset="-128"/>
              </a:rPr>
              <a:t>Poulain</a:t>
            </a:r>
            <a:r>
              <a:rPr lang="en-US" sz="6400" dirty="0" smtClean="0">
                <a:ea typeface="Arial Unicode MS" pitchFamily="34" charset="-128"/>
                <a:cs typeface="Arial Unicode MS" pitchFamily="34" charset="-128"/>
              </a:rPr>
              <a:t>  </a:t>
            </a:r>
            <a:endParaRPr lang="en-US" sz="6400" dirty="0" smtClean="0">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CCR (Threading)</a:t>
            </a:r>
          </a:p>
          <a:p>
            <a:pPr fontAlgn="auto">
              <a:spcBef>
                <a:spcPct val="20000"/>
              </a:spcBef>
              <a:spcAft>
                <a:spcPts val="300"/>
              </a:spcAft>
              <a:buClr>
                <a:schemeClr val="accent3"/>
              </a:buClr>
              <a:buSzPct val="95000"/>
              <a:buFont typeface="Wingdings 2"/>
              <a:buNone/>
              <a:defRPr/>
            </a:pPr>
            <a:r>
              <a:rPr lang="en-US" sz="6400" dirty="0" smtClean="0">
                <a:latin typeface="+mn-lt"/>
                <a:ea typeface="Arial Unicode MS" pitchFamily="34" charset="-128"/>
                <a:cs typeface="Arial Unicode MS" pitchFamily="34" charset="-128"/>
              </a:rPr>
              <a:t>George </a:t>
            </a:r>
            <a:r>
              <a:rPr lang="en-US" sz="6400" dirty="0" err="1" smtClean="0">
                <a:latin typeface="+mn-lt"/>
                <a:ea typeface="Arial Unicode MS" pitchFamily="34" charset="-128"/>
                <a:cs typeface="Arial Unicode MS" pitchFamily="34" charset="-128"/>
              </a:rPr>
              <a:t>Chrysanthakopoulos</a:t>
            </a:r>
            <a:endParaRPr lang="en-US" sz="6400" dirty="0" smtClean="0">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smtClean="0">
                <a:solidFill>
                  <a:srgbClr val="0070C0"/>
                </a:solidFill>
                <a:ea typeface="Arial Unicode MS" pitchFamily="34" charset="-128"/>
                <a:cs typeface="Arial Unicode MS" pitchFamily="34" charset="-128"/>
              </a:rPr>
              <a:t>DSS  (Services)</a:t>
            </a:r>
            <a:endParaRPr lang="en-US" sz="6400" dirty="0">
              <a:solidFill>
                <a:srgbClr val="0070C0"/>
              </a:solidFill>
              <a:latin typeface="+mn-lt"/>
              <a:ea typeface="Arial Unicode MS" pitchFamily="34" charset="-128"/>
              <a:cs typeface="Arial Unicode MS" pitchFamily="34" charset="-128"/>
            </a:endParaRPr>
          </a:p>
          <a:p>
            <a:pPr fontAlgn="auto">
              <a:spcBef>
                <a:spcPct val="20000"/>
              </a:spcBef>
              <a:spcAft>
                <a:spcPts val="300"/>
              </a:spcAft>
              <a:buClr>
                <a:schemeClr val="accent3"/>
              </a:buClr>
              <a:buSzPct val="95000"/>
              <a:buFont typeface="Wingdings 2"/>
              <a:buNone/>
              <a:defRPr/>
            </a:pPr>
            <a:r>
              <a:rPr lang="en-US" sz="6400" dirty="0" err="1" smtClean="0">
                <a:latin typeface="+mn-lt"/>
                <a:ea typeface="Arial Unicode MS" pitchFamily="34" charset="-128"/>
                <a:cs typeface="Arial Unicode MS" pitchFamily="34" charset="-128"/>
              </a:rPr>
              <a:t>Henrik</a:t>
            </a:r>
            <a:r>
              <a:rPr lang="en-US" sz="6400" dirty="0" smtClean="0">
                <a:latin typeface="+mn-lt"/>
                <a:ea typeface="Arial Unicode MS" pitchFamily="34" charset="-128"/>
                <a:cs typeface="Arial Unicode MS" pitchFamily="34" charset="-128"/>
              </a:rPr>
              <a:t> </a:t>
            </a:r>
            <a:r>
              <a:rPr lang="en-US" sz="6400" dirty="0" err="1">
                <a:latin typeface="+mn-lt"/>
                <a:ea typeface="Arial Unicode MS" pitchFamily="34" charset="-128"/>
                <a:cs typeface="Arial Unicode MS" pitchFamily="34" charset="-128"/>
              </a:rPr>
              <a:t>Frystyk</a:t>
            </a:r>
            <a:r>
              <a:rPr lang="en-US" sz="6400" dirty="0">
                <a:latin typeface="+mn-lt"/>
                <a:ea typeface="Arial Unicode MS" pitchFamily="34" charset="-128"/>
                <a:cs typeface="Arial Unicode MS" pitchFamily="34" charset="-128"/>
              </a:rPr>
              <a:t> </a:t>
            </a:r>
            <a:r>
              <a:rPr lang="en-US" sz="6400" dirty="0" smtClean="0">
                <a:latin typeface="+mn-lt"/>
                <a:ea typeface="Arial Unicode MS" pitchFamily="34" charset="-128"/>
                <a:cs typeface="Arial Unicode MS" pitchFamily="34" charset="-128"/>
              </a:rPr>
              <a:t>Nielsen</a:t>
            </a:r>
            <a:endParaRPr lang="en-US" sz="6400" dirty="0">
              <a:latin typeface="+mn-lt"/>
              <a:ea typeface="Arial Unicode MS" pitchFamily="34" charset="-128"/>
              <a:cs typeface="Arial Unicode MS" pitchFamily="34" charset="-128"/>
            </a:endParaRPr>
          </a:p>
        </p:txBody>
      </p:sp>
      <p:sp>
        <p:nvSpPr>
          <p:cNvPr id="6" name="Text Placeholder 2"/>
          <p:cNvSpPr txBox="1">
            <a:spLocks/>
          </p:cNvSpPr>
          <p:nvPr/>
        </p:nvSpPr>
        <p:spPr>
          <a:xfrm>
            <a:off x="5867400" y="1600200"/>
            <a:ext cx="3352800" cy="3886200"/>
          </a:xfrm>
          <a:prstGeom prst="rect">
            <a:avLst/>
          </a:prstGeom>
        </p:spPr>
        <p:txBody>
          <a:bodyPr lIns="45720" rIns="45720">
            <a:normAutofit fontScale="32500" lnSpcReduction="20000"/>
          </a:bodyPr>
          <a:lstStyle/>
          <a:p>
            <a:pPr fontAlgn="auto">
              <a:spcBef>
                <a:spcPct val="20000"/>
              </a:spcBef>
              <a:spcAft>
                <a:spcPts val="0"/>
              </a:spcAft>
              <a:buClr>
                <a:schemeClr val="accent3"/>
              </a:buClr>
              <a:buSzPct val="95000"/>
              <a:defRPr/>
            </a:pPr>
            <a:r>
              <a:rPr lang="en-US" sz="6200" b="1" dirty="0" smtClean="0">
                <a:ea typeface="ＭＳ Ｐゴシック" pitchFamily="34" charset="-128"/>
              </a:rPr>
              <a:t>Applications</a:t>
            </a:r>
            <a:endParaRPr lang="en-US" sz="6200" b="1" dirty="0" smtClean="0">
              <a:latin typeface="+mn-lt"/>
              <a:ea typeface="ＭＳ Ｐゴシック" pitchFamily="34" charset="-128"/>
            </a:endParaRPr>
          </a:p>
          <a:p>
            <a:pPr fontAlgn="auto">
              <a:spcBef>
                <a:spcPct val="20000"/>
              </a:spcBef>
              <a:spcAft>
                <a:spcPts val="0"/>
              </a:spcAft>
              <a:buClr>
                <a:schemeClr val="accent3"/>
              </a:buClr>
              <a:buSzPct val="95000"/>
              <a:buFont typeface="Wingdings 2"/>
              <a:buNone/>
              <a:defRPr/>
            </a:pPr>
            <a:endParaRPr lang="en-US" sz="5600" dirty="0" smtClean="0">
              <a:latin typeface="+mn-lt"/>
              <a:ea typeface="SimSun" pitchFamily="2" charset="-122"/>
            </a:endParaRPr>
          </a:p>
          <a:p>
            <a:pPr fontAlgn="auto">
              <a:spcBef>
                <a:spcPct val="20000"/>
              </a:spcBef>
              <a:spcAft>
                <a:spcPts val="0"/>
              </a:spcAft>
              <a:buClr>
                <a:schemeClr val="accent3"/>
              </a:buClr>
              <a:buSzPct val="95000"/>
              <a:buFont typeface="Wingdings 2"/>
              <a:buNone/>
              <a:defRPr/>
            </a:pPr>
            <a:endParaRPr lang="en-US" sz="5600" dirty="0" smtClean="0">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4900" dirty="0" smtClean="0">
                <a:solidFill>
                  <a:srgbClr val="0070C0"/>
                </a:solidFill>
                <a:ea typeface="SimSun" pitchFamily="2" charset="-122"/>
              </a:rPr>
              <a:t>Bioinformatics, CGB</a:t>
            </a:r>
            <a:endParaRPr lang="en-US" sz="4900" dirty="0">
              <a:solidFill>
                <a:srgbClr val="0070C0"/>
              </a:solidFill>
              <a:ea typeface="SimSun" pitchFamily="2" charset="-122"/>
            </a:endParaRPr>
          </a:p>
          <a:p>
            <a:pPr fontAlgn="auto">
              <a:spcBef>
                <a:spcPct val="20000"/>
              </a:spcBef>
              <a:spcAft>
                <a:spcPts val="0"/>
              </a:spcAft>
              <a:buClr>
                <a:schemeClr val="accent3"/>
              </a:buClr>
              <a:buSzPct val="95000"/>
              <a:buFont typeface="Wingdings 2"/>
              <a:buNone/>
              <a:defRPr/>
            </a:pPr>
            <a:r>
              <a:rPr lang="en-US" sz="4900" dirty="0">
                <a:ea typeface="SimSun" pitchFamily="2" charset="-122"/>
              </a:rPr>
              <a:t>    </a:t>
            </a:r>
            <a:r>
              <a:rPr lang="en-US" sz="4900" dirty="0" smtClean="0">
                <a:ea typeface="SimSun" pitchFamily="2" charset="-122"/>
              </a:rPr>
              <a:t>Haixu Tang, Mina Rho, </a:t>
            </a:r>
          </a:p>
          <a:p>
            <a:pPr fontAlgn="auto">
              <a:spcBef>
                <a:spcPct val="20000"/>
              </a:spcBef>
              <a:spcAft>
                <a:spcPts val="0"/>
              </a:spcAft>
              <a:buClr>
                <a:schemeClr val="accent3"/>
              </a:buClr>
              <a:buSzPct val="95000"/>
              <a:buFont typeface="Wingdings 2"/>
              <a:buNone/>
              <a:defRPr/>
            </a:pPr>
            <a:r>
              <a:rPr lang="en-US" sz="4900" dirty="0" smtClean="0">
                <a:ea typeface="SimSun" pitchFamily="2" charset="-122"/>
              </a:rPr>
              <a:t>    Peter </a:t>
            </a:r>
            <a:r>
              <a:rPr lang="en-US" sz="4900" dirty="0" err="1" smtClean="0">
                <a:ea typeface="SimSun" pitchFamily="2" charset="-122"/>
              </a:rPr>
              <a:t>Cherbas</a:t>
            </a:r>
            <a:r>
              <a:rPr lang="en-US" sz="4900" dirty="0" smtClean="0">
                <a:ea typeface="SimSun" pitchFamily="2" charset="-122"/>
              </a:rPr>
              <a:t>, Qunfeng Dong</a:t>
            </a:r>
            <a:endParaRPr lang="en-US" sz="4900" dirty="0">
              <a:ea typeface="SimSun" pitchFamily="2" charset="-122"/>
            </a:endParaRPr>
          </a:p>
          <a:p>
            <a:pPr fontAlgn="auto">
              <a:spcBef>
                <a:spcPct val="20000"/>
              </a:spcBef>
              <a:spcAft>
                <a:spcPts val="0"/>
              </a:spcAft>
              <a:buClr>
                <a:schemeClr val="accent3"/>
              </a:buClr>
              <a:buSzPct val="95000"/>
              <a:buFont typeface="Wingdings 2"/>
              <a:buNone/>
              <a:defRPr/>
            </a:pPr>
            <a:r>
              <a:rPr lang="en-US" sz="4900" dirty="0" smtClean="0">
                <a:solidFill>
                  <a:srgbClr val="0070C0"/>
                </a:solidFill>
                <a:ea typeface="SimSun" pitchFamily="2" charset="-122"/>
              </a:rPr>
              <a:t>IU </a:t>
            </a:r>
            <a:r>
              <a:rPr lang="en-US" sz="4900" dirty="0">
                <a:solidFill>
                  <a:srgbClr val="0070C0"/>
                </a:solidFill>
                <a:ea typeface="SimSun" pitchFamily="2" charset="-122"/>
              </a:rPr>
              <a:t>Medical School</a:t>
            </a:r>
          </a:p>
          <a:p>
            <a:pPr fontAlgn="auto">
              <a:spcBef>
                <a:spcPct val="20000"/>
              </a:spcBef>
              <a:spcAft>
                <a:spcPts val="0"/>
              </a:spcAft>
              <a:buClr>
                <a:schemeClr val="accent3"/>
              </a:buClr>
              <a:buSzPct val="95000"/>
              <a:buFont typeface="Wingdings 2"/>
              <a:buNone/>
              <a:defRPr/>
            </a:pPr>
            <a:r>
              <a:rPr lang="en-US" sz="4900" dirty="0">
                <a:ea typeface="SimSun" pitchFamily="2" charset="-122"/>
              </a:rPr>
              <a:t>    </a:t>
            </a:r>
            <a:r>
              <a:rPr lang="en-US" sz="4900" dirty="0" smtClean="0">
                <a:ea typeface="SimSun" pitchFamily="2" charset="-122"/>
              </a:rPr>
              <a:t>Gilbert </a:t>
            </a:r>
            <a:r>
              <a:rPr lang="en-US" sz="4900" dirty="0">
                <a:ea typeface="SimSun" pitchFamily="2" charset="-122"/>
              </a:rPr>
              <a:t>Liu</a:t>
            </a:r>
          </a:p>
          <a:p>
            <a:pPr fontAlgn="auto">
              <a:spcBef>
                <a:spcPct val="20000"/>
              </a:spcBef>
              <a:spcAft>
                <a:spcPts val="0"/>
              </a:spcAft>
              <a:buClr>
                <a:schemeClr val="accent3"/>
              </a:buClr>
              <a:buSzPct val="95000"/>
              <a:buFont typeface="Wingdings 2"/>
              <a:buNone/>
              <a:defRPr/>
            </a:pPr>
            <a:r>
              <a:rPr lang="en-US" sz="4900" dirty="0" smtClean="0">
                <a:solidFill>
                  <a:srgbClr val="0070C0"/>
                </a:solidFill>
                <a:latin typeface="+mn-lt"/>
                <a:ea typeface="SimSun" pitchFamily="2" charset="-122"/>
              </a:rPr>
              <a:t>Demographics (Polis Center)</a:t>
            </a:r>
            <a:endParaRPr lang="en-US" sz="4900" dirty="0">
              <a:solidFill>
                <a:srgbClr val="0070C0"/>
              </a:solidFill>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4900" dirty="0">
                <a:latin typeface="+mn-lt"/>
                <a:ea typeface="SimSun" pitchFamily="2" charset="-122"/>
              </a:rPr>
              <a:t>    Neil </a:t>
            </a:r>
            <a:r>
              <a:rPr lang="en-US" sz="4900" dirty="0" err="1">
                <a:latin typeface="+mn-lt"/>
                <a:ea typeface="SimSun" pitchFamily="2" charset="-122"/>
              </a:rPr>
              <a:t>Devadasan</a:t>
            </a:r>
            <a:endParaRPr lang="en-US" sz="4900" dirty="0">
              <a:latin typeface="+mn-lt"/>
              <a:ea typeface="SimSun" pitchFamily="2" charset="-122"/>
            </a:endParaRPr>
          </a:p>
          <a:p>
            <a:pPr fontAlgn="auto">
              <a:spcBef>
                <a:spcPct val="20000"/>
              </a:spcBef>
              <a:spcAft>
                <a:spcPts val="0"/>
              </a:spcAft>
              <a:buClr>
                <a:schemeClr val="accent3"/>
              </a:buClr>
              <a:buSzPct val="95000"/>
              <a:buFont typeface="Wingdings 2"/>
              <a:buNone/>
              <a:defRPr/>
            </a:pPr>
            <a:r>
              <a:rPr lang="en-US" sz="4900" dirty="0" err="1" smtClean="0">
                <a:solidFill>
                  <a:srgbClr val="0070C0"/>
                </a:solidFill>
                <a:ea typeface="SimSun" pitchFamily="2" charset="-122"/>
              </a:rPr>
              <a:t>Cheminformatics</a:t>
            </a:r>
            <a:endParaRPr lang="en-US" sz="4900" dirty="0">
              <a:solidFill>
                <a:srgbClr val="0070C0"/>
              </a:solidFill>
              <a:ea typeface="SimSun" pitchFamily="2" charset="-122"/>
            </a:endParaRPr>
          </a:p>
          <a:p>
            <a:pPr fontAlgn="auto">
              <a:spcBef>
                <a:spcPct val="20000"/>
              </a:spcBef>
              <a:spcAft>
                <a:spcPts val="0"/>
              </a:spcAft>
              <a:buClr>
                <a:schemeClr val="accent3"/>
              </a:buClr>
              <a:buSzPct val="95000"/>
              <a:buFont typeface="Wingdings 2"/>
              <a:buNone/>
              <a:defRPr/>
            </a:pPr>
            <a:r>
              <a:rPr lang="en-US" sz="4900" dirty="0">
                <a:ea typeface="SimSun" pitchFamily="2" charset="-122"/>
              </a:rPr>
              <a:t>    </a:t>
            </a:r>
            <a:r>
              <a:rPr lang="en-US" sz="4900" dirty="0" smtClean="0">
                <a:ea typeface="SimSun" pitchFamily="2" charset="-122"/>
              </a:rPr>
              <a:t>David Wild, </a:t>
            </a:r>
            <a:r>
              <a:rPr lang="en-US" sz="4900" dirty="0" err="1" smtClean="0">
                <a:ea typeface="SimSun" pitchFamily="2" charset="-122"/>
              </a:rPr>
              <a:t>Qian</a:t>
            </a:r>
            <a:r>
              <a:rPr lang="en-US" sz="4900" dirty="0" smtClean="0">
                <a:ea typeface="SimSun" pitchFamily="2" charset="-122"/>
              </a:rPr>
              <a:t> Zhu</a:t>
            </a:r>
          </a:p>
          <a:p>
            <a:pPr fontAlgn="auto">
              <a:spcBef>
                <a:spcPct val="20000"/>
              </a:spcBef>
              <a:spcAft>
                <a:spcPts val="0"/>
              </a:spcAft>
              <a:buClr>
                <a:schemeClr val="accent3"/>
              </a:buClr>
              <a:buSzPct val="95000"/>
              <a:buFont typeface="Wingdings 2"/>
              <a:buNone/>
              <a:defRPr/>
            </a:pPr>
            <a:r>
              <a:rPr lang="en-US" sz="4900" dirty="0" smtClean="0">
                <a:solidFill>
                  <a:srgbClr val="0070C0"/>
                </a:solidFill>
                <a:ea typeface="SimSun" pitchFamily="2" charset="-122"/>
              </a:rPr>
              <a:t>Physics</a:t>
            </a:r>
          </a:p>
          <a:p>
            <a:pPr fontAlgn="auto">
              <a:spcBef>
                <a:spcPct val="20000"/>
              </a:spcBef>
              <a:spcAft>
                <a:spcPts val="0"/>
              </a:spcAft>
              <a:buClr>
                <a:schemeClr val="accent3"/>
              </a:buClr>
              <a:buSzPct val="95000"/>
              <a:buFont typeface="Wingdings 2"/>
              <a:buNone/>
              <a:defRPr/>
            </a:pPr>
            <a:r>
              <a:rPr lang="en-US" sz="4900" dirty="0" smtClean="0">
                <a:ea typeface="SimSun" pitchFamily="2" charset="-122"/>
              </a:rPr>
              <a:t>    CMS group at Caltech (Julian Bunn)</a:t>
            </a:r>
          </a:p>
          <a:p>
            <a:pPr>
              <a:spcBef>
                <a:spcPct val="20000"/>
              </a:spcBef>
              <a:buClr>
                <a:schemeClr val="accent3"/>
              </a:buClr>
              <a:buSzPct val="95000"/>
              <a:defRPr/>
            </a:pPr>
            <a:r>
              <a:rPr lang="en-US" sz="4900" dirty="0" smtClean="0">
                <a:solidFill>
                  <a:srgbClr val="0070C0"/>
                </a:solidFill>
                <a:ea typeface="SimSun" pitchFamily="2" charset="-122"/>
              </a:rPr>
              <a:t> </a:t>
            </a:r>
          </a:p>
          <a:p>
            <a:pPr fontAlgn="auto">
              <a:spcBef>
                <a:spcPct val="20000"/>
              </a:spcBef>
              <a:spcAft>
                <a:spcPts val="0"/>
              </a:spcAft>
              <a:buClr>
                <a:schemeClr val="accent3"/>
              </a:buClr>
              <a:buSzPct val="95000"/>
              <a:buFont typeface="Wingdings 2"/>
              <a:buNone/>
              <a:defRPr/>
            </a:pPr>
            <a:endParaRPr lang="en-US" sz="4900" dirty="0">
              <a:ea typeface="SimSun" pitchFamily="2" charset="-122"/>
            </a:endParaRPr>
          </a:p>
          <a:p>
            <a:pPr fontAlgn="auto">
              <a:spcBef>
                <a:spcPct val="20000"/>
              </a:spcBef>
              <a:spcAft>
                <a:spcPts val="0"/>
              </a:spcAft>
              <a:buClr>
                <a:schemeClr val="accent3"/>
              </a:buClr>
              <a:buSzPct val="95000"/>
              <a:buFont typeface="Wingdings 2"/>
              <a:buNone/>
              <a:defRPr/>
            </a:pPr>
            <a:endParaRPr lang="en-US" sz="4900" dirty="0">
              <a:latin typeface="+mn-lt"/>
            </a:endParaRPr>
          </a:p>
        </p:txBody>
      </p:sp>
      <p:sp>
        <p:nvSpPr>
          <p:cNvPr id="7" name="Rectangle 6"/>
          <p:cNvSpPr/>
          <p:nvPr/>
        </p:nvSpPr>
        <p:spPr>
          <a:xfrm>
            <a:off x="3200400" y="2362200"/>
            <a:ext cx="1794081" cy="954107"/>
          </a:xfrm>
          <a:prstGeom prst="rect">
            <a:avLst/>
          </a:prstGeom>
        </p:spPr>
        <p:txBody>
          <a:bodyPr wrap="square">
            <a:spAutoFit/>
          </a:bodyPr>
          <a:lstStyle/>
          <a:p>
            <a:r>
              <a:rPr lang="en-US" sz="1400" dirty="0" smtClean="0">
                <a:solidFill>
                  <a:schemeClr val="accent1"/>
                </a:solidFill>
              </a:rPr>
              <a:t>Community Grids Lab</a:t>
            </a:r>
          </a:p>
          <a:p>
            <a:pPr lvl="0"/>
            <a:r>
              <a:rPr lang="en-US" sz="1400" dirty="0" smtClean="0">
                <a:solidFill>
                  <a:schemeClr val="accent1"/>
                </a:solidFill>
              </a:rPr>
              <a:t>and UITS RT – PTI</a:t>
            </a:r>
          </a:p>
          <a:p>
            <a:r>
              <a:rPr lang="en-US" sz="1400" dirty="0" smtClean="0"/>
              <a:t> </a:t>
            </a:r>
            <a:br>
              <a:rPr lang="en-US" sz="1400" dirty="0" smtClean="0"/>
            </a:br>
            <a:endParaRPr lang="en-US" sz="1400" dirty="0" smtClean="0"/>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686800" cy="990600"/>
          </a:xfrm>
        </p:spPr>
        <p:txBody>
          <a:bodyPr>
            <a:normAutofit/>
          </a:bodyPr>
          <a:lstStyle/>
          <a:p>
            <a:r>
              <a:rPr lang="en-US" sz="3600" dirty="0" smtClean="0"/>
              <a:t>Cluster Configurations</a:t>
            </a:r>
            <a:endParaRPr lang="en-US" sz="3600" dirty="0"/>
          </a:p>
        </p:txBody>
      </p:sp>
      <p:graphicFrame>
        <p:nvGraphicFramePr>
          <p:cNvPr id="6" name="Table 5"/>
          <p:cNvGraphicFramePr>
            <a:graphicFrameLocks noGrp="1"/>
          </p:cNvGraphicFramePr>
          <p:nvPr/>
        </p:nvGraphicFramePr>
        <p:xfrm>
          <a:off x="304800" y="1066800"/>
          <a:ext cx="8534400" cy="4714240"/>
        </p:xfrm>
        <a:graphic>
          <a:graphicData uri="http://schemas.openxmlformats.org/drawingml/2006/table">
            <a:tbl>
              <a:tblPr firstRow="1" bandRow="1">
                <a:tableStyleId>{5C22544A-7EE6-4342-B048-85BDC9FD1C3A}</a:tableStyleId>
              </a:tblPr>
              <a:tblGrid>
                <a:gridCol w="2209800"/>
                <a:gridCol w="2057400"/>
                <a:gridCol w="2133600"/>
                <a:gridCol w="2133600"/>
              </a:tblGrid>
              <a:tr h="370840">
                <a:tc>
                  <a:txBody>
                    <a:bodyPr/>
                    <a:lstStyle/>
                    <a:p>
                      <a:r>
                        <a:rPr lang="en-US" sz="2000" dirty="0" smtClean="0">
                          <a:latin typeface="+mn-lt"/>
                        </a:rPr>
                        <a:t>Feature</a:t>
                      </a:r>
                      <a:endParaRPr lang="en-US" sz="2000" dirty="0">
                        <a:latin typeface="+mn-lt"/>
                      </a:endParaRPr>
                    </a:p>
                  </a:txBody>
                  <a:tcPr/>
                </a:tc>
                <a:tc>
                  <a:txBody>
                    <a:bodyPr/>
                    <a:lstStyle/>
                    <a:p>
                      <a:r>
                        <a:rPr lang="en-US" sz="2000" dirty="0" smtClean="0">
                          <a:latin typeface="+mn-lt"/>
                        </a:rPr>
                        <a:t>GCB-K18 @ MSR</a:t>
                      </a:r>
                      <a:endParaRPr lang="en-US" sz="2000" dirty="0">
                        <a:latin typeface="+mn-lt"/>
                      </a:endParaRPr>
                    </a:p>
                  </a:txBody>
                  <a:tcPr/>
                </a:tc>
                <a:tc>
                  <a:txBody>
                    <a:bodyPr/>
                    <a:lstStyle/>
                    <a:p>
                      <a:r>
                        <a:rPr lang="en-US" sz="2000" dirty="0" err="1" smtClean="0">
                          <a:latin typeface="+mn-lt"/>
                        </a:rPr>
                        <a:t>iDataplex</a:t>
                      </a:r>
                      <a:r>
                        <a:rPr lang="en-US" sz="2000" dirty="0" smtClean="0">
                          <a:latin typeface="+mn-lt"/>
                        </a:rPr>
                        <a:t> @ IU</a:t>
                      </a:r>
                      <a:endParaRPr lang="en-US" sz="2000" dirty="0">
                        <a:latin typeface="+mn-lt"/>
                      </a:endParaRPr>
                    </a:p>
                  </a:txBody>
                  <a:tcPr/>
                </a:tc>
                <a:tc>
                  <a:txBody>
                    <a:bodyPr/>
                    <a:lstStyle/>
                    <a:p>
                      <a:r>
                        <a:rPr lang="en-US" sz="2000" dirty="0" smtClean="0">
                          <a:latin typeface="+mn-lt"/>
                        </a:rPr>
                        <a:t>Tempest @ IU</a:t>
                      </a:r>
                      <a:endParaRPr lang="en-US" sz="2000" dirty="0">
                        <a:latin typeface="+mn-lt"/>
                      </a:endParaRPr>
                    </a:p>
                  </a:txBody>
                  <a:tcPr/>
                </a:tc>
              </a:tr>
              <a:tr h="370840">
                <a:tc>
                  <a:txBody>
                    <a:bodyPr/>
                    <a:lstStyle/>
                    <a:p>
                      <a:r>
                        <a:rPr lang="en-US" sz="1800" dirty="0" smtClean="0">
                          <a:latin typeface="+mn-lt"/>
                        </a:rPr>
                        <a:t>CPU</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Intel Xeon CPU L5420  2.50GHz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Intel Xeon CPU L5420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2.50GHz</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Intel Xeon CPU </a:t>
                      </a:r>
                      <a:r>
                        <a:rPr lang="en-US" sz="1800" kern="1200" dirty="0" smtClean="0">
                          <a:solidFill>
                            <a:schemeClr val="dk1"/>
                          </a:solidFill>
                          <a:latin typeface="+mn-lt"/>
                          <a:ea typeface="+mn-ea"/>
                          <a:cs typeface="+mn-cs"/>
                        </a:rPr>
                        <a:t>E7450</a:t>
                      </a:r>
                      <a:r>
                        <a:rPr lang="en-US" sz="1800" dirty="0" smtClean="0">
                          <a:latin typeface="+mn-lt"/>
                          <a:ea typeface="Times New Roman"/>
                        </a:rPr>
                        <a: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2.40GHz</a:t>
                      </a:r>
                      <a:endParaRPr lang="en-US" sz="18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 CPU /# Cores per node</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2 / 8</a:t>
                      </a:r>
                      <a:endParaRPr lang="en-US" sz="1800" dirty="0" smtClean="0">
                        <a:latin typeface="+mn-lt"/>
                        <a:ea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2 / 8</a:t>
                      </a:r>
                      <a:endParaRPr lang="en-US" sz="1800" dirty="0" smtClean="0">
                        <a:latin typeface="+mn-lt"/>
                        <a:ea typeface="Times New Roman"/>
                      </a:endParaRPr>
                    </a:p>
                  </a:txBody>
                  <a:tcPr/>
                </a:tc>
                <a:tc>
                  <a:txBody>
                    <a:bodyPr/>
                    <a:lstStyle/>
                    <a:p>
                      <a:r>
                        <a:rPr lang="en-US" sz="1800" dirty="0" smtClean="0">
                          <a:latin typeface="+mn-lt"/>
                        </a:rPr>
                        <a:t>4 / 24</a:t>
                      </a:r>
                      <a:endParaRPr lang="en-US" sz="18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Memory</a:t>
                      </a: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16 GB</a:t>
                      </a:r>
                      <a:endParaRPr lang="en-US" sz="1800" dirty="0" smtClean="0">
                        <a:latin typeface="+mn-lt"/>
                        <a:ea typeface="Times New Roman"/>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32GB</a:t>
                      </a:r>
                      <a:endParaRPr lang="en-US" sz="1800" dirty="0" smtClean="0">
                        <a:latin typeface="+mn-lt"/>
                        <a:ea typeface="Times New Roman"/>
                      </a:endParaRPr>
                    </a:p>
                  </a:txBody>
                  <a:tcPr/>
                </a:tc>
                <a:tc>
                  <a:txBody>
                    <a:bodyPr/>
                    <a:lstStyle/>
                    <a:p>
                      <a:r>
                        <a:rPr lang="en-US" sz="1800" dirty="0" smtClean="0">
                          <a:latin typeface="+mn-lt"/>
                        </a:rPr>
                        <a:t>48GB</a:t>
                      </a:r>
                      <a:endParaRPr lang="en-US" sz="1800" dirty="0">
                        <a:latin typeface="+mn-lt"/>
                      </a:endParaRPr>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latin typeface="+mn-lt"/>
                          <a:ea typeface="Times New Roman"/>
                        </a:rPr>
                        <a:t># Disks</a:t>
                      </a:r>
                    </a:p>
                  </a:txBody>
                  <a:tcPr/>
                </a:tc>
                <a:tc>
                  <a:txBody>
                    <a:bodyPr/>
                    <a:lstStyle/>
                    <a:p>
                      <a:r>
                        <a:rPr lang="en-US" sz="1800" dirty="0" smtClean="0">
                          <a:latin typeface="+mn-lt"/>
                        </a:rPr>
                        <a:t>2</a:t>
                      </a:r>
                      <a:endParaRPr lang="en-US" sz="1800" dirty="0">
                        <a:latin typeface="+mn-lt"/>
                      </a:endParaRPr>
                    </a:p>
                  </a:txBody>
                  <a:tcPr/>
                </a:tc>
                <a:tc>
                  <a:txBody>
                    <a:bodyPr/>
                    <a:lstStyle/>
                    <a:p>
                      <a:r>
                        <a:rPr lang="en-US" sz="1800" dirty="0" smtClean="0">
                          <a:latin typeface="+mn-lt"/>
                        </a:rPr>
                        <a:t>1</a:t>
                      </a:r>
                      <a:endParaRPr lang="en-US" sz="1800" dirty="0">
                        <a:latin typeface="+mn-lt"/>
                      </a:endParaRPr>
                    </a:p>
                  </a:txBody>
                  <a:tcPr/>
                </a:tc>
                <a:tc>
                  <a:txBody>
                    <a:bodyPr/>
                    <a:lstStyle/>
                    <a:p>
                      <a:r>
                        <a:rPr lang="en-US" sz="1800" dirty="0" smtClean="0">
                          <a:latin typeface="+mn-lt"/>
                        </a:rPr>
                        <a:t>2</a:t>
                      </a:r>
                      <a:endParaRPr lang="en-US" sz="1800" dirty="0">
                        <a:latin typeface="+mn-lt"/>
                      </a:endParaRPr>
                    </a:p>
                  </a:txBody>
                  <a:tcPr/>
                </a:tc>
              </a:tr>
              <a:tr h="370840">
                <a:tc>
                  <a:txBody>
                    <a:bodyPr/>
                    <a:lstStyle/>
                    <a:p>
                      <a:r>
                        <a:rPr lang="en-US" sz="1800" dirty="0" smtClean="0">
                          <a:latin typeface="+mn-lt"/>
                        </a:rPr>
                        <a:t>Network</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Giga bit Ethernet</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Giga bit Ethernet</a:t>
                      </a:r>
                      <a:endParaRPr lang="en-US" sz="1800" dirty="0" smtClean="0">
                        <a:latin typeface="+mn-lt"/>
                        <a:ea typeface="Times New Roman"/>
                      </a:endParaRPr>
                    </a:p>
                    <a:p>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Giga bit Ethernet /</a:t>
                      </a:r>
                    </a:p>
                    <a:p>
                      <a:pPr marL="0" marR="0" indent="0" algn="l" defTabSz="914400" rtl="0" eaLnBrk="1" fontAlgn="auto" latinLnBrk="0" hangingPunct="1">
                        <a:lnSpc>
                          <a:spcPct val="100000"/>
                        </a:lnSpc>
                        <a:spcBef>
                          <a:spcPts val="0"/>
                        </a:spcBef>
                        <a:spcAft>
                          <a:spcPts val="0"/>
                        </a:spcAft>
                        <a:buClrTx/>
                        <a:buSzTx/>
                        <a:buFontTx/>
                        <a:buNone/>
                        <a:tabLst/>
                        <a:defRPr/>
                      </a:pPr>
                      <a:r>
                        <a:rPr lang="en-US" sz="1800" kern="1200" dirty="0" smtClean="0">
                          <a:solidFill>
                            <a:schemeClr val="dk1"/>
                          </a:solidFill>
                          <a:latin typeface="+mn-lt"/>
                          <a:ea typeface="+mn-ea"/>
                          <a:cs typeface="+mn-cs"/>
                        </a:rPr>
                        <a:t>20 </a:t>
                      </a:r>
                      <a:r>
                        <a:rPr lang="en-US" sz="1800" kern="1200" dirty="0" err="1" smtClean="0">
                          <a:solidFill>
                            <a:schemeClr val="dk1"/>
                          </a:solidFill>
                          <a:latin typeface="+mn-lt"/>
                          <a:ea typeface="+mn-ea"/>
                          <a:cs typeface="+mn-cs"/>
                        </a:rPr>
                        <a:t>Gbps</a:t>
                      </a:r>
                      <a:r>
                        <a:rPr lang="en-US" sz="1800" kern="1200" dirty="0" smtClean="0">
                          <a:solidFill>
                            <a:schemeClr val="dk1"/>
                          </a:solidFill>
                          <a:latin typeface="+mn-lt"/>
                          <a:ea typeface="+mn-ea"/>
                          <a:cs typeface="+mn-cs"/>
                        </a:rPr>
                        <a:t> </a:t>
                      </a:r>
                      <a:r>
                        <a:rPr lang="en-US" sz="1800" kern="1200" dirty="0" err="1" smtClean="0">
                          <a:solidFill>
                            <a:schemeClr val="dk1"/>
                          </a:solidFill>
                          <a:latin typeface="+mn-lt"/>
                          <a:ea typeface="+mn-ea"/>
                          <a:cs typeface="+mn-cs"/>
                        </a:rPr>
                        <a:t>Infiniband</a:t>
                      </a:r>
                      <a:endParaRPr lang="en-US" sz="1800" dirty="0">
                        <a:latin typeface="+mn-lt"/>
                      </a:endParaRPr>
                    </a:p>
                  </a:txBody>
                  <a:tcPr/>
                </a:tc>
              </a:tr>
              <a:tr h="370840">
                <a:tc>
                  <a:txBody>
                    <a:bodyPr/>
                    <a:lstStyle/>
                    <a:p>
                      <a:r>
                        <a:rPr lang="en-US" sz="1800" dirty="0" smtClean="0">
                          <a:latin typeface="+mn-lt"/>
                        </a:rPr>
                        <a:t>Operating</a:t>
                      </a:r>
                      <a:r>
                        <a:rPr lang="en-US" sz="1800" baseline="0" dirty="0" smtClean="0">
                          <a:latin typeface="+mn-lt"/>
                        </a:rPr>
                        <a:t> System</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Windows Server Enterprise - 64 bit</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Red Hat Enterprise Linux Server -64 bit</a:t>
                      </a:r>
                      <a:endParaRPr lang="en-US" sz="1800" dirty="0">
                        <a:latin typeface="+mn-lt"/>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800" dirty="0" smtClean="0">
                          <a:solidFill>
                            <a:srgbClr val="000000"/>
                          </a:solidFill>
                          <a:latin typeface="+mn-lt"/>
                          <a:ea typeface="Times New Roman"/>
                        </a:rPr>
                        <a:t>Windows Server Enterprise - 64 bit</a:t>
                      </a:r>
                      <a:endParaRPr lang="en-US" sz="1800" dirty="0">
                        <a:latin typeface="+mn-lt"/>
                      </a:endParaRPr>
                    </a:p>
                  </a:txBody>
                  <a:tcPr/>
                </a:tc>
              </a:tr>
              <a:tr h="370840">
                <a:tc>
                  <a:txBody>
                    <a:bodyPr/>
                    <a:lstStyle/>
                    <a:p>
                      <a:r>
                        <a:rPr lang="en-US" sz="1800" dirty="0" smtClean="0">
                          <a:latin typeface="+mn-lt"/>
                        </a:rPr>
                        <a:t># Nodes Used</a:t>
                      </a:r>
                      <a:endParaRPr lang="en-US" sz="1800" dirty="0">
                        <a:latin typeface="+mn-lt"/>
                      </a:endParaRPr>
                    </a:p>
                  </a:txBody>
                  <a:tcPr/>
                </a:tc>
                <a:tc>
                  <a:txBody>
                    <a:bodyPr/>
                    <a:lstStyle/>
                    <a:p>
                      <a:r>
                        <a:rPr lang="en-US" sz="1800" dirty="0" smtClean="0">
                          <a:latin typeface="+mn-lt"/>
                        </a:rPr>
                        <a:t>32</a:t>
                      </a:r>
                      <a:endParaRPr lang="en-US" sz="1800" dirty="0">
                        <a:latin typeface="+mn-lt"/>
                      </a:endParaRPr>
                    </a:p>
                  </a:txBody>
                  <a:tcPr/>
                </a:tc>
                <a:tc>
                  <a:txBody>
                    <a:bodyPr/>
                    <a:lstStyle/>
                    <a:p>
                      <a:r>
                        <a:rPr lang="en-US" sz="1800" dirty="0" smtClean="0">
                          <a:latin typeface="+mn-lt"/>
                        </a:rPr>
                        <a:t>32</a:t>
                      </a:r>
                      <a:endParaRPr lang="en-US" sz="1800" dirty="0">
                        <a:latin typeface="+mn-lt"/>
                      </a:endParaRPr>
                    </a:p>
                  </a:txBody>
                  <a:tcPr/>
                </a:tc>
                <a:tc>
                  <a:txBody>
                    <a:bodyPr/>
                    <a:lstStyle/>
                    <a:p>
                      <a:r>
                        <a:rPr lang="en-US" sz="1800" dirty="0" smtClean="0">
                          <a:latin typeface="+mn-lt"/>
                        </a:rPr>
                        <a:t>32</a:t>
                      </a:r>
                      <a:endParaRPr lang="en-US" sz="1800" dirty="0">
                        <a:latin typeface="+mn-lt"/>
                      </a:endParaRPr>
                    </a:p>
                  </a:txBody>
                  <a:tcPr/>
                </a:tc>
              </a:tr>
              <a:tr h="370840">
                <a:tc>
                  <a:txBody>
                    <a:bodyPr/>
                    <a:lstStyle/>
                    <a:p>
                      <a:r>
                        <a:rPr lang="en-US" sz="1800" dirty="0" smtClean="0">
                          <a:latin typeface="+mn-lt"/>
                        </a:rPr>
                        <a:t>Total CPU</a:t>
                      </a:r>
                      <a:r>
                        <a:rPr lang="en-US" sz="1800" baseline="0" dirty="0" smtClean="0">
                          <a:latin typeface="+mn-lt"/>
                        </a:rPr>
                        <a:t> Cores Used</a:t>
                      </a:r>
                      <a:endParaRPr lang="en-US" sz="1800" dirty="0">
                        <a:latin typeface="+mn-lt"/>
                      </a:endParaRPr>
                    </a:p>
                  </a:txBody>
                  <a:tcPr/>
                </a:tc>
                <a:tc>
                  <a:txBody>
                    <a:bodyPr/>
                    <a:lstStyle/>
                    <a:p>
                      <a:r>
                        <a:rPr lang="en-US" sz="1800" dirty="0" smtClean="0">
                          <a:latin typeface="+mn-lt"/>
                        </a:rPr>
                        <a:t>256</a:t>
                      </a:r>
                      <a:endParaRPr lang="en-US" sz="1800" dirty="0">
                        <a:latin typeface="+mn-lt"/>
                      </a:endParaRPr>
                    </a:p>
                  </a:txBody>
                  <a:tcPr/>
                </a:tc>
                <a:tc>
                  <a:txBody>
                    <a:bodyPr/>
                    <a:lstStyle/>
                    <a:p>
                      <a:r>
                        <a:rPr lang="en-US" sz="1800" dirty="0" smtClean="0">
                          <a:latin typeface="+mn-lt"/>
                        </a:rPr>
                        <a:t>256</a:t>
                      </a:r>
                      <a:endParaRPr lang="en-US" sz="1800" dirty="0">
                        <a:latin typeface="+mn-lt"/>
                      </a:endParaRPr>
                    </a:p>
                  </a:txBody>
                  <a:tcPr/>
                </a:tc>
                <a:tc>
                  <a:txBody>
                    <a:bodyPr/>
                    <a:lstStyle/>
                    <a:p>
                      <a:r>
                        <a:rPr lang="en-US" sz="1800" dirty="0" smtClean="0">
                          <a:latin typeface="+mn-lt"/>
                        </a:rPr>
                        <a:t>768</a:t>
                      </a:r>
                      <a:endParaRPr lang="en-US" sz="1800" dirty="0">
                        <a:latin typeface="+mn-lt"/>
                      </a:endParaRPr>
                    </a:p>
                  </a:txBody>
                  <a:tcPr/>
                </a:tc>
              </a:tr>
            </a:tbl>
          </a:graphicData>
        </a:graphic>
      </p:graphicFrame>
      <p:sp>
        <p:nvSpPr>
          <p:cNvPr id="8" name="Up Arrow Callout 7"/>
          <p:cNvSpPr/>
          <p:nvPr/>
        </p:nvSpPr>
        <p:spPr>
          <a:xfrm>
            <a:off x="2514600" y="5867400"/>
            <a:ext cx="1905000" cy="6858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DryadLINQ</a:t>
            </a:r>
            <a:endParaRPr lang="en-US" dirty="0"/>
          </a:p>
        </p:txBody>
      </p:sp>
      <p:sp>
        <p:nvSpPr>
          <p:cNvPr id="10" name="Up Arrow Callout 9"/>
          <p:cNvSpPr/>
          <p:nvPr/>
        </p:nvSpPr>
        <p:spPr>
          <a:xfrm>
            <a:off x="4419600" y="5791200"/>
            <a:ext cx="2286000" cy="7620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Hadoop/ Dryad / MPI</a:t>
            </a:r>
            <a:endParaRPr lang="en-US" dirty="0"/>
          </a:p>
        </p:txBody>
      </p:sp>
      <p:sp>
        <p:nvSpPr>
          <p:cNvPr id="11" name="Up Arrow Callout 10"/>
          <p:cNvSpPr/>
          <p:nvPr/>
        </p:nvSpPr>
        <p:spPr>
          <a:xfrm>
            <a:off x="6781800" y="5867400"/>
            <a:ext cx="1905000" cy="685800"/>
          </a:xfrm>
          <a:prstGeom prst="upArrowCallou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DryadLINQ / MPI</a:t>
            </a:r>
            <a:endParaRPr lang="en-US"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a:t>
            </a:r>
            <a:endParaRPr lang="en-US" dirty="0"/>
          </a:p>
        </p:txBody>
      </p:sp>
      <p:sp>
        <p:nvSpPr>
          <p:cNvPr id="3" name="Content Placeholder 2"/>
          <p:cNvSpPr>
            <a:spLocks noGrp="1"/>
          </p:cNvSpPr>
          <p:nvPr>
            <p:ph idx="1"/>
          </p:nvPr>
        </p:nvSpPr>
        <p:spPr>
          <a:xfrm>
            <a:off x="0" y="914400"/>
            <a:ext cx="9144000" cy="5943600"/>
          </a:xfrm>
        </p:spPr>
        <p:txBody>
          <a:bodyPr rtlCol="0">
            <a:normAutofit fontScale="85000" lnSpcReduction="20000"/>
          </a:bodyPr>
          <a:lstStyle/>
          <a:p>
            <a:pPr eaLnBrk="1" fontAlgn="auto" hangingPunct="1">
              <a:spcAft>
                <a:spcPts val="0"/>
              </a:spcAft>
              <a:buFont typeface="Arial"/>
              <a:buChar char="•"/>
              <a:defRPr/>
            </a:pPr>
            <a:r>
              <a:rPr lang="en-US" dirty="0" smtClean="0"/>
              <a:t>The goal of FutureGrid is to </a:t>
            </a:r>
            <a:r>
              <a:rPr lang="en-US" dirty="0" smtClean="0">
                <a:solidFill>
                  <a:srgbClr val="FF0000"/>
                </a:solidFill>
              </a:rPr>
              <a:t>support the research </a:t>
            </a:r>
            <a:r>
              <a:rPr lang="en-US" dirty="0" smtClean="0"/>
              <a:t>on the future of distributed, grid, and cloud computing. </a:t>
            </a:r>
          </a:p>
          <a:p>
            <a:pPr eaLnBrk="1" fontAlgn="auto" hangingPunct="1">
              <a:spcAft>
                <a:spcPts val="0"/>
              </a:spcAft>
              <a:buFont typeface="Arial"/>
              <a:buChar char="•"/>
              <a:defRPr/>
            </a:pPr>
            <a:r>
              <a:rPr lang="en-US" dirty="0" smtClean="0"/>
              <a:t>FutureGrid will build a robustly managed simulation environment or testbed to support the development and early use in science of new technologies at all levels of the software stack: from </a:t>
            </a:r>
            <a:r>
              <a:rPr lang="en-US" dirty="0" smtClean="0">
                <a:solidFill>
                  <a:srgbClr val="FF0000"/>
                </a:solidFill>
              </a:rPr>
              <a:t>networking to middleware to scientific applications</a:t>
            </a:r>
            <a:r>
              <a:rPr lang="en-US" dirty="0" smtClean="0"/>
              <a:t>. </a:t>
            </a:r>
          </a:p>
          <a:p>
            <a:pPr eaLnBrk="1" fontAlgn="auto" hangingPunct="1">
              <a:spcAft>
                <a:spcPts val="0"/>
              </a:spcAft>
              <a:buFont typeface="Arial"/>
              <a:buChar char="•"/>
              <a:defRPr/>
            </a:pPr>
            <a:r>
              <a:rPr lang="en-US" dirty="0" smtClean="0"/>
              <a:t>The environment will mimic TeraGrid and/or general parallel and distributed systems – </a:t>
            </a:r>
            <a:r>
              <a:rPr lang="en-US" dirty="0" smtClean="0">
                <a:solidFill>
                  <a:srgbClr val="FF0000"/>
                </a:solidFill>
              </a:rPr>
              <a:t>FutureGrid is part of TeraGrid</a:t>
            </a:r>
            <a:r>
              <a:rPr lang="en-US" dirty="0" smtClean="0"/>
              <a:t> and one of two</a:t>
            </a:r>
            <a:r>
              <a:rPr lang="en-US" dirty="0" smtClean="0">
                <a:solidFill>
                  <a:srgbClr val="FF0000"/>
                </a:solidFill>
              </a:rPr>
              <a:t> experimental </a:t>
            </a:r>
            <a:r>
              <a:rPr lang="en-US" dirty="0" smtClean="0"/>
              <a:t>TeraGrid systems (other is </a:t>
            </a:r>
            <a:r>
              <a:rPr lang="en-US" dirty="0" smtClean="0">
                <a:solidFill>
                  <a:srgbClr val="FF0000"/>
                </a:solidFill>
              </a:rPr>
              <a:t>GPU</a:t>
            </a:r>
            <a:r>
              <a:rPr lang="en-US" dirty="0" smtClean="0"/>
              <a:t>)</a:t>
            </a:r>
          </a:p>
          <a:p>
            <a:pPr eaLnBrk="1" fontAlgn="auto" hangingPunct="1">
              <a:spcAft>
                <a:spcPts val="0"/>
              </a:spcAft>
              <a:buFont typeface="Arial"/>
              <a:buChar char="•"/>
              <a:defRPr/>
            </a:pPr>
            <a:r>
              <a:rPr lang="en-US" dirty="0" smtClean="0"/>
              <a:t>This test-bed will succeed if it enables major advances in science and engineering through collaborative development of science applications and related software.</a:t>
            </a:r>
          </a:p>
          <a:p>
            <a:pPr eaLnBrk="1" fontAlgn="auto" hangingPunct="1">
              <a:spcAft>
                <a:spcPts val="0"/>
              </a:spcAft>
              <a:buFont typeface="Arial"/>
              <a:buChar char="•"/>
              <a:defRPr/>
            </a:pPr>
            <a:r>
              <a:rPr lang="en-US" dirty="0" smtClean="0"/>
              <a:t>FutureGrid is a (small &gt;5000 core)</a:t>
            </a:r>
            <a:r>
              <a:rPr lang="en-US" dirty="0" smtClean="0">
                <a:solidFill>
                  <a:srgbClr val="FF0000"/>
                </a:solidFill>
              </a:rPr>
              <a:t> Science/Computer Science Cloud </a:t>
            </a:r>
            <a:r>
              <a:rPr lang="en-US" dirty="0" smtClean="0"/>
              <a:t>but it is more accurately a </a:t>
            </a:r>
            <a:r>
              <a:rPr lang="en-US" dirty="0" smtClean="0">
                <a:solidFill>
                  <a:srgbClr val="FF0000"/>
                </a:solidFill>
              </a:rPr>
              <a:t>virtual machine based simulation environment</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857250" y="5651501"/>
            <a:ext cx="6915150" cy="1141534"/>
          </a:xfrm>
        </p:spPr>
        <p:txBody>
          <a:bodyPr>
            <a:normAutofit fontScale="77500" lnSpcReduction="20000"/>
          </a:bodyPr>
          <a:lstStyle/>
          <a:p>
            <a:r>
              <a:rPr lang="en-US" dirty="0" smtClean="0"/>
              <a:t>Dynamic Virtual Cluster provisioning via </a:t>
            </a:r>
            <a:r>
              <a:rPr lang="en-US" dirty="0" err="1" smtClean="0"/>
              <a:t>xCAT</a:t>
            </a:r>
            <a:endParaRPr lang="en-US" dirty="0" smtClean="0"/>
          </a:p>
          <a:p>
            <a:r>
              <a:rPr lang="en-US" dirty="0" smtClean="0"/>
              <a:t>Supports both </a:t>
            </a:r>
            <a:r>
              <a:rPr lang="en-US" dirty="0" err="1" smtClean="0"/>
              <a:t>stateful</a:t>
            </a:r>
            <a:r>
              <a:rPr lang="en-US" dirty="0" smtClean="0"/>
              <a:t> and stateless OS images</a:t>
            </a:r>
          </a:p>
          <a:p>
            <a:endParaRPr lang="en-US" dirty="0"/>
          </a:p>
        </p:txBody>
      </p:sp>
      <p:sp>
        <p:nvSpPr>
          <p:cNvPr id="6" name="Rectangle 5"/>
          <p:cNvSpPr/>
          <p:nvPr/>
        </p:nvSpPr>
        <p:spPr>
          <a:xfrm>
            <a:off x="1524000" y="5016500"/>
            <a:ext cx="7381875" cy="361157"/>
          </a:xfrm>
          <a:prstGeom prst="rect">
            <a:avLst/>
          </a:prstGeom>
        </p:spPr>
        <p:style>
          <a:lnRef idx="1">
            <a:schemeClr val="accent2"/>
          </a:lnRef>
          <a:fillRef idx="2">
            <a:schemeClr val="accent2"/>
          </a:fillRef>
          <a:effectRef idx="1">
            <a:schemeClr val="accent2"/>
          </a:effectRef>
          <a:fontRef idx="minor">
            <a:schemeClr val="dk1"/>
          </a:fontRef>
        </p:style>
        <p:txBody>
          <a:bodyPr lIns="64008" tIns="32004" rIns="64008" bIns="32004" rtlCol="0" anchor="ctr"/>
          <a:lstStyle/>
          <a:p>
            <a:pPr algn="ctr"/>
            <a:r>
              <a:rPr lang="en-US" dirty="0" err="1" smtClean="0"/>
              <a:t>iDataplex</a:t>
            </a:r>
            <a:r>
              <a:rPr lang="en-US" dirty="0" smtClean="0"/>
              <a:t> Bare-metal Nodes</a:t>
            </a:r>
            <a:endParaRPr lang="en-US" dirty="0"/>
          </a:p>
        </p:txBody>
      </p:sp>
      <p:sp>
        <p:nvSpPr>
          <p:cNvPr id="7" name="Rectangle 6"/>
          <p:cNvSpPr/>
          <p:nvPr/>
        </p:nvSpPr>
        <p:spPr>
          <a:xfrm>
            <a:off x="1524000" y="3302000"/>
            <a:ext cx="1714500" cy="1135063"/>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Bare-system</a:t>
            </a:r>
            <a:endParaRPr lang="en-US" dirty="0"/>
          </a:p>
        </p:txBody>
      </p:sp>
      <p:sp>
        <p:nvSpPr>
          <p:cNvPr id="8" name="Rectangle 7"/>
          <p:cNvSpPr/>
          <p:nvPr/>
        </p:nvSpPr>
        <p:spPr>
          <a:xfrm>
            <a:off x="328612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Linux  Virtual Machines</a:t>
            </a:r>
            <a:endParaRPr lang="en-US" dirty="0"/>
          </a:p>
        </p:txBody>
      </p:sp>
      <p:sp>
        <p:nvSpPr>
          <p:cNvPr id="10" name="Rectangle 9"/>
          <p:cNvSpPr/>
          <p:nvPr/>
        </p:nvSpPr>
        <p:spPr>
          <a:xfrm>
            <a:off x="5238750" y="3302000"/>
            <a:ext cx="1714500" cy="1143000"/>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endParaRPr lang="en-US" dirty="0" smtClean="0"/>
          </a:p>
          <a:p>
            <a:pPr algn="ctr"/>
            <a:r>
              <a:rPr lang="en-US" dirty="0" smtClean="0"/>
              <a:t>Windows Server 2008  HPC</a:t>
            </a:r>
          </a:p>
          <a:p>
            <a:pPr algn="ctr"/>
            <a:r>
              <a:rPr lang="en-US" dirty="0" smtClean="0"/>
              <a:t>Bare-system</a:t>
            </a:r>
          </a:p>
          <a:p>
            <a:pPr algn="ctr"/>
            <a:endParaRPr lang="en-US" dirty="0"/>
          </a:p>
        </p:txBody>
      </p:sp>
      <p:sp>
        <p:nvSpPr>
          <p:cNvPr id="12" name="Rectangle 11"/>
          <p:cNvSpPr/>
          <p:nvPr/>
        </p:nvSpPr>
        <p:spPr>
          <a:xfrm>
            <a:off x="700087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13" name="Rectangle 12"/>
          <p:cNvSpPr/>
          <p:nvPr/>
        </p:nvSpPr>
        <p:spPr>
          <a:xfrm>
            <a:off x="5238750" y="2540000"/>
            <a:ext cx="3667125" cy="698500"/>
          </a:xfrm>
          <a:prstGeom prst="rect">
            <a:avLst/>
          </a:prstGeom>
        </p:spPr>
        <p:style>
          <a:lnRef idx="1">
            <a:schemeClr val="accent4"/>
          </a:lnRef>
          <a:fillRef idx="2">
            <a:schemeClr val="accent4"/>
          </a:fillRef>
          <a:effectRef idx="1">
            <a:schemeClr val="accent4"/>
          </a:effectRef>
          <a:fontRef idx="minor">
            <a:schemeClr val="dk1"/>
          </a:fontRef>
        </p:style>
        <p:txBody>
          <a:bodyPr lIns="64008" tIns="32004" rIns="64008" bIns="32004" rtlCol="0" anchor="ctr"/>
          <a:lstStyle/>
          <a:p>
            <a:pPr algn="ctr"/>
            <a:r>
              <a:rPr lang="en-US" dirty="0" smtClean="0"/>
              <a:t>Microsoft DryadLINQ  / MPI</a:t>
            </a:r>
            <a:endParaRPr lang="en-US" dirty="0"/>
          </a:p>
        </p:txBody>
      </p:sp>
      <p:sp>
        <p:nvSpPr>
          <p:cNvPr id="14" name="Rectangle 13"/>
          <p:cNvSpPr/>
          <p:nvPr/>
        </p:nvSpPr>
        <p:spPr>
          <a:xfrm>
            <a:off x="1524001" y="2540000"/>
            <a:ext cx="3667124" cy="698500"/>
          </a:xfrm>
          <a:prstGeom prst="rect">
            <a:avLst/>
          </a:prstGeom>
        </p:spPr>
        <p:style>
          <a:lnRef idx="1">
            <a:schemeClr val="accent6"/>
          </a:lnRef>
          <a:fillRef idx="2">
            <a:schemeClr val="accent6"/>
          </a:fillRef>
          <a:effectRef idx="1">
            <a:schemeClr val="accent6"/>
          </a:effectRef>
          <a:fontRef idx="minor">
            <a:schemeClr val="dk1"/>
          </a:fontRef>
        </p:style>
        <p:txBody>
          <a:bodyPr lIns="64008" tIns="32004" rIns="64008" bIns="32004" rtlCol="0" anchor="ctr"/>
          <a:lstStyle/>
          <a:p>
            <a:pPr algn="ctr"/>
            <a:r>
              <a:rPr lang="en-US" dirty="0" smtClean="0"/>
              <a:t>Apache Hadoop / MapReduce++ / MPI</a:t>
            </a:r>
            <a:endParaRPr lang="en-US" dirty="0"/>
          </a:p>
        </p:txBody>
      </p:sp>
      <p:sp>
        <p:nvSpPr>
          <p:cNvPr id="15" name="Rectangle 14"/>
          <p:cNvSpPr/>
          <p:nvPr/>
        </p:nvSpPr>
        <p:spPr>
          <a:xfrm>
            <a:off x="1524000" y="1460500"/>
            <a:ext cx="7381875" cy="889000"/>
          </a:xfrm>
          <a:prstGeom prst="rect">
            <a:avLst/>
          </a:prstGeom>
        </p:spPr>
        <p:style>
          <a:lnRef idx="1">
            <a:schemeClr val="accent1"/>
          </a:lnRef>
          <a:fillRef idx="2">
            <a:schemeClr val="accent1"/>
          </a:fillRef>
          <a:effectRef idx="1">
            <a:schemeClr val="accent1"/>
          </a:effectRef>
          <a:fontRef idx="minor">
            <a:schemeClr val="dk1"/>
          </a:fontRef>
        </p:style>
        <p:txBody>
          <a:bodyPr lIns="64008" tIns="32004" rIns="64008" bIns="32004" rtlCol="0" anchor="ctr"/>
          <a:lstStyle/>
          <a:p>
            <a:pPr algn="ctr"/>
            <a:r>
              <a:rPr lang="en-US" dirty="0" smtClean="0"/>
              <a:t>Smith Waterman Dissimilarities, CAP-3 Gene Assembly, </a:t>
            </a:r>
            <a:r>
              <a:rPr lang="en-US" dirty="0" err="1" smtClean="0"/>
              <a:t>PhyloD</a:t>
            </a:r>
            <a:r>
              <a:rPr lang="en-US" dirty="0" smtClean="0"/>
              <a:t> Using </a:t>
            </a:r>
            <a:r>
              <a:rPr lang="en-US" dirty="0" err="1" smtClean="0"/>
              <a:t>DryadLINQ</a:t>
            </a:r>
            <a:r>
              <a:rPr lang="en-US" dirty="0" smtClean="0"/>
              <a:t>, High Energy Physics, Clustering, Multidimensional Scaling, Generative Topological Mapping</a:t>
            </a:r>
            <a:endParaRPr lang="en-US" dirty="0"/>
          </a:p>
        </p:txBody>
      </p:sp>
      <p:sp>
        <p:nvSpPr>
          <p:cNvPr id="16" name="Rectangle 15"/>
          <p:cNvSpPr/>
          <p:nvPr/>
        </p:nvSpPr>
        <p:spPr>
          <a:xfrm>
            <a:off x="1524000" y="4528343"/>
            <a:ext cx="7381875" cy="361157"/>
          </a:xfrm>
          <a:prstGeom prst="rect">
            <a:avLst/>
          </a:prstGeom>
        </p:spPr>
        <p:style>
          <a:lnRef idx="1">
            <a:schemeClr val="accent5"/>
          </a:lnRef>
          <a:fillRef idx="2">
            <a:schemeClr val="accent5"/>
          </a:fillRef>
          <a:effectRef idx="1">
            <a:schemeClr val="accent5"/>
          </a:effectRef>
          <a:fontRef idx="minor">
            <a:schemeClr val="dk1"/>
          </a:fontRef>
        </p:style>
        <p:txBody>
          <a:bodyPr lIns="64008" tIns="32004" rIns="64008" bIns="32004" rtlCol="0" anchor="ctr"/>
          <a:lstStyle/>
          <a:p>
            <a:pPr algn="ctr"/>
            <a:r>
              <a:rPr lang="en-US" dirty="0" err="1" smtClean="0"/>
              <a:t>xCAT</a:t>
            </a:r>
            <a:r>
              <a:rPr lang="en-US" dirty="0" smtClean="0"/>
              <a:t> Infrastructure</a:t>
            </a:r>
            <a:endParaRPr lang="en-US" dirty="0"/>
          </a:p>
        </p:txBody>
      </p:sp>
      <p:sp>
        <p:nvSpPr>
          <p:cNvPr id="18" name="Rectangle 17"/>
          <p:cNvSpPr/>
          <p:nvPr/>
        </p:nvSpPr>
        <p:spPr>
          <a:xfrm>
            <a:off x="3286125" y="4000500"/>
            <a:ext cx="1905000" cy="444500"/>
          </a:xfrm>
          <a:prstGeom prst="rect">
            <a:avLst/>
          </a:prstGeom>
        </p:spPr>
        <p:style>
          <a:lnRef idx="1">
            <a:schemeClr val="dk1"/>
          </a:lnRef>
          <a:fillRef idx="2">
            <a:schemeClr val="dk1"/>
          </a:fillRef>
          <a:effectRef idx="1">
            <a:schemeClr val="dk1"/>
          </a:effectRef>
          <a:fontRef idx="minor">
            <a:schemeClr val="dk1"/>
          </a:fontRef>
        </p:style>
        <p:txBody>
          <a:bodyPr lIns="64008" tIns="32004" rIns="64008" bIns="32004" rtlCol="0" anchor="ctr"/>
          <a:lstStyle/>
          <a:p>
            <a:pPr algn="ctr"/>
            <a:r>
              <a:rPr lang="en-US" dirty="0" smtClean="0"/>
              <a:t>Xen Virtualization</a:t>
            </a:r>
            <a:endParaRPr lang="en-US" dirty="0"/>
          </a:p>
        </p:txBody>
      </p:sp>
      <p:sp>
        <p:nvSpPr>
          <p:cNvPr id="20" name="Left Brace 19"/>
          <p:cNvSpPr/>
          <p:nvPr/>
        </p:nvSpPr>
        <p:spPr>
          <a:xfrm>
            <a:off x="1333501" y="1524000"/>
            <a:ext cx="120894" cy="698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1" name="TextBox 20"/>
          <p:cNvSpPr txBox="1"/>
          <p:nvPr/>
        </p:nvSpPr>
        <p:spPr>
          <a:xfrm>
            <a:off x="721" y="1651000"/>
            <a:ext cx="1421543" cy="341632"/>
          </a:xfrm>
          <a:prstGeom prst="rect">
            <a:avLst/>
          </a:prstGeom>
          <a:noFill/>
        </p:spPr>
        <p:txBody>
          <a:bodyPr wrap="square" lIns="64008" tIns="32004" rIns="64008" bIns="32004" rtlCol="0">
            <a:spAutoFit/>
          </a:bodyPr>
          <a:lstStyle/>
          <a:p>
            <a:r>
              <a:rPr lang="en-US" dirty="0" smtClean="0"/>
              <a:t>Applications</a:t>
            </a:r>
            <a:endParaRPr lang="en-US" dirty="0"/>
          </a:p>
        </p:txBody>
      </p:sp>
      <p:sp>
        <p:nvSpPr>
          <p:cNvPr id="22" name="Left Brace 21"/>
          <p:cNvSpPr/>
          <p:nvPr/>
        </p:nvSpPr>
        <p:spPr>
          <a:xfrm>
            <a:off x="1381125" y="2540000"/>
            <a:ext cx="95250" cy="571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3" name="TextBox 22"/>
          <p:cNvSpPr txBox="1"/>
          <p:nvPr/>
        </p:nvSpPr>
        <p:spPr>
          <a:xfrm>
            <a:off x="172948" y="2603501"/>
            <a:ext cx="1128016" cy="341632"/>
          </a:xfrm>
          <a:prstGeom prst="rect">
            <a:avLst/>
          </a:prstGeom>
          <a:noFill/>
        </p:spPr>
        <p:txBody>
          <a:bodyPr wrap="square" lIns="64008" tIns="32004" rIns="64008" bIns="32004" rtlCol="0">
            <a:spAutoFit/>
          </a:bodyPr>
          <a:lstStyle/>
          <a:p>
            <a:r>
              <a:rPr lang="en-US" dirty="0" smtClean="0"/>
              <a:t>Runtimes</a:t>
            </a:r>
            <a:endParaRPr lang="en-US" dirty="0"/>
          </a:p>
        </p:txBody>
      </p:sp>
      <p:sp>
        <p:nvSpPr>
          <p:cNvPr id="24" name="Left Brace 23"/>
          <p:cNvSpPr/>
          <p:nvPr/>
        </p:nvSpPr>
        <p:spPr>
          <a:xfrm>
            <a:off x="1381125" y="3302000"/>
            <a:ext cx="95250" cy="15240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5" name="TextBox 24"/>
          <p:cNvSpPr txBox="1"/>
          <p:nvPr/>
        </p:nvSpPr>
        <p:spPr>
          <a:xfrm>
            <a:off x="1" y="3683000"/>
            <a:ext cx="1428750" cy="618631"/>
          </a:xfrm>
          <a:prstGeom prst="rect">
            <a:avLst/>
          </a:prstGeom>
          <a:noFill/>
        </p:spPr>
        <p:txBody>
          <a:bodyPr wrap="square" lIns="64008" tIns="32004" rIns="64008" bIns="32004" rtlCol="0">
            <a:spAutoFit/>
          </a:bodyPr>
          <a:lstStyle/>
          <a:p>
            <a:pPr algn="ctr"/>
            <a:r>
              <a:rPr lang="en-US" dirty="0" smtClean="0"/>
              <a:t>Infrastructure software</a:t>
            </a:r>
          </a:p>
        </p:txBody>
      </p:sp>
      <p:sp>
        <p:nvSpPr>
          <p:cNvPr id="26" name="Left Brace 25"/>
          <p:cNvSpPr/>
          <p:nvPr/>
        </p:nvSpPr>
        <p:spPr>
          <a:xfrm>
            <a:off x="1381125" y="4953000"/>
            <a:ext cx="95250" cy="444500"/>
          </a:xfrm>
          <a:prstGeom prst="leftBrace">
            <a:avLst/>
          </a:prstGeom>
        </p:spPr>
        <p:style>
          <a:lnRef idx="3">
            <a:schemeClr val="accent3"/>
          </a:lnRef>
          <a:fillRef idx="0">
            <a:schemeClr val="accent3"/>
          </a:fillRef>
          <a:effectRef idx="2">
            <a:schemeClr val="accent3"/>
          </a:effectRef>
          <a:fontRef idx="minor">
            <a:schemeClr val="tx1"/>
          </a:fontRef>
        </p:style>
        <p:txBody>
          <a:bodyPr lIns="64008" tIns="32004" rIns="64008" bIns="32004" rtlCol="0" anchor="ctr"/>
          <a:lstStyle/>
          <a:p>
            <a:pPr algn="ctr"/>
            <a:endParaRPr lang="en-US"/>
          </a:p>
        </p:txBody>
      </p:sp>
      <p:sp>
        <p:nvSpPr>
          <p:cNvPr id="28" name="TextBox 27"/>
          <p:cNvSpPr txBox="1"/>
          <p:nvPr/>
        </p:nvSpPr>
        <p:spPr>
          <a:xfrm>
            <a:off x="121605" y="4889501"/>
            <a:ext cx="1165206" cy="341632"/>
          </a:xfrm>
          <a:prstGeom prst="rect">
            <a:avLst/>
          </a:prstGeom>
          <a:noFill/>
        </p:spPr>
        <p:txBody>
          <a:bodyPr wrap="square" lIns="64008" tIns="32004" rIns="64008" bIns="32004" rtlCol="0">
            <a:spAutoFit/>
          </a:bodyPr>
          <a:lstStyle/>
          <a:p>
            <a:r>
              <a:rPr lang="en-US" dirty="0" smtClean="0"/>
              <a:t>Hardware</a:t>
            </a:r>
            <a:endParaRPr lang="en-US" dirty="0"/>
          </a:p>
        </p:txBody>
      </p:sp>
      <p:sp>
        <p:nvSpPr>
          <p:cNvPr id="27" name="Rectangle 26"/>
          <p:cNvSpPr/>
          <p:nvPr/>
        </p:nvSpPr>
        <p:spPr>
          <a:xfrm>
            <a:off x="7000875" y="3302001"/>
            <a:ext cx="1905000" cy="670719"/>
          </a:xfrm>
          <a:prstGeom prst="rect">
            <a:avLst/>
          </a:prstGeom>
        </p:spPr>
        <p:style>
          <a:lnRef idx="1">
            <a:schemeClr val="accent3"/>
          </a:lnRef>
          <a:fillRef idx="2">
            <a:schemeClr val="accent3"/>
          </a:fillRef>
          <a:effectRef idx="1">
            <a:schemeClr val="accent3"/>
          </a:effectRef>
          <a:fontRef idx="minor">
            <a:schemeClr val="dk1"/>
          </a:fontRef>
        </p:style>
        <p:txBody>
          <a:bodyPr lIns="64008" tIns="32004" rIns="64008" bIns="32004" rtlCol="0" anchor="ctr"/>
          <a:lstStyle/>
          <a:p>
            <a:pPr algn="ctr"/>
            <a:r>
              <a:rPr lang="en-US" dirty="0" smtClean="0"/>
              <a:t>Windows Server 2008 HPC</a:t>
            </a:r>
            <a:endParaRPr lang="en-US" dirty="0"/>
          </a:p>
        </p:txBody>
      </p:sp>
      <p:sp>
        <p:nvSpPr>
          <p:cNvPr id="30" name="Title 3"/>
          <p:cNvSpPr txBox="1">
            <a:spLocks/>
          </p:cNvSpPr>
          <p:nvPr/>
        </p:nvSpPr>
        <p:spPr>
          <a:xfrm>
            <a:off x="381000" y="152400"/>
            <a:ext cx="8763000" cy="952499"/>
          </a:xfrm>
          <a:prstGeom prst="rect">
            <a:avLst/>
          </a:prstGeom>
        </p:spPr>
        <p:txBody>
          <a:bodyPr vert="horz" lIns="91435" tIns="45718" rIns="91435" bIns="45718" rtlCol="0" anchor="ctr">
            <a:normAutofit fontScale="77500" lnSpcReduction="20000"/>
          </a:bodyPr>
          <a:lstStyle/>
          <a:p>
            <a:pPr algn="ctr" defTabSz="914354">
              <a:spcBef>
                <a:spcPct val="0"/>
              </a:spcBef>
              <a:defRPr/>
            </a:pPr>
            <a:r>
              <a:rPr lang="en-US" sz="4400" b="1" dirty="0" smtClean="0">
                <a:latin typeface="+mj-lt"/>
                <a:ea typeface="+mj-ea"/>
                <a:cs typeface="+mj-cs"/>
              </a:rPr>
              <a:t>Science Cloud (Dynamic Virtual Cluster) Architecture</a:t>
            </a:r>
            <a:endParaRPr lang="en-US" sz="4400" b="1" dirty="0">
              <a:latin typeface="+mj-lt"/>
              <a:ea typeface="+mj-ea"/>
              <a:cs typeface="+mj-cs"/>
            </a:endParaRPr>
          </a:p>
        </p:txBody>
      </p:sp>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76200"/>
            <a:ext cx="7467600" cy="685800"/>
          </a:xfrm>
        </p:spPr>
        <p:txBody>
          <a:bodyPr>
            <a:normAutofit fontScale="90000"/>
          </a:bodyPr>
          <a:lstStyle/>
          <a:p>
            <a:r>
              <a:rPr lang="en-US" sz="3200" b="1" dirty="0" smtClean="0"/>
              <a:t>MapReduce “File/Data Repository” Parallelism</a:t>
            </a:r>
            <a:endParaRPr lang="en-US" sz="3200" b="1" dirty="0"/>
          </a:p>
        </p:txBody>
      </p:sp>
      <p:grpSp>
        <p:nvGrpSpPr>
          <p:cNvPr id="3" name="Group 65"/>
          <p:cNvGrpSpPr/>
          <p:nvPr/>
        </p:nvGrpSpPr>
        <p:grpSpPr>
          <a:xfrm>
            <a:off x="228600" y="2819400"/>
            <a:ext cx="7696200" cy="3810000"/>
            <a:chOff x="228600" y="3048000"/>
            <a:chExt cx="7696200" cy="3810000"/>
          </a:xfrm>
        </p:grpSpPr>
        <p:grpSp>
          <p:nvGrpSpPr>
            <p:cNvPr id="4" name="Group 51"/>
            <p:cNvGrpSpPr/>
            <p:nvPr/>
          </p:nvGrpSpPr>
          <p:grpSpPr>
            <a:xfrm>
              <a:off x="228600" y="3048000"/>
              <a:ext cx="7696200" cy="3810000"/>
              <a:chOff x="228600" y="3048000"/>
              <a:chExt cx="7696200" cy="3810000"/>
            </a:xfrm>
          </p:grpSpPr>
          <p:pic>
            <p:nvPicPr>
              <p:cNvPr id="2050" name="Picture 2"/>
              <p:cNvPicPr>
                <a:picLocks noChangeAspect="1" noChangeArrowheads="1"/>
              </p:cNvPicPr>
              <p:nvPr/>
            </p:nvPicPr>
            <p:blipFill>
              <a:blip r:embed="rId3" cstate="print"/>
              <a:srcRect/>
              <a:stretch>
                <a:fillRect/>
              </a:stretch>
            </p:blipFill>
            <p:spPr bwMode="auto">
              <a:xfrm>
                <a:off x="228600" y="3048000"/>
                <a:ext cx="2857500" cy="3810000"/>
              </a:xfrm>
              <a:prstGeom prst="rect">
                <a:avLst/>
              </a:prstGeom>
              <a:noFill/>
              <a:ln w="9525">
                <a:noFill/>
                <a:miter lim="800000"/>
                <a:headEnd/>
                <a:tailEnd/>
              </a:ln>
              <a:effectLst/>
            </p:spPr>
          </p:pic>
          <p:grpSp>
            <p:nvGrpSpPr>
              <p:cNvPr id="9" name="Group 13"/>
              <p:cNvGrpSpPr/>
              <p:nvPr/>
            </p:nvGrpSpPr>
            <p:grpSpPr>
              <a:xfrm>
                <a:off x="3581400" y="3080658"/>
                <a:ext cx="457200" cy="3668485"/>
                <a:chOff x="3581400" y="3037115"/>
                <a:chExt cx="457200" cy="3668485"/>
              </a:xfrm>
              <a:solidFill>
                <a:srgbClr val="92D050"/>
              </a:solidFill>
            </p:grpSpPr>
            <p:sp>
              <p:nvSpPr>
                <p:cNvPr id="5" name="Oval 4"/>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 name="Group 14"/>
              <p:cNvGrpSpPr/>
              <p:nvPr/>
            </p:nvGrpSpPr>
            <p:grpSpPr>
              <a:xfrm>
                <a:off x="4838700" y="3080658"/>
                <a:ext cx="457200" cy="3668485"/>
                <a:chOff x="3581400" y="3037115"/>
                <a:chExt cx="457200" cy="3668485"/>
              </a:xfrm>
              <a:solidFill>
                <a:srgbClr val="92D050"/>
              </a:solidFill>
            </p:grpSpPr>
            <p:sp>
              <p:nvSpPr>
                <p:cNvPr id="16" name="Oval 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Oval 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3" name="Group 21"/>
              <p:cNvGrpSpPr/>
              <p:nvPr/>
            </p:nvGrpSpPr>
            <p:grpSpPr>
              <a:xfrm>
                <a:off x="6096000" y="3080658"/>
                <a:ext cx="457200" cy="3668485"/>
                <a:chOff x="3581400" y="3037115"/>
                <a:chExt cx="457200" cy="3668485"/>
              </a:xfrm>
              <a:solidFill>
                <a:srgbClr val="92D050"/>
              </a:solidFill>
            </p:grpSpPr>
            <p:sp>
              <p:nvSpPr>
                <p:cNvPr id="23" name="Oval 22"/>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Oval 23"/>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Oval 24"/>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9" name="Oval 28"/>
              <p:cNvSpPr/>
              <p:nvPr/>
            </p:nvSpPr>
            <p:spPr>
              <a:xfrm>
                <a:off x="7467600" y="3048000"/>
                <a:ext cx="457200" cy="3733800"/>
              </a:xfrm>
              <a:prstGeom prst="ellipse">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cxnSp>
          <p:nvCxnSpPr>
            <p:cNvPr id="54" name="Straight Arrow Connector 53"/>
            <p:cNvCxnSpPr/>
            <p:nvPr/>
          </p:nvCxnSpPr>
          <p:spPr>
            <a:xfrm>
              <a:off x="1219200" y="6553200"/>
              <a:ext cx="22860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6" name="Straight Arrow Connector 55"/>
            <p:cNvCxnSpPr/>
            <p:nvPr/>
          </p:nvCxnSpPr>
          <p:spPr>
            <a:xfrm>
              <a:off x="1447800" y="5867400"/>
              <a:ext cx="20574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p:nvPr/>
          </p:nvCxnSpPr>
          <p:spPr>
            <a:xfrm>
              <a:off x="1524000" y="5257800"/>
              <a:ext cx="19812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0" name="Straight Arrow Connector 59"/>
            <p:cNvCxnSpPr/>
            <p:nvPr/>
          </p:nvCxnSpPr>
          <p:spPr>
            <a:xfrm>
              <a:off x="2133600" y="4572000"/>
              <a:ext cx="13716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2" name="Straight Arrow Connector 61"/>
            <p:cNvCxnSpPr/>
            <p:nvPr/>
          </p:nvCxnSpPr>
          <p:spPr>
            <a:xfrm flipV="1">
              <a:off x="2438400" y="3963988"/>
              <a:ext cx="1066800" cy="37941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4" name="Straight Arrow Connector 63"/>
            <p:cNvCxnSpPr/>
            <p:nvPr/>
          </p:nvCxnSpPr>
          <p:spPr>
            <a:xfrm rot="5400000" flipH="1" flipV="1">
              <a:off x="2667000" y="3276600"/>
              <a:ext cx="838200" cy="8382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grpSp>
        <p:nvGrpSpPr>
          <p:cNvPr id="14" name="Group 72"/>
          <p:cNvGrpSpPr/>
          <p:nvPr/>
        </p:nvGrpSpPr>
        <p:grpSpPr>
          <a:xfrm>
            <a:off x="4114800" y="3048000"/>
            <a:ext cx="685800" cy="3278188"/>
            <a:chOff x="4114800" y="3276600"/>
            <a:chExt cx="685800" cy="3278188"/>
          </a:xfrm>
        </p:grpSpPr>
        <p:cxnSp>
          <p:nvCxnSpPr>
            <p:cNvPr id="55" name="Straight Arrow Connector 54"/>
            <p:cNvCxnSpPr/>
            <p:nvPr/>
          </p:nvCxnSpPr>
          <p:spPr>
            <a:xfrm>
              <a:off x="4114800" y="65532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8" name="Straight Arrow Connector 67"/>
            <p:cNvCxnSpPr/>
            <p:nvPr/>
          </p:nvCxnSpPr>
          <p:spPr>
            <a:xfrm>
              <a:off x="4114800" y="58978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p:nvPr/>
          </p:nvCxnSpPr>
          <p:spPr>
            <a:xfrm>
              <a:off x="4114800" y="52425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0" name="Straight Arrow Connector 69"/>
            <p:cNvCxnSpPr/>
            <p:nvPr/>
          </p:nvCxnSpPr>
          <p:spPr>
            <a:xfrm>
              <a:off x="4114800" y="458724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1" name="Straight Arrow Connector 70"/>
            <p:cNvCxnSpPr/>
            <p:nvPr/>
          </p:nvCxnSpPr>
          <p:spPr>
            <a:xfrm>
              <a:off x="4114800" y="393192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2" name="Straight Arrow Connector 71"/>
            <p:cNvCxnSpPr/>
            <p:nvPr/>
          </p:nvCxnSpPr>
          <p:spPr>
            <a:xfrm>
              <a:off x="4114800" y="3276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grpSp>
      <p:cxnSp>
        <p:nvCxnSpPr>
          <p:cNvPr id="75" name="Straight Arrow Connector 74"/>
          <p:cNvCxnSpPr/>
          <p:nvPr/>
        </p:nvCxnSpPr>
        <p:spPr>
          <a:xfrm>
            <a:off x="5334000" y="63246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6" name="Straight Arrow Connector 75"/>
          <p:cNvCxnSpPr/>
          <p:nvPr/>
        </p:nvCxnSpPr>
        <p:spPr>
          <a:xfrm>
            <a:off x="5334000" y="566928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7" name="Straight Arrow Connector 76"/>
          <p:cNvCxnSpPr/>
          <p:nvPr/>
        </p:nvCxnSpPr>
        <p:spPr>
          <a:xfrm>
            <a:off x="5334000" y="501396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8" name="Straight Arrow Connector 77"/>
          <p:cNvCxnSpPr>
            <a:endCxn id="26" idx="0"/>
          </p:cNvCxnSpPr>
          <p:nvPr/>
        </p:nvCxnSpPr>
        <p:spPr>
          <a:xfrm>
            <a:off x="5334000" y="4358640"/>
            <a:ext cx="762000" cy="6532"/>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79" name="Straight Arrow Connector 78"/>
          <p:cNvCxnSpPr>
            <a:endCxn id="28" idx="0"/>
          </p:cNvCxnSpPr>
          <p:nvPr/>
        </p:nvCxnSpPr>
        <p:spPr>
          <a:xfrm>
            <a:off x="5334000" y="3703320"/>
            <a:ext cx="762000" cy="19595"/>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p:nvPr/>
        </p:nvCxnSpPr>
        <p:spPr>
          <a:xfrm>
            <a:off x="5334000" y="3048000"/>
            <a:ext cx="685800" cy="1588"/>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p:nvPr/>
        </p:nvCxnSpPr>
        <p:spPr>
          <a:xfrm>
            <a:off x="6629400" y="3124200"/>
            <a:ext cx="8382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7" name="Straight Arrow Connector 86"/>
          <p:cNvCxnSpPr/>
          <p:nvPr/>
        </p:nvCxnSpPr>
        <p:spPr>
          <a:xfrm>
            <a:off x="6629400" y="37338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a:off x="6629400" y="44196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2" name="Straight Arrow Connector 91"/>
          <p:cNvCxnSpPr/>
          <p:nvPr/>
        </p:nvCxnSpPr>
        <p:spPr>
          <a:xfrm>
            <a:off x="6629400" y="5029200"/>
            <a:ext cx="762000" cy="1588"/>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3" name="Straight Arrow Connector 92"/>
          <p:cNvCxnSpPr/>
          <p:nvPr/>
        </p:nvCxnSpPr>
        <p:spPr>
          <a:xfrm flipV="1">
            <a:off x="6629400" y="5410200"/>
            <a:ext cx="685800" cy="2286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cxnSp>
        <p:nvCxnSpPr>
          <p:cNvPr id="94" name="Straight Arrow Connector 93"/>
          <p:cNvCxnSpPr/>
          <p:nvPr/>
        </p:nvCxnSpPr>
        <p:spPr>
          <a:xfrm flipV="1">
            <a:off x="6629400" y="5943600"/>
            <a:ext cx="762000" cy="304800"/>
          </a:xfrm>
          <a:prstGeom prst="straightConnector1">
            <a:avLst/>
          </a:prstGeom>
          <a:ln w="38100">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15" name="Group 98"/>
          <p:cNvGrpSpPr/>
          <p:nvPr/>
        </p:nvGrpSpPr>
        <p:grpSpPr>
          <a:xfrm>
            <a:off x="228600" y="1218177"/>
            <a:ext cx="2743200" cy="915423"/>
            <a:chOff x="152400" y="1371600"/>
            <a:chExt cx="3048000" cy="1067823"/>
          </a:xfrm>
        </p:grpSpPr>
        <p:pic>
          <p:nvPicPr>
            <p:cNvPr id="2051" name="Picture 3"/>
            <p:cNvPicPr>
              <a:picLocks noChangeAspect="1" noChangeArrowheads="1"/>
            </p:cNvPicPr>
            <p:nvPr/>
          </p:nvPicPr>
          <p:blipFill>
            <a:blip r:embed="rId4" cstate="print"/>
            <a:srcRect/>
            <a:stretch>
              <a:fillRect/>
            </a:stretch>
          </p:blipFill>
          <p:spPr bwMode="auto">
            <a:xfrm>
              <a:off x="152400" y="1371600"/>
              <a:ext cx="1100137" cy="1035423"/>
            </a:xfrm>
            <a:prstGeom prst="rect">
              <a:avLst/>
            </a:prstGeom>
            <a:noFill/>
            <a:ln w="9525">
              <a:noFill/>
              <a:miter lim="800000"/>
              <a:headEnd/>
              <a:tailEnd/>
            </a:ln>
            <a:effectLst/>
          </p:spPr>
        </p:pic>
        <p:pic>
          <p:nvPicPr>
            <p:cNvPr id="2052" name="Picture 4"/>
            <p:cNvPicPr>
              <a:picLocks noChangeAspect="1" noChangeArrowheads="1"/>
            </p:cNvPicPr>
            <p:nvPr/>
          </p:nvPicPr>
          <p:blipFill>
            <a:blip r:embed="rId5" cstate="print"/>
            <a:srcRect t="42278"/>
            <a:stretch>
              <a:fillRect/>
            </a:stretch>
          </p:blipFill>
          <p:spPr bwMode="auto">
            <a:xfrm>
              <a:off x="1371600" y="1371600"/>
              <a:ext cx="1828800" cy="1067823"/>
            </a:xfrm>
            <a:prstGeom prst="rect">
              <a:avLst/>
            </a:prstGeom>
            <a:noFill/>
            <a:ln w="9525">
              <a:noFill/>
              <a:miter lim="800000"/>
              <a:headEnd/>
              <a:tailEnd/>
            </a:ln>
            <a:effectLst/>
          </p:spPr>
        </p:pic>
      </p:grpSp>
      <p:sp>
        <p:nvSpPr>
          <p:cNvPr id="100" name="TextBox 99"/>
          <p:cNvSpPr txBox="1"/>
          <p:nvPr/>
        </p:nvSpPr>
        <p:spPr>
          <a:xfrm>
            <a:off x="914400" y="838200"/>
            <a:ext cx="1390124" cy="369332"/>
          </a:xfrm>
          <a:prstGeom prst="rect">
            <a:avLst/>
          </a:prstGeom>
          <a:noFill/>
        </p:spPr>
        <p:txBody>
          <a:bodyPr wrap="none" rtlCol="0">
            <a:spAutoFit/>
          </a:bodyPr>
          <a:lstStyle/>
          <a:p>
            <a:r>
              <a:rPr lang="en-US" dirty="0" smtClean="0">
                <a:latin typeface="Arial" pitchFamily="34" charset="0"/>
                <a:cs typeface="Arial" pitchFamily="34" charset="0"/>
              </a:rPr>
              <a:t>Instruments</a:t>
            </a:r>
            <a:endParaRPr lang="en-US" dirty="0">
              <a:latin typeface="Arial" pitchFamily="34" charset="0"/>
              <a:cs typeface="Arial" pitchFamily="34" charset="0"/>
            </a:endParaRPr>
          </a:p>
        </p:txBody>
      </p:sp>
      <p:sp>
        <p:nvSpPr>
          <p:cNvPr id="101" name="TextBox 100"/>
          <p:cNvSpPr txBox="1"/>
          <p:nvPr/>
        </p:nvSpPr>
        <p:spPr>
          <a:xfrm>
            <a:off x="990600" y="2438400"/>
            <a:ext cx="748923" cy="369332"/>
          </a:xfrm>
          <a:prstGeom prst="rect">
            <a:avLst/>
          </a:prstGeom>
          <a:noFill/>
        </p:spPr>
        <p:txBody>
          <a:bodyPr wrap="none" rtlCol="0">
            <a:spAutoFit/>
          </a:bodyPr>
          <a:lstStyle/>
          <a:p>
            <a:r>
              <a:rPr lang="en-US" dirty="0" smtClean="0">
                <a:latin typeface="Arial" pitchFamily="34" charset="0"/>
                <a:cs typeface="Arial" pitchFamily="34" charset="0"/>
              </a:rPr>
              <a:t>Disks</a:t>
            </a:r>
            <a:endParaRPr lang="en-US" dirty="0">
              <a:latin typeface="Arial" pitchFamily="34" charset="0"/>
              <a:cs typeface="Arial" pitchFamily="34" charset="0"/>
            </a:endParaRPr>
          </a:p>
        </p:txBody>
      </p:sp>
      <p:cxnSp>
        <p:nvCxnSpPr>
          <p:cNvPr id="102" name="Straight Arrow Connector 101"/>
          <p:cNvCxnSpPr/>
          <p:nvPr/>
        </p:nvCxnSpPr>
        <p:spPr>
          <a:xfrm rot="5400000">
            <a:off x="380206"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cxnSp>
        <p:nvCxnSpPr>
          <p:cNvPr id="106" name="Straight Arrow Connector 105"/>
          <p:cNvCxnSpPr/>
          <p:nvPr/>
        </p:nvCxnSpPr>
        <p:spPr>
          <a:xfrm rot="5400000">
            <a:off x="1905000" y="2438400"/>
            <a:ext cx="610394" cy="794"/>
          </a:xfrm>
          <a:prstGeom prst="straightConnector1">
            <a:avLst/>
          </a:prstGeom>
          <a:ln w="76200">
            <a:solidFill>
              <a:srgbClr val="002060"/>
            </a:solidFill>
            <a:tailEnd type="arrow"/>
          </a:ln>
        </p:spPr>
        <p:style>
          <a:lnRef idx="1">
            <a:schemeClr val="accent1"/>
          </a:lnRef>
          <a:fillRef idx="0">
            <a:schemeClr val="accent1"/>
          </a:fillRef>
          <a:effectRef idx="0">
            <a:schemeClr val="accent1"/>
          </a:effectRef>
          <a:fontRef idx="minor">
            <a:schemeClr val="tx1"/>
          </a:fontRef>
        </p:style>
      </p:cxnSp>
      <p:sp>
        <p:nvSpPr>
          <p:cNvPr id="108" name="TextBox 107"/>
          <p:cNvSpPr txBox="1"/>
          <p:nvPr/>
        </p:nvSpPr>
        <p:spPr>
          <a:xfrm>
            <a:off x="34290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1</a:t>
            </a:r>
            <a:endParaRPr lang="en-US" b="1" baseline="-25000" dirty="0">
              <a:solidFill>
                <a:srgbClr val="00B050"/>
              </a:solidFill>
            </a:endParaRPr>
          </a:p>
        </p:txBody>
      </p:sp>
      <p:sp>
        <p:nvSpPr>
          <p:cNvPr id="109" name="TextBox 108"/>
          <p:cNvSpPr txBox="1"/>
          <p:nvPr/>
        </p:nvSpPr>
        <p:spPr>
          <a:xfrm>
            <a:off x="47244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2</a:t>
            </a:r>
            <a:endParaRPr lang="en-US" b="1" baseline="-25000" dirty="0">
              <a:solidFill>
                <a:srgbClr val="00B050"/>
              </a:solidFill>
            </a:endParaRPr>
          </a:p>
        </p:txBody>
      </p:sp>
      <p:sp>
        <p:nvSpPr>
          <p:cNvPr id="110" name="TextBox 109"/>
          <p:cNvSpPr txBox="1"/>
          <p:nvPr/>
        </p:nvSpPr>
        <p:spPr>
          <a:xfrm>
            <a:off x="5943600" y="2373868"/>
            <a:ext cx="710451" cy="369332"/>
          </a:xfrm>
          <a:prstGeom prst="rect">
            <a:avLst/>
          </a:prstGeom>
          <a:noFill/>
        </p:spPr>
        <p:txBody>
          <a:bodyPr wrap="none" rtlCol="0">
            <a:spAutoFit/>
          </a:bodyPr>
          <a:lstStyle/>
          <a:p>
            <a:r>
              <a:rPr lang="en-US" b="1" dirty="0" smtClean="0">
                <a:solidFill>
                  <a:srgbClr val="00B050"/>
                </a:solidFill>
              </a:rPr>
              <a:t>Map</a:t>
            </a:r>
            <a:r>
              <a:rPr lang="en-US" sz="2000" b="1" baseline="-25000" dirty="0" smtClean="0">
                <a:solidFill>
                  <a:srgbClr val="00B050"/>
                </a:solidFill>
              </a:rPr>
              <a:t>3</a:t>
            </a:r>
            <a:endParaRPr lang="en-US" b="1" baseline="-25000" dirty="0">
              <a:solidFill>
                <a:srgbClr val="00B050"/>
              </a:solidFill>
            </a:endParaRPr>
          </a:p>
        </p:txBody>
      </p:sp>
      <p:sp>
        <p:nvSpPr>
          <p:cNvPr id="111" name="TextBox 110"/>
          <p:cNvSpPr txBox="1"/>
          <p:nvPr/>
        </p:nvSpPr>
        <p:spPr>
          <a:xfrm>
            <a:off x="6858000" y="2209800"/>
            <a:ext cx="884986" cy="369332"/>
          </a:xfrm>
          <a:prstGeom prst="rect">
            <a:avLst/>
          </a:prstGeom>
          <a:noFill/>
        </p:spPr>
        <p:txBody>
          <a:bodyPr wrap="none" rtlCol="0">
            <a:spAutoFit/>
          </a:bodyPr>
          <a:lstStyle/>
          <a:p>
            <a:r>
              <a:rPr lang="en-US" b="1" dirty="0" smtClean="0">
                <a:solidFill>
                  <a:srgbClr val="FFC000"/>
                </a:solidFill>
              </a:rPr>
              <a:t>Reduce</a:t>
            </a:r>
            <a:endParaRPr lang="en-US" b="1" baseline="-25000" dirty="0">
              <a:solidFill>
                <a:srgbClr val="FFC000"/>
              </a:solidFill>
            </a:endParaRPr>
          </a:p>
        </p:txBody>
      </p:sp>
      <p:sp>
        <p:nvSpPr>
          <p:cNvPr id="112" name="TextBox 111"/>
          <p:cNvSpPr txBox="1"/>
          <p:nvPr/>
        </p:nvSpPr>
        <p:spPr>
          <a:xfrm>
            <a:off x="4648200" y="1828800"/>
            <a:ext cx="1787669" cy="369332"/>
          </a:xfrm>
          <a:prstGeom prst="rect">
            <a:avLst/>
          </a:prstGeom>
          <a:noFill/>
        </p:spPr>
        <p:txBody>
          <a:bodyPr wrap="none" rtlCol="0">
            <a:spAutoFit/>
          </a:bodyPr>
          <a:lstStyle/>
          <a:p>
            <a:r>
              <a:rPr lang="en-US" dirty="0" smtClean="0">
                <a:latin typeface="Arial" pitchFamily="34" charset="0"/>
                <a:cs typeface="Arial" pitchFamily="34" charset="0"/>
              </a:rPr>
              <a:t>Communication</a:t>
            </a:r>
            <a:endParaRPr lang="en-US" dirty="0">
              <a:latin typeface="Arial" pitchFamily="34" charset="0"/>
              <a:cs typeface="Arial" pitchFamily="34" charset="0"/>
            </a:endParaRPr>
          </a:p>
        </p:txBody>
      </p:sp>
      <p:cxnSp>
        <p:nvCxnSpPr>
          <p:cNvPr id="114" name="Straight Arrow Connector 113"/>
          <p:cNvCxnSpPr/>
          <p:nvPr/>
        </p:nvCxnSpPr>
        <p:spPr>
          <a:xfrm rot="5400000">
            <a:off x="4114800"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5" name="Straight Arrow Connector 114"/>
          <p:cNvCxnSpPr/>
          <p:nvPr/>
        </p:nvCxnSpPr>
        <p:spPr>
          <a:xfrm rot="5400000">
            <a:off x="5334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cxnSp>
        <p:nvCxnSpPr>
          <p:cNvPr id="116" name="Straight Arrow Connector 115"/>
          <p:cNvCxnSpPr/>
          <p:nvPr/>
        </p:nvCxnSpPr>
        <p:spPr>
          <a:xfrm rot="5400000">
            <a:off x="6477794" y="2513806"/>
            <a:ext cx="609600" cy="1588"/>
          </a:xfrm>
          <a:prstGeom prst="straightConnector1">
            <a:avLst/>
          </a:prstGeom>
          <a:ln w="38100">
            <a:solidFill>
              <a:srgbClr val="002060"/>
            </a:solidFill>
            <a:prstDash val="sysDash"/>
            <a:tailEnd type="arrow"/>
          </a:ln>
        </p:spPr>
        <p:style>
          <a:lnRef idx="1">
            <a:schemeClr val="accent1"/>
          </a:lnRef>
          <a:fillRef idx="0">
            <a:schemeClr val="accent1"/>
          </a:fillRef>
          <a:effectRef idx="0">
            <a:schemeClr val="accent1"/>
          </a:effectRef>
          <a:fontRef idx="minor">
            <a:schemeClr val="tx1"/>
          </a:fontRef>
        </p:style>
      </p:cxnSp>
      <p:sp>
        <p:nvSpPr>
          <p:cNvPr id="117" name="TextBox 116"/>
          <p:cNvSpPr txBox="1"/>
          <p:nvPr/>
        </p:nvSpPr>
        <p:spPr>
          <a:xfrm>
            <a:off x="3048000" y="685800"/>
            <a:ext cx="6096000" cy="923330"/>
          </a:xfrm>
          <a:prstGeom prst="rect">
            <a:avLst/>
          </a:prstGeom>
          <a:noFill/>
        </p:spPr>
        <p:txBody>
          <a:bodyPr wrap="square" rtlCol="0">
            <a:spAutoFit/>
          </a:bodyPr>
          <a:lstStyle/>
          <a:p>
            <a:r>
              <a:rPr lang="en-US" b="1" dirty="0" smtClean="0"/>
              <a:t>Map</a:t>
            </a:r>
            <a:r>
              <a:rPr lang="en-US" dirty="0" smtClean="0"/>
              <a:t>      = (data parallel) computation reading and writing data</a:t>
            </a:r>
          </a:p>
          <a:p>
            <a:r>
              <a:rPr lang="en-US" b="1" dirty="0" smtClean="0"/>
              <a:t>Reduce</a:t>
            </a:r>
            <a:r>
              <a:rPr lang="en-US" dirty="0" smtClean="0"/>
              <a:t> = Collective/Consolidation phase e.g. forming multiple global sums as in histogram</a:t>
            </a:r>
            <a:endParaRPr lang="en-US" dirty="0"/>
          </a:p>
        </p:txBody>
      </p:sp>
      <p:sp>
        <p:nvSpPr>
          <p:cNvPr id="118" name="TextBox 117"/>
          <p:cNvSpPr txBox="1"/>
          <p:nvPr/>
        </p:nvSpPr>
        <p:spPr>
          <a:xfrm>
            <a:off x="8153400" y="2133600"/>
            <a:ext cx="848758" cy="646331"/>
          </a:xfrm>
          <a:prstGeom prst="rect">
            <a:avLst/>
          </a:prstGeom>
          <a:noFill/>
        </p:spPr>
        <p:txBody>
          <a:bodyPr wrap="none" rtlCol="0">
            <a:spAutoFit/>
          </a:bodyPr>
          <a:lstStyle/>
          <a:p>
            <a:r>
              <a:rPr lang="en-US" b="1" dirty="0" smtClean="0"/>
              <a:t>Portals</a:t>
            </a:r>
            <a:br>
              <a:rPr lang="en-US" b="1" dirty="0" smtClean="0"/>
            </a:br>
            <a:r>
              <a:rPr lang="en-US" b="1" dirty="0" smtClean="0"/>
              <a:t>/Users</a:t>
            </a:r>
            <a:endParaRPr lang="en-US" b="1" dirty="0"/>
          </a:p>
        </p:txBody>
      </p:sp>
      <p:pic>
        <p:nvPicPr>
          <p:cNvPr id="2053" name="Picture 5"/>
          <p:cNvPicPr>
            <a:picLocks noChangeAspect="1" noChangeArrowheads="1"/>
          </p:cNvPicPr>
          <p:nvPr/>
        </p:nvPicPr>
        <p:blipFill>
          <a:blip r:embed="rId6" cstate="print"/>
          <a:srcRect/>
          <a:stretch>
            <a:fillRect/>
          </a:stretch>
        </p:blipFill>
        <p:spPr bwMode="auto">
          <a:xfrm>
            <a:off x="8229600" y="3124200"/>
            <a:ext cx="765149" cy="771525"/>
          </a:xfrm>
          <a:prstGeom prst="rect">
            <a:avLst/>
          </a:prstGeom>
          <a:noFill/>
          <a:ln w="9525">
            <a:noFill/>
            <a:miter lim="800000"/>
            <a:headEnd/>
            <a:tailEnd/>
          </a:ln>
          <a:effectLst/>
        </p:spPr>
      </p:pic>
      <p:pic>
        <p:nvPicPr>
          <p:cNvPr id="2054" name="Picture 6"/>
          <p:cNvPicPr>
            <a:picLocks noChangeAspect="1" noChangeArrowheads="1"/>
          </p:cNvPicPr>
          <p:nvPr/>
        </p:nvPicPr>
        <p:blipFill>
          <a:blip r:embed="rId7" cstate="print"/>
          <a:srcRect/>
          <a:stretch>
            <a:fillRect/>
          </a:stretch>
        </p:blipFill>
        <p:spPr bwMode="auto">
          <a:xfrm flipH="1">
            <a:off x="8229600" y="4191000"/>
            <a:ext cx="762000" cy="762000"/>
          </a:xfrm>
          <a:prstGeom prst="rect">
            <a:avLst/>
          </a:prstGeom>
          <a:noFill/>
          <a:ln w="9525">
            <a:noFill/>
            <a:miter lim="800000"/>
            <a:headEnd/>
            <a:tailEnd/>
          </a:ln>
          <a:effectLst/>
        </p:spPr>
      </p:pic>
      <p:pic>
        <p:nvPicPr>
          <p:cNvPr id="2055" name="Picture 7"/>
          <p:cNvPicPr>
            <a:picLocks noChangeAspect="1" noChangeArrowheads="1"/>
          </p:cNvPicPr>
          <p:nvPr/>
        </p:nvPicPr>
        <p:blipFill>
          <a:blip r:embed="rId8" cstate="print"/>
          <a:srcRect/>
          <a:stretch>
            <a:fillRect/>
          </a:stretch>
        </p:blipFill>
        <p:spPr bwMode="auto">
          <a:xfrm>
            <a:off x="8153400" y="5257800"/>
            <a:ext cx="866775" cy="733425"/>
          </a:xfrm>
          <a:prstGeom prst="rect">
            <a:avLst/>
          </a:prstGeom>
          <a:noFill/>
          <a:ln w="9525">
            <a:noFill/>
            <a:miter lim="800000"/>
            <a:headEnd/>
            <a:tailEnd/>
          </a:ln>
          <a:effectLst/>
        </p:spPr>
      </p:pic>
      <p:grpSp>
        <p:nvGrpSpPr>
          <p:cNvPr id="292" name="Group 291"/>
          <p:cNvGrpSpPr/>
          <p:nvPr/>
        </p:nvGrpSpPr>
        <p:grpSpPr>
          <a:xfrm>
            <a:off x="3505200" y="1676400"/>
            <a:ext cx="3352800" cy="4876800"/>
            <a:chOff x="228600" y="1905000"/>
            <a:chExt cx="3124200" cy="4724400"/>
          </a:xfrm>
        </p:grpSpPr>
        <p:grpSp>
          <p:nvGrpSpPr>
            <p:cNvPr id="293" name="Group 163"/>
            <p:cNvGrpSpPr/>
            <p:nvPr/>
          </p:nvGrpSpPr>
          <p:grpSpPr>
            <a:xfrm>
              <a:off x="228600" y="1905000"/>
              <a:ext cx="3124200" cy="4724400"/>
              <a:chOff x="228600" y="1905000"/>
              <a:chExt cx="3124200" cy="4724400"/>
            </a:xfrm>
          </p:grpSpPr>
          <p:sp>
            <p:nvSpPr>
              <p:cNvPr id="295" name="Rectangle 294"/>
              <p:cNvSpPr/>
              <p:nvPr/>
            </p:nvSpPr>
            <p:spPr>
              <a:xfrm>
                <a:off x="228600" y="1905000"/>
                <a:ext cx="3124200" cy="47244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nvGrpSpPr>
              <p:cNvPr id="296" name="Group 94"/>
              <p:cNvGrpSpPr/>
              <p:nvPr/>
            </p:nvGrpSpPr>
            <p:grpSpPr>
              <a:xfrm>
                <a:off x="304800" y="2895600"/>
                <a:ext cx="685801" cy="3668485"/>
                <a:chOff x="304800" y="2895600"/>
                <a:chExt cx="685801" cy="3668485"/>
              </a:xfrm>
            </p:grpSpPr>
            <p:grpSp>
              <p:nvGrpSpPr>
                <p:cNvPr id="338" name="Group 13"/>
                <p:cNvGrpSpPr/>
                <p:nvPr/>
              </p:nvGrpSpPr>
              <p:grpSpPr>
                <a:xfrm>
                  <a:off x="304800" y="2895600"/>
                  <a:ext cx="457200" cy="3668485"/>
                  <a:chOff x="3581400" y="3037115"/>
                  <a:chExt cx="457200" cy="3668485"/>
                </a:xfrm>
                <a:solidFill>
                  <a:srgbClr val="92D050"/>
                </a:solidFill>
              </p:grpSpPr>
              <p:sp>
                <p:nvSpPr>
                  <p:cNvPr id="348" name="Oval 347"/>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49" name="Oval 5"/>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0" name="Oval 6"/>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1" name="Oval 7"/>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2" name="Oval 351"/>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53" name="Oval 352"/>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39" name="Group 81"/>
                <p:cNvGrpSpPr/>
                <p:nvPr/>
              </p:nvGrpSpPr>
              <p:grpSpPr>
                <a:xfrm>
                  <a:off x="838200" y="3048000"/>
                  <a:ext cx="152401" cy="838200"/>
                  <a:chOff x="838200" y="3048000"/>
                  <a:chExt cx="152401" cy="838200"/>
                </a:xfrm>
              </p:grpSpPr>
              <p:cxnSp>
                <p:nvCxnSpPr>
                  <p:cNvPr id="346" name="Straight Arrow Connector 34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7" name="Straight Arrow Connector 34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0" name="Group 82"/>
                <p:cNvGrpSpPr/>
                <p:nvPr/>
              </p:nvGrpSpPr>
              <p:grpSpPr>
                <a:xfrm>
                  <a:off x="838200" y="4343400"/>
                  <a:ext cx="152401" cy="838200"/>
                  <a:chOff x="838200" y="3048000"/>
                  <a:chExt cx="152401" cy="838200"/>
                </a:xfrm>
              </p:grpSpPr>
              <p:cxnSp>
                <p:nvCxnSpPr>
                  <p:cNvPr id="344" name="Straight Arrow Connector 34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5" name="Straight Arrow Connector 34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41" name="Group 87"/>
                <p:cNvGrpSpPr/>
                <p:nvPr/>
              </p:nvGrpSpPr>
              <p:grpSpPr>
                <a:xfrm>
                  <a:off x="838200" y="5638800"/>
                  <a:ext cx="152401" cy="838200"/>
                  <a:chOff x="838200" y="3048000"/>
                  <a:chExt cx="152401" cy="838200"/>
                </a:xfrm>
              </p:grpSpPr>
              <p:cxnSp>
                <p:nvCxnSpPr>
                  <p:cNvPr id="342" name="Straight Arrow Connector 34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43" name="Straight Arrow Connector 34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7" name="Group 95"/>
              <p:cNvGrpSpPr/>
              <p:nvPr/>
            </p:nvGrpSpPr>
            <p:grpSpPr>
              <a:xfrm>
                <a:off x="1143000" y="2895600"/>
                <a:ext cx="685801" cy="3668485"/>
                <a:chOff x="304800" y="2895600"/>
                <a:chExt cx="685801" cy="3668485"/>
              </a:xfrm>
            </p:grpSpPr>
            <p:grpSp>
              <p:nvGrpSpPr>
                <p:cNvPr id="322" name="Group 13"/>
                <p:cNvGrpSpPr/>
                <p:nvPr/>
              </p:nvGrpSpPr>
              <p:grpSpPr>
                <a:xfrm>
                  <a:off x="304800" y="2895600"/>
                  <a:ext cx="457200" cy="3668485"/>
                  <a:chOff x="3581400" y="3037115"/>
                  <a:chExt cx="457200" cy="3668485"/>
                </a:xfrm>
                <a:solidFill>
                  <a:srgbClr val="92D050"/>
                </a:solidFill>
              </p:grpSpPr>
              <p:sp>
                <p:nvSpPr>
                  <p:cNvPr id="332" name="Oval 331"/>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3" name="Oval 332"/>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4" name="Oval 333"/>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5" name="Oval 334"/>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6" name="Oval 335"/>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37" name="Oval 336"/>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23" name="Group 97"/>
                <p:cNvGrpSpPr/>
                <p:nvPr/>
              </p:nvGrpSpPr>
              <p:grpSpPr>
                <a:xfrm>
                  <a:off x="838200" y="3048000"/>
                  <a:ext cx="152401" cy="838200"/>
                  <a:chOff x="838200" y="3048000"/>
                  <a:chExt cx="152401" cy="838200"/>
                </a:xfrm>
              </p:grpSpPr>
              <p:cxnSp>
                <p:nvCxnSpPr>
                  <p:cNvPr id="330" name="Straight Arrow Connector 32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31" name="Straight Arrow Connector 33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4" name="Group 98"/>
                <p:cNvGrpSpPr/>
                <p:nvPr/>
              </p:nvGrpSpPr>
              <p:grpSpPr>
                <a:xfrm>
                  <a:off x="838200" y="4343400"/>
                  <a:ext cx="152401" cy="838200"/>
                  <a:chOff x="838200" y="3048000"/>
                  <a:chExt cx="152401" cy="838200"/>
                </a:xfrm>
              </p:grpSpPr>
              <p:cxnSp>
                <p:nvCxnSpPr>
                  <p:cNvPr id="328" name="Straight Arrow Connector 327"/>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9" name="Straight Arrow Connector 328"/>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25" name="Group 102"/>
                <p:cNvGrpSpPr/>
                <p:nvPr/>
              </p:nvGrpSpPr>
              <p:grpSpPr>
                <a:xfrm>
                  <a:off x="838200" y="5638800"/>
                  <a:ext cx="152401" cy="838200"/>
                  <a:chOff x="838200" y="3048000"/>
                  <a:chExt cx="152401" cy="838200"/>
                </a:xfrm>
              </p:grpSpPr>
              <p:cxnSp>
                <p:nvCxnSpPr>
                  <p:cNvPr id="326" name="Straight Arrow Connector 325"/>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27" name="Straight Arrow Connector 326"/>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8" name="Group 127"/>
              <p:cNvGrpSpPr/>
              <p:nvPr/>
            </p:nvGrpSpPr>
            <p:grpSpPr>
              <a:xfrm>
                <a:off x="1981200" y="2895600"/>
                <a:ext cx="685801" cy="3668485"/>
                <a:chOff x="304800" y="2895600"/>
                <a:chExt cx="685801" cy="3668485"/>
              </a:xfrm>
            </p:grpSpPr>
            <p:grpSp>
              <p:nvGrpSpPr>
                <p:cNvPr id="306" name="Group 13"/>
                <p:cNvGrpSpPr/>
                <p:nvPr/>
              </p:nvGrpSpPr>
              <p:grpSpPr>
                <a:xfrm>
                  <a:off x="304800" y="2895600"/>
                  <a:ext cx="457200" cy="3668485"/>
                  <a:chOff x="3581400" y="3037115"/>
                  <a:chExt cx="457200" cy="3668485"/>
                </a:xfrm>
                <a:solidFill>
                  <a:srgbClr val="92D050"/>
                </a:solidFill>
              </p:grpSpPr>
              <p:sp>
                <p:nvSpPr>
                  <p:cNvPr id="316" name="Oval 315"/>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7" name="Oval 316"/>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8" name="Oval 317"/>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9" name="Oval 318"/>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0" name="Oval 319"/>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21" name="Oval 320"/>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nvGrpSpPr>
                <p:cNvPr id="307" name="Group 129"/>
                <p:cNvGrpSpPr/>
                <p:nvPr/>
              </p:nvGrpSpPr>
              <p:grpSpPr>
                <a:xfrm>
                  <a:off x="838200" y="3048000"/>
                  <a:ext cx="152401" cy="838200"/>
                  <a:chOff x="838200" y="3048000"/>
                  <a:chExt cx="152401" cy="838200"/>
                </a:xfrm>
              </p:grpSpPr>
              <p:cxnSp>
                <p:nvCxnSpPr>
                  <p:cNvPr id="314" name="Straight Arrow Connector 313"/>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5" name="Straight Arrow Connector 314"/>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8" name="Group 130"/>
                <p:cNvGrpSpPr/>
                <p:nvPr/>
              </p:nvGrpSpPr>
              <p:grpSpPr>
                <a:xfrm>
                  <a:off x="838200" y="4343400"/>
                  <a:ext cx="152401" cy="838200"/>
                  <a:chOff x="838200" y="3048000"/>
                  <a:chExt cx="152401" cy="838200"/>
                </a:xfrm>
              </p:grpSpPr>
              <p:cxnSp>
                <p:nvCxnSpPr>
                  <p:cNvPr id="312" name="Straight Arrow Connector 311"/>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3" name="Straight Arrow Connector 312"/>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nvGrpSpPr>
                <p:cNvPr id="309" name="Group 131"/>
                <p:cNvGrpSpPr/>
                <p:nvPr/>
              </p:nvGrpSpPr>
              <p:grpSpPr>
                <a:xfrm>
                  <a:off x="838200" y="5638800"/>
                  <a:ext cx="152401" cy="838200"/>
                  <a:chOff x="838200" y="3048000"/>
                  <a:chExt cx="152401" cy="838200"/>
                </a:xfrm>
              </p:grpSpPr>
              <p:cxnSp>
                <p:nvCxnSpPr>
                  <p:cNvPr id="310" name="Straight Arrow Connector 309"/>
                  <p:cNvCxnSpPr/>
                  <p:nvPr/>
                </p:nvCxnSpPr>
                <p:spPr>
                  <a:xfrm rot="16200000" flipH="1">
                    <a:off x="495301" y="3390900"/>
                    <a:ext cx="838200" cy="152400"/>
                  </a:xfrm>
                  <a:prstGeom prst="straightConnector1">
                    <a:avLst/>
                  </a:prstGeom>
                  <a:ln w="38100">
                    <a:solidFill>
                      <a:srgbClr val="92D050"/>
                    </a:solidFill>
                    <a:tailEnd type="arrow"/>
                  </a:ln>
                </p:spPr>
                <p:style>
                  <a:lnRef idx="1">
                    <a:schemeClr val="accent1"/>
                  </a:lnRef>
                  <a:fillRef idx="0">
                    <a:schemeClr val="accent1"/>
                  </a:fillRef>
                  <a:effectRef idx="0">
                    <a:schemeClr val="accent1"/>
                  </a:effectRef>
                  <a:fontRef idx="minor">
                    <a:schemeClr val="tx1"/>
                  </a:fontRef>
                </p:style>
              </p:cxnSp>
              <p:cxnSp>
                <p:nvCxnSpPr>
                  <p:cNvPr id="311" name="Straight Arrow Connector 310"/>
                  <p:cNvCxnSpPr/>
                  <p:nvPr/>
                </p:nvCxnSpPr>
                <p:spPr>
                  <a:xfrm rot="5400000" flipH="1" flipV="1">
                    <a:off x="495300" y="3390900"/>
                    <a:ext cx="838200" cy="152400"/>
                  </a:xfrm>
                  <a:prstGeom prst="straightConnector1">
                    <a:avLst/>
                  </a:prstGeom>
                  <a:ln w="38100">
                    <a:solidFill>
                      <a:srgbClr val="92D050"/>
                    </a:solidFill>
                    <a:headEnd type="none" w="med" len="med"/>
                    <a:tailEnd type="arrow" w="med" len="med"/>
                  </a:ln>
                </p:spPr>
                <p:style>
                  <a:lnRef idx="1">
                    <a:schemeClr val="accent1"/>
                  </a:lnRef>
                  <a:fillRef idx="0">
                    <a:schemeClr val="accent1"/>
                  </a:fillRef>
                  <a:effectRef idx="0">
                    <a:schemeClr val="accent1"/>
                  </a:effectRef>
                  <a:fontRef idx="minor">
                    <a:schemeClr val="tx1"/>
                  </a:fontRef>
                </p:style>
              </p:cxnSp>
            </p:grpSp>
          </p:grpSp>
          <p:grpSp>
            <p:nvGrpSpPr>
              <p:cNvPr id="299" name="Group 13"/>
              <p:cNvGrpSpPr/>
              <p:nvPr/>
            </p:nvGrpSpPr>
            <p:grpSpPr>
              <a:xfrm>
                <a:off x="2819400" y="2895600"/>
                <a:ext cx="457200" cy="3668485"/>
                <a:chOff x="3581400" y="3037115"/>
                <a:chExt cx="457200" cy="3668485"/>
              </a:xfrm>
              <a:solidFill>
                <a:srgbClr val="92D050"/>
              </a:solidFill>
            </p:grpSpPr>
            <p:sp>
              <p:nvSpPr>
                <p:cNvPr id="300" name="Oval 299"/>
                <p:cNvSpPr/>
                <p:nvPr/>
              </p:nvSpPr>
              <p:spPr>
                <a:xfrm rot="16200000">
                  <a:off x="3581400" y="6248400"/>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1" name="Oval 300"/>
                <p:cNvSpPr/>
                <p:nvPr/>
              </p:nvSpPr>
              <p:spPr>
                <a:xfrm rot="16200000">
                  <a:off x="3581400" y="5606143"/>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2" name="Oval 301"/>
                <p:cNvSpPr/>
                <p:nvPr/>
              </p:nvSpPr>
              <p:spPr>
                <a:xfrm rot="16200000">
                  <a:off x="3581400" y="4963886"/>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3" name="Oval 302"/>
                <p:cNvSpPr/>
                <p:nvPr/>
              </p:nvSpPr>
              <p:spPr>
                <a:xfrm rot="16200000">
                  <a:off x="3581400" y="4321629"/>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4" name="Oval 303"/>
                <p:cNvSpPr/>
                <p:nvPr/>
              </p:nvSpPr>
              <p:spPr>
                <a:xfrm rot="16200000">
                  <a:off x="3581400" y="3037115"/>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5" name="Oval 304"/>
                <p:cNvSpPr/>
                <p:nvPr/>
              </p:nvSpPr>
              <p:spPr>
                <a:xfrm rot="16200000">
                  <a:off x="3581400" y="3679372"/>
                  <a:ext cx="457200" cy="457200"/>
                </a:xfrm>
                <a:prstGeom prst="ellipse">
                  <a:avLst/>
                </a:prstGeom>
                <a:grp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grpSp>
        <p:sp>
          <p:nvSpPr>
            <p:cNvPr id="294" name="Rectangle 293"/>
            <p:cNvSpPr/>
            <p:nvPr/>
          </p:nvSpPr>
          <p:spPr>
            <a:xfrm>
              <a:off x="228600" y="1905000"/>
              <a:ext cx="3124200" cy="9144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smtClean="0">
                  <a:solidFill>
                    <a:schemeClr val="tx1"/>
                  </a:solidFill>
                </a:rPr>
                <a:t>Iterative MapReduce</a:t>
              </a:r>
            </a:p>
            <a:p>
              <a:r>
                <a:rPr lang="en-US" dirty="0" smtClean="0">
                  <a:solidFill>
                    <a:schemeClr val="tx1"/>
                  </a:solidFill>
                </a:rPr>
                <a:t>Map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r>
                <a:rPr lang="en-US" dirty="0" smtClean="0">
                  <a:solidFill>
                    <a:schemeClr val="tx1"/>
                  </a:solidFill>
                </a:rPr>
                <a:t>         </a:t>
              </a:r>
              <a:r>
                <a:rPr lang="en-US" dirty="0" err="1" smtClean="0">
                  <a:solidFill>
                    <a:schemeClr val="tx1"/>
                  </a:solidFill>
                </a:rPr>
                <a:t>Map</a:t>
              </a:r>
              <a:endParaRPr lang="en-US" dirty="0" smtClean="0">
                <a:solidFill>
                  <a:schemeClr val="tx1"/>
                </a:solidFill>
              </a:endParaRPr>
            </a:p>
            <a:p>
              <a:r>
                <a:rPr lang="en-US" dirty="0" smtClean="0">
                  <a:solidFill>
                    <a:schemeClr val="tx1"/>
                  </a:solidFill>
                </a:rPr>
                <a:t>      Reduce    </a:t>
              </a:r>
              <a:r>
                <a:rPr lang="en-US" dirty="0" err="1" smtClean="0">
                  <a:solidFill>
                    <a:schemeClr val="tx1"/>
                  </a:solidFill>
                </a:rPr>
                <a:t>Reduce</a:t>
              </a:r>
              <a:r>
                <a:rPr lang="en-US" dirty="0" smtClean="0">
                  <a:solidFill>
                    <a:schemeClr val="tx1"/>
                  </a:solidFill>
                </a:rPr>
                <a:t>    </a:t>
              </a:r>
              <a:r>
                <a:rPr lang="en-US" dirty="0" err="1" smtClean="0">
                  <a:solidFill>
                    <a:schemeClr val="tx1"/>
                  </a:solidFill>
                </a:rPr>
                <a:t>Reduce</a:t>
              </a:r>
              <a:endParaRPr lang="en-US" dirty="0">
                <a:solidFill>
                  <a:schemeClr val="tx1"/>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292"/>
                                        </p:tgtEl>
                                        <p:attrNameLst>
                                          <p:attrName>style.visibility</p:attrName>
                                        </p:attrNameLst>
                                      </p:cBhvr>
                                      <p:to>
                                        <p:strVal val="visible"/>
                                      </p:to>
                                    </p:set>
                                    <p:anim calcmode="lin" valueType="num">
                                      <p:cBhvr additive="base">
                                        <p:cTn id="7" dur="500" fill="hold"/>
                                        <p:tgtEl>
                                          <p:spTgt spid="292"/>
                                        </p:tgtEl>
                                        <p:attrNameLst>
                                          <p:attrName>ppt_x</p:attrName>
                                        </p:attrNameLst>
                                      </p:cBhvr>
                                      <p:tavLst>
                                        <p:tav tm="0">
                                          <p:val>
                                            <p:strVal val="#ppt_x"/>
                                          </p:val>
                                        </p:tav>
                                        <p:tav tm="100000">
                                          <p:val>
                                            <p:strVal val="#ppt_x"/>
                                          </p:val>
                                        </p:tav>
                                      </p:tavLst>
                                    </p:anim>
                                    <p:anim calcmode="lin" valueType="num">
                                      <p:cBhvr additive="base">
                                        <p:cTn id="8" dur="500" fill="hold"/>
                                        <p:tgtEl>
                                          <p:spTgt spid="29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152400"/>
            <a:ext cx="9067800" cy="1143000"/>
          </a:xfrm>
        </p:spPr>
        <p:txBody>
          <a:bodyPr>
            <a:normAutofit/>
          </a:bodyPr>
          <a:lstStyle/>
          <a:p>
            <a:pPr algn="r"/>
            <a:r>
              <a:rPr lang="en-US" sz="3200" dirty="0" smtClean="0"/>
              <a:t>Cloud Computing: Infrastructure and Runtimes</a:t>
            </a:r>
            <a:endParaRPr lang="en-US" sz="3200" dirty="0"/>
          </a:p>
        </p:txBody>
      </p:sp>
      <p:sp>
        <p:nvSpPr>
          <p:cNvPr id="3" name="Content Placeholder 2"/>
          <p:cNvSpPr>
            <a:spLocks noGrp="1"/>
          </p:cNvSpPr>
          <p:nvPr>
            <p:ph idx="1"/>
          </p:nvPr>
        </p:nvSpPr>
        <p:spPr>
          <a:xfrm>
            <a:off x="609600" y="1295400"/>
            <a:ext cx="7924800" cy="4114800"/>
          </a:xfrm>
        </p:spPr>
        <p:txBody>
          <a:bodyPr>
            <a:normAutofit/>
          </a:bodyPr>
          <a:lstStyle/>
          <a:p>
            <a:r>
              <a:rPr lang="en-US" sz="2000" dirty="0" smtClean="0">
                <a:solidFill>
                  <a:srgbClr val="FF0000"/>
                </a:solidFill>
              </a:rPr>
              <a:t>Cloud infrastructure: </a:t>
            </a:r>
            <a:r>
              <a:rPr lang="en-US" sz="2000" dirty="0" smtClean="0"/>
              <a:t>outsourcing of servers, computing, data, file space, utility computing, etc.</a:t>
            </a:r>
          </a:p>
          <a:p>
            <a:pPr lvl="1"/>
            <a:r>
              <a:rPr lang="en-US" sz="2000" dirty="0" smtClean="0"/>
              <a:t>Handled through Web services that control virtual machine lifecycles.</a:t>
            </a:r>
          </a:p>
          <a:p>
            <a:r>
              <a:rPr lang="en-US" sz="2000" dirty="0" smtClean="0">
                <a:solidFill>
                  <a:srgbClr val="FF0000"/>
                </a:solidFill>
              </a:rPr>
              <a:t>Cloud runtimes:</a:t>
            </a:r>
            <a:r>
              <a:rPr lang="en-US" sz="2000" dirty="0" smtClean="0">
                <a:solidFill>
                  <a:srgbClr val="DDF53D"/>
                </a:solidFill>
              </a:rPr>
              <a:t> </a:t>
            </a:r>
            <a:r>
              <a:rPr lang="en-US" sz="2000" dirty="0" smtClean="0"/>
              <a:t>tools (for using clouds) to do data-parallel computations. </a:t>
            </a:r>
          </a:p>
          <a:p>
            <a:pPr lvl="1"/>
            <a:r>
              <a:rPr lang="en-US" sz="2000" dirty="0" smtClean="0"/>
              <a:t>Apache </a:t>
            </a:r>
            <a:r>
              <a:rPr lang="en-US" sz="2000" dirty="0" err="1" smtClean="0"/>
              <a:t>Hadoop</a:t>
            </a:r>
            <a:r>
              <a:rPr lang="en-US" sz="2000" dirty="0" smtClean="0"/>
              <a:t>, Google </a:t>
            </a:r>
            <a:r>
              <a:rPr lang="en-US" sz="2000" dirty="0" err="1" smtClean="0"/>
              <a:t>MapReduce</a:t>
            </a:r>
            <a:r>
              <a:rPr lang="en-US" sz="2000" dirty="0" smtClean="0"/>
              <a:t>, Microsoft Dryad, and others </a:t>
            </a:r>
          </a:p>
          <a:p>
            <a:pPr lvl="1"/>
            <a:r>
              <a:rPr lang="en-US" sz="2000" dirty="0" smtClean="0"/>
              <a:t>Designed for information retrieval but are excellent for a wide range of </a:t>
            </a:r>
            <a:r>
              <a:rPr lang="en-US" sz="2000" dirty="0" smtClean="0">
                <a:solidFill>
                  <a:srgbClr val="FF0000"/>
                </a:solidFill>
              </a:rPr>
              <a:t>science data analysis applications</a:t>
            </a:r>
            <a:endParaRPr lang="en-US" sz="2000" dirty="0" smtClean="0"/>
          </a:p>
          <a:p>
            <a:pPr lvl="1"/>
            <a:r>
              <a:rPr lang="en-US" sz="2000" dirty="0" smtClean="0"/>
              <a:t>Can also do much traditional parallel computing for data-mining if extended to support </a:t>
            </a:r>
            <a:r>
              <a:rPr lang="en-US" sz="2000" dirty="0" smtClean="0">
                <a:solidFill>
                  <a:srgbClr val="FF0000"/>
                </a:solidFill>
              </a:rPr>
              <a:t>iterative</a:t>
            </a:r>
            <a:r>
              <a:rPr lang="en-US" sz="2000" dirty="0" smtClean="0"/>
              <a:t> operations</a:t>
            </a:r>
          </a:p>
          <a:p>
            <a:pPr lvl="1"/>
            <a:r>
              <a:rPr lang="en-US" sz="2000" dirty="0" smtClean="0"/>
              <a:t>Not usually on Virtual Machines</a:t>
            </a: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152400"/>
            <a:ext cx="9144000" cy="762000"/>
          </a:xfrm>
        </p:spPr>
        <p:txBody>
          <a:bodyPr>
            <a:normAutofit fontScale="90000"/>
          </a:bodyPr>
          <a:lstStyle/>
          <a:p>
            <a:r>
              <a:rPr lang="en-US" sz="3600" b="1" dirty="0" smtClean="0"/>
              <a:t>Application Classes</a:t>
            </a:r>
            <a:r>
              <a:rPr lang="en-US" b="1" dirty="0" smtClean="0"/>
              <a:t/>
            </a:r>
            <a:br>
              <a:rPr lang="en-US" b="1" dirty="0" smtClean="0"/>
            </a:br>
            <a:endParaRPr lang="en-US" b="1" dirty="0"/>
          </a:p>
        </p:txBody>
      </p:sp>
      <p:graphicFrame>
        <p:nvGraphicFramePr>
          <p:cNvPr id="5" name="Table 4"/>
          <p:cNvGraphicFramePr>
            <a:graphicFrameLocks noGrp="1"/>
          </p:cNvGraphicFramePr>
          <p:nvPr/>
        </p:nvGraphicFramePr>
        <p:xfrm>
          <a:off x="304800" y="1295400"/>
          <a:ext cx="8534400" cy="5296014"/>
        </p:xfrm>
        <a:graphic>
          <a:graphicData uri="http://schemas.openxmlformats.org/drawingml/2006/table">
            <a:tbl>
              <a:tblPr firstRow="1" bandRow="1">
                <a:tableStyleId>{5C22544A-7EE6-4342-B048-85BDC9FD1C3A}</a:tableStyleId>
              </a:tblPr>
              <a:tblGrid>
                <a:gridCol w="406400"/>
                <a:gridCol w="1727200"/>
                <a:gridCol w="4876800"/>
                <a:gridCol w="1524000"/>
              </a:tblGrid>
              <a:tr h="561144">
                <a:tc>
                  <a:txBody>
                    <a:bodyPr/>
                    <a:lstStyle/>
                    <a:p>
                      <a:r>
                        <a:rPr lang="en-US" b="0" dirty="0" smtClean="0">
                          <a:solidFill>
                            <a:schemeClr val="tx1"/>
                          </a:solidFill>
                        </a:rPr>
                        <a:t>1</a:t>
                      </a:r>
                      <a:endParaRPr lang="en-US" b="0" dirty="0">
                        <a:solidFill>
                          <a:schemeClr val="tx1"/>
                        </a:solidFill>
                      </a:endParaRPr>
                    </a:p>
                  </a:txBody>
                  <a:tcPr>
                    <a:solidFill>
                      <a:schemeClr val="bg1"/>
                    </a:solidFill>
                  </a:tcPr>
                </a:tc>
                <a:tc>
                  <a:txBody>
                    <a:bodyPr/>
                    <a:lstStyle/>
                    <a:p>
                      <a:r>
                        <a:rPr lang="en-US" sz="1600" b="0" dirty="0" smtClean="0">
                          <a:solidFill>
                            <a:schemeClr val="tx1"/>
                          </a:solidFill>
                          <a:cs typeface="Arial" pitchFamily="34" charset="0"/>
                        </a:rPr>
                        <a:t>Synchronous</a:t>
                      </a:r>
                      <a:endParaRPr lang="en-US" sz="1600" b="0" dirty="0">
                        <a:solidFill>
                          <a:schemeClr val="tx1"/>
                        </a:solidFill>
                      </a:endParaRPr>
                    </a:p>
                  </a:txBody>
                  <a:tcPr>
                    <a:solidFill>
                      <a:schemeClr val="bg1"/>
                    </a:solidFill>
                  </a:tcPr>
                </a:tc>
                <a:tc>
                  <a:txBody>
                    <a:bodyPr/>
                    <a:lstStyle/>
                    <a:p>
                      <a:r>
                        <a:rPr lang="en-US" sz="1600" b="0" dirty="0" smtClean="0">
                          <a:solidFill>
                            <a:schemeClr val="tx1"/>
                          </a:solidFill>
                          <a:cs typeface="Arial" pitchFamily="34" charset="0"/>
                        </a:rPr>
                        <a:t>Lockstep Operation as in SIMD architectures</a:t>
                      </a:r>
                      <a:endParaRPr lang="en-US" sz="1600" b="0" dirty="0">
                        <a:solidFill>
                          <a:schemeClr val="tx1"/>
                        </a:solidFill>
                      </a:endParaRPr>
                    </a:p>
                  </a:txBody>
                  <a:tcPr>
                    <a:solidFill>
                      <a:schemeClr val="bg1"/>
                    </a:solidFill>
                  </a:tcPr>
                </a:tc>
                <a:tc>
                  <a:txBody>
                    <a:bodyPr/>
                    <a:lstStyle/>
                    <a:p>
                      <a:endParaRPr lang="en-US" b="0" dirty="0">
                        <a:solidFill>
                          <a:schemeClr val="tx1"/>
                        </a:solidFill>
                      </a:endParaRPr>
                    </a:p>
                  </a:txBody>
                  <a:tcPr>
                    <a:solidFill>
                      <a:schemeClr val="bg1"/>
                    </a:solidFill>
                  </a:tcPr>
                </a:tc>
              </a:tr>
              <a:tr h="813658">
                <a:tc>
                  <a:txBody>
                    <a:bodyPr/>
                    <a:lstStyle/>
                    <a:p>
                      <a:r>
                        <a:rPr lang="en-US" dirty="0" smtClean="0"/>
                        <a:t>2</a:t>
                      </a:r>
                      <a:endParaRPr lang="en-US" dirty="0"/>
                    </a:p>
                  </a:txBody>
                  <a:tcPr/>
                </a:tc>
                <a:tc>
                  <a:txBody>
                    <a:bodyPr/>
                    <a:lstStyle/>
                    <a:p>
                      <a:r>
                        <a:rPr lang="en-US" sz="1600" dirty="0" smtClean="0">
                          <a:solidFill>
                            <a:schemeClr val="tx1"/>
                          </a:solidFill>
                          <a:cs typeface="Arial" pitchFamily="34" charset="0"/>
                        </a:rPr>
                        <a:t>Loosely Synchronous</a:t>
                      </a:r>
                      <a:endParaRPr lang="en-US" sz="1600" dirty="0">
                        <a:solidFill>
                          <a:schemeClr val="tx1"/>
                        </a:solidFill>
                      </a:endParaRPr>
                    </a:p>
                  </a:txBody>
                  <a:tcPr/>
                </a:tc>
                <a:tc>
                  <a:txBody>
                    <a:bodyPr/>
                    <a:lstStyle/>
                    <a:p>
                      <a:r>
                        <a:rPr lang="en-US" sz="1600" dirty="0" smtClean="0">
                          <a:solidFill>
                            <a:schemeClr val="tx1"/>
                          </a:solidFill>
                          <a:cs typeface="Arial" pitchFamily="34" charset="0"/>
                        </a:rPr>
                        <a:t>Iterative Compute-Communication stages with independent compute (map) operations for each CPU. Heart of most MPI jobs</a:t>
                      </a:r>
                      <a:endParaRPr lang="en-US" sz="1600" dirty="0">
                        <a:solidFill>
                          <a:schemeClr val="tx1"/>
                        </a:solidFill>
                      </a:endParaRPr>
                    </a:p>
                  </a:txBody>
                  <a:tcPr/>
                </a:tc>
                <a:tc>
                  <a:txBody>
                    <a:bodyPr/>
                    <a:lstStyle/>
                    <a:p>
                      <a:r>
                        <a:rPr lang="en-US" b="1" dirty="0" smtClean="0">
                          <a:solidFill>
                            <a:schemeClr val="tx1"/>
                          </a:solidFill>
                        </a:rPr>
                        <a:t>MPP</a:t>
                      </a:r>
                      <a:endParaRPr lang="en-US" b="1" dirty="0">
                        <a:solidFill>
                          <a:schemeClr val="tx1"/>
                        </a:solidFill>
                      </a:endParaRPr>
                    </a:p>
                  </a:txBody>
                  <a:tcPr/>
                </a:tc>
              </a:tr>
              <a:tr h="659344">
                <a:tc>
                  <a:txBody>
                    <a:bodyPr/>
                    <a:lstStyle/>
                    <a:p>
                      <a:r>
                        <a:rPr lang="en-US" dirty="0" smtClean="0"/>
                        <a:t>3</a:t>
                      </a:r>
                      <a:endParaRPr lang="en-US" dirty="0"/>
                    </a:p>
                  </a:txBody>
                  <a:tcPr/>
                </a:tc>
                <a:tc>
                  <a:txBody>
                    <a:bodyPr/>
                    <a:lstStyle/>
                    <a:p>
                      <a:r>
                        <a:rPr lang="en-US" sz="1600" dirty="0" smtClean="0">
                          <a:solidFill>
                            <a:schemeClr val="tx1"/>
                          </a:solidFill>
                          <a:cs typeface="Arial" pitchFamily="34" charset="0"/>
                        </a:rPr>
                        <a:t>Asynchronous</a:t>
                      </a:r>
                      <a:endParaRPr lang="en-US" sz="1600" dirty="0">
                        <a:solidFill>
                          <a:schemeClr val="tx1"/>
                        </a:solidFill>
                      </a:endParaRPr>
                    </a:p>
                  </a:txBody>
                  <a:tcPr/>
                </a:tc>
                <a:tc>
                  <a:txBody>
                    <a:bodyPr/>
                    <a:lstStyle/>
                    <a:p>
                      <a:r>
                        <a:rPr lang="en-US" sz="1600" dirty="0" smtClean="0">
                          <a:cs typeface="Arial" pitchFamily="34" charset="0"/>
                        </a:rPr>
                        <a:t>Compute Chess; Combinatorial Search often supported by dynamic threads</a:t>
                      </a:r>
                      <a:endParaRPr lang="en-US" sz="1600" dirty="0"/>
                    </a:p>
                  </a:txBody>
                  <a:tcPr/>
                </a:tc>
                <a:tc>
                  <a:txBody>
                    <a:bodyPr/>
                    <a:lstStyle/>
                    <a:p>
                      <a:r>
                        <a:rPr lang="en-US" b="1" dirty="0" smtClean="0"/>
                        <a:t>MPP</a:t>
                      </a:r>
                      <a:endParaRPr lang="en-US" b="1" dirty="0"/>
                    </a:p>
                  </a:txBody>
                  <a:tcPr/>
                </a:tc>
              </a:tr>
              <a:tr h="561144">
                <a:tc>
                  <a:txBody>
                    <a:bodyPr/>
                    <a:lstStyle/>
                    <a:p>
                      <a:r>
                        <a:rPr lang="en-US" dirty="0" smtClean="0"/>
                        <a:t>4</a:t>
                      </a:r>
                      <a:endParaRPr lang="en-US" dirty="0"/>
                    </a:p>
                  </a:txBody>
                  <a:tcPr>
                    <a:solidFill>
                      <a:schemeClr val="bg1">
                        <a:lumMod val="85000"/>
                      </a:schemeClr>
                    </a:solidFill>
                  </a:tcPr>
                </a:tc>
                <a:tc>
                  <a:txBody>
                    <a:bodyPr/>
                    <a:lstStyle/>
                    <a:p>
                      <a:r>
                        <a:rPr lang="en-US" sz="1600" b="1" dirty="0" smtClean="0">
                          <a:solidFill>
                            <a:schemeClr val="tx1"/>
                          </a:solidFill>
                          <a:cs typeface="Arial" pitchFamily="34" charset="0"/>
                        </a:rPr>
                        <a:t>Pleasingly Parallel </a:t>
                      </a:r>
                      <a:endParaRPr lang="en-US" sz="1600" b="1" dirty="0">
                        <a:solidFill>
                          <a:schemeClr val="tx1"/>
                        </a:solidFill>
                      </a:endParaRPr>
                    </a:p>
                  </a:txBody>
                  <a:tcPr>
                    <a:solidFill>
                      <a:schemeClr val="bg1">
                        <a:lumMod val="85000"/>
                      </a:schemeClr>
                    </a:solidFill>
                  </a:tcPr>
                </a:tc>
                <a:tc>
                  <a:txBody>
                    <a:bodyPr/>
                    <a:lstStyle/>
                    <a:p>
                      <a:r>
                        <a:rPr lang="en-US" sz="1600" dirty="0" smtClean="0">
                          <a:cs typeface="Arial" pitchFamily="34" charset="0"/>
                        </a:rPr>
                        <a:t>Each component independent – </a:t>
                      </a:r>
                      <a:r>
                        <a:rPr lang="en-US" sz="1600" dirty="0" smtClean="0">
                          <a:solidFill>
                            <a:srgbClr val="FF0000"/>
                          </a:solidFill>
                          <a:cs typeface="Arial" pitchFamily="34" charset="0"/>
                        </a:rPr>
                        <a:t>in 1988, Fox estimated at 20% of total  number of applications</a:t>
                      </a:r>
                      <a:endParaRPr lang="en-US" sz="1600" dirty="0">
                        <a:solidFill>
                          <a:srgbClr val="FF0000"/>
                        </a:solidFill>
                      </a:endParaRPr>
                    </a:p>
                  </a:txBody>
                  <a:tcPr>
                    <a:solidFill>
                      <a:schemeClr val="bg1">
                        <a:lumMod val="85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bg1">
                        <a:lumMod val="85000"/>
                      </a:schemeClr>
                    </a:solidFill>
                  </a:tcPr>
                </a:tc>
              </a:tr>
              <a:tr h="631286">
                <a:tc>
                  <a:txBody>
                    <a:bodyPr/>
                    <a:lstStyle/>
                    <a:p>
                      <a:r>
                        <a:rPr lang="en-US" dirty="0" smtClean="0"/>
                        <a:t>5</a:t>
                      </a:r>
                      <a:endParaRPr lang="en-US" dirty="0"/>
                    </a:p>
                  </a:txBody>
                  <a:tcPr>
                    <a:solidFill>
                      <a:schemeClr val="accent3">
                        <a:lumMod val="40000"/>
                        <a:lumOff val="60000"/>
                      </a:schemeClr>
                    </a:solidFill>
                  </a:tcPr>
                </a:tc>
                <a:tc>
                  <a:txBody>
                    <a:bodyPr/>
                    <a:lstStyle/>
                    <a:p>
                      <a:r>
                        <a:rPr lang="en-US" sz="1600" b="1" dirty="0" err="1" smtClean="0">
                          <a:solidFill>
                            <a:schemeClr val="tx1"/>
                          </a:solidFill>
                          <a:cs typeface="Arial" pitchFamily="34" charset="0"/>
                        </a:rPr>
                        <a:t>Metaproblems</a:t>
                      </a:r>
                      <a:r>
                        <a:rPr lang="en-US" sz="1600" b="1" dirty="0" smtClean="0">
                          <a:solidFill>
                            <a:schemeClr val="tx1"/>
                          </a:solidFill>
                          <a:cs typeface="Arial" pitchFamily="34" charset="0"/>
                        </a:rPr>
                        <a:t> </a:t>
                      </a:r>
                      <a:endParaRPr lang="en-US" sz="1600" b="1" dirty="0">
                        <a:solidFill>
                          <a:schemeClr val="tx1"/>
                        </a:solidFill>
                      </a:endParaRPr>
                    </a:p>
                  </a:txBody>
                  <a:tcPr>
                    <a:solidFill>
                      <a:schemeClr val="accent3">
                        <a:lumMod val="40000"/>
                        <a:lumOff val="60000"/>
                      </a:schemeClr>
                    </a:solidFill>
                  </a:tcPr>
                </a:tc>
                <a:tc>
                  <a:txBody>
                    <a:bodyPr/>
                    <a:lstStyle/>
                    <a:p>
                      <a:r>
                        <a:rPr lang="en-US" sz="1600" dirty="0" smtClean="0">
                          <a:cs typeface="Arial" pitchFamily="34" charset="0"/>
                        </a:rPr>
                        <a:t>Coarse grain (asynchronous) combinations of classes 1)-4). </a:t>
                      </a:r>
                      <a:r>
                        <a:rPr lang="en-US" sz="1600" dirty="0" smtClean="0">
                          <a:solidFill>
                            <a:srgbClr val="FF0000"/>
                          </a:solidFill>
                          <a:cs typeface="Arial" pitchFamily="34" charset="0"/>
                        </a:rPr>
                        <a:t>The preserve of workflow.</a:t>
                      </a:r>
                      <a:endParaRPr lang="en-US" sz="1600" dirty="0">
                        <a:solidFill>
                          <a:srgbClr val="FF0000"/>
                        </a:solidFill>
                      </a:endParaRPr>
                    </a:p>
                  </a:txBody>
                  <a:tcPr>
                    <a:solidFill>
                      <a:schemeClr val="accent3">
                        <a:lumMod val="40000"/>
                        <a:lumOff val="60000"/>
                      </a:schemeClr>
                    </a:solidFill>
                  </a:tcPr>
                </a:tc>
                <a:tc>
                  <a:txBody>
                    <a:bodyPr/>
                    <a:lstStyle/>
                    <a:p>
                      <a:r>
                        <a:rPr lang="en-US" b="1" dirty="0" smtClean="0">
                          <a:solidFill>
                            <a:schemeClr val="tx1"/>
                          </a:solidFill>
                        </a:rPr>
                        <a:t>Grids</a:t>
                      </a:r>
                      <a:endParaRPr lang="en-US" b="1" dirty="0">
                        <a:solidFill>
                          <a:schemeClr val="tx1"/>
                        </a:solidFill>
                      </a:endParaRPr>
                    </a:p>
                  </a:txBody>
                  <a:tcPr>
                    <a:solidFill>
                      <a:schemeClr val="accent3">
                        <a:lumMod val="40000"/>
                        <a:lumOff val="60000"/>
                      </a:schemeClr>
                    </a:solidFill>
                  </a:tcPr>
                </a:tc>
              </a:tr>
              <a:tr h="1955024">
                <a:tc>
                  <a:txBody>
                    <a:bodyPr/>
                    <a:lstStyle/>
                    <a:p>
                      <a:r>
                        <a:rPr lang="en-US" dirty="0" smtClean="0"/>
                        <a:t>6</a:t>
                      </a:r>
                      <a:endParaRPr lang="en-US" dirty="0"/>
                    </a:p>
                  </a:txBody>
                  <a:tcPr>
                    <a:solidFill>
                      <a:schemeClr val="tx2">
                        <a:lumMod val="20000"/>
                        <a:lumOff val="80000"/>
                      </a:schemeClr>
                    </a:solidFill>
                  </a:tcPr>
                </a:tc>
                <a:tc>
                  <a:txBody>
                    <a:bodyPr/>
                    <a:lstStyle/>
                    <a:p>
                      <a:r>
                        <a:rPr lang="en-US" sz="1600" b="1" kern="1200" dirty="0" err="1" smtClean="0">
                          <a:solidFill>
                            <a:schemeClr val="dk1"/>
                          </a:solidFill>
                          <a:latin typeface="+mn-lt"/>
                          <a:ea typeface="+mn-ea"/>
                          <a:cs typeface="+mn-cs"/>
                        </a:rPr>
                        <a:t>MapReduce</a:t>
                      </a:r>
                      <a:r>
                        <a:rPr lang="en-US" sz="1600" b="1" kern="1200" dirty="0" smtClean="0">
                          <a:solidFill>
                            <a:schemeClr val="dk1"/>
                          </a:solidFill>
                          <a:latin typeface="+mn-lt"/>
                          <a:ea typeface="+mn-ea"/>
                          <a:cs typeface="+mn-cs"/>
                        </a:rPr>
                        <a:t>++</a:t>
                      </a:r>
                      <a:endParaRPr lang="en-US" sz="1600" b="1" dirty="0">
                        <a:solidFill>
                          <a:schemeClr val="tx1"/>
                        </a:solidFill>
                      </a:endParaRPr>
                    </a:p>
                  </a:txBody>
                  <a:tcPr>
                    <a:solidFill>
                      <a:schemeClr val="tx2">
                        <a:lumMod val="20000"/>
                        <a:lumOff val="80000"/>
                      </a:schemeClr>
                    </a:solidFill>
                  </a:tcPr>
                </a:tc>
                <a:tc>
                  <a:txBody>
                    <a:bodyPr/>
                    <a:lstStyle/>
                    <a:p>
                      <a:r>
                        <a:rPr lang="en-US" sz="1600" kern="1200" dirty="0" smtClean="0">
                          <a:solidFill>
                            <a:schemeClr val="dk1"/>
                          </a:solidFill>
                          <a:latin typeface="+mn-lt"/>
                          <a:ea typeface="+mn-ea"/>
                          <a:cs typeface="+mn-cs"/>
                        </a:rPr>
                        <a:t>It describes file(database) to file(database) operations which has </a:t>
                      </a:r>
                      <a:r>
                        <a:rPr lang="en-US" sz="1600" kern="1200" dirty="0" smtClean="0">
                          <a:solidFill>
                            <a:schemeClr val="dk1"/>
                          </a:solidFill>
                          <a:latin typeface="+mn-lt"/>
                          <a:ea typeface="+mn-ea"/>
                          <a:cs typeface="+mn-cs"/>
                        </a:rPr>
                        <a:t>subcategories including.</a:t>
                      </a:r>
                      <a:endParaRPr lang="en-US" sz="1600" kern="1200" dirty="0" smtClean="0">
                        <a:solidFill>
                          <a:schemeClr val="dk1"/>
                        </a:solidFill>
                        <a:latin typeface="+mn-lt"/>
                        <a:ea typeface="+mn-ea"/>
                        <a:cs typeface="+mn-cs"/>
                      </a:endParaRPr>
                    </a:p>
                    <a:p>
                      <a:pPr marL="800100" lvl="1" indent="-342900">
                        <a:buFont typeface="+mj-lt"/>
                        <a:buAutoNum type="arabicParenR"/>
                      </a:pPr>
                      <a:r>
                        <a:rPr lang="en-US" sz="1600" kern="1200" dirty="0" smtClean="0">
                          <a:solidFill>
                            <a:schemeClr val="dk1"/>
                          </a:solidFill>
                          <a:latin typeface="+mn-lt"/>
                          <a:ea typeface="+mn-ea"/>
                          <a:cs typeface="+mn-cs"/>
                        </a:rPr>
                        <a:t>Pleasingly Parallel Map Only</a:t>
                      </a:r>
                    </a:p>
                    <a:p>
                      <a:pPr marL="800100" lvl="1" indent="-342900">
                        <a:buFont typeface="+mj-lt"/>
                        <a:buAutoNum type="arabicParenR"/>
                      </a:pPr>
                      <a:r>
                        <a:rPr lang="en-US" sz="1600" kern="1200" dirty="0" smtClean="0">
                          <a:solidFill>
                            <a:schemeClr val="dk1"/>
                          </a:solidFill>
                          <a:latin typeface="+mn-lt"/>
                          <a:ea typeface="+mn-ea"/>
                          <a:cs typeface="+mn-cs"/>
                        </a:rPr>
                        <a:t>Map followed by reductions</a:t>
                      </a:r>
                    </a:p>
                    <a:p>
                      <a:pPr marL="800100" lvl="1" indent="-342900">
                        <a:buFont typeface="+mj-lt"/>
                        <a:buAutoNum type="arabicParenR"/>
                      </a:pPr>
                      <a:r>
                        <a:rPr lang="en-US" sz="1600" kern="1200" dirty="0" smtClean="0">
                          <a:solidFill>
                            <a:schemeClr val="dk1"/>
                          </a:solidFill>
                          <a:latin typeface="+mn-lt"/>
                          <a:ea typeface="+mn-ea"/>
                          <a:cs typeface="+mn-cs"/>
                        </a:rPr>
                        <a:t>Iterative “Map followed by reductions” – Extension of Current Technologies that supports much linear algebra and </a:t>
                      </a:r>
                      <a:r>
                        <a:rPr lang="en-US" sz="1600" kern="1200" dirty="0" err="1" smtClean="0">
                          <a:solidFill>
                            <a:schemeClr val="dk1"/>
                          </a:solidFill>
                          <a:latin typeface="+mn-lt"/>
                          <a:ea typeface="+mn-ea"/>
                          <a:cs typeface="+mn-cs"/>
                        </a:rPr>
                        <a:t>datamining</a:t>
                      </a:r>
                      <a:endParaRPr lang="en-US" sz="1600" kern="1200" dirty="0" smtClean="0">
                        <a:solidFill>
                          <a:schemeClr val="dk1"/>
                        </a:solidFill>
                        <a:latin typeface="+mn-lt"/>
                        <a:ea typeface="+mn-ea"/>
                        <a:cs typeface="+mn-cs"/>
                      </a:endParaRPr>
                    </a:p>
                    <a:p>
                      <a:endParaRPr lang="en-US" sz="1600" dirty="0"/>
                    </a:p>
                  </a:txBody>
                  <a:tcPr>
                    <a:solidFill>
                      <a:schemeClr val="tx2">
                        <a:lumMod val="20000"/>
                        <a:lumOff val="80000"/>
                      </a:schemeClr>
                    </a:solidFill>
                  </a:tcPr>
                </a:tc>
                <a:tc>
                  <a:txBody>
                    <a:bodyPr/>
                    <a:lstStyle/>
                    <a:p>
                      <a:r>
                        <a:rPr lang="en-US" b="1" dirty="0" smtClean="0">
                          <a:solidFill>
                            <a:schemeClr val="tx1"/>
                          </a:solidFill>
                        </a:rPr>
                        <a:t>Clouds</a:t>
                      </a:r>
                      <a:endParaRPr lang="en-US" b="1" dirty="0">
                        <a:solidFill>
                          <a:schemeClr val="tx1"/>
                        </a:solidFill>
                      </a:endParaRPr>
                    </a:p>
                  </a:txBody>
                  <a:tcPr>
                    <a:solidFill>
                      <a:schemeClr val="tx2">
                        <a:lumMod val="20000"/>
                        <a:lumOff val="80000"/>
                      </a:schemeClr>
                    </a:solidFill>
                  </a:tcPr>
                </a:tc>
              </a:tr>
            </a:tbl>
          </a:graphicData>
        </a:graphic>
      </p:graphicFrame>
      <p:sp>
        <p:nvSpPr>
          <p:cNvPr id="4" name="TextBox 3"/>
          <p:cNvSpPr txBox="1"/>
          <p:nvPr/>
        </p:nvSpPr>
        <p:spPr>
          <a:xfrm>
            <a:off x="1219200" y="457200"/>
            <a:ext cx="6956392" cy="707886"/>
          </a:xfrm>
          <a:prstGeom prst="rect">
            <a:avLst/>
          </a:prstGeom>
          <a:noFill/>
        </p:spPr>
        <p:txBody>
          <a:bodyPr wrap="none" rtlCol="0">
            <a:spAutoFit/>
          </a:bodyPr>
          <a:lstStyle/>
          <a:p>
            <a:r>
              <a:rPr lang="en-US" sz="2000" dirty="0" smtClean="0"/>
              <a:t>Old classification of P</a:t>
            </a:r>
            <a:r>
              <a:rPr lang="en-US" sz="2000" dirty="0" smtClean="0">
                <a:cs typeface="Arial" pitchFamily="34" charset="0"/>
              </a:rPr>
              <a:t>arallel software/hardware</a:t>
            </a:r>
          </a:p>
          <a:p>
            <a:r>
              <a:rPr lang="en-US" sz="2000" dirty="0" smtClean="0">
                <a:cs typeface="Arial" pitchFamily="34" charset="0"/>
              </a:rPr>
              <a:t>in terms of 5 (becoming 6) “Application architecture” Structures</a:t>
            </a:r>
            <a:r>
              <a:rPr lang="en-US" sz="2000" dirty="0" smtClean="0"/>
              <a:t>) </a:t>
            </a:r>
            <a:endParaRPr lang="en-US" sz="2000" dirty="0"/>
          </a:p>
        </p:txBody>
      </p:sp>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0"/>
            <a:ext cx="8686800" cy="762000"/>
          </a:xfrm>
        </p:spPr>
        <p:txBody>
          <a:bodyPr>
            <a:normAutofit/>
          </a:bodyPr>
          <a:lstStyle/>
          <a:p>
            <a:r>
              <a:rPr lang="en-US" sz="3200" dirty="0" smtClean="0">
                <a:latin typeface="+mn-lt"/>
              </a:rPr>
              <a:t>Applications &amp; Different</a:t>
            </a:r>
            <a:r>
              <a:rPr lang="en-US" sz="3200" dirty="0" smtClean="0"/>
              <a:t> Interconnection Patterns</a:t>
            </a:r>
            <a:endParaRPr lang="en-US" sz="3200" dirty="0"/>
          </a:p>
        </p:txBody>
      </p:sp>
      <p:graphicFrame>
        <p:nvGraphicFramePr>
          <p:cNvPr id="8" name="Table 7"/>
          <p:cNvGraphicFramePr>
            <a:graphicFrameLocks noGrp="1"/>
          </p:cNvGraphicFramePr>
          <p:nvPr/>
        </p:nvGraphicFramePr>
        <p:xfrm>
          <a:off x="152400" y="609601"/>
          <a:ext cx="8839200" cy="5837464"/>
        </p:xfrm>
        <a:graphic>
          <a:graphicData uri="http://schemas.openxmlformats.org/drawingml/2006/table">
            <a:tbl>
              <a:tblPr firstRow="1" bandRow="1">
                <a:tableStyleId>{5C22544A-7EE6-4342-B048-85BDC9FD1C3A}</a:tableStyleId>
              </a:tblPr>
              <a:tblGrid>
                <a:gridCol w="2287692"/>
                <a:gridCol w="2210143"/>
                <a:gridCol w="2210143"/>
                <a:gridCol w="2131222"/>
              </a:tblGrid>
              <a:tr h="792480">
                <a:tc>
                  <a:txBody>
                    <a:bodyPr/>
                    <a:lstStyle/>
                    <a:p>
                      <a:pPr algn="ctr"/>
                      <a:r>
                        <a:rPr lang="en-US" sz="1800" dirty="0" smtClean="0"/>
                        <a:t>Map Only</a:t>
                      </a:r>
                      <a:endParaRPr lang="en-US" sz="1800" dirty="0"/>
                    </a:p>
                  </a:txBody>
                  <a:tcPr/>
                </a:tc>
                <a:tc>
                  <a:txBody>
                    <a:bodyPr/>
                    <a:lstStyle/>
                    <a:p>
                      <a:pPr algn="ctr"/>
                      <a:r>
                        <a:rPr lang="en-US" sz="1800" dirty="0" smtClean="0"/>
                        <a:t>Classic</a:t>
                      </a:r>
                    </a:p>
                    <a:p>
                      <a:pPr algn="ctr"/>
                      <a:r>
                        <a:rPr lang="en-US" sz="1800" dirty="0" smtClean="0"/>
                        <a:t>MapReduce</a:t>
                      </a:r>
                      <a:endParaRPr lang="en-US" sz="18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1800" dirty="0" smtClean="0"/>
                        <a:t>Iterative</a:t>
                      </a:r>
                      <a:r>
                        <a:rPr lang="en-US" sz="1800" baseline="0" dirty="0" smtClean="0"/>
                        <a:t> Reductions </a:t>
                      </a:r>
                      <a:r>
                        <a:rPr lang="en-US" sz="1800" b="1" dirty="0" smtClean="0">
                          <a:solidFill>
                            <a:srgbClr val="FFFF00"/>
                          </a:solidFill>
                        </a:rPr>
                        <a:t>MapReduce++</a:t>
                      </a:r>
                    </a:p>
                  </a:txBody>
                  <a:tcPr/>
                </a:tc>
                <a:tc>
                  <a:txBody>
                    <a:bodyPr/>
                    <a:lstStyle/>
                    <a:p>
                      <a:pPr algn="ctr"/>
                      <a:r>
                        <a:rPr lang="en-US" sz="1800" dirty="0" smtClean="0"/>
                        <a:t>Loosely Synchronous</a:t>
                      </a:r>
                      <a:endParaRPr lang="en-US" sz="1800" dirty="0"/>
                    </a:p>
                  </a:txBody>
                  <a:tcPr/>
                </a:tc>
              </a:tr>
              <a:tr h="1962877">
                <a:tc>
                  <a:txBody>
                    <a:bodyPr/>
                    <a:lstStyle/>
                    <a:p>
                      <a:endParaRPr lang="en-US" sz="1400" dirty="0"/>
                    </a:p>
                  </a:txBody>
                  <a:tcPr/>
                </a:tc>
                <a:tc>
                  <a:txBody>
                    <a:bodyPr/>
                    <a:lstStyle/>
                    <a:p>
                      <a:endParaRPr lang="en-US" sz="1400" dirty="0"/>
                    </a:p>
                  </a:txBody>
                  <a:tcPr/>
                </a:tc>
                <a:tc>
                  <a:txBody>
                    <a:bodyPr/>
                    <a:lstStyle/>
                    <a:p>
                      <a:endParaRPr lang="en-US" sz="1400" dirty="0"/>
                    </a:p>
                  </a:txBody>
                  <a:tcPr/>
                </a:tc>
                <a:tc>
                  <a:txBody>
                    <a:bodyPr/>
                    <a:lstStyle/>
                    <a:p>
                      <a:endParaRPr lang="en-US" sz="1400" dirty="0"/>
                    </a:p>
                  </a:txBody>
                  <a:tcPr/>
                </a:tc>
              </a:tr>
              <a:tr h="1464747">
                <a:tc>
                  <a:txBody>
                    <a:bodyPr/>
                    <a:lstStyle/>
                    <a:p>
                      <a:pPr marL="0" marR="0">
                        <a:spcBef>
                          <a:spcPts val="0"/>
                        </a:spcBef>
                        <a:spcAft>
                          <a:spcPts val="0"/>
                        </a:spcAft>
                      </a:pPr>
                      <a:r>
                        <a:rPr lang="en-US" sz="1600" b="1" dirty="0" smtClean="0"/>
                        <a:t>CAP3</a:t>
                      </a:r>
                      <a:r>
                        <a:rPr lang="en-US" sz="1600" dirty="0" smtClean="0"/>
                        <a:t> Analysis</a:t>
                      </a:r>
                    </a:p>
                    <a:p>
                      <a:pPr marL="0" marR="0">
                        <a:spcBef>
                          <a:spcPts val="0"/>
                        </a:spcBef>
                        <a:spcAft>
                          <a:spcPts val="0"/>
                        </a:spcAft>
                      </a:pPr>
                      <a:r>
                        <a:rPr lang="en-US" sz="1600" dirty="0" smtClean="0"/>
                        <a:t>Document conversion</a:t>
                      </a:r>
                      <a:r>
                        <a:rPr lang="en-US" sz="1600" baseline="0" dirty="0" smtClean="0"/>
                        <a:t> (</a:t>
                      </a:r>
                      <a:r>
                        <a:rPr lang="en-US" sz="1600" dirty="0" smtClean="0"/>
                        <a:t>PDF -&gt; HTML)</a:t>
                      </a:r>
                    </a:p>
                    <a:p>
                      <a:pPr marL="0" marR="0">
                        <a:spcBef>
                          <a:spcPts val="0"/>
                        </a:spcBef>
                        <a:spcAft>
                          <a:spcPts val="0"/>
                        </a:spcAft>
                      </a:pPr>
                      <a:r>
                        <a:rPr lang="en-US" sz="1600" dirty="0" smtClean="0"/>
                        <a:t>Brute force searches in cryptography</a:t>
                      </a:r>
                    </a:p>
                    <a:p>
                      <a:pPr marL="0" marR="0">
                        <a:spcBef>
                          <a:spcPts val="0"/>
                        </a:spcBef>
                        <a:spcAft>
                          <a:spcPts val="0"/>
                        </a:spcAft>
                      </a:pPr>
                      <a:r>
                        <a:rPr lang="en-US" sz="1600" dirty="0" smtClean="0"/>
                        <a:t>Parametric sweeps</a:t>
                      </a:r>
                      <a:endParaRPr lang="en-US" sz="1600" dirty="0">
                        <a:latin typeface="+mn-lt"/>
                      </a:endParaRPr>
                    </a:p>
                  </a:txBody>
                  <a:tcPr/>
                </a:tc>
                <a:tc>
                  <a:txBody>
                    <a:bodyPr/>
                    <a:lstStyle/>
                    <a:p>
                      <a:pPr marL="0" marR="0">
                        <a:spcBef>
                          <a:spcPts val="0"/>
                        </a:spcBef>
                        <a:spcAft>
                          <a:spcPts val="0"/>
                        </a:spcAft>
                      </a:pPr>
                      <a:r>
                        <a:rPr lang="en-US" sz="1600" dirty="0" smtClean="0"/>
                        <a:t>High Energy</a:t>
                      </a:r>
                      <a:r>
                        <a:rPr lang="en-US" sz="1600" baseline="0" dirty="0" smtClean="0"/>
                        <a:t> Physics (</a:t>
                      </a:r>
                      <a:r>
                        <a:rPr lang="en-US" sz="1600" b="1" baseline="0" dirty="0" smtClean="0"/>
                        <a:t>HEP</a:t>
                      </a:r>
                      <a:r>
                        <a:rPr lang="en-US" sz="1600" baseline="0" dirty="0" smtClean="0"/>
                        <a:t>) </a:t>
                      </a:r>
                      <a:r>
                        <a:rPr lang="en-US" sz="1600" dirty="0" smtClean="0"/>
                        <a:t>Histograms</a:t>
                      </a:r>
                    </a:p>
                    <a:p>
                      <a:pPr marL="0" marR="0">
                        <a:spcBef>
                          <a:spcPts val="0"/>
                        </a:spcBef>
                        <a:spcAft>
                          <a:spcPts val="0"/>
                        </a:spcAft>
                      </a:pPr>
                      <a:r>
                        <a:rPr lang="en-US" sz="1600" b="1" dirty="0" smtClean="0"/>
                        <a:t>SWG</a:t>
                      </a:r>
                      <a:r>
                        <a:rPr lang="en-US" sz="1600" baseline="0" dirty="0" smtClean="0"/>
                        <a:t> gene alignment</a:t>
                      </a:r>
                      <a:endParaRPr lang="en-US" sz="1600" dirty="0" smtClean="0"/>
                    </a:p>
                    <a:p>
                      <a:pPr marL="0" marR="0">
                        <a:spcBef>
                          <a:spcPts val="0"/>
                        </a:spcBef>
                        <a:spcAft>
                          <a:spcPts val="0"/>
                        </a:spcAft>
                      </a:pPr>
                      <a:r>
                        <a:rPr lang="en-US" sz="1600" dirty="0" smtClean="0"/>
                        <a:t>Distributed search</a:t>
                      </a:r>
                    </a:p>
                    <a:p>
                      <a:pPr marL="0" marR="0">
                        <a:spcBef>
                          <a:spcPts val="0"/>
                        </a:spcBef>
                        <a:spcAft>
                          <a:spcPts val="0"/>
                        </a:spcAft>
                      </a:pPr>
                      <a:r>
                        <a:rPr lang="en-US" sz="1600" dirty="0" smtClean="0"/>
                        <a:t>Distributed sorting</a:t>
                      </a:r>
                    </a:p>
                    <a:p>
                      <a:pPr marL="0" marR="0">
                        <a:spcBef>
                          <a:spcPts val="0"/>
                        </a:spcBef>
                        <a:spcAft>
                          <a:spcPts val="0"/>
                        </a:spcAft>
                      </a:pPr>
                      <a:r>
                        <a:rPr lang="en-US" sz="1600" dirty="0" smtClean="0"/>
                        <a:t>Information retrieval</a:t>
                      </a:r>
                      <a:endParaRPr lang="en-US" sz="1600" dirty="0">
                        <a:latin typeface="+mn-lt"/>
                        <a:ea typeface="Times New Roman"/>
                        <a:cs typeface="Times New Roman"/>
                      </a:endParaRPr>
                    </a:p>
                  </a:txBody>
                  <a:tcPr/>
                </a:tc>
                <a:tc>
                  <a:txBody>
                    <a:bodyPr/>
                    <a:lstStyle/>
                    <a:p>
                      <a:pPr marL="0" marR="0">
                        <a:spcBef>
                          <a:spcPts val="0"/>
                        </a:spcBef>
                        <a:spcAft>
                          <a:spcPts val="0"/>
                        </a:spcAft>
                      </a:pPr>
                      <a:r>
                        <a:rPr lang="en-US" sz="1600" dirty="0" smtClean="0"/>
                        <a:t>Expectation maximization algorithms</a:t>
                      </a:r>
                    </a:p>
                    <a:p>
                      <a:pPr marL="0" marR="0">
                        <a:spcBef>
                          <a:spcPts val="0"/>
                        </a:spcBef>
                        <a:spcAft>
                          <a:spcPts val="0"/>
                        </a:spcAft>
                      </a:pPr>
                      <a:r>
                        <a:rPr lang="en-US" sz="1600" dirty="0" smtClean="0"/>
                        <a:t>Clustering</a:t>
                      </a:r>
                    </a:p>
                    <a:p>
                      <a:pPr marL="0" marR="0">
                        <a:spcBef>
                          <a:spcPts val="0"/>
                        </a:spcBef>
                        <a:spcAft>
                          <a:spcPts val="0"/>
                        </a:spcAft>
                      </a:pPr>
                      <a:r>
                        <a:rPr lang="en-US" sz="1600" dirty="0" smtClean="0"/>
                        <a:t>Linear Algebra</a:t>
                      </a:r>
                    </a:p>
                    <a:p>
                      <a:endParaRPr lang="en-US" sz="1600" dirty="0">
                        <a:latin typeface="+mn-lt"/>
                      </a:endParaRPr>
                    </a:p>
                  </a:txBody>
                  <a:tcPr/>
                </a:tc>
                <a:tc>
                  <a:txBody>
                    <a:bodyPr/>
                    <a:lstStyle/>
                    <a:p>
                      <a:r>
                        <a:rPr lang="en-US" sz="1600" dirty="0" smtClean="0"/>
                        <a:t>Many MPI scientific applications utilizing</a:t>
                      </a:r>
                      <a:r>
                        <a:rPr lang="en-US" sz="1600" baseline="0" dirty="0" smtClean="0"/>
                        <a:t> wide variety of communication constructs including local interactions</a:t>
                      </a:r>
                    </a:p>
                  </a:txBody>
                  <a:tcPr/>
                </a:tc>
              </a:tr>
              <a:tr h="1527627">
                <a:tc>
                  <a:txBody>
                    <a:bodyPr/>
                    <a:lstStyle/>
                    <a:p>
                      <a:r>
                        <a:rPr lang="en-US" sz="1600" dirty="0" smtClean="0">
                          <a:solidFill>
                            <a:schemeClr val="tx1"/>
                          </a:solidFill>
                        </a:rPr>
                        <a:t>- CAP3</a:t>
                      </a:r>
                      <a:r>
                        <a:rPr lang="en-US" sz="1600" baseline="0" dirty="0" smtClean="0">
                          <a:solidFill>
                            <a:schemeClr val="tx1"/>
                          </a:solidFill>
                        </a:rPr>
                        <a:t> </a:t>
                      </a:r>
                      <a:r>
                        <a:rPr lang="en-US" sz="1600" dirty="0" smtClean="0">
                          <a:solidFill>
                            <a:schemeClr val="tx1"/>
                          </a:solidFill>
                        </a:rPr>
                        <a:t>Gene Assembly</a:t>
                      </a:r>
                      <a:br>
                        <a:rPr lang="en-US" sz="1600" dirty="0" smtClean="0">
                          <a:solidFill>
                            <a:schemeClr val="tx1"/>
                          </a:solidFill>
                        </a:rPr>
                      </a:br>
                      <a:r>
                        <a:rPr lang="en-US" sz="1600" dirty="0" smtClean="0">
                          <a:solidFill>
                            <a:schemeClr val="tx1"/>
                          </a:solidFill>
                        </a:rPr>
                        <a:t>- PolarGrid </a:t>
                      </a:r>
                      <a:r>
                        <a:rPr lang="en-US" sz="1600" dirty="0" err="1" smtClean="0">
                          <a:solidFill>
                            <a:schemeClr val="tx1"/>
                          </a:solidFill>
                        </a:rPr>
                        <a:t>Matlab</a:t>
                      </a:r>
                      <a:r>
                        <a:rPr lang="en-US" sz="1600" dirty="0" smtClean="0">
                          <a:solidFill>
                            <a:schemeClr val="tx1"/>
                          </a:solidFill>
                        </a:rPr>
                        <a:t> data analysis</a:t>
                      </a:r>
                      <a:endParaRPr lang="en-US" sz="1600" b="1" dirty="0">
                        <a:solidFill>
                          <a:schemeClr val="tx1"/>
                        </a:solidFill>
                      </a:endParaRPr>
                    </a:p>
                  </a:txBody>
                  <a:tcPr/>
                </a:tc>
                <a:tc>
                  <a:txBody>
                    <a:bodyPr/>
                    <a:lstStyle/>
                    <a:p>
                      <a:r>
                        <a:rPr lang="en-US" sz="1600" dirty="0" smtClean="0">
                          <a:solidFill>
                            <a:schemeClr val="tx1"/>
                          </a:solidFill>
                        </a:rPr>
                        <a:t>- Information Retrieval</a:t>
                      </a:r>
                      <a:r>
                        <a:rPr lang="en-US" sz="1600" baseline="0" dirty="0" smtClean="0">
                          <a:solidFill>
                            <a:schemeClr val="tx1"/>
                          </a:solidFill>
                        </a:rPr>
                        <a:t> - </a:t>
                      </a:r>
                      <a:r>
                        <a:rPr lang="en-US" sz="1600" dirty="0" smtClean="0">
                          <a:solidFill>
                            <a:schemeClr val="tx1"/>
                          </a:solidFill>
                        </a:rPr>
                        <a:t>HEP Data</a:t>
                      </a:r>
                      <a:r>
                        <a:rPr lang="en-US" sz="1600" baseline="0" dirty="0" smtClean="0">
                          <a:solidFill>
                            <a:schemeClr val="tx1"/>
                          </a:solidFill>
                        </a:rPr>
                        <a:t> Analysis</a:t>
                      </a:r>
                    </a:p>
                    <a:p>
                      <a:r>
                        <a:rPr lang="en-US" sz="1600" baseline="0" dirty="0" smtClean="0">
                          <a:solidFill>
                            <a:schemeClr val="tx1"/>
                          </a:solidFill>
                        </a:rPr>
                        <a:t>- Calculation of Pairwise Distances for ALU Sequences</a:t>
                      </a:r>
                      <a:endParaRPr lang="en-US" sz="1600" b="1" dirty="0">
                        <a:solidFill>
                          <a:schemeClr val="tx1"/>
                        </a:solidFill>
                      </a:endParaRPr>
                    </a:p>
                  </a:txBody>
                  <a:tcPr/>
                </a:tc>
                <a:tc>
                  <a:txBody>
                    <a:bodyPr/>
                    <a:lstStyle/>
                    <a:p>
                      <a:pPr>
                        <a:buFontTx/>
                        <a:buChar char="-"/>
                      </a:pPr>
                      <a:r>
                        <a:rPr lang="en-US" sz="1600" dirty="0" smtClean="0">
                          <a:solidFill>
                            <a:schemeClr val="tx1"/>
                          </a:solidFill>
                        </a:rPr>
                        <a:t> Kmeans </a:t>
                      </a:r>
                    </a:p>
                    <a:p>
                      <a:pPr>
                        <a:buFontTx/>
                        <a:buChar char="-"/>
                      </a:pPr>
                      <a:r>
                        <a:rPr lang="en-US" sz="1600" baseline="0" dirty="0" smtClean="0">
                          <a:solidFill>
                            <a:schemeClr val="tx1"/>
                          </a:solidFill>
                        </a:rPr>
                        <a:t> </a:t>
                      </a:r>
                      <a:r>
                        <a:rPr lang="en-US" sz="1600" b="1" dirty="0" smtClean="0">
                          <a:solidFill>
                            <a:schemeClr val="tx1"/>
                          </a:solidFill>
                        </a:rPr>
                        <a:t>Deterministic Annealing </a:t>
                      </a:r>
                      <a:r>
                        <a:rPr lang="en-US" sz="1600" b="1" baseline="0" dirty="0" smtClean="0">
                          <a:solidFill>
                            <a:schemeClr val="tx1"/>
                          </a:solidFill>
                        </a:rPr>
                        <a:t> </a:t>
                      </a:r>
                      <a:r>
                        <a:rPr lang="en-US" sz="1600" b="1" dirty="0" smtClean="0">
                          <a:solidFill>
                            <a:schemeClr val="tx1"/>
                          </a:solidFill>
                        </a:rPr>
                        <a:t>Clustering</a:t>
                      </a:r>
                    </a:p>
                    <a:p>
                      <a:r>
                        <a:rPr lang="en-US" sz="1600" b="1" dirty="0" smtClean="0">
                          <a:solidFill>
                            <a:schemeClr val="tx1"/>
                          </a:solidFill>
                        </a:rPr>
                        <a:t>- </a:t>
                      </a:r>
                      <a:r>
                        <a:rPr lang="en-US" sz="1600" b="0" dirty="0" smtClean="0">
                          <a:solidFill>
                            <a:schemeClr val="tx1"/>
                          </a:solidFill>
                        </a:rPr>
                        <a:t>Multidimensional Scaling </a:t>
                      </a:r>
                      <a:r>
                        <a:rPr lang="en-US" sz="1600" b="1" dirty="0" smtClean="0">
                          <a:solidFill>
                            <a:schemeClr val="tx1"/>
                          </a:solidFill>
                        </a:rPr>
                        <a:t>MDS </a:t>
                      </a:r>
                      <a:endParaRPr lang="en-US" sz="1600" b="1" dirty="0">
                        <a:solidFill>
                          <a:schemeClr val="tx1"/>
                        </a:solidFill>
                      </a:endParaRPr>
                    </a:p>
                  </a:txBody>
                  <a:tcP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600" dirty="0" smtClean="0">
                          <a:solidFill>
                            <a:schemeClr val="tx1"/>
                          </a:solidFill>
                        </a:rPr>
                        <a:t>- Solving Differential Equations</a:t>
                      </a:r>
                      <a:r>
                        <a:rPr lang="en-US" sz="1600" baseline="0" dirty="0" smtClean="0">
                          <a:solidFill>
                            <a:schemeClr val="tx1"/>
                          </a:solidFill>
                        </a:rPr>
                        <a:t> and </a:t>
                      </a:r>
                    </a:p>
                    <a:p>
                      <a:pPr marL="0" marR="0" indent="0" algn="l" defTabSz="914400" rtl="0" eaLnBrk="1" fontAlgn="auto" latinLnBrk="0" hangingPunct="1">
                        <a:lnSpc>
                          <a:spcPct val="100000"/>
                        </a:lnSpc>
                        <a:spcBef>
                          <a:spcPts val="0"/>
                        </a:spcBef>
                        <a:spcAft>
                          <a:spcPts val="0"/>
                        </a:spcAft>
                        <a:buClrTx/>
                        <a:buSzTx/>
                        <a:buFontTx/>
                        <a:buNone/>
                        <a:tabLst/>
                        <a:defRPr/>
                      </a:pPr>
                      <a:r>
                        <a:rPr lang="en-US" sz="1600" baseline="0" dirty="0" smtClean="0">
                          <a:solidFill>
                            <a:schemeClr val="tx1"/>
                          </a:solidFill>
                        </a:rPr>
                        <a:t>- particle dynamics with short range forces</a:t>
                      </a:r>
                      <a:endParaRPr lang="en-US" sz="1600" dirty="0" smtClean="0">
                        <a:solidFill>
                          <a:schemeClr val="tx1"/>
                        </a:solidFill>
                      </a:endParaRPr>
                    </a:p>
                  </a:txBody>
                  <a:tcPr/>
                </a:tc>
              </a:tr>
            </a:tbl>
          </a:graphicData>
        </a:graphic>
      </p:graphicFrame>
      <p:sp>
        <p:nvSpPr>
          <p:cNvPr id="11" name="Freeform 10"/>
          <p:cNvSpPr/>
          <p:nvPr/>
        </p:nvSpPr>
        <p:spPr>
          <a:xfrm>
            <a:off x="6241002" y="11904955"/>
            <a:ext cx="1420427" cy="61256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4445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2" name="Freeform 11"/>
          <p:cNvSpPr/>
          <p:nvPr/>
        </p:nvSpPr>
        <p:spPr>
          <a:xfrm>
            <a:off x="7162800" y="11049000"/>
            <a:ext cx="429827" cy="76200"/>
          </a:xfrm>
          <a:custGeom>
            <a:avLst/>
            <a:gdLst>
              <a:gd name="connsiteX0" fmla="*/ 1420427 w 1420427"/>
              <a:gd name="connsiteY0" fmla="*/ 0 h 612560"/>
              <a:gd name="connsiteX1" fmla="*/ 914400 w 1420427"/>
              <a:gd name="connsiteY1" fmla="*/ 443884 h 612560"/>
              <a:gd name="connsiteX2" fmla="*/ 0 w 1420427"/>
              <a:gd name="connsiteY2" fmla="*/ 612560 h 612560"/>
            </a:gdLst>
            <a:ahLst/>
            <a:cxnLst>
              <a:cxn ang="0">
                <a:pos x="connsiteX0" y="connsiteY0"/>
              </a:cxn>
              <a:cxn ang="0">
                <a:pos x="connsiteX1" y="connsiteY1"/>
              </a:cxn>
              <a:cxn ang="0">
                <a:pos x="connsiteX2" y="connsiteY2"/>
              </a:cxn>
            </a:cxnLst>
            <a:rect l="l" t="t" r="r" b="b"/>
            <a:pathLst>
              <a:path w="1420427" h="612560">
                <a:moveTo>
                  <a:pt x="1420427" y="0"/>
                </a:moveTo>
                <a:cubicBezTo>
                  <a:pt x="1285782" y="170895"/>
                  <a:pt x="1151138" y="341791"/>
                  <a:pt x="914400" y="443884"/>
                </a:cubicBezTo>
                <a:cubicBezTo>
                  <a:pt x="677662" y="545977"/>
                  <a:pt x="338831" y="579268"/>
                  <a:pt x="0" y="612560"/>
                </a:cubicBezTo>
              </a:path>
            </a:pathLst>
          </a:custGeom>
          <a:ln w="38100">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3" name="Group 35"/>
          <p:cNvGrpSpPr/>
          <p:nvPr/>
        </p:nvGrpSpPr>
        <p:grpSpPr>
          <a:xfrm>
            <a:off x="609600" y="1600200"/>
            <a:ext cx="1524000" cy="1512332"/>
            <a:chOff x="762000" y="1219200"/>
            <a:chExt cx="1524000" cy="1512332"/>
          </a:xfrm>
        </p:grpSpPr>
        <p:sp>
          <p:nvSpPr>
            <p:cNvPr id="37" name="TextBox 36"/>
            <p:cNvSpPr txBox="1"/>
            <p:nvPr/>
          </p:nvSpPr>
          <p:spPr>
            <a:xfrm>
              <a:off x="1066800" y="1219200"/>
              <a:ext cx="684803" cy="369332"/>
            </a:xfrm>
            <a:prstGeom prst="rect">
              <a:avLst/>
            </a:prstGeom>
            <a:noFill/>
          </p:spPr>
          <p:txBody>
            <a:bodyPr wrap="none" rtlCol="0">
              <a:spAutoFit/>
            </a:bodyPr>
            <a:lstStyle/>
            <a:p>
              <a:r>
                <a:rPr lang="en-US" dirty="0" smtClean="0"/>
                <a:t>Input</a:t>
              </a:r>
              <a:endParaRPr lang="en-US" dirty="0"/>
            </a:p>
          </p:txBody>
        </p:sp>
        <p:grpSp>
          <p:nvGrpSpPr>
            <p:cNvPr id="4" name="Group 33"/>
            <p:cNvGrpSpPr/>
            <p:nvPr/>
          </p:nvGrpSpPr>
          <p:grpSpPr>
            <a:xfrm>
              <a:off x="762000" y="1600200"/>
              <a:ext cx="1524000" cy="1131332"/>
              <a:chOff x="762000" y="1600200"/>
              <a:chExt cx="1524000" cy="1131332"/>
            </a:xfrm>
          </p:grpSpPr>
          <p:sp>
            <p:nvSpPr>
              <p:cNvPr id="39" name="Oval 38"/>
              <p:cNvSpPr/>
              <p:nvPr/>
            </p:nvSpPr>
            <p:spPr>
              <a:xfrm>
                <a:off x="762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0" name="Straight Arrow Connector 39"/>
              <p:cNvCxnSpPr>
                <a:endCxn id="39" idx="0"/>
              </p:cNvCxnSpPr>
              <p:nvPr/>
            </p:nvCxnSpPr>
            <p:spPr>
              <a:xfrm rot="5400000">
                <a:off x="800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1" name="Straight Arrow Connector 40"/>
              <p:cNvCxnSpPr/>
              <p:nvPr/>
            </p:nvCxnSpPr>
            <p:spPr>
              <a:xfrm rot="5400000">
                <a:off x="800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42" name="Oval 41"/>
              <p:cNvSpPr/>
              <p:nvPr/>
            </p:nvSpPr>
            <p:spPr>
              <a:xfrm>
                <a:off x="11430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43" name="Straight Arrow Connector 42"/>
              <p:cNvCxnSpPr>
                <a:endCxn id="42" idx="0"/>
              </p:cNvCxnSpPr>
              <p:nvPr/>
            </p:nvCxnSpPr>
            <p:spPr>
              <a:xfrm rot="5400000">
                <a:off x="11811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44" name="Straight Arrow Connector 43"/>
              <p:cNvCxnSpPr/>
              <p:nvPr/>
            </p:nvCxnSpPr>
            <p:spPr>
              <a:xfrm rot="5400000">
                <a:off x="11818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5" name="Group 27"/>
              <p:cNvGrpSpPr/>
              <p:nvPr/>
            </p:nvGrpSpPr>
            <p:grpSpPr>
              <a:xfrm>
                <a:off x="1981200" y="1600200"/>
                <a:ext cx="304800" cy="761206"/>
                <a:chOff x="1752600" y="1600994"/>
                <a:chExt cx="304800" cy="761206"/>
              </a:xfrm>
            </p:grpSpPr>
            <p:sp>
              <p:nvSpPr>
                <p:cNvPr id="50" name="Oval 49"/>
                <p:cNvSpPr/>
                <p:nvPr/>
              </p:nvSpPr>
              <p:spPr>
                <a:xfrm>
                  <a:off x="1752600" y="1828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1" name="Straight Arrow Connector 50"/>
                <p:cNvCxnSpPr>
                  <a:endCxn id="50" idx="0"/>
                </p:cNvCxnSpPr>
                <p:nvPr/>
              </p:nvCxnSpPr>
              <p:spPr>
                <a:xfrm rot="5400000">
                  <a:off x="1790700" y="1714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2" name="Straight Arrow Connector 51"/>
                <p:cNvCxnSpPr/>
                <p:nvPr/>
              </p:nvCxnSpPr>
              <p:spPr>
                <a:xfrm rot="5400000">
                  <a:off x="1791494" y="2247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sp>
            <p:nvSpPr>
              <p:cNvPr id="46" name="TextBox 45"/>
              <p:cNvSpPr txBox="1"/>
              <p:nvPr/>
            </p:nvSpPr>
            <p:spPr>
              <a:xfrm>
                <a:off x="1143000" y="2362200"/>
                <a:ext cx="856325" cy="369332"/>
              </a:xfrm>
              <a:prstGeom prst="rect">
                <a:avLst/>
              </a:prstGeom>
              <a:noFill/>
            </p:spPr>
            <p:txBody>
              <a:bodyPr wrap="none" rtlCol="0">
                <a:spAutoFit/>
              </a:bodyPr>
              <a:lstStyle/>
              <a:p>
                <a:r>
                  <a:rPr lang="en-US" dirty="0" smtClean="0"/>
                  <a:t>Output</a:t>
                </a:r>
                <a:endParaRPr lang="en-US" dirty="0"/>
              </a:p>
            </p:txBody>
          </p:sp>
          <p:sp>
            <p:nvSpPr>
              <p:cNvPr id="47" name="Oval 46"/>
              <p:cNvSpPr/>
              <p:nvPr/>
            </p:nvSpPr>
            <p:spPr>
              <a:xfrm>
                <a:off x="16002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p:cNvSpPr/>
              <p:nvPr/>
            </p:nvSpPr>
            <p:spPr>
              <a:xfrm>
                <a:off x="1752600" y="1981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Box 48"/>
              <p:cNvSpPr txBox="1"/>
              <p:nvPr/>
            </p:nvSpPr>
            <p:spPr>
              <a:xfrm>
                <a:off x="1371600" y="1600200"/>
                <a:ext cx="601447" cy="369332"/>
              </a:xfrm>
              <a:prstGeom prst="rect">
                <a:avLst/>
              </a:prstGeom>
              <a:noFill/>
            </p:spPr>
            <p:txBody>
              <a:bodyPr wrap="none" rtlCol="0">
                <a:spAutoFit/>
              </a:bodyPr>
              <a:lstStyle/>
              <a:p>
                <a:r>
                  <a:rPr lang="en-US" dirty="0" smtClean="0"/>
                  <a:t>map</a:t>
                </a:r>
                <a:endParaRPr lang="en-US" dirty="0"/>
              </a:p>
            </p:txBody>
          </p:sp>
        </p:grpSp>
      </p:grpSp>
      <p:grpSp>
        <p:nvGrpSpPr>
          <p:cNvPr id="6" name="Group 105"/>
          <p:cNvGrpSpPr/>
          <p:nvPr/>
        </p:nvGrpSpPr>
        <p:grpSpPr>
          <a:xfrm>
            <a:off x="2590800" y="1524000"/>
            <a:ext cx="2129474" cy="1600200"/>
            <a:chOff x="6705600" y="1905000"/>
            <a:chExt cx="2129474" cy="1600200"/>
          </a:xfrm>
        </p:grpSpPr>
        <p:sp>
          <p:nvSpPr>
            <p:cNvPr id="54" name="TextBox 53"/>
            <p:cNvSpPr txBox="1"/>
            <p:nvPr/>
          </p:nvSpPr>
          <p:spPr>
            <a:xfrm>
              <a:off x="7086600" y="1905000"/>
              <a:ext cx="684803" cy="369332"/>
            </a:xfrm>
            <a:prstGeom prst="rect">
              <a:avLst/>
            </a:prstGeom>
            <a:noFill/>
          </p:spPr>
          <p:txBody>
            <a:bodyPr wrap="none" rtlCol="0">
              <a:spAutoFit/>
            </a:bodyPr>
            <a:lstStyle/>
            <a:p>
              <a:r>
                <a:rPr lang="en-US" dirty="0" smtClean="0"/>
                <a:t>Input</a:t>
              </a:r>
              <a:endParaRPr lang="en-US" dirty="0"/>
            </a:p>
          </p:txBody>
        </p:sp>
        <p:sp>
          <p:nvSpPr>
            <p:cNvPr id="56" name="Oval 55"/>
            <p:cNvSpPr/>
            <p:nvPr/>
          </p:nvSpPr>
          <p:spPr>
            <a:xfrm>
              <a:off x="6705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57" name="Straight Arrow Connector 56"/>
            <p:cNvCxnSpPr>
              <a:endCxn id="56" idx="0"/>
            </p:cNvCxnSpPr>
            <p:nvPr/>
          </p:nvCxnSpPr>
          <p:spPr>
            <a:xfrm rot="5400000">
              <a:off x="6743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58" name="Straight Arrow Connector 57"/>
            <p:cNvCxnSpPr>
              <a:stCxn id="56" idx="4"/>
              <a:endCxn id="70" idx="1"/>
            </p:cNvCxnSpPr>
            <p:nvPr/>
          </p:nvCxnSpPr>
          <p:spPr>
            <a:xfrm rot="16200000" flipH="1">
              <a:off x="68580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59" name="Oval 58"/>
            <p:cNvSpPr/>
            <p:nvPr/>
          </p:nvSpPr>
          <p:spPr>
            <a:xfrm>
              <a:off x="70866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0" name="Straight Arrow Connector 59"/>
            <p:cNvCxnSpPr>
              <a:endCxn id="59" idx="0"/>
            </p:cNvCxnSpPr>
            <p:nvPr/>
          </p:nvCxnSpPr>
          <p:spPr>
            <a:xfrm rot="5400000">
              <a:off x="71247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1" name="Straight Arrow Connector 60"/>
            <p:cNvCxnSpPr>
              <a:stCxn id="59" idx="4"/>
              <a:endCxn id="70" idx="0"/>
            </p:cNvCxnSpPr>
            <p:nvPr/>
          </p:nvCxnSpPr>
          <p:spPr>
            <a:xfrm rot="5400000">
              <a:off x="71247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7" name="Oval 66"/>
            <p:cNvSpPr/>
            <p:nvPr/>
          </p:nvSpPr>
          <p:spPr>
            <a:xfrm>
              <a:off x="79248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68" name="Straight Arrow Connector 67"/>
            <p:cNvCxnSpPr>
              <a:endCxn id="67" idx="0"/>
            </p:cNvCxnSpPr>
            <p:nvPr/>
          </p:nvCxnSpPr>
          <p:spPr>
            <a:xfrm rot="5400000">
              <a:off x="79629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69" name="Straight Arrow Connector 68"/>
            <p:cNvCxnSpPr>
              <a:stCxn id="67" idx="4"/>
              <a:endCxn id="70" idx="7"/>
            </p:cNvCxnSpPr>
            <p:nvPr/>
          </p:nvCxnSpPr>
          <p:spPr>
            <a:xfrm rot="5400000">
              <a:off x="75749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64" name="Oval 63"/>
            <p:cNvSpPr/>
            <p:nvPr/>
          </p:nvSpPr>
          <p:spPr>
            <a:xfrm>
              <a:off x="75438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Oval 64"/>
            <p:cNvSpPr/>
            <p:nvPr/>
          </p:nvSpPr>
          <p:spPr>
            <a:xfrm>
              <a:off x="7696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TextBox 65"/>
            <p:cNvSpPr txBox="1"/>
            <p:nvPr/>
          </p:nvSpPr>
          <p:spPr>
            <a:xfrm>
              <a:off x="7315200" y="2209800"/>
              <a:ext cx="601447" cy="369332"/>
            </a:xfrm>
            <a:prstGeom prst="rect">
              <a:avLst/>
            </a:prstGeom>
            <a:noFill/>
          </p:spPr>
          <p:txBody>
            <a:bodyPr wrap="none" rtlCol="0">
              <a:spAutoFit/>
            </a:bodyPr>
            <a:lstStyle/>
            <a:p>
              <a:r>
                <a:rPr lang="en-US" dirty="0" smtClean="0"/>
                <a:t>map</a:t>
              </a:r>
              <a:endParaRPr lang="en-US" dirty="0"/>
            </a:p>
          </p:txBody>
        </p:sp>
        <p:sp>
          <p:nvSpPr>
            <p:cNvPr id="70" name="Oval 69"/>
            <p:cNvSpPr/>
            <p:nvPr/>
          </p:nvSpPr>
          <p:spPr>
            <a:xfrm>
              <a:off x="7086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71" name="Oval 70"/>
            <p:cNvSpPr/>
            <p:nvPr/>
          </p:nvSpPr>
          <p:spPr>
            <a:xfrm>
              <a:off x="76962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74" name="Straight Arrow Connector 73"/>
            <p:cNvCxnSpPr>
              <a:stCxn id="56" idx="4"/>
              <a:endCxn id="71" idx="1"/>
            </p:cNvCxnSpPr>
            <p:nvPr/>
          </p:nvCxnSpPr>
          <p:spPr>
            <a:xfrm rot="16200000" flipH="1">
              <a:off x="71628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0" name="Straight Arrow Connector 79"/>
            <p:cNvCxnSpPr>
              <a:stCxn id="59" idx="4"/>
              <a:endCxn id="71" idx="0"/>
            </p:cNvCxnSpPr>
            <p:nvPr/>
          </p:nvCxnSpPr>
          <p:spPr>
            <a:xfrm rot="16200000" flipH="1">
              <a:off x="74295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85" name="Straight Arrow Connector 84"/>
            <p:cNvCxnSpPr>
              <a:stCxn id="67" idx="4"/>
              <a:endCxn id="71" idx="7"/>
            </p:cNvCxnSpPr>
            <p:nvPr/>
          </p:nvCxnSpPr>
          <p:spPr>
            <a:xfrm rot="5400000">
              <a:off x="78797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99" name="Straight Arrow Connector 98"/>
            <p:cNvCxnSpPr/>
            <p:nvPr/>
          </p:nvCxnSpPr>
          <p:spPr>
            <a:xfrm rot="5400000">
              <a:off x="7125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00" name="Straight Arrow Connector 99"/>
            <p:cNvCxnSpPr/>
            <p:nvPr/>
          </p:nvCxnSpPr>
          <p:spPr>
            <a:xfrm rot="5400000">
              <a:off x="77350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7" name="Group 102"/>
            <p:cNvGrpSpPr/>
            <p:nvPr/>
          </p:nvGrpSpPr>
          <p:grpSpPr>
            <a:xfrm>
              <a:off x="7467600" y="3124200"/>
              <a:ext cx="198119" cy="45719"/>
              <a:chOff x="7696200" y="2743200"/>
              <a:chExt cx="198119" cy="45719"/>
            </a:xfrm>
          </p:grpSpPr>
          <p:sp>
            <p:nvSpPr>
              <p:cNvPr id="101" name="Oval 100"/>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Oval 101"/>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TextBox 103"/>
            <p:cNvSpPr txBox="1"/>
            <p:nvPr/>
          </p:nvSpPr>
          <p:spPr>
            <a:xfrm>
              <a:off x="8001000" y="2971800"/>
              <a:ext cx="834074" cy="369332"/>
            </a:xfrm>
            <a:prstGeom prst="rect">
              <a:avLst/>
            </a:prstGeom>
            <a:noFill/>
          </p:spPr>
          <p:txBody>
            <a:bodyPr wrap="none" rtlCol="0">
              <a:spAutoFit/>
            </a:bodyPr>
            <a:lstStyle/>
            <a:p>
              <a:r>
                <a:rPr lang="en-US" dirty="0" smtClean="0"/>
                <a:t>reduce</a:t>
              </a:r>
              <a:endParaRPr lang="en-US" dirty="0"/>
            </a:p>
          </p:txBody>
        </p:sp>
      </p:grpSp>
      <p:sp>
        <p:nvSpPr>
          <p:cNvPr id="132" name="Arc 131"/>
          <p:cNvSpPr/>
          <p:nvPr/>
        </p:nvSpPr>
        <p:spPr>
          <a:xfrm rot="856400">
            <a:off x="5452446" y="1546558"/>
            <a:ext cx="1014734" cy="1706020"/>
          </a:xfrm>
          <a:prstGeom prst="arc">
            <a:avLst>
              <a:gd name="adj1" fmla="val 13184796"/>
              <a:gd name="adj2" fmla="val 6304267"/>
            </a:avLst>
          </a:prstGeom>
          <a:ln w="25400">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nvGrpSpPr>
          <p:cNvPr id="9" name="Group 162"/>
          <p:cNvGrpSpPr/>
          <p:nvPr/>
        </p:nvGrpSpPr>
        <p:grpSpPr>
          <a:xfrm>
            <a:off x="4724400" y="1447800"/>
            <a:ext cx="2141390" cy="1752600"/>
            <a:chOff x="4572000" y="1752600"/>
            <a:chExt cx="2141390" cy="1752600"/>
          </a:xfrm>
        </p:grpSpPr>
        <p:sp>
          <p:nvSpPr>
            <p:cNvPr id="108" name="TextBox 107"/>
            <p:cNvSpPr txBox="1"/>
            <p:nvPr/>
          </p:nvSpPr>
          <p:spPr>
            <a:xfrm>
              <a:off x="4724400" y="1905000"/>
              <a:ext cx="684803" cy="369332"/>
            </a:xfrm>
            <a:prstGeom prst="rect">
              <a:avLst/>
            </a:prstGeom>
            <a:noFill/>
          </p:spPr>
          <p:txBody>
            <a:bodyPr wrap="none" rtlCol="0">
              <a:spAutoFit/>
            </a:bodyPr>
            <a:lstStyle/>
            <a:p>
              <a:r>
                <a:rPr lang="en-US" dirty="0" smtClean="0"/>
                <a:t>Input</a:t>
              </a:r>
              <a:endParaRPr lang="en-US" dirty="0"/>
            </a:p>
          </p:txBody>
        </p:sp>
        <p:sp>
          <p:nvSpPr>
            <p:cNvPr id="109" name="Oval 108"/>
            <p:cNvSpPr/>
            <p:nvPr/>
          </p:nvSpPr>
          <p:spPr>
            <a:xfrm>
              <a:off x="4572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0" name="Straight Arrow Connector 109"/>
            <p:cNvCxnSpPr>
              <a:endCxn id="109" idx="0"/>
            </p:cNvCxnSpPr>
            <p:nvPr/>
          </p:nvCxnSpPr>
          <p:spPr>
            <a:xfrm rot="5400000">
              <a:off x="4610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1" name="Straight Arrow Connector 110"/>
            <p:cNvCxnSpPr>
              <a:stCxn id="109" idx="4"/>
              <a:endCxn id="121" idx="1"/>
            </p:cNvCxnSpPr>
            <p:nvPr/>
          </p:nvCxnSpPr>
          <p:spPr>
            <a:xfrm rot="16200000" flipH="1">
              <a:off x="4724400" y="2743199"/>
              <a:ext cx="273237" cy="2732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2" name="Oval 111"/>
            <p:cNvSpPr/>
            <p:nvPr/>
          </p:nvSpPr>
          <p:spPr>
            <a:xfrm>
              <a:off x="4953000" y="24384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3" name="Straight Arrow Connector 112"/>
            <p:cNvCxnSpPr>
              <a:endCxn id="112" idx="0"/>
            </p:cNvCxnSpPr>
            <p:nvPr/>
          </p:nvCxnSpPr>
          <p:spPr>
            <a:xfrm rot="5400000">
              <a:off x="4991100" y="23241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4" name="Straight Arrow Connector 113"/>
            <p:cNvCxnSpPr>
              <a:stCxn id="112" idx="4"/>
              <a:endCxn id="121" idx="0"/>
            </p:cNvCxnSpPr>
            <p:nvPr/>
          </p:nvCxnSpPr>
          <p:spPr>
            <a:xfrm rot="5400000">
              <a:off x="4991100" y="2857500"/>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5" name="Oval 114"/>
            <p:cNvSpPr/>
            <p:nvPr/>
          </p:nvSpPr>
          <p:spPr>
            <a:xfrm>
              <a:off x="5791200" y="2437606"/>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16" name="Straight Arrow Connector 115"/>
            <p:cNvCxnSpPr>
              <a:endCxn id="115" idx="0"/>
            </p:cNvCxnSpPr>
            <p:nvPr/>
          </p:nvCxnSpPr>
          <p:spPr>
            <a:xfrm rot="5400000">
              <a:off x="5829300" y="23233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17" name="Straight Arrow Connector 116"/>
            <p:cNvCxnSpPr>
              <a:stCxn id="115" idx="4"/>
              <a:endCxn id="121" idx="7"/>
            </p:cNvCxnSpPr>
            <p:nvPr/>
          </p:nvCxnSpPr>
          <p:spPr>
            <a:xfrm rot="5400000">
              <a:off x="5441367" y="2514203"/>
              <a:ext cx="274031" cy="7304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sp>
          <p:nvSpPr>
            <p:cNvPr id="118" name="Oval 117"/>
            <p:cNvSpPr/>
            <p:nvPr/>
          </p:nvSpPr>
          <p:spPr>
            <a:xfrm>
              <a:off x="54102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9" name="Oval 118"/>
            <p:cNvSpPr/>
            <p:nvPr/>
          </p:nvSpPr>
          <p:spPr>
            <a:xfrm>
              <a:off x="5562600" y="25908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TextBox 119"/>
            <p:cNvSpPr txBox="1"/>
            <p:nvPr/>
          </p:nvSpPr>
          <p:spPr>
            <a:xfrm>
              <a:off x="5181600" y="2209800"/>
              <a:ext cx="601447" cy="369332"/>
            </a:xfrm>
            <a:prstGeom prst="rect">
              <a:avLst/>
            </a:prstGeom>
            <a:noFill/>
          </p:spPr>
          <p:txBody>
            <a:bodyPr wrap="none" rtlCol="0">
              <a:spAutoFit/>
            </a:bodyPr>
            <a:lstStyle/>
            <a:p>
              <a:r>
                <a:rPr lang="en-US" dirty="0" smtClean="0"/>
                <a:t>map</a:t>
              </a:r>
              <a:endParaRPr lang="en-US" dirty="0"/>
            </a:p>
          </p:txBody>
        </p:sp>
        <p:sp>
          <p:nvSpPr>
            <p:cNvPr id="121" name="Oval 120"/>
            <p:cNvSpPr/>
            <p:nvPr/>
          </p:nvSpPr>
          <p:spPr>
            <a:xfrm>
              <a:off x="49530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sp>
          <p:nvSpPr>
            <p:cNvPr id="122" name="Oval 121"/>
            <p:cNvSpPr/>
            <p:nvPr/>
          </p:nvSpPr>
          <p:spPr>
            <a:xfrm>
              <a:off x="5562600" y="2971800"/>
              <a:ext cx="304800" cy="304800"/>
            </a:xfrm>
            <a:prstGeom prst="ellipse">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23" name="Straight Arrow Connector 122"/>
            <p:cNvCxnSpPr>
              <a:stCxn id="109" idx="4"/>
              <a:endCxn id="122" idx="1"/>
            </p:cNvCxnSpPr>
            <p:nvPr/>
          </p:nvCxnSpPr>
          <p:spPr>
            <a:xfrm rot="16200000" flipH="1">
              <a:off x="5029200" y="2438399"/>
              <a:ext cx="273237" cy="882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4" name="Straight Arrow Connector 123"/>
            <p:cNvCxnSpPr>
              <a:stCxn id="112" idx="4"/>
              <a:endCxn id="122" idx="0"/>
            </p:cNvCxnSpPr>
            <p:nvPr/>
          </p:nvCxnSpPr>
          <p:spPr>
            <a:xfrm rot="16200000" flipH="1">
              <a:off x="5295900" y="2552700"/>
              <a:ext cx="228600" cy="609600"/>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5" name="Straight Arrow Connector 124"/>
            <p:cNvCxnSpPr>
              <a:stCxn id="115" idx="4"/>
              <a:endCxn id="122" idx="7"/>
            </p:cNvCxnSpPr>
            <p:nvPr/>
          </p:nvCxnSpPr>
          <p:spPr>
            <a:xfrm rot="5400000">
              <a:off x="5746167" y="2819003"/>
              <a:ext cx="274031" cy="120837"/>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6" name="Straight Arrow Connector 125"/>
            <p:cNvCxnSpPr/>
            <p:nvPr/>
          </p:nvCxnSpPr>
          <p:spPr>
            <a:xfrm rot="5400000">
              <a:off x="49918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cxnSp>
          <p:nvCxnSpPr>
            <p:cNvPr id="127" name="Straight Arrow Connector 126"/>
            <p:cNvCxnSpPr/>
            <p:nvPr/>
          </p:nvCxnSpPr>
          <p:spPr>
            <a:xfrm rot="5400000">
              <a:off x="5601494" y="3390106"/>
              <a:ext cx="228600" cy="1588"/>
            </a:xfrm>
            <a:prstGeom prst="straightConnector1">
              <a:avLst/>
            </a:prstGeom>
            <a:ln w="25400" cap="flat">
              <a:round/>
              <a:tailEnd type="triangle" w="lg" len="med"/>
            </a:ln>
          </p:spPr>
          <p:style>
            <a:lnRef idx="1">
              <a:schemeClr val="accent1"/>
            </a:lnRef>
            <a:fillRef idx="0">
              <a:schemeClr val="accent1"/>
            </a:fillRef>
            <a:effectRef idx="0">
              <a:schemeClr val="accent1"/>
            </a:effectRef>
            <a:fontRef idx="minor">
              <a:schemeClr val="tx1"/>
            </a:fontRef>
          </p:style>
        </p:cxnSp>
        <p:grpSp>
          <p:nvGrpSpPr>
            <p:cNvPr id="10" name="Group 102"/>
            <p:cNvGrpSpPr/>
            <p:nvPr/>
          </p:nvGrpSpPr>
          <p:grpSpPr>
            <a:xfrm>
              <a:off x="5334000" y="3124200"/>
              <a:ext cx="198119" cy="45719"/>
              <a:chOff x="7696200" y="2743200"/>
              <a:chExt cx="198119" cy="45719"/>
            </a:xfrm>
          </p:grpSpPr>
          <p:sp>
            <p:nvSpPr>
              <p:cNvPr id="130" name="Oval 129"/>
              <p:cNvSpPr/>
              <p:nvPr/>
            </p:nvSpPr>
            <p:spPr>
              <a:xfrm>
                <a:off x="76962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Oval 130"/>
              <p:cNvSpPr/>
              <p:nvPr/>
            </p:nvSpPr>
            <p:spPr>
              <a:xfrm>
                <a:off x="7848600" y="2743200"/>
                <a:ext cx="45719" cy="45719"/>
              </a:xfrm>
              <a:prstGeom prst="ellipse">
                <a:avLst/>
              </a:prstGeom>
              <a:solidFill>
                <a:schemeClr val="tx2">
                  <a:lumMod val="50000"/>
                </a:schemeClr>
              </a:solidFill>
              <a:ln>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29" name="TextBox 128"/>
            <p:cNvSpPr txBox="1"/>
            <p:nvPr/>
          </p:nvSpPr>
          <p:spPr>
            <a:xfrm>
              <a:off x="4648200" y="3124200"/>
              <a:ext cx="834074" cy="369332"/>
            </a:xfrm>
            <a:prstGeom prst="rect">
              <a:avLst/>
            </a:prstGeom>
            <a:noFill/>
          </p:spPr>
          <p:txBody>
            <a:bodyPr wrap="none" rtlCol="0">
              <a:spAutoFit/>
            </a:bodyPr>
            <a:lstStyle/>
            <a:p>
              <a:r>
                <a:rPr lang="en-US" dirty="0" smtClean="0"/>
                <a:t>reduce</a:t>
              </a:r>
              <a:endParaRPr lang="en-US" dirty="0"/>
            </a:p>
          </p:txBody>
        </p:sp>
        <p:sp>
          <p:nvSpPr>
            <p:cNvPr id="133" name="TextBox 132"/>
            <p:cNvSpPr txBox="1"/>
            <p:nvPr/>
          </p:nvSpPr>
          <p:spPr>
            <a:xfrm>
              <a:off x="5638800" y="1752600"/>
              <a:ext cx="1074590" cy="369332"/>
            </a:xfrm>
            <a:prstGeom prst="rect">
              <a:avLst/>
            </a:prstGeom>
            <a:ln/>
          </p:spPr>
          <p:style>
            <a:lnRef idx="1">
              <a:schemeClr val="accent5"/>
            </a:lnRef>
            <a:fillRef idx="2">
              <a:schemeClr val="accent5"/>
            </a:fillRef>
            <a:effectRef idx="1">
              <a:schemeClr val="accent5"/>
            </a:effectRef>
            <a:fontRef idx="minor">
              <a:schemeClr val="dk1"/>
            </a:fontRef>
          </p:style>
          <p:txBody>
            <a:bodyPr wrap="none" rtlCol="0">
              <a:spAutoFit/>
            </a:bodyPr>
            <a:lstStyle/>
            <a:p>
              <a:r>
                <a:rPr lang="en-US" dirty="0" smtClean="0"/>
                <a:t>iterations</a:t>
              </a:r>
              <a:endParaRPr lang="en-US" dirty="0"/>
            </a:p>
          </p:txBody>
        </p:sp>
      </p:grpSp>
      <p:grpSp>
        <p:nvGrpSpPr>
          <p:cNvPr id="13" name="Group 161"/>
          <p:cNvGrpSpPr/>
          <p:nvPr/>
        </p:nvGrpSpPr>
        <p:grpSpPr>
          <a:xfrm>
            <a:off x="6934200" y="1524000"/>
            <a:ext cx="1752600" cy="1676400"/>
            <a:chOff x="6934200" y="1828800"/>
            <a:chExt cx="1752600" cy="1676400"/>
          </a:xfrm>
        </p:grpSpPr>
        <p:sp>
          <p:nvSpPr>
            <p:cNvPr id="135" name="Rectangle 134"/>
            <p:cNvSpPr/>
            <p:nvPr/>
          </p:nvSpPr>
          <p:spPr>
            <a:xfrm>
              <a:off x="7162800" y="2057400"/>
              <a:ext cx="1295400" cy="1295400"/>
            </a:xfrm>
            <a:prstGeom prst="rect">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a:p>
          </p:txBody>
        </p:sp>
        <p:cxnSp>
          <p:nvCxnSpPr>
            <p:cNvPr id="137" name="Straight Connector 136"/>
            <p:cNvCxnSpPr/>
            <p:nvPr/>
          </p:nvCxnSpPr>
          <p:spPr>
            <a:xfrm rot="5400000">
              <a:off x="6973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8" name="Straight Connector 137"/>
            <p:cNvCxnSpPr/>
            <p:nvPr/>
          </p:nvCxnSpPr>
          <p:spPr>
            <a:xfrm rot="5400000">
              <a:off x="7354094" y="2704306"/>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39" name="Straight Connector 138"/>
            <p:cNvCxnSpPr/>
            <p:nvPr/>
          </p:nvCxnSpPr>
          <p:spPr>
            <a:xfrm>
              <a:off x="7162800" y="2514600"/>
              <a:ext cx="1295400" cy="1588"/>
            </a:xfrm>
            <a:prstGeom prst="line">
              <a:avLst/>
            </a:prstGeom>
          </p:spPr>
          <p:style>
            <a:lnRef idx="1">
              <a:schemeClr val="accent1"/>
            </a:lnRef>
            <a:fillRef idx="0">
              <a:schemeClr val="accent1"/>
            </a:fillRef>
            <a:effectRef idx="0">
              <a:schemeClr val="accent1"/>
            </a:effectRef>
            <a:fontRef idx="minor">
              <a:schemeClr val="tx1"/>
            </a:fontRef>
          </p:style>
        </p:cxnSp>
        <p:cxnSp>
          <p:nvCxnSpPr>
            <p:cNvPr id="143" name="Straight Connector 142"/>
            <p:cNvCxnSpPr/>
            <p:nvPr/>
          </p:nvCxnSpPr>
          <p:spPr>
            <a:xfrm>
              <a:off x="7162800" y="2819400"/>
              <a:ext cx="1295400" cy="1588"/>
            </a:xfrm>
            <a:prstGeom prst="line">
              <a:avLst/>
            </a:prstGeom>
          </p:spPr>
          <p:style>
            <a:lnRef idx="1">
              <a:schemeClr val="accent1"/>
            </a:lnRef>
            <a:fillRef idx="0">
              <a:schemeClr val="accent1"/>
            </a:fillRef>
            <a:effectRef idx="0">
              <a:schemeClr val="accent1"/>
            </a:effectRef>
            <a:fontRef idx="minor">
              <a:schemeClr val="tx1"/>
            </a:fontRef>
          </p:style>
        </p:cxnSp>
        <p:sp>
          <p:nvSpPr>
            <p:cNvPr id="145" name="TextBox 144"/>
            <p:cNvSpPr txBox="1"/>
            <p:nvPr/>
          </p:nvSpPr>
          <p:spPr>
            <a:xfrm>
              <a:off x="7543800" y="2514600"/>
              <a:ext cx="410690" cy="369332"/>
            </a:xfrm>
            <a:prstGeom prst="rect">
              <a:avLst/>
            </a:prstGeom>
            <a:noFill/>
          </p:spPr>
          <p:txBody>
            <a:bodyPr wrap="none" rtlCol="0">
              <a:spAutoFit/>
            </a:bodyPr>
            <a:lstStyle/>
            <a:p>
              <a:r>
                <a:rPr lang="en-US" dirty="0" err="1" smtClean="0"/>
                <a:t>Pij</a:t>
              </a:r>
              <a:endParaRPr lang="en-US" dirty="0"/>
            </a:p>
          </p:txBody>
        </p:sp>
        <p:cxnSp>
          <p:nvCxnSpPr>
            <p:cNvPr id="147" name="Straight Arrow Connector 146"/>
            <p:cNvCxnSpPr/>
            <p:nvPr/>
          </p:nvCxnSpPr>
          <p:spPr>
            <a:xfrm rot="5400000" flipH="1" flipV="1">
              <a:off x="7658894" y="2247106"/>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cxnSp>
          <p:nvCxnSpPr>
            <p:cNvPr id="159" name="Straight Arrow Connector 158"/>
            <p:cNvCxnSpPr/>
            <p:nvPr/>
          </p:nvCxnSpPr>
          <p:spPr>
            <a:xfrm rot="10800000">
              <a:off x="7239000" y="2667000"/>
              <a:ext cx="228600" cy="1588"/>
            </a:xfrm>
            <a:prstGeom prst="straightConnector1">
              <a:avLst/>
            </a:prstGeom>
            <a:ln w="25400">
              <a:tailEnd type="arrow"/>
            </a:ln>
          </p:spPr>
          <p:style>
            <a:lnRef idx="1">
              <a:schemeClr val="accent1"/>
            </a:lnRef>
            <a:fillRef idx="0">
              <a:schemeClr val="accent1"/>
            </a:fillRef>
            <a:effectRef idx="0">
              <a:schemeClr val="accent1"/>
            </a:effectRef>
            <a:fontRef idx="minor">
              <a:schemeClr val="tx1"/>
            </a:fontRef>
          </p:style>
        </p:cxnSp>
        <p:sp>
          <p:nvSpPr>
            <p:cNvPr id="160" name="Arc 159"/>
            <p:cNvSpPr/>
            <p:nvPr/>
          </p:nvSpPr>
          <p:spPr>
            <a:xfrm flipV="1">
              <a:off x="6934200" y="2590800"/>
              <a:ext cx="1752600" cy="457200"/>
            </a:xfrm>
            <a:prstGeom prst="arc">
              <a:avLst>
                <a:gd name="adj1" fmla="val 10327336"/>
                <a:gd name="adj2" fmla="val 598130"/>
              </a:avLst>
            </a:prstGeom>
            <a:ln w="22225">
              <a:tailEnd type="arrow"/>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161" name="Arc 160"/>
            <p:cNvSpPr/>
            <p:nvPr/>
          </p:nvSpPr>
          <p:spPr>
            <a:xfrm rot="16200000" flipV="1">
              <a:off x="7162800" y="2438400"/>
              <a:ext cx="1676400" cy="457200"/>
            </a:xfrm>
            <a:prstGeom prst="arc">
              <a:avLst>
                <a:gd name="adj1" fmla="val 10327336"/>
                <a:gd name="adj2" fmla="val 598130"/>
              </a:avLst>
            </a:prstGeom>
            <a:ln w="22225">
              <a:headEnd type="arrow"/>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grpSp>
      <p:sp>
        <p:nvSpPr>
          <p:cNvPr id="86" name="TextBox 85"/>
          <p:cNvSpPr txBox="1"/>
          <p:nvPr/>
        </p:nvSpPr>
        <p:spPr>
          <a:xfrm>
            <a:off x="1219200" y="6488668"/>
            <a:ext cx="4631589" cy="369332"/>
          </a:xfrm>
          <a:prstGeom prst="rect">
            <a:avLst/>
          </a:prstGeom>
          <a:noFill/>
        </p:spPr>
        <p:txBody>
          <a:bodyPr wrap="none" rtlCol="0">
            <a:spAutoFit/>
          </a:bodyPr>
          <a:lstStyle/>
          <a:p>
            <a:r>
              <a:rPr lang="en-US" dirty="0" smtClean="0">
                <a:solidFill>
                  <a:srgbClr val="FF0000"/>
                </a:solidFill>
              </a:rPr>
              <a:t>Domain of MapReduce and Iterative Extensions</a:t>
            </a:r>
            <a:endParaRPr lang="en-US" dirty="0">
              <a:solidFill>
                <a:srgbClr val="FF0000"/>
              </a:solidFill>
            </a:endParaRPr>
          </a:p>
        </p:txBody>
      </p:sp>
      <p:cxnSp>
        <p:nvCxnSpPr>
          <p:cNvPr id="88" name="Straight Arrow Connector 87"/>
          <p:cNvCxnSpPr/>
          <p:nvPr/>
        </p:nvCxnSpPr>
        <p:spPr>
          <a:xfrm>
            <a:off x="6096000" y="6629400"/>
            <a:ext cx="6096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89" name="Straight Arrow Connector 88"/>
          <p:cNvCxnSpPr/>
          <p:nvPr/>
        </p:nvCxnSpPr>
        <p:spPr>
          <a:xfrm rot="10800000">
            <a:off x="304800" y="6629400"/>
            <a:ext cx="762000" cy="158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1" name="TextBox 90"/>
          <p:cNvSpPr txBox="1"/>
          <p:nvPr/>
        </p:nvSpPr>
        <p:spPr>
          <a:xfrm>
            <a:off x="7391400" y="6488668"/>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
        <p:nvSpPr>
          <p:cNvPr id="90" name="Rectangle 89"/>
          <p:cNvSpPr/>
          <p:nvPr/>
        </p:nvSpPr>
        <p:spPr>
          <a:xfrm>
            <a:off x="4648200" y="609600"/>
            <a:ext cx="2209800" cy="5867400"/>
          </a:xfrm>
          <a:prstGeom prst="rect">
            <a:avLst/>
          </a:prstGeom>
          <a:noFill/>
          <a:ln w="38100">
            <a:solidFill>
              <a:srgbClr val="FFFF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2000" y="152400"/>
            <a:ext cx="8229600" cy="1143000"/>
          </a:xfrm>
        </p:spPr>
        <p:txBody>
          <a:bodyPr/>
          <a:lstStyle/>
          <a:p>
            <a:r>
              <a:rPr lang="en-US" dirty="0" smtClean="0"/>
              <a:t>Some Life Sciences Applications</a:t>
            </a:r>
            <a:endParaRPr lang="en-US" dirty="0"/>
          </a:p>
        </p:txBody>
      </p:sp>
      <p:sp>
        <p:nvSpPr>
          <p:cNvPr id="3" name="Content Placeholder 2"/>
          <p:cNvSpPr>
            <a:spLocks noGrp="1"/>
          </p:cNvSpPr>
          <p:nvPr>
            <p:ph idx="1"/>
          </p:nvPr>
        </p:nvSpPr>
        <p:spPr>
          <a:xfrm>
            <a:off x="228600" y="1371600"/>
            <a:ext cx="8839200" cy="5334000"/>
          </a:xfrm>
        </p:spPr>
        <p:txBody>
          <a:bodyPr>
            <a:normAutofit fontScale="77500" lnSpcReduction="20000"/>
          </a:bodyPr>
          <a:lstStyle/>
          <a:p>
            <a:r>
              <a:rPr lang="en-US" dirty="0" smtClean="0">
                <a:solidFill>
                  <a:srgbClr val="FF0000"/>
                </a:solidFill>
              </a:rPr>
              <a:t>EST (Expressed Sequence Tag) </a:t>
            </a:r>
            <a:r>
              <a:rPr lang="en-US" dirty="0" smtClean="0"/>
              <a:t>sequence assembly program using DNA sequence assembly program software CAP3.</a:t>
            </a:r>
          </a:p>
          <a:p>
            <a:r>
              <a:rPr lang="en-US" dirty="0" smtClean="0">
                <a:solidFill>
                  <a:srgbClr val="FF0000"/>
                </a:solidFill>
              </a:rPr>
              <a:t>Metagenomics</a:t>
            </a:r>
            <a:r>
              <a:rPr lang="en-US" dirty="0" smtClean="0"/>
              <a:t> and </a:t>
            </a:r>
            <a:r>
              <a:rPr lang="en-US" dirty="0" smtClean="0">
                <a:solidFill>
                  <a:srgbClr val="FF0000"/>
                </a:solidFill>
              </a:rPr>
              <a:t>Alu</a:t>
            </a:r>
            <a:r>
              <a:rPr lang="en-US" dirty="0" smtClean="0"/>
              <a:t> repetition alignment using Smith Waterman dissimilarity computations followed by MPI applications for Clustering and MDS (Multi Dimensional Scaling) for dimension reduction before visualization</a:t>
            </a:r>
          </a:p>
          <a:p>
            <a:r>
              <a:rPr lang="en-US" dirty="0" smtClean="0">
                <a:solidFill>
                  <a:srgbClr val="FF0000"/>
                </a:solidFill>
              </a:rPr>
              <a:t>Correlating</a:t>
            </a:r>
            <a:r>
              <a:rPr lang="en-US" dirty="0" smtClean="0"/>
              <a:t> </a:t>
            </a:r>
            <a:r>
              <a:rPr lang="en-US" dirty="0" smtClean="0">
                <a:solidFill>
                  <a:srgbClr val="FF0000"/>
                </a:solidFill>
              </a:rPr>
              <a:t>Childhood obesity with environmental factors </a:t>
            </a:r>
            <a:r>
              <a:rPr lang="en-US" dirty="0" smtClean="0"/>
              <a:t>by combining medical records with Geographical Information data with over 100 attributes using correlation computation, MDS and genetic algorithms for choosing optimal environmental factors.</a:t>
            </a:r>
          </a:p>
          <a:p>
            <a:r>
              <a:rPr lang="en-US" dirty="0" smtClean="0">
                <a:solidFill>
                  <a:srgbClr val="FF0000"/>
                </a:solidFill>
              </a:rPr>
              <a:t>Mapping the 26 million entries in PubChem </a:t>
            </a:r>
            <a:r>
              <a:rPr lang="en-US" dirty="0" smtClean="0"/>
              <a:t>into two or three dimensions to aid selection of related chemicals with convenient Google Earth like Browser. This uses either hierarchical MDS (which cannot be applied directly as O(N</a:t>
            </a:r>
            <a:r>
              <a:rPr lang="en-US" baseline="30000" dirty="0" smtClean="0"/>
              <a:t>2</a:t>
            </a:r>
            <a:r>
              <a:rPr lang="en-US" dirty="0" smtClean="0"/>
              <a:t>)) or GTM (Generative Topographic Mapping).</a:t>
            </a:r>
          </a:p>
          <a:p>
            <a:endParaRPr lang="en-US" b="1" dirty="0"/>
          </a:p>
        </p:txBody>
      </p:sp>
    </p:spTree>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1143000"/>
          </a:xfrm>
        </p:spPr>
        <p:txBody>
          <a:bodyPr>
            <a:normAutofit/>
          </a:bodyPr>
          <a:lstStyle/>
          <a:p>
            <a:r>
              <a:rPr lang="en-US" sz="3200" dirty="0" smtClean="0"/>
              <a:t>Alu and Sequencing Workflow</a:t>
            </a:r>
            <a:endParaRPr lang="en-US" sz="3200" dirty="0"/>
          </a:p>
        </p:txBody>
      </p:sp>
      <p:sp>
        <p:nvSpPr>
          <p:cNvPr id="3" name="Content Placeholder 2"/>
          <p:cNvSpPr>
            <a:spLocks noGrp="1"/>
          </p:cNvSpPr>
          <p:nvPr>
            <p:ph idx="1"/>
          </p:nvPr>
        </p:nvSpPr>
        <p:spPr>
          <a:xfrm>
            <a:off x="76200" y="1447800"/>
            <a:ext cx="9067800" cy="4648200"/>
          </a:xfrm>
        </p:spPr>
        <p:txBody>
          <a:bodyPr>
            <a:normAutofit/>
          </a:bodyPr>
          <a:lstStyle/>
          <a:p>
            <a:r>
              <a:rPr lang="en-US" sz="2000" dirty="0" smtClean="0"/>
              <a:t>Data is a collection of N sequences – 100’s of characters long</a:t>
            </a:r>
          </a:p>
          <a:p>
            <a:pPr lvl="1"/>
            <a:r>
              <a:rPr lang="en-US" sz="2000" dirty="0" smtClean="0"/>
              <a:t>These cannot be thought of as vectors because there are missing characters</a:t>
            </a:r>
          </a:p>
          <a:p>
            <a:pPr lvl="1"/>
            <a:r>
              <a:rPr lang="en-US" sz="2000" dirty="0" smtClean="0"/>
              <a:t>“Multiple Sequence Alignment” (creating vectors of characters) doesn’t seem to work if N larger than O(100)</a:t>
            </a:r>
          </a:p>
          <a:p>
            <a:r>
              <a:rPr lang="en-US" sz="2000" dirty="0" smtClean="0"/>
              <a:t>Can calculate N</a:t>
            </a:r>
            <a:r>
              <a:rPr lang="en-US" sz="2000" baseline="30000" dirty="0" smtClean="0"/>
              <a:t>2</a:t>
            </a:r>
            <a:r>
              <a:rPr lang="en-US" sz="2000" dirty="0" smtClean="0"/>
              <a:t> dissimilarities (distances) between sequences (all pairs)</a:t>
            </a:r>
          </a:p>
          <a:p>
            <a:r>
              <a:rPr lang="en-US" sz="2000" dirty="0" smtClean="0"/>
              <a:t>Find families by clustering (much better methods than Kmeans). As no vectors, use vector free O(N</a:t>
            </a:r>
            <a:r>
              <a:rPr lang="en-US" sz="2000" baseline="30000" dirty="0" smtClean="0"/>
              <a:t>2</a:t>
            </a:r>
            <a:r>
              <a:rPr lang="en-US" sz="2000" dirty="0" smtClean="0"/>
              <a:t>) methods</a:t>
            </a:r>
          </a:p>
          <a:p>
            <a:r>
              <a:rPr lang="en-US" sz="2000" dirty="0" smtClean="0"/>
              <a:t>Map to 3D for visualization using Multidimensional Scaling MDS – also O(N</a:t>
            </a:r>
            <a:r>
              <a:rPr lang="en-US" sz="2000" baseline="30000" dirty="0" smtClean="0"/>
              <a:t>2</a:t>
            </a:r>
            <a:r>
              <a:rPr lang="en-US" sz="2000" dirty="0" smtClean="0"/>
              <a:t>)</a:t>
            </a:r>
          </a:p>
          <a:p>
            <a:r>
              <a:rPr lang="en-US" sz="2000" dirty="0" smtClean="0"/>
              <a:t>N = 50,000 runs in 10 hours (all above) on 768 cores</a:t>
            </a:r>
          </a:p>
          <a:p>
            <a:r>
              <a:rPr lang="en-US" sz="2000" dirty="0" smtClean="0"/>
              <a:t>Our collaborators just gave us 170,000 sequences and want to look at 1.5 million – will develop new algorithms!</a:t>
            </a:r>
          </a:p>
          <a:p>
            <a:r>
              <a:rPr lang="en-US" sz="2000" dirty="0" smtClean="0">
                <a:solidFill>
                  <a:srgbClr val="C00000"/>
                </a:solidFill>
              </a:rPr>
              <a:t>MapReduce++ will do all steps as MDS, Clustering just need MPI Broadcast/Reduce</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dirty="0" smtClean="0"/>
              <a:t>Pairwise Distances – ALU Sequences</a:t>
            </a:r>
            <a:endParaRPr lang="en-US" sz="3600" dirty="0"/>
          </a:p>
        </p:txBody>
      </p:sp>
      <p:sp>
        <p:nvSpPr>
          <p:cNvPr id="3" name="Content Placeholder 2"/>
          <p:cNvSpPr>
            <a:spLocks noGrp="1"/>
          </p:cNvSpPr>
          <p:nvPr>
            <p:ph idx="1"/>
          </p:nvPr>
        </p:nvSpPr>
        <p:spPr>
          <a:xfrm>
            <a:off x="304800" y="3657600"/>
            <a:ext cx="5257800" cy="2057400"/>
          </a:xfrm>
        </p:spPr>
        <p:txBody>
          <a:bodyPr>
            <a:normAutofit fontScale="62500" lnSpcReduction="20000"/>
          </a:bodyPr>
          <a:lstStyle/>
          <a:p>
            <a:r>
              <a:rPr lang="en-US" dirty="0" smtClean="0"/>
              <a:t>Calculate pairwise distances for a collection of genes (used for clustering, MDS)</a:t>
            </a:r>
          </a:p>
          <a:p>
            <a:r>
              <a:rPr lang="en-US" dirty="0" smtClean="0"/>
              <a:t>O(N^2) problem </a:t>
            </a:r>
          </a:p>
          <a:p>
            <a:r>
              <a:rPr lang="en-US" dirty="0" smtClean="0"/>
              <a:t>“Doubly Data Parallel” at Dryad Stage</a:t>
            </a:r>
          </a:p>
          <a:p>
            <a:r>
              <a:rPr lang="en-US" dirty="0" smtClean="0"/>
              <a:t>Performance close to MPI</a:t>
            </a:r>
          </a:p>
          <a:p>
            <a:r>
              <a:rPr lang="en-US" dirty="0" smtClean="0"/>
              <a:t>Performed on 768 cores (Tempest Cluster)</a:t>
            </a:r>
          </a:p>
          <a:p>
            <a:pPr lvl="1">
              <a:buNone/>
            </a:pPr>
            <a:endParaRPr lang="en-US" dirty="0"/>
          </a:p>
        </p:txBody>
      </p:sp>
      <p:pic>
        <p:nvPicPr>
          <p:cNvPr id="6147" name="Picture 3" descr="E:\academic\phd\Publications\InternPresentation\ALU.png"/>
          <p:cNvPicPr>
            <a:picLocks noChangeAspect="1" noChangeArrowheads="1"/>
          </p:cNvPicPr>
          <p:nvPr/>
        </p:nvPicPr>
        <p:blipFill>
          <a:blip r:embed="rId3" cstate="print"/>
          <a:srcRect/>
          <a:stretch>
            <a:fillRect/>
          </a:stretch>
        </p:blipFill>
        <p:spPr bwMode="auto">
          <a:xfrm>
            <a:off x="228600" y="762000"/>
            <a:ext cx="6477000" cy="2864654"/>
          </a:xfrm>
          <a:prstGeom prst="rect">
            <a:avLst/>
          </a:prstGeom>
          <a:noFill/>
        </p:spPr>
      </p:pic>
      <p:graphicFrame>
        <p:nvGraphicFramePr>
          <p:cNvPr id="121" name="Chart 120"/>
          <p:cNvGraphicFramePr/>
          <p:nvPr/>
        </p:nvGraphicFramePr>
        <p:xfrm>
          <a:off x="5638800" y="4114800"/>
          <a:ext cx="3505200" cy="2743200"/>
        </p:xfrm>
        <a:graphic>
          <a:graphicData uri="http://schemas.openxmlformats.org/drawingml/2006/chart">
            <c:chart xmlns:c="http://schemas.openxmlformats.org/drawingml/2006/chart" xmlns:r="http://schemas.openxmlformats.org/officeDocument/2006/relationships" r:id="rId4"/>
          </a:graphicData>
        </a:graphic>
      </p:graphicFrame>
      <p:sp>
        <p:nvSpPr>
          <p:cNvPr id="122" name="Down Arrow Callout 121"/>
          <p:cNvSpPr/>
          <p:nvPr/>
        </p:nvSpPr>
        <p:spPr>
          <a:xfrm>
            <a:off x="6858000" y="2819400"/>
            <a:ext cx="2133600" cy="1676400"/>
          </a:xfrm>
          <a:prstGeom prst="downArrowCallout">
            <a:avLst>
              <a:gd name="adj1" fmla="val 12207"/>
              <a:gd name="adj2" fmla="val 25000"/>
              <a:gd name="adj3" fmla="val 25000"/>
              <a:gd name="adj4" fmla="val 64977"/>
            </a:avLst>
          </a:prstGeom>
        </p:spPr>
        <p:style>
          <a:lnRef idx="1">
            <a:schemeClr val="accent5"/>
          </a:lnRef>
          <a:fillRef idx="2">
            <a:schemeClr val="accent5"/>
          </a:fillRef>
          <a:effectRef idx="1">
            <a:schemeClr val="accent5"/>
          </a:effectRef>
          <a:fontRef idx="minor">
            <a:schemeClr val="dk1"/>
          </a:fontRef>
        </p:style>
        <p:txBody>
          <a:bodyPr rtlCol="0" anchor="ctr"/>
          <a:lstStyle/>
          <a:p>
            <a:pPr algn="ctr"/>
            <a:r>
              <a:rPr lang="en-US" dirty="0" smtClean="0"/>
              <a:t>125 million distances</a:t>
            </a:r>
          </a:p>
          <a:p>
            <a:pPr algn="ctr"/>
            <a:r>
              <a:rPr lang="en-US" dirty="0" smtClean="0"/>
              <a:t>4 hours &amp; 46 minutes</a:t>
            </a:r>
          </a:p>
          <a:p>
            <a:pPr algn="ctr"/>
            <a:endParaRPr lang="en-US" dirty="0"/>
          </a:p>
        </p:txBody>
      </p:sp>
      <p:pic>
        <p:nvPicPr>
          <p:cNvPr id="123" name="Picture 122" descr="C:\gcf\multicore_msft09\ACTIVEMDSProg\Genome35339.png"/>
          <p:cNvPicPr/>
          <p:nvPr/>
        </p:nvPicPr>
        <p:blipFill>
          <a:blip r:embed="rId5" cstate="print"/>
          <a:srcRect/>
          <a:stretch>
            <a:fillRect/>
          </a:stretch>
        </p:blipFill>
        <p:spPr bwMode="auto">
          <a:xfrm>
            <a:off x="6781800" y="762000"/>
            <a:ext cx="2209800" cy="1524000"/>
          </a:xfrm>
          <a:prstGeom prst="rect">
            <a:avLst/>
          </a:prstGeom>
          <a:noFill/>
          <a:ln w="9525">
            <a:noFill/>
            <a:miter lim="800000"/>
            <a:headEnd/>
            <a:tailEnd/>
          </a:ln>
        </p:spPr>
      </p:pic>
      <p:sp>
        <p:nvSpPr>
          <p:cNvPr id="126" name="TextBox 125"/>
          <p:cNvSpPr txBox="1"/>
          <p:nvPr/>
        </p:nvSpPr>
        <p:spPr>
          <a:xfrm>
            <a:off x="1676400" y="5638800"/>
            <a:ext cx="3962400" cy="1015663"/>
          </a:xfrm>
          <a:prstGeom prst="rect">
            <a:avLst/>
          </a:prstGeom>
          <a:noFill/>
        </p:spPr>
        <p:txBody>
          <a:bodyPr wrap="square" rtlCol="0">
            <a:spAutoFit/>
          </a:bodyPr>
          <a:lstStyle/>
          <a:p>
            <a:r>
              <a:rPr lang="en-US" sz="2000" b="1" dirty="0" smtClean="0"/>
              <a:t>Processes work better than threads when used inside vertices </a:t>
            </a:r>
          </a:p>
          <a:p>
            <a:r>
              <a:rPr lang="en-US" sz="2000" b="1" dirty="0" smtClean="0"/>
              <a:t>100% utilization vs. 70% </a:t>
            </a:r>
            <a:endParaRPr lang="en-US" sz="2000" b="1" dirty="0"/>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229600" cy="990600"/>
          </a:xfrm>
        </p:spPr>
        <p:txBody>
          <a:bodyPr/>
          <a:lstStyle/>
          <a:p>
            <a:r>
              <a:rPr lang="en-US" b="1" dirty="0" smtClean="0"/>
              <a:t>DNA Sequencing Pipeline</a:t>
            </a:r>
            <a:endParaRPr lang="en-US" b="1" dirty="0"/>
          </a:p>
        </p:txBody>
      </p:sp>
      <p:grpSp>
        <p:nvGrpSpPr>
          <p:cNvPr id="4" name="Group 3"/>
          <p:cNvGrpSpPr/>
          <p:nvPr/>
        </p:nvGrpSpPr>
        <p:grpSpPr>
          <a:xfrm>
            <a:off x="76200" y="4838279"/>
            <a:ext cx="8991600" cy="1867321"/>
            <a:chOff x="1263341" y="2588299"/>
            <a:chExt cx="7068639" cy="1162819"/>
          </a:xfrm>
        </p:grpSpPr>
        <p:cxnSp>
          <p:nvCxnSpPr>
            <p:cNvPr id="5" name="Straight Arrow Connector 4"/>
            <p:cNvCxnSpPr>
              <a:stCxn id="26" idx="3"/>
              <a:endCxn id="36" idx="2"/>
            </p:cNvCxnSpPr>
            <p:nvPr/>
          </p:nvCxnSpPr>
          <p:spPr>
            <a:xfrm>
              <a:off x="2313382" y="3248006"/>
              <a:ext cx="273939" cy="989"/>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cxnSp>
          <p:nvCxnSpPr>
            <p:cNvPr id="6" name="Straight Arrow Connector 5"/>
            <p:cNvCxnSpPr/>
            <p:nvPr/>
          </p:nvCxnSpPr>
          <p:spPr>
            <a:xfrm flipV="1">
              <a:off x="3947384" y="3181703"/>
              <a:ext cx="140871" cy="5313"/>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8" name="Straight Arrow Connector 228"/>
            <p:cNvCxnSpPr>
              <a:stCxn id="31" idx="3"/>
              <a:endCxn id="21" idx="2"/>
            </p:cNvCxnSpPr>
            <p:nvPr/>
          </p:nvCxnSpPr>
          <p:spPr>
            <a:xfrm flipV="1">
              <a:off x="6010261" y="2813825"/>
              <a:ext cx="516735" cy="302312"/>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9" name="Group 8"/>
            <p:cNvGrpSpPr/>
            <p:nvPr/>
          </p:nvGrpSpPr>
          <p:grpSpPr>
            <a:xfrm>
              <a:off x="7533167" y="2778102"/>
              <a:ext cx="798813" cy="594360"/>
              <a:chOff x="8193827" y="2680593"/>
              <a:chExt cx="798813" cy="594360"/>
            </a:xfrm>
          </p:grpSpPr>
          <p:sp>
            <p:nvSpPr>
              <p:cNvPr id="38" name="TextBox 167"/>
              <p:cNvSpPr txBox="1"/>
              <p:nvPr/>
            </p:nvSpPr>
            <p:spPr>
              <a:xfrm>
                <a:off x="8233757" y="2874963"/>
                <a:ext cx="758883" cy="249157"/>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00" dirty="0" smtClean="0">
                    <a:latin typeface="Arial" pitchFamily="34" charset="0"/>
                    <a:cs typeface="Arial" pitchFamily="34" charset="0"/>
                  </a:rPr>
                  <a:t>Visualization</a:t>
                </a:r>
              </a:p>
              <a:p>
                <a:pPr algn="l"/>
                <a:r>
                  <a:rPr lang="en-US" sz="1000" dirty="0" smtClean="0">
                    <a:latin typeface="Arial" pitchFamily="34" charset="0"/>
                    <a:cs typeface="Arial" pitchFamily="34" charset="0"/>
                  </a:rPr>
                  <a:t>    </a:t>
                </a:r>
                <a:r>
                  <a:rPr lang="en-US" sz="1000" dirty="0" err="1" smtClean="0">
                    <a:latin typeface="Arial" pitchFamily="34" charset="0"/>
                    <a:cs typeface="Arial" pitchFamily="34" charset="0"/>
                  </a:rPr>
                  <a:t>Plotviz</a:t>
                </a:r>
                <a:endParaRPr lang="en-US" sz="1000" dirty="0">
                  <a:latin typeface="Arial" pitchFamily="34" charset="0"/>
                  <a:cs typeface="Arial" pitchFamily="34" charset="0"/>
                </a:endParaRPr>
              </a:p>
            </p:txBody>
          </p:sp>
          <p:sp>
            <p:nvSpPr>
              <p:cNvPr id="39" name="Oval 38"/>
              <p:cNvSpPr/>
              <p:nvPr/>
            </p:nvSpPr>
            <p:spPr>
              <a:xfrm>
                <a:off x="8193827" y="2680593"/>
                <a:ext cx="738909" cy="59436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grpSp>
        <p:grpSp>
          <p:nvGrpSpPr>
            <p:cNvPr id="10" name="Group 9"/>
            <p:cNvGrpSpPr/>
            <p:nvPr/>
          </p:nvGrpSpPr>
          <p:grpSpPr>
            <a:xfrm>
              <a:off x="2587322" y="2975210"/>
              <a:ext cx="639516" cy="545592"/>
              <a:chOff x="1614216" y="1569720"/>
              <a:chExt cx="639516" cy="545592"/>
            </a:xfrm>
          </p:grpSpPr>
          <p:sp>
            <p:nvSpPr>
              <p:cNvPr id="36" name="Oval 35"/>
              <p:cNvSpPr/>
              <p:nvPr/>
            </p:nvSpPr>
            <p:spPr>
              <a:xfrm>
                <a:off x="1614216" y="1569720"/>
                <a:ext cx="59808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7" name="TextBox 166"/>
              <p:cNvSpPr txBox="1"/>
              <p:nvPr/>
            </p:nvSpPr>
            <p:spPr>
              <a:xfrm>
                <a:off x="1633470" y="1713034"/>
                <a:ext cx="620262"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Blocking </a:t>
                </a:r>
              </a:p>
            </p:txBody>
          </p:sp>
        </p:grpSp>
        <p:grpSp>
          <p:nvGrpSpPr>
            <p:cNvPr id="11" name="Group 10"/>
            <p:cNvGrpSpPr/>
            <p:nvPr/>
          </p:nvGrpSpPr>
          <p:grpSpPr>
            <a:xfrm>
              <a:off x="4088255" y="2956158"/>
              <a:ext cx="703725" cy="545592"/>
              <a:chOff x="4286234" y="2819400"/>
              <a:chExt cx="703725" cy="545592"/>
            </a:xfrm>
          </p:grpSpPr>
          <p:sp>
            <p:nvSpPr>
              <p:cNvPr id="34" name="Oval 33"/>
              <p:cNvSpPr/>
              <p:nvPr/>
            </p:nvSpPr>
            <p:spPr>
              <a:xfrm>
                <a:off x="4296213" y="2819400"/>
                <a:ext cx="693746" cy="54559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5" name="TextBox 164"/>
              <p:cNvSpPr txBox="1"/>
              <p:nvPr/>
            </p:nvSpPr>
            <p:spPr>
              <a:xfrm>
                <a:off x="4286234" y="2907268"/>
                <a:ext cx="645465" cy="25873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Sequence</a:t>
                </a:r>
              </a:p>
              <a:p>
                <a:pPr algn="ctr"/>
                <a:r>
                  <a:rPr lang="en-US" sz="1050" dirty="0" smtClean="0">
                    <a:solidFill>
                      <a:srgbClr val="00B050"/>
                    </a:solidFill>
                  </a:rPr>
                  <a:t>alignment</a:t>
                </a:r>
                <a:endParaRPr lang="en-US" sz="1050" dirty="0">
                  <a:solidFill>
                    <a:srgbClr val="00B050"/>
                  </a:solidFill>
                </a:endParaRPr>
              </a:p>
            </p:txBody>
          </p:sp>
        </p:grpSp>
        <p:grpSp>
          <p:nvGrpSpPr>
            <p:cNvPr id="12" name="Group 11"/>
            <p:cNvGrpSpPr/>
            <p:nvPr/>
          </p:nvGrpSpPr>
          <p:grpSpPr>
            <a:xfrm>
              <a:off x="6523562" y="3324056"/>
              <a:ext cx="519384" cy="427062"/>
              <a:chOff x="4800600" y="1593348"/>
              <a:chExt cx="519384" cy="427062"/>
            </a:xfrm>
          </p:grpSpPr>
          <p:sp>
            <p:nvSpPr>
              <p:cNvPr id="32" name="Oval 31"/>
              <p:cNvSpPr/>
              <p:nvPr/>
            </p:nvSpPr>
            <p:spPr>
              <a:xfrm>
                <a:off x="4800600" y="1593348"/>
                <a:ext cx="519384" cy="427062"/>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3" name="TextBox 162"/>
              <p:cNvSpPr txBox="1"/>
              <p:nvPr/>
            </p:nvSpPr>
            <p:spPr>
              <a:xfrm>
                <a:off x="4882121" y="1722120"/>
                <a:ext cx="380827" cy="158119"/>
              </a:xfrm>
              <a:prstGeom prst="rect">
                <a:avLst/>
              </a:prstGeom>
              <a:noFill/>
            </p:spPr>
            <p:txBody>
              <a:bodyPr wrap="non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r>
                  <a:rPr lang="en-US" sz="1050" dirty="0" smtClean="0">
                    <a:solidFill>
                      <a:srgbClr val="FF0000"/>
                    </a:solidFill>
                  </a:rPr>
                  <a:t>MDS</a:t>
                </a:r>
                <a:endParaRPr lang="en-US" sz="1050" dirty="0">
                  <a:solidFill>
                    <a:srgbClr val="FF0000"/>
                  </a:solidFill>
                </a:endParaRPr>
              </a:p>
            </p:txBody>
          </p:sp>
        </p:grpSp>
        <p:grpSp>
          <p:nvGrpSpPr>
            <p:cNvPr id="13" name="Group 12"/>
            <p:cNvGrpSpPr/>
            <p:nvPr/>
          </p:nvGrpSpPr>
          <p:grpSpPr>
            <a:xfrm>
              <a:off x="4986324" y="2867043"/>
              <a:ext cx="1023937" cy="838187"/>
              <a:chOff x="5085911" y="2819400"/>
              <a:chExt cx="685800" cy="533400"/>
            </a:xfrm>
          </p:grpSpPr>
          <p:grpSp>
            <p:nvGrpSpPr>
              <p:cNvPr id="28" name="Group 27"/>
              <p:cNvGrpSpPr/>
              <p:nvPr/>
            </p:nvGrpSpPr>
            <p:grpSpPr>
              <a:xfrm>
                <a:off x="5085911" y="2819400"/>
                <a:ext cx="685800" cy="533400"/>
                <a:chOff x="1143000" y="2057400"/>
                <a:chExt cx="533400" cy="381000"/>
              </a:xfrm>
            </p:grpSpPr>
            <p:sp>
              <p:nvSpPr>
                <p:cNvPr id="30" name="Flowchart: Multidocument 29"/>
                <p:cNvSpPr/>
                <p:nvPr/>
              </p:nvSpPr>
              <p:spPr>
                <a:xfrm>
                  <a:off x="1143000" y="2057400"/>
                  <a:ext cx="533400" cy="38100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31" name="TextBox 6"/>
                <p:cNvSpPr txBox="1"/>
                <p:nvPr/>
              </p:nvSpPr>
              <p:spPr>
                <a:xfrm>
                  <a:off x="1143000" y="2133600"/>
                  <a:ext cx="533400" cy="74051"/>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100" dirty="0"/>
                </a:p>
              </p:txBody>
            </p:sp>
          </p:grpSp>
          <p:sp>
            <p:nvSpPr>
              <p:cNvPr id="29" name="TextBox 158"/>
              <p:cNvSpPr txBox="1"/>
              <p:nvPr/>
            </p:nvSpPr>
            <p:spPr>
              <a:xfrm>
                <a:off x="5104882" y="2919378"/>
                <a:ext cx="605946" cy="28967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Dissimilarity</a:t>
                </a:r>
              </a:p>
              <a:p>
                <a:pPr algn="l"/>
                <a:r>
                  <a:rPr lang="en-US" sz="1050" dirty="0" smtClean="0"/>
                  <a:t>Matrix</a:t>
                </a:r>
                <a:br>
                  <a:rPr lang="en-US" sz="1050" dirty="0" smtClean="0"/>
                </a:br>
                <a:endParaRPr lang="en-US" sz="1050" dirty="0" smtClean="0"/>
              </a:p>
              <a:p>
                <a:pPr algn="l"/>
                <a:r>
                  <a:rPr lang="en-US" sz="1000" smtClean="0"/>
                  <a:t>N(N-1)/</a:t>
                </a:r>
                <a:r>
                  <a:rPr lang="en-US" sz="1000" dirty="0" smtClean="0"/>
                  <a:t>2 values</a:t>
                </a:r>
              </a:p>
            </p:txBody>
          </p:sp>
        </p:grpSp>
        <p:cxnSp>
          <p:nvCxnSpPr>
            <p:cNvPr id="14" name="Straight Arrow Connector 247"/>
            <p:cNvCxnSpPr/>
            <p:nvPr/>
          </p:nvCxnSpPr>
          <p:spPr>
            <a:xfrm flipV="1">
              <a:off x="7074002" y="3086799"/>
              <a:ext cx="442346" cy="435335"/>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15" name="Group 14"/>
            <p:cNvGrpSpPr/>
            <p:nvPr/>
          </p:nvGrpSpPr>
          <p:grpSpPr>
            <a:xfrm>
              <a:off x="1263341" y="2836617"/>
              <a:ext cx="1155294" cy="822778"/>
              <a:chOff x="1354895" y="2753860"/>
              <a:chExt cx="1140059" cy="827540"/>
            </a:xfrm>
          </p:grpSpPr>
          <p:sp>
            <p:nvSpPr>
              <p:cNvPr id="26" name="Flowchart: Multidocument 25"/>
              <p:cNvSpPr/>
              <p:nvPr/>
            </p:nvSpPr>
            <p:spPr>
              <a:xfrm>
                <a:off x="1354895" y="2753860"/>
                <a:ext cx="1036195" cy="827540"/>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7" name="TextBox 6"/>
              <p:cNvSpPr txBox="1"/>
              <p:nvPr/>
            </p:nvSpPr>
            <p:spPr>
              <a:xfrm>
                <a:off x="1414009" y="3018244"/>
                <a:ext cx="1080945" cy="260237"/>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smtClean="0"/>
                  <a:t>FASTA File</a:t>
                </a:r>
                <a:br>
                  <a:rPr lang="en-US" sz="1050" dirty="0" smtClean="0"/>
                </a:br>
                <a:r>
                  <a:rPr lang="en-US" sz="1050" dirty="0" smtClean="0"/>
                  <a:t>N Sequences</a:t>
                </a:r>
              </a:p>
            </p:txBody>
          </p:sp>
        </p:grpSp>
        <p:grpSp>
          <p:nvGrpSpPr>
            <p:cNvPr id="16" name="Group 15"/>
            <p:cNvGrpSpPr/>
            <p:nvPr/>
          </p:nvGrpSpPr>
          <p:grpSpPr>
            <a:xfrm>
              <a:off x="3293734" y="2899446"/>
              <a:ext cx="685800" cy="667452"/>
              <a:chOff x="3465576" y="2787072"/>
              <a:chExt cx="685800" cy="667452"/>
            </a:xfrm>
          </p:grpSpPr>
          <p:sp>
            <p:nvSpPr>
              <p:cNvPr id="23" name="Flowchart: Multidocument 22"/>
              <p:cNvSpPr/>
              <p:nvPr/>
            </p:nvSpPr>
            <p:spPr>
              <a:xfrm>
                <a:off x="3465576" y="2787072"/>
                <a:ext cx="685800" cy="667452"/>
              </a:xfrm>
              <a:prstGeom prst="flowChartMultidocument">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4" name="TextBox 6"/>
              <p:cNvSpPr txBox="1"/>
              <p:nvPr/>
            </p:nvSpPr>
            <p:spPr>
              <a:xfrm>
                <a:off x="3465576" y="2956560"/>
                <a:ext cx="685800" cy="15811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endParaRPr lang="en-US" sz="1050" dirty="0"/>
              </a:p>
            </p:txBody>
          </p:sp>
          <p:sp>
            <p:nvSpPr>
              <p:cNvPr id="25" name="TextBox 154"/>
              <p:cNvSpPr txBox="1"/>
              <p:nvPr/>
            </p:nvSpPr>
            <p:spPr>
              <a:xfrm>
                <a:off x="3475673" y="2886654"/>
                <a:ext cx="643553" cy="359360"/>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ctr"/>
                <a:r>
                  <a:rPr lang="en-US" sz="1050" dirty="0" smtClean="0">
                    <a:solidFill>
                      <a:srgbClr val="00B050"/>
                    </a:solidFill>
                  </a:rPr>
                  <a:t>Form block</a:t>
                </a:r>
              </a:p>
              <a:p>
                <a:pPr algn="ctr"/>
                <a:r>
                  <a:rPr lang="en-US" sz="1050" dirty="0" smtClean="0">
                    <a:solidFill>
                      <a:srgbClr val="00B050"/>
                    </a:solidFill>
                  </a:rPr>
                  <a:t>Pairings</a:t>
                </a:r>
                <a:endParaRPr lang="en-US" sz="1050" dirty="0">
                  <a:solidFill>
                    <a:srgbClr val="00B050"/>
                  </a:solidFill>
                </a:endParaRPr>
              </a:p>
            </p:txBody>
          </p:sp>
        </p:grpSp>
        <p:grpSp>
          <p:nvGrpSpPr>
            <p:cNvPr id="17" name="Group 16"/>
            <p:cNvGrpSpPr/>
            <p:nvPr/>
          </p:nvGrpSpPr>
          <p:grpSpPr>
            <a:xfrm>
              <a:off x="6526996" y="2588299"/>
              <a:ext cx="666814" cy="451050"/>
              <a:chOff x="4800600" y="1569721"/>
              <a:chExt cx="666814" cy="451050"/>
            </a:xfrm>
          </p:grpSpPr>
          <p:sp>
            <p:nvSpPr>
              <p:cNvPr id="21" name="Oval 20"/>
              <p:cNvSpPr/>
              <p:nvPr/>
            </p:nvSpPr>
            <p:spPr>
              <a:xfrm>
                <a:off x="4800600" y="1569721"/>
                <a:ext cx="601816" cy="451050"/>
              </a:xfrm>
              <a:prstGeom prst="ellipse">
                <a:avLst/>
              </a:prstGeom>
              <a:no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algn="r" rtl="0" fontAlgn="base">
                  <a:spcBef>
                    <a:spcPct val="0"/>
                  </a:spcBef>
                  <a:spcAft>
                    <a:spcPct val="0"/>
                  </a:spcAft>
                  <a:defRPr b="1" kern="1200">
                    <a:solidFill>
                      <a:schemeClr val="lt1"/>
                    </a:solidFill>
                    <a:latin typeface="+mn-lt"/>
                    <a:ea typeface="+mn-ea"/>
                    <a:cs typeface="+mn-cs"/>
                  </a:defRPr>
                </a:lvl1pPr>
                <a:lvl2pPr marL="457200" algn="r" rtl="0" fontAlgn="base">
                  <a:spcBef>
                    <a:spcPct val="0"/>
                  </a:spcBef>
                  <a:spcAft>
                    <a:spcPct val="0"/>
                  </a:spcAft>
                  <a:defRPr b="1" kern="1200">
                    <a:solidFill>
                      <a:schemeClr val="lt1"/>
                    </a:solidFill>
                    <a:latin typeface="+mn-lt"/>
                    <a:ea typeface="+mn-ea"/>
                    <a:cs typeface="+mn-cs"/>
                  </a:defRPr>
                </a:lvl2pPr>
                <a:lvl3pPr marL="914400" algn="r" rtl="0" fontAlgn="base">
                  <a:spcBef>
                    <a:spcPct val="0"/>
                  </a:spcBef>
                  <a:spcAft>
                    <a:spcPct val="0"/>
                  </a:spcAft>
                  <a:defRPr b="1" kern="1200">
                    <a:solidFill>
                      <a:schemeClr val="lt1"/>
                    </a:solidFill>
                    <a:latin typeface="+mn-lt"/>
                    <a:ea typeface="+mn-ea"/>
                    <a:cs typeface="+mn-cs"/>
                  </a:defRPr>
                </a:lvl3pPr>
                <a:lvl4pPr marL="1371600" algn="r" rtl="0" fontAlgn="base">
                  <a:spcBef>
                    <a:spcPct val="0"/>
                  </a:spcBef>
                  <a:spcAft>
                    <a:spcPct val="0"/>
                  </a:spcAft>
                  <a:defRPr b="1" kern="1200">
                    <a:solidFill>
                      <a:schemeClr val="lt1"/>
                    </a:solidFill>
                    <a:latin typeface="+mn-lt"/>
                    <a:ea typeface="+mn-ea"/>
                    <a:cs typeface="+mn-cs"/>
                  </a:defRPr>
                </a:lvl4pPr>
                <a:lvl5pPr marL="1828800" algn="r" rtl="0" fontAlgn="base">
                  <a:spcBef>
                    <a:spcPct val="0"/>
                  </a:spcBef>
                  <a:spcAft>
                    <a:spcPct val="0"/>
                  </a:spcAft>
                  <a:defRPr b="1" kern="1200">
                    <a:solidFill>
                      <a:schemeClr val="lt1"/>
                    </a:solidFill>
                    <a:latin typeface="+mn-lt"/>
                    <a:ea typeface="+mn-ea"/>
                    <a:cs typeface="+mn-cs"/>
                  </a:defRPr>
                </a:lvl5pPr>
                <a:lvl6pPr marL="2286000" algn="l" defTabSz="914400" rtl="0" eaLnBrk="1" latinLnBrk="0" hangingPunct="1">
                  <a:defRPr b="1" kern="1200">
                    <a:solidFill>
                      <a:schemeClr val="lt1"/>
                    </a:solidFill>
                    <a:latin typeface="+mn-lt"/>
                    <a:ea typeface="+mn-ea"/>
                    <a:cs typeface="+mn-cs"/>
                  </a:defRPr>
                </a:lvl6pPr>
                <a:lvl7pPr marL="2743200" algn="l" defTabSz="914400" rtl="0" eaLnBrk="1" latinLnBrk="0" hangingPunct="1">
                  <a:defRPr b="1" kern="1200">
                    <a:solidFill>
                      <a:schemeClr val="lt1"/>
                    </a:solidFill>
                    <a:latin typeface="+mn-lt"/>
                    <a:ea typeface="+mn-ea"/>
                    <a:cs typeface="+mn-cs"/>
                  </a:defRPr>
                </a:lvl7pPr>
                <a:lvl8pPr marL="3200400" algn="l" defTabSz="914400" rtl="0" eaLnBrk="1" latinLnBrk="0" hangingPunct="1">
                  <a:defRPr b="1" kern="1200">
                    <a:solidFill>
                      <a:schemeClr val="lt1"/>
                    </a:solidFill>
                    <a:latin typeface="+mn-lt"/>
                    <a:ea typeface="+mn-ea"/>
                    <a:cs typeface="+mn-cs"/>
                  </a:defRPr>
                </a:lvl8pPr>
                <a:lvl9pPr marL="3657600" algn="l" defTabSz="914400" rtl="0" eaLnBrk="1" latinLnBrk="0" hangingPunct="1">
                  <a:defRPr b="1" kern="1200">
                    <a:solidFill>
                      <a:schemeClr val="lt1"/>
                    </a:solidFill>
                    <a:latin typeface="+mn-lt"/>
                    <a:ea typeface="+mn-ea"/>
                    <a:cs typeface="+mn-cs"/>
                  </a:defRPr>
                </a:lvl9pPr>
              </a:lstStyle>
              <a:p>
                <a:pPr algn="ctr"/>
                <a:endParaRPr lang="en-US" sz="2400"/>
              </a:p>
            </p:txBody>
          </p:sp>
          <p:sp>
            <p:nvSpPr>
              <p:cNvPr id="22" name="TextBox 151"/>
              <p:cNvSpPr txBox="1"/>
              <p:nvPr/>
            </p:nvSpPr>
            <p:spPr>
              <a:xfrm>
                <a:off x="4808473" y="1664622"/>
                <a:ext cx="658941" cy="258739"/>
              </a:xfrm>
              <a:prstGeom prst="rect">
                <a:avLst/>
              </a:prstGeom>
              <a:noFill/>
            </p:spPr>
            <p:txBody>
              <a:bodyPr wrap="square" rtlCol="0">
                <a:spAutoFit/>
              </a:bodyPr>
              <a:lstStyle>
                <a:defPPr>
                  <a:defRPr lang="en-US"/>
                </a:defPPr>
                <a:lvl1pPr algn="r" rtl="0" fontAlgn="base">
                  <a:spcBef>
                    <a:spcPct val="0"/>
                  </a:spcBef>
                  <a:spcAft>
                    <a:spcPct val="0"/>
                  </a:spcAft>
                  <a:defRPr b="1" kern="1200">
                    <a:solidFill>
                      <a:schemeClr val="tx1"/>
                    </a:solidFill>
                    <a:latin typeface="Arial" charset="0"/>
                    <a:ea typeface="+mn-ea"/>
                    <a:cs typeface="+mn-cs"/>
                  </a:defRPr>
                </a:lvl1pPr>
                <a:lvl2pPr marL="457200" algn="r" rtl="0" fontAlgn="base">
                  <a:spcBef>
                    <a:spcPct val="0"/>
                  </a:spcBef>
                  <a:spcAft>
                    <a:spcPct val="0"/>
                  </a:spcAft>
                  <a:defRPr b="1" kern="1200">
                    <a:solidFill>
                      <a:schemeClr val="tx1"/>
                    </a:solidFill>
                    <a:latin typeface="Arial" charset="0"/>
                    <a:ea typeface="+mn-ea"/>
                    <a:cs typeface="+mn-cs"/>
                  </a:defRPr>
                </a:lvl2pPr>
                <a:lvl3pPr marL="914400" algn="r" rtl="0" fontAlgn="base">
                  <a:spcBef>
                    <a:spcPct val="0"/>
                  </a:spcBef>
                  <a:spcAft>
                    <a:spcPct val="0"/>
                  </a:spcAft>
                  <a:defRPr b="1" kern="1200">
                    <a:solidFill>
                      <a:schemeClr val="tx1"/>
                    </a:solidFill>
                    <a:latin typeface="Arial" charset="0"/>
                    <a:ea typeface="+mn-ea"/>
                    <a:cs typeface="+mn-cs"/>
                  </a:defRPr>
                </a:lvl3pPr>
                <a:lvl4pPr marL="1371600" algn="r" rtl="0" fontAlgn="base">
                  <a:spcBef>
                    <a:spcPct val="0"/>
                  </a:spcBef>
                  <a:spcAft>
                    <a:spcPct val="0"/>
                  </a:spcAft>
                  <a:defRPr b="1" kern="1200">
                    <a:solidFill>
                      <a:schemeClr val="tx1"/>
                    </a:solidFill>
                    <a:latin typeface="Arial" charset="0"/>
                    <a:ea typeface="+mn-ea"/>
                    <a:cs typeface="+mn-cs"/>
                  </a:defRPr>
                </a:lvl4pPr>
                <a:lvl5pPr marL="1828800" algn="r" rtl="0" fontAlgn="base">
                  <a:spcBef>
                    <a:spcPct val="0"/>
                  </a:spcBef>
                  <a:spcAft>
                    <a:spcPct val="0"/>
                  </a:spcAft>
                  <a:defRPr b="1" kern="1200">
                    <a:solidFill>
                      <a:schemeClr val="tx1"/>
                    </a:solidFill>
                    <a:latin typeface="Arial" charset="0"/>
                    <a:ea typeface="+mn-ea"/>
                    <a:cs typeface="+mn-cs"/>
                  </a:defRPr>
                </a:lvl5pPr>
                <a:lvl6pPr marL="2286000" algn="l" defTabSz="914400" rtl="0" eaLnBrk="1" latinLnBrk="0" hangingPunct="1">
                  <a:defRPr b="1" kern="1200">
                    <a:solidFill>
                      <a:schemeClr val="tx1"/>
                    </a:solidFill>
                    <a:latin typeface="Arial" charset="0"/>
                    <a:ea typeface="+mn-ea"/>
                    <a:cs typeface="+mn-cs"/>
                  </a:defRPr>
                </a:lvl6pPr>
                <a:lvl7pPr marL="2743200" algn="l" defTabSz="914400" rtl="0" eaLnBrk="1" latinLnBrk="0" hangingPunct="1">
                  <a:defRPr b="1" kern="1200">
                    <a:solidFill>
                      <a:schemeClr val="tx1"/>
                    </a:solidFill>
                    <a:latin typeface="Arial" charset="0"/>
                    <a:ea typeface="+mn-ea"/>
                    <a:cs typeface="+mn-cs"/>
                  </a:defRPr>
                </a:lvl7pPr>
                <a:lvl8pPr marL="3200400" algn="l" defTabSz="914400" rtl="0" eaLnBrk="1" latinLnBrk="0" hangingPunct="1">
                  <a:defRPr b="1" kern="1200">
                    <a:solidFill>
                      <a:schemeClr val="tx1"/>
                    </a:solidFill>
                    <a:latin typeface="Arial" charset="0"/>
                    <a:ea typeface="+mn-ea"/>
                    <a:cs typeface="+mn-cs"/>
                  </a:defRPr>
                </a:lvl8pPr>
                <a:lvl9pPr marL="3657600" algn="l" defTabSz="914400" rtl="0" eaLnBrk="1" latinLnBrk="0" hangingPunct="1">
                  <a:defRPr b="1" kern="1200">
                    <a:solidFill>
                      <a:schemeClr val="tx1"/>
                    </a:solidFill>
                    <a:latin typeface="Arial" charset="0"/>
                    <a:ea typeface="+mn-ea"/>
                    <a:cs typeface="+mn-cs"/>
                  </a:defRPr>
                </a:lvl9pPr>
              </a:lstStyle>
              <a:p>
                <a:pPr algn="l"/>
                <a:r>
                  <a:rPr lang="en-US" sz="1050" dirty="0" err="1" smtClean="0">
                    <a:solidFill>
                      <a:srgbClr val="FF0000"/>
                    </a:solidFill>
                  </a:rPr>
                  <a:t>Pairwise</a:t>
                </a:r>
                <a:endParaRPr lang="en-US" sz="1050" dirty="0" smtClean="0">
                  <a:solidFill>
                    <a:srgbClr val="FF0000"/>
                  </a:solidFill>
                </a:endParaRPr>
              </a:p>
              <a:p>
                <a:pPr algn="l"/>
                <a:r>
                  <a:rPr lang="en-US" sz="1050" dirty="0" smtClean="0">
                    <a:solidFill>
                      <a:srgbClr val="FF0000"/>
                    </a:solidFill>
                  </a:rPr>
                  <a:t>clustering</a:t>
                </a:r>
              </a:p>
            </p:txBody>
          </p:sp>
        </p:grpSp>
        <p:cxnSp>
          <p:nvCxnSpPr>
            <p:cNvPr id="18" name="Straight Arrow Connector 263"/>
            <p:cNvCxnSpPr/>
            <p:nvPr/>
          </p:nvCxnSpPr>
          <p:spPr>
            <a:xfrm>
              <a:off x="7133905" y="2802092"/>
              <a:ext cx="356480" cy="274956"/>
            </a:xfrm>
            <a:prstGeom prst="bentConnector3">
              <a:avLst>
                <a:gd name="adj1" fmla="val 44346"/>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19" name="Straight Arrow Connector 264"/>
            <p:cNvCxnSpPr>
              <a:stCxn id="31" idx="3"/>
              <a:endCxn id="32" idx="2"/>
            </p:cNvCxnSpPr>
            <p:nvPr/>
          </p:nvCxnSpPr>
          <p:spPr>
            <a:xfrm>
              <a:off x="6010261" y="3116136"/>
              <a:ext cx="513301" cy="421451"/>
            </a:xfrm>
            <a:prstGeom prst="bentConnector3">
              <a:avLst>
                <a:gd name="adj1" fmla="val 50000"/>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cxnSp>
          <p:nvCxnSpPr>
            <p:cNvPr id="20" name="Straight Arrow Connector 19"/>
            <p:cNvCxnSpPr>
              <a:stCxn id="36" idx="6"/>
            </p:cNvCxnSpPr>
            <p:nvPr/>
          </p:nvCxnSpPr>
          <p:spPr>
            <a:xfrm>
              <a:off x="3185408" y="3248006"/>
              <a:ext cx="114660" cy="4610"/>
            </a:xfrm>
            <a:prstGeom prst="straightConnector1">
              <a:avLst/>
            </a:prstGeom>
            <a:ln w="6350" cmpd="sng">
              <a:solidFill>
                <a:schemeClr val="tx1"/>
              </a:solidFill>
              <a:headEnd type="none"/>
              <a:tailEnd type="triangle" w="sm" len="sm"/>
            </a:ln>
          </p:spPr>
          <p:style>
            <a:lnRef idx="1">
              <a:schemeClr val="accent1"/>
            </a:lnRef>
            <a:fillRef idx="0">
              <a:schemeClr val="accent1"/>
            </a:fillRef>
            <a:effectRef idx="0">
              <a:schemeClr val="accent1"/>
            </a:effectRef>
            <a:fontRef idx="minor">
              <a:schemeClr val="tx1"/>
            </a:fontRef>
          </p:style>
        </p:cxnSp>
      </p:grpSp>
      <p:cxnSp>
        <p:nvCxnSpPr>
          <p:cNvPr id="57" name="Straight Arrow Connector 56"/>
          <p:cNvCxnSpPr/>
          <p:nvPr/>
        </p:nvCxnSpPr>
        <p:spPr>
          <a:xfrm flipV="1">
            <a:off x="4572000" y="5791200"/>
            <a:ext cx="179194" cy="8532"/>
          </a:xfrm>
          <a:prstGeom prst="straightConnector1">
            <a:avLst/>
          </a:prstGeom>
          <a:ln w="3175">
            <a:solidFill>
              <a:schemeClr val="tx1"/>
            </a:solidFill>
            <a:tailEnd type="triangle" w="sm" len="sm"/>
          </a:ln>
        </p:spPr>
        <p:style>
          <a:lnRef idx="1">
            <a:schemeClr val="accent1"/>
          </a:lnRef>
          <a:fillRef idx="0">
            <a:schemeClr val="accent1"/>
          </a:fillRef>
          <a:effectRef idx="0">
            <a:schemeClr val="accent1"/>
          </a:effectRef>
          <a:fontRef idx="minor">
            <a:schemeClr val="tx1"/>
          </a:fontRef>
        </p:style>
      </p:cxnSp>
      <p:grpSp>
        <p:nvGrpSpPr>
          <p:cNvPr id="67" name="Group 66"/>
          <p:cNvGrpSpPr/>
          <p:nvPr/>
        </p:nvGrpSpPr>
        <p:grpSpPr>
          <a:xfrm>
            <a:off x="1261382" y="990600"/>
            <a:ext cx="7654018" cy="2743200"/>
            <a:chOff x="609600" y="990600"/>
            <a:chExt cx="7654018" cy="2743200"/>
          </a:xfrm>
        </p:grpSpPr>
        <p:sp>
          <p:nvSpPr>
            <p:cNvPr id="61" name="TextBox 60"/>
            <p:cNvSpPr txBox="1"/>
            <p:nvPr/>
          </p:nvSpPr>
          <p:spPr>
            <a:xfrm>
              <a:off x="609600" y="990600"/>
              <a:ext cx="7654018" cy="369332"/>
            </a:xfrm>
            <a:prstGeom prst="rect">
              <a:avLst/>
            </a:prstGeom>
            <a:noFill/>
          </p:spPr>
          <p:txBody>
            <a:bodyPr wrap="none" rtlCol="0">
              <a:spAutoFit/>
            </a:bodyPr>
            <a:lstStyle/>
            <a:p>
              <a:r>
                <a:rPr lang="en-US" dirty="0" err="1" smtClean="0"/>
                <a:t>Illumina</a:t>
              </a:r>
              <a:r>
                <a:rPr lang="en-US" dirty="0" smtClean="0"/>
                <a:t>/</a:t>
              </a:r>
              <a:r>
                <a:rPr lang="en-US" dirty="0" err="1" smtClean="0"/>
                <a:t>Solexa</a:t>
              </a:r>
              <a:r>
                <a:rPr lang="en-US" dirty="0" smtClean="0"/>
                <a:t>                     Roche/454 Life Sciences     Applied </a:t>
              </a:r>
              <a:r>
                <a:rPr lang="en-US" dirty="0" err="1" smtClean="0"/>
                <a:t>Biosystems</a:t>
              </a:r>
              <a:r>
                <a:rPr lang="en-US" dirty="0" smtClean="0"/>
                <a:t>/</a:t>
              </a:r>
              <a:r>
                <a:rPr lang="en-US" dirty="0" err="1" smtClean="0"/>
                <a:t>SOLiD</a:t>
              </a:r>
              <a:endParaRPr lang="en-US" dirty="0"/>
            </a:p>
          </p:txBody>
        </p:sp>
        <p:grpSp>
          <p:nvGrpSpPr>
            <p:cNvPr id="64" name="Group 63"/>
            <p:cNvGrpSpPr/>
            <p:nvPr/>
          </p:nvGrpSpPr>
          <p:grpSpPr>
            <a:xfrm>
              <a:off x="609600" y="1385824"/>
              <a:ext cx="7162800" cy="2347976"/>
              <a:chOff x="609600" y="1385824"/>
              <a:chExt cx="6705600" cy="2067052"/>
            </a:xfrm>
          </p:grpSpPr>
          <p:pic>
            <p:nvPicPr>
              <p:cNvPr id="262146" name="Picture 2"/>
              <p:cNvPicPr>
                <a:picLocks noChangeAspect="1" noChangeArrowheads="1"/>
              </p:cNvPicPr>
              <p:nvPr/>
            </p:nvPicPr>
            <p:blipFill>
              <a:blip r:embed="rId3" cstate="print"/>
              <a:srcRect/>
              <a:stretch>
                <a:fillRect/>
              </a:stretch>
            </p:blipFill>
            <p:spPr bwMode="auto">
              <a:xfrm>
                <a:off x="609600" y="1395413"/>
                <a:ext cx="2286000" cy="2047875"/>
              </a:xfrm>
              <a:prstGeom prst="rect">
                <a:avLst/>
              </a:prstGeom>
              <a:noFill/>
              <a:ln w="9525">
                <a:noFill/>
                <a:miter lim="800000"/>
                <a:headEnd/>
                <a:tailEnd/>
              </a:ln>
            </p:spPr>
          </p:pic>
          <p:pic>
            <p:nvPicPr>
              <p:cNvPr id="262147" name="Picture 3"/>
              <p:cNvPicPr>
                <a:picLocks noChangeAspect="1" noChangeArrowheads="1"/>
              </p:cNvPicPr>
              <p:nvPr/>
            </p:nvPicPr>
            <p:blipFill>
              <a:blip r:embed="rId4" cstate="print"/>
              <a:srcRect/>
              <a:stretch>
                <a:fillRect/>
              </a:stretch>
            </p:blipFill>
            <p:spPr bwMode="auto">
              <a:xfrm>
                <a:off x="3086100" y="1390650"/>
                <a:ext cx="2057400" cy="2057400"/>
              </a:xfrm>
              <a:prstGeom prst="rect">
                <a:avLst/>
              </a:prstGeom>
              <a:noFill/>
              <a:ln w="9525">
                <a:noFill/>
                <a:miter lim="800000"/>
                <a:headEnd/>
                <a:tailEnd/>
              </a:ln>
            </p:spPr>
          </p:pic>
          <p:pic>
            <p:nvPicPr>
              <p:cNvPr id="262148" name="Picture 4"/>
              <p:cNvPicPr>
                <a:picLocks noChangeAspect="1" noChangeArrowheads="1"/>
              </p:cNvPicPr>
              <p:nvPr/>
            </p:nvPicPr>
            <p:blipFill>
              <a:blip r:embed="rId5" cstate="print"/>
              <a:srcRect/>
              <a:stretch>
                <a:fillRect/>
              </a:stretch>
            </p:blipFill>
            <p:spPr bwMode="auto">
              <a:xfrm>
                <a:off x="5334000" y="1385824"/>
                <a:ext cx="1981200" cy="2067052"/>
              </a:xfrm>
              <a:prstGeom prst="rect">
                <a:avLst/>
              </a:prstGeom>
              <a:noFill/>
              <a:ln w="9525">
                <a:noFill/>
                <a:miter lim="800000"/>
                <a:headEnd/>
                <a:tailEnd/>
              </a:ln>
            </p:spPr>
          </p:pic>
        </p:grpSp>
      </p:grpSp>
      <p:sp>
        <p:nvSpPr>
          <p:cNvPr id="65" name="Down Arrow 64"/>
          <p:cNvSpPr/>
          <p:nvPr/>
        </p:nvSpPr>
        <p:spPr>
          <a:xfrm rot="2951758">
            <a:off x="3628345" y="3741856"/>
            <a:ext cx="228600" cy="892642"/>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2149" name="Picture 5"/>
          <p:cNvPicPr>
            <a:picLocks noChangeAspect="1" noChangeArrowheads="1"/>
          </p:cNvPicPr>
          <p:nvPr/>
        </p:nvPicPr>
        <p:blipFill>
          <a:blip r:embed="rId6" cstate="print"/>
          <a:srcRect/>
          <a:stretch>
            <a:fillRect/>
          </a:stretch>
        </p:blipFill>
        <p:spPr bwMode="auto">
          <a:xfrm>
            <a:off x="152400" y="2209800"/>
            <a:ext cx="914400" cy="914400"/>
          </a:xfrm>
          <a:prstGeom prst="rect">
            <a:avLst/>
          </a:prstGeom>
          <a:noFill/>
          <a:ln w="9525">
            <a:noFill/>
            <a:miter lim="800000"/>
            <a:headEnd/>
            <a:tailEnd/>
          </a:ln>
        </p:spPr>
      </p:pic>
      <p:sp>
        <p:nvSpPr>
          <p:cNvPr id="68" name="TextBox 67"/>
          <p:cNvSpPr txBox="1"/>
          <p:nvPr/>
        </p:nvSpPr>
        <p:spPr>
          <a:xfrm>
            <a:off x="152400" y="1828800"/>
            <a:ext cx="945067" cy="369332"/>
          </a:xfrm>
          <a:prstGeom prst="rect">
            <a:avLst/>
          </a:prstGeom>
          <a:noFill/>
        </p:spPr>
        <p:txBody>
          <a:bodyPr wrap="none" rtlCol="0">
            <a:spAutoFit/>
          </a:bodyPr>
          <a:lstStyle/>
          <a:p>
            <a:r>
              <a:rPr lang="en-US" dirty="0" smtClean="0"/>
              <a:t>Internet</a:t>
            </a:r>
            <a:endParaRPr lang="en-US" dirty="0"/>
          </a:p>
        </p:txBody>
      </p:sp>
      <p:sp>
        <p:nvSpPr>
          <p:cNvPr id="69" name="Down Arrow 68"/>
          <p:cNvSpPr/>
          <p:nvPr/>
        </p:nvSpPr>
        <p:spPr>
          <a:xfrm>
            <a:off x="304800" y="3200400"/>
            <a:ext cx="228600" cy="1828800"/>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p:nvPr/>
        </p:nvSpPr>
        <p:spPr>
          <a:xfrm>
            <a:off x="1371600" y="4419600"/>
            <a:ext cx="1828800" cy="609600"/>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solidFill>
                  <a:srgbClr val="00B050"/>
                </a:solidFill>
              </a:rPr>
              <a:t>Read Alignment</a:t>
            </a:r>
            <a:endParaRPr lang="en-US" dirty="0">
              <a:solidFill>
                <a:srgbClr val="00B050"/>
              </a:solidFill>
            </a:endParaRPr>
          </a:p>
        </p:txBody>
      </p:sp>
      <p:sp>
        <p:nvSpPr>
          <p:cNvPr id="71" name="Down Arrow 70"/>
          <p:cNvSpPr/>
          <p:nvPr/>
        </p:nvSpPr>
        <p:spPr>
          <a:xfrm rot="19948085">
            <a:off x="861978" y="3169562"/>
            <a:ext cx="228600" cy="1477673"/>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73" name="Straight Arrow Connector 72"/>
          <p:cNvCxnSpPr/>
          <p:nvPr/>
        </p:nvCxnSpPr>
        <p:spPr>
          <a:xfrm rot="5400000">
            <a:off x="1980406" y="5257800"/>
            <a:ext cx="305594" cy="794"/>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75" name="TextBox 74"/>
          <p:cNvSpPr txBox="1"/>
          <p:nvPr/>
        </p:nvSpPr>
        <p:spPr>
          <a:xfrm>
            <a:off x="4343400" y="3886200"/>
            <a:ext cx="4179670" cy="923330"/>
          </a:xfrm>
          <a:prstGeom prst="rect">
            <a:avLst/>
          </a:prstGeom>
          <a:noFill/>
        </p:spPr>
        <p:txBody>
          <a:bodyPr wrap="none" rtlCol="0">
            <a:spAutoFit/>
          </a:bodyPr>
          <a:lstStyle/>
          <a:p>
            <a:r>
              <a:rPr lang="en-US" dirty="0" smtClean="0"/>
              <a:t>~300 million base pairs per day leading to</a:t>
            </a:r>
          </a:p>
          <a:p>
            <a:r>
              <a:rPr lang="en-US" dirty="0" smtClean="0"/>
              <a:t>~3000 sequences per day per instrument</a:t>
            </a:r>
          </a:p>
          <a:p>
            <a:r>
              <a:rPr lang="en-US" dirty="0" smtClean="0"/>
              <a:t>? 500 instruments at ~0.5M</a:t>
            </a:r>
            <a:r>
              <a:rPr lang="en-US" smtClean="0"/>
              <a:t>$ each</a:t>
            </a:r>
            <a:endParaRPr lang="en-US" dirty="0"/>
          </a:p>
        </p:txBody>
      </p:sp>
      <p:sp>
        <p:nvSpPr>
          <p:cNvPr id="76" name="TextBox 75"/>
          <p:cNvSpPr txBox="1"/>
          <p:nvPr/>
        </p:nvSpPr>
        <p:spPr>
          <a:xfrm>
            <a:off x="1981200" y="6400800"/>
            <a:ext cx="1307537" cy="369332"/>
          </a:xfrm>
          <a:prstGeom prst="rect">
            <a:avLst/>
          </a:prstGeom>
          <a:noFill/>
        </p:spPr>
        <p:txBody>
          <a:bodyPr wrap="none" rtlCol="0">
            <a:spAutoFit/>
          </a:bodyPr>
          <a:lstStyle/>
          <a:p>
            <a:r>
              <a:rPr lang="en-US" dirty="0" smtClean="0">
                <a:solidFill>
                  <a:srgbClr val="00B050"/>
                </a:solidFill>
              </a:rPr>
              <a:t>MapReduce</a:t>
            </a:r>
            <a:endParaRPr lang="en-US" dirty="0">
              <a:solidFill>
                <a:srgbClr val="00B050"/>
              </a:solidFill>
            </a:endParaRPr>
          </a:p>
        </p:txBody>
      </p:sp>
      <p:sp>
        <p:nvSpPr>
          <p:cNvPr id="77" name="TextBox 76"/>
          <p:cNvSpPr txBox="1"/>
          <p:nvPr/>
        </p:nvSpPr>
        <p:spPr>
          <a:xfrm>
            <a:off x="6833234" y="5638800"/>
            <a:ext cx="558166" cy="369332"/>
          </a:xfrm>
          <a:prstGeom prst="rect">
            <a:avLst/>
          </a:prstGeom>
          <a:noFill/>
        </p:spPr>
        <p:txBody>
          <a:bodyPr wrap="none" rtlCol="0">
            <a:spAutoFit/>
          </a:bodyPr>
          <a:lstStyle/>
          <a:p>
            <a:r>
              <a:rPr lang="en-US" dirty="0" smtClean="0">
                <a:solidFill>
                  <a:srgbClr val="FF0000"/>
                </a:solidFill>
              </a:rPr>
              <a:t>MPI</a:t>
            </a:r>
            <a:endParaRPr lang="en-US" dirty="0">
              <a:solidFill>
                <a:srgbClr val="FF0000"/>
              </a:solidFill>
            </a:endParaRPr>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p:cNvPicPr/>
          <p:nvPr/>
        </p:nvPicPr>
        <p:blipFill>
          <a:blip r:embed="rId3" cstate="print"/>
          <a:srcRect/>
          <a:stretch>
            <a:fillRect/>
          </a:stretch>
        </p:blipFill>
        <p:spPr bwMode="auto">
          <a:xfrm>
            <a:off x="0" y="1238220"/>
            <a:ext cx="3857946" cy="3502059"/>
          </a:xfrm>
          <a:prstGeom prst="rect">
            <a:avLst/>
          </a:prstGeom>
          <a:noFill/>
          <a:ln w="9525">
            <a:noFill/>
            <a:miter lim="800000"/>
            <a:headEnd/>
            <a:tailEnd/>
          </a:ln>
        </p:spPr>
      </p:pic>
      <p:pic>
        <p:nvPicPr>
          <p:cNvPr id="8" name="Picture 7"/>
          <p:cNvPicPr/>
          <p:nvPr/>
        </p:nvPicPr>
        <p:blipFill>
          <a:blip r:embed="rId4" cstate="print"/>
          <a:srcRect/>
          <a:stretch>
            <a:fillRect/>
          </a:stretch>
        </p:blipFill>
        <p:spPr bwMode="auto">
          <a:xfrm>
            <a:off x="3987792" y="1092168"/>
            <a:ext cx="4910188" cy="3578274"/>
          </a:xfrm>
          <a:prstGeom prst="rect">
            <a:avLst/>
          </a:prstGeom>
          <a:noFill/>
          <a:ln w="9525">
            <a:noFill/>
            <a:miter lim="800000"/>
            <a:headEnd/>
            <a:tailEnd/>
          </a:ln>
        </p:spPr>
      </p:pic>
      <p:sp>
        <p:nvSpPr>
          <p:cNvPr id="9" name="TextBox 8"/>
          <p:cNvSpPr txBox="1"/>
          <p:nvPr/>
        </p:nvSpPr>
        <p:spPr>
          <a:xfrm>
            <a:off x="482480" y="5072085"/>
            <a:ext cx="3292376" cy="646331"/>
          </a:xfrm>
          <a:prstGeom prst="rect">
            <a:avLst/>
          </a:prstGeom>
          <a:noFill/>
        </p:spPr>
        <p:txBody>
          <a:bodyPr wrap="none" rtlCol="0">
            <a:spAutoFit/>
          </a:bodyPr>
          <a:lstStyle/>
          <a:p>
            <a:pPr algn="ctr"/>
            <a:r>
              <a:rPr lang="en-US" dirty="0" smtClean="0"/>
              <a:t>Block Arrangement in Dryad</a:t>
            </a:r>
            <a:br>
              <a:rPr lang="en-US" dirty="0" smtClean="0"/>
            </a:br>
            <a:r>
              <a:rPr lang="en-US" dirty="0" smtClean="0"/>
              <a:t>and Hadoop</a:t>
            </a:r>
            <a:endParaRPr lang="en-US" dirty="0"/>
          </a:p>
        </p:txBody>
      </p:sp>
      <p:sp>
        <p:nvSpPr>
          <p:cNvPr id="10" name="TextBox 9"/>
          <p:cNvSpPr txBox="1"/>
          <p:nvPr/>
        </p:nvSpPr>
        <p:spPr>
          <a:xfrm>
            <a:off x="5046605" y="4999059"/>
            <a:ext cx="3006016" cy="646331"/>
          </a:xfrm>
          <a:prstGeom prst="rect">
            <a:avLst/>
          </a:prstGeom>
          <a:noFill/>
        </p:spPr>
        <p:txBody>
          <a:bodyPr wrap="none" rtlCol="0">
            <a:spAutoFit/>
          </a:bodyPr>
          <a:lstStyle/>
          <a:p>
            <a:pPr algn="ctr"/>
            <a:r>
              <a:rPr lang="en-US" dirty="0" smtClean="0"/>
              <a:t>Execution Model in Dryad</a:t>
            </a:r>
            <a:br>
              <a:rPr lang="en-US" dirty="0" smtClean="0"/>
            </a:br>
            <a:r>
              <a:rPr lang="en-US" dirty="0" smtClean="0"/>
              <a:t>and Hadoop</a:t>
            </a:r>
            <a:endParaRPr lang="en-US" dirty="0"/>
          </a:p>
        </p:txBody>
      </p:sp>
      <p:sp>
        <p:nvSpPr>
          <p:cNvPr id="7" name="Title 1"/>
          <p:cNvSpPr>
            <a:spLocks noGrp="1"/>
          </p:cNvSpPr>
          <p:nvPr>
            <p:ph type="title"/>
          </p:nvPr>
        </p:nvSpPr>
        <p:spPr>
          <a:xfrm>
            <a:off x="457200" y="0"/>
            <a:ext cx="8229600" cy="1143000"/>
          </a:xfrm>
        </p:spPr>
        <p:txBody>
          <a:bodyPr>
            <a:normAutofit/>
          </a:bodyPr>
          <a:lstStyle/>
          <a:p>
            <a:r>
              <a:rPr lang="en-US" dirty="0" smtClean="0"/>
              <a:t>Hadoop/Dryad Model</a:t>
            </a:r>
            <a:endParaRPr lang="en-US" dirty="0"/>
          </a:p>
        </p:txBody>
      </p:sp>
      <p:sp>
        <p:nvSpPr>
          <p:cNvPr id="11" name="TextBox 10"/>
          <p:cNvSpPr txBox="1"/>
          <p:nvPr/>
        </p:nvSpPr>
        <p:spPr>
          <a:xfrm>
            <a:off x="990600" y="6172200"/>
            <a:ext cx="5799152" cy="369332"/>
          </a:xfrm>
          <a:prstGeom prst="rect">
            <a:avLst/>
          </a:prstGeom>
          <a:noFill/>
        </p:spPr>
        <p:txBody>
          <a:bodyPr wrap="none" rtlCol="0">
            <a:spAutoFit/>
          </a:bodyPr>
          <a:lstStyle/>
          <a:p>
            <a:r>
              <a:rPr lang="en-US" b="1" dirty="0" smtClean="0"/>
              <a:t>Need to generate a single file with full </a:t>
            </a:r>
            <a:r>
              <a:rPr lang="en-US" b="1" dirty="0" err="1" smtClean="0"/>
              <a:t>NxN</a:t>
            </a:r>
            <a:r>
              <a:rPr lang="en-US" b="1" dirty="0" smtClean="0"/>
              <a:t> distance matrix</a:t>
            </a:r>
            <a:endParaRPr lang="en-US" b="1" dirty="0"/>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1746" name="Picture 4" descr="C:\Documents and Settings\Geoffrey Fox\Desktop\FutureGrid_01.tiff"/>
          <p:cNvPicPr>
            <a:picLocks noChangeAspect="1" noChangeArrowheads="1"/>
          </p:cNvPicPr>
          <p:nvPr/>
        </p:nvPicPr>
        <p:blipFill>
          <a:blip r:embed="rId3" cstate="print"/>
          <a:srcRect/>
          <a:stretch>
            <a:fillRect/>
          </a:stretch>
        </p:blipFill>
        <p:spPr bwMode="auto">
          <a:xfrm>
            <a:off x="-15875" y="369888"/>
            <a:ext cx="9174163" cy="6488112"/>
          </a:xfrm>
          <a:prstGeom prst="rect">
            <a:avLst/>
          </a:prstGeom>
          <a:noFill/>
          <a:ln w="9525">
            <a:noFill/>
            <a:miter lim="800000"/>
            <a:headEnd/>
            <a:tailEnd/>
          </a:ln>
        </p:spPr>
      </p:pic>
      <p:sp>
        <p:nvSpPr>
          <p:cNvPr id="4" name="Title 3"/>
          <p:cNvSpPr>
            <a:spLocks noGrp="1"/>
          </p:cNvSpPr>
          <p:nvPr>
            <p:ph type="title"/>
          </p:nvPr>
        </p:nvSpPr>
        <p:spPr>
          <a:xfrm>
            <a:off x="-120650" y="-123825"/>
            <a:ext cx="9144000" cy="1143000"/>
          </a:xfrm>
        </p:spPr>
        <p:txBody>
          <a:bodyPr/>
          <a:lstStyle/>
          <a:p>
            <a:pPr eaLnBrk="1" fontAlgn="auto" hangingPunct="1">
              <a:spcAft>
                <a:spcPts val="0"/>
              </a:spcAft>
              <a:defRPr/>
            </a:pPr>
            <a:r>
              <a:rPr lang="en-US" dirty="0" smtClean="0"/>
              <a:t>FutureGrid Hardware</a:t>
            </a: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gcf\multicore_msft09\ACTIVEMDSProg\ALU35339\AllAlu35339A.png"/>
          <p:cNvPicPr>
            <a:picLocks noChangeAspect="1" noChangeArrowheads="1"/>
          </p:cNvPicPr>
          <p:nvPr/>
        </p:nvPicPr>
        <p:blipFill>
          <a:blip r:embed="rId3" cstate="print"/>
          <a:srcRect/>
          <a:stretch>
            <a:fillRect/>
          </a:stretch>
        </p:blipFill>
        <p:spPr bwMode="auto">
          <a:xfrm>
            <a:off x="0" y="0"/>
            <a:ext cx="9143999" cy="6553200"/>
          </a:xfrm>
          <a:prstGeom prst="rect">
            <a:avLst/>
          </a:prstGeom>
          <a:noFill/>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MG30000-17clustersC.png"/>
          <p:cNvPicPr>
            <a:picLocks noChangeAspect="1"/>
          </p:cNvPicPr>
          <p:nvPr/>
        </p:nvPicPr>
        <p:blipFill>
          <a:blip r:embed="rId3" cstate="print"/>
          <a:stretch>
            <a:fillRect/>
          </a:stretch>
        </p:blipFill>
        <p:spPr>
          <a:xfrm>
            <a:off x="0" y="0"/>
            <a:ext cx="9144000" cy="6553200"/>
          </a:xfrm>
          <a:prstGeom prst="rect">
            <a:avLst/>
          </a:prstGeom>
        </p:spPr>
      </p:pic>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C:\Documents and Settings\Geoffrey Fox\Desktop\URGENT\MC30000\MG30000_Select2and5_10Clusters_Chinorm2.png"/>
          <p:cNvPicPr>
            <a:picLocks noChangeAspect="1" noChangeArrowheads="1"/>
          </p:cNvPicPr>
          <p:nvPr/>
        </p:nvPicPr>
        <p:blipFill>
          <a:blip r:embed="rId3" cstate="print"/>
          <a:srcRect/>
          <a:stretch>
            <a:fillRect/>
          </a:stretch>
        </p:blipFill>
        <p:spPr bwMode="auto">
          <a:xfrm>
            <a:off x="0" y="0"/>
            <a:ext cx="9144000" cy="6180794"/>
          </a:xfrm>
          <a:prstGeom prst="rect">
            <a:avLst/>
          </a:prstGeom>
          <a:noFill/>
        </p:spPr>
      </p:pic>
      <p:sp>
        <p:nvSpPr>
          <p:cNvPr id="3" name="Title 2"/>
          <p:cNvSpPr>
            <a:spLocks noGrp="1"/>
          </p:cNvSpPr>
          <p:nvPr>
            <p:ph type="title"/>
          </p:nvPr>
        </p:nvSpPr>
        <p:spPr>
          <a:xfrm>
            <a:off x="152400" y="6172200"/>
            <a:ext cx="8229600" cy="685800"/>
          </a:xfrm>
        </p:spPr>
        <p:txBody>
          <a:bodyPr>
            <a:normAutofit fontScale="90000"/>
          </a:bodyPr>
          <a:lstStyle/>
          <a:p>
            <a:r>
              <a:rPr lang="en-US" dirty="0" smtClean="0"/>
              <a:t>Hierarchical </a:t>
            </a:r>
            <a:r>
              <a:rPr lang="en-US" dirty="0" err="1" smtClean="0"/>
              <a:t>Subclustering</a:t>
            </a:r>
            <a:endParaRPr lang="en-US" dirty="0"/>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Title 2"/>
          <p:cNvSpPr>
            <a:spLocks noGrp="1"/>
          </p:cNvSpPr>
          <p:nvPr>
            <p:ph type="title"/>
          </p:nvPr>
        </p:nvSpPr>
        <p:spPr>
          <a:xfrm>
            <a:off x="457200" y="457200"/>
            <a:ext cx="8229600" cy="1143000"/>
          </a:xfrm>
        </p:spPr>
        <p:txBody>
          <a:bodyPr>
            <a:normAutofit fontScale="90000"/>
          </a:bodyPr>
          <a:lstStyle/>
          <a:p>
            <a:r>
              <a:rPr lang="en-US" dirty="0" smtClean="0"/>
              <a:t>Pairwise Clustering</a:t>
            </a:r>
            <a:br>
              <a:rPr lang="en-US" dirty="0" smtClean="0"/>
            </a:br>
            <a:r>
              <a:rPr lang="en-US" dirty="0" smtClean="0"/>
              <a:t>30,000 Points on Tempest</a:t>
            </a:r>
            <a:endParaRPr lang="en-US" dirty="0"/>
          </a:p>
        </p:txBody>
      </p:sp>
      <p:pic>
        <p:nvPicPr>
          <p:cNvPr id="24" name="Picture 23"/>
          <p:cNvPicPr/>
          <p:nvPr/>
        </p:nvPicPr>
        <p:blipFill>
          <a:blip r:embed="rId3" cstate="print"/>
          <a:srcRect/>
          <a:stretch>
            <a:fillRect/>
          </a:stretch>
        </p:blipFill>
        <p:spPr bwMode="auto">
          <a:xfrm>
            <a:off x="0" y="1676400"/>
            <a:ext cx="8915400" cy="4800600"/>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1143000"/>
          </a:xfrm>
        </p:spPr>
        <p:txBody>
          <a:bodyPr>
            <a:normAutofit fontScale="90000"/>
          </a:bodyPr>
          <a:lstStyle/>
          <a:p>
            <a:r>
              <a:rPr lang="en-US" dirty="0" smtClean="0"/>
              <a:t>Dryad versus MPI for Smith Waterman</a:t>
            </a:r>
            <a:endParaRPr lang="en-US" dirty="0"/>
          </a:p>
        </p:txBody>
      </p:sp>
      <p:pic>
        <p:nvPicPr>
          <p:cNvPr id="5" name="Picture 4"/>
          <p:cNvPicPr/>
          <p:nvPr/>
        </p:nvPicPr>
        <p:blipFill>
          <a:blip r:embed="rId3" cstate="print"/>
          <a:srcRect/>
          <a:stretch>
            <a:fillRect/>
          </a:stretch>
        </p:blipFill>
        <p:spPr bwMode="auto">
          <a:xfrm>
            <a:off x="457200" y="1143000"/>
            <a:ext cx="8534400" cy="4876800"/>
          </a:xfrm>
          <a:prstGeom prst="rect">
            <a:avLst/>
          </a:prstGeom>
          <a:noFill/>
          <a:ln w="9525">
            <a:noFill/>
            <a:miter lim="800000"/>
            <a:headEnd/>
            <a:tailEnd/>
          </a:ln>
        </p:spPr>
      </p:pic>
      <p:sp>
        <p:nvSpPr>
          <p:cNvPr id="7" name="TextBox 6"/>
          <p:cNvSpPr txBox="1"/>
          <p:nvPr/>
        </p:nvSpPr>
        <p:spPr>
          <a:xfrm>
            <a:off x="1828800" y="6096000"/>
            <a:ext cx="2840393" cy="461665"/>
          </a:xfrm>
          <a:prstGeom prst="rect">
            <a:avLst/>
          </a:prstGeom>
          <a:noFill/>
        </p:spPr>
        <p:txBody>
          <a:bodyPr wrap="none" rtlCol="0">
            <a:spAutoFit/>
          </a:bodyPr>
          <a:lstStyle/>
          <a:p>
            <a:r>
              <a:rPr lang="en-US" sz="2400" b="1" dirty="0" smtClean="0"/>
              <a:t>Flat is perfect scaling</a:t>
            </a:r>
            <a:endParaRPr lang="en-US" sz="2400" b="1"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3200" dirty="0" smtClean="0"/>
              <a:t>Inhomogeneous Data I</a:t>
            </a:r>
            <a:endParaRPr lang="en-US" sz="3200" dirty="0"/>
          </a:p>
        </p:txBody>
      </p:sp>
      <p:sp>
        <p:nvSpPr>
          <p:cNvPr id="5" name="TextBox 4"/>
          <p:cNvSpPr txBox="1"/>
          <p:nvPr/>
        </p:nvSpPr>
        <p:spPr>
          <a:xfrm>
            <a:off x="152400" y="6248400"/>
            <a:ext cx="8627042" cy="369332"/>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r>
              <a:rPr lang="en-US" b="1" dirty="0" smtClean="0"/>
              <a:t> (32 nodes)</a:t>
            </a:r>
            <a:endParaRPr lang="en-US" b="1" dirty="0"/>
          </a:p>
        </p:txBody>
      </p:sp>
      <p:graphicFrame>
        <p:nvGraphicFramePr>
          <p:cNvPr id="6" name="Chart 5"/>
          <p:cNvGraphicFramePr/>
          <p:nvPr/>
        </p:nvGraphicFramePr>
        <p:xfrm>
          <a:off x="1066800" y="801469"/>
          <a:ext cx="6858000" cy="4953000"/>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6"/>
          <p:cNvSpPr/>
          <p:nvPr/>
        </p:nvSpPr>
        <p:spPr>
          <a:xfrm>
            <a:off x="381000" y="5486400"/>
            <a:ext cx="8305800" cy="707886"/>
          </a:xfrm>
          <a:prstGeom prst="rect">
            <a:avLst/>
          </a:prstGeom>
        </p:spPr>
        <p:txBody>
          <a:bodyPr wrap="square">
            <a:spAutoFit/>
          </a:bodyPr>
          <a:lstStyle/>
          <a:p>
            <a:r>
              <a:rPr lang="en-US" sz="2000" b="1" dirty="0" smtClean="0"/>
              <a:t>Inhomogeneity of data does not have a significant effect when the sequence lengths are randomly distributed</a:t>
            </a:r>
            <a:endParaRPr lang="en-US" sz="2000" b="1" dirty="0"/>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0"/>
            <a:ext cx="8229600" cy="1143000"/>
          </a:xfrm>
        </p:spPr>
        <p:txBody>
          <a:bodyPr>
            <a:normAutofit/>
          </a:bodyPr>
          <a:lstStyle/>
          <a:p>
            <a:r>
              <a:rPr lang="en-US" sz="3200" dirty="0" smtClean="0"/>
              <a:t>Hadoop/Dryad Comparison</a:t>
            </a:r>
            <a:br>
              <a:rPr lang="en-US" sz="3200" dirty="0" smtClean="0"/>
            </a:br>
            <a:r>
              <a:rPr lang="en-US" sz="3200" dirty="0" smtClean="0"/>
              <a:t>Inhomogeneous Data II</a:t>
            </a:r>
            <a:endParaRPr lang="en-US" sz="3200" dirty="0"/>
          </a:p>
        </p:txBody>
      </p:sp>
      <p:sp>
        <p:nvSpPr>
          <p:cNvPr id="5" name="TextBox 4"/>
          <p:cNvSpPr txBox="1"/>
          <p:nvPr/>
        </p:nvSpPr>
        <p:spPr>
          <a:xfrm>
            <a:off x="152400" y="6324600"/>
            <a:ext cx="8627042" cy="369332"/>
          </a:xfrm>
          <a:prstGeom prst="rect">
            <a:avLst/>
          </a:prstGeom>
          <a:noFill/>
        </p:spPr>
        <p:txBody>
          <a:bodyPr wrap="none" rtlCol="0">
            <a:spAutoFit/>
          </a:bodyPr>
          <a:lstStyle/>
          <a:p>
            <a:r>
              <a:rPr lang="en-US" b="1" dirty="0" smtClean="0"/>
              <a:t>Dryad with Windows HPCS compared to Hadoop with Linux RHEL on </a:t>
            </a:r>
            <a:r>
              <a:rPr lang="en-US" b="1" dirty="0" err="1" smtClean="0"/>
              <a:t>Idataplex</a:t>
            </a:r>
            <a:r>
              <a:rPr lang="en-US" b="1" dirty="0" smtClean="0"/>
              <a:t> (32 nodes)</a:t>
            </a:r>
            <a:endParaRPr lang="en-US" b="1" dirty="0"/>
          </a:p>
        </p:txBody>
      </p:sp>
      <p:graphicFrame>
        <p:nvGraphicFramePr>
          <p:cNvPr id="7" name="Chart 6"/>
          <p:cNvGraphicFramePr/>
          <p:nvPr/>
        </p:nvGraphicFramePr>
        <p:xfrm>
          <a:off x="762000" y="990600"/>
          <a:ext cx="7467600" cy="4572000"/>
        </p:xfrm>
        <a:graphic>
          <a:graphicData uri="http://schemas.openxmlformats.org/drawingml/2006/chart">
            <c:chart xmlns:c="http://schemas.openxmlformats.org/drawingml/2006/chart" xmlns:r="http://schemas.openxmlformats.org/officeDocument/2006/relationships" r:id="rId3"/>
          </a:graphicData>
        </a:graphic>
      </p:graphicFrame>
      <p:sp>
        <p:nvSpPr>
          <p:cNvPr id="8" name="Rectangle 7"/>
          <p:cNvSpPr/>
          <p:nvPr/>
        </p:nvSpPr>
        <p:spPr>
          <a:xfrm>
            <a:off x="152400" y="5486400"/>
            <a:ext cx="8763000" cy="707886"/>
          </a:xfrm>
          <a:prstGeom prst="rect">
            <a:avLst/>
          </a:prstGeom>
        </p:spPr>
        <p:txBody>
          <a:bodyPr wrap="square">
            <a:spAutoFit/>
          </a:bodyPr>
          <a:lstStyle/>
          <a:p>
            <a:r>
              <a:rPr lang="en-US" sz="2000" b="1" dirty="0" smtClean="0"/>
              <a:t>This shows the natural load balancing of Hadoop MR dynamic task assignment using a global pipe line in contrast to the  </a:t>
            </a:r>
            <a:r>
              <a:rPr lang="en-US" sz="2000" b="1" dirty="0" err="1" smtClean="0"/>
              <a:t>DryadLinq</a:t>
            </a:r>
            <a:r>
              <a:rPr lang="en-US" sz="2000" b="1" dirty="0" smtClean="0"/>
              <a:t> static assignment</a:t>
            </a:r>
            <a:endParaRPr lang="en-US" sz="2000"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152400"/>
            <a:ext cx="8229600" cy="1143000"/>
          </a:xfrm>
        </p:spPr>
        <p:txBody>
          <a:bodyPr>
            <a:normAutofit fontScale="90000"/>
          </a:bodyPr>
          <a:lstStyle/>
          <a:p>
            <a:r>
              <a:rPr lang="en-US" dirty="0" smtClean="0"/>
              <a:t>Hadoop VM Performance Degradation</a:t>
            </a:r>
            <a:endParaRPr lang="en-US" dirty="0"/>
          </a:p>
        </p:txBody>
      </p:sp>
      <p:sp>
        <p:nvSpPr>
          <p:cNvPr id="3" name="Content Placeholder 2"/>
          <p:cNvSpPr>
            <a:spLocks noGrp="1"/>
          </p:cNvSpPr>
          <p:nvPr>
            <p:ph idx="1"/>
          </p:nvPr>
        </p:nvSpPr>
        <p:spPr>
          <a:xfrm>
            <a:off x="152400" y="5791200"/>
            <a:ext cx="8229600" cy="868363"/>
          </a:xfrm>
        </p:spPr>
        <p:txBody>
          <a:bodyPr/>
          <a:lstStyle/>
          <a:p>
            <a:r>
              <a:rPr lang="en-US" dirty="0" smtClean="0"/>
              <a:t>15.3% Degradation at largest data set size</a:t>
            </a:r>
            <a:endParaRPr lang="en-US" dirty="0"/>
          </a:p>
        </p:txBody>
      </p:sp>
      <p:graphicFrame>
        <p:nvGraphicFramePr>
          <p:cNvPr id="4" name="Chart 3"/>
          <p:cNvGraphicFramePr/>
          <p:nvPr/>
        </p:nvGraphicFramePr>
        <p:xfrm>
          <a:off x="914400" y="1524000"/>
          <a:ext cx="5867400" cy="4508501"/>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990600" y="1066800"/>
            <a:ext cx="6728189" cy="523220"/>
          </a:xfrm>
          <a:prstGeom prst="rect">
            <a:avLst/>
          </a:prstGeom>
          <a:solidFill>
            <a:schemeClr val="tx1">
              <a:alpha val="55000"/>
            </a:schemeClr>
          </a:solidFill>
          <a:ln>
            <a:solidFill>
              <a:schemeClr val="accent1">
                <a:lumMod val="60000"/>
                <a:lumOff val="40000"/>
              </a:schemeClr>
            </a:solidFill>
          </a:ln>
          <a:effectLst>
            <a:outerShdw blurRad="50800" dist="38100" dir="2700000" algn="tl" rotWithShape="0">
              <a:prstClr val="black">
                <a:alpha val="40000"/>
              </a:prstClr>
            </a:outerShdw>
          </a:effectLst>
        </p:spPr>
        <p:txBody>
          <a:bodyPr wrap="none" rtlCol="0">
            <a:spAutoFit/>
            <a:scene3d>
              <a:camera prst="orthographicFront"/>
              <a:lightRig rig="threePt" dir="t"/>
            </a:scene3d>
            <a:sp3d extrusionH="57150">
              <a:bevelT w="38100" h="38100"/>
            </a:sp3d>
          </a:bodyPr>
          <a:lstStyle/>
          <a:p>
            <a:r>
              <a:rPr lang="en-US" sz="2800" b="1" dirty="0" err="1" smtClean="0">
                <a:solidFill>
                  <a:schemeClr val="bg1"/>
                </a:solidFill>
                <a:effectLst>
                  <a:outerShdw blurRad="38100" dist="38100" dir="2700000" algn="tl">
                    <a:srgbClr val="000000">
                      <a:alpha val="43137"/>
                    </a:srgbClr>
                  </a:outerShdw>
                </a:effectLst>
              </a:rPr>
              <a:t>Perf</a:t>
            </a:r>
            <a:r>
              <a:rPr lang="en-US" sz="2800" b="1" dirty="0" smtClean="0">
                <a:solidFill>
                  <a:schemeClr val="bg1"/>
                </a:solidFill>
                <a:effectLst>
                  <a:outerShdw blurRad="38100" dist="38100" dir="2700000" algn="tl">
                    <a:srgbClr val="000000">
                      <a:alpha val="43137"/>
                    </a:srgbClr>
                  </a:outerShdw>
                </a:effectLst>
              </a:rPr>
              <a:t>. Degradation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vm</a:t>
            </a:r>
            <a:r>
              <a:rPr lang="en-US" sz="2800" b="1" dirty="0" smtClean="0">
                <a:solidFill>
                  <a:schemeClr val="bg1"/>
                </a:solidFill>
                <a:effectLst>
                  <a:outerShdw blurRad="38100" dist="38100" dir="2700000" algn="tl">
                    <a:srgbClr val="000000">
                      <a:alpha val="43137"/>
                    </a:srgbClr>
                  </a:outerShdw>
                </a:effectLst>
              </a:rPr>
              <a:t> – </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r>
              <a:rPr lang="en-US" sz="2800" b="1" dirty="0" smtClean="0">
                <a:solidFill>
                  <a:schemeClr val="bg1"/>
                </a:solidFill>
                <a:effectLst>
                  <a:outerShdw blurRad="38100" dist="38100" dir="2700000" algn="tl">
                    <a:srgbClr val="000000">
                      <a:alpha val="43137"/>
                    </a:srgbClr>
                  </a:outerShdw>
                </a:effectLst>
              </a:rPr>
              <a:t>)/</a:t>
            </a:r>
            <a:r>
              <a:rPr lang="en-US" sz="2800" b="1" dirty="0" err="1" smtClean="0">
                <a:solidFill>
                  <a:schemeClr val="bg1"/>
                </a:solidFill>
                <a:effectLst>
                  <a:outerShdw blurRad="38100" dist="38100" dir="2700000" algn="tl">
                    <a:srgbClr val="000000">
                      <a:alpha val="43137"/>
                    </a:srgbClr>
                  </a:outerShdw>
                </a:effectLst>
              </a:rPr>
              <a:t>T</a:t>
            </a:r>
            <a:r>
              <a:rPr lang="en-US" sz="2800" b="1" baseline="-25000" dirty="0" err="1" smtClean="0">
                <a:solidFill>
                  <a:schemeClr val="bg1"/>
                </a:solidFill>
                <a:effectLst>
                  <a:outerShdw blurRad="38100" dist="38100" dir="2700000" algn="tl">
                    <a:srgbClr val="000000">
                      <a:alpha val="43137"/>
                    </a:srgbClr>
                  </a:outerShdw>
                </a:effectLst>
              </a:rPr>
              <a:t>baremetal</a:t>
            </a:r>
            <a:endParaRPr lang="en-US" sz="2800" b="1" baseline="-25000" dirty="0">
              <a:solidFill>
                <a:schemeClr val="bg1"/>
              </a:solidFill>
              <a:effectLst>
                <a:outerShdw blurRad="38100" dist="38100" dir="2700000" algn="tl">
                  <a:srgbClr val="000000">
                    <a:alpha val="43137"/>
                  </a:srgbClr>
                </a:outerShdw>
              </a:effectLst>
            </a:endParaRPr>
          </a:p>
        </p:txBody>
      </p:sp>
    </p:spTree>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r>
              <a:rPr lang="en-US" dirty="0" smtClean="0"/>
              <a:t>MapReduce++ (CGL-MapReduce)</a:t>
            </a:r>
            <a:endParaRPr lang="en-US" dirty="0"/>
          </a:p>
        </p:txBody>
      </p:sp>
      <p:sp>
        <p:nvSpPr>
          <p:cNvPr id="3" name="Content Placeholder 2"/>
          <p:cNvSpPr>
            <a:spLocks noGrp="1"/>
          </p:cNvSpPr>
          <p:nvPr>
            <p:ph idx="1"/>
          </p:nvPr>
        </p:nvSpPr>
        <p:spPr>
          <a:xfrm>
            <a:off x="0" y="3810000"/>
            <a:ext cx="9144000" cy="3048000"/>
          </a:xfrm>
        </p:spPr>
        <p:txBody>
          <a:bodyPr>
            <a:normAutofit/>
          </a:bodyPr>
          <a:lstStyle/>
          <a:p>
            <a:pPr marL="489833" indent="-489833" defTabSz="1306220">
              <a:spcBef>
                <a:spcPts val="0"/>
              </a:spcBef>
              <a:defRPr/>
            </a:pPr>
            <a:r>
              <a:rPr lang="en-US" sz="2400" dirty="0" smtClean="0"/>
              <a:t>Streaming based communication</a:t>
            </a:r>
          </a:p>
          <a:p>
            <a:pPr marL="489833" indent="-489833" defTabSz="1306220">
              <a:spcBef>
                <a:spcPts val="0"/>
              </a:spcBef>
              <a:defRPr/>
            </a:pPr>
            <a:r>
              <a:rPr lang="en-US" sz="2400" dirty="0" smtClean="0"/>
              <a:t>Intermediate results are directly transferred from the map tasks to the reduce tasks – </a:t>
            </a:r>
            <a:r>
              <a:rPr lang="en-US" sz="2400" b="1" dirty="0" smtClean="0"/>
              <a:t>eliminates local files</a:t>
            </a:r>
          </a:p>
          <a:p>
            <a:pPr marL="489833" indent="-489833" defTabSz="1306220">
              <a:spcBef>
                <a:spcPts val="0"/>
              </a:spcBef>
              <a:defRPr/>
            </a:pPr>
            <a:r>
              <a:rPr lang="en-US" sz="2400" dirty="0" smtClean="0"/>
              <a:t>Cacheable map/reduce tasks - Static data remains in memory</a:t>
            </a:r>
          </a:p>
          <a:p>
            <a:pPr marL="489833" indent="-489833" defTabSz="1306220">
              <a:spcBef>
                <a:spcPts val="0"/>
              </a:spcBef>
              <a:defRPr/>
            </a:pPr>
            <a:r>
              <a:rPr lang="en-US" sz="2400" dirty="0" smtClean="0"/>
              <a:t>Combine phase to combine reductions</a:t>
            </a:r>
          </a:p>
          <a:p>
            <a:pPr marL="489833" indent="-489833" defTabSz="1306220">
              <a:spcBef>
                <a:spcPts val="0"/>
              </a:spcBef>
              <a:defRPr/>
            </a:pPr>
            <a:r>
              <a:rPr lang="en-US" sz="2400" dirty="0" smtClean="0"/>
              <a:t>User Program is the </a:t>
            </a:r>
            <a:r>
              <a:rPr lang="en-US" sz="2400" b="1" dirty="0" smtClean="0"/>
              <a:t>composer</a:t>
            </a:r>
            <a:r>
              <a:rPr lang="en-US" sz="2400" dirty="0" smtClean="0"/>
              <a:t> of MapReduce computations</a:t>
            </a:r>
          </a:p>
          <a:p>
            <a:pPr marL="489833" indent="-489833" defTabSz="1306220">
              <a:spcBef>
                <a:spcPts val="0"/>
              </a:spcBef>
              <a:defRPr/>
            </a:pPr>
            <a:r>
              <a:rPr lang="en-US" sz="2400" b="1" dirty="0" smtClean="0"/>
              <a:t>Extends the MapReduce model to iterative computations</a:t>
            </a:r>
          </a:p>
          <a:p>
            <a:pPr marL="489833" indent="-489833" defTabSz="1306220">
              <a:spcBef>
                <a:spcPts val="0"/>
              </a:spcBef>
              <a:defRPr/>
            </a:pPr>
            <a:r>
              <a:rPr lang="en-US" sz="2400" dirty="0" smtClean="0"/>
              <a:t>Allow runtime to be invoked from MPI (later)</a:t>
            </a:r>
          </a:p>
          <a:p>
            <a:pPr>
              <a:spcBef>
                <a:spcPts val="0"/>
              </a:spcBef>
            </a:pPr>
            <a:endParaRPr lang="en-US" sz="2400" dirty="0"/>
          </a:p>
        </p:txBody>
      </p:sp>
      <p:grpSp>
        <p:nvGrpSpPr>
          <p:cNvPr id="5" name="Group 195"/>
          <p:cNvGrpSpPr/>
          <p:nvPr/>
        </p:nvGrpSpPr>
        <p:grpSpPr>
          <a:xfrm>
            <a:off x="838200" y="990600"/>
            <a:ext cx="5486400" cy="2895600"/>
            <a:chOff x="1371600" y="762000"/>
            <a:chExt cx="4572000" cy="2438400"/>
          </a:xfrm>
        </p:grpSpPr>
        <p:sp>
          <p:nvSpPr>
            <p:cNvPr id="6" name="Rounded Rectangle 5"/>
            <p:cNvSpPr/>
            <p:nvPr/>
          </p:nvSpPr>
          <p:spPr>
            <a:xfrm>
              <a:off x="13716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7" name="Rounded Rectangle 6"/>
            <p:cNvSpPr/>
            <p:nvPr/>
          </p:nvSpPr>
          <p:spPr>
            <a:xfrm>
              <a:off x="1371600" y="762000"/>
              <a:ext cx="4495800" cy="381000"/>
            </a:xfrm>
            <a:prstGeom prst="roundRect">
              <a:avLst/>
            </a:prstGeom>
            <a:ln/>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dirty="0">
                <a:solidFill>
                  <a:schemeClr val="tx1"/>
                </a:solidFill>
              </a:endParaRPr>
            </a:p>
          </p:txBody>
        </p:sp>
        <p:sp>
          <p:nvSpPr>
            <p:cNvPr id="8" name="Rounded Rectangle 7"/>
            <p:cNvSpPr/>
            <p:nvPr/>
          </p:nvSpPr>
          <p:spPr>
            <a:xfrm>
              <a:off x="1371600" y="2743200"/>
              <a:ext cx="4495800" cy="457200"/>
            </a:xfrm>
            <a:prstGeom prst="roundRect">
              <a:avLst/>
            </a:prstGeom>
            <a:ln/>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dirty="0">
                <a:solidFill>
                  <a:schemeClr val="tx1"/>
                </a:solidFill>
              </a:endParaRPr>
            </a:p>
          </p:txBody>
        </p:sp>
        <p:sp>
          <p:nvSpPr>
            <p:cNvPr id="9" name="Rectangle 8"/>
            <p:cNvSpPr/>
            <p:nvPr/>
          </p:nvSpPr>
          <p:spPr>
            <a:xfrm>
              <a:off x="1447800" y="2819400"/>
              <a:ext cx="2209800" cy="304800"/>
            </a:xfrm>
            <a:prstGeom prst="rect">
              <a:avLst/>
            </a:prstGeom>
            <a:solidFill>
              <a:srgbClr val="E6CF7A"/>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dirty="0" smtClean="0">
                  <a:solidFill>
                    <a:schemeClr val="tx1"/>
                  </a:solidFill>
                </a:rPr>
                <a:t>Data Split</a:t>
              </a:r>
              <a:endParaRPr lang="en-US" sz="2000" b="1" dirty="0">
                <a:solidFill>
                  <a:schemeClr val="tx1"/>
                </a:solidFill>
              </a:endParaRPr>
            </a:p>
          </p:txBody>
        </p:sp>
        <p:sp>
          <p:nvSpPr>
            <p:cNvPr id="10" name="Rounded Rectangle 9"/>
            <p:cNvSpPr/>
            <p:nvPr/>
          </p:nvSpPr>
          <p:spPr>
            <a:xfrm>
              <a:off x="4038600" y="1524000"/>
              <a:ext cx="838200" cy="685800"/>
            </a:xfrm>
            <a:prstGeom prst="roundRect">
              <a:avLst/>
            </a:prstGeom>
            <a:ln/>
          </p:spPr>
          <p:style>
            <a:lnRef idx="1">
              <a:schemeClr val="accent6"/>
            </a:lnRef>
            <a:fillRef idx="2">
              <a:schemeClr val="accent6"/>
            </a:fillRef>
            <a:effectRef idx="1">
              <a:schemeClr val="accent6"/>
            </a:effectRef>
            <a:fontRef idx="minor">
              <a:schemeClr val="dk1"/>
            </a:fontRef>
          </p:style>
          <p:txBody>
            <a:bodyPr rtlCol="0" anchor="ctr"/>
            <a:lstStyle/>
            <a:p>
              <a:pPr algn="ctr"/>
              <a:endParaRPr lang="en-US" dirty="0">
                <a:solidFill>
                  <a:schemeClr val="tx1"/>
                </a:solidFill>
              </a:endParaRPr>
            </a:p>
          </p:txBody>
        </p:sp>
        <p:sp>
          <p:nvSpPr>
            <p:cNvPr id="11" name="Rounded Rectangle 10"/>
            <p:cNvSpPr/>
            <p:nvPr/>
          </p:nvSpPr>
          <p:spPr>
            <a:xfrm>
              <a:off x="5029200" y="1524000"/>
              <a:ext cx="838200" cy="685800"/>
            </a:xfrm>
            <a:prstGeom prst="roundRect">
              <a:avLst/>
            </a:prstGeom>
            <a:ln/>
          </p:spPr>
          <p:style>
            <a:lnRef idx="1">
              <a:schemeClr val="accent3"/>
            </a:lnRef>
            <a:fillRef idx="2">
              <a:schemeClr val="accent3"/>
            </a:fillRef>
            <a:effectRef idx="1">
              <a:schemeClr val="accent3"/>
            </a:effectRef>
            <a:fontRef idx="minor">
              <a:schemeClr val="dk1"/>
            </a:fontRef>
          </p:style>
          <p:txBody>
            <a:bodyPr rtlCol="0" anchor="ctr"/>
            <a:lstStyle/>
            <a:p>
              <a:pPr algn="ctr"/>
              <a:endParaRPr lang="en-US" dirty="0">
                <a:solidFill>
                  <a:schemeClr val="tx1"/>
                </a:solidFill>
              </a:endParaRPr>
            </a:p>
          </p:txBody>
        </p:sp>
        <p:sp>
          <p:nvSpPr>
            <p:cNvPr id="12" name="Rectangle 11"/>
            <p:cNvSpPr/>
            <p:nvPr/>
          </p:nvSpPr>
          <p:spPr>
            <a:xfrm>
              <a:off x="17526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1"/>
                  </a:solidFill>
                </a:rPr>
                <a:t>D</a:t>
              </a:r>
              <a:endParaRPr lang="en-US" sz="2300" b="1" dirty="0">
                <a:solidFill>
                  <a:schemeClr val="bg1"/>
                </a:solidFill>
              </a:endParaRPr>
            </a:p>
          </p:txBody>
        </p:sp>
        <p:sp>
          <p:nvSpPr>
            <p:cNvPr id="13" name="TextBox 12"/>
            <p:cNvSpPr txBox="1"/>
            <p:nvPr/>
          </p:nvSpPr>
          <p:spPr>
            <a:xfrm>
              <a:off x="4038600" y="1524000"/>
              <a:ext cx="834100" cy="596115"/>
            </a:xfrm>
            <a:prstGeom prst="rect">
              <a:avLst/>
            </a:prstGeom>
            <a:noFill/>
          </p:spPr>
          <p:txBody>
            <a:bodyPr wrap="square" rtlCol="0">
              <a:spAutoFit/>
            </a:bodyPr>
            <a:lstStyle/>
            <a:p>
              <a:pPr algn="ctr"/>
              <a:r>
                <a:rPr lang="en-US" sz="2000" b="1" dirty="0" smtClean="0"/>
                <a:t>MR</a:t>
              </a:r>
            </a:p>
            <a:p>
              <a:pPr algn="ctr"/>
              <a:r>
                <a:rPr lang="en-US" sz="2000" b="1" dirty="0" smtClean="0"/>
                <a:t>Driver</a:t>
              </a:r>
              <a:endParaRPr lang="en-US" sz="2000" b="1" dirty="0"/>
            </a:p>
          </p:txBody>
        </p:sp>
        <p:sp>
          <p:nvSpPr>
            <p:cNvPr id="14" name="TextBox 13"/>
            <p:cNvSpPr txBox="1"/>
            <p:nvPr/>
          </p:nvSpPr>
          <p:spPr>
            <a:xfrm>
              <a:off x="4953000" y="1524000"/>
              <a:ext cx="990600" cy="596115"/>
            </a:xfrm>
            <a:prstGeom prst="rect">
              <a:avLst/>
            </a:prstGeom>
            <a:noFill/>
          </p:spPr>
          <p:txBody>
            <a:bodyPr wrap="square" rtlCol="0">
              <a:spAutoFit/>
            </a:bodyPr>
            <a:lstStyle/>
            <a:p>
              <a:pPr algn="ctr"/>
              <a:r>
                <a:rPr lang="en-US" sz="2000" b="1" dirty="0" smtClean="0"/>
                <a:t>User</a:t>
              </a:r>
            </a:p>
            <a:p>
              <a:pPr algn="ctr"/>
              <a:r>
                <a:rPr lang="en-US" sz="2000" b="1" dirty="0" smtClean="0"/>
                <a:t>Program</a:t>
              </a:r>
              <a:endParaRPr lang="en-US" sz="2000" b="1" dirty="0"/>
            </a:p>
          </p:txBody>
        </p:sp>
        <p:sp>
          <p:nvSpPr>
            <p:cNvPr id="15" name="TextBox 14"/>
            <p:cNvSpPr txBox="1"/>
            <p:nvPr/>
          </p:nvSpPr>
          <p:spPr>
            <a:xfrm>
              <a:off x="1447800" y="762000"/>
              <a:ext cx="4495800" cy="336935"/>
            </a:xfrm>
            <a:prstGeom prst="rect">
              <a:avLst/>
            </a:prstGeom>
            <a:noFill/>
          </p:spPr>
          <p:txBody>
            <a:bodyPr wrap="square" rtlCol="0">
              <a:spAutoFit/>
            </a:bodyPr>
            <a:lstStyle/>
            <a:p>
              <a:pPr algn="ctr"/>
              <a:r>
                <a:rPr lang="en-US" sz="2000" b="1" dirty="0" smtClean="0"/>
                <a:t>Pub/Sub Broker Network</a:t>
              </a:r>
              <a:endParaRPr lang="en-US" sz="2000" b="1" dirty="0"/>
            </a:p>
          </p:txBody>
        </p:sp>
        <p:sp>
          <p:nvSpPr>
            <p:cNvPr id="16" name="Rounded Rectangle 15"/>
            <p:cNvSpPr/>
            <p:nvPr/>
          </p:nvSpPr>
          <p:spPr>
            <a:xfrm>
              <a:off x="2667000" y="1524000"/>
              <a:ext cx="1066800" cy="914400"/>
            </a:xfrm>
            <a:prstGeom prst="roundRect">
              <a:avLst>
                <a:gd name="adj" fmla="val 12870"/>
              </a:avLst>
            </a:prstGeom>
            <a:ln/>
          </p:spPr>
          <p:style>
            <a:lnRef idx="1">
              <a:schemeClr val="dk1"/>
            </a:lnRef>
            <a:fillRef idx="2">
              <a:schemeClr val="dk1"/>
            </a:fillRef>
            <a:effectRef idx="1">
              <a:schemeClr val="dk1"/>
            </a:effectRef>
            <a:fontRef idx="minor">
              <a:schemeClr val="dk1"/>
            </a:fontRef>
          </p:style>
          <p:txBody>
            <a:bodyPr rtlCol="0" anchor="ctr"/>
            <a:lstStyle/>
            <a:p>
              <a:pPr algn="ctr"/>
              <a:endParaRPr lang="en-US" dirty="0">
                <a:solidFill>
                  <a:schemeClr val="tx1"/>
                </a:solidFill>
              </a:endParaRPr>
            </a:p>
          </p:txBody>
        </p:sp>
        <p:sp>
          <p:nvSpPr>
            <p:cNvPr id="17" name="Rectangle 16"/>
            <p:cNvSpPr/>
            <p:nvPr/>
          </p:nvSpPr>
          <p:spPr>
            <a:xfrm>
              <a:off x="3048000" y="1524000"/>
              <a:ext cx="304800" cy="22860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bg1"/>
                  </a:solidFill>
                </a:rPr>
                <a:t>D</a:t>
              </a:r>
              <a:endParaRPr lang="en-US" sz="2300" b="1" dirty="0">
                <a:solidFill>
                  <a:schemeClr val="bg1"/>
                </a:solidFill>
              </a:endParaRPr>
            </a:p>
          </p:txBody>
        </p:sp>
        <p:cxnSp>
          <p:nvCxnSpPr>
            <p:cNvPr id="18" name="Straight Connector 17"/>
            <p:cNvCxnSpPr/>
            <p:nvPr/>
          </p:nvCxnSpPr>
          <p:spPr>
            <a:xfrm rot="5400000">
              <a:off x="3276600" y="2971800"/>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5400000">
              <a:off x="26677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5400000">
              <a:off x="2896394" y="2971006"/>
              <a:ext cx="304800" cy="1588"/>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TextBox 20"/>
            <p:cNvSpPr txBox="1"/>
            <p:nvPr/>
          </p:nvSpPr>
          <p:spPr>
            <a:xfrm>
              <a:off x="4038600" y="2743200"/>
              <a:ext cx="1146361" cy="336935"/>
            </a:xfrm>
            <a:prstGeom prst="rect">
              <a:avLst/>
            </a:prstGeom>
            <a:noFill/>
          </p:spPr>
          <p:txBody>
            <a:bodyPr wrap="none" rtlCol="0">
              <a:spAutoFit/>
            </a:bodyPr>
            <a:lstStyle/>
            <a:p>
              <a:r>
                <a:rPr lang="en-US" sz="2000" b="1" dirty="0" smtClean="0"/>
                <a:t>File System</a:t>
              </a:r>
              <a:endParaRPr lang="en-US" sz="2000" b="1" dirty="0"/>
            </a:p>
          </p:txBody>
        </p:sp>
        <p:cxnSp>
          <p:nvCxnSpPr>
            <p:cNvPr id="22" name="Straight Arrow Connector 21"/>
            <p:cNvCxnSpPr/>
            <p:nvPr/>
          </p:nvCxnSpPr>
          <p:spPr>
            <a:xfrm rot="5400000">
              <a:off x="1639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3" name="Straight Arrow Connector 22"/>
            <p:cNvCxnSpPr/>
            <p:nvPr/>
          </p:nvCxnSpPr>
          <p:spPr>
            <a:xfrm rot="5400000">
              <a:off x="30106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4" name="Straight Arrow Connector 23"/>
            <p:cNvCxnSpPr/>
            <p:nvPr/>
          </p:nvCxnSpPr>
          <p:spPr>
            <a:xfrm rot="5400000">
              <a:off x="43060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cxnSp>
          <p:nvCxnSpPr>
            <p:cNvPr id="25" name="Straight Arrow Connector 24"/>
            <p:cNvCxnSpPr/>
            <p:nvPr/>
          </p:nvCxnSpPr>
          <p:spPr>
            <a:xfrm rot="5400000">
              <a:off x="5220494" y="1332706"/>
              <a:ext cx="381000" cy="1588"/>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26" name="Up-Down Arrow 25"/>
            <p:cNvSpPr/>
            <p:nvPr/>
          </p:nvSpPr>
          <p:spPr>
            <a:xfrm>
              <a:off x="18288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7" name="Up-Down Arrow 26"/>
            <p:cNvSpPr/>
            <p:nvPr/>
          </p:nvSpPr>
          <p:spPr>
            <a:xfrm>
              <a:off x="3124200" y="2438400"/>
              <a:ext cx="152400" cy="3048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Up-Down Arrow 27"/>
            <p:cNvSpPr/>
            <p:nvPr/>
          </p:nvSpPr>
          <p:spPr>
            <a:xfrm>
              <a:off x="5334000" y="2209800"/>
              <a:ext cx="152400" cy="53340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Hexagon 28"/>
            <p:cNvSpPr/>
            <p:nvPr/>
          </p:nvSpPr>
          <p:spPr>
            <a:xfrm>
              <a:off x="1447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M</a:t>
              </a:r>
              <a:endParaRPr lang="en-US" sz="2300" b="1" dirty="0">
                <a:solidFill>
                  <a:schemeClr val="tx1"/>
                </a:solidFill>
              </a:endParaRPr>
            </a:p>
          </p:txBody>
        </p:sp>
        <p:sp>
          <p:nvSpPr>
            <p:cNvPr id="30" name="Oval 29"/>
            <p:cNvSpPr/>
            <p:nvPr/>
          </p:nvSpPr>
          <p:spPr>
            <a:xfrm>
              <a:off x="14478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R</a:t>
              </a:r>
              <a:endParaRPr lang="en-US" sz="2300" b="1" dirty="0">
                <a:solidFill>
                  <a:schemeClr val="tx1"/>
                </a:solidFill>
              </a:endParaRPr>
            </a:p>
          </p:txBody>
        </p:sp>
        <p:sp>
          <p:nvSpPr>
            <p:cNvPr id="31" name="Hexagon 30"/>
            <p:cNvSpPr/>
            <p:nvPr/>
          </p:nvSpPr>
          <p:spPr>
            <a:xfrm>
              <a:off x="20574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M</a:t>
              </a:r>
              <a:endParaRPr lang="en-US" sz="2300" b="1" dirty="0">
                <a:solidFill>
                  <a:schemeClr val="tx1"/>
                </a:solidFill>
              </a:endParaRPr>
            </a:p>
          </p:txBody>
        </p:sp>
        <p:sp>
          <p:nvSpPr>
            <p:cNvPr id="32" name="Oval 31"/>
            <p:cNvSpPr/>
            <p:nvPr/>
          </p:nvSpPr>
          <p:spPr>
            <a:xfrm>
              <a:off x="21336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R</a:t>
              </a:r>
              <a:endParaRPr lang="en-US" sz="2300" b="1" dirty="0">
                <a:solidFill>
                  <a:schemeClr val="tx1"/>
                </a:solidFill>
              </a:endParaRPr>
            </a:p>
          </p:txBody>
        </p:sp>
        <p:sp>
          <p:nvSpPr>
            <p:cNvPr id="33" name="Hexagon 32"/>
            <p:cNvSpPr/>
            <p:nvPr/>
          </p:nvSpPr>
          <p:spPr>
            <a:xfrm>
              <a:off x="27432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M</a:t>
              </a:r>
              <a:endParaRPr lang="en-US" sz="2300" b="1" dirty="0">
                <a:solidFill>
                  <a:schemeClr val="tx1"/>
                </a:solidFill>
              </a:endParaRPr>
            </a:p>
          </p:txBody>
        </p:sp>
        <p:sp>
          <p:nvSpPr>
            <p:cNvPr id="34" name="Oval 33"/>
            <p:cNvSpPr/>
            <p:nvPr/>
          </p:nvSpPr>
          <p:spPr>
            <a:xfrm>
              <a:off x="27432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R</a:t>
              </a:r>
              <a:endParaRPr lang="en-US" sz="2300" b="1" dirty="0">
                <a:solidFill>
                  <a:schemeClr val="tx1"/>
                </a:solidFill>
              </a:endParaRPr>
            </a:p>
          </p:txBody>
        </p:sp>
        <p:sp>
          <p:nvSpPr>
            <p:cNvPr id="35" name="Hexagon 34"/>
            <p:cNvSpPr/>
            <p:nvPr/>
          </p:nvSpPr>
          <p:spPr>
            <a:xfrm>
              <a:off x="3352800" y="1828800"/>
              <a:ext cx="304800" cy="22860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M</a:t>
              </a:r>
              <a:endParaRPr lang="en-US" sz="2300" b="1" dirty="0">
                <a:solidFill>
                  <a:schemeClr val="tx1"/>
                </a:solidFill>
              </a:endParaRPr>
            </a:p>
          </p:txBody>
        </p:sp>
        <p:sp>
          <p:nvSpPr>
            <p:cNvPr id="36" name="Oval 35"/>
            <p:cNvSpPr/>
            <p:nvPr/>
          </p:nvSpPr>
          <p:spPr>
            <a:xfrm>
              <a:off x="3429000" y="2133600"/>
              <a:ext cx="228600" cy="22860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300" b="1" dirty="0" smtClean="0">
                  <a:solidFill>
                    <a:schemeClr val="tx1"/>
                  </a:solidFill>
                </a:rPr>
                <a:t>R</a:t>
              </a:r>
              <a:endParaRPr lang="en-US" sz="2300" b="1" dirty="0">
                <a:solidFill>
                  <a:schemeClr val="tx1"/>
                </a:solidFill>
              </a:endParaRPr>
            </a:p>
          </p:txBody>
        </p:sp>
        <p:sp>
          <p:nvSpPr>
            <p:cNvPr id="37" name="Flowchart: Connector 36"/>
            <p:cNvSpPr/>
            <p:nvPr/>
          </p:nvSpPr>
          <p:spPr>
            <a:xfrm>
              <a:off x="18288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8" name="Flowchart: Connector 37"/>
            <p:cNvSpPr/>
            <p:nvPr/>
          </p:nvSpPr>
          <p:spPr>
            <a:xfrm>
              <a:off x="1905000" y="19050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9" name="Flowchart: Connector 38"/>
            <p:cNvSpPr/>
            <p:nvPr/>
          </p:nvSpPr>
          <p:spPr>
            <a:xfrm>
              <a:off x="18288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0" name="Flowchart: Connector 39"/>
            <p:cNvSpPr/>
            <p:nvPr/>
          </p:nvSpPr>
          <p:spPr>
            <a:xfrm>
              <a:off x="1905000" y="2209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1" name="Group 108"/>
            <p:cNvGrpSpPr/>
            <p:nvPr/>
          </p:nvGrpSpPr>
          <p:grpSpPr>
            <a:xfrm>
              <a:off x="2514600" y="1981200"/>
              <a:ext cx="121919" cy="45719"/>
              <a:chOff x="3200400" y="3352800"/>
              <a:chExt cx="121919" cy="45719"/>
            </a:xfrm>
          </p:grpSpPr>
          <p:sp>
            <p:nvSpPr>
              <p:cNvPr id="52" name="Flowchart: Connector 43"/>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3" name="Flowchart: Connector 44"/>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2" name="Group 45"/>
            <p:cNvGrpSpPr/>
            <p:nvPr/>
          </p:nvGrpSpPr>
          <p:grpSpPr>
            <a:xfrm>
              <a:off x="3124200" y="1905000"/>
              <a:ext cx="121919" cy="45719"/>
              <a:chOff x="3200400" y="3352800"/>
              <a:chExt cx="121919" cy="45719"/>
            </a:xfrm>
          </p:grpSpPr>
          <p:sp>
            <p:nvSpPr>
              <p:cNvPr id="50" name="Flowchart: Connector 49"/>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51" name="Flowchart: Connector 50"/>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3" name="Group 48"/>
            <p:cNvGrpSpPr/>
            <p:nvPr/>
          </p:nvGrpSpPr>
          <p:grpSpPr>
            <a:xfrm>
              <a:off x="3124200" y="2209800"/>
              <a:ext cx="121919" cy="45719"/>
              <a:chOff x="3200400" y="3352800"/>
              <a:chExt cx="121919" cy="45719"/>
            </a:xfrm>
          </p:grpSpPr>
          <p:sp>
            <p:nvSpPr>
              <p:cNvPr id="48" name="Flowchart: Connector 47"/>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9" name="Flowchart: Connector 48"/>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grpSp>
          <p:nvGrpSpPr>
            <p:cNvPr id="44" name="Group 51"/>
            <p:cNvGrpSpPr/>
            <p:nvPr/>
          </p:nvGrpSpPr>
          <p:grpSpPr>
            <a:xfrm>
              <a:off x="3200400" y="2971800"/>
              <a:ext cx="121919" cy="45719"/>
              <a:chOff x="3200400" y="3352800"/>
              <a:chExt cx="121919" cy="45719"/>
            </a:xfrm>
          </p:grpSpPr>
          <p:sp>
            <p:nvSpPr>
              <p:cNvPr id="46" name="Flowchart: Connector 45"/>
              <p:cNvSpPr/>
              <p:nvPr/>
            </p:nvSpPr>
            <p:spPr>
              <a:xfrm>
                <a:off x="32004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47" name="Flowchart: Connector 46"/>
              <p:cNvSpPr/>
              <p:nvPr/>
            </p:nvSpPr>
            <p:spPr>
              <a:xfrm>
                <a:off x="3276600" y="3352800"/>
                <a:ext cx="45719" cy="45719"/>
              </a:xfrm>
              <a:prstGeom prst="flowChartConnector">
                <a:avLst/>
              </a:prstGeom>
              <a:solidFill>
                <a:schemeClr val="tx1"/>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sp>
          <p:nvSpPr>
            <p:cNvPr id="45" name="TextBox 44"/>
            <p:cNvSpPr txBox="1"/>
            <p:nvPr/>
          </p:nvSpPr>
          <p:spPr>
            <a:xfrm>
              <a:off x="1828800" y="1219200"/>
              <a:ext cx="1423467" cy="336935"/>
            </a:xfrm>
            <a:prstGeom prst="rect">
              <a:avLst/>
            </a:prstGeom>
            <a:noFill/>
          </p:spPr>
          <p:txBody>
            <a:bodyPr wrap="none" rtlCol="0">
              <a:spAutoFit/>
            </a:bodyPr>
            <a:lstStyle/>
            <a:p>
              <a:r>
                <a:rPr lang="en-US" sz="2000" b="1" dirty="0" smtClean="0"/>
                <a:t>Worker Nodes</a:t>
              </a:r>
              <a:endParaRPr lang="en-US" sz="2000" b="1" dirty="0"/>
            </a:p>
          </p:txBody>
        </p:sp>
      </p:grpSp>
      <p:sp>
        <p:nvSpPr>
          <p:cNvPr id="54" name="Hexagon 53"/>
          <p:cNvSpPr/>
          <p:nvPr/>
        </p:nvSpPr>
        <p:spPr>
          <a:xfrm>
            <a:off x="6446519" y="1158240"/>
            <a:ext cx="487680" cy="274320"/>
          </a:xfrm>
          <a:prstGeom prst="hexagon">
            <a:avLst/>
          </a:prstGeom>
          <a:solidFill>
            <a:srgbClr val="66FF66"/>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r>
              <a:rPr lang="en-US" sz="2000" b="1" dirty="0" smtClean="0">
                <a:solidFill>
                  <a:schemeClr val="tx2">
                    <a:lumMod val="75000"/>
                  </a:schemeClr>
                </a:solidFill>
              </a:rPr>
              <a:t>M</a:t>
            </a:r>
            <a:endParaRPr lang="en-US" sz="2000" b="1" dirty="0">
              <a:solidFill>
                <a:schemeClr val="tx2">
                  <a:lumMod val="75000"/>
                </a:schemeClr>
              </a:solidFill>
            </a:endParaRPr>
          </a:p>
        </p:txBody>
      </p:sp>
      <p:sp>
        <p:nvSpPr>
          <p:cNvPr id="55" name="Oval 54"/>
          <p:cNvSpPr/>
          <p:nvPr/>
        </p:nvSpPr>
        <p:spPr>
          <a:xfrm>
            <a:off x="6446519" y="1615440"/>
            <a:ext cx="365760" cy="274320"/>
          </a:xfrm>
          <a:prstGeom prst="ellipse">
            <a:avLst/>
          </a:prstGeom>
          <a:solidFill>
            <a:srgbClr val="FF66FF"/>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r>
              <a:rPr lang="en-US" sz="2000" b="1" dirty="0" smtClean="0">
                <a:solidFill>
                  <a:schemeClr val="tx2">
                    <a:lumMod val="75000"/>
                  </a:schemeClr>
                </a:solidFill>
              </a:rPr>
              <a:t>R</a:t>
            </a:r>
            <a:endParaRPr lang="en-US" sz="2000" b="1" dirty="0">
              <a:solidFill>
                <a:schemeClr val="tx2">
                  <a:lumMod val="75000"/>
                </a:schemeClr>
              </a:solidFill>
            </a:endParaRPr>
          </a:p>
        </p:txBody>
      </p:sp>
      <p:sp>
        <p:nvSpPr>
          <p:cNvPr id="56" name="Up-Down Arrow 55"/>
          <p:cNvSpPr/>
          <p:nvPr/>
        </p:nvSpPr>
        <p:spPr>
          <a:xfrm>
            <a:off x="6568439" y="2621280"/>
            <a:ext cx="243840" cy="365760"/>
          </a:xfrm>
          <a:prstGeom prst="upDownArrow">
            <a:avLst/>
          </a:prstGeom>
          <a:solidFill>
            <a:schemeClr val="accent1">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sz="2000" b="1" dirty="0"/>
          </a:p>
        </p:txBody>
      </p:sp>
      <p:sp>
        <p:nvSpPr>
          <p:cNvPr id="57" name="Rectangle 56"/>
          <p:cNvSpPr/>
          <p:nvPr/>
        </p:nvSpPr>
        <p:spPr>
          <a:xfrm>
            <a:off x="6446519" y="2164080"/>
            <a:ext cx="487680" cy="274320"/>
          </a:xfrm>
          <a:prstGeom prst="rect">
            <a:avLst/>
          </a:prstGeom>
          <a:solidFill>
            <a:schemeClr val="accent2">
              <a:lumMod val="75000"/>
            </a:schemeClr>
          </a:solidFill>
          <a:ln w="127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r>
              <a:rPr lang="en-US" sz="2000" b="1" dirty="0" smtClean="0">
                <a:solidFill>
                  <a:schemeClr val="bg1"/>
                </a:solidFill>
              </a:rPr>
              <a:t>D</a:t>
            </a:r>
            <a:endParaRPr lang="en-US" sz="2000" b="1" dirty="0">
              <a:solidFill>
                <a:schemeClr val="bg1"/>
              </a:solidFill>
            </a:endParaRPr>
          </a:p>
        </p:txBody>
      </p:sp>
      <p:sp>
        <p:nvSpPr>
          <p:cNvPr id="58" name="TextBox 57"/>
          <p:cNvSpPr txBox="1"/>
          <p:nvPr/>
        </p:nvSpPr>
        <p:spPr>
          <a:xfrm>
            <a:off x="6934200" y="1066800"/>
            <a:ext cx="1599738" cy="439674"/>
          </a:xfrm>
          <a:prstGeom prst="rect">
            <a:avLst/>
          </a:prstGeom>
          <a:noFill/>
        </p:spPr>
        <p:txBody>
          <a:bodyPr wrap="none" lIns="130622" tIns="65311" rIns="130622" bIns="65311" rtlCol="0">
            <a:spAutoFit/>
          </a:bodyPr>
          <a:lstStyle/>
          <a:p>
            <a:r>
              <a:rPr lang="en-US" sz="2000" b="1" dirty="0" smtClean="0"/>
              <a:t>Map Worker</a:t>
            </a:r>
            <a:endParaRPr lang="en-US" sz="2000" b="1" dirty="0"/>
          </a:p>
        </p:txBody>
      </p:sp>
      <p:sp>
        <p:nvSpPr>
          <p:cNvPr id="59" name="TextBox 58"/>
          <p:cNvSpPr txBox="1"/>
          <p:nvPr/>
        </p:nvSpPr>
        <p:spPr>
          <a:xfrm>
            <a:off x="6934199" y="1524000"/>
            <a:ext cx="1894113" cy="439674"/>
          </a:xfrm>
          <a:prstGeom prst="rect">
            <a:avLst/>
          </a:prstGeom>
          <a:noFill/>
        </p:spPr>
        <p:txBody>
          <a:bodyPr wrap="none" lIns="130622" tIns="65311" rIns="130622" bIns="65311" rtlCol="0">
            <a:spAutoFit/>
          </a:bodyPr>
          <a:lstStyle/>
          <a:p>
            <a:r>
              <a:rPr lang="en-US" sz="2000" b="1" dirty="0" smtClean="0"/>
              <a:t>Reduce Worker</a:t>
            </a:r>
            <a:endParaRPr lang="en-US" sz="2000" b="1" dirty="0"/>
          </a:p>
        </p:txBody>
      </p:sp>
      <p:sp>
        <p:nvSpPr>
          <p:cNvPr id="60" name="TextBox 59"/>
          <p:cNvSpPr txBox="1"/>
          <p:nvPr/>
        </p:nvSpPr>
        <p:spPr>
          <a:xfrm>
            <a:off x="6934199" y="2072640"/>
            <a:ext cx="1534977" cy="439674"/>
          </a:xfrm>
          <a:prstGeom prst="rect">
            <a:avLst/>
          </a:prstGeom>
          <a:noFill/>
        </p:spPr>
        <p:txBody>
          <a:bodyPr wrap="none" lIns="130622" tIns="65311" rIns="130622" bIns="65311" rtlCol="0">
            <a:spAutoFit/>
          </a:bodyPr>
          <a:lstStyle/>
          <a:p>
            <a:r>
              <a:rPr lang="en-US" sz="2000" b="1" dirty="0" smtClean="0"/>
              <a:t>MRDeamon</a:t>
            </a:r>
            <a:endParaRPr lang="en-US" sz="2000" b="1" dirty="0"/>
          </a:p>
        </p:txBody>
      </p:sp>
      <p:cxnSp>
        <p:nvCxnSpPr>
          <p:cNvPr id="61" name="Straight Arrow Connector 60"/>
          <p:cNvCxnSpPr/>
          <p:nvPr/>
        </p:nvCxnSpPr>
        <p:spPr>
          <a:xfrm rot="5400000">
            <a:off x="6508749" y="3351530"/>
            <a:ext cx="365760" cy="2541"/>
          </a:xfrm>
          <a:prstGeom prst="straightConnector1">
            <a:avLst/>
          </a:prstGeom>
          <a:ln>
            <a:headEnd type="triangle"/>
            <a:tailEnd type="triangle"/>
          </a:ln>
        </p:spPr>
        <p:style>
          <a:lnRef idx="3">
            <a:schemeClr val="accent2"/>
          </a:lnRef>
          <a:fillRef idx="0">
            <a:schemeClr val="accent2"/>
          </a:fillRef>
          <a:effectRef idx="2">
            <a:schemeClr val="accent2"/>
          </a:effectRef>
          <a:fontRef idx="minor">
            <a:schemeClr val="tx1"/>
          </a:fontRef>
        </p:style>
      </p:cxnSp>
      <p:sp>
        <p:nvSpPr>
          <p:cNvPr id="62" name="TextBox 61"/>
          <p:cNvSpPr txBox="1"/>
          <p:nvPr/>
        </p:nvSpPr>
        <p:spPr>
          <a:xfrm>
            <a:off x="6934199" y="3078480"/>
            <a:ext cx="1949513" cy="439674"/>
          </a:xfrm>
          <a:prstGeom prst="rect">
            <a:avLst/>
          </a:prstGeom>
          <a:noFill/>
        </p:spPr>
        <p:txBody>
          <a:bodyPr wrap="none" lIns="130622" tIns="65311" rIns="130622" bIns="65311" rtlCol="0">
            <a:spAutoFit/>
          </a:bodyPr>
          <a:lstStyle/>
          <a:p>
            <a:r>
              <a:rPr lang="en-US" sz="2000" b="1" dirty="0" smtClean="0"/>
              <a:t>Communication</a:t>
            </a:r>
            <a:endParaRPr lang="en-US" sz="2000" b="1"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838200"/>
          </a:xfrm>
        </p:spPr>
        <p:txBody>
          <a:bodyPr>
            <a:normAutofit/>
          </a:bodyPr>
          <a:lstStyle/>
          <a:p>
            <a:r>
              <a:rPr lang="en-US" sz="3600" b="1" dirty="0" smtClean="0">
                <a:solidFill>
                  <a:schemeClr val="tx2">
                    <a:lumMod val="75000"/>
                  </a:schemeClr>
                </a:solidFill>
              </a:rPr>
              <a:t>Iterative Computations</a:t>
            </a:r>
            <a:endParaRPr lang="en-US" sz="3600" b="1" dirty="0">
              <a:solidFill>
                <a:schemeClr val="tx2">
                  <a:lumMod val="75000"/>
                </a:schemeClr>
              </a:solidFill>
            </a:endParaRPr>
          </a:p>
        </p:txBody>
      </p:sp>
      <p:pic>
        <p:nvPicPr>
          <p:cNvPr id="4" name="Picture 2" descr="D:\Academic\Ph.D\eScience2008\images\eps\kmeans_color.png"/>
          <p:cNvPicPr>
            <a:picLocks noChangeAspect="1" noChangeArrowheads="1"/>
          </p:cNvPicPr>
          <p:nvPr/>
        </p:nvPicPr>
        <p:blipFill>
          <a:blip r:embed="rId3" cstate="print"/>
          <a:srcRect/>
          <a:stretch>
            <a:fillRect/>
          </a:stretch>
        </p:blipFill>
        <p:spPr bwMode="auto">
          <a:xfrm>
            <a:off x="1371600" y="762000"/>
            <a:ext cx="3405613" cy="2844509"/>
          </a:xfrm>
          <a:prstGeom prst="rect">
            <a:avLst/>
          </a:prstGeom>
          <a:noFill/>
        </p:spPr>
      </p:pic>
      <p:pic>
        <p:nvPicPr>
          <p:cNvPr id="5" name="Picture 2" descr="E:\academic\phd\Publications\eScience2009\gnuplot\kmeans.png"/>
          <p:cNvPicPr>
            <a:picLocks noChangeAspect="1" noChangeArrowheads="1"/>
          </p:cNvPicPr>
          <p:nvPr/>
        </p:nvPicPr>
        <p:blipFill>
          <a:blip r:embed="rId4" cstate="print"/>
          <a:srcRect/>
          <a:stretch>
            <a:fillRect/>
          </a:stretch>
        </p:blipFill>
        <p:spPr bwMode="auto">
          <a:xfrm>
            <a:off x="228600" y="3886200"/>
            <a:ext cx="4343400" cy="2763532"/>
          </a:xfrm>
          <a:prstGeom prst="rect">
            <a:avLst/>
          </a:prstGeom>
          <a:noFill/>
        </p:spPr>
      </p:pic>
      <p:pic>
        <p:nvPicPr>
          <p:cNvPr id="40965" name="Picture 5" descr="D:\academic\phd\Publications\CloudComp09\figures\matrix.png"/>
          <p:cNvPicPr>
            <a:picLocks noChangeAspect="1" noChangeArrowheads="1"/>
          </p:cNvPicPr>
          <p:nvPr/>
        </p:nvPicPr>
        <p:blipFill>
          <a:blip r:embed="rId5" cstate="print"/>
          <a:srcRect/>
          <a:stretch>
            <a:fillRect/>
          </a:stretch>
        </p:blipFill>
        <p:spPr bwMode="auto">
          <a:xfrm>
            <a:off x="6705600" y="685800"/>
            <a:ext cx="2286000" cy="2843349"/>
          </a:xfrm>
          <a:prstGeom prst="rect">
            <a:avLst/>
          </a:prstGeom>
          <a:noFill/>
        </p:spPr>
      </p:pic>
      <p:pic>
        <p:nvPicPr>
          <p:cNvPr id="40966" name="Picture 6" descr="D:\academic\phd\Publications\CloudComp09\figures\figure-7.bmp"/>
          <p:cNvPicPr>
            <a:picLocks noChangeAspect="1" noChangeArrowheads="1"/>
          </p:cNvPicPr>
          <p:nvPr/>
        </p:nvPicPr>
        <p:blipFill>
          <a:blip r:embed="rId6" cstate="print"/>
          <a:srcRect/>
          <a:stretch>
            <a:fillRect/>
          </a:stretch>
        </p:blipFill>
        <p:spPr bwMode="auto">
          <a:xfrm>
            <a:off x="4724400" y="3886200"/>
            <a:ext cx="4114800" cy="2788384"/>
          </a:xfrm>
          <a:prstGeom prst="rect">
            <a:avLst/>
          </a:prstGeom>
          <a:noFill/>
        </p:spPr>
      </p:pic>
      <p:sp>
        <p:nvSpPr>
          <p:cNvPr id="11" name="Right Arrow Callout 10"/>
          <p:cNvSpPr/>
          <p:nvPr/>
        </p:nvSpPr>
        <p:spPr>
          <a:xfrm>
            <a:off x="152400" y="1447800"/>
            <a:ext cx="13716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K-means</a:t>
            </a:r>
          </a:p>
          <a:p>
            <a:pPr algn="ctr"/>
            <a:endParaRPr lang="en-US" dirty="0"/>
          </a:p>
        </p:txBody>
      </p:sp>
      <p:sp>
        <p:nvSpPr>
          <p:cNvPr id="12" name="Right Arrow Callout 11"/>
          <p:cNvSpPr/>
          <p:nvPr/>
        </p:nvSpPr>
        <p:spPr>
          <a:xfrm>
            <a:off x="4876800" y="1447800"/>
            <a:ext cx="2057400" cy="685800"/>
          </a:xfrm>
          <a:prstGeom prst="rightArrowCallout">
            <a:avLst>
              <a:gd name="adj1" fmla="val 25000"/>
              <a:gd name="adj2" fmla="val 25000"/>
              <a:gd name="adj3" fmla="val 25000"/>
              <a:gd name="adj4" fmla="val 81395"/>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en-US" b="1" dirty="0" smtClean="0">
              <a:solidFill>
                <a:schemeClr val="tx2">
                  <a:lumMod val="75000"/>
                </a:schemeClr>
              </a:solidFill>
            </a:endParaRPr>
          </a:p>
          <a:p>
            <a:pPr algn="ctr"/>
            <a:r>
              <a:rPr lang="en-US" b="1" dirty="0" smtClean="0">
                <a:solidFill>
                  <a:schemeClr val="tx2">
                    <a:lumMod val="75000"/>
                  </a:schemeClr>
                </a:solidFill>
              </a:rPr>
              <a:t>Matrix Multiplication</a:t>
            </a:r>
          </a:p>
          <a:p>
            <a:pPr algn="ctr"/>
            <a:endParaRPr lang="en-US" dirty="0"/>
          </a:p>
        </p:txBody>
      </p:sp>
      <p:sp>
        <p:nvSpPr>
          <p:cNvPr id="9" name="TextBox 8"/>
          <p:cNvSpPr txBox="1"/>
          <p:nvPr/>
        </p:nvSpPr>
        <p:spPr>
          <a:xfrm>
            <a:off x="152400" y="3581400"/>
            <a:ext cx="2559547" cy="369332"/>
          </a:xfrm>
          <a:prstGeom prst="rect">
            <a:avLst/>
          </a:prstGeom>
          <a:noFill/>
        </p:spPr>
        <p:txBody>
          <a:bodyPr wrap="none" rtlCol="0">
            <a:spAutoFit/>
          </a:bodyPr>
          <a:lstStyle/>
          <a:p>
            <a:r>
              <a:rPr lang="en-US" b="1" dirty="0" smtClean="0"/>
              <a:t>Performance of K-Means</a:t>
            </a:r>
            <a:endParaRPr lang="en-US" b="1" dirty="0"/>
          </a:p>
        </p:txBody>
      </p:sp>
      <p:sp>
        <p:nvSpPr>
          <p:cNvPr id="10" name="TextBox 9"/>
          <p:cNvSpPr txBox="1"/>
          <p:nvPr/>
        </p:nvSpPr>
        <p:spPr>
          <a:xfrm>
            <a:off x="4648200" y="3581400"/>
            <a:ext cx="4072333" cy="369332"/>
          </a:xfrm>
          <a:prstGeom prst="rect">
            <a:avLst/>
          </a:prstGeom>
          <a:noFill/>
        </p:spPr>
        <p:txBody>
          <a:bodyPr wrap="none" rtlCol="0">
            <a:spAutoFit/>
          </a:bodyPr>
          <a:lstStyle/>
          <a:p>
            <a:r>
              <a:rPr lang="en-US" b="1" dirty="0" smtClean="0"/>
              <a:t> Parallel Overhead  Matrix Multiplication</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9144000" cy="957263"/>
          </a:xfrm>
        </p:spPr>
        <p:txBody>
          <a:bodyPr/>
          <a:lstStyle/>
          <a:p>
            <a:pPr eaLnBrk="1" hangingPunct="1">
              <a:defRPr/>
            </a:pPr>
            <a:r>
              <a:rPr lang="en-US" dirty="0" smtClean="0"/>
              <a:t>Compute Hardware</a:t>
            </a:r>
            <a:endParaRPr lang="en-US" dirty="0"/>
          </a:p>
        </p:txBody>
      </p:sp>
      <p:graphicFrame>
        <p:nvGraphicFramePr>
          <p:cNvPr id="5" name="Content Placeholder 4"/>
          <p:cNvGraphicFramePr>
            <a:graphicFrameLocks noGrp="1"/>
          </p:cNvGraphicFramePr>
          <p:nvPr>
            <p:ph idx="1"/>
          </p:nvPr>
        </p:nvGraphicFramePr>
        <p:xfrm>
          <a:off x="203200" y="957263"/>
          <a:ext cx="8677008" cy="5813264"/>
        </p:xfrm>
        <a:graphic>
          <a:graphicData uri="http://schemas.openxmlformats.org/drawingml/2006/table">
            <a:tbl>
              <a:tblPr firstRow="1" bandRow="1">
                <a:tableStyleId>{5C22544A-7EE6-4342-B048-85BDC9FD1C3A}</a:tableStyleId>
              </a:tblPr>
              <a:tblGrid>
                <a:gridCol w="1084626"/>
                <a:gridCol w="1084626"/>
                <a:gridCol w="1084626"/>
                <a:gridCol w="1084626"/>
                <a:gridCol w="1084626"/>
                <a:gridCol w="1084626"/>
                <a:gridCol w="1084626"/>
                <a:gridCol w="1084626"/>
              </a:tblGrid>
              <a:tr h="386150">
                <a:tc>
                  <a:txBody>
                    <a:bodyPr/>
                    <a:lstStyle/>
                    <a:p>
                      <a:pPr marL="0" marR="0" algn="ctr">
                        <a:spcBef>
                          <a:spcPts val="0"/>
                        </a:spcBef>
                        <a:spcAft>
                          <a:spcPts val="0"/>
                        </a:spcAft>
                      </a:pPr>
                      <a:r>
                        <a:rPr lang="en-US" sz="1200" b="1" i="0" dirty="0">
                          <a:latin typeface="+mn-lt"/>
                          <a:ea typeface="Times"/>
                          <a:cs typeface="Times New Roman"/>
                        </a:rPr>
                        <a:t>System type</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CPUs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 Cores</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a:latin typeface="+mn-lt"/>
                          <a:ea typeface="Times"/>
                          <a:cs typeface="Times New Roman"/>
                        </a:rPr>
                        <a:t>TFLOPS</a:t>
                      </a:r>
                      <a:endParaRPr lang="en-US" sz="1000" b="1"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Total RAM (GB)</a:t>
                      </a:r>
                      <a:endParaRPr lang="en-US" sz="1000" b="1"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200" b="1" i="0" dirty="0" smtClean="0">
                          <a:latin typeface="+mn-lt"/>
                          <a:ea typeface="Times"/>
                          <a:cs typeface="Times New Roman"/>
                        </a:rPr>
                        <a:t>Secondary</a:t>
                      </a:r>
                      <a:r>
                        <a:rPr lang="en-US" sz="1200" b="1" i="0" baseline="0" dirty="0" smtClean="0">
                          <a:latin typeface="+mn-lt"/>
                          <a:ea typeface="Times"/>
                          <a:cs typeface="Times New Roman"/>
                        </a:rPr>
                        <a:t> Storage</a:t>
                      </a:r>
                      <a:r>
                        <a:rPr lang="en-US" sz="1200" b="1" i="0" dirty="0" smtClean="0">
                          <a:latin typeface="+mn-lt"/>
                          <a:ea typeface="Times"/>
                          <a:cs typeface="Times New Roman"/>
                        </a:rPr>
                        <a:t> </a:t>
                      </a:r>
                      <a:r>
                        <a:rPr lang="en-US" sz="1200" b="1" i="0" dirty="0">
                          <a:latin typeface="+mn-lt"/>
                          <a:ea typeface="Times"/>
                          <a:cs typeface="Times New Roman"/>
                        </a:rPr>
                        <a:t>(TB)</a:t>
                      </a:r>
                    </a:p>
                  </a:txBody>
                  <a:tcPr marL="8890" marR="8890" marT="0" marB="0" anchor="ctr"/>
                </a:tc>
                <a:tc>
                  <a:txBody>
                    <a:bodyPr/>
                    <a:lstStyle/>
                    <a:p>
                      <a:pPr marL="0" marR="0" algn="ctr">
                        <a:spcBef>
                          <a:spcPts val="0"/>
                        </a:spcBef>
                        <a:spcAft>
                          <a:spcPts val="0"/>
                        </a:spcAft>
                      </a:pPr>
                      <a:r>
                        <a:rPr lang="en-US" sz="1200" b="1" i="0" dirty="0">
                          <a:latin typeface="+mn-lt"/>
                          <a:ea typeface="Times"/>
                          <a:cs typeface="Times New Roman"/>
                        </a:rPr>
                        <a:t>Site</a:t>
                      </a:r>
                    </a:p>
                  </a:txBody>
                  <a:tcPr marL="8890" marR="8890" marT="0" marB="0" anchor="ctr"/>
                </a:tc>
                <a:tc>
                  <a:txBody>
                    <a:bodyPr/>
                    <a:lstStyle/>
                    <a:p>
                      <a:pPr marL="0" marR="0" algn="l">
                        <a:spcBef>
                          <a:spcPts val="0"/>
                        </a:spcBef>
                        <a:spcAft>
                          <a:spcPts val="0"/>
                        </a:spcAft>
                      </a:pPr>
                      <a:r>
                        <a:rPr lang="en-US" sz="1000" b="1" i="0" dirty="0" smtClean="0">
                          <a:latin typeface="+mn-lt"/>
                          <a:ea typeface="Times"/>
                          <a:cs typeface="Times New Roman"/>
                        </a:rPr>
                        <a:t> </a:t>
                      </a:r>
                      <a:r>
                        <a:rPr lang="en-US" sz="1200" b="1" i="0" dirty="0" smtClean="0">
                          <a:latin typeface="+mn-lt"/>
                          <a:ea typeface="Times"/>
                          <a:cs typeface="Times New Roman"/>
                        </a:rPr>
                        <a:t>Status</a:t>
                      </a:r>
                      <a:endParaRPr lang="en-US" sz="1200" b="1" i="0"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Dynamically </a:t>
                      </a:r>
                      <a:r>
                        <a:rPr lang="en-US" sz="1000" b="1" i="0" dirty="0">
                          <a:latin typeface="+mn-lt"/>
                          <a:ea typeface="Times"/>
                          <a:cs typeface="Times New Roman"/>
                        </a:rPr>
                        <a:t>configurable systems</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1024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3072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lgn="l">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Dell </a:t>
                      </a:r>
                      <a:r>
                        <a:rPr lang="en-US" sz="1000" b="0" i="0" dirty="0" err="1">
                          <a:latin typeface="+mn-lt"/>
                          <a:ea typeface="Times"/>
                          <a:cs typeface="Times New Roman"/>
                        </a:rPr>
                        <a:t>PowerEdge</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1152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15</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TACC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2016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120</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2688</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72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SDSC</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784</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3520</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33</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8928</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546</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gridSpan="7">
                  <a:txBody>
                    <a:bodyPr/>
                    <a:lstStyle/>
                    <a:p>
                      <a:pPr marL="0" marR="0">
                        <a:spcBef>
                          <a:spcPts val="0"/>
                        </a:spcBef>
                        <a:spcAft>
                          <a:spcPts val="0"/>
                        </a:spcAft>
                      </a:pPr>
                      <a:r>
                        <a:rPr lang="en-US" sz="1000" b="1" i="0" dirty="0" smtClean="0">
                          <a:latin typeface="+mn-lt"/>
                          <a:ea typeface="Times"/>
                          <a:cs typeface="Times New Roman"/>
                        </a:rPr>
                        <a:t> Systems possibly not </a:t>
                      </a:r>
                      <a:r>
                        <a:rPr lang="en-US" sz="1000" b="1" i="0" dirty="0">
                          <a:latin typeface="+mn-lt"/>
                          <a:ea typeface="Times"/>
                          <a:cs typeface="Times New Roman"/>
                        </a:rPr>
                        <a:t>dynamically configurable</a:t>
                      </a:r>
                    </a:p>
                  </a:txBody>
                  <a:tcPr marL="8890" marR="8890" marT="0" marB="0" anchor="ct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tc>
                  <a:txBody>
                    <a:bodyPr/>
                    <a:lstStyle/>
                    <a:p>
                      <a:pPr marL="0" marR="0">
                        <a:spcBef>
                          <a:spcPts val="0"/>
                        </a:spcBef>
                        <a:spcAft>
                          <a:spcPts val="0"/>
                        </a:spcAft>
                      </a:pPr>
                      <a:endParaRPr lang="en-US" sz="1000" b="1"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Cray </a:t>
                      </a:r>
                      <a:r>
                        <a:rPr lang="en-US" sz="1000" b="0" i="0" dirty="0">
                          <a:latin typeface="+mn-lt"/>
                          <a:ea typeface="Times"/>
                          <a:cs typeface="Times New Roman"/>
                        </a:rPr>
                        <a:t>XT5m</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168</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672</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1344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endParaRPr lang="en-US" sz="1000" b="0" i="0" dirty="0">
                        <a:latin typeface="+mn-lt"/>
                        <a:ea typeface="Times"/>
                        <a:cs typeface="Times New Roman"/>
                      </a:endParaRP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Shared </a:t>
                      </a:r>
                      <a:r>
                        <a:rPr lang="en-US" sz="1000" b="0" i="0" dirty="0">
                          <a:latin typeface="+mn-lt"/>
                          <a:ea typeface="Times"/>
                          <a:cs typeface="Times New Roman"/>
                        </a:rPr>
                        <a:t>memory</a:t>
                      </a:r>
                      <a:r>
                        <a:rPr lang="en-US" sz="1000" b="0" i="0" dirty="0" smtClean="0">
                          <a:latin typeface="+mn-lt"/>
                          <a:ea typeface="Times"/>
                          <a:cs typeface="Times New Roman"/>
                        </a:rPr>
                        <a:t> </a:t>
                      </a:r>
                    </a:p>
                    <a:p>
                      <a:pPr marL="0" marR="0">
                        <a:spcBef>
                          <a:spcPts val="0"/>
                        </a:spcBef>
                        <a:spcAft>
                          <a:spcPts val="0"/>
                        </a:spcAft>
                      </a:pPr>
                      <a:r>
                        <a:rPr lang="en-US" sz="1000" b="0" i="0" baseline="0" dirty="0" smtClean="0">
                          <a:latin typeface="+mn-lt"/>
                          <a:ea typeface="Times"/>
                          <a:cs typeface="Times New Roman"/>
                        </a:rPr>
                        <a:t> </a:t>
                      </a:r>
                      <a:r>
                        <a:rPr lang="en-US" sz="1000" b="0" i="0" dirty="0" smtClean="0">
                          <a:latin typeface="+mn-lt"/>
                          <a:ea typeface="Times"/>
                          <a:cs typeface="Times New Roman"/>
                        </a:rPr>
                        <a:t>system </a:t>
                      </a:r>
                      <a:r>
                        <a:rPr lang="en-US" sz="1000" b="0" i="0" dirty="0">
                          <a:latin typeface="+mn-lt"/>
                          <a:ea typeface="Times"/>
                          <a:cs typeface="Times New Roman"/>
                        </a:rPr>
                        <a:t>TBD</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40</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480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339*</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 </a:t>
                      </a:r>
                    </a:p>
                    <a:p>
                      <a:pPr marL="0" marR="0">
                        <a:spcBef>
                          <a:spcPts val="0"/>
                        </a:spcBef>
                        <a:spcAft>
                          <a:spcPts val="0"/>
                        </a:spcAft>
                      </a:pPr>
                      <a:r>
                        <a:rPr lang="en-US" sz="1000" b="0" i="0" baseline="0" dirty="0" smtClean="0">
                          <a:latin typeface="+mn-lt"/>
                          <a:ea typeface="Times"/>
                          <a:cs typeface="Times New Roman"/>
                        </a:rPr>
                        <a:t> 4Q2010</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Cell </a:t>
                      </a:r>
                      <a:r>
                        <a:rPr lang="en-US" sz="1000" b="0" i="0" dirty="0">
                          <a:latin typeface="+mn-lt"/>
                          <a:ea typeface="Times"/>
                          <a:cs typeface="Times New Roman"/>
                        </a:rPr>
                        <a:t>BE Cluster</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80</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64</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IU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a:t>
                      </a:r>
                      <a:r>
                        <a:rPr lang="en-US" sz="1000" b="0" i="0" baseline="0" dirty="0" smtClean="0">
                          <a:latin typeface="+mn-lt"/>
                          <a:ea typeface="Times"/>
                          <a:cs typeface="Times New Roman"/>
                        </a:rPr>
                        <a:t>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0" dirty="0" smtClean="0">
                          <a:latin typeface="+mn-lt"/>
                          <a:ea typeface="Times"/>
                          <a:cs typeface="Times New Roman"/>
                        </a:rPr>
                        <a:t> IBM </a:t>
                      </a:r>
                      <a:r>
                        <a:rPr lang="en-US" sz="1000" b="0" i="0" dirty="0" err="1">
                          <a:latin typeface="+mn-lt"/>
                          <a:ea typeface="Times"/>
                          <a:cs typeface="Times New Roman"/>
                        </a:rPr>
                        <a:t>iDataPlex</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64</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256</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2</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768</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UF</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New System</a:t>
                      </a:r>
                    </a:p>
                  </a:txBody>
                  <a:tcPr marL="8890" marR="8890" marT="0" marB="0" anchor="ctr"/>
                </a:tc>
              </a:tr>
              <a:tr h="462537">
                <a:tc>
                  <a:txBody>
                    <a:bodyPr/>
                    <a:lstStyle/>
                    <a:p>
                      <a:pPr marL="0" marR="0">
                        <a:spcBef>
                          <a:spcPts val="0"/>
                        </a:spcBef>
                        <a:spcAft>
                          <a:spcPts val="0"/>
                        </a:spcAft>
                      </a:pPr>
                      <a:r>
                        <a:rPr lang="en-US" sz="1000" b="0" i="0" dirty="0" smtClean="0">
                          <a:latin typeface="+mn-lt"/>
                          <a:ea typeface="Times"/>
                          <a:cs typeface="Times New Roman"/>
                        </a:rPr>
                        <a:t> High </a:t>
                      </a:r>
                      <a:r>
                        <a:rPr lang="en-US" sz="1000" b="0" i="0" dirty="0">
                          <a:latin typeface="+mn-lt"/>
                          <a:ea typeface="Times"/>
                          <a:cs typeface="Times New Roman"/>
                        </a:rPr>
                        <a:t>Throughput</a:t>
                      </a:r>
                      <a:r>
                        <a:rPr lang="en-US" sz="1000" b="0" i="0" dirty="0" smtClean="0">
                          <a:latin typeface="+mn-lt"/>
                          <a:ea typeface="Times"/>
                          <a:cs typeface="Times New Roman"/>
                        </a:rPr>
                        <a:t> </a:t>
                      </a:r>
                    </a:p>
                    <a:p>
                      <a:pPr marL="0" marR="0">
                        <a:spcBef>
                          <a:spcPts val="0"/>
                        </a:spcBef>
                        <a:spcAft>
                          <a:spcPts val="0"/>
                        </a:spcAft>
                      </a:pPr>
                      <a:r>
                        <a:rPr lang="en-US" sz="1000" b="0" i="0" dirty="0" smtClean="0">
                          <a:latin typeface="+mn-lt"/>
                          <a:ea typeface="Times"/>
                          <a:cs typeface="Times New Roman"/>
                        </a:rPr>
                        <a:t> Cluster</a:t>
                      </a:r>
                      <a:endParaRPr lang="en-US" sz="1000" b="0" i="0"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192</a:t>
                      </a:r>
                    </a:p>
                  </a:txBody>
                  <a:tcPr marL="8890" marR="8890" marT="0" marB="0" anchor="ctr"/>
                </a:tc>
                <a:tc>
                  <a:txBody>
                    <a:bodyPr/>
                    <a:lstStyle/>
                    <a:p>
                      <a:pPr marL="0" marR="0" algn="ctr">
                        <a:spcBef>
                          <a:spcPts val="0"/>
                        </a:spcBef>
                        <a:spcAft>
                          <a:spcPts val="0"/>
                        </a:spcAft>
                      </a:pPr>
                      <a:r>
                        <a:rPr lang="en-US" sz="1000" b="1" i="0" dirty="0">
                          <a:latin typeface="+mn-lt"/>
                          <a:ea typeface="Times"/>
                          <a:cs typeface="Times New Roman"/>
                        </a:rPr>
                        <a:t>384</a:t>
                      </a:r>
                    </a:p>
                  </a:txBody>
                  <a:tcPr marL="8890" marR="8890" marT="0" marB="0" anchor="ctr"/>
                </a:tc>
                <a:tc>
                  <a:txBody>
                    <a:bodyPr/>
                    <a:lstStyle/>
                    <a:p>
                      <a:pPr marL="0" marR="0" algn="ctr">
                        <a:spcBef>
                          <a:spcPts val="0"/>
                        </a:spcBef>
                        <a:spcAft>
                          <a:spcPts val="0"/>
                        </a:spcAft>
                      </a:pPr>
                      <a:r>
                        <a:rPr lang="en-US" sz="1000" b="0" i="0">
                          <a:latin typeface="+mn-lt"/>
                          <a:ea typeface="Times"/>
                          <a:cs typeface="Times New Roman"/>
                        </a:rPr>
                        <a:t>4</a:t>
                      </a: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192</a:t>
                      </a:r>
                    </a:p>
                  </a:txBody>
                  <a:tcPr marL="8890" marR="8890" marT="0" marB="0" anchor="ctr"/>
                </a:tc>
                <a:tc>
                  <a:txBody>
                    <a:bodyPr/>
                    <a:lstStyle/>
                    <a:p>
                      <a:pPr marL="0" marR="0" algn="ctr">
                        <a:spcBef>
                          <a:spcPts val="0"/>
                        </a:spcBef>
                        <a:spcAft>
                          <a:spcPts val="0"/>
                        </a:spcAft>
                      </a:pPr>
                      <a:endParaRPr lang="en-US" sz="1000" b="0" i="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0" dirty="0">
                          <a:latin typeface="+mn-lt"/>
                          <a:ea typeface="Times"/>
                          <a:cs typeface="Times New Roman"/>
                        </a:rPr>
                        <a:t>PU</a:t>
                      </a:r>
                    </a:p>
                  </a:txBody>
                  <a:tcPr marL="8890" marR="8890" marT="0" marB="0" anchor="ctr"/>
                </a:tc>
                <a:tc>
                  <a:txBody>
                    <a:bodyPr/>
                    <a:lstStyle/>
                    <a:p>
                      <a:pPr marL="0" marR="0">
                        <a:spcBef>
                          <a:spcPts val="0"/>
                        </a:spcBef>
                        <a:spcAft>
                          <a:spcPts val="0"/>
                        </a:spcAft>
                      </a:pPr>
                      <a:r>
                        <a:rPr lang="en-US" sz="1000" b="0" i="0" dirty="0" smtClean="0">
                          <a:latin typeface="+mn-lt"/>
                          <a:ea typeface="Times"/>
                          <a:cs typeface="Times New Roman"/>
                        </a:rPr>
                        <a:t> Existing System</a:t>
                      </a:r>
                      <a:endParaRPr lang="en-US" sz="1000" b="0" i="0"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0" i="1" dirty="0" smtClean="0">
                          <a:latin typeface="+mn-lt"/>
                          <a:ea typeface="Times"/>
                          <a:cs typeface="Times New Roman"/>
                        </a:rPr>
                        <a:t> Subtotal</a:t>
                      </a:r>
                      <a:endParaRPr lang="en-US" sz="1000" b="0"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468</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1872</a:t>
                      </a:r>
                    </a:p>
                  </a:txBody>
                  <a:tcPr marL="8890" marR="8890" marT="0" marB="0" anchor="ctr"/>
                </a:tc>
                <a:tc>
                  <a:txBody>
                    <a:bodyPr/>
                    <a:lstStyle/>
                    <a:p>
                      <a:pPr marL="0" marR="0" algn="ctr">
                        <a:spcBef>
                          <a:spcPts val="0"/>
                        </a:spcBef>
                        <a:spcAft>
                          <a:spcPts val="0"/>
                        </a:spcAft>
                      </a:pPr>
                      <a:r>
                        <a:rPr lang="en-US" sz="1000" b="0" i="1">
                          <a:latin typeface="+mn-lt"/>
                          <a:ea typeface="Times"/>
                          <a:cs typeface="Times New Roman"/>
                        </a:rPr>
                        <a:t>17</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3008</a:t>
                      </a:r>
                    </a:p>
                  </a:txBody>
                  <a:tcPr marL="8890" marR="8890" marT="0" marB="0" anchor="ctr"/>
                </a:tc>
                <a:tc>
                  <a:txBody>
                    <a:bodyPr/>
                    <a:lstStyle/>
                    <a:p>
                      <a:pPr marL="0" marR="0" algn="ctr">
                        <a:spcBef>
                          <a:spcPts val="0"/>
                        </a:spcBef>
                        <a:spcAft>
                          <a:spcPts val="0"/>
                        </a:spcAft>
                      </a:pPr>
                      <a:r>
                        <a:rPr lang="en-US" sz="1000" b="0" i="1" dirty="0">
                          <a:latin typeface="+mn-lt"/>
                          <a:ea typeface="Times"/>
                          <a:cs typeface="Times New Roman"/>
                        </a:rPr>
                        <a:t>1</a:t>
                      </a:r>
                    </a:p>
                  </a:txBody>
                  <a:tcPr marL="8890" marR="8890" marT="0" marB="0" anchor="ctr"/>
                </a:tc>
                <a:tc>
                  <a:txBody>
                    <a:bodyPr/>
                    <a:lstStyle/>
                    <a:p>
                      <a:pPr marL="0" marR="0" algn="ctr">
                        <a:spcBef>
                          <a:spcPts val="0"/>
                        </a:spcBef>
                        <a:spcAft>
                          <a:spcPts val="0"/>
                        </a:spcAft>
                      </a:pPr>
                      <a:endParaRPr lang="en-US" sz="1000" b="0"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0" i="1" dirty="0">
                        <a:latin typeface="+mn-lt"/>
                        <a:ea typeface="Times"/>
                        <a:cs typeface="Times New Roman"/>
                      </a:endParaRPr>
                    </a:p>
                  </a:txBody>
                  <a:tcPr marL="8890" marR="8890" marT="0" marB="0" anchor="ctr"/>
                </a:tc>
              </a:tr>
              <a:tr h="375170">
                <a:tc>
                  <a:txBody>
                    <a:bodyPr/>
                    <a:lstStyle/>
                    <a:p>
                      <a:pPr marL="0" marR="0">
                        <a:spcBef>
                          <a:spcPts val="0"/>
                        </a:spcBef>
                        <a:spcAft>
                          <a:spcPts val="0"/>
                        </a:spcAft>
                      </a:pPr>
                      <a:r>
                        <a:rPr lang="en-US" sz="1000" b="1" i="1" dirty="0" smtClean="0">
                          <a:latin typeface="+mn-lt"/>
                          <a:ea typeface="Times"/>
                          <a:cs typeface="Times New Roman"/>
                        </a:rPr>
                        <a:t> Total</a:t>
                      </a:r>
                      <a:endParaRPr lang="en-US" sz="1000" b="1" i="1" dirty="0">
                        <a:latin typeface="+mn-lt"/>
                        <a:ea typeface="Times"/>
                        <a:cs typeface="Times New Roman"/>
                      </a:endParaRP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1252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5392</a:t>
                      </a:r>
                    </a:p>
                  </a:txBody>
                  <a:tcPr marL="8890" marR="8890" marT="0" marB="0" anchor="ctr"/>
                </a:tc>
                <a:tc>
                  <a:txBody>
                    <a:bodyPr/>
                    <a:lstStyle/>
                    <a:p>
                      <a:pPr marL="0" marR="0" algn="ctr">
                        <a:spcBef>
                          <a:spcPts val="0"/>
                        </a:spcBef>
                        <a:spcAft>
                          <a:spcPts val="0"/>
                        </a:spcAft>
                      </a:pPr>
                      <a:r>
                        <a:rPr lang="en-US" sz="1000" b="1" i="1" dirty="0">
                          <a:latin typeface="+mn-lt"/>
                          <a:ea typeface="Times"/>
                          <a:cs typeface="Times New Roman"/>
                        </a:rPr>
                        <a:t>50</a:t>
                      </a:r>
                    </a:p>
                  </a:txBody>
                  <a:tcPr marL="8890" marR="8890" marT="0" marB="0" anchor="ctr"/>
                </a:tc>
                <a:tc>
                  <a:txBody>
                    <a:bodyPr/>
                    <a:lstStyle/>
                    <a:p>
                      <a:pPr marL="0" marR="0" algn="ctr">
                        <a:spcBef>
                          <a:spcPts val="0"/>
                        </a:spcBef>
                        <a:spcAft>
                          <a:spcPts val="0"/>
                        </a:spcAft>
                      </a:pPr>
                      <a:r>
                        <a:rPr lang="en-US" sz="1000" b="1" i="1">
                          <a:latin typeface="+mn-lt"/>
                          <a:ea typeface="Times"/>
                          <a:cs typeface="Times New Roman"/>
                        </a:rPr>
                        <a:t>11936</a:t>
                      </a:r>
                    </a:p>
                  </a:txBody>
                  <a:tcPr marL="8890" marR="8890" marT="0" marB="0" anchor="ctr"/>
                </a:tc>
                <a:tc>
                  <a:txBody>
                    <a:bodyPr/>
                    <a:lstStyle/>
                    <a:p>
                      <a:pPr marL="0" marR="0" algn="ctr">
                        <a:spcBef>
                          <a:spcPts val="0"/>
                        </a:spcBef>
                        <a:spcAft>
                          <a:spcPts val="0"/>
                        </a:spcAft>
                      </a:pPr>
                      <a:r>
                        <a:rPr lang="en-US" sz="1000" b="1" i="1" dirty="0" smtClean="0">
                          <a:latin typeface="+mn-lt"/>
                          <a:ea typeface="Times"/>
                          <a:cs typeface="Times New Roman"/>
                        </a:rPr>
                        <a:t>547</a:t>
                      </a: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c>
                  <a:txBody>
                    <a:bodyPr/>
                    <a:lstStyle/>
                    <a:p>
                      <a:pPr marL="0" marR="0">
                        <a:spcBef>
                          <a:spcPts val="0"/>
                        </a:spcBef>
                        <a:spcAft>
                          <a:spcPts val="0"/>
                        </a:spcAft>
                      </a:pPr>
                      <a:endParaRPr lang="en-US" sz="1000" b="1" i="1" dirty="0">
                        <a:latin typeface="+mn-lt"/>
                        <a:ea typeface="Times"/>
                        <a:cs typeface="Times New Roman"/>
                      </a:endParaRPr>
                    </a:p>
                  </a:txBody>
                  <a:tcPr marL="8890" marR="8890" marT="0" marB="0" anchor="ctr"/>
                </a:tc>
              </a:tr>
            </a:tbl>
          </a:graphicData>
        </a:graphic>
      </p:graphicFrame>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762000"/>
          </a:xfrm>
        </p:spPr>
        <p:txBody>
          <a:bodyPr>
            <a:normAutofit/>
          </a:bodyPr>
          <a:lstStyle/>
          <a:p>
            <a:r>
              <a:rPr lang="en-US" sz="3600" dirty="0" smtClean="0"/>
              <a:t>High Energy Physics Data Analysis</a:t>
            </a:r>
            <a:endParaRPr lang="en-US" sz="3600" dirty="0"/>
          </a:p>
        </p:txBody>
      </p:sp>
      <p:sp>
        <p:nvSpPr>
          <p:cNvPr id="3" name="Content Placeholder 2"/>
          <p:cNvSpPr>
            <a:spLocks noGrp="1"/>
          </p:cNvSpPr>
          <p:nvPr>
            <p:ph idx="1"/>
          </p:nvPr>
        </p:nvSpPr>
        <p:spPr>
          <a:xfrm>
            <a:off x="304800" y="4114800"/>
            <a:ext cx="8534400" cy="2743200"/>
          </a:xfrm>
        </p:spPr>
        <p:txBody>
          <a:bodyPr>
            <a:normAutofit fontScale="70000" lnSpcReduction="20000"/>
          </a:bodyPr>
          <a:lstStyle/>
          <a:p>
            <a:r>
              <a:rPr lang="en-US" dirty="0" smtClean="0"/>
              <a:t>Histogramming of events from a large (up to 1TB) data set</a:t>
            </a:r>
          </a:p>
          <a:p>
            <a:r>
              <a:rPr lang="en-US" dirty="0" smtClean="0"/>
              <a:t>Data analysis requires ROOT framework (ROOT Interpreted Scripts)</a:t>
            </a:r>
            <a:endParaRPr lang="en-US" dirty="0"/>
          </a:p>
          <a:p>
            <a:r>
              <a:rPr lang="en-US" dirty="0" smtClean="0"/>
              <a:t>Performance depends on disk access speeds</a:t>
            </a:r>
          </a:p>
          <a:p>
            <a:r>
              <a:rPr lang="en-US" dirty="0" smtClean="0"/>
              <a:t>Hadoop implementation uses a shared parallel file system (</a:t>
            </a:r>
            <a:r>
              <a:rPr lang="en-US" dirty="0" err="1" smtClean="0"/>
              <a:t>Lustre</a:t>
            </a:r>
            <a:r>
              <a:rPr lang="en-US" dirty="0" smtClean="0"/>
              <a:t>)</a:t>
            </a:r>
          </a:p>
          <a:p>
            <a:pPr lvl="1"/>
            <a:r>
              <a:rPr lang="en-US" dirty="0" smtClean="0"/>
              <a:t>ROOT scripts cannot access data from HDFS</a:t>
            </a:r>
          </a:p>
          <a:p>
            <a:pPr lvl="1"/>
            <a:r>
              <a:rPr lang="en-US" dirty="0" smtClean="0"/>
              <a:t>On demand data movement has significant overhead</a:t>
            </a:r>
          </a:p>
          <a:p>
            <a:r>
              <a:rPr lang="en-US" dirty="0" smtClean="0"/>
              <a:t>Dryad stores data in local disks </a:t>
            </a:r>
          </a:p>
          <a:p>
            <a:pPr lvl="1"/>
            <a:r>
              <a:rPr lang="en-US" dirty="0" smtClean="0"/>
              <a:t>Better performance</a:t>
            </a:r>
          </a:p>
        </p:txBody>
      </p:sp>
      <p:pic>
        <p:nvPicPr>
          <p:cNvPr id="4" name="Picture 3" descr="HEP_color.png"/>
          <p:cNvPicPr>
            <a:picLocks noChangeAspect="1"/>
          </p:cNvPicPr>
          <p:nvPr/>
        </p:nvPicPr>
        <p:blipFill>
          <a:blip r:embed="rId3" cstate="print"/>
          <a:stretch>
            <a:fillRect/>
          </a:stretch>
        </p:blipFill>
        <p:spPr>
          <a:xfrm>
            <a:off x="228600" y="1295400"/>
            <a:ext cx="3331336" cy="2438400"/>
          </a:xfrm>
          <a:prstGeom prst="rect">
            <a:avLst/>
          </a:prstGeom>
        </p:spPr>
      </p:pic>
      <p:pic>
        <p:nvPicPr>
          <p:cNvPr id="4098" name="Picture 2" descr="E:\academic\phd\Publications\eScience2009\gnuplot\hep.png"/>
          <p:cNvPicPr>
            <a:picLocks noChangeAspect="1" noChangeArrowheads="1"/>
          </p:cNvPicPr>
          <p:nvPr/>
        </p:nvPicPr>
        <p:blipFill>
          <a:blip r:embed="rId4" cstate="print"/>
          <a:srcRect/>
          <a:stretch>
            <a:fillRect/>
          </a:stretch>
        </p:blipFill>
        <p:spPr bwMode="auto">
          <a:xfrm>
            <a:off x="3733800" y="762000"/>
            <a:ext cx="4931632" cy="3352800"/>
          </a:xfrm>
          <a:prstGeom prst="rect">
            <a:avLst/>
          </a:prstGeom>
          <a:noFill/>
        </p:spPr>
      </p:pic>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95400" y="76200"/>
            <a:ext cx="7010400" cy="1143000"/>
          </a:xfrm>
        </p:spPr>
        <p:txBody>
          <a:bodyPr>
            <a:normAutofit/>
          </a:bodyPr>
          <a:lstStyle/>
          <a:p>
            <a:r>
              <a:rPr lang="en-US" sz="3200" dirty="0" smtClean="0"/>
              <a:t>Reduce Phase of Particle Physics </a:t>
            </a:r>
            <a:br>
              <a:rPr lang="en-US" sz="3200" dirty="0" smtClean="0"/>
            </a:br>
            <a:r>
              <a:rPr lang="en-US" sz="3200" dirty="0" smtClean="0"/>
              <a:t>“Find the Higgs” using Dryad</a:t>
            </a:r>
            <a:endParaRPr lang="en-US" sz="3200" dirty="0"/>
          </a:p>
        </p:txBody>
      </p:sp>
      <p:sp>
        <p:nvSpPr>
          <p:cNvPr id="3" name="Content Placeholder 2"/>
          <p:cNvSpPr>
            <a:spLocks noGrp="1"/>
          </p:cNvSpPr>
          <p:nvPr>
            <p:ph idx="1"/>
          </p:nvPr>
        </p:nvSpPr>
        <p:spPr>
          <a:xfrm>
            <a:off x="381000" y="5943600"/>
            <a:ext cx="8001000" cy="685800"/>
          </a:xfrm>
        </p:spPr>
        <p:txBody>
          <a:bodyPr>
            <a:noAutofit/>
          </a:bodyPr>
          <a:lstStyle/>
          <a:p>
            <a:r>
              <a:rPr lang="en-US" sz="2000" dirty="0" smtClean="0"/>
              <a:t>Combine Histograms produced by separate Root “Maps” (of event data to partial histograms) into a single Histogram delivered to Client</a:t>
            </a:r>
            <a:endParaRPr lang="en-US" sz="2000" dirty="0"/>
          </a:p>
        </p:txBody>
      </p:sp>
      <p:pic>
        <p:nvPicPr>
          <p:cNvPr id="1026" name="Picture 2" descr="C:\Documents and Settings\Geoffrey Fox\Desktop\hep_screen.png"/>
          <p:cNvPicPr>
            <a:picLocks noChangeAspect="1" noChangeArrowheads="1"/>
          </p:cNvPicPr>
          <p:nvPr/>
        </p:nvPicPr>
        <p:blipFill>
          <a:blip r:embed="rId3" cstate="print"/>
          <a:srcRect/>
          <a:stretch>
            <a:fillRect/>
          </a:stretch>
        </p:blipFill>
        <p:spPr bwMode="auto">
          <a:xfrm>
            <a:off x="0" y="1219200"/>
            <a:ext cx="9148611" cy="4724400"/>
          </a:xfrm>
          <a:prstGeom prst="rect">
            <a:avLst/>
          </a:prstGeom>
          <a:noFill/>
        </p:spPr>
      </p:pic>
      <p:sp>
        <p:nvSpPr>
          <p:cNvPr id="5" name="TextBox 4"/>
          <p:cNvSpPr txBox="1"/>
          <p:nvPr/>
        </p:nvSpPr>
        <p:spPr>
          <a:xfrm>
            <a:off x="2133600" y="2895600"/>
            <a:ext cx="2172582" cy="369332"/>
          </a:xfrm>
          <a:prstGeom prst="rect">
            <a:avLst/>
          </a:prstGeom>
          <a:noFill/>
        </p:spPr>
        <p:txBody>
          <a:bodyPr wrap="none" rtlCol="0">
            <a:spAutoFit/>
          </a:bodyPr>
          <a:lstStyle/>
          <a:p>
            <a:r>
              <a:rPr lang="en-US" b="1" dirty="0" smtClean="0"/>
              <a:t>Higgs in Monte Carlo</a:t>
            </a:r>
            <a:endParaRPr lang="en-US" b="1" dirty="0"/>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5250" y="381000"/>
            <a:ext cx="9048750" cy="1143000"/>
          </a:xfrm>
        </p:spPr>
        <p:txBody>
          <a:bodyPr>
            <a:normAutofit fontScale="90000"/>
          </a:bodyPr>
          <a:lstStyle/>
          <a:p>
            <a:r>
              <a:rPr lang="en-US" dirty="0" smtClean="0"/>
              <a:t>High Performance </a:t>
            </a:r>
            <a:br>
              <a:rPr lang="en-US" dirty="0" smtClean="0"/>
            </a:br>
            <a:r>
              <a:rPr lang="en-US" dirty="0" smtClean="0"/>
              <a:t>Dimension Reduction and Visualization</a:t>
            </a:r>
            <a:endParaRPr lang="en-US" dirty="0"/>
          </a:p>
        </p:txBody>
      </p:sp>
      <p:sp>
        <p:nvSpPr>
          <p:cNvPr id="3" name="Content Placeholder 2"/>
          <p:cNvSpPr>
            <a:spLocks noGrp="1"/>
          </p:cNvSpPr>
          <p:nvPr>
            <p:ph idx="1"/>
          </p:nvPr>
        </p:nvSpPr>
        <p:spPr>
          <a:xfrm>
            <a:off x="228600" y="1905000"/>
            <a:ext cx="8686800" cy="4525963"/>
          </a:xfrm>
        </p:spPr>
        <p:txBody>
          <a:bodyPr>
            <a:normAutofit fontScale="92500" lnSpcReduction="20000"/>
          </a:bodyPr>
          <a:lstStyle/>
          <a:p>
            <a:r>
              <a:rPr lang="en-US" dirty="0" smtClean="0"/>
              <a:t>Need is pervasive</a:t>
            </a:r>
          </a:p>
          <a:p>
            <a:pPr lvl="1"/>
            <a:r>
              <a:rPr lang="en-US" dirty="0" smtClean="0"/>
              <a:t>Large and high dimensional data are everywhere: biology, physics, Internet, …</a:t>
            </a:r>
          </a:p>
          <a:p>
            <a:pPr lvl="1"/>
            <a:r>
              <a:rPr lang="en-US" dirty="0" smtClean="0"/>
              <a:t>Visualization can help data analysis</a:t>
            </a:r>
          </a:p>
          <a:p>
            <a:r>
              <a:rPr lang="en-US" dirty="0" smtClean="0"/>
              <a:t> Visualization with high performance</a:t>
            </a:r>
          </a:p>
          <a:p>
            <a:pPr lvl="1"/>
            <a:r>
              <a:rPr lang="en-US" dirty="0" smtClean="0"/>
              <a:t>Map high-dimensional data into low dimensions.</a:t>
            </a:r>
          </a:p>
          <a:p>
            <a:pPr lvl="1"/>
            <a:r>
              <a:rPr lang="en-US" dirty="0" smtClean="0"/>
              <a:t>Need high performance for processing large data</a:t>
            </a:r>
          </a:p>
          <a:p>
            <a:pPr lvl="1"/>
            <a:r>
              <a:rPr lang="en-US" dirty="0" smtClean="0"/>
              <a:t>Developing high performance visualization algorithms: MDS(Multi-dimensional Scaling), GTM(Generative Topographic Mapping), DA-MDS(Deterministic Annealing MDS), DA-GTM(Deterministic Annealing GTM</a:t>
            </a:r>
            <a:r>
              <a:rPr lang="en-US" dirty="0" smtClean="0">
                <a:solidFill>
                  <a:prstClr val="black"/>
                </a:solidFill>
              </a:rPr>
              <a:t>)</a:t>
            </a:r>
            <a:r>
              <a:rPr lang="en-US" dirty="0" smtClean="0"/>
              <a:t>, …</a:t>
            </a: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38200" y="304800"/>
            <a:ext cx="8229600" cy="1143000"/>
          </a:xfrm>
        </p:spPr>
        <p:txBody>
          <a:bodyPr>
            <a:normAutofit fontScale="90000"/>
          </a:bodyPr>
          <a:lstStyle/>
          <a:p>
            <a:r>
              <a:rPr lang="en-US" dirty="0" smtClean="0"/>
              <a:t>Analysis of 26 Million </a:t>
            </a:r>
            <a:r>
              <a:rPr lang="en-US" dirty="0" err="1" smtClean="0"/>
              <a:t>PubChem</a:t>
            </a:r>
            <a:r>
              <a:rPr lang="en-US" dirty="0" smtClean="0"/>
              <a:t> Entries</a:t>
            </a:r>
            <a:endParaRPr lang="en-US" dirty="0"/>
          </a:p>
        </p:txBody>
      </p:sp>
      <p:sp>
        <p:nvSpPr>
          <p:cNvPr id="3" name="Content Placeholder 2"/>
          <p:cNvSpPr>
            <a:spLocks noGrp="1"/>
          </p:cNvSpPr>
          <p:nvPr>
            <p:ph idx="1"/>
          </p:nvPr>
        </p:nvSpPr>
        <p:spPr>
          <a:xfrm>
            <a:off x="457200" y="1600200"/>
            <a:ext cx="8229600" cy="5029200"/>
          </a:xfrm>
        </p:spPr>
        <p:txBody>
          <a:bodyPr>
            <a:normAutofit lnSpcReduction="10000"/>
          </a:bodyPr>
          <a:lstStyle/>
          <a:p>
            <a:r>
              <a:rPr lang="en-US" dirty="0" smtClean="0"/>
              <a:t>26 million </a:t>
            </a:r>
            <a:r>
              <a:rPr lang="en-US" dirty="0" err="1" smtClean="0"/>
              <a:t>PubChem</a:t>
            </a:r>
            <a:r>
              <a:rPr lang="en-US" dirty="0" smtClean="0"/>
              <a:t> compounds with 166 features</a:t>
            </a:r>
          </a:p>
          <a:p>
            <a:pPr lvl="1"/>
            <a:r>
              <a:rPr lang="en-US" dirty="0" smtClean="0"/>
              <a:t>Drug discovery</a:t>
            </a:r>
          </a:p>
          <a:p>
            <a:pPr lvl="1"/>
            <a:r>
              <a:rPr lang="en-US" dirty="0" smtClean="0"/>
              <a:t>Bioassay </a:t>
            </a:r>
          </a:p>
          <a:p>
            <a:r>
              <a:rPr lang="en-US" dirty="0" smtClean="0"/>
              <a:t>3D visualization for data exploration/mining</a:t>
            </a:r>
          </a:p>
          <a:p>
            <a:pPr lvl="1"/>
            <a:r>
              <a:rPr lang="en-US" dirty="0" smtClean="0"/>
              <a:t>Mapping by O(N</a:t>
            </a:r>
            <a:r>
              <a:rPr lang="en-US" baseline="30000" dirty="0" smtClean="0"/>
              <a:t>2</a:t>
            </a:r>
            <a:r>
              <a:rPr lang="en-US" dirty="0" smtClean="0"/>
              <a:t>) MDS</a:t>
            </a:r>
            <a:r>
              <a:rPr lang="en-US" spc="-150" dirty="0" smtClean="0"/>
              <a:t>(Multi-dimensional Scaling)</a:t>
            </a:r>
            <a:r>
              <a:rPr lang="en-US" dirty="0" smtClean="0"/>
              <a:t> and </a:t>
            </a:r>
            <a:br>
              <a:rPr lang="en-US" dirty="0" smtClean="0"/>
            </a:br>
            <a:r>
              <a:rPr lang="en-US" dirty="0" smtClean="0"/>
              <a:t>O(N) (but needs vectors) GTM</a:t>
            </a:r>
            <a:r>
              <a:rPr lang="en-US" spc="-150" dirty="0" smtClean="0"/>
              <a:t>(Generative Topographic Mapping)</a:t>
            </a:r>
          </a:p>
          <a:p>
            <a:pPr lvl="1"/>
            <a:r>
              <a:rPr lang="en-US" dirty="0" smtClean="0"/>
              <a:t>Interactive visualization tool </a:t>
            </a:r>
            <a:r>
              <a:rPr lang="en-US" dirty="0" err="1" smtClean="0">
                <a:solidFill>
                  <a:srgbClr val="990033"/>
                </a:solidFill>
              </a:rPr>
              <a:t>PlotViz</a:t>
            </a:r>
            <a:endParaRPr lang="en-US" dirty="0" smtClean="0">
              <a:solidFill>
                <a:srgbClr val="990033"/>
              </a:solidFill>
            </a:endParaRPr>
          </a:p>
          <a:p>
            <a:pPr lvl="1"/>
            <a:r>
              <a:rPr lang="en-US" dirty="0" smtClean="0"/>
              <a:t>Discover hidden structures</a:t>
            </a:r>
          </a:p>
          <a:p>
            <a:pPr lvl="1"/>
            <a:endParaRPr lang="en-US" dirty="0"/>
          </a:p>
        </p:txBody>
      </p:sp>
    </p:spTree>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9" name="Picture 5"/>
          <p:cNvPicPr>
            <a:picLocks noChangeAspect="1" noChangeArrowheads="1"/>
          </p:cNvPicPr>
          <p:nvPr/>
        </p:nvPicPr>
        <p:blipFill>
          <a:blip r:embed="rId3" cstate="print"/>
          <a:srcRect r="4954"/>
          <a:stretch>
            <a:fillRect/>
          </a:stretch>
        </p:blipFill>
        <p:spPr bwMode="auto">
          <a:xfrm>
            <a:off x="142874" y="1333500"/>
            <a:ext cx="3514725" cy="4393407"/>
          </a:xfrm>
          <a:prstGeom prst="rect">
            <a:avLst/>
          </a:prstGeom>
          <a:ln>
            <a:noFill/>
          </a:ln>
          <a:effectLst>
            <a:softEdge rad="112500"/>
          </a:effectLst>
        </p:spPr>
      </p:pic>
      <p:pic>
        <p:nvPicPr>
          <p:cNvPr id="1030" name="Picture 6"/>
          <p:cNvPicPr>
            <a:picLocks noChangeAspect="1" noChangeArrowheads="1"/>
          </p:cNvPicPr>
          <p:nvPr/>
        </p:nvPicPr>
        <p:blipFill>
          <a:blip r:embed="rId4" cstate="print"/>
          <a:srcRect t="1230" r="8571" b="1537"/>
          <a:stretch>
            <a:fillRect/>
          </a:stretch>
        </p:blipFill>
        <p:spPr bwMode="auto">
          <a:xfrm>
            <a:off x="3524250" y="1333500"/>
            <a:ext cx="3562350" cy="4393407"/>
          </a:xfrm>
          <a:prstGeom prst="rect">
            <a:avLst/>
          </a:prstGeom>
          <a:ln>
            <a:noFill/>
          </a:ln>
          <a:effectLst>
            <a:softEdge rad="112500"/>
          </a:effectLst>
        </p:spPr>
      </p:pic>
      <p:sp>
        <p:nvSpPr>
          <p:cNvPr id="2" name="Title 1"/>
          <p:cNvSpPr>
            <a:spLocks noGrp="1"/>
          </p:cNvSpPr>
          <p:nvPr>
            <p:ph type="title"/>
          </p:nvPr>
        </p:nvSpPr>
        <p:spPr/>
        <p:txBody>
          <a:bodyPr/>
          <a:lstStyle/>
          <a:p>
            <a:r>
              <a:rPr lang="en-US" dirty="0" smtClean="0"/>
              <a:t>MDS/GTM for 100K </a:t>
            </a:r>
            <a:r>
              <a:rPr lang="en-US" dirty="0" err="1" smtClean="0"/>
              <a:t>PubChem</a:t>
            </a:r>
            <a:endParaRPr lang="en-US" dirty="0"/>
          </a:p>
        </p:txBody>
      </p:sp>
      <p:sp>
        <p:nvSpPr>
          <p:cNvPr id="7" name="Rectangle 6"/>
          <p:cNvSpPr/>
          <p:nvPr/>
        </p:nvSpPr>
        <p:spPr>
          <a:xfrm>
            <a:off x="4533900" y="5842000"/>
            <a:ext cx="1752600" cy="457200"/>
          </a:xfrm>
          <a:prstGeom prst="rect">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dirty="0" smtClean="0"/>
              <a:t>GTM</a:t>
            </a:r>
            <a:endParaRPr lang="en-US" dirty="0"/>
          </a:p>
        </p:txBody>
      </p:sp>
      <p:sp>
        <p:nvSpPr>
          <p:cNvPr id="6" name="Rectangle 5"/>
          <p:cNvSpPr/>
          <p:nvPr/>
        </p:nvSpPr>
        <p:spPr>
          <a:xfrm>
            <a:off x="904875" y="5842000"/>
            <a:ext cx="1752600" cy="457200"/>
          </a:xfrm>
          <a:prstGeom prst="rect">
            <a:avLst/>
          </a:prstGeom>
        </p:spPr>
        <p:style>
          <a:lnRef idx="0">
            <a:schemeClr val="accent1"/>
          </a:lnRef>
          <a:fillRef idx="3">
            <a:schemeClr val="accent1"/>
          </a:fillRef>
          <a:effectRef idx="3">
            <a:schemeClr val="accent1"/>
          </a:effectRef>
          <a:fontRef idx="minor">
            <a:schemeClr val="lt1"/>
          </a:fontRef>
        </p:style>
        <p:txBody>
          <a:bodyPr lIns="91435" tIns="45718" rIns="91435" bIns="45718" rtlCol="0" anchor="ctr"/>
          <a:lstStyle/>
          <a:p>
            <a:pPr algn="ctr"/>
            <a:r>
              <a:rPr lang="en-US" b="1" dirty="0" smtClean="0"/>
              <a:t>MDS </a:t>
            </a:r>
            <a:endParaRPr lang="en-US" b="1" dirty="0"/>
          </a:p>
        </p:txBody>
      </p:sp>
      <p:grpSp>
        <p:nvGrpSpPr>
          <p:cNvPr id="3" name="Group 22"/>
          <p:cNvGrpSpPr/>
          <p:nvPr/>
        </p:nvGrpSpPr>
        <p:grpSpPr>
          <a:xfrm>
            <a:off x="7143750" y="2819400"/>
            <a:ext cx="2000250" cy="2290630"/>
            <a:chOff x="11430000" y="3916679"/>
            <a:chExt cx="3200400" cy="2748755"/>
          </a:xfrm>
        </p:grpSpPr>
        <p:sp>
          <p:nvSpPr>
            <p:cNvPr id="16" name="Rectangle 15"/>
            <p:cNvSpPr/>
            <p:nvPr/>
          </p:nvSpPr>
          <p:spPr>
            <a:xfrm>
              <a:off x="11430000" y="4191000"/>
              <a:ext cx="365760" cy="365760"/>
            </a:xfrm>
            <a:prstGeom prst="rect">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dirty="0">
                <a:solidFill>
                  <a:schemeClr val="tx1"/>
                </a:solidFill>
              </a:endParaRPr>
            </a:p>
          </p:txBody>
        </p:sp>
        <p:sp>
          <p:nvSpPr>
            <p:cNvPr id="17" name="TextBox 16"/>
            <p:cNvSpPr txBox="1"/>
            <p:nvPr/>
          </p:nvSpPr>
          <p:spPr>
            <a:xfrm>
              <a:off x="12161520" y="3916679"/>
              <a:ext cx="2468880" cy="2748755"/>
            </a:xfrm>
            <a:prstGeom prst="rect">
              <a:avLst/>
            </a:prstGeom>
            <a:noFill/>
          </p:spPr>
          <p:txBody>
            <a:bodyPr wrap="square" lIns="130622" tIns="65311" rIns="130622" bIns="65311" rtlCol="0">
              <a:spAutoFit/>
            </a:bodyPr>
            <a:lstStyle/>
            <a:p>
              <a:pPr>
                <a:lnSpc>
                  <a:spcPct val="150000"/>
                </a:lnSpc>
              </a:pPr>
              <a:r>
                <a:rPr lang="en-US" sz="2400" dirty="0" smtClean="0"/>
                <a:t>&gt; 300 </a:t>
              </a:r>
            </a:p>
            <a:p>
              <a:pPr>
                <a:lnSpc>
                  <a:spcPct val="150000"/>
                </a:lnSpc>
              </a:pPr>
              <a:r>
                <a:rPr lang="en-US" sz="2400" dirty="0" smtClean="0"/>
                <a:t>200 ~ 300</a:t>
              </a:r>
            </a:p>
            <a:p>
              <a:pPr>
                <a:lnSpc>
                  <a:spcPct val="150000"/>
                </a:lnSpc>
              </a:pPr>
              <a:r>
                <a:rPr lang="en-US" sz="2400" dirty="0" smtClean="0"/>
                <a:t>100 ~ 200</a:t>
              </a:r>
            </a:p>
            <a:p>
              <a:pPr>
                <a:lnSpc>
                  <a:spcPct val="150000"/>
                </a:lnSpc>
              </a:pPr>
              <a:r>
                <a:rPr lang="en-US" sz="2400" dirty="0" smtClean="0"/>
                <a:t>&lt; 100</a:t>
              </a:r>
              <a:endParaRPr lang="en-US" sz="2400" dirty="0"/>
            </a:p>
          </p:txBody>
        </p:sp>
        <p:sp>
          <p:nvSpPr>
            <p:cNvPr id="18" name="Rectangle 17"/>
            <p:cNvSpPr/>
            <p:nvPr/>
          </p:nvSpPr>
          <p:spPr>
            <a:xfrm>
              <a:off x="11430000" y="4831644"/>
              <a:ext cx="365760" cy="365760"/>
            </a:xfrm>
            <a:prstGeom prst="rect">
              <a:avLst/>
            </a:pr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19" name="Rectangle 18"/>
            <p:cNvSpPr/>
            <p:nvPr/>
          </p:nvSpPr>
          <p:spPr>
            <a:xfrm>
              <a:off x="11430000" y="6138333"/>
              <a:ext cx="365760" cy="365760"/>
            </a:xfrm>
            <a:prstGeom prst="rect">
              <a:avLst/>
            </a:prstGeom>
            <a:solidFill>
              <a:schemeClr val="accent6">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sp>
          <p:nvSpPr>
            <p:cNvPr id="20" name="Rectangle 19"/>
            <p:cNvSpPr/>
            <p:nvPr/>
          </p:nvSpPr>
          <p:spPr>
            <a:xfrm>
              <a:off x="11430000" y="5486400"/>
              <a:ext cx="365760" cy="365760"/>
            </a:xfrm>
            <a:prstGeom prst="rect">
              <a:avLst/>
            </a:prstGeom>
            <a:solidFill>
              <a:schemeClr val="accent6">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130622" tIns="65311" rIns="130622" bIns="65311" rtlCol="0" anchor="ctr"/>
            <a:lstStyle/>
            <a:p>
              <a:pPr algn="ctr"/>
              <a:endParaRPr lang="en-US">
                <a:solidFill>
                  <a:schemeClr val="tx1"/>
                </a:solidFill>
              </a:endParaRPr>
            </a:p>
          </p:txBody>
        </p:sp>
      </p:grpSp>
      <p:sp>
        <p:nvSpPr>
          <p:cNvPr id="22" name="TextBox 21"/>
          <p:cNvSpPr txBox="1"/>
          <p:nvPr/>
        </p:nvSpPr>
        <p:spPr>
          <a:xfrm>
            <a:off x="7048500" y="1841500"/>
            <a:ext cx="1809750" cy="1107992"/>
          </a:xfrm>
          <a:prstGeom prst="rect">
            <a:avLst/>
          </a:prstGeom>
          <a:noFill/>
        </p:spPr>
        <p:txBody>
          <a:bodyPr wrap="square" lIns="91435" tIns="45718" rIns="91435" bIns="45718" rtlCol="0">
            <a:spAutoFit/>
          </a:bodyPr>
          <a:lstStyle/>
          <a:p>
            <a:r>
              <a:rPr lang="en-US" sz="2200" b="1" dirty="0" smtClean="0"/>
              <a:t>Number of Activity Results</a:t>
            </a:r>
            <a:endParaRPr lang="en-US" sz="2200" b="1" dirty="0"/>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229600" cy="1143000"/>
          </a:xfrm>
        </p:spPr>
        <p:txBody>
          <a:bodyPr/>
          <a:lstStyle/>
          <a:p>
            <a:r>
              <a:rPr lang="en-US" dirty="0" smtClean="0"/>
              <a:t>Correlation between MDS/GTM</a:t>
            </a:r>
            <a:endParaRPr lang="en-US" dirty="0"/>
          </a:p>
        </p:txBody>
      </p:sp>
      <p:sp>
        <p:nvSpPr>
          <p:cNvPr id="1026" name="Rectangle 2"/>
          <p:cNvSpPr>
            <a:spLocks noChangeArrowheads="1"/>
          </p:cNvSpPr>
          <p:nvPr/>
        </p:nvSpPr>
        <p:spPr bwMode="auto">
          <a:xfrm>
            <a:off x="0" y="-184664"/>
            <a:ext cx="184720" cy="369328"/>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sp>
        <p:nvSpPr>
          <p:cNvPr id="1028" name="Rectangle 4"/>
          <p:cNvSpPr>
            <a:spLocks noChangeArrowheads="1"/>
          </p:cNvSpPr>
          <p:nvPr/>
        </p:nvSpPr>
        <p:spPr bwMode="auto">
          <a:xfrm>
            <a:off x="0" y="-184664"/>
            <a:ext cx="184720" cy="369328"/>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sp>
        <p:nvSpPr>
          <p:cNvPr id="1030" name="Rectangle 6"/>
          <p:cNvSpPr>
            <a:spLocks noChangeArrowheads="1"/>
          </p:cNvSpPr>
          <p:nvPr/>
        </p:nvSpPr>
        <p:spPr bwMode="auto">
          <a:xfrm>
            <a:off x="0" y="-184664"/>
            <a:ext cx="184720" cy="369328"/>
          </a:xfrm>
          <a:prstGeom prst="rect">
            <a:avLst/>
          </a:prstGeom>
          <a:noFill/>
          <a:ln w="9525">
            <a:noFill/>
            <a:miter lim="800000"/>
            <a:headEnd/>
            <a:tailEnd/>
          </a:ln>
          <a:effectLst/>
        </p:spPr>
        <p:txBody>
          <a:bodyPr vert="horz" wrap="none" lIns="91435" tIns="45718" rIns="91435" bIns="45718" numCol="1" anchor="ctr" anchorCtr="0" compatLnSpc="1">
            <a:prstTxWarp prst="textNoShape">
              <a:avLst/>
            </a:prstTxWarp>
            <a:spAutoFit/>
          </a:bodyPr>
          <a:lstStyle/>
          <a:p>
            <a:endParaRPr lang="en-US"/>
          </a:p>
        </p:txBody>
      </p:sp>
      <p:pic>
        <p:nvPicPr>
          <p:cNvPr id="10" name="Picture 9"/>
          <p:cNvPicPr/>
          <p:nvPr/>
        </p:nvPicPr>
        <p:blipFill>
          <a:blip r:embed="rId3" cstate="print"/>
          <a:srcRect l="1478" t="5681" r="2463" b="2012"/>
          <a:stretch>
            <a:fillRect/>
          </a:stretch>
        </p:blipFill>
        <p:spPr bwMode="auto">
          <a:xfrm>
            <a:off x="3962400" y="990600"/>
            <a:ext cx="4800600" cy="4876800"/>
          </a:xfrm>
          <a:prstGeom prst="roundRect">
            <a:avLst>
              <a:gd name="adj" fmla="val 4167"/>
            </a:avLst>
          </a:prstGeom>
          <a:solidFill>
            <a:srgbClr val="FFFFFF"/>
          </a:solidFill>
          <a:ln w="76200" cap="sq">
            <a:solidFill>
              <a:srgbClr val="292929"/>
            </a:solidFill>
            <a:miter lim="800000"/>
          </a:ln>
          <a:effectLst>
            <a:outerShdw blurRad="50800" dist="38100" dir="2700000" algn="tl" rotWithShape="0">
              <a:prstClr val="black">
                <a:alpha val="40000"/>
              </a:prstClr>
            </a:outerShdw>
          </a:effectLst>
          <a:scene3d>
            <a:camera prst="orthographicFront"/>
            <a:lightRig rig="threePt" dir="t">
              <a:rot lat="0" lon="0" rev="2700000"/>
            </a:lightRig>
          </a:scene3d>
          <a:sp3d>
            <a:bevelT h="38100"/>
            <a:contourClr>
              <a:srgbClr val="C0C0C0"/>
            </a:contourClr>
          </a:sp3d>
        </p:spPr>
      </p:pic>
      <p:pic>
        <p:nvPicPr>
          <p:cNvPr id="1032" name="Picture 8"/>
          <p:cNvPicPr>
            <a:picLocks noChangeAspect="1" noChangeArrowheads="1"/>
          </p:cNvPicPr>
          <p:nvPr/>
        </p:nvPicPr>
        <p:blipFill>
          <a:blip r:embed="rId4" cstate="print"/>
          <a:srcRect/>
          <a:stretch>
            <a:fillRect/>
          </a:stretch>
        </p:blipFill>
        <p:spPr bwMode="auto">
          <a:xfrm>
            <a:off x="990600" y="914400"/>
            <a:ext cx="2790825" cy="3105918"/>
          </a:xfrm>
          <a:prstGeom prst="rect">
            <a:avLst/>
          </a:prstGeom>
          <a:ln>
            <a:noFill/>
          </a:ln>
          <a:effectLst>
            <a:softEdge rad="112500"/>
          </a:effectLst>
          <a:scene3d>
            <a:camera prst="orthographicFront"/>
            <a:lightRig rig="threePt" dir="t"/>
          </a:scene3d>
          <a:sp3d>
            <a:bevelT/>
          </a:sp3d>
        </p:spPr>
      </p:pic>
      <p:pic>
        <p:nvPicPr>
          <p:cNvPr id="1033" name="Picture 9"/>
          <p:cNvPicPr>
            <a:picLocks noChangeAspect="1" noChangeArrowheads="1"/>
          </p:cNvPicPr>
          <p:nvPr/>
        </p:nvPicPr>
        <p:blipFill>
          <a:blip r:embed="rId5" cstate="print"/>
          <a:srcRect/>
          <a:stretch>
            <a:fillRect/>
          </a:stretch>
        </p:blipFill>
        <p:spPr bwMode="auto">
          <a:xfrm>
            <a:off x="990600" y="3517899"/>
            <a:ext cx="2790825" cy="3060905"/>
          </a:xfrm>
          <a:prstGeom prst="rect">
            <a:avLst/>
          </a:prstGeom>
          <a:ln>
            <a:noFill/>
          </a:ln>
          <a:effectLst>
            <a:softEdge rad="112500"/>
          </a:effectLst>
          <a:scene3d>
            <a:camera prst="orthographicFront"/>
            <a:lightRig rig="threePt" dir="t"/>
          </a:scene3d>
          <a:sp3d>
            <a:bevelT/>
          </a:sp3d>
        </p:spPr>
      </p:pic>
      <p:sp>
        <p:nvSpPr>
          <p:cNvPr id="14" name="Rectangle 13"/>
          <p:cNvSpPr/>
          <p:nvPr/>
        </p:nvSpPr>
        <p:spPr>
          <a:xfrm rot="16200000">
            <a:off x="-306388" y="2182813"/>
            <a:ext cx="1955800" cy="333375"/>
          </a:xfrm>
          <a:prstGeom prst="rect">
            <a:avLst/>
          </a:prstGeom>
        </p:spPr>
        <p:style>
          <a:lnRef idx="0">
            <a:schemeClr val="accent4"/>
          </a:lnRef>
          <a:fillRef idx="3">
            <a:schemeClr val="accent4"/>
          </a:fillRef>
          <a:effectRef idx="3">
            <a:schemeClr val="accent4"/>
          </a:effectRef>
          <a:fontRef idx="minor">
            <a:schemeClr val="lt1"/>
          </a:fontRef>
        </p:style>
        <p:txBody>
          <a:bodyPr lIns="91435" tIns="45718" rIns="91435" bIns="45718" rtlCol="0" anchor="ctr"/>
          <a:lstStyle/>
          <a:p>
            <a:pPr algn="ctr"/>
            <a:r>
              <a:rPr lang="en-US" dirty="0" smtClean="0"/>
              <a:t>MDS </a:t>
            </a:r>
            <a:endParaRPr lang="en-US" dirty="0"/>
          </a:p>
        </p:txBody>
      </p:sp>
      <p:sp>
        <p:nvSpPr>
          <p:cNvPr id="15" name="Rectangle 14"/>
          <p:cNvSpPr/>
          <p:nvPr/>
        </p:nvSpPr>
        <p:spPr>
          <a:xfrm rot="16200000">
            <a:off x="-306388" y="4849813"/>
            <a:ext cx="1955800" cy="333375"/>
          </a:xfrm>
          <a:prstGeom prst="rect">
            <a:avLst/>
          </a:prstGeom>
        </p:spPr>
        <p:style>
          <a:lnRef idx="0">
            <a:schemeClr val="accent4"/>
          </a:lnRef>
          <a:fillRef idx="3">
            <a:schemeClr val="accent4"/>
          </a:fillRef>
          <a:effectRef idx="3">
            <a:schemeClr val="accent4"/>
          </a:effectRef>
          <a:fontRef idx="minor">
            <a:schemeClr val="lt1"/>
          </a:fontRef>
        </p:style>
        <p:txBody>
          <a:bodyPr lIns="91435" tIns="45718" rIns="91435" bIns="45718" rtlCol="0" anchor="ctr"/>
          <a:lstStyle/>
          <a:p>
            <a:pPr algn="ctr"/>
            <a:r>
              <a:rPr lang="en-US" dirty="0" smtClean="0"/>
              <a:t>GTM</a:t>
            </a:r>
            <a:endParaRPr lang="en-US" dirty="0"/>
          </a:p>
        </p:txBody>
      </p:sp>
      <p:sp>
        <p:nvSpPr>
          <p:cNvPr id="16" name="Rectangle 15"/>
          <p:cNvSpPr/>
          <p:nvPr/>
        </p:nvSpPr>
        <p:spPr>
          <a:xfrm>
            <a:off x="4876800" y="5943600"/>
            <a:ext cx="2609850" cy="698500"/>
          </a:xfrm>
          <a:prstGeom prst="rect">
            <a:avLst/>
          </a:prstGeom>
        </p:spPr>
        <p:style>
          <a:lnRef idx="0">
            <a:schemeClr val="accent4"/>
          </a:lnRef>
          <a:fillRef idx="3">
            <a:schemeClr val="accent4"/>
          </a:fillRef>
          <a:effectRef idx="3">
            <a:schemeClr val="accent4"/>
          </a:effectRef>
          <a:fontRef idx="minor">
            <a:schemeClr val="lt1"/>
          </a:fontRef>
        </p:style>
        <p:txBody>
          <a:bodyPr lIns="91435" tIns="45718" rIns="91435" bIns="45718" rtlCol="0" anchor="ctr"/>
          <a:lstStyle/>
          <a:p>
            <a:pPr algn="ctr"/>
            <a:r>
              <a:rPr lang="en-US" dirty="0" smtClean="0"/>
              <a:t>Canonical Correlation between MDS &amp; GTM</a:t>
            </a:r>
            <a:endParaRPr lang="en-US" dirty="0"/>
          </a:p>
        </p:txBody>
      </p:sp>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19200" y="152400"/>
            <a:ext cx="7543800" cy="990600"/>
          </a:xfrm>
        </p:spPr>
        <p:txBody>
          <a:bodyPr>
            <a:normAutofit/>
          </a:bodyPr>
          <a:lstStyle/>
          <a:p>
            <a:r>
              <a:rPr lang="en-US" sz="3200" dirty="0" smtClean="0"/>
              <a:t>Summary: Key Features of our Approach</a:t>
            </a:r>
            <a:endParaRPr lang="en-US" sz="3200" dirty="0"/>
          </a:p>
        </p:txBody>
      </p:sp>
      <p:sp>
        <p:nvSpPr>
          <p:cNvPr id="3" name="Content Placeholder 2"/>
          <p:cNvSpPr>
            <a:spLocks noGrp="1"/>
          </p:cNvSpPr>
          <p:nvPr>
            <p:ph idx="1"/>
          </p:nvPr>
        </p:nvSpPr>
        <p:spPr>
          <a:xfrm>
            <a:off x="0" y="1295400"/>
            <a:ext cx="9144000" cy="5334000"/>
          </a:xfrm>
        </p:spPr>
        <p:txBody>
          <a:bodyPr>
            <a:noAutofit/>
          </a:bodyPr>
          <a:lstStyle/>
          <a:p>
            <a:r>
              <a:rPr lang="en-US" sz="2000" dirty="0" smtClean="0"/>
              <a:t>FutureGrid allows easy Windows v Linux with and without VM comparison</a:t>
            </a:r>
          </a:p>
          <a:p>
            <a:r>
              <a:rPr lang="en-US" sz="2000" dirty="0" smtClean="0"/>
              <a:t>MapReduce works in loosely coupled problems but not </a:t>
            </a:r>
            <a:r>
              <a:rPr lang="en-US" sz="2000" smtClean="0"/>
              <a:t>in many </a:t>
            </a:r>
            <a:r>
              <a:rPr lang="en-US" sz="2000" dirty="0" smtClean="0"/>
              <a:t>datamining applications</a:t>
            </a:r>
          </a:p>
          <a:p>
            <a:r>
              <a:rPr lang="en-US" sz="2000" dirty="0" smtClean="0"/>
              <a:t>Intend to implement range of biology applications with MapReduce++</a:t>
            </a:r>
          </a:p>
          <a:p>
            <a:r>
              <a:rPr lang="en-US" sz="2000" dirty="0" smtClean="0"/>
              <a:t>Initially we will make key capabilities available as services that we eventually implement on virtual clusters (clouds) to address very large problems</a:t>
            </a:r>
          </a:p>
          <a:p>
            <a:pPr lvl="1"/>
            <a:r>
              <a:rPr lang="en-US" sz="2000" dirty="0" smtClean="0"/>
              <a:t>Basic Pairwise dissimilarity calculations</a:t>
            </a:r>
          </a:p>
          <a:p>
            <a:pPr lvl="1"/>
            <a:r>
              <a:rPr lang="en-US" sz="2000" dirty="0" smtClean="0"/>
              <a:t>R (done already by us and others)</a:t>
            </a:r>
          </a:p>
          <a:p>
            <a:pPr lvl="1"/>
            <a:r>
              <a:rPr lang="en-US" sz="2000" dirty="0" smtClean="0"/>
              <a:t>MDS in various forms</a:t>
            </a:r>
          </a:p>
          <a:p>
            <a:pPr lvl="1"/>
            <a:r>
              <a:rPr lang="en-US" sz="2000" dirty="0" smtClean="0"/>
              <a:t>Vector and </a:t>
            </a:r>
            <a:r>
              <a:rPr lang="en-US" sz="2000" dirty="0" err="1" smtClean="0"/>
              <a:t>Pairwise</a:t>
            </a:r>
            <a:r>
              <a:rPr lang="en-US" sz="2000" dirty="0" smtClean="0"/>
              <a:t> Deterministic annealing clustering</a:t>
            </a:r>
          </a:p>
          <a:p>
            <a:r>
              <a:rPr lang="en-US" sz="2000" dirty="0" smtClean="0"/>
              <a:t>Point viewer (</a:t>
            </a:r>
            <a:r>
              <a:rPr lang="en-US" sz="2000" dirty="0" err="1" smtClean="0"/>
              <a:t>Plotviz</a:t>
            </a:r>
            <a:r>
              <a:rPr lang="en-US" sz="2000" dirty="0" smtClean="0"/>
              <a:t>) either as download (to Windows!) or as  a Web service</a:t>
            </a:r>
          </a:p>
          <a:p>
            <a:r>
              <a:rPr lang="en-US" sz="2000" dirty="0" smtClean="0"/>
              <a:t>Note much of our code written in C# (high performance managed code) and runs on Microsoft HPCS 2008 (with Dryad extensions)</a:t>
            </a:r>
          </a:p>
          <a:p>
            <a:pPr lvl="1"/>
            <a:r>
              <a:rPr lang="en-US" sz="2000" dirty="0" smtClean="0"/>
              <a:t>Hadoop code written in Java</a:t>
            </a:r>
          </a:p>
          <a:p>
            <a:pPr lvl="1"/>
            <a:endParaRPr lang="en-US" sz="2000" dirty="0"/>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 y="0"/>
            <a:ext cx="8229600" cy="914400"/>
          </a:xfrm>
        </p:spPr>
        <p:txBody>
          <a:bodyPr/>
          <a:lstStyle/>
          <a:p>
            <a:r>
              <a:rPr lang="en-US" dirty="0" smtClean="0"/>
              <a:t>Cloud Related Technology Research</a:t>
            </a:r>
            <a:endParaRPr lang="en-US" dirty="0"/>
          </a:p>
        </p:txBody>
      </p:sp>
      <p:sp>
        <p:nvSpPr>
          <p:cNvPr id="3" name="Content Placeholder 2"/>
          <p:cNvSpPr>
            <a:spLocks noGrp="1"/>
          </p:cNvSpPr>
          <p:nvPr>
            <p:ph idx="1"/>
          </p:nvPr>
        </p:nvSpPr>
        <p:spPr>
          <a:xfrm>
            <a:off x="228600" y="1371600"/>
            <a:ext cx="8763000" cy="4525963"/>
          </a:xfrm>
        </p:spPr>
        <p:txBody>
          <a:bodyPr>
            <a:normAutofit lnSpcReduction="10000"/>
          </a:bodyPr>
          <a:lstStyle/>
          <a:p>
            <a:r>
              <a:rPr lang="en-US" dirty="0" smtClean="0"/>
              <a:t>MapReduce</a:t>
            </a:r>
          </a:p>
          <a:p>
            <a:pPr lvl="1"/>
            <a:r>
              <a:rPr lang="en-US" dirty="0" smtClean="0"/>
              <a:t>Hadoop</a:t>
            </a:r>
          </a:p>
          <a:p>
            <a:pPr lvl="1"/>
            <a:r>
              <a:rPr lang="en-US" dirty="0" smtClean="0"/>
              <a:t>Hadoop on Virtual Machines (private cloud)</a:t>
            </a:r>
          </a:p>
          <a:p>
            <a:pPr lvl="1"/>
            <a:r>
              <a:rPr lang="en-US" dirty="0" smtClean="0"/>
              <a:t>Dryad (Microsoft) on Windows HPCS</a:t>
            </a:r>
          </a:p>
          <a:p>
            <a:r>
              <a:rPr lang="en-US" dirty="0" smtClean="0"/>
              <a:t>MapReduce++ generalization to efficiently support iterative “maps” as in clustering, MDS …</a:t>
            </a:r>
          </a:p>
          <a:p>
            <a:r>
              <a:rPr lang="en-US" dirty="0" smtClean="0"/>
              <a:t>Azure Microsoft cloud</a:t>
            </a:r>
          </a:p>
          <a:p>
            <a:r>
              <a:rPr lang="en-US" dirty="0" smtClean="0"/>
              <a:t>FutureGrid dynamic virtual clusters switching between VM, “</a:t>
            </a:r>
            <a:r>
              <a:rPr lang="en-US" dirty="0" err="1" smtClean="0"/>
              <a:t>Baremetal</a:t>
            </a:r>
            <a:r>
              <a:rPr lang="en-US" dirty="0" smtClean="0"/>
              <a:t>”, Windows/Linux …</a:t>
            </a: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US" dirty="0"/>
          </a:p>
        </p:txBody>
      </p:sp>
      <p:sp>
        <p:nvSpPr>
          <p:cNvPr id="5" name="Content Placeholder 4"/>
          <p:cNvSpPr>
            <a:spLocks noGrp="1"/>
          </p:cNvSpPr>
          <p:nvPr>
            <p:ph idx="1"/>
          </p:nvPr>
        </p:nvSpPr>
        <p:spPr/>
        <p:txBody>
          <a:bodyPr/>
          <a:lstStyle/>
          <a:p>
            <a:endParaRPr lang="en-US" dirty="0"/>
          </a:p>
        </p:txBody>
      </p:sp>
      <p:pic>
        <p:nvPicPr>
          <p:cNvPr id="269316" name="Picture 4" descr="C:\Documents and Settings\Geoffrey Fox\Desktop\cloud_com_mockup_11_4_Page_1.jpg"/>
          <p:cNvPicPr>
            <a:picLocks noChangeAspect="1" noChangeArrowheads="1"/>
          </p:cNvPicPr>
          <p:nvPr/>
        </p:nvPicPr>
        <p:blipFill>
          <a:blip r:embed="rId3" cstate="print"/>
          <a:srcRect/>
          <a:stretch>
            <a:fillRect/>
          </a:stretch>
        </p:blipFill>
        <p:spPr bwMode="auto">
          <a:xfrm>
            <a:off x="0" y="0"/>
            <a:ext cx="9144000" cy="5916707"/>
          </a:xfrm>
          <a:prstGeom prst="rect">
            <a:avLst/>
          </a:prstGeom>
          <a:noFill/>
        </p:spPr>
      </p:pic>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dirty="0"/>
          </a:p>
        </p:txBody>
      </p:sp>
      <p:pic>
        <p:nvPicPr>
          <p:cNvPr id="318466" name="Picture 2"/>
          <p:cNvPicPr>
            <a:picLocks noChangeAspect="1" noChangeArrowheads="1"/>
          </p:cNvPicPr>
          <p:nvPr/>
        </p:nvPicPr>
        <p:blipFill>
          <a:blip r:embed="rId3" cstate="print"/>
          <a:srcRect l="28125" t="14000" r="19375" b="23000"/>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6858000" y="5562600"/>
            <a:ext cx="1244251" cy="369332"/>
          </a:xfrm>
          <a:prstGeom prst="rect">
            <a:avLst/>
          </a:prstGeom>
          <a:noFill/>
        </p:spPr>
        <p:txBody>
          <a:bodyPr wrap="none" rtlCol="0">
            <a:spAutoFit/>
          </a:bodyPr>
          <a:lstStyle/>
          <a:p>
            <a:r>
              <a:rPr lang="en-US" b="1" dirty="0" smtClean="0"/>
              <a:t>With HPDC</a:t>
            </a:r>
            <a:endParaRPr lang="en-US" b="1" dirty="0"/>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Storage Hardware</a:t>
            </a:r>
            <a:endParaRPr lang="en-US" dirty="0"/>
          </a:p>
        </p:txBody>
      </p:sp>
      <p:graphicFrame>
        <p:nvGraphicFramePr>
          <p:cNvPr id="6" name="Content Placeholder 5"/>
          <p:cNvGraphicFramePr>
            <a:graphicFrameLocks noGrp="1"/>
          </p:cNvGraphicFramePr>
          <p:nvPr>
            <p:ph idx="1"/>
          </p:nvPr>
        </p:nvGraphicFramePr>
        <p:xfrm>
          <a:off x="914400" y="1343025"/>
          <a:ext cx="7625998" cy="2123440"/>
        </p:xfrm>
        <a:graphic>
          <a:graphicData uri="http://schemas.openxmlformats.org/drawingml/2006/table">
            <a:tbl>
              <a:tblPr firstRow="1" bandRow="1">
                <a:tableStyleId>{5C22544A-7EE6-4342-B048-85BDC9FD1C3A}</a:tableStyleId>
              </a:tblPr>
              <a:tblGrid>
                <a:gridCol w="1859875"/>
                <a:gridCol w="1656279"/>
                <a:gridCol w="1645920"/>
                <a:gridCol w="818004"/>
                <a:gridCol w="1645920"/>
              </a:tblGrid>
              <a:tr h="370840">
                <a:tc>
                  <a:txBody>
                    <a:bodyPr/>
                    <a:lstStyle/>
                    <a:p>
                      <a:r>
                        <a:rPr lang="en-US" dirty="0" smtClean="0"/>
                        <a:t>System</a:t>
                      </a:r>
                      <a:r>
                        <a:rPr lang="en-US" baseline="0" dirty="0" smtClean="0"/>
                        <a:t> Type</a:t>
                      </a:r>
                      <a:endParaRPr lang="en-US" dirty="0"/>
                    </a:p>
                  </a:txBody>
                  <a:tcPr/>
                </a:tc>
                <a:tc>
                  <a:txBody>
                    <a:bodyPr/>
                    <a:lstStyle/>
                    <a:p>
                      <a:r>
                        <a:rPr lang="en-US" dirty="0" smtClean="0"/>
                        <a:t>Capacity (TB)</a:t>
                      </a:r>
                      <a:endParaRPr lang="en-US" dirty="0"/>
                    </a:p>
                  </a:txBody>
                  <a:tcPr/>
                </a:tc>
                <a:tc>
                  <a:txBody>
                    <a:bodyPr/>
                    <a:lstStyle/>
                    <a:p>
                      <a:r>
                        <a:rPr lang="en-US" dirty="0" smtClean="0"/>
                        <a:t>File System</a:t>
                      </a:r>
                      <a:endParaRPr lang="en-US" dirty="0"/>
                    </a:p>
                  </a:txBody>
                  <a:tcPr/>
                </a:tc>
                <a:tc>
                  <a:txBody>
                    <a:bodyPr/>
                    <a:lstStyle/>
                    <a:p>
                      <a:r>
                        <a:rPr lang="en-US" dirty="0" smtClean="0"/>
                        <a:t>Site</a:t>
                      </a:r>
                      <a:endParaRPr lang="en-US" dirty="0"/>
                    </a:p>
                  </a:txBody>
                  <a:tcPr/>
                </a:tc>
                <a:tc>
                  <a:txBody>
                    <a:bodyPr/>
                    <a:lstStyle/>
                    <a:p>
                      <a:r>
                        <a:rPr lang="en-US" dirty="0" smtClean="0"/>
                        <a:t>Status</a:t>
                      </a:r>
                      <a:endParaRPr lang="en-US" dirty="0"/>
                    </a:p>
                  </a:txBody>
                  <a:tcPr/>
                </a:tc>
              </a:tr>
              <a:tr h="370840">
                <a:tc>
                  <a:txBody>
                    <a:bodyPr/>
                    <a:lstStyle/>
                    <a:p>
                      <a:r>
                        <a:rPr lang="en-US" dirty="0" smtClean="0"/>
                        <a:t>DDN 9550</a:t>
                      </a:r>
                    </a:p>
                    <a:p>
                      <a:r>
                        <a:rPr lang="en-US" dirty="0" smtClean="0"/>
                        <a:t>(Data Capacitor)</a:t>
                      </a:r>
                      <a:endParaRPr lang="en-US" dirty="0"/>
                    </a:p>
                  </a:txBody>
                  <a:tcPr/>
                </a:tc>
                <a:tc>
                  <a:txBody>
                    <a:bodyPr/>
                    <a:lstStyle/>
                    <a:p>
                      <a:r>
                        <a:rPr lang="en-US" dirty="0" smtClean="0"/>
                        <a:t>339 </a:t>
                      </a:r>
                      <a:endParaRPr lang="en-US" dirty="0"/>
                    </a:p>
                  </a:txBody>
                  <a:tcPr/>
                </a:tc>
                <a:tc>
                  <a:txBody>
                    <a:bodyPr/>
                    <a:lstStyle/>
                    <a:p>
                      <a:r>
                        <a:rPr lang="en-US" dirty="0" err="1" smtClean="0"/>
                        <a:t>Lustre</a:t>
                      </a:r>
                      <a:endParaRPr lang="en-US" dirty="0"/>
                    </a:p>
                  </a:txBody>
                  <a:tcPr/>
                </a:tc>
                <a:tc>
                  <a:txBody>
                    <a:bodyPr/>
                    <a:lstStyle/>
                    <a:p>
                      <a:r>
                        <a:rPr lang="en-US" dirty="0" smtClean="0"/>
                        <a:t>IU</a:t>
                      </a:r>
                      <a:endParaRPr lang="en-US" dirty="0"/>
                    </a:p>
                  </a:txBody>
                  <a:tcPr/>
                </a:tc>
                <a:tc>
                  <a:txBody>
                    <a:bodyPr/>
                    <a:lstStyle/>
                    <a:p>
                      <a:r>
                        <a:rPr lang="en-US" dirty="0" smtClean="0"/>
                        <a:t>Existing</a:t>
                      </a:r>
                      <a:r>
                        <a:rPr lang="en-US" baseline="0" dirty="0" smtClean="0"/>
                        <a:t> System</a:t>
                      </a:r>
                      <a:endParaRPr lang="en-US" dirty="0"/>
                    </a:p>
                  </a:txBody>
                  <a:tcPr/>
                </a:tc>
              </a:tr>
              <a:tr h="370840">
                <a:tc>
                  <a:txBody>
                    <a:bodyPr/>
                    <a:lstStyle/>
                    <a:p>
                      <a:r>
                        <a:rPr lang="en-US" dirty="0" smtClean="0"/>
                        <a:t>DDN 6620</a:t>
                      </a:r>
                      <a:endParaRPr lang="en-US" dirty="0"/>
                    </a:p>
                  </a:txBody>
                  <a:tcPr/>
                </a:tc>
                <a:tc>
                  <a:txBody>
                    <a:bodyPr/>
                    <a:lstStyle/>
                    <a:p>
                      <a:r>
                        <a:rPr lang="en-US" dirty="0" smtClean="0"/>
                        <a:t>120</a:t>
                      </a:r>
                      <a:endParaRPr lang="en-US" dirty="0"/>
                    </a:p>
                  </a:txBody>
                  <a:tcPr/>
                </a:tc>
                <a:tc>
                  <a:txBody>
                    <a:bodyPr/>
                    <a:lstStyle/>
                    <a:p>
                      <a:r>
                        <a:rPr lang="en-US" dirty="0" smtClean="0"/>
                        <a:t>GPFS</a:t>
                      </a:r>
                      <a:endParaRPr lang="en-US" dirty="0"/>
                    </a:p>
                  </a:txBody>
                  <a:tcPr/>
                </a:tc>
                <a:tc>
                  <a:txBody>
                    <a:bodyPr/>
                    <a:lstStyle/>
                    <a:p>
                      <a:r>
                        <a:rPr lang="en-US" dirty="0" smtClean="0"/>
                        <a:t>UC</a:t>
                      </a:r>
                      <a:endParaRPr lang="en-US" dirty="0"/>
                    </a:p>
                  </a:txBody>
                  <a:tcPr/>
                </a:tc>
                <a:tc>
                  <a:txBody>
                    <a:bodyPr/>
                    <a:lstStyle/>
                    <a:p>
                      <a:r>
                        <a:rPr lang="en-US" dirty="0" smtClean="0"/>
                        <a:t>New System</a:t>
                      </a:r>
                      <a:endParaRPr lang="en-US" dirty="0"/>
                    </a:p>
                  </a:txBody>
                  <a:tcPr/>
                </a:tc>
              </a:tr>
              <a:tr h="370840">
                <a:tc>
                  <a:txBody>
                    <a:bodyPr/>
                    <a:lstStyle/>
                    <a:p>
                      <a:r>
                        <a:rPr lang="en-US" dirty="0" err="1" smtClean="0"/>
                        <a:t>SunFire</a:t>
                      </a:r>
                      <a:r>
                        <a:rPr lang="en-US" baseline="0" dirty="0" smtClean="0"/>
                        <a:t> x4170</a:t>
                      </a:r>
                      <a:endParaRPr lang="en-US" dirty="0"/>
                    </a:p>
                  </a:txBody>
                  <a:tcPr/>
                </a:tc>
                <a:tc>
                  <a:txBody>
                    <a:bodyPr/>
                    <a:lstStyle/>
                    <a:p>
                      <a:r>
                        <a:rPr lang="en-US" dirty="0" smtClean="0"/>
                        <a:t>72</a:t>
                      </a:r>
                      <a:endParaRPr lang="en-US" dirty="0"/>
                    </a:p>
                  </a:txBody>
                  <a:tcPr/>
                </a:tc>
                <a:tc>
                  <a:txBody>
                    <a:bodyPr/>
                    <a:lstStyle/>
                    <a:p>
                      <a:r>
                        <a:rPr lang="en-US" dirty="0" err="1" smtClean="0"/>
                        <a:t>Lustre</a:t>
                      </a:r>
                      <a:r>
                        <a:rPr lang="en-US" dirty="0" smtClean="0"/>
                        <a:t>/PVFS</a:t>
                      </a:r>
                      <a:endParaRPr lang="en-US" dirty="0"/>
                    </a:p>
                  </a:txBody>
                  <a:tcPr/>
                </a:tc>
                <a:tc>
                  <a:txBody>
                    <a:bodyPr/>
                    <a:lstStyle/>
                    <a:p>
                      <a:r>
                        <a:rPr lang="en-US" dirty="0" smtClean="0"/>
                        <a:t>SDSC</a:t>
                      </a:r>
                      <a:endParaRPr lang="en-US" dirty="0"/>
                    </a:p>
                  </a:txBody>
                  <a:tcPr/>
                </a:tc>
                <a:tc>
                  <a:txBody>
                    <a:bodyPr/>
                    <a:lstStyle/>
                    <a:p>
                      <a:r>
                        <a:rPr lang="en-US" dirty="0" smtClean="0"/>
                        <a:t>New System</a:t>
                      </a:r>
                      <a:endParaRPr lang="en-US" dirty="0"/>
                    </a:p>
                  </a:txBody>
                  <a:tcPr/>
                </a:tc>
              </a:tr>
              <a:tr h="370840">
                <a:tc>
                  <a:txBody>
                    <a:bodyPr/>
                    <a:lstStyle/>
                    <a:p>
                      <a:r>
                        <a:rPr lang="en-US" dirty="0" smtClean="0"/>
                        <a:t>Dell MD3000</a:t>
                      </a:r>
                      <a:endParaRPr lang="en-US" dirty="0"/>
                    </a:p>
                  </a:txBody>
                  <a:tcPr/>
                </a:tc>
                <a:tc>
                  <a:txBody>
                    <a:bodyPr/>
                    <a:lstStyle/>
                    <a:p>
                      <a:r>
                        <a:rPr lang="en-US" dirty="0" smtClean="0"/>
                        <a:t>30</a:t>
                      </a:r>
                      <a:endParaRPr lang="en-US" dirty="0"/>
                    </a:p>
                  </a:txBody>
                  <a:tcPr/>
                </a:tc>
                <a:tc>
                  <a:txBody>
                    <a:bodyPr/>
                    <a:lstStyle/>
                    <a:p>
                      <a:r>
                        <a:rPr lang="en-US" dirty="0" smtClean="0"/>
                        <a:t>NFS</a:t>
                      </a:r>
                      <a:endParaRPr lang="en-US" dirty="0"/>
                    </a:p>
                  </a:txBody>
                  <a:tcPr/>
                </a:tc>
                <a:tc>
                  <a:txBody>
                    <a:bodyPr/>
                    <a:lstStyle/>
                    <a:p>
                      <a:r>
                        <a:rPr lang="en-US" dirty="0" smtClean="0"/>
                        <a:t>TACC</a:t>
                      </a:r>
                      <a:endParaRPr lang="en-US" dirty="0"/>
                    </a:p>
                  </a:txBody>
                  <a:tcPr/>
                </a:tc>
                <a:tc>
                  <a:txBody>
                    <a:bodyPr/>
                    <a:lstStyle/>
                    <a:p>
                      <a:r>
                        <a:rPr lang="en-US" dirty="0" smtClean="0"/>
                        <a:t>New System</a:t>
                      </a:r>
                      <a:endParaRPr lang="en-US" dirty="0"/>
                    </a:p>
                  </a:txBody>
                  <a:tcPr/>
                </a:tc>
              </a:tr>
            </a:tbl>
          </a:graphicData>
        </a:graphic>
      </p:graphicFrame>
      <p:sp>
        <p:nvSpPr>
          <p:cNvPr id="4" name="Content Placeholder 4"/>
          <p:cNvSpPr txBox="1">
            <a:spLocks/>
          </p:cNvSpPr>
          <p:nvPr/>
        </p:nvSpPr>
        <p:spPr bwMode="auto">
          <a:xfrm>
            <a:off x="454025" y="3770313"/>
            <a:ext cx="8229600" cy="1439862"/>
          </a:xfrm>
          <a:prstGeom prst="rect">
            <a:avLst/>
          </a:prstGeom>
          <a:noFill/>
          <a:ln w="9525">
            <a:noFill/>
            <a:miter lim="800000"/>
            <a:headEnd/>
            <a:tailEnd/>
          </a:ln>
        </p:spPr>
        <p:txBody>
          <a:bodyPr>
            <a:normAutofit fontScale="62500" lnSpcReduction="20000"/>
          </a:bodyPr>
          <a:lstStyle/>
          <a:p>
            <a:pPr marL="342900" indent="-342900" defTabSz="457200">
              <a:spcBef>
                <a:spcPct val="20000"/>
              </a:spcBef>
              <a:buFont typeface="Arial"/>
              <a:buChar char="•"/>
              <a:defRPr/>
            </a:pPr>
            <a:r>
              <a:rPr lang="en-US" sz="3200">
                <a:solidFill>
                  <a:prstClr val="black"/>
                </a:solidFill>
              </a:rPr>
              <a:t>FutureGrid has </a:t>
            </a:r>
            <a:r>
              <a:rPr lang="en-US" sz="3200">
                <a:solidFill>
                  <a:srgbClr val="FF0000"/>
                </a:solidFill>
              </a:rPr>
              <a:t>dedicated network </a:t>
            </a:r>
            <a:r>
              <a:rPr lang="en-US" sz="3200">
                <a:solidFill>
                  <a:prstClr val="black"/>
                </a:solidFill>
              </a:rPr>
              <a:t>(except to TACC) and a </a:t>
            </a:r>
            <a:r>
              <a:rPr lang="en-US" sz="3200">
                <a:solidFill>
                  <a:srgbClr val="FF0000"/>
                </a:solidFill>
              </a:rPr>
              <a:t>network fault and delay generator</a:t>
            </a:r>
          </a:p>
          <a:p>
            <a:pPr marL="342900" indent="-342900" defTabSz="457200">
              <a:spcBef>
                <a:spcPct val="20000"/>
              </a:spcBef>
              <a:buFont typeface="Arial"/>
              <a:buChar char="•"/>
              <a:defRPr/>
            </a:pPr>
            <a:r>
              <a:rPr lang="en-US" sz="3200">
                <a:solidFill>
                  <a:prstClr val="black"/>
                </a:solidFill>
              </a:rPr>
              <a:t>Can isolate experiments on request; IU runs Network for NLR/Internet2</a:t>
            </a:r>
          </a:p>
          <a:p>
            <a:pPr marL="342900" indent="-342900" defTabSz="457200">
              <a:spcBef>
                <a:spcPct val="20000"/>
              </a:spcBef>
              <a:buFont typeface="Arial"/>
              <a:buChar char="•"/>
              <a:defRPr/>
            </a:pPr>
            <a:r>
              <a:rPr lang="en-US" sz="3200">
                <a:solidFill>
                  <a:srgbClr val="FF0000"/>
                </a:solidFill>
              </a:rPr>
              <a:t>Additional partner machines </a:t>
            </a:r>
            <a:r>
              <a:rPr lang="en-US" sz="3200">
                <a:solidFill>
                  <a:prstClr val="black"/>
                </a:solidFill>
              </a:rPr>
              <a:t>could run FutureGrid software and be supported (but allocated in specialized ways)</a:t>
            </a:r>
            <a:endParaRPr lang="en-US" sz="3200" dirty="0">
              <a:solidFill>
                <a:prstClr val="black"/>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319490" name="Picture 2"/>
          <p:cNvPicPr>
            <a:picLocks noChangeAspect="1" noChangeArrowheads="1"/>
          </p:cNvPicPr>
          <p:nvPr/>
        </p:nvPicPr>
        <p:blipFill>
          <a:blip r:embed="rId3" cstate="print"/>
          <a:srcRect l="16762" t="14458" r="18476" b="19707"/>
          <a:stretch>
            <a:fillRect/>
          </a:stretch>
        </p:blipFill>
        <p:spPr bwMode="auto">
          <a:xfrm>
            <a:off x="0" y="0"/>
            <a:ext cx="9144000" cy="6858000"/>
          </a:xfrm>
          <a:prstGeom prst="rect">
            <a:avLst/>
          </a:prstGeom>
          <a:noFill/>
          <a:ln w="9525">
            <a:noFill/>
            <a:miter lim="800000"/>
            <a:headEnd/>
            <a:tailEnd/>
          </a:ln>
        </p:spPr>
      </p:pic>
      <p:sp>
        <p:nvSpPr>
          <p:cNvPr id="5" name="TextBox 4"/>
          <p:cNvSpPr txBox="1"/>
          <p:nvPr/>
        </p:nvSpPr>
        <p:spPr>
          <a:xfrm>
            <a:off x="5715000" y="5029200"/>
            <a:ext cx="1358000" cy="369332"/>
          </a:xfrm>
          <a:prstGeom prst="rect">
            <a:avLst/>
          </a:prstGeom>
          <a:noFill/>
        </p:spPr>
        <p:txBody>
          <a:bodyPr wrap="none" rtlCol="0">
            <a:spAutoFit/>
          </a:bodyPr>
          <a:lstStyle/>
          <a:p>
            <a:r>
              <a:rPr lang="en-US" b="1" dirty="0" smtClean="0"/>
              <a:t>With </a:t>
            </a:r>
            <a:r>
              <a:rPr lang="en-US" b="1" dirty="0" err="1" smtClean="0"/>
              <a:t>CCGrid</a:t>
            </a:r>
            <a:endParaRPr lang="en-US" b="1"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hangingPunct="1">
              <a:defRPr/>
            </a:pPr>
            <a:r>
              <a:rPr lang="en-US" dirty="0" smtClean="0"/>
              <a:t>Network Impairments Device</a:t>
            </a:r>
            <a:endParaRPr lang="en-US" dirty="0"/>
          </a:p>
        </p:txBody>
      </p:sp>
      <p:sp>
        <p:nvSpPr>
          <p:cNvPr id="5" name="Content Placeholder 4"/>
          <p:cNvSpPr>
            <a:spLocks noGrp="1"/>
          </p:cNvSpPr>
          <p:nvPr>
            <p:ph idx="1"/>
          </p:nvPr>
        </p:nvSpPr>
        <p:spPr/>
        <p:txBody>
          <a:bodyPr>
            <a:normAutofit fontScale="92500" lnSpcReduction="10000"/>
          </a:bodyPr>
          <a:lstStyle/>
          <a:p>
            <a:pPr eaLnBrk="1" hangingPunct="1">
              <a:spcBef>
                <a:spcPts val="600"/>
              </a:spcBef>
              <a:buFontTx/>
              <a:buBlip>
                <a:blip r:embed="rId3"/>
              </a:buBlip>
              <a:defRPr/>
            </a:pPr>
            <a:r>
              <a:rPr lang="en-US" dirty="0" smtClean="0"/>
              <a:t>Spirent XGEM Network Impairments Simulator for jitter, errors, delay, etc</a:t>
            </a:r>
          </a:p>
          <a:p>
            <a:pPr eaLnBrk="1" hangingPunct="1">
              <a:spcBef>
                <a:spcPts val="600"/>
              </a:spcBef>
              <a:buFontTx/>
              <a:buBlip>
                <a:blip r:embed="rId3"/>
              </a:buBlip>
              <a:defRPr/>
            </a:pPr>
            <a:r>
              <a:rPr lang="en-US" dirty="0" smtClean="0"/>
              <a:t>Full Bidirectional 10G w/64 byte packets</a:t>
            </a:r>
          </a:p>
          <a:p>
            <a:pPr eaLnBrk="1" hangingPunct="1">
              <a:spcBef>
                <a:spcPts val="600"/>
              </a:spcBef>
              <a:buFontTx/>
              <a:buBlip>
                <a:blip r:embed="rId3"/>
              </a:buBlip>
              <a:defRPr/>
            </a:pPr>
            <a:r>
              <a:rPr lang="en-US" dirty="0" smtClean="0"/>
              <a:t>up to 15 seconds introduced delay (in 16ns increments)</a:t>
            </a:r>
          </a:p>
          <a:p>
            <a:pPr eaLnBrk="1" hangingPunct="1">
              <a:spcBef>
                <a:spcPts val="600"/>
              </a:spcBef>
              <a:buFontTx/>
              <a:buBlip>
                <a:blip r:embed="rId3"/>
              </a:buBlip>
              <a:defRPr/>
            </a:pPr>
            <a:r>
              <a:rPr lang="en-US" dirty="0" smtClean="0"/>
              <a:t>0-100% introduced packet loss in .0001% increments</a:t>
            </a:r>
          </a:p>
          <a:p>
            <a:pPr eaLnBrk="1" hangingPunct="1">
              <a:spcBef>
                <a:spcPts val="600"/>
              </a:spcBef>
              <a:buFontTx/>
              <a:buBlip>
                <a:blip r:embed="rId3"/>
              </a:buBlip>
              <a:defRPr/>
            </a:pPr>
            <a:r>
              <a:rPr lang="en-US" dirty="0" smtClean="0"/>
              <a:t>Packet manipulation in first 2000 bytes</a:t>
            </a:r>
          </a:p>
          <a:p>
            <a:pPr eaLnBrk="1" hangingPunct="1">
              <a:spcBef>
                <a:spcPts val="600"/>
              </a:spcBef>
              <a:buFontTx/>
              <a:buBlip>
                <a:blip r:embed="rId3"/>
              </a:buBlip>
              <a:defRPr/>
            </a:pPr>
            <a:r>
              <a:rPr lang="en-US" dirty="0" smtClean="0"/>
              <a:t>up to 16k frame size</a:t>
            </a:r>
          </a:p>
          <a:p>
            <a:pPr eaLnBrk="1" hangingPunct="1">
              <a:spcBef>
                <a:spcPts val="600"/>
              </a:spcBef>
              <a:buFontTx/>
              <a:buBlip>
                <a:blip r:embed="rId3"/>
              </a:buBlip>
              <a:defRPr/>
            </a:pPr>
            <a:r>
              <a:rPr lang="en-US" dirty="0" smtClean="0"/>
              <a:t>TCL for scripting, HTML for human configuration</a:t>
            </a:r>
          </a:p>
          <a:p>
            <a:pPr eaLnBrk="1" hangingPunct="1">
              <a:defRPr/>
            </a:pPr>
            <a:endParaRPr lang="en-US" dirty="0"/>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Partners</a:t>
            </a:r>
            <a:endParaRPr lang="en-US" dirty="0"/>
          </a:p>
        </p:txBody>
      </p:sp>
      <p:sp>
        <p:nvSpPr>
          <p:cNvPr id="5" name="Content Placeholder 4"/>
          <p:cNvSpPr>
            <a:spLocks noGrp="1"/>
          </p:cNvSpPr>
          <p:nvPr>
            <p:ph idx="1"/>
          </p:nvPr>
        </p:nvSpPr>
        <p:spPr>
          <a:xfrm>
            <a:off x="457200" y="1343025"/>
            <a:ext cx="8229600" cy="5262563"/>
          </a:xfrm>
        </p:spPr>
        <p:txBody>
          <a:bodyPr rtlCol="0">
            <a:normAutofit fontScale="70000" lnSpcReduction="20000"/>
          </a:bodyPr>
          <a:lstStyle/>
          <a:p>
            <a:pPr eaLnBrk="1" fontAlgn="auto" hangingPunct="1">
              <a:spcAft>
                <a:spcPts val="0"/>
              </a:spcAft>
              <a:buFont typeface="Arial"/>
              <a:buChar char="•"/>
              <a:defRPr/>
            </a:pPr>
            <a:r>
              <a:rPr lang="en-US" dirty="0" smtClean="0">
                <a:solidFill>
                  <a:srgbClr val="00B0F0"/>
                </a:solidFill>
              </a:rPr>
              <a:t>Indiana University </a:t>
            </a:r>
            <a:r>
              <a:rPr lang="en-US" dirty="0" smtClean="0"/>
              <a:t>(Architecture, core software, Support)</a:t>
            </a:r>
          </a:p>
          <a:p>
            <a:pPr eaLnBrk="1" fontAlgn="auto" hangingPunct="1">
              <a:spcAft>
                <a:spcPts val="0"/>
              </a:spcAft>
              <a:buFont typeface="Arial"/>
              <a:buChar char="•"/>
              <a:defRPr/>
            </a:pPr>
            <a:r>
              <a:rPr lang="en-US" dirty="0" smtClean="0">
                <a:solidFill>
                  <a:srgbClr val="00B0F0"/>
                </a:solidFill>
              </a:rPr>
              <a:t>Purdue University </a:t>
            </a:r>
            <a:r>
              <a:rPr lang="en-US" dirty="0" smtClean="0"/>
              <a:t>(HTC Hardware)</a:t>
            </a:r>
          </a:p>
          <a:p>
            <a:pPr eaLnBrk="1" fontAlgn="auto" hangingPunct="1">
              <a:spcAft>
                <a:spcPts val="0"/>
              </a:spcAft>
              <a:buFont typeface="Arial"/>
              <a:buChar char="•"/>
              <a:defRPr/>
            </a:pPr>
            <a:r>
              <a:rPr lang="en-US" dirty="0" smtClean="0">
                <a:solidFill>
                  <a:srgbClr val="00B0F0"/>
                </a:solidFill>
              </a:rPr>
              <a:t>San Diego Supercomputer Center </a:t>
            </a:r>
            <a:r>
              <a:rPr lang="en-US" dirty="0" smtClean="0"/>
              <a:t>at University of California San Diego (INCA, Monitoring)</a:t>
            </a:r>
          </a:p>
          <a:p>
            <a:pPr eaLnBrk="1" fontAlgn="auto" hangingPunct="1">
              <a:spcAft>
                <a:spcPts val="0"/>
              </a:spcAft>
              <a:buFont typeface="Arial"/>
              <a:buChar char="•"/>
              <a:defRPr/>
            </a:pPr>
            <a:r>
              <a:rPr lang="en-US" dirty="0" smtClean="0">
                <a:solidFill>
                  <a:srgbClr val="00B0F0"/>
                </a:solidFill>
              </a:rPr>
              <a:t>University of Chicago</a:t>
            </a:r>
            <a:r>
              <a:rPr lang="en-US" dirty="0" smtClean="0"/>
              <a:t>/Argonne National Labs (Nimbus)</a:t>
            </a:r>
          </a:p>
          <a:p>
            <a:pPr eaLnBrk="1" fontAlgn="auto" hangingPunct="1">
              <a:spcAft>
                <a:spcPts val="0"/>
              </a:spcAft>
              <a:buFont typeface="Arial"/>
              <a:buChar char="•"/>
              <a:defRPr/>
            </a:pPr>
            <a:r>
              <a:rPr lang="en-US" dirty="0" smtClean="0">
                <a:solidFill>
                  <a:srgbClr val="00B0F0"/>
                </a:solidFill>
              </a:rPr>
              <a:t>University of Florida </a:t>
            </a:r>
            <a:r>
              <a:rPr lang="en-US" dirty="0" smtClean="0"/>
              <a:t>(</a:t>
            </a:r>
            <a:r>
              <a:rPr lang="en-US" dirty="0" err="1" smtClean="0"/>
              <a:t>ViNE</a:t>
            </a:r>
            <a:r>
              <a:rPr lang="en-US" dirty="0" smtClean="0"/>
              <a:t>, Education and Outreach)</a:t>
            </a:r>
          </a:p>
          <a:p>
            <a:pPr eaLnBrk="1" fontAlgn="auto" hangingPunct="1">
              <a:spcAft>
                <a:spcPts val="0"/>
              </a:spcAft>
              <a:buFont typeface="Arial"/>
              <a:buChar char="•"/>
              <a:defRPr/>
            </a:pPr>
            <a:r>
              <a:rPr lang="en-US" dirty="0" smtClean="0">
                <a:solidFill>
                  <a:srgbClr val="FFC000"/>
                </a:solidFill>
              </a:rPr>
              <a:t>University of Southern California </a:t>
            </a:r>
            <a:r>
              <a:rPr lang="en-US" dirty="0" smtClean="0"/>
              <a:t>Information Sciences Institute (Pegasus to manage experiments) </a:t>
            </a:r>
          </a:p>
          <a:p>
            <a:pPr eaLnBrk="1" fontAlgn="auto" hangingPunct="1">
              <a:spcAft>
                <a:spcPts val="0"/>
              </a:spcAft>
              <a:buFont typeface="Arial"/>
              <a:buChar char="•"/>
              <a:defRPr/>
            </a:pPr>
            <a:r>
              <a:rPr lang="en-US" dirty="0" smtClean="0">
                <a:solidFill>
                  <a:srgbClr val="FFC000"/>
                </a:solidFill>
              </a:rPr>
              <a:t>University of Tennessee Knoxville </a:t>
            </a:r>
            <a:r>
              <a:rPr lang="en-US" dirty="0" smtClean="0"/>
              <a:t>(Benchmarking)</a:t>
            </a:r>
          </a:p>
          <a:p>
            <a:pPr eaLnBrk="1" fontAlgn="auto" hangingPunct="1">
              <a:spcAft>
                <a:spcPts val="0"/>
              </a:spcAft>
              <a:buFont typeface="Arial"/>
              <a:buChar char="•"/>
              <a:defRPr/>
            </a:pPr>
            <a:r>
              <a:rPr lang="en-US" dirty="0" smtClean="0">
                <a:solidFill>
                  <a:srgbClr val="00B0F0"/>
                </a:solidFill>
              </a:rPr>
              <a:t>University of Texas at Austin</a:t>
            </a:r>
            <a:r>
              <a:rPr lang="en-US" dirty="0" smtClean="0"/>
              <a:t>/Texas Advanced Computing Center (Portal)</a:t>
            </a:r>
          </a:p>
          <a:p>
            <a:pPr eaLnBrk="1" fontAlgn="auto" hangingPunct="1">
              <a:spcAft>
                <a:spcPts val="0"/>
              </a:spcAft>
              <a:buFont typeface="Arial"/>
              <a:buChar char="•"/>
              <a:defRPr/>
            </a:pPr>
            <a:r>
              <a:rPr lang="en-US" dirty="0" smtClean="0">
                <a:solidFill>
                  <a:srgbClr val="FFC000"/>
                </a:solidFill>
              </a:rPr>
              <a:t>University of Virginia </a:t>
            </a:r>
            <a:r>
              <a:rPr lang="en-US" dirty="0" smtClean="0"/>
              <a:t>(OGF, Advisory Board and allocation)</a:t>
            </a:r>
          </a:p>
          <a:p>
            <a:pPr eaLnBrk="1" fontAlgn="auto" hangingPunct="1">
              <a:spcAft>
                <a:spcPts val="0"/>
              </a:spcAft>
              <a:buFont typeface="Arial"/>
              <a:buChar char="•"/>
              <a:defRPr/>
            </a:pPr>
            <a:r>
              <a:rPr lang="en-US" dirty="0" smtClean="0"/>
              <a:t>Center for Information Services and GWT-TUD from </a:t>
            </a:r>
            <a:r>
              <a:rPr lang="en-US" dirty="0" err="1" smtClean="0"/>
              <a:t>Technische</a:t>
            </a:r>
            <a:r>
              <a:rPr lang="en-US" dirty="0" smtClean="0"/>
              <a:t> </a:t>
            </a:r>
            <a:r>
              <a:rPr lang="en-US" dirty="0" err="1" smtClean="0">
                <a:solidFill>
                  <a:srgbClr val="FFC000"/>
                </a:solidFill>
              </a:rPr>
              <a:t>Universtität</a:t>
            </a:r>
            <a:r>
              <a:rPr lang="en-US" dirty="0" smtClean="0">
                <a:solidFill>
                  <a:srgbClr val="FFC000"/>
                </a:solidFill>
              </a:rPr>
              <a:t> Dresden</a:t>
            </a:r>
            <a:r>
              <a:rPr lang="en-US" dirty="0" smtClean="0"/>
              <a:t> Germany. (VAMPIR)</a:t>
            </a:r>
            <a:br>
              <a:rPr lang="en-US" dirty="0" smtClean="0"/>
            </a:br>
            <a:endParaRPr lang="en-US" dirty="0" smtClean="0"/>
          </a:p>
          <a:p>
            <a:pPr eaLnBrk="1" fontAlgn="auto" hangingPunct="1">
              <a:spcAft>
                <a:spcPts val="0"/>
              </a:spcAft>
              <a:buFont typeface="Arial"/>
              <a:buChar char="•"/>
              <a:defRPr/>
            </a:pPr>
            <a:r>
              <a:rPr lang="en-US" dirty="0" smtClean="0">
                <a:solidFill>
                  <a:srgbClr val="00B0F0"/>
                </a:solidFill>
              </a:rPr>
              <a:t>Blue institutions </a:t>
            </a:r>
            <a:r>
              <a:rPr lang="en-US" dirty="0" smtClean="0"/>
              <a:t>have FutureGrid hardware</a:t>
            </a:r>
            <a:endParaRPr lang="en-US" dirty="0"/>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 Other Important Collaborators</a:t>
            </a:r>
            <a:endParaRPr lang="en-US" dirty="0"/>
          </a:p>
        </p:txBody>
      </p:sp>
      <p:sp>
        <p:nvSpPr>
          <p:cNvPr id="3" name="Content Placeholder 2"/>
          <p:cNvSpPr>
            <a:spLocks noGrp="1"/>
          </p:cNvSpPr>
          <p:nvPr>
            <p:ph idx="1"/>
          </p:nvPr>
        </p:nvSpPr>
        <p:spPr>
          <a:xfrm>
            <a:off x="282575" y="1143000"/>
            <a:ext cx="8637588" cy="5330825"/>
          </a:xfrm>
        </p:spPr>
        <p:txBody>
          <a:bodyPr rtlCol="0">
            <a:normAutofit fontScale="77500" lnSpcReduction="20000"/>
          </a:bodyPr>
          <a:lstStyle/>
          <a:p>
            <a:pPr eaLnBrk="1" fontAlgn="auto" hangingPunct="1">
              <a:spcAft>
                <a:spcPts val="0"/>
              </a:spcAft>
              <a:buFont typeface="Arial"/>
              <a:buChar char="•"/>
              <a:defRPr/>
            </a:pPr>
            <a:r>
              <a:rPr lang="en-US" dirty="0" smtClean="0"/>
              <a:t>NSF</a:t>
            </a:r>
          </a:p>
          <a:p>
            <a:pPr eaLnBrk="1" fontAlgn="auto" hangingPunct="1">
              <a:spcAft>
                <a:spcPts val="0"/>
              </a:spcAft>
              <a:buFont typeface="Arial"/>
              <a:buChar char="•"/>
              <a:defRPr/>
            </a:pPr>
            <a:r>
              <a:rPr lang="en-US" dirty="0" smtClean="0"/>
              <a:t>Early users from an application and computer science perspective and from both research and education</a:t>
            </a:r>
          </a:p>
          <a:p>
            <a:pPr eaLnBrk="1" fontAlgn="auto" hangingPunct="1">
              <a:spcAft>
                <a:spcPts val="0"/>
              </a:spcAft>
              <a:buFont typeface="Arial"/>
              <a:buChar char="•"/>
              <a:defRPr/>
            </a:pPr>
            <a:r>
              <a:rPr lang="en-US" dirty="0" smtClean="0"/>
              <a:t>Grid5000/Aladdin and D-Grid in Europe</a:t>
            </a:r>
          </a:p>
          <a:p>
            <a:pPr eaLnBrk="1" fontAlgn="auto" hangingPunct="1">
              <a:spcAft>
                <a:spcPts val="0"/>
              </a:spcAft>
              <a:buFont typeface="Arial"/>
              <a:buChar char="•"/>
              <a:defRPr/>
            </a:pPr>
            <a:r>
              <a:rPr lang="en-US" dirty="0" smtClean="0"/>
              <a:t>Commercial partners such as</a:t>
            </a:r>
          </a:p>
          <a:p>
            <a:pPr lvl="1" eaLnBrk="1" fontAlgn="auto" hangingPunct="1">
              <a:spcAft>
                <a:spcPts val="0"/>
              </a:spcAft>
              <a:buFont typeface="Arial"/>
              <a:buChar char="–"/>
              <a:defRPr/>
            </a:pPr>
            <a:r>
              <a:rPr lang="en-US" dirty="0" smtClean="0"/>
              <a:t>Eucalyptus ….</a:t>
            </a:r>
          </a:p>
          <a:p>
            <a:pPr lvl="1" eaLnBrk="1" fontAlgn="auto" hangingPunct="1">
              <a:spcAft>
                <a:spcPts val="0"/>
              </a:spcAft>
              <a:buFont typeface="Arial"/>
              <a:buChar char="–"/>
              <a:defRPr/>
            </a:pPr>
            <a:r>
              <a:rPr lang="en-US" dirty="0" smtClean="0"/>
              <a:t>Microsoft (Dryad + Azure) – Note current Azure external to FutureGrid as are GPU systems</a:t>
            </a:r>
          </a:p>
          <a:p>
            <a:pPr lvl="1" eaLnBrk="1" fontAlgn="auto" hangingPunct="1">
              <a:spcAft>
                <a:spcPts val="0"/>
              </a:spcAft>
              <a:buFont typeface="Arial"/>
              <a:buChar char="–"/>
              <a:defRPr/>
            </a:pPr>
            <a:r>
              <a:rPr lang="en-US" dirty="0" smtClean="0"/>
              <a:t>Application partners</a:t>
            </a:r>
          </a:p>
          <a:p>
            <a:pPr eaLnBrk="1" fontAlgn="auto" hangingPunct="1">
              <a:spcAft>
                <a:spcPts val="0"/>
              </a:spcAft>
              <a:buFont typeface="Arial"/>
              <a:buChar char="•"/>
              <a:defRPr/>
            </a:pPr>
            <a:r>
              <a:rPr lang="en-US" dirty="0" smtClean="0"/>
              <a:t>TeraGrid </a:t>
            </a:r>
          </a:p>
          <a:p>
            <a:pPr eaLnBrk="1" fontAlgn="auto" hangingPunct="1">
              <a:spcAft>
                <a:spcPts val="0"/>
              </a:spcAft>
              <a:buFont typeface="Arial"/>
              <a:buChar char="•"/>
              <a:defRPr/>
            </a:pPr>
            <a:r>
              <a:rPr lang="en-US" dirty="0" smtClean="0"/>
              <a:t>Open Grid Forum</a:t>
            </a:r>
          </a:p>
          <a:p>
            <a:pPr eaLnBrk="1" fontAlgn="auto" hangingPunct="1">
              <a:spcAft>
                <a:spcPts val="0"/>
              </a:spcAft>
              <a:buFont typeface="Arial"/>
              <a:buChar char="•"/>
              <a:defRPr/>
            </a:pPr>
            <a:r>
              <a:rPr lang="en-US" dirty="0" smtClean="0"/>
              <a:t>Possibly</a:t>
            </a:r>
            <a:r>
              <a:rPr lang="en-US" dirty="0" smtClean="0">
                <a:solidFill>
                  <a:srgbClr val="FF0000"/>
                </a:solidFill>
              </a:rPr>
              <a:t> Open Nebula, Open Cirrus Testbed, Open Cloud Consortium, Cloud Computing Interoperability Forum. IBM-Google-NSF Cloud, and other DoE/NSF/… clouds</a:t>
            </a:r>
          </a:p>
          <a:p>
            <a:pPr eaLnBrk="1" fontAlgn="auto" hangingPunct="1">
              <a:spcAft>
                <a:spcPts val="0"/>
              </a:spcAft>
              <a:buFont typeface="Arial"/>
              <a:buChar char="•"/>
              <a:defRPr/>
            </a:pPr>
            <a:r>
              <a:rPr lang="en-US" dirty="0" smtClean="0">
                <a:solidFill>
                  <a:srgbClr val="FF0000"/>
                </a:solidFill>
              </a:rPr>
              <a:t>China, Japan, Korea, Australia, other Europe … ?</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eaLnBrk="1" fontAlgn="auto" hangingPunct="1">
              <a:spcAft>
                <a:spcPts val="0"/>
              </a:spcAft>
              <a:defRPr/>
            </a:pPr>
            <a:r>
              <a:rPr lang="en-US" smtClean="0"/>
              <a:t>FutureGrid Usage Scenarios</a:t>
            </a:r>
            <a:endParaRPr lang="en-US" dirty="0"/>
          </a:p>
        </p:txBody>
      </p:sp>
      <p:sp>
        <p:nvSpPr>
          <p:cNvPr id="3" name="Content Placeholder 2"/>
          <p:cNvSpPr>
            <a:spLocks noGrp="1"/>
          </p:cNvSpPr>
          <p:nvPr>
            <p:ph idx="1"/>
          </p:nvPr>
        </p:nvSpPr>
        <p:spPr>
          <a:xfrm>
            <a:off x="117475" y="963613"/>
            <a:ext cx="9026525" cy="5894387"/>
          </a:xfrm>
        </p:spPr>
        <p:txBody>
          <a:bodyPr rtlCol="0">
            <a:normAutofit fontScale="85000" lnSpcReduction="20000"/>
          </a:bodyPr>
          <a:lstStyle/>
          <a:p>
            <a:pPr eaLnBrk="1" fontAlgn="auto" hangingPunct="1">
              <a:spcAft>
                <a:spcPts val="0"/>
              </a:spcAft>
              <a:buFont typeface="Arial"/>
              <a:buChar char="•"/>
              <a:defRPr/>
            </a:pPr>
            <a:r>
              <a:rPr lang="en-US" dirty="0" smtClean="0"/>
              <a:t>Developers of </a:t>
            </a:r>
            <a:r>
              <a:rPr lang="en-US" dirty="0" smtClean="0">
                <a:solidFill>
                  <a:srgbClr val="FF0000"/>
                </a:solidFill>
              </a:rPr>
              <a:t>end-user applications </a:t>
            </a:r>
            <a:r>
              <a:rPr lang="en-US" dirty="0" smtClean="0"/>
              <a:t>who want to develop new applications in cloud or grid environments, including analogs of commercial cloud environments such as Amazon or Google.</a:t>
            </a:r>
          </a:p>
          <a:p>
            <a:pPr lvl="1" eaLnBrk="1" fontAlgn="auto" hangingPunct="1">
              <a:spcAft>
                <a:spcPts val="0"/>
              </a:spcAft>
              <a:buFont typeface="Arial"/>
              <a:buChar char="–"/>
              <a:defRPr/>
            </a:pPr>
            <a:r>
              <a:rPr lang="en-US" dirty="0" smtClean="0"/>
              <a:t>Is a Science Cloud for me? Is my application secure?</a:t>
            </a:r>
          </a:p>
          <a:p>
            <a:pPr eaLnBrk="1" fontAlgn="auto" hangingPunct="1">
              <a:spcAft>
                <a:spcPts val="0"/>
              </a:spcAft>
              <a:buFont typeface="Arial"/>
              <a:buChar char="•"/>
              <a:defRPr/>
            </a:pPr>
            <a:r>
              <a:rPr lang="en-US" dirty="0" smtClean="0"/>
              <a:t>Developers of end-user applications who want to experiment with multiple hardware environments. </a:t>
            </a:r>
          </a:p>
          <a:p>
            <a:pPr eaLnBrk="1" fontAlgn="auto" hangingPunct="1">
              <a:spcAft>
                <a:spcPts val="0"/>
              </a:spcAft>
              <a:buFont typeface="Arial"/>
              <a:buChar char="•"/>
              <a:defRPr/>
            </a:pPr>
            <a:r>
              <a:rPr lang="en-US" dirty="0" smtClean="0"/>
              <a:t>Grid/Cloud </a:t>
            </a:r>
            <a:r>
              <a:rPr lang="en-US" dirty="0" smtClean="0">
                <a:solidFill>
                  <a:srgbClr val="FF0000"/>
                </a:solidFill>
              </a:rPr>
              <a:t>middleware developers </a:t>
            </a:r>
            <a:r>
              <a:rPr lang="en-US" dirty="0" smtClean="0"/>
              <a:t>who want to evaluate new versions of middleware or new systems. </a:t>
            </a:r>
          </a:p>
          <a:p>
            <a:pPr eaLnBrk="1" fontAlgn="auto" hangingPunct="1">
              <a:spcAft>
                <a:spcPts val="0"/>
              </a:spcAft>
              <a:buFont typeface="Arial"/>
              <a:buChar char="•"/>
              <a:defRPr/>
            </a:pPr>
            <a:r>
              <a:rPr lang="en-US" dirty="0" smtClean="0">
                <a:solidFill>
                  <a:srgbClr val="FF0000"/>
                </a:solidFill>
              </a:rPr>
              <a:t>Networking researchers </a:t>
            </a:r>
            <a:r>
              <a:rPr lang="en-US" dirty="0" smtClean="0"/>
              <a:t>who want to test and compare different networking solutions in support of grid and cloud applications and middleware. (Some types of networking research will likely best be done via through the GENI program.)</a:t>
            </a:r>
          </a:p>
          <a:p>
            <a:pPr eaLnBrk="1" fontAlgn="auto" hangingPunct="1">
              <a:spcAft>
                <a:spcPts val="0"/>
              </a:spcAft>
              <a:buFont typeface="Arial"/>
              <a:buChar char="•"/>
              <a:defRPr/>
            </a:pPr>
            <a:r>
              <a:rPr lang="en-US" dirty="0" smtClean="0">
                <a:solidFill>
                  <a:srgbClr val="FF0000"/>
                </a:solidFill>
              </a:rPr>
              <a:t>Education</a:t>
            </a:r>
            <a:r>
              <a:rPr lang="en-US" dirty="0" smtClean="0"/>
              <a:t> as well as research</a:t>
            </a:r>
          </a:p>
          <a:p>
            <a:pPr eaLnBrk="1" fontAlgn="auto" hangingPunct="1">
              <a:spcAft>
                <a:spcPts val="0"/>
              </a:spcAft>
              <a:buFont typeface="Arial"/>
              <a:buChar char="•"/>
              <a:defRPr/>
            </a:pPr>
            <a:r>
              <a:rPr lang="en-US" dirty="0" smtClean="0"/>
              <a:t>Interest in performance requires that </a:t>
            </a:r>
            <a:r>
              <a:rPr lang="en-US" dirty="0" smtClean="0">
                <a:solidFill>
                  <a:srgbClr val="FF0000"/>
                </a:solidFill>
              </a:rPr>
              <a:t>bare metal </a:t>
            </a:r>
            <a:r>
              <a:rPr lang="en-US" dirty="0" smtClean="0"/>
              <a:t>important</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salsa_ppt_template_black</Template>
  <TotalTime>18547</TotalTime>
  <Words>3244</Words>
  <Application>Microsoft Office PowerPoint</Application>
  <PresentationFormat>On-screen Show (4:3)</PresentationFormat>
  <Paragraphs>695</Paragraphs>
  <Slides>50</Slides>
  <Notes>50</Notes>
  <HiddenSlides>0</HiddenSlides>
  <MMClips>0</MMClips>
  <ScaleCrop>false</ScaleCrop>
  <HeadingPairs>
    <vt:vector size="6" baseType="variant">
      <vt:variant>
        <vt:lpstr>Theme</vt:lpstr>
      </vt:variant>
      <vt:variant>
        <vt:i4>3</vt:i4>
      </vt:variant>
      <vt:variant>
        <vt:lpstr>Embedded OLE Servers</vt:lpstr>
      </vt:variant>
      <vt:variant>
        <vt:i4>1</vt:i4>
      </vt:variant>
      <vt:variant>
        <vt:lpstr>Slide Titles</vt:lpstr>
      </vt:variant>
      <vt:variant>
        <vt:i4>50</vt:i4>
      </vt:variant>
    </vt:vector>
  </HeadingPairs>
  <TitlesOfParts>
    <vt:vector size="54" baseType="lpstr">
      <vt:lpstr>Office Theme</vt:lpstr>
      <vt:lpstr>1_Office Theme</vt:lpstr>
      <vt:lpstr>2_Office Theme</vt:lpstr>
      <vt:lpstr>Acrobat Document</vt:lpstr>
      <vt:lpstr>FutureGrid Cloud Technologies and Bioinformatics Applications</vt:lpstr>
      <vt:lpstr>FutureGrid</vt:lpstr>
      <vt:lpstr>FutureGrid Hardware</vt:lpstr>
      <vt:lpstr>Compute Hardware</vt:lpstr>
      <vt:lpstr>Storage Hardware</vt:lpstr>
      <vt:lpstr>Network Impairments Device</vt:lpstr>
      <vt:lpstr>FutureGrid Partners</vt:lpstr>
      <vt:lpstr> Other Important Collaborators</vt:lpstr>
      <vt:lpstr>FutureGrid Usage Scenarios</vt:lpstr>
      <vt:lpstr>Selected FutureGrid Timeline</vt:lpstr>
      <vt:lpstr>FutureGrid Architecture</vt:lpstr>
      <vt:lpstr>FutureGrid Architecture</vt:lpstr>
      <vt:lpstr>RAIN: Dynamic Provisioning </vt:lpstr>
      <vt:lpstr>FutureGrid is a new part of TeraGrid</vt:lpstr>
      <vt:lpstr>SALSA  Dynamic Virtual Cluster Hosting</vt:lpstr>
      <vt:lpstr>Monitoring Infrastructure</vt:lpstr>
      <vt:lpstr>SALSA HPC  Dynamic Virtual Clusters</vt:lpstr>
      <vt:lpstr>Collaborators in SALSA Project</vt:lpstr>
      <vt:lpstr>Cluster Configurations</vt:lpstr>
      <vt:lpstr>Slide 20</vt:lpstr>
      <vt:lpstr>MapReduce “File/Data Repository” Parallelism</vt:lpstr>
      <vt:lpstr>Cloud Computing: Infrastructure and Runtimes</vt:lpstr>
      <vt:lpstr>Application Classes </vt:lpstr>
      <vt:lpstr>Applications &amp; Different Interconnection Patterns</vt:lpstr>
      <vt:lpstr>Some Life Sciences Applications</vt:lpstr>
      <vt:lpstr>Alu and Sequencing Workflow</vt:lpstr>
      <vt:lpstr>Pairwise Distances – ALU Sequences</vt:lpstr>
      <vt:lpstr>DNA Sequencing Pipeline</vt:lpstr>
      <vt:lpstr>Hadoop/Dryad Model</vt:lpstr>
      <vt:lpstr>Slide 30</vt:lpstr>
      <vt:lpstr>Slide 31</vt:lpstr>
      <vt:lpstr>Hierarchical Subclustering</vt:lpstr>
      <vt:lpstr>Pairwise Clustering 30,000 Points on Tempest</vt:lpstr>
      <vt:lpstr>Dryad versus MPI for Smith Waterman</vt:lpstr>
      <vt:lpstr>Hadoop/Dryad Comparison Inhomogeneous Data I</vt:lpstr>
      <vt:lpstr>Hadoop/Dryad Comparison Inhomogeneous Data II</vt:lpstr>
      <vt:lpstr>Hadoop VM Performance Degradation</vt:lpstr>
      <vt:lpstr>MapReduce++ (CGL-MapReduce)</vt:lpstr>
      <vt:lpstr>Iterative Computations</vt:lpstr>
      <vt:lpstr>High Energy Physics Data Analysis</vt:lpstr>
      <vt:lpstr>Reduce Phase of Particle Physics  “Find the Higgs” using Dryad</vt:lpstr>
      <vt:lpstr>High Performance  Dimension Reduction and Visualization</vt:lpstr>
      <vt:lpstr>Analysis of 26 Million PubChem Entries</vt:lpstr>
      <vt:lpstr>MDS/GTM for 100K PubChem</vt:lpstr>
      <vt:lpstr>Correlation between MDS/GTM</vt:lpstr>
      <vt:lpstr>Summary: Key Features of our Approach</vt:lpstr>
      <vt:lpstr>Cloud Related Technology Research</vt:lpstr>
      <vt:lpstr>Slide 48</vt:lpstr>
      <vt:lpstr>Slide 49</vt:lpstr>
      <vt:lpstr>Slide 50</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ptl</dc:creator>
  <cp:lastModifiedBy>Geoffrey Fox</cp:lastModifiedBy>
  <cp:revision>861</cp:revision>
  <dcterms:created xsi:type="dcterms:W3CDTF">2009-02-17T15:34:47Z</dcterms:created>
  <dcterms:modified xsi:type="dcterms:W3CDTF">2010-02-04T02:26:06Z</dcterms:modified>
</cp:coreProperties>
</file>