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73" r:id="rId2"/>
  </p:sldMasterIdLst>
  <p:notesMasterIdLst>
    <p:notesMasterId r:id="rId36"/>
  </p:notesMasterIdLst>
  <p:sldIdLst>
    <p:sldId id="256" r:id="rId3"/>
    <p:sldId id="309" r:id="rId4"/>
    <p:sldId id="398" r:id="rId5"/>
    <p:sldId id="314" r:id="rId6"/>
    <p:sldId id="375" r:id="rId7"/>
    <p:sldId id="380" r:id="rId8"/>
    <p:sldId id="363" r:id="rId9"/>
    <p:sldId id="347" r:id="rId10"/>
    <p:sldId id="349" r:id="rId11"/>
    <p:sldId id="358" r:id="rId12"/>
    <p:sldId id="392" r:id="rId13"/>
    <p:sldId id="373" r:id="rId14"/>
    <p:sldId id="372" r:id="rId15"/>
    <p:sldId id="402" r:id="rId16"/>
    <p:sldId id="389" r:id="rId17"/>
    <p:sldId id="388" r:id="rId18"/>
    <p:sldId id="399" r:id="rId19"/>
    <p:sldId id="400" r:id="rId20"/>
    <p:sldId id="401" r:id="rId21"/>
    <p:sldId id="411" r:id="rId22"/>
    <p:sldId id="405" r:id="rId23"/>
    <p:sldId id="412" r:id="rId24"/>
    <p:sldId id="406" r:id="rId25"/>
    <p:sldId id="403" r:id="rId26"/>
    <p:sldId id="404" r:id="rId27"/>
    <p:sldId id="360" r:id="rId28"/>
    <p:sldId id="361" r:id="rId29"/>
    <p:sldId id="407" r:id="rId30"/>
    <p:sldId id="408" r:id="rId31"/>
    <p:sldId id="409" r:id="rId32"/>
    <p:sldId id="410" r:id="rId33"/>
    <p:sldId id="332" r:id="rId34"/>
    <p:sldId id="39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EE7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76040" autoAdjust="0"/>
  </p:normalViewPr>
  <p:slideViewPr>
    <p:cSldViewPr>
      <p:cViewPr varScale="1">
        <p:scale>
          <a:sx n="63" d="100"/>
          <a:sy n="63" d="100"/>
        </p:scale>
        <p:origin x="-62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eoffrey%20Fox\Desktop\URGENT\MC30000\PWC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Geoffrey%20Fox\Desktop\dryadVsHadoop-SWG-Inhomgeneou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eoffrey%20Fox\Desktop\dryadVSHadoop-SWG-LargeDataSe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2673840769903771"/>
          <c:y val="5.1400554097404488E-2"/>
          <c:w val="0.82137328805463306"/>
          <c:h val="0.79822506561679785"/>
        </c:manualLayout>
      </c:layout>
      <c:barChart>
        <c:barDir val="col"/>
        <c:grouping val="clustered"/>
        <c:ser>
          <c:idx val="0"/>
          <c:order val="0"/>
          <c:tx>
            <c:v>DryadLINQ</c:v>
          </c:tx>
          <c:cat>
            <c:numRef>
              <c:f>Sheet1!$A$1:$A$2</c:f>
              <c:numCache>
                <c:formatCode>0</c:formatCode>
                <c:ptCount val="2"/>
                <c:pt idx="0">
                  <c:v>35339</c:v>
                </c:pt>
                <c:pt idx="1">
                  <c:v>50000</c:v>
                </c:pt>
              </c:numCache>
            </c:numRef>
          </c:cat>
          <c:val>
            <c:numRef>
              <c:f>Sheet1!$B$1:$B$2</c:f>
              <c:numCache>
                <c:formatCode>0</c:formatCode>
                <c:ptCount val="2"/>
                <c:pt idx="0">
                  <c:v>8510.4749999999658</c:v>
                </c:pt>
                <c:pt idx="1">
                  <c:v>17200.413</c:v>
                </c:pt>
              </c:numCache>
            </c:numRef>
          </c:val>
        </c:ser>
        <c:ser>
          <c:idx val="1"/>
          <c:order val="1"/>
          <c:tx>
            <c:v>MPI</c:v>
          </c:tx>
          <c:cat>
            <c:numRef>
              <c:f>Sheet1!$A$1:$A$2</c:f>
              <c:numCache>
                <c:formatCode>0</c:formatCode>
                <c:ptCount val="2"/>
                <c:pt idx="0">
                  <c:v>35339</c:v>
                </c:pt>
                <c:pt idx="1">
                  <c:v>50000</c:v>
                </c:pt>
              </c:numCache>
            </c:numRef>
          </c:cat>
          <c:val>
            <c:numRef>
              <c:f>Sheet1!$C$1:$C$2</c:f>
              <c:numCache>
                <c:formatCode>0</c:formatCode>
                <c:ptCount val="2"/>
                <c:pt idx="0">
                  <c:v>8138.3140000000003</c:v>
                </c:pt>
                <c:pt idx="1">
                  <c:v>16588.741000000005</c:v>
                </c:pt>
              </c:numCache>
            </c:numRef>
          </c:val>
        </c:ser>
        <c:axId val="108101632"/>
        <c:axId val="108103168"/>
      </c:barChart>
      <c:catAx>
        <c:axId val="108101632"/>
        <c:scaling>
          <c:orientation val="minMax"/>
        </c:scaling>
        <c:axPos val="b"/>
        <c:numFmt formatCode="0" sourceLinked="1"/>
        <c:tickLblPos val="nextTo"/>
        <c:crossAx val="108103168"/>
        <c:crosses val="autoZero"/>
        <c:auto val="1"/>
        <c:lblAlgn val="ctr"/>
        <c:lblOffset val="100"/>
      </c:catAx>
      <c:valAx>
        <c:axId val="108103168"/>
        <c:scaling>
          <c:orientation val="minMax"/>
        </c:scaling>
        <c:axPos val="l"/>
        <c:majorGridlines/>
        <c:numFmt formatCode="0" sourceLinked="1"/>
        <c:tickLblPos val="nextTo"/>
        <c:crossAx val="108101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694575678040342"/>
          <c:y val="6.9060586176728112E-2"/>
          <c:w val="0.41657023850279584"/>
          <c:h val="0.23458005249343841"/>
        </c:manualLayout>
      </c:layout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</c:chart>
  <c:spPr>
    <a:solidFill>
      <a:schemeClr val="bg1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cked"/>
        <c:ser>
          <c:idx val="1"/>
          <c:order val="0"/>
          <c:marker>
            <c:symbol val="none"/>
          </c:marker>
          <c:cat>
            <c:numRef>
              <c:f>PWC!$G$2:$G$82</c:f>
              <c:numCache>
                <c:formatCode>General</c:formatCode>
                <c:ptCount val="81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8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8</c:v>
                </c:pt>
                <c:pt idx="16">
                  <c:v>8</c:v>
                </c:pt>
                <c:pt idx="17">
                  <c:v>8</c:v>
                </c:pt>
                <c:pt idx="18">
                  <c:v>8</c:v>
                </c:pt>
                <c:pt idx="19">
                  <c:v>8</c:v>
                </c:pt>
                <c:pt idx="20">
                  <c:v>8</c:v>
                </c:pt>
                <c:pt idx="21">
                  <c:v>8</c:v>
                </c:pt>
                <c:pt idx="22">
                  <c:v>8</c:v>
                </c:pt>
                <c:pt idx="23">
                  <c:v>16</c:v>
                </c:pt>
                <c:pt idx="24">
                  <c:v>16</c:v>
                </c:pt>
                <c:pt idx="25">
                  <c:v>16</c:v>
                </c:pt>
                <c:pt idx="26">
                  <c:v>16</c:v>
                </c:pt>
                <c:pt idx="27">
                  <c:v>16</c:v>
                </c:pt>
                <c:pt idx="28">
                  <c:v>16</c:v>
                </c:pt>
                <c:pt idx="29">
                  <c:v>16</c:v>
                </c:pt>
                <c:pt idx="30">
                  <c:v>16</c:v>
                </c:pt>
                <c:pt idx="31">
                  <c:v>16</c:v>
                </c:pt>
                <c:pt idx="32">
                  <c:v>16</c:v>
                </c:pt>
                <c:pt idx="33">
                  <c:v>24</c:v>
                </c:pt>
                <c:pt idx="34">
                  <c:v>24</c:v>
                </c:pt>
                <c:pt idx="35">
                  <c:v>32</c:v>
                </c:pt>
                <c:pt idx="36">
                  <c:v>32</c:v>
                </c:pt>
                <c:pt idx="37">
                  <c:v>32</c:v>
                </c:pt>
                <c:pt idx="38">
                  <c:v>32</c:v>
                </c:pt>
                <c:pt idx="39">
                  <c:v>48</c:v>
                </c:pt>
                <c:pt idx="40">
                  <c:v>48</c:v>
                </c:pt>
                <c:pt idx="41">
                  <c:v>48</c:v>
                </c:pt>
                <c:pt idx="42">
                  <c:v>48</c:v>
                </c:pt>
                <c:pt idx="43">
                  <c:v>48</c:v>
                </c:pt>
                <c:pt idx="44">
                  <c:v>48</c:v>
                </c:pt>
                <c:pt idx="45">
                  <c:v>48</c:v>
                </c:pt>
                <c:pt idx="46">
                  <c:v>48</c:v>
                </c:pt>
                <c:pt idx="47">
                  <c:v>48</c:v>
                </c:pt>
                <c:pt idx="48">
                  <c:v>48</c:v>
                </c:pt>
                <c:pt idx="49">
                  <c:v>64</c:v>
                </c:pt>
                <c:pt idx="50">
                  <c:v>64</c:v>
                </c:pt>
                <c:pt idx="51">
                  <c:v>64</c:v>
                </c:pt>
                <c:pt idx="52">
                  <c:v>64</c:v>
                </c:pt>
                <c:pt idx="53">
                  <c:v>64</c:v>
                </c:pt>
                <c:pt idx="54">
                  <c:v>64</c:v>
                </c:pt>
                <c:pt idx="55">
                  <c:v>64</c:v>
                </c:pt>
                <c:pt idx="56">
                  <c:v>64</c:v>
                </c:pt>
                <c:pt idx="57">
                  <c:v>80</c:v>
                </c:pt>
                <c:pt idx="58">
                  <c:v>96</c:v>
                </c:pt>
                <c:pt idx="59">
                  <c:v>96</c:v>
                </c:pt>
                <c:pt idx="60">
                  <c:v>96</c:v>
                </c:pt>
                <c:pt idx="61">
                  <c:v>128</c:v>
                </c:pt>
                <c:pt idx="62">
                  <c:v>128</c:v>
                </c:pt>
                <c:pt idx="63">
                  <c:v>128</c:v>
                </c:pt>
                <c:pt idx="64">
                  <c:v>128</c:v>
                </c:pt>
                <c:pt idx="65">
                  <c:v>128</c:v>
                </c:pt>
                <c:pt idx="66">
                  <c:v>192</c:v>
                </c:pt>
                <c:pt idx="67">
                  <c:v>192</c:v>
                </c:pt>
                <c:pt idx="68">
                  <c:v>288</c:v>
                </c:pt>
                <c:pt idx="69">
                  <c:v>288</c:v>
                </c:pt>
                <c:pt idx="70">
                  <c:v>384</c:v>
                </c:pt>
                <c:pt idx="71">
                  <c:v>384</c:v>
                </c:pt>
                <c:pt idx="72">
                  <c:v>384</c:v>
                </c:pt>
                <c:pt idx="73">
                  <c:v>480</c:v>
                </c:pt>
                <c:pt idx="74">
                  <c:v>480</c:v>
                </c:pt>
                <c:pt idx="75">
                  <c:v>576</c:v>
                </c:pt>
                <c:pt idx="76">
                  <c:v>576</c:v>
                </c:pt>
                <c:pt idx="77">
                  <c:v>672</c:v>
                </c:pt>
                <c:pt idx="78">
                  <c:v>672</c:v>
                </c:pt>
                <c:pt idx="79">
                  <c:v>744</c:v>
                </c:pt>
                <c:pt idx="80">
                  <c:v>744</c:v>
                </c:pt>
              </c:numCache>
            </c:numRef>
          </c:cat>
          <c:val>
            <c:numRef>
              <c:f>PWC!$H$2:$H$82</c:f>
              <c:numCache>
                <c:formatCode>General</c:formatCode>
                <c:ptCount val="81"/>
                <c:pt idx="0">
                  <c:v>1.1336122749999999</c:v>
                </c:pt>
                <c:pt idx="1">
                  <c:v>0.17594827100000032</c:v>
                </c:pt>
                <c:pt idx="2">
                  <c:v>0.20747389399999999</c:v>
                </c:pt>
                <c:pt idx="3">
                  <c:v>1.3594755599999999</c:v>
                </c:pt>
                <c:pt idx="4">
                  <c:v>-7.4289770000000024E-3</c:v>
                </c:pt>
                <c:pt idx="5">
                  <c:v>0</c:v>
                </c:pt>
                <c:pt idx="6">
                  <c:v>0.19797855400000003</c:v>
                </c:pt>
                <c:pt idx="7">
                  <c:v>0.41362681800000045</c:v>
                </c:pt>
                <c:pt idx="8">
                  <c:v>0.36982963400000052</c:v>
                </c:pt>
                <c:pt idx="9">
                  <c:v>1.4587532619999999</c:v>
                </c:pt>
                <c:pt idx="10">
                  <c:v>-4.6891192000000012E-2</c:v>
                </c:pt>
                <c:pt idx="11">
                  <c:v>4.9918446000000033E-2</c:v>
                </c:pt>
                <c:pt idx="12">
                  <c:v>1.9273361999999999E-2</c:v>
                </c:pt>
                <c:pt idx="13">
                  <c:v>-1.7272780000000005E-2</c:v>
                </c:pt>
                <c:pt idx="14">
                  <c:v>4.4001844999999998E-2</c:v>
                </c:pt>
                <c:pt idx="15">
                  <c:v>9.601491500000002E-2</c:v>
                </c:pt>
                <c:pt idx="16">
                  <c:v>0.16661681100000003</c:v>
                </c:pt>
                <c:pt idx="17">
                  <c:v>0.16665074899999988</c:v>
                </c:pt>
                <c:pt idx="18">
                  <c:v>0.26765438200000002</c:v>
                </c:pt>
                <c:pt idx="19">
                  <c:v>0.28342994100000052</c:v>
                </c:pt>
                <c:pt idx="20">
                  <c:v>0.89822504600000064</c:v>
                </c:pt>
                <c:pt idx="21">
                  <c:v>0.90352075600000004</c:v>
                </c:pt>
                <c:pt idx="22">
                  <c:v>1.6174134689999999</c:v>
                </c:pt>
                <c:pt idx="23">
                  <c:v>-2.4660521999999987E-2</c:v>
                </c:pt>
                <c:pt idx="24">
                  <c:v>5.6565004999999995E-2</c:v>
                </c:pt>
                <c:pt idx="25">
                  <c:v>1.3559262999999985E-2</c:v>
                </c:pt>
                <c:pt idx="26">
                  <c:v>2.0460396000000002E-2</c:v>
                </c:pt>
                <c:pt idx="27">
                  <c:v>6.7938800000000008E-2</c:v>
                </c:pt>
                <c:pt idx="28">
                  <c:v>0.11258735699999992</c:v>
                </c:pt>
                <c:pt idx="29">
                  <c:v>0.56072074500000002</c:v>
                </c:pt>
                <c:pt idx="30">
                  <c:v>0.30271012500000039</c:v>
                </c:pt>
                <c:pt idx="31">
                  <c:v>1.0436449409999984</c:v>
                </c:pt>
                <c:pt idx="32">
                  <c:v>1.6656527459999999</c:v>
                </c:pt>
                <c:pt idx="33">
                  <c:v>1.8899100000000005E-2</c:v>
                </c:pt>
                <c:pt idx="34">
                  <c:v>2.0058193659999999</c:v>
                </c:pt>
                <c:pt idx="35">
                  <c:v>8.0213967000000011E-2</c:v>
                </c:pt>
                <c:pt idx="36">
                  <c:v>9.009814100000002E-2</c:v>
                </c:pt>
                <c:pt idx="37">
                  <c:v>0.22820784000000022</c:v>
                </c:pt>
                <c:pt idx="38">
                  <c:v>0.36969194100000002</c:v>
                </c:pt>
                <c:pt idx="39">
                  <c:v>0.10823334600000015</c:v>
                </c:pt>
                <c:pt idx="40">
                  <c:v>0.18106932800000022</c:v>
                </c:pt>
                <c:pt idx="41">
                  <c:v>0.18035793700000019</c:v>
                </c:pt>
                <c:pt idx="42">
                  <c:v>9.5822602000000048E-2</c:v>
                </c:pt>
                <c:pt idx="43">
                  <c:v>9.799356300000002E-2</c:v>
                </c:pt>
                <c:pt idx="44">
                  <c:v>0.10315050100000002</c:v>
                </c:pt>
                <c:pt idx="45">
                  <c:v>9.8778528000000171E-2</c:v>
                </c:pt>
                <c:pt idx="46">
                  <c:v>0.16423220900000018</c:v>
                </c:pt>
                <c:pt idx="47">
                  <c:v>0.26967249400000032</c:v>
                </c:pt>
                <c:pt idx="48">
                  <c:v>0.48301003200000031</c:v>
                </c:pt>
                <c:pt idx="49">
                  <c:v>0.15806871900000019</c:v>
                </c:pt>
                <c:pt idx="50">
                  <c:v>0.20626715000000029</c:v>
                </c:pt>
                <c:pt idx="51">
                  <c:v>0.13289732200000001</c:v>
                </c:pt>
                <c:pt idx="52">
                  <c:v>0.13624788900000029</c:v>
                </c:pt>
                <c:pt idx="53">
                  <c:v>0.10633733899999998</c:v>
                </c:pt>
                <c:pt idx="54">
                  <c:v>9.5415180000000016E-2</c:v>
                </c:pt>
                <c:pt idx="55">
                  <c:v>0.12743347899999999</c:v>
                </c:pt>
                <c:pt idx="56">
                  <c:v>0.17116356599999988</c:v>
                </c:pt>
                <c:pt idx="57">
                  <c:v>0.16816843500000028</c:v>
                </c:pt>
                <c:pt idx="58">
                  <c:v>0.38001790700000065</c:v>
                </c:pt>
                <c:pt idx="59">
                  <c:v>0.16355294200000003</c:v>
                </c:pt>
                <c:pt idx="60">
                  <c:v>0.21251095000000025</c:v>
                </c:pt>
                <c:pt idx="61">
                  <c:v>0.37427151100000039</c:v>
                </c:pt>
                <c:pt idx="62">
                  <c:v>0.26800947300000039</c:v>
                </c:pt>
                <c:pt idx="63">
                  <c:v>0.22024627000000019</c:v>
                </c:pt>
                <c:pt idx="64">
                  <c:v>0.18862658500000001</c:v>
                </c:pt>
                <c:pt idx="65">
                  <c:v>0.1673736249999998</c:v>
                </c:pt>
                <c:pt idx="66">
                  <c:v>0.77236590099999991</c:v>
                </c:pt>
                <c:pt idx="67">
                  <c:v>0.30841248000000077</c:v>
                </c:pt>
                <c:pt idx="68">
                  <c:v>1.2577221939999983</c:v>
                </c:pt>
                <c:pt idx="69">
                  <c:v>0.40262594699999998</c:v>
                </c:pt>
                <c:pt idx="70">
                  <c:v>1.846248332</c:v>
                </c:pt>
                <c:pt idx="71">
                  <c:v>1.8628326040000001</c:v>
                </c:pt>
                <c:pt idx="72">
                  <c:v>0.55149373099999999</c:v>
                </c:pt>
                <c:pt idx="73">
                  <c:v>2.451314182</c:v>
                </c:pt>
                <c:pt idx="74">
                  <c:v>0.63743267800000003</c:v>
                </c:pt>
                <c:pt idx="75">
                  <c:v>3.2060343370000002</c:v>
                </c:pt>
                <c:pt idx="76">
                  <c:v>0.8021189399999995</c:v>
                </c:pt>
                <c:pt idx="77">
                  <c:v>4.0361723119999997</c:v>
                </c:pt>
                <c:pt idx="78">
                  <c:v>0.93420556300000002</c:v>
                </c:pt>
                <c:pt idx="79">
                  <c:v>4.7685222479999902</c:v>
                </c:pt>
                <c:pt idx="80">
                  <c:v>1.0130422569999984</c:v>
                </c:pt>
              </c:numCache>
            </c:numRef>
          </c:val>
        </c:ser>
        <c:marker val="1"/>
        <c:axId val="108239488"/>
        <c:axId val="108241280"/>
      </c:lineChart>
      <c:catAx>
        <c:axId val="108239488"/>
        <c:scaling>
          <c:orientation val="minMax"/>
        </c:scaling>
        <c:axPos val="b"/>
        <c:numFmt formatCode="General" sourceLinked="1"/>
        <c:tickLblPos val="nextTo"/>
        <c:crossAx val="108241280"/>
        <c:crosses val="autoZero"/>
        <c:auto val="1"/>
        <c:lblAlgn val="ctr"/>
        <c:lblOffset val="100"/>
      </c:catAx>
      <c:valAx>
        <c:axId val="108241280"/>
        <c:scaling>
          <c:orientation val="minMax"/>
        </c:scaling>
        <c:axPos val="l"/>
        <c:majorGridlines/>
        <c:numFmt formatCode="General" sourceLinked="1"/>
        <c:tickLblPos val="nextTo"/>
        <c:crossAx val="108239488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9.7607284648985659E-2"/>
          <c:y val="0.18135741342581491"/>
          <c:w val="0.83105091105489204"/>
          <c:h val="0.69867632196944918"/>
        </c:manualLayout>
      </c:layout>
      <c:scatterChart>
        <c:scatterStyle val="lineMarker"/>
        <c:ser>
          <c:idx val="1"/>
          <c:order val="0"/>
          <c:tx>
            <c:v>Hadoop-swg-Adjusted Total</c:v>
          </c:tx>
          <c:xVal>
            <c:numRef>
              <c:f>Inhomogeneous_idp!$A$28:$A$33</c:f>
              <c:numCache>
                <c:formatCode>General</c:formatCode>
                <c:ptCount val="6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300</c:v>
                </c:pt>
              </c:numCache>
            </c:numRef>
          </c:xVal>
          <c:yVal>
            <c:numRef>
              <c:f>Inhomogeneous_idp!$F$28:$F$33</c:f>
              <c:numCache>
                <c:formatCode>General</c:formatCode>
                <c:ptCount val="6"/>
                <c:pt idx="0">
                  <c:v>1662.077</c:v>
                </c:pt>
                <c:pt idx="1">
                  <c:v>1637.6239999999998</c:v>
                </c:pt>
                <c:pt idx="2">
                  <c:v>1618.5170000000001</c:v>
                </c:pt>
                <c:pt idx="3">
                  <c:v>1631.463</c:v>
                </c:pt>
                <c:pt idx="4">
                  <c:v>1619.9356016916579</c:v>
                </c:pt>
                <c:pt idx="5">
                  <c:v>1564.9378321640509</c:v>
                </c:pt>
              </c:numCache>
            </c:numRef>
          </c:yVal>
        </c:ser>
        <c:ser>
          <c:idx val="3"/>
          <c:order val="1"/>
          <c:tx>
            <c:strRef>
              <c:f>Inhomogeneous_idp!$G$14</c:f>
              <c:strCache>
                <c:ptCount val="1"/>
                <c:pt idx="0">
                  <c:v>Dryaf-swg Total time (adjusted : mean &amp; performance)</c:v>
                </c:pt>
              </c:strCache>
            </c:strRef>
          </c:tx>
          <c:xVal>
            <c:numRef>
              <c:f>Inhomogeneous_idp!$A$15:$A$21</c:f>
              <c:numCache>
                <c:formatCode>General</c:formatCode>
                <c:ptCount val="7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</c:numCache>
            </c:numRef>
          </c:xVal>
          <c:yVal>
            <c:numRef>
              <c:f>Inhomogeneous_idp!$G$15:$G$21</c:f>
              <c:numCache>
                <c:formatCode>General</c:formatCode>
                <c:ptCount val="7"/>
                <c:pt idx="0">
                  <c:v>1712.147091691473</c:v>
                </c:pt>
                <c:pt idx="1">
                  <c:v>1707.4143089295108</c:v>
                </c:pt>
                <c:pt idx="2">
                  <c:v>1689.3589530193292</c:v>
                </c:pt>
                <c:pt idx="3">
                  <c:v>1743.9106906608988</c:v>
                </c:pt>
                <c:pt idx="4">
                  <c:v>1737.7260508952231</c:v>
                </c:pt>
                <c:pt idx="5">
                  <c:v>1711.2448479058048</c:v>
                </c:pt>
                <c:pt idx="6">
                  <c:v>1769.5359141793408</c:v>
                </c:pt>
              </c:numCache>
            </c:numRef>
          </c:yVal>
        </c:ser>
        <c:axId val="109160320"/>
        <c:axId val="109161856"/>
      </c:scatterChart>
      <c:valAx>
        <c:axId val="109160320"/>
        <c:scaling>
          <c:orientation val="minMax"/>
        </c:scaling>
        <c:axPos val="b"/>
        <c:numFmt formatCode="General" sourceLinked="1"/>
        <c:tickLblPos val="nextTo"/>
        <c:crossAx val="109161856"/>
        <c:crosses val="autoZero"/>
        <c:crossBetween val="midCat"/>
      </c:valAx>
      <c:valAx>
        <c:axId val="109161856"/>
        <c:scaling>
          <c:orientation val="minMax"/>
          <c:min val="1200"/>
        </c:scaling>
        <c:axPos val="l"/>
        <c:majorGridlines/>
        <c:numFmt formatCode="General" sourceLinked="1"/>
        <c:tickLblPos val="nextTo"/>
        <c:crossAx val="109160320"/>
        <c:crosses val="autoZero"/>
        <c:crossBetween val="midCat"/>
      </c:valAx>
      <c:spPr>
        <a:noFill/>
        <a:ln w="25400">
          <a:noFill/>
        </a:ln>
      </c:spPr>
    </c:plotArea>
    <c:plotVisOnly val="1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lineMarker"/>
        <c:ser>
          <c:idx val="1"/>
          <c:order val="0"/>
          <c:tx>
            <c:strRef>
              <c:f>'large data set'!$H$17</c:f>
              <c:strCache>
                <c:ptCount val="1"/>
                <c:pt idx="0">
                  <c:v>Dryad-SWG Adjusted</c:v>
                </c:pt>
              </c:strCache>
            </c:strRef>
          </c:tx>
          <c:xVal>
            <c:numRef>
              <c:f>'large data set'!$F$18:$F$19</c:f>
              <c:numCache>
                <c:formatCode>General</c:formatCode>
                <c:ptCount val="2"/>
                <c:pt idx="0">
                  <c:v>50000</c:v>
                </c:pt>
                <c:pt idx="1">
                  <c:v>35339</c:v>
                </c:pt>
              </c:numCache>
            </c:numRef>
          </c:xVal>
          <c:yVal>
            <c:numRef>
              <c:f>'large data set'!$H$18:$H$19</c:f>
              <c:numCache>
                <c:formatCode>General</c:formatCode>
                <c:ptCount val="2"/>
                <c:pt idx="0">
                  <c:v>1.0061999438875041E-2</c:v>
                </c:pt>
                <c:pt idx="1">
                  <c:v>9.196371675136818E-3</c:v>
                </c:pt>
              </c:numCache>
            </c:numRef>
          </c:yVal>
        </c:ser>
        <c:ser>
          <c:idx val="2"/>
          <c:order val="1"/>
          <c:tx>
            <c:strRef>
              <c:f>'large data set'!$I$17</c:f>
              <c:strCache>
                <c:ptCount val="1"/>
                <c:pt idx="0">
                  <c:v>Hadoop -SWG</c:v>
                </c:pt>
              </c:strCache>
            </c:strRef>
          </c:tx>
          <c:xVal>
            <c:numRef>
              <c:f>'large data set'!$F$18:$F$19</c:f>
              <c:numCache>
                <c:formatCode>General</c:formatCode>
                <c:ptCount val="2"/>
                <c:pt idx="0">
                  <c:v>50000</c:v>
                </c:pt>
                <c:pt idx="1">
                  <c:v>35339</c:v>
                </c:pt>
              </c:numCache>
            </c:numRef>
          </c:xVal>
          <c:yVal>
            <c:numRef>
              <c:f>'large data set'!$I$18:$I$19</c:f>
              <c:numCache>
                <c:formatCode>General</c:formatCode>
                <c:ptCount val="2"/>
                <c:pt idx="0">
                  <c:v>7.1194376000000004E-3</c:v>
                </c:pt>
                <c:pt idx="1">
                  <c:v>7.1741704424516436E-3</c:v>
                </c:pt>
              </c:numCache>
            </c:numRef>
          </c:yVal>
        </c:ser>
        <c:axId val="109174144"/>
        <c:axId val="109381120"/>
      </c:scatterChart>
      <c:valAx>
        <c:axId val="109174144"/>
        <c:scaling>
          <c:orientation val="minMax"/>
          <c:min val="30000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Number of Sequences</a:t>
                </a:r>
              </a:p>
            </c:rich>
          </c:tx>
          <c:layout/>
        </c:title>
        <c:numFmt formatCode="General" sourceLinked="1"/>
        <c:tickLblPos val="nextTo"/>
        <c:crossAx val="109381120"/>
        <c:crosses val="autoZero"/>
        <c:crossBetween val="midCat"/>
      </c:valAx>
      <c:valAx>
        <c:axId val="109381120"/>
        <c:scaling>
          <c:orientation val="minMax"/>
        </c:scaling>
        <c:axPos val="l"/>
        <c:majorGridlines/>
        <c:numFmt formatCode="General" sourceLinked="1"/>
        <c:tickLblPos val="nextTo"/>
        <c:crossAx val="109174144"/>
        <c:crosses val="autoZero"/>
        <c:crossBetween val="midCat"/>
      </c:valAx>
    </c:plotArea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0.1124</cdr:x>
      <cdr:y>0.17411</cdr:y>
    </cdr:from>
    <cdr:to>
      <cdr:x>0.97558</cdr:x>
      <cdr:y>0.99388</cdr:y>
    </cdr:to>
    <cdr:grpSp>
      <cdr:nvGrpSpPr>
        <cdr:cNvPr id="7" name="Group 6"/>
        <cdr:cNvGrpSpPr/>
      </cdr:nvGrpSpPr>
      <cdr:grpSpPr>
        <a:xfrm xmlns:a="http://schemas.openxmlformats.org/drawingml/2006/main">
          <a:off x="752639" y="876297"/>
          <a:ext cx="5779918" cy="4125911"/>
          <a:chOff x="752612" y="876312"/>
          <a:chExt cx="5779970" cy="4125920"/>
        </a:xfrm>
      </cdr:grpSpPr>
      <cdr:sp macro="" textlink="">
        <cdr:nvSpPr>
          <cdr:cNvPr id="2" name="TextBox 3"/>
          <cdr:cNvSpPr txBox="1"/>
        </cdr:nvSpPr>
        <cdr:spPr>
          <a:xfrm xmlns:a="http://schemas.openxmlformats.org/drawingml/2006/main">
            <a:off x="752612" y="876312"/>
            <a:ext cx="660245" cy="338554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Arial" charset="0"/>
              </a:defRPr>
            </a:lvl9pPr>
          </a:lstStyle>
          <a:p xmlns:a="http://schemas.openxmlformats.org/drawingml/2006/main">
            <a:r>
              <a:rPr lang="en-US" sz="1600" dirty="0" smtClean="0"/>
              <a:t>Time</a:t>
            </a:r>
            <a:endParaRPr lang="en-US" sz="1600" dirty="0"/>
          </a:p>
        </cdr:txBody>
      </cdr:sp>
      <cdr:sp macro="" textlink="">
        <cdr:nvSpPr>
          <cdr:cNvPr id="3" name="TextBox 4"/>
          <cdr:cNvSpPr txBox="1"/>
        </cdr:nvSpPr>
        <cdr:spPr>
          <a:xfrm xmlns:a="http://schemas.openxmlformats.org/drawingml/2006/main">
            <a:off x="1614113" y="4663678"/>
            <a:ext cx="3818674" cy="338554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Arial" charset="0"/>
              </a:defRPr>
            </a:lvl9pPr>
          </a:lstStyle>
          <a:p xmlns:a="http://schemas.openxmlformats.org/drawingml/2006/main">
            <a:r>
              <a:rPr lang="en-US" sz="1600" dirty="0" smtClean="0"/>
              <a:t>Sequence Length Standard Deviation</a:t>
            </a:r>
            <a:endParaRPr lang="en-US" sz="1600" dirty="0"/>
          </a:p>
        </cdr:txBody>
      </cdr:sp>
      <cdr:sp macro="" textlink="">
        <cdr:nvSpPr>
          <cdr:cNvPr id="4" name="TextBox 5"/>
          <cdr:cNvSpPr txBox="1"/>
        </cdr:nvSpPr>
        <cdr:spPr>
          <a:xfrm xmlns:a="http://schemas.openxmlformats.org/drawingml/2006/main">
            <a:off x="2493277" y="2735583"/>
            <a:ext cx="1633781" cy="30777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Arial" charset="0"/>
              </a:defRPr>
            </a:lvl9pPr>
          </a:lstStyle>
          <a:p xmlns:a="http://schemas.openxmlformats.org/drawingml/2006/main">
            <a:r>
              <a:rPr lang="en-US" sz="1400" dirty="0" smtClean="0"/>
              <a:t>Mean Length 400</a:t>
            </a:r>
            <a:endParaRPr lang="en-US" sz="1400" dirty="0"/>
          </a:p>
        </cdr:txBody>
      </cdr:sp>
      <cdr:sp macro="" textlink="">
        <cdr:nvSpPr>
          <cdr:cNvPr id="5" name="TextBox 3"/>
          <cdr:cNvSpPr txBox="1"/>
        </cdr:nvSpPr>
        <cdr:spPr>
          <a:xfrm xmlns:a="http://schemas.openxmlformats.org/drawingml/2006/main">
            <a:off x="5586489" y="2081241"/>
            <a:ext cx="946093" cy="338554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Arial" charset="0"/>
              </a:defRPr>
            </a:lvl9pPr>
          </a:lstStyle>
          <a:p xmlns:a="http://schemas.openxmlformats.org/drawingml/2006/main">
            <a:r>
              <a:rPr lang="en-US" sz="1600" dirty="0" smtClean="0"/>
              <a:t>Hadoop</a:t>
            </a:r>
            <a:endParaRPr lang="en-US" sz="1600" dirty="0"/>
          </a:p>
        </cdr:txBody>
      </cdr:sp>
      <cdr:sp macro="" textlink="">
        <cdr:nvSpPr>
          <cdr:cNvPr id="6" name="TextBox 3"/>
          <cdr:cNvSpPr txBox="1"/>
        </cdr:nvSpPr>
        <cdr:spPr>
          <a:xfrm xmlns:a="http://schemas.openxmlformats.org/drawingml/2006/main">
            <a:off x="5476950" y="1131903"/>
            <a:ext cx="764953" cy="338554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Arial" charset="0"/>
              </a:defRPr>
            </a:lvl9pPr>
          </a:lstStyle>
          <a:p xmlns:a="http://schemas.openxmlformats.org/drawingml/2006/main">
            <a:r>
              <a:rPr lang="en-US" sz="1600" dirty="0" smtClean="0"/>
              <a:t>Dryad</a:t>
            </a:r>
            <a:endParaRPr lang="en-US" sz="1600" dirty="0"/>
          </a:p>
        </cdr:txBody>
      </cdr: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C4FAC-5D83-482A-9809-B34FBC9884EF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4677B-C5CE-4183-A13D-EB29CCD21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SALSA is </a:t>
            </a:r>
          </a:p>
          <a:p>
            <a:r>
              <a:rPr lang="en-US" smtClean="0"/>
              <a:t>Service Aggregated Linked Sequential Activities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1~180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lines without threading in DryadLINQ, with threading, it is about 400 lines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MPI ~500 lines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clustering problem [27] is one of the most challenging problems for sequencing clustering because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represent the largest repeat families in human genome. There are about 1 million copies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sequences in human genome, in which most insertions can be found in other primates and only a small fraction (~ 7000) are human-specific. This indicates that the classification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repeats can be deduced solely from the 1 million human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elements. Notable,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clustering can be viewed as a classical case study for the capacity of computational infrastructures because it is not only of great intrinsic biological interests, but also a problem of a scale that will remain as the upper limit of many other clustering problem in bioinformatics for the next few years, e.g. the automated protein family classification for a few millions of proteins predicted from large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metagenomics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projects. In our work here we examine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samples of 35339 and 50,000 sequences.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BD610-5845-43A1-970E-26DBB55F25B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BD610-5845-43A1-970E-26DBB55F25B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We suggest that the data deluge will demand more robust algorithms in many areas and these algorithms will be highly I/O and compute intensive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sz="1200" dirty="0" smtClean="0"/>
              <a:t>Clustering N= 200,000 sequences using deterministic annealing will require around 750 cores and this need scales like N</a:t>
            </a:r>
            <a:r>
              <a:rPr lang="en-US" sz="1200" baseline="30000" dirty="0" smtClean="0"/>
              <a:t>2</a:t>
            </a:r>
          </a:p>
          <a:p>
            <a:pPr>
              <a:buNone/>
            </a:pPr>
            <a:endParaRPr lang="en-US" sz="1200" baseline="30000" dirty="0" smtClean="0"/>
          </a:p>
          <a:p>
            <a:r>
              <a:rPr lang="en-US" sz="1200" dirty="0" smtClean="0"/>
              <a:t>NSF Track 1 – Blue Waters  in 2011 – could be saturated by 5,000,000 point clustering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From 1980-2000?, we largely looked at HPC for simulation; now we have </a:t>
            </a:r>
            <a:r>
              <a:rPr lang="en-US" sz="2000" dirty="0" smtClean="0">
                <a:solidFill>
                  <a:srgbClr val="FF0000"/>
                </a:solidFill>
              </a:rPr>
              <a:t>data deluge</a:t>
            </a:r>
            <a:endParaRPr lang="en-US" sz="2000" dirty="0" smtClean="0"/>
          </a:p>
          <a:p>
            <a:r>
              <a:rPr lang="en-US" sz="2000" dirty="0" smtClean="0"/>
              <a:t>1) Data starts on some disk/sensor/instrument</a:t>
            </a:r>
          </a:p>
          <a:p>
            <a:pPr lvl="1"/>
            <a:r>
              <a:rPr lang="en-US" sz="2000" dirty="0" smtClean="0"/>
              <a:t>It needs to be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decomposed/partitioned</a:t>
            </a:r>
            <a:r>
              <a:rPr lang="en-US" sz="2000" dirty="0" smtClean="0"/>
              <a:t>; often partitioning natural from source of data</a:t>
            </a:r>
          </a:p>
          <a:p>
            <a:r>
              <a:rPr lang="en-US" sz="2000" dirty="0" smtClean="0"/>
              <a:t>2) One runs a </a:t>
            </a:r>
            <a:r>
              <a:rPr lang="en-US" sz="2000" dirty="0" smtClean="0">
                <a:solidFill>
                  <a:srgbClr val="0070C0"/>
                </a:solidFill>
              </a:rPr>
              <a:t>filter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of some sort extracting data of interest and (re)formatting it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Pleasingly parallel </a:t>
            </a:r>
            <a:r>
              <a:rPr lang="en-US" sz="2000" dirty="0" smtClean="0"/>
              <a:t>with often “millions” of jobs</a:t>
            </a:r>
          </a:p>
          <a:p>
            <a:pPr lvl="1"/>
            <a:r>
              <a:rPr lang="en-US" sz="2000" dirty="0" smtClean="0"/>
              <a:t>Communication latencies can be many </a:t>
            </a:r>
            <a:r>
              <a:rPr lang="en-US" sz="2000" dirty="0" smtClean="0">
                <a:solidFill>
                  <a:srgbClr val="0070C0"/>
                </a:solidFill>
              </a:rPr>
              <a:t>milliseconds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/>
              <a:t>and can involve </a:t>
            </a:r>
            <a:r>
              <a:rPr lang="en-US" sz="2000" dirty="0" smtClean="0">
                <a:solidFill>
                  <a:srgbClr val="0070C0"/>
                </a:solidFill>
              </a:rPr>
              <a:t>disks</a:t>
            </a:r>
          </a:p>
          <a:p>
            <a:r>
              <a:rPr lang="en-US" sz="2000" dirty="0" smtClean="0"/>
              <a:t>3) Using same (or map to a new) decomposition, one runs a possibly parallel application that could  require </a:t>
            </a:r>
            <a:r>
              <a:rPr lang="en-US" sz="2000" dirty="0" smtClean="0">
                <a:solidFill>
                  <a:srgbClr val="0070C0"/>
                </a:solidFill>
              </a:rPr>
              <a:t>iterative </a:t>
            </a:r>
            <a:r>
              <a:rPr lang="en-US" sz="2000" dirty="0" smtClean="0"/>
              <a:t>steps between communicating processes or could be pleasing parallel</a:t>
            </a:r>
          </a:p>
          <a:p>
            <a:pPr lvl="1"/>
            <a:r>
              <a:rPr lang="en-US" sz="2000" dirty="0" smtClean="0"/>
              <a:t>Communication latencies may be at most some </a:t>
            </a:r>
            <a:r>
              <a:rPr lang="en-US" sz="2000" dirty="0" smtClean="0">
                <a:solidFill>
                  <a:srgbClr val="0070C0"/>
                </a:solidFill>
              </a:rPr>
              <a:t>microseconds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/>
              <a:t>and involves </a:t>
            </a:r>
            <a:r>
              <a:rPr lang="en-US" sz="2000" dirty="0" smtClean="0">
                <a:solidFill>
                  <a:srgbClr val="0070C0"/>
                </a:solidFill>
              </a:rPr>
              <a:t>shared memory </a:t>
            </a:r>
            <a:r>
              <a:rPr lang="en-US" sz="2000" dirty="0" smtClean="0"/>
              <a:t>or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high speed networks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Workflow</a:t>
            </a:r>
            <a:r>
              <a:rPr lang="en-US" sz="2000" dirty="0" smtClean="0"/>
              <a:t> links 1) 2) 3) with multiple instances of 2) 3)</a:t>
            </a:r>
          </a:p>
          <a:p>
            <a:pPr lvl="1"/>
            <a:r>
              <a:rPr lang="en-US" sz="2000" dirty="0" smtClean="0"/>
              <a:t>Pipeline or more complex graphs</a:t>
            </a:r>
          </a:p>
          <a:p>
            <a:r>
              <a:rPr lang="en-US" sz="2000" dirty="0" smtClean="0"/>
              <a:t>Filters are “</a:t>
            </a:r>
            <a:r>
              <a:rPr lang="en-US" sz="2000" dirty="0" smtClean="0">
                <a:solidFill>
                  <a:srgbClr val="0070C0"/>
                </a:solidFill>
              </a:rPr>
              <a:t>Maps</a:t>
            </a:r>
            <a:r>
              <a:rPr lang="en-US" sz="2000" dirty="0" smtClean="0"/>
              <a:t>” or “</a:t>
            </a:r>
            <a:r>
              <a:rPr lang="en-US" sz="2000" dirty="0" smtClean="0">
                <a:solidFill>
                  <a:srgbClr val="0070C0"/>
                </a:solidFill>
              </a:rPr>
              <a:t>Reductions</a:t>
            </a:r>
            <a:r>
              <a:rPr lang="en-US" sz="2000" dirty="0" smtClean="0"/>
              <a:t>” in </a:t>
            </a:r>
            <a:r>
              <a:rPr lang="en-US" sz="2000" dirty="0" err="1" smtClean="0"/>
              <a:t>MapReduce</a:t>
            </a:r>
            <a:r>
              <a:rPr lang="en-US" sz="2000" dirty="0" smtClean="0"/>
              <a:t> language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b="1" i="1" dirty="0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18A221"/>
                </a:solidFill>
                <a:latin typeface="Calibri" pitchFamily="34" charset="0"/>
              </a:rPr>
              <a:t>A</a:t>
            </a:r>
            <a:endParaRPr lang="en-US" dirty="0">
              <a:latin typeface="Corbel" pitchFamily="34" charset="0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algn="l" rtl="0">
              <a:defRPr/>
            </a:pPr>
            <a:r>
              <a:rPr lang="en-US" b="1" i="1" kern="1200" dirty="0">
                <a:solidFill>
                  <a:srgbClr val="1851CE"/>
                </a:solidFill>
                <a:latin typeface="Calibri" pitchFamily="34" charset="0"/>
                <a:ea typeface="+mn-ea"/>
                <a:cs typeface="+mn-cs"/>
              </a:rPr>
              <a:t>S</a:t>
            </a:r>
            <a:r>
              <a:rPr lang="en-US" b="1" i="1" kern="1200" dirty="0">
                <a:solidFill>
                  <a:srgbClr val="E40701"/>
                </a:solidFill>
                <a:latin typeface="Calibri" pitchFamily="34" charset="0"/>
                <a:ea typeface="+mn-ea"/>
                <a:cs typeface="+mn-cs"/>
              </a:rPr>
              <a:t>A</a:t>
            </a:r>
            <a:r>
              <a:rPr lang="en-US" b="1" i="1" kern="1200" dirty="0">
                <a:solidFill>
                  <a:srgbClr val="EFBA00"/>
                </a:solidFill>
                <a:latin typeface="Calibri" pitchFamily="34" charset="0"/>
                <a:ea typeface="+mn-ea"/>
                <a:cs typeface="+mn-cs"/>
              </a:rPr>
              <a:t>L</a:t>
            </a:r>
            <a:r>
              <a:rPr lang="en-US" b="1" i="1" kern="1200" dirty="0">
                <a:solidFill>
                  <a:srgbClr val="1851CE"/>
                </a:solidFill>
                <a:latin typeface="Calibri" pitchFamily="34" charset="0"/>
                <a:ea typeface="+mn-ea"/>
                <a:cs typeface="+mn-cs"/>
              </a:rPr>
              <a:t>S</a:t>
            </a:r>
            <a:r>
              <a:rPr lang="en-US" b="1" i="1" kern="1200" dirty="0">
                <a:solidFill>
                  <a:srgbClr val="18A221"/>
                </a:solidFill>
                <a:latin typeface="Calibri" pitchFamily="34" charset="0"/>
                <a:ea typeface="+mn-ea"/>
                <a:cs typeface="+mn-cs"/>
              </a:rPr>
              <a:t>A</a:t>
            </a:r>
            <a:endParaRPr lang="en-US" kern="1200" dirty="0">
              <a:solidFill>
                <a:prstClr val="black"/>
              </a:solidFill>
              <a:latin typeface="Corbel" pitchFamily="34" charset="0"/>
              <a:ea typeface="+mn-ea"/>
              <a:cs typeface="+mn-cs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10/12/2009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10/12/2009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10/12/2009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10/12/2009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10/12/2009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10/12/2009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10/12/2009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10/12/2009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10/12/2009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10/12/2009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10/12/2009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algn="l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 algn="r" rtl="0"/>
            <a:fld id="{EB221654-0E17-4502-910A-E9A48320A18D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b="1" i="1" dirty="0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18A221"/>
                </a:solidFill>
                <a:latin typeface="Calibri" pitchFamily="34" charset="0"/>
              </a:rPr>
              <a:t>A</a:t>
            </a:r>
            <a:endParaRPr lang="en-US" dirty="0">
              <a:latin typeface="Corbe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6015A1C-A950-4BF7-9F1F-2CA7C903A8E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10/12/2009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4EFFF6C-AE4E-4FE6-A064-67A5E3D5DC7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algn="l" rtl="0">
              <a:defRPr/>
            </a:pPr>
            <a:r>
              <a:rPr lang="en-US" b="1" i="1" kern="1200" dirty="0">
                <a:solidFill>
                  <a:srgbClr val="1851CE"/>
                </a:solidFill>
                <a:latin typeface="Calibri" pitchFamily="34" charset="0"/>
                <a:ea typeface="+mn-ea"/>
                <a:cs typeface="+mn-cs"/>
              </a:rPr>
              <a:t>S</a:t>
            </a:r>
            <a:r>
              <a:rPr lang="en-US" b="1" i="1" kern="1200" dirty="0">
                <a:solidFill>
                  <a:srgbClr val="E40701"/>
                </a:solidFill>
                <a:latin typeface="Calibri" pitchFamily="34" charset="0"/>
                <a:ea typeface="+mn-ea"/>
                <a:cs typeface="+mn-cs"/>
              </a:rPr>
              <a:t>A</a:t>
            </a:r>
            <a:r>
              <a:rPr lang="en-US" b="1" i="1" kern="1200" dirty="0">
                <a:solidFill>
                  <a:srgbClr val="EFBA00"/>
                </a:solidFill>
                <a:latin typeface="Calibri" pitchFamily="34" charset="0"/>
                <a:ea typeface="+mn-ea"/>
                <a:cs typeface="+mn-cs"/>
              </a:rPr>
              <a:t>L</a:t>
            </a:r>
            <a:r>
              <a:rPr lang="en-US" b="1" i="1" kern="1200" dirty="0">
                <a:solidFill>
                  <a:srgbClr val="1851CE"/>
                </a:solidFill>
                <a:latin typeface="Calibri" pitchFamily="34" charset="0"/>
                <a:ea typeface="+mn-ea"/>
                <a:cs typeface="+mn-cs"/>
              </a:rPr>
              <a:t>S</a:t>
            </a:r>
            <a:r>
              <a:rPr lang="en-US" b="1" i="1" kern="1200" dirty="0">
                <a:solidFill>
                  <a:srgbClr val="18A221"/>
                </a:solidFill>
                <a:latin typeface="Calibri" pitchFamily="34" charset="0"/>
                <a:ea typeface="+mn-ea"/>
                <a:cs typeface="+mn-cs"/>
              </a:rPr>
              <a:t>A</a:t>
            </a:r>
            <a:endParaRPr lang="en-US" kern="1200" dirty="0">
              <a:solidFill>
                <a:prstClr val="black"/>
              </a:solidFill>
              <a:latin typeface="Corbel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nfomall.org/salsa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511175"/>
            <a:ext cx="7772400" cy="1470025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Cloud Technologies for Data Intensive Biomedical Computing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09800"/>
            <a:ext cx="8686800" cy="609600"/>
          </a:xfrm>
        </p:spPr>
        <p:txBody>
          <a:bodyPr>
            <a:noAutofit/>
          </a:bodyPr>
          <a:lstStyle/>
          <a:p>
            <a:r>
              <a:rPr lang="en-US" sz="1800" b="1" i="1" dirty="0" smtClean="0"/>
              <a:t>OGF27 Workshop</a:t>
            </a:r>
          </a:p>
          <a:p>
            <a:r>
              <a:rPr lang="en-US" sz="1800" dirty="0" smtClean="0">
                <a:solidFill>
                  <a:srgbClr val="7030A0"/>
                </a:solidFill>
              </a:rPr>
              <a:t>October 13, 2009, Banff</a:t>
            </a:r>
            <a:endParaRPr lang="en-US" sz="1800" dirty="0">
              <a:solidFill>
                <a:srgbClr val="7030A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14400" y="3124200"/>
            <a:ext cx="72390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Judy Qiu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aseline="0" dirty="0" smtClean="0">
                <a:hlinkClick r:id="rId3"/>
              </a:rPr>
              <a:t>xqiu@indiana.edu</a:t>
            </a:r>
            <a:r>
              <a:rPr lang="en-US" sz="2000" dirty="0" smtClean="0"/>
              <a:t>   </a:t>
            </a:r>
            <a:r>
              <a:rPr lang="en-US" sz="2000" dirty="0" smtClean="0">
                <a:hlinkClick r:id="rId4"/>
              </a:rPr>
              <a:t>www.infomall.org/s</a:t>
            </a:r>
            <a:r>
              <a:rPr lang="en-US" sz="2000" dirty="0" smtClean="0">
                <a:solidFill>
                  <a:srgbClr val="FF0000"/>
                </a:solidFill>
                <a:hlinkClick r:id="rId4"/>
              </a:rPr>
              <a:t>a</a:t>
            </a:r>
            <a:r>
              <a:rPr lang="en-US" sz="2000" dirty="0" smtClean="0">
                <a:hlinkClick r:id="rId4"/>
              </a:rPr>
              <a:t>lsa</a:t>
            </a:r>
            <a:endParaRPr lang="en-US" sz="20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400" baseline="0" dirty="0"/>
          </a:p>
          <a:p>
            <a:pPr lvl="0" algn="ctr">
              <a:spcBef>
                <a:spcPct val="20000"/>
              </a:spcBef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Community Grids Laboratory</a:t>
            </a:r>
          </a:p>
          <a:p>
            <a:pPr lvl="0" algn="ctr">
              <a:spcBef>
                <a:spcPct val="20000"/>
              </a:spcBef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Pervasive Technology Institute</a:t>
            </a:r>
          </a:p>
          <a:p>
            <a:pPr lvl="0" algn="ctr">
              <a:spcBef>
                <a:spcPct val="20000"/>
              </a:spcBef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Indiana University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Pairwise Distances – ALU Sequencing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657600"/>
            <a:ext cx="5257800" cy="2057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Calculate pairwise distances for a collection of genes (used for clustering, MDS)</a:t>
            </a:r>
          </a:p>
          <a:p>
            <a:r>
              <a:rPr lang="en-US" dirty="0" smtClean="0"/>
              <a:t>O(N^2) problem </a:t>
            </a:r>
          </a:p>
          <a:p>
            <a:r>
              <a:rPr lang="en-US" dirty="0" smtClean="0"/>
              <a:t>“Doubly Data Parallel” at Dryad Stage</a:t>
            </a:r>
          </a:p>
          <a:p>
            <a:r>
              <a:rPr lang="en-US" dirty="0" smtClean="0"/>
              <a:t>Performance close to MPI</a:t>
            </a:r>
          </a:p>
          <a:p>
            <a:r>
              <a:rPr lang="en-US" dirty="0" smtClean="0"/>
              <a:t>Performed on 768 cores (Tempest Cluster)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6147" name="Picture 3" descr="E:\academic\phd\Publications\InternPresentation\ALU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762000"/>
            <a:ext cx="6477000" cy="2864654"/>
          </a:xfrm>
          <a:prstGeom prst="rect">
            <a:avLst/>
          </a:prstGeom>
          <a:noFill/>
        </p:spPr>
      </p:pic>
      <p:graphicFrame>
        <p:nvGraphicFramePr>
          <p:cNvPr id="121" name="Chart 120"/>
          <p:cNvGraphicFramePr/>
          <p:nvPr/>
        </p:nvGraphicFramePr>
        <p:xfrm>
          <a:off x="5638800" y="4114800"/>
          <a:ext cx="3505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2" name="Down Arrow Callout 121"/>
          <p:cNvSpPr/>
          <p:nvPr/>
        </p:nvSpPr>
        <p:spPr>
          <a:xfrm>
            <a:off x="6858000" y="2819400"/>
            <a:ext cx="2133600" cy="1676400"/>
          </a:xfrm>
          <a:prstGeom prst="downArrowCallout">
            <a:avLst>
              <a:gd name="adj1" fmla="val 12207"/>
              <a:gd name="adj2" fmla="val 25000"/>
              <a:gd name="adj3" fmla="val 25000"/>
              <a:gd name="adj4" fmla="val 6497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125 million distances</a:t>
            </a:r>
          </a:p>
          <a:p>
            <a:pPr algn="ctr"/>
            <a:r>
              <a:rPr lang="en-US" dirty="0" smtClean="0"/>
              <a:t>4 hours &amp; 46 minutes</a:t>
            </a:r>
          </a:p>
          <a:p>
            <a:pPr algn="ctr"/>
            <a:endParaRPr lang="en-US" dirty="0"/>
          </a:p>
        </p:txBody>
      </p:sp>
      <p:pic>
        <p:nvPicPr>
          <p:cNvPr id="123" name="Picture 122" descr="C:\gcf\multicore_msft09\ACTIVEMDSProg\Genome35339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762000"/>
            <a:ext cx="2209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" name="TextBox 125"/>
          <p:cNvSpPr txBox="1"/>
          <p:nvPr/>
        </p:nvSpPr>
        <p:spPr>
          <a:xfrm>
            <a:off x="1676400" y="56388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Processes work better than threads when used inside vertices </a:t>
            </a:r>
          </a:p>
          <a:p>
            <a:r>
              <a:rPr lang="en-US" sz="2000" b="1" dirty="0" smtClean="0"/>
              <a:t>100% utilization vs. 70%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Alu and Sequencing Workflow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9067800" cy="4648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Data is a collection of N sequences – 100’s of characters long</a:t>
            </a:r>
          </a:p>
          <a:p>
            <a:pPr lvl="1"/>
            <a:r>
              <a:rPr lang="en-US" sz="2000" dirty="0" smtClean="0"/>
              <a:t>These cannot be thought of as vectors because there are missing characters</a:t>
            </a:r>
          </a:p>
          <a:p>
            <a:pPr lvl="1"/>
            <a:r>
              <a:rPr lang="en-US" sz="2000" dirty="0" smtClean="0"/>
              <a:t>“Multiple Sequence Alignment” (creating vectors of characters) doesn’t seem to work if N larger than O(100)</a:t>
            </a:r>
          </a:p>
          <a:p>
            <a:r>
              <a:rPr lang="en-US" sz="2000" dirty="0" smtClean="0"/>
              <a:t>Can calculate 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dissimilarities (distances) between sequences (all pairs)</a:t>
            </a:r>
          </a:p>
          <a:p>
            <a:r>
              <a:rPr lang="en-US" sz="2000" dirty="0" smtClean="0"/>
              <a:t>Find families by clustering (much better methods than Kmeans). As no vectors, use vector free O(N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 methods</a:t>
            </a:r>
          </a:p>
          <a:p>
            <a:r>
              <a:rPr lang="en-US" sz="2000" dirty="0" smtClean="0"/>
              <a:t>Map to 3D for visualization using Multidimensional Scaling MDS – also O(N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N = 50,000 runs in 10 hours (all above) on 768 cores</a:t>
            </a:r>
          </a:p>
          <a:p>
            <a:r>
              <a:rPr lang="en-US" sz="2000" dirty="0" smtClean="0"/>
              <a:t>Our collaborators just gave us 170,000 sequences and want to look at 1.5 million – will develop new algorithms!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MapReduce++ will do all steps as MDS, Clustering just need MPI Broadcast/Reduce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gcf\multicore_msft09\ACTIVEMDSProg\ALU35339\AllAlu35339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762000"/>
            <a:ext cx="8497436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gcf\multicore_msft09\ACTIVEMDSProg\ALU35339\Alu35339YaYbChimp=2Huma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62000"/>
            <a:ext cx="8445501" cy="5708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/>
          <p:nvPr/>
        </p:nvGrpSpPr>
        <p:grpSpPr>
          <a:xfrm>
            <a:off x="0" y="1383268"/>
            <a:ext cx="9144000" cy="5474732"/>
            <a:chOff x="0" y="381000"/>
            <a:chExt cx="9144000" cy="5474732"/>
          </a:xfrm>
        </p:grpSpPr>
        <p:graphicFrame>
          <p:nvGraphicFramePr>
            <p:cNvPr id="20" name="Chart 19"/>
            <p:cNvGraphicFramePr/>
            <p:nvPr/>
          </p:nvGraphicFramePr>
          <p:xfrm>
            <a:off x="0" y="381000"/>
            <a:ext cx="9144000" cy="53530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4038600" y="5486400"/>
              <a:ext cx="57099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MPI</a:t>
              </a:r>
              <a:endParaRPr lang="en-U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90600" y="5181600"/>
              <a:ext cx="57099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MPI</a:t>
              </a:r>
              <a:endParaRPr 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77200" y="1447800"/>
              <a:ext cx="57099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MPI</a:t>
              </a:r>
              <a:endParaRPr lang="en-US" b="1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5400000" flipH="1" flipV="1">
              <a:off x="610394" y="5180806"/>
              <a:ext cx="6096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3658394" y="5485606"/>
              <a:ext cx="6096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28596" y="2078019"/>
              <a:ext cx="24533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Parallel Overhead</a:t>
              </a:r>
              <a:endParaRPr lang="en-US" sz="2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66800" y="3429000"/>
              <a:ext cx="8537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Thread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4800" y="3429000"/>
              <a:ext cx="8537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Thread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90240" y="4191000"/>
              <a:ext cx="8537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Thread</a:t>
              </a:r>
              <a:endParaRPr 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86400" y="5105400"/>
              <a:ext cx="15793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Parallelism</a:t>
              </a:r>
              <a:endParaRPr lang="en-US" sz="24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33600" y="838200"/>
              <a:ext cx="49770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Clustering by Deterministic Annealing</a:t>
              </a:r>
              <a:endParaRPr lang="en-US" sz="24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29000" y="3200400"/>
              <a:ext cx="8537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Thread</a:t>
              </a:r>
              <a:endParaRPr lang="en-US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62200" y="3276600"/>
              <a:ext cx="8537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Thread</a:t>
              </a:r>
              <a:endParaRPr lang="en-US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53000" y="4038600"/>
              <a:ext cx="8537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Thread</a:t>
              </a:r>
              <a:endParaRPr lang="en-US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086600" y="3429000"/>
              <a:ext cx="57099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MPI</a:t>
              </a:r>
              <a:endParaRPr lang="en-US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20000" y="4572000"/>
              <a:ext cx="8537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Thread</a:t>
              </a:r>
              <a:endParaRPr lang="en-US" b="1" dirty="0"/>
            </a:p>
          </p:txBody>
        </p:sp>
      </p:grpSp>
      <p:sp>
        <p:nvSpPr>
          <p:cNvPr id="2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Pairwise Clustering</a:t>
            </a:r>
            <a:br>
              <a:rPr lang="en-US" dirty="0" smtClean="0"/>
            </a:br>
            <a:r>
              <a:rPr lang="en-US" dirty="0" smtClean="0"/>
              <a:t>30,000 Points on Tempest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Dryad versus MPI for Smith Waterman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853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28800" y="6096000"/>
            <a:ext cx="2840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Flat is perfect scaling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Dryad Scaling on Smith Waterman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95400"/>
            <a:ext cx="8077200" cy="456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28800" y="6096000"/>
            <a:ext cx="2840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Flat is perfect scaling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/>
          <a:lstStyle/>
          <a:p>
            <a:r>
              <a:rPr lang="en-US" dirty="0" smtClean="0"/>
              <a:t>Dryad for Inhomogeneous Data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6096000"/>
            <a:ext cx="5951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Flat is perfect scaling – measured on Tempest</a:t>
            </a:r>
            <a:endParaRPr lang="en-US" sz="24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990600" y="1066800"/>
            <a:ext cx="7315248" cy="4878423"/>
            <a:chOff x="1577934" y="909603"/>
            <a:chExt cx="5842080" cy="387523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/>
            <a:srcRect l="3692" t="1735" r="16143" b="6186"/>
            <a:stretch>
              <a:fillRect/>
            </a:stretch>
          </p:blipFill>
          <p:spPr bwMode="auto">
            <a:xfrm>
              <a:off x="1870038" y="909603"/>
              <a:ext cx="5549976" cy="3875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1577934" y="1201707"/>
              <a:ext cx="7191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Time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65428" y="3903669"/>
              <a:ext cx="4275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Sequence Length Standard Deviation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47993" y="1238220"/>
              <a:ext cx="2056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Mean Length 400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Hadoop/Dryad Comparison</a:t>
            </a:r>
            <a:br>
              <a:rPr lang="en-US" dirty="0" smtClean="0"/>
            </a:br>
            <a:r>
              <a:rPr lang="en-US" dirty="0" smtClean="0"/>
              <a:t>Inhomogeneous Data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993726" y="727038"/>
          <a:ext cx="6696075" cy="5033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6248400"/>
            <a:ext cx="766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Dryad with Windows HPCS compared to Hadoop with Linux RHEL on </a:t>
            </a:r>
            <a:r>
              <a:rPr lang="en-US" b="1" dirty="0" err="1" smtClean="0"/>
              <a:t>IDataplex</a:t>
            </a:r>
            <a:endParaRPr lang="en-US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Hadoop/Dryad Comparison</a:t>
            </a:r>
            <a:br>
              <a:rPr lang="en-US" dirty="0" smtClean="0"/>
            </a:br>
            <a:r>
              <a:rPr lang="en-US" dirty="0" smtClean="0"/>
              <a:t>“Homogeneous” Data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5867400"/>
            <a:ext cx="7660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Dryad with Windows HPCS compared to Hadoop with Linux RHEL on </a:t>
            </a:r>
            <a:r>
              <a:rPr lang="en-US" b="1" dirty="0" err="1" smtClean="0"/>
              <a:t>Idataplex</a:t>
            </a:r>
            <a:endParaRPr lang="en-US" b="1" dirty="0" smtClean="0"/>
          </a:p>
          <a:p>
            <a:r>
              <a:rPr lang="en-US" b="1" dirty="0" smtClean="0"/>
              <a:t>Using real data with standard deviation/length = 0.1</a:t>
            </a:r>
            <a:endParaRPr lang="en-US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1600200" y="1524000"/>
            <a:ext cx="6105576" cy="4094835"/>
            <a:chOff x="0" y="2763165"/>
            <a:chExt cx="6105576" cy="4094835"/>
          </a:xfrm>
        </p:grpSpPr>
        <p:graphicFrame>
          <p:nvGraphicFramePr>
            <p:cNvPr id="7" name="Chart 6"/>
            <p:cNvGraphicFramePr/>
            <p:nvPr/>
          </p:nvGraphicFramePr>
          <p:xfrm>
            <a:off x="0" y="2763165"/>
            <a:ext cx="6105576" cy="40948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555570" y="2881305"/>
              <a:ext cx="27238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Time per Alignment ms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91078" y="2990844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Dryad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27591" y="4049721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Hadoop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5943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Collaborators in </a:t>
            </a:r>
            <a:r>
              <a:rPr lang="en-US" sz="3200" b="1" i="1" dirty="0" smtClean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3200" b="1" i="1" dirty="0" smtClean="0">
                <a:solidFill>
                  <a:srgbClr val="D20000"/>
                </a:solidFill>
                <a:latin typeface="Arial" pitchFamily="34" charset="0"/>
              </a:rPr>
              <a:t>A</a:t>
            </a:r>
            <a:r>
              <a:rPr lang="en-US" sz="3200" b="1" i="1" dirty="0" smtClean="0">
                <a:solidFill>
                  <a:srgbClr val="FFC000"/>
                </a:solidFill>
                <a:latin typeface="Arial" pitchFamily="34" charset="0"/>
              </a:rPr>
              <a:t>L</a:t>
            </a:r>
            <a:r>
              <a:rPr lang="en-US" sz="3200" b="1" i="1" dirty="0" smtClean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3200" b="1" i="1" dirty="0" smtClean="0">
                <a:solidFill>
                  <a:srgbClr val="33CC33"/>
                </a:solidFill>
                <a:latin typeface="Arial" pitchFamily="34" charset="0"/>
              </a:rPr>
              <a:t>A</a:t>
            </a:r>
            <a:r>
              <a:rPr lang="en-US" sz="3200" i="1" dirty="0" smtClean="0">
                <a:solidFill>
                  <a:srgbClr val="33CC33"/>
                </a:solidFill>
                <a:latin typeface="Arial" pitchFamily="34" charset="0"/>
              </a:rPr>
              <a:t> </a:t>
            </a:r>
            <a:r>
              <a:rPr lang="en-US" sz="3200" dirty="0" smtClean="0"/>
              <a:t>Project</a:t>
            </a:r>
            <a:endParaRPr lang="en-US" sz="32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200400" y="1600200"/>
            <a:ext cx="21336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41148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altLang="ja-JP" sz="8000" b="1" dirty="0" smtClean="0">
                <a:ea typeface="ＭＳ Ｐゴシック" pitchFamily="34" charset="-128"/>
              </a:rPr>
              <a:t>Indiana </a:t>
            </a:r>
            <a:r>
              <a:rPr lang="en-US" altLang="ja-JP" sz="8000" b="1" dirty="0">
                <a:ea typeface="ＭＳ Ｐゴシック" pitchFamily="34" charset="-128"/>
              </a:rPr>
              <a:t>University</a:t>
            </a:r>
          </a:p>
          <a:p>
            <a:pPr marL="41148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5600" b="1" i="1" dirty="0">
                <a:solidFill>
                  <a:srgbClr val="2818FC"/>
                </a:solidFill>
                <a:latin typeface="Calibri" pitchFamily="34" charset="0"/>
              </a:rPr>
              <a:t>S</a:t>
            </a:r>
            <a:r>
              <a:rPr lang="en-US" sz="5600" b="1" i="1" dirty="0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sz="5600" b="1" i="1" dirty="0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sz="5600" b="1" i="1" dirty="0">
                <a:solidFill>
                  <a:srgbClr val="2818FC"/>
                </a:solidFill>
                <a:latin typeface="Calibri" pitchFamily="34" charset="0"/>
              </a:rPr>
              <a:t>S</a:t>
            </a:r>
            <a:r>
              <a:rPr lang="en-US" sz="5600" b="1" i="1" dirty="0">
                <a:solidFill>
                  <a:srgbClr val="00B050"/>
                </a:solidFill>
                <a:latin typeface="Calibri" pitchFamily="34" charset="0"/>
              </a:rPr>
              <a:t>A</a:t>
            </a:r>
            <a:r>
              <a:rPr lang="en-US" sz="5600" dirty="0">
                <a:solidFill>
                  <a:srgbClr val="99FF33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5600" dirty="0" smtClean="0">
                <a:ea typeface="Arial Unicode MS" pitchFamily="34" charset="-128"/>
                <a:cs typeface="Arial Unicode MS" pitchFamily="34" charset="-128"/>
              </a:rPr>
              <a:t>Technology Team</a:t>
            </a:r>
            <a:endParaRPr lang="en-US" sz="5600" dirty="0"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endParaRPr lang="en-US" sz="64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Geoffrey Fox </a:t>
            </a: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Judy Qiu</a:t>
            </a: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Scott Beason</a:t>
            </a:r>
            <a:endParaRPr lang="en-US" sz="64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Jaliya  </a:t>
            </a:r>
            <a:r>
              <a:rPr lang="en-US" sz="6400" dirty="0">
                <a:ea typeface="Arial Unicode MS" pitchFamily="34" charset="-128"/>
                <a:cs typeface="Arial Unicode MS" pitchFamily="34" charset="-128"/>
              </a:rPr>
              <a:t>Ekanayake </a:t>
            </a:r>
            <a:endParaRPr lang="en-US" sz="64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Thilina Gunarathne</a:t>
            </a: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800" dirty="0" smtClean="0"/>
              <a:t>Thilina Gunarathne</a:t>
            </a: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Jong Youl Choi</a:t>
            </a: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Yang Ruan</a:t>
            </a:r>
          </a:p>
          <a:p>
            <a:pPr marL="41148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Seung-Hee Bae</a:t>
            </a:r>
          </a:p>
          <a:p>
            <a:pPr marL="41148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6400" dirty="0" err="1" smtClean="0">
                <a:ea typeface="Arial Unicode MS" pitchFamily="34" charset="-128"/>
                <a:cs typeface="Arial Unicode MS" pitchFamily="34" charset="-128"/>
              </a:rPr>
              <a:t>Hui</a:t>
            </a: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 Li</a:t>
            </a:r>
          </a:p>
          <a:p>
            <a:pPr marL="41148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6400" dirty="0" err="1" smtClean="0">
                <a:ea typeface="Arial Unicode MS" pitchFamily="34" charset="-128"/>
                <a:cs typeface="Arial Unicode MS" pitchFamily="34" charset="-128"/>
              </a:rPr>
              <a:t>Saliya</a:t>
            </a: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6400" dirty="0" err="1" smtClean="0">
                <a:ea typeface="Arial Unicode MS" pitchFamily="34" charset="-128"/>
                <a:cs typeface="Arial Unicode MS" pitchFamily="34" charset="-128"/>
              </a:rPr>
              <a:t>Ekanayake</a:t>
            </a:r>
            <a:endParaRPr lang="en-US" sz="64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endParaRPr kumimoji="0" lang="en-US" sz="6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endParaRPr lang="en-US" sz="66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endParaRPr lang="en-US" sz="64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en-US" sz="5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33400" y="1600200"/>
            <a:ext cx="2819400" cy="2819400"/>
          </a:xfrm>
          <a:prstGeom prst="rect">
            <a:avLst/>
          </a:prstGeom>
        </p:spPr>
        <p:txBody>
          <a:bodyPr lIns="45720" rIns="45720">
            <a:normAutofit fontScale="25000" lnSpcReduction="20000"/>
          </a:bodyPr>
          <a:lstStyle/>
          <a:p>
            <a:pPr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defRPr/>
            </a:pPr>
            <a:r>
              <a:rPr lang="en-US" altLang="zh-CN" sz="8000" b="1" dirty="0" smtClean="0"/>
              <a:t>Microsoft Research</a:t>
            </a:r>
            <a:endParaRPr lang="en-US" sz="8000" b="1" dirty="0"/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defRPr/>
            </a:pPr>
            <a:r>
              <a:rPr lang="en-US" sz="56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Technology </a:t>
            </a:r>
            <a:r>
              <a:rPr lang="en-US" sz="5600" dirty="0">
                <a:latin typeface="+mn-lt"/>
                <a:ea typeface="Arial Unicode MS" pitchFamily="34" charset="-128"/>
                <a:cs typeface="Arial Unicode MS" pitchFamily="34" charset="-128"/>
              </a:rPr>
              <a:t>Collaboration</a:t>
            </a: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5600" dirty="0"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5600" dirty="0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Azure (Clouds)</a:t>
            </a:r>
          </a:p>
          <a:p>
            <a:pPr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defRPr/>
            </a:pP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Dennis Gannon</a:t>
            </a: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Dryad (Parallel Runtime)</a:t>
            </a:r>
            <a:endParaRPr lang="en-US" sz="6400" dirty="0" smtClean="0">
              <a:solidFill>
                <a:srgbClr val="0070C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Roger </a:t>
            </a:r>
            <a:r>
              <a:rPr lang="en-US" sz="6400" dirty="0" err="1" smtClean="0">
                <a:latin typeface="+mn-lt"/>
                <a:ea typeface="Arial Unicode MS" pitchFamily="34" charset="-128"/>
                <a:cs typeface="Arial Unicode MS" pitchFamily="34" charset="-128"/>
              </a:rPr>
              <a:t>Barga</a:t>
            </a:r>
            <a:endParaRPr lang="en-US" sz="6400" dirty="0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Christophe </a:t>
            </a:r>
            <a:r>
              <a:rPr lang="en-US" sz="6400" dirty="0" err="1" smtClean="0">
                <a:ea typeface="Arial Unicode MS" pitchFamily="34" charset="-128"/>
                <a:cs typeface="Arial Unicode MS" pitchFamily="34" charset="-128"/>
              </a:rPr>
              <a:t>Poulain</a:t>
            </a: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  </a:t>
            </a:r>
            <a:endParaRPr lang="en-US" sz="6400" dirty="0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CCR (Threading)</a:t>
            </a: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George </a:t>
            </a:r>
            <a:r>
              <a:rPr lang="en-US" sz="6400" dirty="0" err="1" smtClean="0">
                <a:latin typeface="+mn-lt"/>
                <a:ea typeface="Arial Unicode MS" pitchFamily="34" charset="-128"/>
                <a:cs typeface="Arial Unicode MS" pitchFamily="34" charset="-128"/>
              </a:rPr>
              <a:t>Chrysanthakopoulos</a:t>
            </a:r>
            <a:endParaRPr lang="en-US" sz="6400" dirty="0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DSS  (Services)</a:t>
            </a:r>
            <a:endParaRPr lang="en-US" sz="6400" dirty="0">
              <a:solidFill>
                <a:srgbClr val="0070C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err="1" smtClean="0">
                <a:latin typeface="+mn-lt"/>
                <a:ea typeface="Arial Unicode MS" pitchFamily="34" charset="-128"/>
                <a:cs typeface="Arial Unicode MS" pitchFamily="34" charset="-128"/>
              </a:rPr>
              <a:t>Henrik</a:t>
            </a:r>
            <a:r>
              <a:rPr lang="en-US" sz="64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6400" dirty="0" err="1">
                <a:latin typeface="+mn-lt"/>
                <a:ea typeface="Arial Unicode MS" pitchFamily="34" charset="-128"/>
                <a:cs typeface="Arial Unicode MS" pitchFamily="34" charset="-128"/>
              </a:rPr>
              <a:t>Frystyk</a:t>
            </a:r>
            <a:r>
              <a:rPr lang="en-US" sz="6400" dirty="0"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64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Nielsen</a:t>
            </a:r>
            <a:endParaRPr lang="en-US" sz="6400" dirty="0"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5867400" y="1600200"/>
            <a:ext cx="3352800" cy="3886200"/>
          </a:xfrm>
          <a:prstGeom prst="rect">
            <a:avLst/>
          </a:prstGeom>
        </p:spPr>
        <p:txBody>
          <a:bodyPr lIns="45720" rIns="45720">
            <a:normAutofit fontScale="32500" lnSpcReduction="2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6200" b="1" dirty="0" smtClean="0">
                <a:ea typeface="ＭＳ Ｐゴシック" pitchFamily="34" charset="-128"/>
              </a:rPr>
              <a:t>Applications</a:t>
            </a:r>
            <a:endParaRPr lang="en-US" sz="6200" b="1" dirty="0" smtClean="0">
              <a:latin typeface="+mn-lt"/>
              <a:ea typeface="ＭＳ Ｐゴシック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5600" dirty="0" smtClean="0">
              <a:latin typeface="+mn-lt"/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5600" dirty="0" smtClean="0">
              <a:latin typeface="+mn-lt"/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smtClean="0">
                <a:solidFill>
                  <a:srgbClr val="0070C0"/>
                </a:solidFill>
                <a:ea typeface="SimSun" pitchFamily="2" charset="-122"/>
              </a:rPr>
              <a:t>Bioinformatics, CGB</a:t>
            </a:r>
            <a:endParaRPr lang="en-US" sz="4900" dirty="0">
              <a:solidFill>
                <a:srgbClr val="0070C0"/>
              </a:solidFill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>
                <a:ea typeface="SimSun" pitchFamily="2" charset="-122"/>
              </a:rPr>
              <a:t>    </a:t>
            </a:r>
            <a:r>
              <a:rPr lang="en-US" sz="4900" dirty="0" smtClean="0">
                <a:ea typeface="SimSun" pitchFamily="2" charset="-122"/>
              </a:rPr>
              <a:t>Haixu Tang, Mina Rho,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smtClean="0">
                <a:ea typeface="SimSun" pitchFamily="2" charset="-122"/>
              </a:rPr>
              <a:t>    Peter </a:t>
            </a:r>
            <a:r>
              <a:rPr lang="en-US" sz="4900" dirty="0" err="1" smtClean="0">
                <a:ea typeface="SimSun" pitchFamily="2" charset="-122"/>
              </a:rPr>
              <a:t>Cherbas</a:t>
            </a:r>
            <a:r>
              <a:rPr lang="en-US" sz="4900" dirty="0" smtClean="0">
                <a:ea typeface="SimSun" pitchFamily="2" charset="-122"/>
              </a:rPr>
              <a:t>, Qunfeng Dong</a:t>
            </a:r>
            <a:endParaRPr lang="en-US" sz="4900" dirty="0"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smtClean="0">
                <a:solidFill>
                  <a:srgbClr val="0070C0"/>
                </a:solidFill>
                <a:ea typeface="SimSun" pitchFamily="2" charset="-122"/>
              </a:rPr>
              <a:t>IU </a:t>
            </a:r>
            <a:r>
              <a:rPr lang="en-US" sz="4900" dirty="0">
                <a:solidFill>
                  <a:srgbClr val="0070C0"/>
                </a:solidFill>
                <a:ea typeface="SimSun" pitchFamily="2" charset="-122"/>
              </a:rPr>
              <a:t>Medical School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>
                <a:ea typeface="SimSun" pitchFamily="2" charset="-122"/>
              </a:rPr>
              <a:t>    </a:t>
            </a:r>
            <a:r>
              <a:rPr lang="en-US" sz="4900" dirty="0" smtClean="0">
                <a:ea typeface="SimSun" pitchFamily="2" charset="-122"/>
              </a:rPr>
              <a:t>Gilbert </a:t>
            </a:r>
            <a:r>
              <a:rPr lang="en-US" sz="4900" dirty="0">
                <a:ea typeface="SimSun" pitchFamily="2" charset="-122"/>
              </a:rPr>
              <a:t>Liu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smtClean="0">
                <a:solidFill>
                  <a:srgbClr val="0070C0"/>
                </a:solidFill>
                <a:latin typeface="+mn-lt"/>
                <a:ea typeface="SimSun" pitchFamily="2" charset="-122"/>
              </a:rPr>
              <a:t>Demographics (Polis Center)</a:t>
            </a:r>
            <a:endParaRPr lang="en-US" sz="4900" dirty="0">
              <a:solidFill>
                <a:srgbClr val="0070C0"/>
              </a:solidFill>
              <a:latin typeface="+mn-lt"/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>
                <a:latin typeface="+mn-lt"/>
                <a:ea typeface="SimSun" pitchFamily="2" charset="-122"/>
              </a:rPr>
              <a:t>    Neil </a:t>
            </a:r>
            <a:r>
              <a:rPr lang="en-US" sz="4900" dirty="0" err="1">
                <a:latin typeface="+mn-lt"/>
                <a:ea typeface="SimSun" pitchFamily="2" charset="-122"/>
              </a:rPr>
              <a:t>Devadasan</a:t>
            </a:r>
            <a:endParaRPr lang="en-US" sz="4900" dirty="0">
              <a:latin typeface="+mn-lt"/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err="1" smtClean="0">
                <a:solidFill>
                  <a:srgbClr val="0070C0"/>
                </a:solidFill>
                <a:ea typeface="SimSun" pitchFamily="2" charset="-122"/>
              </a:rPr>
              <a:t>Cheminformatics</a:t>
            </a:r>
            <a:endParaRPr lang="en-US" sz="4900" dirty="0">
              <a:solidFill>
                <a:srgbClr val="0070C0"/>
              </a:solidFill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>
                <a:ea typeface="SimSun" pitchFamily="2" charset="-122"/>
              </a:rPr>
              <a:t>    </a:t>
            </a:r>
            <a:r>
              <a:rPr lang="en-US" sz="4900" dirty="0" smtClean="0">
                <a:ea typeface="SimSun" pitchFamily="2" charset="-122"/>
              </a:rPr>
              <a:t>David Wild, </a:t>
            </a:r>
            <a:r>
              <a:rPr lang="en-US" sz="4900" dirty="0" err="1" smtClean="0">
                <a:ea typeface="SimSun" pitchFamily="2" charset="-122"/>
              </a:rPr>
              <a:t>Qian</a:t>
            </a:r>
            <a:r>
              <a:rPr lang="en-US" sz="4900" dirty="0" smtClean="0">
                <a:ea typeface="SimSun" pitchFamily="2" charset="-122"/>
              </a:rPr>
              <a:t> Zhu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smtClean="0">
                <a:solidFill>
                  <a:srgbClr val="0070C0"/>
                </a:solidFill>
                <a:ea typeface="SimSun" pitchFamily="2" charset="-122"/>
              </a:rPr>
              <a:t>Physics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smtClean="0">
                <a:ea typeface="SimSun" pitchFamily="2" charset="-122"/>
              </a:rPr>
              <a:t>    CMS group at Caltech (Julian Bunn)</a:t>
            </a:r>
          </a:p>
          <a:p>
            <a:pPr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4900" dirty="0" smtClean="0">
                <a:solidFill>
                  <a:srgbClr val="0070C0"/>
                </a:solidFill>
                <a:ea typeface="SimSun" pitchFamily="2" charset="-122"/>
              </a:rPr>
              <a:t>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4900" dirty="0"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49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0400" y="2362200"/>
            <a:ext cx="17940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Community Grids Lab</a:t>
            </a:r>
          </a:p>
          <a:p>
            <a:pPr lvl="0"/>
            <a:r>
              <a:rPr lang="en-US" sz="1400" dirty="0" smtClean="0">
                <a:solidFill>
                  <a:schemeClr val="accent1"/>
                </a:solidFill>
              </a:rPr>
              <a:t>and UITS RT – PTI</a:t>
            </a:r>
          </a:p>
          <a:p>
            <a:r>
              <a:rPr lang="en-US" sz="1400" dirty="0" smtClean="0"/>
              <a:t> </a:t>
            </a:r>
            <a:br>
              <a:rPr lang="en-US" sz="1400" dirty="0" smtClean="0"/>
            </a:b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38220"/>
            <a:ext cx="3857946" cy="350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87792" y="1092168"/>
            <a:ext cx="4910188" cy="357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82480" y="5072085"/>
            <a:ext cx="3292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Block Arrangement in Dryad</a:t>
            </a:r>
            <a:br>
              <a:rPr lang="en-US" dirty="0" smtClean="0"/>
            </a:br>
            <a:r>
              <a:rPr lang="en-US" dirty="0" smtClean="0"/>
              <a:t>and Hadoop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46605" y="4999059"/>
            <a:ext cx="3006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Execution Model in Dryad</a:t>
            </a:r>
            <a:br>
              <a:rPr lang="en-US" dirty="0" smtClean="0"/>
            </a:br>
            <a:r>
              <a:rPr lang="en-US" dirty="0" smtClean="0"/>
              <a:t>and Hadoop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Hadoop/Dryad Model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6172200"/>
            <a:ext cx="5799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Need to generate a single file with full </a:t>
            </a:r>
            <a:r>
              <a:rPr lang="en-US" b="1" dirty="0" err="1" smtClean="0"/>
              <a:t>NxN</a:t>
            </a:r>
            <a:r>
              <a:rPr lang="en-US" b="1" dirty="0" smtClean="0"/>
              <a:t> distance matrix</a:t>
            </a:r>
            <a:endParaRPr lang="en-US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High Energy Physics Data Analysis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114800"/>
            <a:ext cx="8534400" cy="2743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Histogramming of events from a large (up to 1TB) data set</a:t>
            </a:r>
          </a:p>
          <a:p>
            <a:r>
              <a:rPr lang="en-US" dirty="0" smtClean="0"/>
              <a:t>Data analysis requires ROOT framework (ROOT Interpreted Scripts)</a:t>
            </a:r>
            <a:endParaRPr lang="en-US" dirty="0"/>
          </a:p>
          <a:p>
            <a:r>
              <a:rPr lang="en-US" dirty="0" smtClean="0"/>
              <a:t>Performance depends on disk access speeds</a:t>
            </a:r>
          </a:p>
          <a:p>
            <a:r>
              <a:rPr lang="en-US" dirty="0" smtClean="0"/>
              <a:t>Hadoop implementation uses a shared parallel file system (</a:t>
            </a:r>
            <a:r>
              <a:rPr lang="en-US" dirty="0" err="1" smtClean="0"/>
              <a:t>Lustre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ROOT scripts cannot access data from HDFS</a:t>
            </a:r>
          </a:p>
          <a:p>
            <a:pPr lvl="1"/>
            <a:r>
              <a:rPr lang="en-US" dirty="0" smtClean="0"/>
              <a:t>On demand data movement has significant overhead</a:t>
            </a:r>
          </a:p>
          <a:p>
            <a:r>
              <a:rPr lang="en-US" dirty="0" smtClean="0"/>
              <a:t>Dryad stores data in local disks </a:t>
            </a:r>
          </a:p>
          <a:p>
            <a:pPr lvl="1"/>
            <a:r>
              <a:rPr lang="en-US" dirty="0" smtClean="0"/>
              <a:t>Better performance</a:t>
            </a:r>
          </a:p>
        </p:txBody>
      </p:sp>
      <p:pic>
        <p:nvPicPr>
          <p:cNvPr id="4" name="Picture 3" descr="HEP_col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95400"/>
            <a:ext cx="3331336" cy="2438400"/>
          </a:xfrm>
          <a:prstGeom prst="rect">
            <a:avLst/>
          </a:prstGeom>
        </p:spPr>
      </p:pic>
      <p:pic>
        <p:nvPicPr>
          <p:cNvPr id="4098" name="Picture 2" descr="E:\academic\phd\Publications\eScience2009\gnuplot\he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762000"/>
            <a:ext cx="4931632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Block Dependence of Dryad SW-G</a:t>
            </a:r>
            <a:br>
              <a:rPr lang="en-US" dirty="0" smtClean="0"/>
            </a:br>
            <a:r>
              <a:rPr lang="en-US" dirty="0" smtClean="0"/>
              <a:t>Processing on 32 node </a:t>
            </a:r>
            <a:r>
              <a:rPr lang="en-US" dirty="0" err="1" smtClean="0"/>
              <a:t>IDataplex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74648" y="1785915"/>
          <a:ext cx="7047009" cy="3359196"/>
        </p:xfrm>
        <a:graphic>
          <a:graphicData uri="http://schemas.openxmlformats.org/drawingml/2006/table">
            <a:tbl>
              <a:tblPr/>
              <a:tblGrid>
                <a:gridCol w="2708930"/>
                <a:gridCol w="1518540"/>
                <a:gridCol w="1379827"/>
                <a:gridCol w="1439712"/>
              </a:tblGrid>
              <a:tr h="37324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Dryad Block Size D</a:t>
                      </a:r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</a:rPr>
                        <a:t>128x128</a:t>
                      </a:r>
                      <a:endParaRPr lang="en-US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8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8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8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</a:rPr>
                        <a:t>64x64</a:t>
                      </a:r>
                      <a:endParaRPr lang="en-US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08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8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8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8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</a:rPr>
                        <a:t>32x32</a:t>
                      </a:r>
                      <a:endParaRPr lang="en-US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08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8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8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8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746488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Time to partition data</a:t>
                      </a:r>
                      <a:endParaRPr lang="en-US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9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1.839</a:t>
                      </a:r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9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8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</a:rPr>
                        <a:t>2.224</a:t>
                      </a:r>
                      <a:endParaRPr lang="en-US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8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</a:rPr>
                        <a:t>2.224</a:t>
                      </a:r>
                      <a:endParaRPr lang="en-US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8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46488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Time to process data</a:t>
                      </a:r>
                      <a:endParaRPr lang="en-US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609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9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9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30820.0</a:t>
                      </a:r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609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32035.0</a:t>
                      </a:r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39458.0</a:t>
                      </a:r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46488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Time to merge files</a:t>
                      </a:r>
                      <a:endParaRPr lang="en-US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0A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A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9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A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60.0</a:t>
                      </a:r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0A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60.0</a:t>
                      </a:r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60.0</a:t>
                      </a:r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4648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Total Time </a:t>
                      </a:r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6096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96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A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96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30882.0</a:t>
                      </a:r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6096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32097.0</a:t>
                      </a:r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39520.0</a:t>
                      </a:r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553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5570" y="5400702"/>
            <a:ext cx="730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Smaller number of blocks D increases data size per block and makes cache use less efficient</a:t>
            </a:r>
          </a:p>
          <a:p>
            <a:pPr algn="l"/>
            <a:r>
              <a:rPr lang="en-US" dirty="0" smtClean="0"/>
              <a:t>Other plots have 64 by 64 blocking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70104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Reduce Phase of Particle Physics </a:t>
            </a:r>
            <a:br>
              <a:rPr lang="en-US" sz="3200" dirty="0" smtClean="0"/>
            </a:br>
            <a:r>
              <a:rPr lang="en-US" sz="3200" dirty="0" smtClean="0"/>
              <a:t>“Find the Higgs” using Dryad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943600"/>
            <a:ext cx="8001000" cy="685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Combine Histograms produced by separate Root “Maps” (of event data to partial histograms) into a single Histogram delivered to Client</a:t>
            </a:r>
            <a:endParaRPr lang="en-US" sz="2000" dirty="0"/>
          </a:p>
        </p:txBody>
      </p:sp>
      <p:pic>
        <p:nvPicPr>
          <p:cNvPr id="1026" name="Picture 2" descr="C:\Documents and Settings\Geoffrey Fox\Desktop\hep_scree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9148611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CAP3 - DNA Sequence Assembly Program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0"/>
            <a:ext cx="8534400" cy="10668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IQueryable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LineRecord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inputFiles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PartitionedTable.Get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&lt;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LineRecord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&gt;(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uri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IQueryable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OutputInfo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&gt; =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inputFiles.Select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(x=&gt;ExecuteCAP3(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x.line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));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220" y="6565612"/>
            <a:ext cx="8982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[1] X. Huang, A. </a:t>
            </a:r>
            <a:r>
              <a:rPr lang="en-US" sz="1400" dirty="0" err="1" smtClean="0"/>
              <a:t>Madan</a:t>
            </a:r>
            <a:r>
              <a:rPr lang="en-US" sz="1400" dirty="0" smtClean="0"/>
              <a:t>, “CAP3: A DNA Sequence Assembly Program,” Genome Research, vol. 9, no. 9, pp. 868-877, 1999.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838200"/>
            <a:ext cx="73913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EST (Expressed Sequence Tag) corresponds to messenger RNAs (mRNAs) transcribed from the genes residing on chromosomes. Each individual EST sequence represents a fragment of mRNA, and the EST assembly aims to re-construct full-length mRNA sequences for each expressed gene. </a:t>
            </a:r>
            <a:endParaRPr lang="en-US" sz="1400" b="1" dirty="0">
              <a:solidFill>
                <a:srgbClr val="7030A0"/>
              </a:solidFill>
            </a:endParaRPr>
          </a:p>
        </p:txBody>
      </p:sp>
      <p:grpSp>
        <p:nvGrpSpPr>
          <p:cNvPr id="6" name="Group 55"/>
          <p:cNvGrpSpPr/>
          <p:nvPr/>
        </p:nvGrpSpPr>
        <p:grpSpPr>
          <a:xfrm>
            <a:off x="381000" y="1676400"/>
            <a:ext cx="1895475" cy="2731532"/>
            <a:chOff x="381000" y="2133600"/>
            <a:chExt cx="1895475" cy="2731532"/>
          </a:xfrm>
        </p:grpSpPr>
        <p:grpSp>
          <p:nvGrpSpPr>
            <p:cNvPr id="7" name="Group 33"/>
            <p:cNvGrpSpPr/>
            <p:nvPr/>
          </p:nvGrpSpPr>
          <p:grpSpPr>
            <a:xfrm>
              <a:off x="381000" y="2438400"/>
              <a:ext cx="1895475" cy="2139950"/>
              <a:chOff x="381000" y="2133600"/>
              <a:chExt cx="1895475" cy="2139950"/>
            </a:xfrm>
          </p:grpSpPr>
          <p:grpSp>
            <p:nvGrpSpPr>
              <p:cNvPr id="9" name="Group 32"/>
              <p:cNvGrpSpPr/>
              <p:nvPr/>
            </p:nvGrpSpPr>
            <p:grpSpPr>
              <a:xfrm>
                <a:off x="381000" y="2133600"/>
                <a:ext cx="752475" cy="2139950"/>
                <a:chOff x="381000" y="2133600"/>
                <a:chExt cx="752475" cy="2139950"/>
              </a:xfrm>
            </p:grpSpPr>
            <p:sp>
              <p:nvSpPr>
                <p:cNvPr id="8" name="Oval 7"/>
                <p:cNvSpPr/>
                <p:nvPr/>
              </p:nvSpPr>
              <p:spPr>
                <a:xfrm>
                  <a:off x="457200" y="3048000"/>
                  <a:ext cx="609600" cy="304800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V</a:t>
                  </a:r>
                  <a:endParaRPr lang="en-US" dirty="0"/>
                </a:p>
              </p:txBody>
            </p:sp>
            <p:pic>
              <p:nvPicPr>
                <p:cNvPr id="1027" name="Picture 3" descr="C:\Users\jaliya\AppData\Local\Microsoft\Windows\Temporary Internet Files\Content.IE5\ZADX9HCR\MCj04325990000[1].pn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81000" y="2133600"/>
                  <a:ext cx="752475" cy="752475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28" name="Picture 4" descr="C:\Users\jaliya\AppData\Local\Microsoft\Windows\Temporary Internet Files\Content.IE5\FAU9V9F3\MCj04326050000[1].pn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381000" y="3581400"/>
                  <a:ext cx="692150" cy="692150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20" name="Straight Arrow Connector 19"/>
                <p:cNvCxnSpPr/>
                <p:nvPr/>
              </p:nvCxnSpPr>
              <p:spPr>
                <a:xfrm rot="5400000">
                  <a:off x="648494" y="2932906"/>
                  <a:ext cx="228600" cy="1588"/>
                </a:xfrm>
                <a:prstGeom prst="straightConnector1">
                  <a:avLst/>
                </a:prstGeom>
                <a:ln w="317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/>
                <p:nvPr/>
              </p:nvCxnSpPr>
              <p:spPr>
                <a:xfrm rot="5400000">
                  <a:off x="648494" y="3542506"/>
                  <a:ext cx="228600" cy="1588"/>
                </a:xfrm>
                <a:prstGeom prst="straightConnector1">
                  <a:avLst/>
                </a:prstGeom>
                <a:ln w="317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28"/>
              <p:cNvGrpSpPr/>
              <p:nvPr/>
            </p:nvGrpSpPr>
            <p:grpSpPr>
              <a:xfrm>
                <a:off x="1524000" y="2133600"/>
                <a:ext cx="752475" cy="2139950"/>
                <a:chOff x="1295400" y="2133600"/>
                <a:chExt cx="752475" cy="2139950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1371600" y="3048000"/>
                  <a:ext cx="609600" cy="304800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V</a:t>
                  </a:r>
                  <a:endParaRPr lang="en-US" dirty="0"/>
                </a:p>
              </p:txBody>
            </p:sp>
            <p:pic>
              <p:nvPicPr>
                <p:cNvPr id="23" name="Picture 3" descr="C:\Users\jaliya\AppData\Local\Microsoft\Windows\Temporary Internet Files\Content.IE5\ZADX9HCR\MCj04325990000[1].pn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295400" y="2133600"/>
                  <a:ext cx="752475" cy="752475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" name="Picture 4" descr="C:\Users\jaliya\AppData\Local\Microsoft\Windows\Temporary Internet Files\Content.IE5\FAU9V9F3\MCj04326050000[1].pn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295400" y="3581400"/>
                  <a:ext cx="692150" cy="692150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25" name="Straight Arrow Connector 24"/>
                <p:cNvCxnSpPr/>
                <p:nvPr/>
              </p:nvCxnSpPr>
              <p:spPr>
                <a:xfrm rot="5400000">
                  <a:off x="1562894" y="2932906"/>
                  <a:ext cx="228600" cy="1588"/>
                </a:xfrm>
                <a:prstGeom prst="straightConnector1">
                  <a:avLst/>
                </a:prstGeom>
                <a:ln w="317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/>
                <p:cNvCxnSpPr/>
                <p:nvPr/>
              </p:nvCxnSpPr>
              <p:spPr>
                <a:xfrm rot="5400000">
                  <a:off x="1562894" y="3542506"/>
                  <a:ext cx="228600" cy="1588"/>
                </a:xfrm>
                <a:prstGeom prst="straightConnector1">
                  <a:avLst/>
                </a:prstGeom>
                <a:ln w="317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31"/>
              <p:cNvGrpSpPr/>
              <p:nvPr/>
            </p:nvGrpSpPr>
            <p:grpSpPr>
              <a:xfrm>
                <a:off x="1219200" y="3200400"/>
                <a:ext cx="228600" cy="76200"/>
                <a:chOff x="1219200" y="3200400"/>
                <a:chExt cx="228600" cy="76200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1371600" y="3200400"/>
                  <a:ext cx="76200" cy="76200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1219200" y="3200400"/>
                  <a:ext cx="76200" cy="76200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5" name="TextBox 34"/>
            <p:cNvSpPr txBox="1"/>
            <p:nvPr/>
          </p:nvSpPr>
          <p:spPr>
            <a:xfrm>
              <a:off x="381000" y="2133600"/>
              <a:ext cx="18705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Input files (FASTA)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85800" y="4495800"/>
              <a:ext cx="12907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Output files</a:t>
              </a:r>
              <a:endParaRPr lang="en-US"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486400" y="3200400"/>
            <a:ext cx="3352800" cy="107721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\\GCB-K18-N01\DryadData\cap3\cluster34442.fsa</a:t>
            </a:r>
          </a:p>
          <a:p>
            <a:r>
              <a:rPr lang="en-US" sz="1200" dirty="0" smtClean="0"/>
              <a:t>\\GCB-K18-N01\DryadData\cap3\cluster34443.fsa</a:t>
            </a:r>
            <a:endParaRPr lang="en-US" sz="2800" dirty="0" smtClean="0"/>
          </a:p>
          <a:p>
            <a:r>
              <a:rPr lang="en-US" sz="2800" b="1" dirty="0" smtClean="0"/>
              <a:t>...</a:t>
            </a:r>
          </a:p>
          <a:p>
            <a:r>
              <a:rPr lang="en-US" sz="1200" dirty="0" smtClean="0"/>
              <a:t>\\GCB-K18-N01\DryadData\cap3\cluster34467.fsa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486400" y="1752600"/>
            <a:ext cx="3352800" cy="129266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\</a:t>
            </a:r>
            <a:r>
              <a:rPr lang="en-US" sz="1200" dirty="0" err="1" smtClean="0"/>
              <a:t>DryadData</a:t>
            </a:r>
            <a:r>
              <a:rPr lang="en-US" sz="1200" dirty="0" smtClean="0"/>
              <a:t>\cap3\cap3data</a:t>
            </a:r>
          </a:p>
          <a:p>
            <a:r>
              <a:rPr lang="en-US" sz="1200" dirty="0" smtClean="0"/>
              <a:t>10</a:t>
            </a:r>
          </a:p>
          <a:p>
            <a:r>
              <a:rPr lang="en-US" sz="1200" dirty="0" smtClean="0"/>
              <a:t>0,344,CGB-K18-N01</a:t>
            </a:r>
          </a:p>
          <a:p>
            <a:r>
              <a:rPr lang="en-US" sz="1200" dirty="0" smtClean="0"/>
              <a:t>1,344,CGB-K18-N01</a:t>
            </a:r>
          </a:p>
          <a:p>
            <a:r>
              <a:rPr lang="en-US" b="1" dirty="0" smtClean="0"/>
              <a:t>…</a:t>
            </a:r>
          </a:p>
          <a:p>
            <a:r>
              <a:rPr lang="en-US" sz="1200" dirty="0" smtClean="0"/>
              <a:t>9,344,CGB-K18-N01</a:t>
            </a:r>
          </a:p>
        </p:txBody>
      </p:sp>
      <p:grpSp>
        <p:nvGrpSpPr>
          <p:cNvPr id="12" name="Group 51"/>
          <p:cNvGrpSpPr/>
          <p:nvPr/>
        </p:nvGrpSpPr>
        <p:grpSpPr>
          <a:xfrm>
            <a:off x="2895600" y="1600200"/>
            <a:ext cx="2209800" cy="3505200"/>
            <a:chOff x="2971800" y="2209800"/>
            <a:chExt cx="2209800" cy="3505200"/>
          </a:xfrm>
        </p:grpSpPr>
        <p:grpSp>
          <p:nvGrpSpPr>
            <p:cNvPr id="13" name="Group 49"/>
            <p:cNvGrpSpPr/>
            <p:nvPr/>
          </p:nvGrpSpPr>
          <p:grpSpPr>
            <a:xfrm>
              <a:off x="2971800" y="2514600"/>
              <a:ext cx="2209800" cy="3200400"/>
              <a:chOff x="2895600" y="2133600"/>
              <a:chExt cx="2209800" cy="3200400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2895600" y="2133600"/>
                <a:ext cx="2209800" cy="320040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39"/>
              <p:cNvGrpSpPr/>
              <p:nvPr/>
            </p:nvGrpSpPr>
            <p:grpSpPr>
              <a:xfrm>
                <a:off x="2895600" y="4343400"/>
                <a:ext cx="996950" cy="990600"/>
                <a:chOff x="4489450" y="3276600"/>
                <a:chExt cx="1225550" cy="1228725"/>
              </a:xfrm>
            </p:grpSpPr>
            <p:pic>
              <p:nvPicPr>
                <p:cNvPr id="1029" name="Picture 5" descr="C:\Users\jaliya\AppData\Local\Microsoft\Windows\Temporary Internet Files\Content.IE5\ZADX9HCR\MCj04325990000[1].pn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489450" y="3438525"/>
                  <a:ext cx="1066800" cy="10668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" name="Picture 5" descr="C:\Users\jaliya\AppData\Local\Microsoft\Windows\Temporary Internet Files\Content.IE5\ZADX9HCR\MCj04325990000[1].pn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572000" y="3352800"/>
                  <a:ext cx="1066800" cy="10668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9" name="Picture 5" descr="C:\Users\jaliya\AppData\Local\Microsoft\Windows\Temporary Internet Files\Content.IE5\ZADX9HCR\MCj04325990000[1].pn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648200" y="3276600"/>
                  <a:ext cx="1066800" cy="1066800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42" name="TextBox 41"/>
              <p:cNvSpPr txBox="1"/>
              <p:nvPr/>
            </p:nvSpPr>
            <p:spPr>
              <a:xfrm>
                <a:off x="2971800" y="3124200"/>
                <a:ext cx="20664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Cap3data.00000000</a:t>
                </a:r>
                <a:endParaRPr lang="en-US" dirty="0"/>
              </a:p>
            </p:txBody>
          </p:sp>
          <p:pic>
            <p:nvPicPr>
              <p:cNvPr id="1030" name="Picture 6" descr="C:\Users\jaliya\AppData\Local\Microsoft\Windows\Temporary Internet Files\Content.IE5\ZADX9HCR\MCj04325990000[1].pn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3048000" y="3429000"/>
                <a:ext cx="681037" cy="681037"/>
              </a:xfrm>
              <a:prstGeom prst="rect">
                <a:avLst/>
              </a:prstGeom>
              <a:noFill/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3810000" y="4572000"/>
                <a:ext cx="117211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Input files </a:t>
                </a:r>
              </a:p>
              <a:p>
                <a:r>
                  <a:rPr lang="en-US" dirty="0" smtClean="0"/>
                  <a:t>(FASTA)</a:t>
                </a:r>
                <a:endParaRPr lang="en-US" dirty="0"/>
              </a:p>
            </p:txBody>
          </p:sp>
          <p:pic>
            <p:nvPicPr>
              <p:cNvPr id="46" name="Picture 6" descr="C:\Users\jaliya\AppData\Local\Microsoft\Windows\Temporary Internet Files\Content.IE5\ZADX9HCR\MCj04325990000[1].pn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3048000" y="2438400"/>
                <a:ext cx="681037" cy="681037"/>
              </a:xfrm>
              <a:prstGeom prst="rect">
                <a:avLst/>
              </a:prstGeom>
              <a:noFill/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3048000" y="2133600"/>
                <a:ext cx="13207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Cap3data.pf</a:t>
                </a:r>
                <a:endParaRPr lang="en-US" dirty="0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3276600" y="2209800"/>
              <a:ext cx="14718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GCB-K18-N01</a:t>
              </a:r>
              <a:endParaRPr lang="en-US" b="1" dirty="0"/>
            </a:p>
          </p:txBody>
        </p:sp>
      </p:grpSp>
      <p:sp>
        <p:nvSpPr>
          <p:cNvPr id="53" name="Right Arrow 52"/>
          <p:cNvSpPr/>
          <p:nvPr/>
        </p:nvSpPr>
        <p:spPr>
          <a:xfrm>
            <a:off x="5029200" y="2286000"/>
            <a:ext cx="304800" cy="1524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>
            <a:off x="5029200" y="3505200"/>
            <a:ext cx="304800" cy="1524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CAP3 - Performance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011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E:\academic\phd\Publications\eScience2009\gnuplot\cap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62000"/>
            <a:ext cx="8587838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DryadLINQ on Cloud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34340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HPC release of DryadLINQ requires Windows Server 2008</a:t>
            </a:r>
          </a:p>
          <a:p>
            <a:r>
              <a:rPr lang="en-US" dirty="0" smtClean="0"/>
              <a:t>Amazon does not provide this VM yet</a:t>
            </a:r>
          </a:p>
          <a:p>
            <a:r>
              <a:rPr lang="en-US" dirty="0" smtClean="0"/>
              <a:t>Used </a:t>
            </a:r>
            <a:r>
              <a:rPr lang="en-US" dirty="0" err="1" smtClean="0"/>
              <a:t>GoGrid</a:t>
            </a:r>
            <a:r>
              <a:rPr lang="en-US" dirty="0" smtClean="0"/>
              <a:t> cloud provider</a:t>
            </a:r>
          </a:p>
          <a:p>
            <a:r>
              <a:rPr lang="en-US" dirty="0" smtClean="0"/>
              <a:t>Before Running Applications</a:t>
            </a:r>
          </a:p>
          <a:p>
            <a:pPr lvl="1"/>
            <a:r>
              <a:rPr lang="en-US" dirty="0" smtClean="0"/>
              <a:t>Create VM image with necessary software	</a:t>
            </a:r>
          </a:p>
          <a:p>
            <a:pPr lvl="2"/>
            <a:r>
              <a:rPr lang="en-US" dirty="0" smtClean="0"/>
              <a:t>E.g. NET framework</a:t>
            </a:r>
          </a:p>
          <a:p>
            <a:pPr lvl="1"/>
            <a:r>
              <a:rPr lang="en-US" dirty="0" smtClean="0"/>
              <a:t>Deploy a collection of images </a:t>
            </a:r>
            <a:r>
              <a:rPr lang="en-US" dirty="0" smtClean="0">
                <a:solidFill>
                  <a:srgbClr val="C00000"/>
                </a:solidFill>
              </a:rPr>
              <a:t>(one by one – a feature of </a:t>
            </a:r>
            <a:r>
              <a:rPr lang="en-US" dirty="0" err="1" smtClean="0">
                <a:solidFill>
                  <a:srgbClr val="C00000"/>
                </a:solidFill>
              </a:rPr>
              <a:t>GoGrid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pPr lvl="1"/>
            <a:r>
              <a:rPr lang="en-US" dirty="0" smtClean="0"/>
              <a:t>Configure IP addresses </a:t>
            </a:r>
            <a:r>
              <a:rPr lang="en-US" dirty="0" smtClean="0">
                <a:solidFill>
                  <a:srgbClr val="C00000"/>
                </a:solidFill>
              </a:rPr>
              <a:t>(requires login to individual nodes)</a:t>
            </a:r>
          </a:p>
          <a:p>
            <a:pPr lvl="1"/>
            <a:r>
              <a:rPr lang="en-US" dirty="0" smtClean="0"/>
              <a:t>Configure an HPC cluster</a:t>
            </a:r>
          </a:p>
          <a:p>
            <a:pPr lvl="1"/>
            <a:r>
              <a:rPr lang="en-US" dirty="0" smtClean="0"/>
              <a:t>Install DryadLINQ</a:t>
            </a:r>
          </a:p>
          <a:p>
            <a:pPr lvl="1"/>
            <a:r>
              <a:rPr lang="en-US" dirty="0" smtClean="0"/>
              <a:t>Copying data from “cloud storage”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5334000"/>
            <a:ext cx="6472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b="1" dirty="0" smtClean="0">
                <a:solidFill>
                  <a:srgbClr val="002060"/>
                </a:solidFill>
              </a:rPr>
              <a:t>We configured a 32 node virtual cluster in </a:t>
            </a:r>
            <a:r>
              <a:rPr lang="en-US" sz="2400" b="1" dirty="0" err="1" smtClean="0">
                <a:solidFill>
                  <a:srgbClr val="002060"/>
                </a:solidFill>
              </a:rPr>
              <a:t>GoGrid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DryadLINQ on Cloud contd..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382000" cy="1905000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CloudBurst</a:t>
            </a:r>
            <a:r>
              <a:rPr lang="en-US" dirty="0" smtClean="0"/>
              <a:t> and Kmeans did not run on cloud</a:t>
            </a:r>
          </a:p>
          <a:p>
            <a:r>
              <a:rPr lang="en-US" dirty="0" smtClean="0"/>
              <a:t>VMs were crashing/freezing even at data partitioning</a:t>
            </a:r>
          </a:p>
          <a:p>
            <a:pPr lvl="1"/>
            <a:r>
              <a:rPr lang="en-US" dirty="0" smtClean="0"/>
              <a:t>Communication and data accessing simply freeze VMs</a:t>
            </a:r>
          </a:p>
          <a:p>
            <a:pPr lvl="1"/>
            <a:r>
              <a:rPr lang="en-US" dirty="0" smtClean="0"/>
              <a:t>VMs become unreachable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We expect some communication overhead, but the above observations are more </a:t>
            </a:r>
            <a:r>
              <a:rPr lang="en-US" dirty="0" err="1" smtClean="0">
                <a:solidFill>
                  <a:srgbClr val="C00000"/>
                </a:solidFill>
              </a:rPr>
              <a:t>GoGrid</a:t>
            </a:r>
            <a:r>
              <a:rPr lang="en-US" dirty="0" smtClean="0">
                <a:solidFill>
                  <a:srgbClr val="C00000"/>
                </a:solidFill>
              </a:rPr>
              <a:t> related than to Cloud</a:t>
            </a:r>
          </a:p>
        </p:txBody>
      </p:sp>
      <p:pic>
        <p:nvPicPr>
          <p:cNvPr id="7170" name="Picture 2" descr="C:\Users\jaliya\Desktop\DryadOnCloud\CAP3-CloudvsBaremet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838200"/>
            <a:ext cx="5029200" cy="3683358"/>
          </a:xfrm>
          <a:prstGeom prst="rect">
            <a:avLst/>
          </a:prstGeom>
          <a:noFill/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381000" y="1143000"/>
            <a:ext cx="33528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CAP3 works on cloud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Used 32 CPU cores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100% utilization of virtual CPU cores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3 times more time in cloud than the bare-metal runs on different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Kmeans Clustering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114800"/>
            <a:ext cx="8153400" cy="2743200"/>
          </a:xfrm>
        </p:spPr>
        <p:txBody>
          <a:bodyPr>
            <a:normAutofit lnSpcReduction="10000"/>
          </a:bodyPr>
          <a:lstStyle/>
          <a:p>
            <a:r>
              <a:rPr lang="en-US" sz="2100" dirty="0" smtClean="0"/>
              <a:t>Iteratively refining operation</a:t>
            </a:r>
          </a:p>
          <a:p>
            <a:r>
              <a:rPr lang="en-US" sz="2100" dirty="0" smtClean="0"/>
              <a:t>New maps/reducers/vertices in every iteration </a:t>
            </a:r>
          </a:p>
          <a:p>
            <a:r>
              <a:rPr lang="en-US" sz="2100" dirty="0" smtClean="0"/>
              <a:t>File system based communication</a:t>
            </a:r>
          </a:p>
          <a:p>
            <a:r>
              <a:rPr lang="en-US" sz="2100" dirty="0" smtClean="0"/>
              <a:t>Loop unrolling in DryadLINQ provide better performance</a:t>
            </a:r>
          </a:p>
          <a:p>
            <a:r>
              <a:rPr lang="en-US" sz="2100" dirty="0" smtClean="0"/>
              <a:t>The overheads are extremely large compared to MPI</a:t>
            </a:r>
          </a:p>
          <a:p>
            <a:r>
              <a:rPr lang="en-US" sz="2100" dirty="0" smtClean="0"/>
              <a:t>CGL-MapReduce is an example of MapReduce++ -- supports MapReduce model with iteration (data stays in memory and communication via streams not files)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2" descr="D:\Academic\Ph.D\eScience2008\images\eps\kmeans_colo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3558013" cy="2971800"/>
          </a:xfrm>
          <a:prstGeom prst="rect">
            <a:avLst/>
          </a:prstGeom>
          <a:noFill/>
        </p:spPr>
      </p:pic>
      <p:pic>
        <p:nvPicPr>
          <p:cNvPr id="5122" name="Picture 2" descr="E:\academic\phd\Publications\eScience2009\gnuplot\kmean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685800"/>
            <a:ext cx="5410200" cy="344229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72200" y="2819400"/>
            <a:ext cx="2199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for 20 iterations</a:t>
            </a:r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>
            <a:off x="5867400" y="4648200"/>
            <a:ext cx="228600" cy="533400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24600" y="4572000"/>
            <a:ext cx="1211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Large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Overheads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MPI on Clouds: Matrix Multiplication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5541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Implements Cannon’s Algorithm [1]</a:t>
            </a:r>
          </a:p>
          <a:p>
            <a:r>
              <a:rPr lang="en-US" dirty="0" smtClean="0"/>
              <a:t>Exchange large messages</a:t>
            </a:r>
          </a:p>
          <a:p>
            <a:r>
              <a:rPr lang="en-US" dirty="0" smtClean="0"/>
              <a:t>More susceptible to bandwidth than latency</a:t>
            </a:r>
          </a:p>
          <a:p>
            <a:r>
              <a:rPr lang="en-US" dirty="0" smtClean="0"/>
              <a:t>At 81 MPI processes, at least 14% reduction in speedup is noticeable</a:t>
            </a:r>
          </a:p>
          <a:p>
            <a:endParaRPr lang="en-US" dirty="0"/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4558442" cy="304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1066800"/>
            <a:ext cx="318612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Performance -  64 CPU cores</a:t>
            </a:r>
          </a:p>
          <a:p>
            <a:endParaRPr lang="en-US" dirty="0"/>
          </a:p>
        </p:txBody>
      </p:sp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3908" y="1447800"/>
            <a:ext cx="4530092" cy="311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46102" y="1066800"/>
            <a:ext cx="449789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Speedup – Fixed matrix size (5184x5184)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Data Intensive (Science) Applications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5036403"/>
            <a:ext cx="4038600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Bare metal </a:t>
            </a:r>
          </a:p>
          <a:p>
            <a:r>
              <a:rPr lang="en-US" dirty="0" smtClean="0"/>
              <a:t>(Computer, network, storage)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4600" y="4475202"/>
            <a:ext cx="4038600" cy="55399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/>
              <a:t>FutureGrid</a:t>
            </a:r>
            <a:r>
              <a:rPr lang="en-US" dirty="0" smtClean="0"/>
              <a:t>/</a:t>
            </a:r>
            <a:r>
              <a:rPr lang="en-US" b="1" dirty="0" smtClean="0"/>
              <a:t>VM</a:t>
            </a:r>
            <a:endParaRPr lang="en-US" sz="1200" b="1" dirty="0" smtClean="0"/>
          </a:p>
          <a:p>
            <a:endParaRPr lang="en-US" sz="1200" dirty="0" smtClean="0"/>
          </a:p>
        </p:txBody>
      </p:sp>
      <p:grpSp>
        <p:nvGrpSpPr>
          <p:cNvPr id="51" name="Group 50"/>
          <p:cNvGrpSpPr/>
          <p:nvPr/>
        </p:nvGrpSpPr>
        <p:grpSpPr>
          <a:xfrm>
            <a:off x="2057400" y="3810000"/>
            <a:ext cx="4953000" cy="646331"/>
            <a:chOff x="2057400" y="3733800"/>
            <a:chExt cx="4953000" cy="646331"/>
          </a:xfrm>
        </p:grpSpPr>
        <p:sp>
          <p:nvSpPr>
            <p:cNvPr id="45" name="TextBox 44"/>
            <p:cNvSpPr txBox="1"/>
            <p:nvPr/>
          </p:nvSpPr>
          <p:spPr>
            <a:xfrm>
              <a:off x="2057400" y="3733800"/>
              <a:ext cx="2971800" cy="646331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/>
                <a:t>Cloud Technologies</a:t>
              </a:r>
            </a:p>
            <a:p>
              <a:r>
                <a:rPr lang="en-US" dirty="0" smtClean="0"/>
                <a:t>(</a:t>
              </a:r>
              <a:r>
                <a:rPr lang="en-US" dirty="0" err="1" smtClean="0"/>
                <a:t>MapReduce</a:t>
              </a:r>
              <a:r>
                <a:rPr lang="en-US" dirty="0" smtClean="0"/>
                <a:t>, Dryad, </a:t>
              </a:r>
              <a:r>
                <a:rPr lang="en-US" dirty="0" err="1" smtClean="0"/>
                <a:t>Hadoop</a:t>
              </a:r>
              <a:r>
                <a:rPr lang="en-US" dirty="0" smtClean="0"/>
                <a:t>)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029200" y="3733800"/>
              <a:ext cx="1981200" cy="646331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/>
                <a:t>Classic HPC</a:t>
              </a:r>
            </a:p>
            <a:p>
              <a:r>
                <a:rPr lang="en-US" dirty="0" smtClean="0"/>
                <a:t>MPI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838200" y="1447800"/>
            <a:ext cx="7393627" cy="1354217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solidFill>
              <a:schemeClr val="accent3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Applications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 </a:t>
            </a:r>
            <a:r>
              <a:rPr lang="en-US" sz="1600" b="1" dirty="0" smtClean="0"/>
              <a:t>Biology:</a:t>
            </a:r>
            <a:r>
              <a:rPr lang="en-US" sz="1600" dirty="0" smtClean="0"/>
              <a:t> Expressed Sequence Tag (EST) sequence assembly (CAP3)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 </a:t>
            </a:r>
            <a:r>
              <a:rPr lang="en-US" sz="1600" b="1" dirty="0" smtClean="0"/>
              <a:t>Biology: </a:t>
            </a:r>
            <a:r>
              <a:rPr lang="en-US" sz="1600" dirty="0" err="1" smtClean="0"/>
              <a:t>Pairwise</a:t>
            </a:r>
            <a:r>
              <a:rPr lang="en-US" sz="1600" dirty="0" smtClean="0"/>
              <a:t> </a:t>
            </a:r>
            <a:r>
              <a:rPr lang="en-US" sz="1600" dirty="0" err="1" smtClean="0"/>
              <a:t>Alu</a:t>
            </a:r>
            <a:r>
              <a:rPr lang="en-US" sz="1600" dirty="0" smtClean="0"/>
              <a:t> sequence alignment (SW)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 </a:t>
            </a:r>
            <a:r>
              <a:rPr lang="en-US" sz="1600" b="1" dirty="0" smtClean="0"/>
              <a:t>Health: </a:t>
            </a:r>
            <a:r>
              <a:rPr lang="en-US" sz="1600" dirty="0" smtClean="0"/>
              <a:t>Correlating childhood obesity with environmental factors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 </a:t>
            </a:r>
            <a:r>
              <a:rPr lang="en-US" sz="1600" b="1" dirty="0" err="1" smtClean="0"/>
              <a:t>Cheminformatics</a:t>
            </a:r>
            <a:r>
              <a:rPr lang="en-US" sz="1600" b="1" dirty="0" smtClean="0"/>
              <a:t>: </a:t>
            </a:r>
            <a:r>
              <a:rPr lang="en-US" sz="1600" dirty="0" smtClean="0"/>
              <a:t>Mapping </a:t>
            </a:r>
            <a:r>
              <a:rPr lang="en-US" sz="1600" dirty="0" err="1" smtClean="0"/>
              <a:t>PubChem</a:t>
            </a:r>
            <a:r>
              <a:rPr lang="en-US" sz="1600" dirty="0" smtClean="0"/>
              <a:t> data into low dimensions to aid drug discovery 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1219200" y="4495800"/>
            <a:ext cx="6629400" cy="1588"/>
          </a:xfrm>
          <a:prstGeom prst="line">
            <a:avLst/>
          </a:prstGeom>
          <a:ln w="444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2286000" y="2734270"/>
            <a:ext cx="4572000" cy="1075730"/>
            <a:chOff x="2286000" y="2734270"/>
            <a:chExt cx="4572000" cy="1075730"/>
          </a:xfrm>
        </p:grpSpPr>
        <p:grpSp>
          <p:nvGrpSpPr>
            <p:cNvPr id="7" name="Group 49"/>
            <p:cNvGrpSpPr/>
            <p:nvPr/>
          </p:nvGrpSpPr>
          <p:grpSpPr>
            <a:xfrm>
              <a:off x="2286000" y="2734270"/>
              <a:ext cx="2992233" cy="1075730"/>
              <a:chOff x="2895600" y="2133600"/>
              <a:chExt cx="1928327" cy="347543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895600" y="2379785"/>
                <a:ext cx="1915160" cy="320040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895601" y="2625969"/>
                <a:ext cx="1928326" cy="2983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Data mining Algorithm</a:t>
                </a:r>
              </a:p>
              <a:p>
                <a:r>
                  <a:rPr lang="en-US" dirty="0" smtClean="0"/>
                  <a:t>Clustering (</a:t>
                </a:r>
                <a:r>
                  <a:rPr lang="en-US" dirty="0" err="1" smtClean="0"/>
                  <a:t>Pairwise</a:t>
                </a:r>
                <a:r>
                  <a:rPr lang="en-US" dirty="0" smtClean="0"/>
                  <a:t> ,  Vector)</a:t>
                </a:r>
              </a:p>
              <a:p>
                <a:r>
                  <a:rPr lang="en-US" dirty="0" smtClean="0"/>
                  <a:t>MDS, GTM, PCA, CCA</a:t>
                </a:r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048001" y="2133600"/>
                <a:ext cx="121754" cy="11932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5249689" y="2807208"/>
              <a:ext cx="1608311" cy="990600"/>
              <a:chOff x="5249689" y="2807208"/>
              <a:chExt cx="1608311" cy="9906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5257800" y="2807208"/>
                <a:ext cx="1600200" cy="99060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5249689" y="2895600"/>
                <a:ext cx="14559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Visualization</a:t>
                </a:r>
              </a:p>
              <a:p>
                <a:r>
                  <a:rPr lang="en-US" dirty="0" err="1" smtClean="0"/>
                  <a:t>PlotViz</a:t>
                </a:r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4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14400"/>
          </a:xfrm>
        </p:spPr>
        <p:txBody>
          <a:bodyPr/>
          <a:lstStyle/>
          <a:p>
            <a:r>
              <a:rPr lang="en-US" dirty="0" smtClean="0"/>
              <a:t>MPI on Clouds Kmeans Clustering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2057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Perform Kmeans clustering for up to 40 million 3D data points</a:t>
            </a:r>
          </a:p>
          <a:p>
            <a:r>
              <a:rPr lang="en-US" dirty="0" smtClean="0"/>
              <a:t>Amount of communication depends only on the number of cluster centers</a:t>
            </a:r>
          </a:p>
          <a:p>
            <a:r>
              <a:rPr lang="en-US" dirty="0" smtClean="0"/>
              <a:t>Amount of communication  &lt;&lt; Computation and the amount of data processed</a:t>
            </a:r>
          </a:p>
          <a:p>
            <a:r>
              <a:rPr lang="en-US" dirty="0" smtClean="0"/>
              <a:t>At the highest granularity VMs show at least 3.5 times overhead compared to bare-metal</a:t>
            </a:r>
          </a:p>
          <a:p>
            <a:r>
              <a:rPr lang="en-US" dirty="0" smtClean="0"/>
              <a:t>Extremely large overheads for smaller grain sizes</a:t>
            </a:r>
            <a:endParaRPr lang="en-US" dirty="0"/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371600"/>
            <a:ext cx="4300968" cy="296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447800"/>
            <a:ext cx="439244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000" y="1066800"/>
            <a:ext cx="2991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Performance – 128 CPU cores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77000" y="1066800"/>
            <a:ext cx="1120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Overhead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MPI on Clouds </a:t>
            </a:r>
            <a:br>
              <a:rPr lang="en-US" dirty="0" smtClean="0"/>
            </a:br>
            <a:r>
              <a:rPr lang="en-US" dirty="0" smtClean="0"/>
              <a:t>Parallel Wave Equation Solver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14478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Clear difference in performance and speedups between VMs and bare-metal</a:t>
            </a:r>
          </a:p>
          <a:p>
            <a:r>
              <a:rPr lang="en-US" dirty="0" smtClean="0"/>
              <a:t>Very small messages (the message size in each </a:t>
            </a:r>
            <a:r>
              <a:rPr lang="en-US" i="1" dirty="0" err="1" smtClean="0"/>
              <a:t>MPI_Sendrecv</a:t>
            </a:r>
            <a:r>
              <a:rPr lang="en-US" i="1" dirty="0" smtClean="0"/>
              <a:t>() </a:t>
            </a:r>
            <a:r>
              <a:rPr lang="en-US" dirty="0" smtClean="0"/>
              <a:t>call is only 8 bytes)</a:t>
            </a:r>
          </a:p>
          <a:p>
            <a:r>
              <a:rPr lang="en-US" dirty="0" smtClean="0"/>
              <a:t>More susceptible to latency</a:t>
            </a:r>
          </a:p>
          <a:p>
            <a:r>
              <a:rPr lang="en-US" dirty="0" smtClean="0"/>
              <a:t>At 51200 data points, at least 40% decrease in performance is observed in VMs</a:t>
            </a:r>
            <a:endParaRPr lang="en-US" dirty="0"/>
          </a:p>
        </p:txBody>
      </p:sp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981199"/>
            <a:ext cx="4305584" cy="290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981199"/>
            <a:ext cx="4318808" cy="294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0" y="1676399"/>
            <a:ext cx="318612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Performance -  64 CPU cores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1600199"/>
            <a:ext cx="383964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Total Speedup – 30720 data points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010400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Summary: Key Features of our Approach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029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Intend to implement range of biology applications with Dryad/Hadoop</a:t>
            </a:r>
          </a:p>
          <a:p>
            <a:r>
              <a:rPr lang="en-US" sz="2000" dirty="0" smtClean="0"/>
              <a:t>FutureGrid allows easy Windows v Linux with and without VM comparison</a:t>
            </a:r>
          </a:p>
          <a:p>
            <a:r>
              <a:rPr lang="en-US" sz="2000" dirty="0" smtClean="0"/>
              <a:t>Initially we will make key capabilities available as services that we eventually implement on virtual clusters (clouds) to address very large problems</a:t>
            </a:r>
          </a:p>
          <a:p>
            <a:pPr lvl="1"/>
            <a:r>
              <a:rPr lang="en-US" sz="2000" dirty="0" smtClean="0"/>
              <a:t>Basic Pairwise dissimilarity calculations</a:t>
            </a:r>
          </a:p>
          <a:p>
            <a:pPr lvl="1"/>
            <a:r>
              <a:rPr lang="en-US" sz="2000" dirty="0" smtClean="0"/>
              <a:t>R (done already by us and others)</a:t>
            </a:r>
          </a:p>
          <a:p>
            <a:pPr lvl="1"/>
            <a:r>
              <a:rPr lang="en-US" sz="2000" dirty="0" smtClean="0"/>
              <a:t>MDS in various forms</a:t>
            </a:r>
          </a:p>
          <a:p>
            <a:pPr lvl="1"/>
            <a:r>
              <a:rPr lang="en-US" sz="2000" dirty="0" smtClean="0"/>
              <a:t>Vector and </a:t>
            </a:r>
            <a:r>
              <a:rPr lang="en-US" sz="2000" dirty="0" err="1" smtClean="0"/>
              <a:t>Pairwise</a:t>
            </a:r>
            <a:r>
              <a:rPr lang="en-US" sz="2000" dirty="0" smtClean="0"/>
              <a:t> Deterministic annealing clustering</a:t>
            </a:r>
          </a:p>
          <a:p>
            <a:r>
              <a:rPr lang="en-US" sz="2000" dirty="0" smtClean="0"/>
              <a:t>Point viewer (</a:t>
            </a:r>
            <a:r>
              <a:rPr lang="en-US" sz="2000" dirty="0" err="1" smtClean="0"/>
              <a:t>Plotviz</a:t>
            </a:r>
            <a:r>
              <a:rPr lang="en-US" sz="2000" dirty="0" smtClean="0"/>
              <a:t>) either as download (to Windows!) or as  a Web service</a:t>
            </a:r>
          </a:p>
          <a:p>
            <a:r>
              <a:rPr lang="en-US" sz="2000" dirty="0" smtClean="0"/>
              <a:t>Note much of our code written in C# (high performance managed code) and runs on Microsoft HPCS 2008 (with Dryad extensions)</a:t>
            </a:r>
          </a:p>
          <a:p>
            <a:pPr lvl="1"/>
            <a:r>
              <a:rPr lang="en-US" sz="2000" dirty="0" smtClean="0"/>
              <a:t>Hadoop code written in Java</a:t>
            </a:r>
          </a:p>
          <a:p>
            <a:pPr lvl="1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438400"/>
            <a:ext cx="6324600" cy="1143000"/>
          </a:xfrm>
        </p:spPr>
        <p:txBody>
          <a:bodyPr>
            <a:normAutofit/>
          </a:bodyPr>
          <a:lstStyle/>
          <a:p>
            <a:pPr algn="l"/>
            <a:r>
              <a:rPr lang="en-US" sz="2200" dirty="0" smtClean="0"/>
              <a:t>Project website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www.infomall.org/</a:t>
            </a:r>
            <a:r>
              <a:rPr lang="en-US" i="1" dirty="0" smtClean="0">
                <a:solidFill>
                  <a:srgbClr val="0000FF"/>
                </a:solidFill>
              </a:rPr>
              <a:t>S</a:t>
            </a:r>
            <a:r>
              <a:rPr lang="en-US" i="1" dirty="0" smtClean="0">
                <a:solidFill>
                  <a:srgbClr val="FF0000"/>
                </a:solidFill>
              </a:rPr>
              <a:t>A</a:t>
            </a:r>
            <a:r>
              <a:rPr lang="en-US" i="1" dirty="0" smtClean="0">
                <a:solidFill>
                  <a:srgbClr val="FFC000"/>
                </a:solidFill>
              </a:rPr>
              <a:t>L</a:t>
            </a:r>
            <a:r>
              <a:rPr lang="en-US" i="1" dirty="0" smtClean="0">
                <a:solidFill>
                  <a:srgbClr val="0000FF"/>
                </a:solidFill>
              </a:rPr>
              <a:t>S</a:t>
            </a:r>
            <a:r>
              <a:rPr lang="en-US" i="1" dirty="0" smtClean="0">
                <a:solidFill>
                  <a:srgbClr val="00B050"/>
                </a:solidFill>
              </a:rPr>
              <a:t>A </a:t>
            </a:r>
            <a:endParaRPr lang="en-US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70"/>
          <p:cNvSpPr>
            <a:spLocks noGrp="1"/>
          </p:cNvSpPr>
          <p:nvPr>
            <p:ph type="title"/>
          </p:nvPr>
        </p:nvSpPr>
        <p:spPr>
          <a:xfrm>
            <a:off x="1219200" y="76200"/>
            <a:ext cx="6400800" cy="76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Data Intensive Architecture</a:t>
            </a:r>
            <a:endParaRPr lang="en-US" sz="3200" dirty="0"/>
          </a:p>
        </p:txBody>
      </p:sp>
      <p:sp>
        <p:nvSpPr>
          <p:cNvPr id="73" name="TextBox 72"/>
          <p:cNvSpPr txBox="1"/>
          <p:nvPr/>
        </p:nvSpPr>
        <p:spPr>
          <a:xfrm>
            <a:off x="6019800" y="4953000"/>
            <a:ext cx="147989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Prepare for </a:t>
            </a:r>
          </a:p>
          <a:p>
            <a:pPr algn="ctr"/>
            <a:r>
              <a:rPr lang="en-US" b="1" dirty="0" err="1" smtClean="0">
                <a:latin typeface="Arial" pitchFamily="34" charset="0"/>
                <a:cs typeface="Arial" pitchFamily="34" charset="0"/>
              </a:rPr>
              <a:t>Viz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MDS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286000" y="4953000"/>
            <a:ext cx="142859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Initial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Processing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381000" y="4114800"/>
            <a:ext cx="1066800" cy="794"/>
          </a:xfrm>
          <a:prstGeom prst="straightConnector1">
            <a:avLst/>
          </a:prstGeom>
          <a:ln w="76200">
            <a:solidFill>
              <a:srgbClr val="00206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52400" y="1828800"/>
            <a:ext cx="1505540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Instruments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User Data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609600" y="2286000"/>
            <a:ext cx="1066800" cy="7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28600" y="3429000"/>
            <a:ext cx="8258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Users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0" name="Group 259"/>
          <p:cNvGrpSpPr/>
          <p:nvPr/>
        </p:nvGrpSpPr>
        <p:grpSpPr>
          <a:xfrm>
            <a:off x="1752600" y="1219200"/>
            <a:ext cx="1600200" cy="3657600"/>
            <a:chOff x="1752600" y="1219200"/>
            <a:chExt cx="1600200" cy="3657600"/>
          </a:xfrm>
        </p:grpSpPr>
        <p:grpSp>
          <p:nvGrpSpPr>
            <p:cNvPr id="162" name="Group 161"/>
            <p:cNvGrpSpPr/>
            <p:nvPr/>
          </p:nvGrpSpPr>
          <p:grpSpPr>
            <a:xfrm>
              <a:off x="2895599" y="1219200"/>
              <a:ext cx="457201" cy="3657600"/>
              <a:chOff x="3352799" y="1600200"/>
              <a:chExt cx="457201" cy="3657600"/>
            </a:xfrm>
          </p:grpSpPr>
          <p:grpSp>
            <p:nvGrpSpPr>
              <p:cNvPr id="5" name="Group 28"/>
              <p:cNvGrpSpPr/>
              <p:nvPr/>
            </p:nvGrpSpPr>
            <p:grpSpPr>
              <a:xfrm>
                <a:off x="3352799" y="2895600"/>
                <a:ext cx="457200" cy="2362200"/>
                <a:chOff x="3581400" y="2438400"/>
                <a:chExt cx="457200" cy="2362200"/>
              </a:xfrm>
            </p:grpSpPr>
            <p:sp>
              <p:nvSpPr>
                <p:cNvPr id="4" name="Oval 3"/>
                <p:cNvSpPr/>
                <p:nvPr/>
              </p:nvSpPr>
              <p:spPr>
                <a:xfrm rot="16200000">
                  <a:off x="3581400" y="243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 rot="16200000">
                  <a:off x="3581400" y="307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 rot="16200000">
                  <a:off x="3581400" y="370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 rot="16200000">
                  <a:off x="3581400" y="434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0" name="Group 159"/>
              <p:cNvGrpSpPr/>
              <p:nvPr/>
            </p:nvGrpSpPr>
            <p:grpSpPr>
              <a:xfrm>
                <a:off x="3352799" y="1600200"/>
                <a:ext cx="457201" cy="1066800"/>
                <a:chOff x="3352799" y="1600200"/>
                <a:chExt cx="457201" cy="1066800"/>
              </a:xfrm>
            </p:grpSpPr>
            <p:sp>
              <p:nvSpPr>
                <p:cNvPr id="36" name="Oval 35"/>
                <p:cNvSpPr/>
                <p:nvPr/>
              </p:nvSpPr>
              <p:spPr>
                <a:xfrm rot="16200000">
                  <a:off x="3352799" y="16002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 rot="16200000">
                  <a:off x="3352800" y="22098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52600" y="1219200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52600" y="2453865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52600" y="3108737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52600" y="4343400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4" name="Group 9"/>
            <p:cNvGrpSpPr>
              <a:grpSpLocks/>
            </p:cNvGrpSpPr>
            <p:nvPr/>
          </p:nvGrpSpPr>
          <p:grpSpPr bwMode="auto">
            <a:xfrm>
              <a:off x="1847850" y="3763609"/>
              <a:ext cx="762000" cy="457200"/>
              <a:chOff x="506" y="717"/>
              <a:chExt cx="790" cy="445"/>
            </a:xfrm>
          </p:grpSpPr>
          <p:sp>
            <p:nvSpPr>
              <p:cNvPr id="82" name="Oval 10"/>
              <p:cNvSpPr>
                <a:spLocks noChangeArrowheads="1"/>
              </p:cNvSpPr>
              <p:nvPr/>
            </p:nvSpPr>
            <p:spPr bwMode="auto">
              <a:xfrm>
                <a:off x="547" y="980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Line 11"/>
              <p:cNvSpPr>
                <a:spLocks noChangeShapeType="1"/>
              </p:cNvSpPr>
              <p:nvPr/>
            </p:nvSpPr>
            <p:spPr bwMode="auto">
              <a:xfrm>
                <a:off x="1241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Line 12"/>
              <p:cNvSpPr>
                <a:spLocks noChangeShapeType="1"/>
              </p:cNvSpPr>
              <p:nvPr/>
            </p:nvSpPr>
            <p:spPr bwMode="auto">
              <a:xfrm>
                <a:off x="728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Line 13"/>
              <p:cNvSpPr>
                <a:spLocks noChangeShapeType="1"/>
              </p:cNvSpPr>
              <p:nvPr/>
            </p:nvSpPr>
            <p:spPr bwMode="auto">
              <a:xfrm>
                <a:off x="939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Rectangle 14"/>
              <p:cNvSpPr>
                <a:spLocks noChangeArrowheads="1"/>
              </p:cNvSpPr>
              <p:nvPr/>
            </p:nvSpPr>
            <p:spPr bwMode="auto">
              <a:xfrm>
                <a:off x="849" y="899"/>
                <a:ext cx="90" cy="24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Rectangle 15"/>
              <p:cNvSpPr>
                <a:spLocks noChangeArrowheads="1"/>
              </p:cNvSpPr>
              <p:nvPr/>
            </p:nvSpPr>
            <p:spPr bwMode="auto">
              <a:xfrm>
                <a:off x="939" y="879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Rectangle 16"/>
              <p:cNvSpPr>
                <a:spLocks noChangeArrowheads="1"/>
              </p:cNvSpPr>
              <p:nvPr/>
            </p:nvSpPr>
            <p:spPr bwMode="auto">
              <a:xfrm>
                <a:off x="728" y="899"/>
                <a:ext cx="121" cy="22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Rectangle 17"/>
              <p:cNvSpPr>
                <a:spLocks noChangeArrowheads="1"/>
              </p:cNvSpPr>
              <p:nvPr/>
            </p:nvSpPr>
            <p:spPr bwMode="auto">
              <a:xfrm>
                <a:off x="547" y="818"/>
                <a:ext cx="12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Rectangle 18"/>
              <p:cNvSpPr>
                <a:spLocks noChangeArrowheads="1"/>
              </p:cNvSpPr>
              <p:nvPr/>
            </p:nvSpPr>
            <p:spPr bwMode="auto">
              <a:xfrm>
                <a:off x="668" y="859"/>
                <a:ext cx="12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Rectangle 19"/>
              <p:cNvSpPr>
                <a:spLocks noChangeArrowheads="1"/>
              </p:cNvSpPr>
              <p:nvPr/>
            </p:nvSpPr>
            <p:spPr bwMode="auto">
              <a:xfrm>
                <a:off x="1030" y="859"/>
                <a:ext cx="9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Rectangle 20"/>
              <p:cNvSpPr>
                <a:spLocks noChangeArrowheads="1"/>
              </p:cNvSpPr>
              <p:nvPr/>
            </p:nvSpPr>
            <p:spPr bwMode="auto">
              <a:xfrm>
                <a:off x="1120" y="83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Rectangle 21"/>
              <p:cNvSpPr>
                <a:spLocks noChangeArrowheads="1"/>
              </p:cNvSpPr>
              <p:nvPr/>
            </p:nvSpPr>
            <p:spPr bwMode="auto">
              <a:xfrm>
                <a:off x="1150" y="81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Oval 22"/>
              <p:cNvSpPr>
                <a:spLocks noChangeArrowheads="1"/>
              </p:cNvSpPr>
              <p:nvPr/>
            </p:nvSpPr>
            <p:spPr bwMode="auto">
              <a:xfrm>
                <a:off x="547" y="717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Line 23"/>
              <p:cNvSpPr>
                <a:spLocks noChangeShapeType="1"/>
              </p:cNvSpPr>
              <p:nvPr/>
            </p:nvSpPr>
            <p:spPr bwMode="auto">
              <a:xfrm>
                <a:off x="547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Text Box 24"/>
              <p:cNvSpPr txBox="1">
                <a:spLocks noChangeArrowheads="1"/>
              </p:cNvSpPr>
              <p:nvPr/>
            </p:nvSpPr>
            <p:spPr bwMode="auto">
              <a:xfrm>
                <a:off x="506" y="883"/>
                <a:ext cx="79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kumimoji="1" lang="en-US" sz="2000" b="1" dirty="0" smtClean="0"/>
                  <a:t>Files</a:t>
                </a:r>
                <a:endParaRPr kumimoji="1" lang="en-US" sz="2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9" name="Group 9"/>
            <p:cNvGrpSpPr>
              <a:grpSpLocks/>
            </p:cNvGrpSpPr>
            <p:nvPr/>
          </p:nvGrpSpPr>
          <p:grpSpPr bwMode="auto">
            <a:xfrm>
              <a:off x="1847850" y="1874072"/>
              <a:ext cx="762000" cy="457200"/>
              <a:chOff x="506" y="717"/>
              <a:chExt cx="790" cy="445"/>
            </a:xfrm>
          </p:grpSpPr>
          <p:sp>
            <p:nvSpPr>
              <p:cNvPr id="145" name="Oval 10"/>
              <p:cNvSpPr>
                <a:spLocks noChangeArrowheads="1"/>
              </p:cNvSpPr>
              <p:nvPr/>
            </p:nvSpPr>
            <p:spPr bwMode="auto">
              <a:xfrm>
                <a:off x="547" y="980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Line 11"/>
              <p:cNvSpPr>
                <a:spLocks noChangeShapeType="1"/>
              </p:cNvSpPr>
              <p:nvPr/>
            </p:nvSpPr>
            <p:spPr bwMode="auto">
              <a:xfrm>
                <a:off x="1241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Line 12"/>
              <p:cNvSpPr>
                <a:spLocks noChangeShapeType="1"/>
              </p:cNvSpPr>
              <p:nvPr/>
            </p:nvSpPr>
            <p:spPr bwMode="auto">
              <a:xfrm>
                <a:off x="728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Line 13"/>
              <p:cNvSpPr>
                <a:spLocks noChangeShapeType="1"/>
              </p:cNvSpPr>
              <p:nvPr/>
            </p:nvSpPr>
            <p:spPr bwMode="auto">
              <a:xfrm>
                <a:off x="939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Rectangle 14"/>
              <p:cNvSpPr>
                <a:spLocks noChangeArrowheads="1"/>
              </p:cNvSpPr>
              <p:nvPr/>
            </p:nvSpPr>
            <p:spPr bwMode="auto">
              <a:xfrm>
                <a:off x="849" y="899"/>
                <a:ext cx="90" cy="24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Rectangle 15"/>
              <p:cNvSpPr>
                <a:spLocks noChangeArrowheads="1"/>
              </p:cNvSpPr>
              <p:nvPr/>
            </p:nvSpPr>
            <p:spPr bwMode="auto">
              <a:xfrm>
                <a:off x="939" y="879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Rectangle 16"/>
              <p:cNvSpPr>
                <a:spLocks noChangeArrowheads="1"/>
              </p:cNvSpPr>
              <p:nvPr/>
            </p:nvSpPr>
            <p:spPr bwMode="auto">
              <a:xfrm>
                <a:off x="728" y="899"/>
                <a:ext cx="121" cy="22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" name="Rectangle 17"/>
              <p:cNvSpPr>
                <a:spLocks noChangeArrowheads="1"/>
              </p:cNvSpPr>
              <p:nvPr/>
            </p:nvSpPr>
            <p:spPr bwMode="auto">
              <a:xfrm>
                <a:off x="547" y="818"/>
                <a:ext cx="12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Rectangle 18"/>
              <p:cNvSpPr>
                <a:spLocks noChangeArrowheads="1"/>
              </p:cNvSpPr>
              <p:nvPr/>
            </p:nvSpPr>
            <p:spPr bwMode="auto">
              <a:xfrm>
                <a:off x="668" y="859"/>
                <a:ext cx="12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" name="Rectangle 19"/>
              <p:cNvSpPr>
                <a:spLocks noChangeArrowheads="1"/>
              </p:cNvSpPr>
              <p:nvPr/>
            </p:nvSpPr>
            <p:spPr bwMode="auto">
              <a:xfrm>
                <a:off x="1030" y="859"/>
                <a:ext cx="9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" name="Rectangle 20"/>
              <p:cNvSpPr>
                <a:spLocks noChangeArrowheads="1"/>
              </p:cNvSpPr>
              <p:nvPr/>
            </p:nvSpPr>
            <p:spPr bwMode="auto">
              <a:xfrm>
                <a:off x="1120" y="83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" name="Rectangle 21"/>
              <p:cNvSpPr>
                <a:spLocks noChangeArrowheads="1"/>
              </p:cNvSpPr>
              <p:nvPr/>
            </p:nvSpPr>
            <p:spPr bwMode="auto">
              <a:xfrm>
                <a:off x="1150" y="81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" name="Oval 22"/>
              <p:cNvSpPr>
                <a:spLocks noChangeArrowheads="1"/>
              </p:cNvSpPr>
              <p:nvPr/>
            </p:nvSpPr>
            <p:spPr bwMode="auto">
              <a:xfrm>
                <a:off x="547" y="717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" name="Line 23"/>
              <p:cNvSpPr>
                <a:spLocks noChangeShapeType="1"/>
              </p:cNvSpPr>
              <p:nvPr/>
            </p:nvSpPr>
            <p:spPr bwMode="auto">
              <a:xfrm>
                <a:off x="547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Text Box 24"/>
              <p:cNvSpPr txBox="1">
                <a:spLocks noChangeArrowheads="1"/>
              </p:cNvSpPr>
              <p:nvPr/>
            </p:nvSpPr>
            <p:spPr bwMode="auto">
              <a:xfrm>
                <a:off x="506" y="883"/>
                <a:ext cx="79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kumimoji="1" lang="en-US" sz="2000" b="1" dirty="0" smtClean="0"/>
                  <a:t>Files</a:t>
                </a:r>
                <a:endParaRPr kumimoji="1" lang="en-US" sz="20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61" name="Group 260"/>
          <p:cNvGrpSpPr/>
          <p:nvPr/>
        </p:nvGrpSpPr>
        <p:grpSpPr>
          <a:xfrm>
            <a:off x="3581400" y="1219200"/>
            <a:ext cx="1600200" cy="3657600"/>
            <a:chOff x="3581400" y="1219200"/>
            <a:chExt cx="1600200" cy="3657600"/>
          </a:xfrm>
        </p:grpSpPr>
        <p:grpSp>
          <p:nvGrpSpPr>
            <p:cNvPr id="166" name="Group 165"/>
            <p:cNvGrpSpPr/>
            <p:nvPr/>
          </p:nvGrpSpPr>
          <p:grpSpPr>
            <a:xfrm>
              <a:off x="4724399" y="1219200"/>
              <a:ext cx="457201" cy="3657600"/>
              <a:chOff x="3352799" y="1600200"/>
              <a:chExt cx="457201" cy="3657600"/>
            </a:xfrm>
          </p:grpSpPr>
          <p:grpSp>
            <p:nvGrpSpPr>
              <p:cNvPr id="203" name="Group 28"/>
              <p:cNvGrpSpPr/>
              <p:nvPr/>
            </p:nvGrpSpPr>
            <p:grpSpPr>
              <a:xfrm>
                <a:off x="3352799" y="2895600"/>
                <a:ext cx="457200" cy="2362200"/>
                <a:chOff x="3581400" y="2438400"/>
                <a:chExt cx="457200" cy="2362200"/>
              </a:xfrm>
            </p:grpSpPr>
            <p:sp>
              <p:nvSpPr>
                <p:cNvPr id="207" name="Oval 206"/>
                <p:cNvSpPr/>
                <p:nvPr/>
              </p:nvSpPr>
              <p:spPr>
                <a:xfrm rot="16200000">
                  <a:off x="3581400" y="243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Oval 207"/>
                <p:cNvSpPr/>
                <p:nvPr/>
              </p:nvSpPr>
              <p:spPr>
                <a:xfrm rot="16200000">
                  <a:off x="3581400" y="307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Oval 208"/>
                <p:cNvSpPr/>
                <p:nvPr/>
              </p:nvSpPr>
              <p:spPr>
                <a:xfrm rot="16200000">
                  <a:off x="3581400" y="370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Oval 209"/>
                <p:cNvSpPr/>
                <p:nvPr/>
              </p:nvSpPr>
              <p:spPr>
                <a:xfrm rot="16200000">
                  <a:off x="3581400" y="434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4" name="Group 203"/>
              <p:cNvGrpSpPr/>
              <p:nvPr/>
            </p:nvGrpSpPr>
            <p:grpSpPr>
              <a:xfrm>
                <a:off x="3352799" y="1600200"/>
                <a:ext cx="457201" cy="1066800"/>
                <a:chOff x="3352799" y="1600200"/>
                <a:chExt cx="457201" cy="1066800"/>
              </a:xfrm>
            </p:grpSpPr>
            <p:sp>
              <p:nvSpPr>
                <p:cNvPr id="205" name="Oval 204"/>
                <p:cNvSpPr/>
                <p:nvPr/>
              </p:nvSpPr>
              <p:spPr>
                <a:xfrm rot="16200000">
                  <a:off x="3352799" y="16002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Oval 205"/>
                <p:cNvSpPr/>
                <p:nvPr/>
              </p:nvSpPr>
              <p:spPr>
                <a:xfrm rot="16200000">
                  <a:off x="3352800" y="22098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67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81400" y="1219200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81400" y="2453865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9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81400" y="3108737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81400" y="4343400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71" name="Group 9"/>
            <p:cNvGrpSpPr>
              <a:grpSpLocks/>
            </p:cNvGrpSpPr>
            <p:nvPr/>
          </p:nvGrpSpPr>
          <p:grpSpPr bwMode="auto">
            <a:xfrm>
              <a:off x="3676650" y="3763610"/>
              <a:ext cx="762001" cy="457201"/>
              <a:chOff x="506" y="717"/>
              <a:chExt cx="790" cy="445"/>
            </a:xfrm>
          </p:grpSpPr>
          <p:sp>
            <p:nvSpPr>
              <p:cNvPr id="188" name="Oval 10"/>
              <p:cNvSpPr>
                <a:spLocks noChangeArrowheads="1"/>
              </p:cNvSpPr>
              <p:nvPr/>
            </p:nvSpPr>
            <p:spPr bwMode="auto">
              <a:xfrm>
                <a:off x="547" y="980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" name="Line 11"/>
              <p:cNvSpPr>
                <a:spLocks noChangeShapeType="1"/>
              </p:cNvSpPr>
              <p:nvPr/>
            </p:nvSpPr>
            <p:spPr bwMode="auto">
              <a:xfrm>
                <a:off x="1241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" name="Line 12"/>
              <p:cNvSpPr>
                <a:spLocks noChangeShapeType="1"/>
              </p:cNvSpPr>
              <p:nvPr/>
            </p:nvSpPr>
            <p:spPr bwMode="auto">
              <a:xfrm>
                <a:off x="728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Line 13"/>
              <p:cNvSpPr>
                <a:spLocks noChangeShapeType="1"/>
              </p:cNvSpPr>
              <p:nvPr/>
            </p:nvSpPr>
            <p:spPr bwMode="auto">
              <a:xfrm>
                <a:off x="939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" name="Rectangle 14"/>
              <p:cNvSpPr>
                <a:spLocks noChangeArrowheads="1"/>
              </p:cNvSpPr>
              <p:nvPr/>
            </p:nvSpPr>
            <p:spPr bwMode="auto">
              <a:xfrm>
                <a:off x="849" y="899"/>
                <a:ext cx="90" cy="24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" name="Rectangle 15"/>
              <p:cNvSpPr>
                <a:spLocks noChangeArrowheads="1"/>
              </p:cNvSpPr>
              <p:nvPr/>
            </p:nvSpPr>
            <p:spPr bwMode="auto">
              <a:xfrm>
                <a:off x="939" y="879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" name="Rectangle 16"/>
              <p:cNvSpPr>
                <a:spLocks noChangeArrowheads="1"/>
              </p:cNvSpPr>
              <p:nvPr/>
            </p:nvSpPr>
            <p:spPr bwMode="auto">
              <a:xfrm>
                <a:off x="728" y="899"/>
                <a:ext cx="121" cy="22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" name="Rectangle 17"/>
              <p:cNvSpPr>
                <a:spLocks noChangeArrowheads="1"/>
              </p:cNvSpPr>
              <p:nvPr/>
            </p:nvSpPr>
            <p:spPr bwMode="auto">
              <a:xfrm>
                <a:off x="547" y="818"/>
                <a:ext cx="12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" name="Rectangle 18"/>
              <p:cNvSpPr>
                <a:spLocks noChangeArrowheads="1"/>
              </p:cNvSpPr>
              <p:nvPr/>
            </p:nvSpPr>
            <p:spPr bwMode="auto">
              <a:xfrm>
                <a:off x="668" y="859"/>
                <a:ext cx="12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" name="Rectangle 19"/>
              <p:cNvSpPr>
                <a:spLocks noChangeArrowheads="1"/>
              </p:cNvSpPr>
              <p:nvPr/>
            </p:nvSpPr>
            <p:spPr bwMode="auto">
              <a:xfrm>
                <a:off x="1030" y="859"/>
                <a:ext cx="9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" name="Rectangle 20"/>
              <p:cNvSpPr>
                <a:spLocks noChangeArrowheads="1"/>
              </p:cNvSpPr>
              <p:nvPr/>
            </p:nvSpPr>
            <p:spPr bwMode="auto">
              <a:xfrm>
                <a:off x="1120" y="83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" name="Rectangle 21"/>
              <p:cNvSpPr>
                <a:spLocks noChangeArrowheads="1"/>
              </p:cNvSpPr>
              <p:nvPr/>
            </p:nvSpPr>
            <p:spPr bwMode="auto">
              <a:xfrm>
                <a:off x="1150" y="81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0" name="Oval 22"/>
              <p:cNvSpPr>
                <a:spLocks noChangeArrowheads="1"/>
              </p:cNvSpPr>
              <p:nvPr/>
            </p:nvSpPr>
            <p:spPr bwMode="auto">
              <a:xfrm>
                <a:off x="547" y="717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" name="Line 23"/>
              <p:cNvSpPr>
                <a:spLocks noChangeShapeType="1"/>
              </p:cNvSpPr>
              <p:nvPr/>
            </p:nvSpPr>
            <p:spPr bwMode="auto">
              <a:xfrm>
                <a:off x="547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2" name="Text Box 24"/>
              <p:cNvSpPr txBox="1">
                <a:spLocks noChangeArrowheads="1"/>
              </p:cNvSpPr>
              <p:nvPr/>
            </p:nvSpPr>
            <p:spPr bwMode="auto">
              <a:xfrm>
                <a:off x="506" y="883"/>
                <a:ext cx="79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kumimoji="1" lang="en-US" sz="2000" b="1" dirty="0" smtClean="0"/>
                  <a:t>Files</a:t>
                </a:r>
                <a:endParaRPr kumimoji="1" lang="en-US" sz="2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2" name="Group 9"/>
            <p:cNvGrpSpPr>
              <a:grpSpLocks/>
            </p:cNvGrpSpPr>
            <p:nvPr/>
          </p:nvGrpSpPr>
          <p:grpSpPr bwMode="auto">
            <a:xfrm>
              <a:off x="3676650" y="1874073"/>
              <a:ext cx="762001" cy="457201"/>
              <a:chOff x="506" y="717"/>
              <a:chExt cx="790" cy="445"/>
            </a:xfrm>
          </p:grpSpPr>
          <p:sp>
            <p:nvSpPr>
              <p:cNvPr id="173" name="Oval 10"/>
              <p:cNvSpPr>
                <a:spLocks noChangeArrowheads="1"/>
              </p:cNvSpPr>
              <p:nvPr/>
            </p:nvSpPr>
            <p:spPr bwMode="auto">
              <a:xfrm>
                <a:off x="547" y="980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" name="Line 11"/>
              <p:cNvSpPr>
                <a:spLocks noChangeShapeType="1"/>
              </p:cNvSpPr>
              <p:nvPr/>
            </p:nvSpPr>
            <p:spPr bwMode="auto">
              <a:xfrm>
                <a:off x="1241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Line 12"/>
              <p:cNvSpPr>
                <a:spLocks noChangeShapeType="1"/>
              </p:cNvSpPr>
              <p:nvPr/>
            </p:nvSpPr>
            <p:spPr bwMode="auto">
              <a:xfrm>
                <a:off x="728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" name="Line 13"/>
              <p:cNvSpPr>
                <a:spLocks noChangeShapeType="1"/>
              </p:cNvSpPr>
              <p:nvPr/>
            </p:nvSpPr>
            <p:spPr bwMode="auto">
              <a:xfrm>
                <a:off x="939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Rectangle 14"/>
              <p:cNvSpPr>
                <a:spLocks noChangeArrowheads="1"/>
              </p:cNvSpPr>
              <p:nvPr/>
            </p:nvSpPr>
            <p:spPr bwMode="auto">
              <a:xfrm>
                <a:off x="849" y="899"/>
                <a:ext cx="90" cy="24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Rectangle 15"/>
              <p:cNvSpPr>
                <a:spLocks noChangeArrowheads="1"/>
              </p:cNvSpPr>
              <p:nvPr/>
            </p:nvSpPr>
            <p:spPr bwMode="auto">
              <a:xfrm>
                <a:off x="939" y="879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" name="Rectangle 16"/>
              <p:cNvSpPr>
                <a:spLocks noChangeArrowheads="1"/>
              </p:cNvSpPr>
              <p:nvPr/>
            </p:nvSpPr>
            <p:spPr bwMode="auto">
              <a:xfrm>
                <a:off x="728" y="899"/>
                <a:ext cx="121" cy="22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Rectangle 17"/>
              <p:cNvSpPr>
                <a:spLocks noChangeArrowheads="1"/>
              </p:cNvSpPr>
              <p:nvPr/>
            </p:nvSpPr>
            <p:spPr bwMode="auto">
              <a:xfrm>
                <a:off x="547" y="818"/>
                <a:ext cx="12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Rectangle 18"/>
              <p:cNvSpPr>
                <a:spLocks noChangeArrowheads="1"/>
              </p:cNvSpPr>
              <p:nvPr/>
            </p:nvSpPr>
            <p:spPr bwMode="auto">
              <a:xfrm>
                <a:off x="668" y="859"/>
                <a:ext cx="12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" name="Rectangle 19"/>
              <p:cNvSpPr>
                <a:spLocks noChangeArrowheads="1"/>
              </p:cNvSpPr>
              <p:nvPr/>
            </p:nvSpPr>
            <p:spPr bwMode="auto">
              <a:xfrm>
                <a:off x="1030" y="859"/>
                <a:ext cx="9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" name="Rectangle 20"/>
              <p:cNvSpPr>
                <a:spLocks noChangeArrowheads="1"/>
              </p:cNvSpPr>
              <p:nvPr/>
            </p:nvSpPr>
            <p:spPr bwMode="auto">
              <a:xfrm>
                <a:off x="1120" y="83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" name="Rectangle 21"/>
              <p:cNvSpPr>
                <a:spLocks noChangeArrowheads="1"/>
              </p:cNvSpPr>
              <p:nvPr/>
            </p:nvSpPr>
            <p:spPr bwMode="auto">
              <a:xfrm>
                <a:off x="1150" y="81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" name="Oval 22"/>
              <p:cNvSpPr>
                <a:spLocks noChangeArrowheads="1"/>
              </p:cNvSpPr>
              <p:nvPr/>
            </p:nvSpPr>
            <p:spPr bwMode="auto">
              <a:xfrm>
                <a:off x="547" y="717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" name="Line 23"/>
              <p:cNvSpPr>
                <a:spLocks noChangeShapeType="1"/>
              </p:cNvSpPr>
              <p:nvPr/>
            </p:nvSpPr>
            <p:spPr bwMode="auto">
              <a:xfrm>
                <a:off x="547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" name="Text Box 24"/>
              <p:cNvSpPr txBox="1">
                <a:spLocks noChangeArrowheads="1"/>
              </p:cNvSpPr>
              <p:nvPr/>
            </p:nvSpPr>
            <p:spPr bwMode="auto">
              <a:xfrm>
                <a:off x="506" y="883"/>
                <a:ext cx="79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kumimoji="1" lang="en-US" sz="2000" b="1" dirty="0" smtClean="0"/>
                  <a:t>Files</a:t>
                </a:r>
                <a:endParaRPr kumimoji="1" lang="en-US" sz="20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62" name="Group 261"/>
          <p:cNvGrpSpPr/>
          <p:nvPr/>
        </p:nvGrpSpPr>
        <p:grpSpPr>
          <a:xfrm>
            <a:off x="5410200" y="1219200"/>
            <a:ext cx="1600200" cy="3657600"/>
            <a:chOff x="5410200" y="1219200"/>
            <a:chExt cx="1600200" cy="3657600"/>
          </a:xfrm>
        </p:grpSpPr>
        <p:grpSp>
          <p:nvGrpSpPr>
            <p:cNvPr id="212" name="Group 211"/>
            <p:cNvGrpSpPr/>
            <p:nvPr/>
          </p:nvGrpSpPr>
          <p:grpSpPr>
            <a:xfrm>
              <a:off x="6553199" y="1219200"/>
              <a:ext cx="457201" cy="3657600"/>
              <a:chOff x="3352799" y="1600200"/>
              <a:chExt cx="457201" cy="3657600"/>
            </a:xfrm>
          </p:grpSpPr>
          <p:grpSp>
            <p:nvGrpSpPr>
              <p:cNvPr id="249" name="Group 28"/>
              <p:cNvGrpSpPr/>
              <p:nvPr/>
            </p:nvGrpSpPr>
            <p:grpSpPr>
              <a:xfrm>
                <a:off x="3352799" y="2895600"/>
                <a:ext cx="457200" cy="2362200"/>
                <a:chOff x="3581400" y="2438400"/>
                <a:chExt cx="457200" cy="2362200"/>
              </a:xfrm>
            </p:grpSpPr>
            <p:sp>
              <p:nvSpPr>
                <p:cNvPr id="253" name="Oval 252"/>
                <p:cNvSpPr/>
                <p:nvPr/>
              </p:nvSpPr>
              <p:spPr>
                <a:xfrm rot="16200000">
                  <a:off x="3581400" y="243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Oval 253"/>
                <p:cNvSpPr/>
                <p:nvPr/>
              </p:nvSpPr>
              <p:spPr>
                <a:xfrm rot="16200000">
                  <a:off x="3581400" y="307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Oval 254"/>
                <p:cNvSpPr/>
                <p:nvPr/>
              </p:nvSpPr>
              <p:spPr>
                <a:xfrm rot="16200000">
                  <a:off x="3581400" y="370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Oval 255"/>
                <p:cNvSpPr/>
                <p:nvPr/>
              </p:nvSpPr>
              <p:spPr>
                <a:xfrm rot="16200000">
                  <a:off x="3581400" y="434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0" name="Group 249"/>
              <p:cNvGrpSpPr/>
              <p:nvPr/>
            </p:nvGrpSpPr>
            <p:grpSpPr>
              <a:xfrm>
                <a:off x="3352799" y="1600200"/>
                <a:ext cx="457201" cy="1066800"/>
                <a:chOff x="3352799" y="1600200"/>
                <a:chExt cx="457201" cy="1066800"/>
              </a:xfrm>
            </p:grpSpPr>
            <p:sp>
              <p:nvSpPr>
                <p:cNvPr id="251" name="Oval 250"/>
                <p:cNvSpPr/>
                <p:nvPr/>
              </p:nvSpPr>
              <p:spPr>
                <a:xfrm rot="16200000">
                  <a:off x="3352799" y="16002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Oval 251"/>
                <p:cNvSpPr/>
                <p:nvPr/>
              </p:nvSpPr>
              <p:spPr>
                <a:xfrm rot="16200000">
                  <a:off x="3352800" y="22098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213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10200" y="1219200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10200" y="2453865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10200" y="3108737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10200" y="4343400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17" name="Group 9"/>
            <p:cNvGrpSpPr>
              <a:grpSpLocks/>
            </p:cNvGrpSpPr>
            <p:nvPr/>
          </p:nvGrpSpPr>
          <p:grpSpPr bwMode="auto">
            <a:xfrm>
              <a:off x="5505450" y="3763610"/>
              <a:ext cx="762001" cy="457201"/>
              <a:chOff x="506" y="717"/>
              <a:chExt cx="790" cy="445"/>
            </a:xfrm>
          </p:grpSpPr>
          <p:sp>
            <p:nvSpPr>
              <p:cNvPr id="234" name="Oval 10"/>
              <p:cNvSpPr>
                <a:spLocks noChangeArrowheads="1"/>
              </p:cNvSpPr>
              <p:nvPr/>
            </p:nvSpPr>
            <p:spPr bwMode="auto">
              <a:xfrm>
                <a:off x="547" y="980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" name="Line 11"/>
              <p:cNvSpPr>
                <a:spLocks noChangeShapeType="1"/>
              </p:cNvSpPr>
              <p:nvPr/>
            </p:nvSpPr>
            <p:spPr bwMode="auto">
              <a:xfrm>
                <a:off x="1241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" name="Line 12"/>
              <p:cNvSpPr>
                <a:spLocks noChangeShapeType="1"/>
              </p:cNvSpPr>
              <p:nvPr/>
            </p:nvSpPr>
            <p:spPr bwMode="auto">
              <a:xfrm>
                <a:off x="728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" name="Line 13"/>
              <p:cNvSpPr>
                <a:spLocks noChangeShapeType="1"/>
              </p:cNvSpPr>
              <p:nvPr/>
            </p:nvSpPr>
            <p:spPr bwMode="auto">
              <a:xfrm>
                <a:off x="939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" name="Rectangle 14"/>
              <p:cNvSpPr>
                <a:spLocks noChangeArrowheads="1"/>
              </p:cNvSpPr>
              <p:nvPr/>
            </p:nvSpPr>
            <p:spPr bwMode="auto">
              <a:xfrm>
                <a:off x="849" y="899"/>
                <a:ext cx="90" cy="24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" name="Rectangle 15"/>
              <p:cNvSpPr>
                <a:spLocks noChangeArrowheads="1"/>
              </p:cNvSpPr>
              <p:nvPr/>
            </p:nvSpPr>
            <p:spPr bwMode="auto">
              <a:xfrm>
                <a:off x="939" y="879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" name="Rectangle 16"/>
              <p:cNvSpPr>
                <a:spLocks noChangeArrowheads="1"/>
              </p:cNvSpPr>
              <p:nvPr/>
            </p:nvSpPr>
            <p:spPr bwMode="auto">
              <a:xfrm>
                <a:off x="728" y="899"/>
                <a:ext cx="121" cy="22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" name="Rectangle 17"/>
              <p:cNvSpPr>
                <a:spLocks noChangeArrowheads="1"/>
              </p:cNvSpPr>
              <p:nvPr/>
            </p:nvSpPr>
            <p:spPr bwMode="auto">
              <a:xfrm>
                <a:off x="547" y="818"/>
                <a:ext cx="12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" name="Rectangle 18"/>
              <p:cNvSpPr>
                <a:spLocks noChangeArrowheads="1"/>
              </p:cNvSpPr>
              <p:nvPr/>
            </p:nvSpPr>
            <p:spPr bwMode="auto">
              <a:xfrm>
                <a:off x="668" y="859"/>
                <a:ext cx="12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" name="Rectangle 19"/>
              <p:cNvSpPr>
                <a:spLocks noChangeArrowheads="1"/>
              </p:cNvSpPr>
              <p:nvPr/>
            </p:nvSpPr>
            <p:spPr bwMode="auto">
              <a:xfrm>
                <a:off x="1030" y="859"/>
                <a:ext cx="9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" name="Rectangle 20"/>
              <p:cNvSpPr>
                <a:spLocks noChangeArrowheads="1"/>
              </p:cNvSpPr>
              <p:nvPr/>
            </p:nvSpPr>
            <p:spPr bwMode="auto">
              <a:xfrm>
                <a:off x="1120" y="83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" name="Rectangle 21"/>
              <p:cNvSpPr>
                <a:spLocks noChangeArrowheads="1"/>
              </p:cNvSpPr>
              <p:nvPr/>
            </p:nvSpPr>
            <p:spPr bwMode="auto">
              <a:xfrm>
                <a:off x="1150" y="81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" name="Oval 22"/>
              <p:cNvSpPr>
                <a:spLocks noChangeArrowheads="1"/>
              </p:cNvSpPr>
              <p:nvPr/>
            </p:nvSpPr>
            <p:spPr bwMode="auto">
              <a:xfrm>
                <a:off x="547" y="717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" name="Line 23"/>
              <p:cNvSpPr>
                <a:spLocks noChangeShapeType="1"/>
              </p:cNvSpPr>
              <p:nvPr/>
            </p:nvSpPr>
            <p:spPr bwMode="auto">
              <a:xfrm>
                <a:off x="547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" name="Text Box 24"/>
              <p:cNvSpPr txBox="1">
                <a:spLocks noChangeArrowheads="1"/>
              </p:cNvSpPr>
              <p:nvPr/>
            </p:nvSpPr>
            <p:spPr bwMode="auto">
              <a:xfrm>
                <a:off x="506" y="883"/>
                <a:ext cx="79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kumimoji="1" lang="en-US" sz="2000" b="1" dirty="0" smtClean="0"/>
                  <a:t>Files</a:t>
                </a:r>
                <a:endParaRPr kumimoji="1" lang="en-US" sz="2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8" name="Group 9"/>
            <p:cNvGrpSpPr>
              <a:grpSpLocks/>
            </p:cNvGrpSpPr>
            <p:nvPr/>
          </p:nvGrpSpPr>
          <p:grpSpPr bwMode="auto">
            <a:xfrm>
              <a:off x="5505450" y="1874073"/>
              <a:ext cx="762001" cy="457201"/>
              <a:chOff x="506" y="717"/>
              <a:chExt cx="790" cy="445"/>
            </a:xfrm>
          </p:grpSpPr>
          <p:sp>
            <p:nvSpPr>
              <p:cNvPr id="219" name="Oval 10"/>
              <p:cNvSpPr>
                <a:spLocks noChangeArrowheads="1"/>
              </p:cNvSpPr>
              <p:nvPr/>
            </p:nvSpPr>
            <p:spPr bwMode="auto">
              <a:xfrm>
                <a:off x="547" y="980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" name="Line 11"/>
              <p:cNvSpPr>
                <a:spLocks noChangeShapeType="1"/>
              </p:cNvSpPr>
              <p:nvPr/>
            </p:nvSpPr>
            <p:spPr bwMode="auto">
              <a:xfrm>
                <a:off x="1241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" name="Line 12"/>
              <p:cNvSpPr>
                <a:spLocks noChangeShapeType="1"/>
              </p:cNvSpPr>
              <p:nvPr/>
            </p:nvSpPr>
            <p:spPr bwMode="auto">
              <a:xfrm>
                <a:off x="728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" name="Line 13"/>
              <p:cNvSpPr>
                <a:spLocks noChangeShapeType="1"/>
              </p:cNvSpPr>
              <p:nvPr/>
            </p:nvSpPr>
            <p:spPr bwMode="auto">
              <a:xfrm>
                <a:off x="939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" name="Rectangle 14"/>
              <p:cNvSpPr>
                <a:spLocks noChangeArrowheads="1"/>
              </p:cNvSpPr>
              <p:nvPr/>
            </p:nvSpPr>
            <p:spPr bwMode="auto">
              <a:xfrm>
                <a:off x="849" y="899"/>
                <a:ext cx="90" cy="24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4" name="Rectangle 15"/>
              <p:cNvSpPr>
                <a:spLocks noChangeArrowheads="1"/>
              </p:cNvSpPr>
              <p:nvPr/>
            </p:nvSpPr>
            <p:spPr bwMode="auto">
              <a:xfrm>
                <a:off x="939" y="879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" name="Rectangle 16"/>
              <p:cNvSpPr>
                <a:spLocks noChangeArrowheads="1"/>
              </p:cNvSpPr>
              <p:nvPr/>
            </p:nvSpPr>
            <p:spPr bwMode="auto">
              <a:xfrm>
                <a:off x="728" y="899"/>
                <a:ext cx="121" cy="22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" name="Rectangle 17"/>
              <p:cNvSpPr>
                <a:spLocks noChangeArrowheads="1"/>
              </p:cNvSpPr>
              <p:nvPr/>
            </p:nvSpPr>
            <p:spPr bwMode="auto">
              <a:xfrm>
                <a:off x="547" y="818"/>
                <a:ext cx="12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" name="Rectangle 18"/>
              <p:cNvSpPr>
                <a:spLocks noChangeArrowheads="1"/>
              </p:cNvSpPr>
              <p:nvPr/>
            </p:nvSpPr>
            <p:spPr bwMode="auto">
              <a:xfrm>
                <a:off x="668" y="859"/>
                <a:ext cx="12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8" name="Rectangle 19"/>
              <p:cNvSpPr>
                <a:spLocks noChangeArrowheads="1"/>
              </p:cNvSpPr>
              <p:nvPr/>
            </p:nvSpPr>
            <p:spPr bwMode="auto">
              <a:xfrm>
                <a:off x="1030" y="859"/>
                <a:ext cx="9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" name="Rectangle 20"/>
              <p:cNvSpPr>
                <a:spLocks noChangeArrowheads="1"/>
              </p:cNvSpPr>
              <p:nvPr/>
            </p:nvSpPr>
            <p:spPr bwMode="auto">
              <a:xfrm>
                <a:off x="1120" y="83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0" name="Rectangle 21"/>
              <p:cNvSpPr>
                <a:spLocks noChangeArrowheads="1"/>
              </p:cNvSpPr>
              <p:nvPr/>
            </p:nvSpPr>
            <p:spPr bwMode="auto">
              <a:xfrm>
                <a:off x="1150" y="81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" name="Oval 22"/>
              <p:cNvSpPr>
                <a:spLocks noChangeArrowheads="1"/>
              </p:cNvSpPr>
              <p:nvPr/>
            </p:nvSpPr>
            <p:spPr bwMode="auto">
              <a:xfrm>
                <a:off x="547" y="717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2" name="Line 23"/>
              <p:cNvSpPr>
                <a:spLocks noChangeShapeType="1"/>
              </p:cNvSpPr>
              <p:nvPr/>
            </p:nvSpPr>
            <p:spPr bwMode="auto">
              <a:xfrm>
                <a:off x="547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" name="Text Box 24"/>
              <p:cNvSpPr txBox="1">
                <a:spLocks noChangeArrowheads="1"/>
              </p:cNvSpPr>
              <p:nvPr/>
            </p:nvSpPr>
            <p:spPr bwMode="auto">
              <a:xfrm>
                <a:off x="506" y="883"/>
                <a:ext cx="79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kumimoji="1" lang="en-US" sz="2000" b="1" dirty="0" smtClean="0"/>
                  <a:t>Files</a:t>
                </a:r>
                <a:endParaRPr kumimoji="1" lang="en-US" sz="20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67" name="TextBox 266"/>
          <p:cNvSpPr txBox="1"/>
          <p:nvPr/>
        </p:nvSpPr>
        <p:spPr>
          <a:xfrm>
            <a:off x="3810000" y="4953000"/>
            <a:ext cx="1941558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Higher Level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Processing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Such as R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PCA, Clustering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Correlations …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Maybe MPI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8" name="TextBox 267"/>
          <p:cNvSpPr txBox="1"/>
          <p:nvPr/>
        </p:nvSpPr>
        <p:spPr>
          <a:xfrm>
            <a:off x="7315200" y="2133600"/>
            <a:ext cx="1591141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Visualization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User Portal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Knowledge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Discovery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467600" cy="6858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MapReduce “File/Data Repository” Parallelism</a:t>
            </a:r>
            <a:endParaRPr lang="en-US" sz="3200" b="1" dirty="0"/>
          </a:p>
        </p:txBody>
      </p:sp>
      <p:grpSp>
        <p:nvGrpSpPr>
          <p:cNvPr id="3" name="Group 65"/>
          <p:cNvGrpSpPr/>
          <p:nvPr/>
        </p:nvGrpSpPr>
        <p:grpSpPr>
          <a:xfrm>
            <a:off x="228600" y="2819400"/>
            <a:ext cx="7696200" cy="3810000"/>
            <a:chOff x="228600" y="3048000"/>
            <a:chExt cx="7696200" cy="3810000"/>
          </a:xfrm>
        </p:grpSpPr>
        <p:grpSp>
          <p:nvGrpSpPr>
            <p:cNvPr id="4" name="Group 51"/>
            <p:cNvGrpSpPr/>
            <p:nvPr/>
          </p:nvGrpSpPr>
          <p:grpSpPr>
            <a:xfrm>
              <a:off x="228600" y="3048000"/>
              <a:ext cx="7696200" cy="3810000"/>
              <a:chOff x="228600" y="3048000"/>
              <a:chExt cx="7696200" cy="381000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8600" y="3048000"/>
                <a:ext cx="2857500" cy="381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9" name="Group 13"/>
              <p:cNvGrpSpPr/>
              <p:nvPr/>
            </p:nvGrpSpPr>
            <p:grpSpPr>
              <a:xfrm>
                <a:off x="35814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5" name="Oval 4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14"/>
              <p:cNvGrpSpPr/>
              <p:nvPr/>
            </p:nvGrpSpPr>
            <p:grpSpPr>
              <a:xfrm>
                <a:off x="48387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16" name="Oval 15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21"/>
              <p:cNvGrpSpPr/>
              <p:nvPr/>
            </p:nvGrpSpPr>
            <p:grpSpPr>
              <a:xfrm>
                <a:off x="60960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23" name="Oval 22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" name="Oval 28"/>
              <p:cNvSpPr/>
              <p:nvPr/>
            </p:nvSpPr>
            <p:spPr>
              <a:xfrm>
                <a:off x="7467600" y="3048000"/>
                <a:ext cx="457200" cy="37338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4" name="Straight Arrow Connector 53"/>
            <p:cNvCxnSpPr/>
            <p:nvPr/>
          </p:nvCxnSpPr>
          <p:spPr>
            <a:xfrm>
              <a:off x="1219200" y="6553200"/>
              <a:ext cx="22860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1447800" y="5867400"/>
              <a:ext cx="20574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1524000" y="5257800"/>
              <a:ext cx="19812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2133600" y="4572000"/>
              <a:ext cx="13716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2438400" y="3963988"/>
              <a:ext cx="1066800" cy="379412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5400000" flipH="1" flipV="1">
              <a:off x="2667000" y="3276600"/>
              <a:ext cx="838200" cy="838200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72"/>
          <p:cNvGrpSpPr/>
          <p:nvPr/>
        </p:nvGrpSpPr>
        <p:grpSpPr>
          <a:xfrm>
            <a:off x="4114800" y="3048000"/>
            <a:ext cx="685800" cy="3278188"/>
            <a:chOff x="4114800" y="3276600"/>
            <a:chExt cx="685800" cy="3278188"/>
          </a:xfrm>
        </p:grpSpPr>
        <p:cxnSp>
          <p:nvCxnSpPr>
            <p:cNvPr id="55" name="Straight Arrow Connector 54"/>
            <p:cNvCxnSpPr/>
            <p:nvPr/>
          </p:nvCxnSpPr>
          <p:spPr>
            <a:xfrm>
              <a:off x="4114800" y="655320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4114800" y="589788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4114800" y="524256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4114800" y="458724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4114800" y="393192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4114800" y="327660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Arrow Connector 74"/>
          <p:cNvCxnSpPr/>
          <p:nvPr/>
        </p:nvCxnSpPr>
        <p:spPr>
          <a:xfrm rot="5400000" flipH="1" flipV="1">
            <a:off x="4724400" y="5029200"/>
            <a:ext cx="1905000" cy="68580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334000" y="566928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501396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rot="16200000" flipH="1">
            <a:off x="4693920" y="4998720"/>
            <a:ext cx="1965960" cy="68580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5334000" y="3124200"/>
            <a:ext cx="685800" cy="57912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16200000" flipH="1">
            <a:off x="5334000" y="3048000"/>
            <a:ext cx="685800" cy="68580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6629400" y="3124200"/>
            <a:ext cx="8382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6629400" y="3733800"/>
            <a:ext cx="7620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6629400" y="4419600"/>
            <a:ext cx="7620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6629400" y="5029200"/>
            <a:ext cx="7620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6629400" y="5410200"/>
            <a:ext cx="685800" cy="2286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6629400" y="5943600"/>
            <a:ext cx="7620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98"/>
          <p:cNvGrpSpPr/>
          <p:nvPr/>
        </p:nvGrpSpPr>
        <p:grpSpPr>
          <a:xfrm>
            <a:off x="228600" y="1218177"/>
            <a:ext cx="2743200" cy="915423"/>
            <a:chOff x="152400" y="1371600"/>
            <a:chExt cx="3048000" cy="106782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1371600"/>
              <a:ext cx="1100137" cy="1035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t="42278"/>
            <a:stretch>
              <a:fillRect/>
            </a:stretch>
          </p:blipFill>
          <p:spPr bwMode="auto">
            <a:xfrm>
              <a:off x="1371600" y="1371600"/>
              <a:ext cx="1828800" cy="1067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0" name="TextBox 99"/>
          <p:cNvSpPr txBox="1"/>
          <p:nvPr/>
        </p:nvSpPr>
        <p:spPr>
          <a:xfrm>
            <a:off x="914400" y="8382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Instruments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990600" y="24384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Disks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 rot="5400000">
            <a:off x="380206" y="2438400"/>
            <a:ext cx="610394" cy="7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rot="5400000">
            <a:off x="1905000" y="2438400"/>
            <a:ext cx="610394" cy="7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4572000" y="6488668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Computers/Disks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4290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1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7244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2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9436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3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858000" y="2373868"/>
            <a:ext cx="884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Reduce</a:t>
            </a:r>
            <a:endParaRPr lang="en-US" b="1" baseline="-25000" dirty="0">
              <a:solidFill>
                <a:srgbClr val="FFC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733800" y="1905000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Communication via Messages/Files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 rot="5400000">
            <a:off x="4114800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5400000">
            <a:off x="5334794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rot="5400000">
            <a:off x="6477794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3200400" y="8382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Map</a:t>
            </a:r>
            <a:r>
              <a:rPr lang="en-US" dirty="0" smtClean="0"/>
              <a:t>      = (data parallel) computation reading and writing data</a:t>
            </a:r>
          </a:p>
          <a:p>
            <a:r>
              <a:rPr lang="en-US" b="1" dirty="0" smtClean="0"/>
              <a:t>Reduce</a:t>
            </a:r>
            <a:r>
              <a:rPr lang="en-US" dirty="0" smtClean="0"/>
              <a:t> = Collective/Consolidation phase e.g. forming multiple global sums as in histogram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8153400" y="2133600"/>
            <a:ext cx="848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Portals</a:t>
            </a:r>
            <a:br>
              <a:rPr lang="en-US" b="1" dirty="0" smtClean="0"/>
            </a:br>
            <a:r>
              <a:rPr lang="en-US" b="1" dirty="0" smtClean="0"/>
              <a:t>/Users</a:t>
            </a:r>
            <a:endParaRPr lang="en-US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9600" y="3124200"/>
            <a:ext cx="765149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8229600" y="4191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53400" y="5257800"/>
            <a:ext cx="8667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52400"/>
            <a:ext cx="90678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Cloud Computing: Infrastructure and Runtimes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924800" cy="41148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Cloud infrastructure: </a:t>
            </a:r>
            <a:r>
              <a:rPr lang="en-US" sz="2000" dirty="0" smtClean="0"/>
              <a:t>outsourcing of servers, computing, data, file space, etc.</a:t>
            </a:r>
          </a:p>
          <a:p>
            <a:pPr lvl="1"/>
            <a:r>
              <a:rPr lang="en-US" sz="2000" dirty="0" smtClean="0"/>
              <a:t>Handled through Web services that control virtual machine lifecycles.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Cloud runtimes:</a:t>
            </a:r>
            <a:r>
              <a:rPr lang="en-US" sz="2000" dirty="0" smtClean="0">
                <a:solidFill>
                  <a:srgbClr val="DDF53D"/>
                </a:solidFill>
              </a:rPr>
              <a:t> </a:t>
            </a:r>
            <a:r>
              <a:rPr lang="en-US" sz="2000" dirty="0" smtClean="0"/>
              <a:t>tools (for using clouds) to do data-parallel computations. </a:t>
            </a:r>
          </a:p>
          <a:p>
            <a:pPr lvl="1"/>
            <a:r>
              <a:rPr lang="en-US" sz="2000" dirty="0" smtClean="0"/>
              <a:t>Apache </a:t>
            </a:r>
            <a:r>
              <a:rPr lang="en-US" sz="2000" dirty="0" err="1" smtClean="0"/>
              <a:t>Hadoop</a:t>
            </a:r>
            <a:r>
              <a:rPr lang="en-US" sz="2000" dirty="0" smtClean="0"/>
              <a:t>, Google </a:t>
            </a:r>
            <a:r>
              <a:rPr lang="en-US" sz="2000" dirty="0" err="1" smtClean="0"/>
              <a:t>MapReduce</a:t>
            </a:r>
            <a:r>
              <a:rPr lang="en-US" sz="2000" dirty="0" smtClean="0"/>
              <a:t>, Microsoft Dryad, and others </a:t>
            </a:r>
          </a:p>
          <a:p>
            <a:pPr lvl="1"/>
            <a:r>
              <a:rPr lang="en-US" sz="2000" dirty="0" smtClean="0"/>
              <a:t>Designed for information retrieval but are excellent for a wide range of </a:t>
            </a:r>
            <a:r>
              <a:rPr lang="en-US" sz="2000" dirty="0" smtClean="0">
                <a:solidFill>
                  <a:srgbClr val="FF0000"/>
                </a:solidFill>
              </a:rPr>
              <a:t>science data analysis applications</a:t>
            </a:r>
            <a:endParaRPr lang="en-US" sz="2000" dirty="0" smtClean="0"/>
          </a:p>
          <a:p>
            <a:pPr lvl="1"/>
            <a:r>
              <a:rPr lang="en-US" sz="2000" dirty="0" smtClean="0"/>
              <a:t>Can also do much traditional parallel computing for data-mining if extended to support </a:t>
            </a:r>
            <a:r>
              <a:rPr lang="en-US" sz="2000" dirty="0" smtClean="0">
                <a:solidFill>
                  <a:srgbClr val="FF0000"/>
                </a:solidFill>
              </a:rPr>
              <a:t>iterative</a:t>
            </a:r>
            <a:r>
              <a:rPr lang="en-US" sz="2000" dirty="0" smtClean="0"/>
              <a:t> operations</a:t>
            </a:r>
          </a:p>
          <a:p>
            <a:pPr lvl="1"/>
            <a:r>
              <a:rPr lang="en-US" sz="2000" dirty="0" smtClean="0"/>
              <a:t>Not usually on Virtual Machines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Application Classes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991600" cy="6019800"/>
          </a:xfrm>
        </p:spPr>
        <p:txBody>
          <a:bodyPr>
            <a:noAutofit/>
          </a:bodyPr>
          <a:lstStyle/>
          <a:p>
            <a:r>
              <a:rPr lang="en-US" sz="2000" dirty="0" smtClean="0">
                <a:cs typeface="Arial" pitchFamily="34" charset="0"/>
              </a:rPr>
              <a:t>         Application—parallel software/hardware in terms of 5 “Application Architecture” Structures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  <a:cs typeface="Arial" pitchFamily="34" charset="0"/>
              </a:rPr>
              <a:t>1) Synchronous </a:t>
            </a:r>
            <a:r>
              <a:rPr lang="en-US" sz="1600" dirty="0" smtClean="0">
                <a:cs typeface="Arial" pitchFamily="34" charset="0"/>
              </a:rPr>
              <a:t>– Lockstep Operation as in SIMD architectures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  <a:cs typeface="Arial" pitchFamily="34" charset="0"/>
              </a:rPr>
              <a:t>2) Loosely Synchronous </a:t>
            </a:r>
            <a:r>
              <a:rPr lang="en-US" sz="1600" dirty="0" smtClean="0">
                <a:cs typeface="Arial" pitchFamily="34" charset="0"/>
              </a:rPr>
              <a:t>– Iterative Compute-Communication stages with independent compute (map) operations for each CPU. Heart of most MPI jobs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  <a:cs typeface="Arial" pitchFamily="34" charset="0"/>
              </a:rPr>
              <a:t>3) Asynchronous </a:t>
            </a:r>
            <a:r>
              <a:rPr lang="en-US" sz="1600" dirty="0" smtClean="0">
                <a:cs typeface="Arial" pitchFamily="34" charset="0"/>
              </a:rPr>
              <a:t>– Compute Chess; Combinatorial Search often supported by dynamic threads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  <a:cs typeface="Arial" pitchFamily="34" charset="0"/>
              </a:rPr>
              <a:t>4) Pleasingly Parallel </a:t>
            </a:r>
            <a:r>
              <a:rPr lang="en-US" sz="1600" dirty="0" smtClean="0">
                <a:cs typeface="Arial" pitchFamily="34" charset="0"/>
              </a:rPr>
              <a:t>– Each component independent – in 1988, I estimated at 20% total in hypercube conference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  <a:cs typeface="Arial" pitchFamily="34" charset="0"/>
              </a:rPr>
              <a:t>5) </a:t>
            </a:r>
            <a:r>
              <a:rPr lang="en-US" sz="1600" dirty="0" err="1" smtClean="0">
                <a:solidFill>
                  <a:srgbClr val="FF0000"/>
                </a:solidFill>
                <a:cs typeface="Arial" pitchFamily="34" charset="0"/>
              </a:rPr>
              <a:t>Metaproblems</a:t>
            </a:r>
            <a:r>
              <a:rPr lang="en-US" sz="1600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1600" dirty="0" smtClean="0">
                <a:cs typeface="Arial" pitchFamily="34" charset="0"/>
              </a:rPr>
              <a:t>– Coarse grain (asynchronous) combinations of classes 1)-4). The preserve of workflow.</a:t>
            </a:r>
          </a:p>
          <a:p>
            <a:r>
              <a:rPr lang="en-US" sz="2000" dirty="0" smtClean="0">
                <a:cs typeface="Arial" pitchFamily="34" charset="0"/>
              </a:rPr>
              <a:t>Grids greatly increased work in classes 4) and 5)</a:t>
            </a:r>
          </a:p>
          <a:p>
            <a:r>
              <a:rPr lang="en-US" sz="2000" dirty="0" smtClean="0">
                <a:cs typeface="Arial" pitchFamily="34" charset="0"/>
              </a:rPr>
              <a:t>The above largely described simulations and not data processing. Now we should admit the class which crosses classes 2) 4) 5) above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  <a:cs typeface="Arial" pitchFamily="34" charset="0"/>
              </a:rPr>
              <a:t>6) MapReduce++ </a:t>
            </a:r>
            <a:r>
              <a:rPr lang="en-US" sz="1600" dirty="0" smtClean="0">
                <a:cs typeface="Arial" pitchFamily="34" charset="0"/>
              </a:rPr>
              <a:t>which describe file(database) to file(database) operations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  <a:cs typeface="Arial" pitchFamily="34" charset="0"/>
              </a:rPr>
              <a:t>6a) Pleasing Parallel Map Only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  <a:cs typeface="Arial" pitchFamily="34" charset="0"/>
              </a:rPr>
              <a:t>6b) Map followed by reductions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  <a:cs typeface="Arial" pitchFamily="34" charset="0"/>
              </a:rPr>
              <a:t>6c) Iterative “Map followed by reductions” </a:t>
            </a:r>
            <a:r>
              <a:rPr lang="en-US" sz="1600" dirty="0" smtClean="0">
                <a:cs typeface="Arial" pitchFamily="34" charset="0"/>
              </a:rPr>
              <a:t>– Extension of Current Technologies that supports much linear algebra and datamining</a:t>
            </a:r>
          </a:p>
          <a:p>
            <a:r>
              <a:rPr lang="en-US" sz="2000" dirty="0" smtClean="0">
                <a:cs typeface="Arial" pitchFamily="34" charset="0"/>
              </a:rPr>
              <a:t>Note overheads in 1) 2) 6c) go like Communication Time/Calculation Time and basic MapReduce pays file read/write costs while MPI is microseconds</a:t>
            </a:r>
            <a:br>
              <a:rPr lang="en-US" sz="2000" dirty="0" smtClean="0">
                <a:cs typeface="Arial" pitchFamily="34" charset="0"/>
              </a:rPr>
            </a:br>
            <a:r>
              <a:rPr lang="en-US" sz="2000" dirty="0" smtClean="0">
                <a:cs typeface="Arial" pitchFamily="34" charset="0"/>
              </a:rPr>
              <a:t/>
            </a:r>
            <a:br>
              <a:rPr lang="en-US" sz="2000" dirty="0" smtClean="0">
                <a:cs typeface="Arial" pitchFamily="34" charset="0"/>
              </a:rPr>
            </a:br>
            <a:endParaRPr lang="en-US" sz="20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686800" cy="762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n-lt"/>
              </a:rPr>
              <a:t>Applications &amp; Different</a:t>
            </a:r>
            <a:r>
              <a:rPr lang="en-US" sz="3200" dirty="0" smtClean="0"/>
              <a:t> Interconnection Patterns</a:t>
            </a:r>
            <a:endParaRPr lang="en-US" sz="3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800" y="609601"/>
          <a:ext cx="8534400" cy="5837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8806"/>
                <a:gridCol w="2133931"/>
                <a:gridCol w="2133931"/>
                <a:gridCol w="2057732"/>
              </a:tblGrid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Map Only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Classic</a:t>
                      </a:r>
                    </a:p>
                    <a:p>
                      <a:pPr algn="ctr"/>
                      <a:r>
                        <a:rPr lang="en-US" sz="1800" dirty="0" smtClean="0"/>
                        <a:t>MapReduce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Iterative</a:t>
                      </a:r>
                      <a:r>
                        <a:rPr lang="en-US" sz="1800" baseline="0" dirty="0" smtClean="0"/>
                        <a:t> Reductions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Loosely Synchronous</a:t>
                      </a:r>
                      <a:endParaRPr lang="en-US" sz="1800" dirty="0"/>
                    </a:p>
                  </a:txBody>
                  <a:tcPr/>
                </a:tc>
              </a:tr>
              <a:tr h="196287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4647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CAP3 Analysis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Document conversion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en-US" sz="1600" dirty="0" smtClean="0"/>
                        <a:t>PDF -&gt; HTML)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Brute force searches in cryptography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Parametric sweeps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High Energy</a:t>
                      </a:r>
                      <a:r>
                        <a:rPr lang="en-US" sz="1600" baseline="0" dirty="0" smtClean="0"/>
                        <a:t> Physics (HEP) </a:t>
                      </a:r>
                      <a:r>
                        <a:rPr lang="en-US" sz="1600" dirty="0" smtClean="0"/>
                        <a:t>Histograms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Distributed search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Distributed sorting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Information retrieval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Expectation maximization algorithms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Clustering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Linear Algebra</a:t>
                      </a:r>
                    </a:p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Many MPI scientific applications utilizing</a:t>
                      </a:r>
                      <a:r>
                        <a:rPr lang="en-US" sz="1600" baseline="0" dirty="0" smtClean="0"/>
                        <a:t> wide variety of communication constructs including local interactions</a:t>
                      </a:r>
                    </a:p>
                  </a:txBody>
                  <a:tcPr/>
                </a:tc>
              </a:tr>
              <a:tr h="152762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 CAP3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Gene Assembly</a:t>
                      </a:r>
                      <a:br>
                        <a:rPr lang="en-US" sz="16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 PolarGrid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Matlab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data analysis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 Information Retrieval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HEP Data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Analysis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- Calculation of Pairwise Distances for ALU Sequences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Kmeans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Deterministic Annealing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Clustering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Multidimensional Scaling MDS 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 Solving Differential Equations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and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- particle dynamics with short range forces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Freeform 10"/>
          <p:cNvSpPr/>
          <p:nvPr/>
        </p:nvSpPr>
        <p:spPr>
          <a:xfrm>
            <a:off x="6241002" y="11904955"/>
            <a:ext cx="1420427" cy="612560"/>
          </a:xfrm>
          <a:custGeom>
            <a:avLst/>
            <a:gdLst>
              <a:gd name="connsiteX0" fmla="*/ 1420427 w 1420427"/>
              <a:gd name="connsiteY0" fmla="*/ 0 h 612560"/>
              <a:gd name="connsiteX1" fmla="*/ 914400 w 1420427"/>
              <a:gd name="connsiteY1" fmla="*/ 443884 h 612560"/>
              <a:gd name="connsiteX2" fmla="*/ 0 w 1420427"/>
              <a:gd name="connsiteY2" fmla="*/ 612560 h 61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0427" h="612560">
                <a:moveTo>
                  <a:pt x="1420427" y="0"/>
                </a:moveTo>
                <a:cubicBezTo>
                  <a:pt x="1285782" y="170895"/>
                  <a:pt x="1151138" y="341791"/>
                  <a:pt x="914400" y="443884"/>
                </a:cubicBezTo>
                <a:cubicBezTo>
                  <a:pt x="677662" y="545977"/>
                  <a:pt x="338831" y="579268"/>
                  <a:pt x="0" y="612560"/>
                </a:cubicBezTo>
              </a:path>
            </a:pathLst>
          </a:cu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162800" y="11049000"/>
            <a:ext cx="429827" cy="76200"/>
          </a:xfrm>
          <a:custGeom>
            <a:avLst/>
            <a:gdLst>
              <a:gd name="connsiteX0" fmla="*/ 1420427 w 1420427"/>
              <a:gd name="connsiteY0" fmla="*/ 0 h 612560"/>
              <a:gd name="connsiteX1" fmla="*/ 914400 w 1420427"/>
              <a:gd name="connsiteY1" fmla="*/ 443884 h 612560"/>
              <a:gd name="connsiteX2" fmla="*/ 0 w 1420427"/>
              <a:gd name="connsiteY2" fmla="*/ 612560 h 61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0427" h="612560">
                <a:moveTo>
                  <a:pt x="1420427" y="0"/>
                </a:moveTo>
                <a:cubicBezTo>
                  <a:pt x="1285782" y="170895"/>
                  <a:pt x="1151138" y="341791"/>
                  <a:pt x="914400" y="443884"/>
                </a:cubicBezTo>
                <a:cubicBezTo>
                  <a:pt x="677662" y="545977"/>
                  <a:pt x="338831" y="579268"/>
                  <a:pt x="0" y="612560"/>
                </a:cubicBezTo>
              </a:path>
            </a:pathLst>
          </a:cu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5"/>
          <p:cNvGrpSpPr/>
          <p:nvPr/>
        </p:nvGrpSpPr>
        <p:grpSpPr>
          <a:xfrm>
            <a:off x="609600" y="1600200"/>
            <a:ext cx="1524000" cy="1512332"/>
            <a:chOff x="762000" y="1219200"/>
            <a:chExt cx="1524000" cy="1512332"/>
          </a:xfrm>
        </p:grpSpPr>
        <p:sp>
          <p:nvSpPr>
            <p:cNvPr id="37" name="TextBox 36"/>
            <p:cNvSpPr txBox="1"/>
            <p:nvPr/>
          </p:nvSpPr>
          <p:spPr>
            <a:xfrm>
              <a:off x="1066800" y="121920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Input</a:t>
              </a:r>
              <a:endParaRPr lang="en-US" dirty="0"/>
            </a:p>
          </p:txBody>
        </p:sp>
        <p:grpSp>
          <p:nvGrpSpPr>
            <p:cNvPr id="4" name="Group 33"/>
            <p:cNvGrpSpPr/>
            <p:nvPr/>
          </p:nvGrpSpPr>
          <p:grpSpPr>
            <a:xfrm>
              <a:off x="762000" y="1600200"/>
              <a:ext cx="1524000" cy="1131332"/>
              <a:chOff x="762000" y="1600200"/>
              <a:chExt cx="1524000" cy="1131332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762000" y="1828800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Arrow Connector 39"/>
              <p:cNvCxnSpPr>
                <a:endCxn id="39" idx="0"/>
              </p:cNvCxnSpPr>
              <p:nvPr/>
            </p:nvCxnSpPr>
            <p:spPr>
              <a:xfrm rot="5400000">
                <a:off x="800100" y="1714500"/>
                <a:ext cx="228600" cy="1588"/>
              </a:xfrm>
              <a:prstGeom prst="straightConnector1">
                <a:avLst/>
              </a:prstGeom>
              <a:ln w="25400" cap="flat">
                <a:round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rot="5400000">
                <a:off x="800894" y="2247106"/>
                <a:ext cx="228600" cy="1588"/>
              </a:xfrm>
              <a:prstGeom prst="straightConnector1">
                <a:avLst/>
              </a:prstGeom>
              <a:ln w="25400" cap="flat">
                <a:round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Oval 41"/>
              <p:cNvSpPr/>
              <p:nvPr/>
            </p:nvSpPr>
            <p:spPr>
              <a:xfrm>
                <a:off x="1143000" y="1828800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Straight Arrow Connector 42"/>
              <p:cNvCxnSpPr>
                <a:endCxn id="42" idx="0"/>
              </p:cNvCxnSpPr>
              <p:nvPr/>
            </p:nvCxnSpPr>
            <p:spPr>
              <a:xfrm rot="5400000">
                <a:off x="1181100" y="1714500"/>
                <a:ext cx="228600" cy="1588"/>
              </a:xfrm>
              <a:prstGeom prst="straightConnector1">
                <a:avLst/>
              </a:prstGeom>
              <a:ln w="25400" cap="flat">
                <a:round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rot="5400000">
                <a:off x="1181894" y="2247106"/>
                <a:ext cx="228600" cy="1588"/>
              </a:xfrm>
              <a:prstGeom prst="straightConnector1">
                <a:avLst/>
              </a:prstGeom>
              <a:ln w="25400" cap="flat">
                <a:round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oup 27"/>
              <p:cNvGrpSpPr/>
              <p:nvPr/>
            </p:nvGrpSpPr>
            <p:grpSpPr>
              <a:xfrm>
                <a:off x="1981200" y="1600200"/>
                <a:ext cx="304800" cy="761206"/>
                <a:chOff x="1752600" y="1600994"/>
                <a:chExt cx="304800" cy="761206"/>
              </a:xfrm>
            </p:grpSpPr>
            <p:sp>
              <p:nvSpPr>
                <p:cNvPr id="50" name="Oval 49"/>
                <p:cNvSpPr/>
                <p:nvPr/>
              </p:nvSpPr>
              <p:spPr>
                <a:xfrm>
                  <a:off x="1752600" y="1828800"/>
                  <a:ext cx="304800" cy="304800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1" name="Straight Arrow Connector 50"/>
                <p:cNvCxnSpPr>
                  <a:endCxn id="50" idx="0"/>
                </p:cNvCxnSpPr>
                <p:nvPr/>
              </p:nvCxnSpPr>
              <p:spPr>
                <a:xfrm rot="5400000">
                  <a:off x="1790700" y="1714500"/>
                  <a:ext cx="228600" cy="1588"/>
                </a:xfrm>
                <a:prstGeom prst="straightConnector1">
                  <a:avLst/>
                </a:prstGeom>
                <a:ln w="25400" cap="flat">
                  <a:round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/>
                <p:cNvCxnSpPr/>
                <p:nvPr/>
              </p:nvCxnSpPr>
              <p:spPr>
                <a:xfrm rot="5400000">
                  <a:off x="1791494" y="2247106"/>
                  <a:ext cx="228600" cy="1588"/>
                </a:xfrm>
                <a:prstGeom prst="straightConnector1">
                  <a:avLst/>
                </a:prstGeom>
                <a:ln w="25400" cap="flat">
                  <a:round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TextBox 45"/>
              <p:cNvSpPr txBox="1"/>
              <p:nvPr/>
            </p:nvSpPr>
            <p:spPr>
              <a:xfrm>
                <a:off x="1143000" y="2362200"/>
                <a:ext cx="8563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Output</a:t>
                </a:r>
                <a:endParaRPr lang="en-US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600200" y="1981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752600" y="1981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371600" y="1600200"/>
                <a:ext cx="601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map</a:t>
                </a:r>
                <a:endParaRPr lang="en-US" dirty="0"/>
              </a:p>
            </p:txBody>
          </p:sp>
        </p:grpSp>
      </p:grpSp>
      <p:grpSp>
        <p:nvGrpSpPr>
          <p:cNvPr id="6" name="Group 105"/>
          <p:cNvGrpSpPr/>
          <p:nvPr/>
        </p:nvGrpSpPr>
        <p:grpSpPr>
          <a:xfrm>
            <a:off x="2590800" y="1524000"/>
            <a:ext cx="2129474" cy="1600200"/>
            <a:chOff x="6705600" y="1905000"/>
            <a:chExt cx="2129474" cy="1600200"/>
          </a:xfrm>
        </p:grpSpPr>
        <p:sp>
          <p:nvSpPr>
            <p:cNvPr id="54" name="TextBox 53"/>
            <p:cNvSpPr txBox="1"/>
            <p:nvPr/>
          </p:nvSpPr>
          <p:spPr>
            <a:xfrm>
              <a:off x="7086600" y="190500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Input</a:t>
              </a:r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6705600" y="24384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Arrow Connector 56"/>
            <p:cNvCxnSpPr>
              <a:endCxn id="56" idx="0"/>
            </p:cNvCxnSpPr>
            <p:nvPr/>
          </p:nvCxnSpPr>
          <p:spPr>
            <a:xfrm rot="5400000">
              <a:off x="6743700" y="23241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56" idx="4"/>
              <a:endCxn id="70" idx="1"/>
            </p:cNvCxnSpPr>
            <p:nvPr/>
          </p:nvCxnSpPr>
          <p:spPr>
            <a:xfrm rot="16200000" flipH="1">
              <a:off x="6858000" y="2743199"/>
              <a:ext cx="273237" cy="2732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7086600" y="24384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Arrow Connector 59"/>
            <p:cNvCxnSpPr>
              <a:endCxn id="59" idx="0"/>
            </p:cNvCxnSpPr>
            <p:nvPr/>
          </p:nvCxnSpPr>
          <p:spPr>
            <a:xfrm rot="5400000">
              <a:off x="7124700" y="23241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59" idx="4"/>
              <a:endCxn id="70" idx="0"/>
            </p:cNvCxnSpPr>
            <p:nvPr/>
          </p:nvCxnSpPr>
          <p:spPr>
            <a:xfrm rot="5400000">
              <a:off x="7124700" y="28575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7924800" y="2437606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Arrow Connector 67"/>
            <p:cNvCxnSpPr>
              <a:endCxn id="67" idx="0"/>
            </p:cNvCxnSpPr>
            <p:nvPr/>
          </p:nvCxnSpPr>
          <p:spPr>
            <a:xfrm rot="5400000">
              <a:off x="7962900" y="23233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7" idx="4"/>
              <a:endCxn id="70" idx="7"/>
            </p:cNvCxnSpPr>
            <p:nvPr/>
          </p:nvCxnSpPr>
          <p:spPr>
            <a:xfrm rot="5400000">
              <a:off x="7574967" y="2514203"/>
              <a:ext cx="274031" cy="7304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7543800" y="2590800"/>
              <a:ext cx="45719" cy="4571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7696200" y="2590800"/>
              <a:ext cx="45719" cy="4571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315200" y="2209800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map</a:t>
              </a:r>
              <a:endParaRPr lang="en-US" dirty="0"/>
            </a:p>
          </p:txBody>
        </p:sp>
        <p:sp>
          <p:nvSpPr>
            <p:cNvPr id="70" name="Oval 69"/>
            <p:cNvSpPr/>
            <p:nvPr/>
          </p:nvSpPr>
          <p:spPr>
            <a:xfrm>
              <a:off x="7086600" y="2971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7696200" y="2971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Arrow Connector 73"/>
            <p:cNvCxnSpPr>
              <a:stCxn id="56" idx="4"/>
              <a:endCxn id="71" idx="1"/>
            </p:cNvCxnSpPr>
            <p:nvPr/>
          </p:nvCxnSpPr>
          <p:spPr>
            <a:xfrm rot="16200000" flipH="1">
              <a:off x="7162800" y="2438399"/>
              <a:ext cx="273237" cy="8828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59" idx="4"/>
              <a:endCxn id="71" idx="0"/>
            </p:cNvCxnSpPr>
            <p:nvPr/>
          </p:nvCxnSpPr>
          <p:spPr>
            <a:xfrm rot="16200000" flipH="1">
              <a:off x="7429500" y="2552700"/>
              <a:ext cx="228600" cy="609600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67" idx="4"/>
              <a:endCxn id="71" idx="7"/>
            </p:cNvCxnSpPr>
            <p:nvPr/>
          </p:nvCxnSpPr>
          <p:spPr>
            <a:xfrm rot="5400000">
              <a:off x="7879767" y="2819003"/>
              <a:ext cx="274031" cy="1208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rot="5400000">
              <a:off x="7125494" y="3390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rot="5400000">
              <a:off x="7735094" y="3390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102"/>
            <p:cNvGrpSpPr/>
            <p:nvPr/>
          </p:nvGrpSpPr>
          <p:grpSpPr>
            <a:xfrm>
              <a:off x="7467600" y="3124200"/>
              <a:ext cx="198119" cy="45719"/>
              <a:chOff x="7696200" y="2743200"/>
              <a:chExt cx="198119" cy="45719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76962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78486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8001000" y="2971800"/>
              <a:ext cx="834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reduce</a:t>
              </a:r>
              <a:endParaRPr lang="en-US" dirty="0"/>
            </a:p>
          </p:txBody>
        </p:sp>
      </p:grpSp>
      <p:sp>
        <p:nvSpPr>
          <p:cNvPr id="132" name="Arc 131"/>
          <p:cNvSpPr/>
          <p:nvPr/>
        </p:nvSpPr>
        <p:spPr>
          <a:xfrm rot="856400">
            <a:off x="5452446" y="1546558"/>
            <a:ext cx="1014734" cy="1706020"/>
          </a:xfrm>
          <a:prstGeom prst="arc">
            <a:avLst>
              <a:gd name="adj1" fmla="val 13184796"/>
              <a:gd name="adj2" fmla="val 6304267"/>
            </a:avLst>
          </a:prstGeom>
          <a:ln w="2540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162"/>
          <p:cNvGrpSpPr/>
          <p:nvPr/>
        </p:nvGrpSpPr>
        <p:grpSpPr>
          <a:xfrm>
            <a:off x="4724400" y="1447800"/>
            <a:ext cx="2141390" cy="1752600"/>
            <a:chOff x="4572000" y="1752600"/>
            <a:chExt cx="2141390" cy="1752600"/>
          </a:xfrm>
        </p:grpSpPr>
        <p:sp>
          <p:nvSpPr>
            <p:cNvPr id="108" name="TextBox 107"/>
            <p:cNvSpPr txBox="1"/>
            <p:nvPr/>
          </p:nvSpPr>
          <p:spPr>
            <a:xfrm>
              <a:off x="4724400" y="190500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Input</a:t>
              </a:r>
              <a:endParaRPr lang="en-US" dirty="0"/>
            </a:p>
          </p:txBody>
        </p:sp>
        <p:sp>
          <p:nvSpPr>
            <p:cNvPr id="109" name="Oval 108"/>
            <p:cNvSpPr/>
            <p:nvPr/>
          </p:nvSpPr>
          <p:spPr>
            <a:xfrm>
              <a:off x="4572000" y="24384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Straight Arrow Connector 109"/>
            <p:cNvCxnSpPr>
              <a:endCxn id="109" idx="0"/>
            </p:cNvCxnSpPr>
            <p:nvPr/>
          </p:nvCxnSpPr>
          <p:spPr>
            <a:xfrm rot="5400000">
              <a:off x="4610100" y="23241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>
              <a:stCxn id="109" idx="4"/>
              <a:endCxn id="121" idx="1"/>
            </p:cNvCxnSpPr>
            <p:nvPr/>
          </p:nvCxnSpPr>
          <p:spPr>
            <a:xfrm rot="16200000" flipH="1">
              <a:off x="4724400" y="2743199"/>
              <a:ext cx="273237" cy="2732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/>
            <p:cNvSpPr/>
            <p:nvPr/>
          </p:nvSpPr>
          <p:spPr>
            <a:xfrm>
              <a:off x="4953000" y="24384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Arrow Connector 112"/>
            <p:cNvCxnSpPr>
              <a:endCxn id="112" idx="0"/>
            </p:cNvCxnSpPr>
            <p:nvPr/>
          </p:nvCxnSpPr>
          <p:spPr>
            <a:xfrm rot="5400000">
              <a:off x="4991100" y="23241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stCxn id="112" idx="4"/>
              <a:endCxn id="121" idx="0"/>
            </p:cNvCxnSpPr>
            <p:nvPr/>
          </p:nvCxnSpPr>
          <p:spPr>
            <a:xfrm rot="5400000">
              <a:off x="4991100" y="28575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l 114"/>
            <p:cNvSpPr/>
            <p:nvPr/>
          </p:nvSpPr>
          <p:spPr>
            <a:xfrm>
              <a:off x="5791200" y="2437606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Arrow Connector 115"/>
            <p:cNvCxnSpPr>
              <a:endCxn id="115" idx="0"/>
            </p:cNvCxnSpPr>
            <p:nvPr/>
          </p:nvCxnSpPr>
          <p:spPr>
            <a:xfrm rot="5400000">
              <a:off x="5829300" y="23233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15" idx="4"/>
              <a:endCxn id="121" idx="7"/>
            </p:cNvCxnSpPr>
            <p:nvPr/>
          </p:nvCxnSpPr>
          <p:spPr>
            <a:xfrm rot="5400000">
              <a:off x="5441367" y="2514203"/>
              <a:ext cx="274031" cy="7304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al 117"/>
            <p:cNvSpPr/>
            <p:nvPr/>
          </p:nvSpPr>
          <p:spPr>
            <a:xfrm>
              <a:off x="5410200" y="2590800"/>
              <a:ext cx="45719" cy="4571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5562600" y="2590800"/>
              <a:ext cx="45719" cy="4571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181600" y="2209800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map</a:t>
              </a:r>
              <a:endParaRPr lang="en-US" dirty="0"/>
            </a:p>
          </p:txBody>
        </p:sp>
        <p:sp>
          <p:nvSpPr>
            <p:cNvPr id="121" name="Oval 120"/>
            <p:cNvSpPr/>
            <p:nvPr/>
          </p:nvSpPr>
          <p:spPr>
            <a:xfrm>
              <a:off x="4953000" y="2971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5562600" y="2971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3" name="Straight Arrow Connector 122"/>
            <p:cNvCxnSpPr>
              <a:stCxn id="109" idx="4"/>
              <a:endCxn id="122" idx="1"/>
            </p:cNvCxnSpPr>
            <p:nvPr/>
          </p:nvCxnSpPr>
          <p:spPr>
            <a:xfrm rot="16200000" flipH="1">
              <a:off x="5029200" y="2438399"/>
              <a:ext cx="273237" cy="8828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12" idx="4"/>
              <a:endCxn id="122" idx="0"/>
            </p:cNvCxnSpPr>
            <p:nvPr/>
          </p:nvCxnSpPr>
          <p:spPr>
            <a:xfrm rot="16200000" flipH="1">
              <a:off x="5295900" y="2552700"/>
              <a:ext cx="228600" cy="609600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stCxn id="115" idx="4"/>
              <a:endCxn id="122" idx="7"/>
            </p:cNvCxnSpPr>
            <p:nvPr/>
          </p:nvCxnSpPr>
          <p:spPr>
            <a:xfrm rot="5400000">
              <a:off x="5746167" y="2819003"/>
              <a:ext cx="274031" cy="1208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rot="5400000">
              <a:off x="4991894" y="3390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 rot="5400000">
              <a:off x="5601494" y="3390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102"/>
            <p:cNvGrpSpPr/>
            <p:nvPr/>
          </p:nvGrpSpPr>
          <p:grpSpPr>
            <a:xfrm>
              <a:off x="5334000" y="3124200"/>
              <a:ext cx="198119" cy="45719"/>
              <a:chOff x="7696200" y="2743200"/>
              <a:chExt cx="198119" cy="45719"/>
            </a:xfrm>
          </p:grpSpPr>
          <p:sp>
            <p:nvSpPr>
              <p:cNvPr id="130" name="Oval 129"/>
              <p:cNvSpPr/>
              <p:nvPr/>
            </p:nvSpPr>
            <p:spPr>
              <a:xfrm>
                <a:off x="76962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78486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9" name="TextBox 128"/>
            <p:cNvSpPr txBox="1"/>
            <p:nvPr/>
          </p:nvSpPr>
          <p:spPr>
            <a:xfrm>
              <a:off x="4648200" y="3124200"/>
              <a:ext cx="834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reduce</a:t>
              </a:r>
              <a:endParaRPr lang="en-US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638800" y="1752600"/>
              <a:ext cx="1074590" cy="369332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iterations</a:t>
              </a:r>
              <a:endParaRPr lang="en-US" dirty="0"/>
            </a:p>
          </p:txBody>
        </p:sp>
      </p:grpSp>
      <p:grpSp>
        <p:nvGrpSpPr>
          <p:cNvPr id="13" name="Group 161"/>
          <p:cNvGrpSpPr/>
          <p:nvPr/>
        </p:nvGrpSpPr>
        <p:grpSpPr>
          <a:xfrm>
            <a:off x="6934200" y="1524000"/>
            <a:ext cx="1752600" cy="1676400"/>
            <a:chOff x="6934200" y="1828800"/>
            <a:chExt cx="1752600" cy="1676400"/>
          </a:xfrm>
        </p:grpSpPr>
        <p:sp>
          <p:nvSpPr>
            <p:cNvPr id="135" name="Rectangle 134"/>
            <p:cNvSpPr/>
            <p:nvPr/>
          </p:nvSpPr>
          <p:spPr>
            <a:xfrm>
              <a:off x="7162800" y="2057400"/>
              <a:ext cx="1295400" cy="12954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7" name="Straight Connector 136"/>
            <p:cNvCxnSpPr/>
            <p:nvPr/>
          </p:nvCxnSpPr>
          <p:spPr>
            <a:xfrm rot="5400000">
              <a:off x="6973094" y="2704306"/>
              <a:ext cx="1295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>
              <a:off x="7354094" y="2704306"/>
              <a:ext cx="1295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7162800" y="2514600"/>
              <a:ext cx="1295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7162800" y="2819400"/>
              <a:ext cx="1295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/>
            <p:cNvSpPr txBox="1"/>
            <p:nvPr/>
          </p:nvSpPr>
          <p:spPr>
            <a:xfrm>
              <a:off x="7543800" y="2514600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Pij</a:t>
              </a:r>
              <a:endParaRPr lang="en-US" dirty="0"/>
            </a:p>
          </p:txBody>
        </p:sp>
        <p:cxnSp>
          <p:nvCxnSpPr>
            <p:cNvPr id="147" name="Straight Arrow Connector 146"/>
            <p:cNvCxnSpPr/>
            <p:nvPr/>
          </p:nvCxnSpPr>
          <p:spPr>
            <a:xfrm rot="5400000" flipH="1" flipV="1">
              <a:off x="7658894" y="2247106"/>
              <a:ext cx="228600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/>
            <p:nvPr/>
          </p:nvCxnSpPr>
          <p:spPr>
            <a:xfrm rot="10800000">
              <a:off x="7239000" y="2667000"/>
              <a:ext cx="228600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Arc 159"/>
            <p:cNvSpPr/>
            <p:nvPr/>
          </p:nvSpPr>
          <p:spPr>
            <a:xfrm flipV="1">
              <a:off x="6934200" y="2590800"/>
              <a:ext cx="1752600" cy="457200"/>
            </a:xfrm>
            <a:prstGeom prst="arc">
              <a:avLst>
                <a:gd name="adj1" fmla="val 10327336"/>
                <a:gd name="adj2" fmla="val 598130"/>
              </a:avLst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Arc 160"/>
            <p:cNvSpPr/>
            <p:nvPr/>
          </p:nvSpPr>
          <p:spPr>
            <a:xfrm rot="16200000" flipV="1">
              <a:off x="7162800" y="2438400"/>
              <a:ext cx="1676400" cy="457200"/>
            </a:xfrm>
            <a:prstGeom prst="arc">
              <a:avLst>
                <a:gd name="adj1" fmla="val 10327336"/>
                <a:gd name="adj2" fmla="val 598130"/>
              </a:avLst>
            </a:prstGeom>
            <a:ln w="22225"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1219200" y="6488668"/>
            <a:ext cx="4631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Domain of MapReduce and Iterative Extensions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6096000" y="6629400"/>
            <a:ext cx="609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10800000">
            <a:off x="304800" y="6629400"/>
            <a:ext cx="762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7391400" y="6488668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MPI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Cluster Configurations</a:t>
            </a:r>
            <a:endParaRPr lang="en-US" sz="3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1066800"/>
          <a:ext cx="8534400" cy="471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057400"/>
                <a:gridCol w="2133600"/>
                <a:gridCol w="2133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Feature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GCB-K18 @ MSR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+mn-lt"/>
                        </a:rPr>
                        <a:t>iDataplex</a:t>
                      </a:r>
                      <a:r>
                        <a:rPr lang="en-US" sz="2000" dirty="0" smtClean="0">
                          <a:latin typeface="+mn-lt"/>
                        </a:rPr>
                        <a:t> @ IU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Tempest @ IU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CPU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Intel Xeon CPU L5420  2.50GHz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Intel Xeon CPU L5420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2.50GHz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Intel Xeon CPU 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E7450</a:t>
                      </a: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2.40GHz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# CPU /# Cores per 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 / 8</a:t>
                      </a:r>
                      <a:endParaRPr lang="en-US" sz="1800" dirty="0" smtClean="0">
                        <a:latin typeface="+mn-lt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 / 8</a:t>
                      </a:r>
                      <a:endParaRPr lang="en-US" sz="1800" dirty="0" smtClean="0">
                        <a:latin typeface="+mn-lt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4 / 24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16 GB</a:t>
                      </a:r>
                      <a:endParaRPr lang="en-US" sz="1800" dirty="0" smtClean="0">
                        <a:latin typeface="+mn-lt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32GB</a:t>
                      </a:r>
                      <a:endParaRPr lang="en-US" sz="1800" dirty="0" smtClean="0">
                        <a:latin typeface="+mn-lt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48GB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# Disks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1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Network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Giga bit Ethernet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Giga bit Ethernet</a:t>
                      </a:r>
                      <a:endParaRPr lang="en-US" sz="1800" dirty="0" smtClean="0">
                        <a:latin typeface="+mn-lt"/>
                        <a:ea typeface="Times New Roman"/>
                      </a:endParaRPr>
                    </a:p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Giga bit Ethernet 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Gbps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Infiniband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Operating</a:t>
                      </a:r>
                      <a:r>
                        <a:rPr lang="en-US" sz="1800" baseline="0" dirty="0" smtClean="0">
                          <a:latin typeface="+mn-lt"/>
                        </a:rPr>
                        <a:t> System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Windows Server Enterprise - 64 bit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Red Hat Enterprise Linux Server -64 bit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Windows Server Enterprise - 64 bit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# Nodes Used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32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32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32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Total CPU</a:t>
                      </a:r>
                      <a:r>
                        <a:rPr lang="en-US" sz="1800" baseline="0" dirty="0" smtClean="0">
                          <a:latin typeface="+mn-lt"/>
                        </a:rPr>
                        <a:t> Cores Used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256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256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768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Up Arrow Callout 7"/>
          <p:cNvSpPr/>
          <p:nvPr/>
        </p:nvSpPr>
        <p:spPr>
          <a:xfrm>
            <a:off x="2514600" y="5867400"/>
            <a:ext cx="1905000" cy="685800"/>
          </a:xfrm>
          <a:prstGeom prst="up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DryadLINQ</a:t>
            </a:r>
            <a:endParaRPr lang="en-US" dirty="0"/>
          </a:p>
        </p:txBody>
      </p:sp>
      <p:sp>
        <p:nvSpPr>
          <p:cNvPr id="10" name="Up Arrow Callout 9"/>
          <p:cNvSpPr/>
          <p:nvPr/>
        </p:nvSpPr>
        <p:spPr>
          <a:xfrm>
            <a:off x="4419600" y="5791200"/>
            <a:ext cx="2286000" cy="762000"/>
          </a:xfrm>
          <a:prstGeom prst="up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Hadoop/ Dryad / MPI</a:t>
            </a:r>
            <a:endParaRPr lang="en-US" dirty="0"/>
          </a:p>
        </p:txBody>
      </p:sp>
      <p:sp>
        <p:nvSpPr>
          <p:cNvPr id="11" name="Up Arrow Callout 10"/>
          <p:cNvSpPr/>
          <p:nvPr/>
        </p:nvSpPr>
        <p:spPr>
          <a:xfrm>
            <a:off x="6781800" y="5867400"/>
            <a:ext cx="1905000" cy="685800"/>
          </a:xfrm>
          <a:prstGeom prst="up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DryadLINQ / MPI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17042</TotalTime>
  <Words>2381</Words>
  <Application>Microsoft Office PowerPoint</Application>
  <PresentationFormat>On-screen Show (4:3)</PresentationFormat>
  <Paragraphs>459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2_Office Theme</vt:lpstr>
      <vt:lpstr>Cloud Technologies for Data Intensive Biomedical Computing</vt:lpstr>
      <vt:lpstr>Collaborators in SALSA Project</vt:lpstr>
      <vt:lpstr>Data Intensive (Science) Applications</vt:lpstr>
      <vt:lpstr>Data Intensive Architecture</vt:lpstr>
      <vt:lpstr>MapReduce “File/Data Repository” Parallelism</vt:lpstr>
      <vt:lpstr>Cloud Computing: Infrastructure and Runtimes</vt:lpstr>
      <vt:lpstr>Application Classes </vt:lpstr>
      <vt:lpstr>Applications &amp; Different Interconnection Patterns</vt:lpstr>
      <vt:lpstr>Cluster Configurations</vt:lpstr>
      <vt:lpstr>Pairwise Distances – ALU Sequencing</vt:lpstr>
      <vt:lpstr>Alu and Sequencing Workflow</vt:lpstr>
      <vt:lpstr>Slide 12</vt:lpstr>
      <vt:lpstr>Slide 13</vt:lpstr>
      <vt:lpstr>Pairwise Clustering 30,000 Points on Tempest</vt:lpstr>
      <vt:lpstr>Dryad versus MPI for Smith Waterman</vt:lpstr>
      <vt:lpstr>Dryad Scaling on Smith Waterman</vt:lpstr>
      <vt:lpstr>Dryad for Inhomogeneous Data</vt:lpstr>
      <vt:lpstr>Hadoop/Dryad Comparison Inhomogeneous Data</vt:lpstr>
      <vt:lpstr>Hadoop/Dryad Comparison “Homogeneous” Data</vt:lpstr>
      <vt:lpstr>Hadoop/Dryad Model</vt:lpstr>
      <vt:lpstr>High Energy Physics Data Analysis</vt:lpstr>
      <vt:lpstr>Block Dependence of Dryad SW-G Processing on 32 node IDataplex</vt:lpstr>
      <vt:lpstr>Reduce Phase of Particle Physics  “Find the Higgs” using Dryad</vt:lpstr>
      <vt:lpstr>CAP3 - DNA Sequence Assembly Program</vt:lpstr>
      <vt:lpstr>CAP3 - Performance</vt:lpstr>
      <vt:lpstr>DryadLINQ on Cloud</vt:lpstr>
      <vt:lpstr>DryadLINQ on Cloud contd..</vt:lpstr>
      <vt:lpstr>Kmeans Clustering</vt:lpstr>
      <vt:lpstr>MPI on Clouds: Matrix Multiplication</vt:lpstr>
      <vt:lpstr>MPI on Clouds Kmeans Clustering</vt:lpstr>
      <vt:lpstr>MPI on Clouds  Parallel Wave Equation Solver</vt:lpstr>
      <vt:lpstr>Summary: Key Features of our Approach</vt:lpstr>
      <vt:lpstr>Project website www.infomall.org/SALSA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ptl</dc:creator>
  <cp:lastModifiedBy> </cp:lastModifiedBy>
  <cp:revision>792</cp:revision>
  <dcterms:created xsi:type="dcterms:W3CDTF">2009-02-17T15:34:47Z</dcterms:created>
  <dcterms:modified xsi:type="dcterms:W3CDTF">2009-10-13T01:58:25Z</dcterms:modified>
</cp:coreProperties>
</file>