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1" r:id="rId3"/>
    <p:sldId id="272" r:id="rId4"/>
    <p:sldId id="261" r:id="rId5"/>
    <p:sldId id="266" r:id="rId6"/>
    <p:sldId id="267" r:id="rId7"/>
    <p:sldId id="273" r:id="rId8"/>
    <p:sldId id="257" r:id="rId9"/>
    <p:sldId id="274" r:id="rId10"/>
    <p:sldId id="275" r:id="rId11"/>
    <p:sldId id="286" r:id="rId12"/>
    <p:sldId id="260" r:id="rId13"/>
    <p:sldId id="259" r:id="rId14"/>
    <p:sldId id="300" r:id="rId15"/>
    <p:sldId id="301" r:id="rId16"/>
    <p:sldId id="302" r:id="rId17"/>
    <p:sldId id="303" r:id="rId18"/>
    <p:sldId id="264" r:id="rId19"/>
    <p:sldId id="299" r:id="rId20"/>
    <p:sldId id="296" r:id="rId21"/>
    <p:sldId id="305" r:id="rId22"/>
    <p:sldId id="304" r:id="rId23"/>
    <p:sldId id="288" r:id="rId24"/>
    <p:sldId id="265" r:id="rId25"/>
    <p:sldId id="295" r:id="rId26"/>
    <p:sldId id="294" r:id="rId27"/>
    <p:sldId id="292" r:id="rId28"/>
    <p:sldId id="293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</a:t>
            </a:r>
            <a:r>
              <a:rPr lang="en-US" baseline="0" smtClean="0"/>
              <a:t>Twister information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N=K+M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TB ?  8? Matrix could be</a:t>
            </a:r>
            <a:r>
              <a:rPr lang="en-US" baseline="0" dirty="0" smtClean="0"/>
              <a:t> rectangular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5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TI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477000" y="5833080"/>
            <a:ext cx="26670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AD8E-9EFB-44BB-B480-F8DF2896A8EF}" type="datetimeFigureOut">
              <a:rPr lang="en-US" smtClean="0"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Ho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28342"/>
            <a:ext cx="16192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30194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817954"/>
            <a:ext cx="3733800" cy="8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2438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671280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7300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8349"/>
            <a:ext cx="9144000" cy="1466851"/>
          </a:xfrm>
        </p:spPr>
        <p:txBody>
          <a:bodyPr>
            <a:noAutofit/>
          </a:bodyPr>
          <a:lstStyle/>
          <a:p>
            <a:r>
              <a:rPr lang="en-US" dirty="0"/>
              <a:t>Applying Twister to Scientific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CloudCom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Indianapolis, Indiana, USA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 30 – Dec 3, 2010</a:t>
            </a: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99" y="3733800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arallel </a:t>
            </a:r>
            <a:r>
              <a:rPr lang="en-US" dirty="0"/>
              <a:t>BLAST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MPI BLAST</a:t>
            </a:r>
          </a:p>
          <a:p>
            <a:pPr lvl="1"/>
            <a:r>
              <a:rPr lang="en-US" sz="2600" dirty="0" smtClean="0"/>
              <a:t>Rewrites original BLAST, links with NCBI library and MPI library</a:t>
            </a:r>
          </a:p>
          <a:p>
            <a:pPr lvl="1"/>
            <a:r>
              <a:rPr lang="en-US" sz="2600" dirty="0" smtClean="0"/>
              <a:t>Query partition and database segmentation</a:t>
            </a:r>
          </a:p>
          <a:p>
            <a:pPr lvl="1"/>
            <a:r>
              <a:rPr lang="en-US" sz="2600" dirty="0" smtClean="0"/>
              <a:t>Uses less memory</a:t>
            </a:r>
          </a:p>
          <a:p>
            <a:pPr lvl="1"/>
            <a:r>
              <a:rPr lang="en-US" sz="2600" dirty="0" smtClean="0"/>
              <a:t>No fault tolerance solution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100" dirty="0" smtClean="0"/>
              <a:t>Cloud BLAST</a:t>
            </a:r>
          </a:p>
          <a:p>
            <a:pPr lvl="1"/>
            <a:r>
              <a:rPr lang="en-US" sz="2600" dirty="0" smtClean="0"/>
              <a:t>Based on Hadoop</a:t>
            </a:r>
          </a:p>
          <a:p>
            <a:pPr lvl="1"/>
            <a:r>
              <a:rPr lang="en-US" sz="2600" dirty="0" smtClean="0"/>
              <a:t>Binary invoking</a:t>
            </a:r>
          </a:p>
          <a:p>
            <a:pPr lvl="1"/>
            <a:r>
              <a:rPr lang="en-US" sz="2600" dirty="0" smtClean="0"/>
              <a:t>Only query partition, database encapsulated into images</a:t>
            </a:r>
          </a:p>
          <a:p>
            <a:pPr lvl="1"/>
            <a:endParaRPr lang="en-US" dirty="0" smtClean="0"/>
          </a:p>
          <a:p>
            <a:r>
              <a:rPr lang="en-US" sz="3100" dirty="0" smtClean="0"/>
              <a:t>Azure BLAST</a:t>
            </a:r>
          </a:p>
          <a:p>
            <a:pPr lvl="1"/>
            <a:r>
              <a:rPr lang="en-US" sz="2600" dirty="0" smtClean="0"/>
              <a:t>Build on Azure platform directly</a:t>
            </a:r>
          </a:p>
          <a:p>
            <a:pPr lvl="1"/>
            <a:r>
              <a:rPr lang="en-US" sz="2600" dirty="0" smtClean="0"/>
              <a:t>Only </a:t>
            </a:r>
            <a:r>
              <a:rPr lang="en-US" sz="2600" dirty="0"/>
              <a:t>query partition</a:t>
            </a:r>
          </a:p>
        </p:txBody>
      </p:sp>
    </p:spTree>
    <p:extLst>
      <p:ext uri="{BB962C8B-B14F-4D97-AF65-F5344CB8AC3E}">
        <p14:creationId xmlns:p14="http://schemas.microsoft.com/office/powerpoint/2010/main" val="17583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parallel BLAST application which </a:t>
            </a:r>
            <a:r>
              <a:rPr lang="en-US" sz="2400" dirty="0" smtClean="0"/>
              <a:t>is supported </a:t>
            </a:r>
            <a:r>
              <a:rPr lang="en-US" sz="2400" dirty="0"/>
              <a:t>by </a:t>
            </a:r>
            <a:r>
              <a:rPr lang="en-US" sz="2400" dirty="0" smtClean="0"/>
              <a:t>Twister</a:t>
            </a:r>
          </a:p>
          <a:p>
            <a:endParaRPr lang="en-US" sz="2400" dirty="0" smtClean="0"/>
          </a:p>
          <a:p>
            <a:r>
              <a:rPr lang="en-US" sz="2400" dirty="0"/>
              <a:t>U</a:t>
            </a:r>
            <a:r>
              <a:rPr lang="en-US" sz="2400" dirty="0" smtClean="0"/>
              <a:t>ses </a:t>
            </a:r>
            <a:r>
              <a:rPr lang="en-US" sz="2400" dirty="0"/>
              <a:t>the state-of-the-art binary </a:t>
            </a:r>
            <a:r>
              <a:rPr lang="en-US" sz="2400" dirty="0" smtClean="0"/>
              <a:t>invoking parallelism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000" smtClean="0"/>
              <a:t>Utilize stand-alone BLAST </a:t>
            </a:r>
            <a:r>
              <a:rPr lang="en-US" sz="2000" dirty="0" smtClean="0"/>
              <a:t>software since it is highly optimized 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/>
              <a:t>B</a:t>
            </a:r>
            <a:r>
              <a:rPr lang="en-US" sz="2400" dirty="0" smtClean="0"/>
              <a:t>rings scalability </a:t>
            </a:r>
            <a:r>
              <a:rPr lang="en-US" sz="2400" dirty="0"/>
              <a:t>and simplicity to program and </a:t>
            </a:r>
            <a:r>
              <a:rPr lang="en-US" sz="2400" dirty="0" smtClean="0"/>
              <a:t>database maintenance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3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Database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 normal cluster</a:t>
            </a:r>
          </a:p>
          <a:p>
            <a:pPr lvl="1"/>
            <a:r>
              <a:rPr lang="en-US" sz="2000" dirty="0" smtClean="0"/>
              <a:t>Replicated </a:t>
            </a:r>
            <a:r>
              <a:rPr lang="en-US" sz="2000" dirty="0"/>
              <a:t>to all the nodes</a:t>
            </a:r>
            <a:r>
              <a:rPr lang="en-US" sz="2000" dirty="0" smtClean="0"/>
              <a:t>, in order to support BLAST binary execution</a:t>
            </a:r>
          </a:p>
          <a:p>
            <a:pPr lvl="1"/>
            <a:r>
              <a:rPr lang="en-US" sz="2000" dirty="0" smtClean="0"/>
              <a:t>Compressed before replication </a:t>
            </a:r>
          </a:p>
          <a:p>
            <a:pPr lvl="1"/>
            <a:r>
              <a:rPr lang="en-US" sz="2000" dirty="0" smtClean="0"/>
              <a:t>Transported through </a:t>
            </a:r>
            <a:r>
              <a:rPr lang="en-US" sz="2000" dirty="0"/>
              <a:t>T</a:t>
            </a:r>
            <a:r>
              <a:rPr lang="en-US" sz="2000" dirty="0" smtClean="0"/>
              <a:t>wister File Tool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In cloud</a:t>
            </a:r>
          </a:p>
          <a:p>
            <a:pPr lvl="1"/>
            <a:r>
              <a:rPr lang="en-US" sz="2000" dirty="0" smtClean="0"/>
              <a:t>Encapsulated into the image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57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Twister-BLAST Architecture</a:t>
            </a:r>
            <a:endParaRPr lang="en-US" dirty="0"/>
          </a:p>
        </p:txBody>
      </p:sp>
      <p:pic>
        <p:nvPicPr>
          <p:cNvPr id="1028" name="Picture 4" descr="http://salsahpc.indiana.edu/nih/images/1/12/Picture1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3" y="990600"/>
            <a:ext cx="810883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Twister </a:t>
            </a:r>
            <a:r>
              <a:rPr lang="en-US" dirty="0" smtClean="0"/>
              <a:t>MDS Interpolation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MDS (Multidimensional scaling) Algorithm </a:t>
                </a:r>
              </a:p>
              <a:p>
                <a:pPr lvl="1"/>
                <a:r>
                  <a:rPr lang="en-US" sz="2000" dirty="0" smtClean="0"/>
                  <a:t>If it is </a:t>
                </a:r>
                <a:r>
                  <a:rPr lang="en-US" sz="2000" dirty="0"/>
                  <a:t>computed directly, its time complexity is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level</a:t>
                </a:r>
              </a:p>
              <a:p>
                <a:endParaRPr lang="en-US" dirty="0" smtClean="0"/>
              </a:p>
              <a:p>
                <a:r>
                  <a:rPr lang="en-US" sz="2400" dirty="0"/>
                  <a:t>MDS </a:t>
                </a:r>
                <a:r>
                  <a:rPr lang="en-US" sz="2400" dirty="0" smtClean="0"/>
                  <a:t>Interpolation </a:t>
                </a:r>
                <a:r>
                  <a:rPr lang="en-US" sz="2400" dirty="0"/>
                  <a:t>is an out-of-sample </a:t>
                </a:r>
                <a:r>
                  <a:rPr lang="en-US" sz="2400" dirty="0" smtClean="0"/>
                  <a:t>problem. 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The remaining out-of-sample data can be learned from previous samples. </a:t>
                </a:r>
                <a:endParaRPr lang="en-US" sz="16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time complexity of MDS interpolation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𝐾𝑀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lvl="1"/>
                <a:r>
                  <a:rPr lang="en-US" sz="2000" dirty="0"/>
                  <a:t>W</a:t>
                </a:r>
                <a:r>
                  <a:rPr lang="en-US" sz="2000" dirty="0" smtClean="0"/>
                  <a:t>here </a:t>
                </a:r>
                <a:r>
                  <a:rPr lang="en-US" sz="2000" dirty="0"/>
                  <a:t>K is the number of sample points and M is the </a:t>
                </a:r>
                <a:r>
                  <a:rPr lang="en-US" sz="2000" dirty="0" smtClean="0"/>
                  <a:t>number of </a:t>
                </a:r>
                <a:r>
                  <a:rPr lang="en-US" sz="2000" dirty="0"/>
                  <a:t>out-of-sample points.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101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9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300"/>
          </a:xfrm>
        </p:spPr>
        <p:txBody>
          <a:bodyPr>
            <a:normAutofit/>
          </a:bodyPr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1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implementation </a:t>
            </a:r>
            <a:r>
              <a:rPr lang="en-US" sz="2400" dirty="0"/>
              <a:t>is </a:t>
            </a:r>
            <a:r>
              <a:rPr lang="en-US" sz="2400" dirty="0" smtClean="0"/>
              <a:t>vector-based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raw dataset is read instead of the Euclidean </a:t>
            </a:r>
            <a:r>
              <a:rPr lang="en-US" sz="2000" dirty="0" smtClean="0"/>
              <a:t>distance matrix to save the disk space.</a:t>
            </a:r>
          </a:p>
          <a:p>
            <a:pPr lvl="1"/>
            <a:r>
              <a:rPr lang="en-US" sz="2000" dirty="0" smtClean="0"/>
              <a:t>The sampled data size is 100k, pre-processed by original MDS program.</a:t>
            </a:r>
          </a:p>
          <a:p>
            <a:endParaRPr lang="en-US" dirty="0" smtClean="0"/>
          </a:p>
          <a:p>
            <a:r>
              <a:rPr lang="en-US" sz="2400" dirty="0" smtClean="0"/>
              <a:t>“</a:t>
            </a:r>
            <a:r>
              <a:rPr lang="en-US" sz="2400" dirty="0"/>
              <a:t>Map only” </a:t>
            </a:r>
            <a:endParaRPr lang="en-US" sz="2400" dirty="0" smtClean="0"/>
          </a:p>
          <a:p>
            <a:pPr lvl="1"/>
            <a:r>
              <a:rPr lang="en-US" sz="2000" dirty="0" smtClean="0"/>
              <a:t>Data </a:t>
            </a:r>
            <a:r>
              <a:rPr lang="en-US" sz="2000" dirty="0"/>
              <a:t>are processed by </a:t>
            </a:r>
            <a:r>
              <a:rPr lang="en-US" sz="2000" dirty="0" smtClean="0"/>
              <a:t>methods which encapsulate </a:t>
            </a:r>
            <a:r>
              <a:rPr lang="en-US" sz="2000" dirty="0"/>
              <a:t>the MDS interpolation algorithm in each </a:t>
            </a:r>
            <a:r>
              <a:rPr lang="en-US" sz="2000" dirty="0" smtClean="0"/>
              <a:t>map task.</a:t>
            </a:r>
          </a:p>
          <a:p>
            <a:pPr lvl="1"/>
            <a:r>
              <a:rPr lang="en-US" sz="2000" dirty="0" smtClean="0"/>
              <a:t>The out of sample data points are only depends on the sampled data.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0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Twister GTM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GTM (Generative Topographic </a:t>
            </a:r>
            <a:r>
              <a:rPr lang="en-US" sz="2000" dirty="0" smtClean="0"/>
              <a:t>Mapping) </a:t>
            </a:r>
          </a:p>
          <a:p>
            <a:endParaRPr lang="en-US" sz="2000" dirty="0"/>
          </a:p>
          <a:p>
            <a:r>
              <a:rPr lang="en-US" sz="2000" dirty="0" smtClean="0"/>
              <a:t>GTM </a:t>
            </a:r>
            <a:r>
              <a:rPr lang="en-US" sz="2000" dirty="0"/>
              <a:t>Interpolation </a:t>
            </a:r>
            <a:r>
              <a:rPr lang="en-US" sz="2000" dirty="0" smtClean="0"/>
              <a:t>first performs </a:t>
            </a:r>
            <a:r>
              <a:rPr lang="en-US" sz="2000" dirty="0"/>
              <a:t>normal GTM on </a:t>
            </a:r>
            <a:r>
              <a:rPr lang="en-US" sz="2000" dirty="0" smtClean="0"/>
              <a:t>samples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1600" dirty="0" smtClean="0"/>
              <a:t>The normal GTM will give features of the whole dataset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The out of sample data points will processed based on the sampled data points’ result.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Since </a:t>
            </a:r>
            <a:r>
              <a:rPr lang="en-US" sz="2000" dirty="0"/>
              <a:t>the out-of-sample </a:t>
            </a:r>
            <a:r>
              <a:rPr lang="en-US" sz="2000" dirty="0" smtClean="0"/>
              <a:t>data are </a:t>
            </a:r>
            <a:r>
              <a:rPr lang="en-US" sz="2000" dirty="0"/>
              <a:t>not involved in the computing intensive learning </a:t>
            </a:r>
            <a:r>
              <a:rPr lang="en-US" sz="2000" dirty="0" smtClean="0"/>
              <a:t>process, GTM </a:t>
            </a:r>
            <a:r>
              <a:rPr lang="en-US" sz="2000" dirty="0"/>
              <a:t>Interpolation can be very fast.</a:t>
            </a:r>
          </a:p>
        </p:txBody>
      </p:sp>
    </p:spTree>
    <p:extLst>
      <p:ext uri="{BB962C8B-B14F-4D97-AF65-F5344CB8AC3E}">
        <p14:creationId xmlns:p14="http://schemas.microsoft.com/office/powerpoint/2010/main" val="2043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300"/>
          </a:xfrm>
        </p:spPr>
        <p:txBody>
          <a:bodyPr>
            <a:normAutofit/>
          </a:bodyPr>
          <a:lstStyle/>
          <a:p>
            <a:r>
              <a:rPr lang="en-US" dirty="0" smtClean="0"/>
              <a:t>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1999"/>
          </a:xfrm>
        </p:spPr>
        <p:txBody>
          <a:bodyPr>
            <a:normAutofit/>
          </a:bodyPr>
          <a:lstStyle/>
          <a:p>
            <a:r>
              <a:rPr lang="en-US" sz="2400" dirty="0"/>
              <a:t>“Map only”</a:t>
            </a:r>
          </a:p>
          <a:p>
            <a:endParaRPr lang="en-US" sz="2400" dirty="0" smtClean="0"/>
          </a:p>
          <a:p>
            <a:r>
              <a:rPr lang="en-US" sz="2400" dirty="0" smtClean="0"/>
              <a:t>Split </a:t>
            </a:r>
            <a:r>
              <a:rPr lang="en-US" sz="2400" dirty="0"/>
              <a:t>the raw </a:t>
            </a:r>
            <a:r>
              <a:rPr lang="en-US" sz="2400" dirty="0" smtClean="0"/>
              <a:t>data file </a:t>
            </a:r>
            <a:r>
              <a:rPr lang="en-US" sz="2400" dirty="0"/>
              <a:t>from the out-of-sample data file.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Each </a:t>
            </a:r>
            <a:r>
              <a:rPr lang="en-US" sz="2400" dirty="0"/>
              <a:t>partition will </a:t>
            </a:r>
            <a:r>
              <a:rPr lang="en-US" sz="2400" dirty="0" smtClean="0"/>
              <a:t>have a </a:t>
            </a:r>
            <a:r>
              <a:rPr lang="en-US" sz="2400" dirty="0"/>
              <a:t>mapper created to process that chunk.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Twister </a:t>
            </a:r>
            <a:r>
              <a:rPr lang="en-US" sz="2400" dirty="0"/>
              <a:t>will invoke GTM Interpolation on each chunk </a:t>
            </a:r>
            <a:r>
              <a:rPr lang="en-US" sz="2400" dirty="0" smtClean="0"/>
              <a:t>to process </a:t>
            </a:r>
            <a:r>
              <a:rPr lang="en-US" sz="2400" dirty="0"/>
              <a:t>the data.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Twister </a:t>
            </a:r>
            <a:r>
              <a:rPr lang="en-US" dirty="0"/>
              <a:t>I</a:t>
            </a:r>
            <a:r>
              <a:rPr lang="en-US" dirty="0" smtClean="0"/>
              <a:t>terative </a:t>
            </a:r>
            <a:r>
              <a:rPr lang="en-US" dirty="0" smtClean="0"/>
              <a:t>A</a:t>
            </a:r>
            <a:r>
              <a:rPr lang="en-US" dirty="0" smtClean="0"/>
              <a:t>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Twister MDS</a:t>
            </a:r>
          </a:p>
          <a:p>
            <a:endParaRPr lang="en-US" sz="2000" dirty="0" smtClean="0"/>
          </a:p>
          <a:p>
            <a:r>
              <a:rPr lang="en-US" sz="2400" dirty="0"/>
              <a:t>MDS (Multidimensional scaling)</a:t>
            </a:r>
          </a:p>
          <a:p>
            <a:pPr lvl="1"/>
            <a:r>
              <a:rPr lang="en-US" sz="2000" dirty="0"/>
              <a:t>The pairwise Euclidean distance within the target dimension of each pair is approximated to the corresponding original proximity value through a non-linear optimization algorithm.</a:t>
            </a:r>
          </a:p>
          <a:p>
            <a:pPr lvl="1"/>
            <a:endParaRPr lang="en-US" sz="2000" dirty="0"/>
          </a:p>
          <a:p>
            <a:r>
              <a:rPr lang="en-US" sz="2400" dirty="0"/>
              <a:t>Stress function</a:t>
            </a:r>
          </a:p>
          <a:p>
            <a:pPr lvl="1"/>
            <a:r>
              <a:rPr lang="en-US" sz="2000" dirty="0"/>
              <a:t>The objective function needs minimized.</a:t>
            </a:r>
          </a:p>
          <a:p>
            <a:endParaRPr lang="en-US" sz="2400" dirty="0"/>
          </a:p>
          <a:p>
            <a:r>
              <a:rPr lang="en-US" sz="2400" dirty="0"/>
              <a:t>SMACOF (Scaling by </a:t>
            </a:r>
            <a:r>
              <a:rPr lang="en-US" sz="2400" dirty="0" err="1"/>
              <a:t>Majorizing</a:t>
            </a:r>
            <a:r>
              <a:rPr lang="en-US" sz="2400" dirty="0"/>
              <a:t> a Complicated Function)</a:t>
            </a:r>
          </a:p>
          <a:p>
            <a:pPr lvl="1"/>
            <a:r>
              <a:rPr lang="en-US" sz="2000" dirty="0"/>
              <a:t>Iterative </a:t>
            </a:r>
            <a:r>
              <a:rPr lang="en-US" sz="2000" dirty="0" err="1"/>
              <a:t>Majorization</a:t>
            </a:r>
            <a:r>
              <a:rPr lang="en-US" sz="2000" dirty="0"/>
              <a:t> to minimize Stress function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through Twister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Data distribution</a:t>
            </a:r>
          </a:p>
          <a:p>
            <a:pPr lvl="1"/>
            <a:r>
              <a:rPr lang="en-US" sz="1700" dirty="0" smtClean="0"/>
              <a:t>Original </a:t>
            </a:r>
            <a:r>
              <a:rPr lang="en-US" sz="1700" dirty="0"/>
              <a:t>distance matrix is partitioned into chunks by </a:t>
            </a:r>
            <a:r>
              <a:rPr lang="en-US" sz="1700" dirty="0" smtClean="0"/>
              <a:t>rows , and distributed </a:t>
            </a:r>
            <a:r>
              <a:rPr lang="en-US" sz="1700" dirty="0"/>
              <a:t>to all compute </a:t>
            </a:r>
            <a:r>
              <a:rPr lang="en-US" sz="1700" dirty="0" smtClean="0"/>
              <a:t>nodes</a:t>
            </a:r>
          </a:p>
          <a:p>
            <a:endParaRPr lang="en-US" sz="2000" dirty="0" smtClean="0"/>
          </a:p>
          <a:p>
            <a:r>
              <a:rPr lang="en-US" sz="2000" dirty="0" smtClean="0"/>
              <a:t>Configure once and run many times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ata </a:t>
            </a:r>
            <a:r>
              <a:rPr lang="en-US" sz="1600" dirty="0"/>
              <a:t>chunks are </a:t>
            </a:r>
            <a:r>
              <a:rPr lang="en-US" sz="1600" dirty="0" smtClean="0"/>
              <a:t>configured to </a:t>
            </a:r>
            <a:r>
              <a:rPr lang="en-US" sz="1600" dirty="0"/>
              <a:t>Map tasks </a:t>
            </a:r>
            <a:r>
              <a:rPr lang="en-US" sz="1600" dirty="0" smtClean="0"/>
              <a:t>in </a:t>
            </a:r>
            <a:r>
              <a:rPr lang="en-US" sz="1600" dirty="0"/>
              <a:t>one to </a:t>
            </a:r>
            <a:r>
              <a:rPr lang="en-US" sz="1600" dirty="0" smtClean="0"/>
              <a:t>one mapping </a:t>
            </a:r>
            <a:r>
              <a:rPr lang="en-US" sz="1600" dirty="0"/>
              <a:t>and then held in memory and used throughout </a:t>
            </a:r>
            <a:r>
              <a:rPr lang="en-US" sz="1600" dirty="0" smtClean="0"/>
              <a:t>the subsequent iterations</a:t>
            </a:r>
            <a:endParaRPr lang="en-US" sz="1600" dirty="0"/>
          </a:p>
          <a:p>
            <a:pPr lvl="1"/>
            <a:r>
              <a:rPr lang="en-US" sz="1600" dirty="0" smtClean="0"/>
              <a:t>Three MapReduce jobs are configured and reused in each iteration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Data transmission</a:t>
            </a:r>
          </a:p>
          <a:p>
            <a:pPr lvl="1"/>
            <a:r>
              <a:rPr lang="en-US" sz="1600" b="1" dirty="0" err="1" smtClean="0"/>
              <a:t>runMapReduceBCast</a:t>
            </a:r>
            <a:r>
              <a:rPr lang="en-US" sz="1600" b="1" dirty="0" smtClean="0"/>
              <a:t> </a:t>
            </a:r>
            <a:r>
              <a:rPr lang="en-US" sz="1600" dirty="0" smtClean="0"/>
              <a:t>method (Broadcasting data to Map tasks)</a:t>
            </a:r>
            <a:endParaRPr lang="en-US" sz="1600" dirty="0"/>
          </a:p>
          <a:p>
            <a:pPr lvl="1"/>
            <a:r>
              <a:rPr lang="en-US" sz="1600" b="1" dirty="0" smtClean="0"/>
              <a:t>Combine</a:t>
            </a:r>
            <a:r>
              <a:rPr lang="en-US" sz="1600" dirty="0" smtClean="0"/>
              <a:t> method (collect the result back to client)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01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Twister MapReduce Framework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In last </a:t>
            </a:r>
            <a:r>
              <a:rPr lang="en-US" sz="2000" dirty="0"/>
              <a:t>paper </a:t>
            </a:r>
            <a:r>
              <a:rPr lang="en-US" sz="2000" b="1" i="1" dirty="0"/>
              <a:t>Twister: A Runtime for Iterative </a:t>
            </a:r>
            <a:r>
              <a:rPr lang="en-US" sz="2000" b="1" i="1" dirty="0" smtClean="0"/>
              <a:t>MapReduce </a:t>
            </a:r>
            <a:r>
              <a:rPr lang="en-US" sz="2000" dirty="0"/>
              <a:t>(</a:t>
            </a:r>
            <a:r>
              <a:rPr lang="en-US" sz="2000" dirty="0" smtClean="0"/>
              <a:t>J. </a:t>
            </a:r>
            <a:r>
              <a:rPr lang="en-US" sz="2000" dirty="0" err="1" smtClean="0"/>
              <a:t>Ekanayake</a:t>
            </a:r>
            <a:r>
              <a:rPr lang="en-US" sz="2000" dirty="0" smtClean="0"/>
              <a:t>, et.al. 2010), we showed that many scientific problems such as Kmeans, PageRank, can be solved in efficient way by Twister.</a:t>
            </a:r>
          </a:p>
          <a:p>
            <a:endParaRPr lang="en-US" dirty="0" smtClean="0"/>
          </a:p>
          <a:p>
            <a:r>
              <a:rPr lang="en-US" sz="2000" dirty="0" smtClean="0"/>
              <a:t>What’s next…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4230201" cy="12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0" y="1066800"/>
            <a:ext cx="4419600" cy="6986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Workflow Chart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599"/>
            <a:ext cx="4648200" cy="55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Parallel </a:t>
            </a:r>
            <a:r>
              <a:rPr lang="en-US" sz="2000" dirty="0"/>
              <a:t>efficiency drops greatly </a:t>
            </a:r>
            <a:r>
              <a:rPr lang="en-US" sz="2000" dirty="0" smtClean="0"/>
              <a:t>when the </a:t>
            </a:r>
            <a:r>
              <a:rPr lang="en-US" sz="2000" dirty="0"/>
              <a:t>number of </a:t>
            </a:r>
            <a:r>
              <a:rPr lang="en-US" sz="2000" dirty="0" smtClean="0"/>
              <a:t>cores exceeds a certain value.</a:t>
            </a:r>
          </a:p>
          <a:p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cost of data </a:t>
            </a:r>
            <a:r>
              <a:rPr lang="en-US" sz="2000" dirty="0" smtClean="0"/>
              <a:t>broadcasting increases </a:t>
            </a:r>
            <a:r>
              <a:rPr lang="en-US" sz="2000" dirty="0"/>
              <a:t>as the number of cores grows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Through using </a:t>
            </a:r>
            <a:r>
              <a:rPr lang="en-US" sz="2000" dirty="0"/>
              <a:t>more than one </a:t>
            </a:r>
            <a:r>
              <a:rPr lang="en-US" sz="2000" dirty="0" smtClean="0"/>
              <a:t>broker </a:t>
            </a:r>
            <a:r>
              <a:rPr lang="en-US" sz="2000" dirty="0"/>
              <a:t>can ease this </a:t>
            </a:r>
            <a:r>
              <a:rPr lang="en-US" sz="2000" dirty="0" smtClean="0"/>
              <a:t>problem</a:t>
            </a:r>
            <a:r>
              <a:rPr lang="en-US" sz="2000" dirty="0"/>
              <a:t>, </a:t>
            </a:r>
            <a:r>
              <a:rPr lang="en-US" sz="2000" dirty="0" smtClean="0"/>
              <a:t>we show Twister </a:t>
            </a:r>
            <a:r>
              <a:rPr lang="en-US" sz="2000" dirty="0"/>
              <a:t>is limited by the availability of messaging middleware.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73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latest </a:t>
            </a:r>
            <a:r>
              <a:rPr lang="en-US" sz="2000" dirty="0" smtClean="0"/>
              <a:t>code…</a:t>
            </a:r>
          </a:p>
          <a:p>
            <a:endParaRPr lang="en-US" sz="2000" dirty="0"/>
          </a:p>
          <a:p>
            <a:r>
              <a:rPr lang="en-US" sz="2000" dirty="0" smtClean="0"/>
              <a:t>Twister can automatically </a:t>
            </a:r>
            <a:r>
              <a:rPr lang="en-US" sz="2000" dirty="0"/>
              <a:t>use direct TCP channels to transfer large intermediate data items </a:t>
            </a:r>
            <a:r>
              <a:rPr lang="en-US" sz="2000" dirty="0" smtClean="0"/>
              <a:t>(brokers are </a:t>
            </a:r>
            <a:r>
              <a:rPr lang="en-US" sz="2000" dirty="0"/>
              <a:t>used to send a </a:t>
            </a:r>
            <a:r>
              <a:rPr lang="en-US" sz="2000" b="1" dirty="0" err="1"/>
              <a:t>unique_id</a:t>
            </a:r>
            <a:r>
              <a:rPr lang="en-US" sz="2000" dirty="0"/>
              <a:t>, then the receiving end download data via TCP) 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For </a:t>
            </a:r>
            <a:r>
              <a:rPr lang="en-US" sz="2000" dirty="0"/>
              <a:t>smaller (&lt;1KB) data items it uses message brokers.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With </a:t>
            </a:r>
            <a:r>
              <a:rPr lang="en-US" sz="2000" dirty="0"/>
              <a:t>this improvement, </a:t>
            </a:r>
            <a:r>
              <a:rPr lang="en-US" sz="2000" dirty="0" smtClean="0"/>
              <a:t>a better performance was achieved for the </a:t>
            </a:r>
            <a:r>
              <a:rPr lang="en-US" sz="2000" dirty="0"/>
              <a:t>matrix </a:t>
            </a:r>
            <a:r>
              <a:rPr lang="en-US" sz="2000" dirty="0" smtClean="0"/>
              <a:t>multiplication.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his </a:t>
            </a:r>
            <a:r>
              <a:rPr lang="en-US" sz="2000" dirty="0"/>
              <a:t>work is </a:t>
            </a:r>
            <a:r>
              <a:rPr lang="en-US" sz="2000" dirty="0" smtClean="0"/>
              <a:t>still in progress…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174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New </a:t>
            </a:r>
            <a:r>
              <a:rPr lang="en-US" sz="2000" dirty="0"/>
              <a:t>implementations extend the </a:t>
            </a:r>
            <a:r>
              <a:rPr lang="en-US" sz="2000" dirty="0" smtClean="0"/>
              <a:t>scope of </a:t>
            </a:r>
            <a:r>
              <a:rPr lang="en-US" sz="2000" dirty="0"/>
              <a:t>existing applications using Twister.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With iterative MapReduce </a:t>
            </a:r>
            <a:r>
              <a:rPr lang="en-US" sz="2000" dirty="0"/>
              <a:t>functions, data partitioning, caching, </a:t>
            </a:r>
            <a:r>
              <a:rPr lang="en-US" sz="2000" dirty="0" smtClean="0"/>
              <a:t>and reusable </a:t>
            </a:r>
            <a:r>
              <a:rPr lang="en-US" sz="2000" dirty="0"/>
              <a:t>configuration, Twister can solve problems in </a:t>
            </a:r>
            <a:r>
              <a:rPr lang="en-US" sz="2000" dirty="0" smtClean="0"/>
              <a:t>a flexible </a:t>
            </a:r>
            <a:r>
              <a:rPr lang="en-US" sz="2000" dirty="0"/>
              <a:t>and efficient fashion.</a:t>
            </a:r>
          </a:p>
        </p:txBody>
      </p:sp>
    </p:spTree>
    <p:extLst>
      <p:ext uri="{BB962C8B-B14F-4D97-AF65-F5344CB8AC3E}">
        <p14:creationId xmlns:p14="http://schemas.microsoft.com/office/powerpoint/2010/main" val="13137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Twister’s </a:t>
            </a:r>
            <a:r>
              <a:rPr lang="en-US" sz="2000" dirty="0"/>
              <a:t>performance </a:t>
            </a:r>
            <a:r>
              <a:rPr lang="en-US" sz="2000" dirty="0" smtClean="0"/>
              <a:t>largely depends </a:t>
            </a:r>
            <a:r>
              <a:rPr lang="en-US" sz="2000" dirty="0"/>
              <a:t>on the performance of the specific </a:t>
            </a:r>
            <a:r>
              <a:rPr lang="en-US" sz="2000" dirty="0" smtClean="0"/>
              <a:t>messaging middleware </a:t>
            </a:r>
            <a:r>
              <a:rPr lang="en-US" sz="2000" dirty="0"/>
              <a:t>adopted.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dirty="0"/>
              <a:t>interesting research issue </a:t>
            </a:r>
            <a:r>
              <a:rPr lang="en-US" sz="2000" dirty="0" smtClean="0"/>
              <a:t>of balancing </a:t>
            </a:r>
            <a:r>
              <a:rPr lang="en-US" sz="2000" dirty="0"/>
              <a:t>the requirement of employing an </a:t>
            </a:r>
            <a:r>
              <a:rPr lang="en-US" sz="2000" dirty="0" smtClean="0"/>
              <a:t>iterative algorithm </a:t>
            </a:r>
            <a:r>
              <a:rPr lang="en-US" sz="2000" dirty="0"/>
              <a:t>with the capability of the messaging middleware.</a:t>
            </a:r>
          </a:p>
          <a:p>
            <a:endParaRPr lang="en-US" sz="2000" dirty="0" smtClean="0"/>
          </a:p>
          <a:p>
            <a:r>
              <a:rPr lang="en-US" sz="2000" dirty="0" smtClean="0"/>
              <a:t>Twister </a:t>
            </a:r>
            <a:r>
              <a:rPr lang="en-US" sz="2000" dirty="0"/>
              <a:t>scripts can simulate some functions of </a:t>
            </a:r>
            <a:r>
              <a:rPr lang="en-US" sz="2000" dirty="0" smtClean="0"/>
              <a:t>distributed file </a:t>
            </a:r>
            <a:r>
              <a:rPr lang="en-US" sz="2000" dirty="0"/>
              <a:t>systems but needs further optimization.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future </a:t>
            </a:r>
            <a:r>
              <a:rPr lang="en-US" sz="2000" dirty="0" smtClean="0"/>
              <a:t>work, we </a:t>
            </a:r>
            <a:r>
              <a:rPr lang="en-US" sz="2000" dirty="0"/>
              <a:t>will integrate Twister with a customized </a:t>
            </a:r>
            <a:r>
              <a:rPr lang="en-US" sz="2000" dirty="0" smtClean="0"/>
              <a:t>messaging middleware </a:t>
            </a:r>
            <a:r>
              <a:rPr lang="en-US" sz="2000" dirty="0"/>
              <a:t>and a distributed file system.</a:t>
            </a:r>
          </a:p>
        </p:txBody>
      </p:sp>
    </p:spTree>
    <p:extLst>
      <p:ext uri="{BB962C8B-B14F-4D97-AF65-F5344CB8AC3E}">
        <p14:creationId xmlns:p14="http://schemas.microsoft.com/office/powerpoint/2010/main" val="13352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28" y="3397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BLAST Performance on IU PolarGrid </a:t>
            </a:r>
            <a:r>
              <a:rPr lang="en-US" dirty="0" smtClean="0"/>
              <a:t>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97603"/>
            <a:ext cx="5918257" cy="44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7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Twister-BLAST vs. Hadoop-BLAST Performance Test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310931"/>
            <a:ext cx="5441188" cy="44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 MDS Interpolation Performance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46109"/>
            <a:ext cx="6485447" cy="45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3300"/>
          </a:xfrm>
        </p:spPr>
        <p:txBody>
          <a:bodyPr>
            <a:normAutofit fontScale="90000"/>
          </a:bodyPr>
          <a:lstStyle/>
          <a:p>
            <a:r>
              <a:rPr lang="en-US" dirty="0"/>
              <a:t>Twister </a:t>
            </a:r>
            <a:r>
              <a:rPr lang="en-US" dirty="0" smtClean="0"/>
              <a:t>GTM </a:t>
            </a:r>
            <a:r>
              <a:rPr lang="en-US" dirty="0"/>
              <a:t>Interpolation Performance </a:t>
            </a:r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37654"/>
            <a:ext cx="6117080" cy="43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MDS Performance 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39" y="1066800"/>
            <a:ext cx="5524761" cy="4561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99" y="324707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metagenomics</a:t>
            </a:r>
            <a:r>
              <a:rPr lang="en-US" dirty="0"/>
              <a:t> dataset comprised of 30000 data points with nearly 1 billion pair-wise distances </a:t>
            </a:r>
            <a:r>
              <a:rPr lang="en-US" dirty="0" smtClean="0"/>
              <a:t>to 3-D in 100 </a:t>
            </a:r>
            <a:r>
              <a:rPr lang="en-US" dirty="0"/>
              <a:t>iterations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1066800"/>
            <a:ext cx="3429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performance test, a Twister environment with one </a:t>
            </a:r>
            <a:r>
              <a:rPr lang="en-US" dirty="0" err="1"/>
              <a:t>ActiveMQ</a:t>
            </a:r>
            <a:r>
              <a:rPr lang="en-US" dirty="0"/>
              <a:t> message broker was established, and Twister MDS was run with 100 iterations.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Focus </a:t>
            </a:r>
            <a:r>
              <a:rPr lang="en-US" dirty="0"/>
              <a:t>of </a:t>
            </a:r>
            <a:r>
              <a:rPr lang="en-US" dirty="0" smtClean="0"/>
              <a:t>This </a:t>
            </a:r>
            <a:r>
              <a:rPr lang="en-US" dirty="0"/>
              <a:t>P</a:t>
            </a:r>
            <a:r>
              <a:rPr lang="en-US" dirty="0" smtClean="0"/>
              <a:t>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demands of new parallel </a:t>
            </a:r>
            <a:r>
              <a:rPr lang="en-US" sz="2000" dirty="0"/>
              <a:t>algorithms </a:t>
            </a:r>
            <a:r>
              <a:rPr lang="en-US" sz="2000" dirty="0" smtClean="0"/>
              <a:t>and distributed </a:t>
            </a:r>
            <a:r>
              <a:rPr lang="en-US" sz="2000" dirty="0"/>
              <a:t>computing technologies </a:t>
            </a:r>
            <a:r>
              <a:rPr lang="en-US" sz="2000" dirty="0" smtClean="0"/>
              <a:t>which can </a:t>
            </a:r>
            <a:r>
              <a:rPr lang="en-US" sz="2000" dirty="0"/>
              <a:t>efficiently </a:t>
            </a:r>
            <a:r>
              <a:rPr lang="en-US" sz="2000" dirty="0" smtClean="0"/>
              <a:t>solve data-intensive and computing-intensive scientific problems keep growing.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Here we focus on extending the applicability of Twister to more kinds of scientific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Twister MapReduce Framework</a:t>
            </a:r>
          </a:p>
          <a:p>
            <a:pPr lvl="1"/>
            <a:r>
              <a:rPr lang="en-US" sz="2000" dirty="0" smtClean="0"/>
              <a:t>Iterative workflow</a:t>
            </a:r>
            <a:endParaRPr lang="en-US" sz="2000" dirty="0" smtClean="0"/>
          </a:p>
          <a:p>
            <a:pPr lvl="1"/>
            <a:r>
              <a:rPr lang="en-US" sz="2000" dirty="0" smtClean="0"/>
              <a:t>Architecture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Twister applications</a:t>
            </a:r>
          </a:p>
          <a:p>
            <a:pPr lvl="1"/>
            <a:r>
              <a:rPr lang="en-US" sz="2000" dirty="0" smtClean="0"/>
              <a:t>Twister non-iterative applications</a:t>
            </a:r>
          </a:p>
          <a:p>
            <a:pPr lvl="1"/>
            <a:r>
              <a:rPr lang="en-US" sz="2000" dirty="0" smtClean="0"/>
              <a:t>Twister iterative applications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62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Twister Iterative Workflow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91914"/>
            <a:ext cx="3352800" cy="477704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Configure once and run many times</a:t>
            </a:r>
          </a:p>
          <a:p>
            <a:endParaRPr lang="en-US" sz="2400" dirty="0" smtClean="0"/>
          </a:p>
          <a:p>
            <a:r>
              <a:rPr lang="en-US" sz="2400" dirty="0" smtClean="0"/>
              <a:t>Static data</a:t>
            </a:r>
          </a:p>
          <a:p>
            <a:endParaRPr lang="en-US" sz="2400" dirty="0" smtClean="0"/>
          </a:p>
          <a:p>
            <a:r>
              <a:rPr lang="en-US" sz="2400" dirty="0" smtClean="0"/>
              <a:t>Fault tolerance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95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Twister Architecture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96893"/>
            <a:ext cx="6553200" cy="501691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2286000" cy="3886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client</a:t>
            </a:r>
          </a:p>
          <a:p>
            <a:endParaRPr lang="en-US" sz="1800" dirty="0" smtClean="0"/>
          </a:p>
          <a:p>
            <a:r>
              <a:rPr lang="en-US" sz="1800" dirty="0" smtClean="0"/>
              <a:t>Publish/subscribe message broker</a:t>
            </a:r>
          </a:p>
          <a:p>
            <a:endParaRPr lang="en-US" sz="1800" dirty="0" smtClean="0"/>
          </a:p>
          <a:p>
            <a:r>
              <a:rPr lang="en-US" sz="1800" dirty="0" smtClean="0"/>
              <a:t>Daemons</a:t>
            </a:r>
          </a:p>
          <a:p>
            <a:endParaRPr lang="en-US" sz="1800" dirty="0" smtClean="0"/>
          </a:p>
          <a:p>
            <a:r>
              <a:rPr lang="en-US" sz="1800" dirty="0" smtClean="0"/>
              <a:t>Twister File Tool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47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Twister </a:t>
            </a:r>
            <a:r>
              <a:rPr lang="en-US" dirty="0"/>
              <a:t>N</a:t>
            </a:r>
            <a:r>
              <a:rPr lang="en-US" dirty="0" smtClean="0"/>
              <a:t>on-iterative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“Map and then Reduce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Word Count</a:t>
            </a:r>
            <a:endParaRPr lang="en-US" sz="2000" dirty="0"/>
          </a:p>
          <a:p>
            <a:pPr lvl="1"/>
            <a:r>
              <a:rPr lang="en-US" sz="2000" dirty="0" smtClean="0"/>
              <a:t>Smith </a:t>
            </a:r>
            <a:r>
              <a:rPr lang="en-US" sz="2000" dirty="0"/>
              <a:t>Waterman </a:t>
            </a:r>
            <a:r>
              <a:rPr lang="en-US" sz="2000" dirty="0" err="1"/>
              <a:t>Gotoh</a:t>
            </a:r>
            <a:r>
              <a:rPr lang="en-US" sz="2000" dirty="0"/>
              <a:t>(SW-G</a:t>
            </a:r>
            <a:r>
              <a:rPr lang="en-US" sz="2000" dirty="0" smtClean="0"/>
              <a:t>) </a:t>
            </a:r>
            <a:r>
              <a:rPr lang="en-US" sz="2000" dirty="0"/>
              <a:t>distance </a:t>
            </a:r>
            <a:endParaRPr lang="en-US" sz="2000" dirty="0" smtClean="0"/>
          </a:p>
          <a:p>
            <a:pPr lvl="1"/>
            <a:endParaRPr lang="en-US" dirty="0" smtClean="0"/>
          </a:p>
          <a:p>
            <a:r>
              <a:rPr lang="en-US" sz="2400" dirty="0"/>
              <a:t>“Map </a:t>
            </a:r>
            <a:r>
              <a:rPr lang="en-US" sz="2400" dirty="0" smtClean="0"/>
              <a:t>only”</a:t>
            </a:r>
          </a:p>
          <a:p>
            <a:pPr lvl="1"/>
            <a:r>
              <a:rPr lang="en-US" sz="2000" dirty="0" smtClean="0"/>
              <a:t>Binary invoking method</a:t>
            </a:r>
          </a:p>
          <a:p>
            <a:pPr lvl="2"/>
            <a:r>
              <a:rPr lang="en-US" sz="1600" dirty="0" smtClean="0"/>
              <a:t>Many </a:t>
            </a:r>
            <a:r>
              <a:rPr lang="en-US" sz="1600" dirty="0"/>
              <a:t>modern </a:t>
            </a:r>
            <a:r>
              <a:rPr lang="en-US" sz="1600" dirty="0" smtClean="0"/>
              <a:t>stand-alone scientific </a:t>
            </a:r>
            <a:r>
              <a:rPr lang="en-US" sz="1600" dirty="0"/>
              <a:t>programs are complex and updated frequently </a:t>
            </a:r>
            <a:r>
              <a:rPr lang="en-US" sz="1600" dirty="0" smtClean="0"/>
              <a:t>with new </a:t>
            </a:r>
            <a:r>
              <a:rPr lang="en-US" sz="1600" dirty="0"/>
              <a:t>features. </a:t>
            </a:r>
            <a:endParaRPr lang="en-US" sz="1600" dirty="0" smtClean="0"/>
          </a:p>
          <a:p>
            <a:pPr lvl="2"/>
            <a:r>
              <a:rPr lang="en-US" sz="1600" dirty="0" smtClean="0"/>
              <a:t>Rewriting </a:t>
            </a:r>
            <a:r>
              <a:rPr lang="en-US" sz="1600" dirty="0"/>
              <a:t>the parallel version of such a </a:t>
            </a:r>
            <a:r>
              <a:rPr lang="en-US" sz="1600" dirty="0" smtClean="0"/>
              <a:t>standalone program may require too much effort to keep pace with </a:t>
            </a:r>
            <a:r>
              <a:rPr lang="en-US" sz="1600" dirty="0"/>
              <a:t>required new features. </a:t>
            </a:r>
            <a:endParaRPr lang="en-US" sz="1600" dirty="0" smtClean="0"/>
          </a:p>
          <a:p>
            <a:pPr marL="914400" lvl="2" indent="0">
              <a:buNone/>
            </a:pPr>
            <a:endParaRPr lang="en-US" sz="1600" dirty="0" smtClean="0"/>
          </a:p>
          <a:p>
            <a:pPr lvl="1"/>
            <a:r>
              <a:rPr lang="en-US" sz="2000" dirty="0" smtClean="0"/>
              <a:t>Twister BLAST</a:t>
            </a:r>
          </a:p>
          <a:p>
            <a:pPr lvl="1"/>
            <a:r>
              <a:rPr lang="en-US" sz="2000" dirty="0" smtClean="0"/>
              <a:t>Twister </a:t>
            </a:r>
            <a:r>
              <a:rPr lang="en-US" sz="2000" dirty="0"/>
              <a:t>MDS Interpolation</a:t>
            </a:r>
          </a:p>
          <a:p>
            <a:pPr lvl="1"/>
            <a:r>
              <a:rPr lang="en-US" sz="2000" dirty="0" smtClean="0"/>
              <a:t>Twister </a:t>
            </a:r>
            <a:r>
              <a:rPr lang="en-US" sz="2000" dirty="0"/>
              <a:t>GTM </a:t>
            </a:r>
            <a:r>
              <a:rPr lang="en-US" sz="2000" dirty="0" smtClean="0"/>
              <a:t>Interpolation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BLAST software</a:t>
            </a:r>
          </a:p>
          <a:p>
            <a:r>
              <a:rPr lang="en-US" altLang="zh-CN" sz="2400" dirty="0" smtClean="0"/>
              <a:t>Other parallel BLAST applications</a:t>
            </a:r>
          </a:p>
          <a:p>
            <a:r>
              <a:rPr lang="en-US" sz="2400" dirty="0" smtClean="0"/>
              <a:t>Twister BLAST</a:t>
            </a:r>
          </a:p>
        </p:txBody>
      </p:sp>
    </p:spTree>
    <p:extLst>
      <p:ext uri="{BB962C8B-B14F-4D97-AF65-F5344CB8AC3E}">
        <p14:creationId xmlns:p14="http://schemas.microsoft.com/office/powerpoint/2010/main" val="17141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BLAST </a:t>
            </a:r>
            <a:r>
              <a:rPr lang="en-US" altLang="zh-CN" dirty="0"/>
              <a:t>S</a:t>
            </a:r>
            <a:r>
              <a:rPr lang="en-US" altLang="zh-CN" dirty="0" smtClean="0"/>
              <a:t>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BLAST+ vs. BLAST</a:t>
            </a:r>
          </a:p>
          <a:p>
            <a:pPr lvl="1"/>
            <a:r>
              <a:rPr lang="en-US" sz="2000" dirty="0" smtClean="0"/>
              <a:t>BLAST+ is recommended by NCBI </a:t>
            </a:r>
          </a:p>
          <a:p>
            <a:endParaRPr lang="en-US" sz="2400" dirty="0" smtClean="0"/>
          </a:p>
          <a:p>
            <a:r>
              <a:rPr lang="en-US" sz="2400" dirty="0" smtClean="0"/>
              <a:t>Computing-intensive</a:t>
            </a:r>
          </a:p>
          <a:p>
            <a:pPr lvl="1"/>
            <a:r>
              <a:rPr lang="en-US" sz="2000" dirty="0" smtClean="0"/>
              <a:t>100% CPU usage</a:t>
            </a:r>
          </a:p>
          <a:p>
            <a:endParaRPr lang="en-US" sz="2400" dirty="0" smtClean="0"/>
          </a:p>
          <a:p>
            <a:r>
              <a:rPr lang="en-US" sz="2400" dirty="0" smtClean="0"/>
              <a:t>Memory usage is based on the size of input query and the number of hits</a:t>
            </a:r>
          </a:p>
          <a:p>
            <a:endParaRPr lang="en-US" sz="2400" dirty="0"/>
          </a:p>
          <a:p>
            <a:r>
              <a:rPr lang="en-US" sz="2400" dirty="0" smtClean="0"/>
              <a:t> multi-thread mode vs. multi-process mode</a:t>
            </a:r>
          </a:p>
          <a:p>
            <a:pPr lvl="1"/>
            <a:r>
              <a:rPr lang="en-US" sz="2000" dirty="0" smtClean="0"/>
              <a:t>Performance occasionally drops down</a:t>
            </a:r>
          </a:p>
          <a:p>
            <a:pPr lvl="1"/>
            <a:r>
              <a:rPr lang="en-US" sz="2000" dirty="0" smtClean="0"/>
              <a:t>Less memory usage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96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1103</Words>
  <Application>Microsoft Office PowerPoint</Application>
  <PresentationFormat>On-screen Show (4:3)</PresentationFormat>
  <Paragraphs>199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Applying Twister to Scientific Applications</vt:lpstr>
      <vt:lpstr>Introduction</vt:lpstr>
      <vt:lpstr>The Focus of This Paper</vt:lpstr>
      <vt:lpstr>Outline</vt:lpstr>
      <vt:lpstr>Twister Iterative Workflow</vt:lpstr>
      <vt:lpstr>Twister Architecture</vt:lpstr>
      <vt:lpstr>Twister Non-iterative Applications</vt:lpstr>
      <vt:lpstr>Twister BLAST</vt:lpstr>
      <vt:lpstr>BLAST Software</vt:lpstr>
      <vt:lpstr>Parallel BLAST Applications</vt:lpstr>
      <vt:lpstr>Twister BLAST</vt:lpstr>
      <vt:lpstr> Database Management</vt:lpstr>
      <vt:lpstr>Twister-BLAST Architecture</vt:lpstr>
      <vt:lpstr>Twister MDS Interpolation</vt:lpstr>
      <vt:lpstr>Parallelization</vt:lpstr>
      <vt:lpstr>Twister GTM Interpolation</vt:lpstr>
      <vt:lpstr>Parallelization</vt:lpstr>
      <vt:lpstr>Twister Iterative Application</vt:lpstr>
      <vt:lpstr>Parallelization through Twister</vt:lpstr>
      <vt:lpstr>Workflow Chart</vt:lpstr>
      <vt:lpstr>Performance</vt:lpstr>
      <vt:lpstr>Improvement</vt:lpstr>
      <vt:lpstr>Conclusion</vt:lpstr>
      <vt:lpstr>Conclusion cont’d</vt:lpstr>
      <vt:lpstr>BLAST Performance on IU PolarGrid Node</vt:lpstr>
      <vt:lpstr>Twister-BLAST vs. Hadoop-BLAST Performance Test</vt:lpstr>
      <vt:lpstr>Twister MDS Interpolation Performance Test</vt:lpstr>
      <vt:lpstr>Twister GTM Interpolation Performance Test</vt:lpstr>
      <vt:lpstr>Twister MDS Performance Test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zhangbj</cp:lastModifiedBy>
  <cp:revision>296</cp:revision>
  <dcterms:created xsi:type="dcterms:W3CDTF">2010-11-02T19:01:47Z</dcterms:created>
  <dcterms:modified xsi:type="dcterms:W3CDTF">2010-11-29T12:21:04Z</dcterms:modified>
</cp:coreProperties>
</file>