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3"/>
  </p:notesMasterIdLst>
  <p:sldIdLst>
    <p:sldId id="257" r:id="rId2"/>
    <p:sldId id="313" r:id="rId3"/>
    <p:sldId id="314" r:id="rId4"/>
    <p:sldId id="311" r:id="rId5"/>
    <p:sldId id="315" r:id="rId6"/>
    <p:sldId id="317" r:id="rId7"/>
    <p:sldId id="312" r:id="rId8"/>
    <p:sldId id="263" r:id="rId9"/>
    <p:sldId id="264" r:id="rId10"/>
    <p:sldId id="265" r:id="rId11"/>
    <p:sldId id="266" r:id="rId12"/>
    <p:sldId id="268" r:id="rId13"/>
    <p:sldId id="269" r:id="rId14"/>
    <p:sldId id="270" r:id="rId15"/>
    <p:sldId id="272" r:id="rId16"/>
    <p:sldId id="274" r:id="rId17"/>
    <p:sldId id="275" r:id="rId18"/>
    <p:sldId id="276" r:id="rId19"/>
    <p:sldId id="277" r:id="rId20"/>
    <p:sldId id="278" r:id="rId21"/>
    <p:sldId id="279"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95" autoAdjust="0"/>
  </p:normalViewPr>
  <p:slideViewPr>
    <p:cSldViewPr snapToGrid="0" snapToObjects="1">
      <p:cViewPr>
        <p:scale>
          <a:sx n="83" d="100"/>
          <a:sy n="83" d="100"/>
        </p:scale>
        <p:origin x="-1232" y="-3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image" Target="../media/image3.png"/><Relationship Id="rId2"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image" Target="../media/image3.png"/><Relationship Id="rId2"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07762F-311C-2746-ABDB-F481D22D5ACD}" type="doc">
      <dgm:prSet loTypeId="urn:microsoft.com/office/officeart/2005/8/layout/pyramid2" loCatId="" qsTypeId="urn:microsoft.com/office/officeart/2005/8/quickstyle/simple4" qsCatId="simple" csTypeId="urn:microsoft.com/office/officeart/2005/8/colors/accent1_2" csCatId="accent1" phldr="1"/>
      <dgm:spPr/>
    </dgm:pt>
    <dgm:pt modelId="{4100C548-F3FC-1248-82B5-08EC53640394}">
      <dgm:prSet phldrT="[Text]"/>
      <dgm:spPr/>
      <dgm:t>
        <a:bodyPr/>
        <a:lstStyle/>
        <a:p>
          <a:r>
            <a:rPr lang="en-US" dirty="0" err="1" smtClean="0"/>
            <a:t>PaaS</a:t>
          </a:r>
          <a:endParaRPr lang="en-US" dirty="0"/>
        </a:p>
      </dgm:t>
    </dgm:pt>
    <dgm:pt modelId="{4AC242AA-0FBC-9143-9300-D99E5D277EE5}" type="parTrans" cxnId="{580F8ED4-09DD-3A45-A775-F3E14314FAD8}">
      <dgm:prSet/>
      <dgm:spPr/>
      <dgm:t>
        <a:bodyPr/>
        <a:lstStyle/>
        <a:p>
          <a:endParaRPr lang="en-US"/>
        </a:p>
      </dgm:t>
    </dgm:pt>
    <dgm:pt modelId="{23B7C90D-45DF-FB41-9966-11FF0564D1D7}" type="sibTrans" cxnId="{580F8ED4-09DD-3A45-A775-F3E14314FAD8}">
      <dgm:prSet/>
      <dgm:spPr/>
      <dgm:t>
        <a:bodyPr/>
        <a:lstStyle/>
        <a:p>
          <a:endParaRPr lang="en-US"/>
        </a:p>
      </dgm:t>
    </dgm:pt>
    <dgm:pt modelId="{F0696E49-DD1B-7442-B728-5F86AD9FE6F8}">
      <dgm:prSet phldrT="[Text]"/>
      <dgm:spPr/>
      <dgm:t>
        <a:bodyPr/>
        <a:lstStyle/>
        <a:p>
          <a:r>
            <a:rPr lang="en-US" dirty="0" err="1" smtClean="0"/>
            <a:t>IaaS</a:t>
          </a:r>
          <a:endParaRPr lang="en-US" dirty="0"/>
        </a:p>
      </dgm:t>
    </dgm:pt>
    <dgm:pt modelId="{976ED9B7-5402-9348-BD94-898C40C05F87}" type="parTrans" cxnId="{FA937F26-4F69-7A4E-A9C7-5B32A1C787E4}">
      <dgm:prSet/>
      <dgm:spPr/>
      <dgm:t>
        <a:bodyPr/>
        <a:lstStyle/>
        <a:p>
          <a:endParaRPr lang="en-US"/>
        </a:p>
      </dgm:t>
    </dgm:pt>
    <dgm:pt modelId="{63CD8B02-A9FC-AD46-82DD-1244055B5740}" type="sibTrans" cxnId="{FA937F26-4F69-7A4E-A9C7-5B32A1C787E4}">
      <dgm:prSet/>
      <dgm:spPr/>
      <dgm:t>
        <a:bodyPr/>
        <a:lstStyle/>
        <a:p>
          <a:endParaRPr lang="en-US"/>
        </a:p>
      </dgm:t>
    </dgm:pt>
    <dgm:pt modelId="{A485B74D-2031-8F40-B4EF-85FDFEA21D3D}">
      <dgm:prSet phldrT="[Text]"/>
      <dgm:spPr/>
      <dgm:t>
        <a:bodyPr/>
        <a:lstStyle/>
        <a:p>
          <a:r>
            <a:rPr lang="en-US" dirty="0" err="1" smtClean="0"/>
            <a:t>BMaaS</a:t>
          </a:r>
          <a:endParaRPr lang="en-US" dirty="0"/>
        </a:p>
      </dgm:t>
    </dgm:pt>
    <dgm:pt modelId="{362AA6A8-744E-814F-B2BA-6A6B0A75ECF8}" type="parTrans" cxnId="{07F17CCE-A97D-B242-AE16-F55CE338ED2D}">
      <dgm:prSet/>
      <dgm:spPr/>
      <dgm:t>
        <a:bodyPr/>
        <a:lstStyle/>
        <a:p>
          <a:endParaRPr lang="en-US"/>
        </a:p>
      </dgm:t>
    </dgm:pt>
    <dgm:pt modelId="{BFBA22A9-20F5-F642-922E-AF765FF9D2F5}" type="sibTrans" cxnId="{07F17CCE-A97D-B242-AE16-F55CE338ED2D}">
      <dgm:prSet/>
      <dgm:spPr/>
      <dgm:t>
        <a:bodyPr/>
        <a:lstStyle/>
        <a:p>
          <a:endParaRPr lang="en-US"/>
        </a:p>
      </dgm:t>
    </dgm:pt>
    <dgm:pt modelId="{7690FF19-BA1F-D140-A347-407AA4D5FAC4}">
      <dgm:prSet phldrT="[Text]"/>
      <dgm:spPr/>
      <dgm:t>
        <a:bodyPr/>
        <a:lstStyle/>
        <a:p>
          <a:r>
            <a:rPr lang="en-US" dirty="0" err="1" smtClean="0"/>
            <a:t>SaaS</a:t>
          </a:r>
          <a:endParaRPr lang="en-US" dirty="0"/>
        </a:p>
      </dgm:t>
    </dgm:pt>
    <dgm:pt modelId="{8568A139-EC26-1E49-BC93-A64EC05B53F3}" type="parTrans" cxnId="{5C9965E7-8ABE-AD45-B464-58FC643BCBF2}">
      <dgm:prSet/>
      <dgm:spPr/>
      <dgm:t>
        <a:bodyPr/>
        <a:lstStyle/>
        <a:p>
          <a:endParaRPr lang="en-US"/>
        </a:p>
      </dgm:t>
    </dgm:pt>
    <dgm:pt modelId="{E9E7DC2D-8443-C14A-8D16-009969FCD8FB}" type="sibTrans" cxnId="{5C9965E7-8ABE-AD45-B464-58FC643BCBF2}">
      <dgm:prSet/>
      <dgm:spPr/>
      <dgm:t>
        <a:bodyPr/>
        <a:lstStyle/>
        <a:p>
          <a:endParaRPr lang="en-US"/>
        </a:p>
      </dgm:t>
    </dgm:pt>
    <dgm:pt modelId="{A27E455A-8AF3-5B48-834E-FDC3AFC4D128}">
      <dgm:prSet phldrT="[Text]"/>
      <dgm:spPr/>
      <dgm:t>
        <a:bodyPr/>
        <a:lstStyle/>
        <a:p>
          <a:r>
            <a:rPr lang="en-US" dirty="0" err="1" smtClean="0"/>
            <a:t>NaaS</a:t>
          </a:r>
          <a:endParaRPr lang="en-US" dirty="0"/>
        </a:p>
      </dgm:t>
    </dgm:pt>
    <dgm:pt modelId="{9C5E83F4-BBCE-8943-8ECF-C262BF3A5709}" type="parTrans" cxnId="{FBEE1446-A341-4147-9D1B-8C64CC3FBED3}">
      <dgm:prSet/>
      <dgm:spPr/>
      <dgm:t>
        <a:bodyPr/>
        <a:lstStyle/>
        <a:p>
          <a:endParaRPr lang="en-US"/>
        </a:p>
      </dgm:t>
    </dgm:pt>
    <dgm:pt modelId="{F07069D1-7A03-4D44-A2FA-94F712880A36}" type="sibTrans" cxnId="{FBEE1446-A341-4147-9D1B-8C64CC3FBED3}">
      <dgm:prSet/>
      <dgm:spPr/>
      <dgm:t>
        <a:bodyPr/>
        <a:lstStyle/>
        <a:p>
          <a:endParaRPr lang="en-US"/>
        </a:p>
      </dgm:t>
    </dgm:pt>
    <dgm:pt modelId="{CEE48CE9-7E84-F749-88AE-282E4F493345}" type="pres">
      <dgm:prSet presAssocID="{8107762F-311C-2746-ABDB-F481D22D5ACD}" presName="compositeShape" presStyleCnt="0">
        <dgm:presLayoutVars>
          <dgm:dir/>
          <dgm:resizeHandles/>
        </dgm:presLayoutVars>
      </dgm:prSet>
      <dgm:spPr/>
    </dgm:pt>
    <dgm:pt modelId="{AD4AFC58-F2D1-6C48-BC55-EF5E57A7FD97}" type="pres">
      <dgm:prSet presAssocID="{8107762F-311C-2746-ABDB-F481D22D5ACD}" presName="pyramid" presStyleLbl="node1" presStyleIdx="0" presStyleCnt="1"/>
      <dgm:spPr/>
    </dgm:pt>
    <dgm:pt modelId="{23B484AD-8237-1240-8640-631E2975D27B}" type="pres">
      <dgm:prSet presAssocID="{8107762F-311C-2746-ABDB-F481D22D5ACD}" presName="theList" presStyleCnt="0"/>
      <dgm:spPr/>
    </dgm:pt>
    <dgm:pt modelId="{5D4FCAAA-7E86-B24D-ACA0-EE1B35A207B3}" type="pres">
      <dgm:prSet presAssocID="{7690FF19-BA1F-D140-A347-407AA4D5FAC4}" presName="aNode" presStyleLbl="fgAcc1" presStyleIdx="0" presStyleCnt="5">
        <dgm:presLayoutVars>
          <dgm:bulletEnabled val="1"/>
        </dgm:presLayoutVars>
      </dgm:prSet>
      <dgm:spPr/>
      <dgm:t>
        <a:bodyPr/>
        <a:lstStyle/>
        <a:p>
          <a:endParaRPr lang="en-US"/>
        </a:p>
      </dgm:t>
    </dgm:pt>
    <dgm:pt modelId="{12D56236-AB5C-B940-B719-6841A0EBACD8}" type="pres">
      <dgm:prSet presAssocID="{7690FF19-BA1F-D140-A347-407AA4D5FAC4}" presName="aSpace" presStyleCnt="0"/>
      <dgm:spPr/>
    </dgm:pt>
    <dgm:pt modelId="{5E3D19E0-7693-4745-A7D8-5CEC02858DD2}" type="pres">
      <dgm:prSet presAssocID="{4100C548-F3FC-1248-82B5-08EC53640394}" presName="aNode" presStyleLbl="fgAcc1" presStyleIdx="1" presStyleCnt="5">
        <dgm:presLayoutVars>
          <dgm:bulletEnabled val="1"/>
        </dgm:presLayoutVars>
      </dgm:prSet>
      <dgm:spPr/>
      <dgm:t>
        <a:bodyPr/>
        <a:lstStyle/>
        <a:p>
          <a:endParaRPr lang="en-US"/>
        </a:p>
      </dgm:t>
    </dgm:pt>
    <dgm:pt modelId="{3C1024EA-967F-0744-8EDB-1BA46BC443D5}" type="pres">
      <dgm:prSet presAssocID="{4100C548-F3FC-1248-82B5-08EC53640394}" presName="aSpace" presStyleCnt="0"/>
      <dgm:spPr/>
    </dgm:pt>
    <dgm:pt modelId="{AD006F1E-74EA-6E40-8667-234A7C66DE7C}" type="pres">
      <dgm:prSet presAssocID="{F0696E49-DD1B-7442-B728-5F86AD9FE6F8}" presName="aNode" presStyleLbl="fgAcc1" presStyleIdx="2" presStyleCnt="5">
        <dgm:presLayoutVars>
          <dgm:bulletEnabled val="1"/>
        </dgm:presLayoutVars>
      </dgm:prSet>
      <dgm:spPr/>
      <dgm:t>
        <a:bodyPr/>
        <a:lstStyle/>
        <a:p>
          <a:endParaRPr lang="en-US"/>
        </a:p>
      </dgm:t>
    </dgm:pt>
    <dgm:pt modelId="{6AA59F8B-FF3F-104C-9E5B-69277D010B1D}" type="pres">
      <dgm:prSet presAssocID="{F0696E49-DD1B-7442-B728-5F86AD9FE6F8}" presName="aSpace" presStyleCnt="0"/>
      <dgm:spPr/>
    </dgm:pt>
    <dgm:pt modelId="{5DB6E5B0-2020-4943-B29B-49991BB32873}" type="pres">
      <dgm:prSet presAssocID="{A27E455A-8AF3-5B48-834E-FDC3AFC4D128}" presName="aNode" presStyleLbl="fgAcc1" presStyleIdx="3" presStyleCnt="5">
        <dgm:presLayoutVars>
          <dgm:bulletEnabled val="1"/>
        </dgm:presLayoutVars>
      </dgm:prSet>
      <dgm:spPr/>
      <dgm:t>
        <a:bodyPr/>
        <a:lstStyle/>
        <a:p>
          <a:endParaRPr lang="en-US"/>
        </a:p>
      </dgm:t>
    </dgm:pt>
    <dgm:pt modelId="{3E7CFDC5-EB9F-6F4F-A202-0FFD114DCEAF}" type="pres">
      <dgm:prSet presAssocID="{A27E455A-8AF3-5B48-834E-FDC3AFC4D128}" presName="aSpace" presStyleCnt="0"/>
      <dgm:spPr/>
    </dgm:pt>
    <dgm:pt modelId="{A2CF3D68-337E-B145-A999-1B1779E82393}" type="pres">
      <dgm:prSet presAssocID="{A485B74D-2031-8F40-B4EF-85FDFEA21D3D}" presName="aNode" presStyleLbl="fgAcc1" presStyleIdx="4" presStyleCnt="5">
        <dgm:presLayoutVars>
          <dgm:bulletEnabled val="1"/>
        </dgm:presLayoutVars>
      </dgm:prSet>
      <dgm:spPr/>
      <dgm:t>
        <a:bodyPr/>
        <a:lstStyle/>
        <a:p>
          <a:endParaRPr lang="en-US"/>
        </a:p>
      </dgm:t>
    </dgm:pt>
    <dgm:pt modelId="{48D4B342-E6FD-1040-A6ED-AA96163351A8}" type="pres">
      <dgm:prSet presAssocID="{A485B74D-2031-8F40-B4EF-85FDFEA21D3D}" presName="aSpace" presStyleCnt="0"/>
      <dgm:spPr/>
    </dgm:pt>
  </dgm:ptLst>
  <dgm:cxnLst>
    <dgm:cxn modelId="{279CB080-8025-AA41-A3F9-91858BCB9DD1}" type="presOf" srcId="{8107762F-311C-2746-ABDB-F481D22D5ACD}" destId="{CEE48CE9-7E84-F749-88AE-282E4F493345}" srcOrd="0" destOrd="0" presId="urn:microsoft.com/office/officeart/2005/8/layout/pyramid2"/>
    <dgm:cxn modelId="{07F17CCE-A97D-B242-AE16-F55CE338ED2D}" srcId="{8107762F-311C-2746-ABDB-F481D22D5ACD}" destId="{A485B74D-2031-8F40-B4EF-85FDFEA21D3D}" srcOrd="4" destOrd="0" parTransId="{362AA6A8-744E-814F-B2BA-6A6B0A75ECF8}" sibTransId="{BFBA22A9-20F5-F642-922E-AF765FF9D2F5}"/>
    <dgm:cxn modelId="{FBEE1446-A341-4147-9D1B-8C64CC3FBED3}" srcId="{8107762F-311C-2746-ABDB-F481D22D5ACD}" destId="{A27E455A-8AF3-5B48-834E-FDC3AFC4D128}" srcOrd="3" destOrd="0" parTransId="{9C5E83F4-BBCE-8943-8ECF-C262BF3A5709}" sibTransId="{F07069D1-7A03-4D44-A2FA-94F712880A36}"/>
    <dgm:cxn modelId="{FA937F26-4F69-7A4E-A9C7-5B32A1C787E4}" srcId="{8107762F-311C-2746-ABDB-F481D22D5ACD}" destId="{F0696E49-DD1B-7442-B728-5F86AD9FE6F8}" srcOrd="2" destOrd="0" parTransId="{976ED9B7-5402-9348-BD94-898C40C05F87}" sibTransId="{63CD8B02-A9FC-AD46-82DD-1244055B5740}"/>
    <dgm:cxn modelId="{3A744D27-8060-AA4F-9D3E-88E455B68AB4}" type="presOf" srcId="{A485B74D-2031-8F40-B4EF-85FDFEA21D3D}" destId="{A2CF3D68-337E-B145-A999-1B1779E82393}" srcOrd="0" destOrd="0" presId="urn:microsoft.com/office/officeart/2005/8/layout/pyramid2"/>
    <dgm:cxn modelId="{580F8ED4-09DD-3A45-A775-F3E14314FAD8}" srcId="{8107762F-311C-2746-ABDB-F481D22D5ACD}" destId="{4100C548-F3FC-1248-82B5-08EC53640394}" srcOrd="1" destOrd="0" parTransId="{4AC242AA-0FBC-9143-9300-D99E5D277EE5}" sibTransId="{23B7C90D-45DF-FB41-9966-11FF0564D1D7}"/>
    <dgm:cxn modelId="{201DBD41-F74E-4745-ACC0-EC9022E34FE2}" type="presOf" srcId="{4100C548-F3FC-1248-82B5-08EC53640394}" destId="{5E3D19E0-7693-4745-A7D8-5CEC02858DD2}" srcOrd="0" destOrd="0" presId="urn:microsoft.com/office/officeart/2005/8/layout/pyramid2"/>
    <dgm:cxn modelId="{E4082C35-7247-194D-9DB3-1F11DD884230}" type="presOf" srcId="{A27E455A-8AF3-5B48-834E-FDC3AFC4D128}" destId="{5DB6E5B0-2020-4943-B29B-49991BB32873}" srcOrd="0" destOrd="0" presId="urn:microsoft.com/office/officeart/2005/8/layout/pyramid2"/>
    <dgm:cxn modelId="{3FD21E10-7F99-894C-A864-05AE1B31A697}" type="presOf" srcId="{7690FF19-BA1F-D140-A347-407AA4D5FAC4}" destId="{5D4FCAAA-7E86-B24D-ACA0-EE1B35A207B3}" srcOrd="0" destOrd="0" presId="urn:microsoft.com/office/officeart/2005/8/layout/pyramid2"/>
    <dgm:cxn modelId="{5C9965E7-8ABE-AD45-B464-58FC643BCBF2}" srcId="{8107762F-311C-2746-ABDB-F481D22D5ACD}" destId="{7690FF19-BA1F-D140-A347-407AA4D5FAC4}" srcOrd="0" destOrd="0" parTransId="{8568A139-EC26-1E49-BC93-A64EC05B53F3}" sibTransId="{E9E7DC2D-8443-C14A-8D16-009969FCD8FB}"/>
    <dgm:cxn modelId="{03DC0A66-DF38-B048-A02C-AC07F8D7DF18}" type="presOf" srcId="{F0696E49-DD1B-7442-B728-5F86AD9FE6F8}" destId="{AD006F1E-74EA-6E40-8667-234A7C66DE7C}" srcOrd="0" destOrd="0" presId="urn:microsoft.com/office/officeart/2005/8/layout/pyramid2"/>
    <dgm:cxn modelId="{A17EFDD9-685A-DB4B-BA9D-05AAC7B1C24D}" type="presParOf" srcId="{CEE48CE9-7E84-F749-88AE-282E4F493345}" destId="{AD4AFC58-F2D1-6C48-BC55-EF5E57A7FD97}" srcOrd="0" destOrd="0" presId="urn:microsoft.com/office/officeart/2005/8/layout/pyramid2"/>
    <dgm:cxn modelId="{D8D91736-4537-564E-8772-83F2DCE4205D}" type="presParOf" srcId="{CEE48CE9-7E84-F749-88AE-282E4F493345}" destId="{23B484AD-8237-1240-8640-631E2975D27B}" srcOrd="1" destOrd="0" presId="urn:microsoft.com/office/officeart/2005/8/layout/pyramid2"/>
    <dgm:cxn modelId="{66B0D8D4-75F1-8D40-B56B-B8E3345617DE}" type="presParOf" srcId="{23B484AD-8237-1240-8640-631E2975D27B}" destId="{5D4FCAAA-7E86-B24D-ACA0-EE1B35A207B3}" srcOrd="0" destOrd="0" presId="urn:microsoft.com/office/officeart/2005/8/layout/pyramid2"/>
    <dgm:cxn modelId="{B32D4C60-42BF-9743-A324-083907B92308}" type="presParOf" srcId="{23B484AD-8237-1240-8640-631E2975D27B}" destId="{12D56236-AB5C-B940-B719-6841A0EBACD8}" srcOrd="1" destOrd="0" presId="urn:microsoft.com/office/officeart/2005/8/layout/pyramid2"/>
    <dgm:cxn modelId="{4E64D8CE-EB55-2649-8470-8F96D259E585}" type="presParOf" srcId="{23B484AD-8237-1240-8640-631E2975D27B}" destId="{5E3D19E0-7693-4745-A7D8-5CEC02858DD2}" srcOrd="2" destOrd="0" presId="urn:microsoft.com/office/officeart/2005/8/layout/pyramid2"/>
    <dgm:cxn modelId="{847F3D1B-BB27-D142-A999-2B99108E9F11}" type="presParOf" srcId="{23B484AD-8237-1240-8640-631E2975D27B}" destId="{3C1024EA-967F-0744-8EDB-1BA46BC443D5}" srcOrd="3" destOrd="0" presId="urn:microsoft.com/office/officeart/2005/8/layout/pyramid2"/>
    <dgm:cxn modelId="{4B472EB1-C419-EC46-874A-886E9EF0C075}" type="presParOf" srcId="{23B484AD-8237-1240-8640-631E2975D27B}" destId="{AD006F1E-74EA-6E40-8667-234A7C66DE7C}" srcOrd="4" destOrd="0" presId="urn:microsoft.com/office/officeart/2005/8/layout/pyramid2"/>
    <dgm:cxn modelId="{ACCC88F0-5646-FF4C-8751-E543DDF1504E}" type="presParOf" srcId="{23B484AD-8237-1240-8640-631E2975D27B}" destId="{6AA59F8B-FF3F-104C-9E5B-69277D010B1D}" srcOrd="5" destOrd="0" presId="urn:microsoft.com/office/officeart/2005/8/layout/pyramid2"/>
    <dgm:cxn modelId="{7CEAA6CC-EA12-2346-9FBD-ECC948CDA801}" type="presParOf" srcId="{23B484AD-8237-1240-8640-631E2975D27B}" destId="{5DB6E5B0-2020-4943-B29B-49991BB32873}" srcOrd="6" destOrd="0" presId="urn:microsoft.com/office/officeart/2005/8/layout/pyramid2"/>
    <dgm:cxn modelId="{D68F88F8-D843-4348-B25E-C81AFC3FC047}" type="presParOf" srcId="{23B484AD-8237-1240-8640-631E2975D27B}" destId="{3E7CFDC5-EB9F-6F4F-A202-0FFD114DCEAF}" srcOrd="7" destOrd="0" presId="urn:microsoft.com/office/officeart/2005/8/layout/pyramid2"/>
    <dgm:cxn modelId="{3D8CEC64-1607-9F45-8354-F1F620EFCBFF}" type="presParOf" srcId="{23B484AD-8237-1240-8640-631E2975D27B}" destId="{A2CF3D68-337E-B145-A999-1B1779E82393}" srcOrd="8" destOrd="0" presId="urn:microsoft.com/office/officeart/2005/8/layout/pyramid2"/>
    <dgm:cxn modelId="{A9A506E6-9F65-4046-90C6-7EEDF86738DB}" type="presParOf" srcId="{23B484AD-8237-1240-8640-631E2975D27B}" destId="{48D4B342-E6FD-1040-A6ED-AA96163351A8}"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DBEF57-BCF6-7B48-957A-48E10CEE2A49}" type="doc">
      <dgm:prSet loTypeId="urn:microsoft.com/office/officeart/2005/8/layout/hList7" loCatId="" qsTypeId="urn:microsoft.com/office/officeart/2005/8/quickstyle/simple4" qsCatId="simple" csTypeId="urn:microsoft.com/office/officeart/2005/8/colors/accent1_2" csCatId="accent1" phldr="1"/>
      <dgm:spPr/>
      <dgm:t>
        <a:bodyPr/>
        <a:lstStyle/>
        <a:p>
          <a:endParaRPr lang="en-US"/>
        </a:p>
      </dgm:t>
    </dgm:pt>
    <dgm:pt modelId="{C1ED4BF2-8EB1-9F41-85BE-6EAD5C4F044E}">
      <dgm:prSet/>
      <dgm:spPr/>
      <dgm:t>
        <a:bodyPr/>
        <a:lstStyle/>
        <a:p>
          <a:pPr rtl="0"/>
          <a:r>
            <a:rPr lang="en-US" dirty="0" smtClean="0"/>
            <a:t>GUI</a:t>
          </a:r>
          <a:endParaRPr lang="en-US" dirty="0"/>
        </a:p>
      </dgm:t>
    </dgm:pt>
    <dgm:pt modelId="{3FD93077-D20B-5942-B1B5-71F21B3275CF}" type="parTrans" cxnId="{436DD6E5-A950-044E-9775-C77836B0B6E0}">
      <dgm:prSet/>
      <dgm:spPr/>
      <dgm:t>
        <a:bodyPr/>
        <a:lstStyle/>
        <a:p>
          <a:endParaRPr lang="en-US"/>
        </a:p>
      </dgm:t>
    </dgm:pt>
    <dgm:pt modelId="{8AF723F6-D19E-EF48-9737-937B230B090E}" type="sibTrans" cxnId="{436DD6E5-A950-044E-9775-C77836B0B6E0}">
      <dgm:prSet/>
      <dgm:spPr/>
      <dgm:t>
        <a:bodyPr/>
        <a:lstStyle/>
        <a:p>
          <a:endParaRPr lang="en-US"/>
        </a:p>
      </dgm:t>
    </dgm:pt>
    <dgm:pt modelId="{1BD00EC2-C89F-8242-B6F0-16849ADA0E0D}">
      <dgm:prSet/>
      <dgm:spPr/>
      <dgm:t>
        <a:bodyPr/>
        <a:lstStyle/>
        <a:p>
          <a:pPr rtl="0"/>
          <a:r>
            <a:rPr lang="en-US" dirty="0" smtClean="0"/>
            <a:t>Shell</a:t>
          </a:r>
          <a:endParaRPr lang="en-US" dirty="0"/>
        </a:p>
      </dgm:t>
    </dgm:pt>
    <dgm:pt modelId="{3ECE956A-EA17-EE44-9671-5F07A96FB239}" type="parTrans" cxnId="{7CF0069A-41B4-B040-B75C-5DE0B92212D5}">
      <dgm:prSet/>
      <dgm:spPr/>
      <dgm:t>
        <a:bodyPr/>
        <a:lstStyle/>
        <a:p>
          <a:endParaRPr lang="en-US"/>
        </a:p>
      </dgm:t>
    </dgm:pt>
    <dgm:pt modelId="{CE7BFB6E-66CF-F849-8BDD-70D9A8813436}" type="sibTrans" cxnId="{7CF0069A-41B4-B040-B75C-5DE0B92212D5}">
      <dgm:prSet/>
      <dgm:spPr/>
      <dgm:t>
        <a:bodyPr/>
        <a:lstStyle/>
        <a:p>
          <a:endParaRPr lang="en-US"/>
        </a:p>
      </dgm:t>
    </dgm:pt>
    <dgm:pt modelId="{3FC004CF-0316-444D-887F-1AF0E8D79A89}">
      <dgm:prSet/>
      <dgm:spPr/>
      <dgm:t>
        <a:bodyPr/>
        <a:lstStyle/>
        <a:p>
          <a:pPr rtl="0"/>
          <a:r>
            <a:rPr lang="en-US" dirty="0" smtClean="0"/>
            <a:t>API</a:t>
          </a:r>
          <a:endParaRPr lang="en-US" dirty="0"/>
        </a:p>
      </dgm:t>
    </dgm:pt>
    <dgm:pt modelId="{93768E86-ADCB-4949-A62A-68AF3BE4B31D}" type="parTrans" cxnId="{A9C29F8B-6430-214A-B3BC-AB5A6ED5BACA}">
      <dgm:prSet/>
      <dgm:spPr/>
      <dgm:t>
        <a:bodyPr/>
        <a:lstStyle/>
        <a:p>
          <a:endParaRPr lang="en-US"/>
        </a:p>
      </dgm:t>
    </dgm:pt>
    <dgm:pt modelId="{918E1A7A-E986-D843-9123-996339E6AD11}" type="sibTrans" cxnId="{A9C29F8B-6430-214A-B3BC-AB5A6ED5BACA}">
      <dgm:prSet/>
      <dgm:spPr/>
      <dgm:t>
        <a:bodyPr/>
        <a:lstStyle/>
        <a:p>
          <a:endParaRPr lang="en-US"/>
        </a:p>
      </dgm:t>
    </dgm:pt>
    <dgm:pt modelId="{E878FB5B-BC26-1B42-A105-4009FD46AB06}">
      <dgm:prSet/>
      <dgm:spPr/>
      <dgm:t>
        <a:bodyPr/>
        <a:lstStyle/>
        <a:p>
          <a:pPr rtl="0"/>
          <a:r>
            <a:rPr lang="en-US" dirty="0" smtClean="0"/>
            <a:t>REST</a:t>
          </a:r>
          <a:endParaRPr lang="en-US" dirty="0"/>
        </a:p>
      </dgm:t>
    </dgm:pt>
    <dgm:pt modelId="{A927B396-CFB9-434F-BEE6-99297B5C4776}" type="parTrans" cxnId="{7E70D6FD-DBAE-A444-9619-B9E88E47EEEE}">
      <dgm:prSet/>
      <dgm:spPr/>
      <dgm:t>
        <a:bodyPr/>
        <a:lstStyle/>
        <a:p>
          <a:endParaRPr lang="en-US"/>
        </a:p>
      </dgm:t>
    </dgm:pt>
    <dgm:pt modelId="{2D897B11-3740-0047-A5CE-202D07C6F7A3}" type="sibTrans" cxnId="{7E70D6FD-DBAE-A444-9619-B9E88E47EEEE}">
      <dgm:prSet/>
      <dgm:spPr/>
      <dgm:t>
        <a:bodyPr/>
        <a:lstStyle/>
        <a:p>
          <a:endParaRPr lang="en-US"/>
        </a:p>
      </dgm:t>
    </dgm:pt>
    <dgm:pt modelId="{84AC3194-5F9C-844B-A425-3256044C9A68}">
      <dgm:prSet/>
      <dgm:spPr/>
      <dgm:t>
        <a:bodyPr/>
        <a:lstStyle/>
        <a:p>
          <a:pPr rtl="0"/>
          <a:r>
            <a:rPr lang="en-US" dirty="0" err="1" smtClean="0"/>
            <a:t>IPython</a:t>
          </a:r>
          <a:endParaRPr lang="en-US" dirty="0"/>
        </a:p>
      </dgm:t>
    </dgm:pt>
    <dgm:pt modelId="{25D80B5D-7D1B-8648-A8D1-7A0FDF001C83}" type="parTrans" cxnId="{5F0CE56E-51B0-C746-A7CD-19F605A50134}">
      <dgm:prSet/>
      <dgm:spPr/>
      <dgm:t>
        <a:bodyPr/>
        <a:lstStyle/>
        <a:p>
          <a:endParaRPr lang="en-US"/>
        </a:p>
      </dgm:t>
    </dgm:pt>
    <dgm:pt modelId="{EED265E3-0125-D94B-BAA2-55C16E568A1B}" type="sibTrans" cxnId="{5F0CE56E-51B0-C746-A7CD-19F605A50134}">
      <dgm:prSet/>
      <dgm:spPr/>
      <dgm:t>
        <a:bodyPr/>
        <a:lstStyle/>
        <a:p>
          <a:endParaRPr lang="en-US"/>
        </a:p>
      </dgm:t>
    </dgm:pt>
    <dgm:pt modelId="{44023F02-9F0F-3548-AA99-519C32C9521A}" type="pres">
      <dgm:prSet presAssocID="{5FDBEF57-BCF6-7B48-957A-48E10CEE2A49}" presName="Name0" presStyleCnt="0">
        <dgm:presLayoutVars>
          <dgm:dir/>
          <dgm:resizeHandles val="exact"/>
        </dgm:presLayoutVars>
      </dgm:prSet>
      <dgm:spPr/>
    </dgm:pt>
    <dgm:pt modelId="{DCC7D21C-AA21-7445-A6A5-C3941623EF69}" type="pres">
      <dgm:prSet presAssocID="{5FDBEF57-BCF6-7B48-957A-48E10CEE2A49}" presName="fgShape" presStyleLbl="fgShp" presStyleIdx="0" presStyleCnt="1"/>
      <dgm:spPr/>
    </dgm:pt>
    <dgm:pt modelId="{B54F1193-6740-C747-AEDD-80F53DFDAC9A}" type="pres">
      <dgm:prSet presAssocID="{5FDBEF57-BCF6-7B48-957A-48E10CEE2A49}" presName="linComp" presStyleCnt="0"/>
      <dgm:spPr/>
    </dgm:pt>
    <dgm:pt modelId="{C45A5915-E1EF-1645-96F9-9D44C2382686}" type="pres">
      <dgm:prSet presAssocID="{C1ED4BF2-8EB1-9F41-85BE-6EAD5C4F044E}" presName="compNode" presStyleCnt="0"/>
      <dgm:spPr/>
    </dgm:pt>
    <dgm:pt modelId="{26CA3631-6A1A-B641-BCA1-76A2BDBF846F}" type="pres">
      <dgm:prSet presAssocID="{C1ED4BF2-8EB1-9F41-85BE-6EAD5C4F044E}" presName="bkgdShape" presStyleLbl="node1" presStyleIdx="0" presStyleCnt="5"/>
      <dgm:spPr/>
      <dgm:t>
        <a:bodyPr/>
        <a:lstStyle/>
        <a:p>
          <a:endParaRPr lang="en-US"/>
        </a:p>
      </dgm:t>
    </dgm:pt>
    <dgm:pt modelId="{6083D52E-EA68-1E41-9996-CC2B2733CECA}" type="pres">
      <dgm:prSet presAssocID="{C1ED4BF2-8EB1-9F41-85BE-6EAD5C4F044E}" presName="nodeTx" presStyleLbl="node1" presStyleIdx="0" presStyleCnt="5">
        <dgm:presLayoutVars>
          <dgm:bulletEnabled val="1"/>
        </dgm:presLayoutVars>
      </dgm:prSet>
      <dgm:spPr/>
      <dgm:t>
        <a:bodyPr/>
        <a:lstStyle/>
        <a:p>
          <a:endParaRPr lang="en-US"/>
        </a:p>
      </dgm:t>
    </dgm:pt>
    <dgm:pt modelId="{A75701F2-24B4-1A4A-8943-A54CBC1CF5FE}" type="pres">
      <dgm:prSet presAssocID="{C1ED4BF2-8EB1-9F41-85BE-6EAD5C4F044E}" presName="invisiNode" presStyleLbl="node1" presStyleIdx="0" presStyleCnt="5"/>
      <dgm:spPr/>
    </dgm:pt>
    <dgm:pt modelId="{7350906C-2EA0-EB43-8094-6E1E1E58B273}" type="pres">
      <dgm:prSet presAssocID="{C1ED4BF2-8EB1-9F41-85BE-6EAD5C4F044E}" presName="imagNode" presStyleLbl="fgImgPlace1" presStyleIdx="0" presStyleCnt="5"/>
      <dgm:spPr>
        <a:blipFill rotWithShape="1">
          <a:blip xmlns:r="http://schemas.openxmlformats.org/officeDocument/2006/relationships" r:embed="rId1"/>
          <a:stretch>
            <a:fillRect/>
          </a:stretch>
        </a:blipFill>
      </dgm:spPr>
      <dgm:t>
        <a:bodyPr/>
        <a:lstStyle/>
        <a:p>
          <a:endParaRPr lang="en-US"/>
        </a:p>
      </dgm:t>
    </dgm:pt>
    <dgm:pt modelId="{41EFA48E-EC65-2A42-8647-BA1D6E88F711}" type="pres">
      <dgm:prSet presAssocID="{8AF723F6-D19E-EF48-9737-937B230B090E}" presName="sibTrans" presStyleLbl="sibTrans2D1" presStyleIdx="0" presStyleCnt="0"/>
      <dgm:spPr/>
    </dgm:pt>
    <dgm:pt modelId="{58EB20B3-F494-E843-ABC5-5DE59DEBE357}" type="pres">
      <dgm:prSet presAssocID="{1BD00EC2-C89F-8242-B6F0-16849ADA0E0D}" presName="compNode" presStyleCnt="0"/>
      <dgm:spPr/>
    </dgm:pt>
    <dgm:pt modelId="{0BCD0827-174E-5942-9DC5-183E09F94524}" type="pres">
      <dgm:prSet presAssocID="{1BD00EC2-C89F-8242-B6F0-16849ADA0E0D}" presName="bkgdShape" presStyleLbl="node1" presStyleIdx="1" presStyleCnt="5"/>
      <dgm:spPr/>
      <dgm:t>
        <a:bodyPr/>
        <a:lstStyle/>
        <a:p>
          <a:endParaRPr lang="en-US"/>
        </a:p>
      </dgm:t>
    </dgm:pt>
    <dgm:pt modelId="{F6BB070E-5331-6547-8155-B80AA3CFF80F}" type="pres">
      <dgm:prSet presAssocID="{1BD00EC2-C89F-8242-B6F0-16849ADA0E0D}" presName="nodeTx" presStyleLbl="node1" presStyleIdx="1" presStyleCnt="5">
        <dgm:presLayoutVars>
          <dgm:bulletEnabled val="1"/>
        </dgm:presLayoutVars>
      </dgm:prSet>
      <dgm:spPr/>
      <dgm:t>
        <a:bodyPr/>
        <a:lstStyle/>
        <a:p>
          <a:endParaRPr lang="en-US"/>
        </a:p>
      </dgm:t>
    </dgm:pt>
    <dgm:pt modelId="{68B08B9D-C5A4-6D41-9EDD-02881C9ADD3E}" type="pres">
      <dgm:prSet presAssocID="{1BD00EC2-C89F-8242-B6F0-16849ADA0E0D}" presName="invisiNode" presStyleLbl="node1" presStyleIdx="1" presStyleCnt="5"/>
      <dgm:spPr/>
    </dgm:pt>
    <dgm:pt modelId="{697B423D-8BCB-704B-9080-0B5BEC42F9B1}" type="pres">
      <dgm:prSet presAssocID="{1BD00EC2-C89F-8242-B6F0-16849ADA0E0D}" presName="imagNode" presStyleLbl="fgImgPlace1" presStyleIdx="1" presStyleCnt="5"/>
      <dgm:spPr>
        <a:blipFill rotWithShape="1">
          <a:blip xmlns:r="http://schemas.openxmlformats.org/officeDocument/2006/relationships" r:embed="rId2"/>
          <a:stretch>
            <a:fillRect/>
          </a:stretch>
        </a:blipFill>
      </dgm:spPr>
    </dgm:pt>
    <dgm:pt modelId="{3DA53EBE-7860-FA4A-891E-51DA8F6EFEB1}" type="pres">
      <dgm:prSet presAssocID="{CE7BFB6E-66CF-F849-8BDD-70D9A8813436}" presName="sibTrans" presStyleLbl="sibTrans2D1" presStyleIdx="0" presStyleCnt="0"/>
      <dgm:spPr/>
    </dgm:pt>
    <dgm:pt modelId="{14471AC6-3187-A546-9E73-D8F7A090F48F}" type="pres">
      <dgm:prSet presAssocID="{84AC3194-5F9C-844B-A425-3256044C9A68}" presName="compNode" presStyleCnt="0"/>
      <dgm:spPr/>
    </dgm:pt>
    <dgm:pt modelId="{3FE74A77-770B-D14C-A433-88074C8A8A74}" type="pres">
      <dgm:prSet presAssocID="{84AC3194-5F9C-844B-A425-3256044C9A68}" presName="bkgdShape" presStyleLbl="node1" presStyleIdx="2" presStyleCnt="5"/>
      <dgm:spPr/>
    </dgm:pt>
    <dgm:pt modelId="{32F09887-C45D-A64F-AD86-9BF6EFA96F66}" type="pres">
      <dgm:prSet presAssocID="{84AC3194-5F9C-844B-A425-3256044C9A68}" presName="nodeTx" presStyleLbl="node1" presStyleIdx="2" presStyleCnt="5">
        <dgm:presLayoutVars>
          <dgm:bulletEnabled val="1"/>
        </dgm:presLayoutVars>
      </dgm:prSet>
      <dgm:spPr/>
    </dgm:pt>
    <dgm:pt modelId="{D99246A7-D8E2-1145-9CD0-8071E25AD50B}" type="pres">
      <dgm:prSet presAssocID="{84AC3194-5F9C-844B-A425-3256044C9A68}" presName="invisiNode" presStyleLbl="node1" presStyleIdx="2" presStyleCnt="5"/>
      <dgm:spPr/>
    </dgm:pt>
    <dgm:pt modelId="{49476F1C-58A8-5846-86B1-428E25E0CF7A}" type="pres">
      <dgm:prSet presAssocID="{84AC3194-5F9C-844B-A425-3256044C9A68}" presName="imagNode" presStyleLbl="fgImgPlace1" presStyleIdx="2" presStyleCnt="5"/>
      <dgm:spPr>
        <a:blipFill rotWithShape="1">
          <a:blip xmlns:r="http://schemas.openxmlformats.org/officeDocument/2006/relationships" r:embed="rId3"/>
          <a:stretch>
            <a:fillRect/>
          </a:stretch>
        </a:blipFill>
      </dgm:spPr>
    </dgm:pt>
    <dgm:pt modelId="{0F88DF39-7A77-2540-8274-A8E56CB1FBB2}" type="pres">
      <dgm:prSet presAssocID="{EED265E3-0125-D94B-BAA2-55C16E568A1B}" presName="sibTrans" presStyleLbl="sibTrans2D1" presStyleIdx="0" presStyleCnt="0"/>
      <dgm:spPr/>
    </dgm:pt>
    <dgm:pt modelId="{5EA49473-4DCC-9A40-A090-49EA0D0FAE6A}" type="pres">
      <dgm:prSet presAssocID="{3FC004CF-0316-444D-887F-1AF0E8D79A89}" presName="compNode" presStyleCnt="0"/>
      <dgm:spPr/>
    </dgm:pt>
    <dgm:pt modelId="{B4B2CE13-0736-8343-908B-E96234B11A06}" type="pres">
      <dgm:prSet presAssocID="{3FC004CF-0316-444D-887F-1AF0E8D79A89}" presName="bkgdShape" presStyleLbl="node1" presStyleIdx="3" presStyleCnt="5"/>
      <dgm:spPr/>
    </dgm:pt>
    <dgm:pt modelId="{0449379A-24BB-CB4F-8B5C-BEFB2841F4A6}" type="pres">
      <dgm:prSet presAssocID="{3FC004CF-0316-444D-887F-1AF0E8D79A89}" presName="nodeTx" presStyleLbl="node1" presStyleIdx="3" presStyleCnt="5">
        <dgm:presLayoutVars>
          <dgm:bulletEnabled val="1"/>
        </dgm:presLayoutVars>
      </dgm:prSet>
      <dgm:spPr/>
    </dgm:pt>
    <dgm:pt modelId="{50998746-04AC-7941-B2B0-4BCB76E50A77}" type="pres">
      <dgm:prSet presAssocID="{3FC004CF-0316-444D-887F-1AF0E8D79A89}" presName="invisiNode" presStyleLbl="node1" presStyleIdx="3" presStyleCnt="5"/>
      <dgm:spPr/>
    </dgm:pt>
    <dgm:pt modelId="{B2B96449-7CB6-704A-A7FB-A80E33CFA6F2}" type="pres">
      <dgm:prSet presAssocID="{3FC004CF-0316-444D-887F-1AF0E8D79A89}"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dgm:spPr>
    </dgm:pt>
    <dgm:pt modelId="{798AAC94-FDAD-8840-BA3A-BE8C495B7647}" type="pres">
      <dgm:prSet presAssocID="{918E1A7A-E986-D843-9123-996339E6AD11}" presName="sibTrans" presStyleLbl="sibTrans2D1" presStyleIdx="0" presStyleCnt="0"/>
      <dgm:spPr/>
    </dgm:pt>
    <dgm:pt modelId="{44E2CE93-D561-4842-9FD8-23D661BA7389}" type="pres">
      <dgm:prSet presAssocID="{E878FB5B-BC26-1B42-A105-4009FD46AB06}" presName="compNode" presStyleCnt="0"/>
      <dgm:spPr/>
    </dgm:pt>
    <dgm:pt modelId="{6CFECE8B-025B-624A-89C4-5FCB237B8FC4}" type="pres">
      <dgm:prSet presAssocID="{E878FB5B-BC26-1B42-A105-4009FD46AB06}" presName="bkgdShape" presStyleLbl="node1" presStyleIdx="4" presStyleCnt="5"/>
      <dgm:spPr/>
    </dgm:pt>
    <dgm:pt modelId="{6A935D6E-E0B2-7E44-A45E-94E5796906B6}" type="pres">
      <dgm:prSet presAssocID="{E878FB5B-BC26-1B42-A105-4009FD46AB06}" presName="nodeTx" presStyleLbl="node1" presStyleIdx="4" presStyleCnt="5">
        <dgm:presLayoutVars>
          <dgm:bulletEnabled val="1"/>
        </dgm:presLayoutVars>
      </dgm:prSet>
      <dgm:spPr/>
    </dgm:pt>
    <dgm:pt modelId="{E61FA3ED-2872-AD4A-94A2-DFF20F486B93}" type="pres">
      <dgm:prSet presAssocID="{E878FB5B-BC26-1B42-A105-4009FD46AB06}" presName="invisiNode" presStyleLbl="node1" presStyleIdx="4" presStyleCnt="5"/>
      <dgm:spPr/>
    </dgm:pt>
    <dgm:pt modelId="{EFD5CE94-D8DC-654D-B197-6987D26653BE}" type="pres">
      <dgm:prSet presAssocID="{E878FB5B-BC26-1B42-A105-4009FD46AB06}"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48000" r="-48000"/>
          </a:stretch>
        </a:blipFill>
      </dgm:spPr>
    </dgm:pt>
  </dgm:ptLst>
  <dgm:cxnLst>
    <dgm:cxn modelId="{D8B32912-F44D-2744-BCE9-45D4606224E4}" type="presOf" srcId="{84AC3194-5F9C-844B-A425-3256044C9A68}" destId="{32F09887-C45D-A64F-AD86-9BF6EFA96F66}" srcOrd="1" destOrd="0" presId="urn:microsoft.com/office/officeart/2005/8/layout/hList7"/>
    <dgm:cxn modelId="{A6E1C577-FE8D-E642-B7DA-238103E14A2F}" type="presOf" srcId="{84AC3194-5F9C-844B-A425-3256044C9A68}" destId="{3FE74A77-770B-D14C-A433-88074C8A8A74}" srcOrd="0" destOrd="0" presId="urn:microsoft.com/office/officeart/2005/8/layout/hList7"/>
    <dgm:cxn modelId="{E07B47D0-D936-5649-9925-4501807953F2}" type="presOf" srcId="{EED265E3-0125-D94B-BAA2-55C16E568A1B}" destId="{0F88DF39-7A77-2540-8274-A8E56CB1FBB2}" srcOrd="0" destOrd="0" presId="urn:microsoft.com/office/officeart/2005/8/layout/hList7"/>
    <dgm:cxn modelId="{F355EB32-9C0E-2643-B145-1B877DEDA9AB}" type="presOf" srcId="{CE7BFB6E-66CF-F849-8BDD-70D9A8813436}" destId="{3DA53EBE-7860-FA4A-891E-51DA8F6EFEB1}" srcOrd="0" destOrd="0" presId="urn:microsoft.com/office/officeart/2005/8/layout/hList7"/>
    <dgm:cxn modelId="{F30EF604-EF20-2A43-A797-1EE30577B51B}" type="presOf" srcId="{C1ED4BF2-8EB1-9F41-85BE-6EAD5C4F044E}" destId="{26CA3631-6A1A-B641-BCA1-76A2BDBF846F}" srcOrd="0" destOrd="0" presId="urn:microsoft.com/office/officeart/2005/8/layout/hList7"/>
    <dgm:cxn modelId="{436DD6E5-A950-044E-9775-C77836B0B6E0}" srcId="{5FDBEF57-BCF6-7B48-957A-48E10CEE2A49}" destId="{C1ED4BF2-8EB1-9F41-85BE-6EAD5C4F044E}" srcOrd="0" destOrd="0" parTransId="{3FD93077-D20B-5942-B1B5-71F21B3275CF}" sibTransId="{8AF723F6-D19E-EF48-9737-937B230B090E}"/>
    <dgm:cxn modelId="{7CF0069A-41B4-B040-B75C-5DE0B92212D5}" srcId="{5FDBEF57-BCF6-7B48-957A-48E10CEE2A49}" destId="{1BD00EC2-C89F-8242-B6F0-16849ADA0E0D}" srcOrd="1" destOrd="0" parTransId="{3ECE956A-EA17-EE44-9671-5F07A96FB239}" sibTransId="{CE7BFB6E-66CF-F849-8BDD-70D9A8813436}"/>
    <dgm:cxn modelId="{2CA33C50-04EC-304F-B013-E4566A51D951}" type="presOf" srcId="{1BD00EC2-C89F-8242-B6F0-16849ADA0E0D}" destId="{F6BB070E-5331-6547-8155-B80AA3CFF80F}" srcOrd="1" destOrd="0" presId="urn:microsoft.com/office/officeart/2005/8/layout/hList7"/>
    <dgm:cxn modelId="{4E914F2D-D85F-A740-8A9E-6D9F21F8846C}" type="presOf" srcId="{E878FB5B-BC26-1B42-A105-4009FD46AB06}" destId="{6A935D6E-E0B2-7E44-A45E-94E5796906B6}" srcOrd="1" destOrd="0" presId="urn:microsoft.com/office/officeart/2005/8/layout/hList7"/>
    <dgm:cxn modelId="{8EB1492F-0EE7-A641-AB8A-416232D6EDB5}" type="presOf" srcId="{3FC004CF-0316-444D-887F-1AF0E8D79A89}" destId="{0449379A-24BB-CB4F-8B5C-BEFB2841F4A6}" srcOrd="1" destOrd="0" presId="urn:microsoft.com/office/officeart/2005/8/layout/hList7"/>
    <dgm:cxn modelId="{5F0CE56E-51B0-C746-A7CD-19F605A50134}" srcId="{5FDBEF57-BCF6-7B48-957A-48E10CEE2A49}" destId="{84AC3194-5F9C-844B-A425-3256044C9A68}" srcOrd="2" destOrd="0" parTransId="{25D80B5D-7D1B-8648-A8D1-7A0FDF001C83}" sibTransId="{EED265E3-0125-D94B-BAA2-55C16E568A1B}"/>
    <dgm:cxn modelId="{A9C29F8B-6430-214A-B3BC-AB5A6ED5BACA}" srcId="{5FDBEF57-BCF6-7B48-957A-48E10CEE2A49}" destId="{3FC004CF-0316-444D-887F-1AF0E8D79A89}" srcOrd="3" destOrd="0" parTransId="{93768E86-ADCB-4949-A62A-68AF3BE4B31D}" sibTransId="{918E1A7A-E986-D843-9123-996339E6AD11}"/>
    <dgm:cxn modelId="{5853CE6B-D355-F745-A431-C46A4B6475CA}" type="presOf" srcId="{C1ED4BF2-8EB1-9F41-85BE-6EAD5C4F044E}" destId="{6083D52E-EA68-1E41-9996-CC2B2733CECA}" srcOrd="1" destOrd="0" presId="urn:microsoft.com/office/officeart/2005/8/layout/hList7"/>
    <dgm:cxn modelId="{BC0F10C5-8AED-E948-9C66-BA2FA0E9F432}" type="presOf" srcId="{3FC004CF-0316-444D-887F-1AF0E8D79A89}" destId="{B4B2CE13-0736-8343-908B-E96234B11A06}" srcOrd="0" destOrd="0" presId="urn:microsoft.com/office/officeart/2005/8/layout/hList7"/>
    <dgm:cxn modelId="{5ECB4192-72B2-4D41-93A8-0D81CD4B32BD}" type="presOf" srcId="{E878FB5B-BC26-1B42-A105-4009FD46AB06}" destId="{6CFECE8B-025B-624A-89C4-5FCB237B8FC4}" srcOrd="0" destOrd="0" presId="urn:microsoft.com/office/officeart/2005/8/layout/hList7"/>
    <dgm:cxn modelId="{9E94CC43-A483-8441-BBA4-FDEFED53FCFD}" type="presOf" srcId="{8AF723F6-D19E-EF48-9737-937B230B090E}" destId="{41EFA48E-EC65-2A42-8647-BA1D6E88F711}" srcOrd="0" destOrd="0" presId="urn:microsoft.com/office/officeart/2005/8/layout/hList7"/>
    <dgm:cxn modelId="{7E70D6FD-DBAE-A444-9619-B9E88E47EEEE}" srcId="{5FDBEF57-BCF6-7B48-957A-48E10CEE2A49}" destId="{E878FB5B-BC26-1B42-A105-4009FD46AB06}" srcOrd="4" destOrd="0" parTransId="{A927B396-CFB9-434F-BEE6-99297B5C4776}" sibTransId="{2D897B11-3740-0047-A5CE-202D07C6F7A3}"/>
    <dgm:cxn modelId="{926C856A-FC77-864C-BC94-68E746DAD9ED}" type="presOf" srcId="{5FDBEF57-BCF6-7B48-957A-48E10CEE2A49}" destId="{44023F02-9F0F-3548-AA99-519C32C9521A}" srcOrd="0" destOrd="0" presId="urn:microsoft.com/office/officeart/2005/8/layout/hList7"/>
    <dgm:cxn modelId="{298400CE-7E52-D945-A174-95AC4DA3C909}" type="presOf" srcId="{918E1A7A-E986-D843-9123-996339E6AD11}" destId="{798AAC94-FDAD-8840-BA3A-BE8C495B7647}" srcOrd="0" destOrd="0" presId="urn:microsoft.com/office/officeart/2005/8/layout/hList7"/>
    <dgm:cxn modelId="{50C8A93B-5395-6749-AA19-B0D6B03E5100}" type="presOf" srcId="{1BD00EC2-C89F-8242-B6F0-16849ADA0E0D}" destId="{0BCD0827-174E-5942-9DC5-183E09F94524}" srcOrd="0" destOrd="0" presId="urn:microsoft.com/office/officeart/2005/8/layout/hList7"/>
    <dgm:cxn modelId="{813D2757-B8AA-334A-A04B-038E56DDDF66}" type="presParOf" srcId="{44023F02-9F0F-3548-AA99-519C32C9521A}" destId="{DCC7D21C-AA21-7445-A6A5-C3941623EF69}" srcOrd="0" destOrd="0" presId="urn:microsoft.com/office/officeart/2005/8/layout/hList7"/>
    <dgm:cxn modelId="{8587A01F-D2BF-4846-AC00-DFC10DC64682}" type="presParOf" srcId="{44023F02-9F0F-3548-AA99-519C32C9521A}" destId="{B54F1193-6740-C747-AEDD-80F53DFDAC9A}" srcOrd="1" destOrd="0" presId="urn:microsoft.com/office/officeart/2005/8/layout/hList7"/>
    <dgm:cxn modelId="{2716B5EF-0238-7149-AA99-22B2292BC3A0}" type="presParOf" srcId="{B54F1193-6740-C747-AEDD-80F53DFDAC9A}" destId="{C45A5915-E1EF-1645-96F9-9D44C2382686}" srcOrd="0" destOrd="0" presId="urn:microsoft.com/office/officeart/2005/8/layout/hList7"/>
    <dgm:cxn modelId="{1146E28F-6FDE-B446-8D54-246EFBA25D16}" type="presParOf" srcId="{C45A5915-E1EF-1645-96F9-9D44C2382686}" destId="{26CA3631-6A1A-B641-BCA1-76A2BDBF846F}" srcOrd="0" destOrd="0" presId="urn:microsoft.com/office/officeart/2005/8/layout/hList7"/>
    <dgm:cxn modelId="{8EC91B36-3D35-3747-A417-F0632B8AAAAC}" type="presParOf" srcId="{C45A5915-E1EF-1645-96F9-9D44C2382686}" destId="{6083D52E-EA68-1E41-9996-CC2B2733CECA}" srcOrd="1" destOrd="0" presId="urn:microsoft.com/office/officeart/2005/8/layout/hList7"/>
    <dgm:cxn modelId="{33234155-13AD-464A-9A4C-EF56190E5FEF}" type="presParOf" srcId="{C45A5915-E1EF-1645-96F9-9D44C2382686}" destId="{A75701F2-24B4-1A4A-8943-A54CBC1CF5FE}" srcOrd="2" destOrd="0" presId="urn:microsoft.com/office/officeart/2005/8/layout/hList7"/>
    <dgm:cxn modelId="{94B0AA59-CDB9-4549-8B99-5FAE6F707016}" type="presParOf" srcId="{C45A5915-E1EF-1645-96F9-9D44C2382686}" destId="{7350906C-2EA0-EB43-8094-6E1E1E58B273}" srcOrd="3" destOrd="0" presId="urn:microsoft.com/office/officeart/2005/8/layout/hList7"/>
    <dgm:cxn modelId="{77CA7AB9-37D3-7945-93F0-DC9022FA725F}" type="presParOf" srcId="{B54F1193-6740-C747-AEDD-80F53DFDAC9A}" destId="{41EFA48E-EC65-2A42-8647-BA1D6E88F711}" srcOrd="1" destOrd="0" presId="urn:microsoft.com/office/officeart/2005/8/layout/hList7"/>
    <dgm:cxn modelId="{019F76A0-CE65-1746-AAEB-0864CDF97644}" type="presParOf" srcId="{B54F1193-6740-C747-AEDD-80F53DFDAC9A}" destId="{58EB20B3-F494-E843-ABC5-5DE59DEBE357}" srcOrd="2" destOrd="0" presId="urn:microsoft.com/office/officeart/2005/8/layout/hList7"/>
    <dgm:cxn modelId="{615C7047-13CE-0641-B1BB-FBA285AE7A6B}" type="presParOf" srcId="{58EB20B3-F494-E843-ABC5-5DE59DEBE357}" destId="{0BCD0827-174E-5942-9DC5-183E09F94524}" srcOrd="0" destOrd="0" presId="urn:microsoft.com/office/officeart/2005/8/layout/hList7"/>
    <dgm:cxn modelId="{231E83A5-4A02-964F-B583-1E9F1DCFED32}" type="presParOf" srcId="{58EB20B3-F494-E843-ABC5-5DE59DEBE357}" destId="{F6BB070E-5331-6547-8155-B80AA3CFF80F}" srcOrd="1" destOrd="0" presId="urn:microsoft.com/office/officeart/2005/8/layout/hList7"/>
    <dgm:cxn modelId="{68EFB805-9CE2-1F45-A07C-FDE8A0444132}" type="presParOf" srcId="{58EB20B3-F494-E843-ABC5-5DE59DEBE357}" destId="{68B08B9D-C5A4-6D41-9EDD-02881C9ADD3E}" srcOrd="2" destOrd="0" presId="urn:microsoft.com/office/officeart/2005/8/layout/hList7"/>
    <dgm:cxn modelId="{DBDD0E33-0EF7-7947-A370-F78333B4E5EE}" type="presParOf" srcId="{58EB20B3-F494-E843-ABC5-5DE59DEBE357}" destId="{697B423D-8BCB-704B-9080-0B5BEC42F9B1}" srcOrd="3" destOrd="0" presId="urn:microsoft.com/office/officeart/2005/8/layout/hList7"/>
    <dgm:cxn modelId="{1E9746ED-9D21-1842-88DA-D486B7945BA2}" type="presParOf" srcId="{B54F1193-6740-C747-AEDD-80F53DFDAC9A}" destId="{3DA53EBE-7860-FA4A-891E-51DA8F6EFEB1}" srcOrd="3" destOrd="0" presId="urn:microsoft.com/office/officeart/2005/8/layout/hList7"/>
    <dgm:cxn modelId="{1F80FF89-2FD1-B547-B208-E4D6E73DE68B}" type="presParOf" srcId="{B54F1193-6740-C747-AEDD-80F53DFDAC9A}" destId="{14471AC6-3187-A546-9E73-D8F7A090F48F}" srcOrd="4" destOrd="0" presId="urn:microsoft.com/office/officeart/2005/8/layout/hList7"/>
    <dgm:cxn modelId="{EC1DBAC9-9EC2-F24E-BB17-38FB4CDDEE90}" type="presParOf" srcId="{14471AC6-3187-A546-9E73-D8F7A090F48F}" destId="{3FE74A77-770B-D14C-A433-88074C8A8A74}" srcOrd="0" destOrd="0" presId="urn:microsoft.com/office/officeart/2005/8/layout/hList7"/>
    <dgm:cxn modelId="{43C3E37B-D3B8-024B-B2DB-5114BF1D622F}" type="presParOf" srcId="{14471AC6-3187-A546-9E73-D8F7A090F48F}" destId="{32F09887-C45D-A64F-AD86-9BF6EFA96F66}" srcOrd="1" destOrd="0" presId="urn:microsoft.com/office/officeart/2005/8/layout/hList7"/>
    <dgm:cxn modelId="{31B3543B-39D9-9643-8698-5FFDBADD6E98}" type="presParOf" srcId="{14471AC6-3187-A546-9E73-D8F7A090F48F}" destId="{D99246A7-D8E2-1145-9CD0-8071E25AD50B}" srcOrd="2" destOrd="0" presId="urn:microsoft.com/office/officeart/2005/8/layout/hList7"/>
    <dgm:cxn modelId="{27D38BB0-4BE6-E549-809D-80AED832B14F}" type="presParOf" srcId="{14471AC6-3187-A546-9E73-D8F7A090F48F}" destId="{49476F1C-58A8-5846-86B1-428E25E0CF7A}" srcOrd="3" destOrd="0" presId="urn:microsoft.com/office/officeart/2005/8/layout/hList7"/>
    <dgm:cxn modelId="{8158A261-E15F-234A-B91A-0DDDB802A143}" type="presParOf" srcId="{B54F1193-6740-C747-AEDD-80F53DFDAC9A}" destId="{0F88DF39-7A77-2540-8274-A8E56CB1FBB2}" srcOrd="5" destOrd="0" presId="urn:microsoft.com/office/officeart/2005/8/layout/hList7"/>
    <dgm:cxn modelId="{43437926-FB99-BA4C-8FD8-4A998DCD0939}" type="presParOf" srcId="{B54F1193-6740-C747-AEDD-80F53DFDAC9A}" destId="{5EA49473-4DCC-9A40-A090-49EA0D0FAE6A}" srcOrd="6" destOrd="0" presId="urn:microsoft.com/office/officeart/2005/8/layout/hList7"/>
    <dgm:cxn modelId="{6545327B-82E0-4041-800F-766CB309BAD1}" type="presParOf" srcId="{5EA49473-4DCC-9A40-A090-49EA0D0FAE6A}" destId="{B4B2CE13-0736-8343-908B-E96234B11A06}" srcOrd="0" destOrd="0" presId="urn:microsoft.com/office/officeart/2005/8/layout/hList7"/>
    <dgm:cxn modelId="{D0E7633E-C089-A445-BFB3-25CCDA72FC9C}" type="presParOf" srcId="{5EA49473-4DCC-9A40-A090-49EA0D0FAE6A}" destId="{0449379A-24BB-CB4F-8B5C-BEFB2841F4A6}" srcOrd="1" destOrd="0" presId="urn:microsoft.com/office/officeart/2005/8/layout/hList7"/>
    <dgm:cxn modelId="{8CA9688A-3440-8641-8B64-BBA578FE16B6}" type="presParOf" srcId="{5EA49473-4DCC-9A40-A090-49EA0D0FAE6A}" destId="{50998746-04AC-7941-B2B0-4BCB76E50A77}" srcOrd="2" destOrd="0" presId="urn:microsoft.com/office/officeart/2005/8/layout/hList7"/>
    <dgm:cxn modelId="{97F9BD8A-CA10-C94A-B546-47B22C68F935}" type="presParOf" srcId="{5EA49473-4DCC-9A40-A090-49EA0D0FAE6A}" destId="{B2B96449-7CB6-704A-A7FB-A80E33CFA6F2}" srcOrd="3" destOrd="0" presId="urn:microsoft.com/office/officeart/2005/8/layout/hList7"/>
    <dgm:cxn modelId="{3C86DCB1-D083-F04A-972A-5B9E0F936785}" type="presParOf" srcId="{B54F1193-6740-C747-AEDD-80F53DFDAC9A}" destId="{798AAC94-FDAD-8840-BA3A-BE8C495B7647}" srcOrd="7" destOrd="0" presId="urn:microsoft.com/office/officeart/2005/8/layout/hList7"/>
    <dgm:cxn modelId="{643907DC-2E39-D84B-B70A-EF06B9F8C745}" type="presParOf" srcId="{B54F1193-6740-C747-AEDD-80F53DFDAC9A}" destId="{44E2CE93-D561-4842-9FD8-23D661BA7389}" srcOrd="8" destOrd="0" presId="urn:microsoft.com/office/officeart/2005/8/layout/hList7"/>
    <dgm:cxn modelId="{CCD9AAD7-E69B-5F45-BCE7-948240321569}" type="presParOf" srcId="{44E2CE93-D561-4842-9FD8-23D661BA7389}" destId="{6CFECE8B-025B-624A-89C4-5FCB237B8FC4}" srcOrd="0" destOrd="0" presId="urn:microsoft.com/office/officeart/2005/8/layout/hList7"/>
    <dgm:cxn modelId="{1A5DA5F1-B83F-4746-BB1E-898E2B4BE1D2}" type="presParOf" srcId="{44E2CE93-D561-4842-9FD8-23D661BA7389}" destId="{6A935D6E-E0B2-7E44-A45E-94E5796906B6}" srcOrd="1" destOrd="0" presId="urn:microsoft.com/office/officeart/2005/8/layout/hList7"/>
    <dgm:cxn modelId="{95FEA0D0-921B-6C4F-810E-3E153283782B}" type="presParOf" srcId="{44E2CE93-D561-4842-9FD8-23D661BA7389}" destId="{E61FA3ED-2872-AD4A-94A2-DFF20F486B93}" srcOrd="2" destOrd="0" presId="urn:microsoft.com/office/officeart/2005/8/layout/hList7"/>
    <dgm:cxn modelId="{536598AA-1F94-A14E-90E5-419183596EF5}" type="presParOf" srcId="{44E2CE93-D561-4842-9FD8-23D661BA7389}" destId="{EFD5CE94-D8DC-654D-B197-6987D26653B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07762F-311C-2746-ABDB-F481D22D5ACD}" type="doc">
      <dgm:prSet loTypeId="urn:microsoft.com/office/officeart/2005/8/layout/pyramid2" loCatId="" qsTypeId="urn:microsoft.com/office/officeart/2005/8/quickstyle/simple4" qsCatId="simple" csTypeId="urn:microsoft.com/office/officeart/2005/8/colors/accent1_2" csCatId="accent1" phldr="1"/>
      <dgm:spPr/>
    </dgm:pt>
    <dgm:pt modelId="{4100C548-F3FC-1248-82B5-08EC53640394}">
      <dgm:prSet phldrT="[Text]"/>
      <dgm:spPr/>
      <dgm:t>
        <a:bodyPr/>
        <a:lstStyle/>
        <a:p>
          <a:r>
            <a:rPr lang="en-US" dirty="0" err="1" smtClean="0"/>
            <a:t>PaaS</a:t>
          </a:r>
          <a:endParaRPr lang="en-US" dirty="0"/>
        </a:p>
      </dgm:t>
    </dgm:pt>
    <dgm:pt modelId="{4AC242AA-0FBC-9143-9300-D99E5D277EE5}" type="parTrans" cxnId="{580F8ED4-09DD-3A45-A775-F3E14314FAD8}">
      <dgm:prSet/>
      <dgm:spPr/>
      <dgm:t>
        <a:bodyPr/>
        <a:lstStyle/>
        <a:p>
          <a:endParaRPr lang="en-US"/>
        </a:p>
      </dgm:t>
    </dgm:pt>
    <dgm:pt modelId="{23B7C90D-45DF-FB41-9966-11FF0564D1D7}" type="sibTrans" cxnId="{580F8ED4-09DD-3A45-A775-F3E14314FAD8}">
      <dgm:prSet/>
      <dgm:spPr/>
      <dgm:t>
        <a:bodyPr/>
        <a:lstStyle/>
        <a:p>
          <a:endParaRPr lang="en-US"/>
        </a:p>
      </dgm:t>
    </dgm:pt>
    <dgm:pt modelId="{F0696E49-DD1B-7442-B728-5F86AD9FE6F8}">
      <dgm:prSet phldrT="[Text]"/>
      <dgm:spPr/>
      <dgm:t>
        <a:bodyPr/>
        <a:lstStyle/>
        <a:p>
          <a:r>
            <a:rPr lang="en-US" dirty="0" err="1" smtClean="0"/>
            <a:t>IaaS</a:t>
          </a:r>
          <a:endParaRPr lang="en-US" dirty="0"/>
        </a:p>
      </dgm:t>
    </dgm:pt>
    <dgm:pt modelId="{976ED9B7-5402-9348-BD94-898C40C05F87}" type="parTrans" cxnId="{FA937F26-4F69-7A4E-A9C7-5B32A1C787E4}">
      <dgm:prSet/>
      <dgm:spPr/>
      <dgm:t>
        <a:bodyPr/>
        <a:lstStyle/>
        <a:p>
          <a:endParaRPr lang="en-US"/>
        </a:p>
      </dgm:t>
    </dgm:pt>
    <dgm:pt modelId="{63CD8B02-A9FC-AD46-82DD-1244055B5740}" type="sibTrans" cxnId="{FA937F26-4F69-7A4E-A9C7-5B32A1C787E4}">
      <dgm:prSet/>
      <dgm:spPr/>
      <dgm:t>
        <a:bodyPr/>
        <a:lstStyle/>
        <a:p>
          <a:endParaRPr lang="en-US"/>
        </a:p>
      </dgm:t>
    </dgm:pt>
    <dgm:pt modelId="{A485B74D-2031-8F40-B4EF-85FDFEA21D3D}">
      <dgm:prSet phldrT="[Text]"/>
      <dgm:spPr/>
      <dgm:t>
        <a:bodyPr/>
        <a:lstStyle/>
        <a:p>
          <a:r>
            <a:rPr lang="en-US" dirty="0" err="1" smtClean="0"/>
            <a:t>BMaaS</a:t>
          </a:r>
          <a:endParaRPr lang="en-US" dirty="0"/>
        </a:p>
      </dgm:t>
    </dgm:pt>
    <dgm:pt modelId="{362AA6A8-744E-814F-B2BA-6A6B0A75ECF8}" type="parTrans" cxnId="{07F17CCE-A97D-B242-AE16-F55CE338ED2D}">
      <dgm:prSet/>
      <dgm:spPr/>
      <dgm:t>
        <a:bodyPr/>
        <a:lstStyle/>
        <a:p>
          <a:endParaRPr lang="en-US"/>
        </a:p>
      </dgm:t>
    </dgm:pt>
    <dgm:pt modelId="{BFBA22A9-20F5-F642-922E-AF765FF9D2F5}" type="sibTrans" cxnId="{07F17CCE-A97D-B242-AE16-F55CE338ED2D}">
      <dgm:prSet/>
      <dgm:spPr/>
      <dgm:t>
        <a:bodyPr/>
        <a:lstStyle/>
        <a:p>
          <a:endParaRPr lang="en-US"/>
        </a:p>
      </dgm:t>
    </dgm:pt>
    <dgm:pt modelId="{7690FF19-BA1F-D140-A347-407AA4D5FAC4}">
      <dgm:prSet phldrT="[Text]"/>
      <dgm:spPr/>
      <dgm:t>
        <a:bodyPr/>
        <a:lstStyle/>
        <a:p>
          <a:r>
            <a:rPr lang="en-US" dirty="0" err="1" smtClean="0"/>
            <a:t>SaaS</a:t>
          </a:r>
          <a:endParaRPr lang="en-US" dirty="0"/>
        </a:p>
      </dgm:t>
    </dgm:pt>
    <dgm:pt modelId="{8568A139-EC26-1E49-BC93-A64EC05B53F3}" type="parTrans" cxnId="{5C9965E7-8ABE-AD45-B464-58FC643BCBF2}">
      <dgm:prSet/>
      <dgm:spPr/>
      <dgm:t>
        <a:bodyPr/>
        <a:lstStyle/>
        <a:p>
          <a:endParaRPr lang="en-US"/>
        </a:p>
      </dgm:t>
    </dgm:pt>
    <dgm:pt modelId="{E9E7DC2D-8443-C14A-8D16-009969FCD8FB}" type="sibTrans" cxnId="{5C9965E7-8ABE-AD45-B464-58FC643BCBF2}">
      <dgm:prSet/>
      <dgm:spPr/>
      <dgm:t>
        <a:bodyPr/>
        <a:lstStyle/>
        <a:p>
          <a:endParaRPr lang="en-US"/>
        </a:p>
      </dgm:t>
    </dgm:pt>
    <dgm:pt modelId="{A27E455A-8AF3-5B48-834E-FDC3AFC4D128}">
      <dgm:prSet phldrT="[Text]"/>
      <dgm:spPr/>
      <dgm:t>
        <a:bodyPr/>
        <a:lstStyle/>
        <a:p>
          <a:r>
            <a:rPr lang="en-US" dirty="0" err="1" smtClean="0"/>
            <a:t>NaaS</a:t>
          </a:r>
          <a:endParaRPr lang="en-US" dirty="0"/>
        </a:p>
      </dgm:t>
    </dgm:pt>
    <dgm:pt modelId="{9C5E83F4-BBCE-8943-8ECF-C262BF3A5709}" type="parTrans" cxnId="{FBEE1446-A341-4147-9D1B-8C64CC3FBED3}">
      <dgm:prSet/>
      <dgm:spPr/>
      <dgm:t>
        <a:bodyPr/>
        <a:lstStyle/>
        <a:p>
          <a:endParaRPr lang="en-US"/>
        </a:p>
      </dgm:t>
    </dgm:pt>
    <dgm:pt modelId="{F07069D1-7A03-4D44-A2FA-94F712880A36}" type="sibTrans" cxnId="{FBEE1446-A341-4147-9D1B-8C64CC3FBED3}">
      <dgm:prSet/>
      <dgm:spPr/>
      <dgm:t>
        <a:bodyPr/>
        <a:lstStyle/>
        <a:p>
          <a:endParaRPr lang="en-US"/>
        </a:p>
      </dgm:t>
    </dgm:pt>
    <dgm:pt modelId="{CEE48CE9-7E84-F749-88AE-282E4F493345}" type="pres">
      <dgm:prSet presAssocID="{8107762F-311C-2746-ABDB-F481D22D5ACD}" presName="compositeShape" presStyleCnt="0">
        <dgm:presLayoutVars>
          <dgm:dir/>
          <dgm:resizeHandles/>
        </dgm:presLayoutVars>
      </dgm:prSet>
      <dgm:spPr/>
    </dgm:pt>
    <dgm:pt modelId="{AD4AFC58-F2D1-6C48-BC55-EF5E57A7FD97}" type="pres">
      <dgm:prSet presAssocID="{8107762F-311C-2746-ABDB-F481D22D5ACD}" presName="pyramid" presStyleLbl="node1" presStyleIdx="0" presStyleCnt="1"/>
      <dgm:spPr/>
    </dgm:pt>
    <dgm:pt modelId="{23B484AD-8237-1240-8640-631E2975D27B}" type="pres">
      <dgm:prSet presAssocID="{8107762F-311C-2746-ABDB-F481D22D5ACD}" presName="theList" presStyleCnt="0"/>
      <dgm:spPr/>
    </dgm:pt>
    <dgm:pt modelId="{5D4FCAAA-7E86-B24D-ACA0-EE1B35A207B3}" type="pres">
      <dgm:prSet presAssocID="{7690FF19-BA1F-D140-A347-407AA4D5FAC4}" presName="aNode" presStyleLbl="fgAcc1" presStyleIdx="0" presStyleCnt="5">
        <dgm:presLayoutVars>
          <dgm:bulletEnabled val="1"/>
        </dgm:presLayoutVars>
      </dgm:prSet>
      <dgm:spPr/>
      <dgm:t>
        <a:bodyPr/>
        <a:lstStyle/>
        <a:p>
          <a:endParaRPr lang="en-US"/>
        </a:p>
      </dgm:t>
    </dgm:pt>
    <dgm:pt modelId="{12D56236-AB5C-B940-B719-6841A0EBACD8}" type="pres">
      <dgm:prSet presAssocID="{7690FF19-BA1F-D140-A347-407AA4D5FAC4}" presName="aSpace" presStyleCnt="0"/>
      <dgm:spPr/>
    </dgm:pt>
    <dgm:pt modelId="{5E3D19E0-7693-4745-A7D8-5CEC02858DD2}" type="pres">
      <dgm:prSet presAssocID="{4100C548-F3FC-1248-82B5-08EC53640394}" presName="aNode" presStyleLbl="fgAcc1" presStyleIdx="1" presStyleCnt="5">
        <dgm:presLayoutVars>
          <dgm:bulletEnabled val="1"/>
        </dgm:presLayoutVars>
      </dgm:prSet>
      <dgm:spPr/>
      <dgm:t>
        <a:bodyPr/>
        <a:lstStyle/>
        <a:p>
          <a:endParaRPr lang="en-US"/>
        </a:p>
      </dgm:t>
    </dgm:pt>
    <dgm:pt modelId="{3C1024EA-967F-0744-8EDB-1BA46BC443D5}" type="pres">
      <dgm:prSet presAssocID="{4100C548-F3FC-1248-82B5-08EC53640394}" presName="aSpace" presStyleCnt="0"/>
      <dgm:spPr/>
    </dgm:pt>
    <dgm:pt modelId="{AD006F1E-74EA-6E40-8667-234A7C66DE7C}" type="pres">
      <dgm:prSet presAssocID="{F0696E49-DD1B-7442-B728-5F86AD9FE6F8}" presName="aNode" presStyleLbl="fgAcc1" presStyleIdx="2" presStyleCnt="5">
        <dgm:presLayoutVars>
          <dgm:bulletEnabled val="1"/>
        </dgm:presLayoutVars>
      </dgm:prSet>
      <dgm:spPr/>
      <dgm:t>
        <a:bodyPr/>
        <a:lstStyle/>
        <a:p>
          <a:endParaRPr lang="en-US"/>
        </a:p>
      </dgm:t>
    </dgm:pt>
    <dgm:pt modelId="{6AA59F8B-FF3F-104C-9E5B-69277D010B1D}" type="pres">
      <dgm:prSet presAssocID="{F0696E49-DD1B-7442-B728-5F86AD9FE6F8}" presName="aSpace" presStyleCnt="0"/>
      <dgm:spPr/>
    </dgm:pt>
    <dgm:pt modelId="{5DB6E5B0-2020-4943-B29B-49991BB32873}" type="pres">
      <dgm:prSet presAssocID="{A27E455A-8AF3-5B48-834E-FDC3AFC4D128}" presName="aNode" presStyleLbl="fgAcc1" presStyleIdx="3" presStyleCnt="5">
        <dgm:presLayoutVars>
          <dgm:bulletEnabled val="1"/>
        </dgm:presLayoutVars>
      </dgm:prSet>
      <dgm:spPr/>
      <dgm:t>
        <a:bodyPr/>
        <a:lstStyle/>
        <a:p>
          <a:endParaRPr lang="en-US"/>
        </a:p>
      </dgm:t>
    </dgm:pt>
    <dgm:pt modelId="{3E7CFDC5-EB9F-6F4F-A202-0FFD114DCEAF}" type="pres">
      <dgm:prSet presAssocID="{A27E455A-8AF3-5B48-834E-FDC3AFC4D128}" presName="aSpace" presStyleCnt="0"/>
      <dgm:spPr/>
    </dgm:pt>
    <dgm:pt modelId="{A2CF3D68-337E-B145-A999-1B1779E82393}" type="pres">
      <dgm:prSet presAssocID="{A485B74D-2031-8F40-B4EF-85FDFEA21D3D}" presName="aNode" presStyleLbl="fgAcc1" presStyleIdx="4" presStyleCnt="5">
        <dgm:presLayoutVars>
          <dgm:bulletEnabled val="1"/>
        </dgm:presLayoutVars>
      </dgm:prSet>
      <dgm:spPr/>
      <dgm:t>
        <a:bodyPr/>
        <a:lstStyle/>
        <a:p>
          <a:endParaRPr lang="en-US"/>
        </a:p>
      </dgm:t>
    </dgm:pt>
    <dgm:pt modelId="{48D4B342-E6FD-1040-A6ED-AA96163351A8}" type="pres">
      <dgm:prSet presAssocID="{A485B74D-2031-8F40-B4EF-85FDFEA21D3D}" presName="aSpace" presStyleCnt="0"/>
      <dgm:spPr/>
    </dgm:pt>
  </dgm:ptLst>
  <dgm:cxnLst>
    <dgm:cxn modelId="{FBEE1446-A341-4147-9D1B-8C64CC3FBED3}" srcId="{8107762F-311C-2746-ABDB-F481D22D5ACD}" destId="{A27E455A-8AF3-5B48-834E-FDC3AFC4D128}" srcOrd="3" destOrd="0" parTransId="{9C5E83F4-BBCE-8943-8ECF-C262BF3A5709}" sibTransId="{F07069D1-7A03-4D44-A2FA-94F712880A36}"/>
    <dgm:cxn modelId="{07F17CCE-A97D-B242-AE16-F55CE338ED2D}" srcId="{8107762F-311C-2746-ABDB-F481D22D5ACD}" destId="{A485B74D-2031-8F40-B4EF-85FDFEA21D3D}" srcOrd="4" destOrd="0" parTransId="{362AA6A8-744E-814F-B2BA-6A6B0A75ECF8}" sibTransId="{BFBA22A9-20F5-F642-922E-AF765FF9D2F5}"/>
    <dgm:cxn modelId="{580F8ED4-09DD-3A45-A775-F3E14314FAD8}" srcId="{8107762F-311C-2746-ABDB-F481D22D5ACD}" destId="{4100C548-F3FC-1248-82B5-08EC53640394}" srcOrd="1" destOrd="0" parTransId="{4AC242AA-0FBC-9143-9300-D99E5D277EE5}" sibTransId="{23B7C90D-45DF-FB41-9966-11FF0564D1D7}"/>
    <dgm:cxn modelId="{5FE714D3-E84D-1248-8193-E77C09FD5913}" type="presOf" srcId="{A485B74D-2031-8F40-B4EF-85FDFEA21D3D}" destId="{A2CF3D68-337E-B145-A999-1B1779E82393}" srcOrd="0" destOrd="0" presId="urn:microsoft.com/office/officeart/2005/8/layout/pyramid2"/>
    <dgm:cxn modelId="{FA937F26-4F69-7A4E-A9C7-5B32A1C787E4}" srcId="{8107762F-311C-2746-ABDB-F481D22D5ACD}" destId="{F0696E49-DD1B-7442-B728-5F86AD9FE6F8}" srcOrd="2" destOrd="0" parTransId="{976ED9B7-5402-9348-BD94-898C40C05F87}" sibTransId="{63CD8B02-A9FC-AD46-82DD-1244055B5740}"/>
    <dgm:cxn modelId="{3BE2CC27-39C6-474F-8A7C-BEF829260183}" type="presOf" srcId="{4100C548-F3FC-1248-82B5-08EC53640394}" destId="{5E3D19E0-7693-4745-A7D8-5CEC02858DD2}" srcOrd="0" destOrd="0" presId="urn:microsoft.com/office/officeart/2005/8/layout/pyramid2"/>
    <dgm:cxn modelId="{802384CB-6938-1C4A-B90F-F2C9132BACD9}" type="presOf" srcId="{A27E455A-8AF3-5B48-834E-FDC3AFC4D128}" destId="{5DB6E5B0-2020-4943-B29B-49991BB32873}" srcOrd="0" destOrd="0" presId="urn:microsoft.com/office/officeart/2005/8/layout/pyramid2"/>
    <dgm:cxn modelId="{4623C767-EF59-A94C-B940-2B3E41E6E920}" type="presOf" srcId="{7690FF19-BA1F-D140-A347-407AA4D5FAC4}" destId="{5D4FCAAA-7E86-B24D-ACA0-EE1B35A207B3}" srcOrd="0" destOrd="0" presId="urn:microsoft.com/office/officeart/2005/8/layout/pyramid2"/>
    <dgm:cxn modelId="{E32249BC-EC32-704C-A547-4F3371C33F3E}" type="presOf" srcId="{8107762F-311C-2746-ABDB-F481D22D5ACD}" destId="{CEE48CE9-7E84-F749-88AE-282E4F493345}" srcOrd="0" destOrd="0" presId="urn:microsoft.com/office/officeart/2005/8/layout/pyramid2"/>
    <dgm:cxn modelId="{5C9965E7-8ABE-AD45-B464-58FC643BCBF2}" srcId="{8107762F-311C-2746-ABDB-F481D22D5ACD}" destId="{7690FF19-BA1F-D140-A347-407AA4D5FAC4}" srcOrd="0" destOrd="0" parTransId="{8568A139-EC26-1E49-BC93-A64EC05B53F3}" sibTransId="{E9E7DC2D-8443-C14A-8D16-009969FCD8FB}"/>
    <dgm:cxn modelId="{81C9BE2B-AA2F-AC4C-9D01-D41CC5541FDC}" type="presOf" srcId="{F0696E49-DD1B-7442-B728-5F86AD9FE6F8}" destId="{AD006F1E-74EA-6E40-8667-234A7C66DE7C}" srcOrd="0" destOrd="0" presId="urn:microsoft.com/office/officeart/2005/8/layout/pyramid2"/>
    <dgm:cxn modelId="{73CC3AEC-A42D-E947-B89E-CDF0DC53FE2A}" type="presParOf" srcId="{CEE48CE9-7E84-F749-88AE-282E4F493345}" destId="{AD4AFC58-F2D1-6C48-BC55-EF5E57A7FD97}" srcOrd="0" destOrd="0" presId="urn:microsoft.com/office/officeart/2005/8/layout/pyramid2"/>
    <dgm:cxn modelId="{1DB66936-54DB-2A4A-BB10-EEE255A345BD}" type="presParOf" srcId="{CEE48CE9-7E84-F749-88AE-282E4F493345}" destId="{23B484AD-8237-1240-8640-631E2975D27B}" srcOrd="1" destOrd="0" presId="urn:microsoft.com/office/officeart/2005/8/layout/pyramid2"/>
    <dgm:cxn modelId="{03E179C0-2407-A044-A66F-926EADA7C4C1}" type="presParOf" srcId="{23B484AD-8237-1240-8640-631E2975D27B}" destId="{5D4FCAAA-7E86-B24D-ACA0-EE1B35A207B3}" srcOrd="0" destOrd="0" presId="urn:microsoft.com/office/officeart/2005/8/layout/pyramid2"/>
    <dgm:cxn modelId="{0E8833D2-7A12-2C43-B90F-01E3AE48E6F5}" type="presParOf" srcId="{23B484AD-8237-1240-8640-631E2975D27B}" destId="{12D56236-AB5C-B940-B719-6841A0EBACD8}" srcOrd="1" destOrd="0" presId="urn:microsoft.com/office/officeart/2005/8/layout/pyramid2"/>
    <dgm:cxn modelId="{0035C60A-D74D-C442-9ADC-66DB89737FDF}" type="presParOf" srcId="{23B484AD-8237-1240-8640-631E2975D27B}" destId="{5E3D19E0-7693-4745-A7D8-5CEC02858DD2}" srcOrd="2" destOrd="0" presId="urn:microsoft.com/office/officeart/2005/8/layout/pyramid2"/>
    <dgm:cxn modelId="{32663B4C-6ED4-0E47-BA1D-657F3B23186F}" type="presParOf" srcId="{23B484AD-8237-1240-8640-631E2975D27B}" destId="{3C1024EA-967F-0744-8EDB-1BA46BC443D5}" srcOrd="3" destOrd="0" presId="urn:microsoft.com/office/officeart/2005/8/layout/pyramid2"/>
    <dgm:cxn modelId="{7FA06DAE-A4D8-1C44-AEC0-682C822D9769}" type="presParOf" srcId="{23B484AD-8237-1240-8640-631E2975D27B}" destId="{AD006F1E-74EA-6E40-8667-234A7C66DE7C}" srcOrd="4" destOrd="0" presId="urn:microsoft.com/office/officeart/2005/8/layout/pyramid2"/>
    <dgm:cxn modelId="{EF12929D-61F0-A243-87F8-AFCD801045CB}" type="presParOf" srcId="{23B484AD-8237-1240-8640-631E2975D27B}" destId="{6AA59F8B-FF3F-104C-9E5B-69277D010B1D}" srcOrd="5" destOrd="0" presId="urn:microsoft.com/office/officeart/2005/8/layout/pyramid2"/>
    <dgm:cxn modelId="{53D1534E-6214-7C41-B7E1-31CBD7D0D8A6}" type="presParOf" srcId="{23B484AD-8237-1240-8640-631E2975D27B}" destId="{5DB6E5B0-2020-4943-B29B-49991BB32873}" srcOrd="6" destOrd="0" presId="urn:microsoft.com/office/officeart/2005/8/layout/pyramid2"/>
    <dgm:cxn modelId="{2087AA53-6EDD-434B-A5FF-D6C58DB05BA4}" type="presParOf" srcId="{23B484AD-8237-1240-8640-631E2975D27B}" destId="{3E7CFDC5-EB9F-6F4F-A202-0FFD114DCEAF}" srcOrd="7" destOrd="0" presId="urn:microsoft.com/office/officeart/2005/8/layout/pyramid2"/>
    <dgm:cxn modelId="{7F42EA0A-B828-9C45-9A9A-D8D07FE93B11}" type="presParOf" srcId="{23B484AD-8237-1240-8640-631E2975D27B}" destId="{A2CF3D68-337E-B145-A999-1B1779E82393}" srcOrd="8" destOrd="0" presId="urn:microsoft.com/office/officeart/2005/8/layout/pyramid2"/>
    <dgm:cxn modelId="{9991B4A7-8EE3-1A4A-9951-91B31DB59F2C}" type="presParOf" srcId="{23B484AD-8237-1240-8640-631E2975D27B}" destId="{48D4B342-E6FD-1040-A6ED-AA96163351A8}"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AFC58-F2D1-6C48-BC55-EF5E57A7FD97}">
      <dsp:nvSpPr>
        <dsp:cNvPr id="0" name=""/>
        <dsp:cNvSpPr/>
      </dsp:nvSpPr>
      <dsp:spPr>
        <a:xfrm>
          <a:off x="711199" y="0"/>
          <a:ext cx="4064000" cy="4064000"/>
        </a:xfrm>
        <a:prstGeom prst="triangl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D4FCAAA-7E86-B24D-ACA0-EE1B35A207B3}">
      <dsp:nvSpPr>
        <dsp:cNvPr id="0" name=""/>
        <dsp:cNvSpPr/>
      </dsp:nvSpPr>
      <dsp:spPr>
        <a:xfrm>
          <a:off x="2743199" y="406796"/>
          <a:ext cx="2641600" cy="57784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SaaS</a:t>
          </a:r>
          <a:endParaRPr lang="en-US" sz="2400" kern="1200" dirty="0"/>
        </a:p>
      </dsp:txBody>
      <dsp:txXfrm>
        <a:off x="2771407" y="435004"/>
        <a:ext cx="2585184" cy="521433"/>
      </dsp:txXfrm>
    </dsp:sp>
    <dsp:sp modelId="{5E3D19E0-7693-4745-A7D8-5CEC02858DD2}">
      <dsp:nvSpPr>
        <dsp:cNvPr id="0" name=""/>
        <dsp:cNvSpPr/>
      </dsp:nvSpPr>
      <dsp:spPr>
        <a:xfrm>
          <a:off x="2743199" y="1056878"/>
          <a:ext cx="2641600" cy="57784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PaaS</a:t>
          </a:r>
          <a:endParaRPr lang="en-US" sz="2400" kern="1200" dirty="0"/>
        </a:p>
      </dsp:txBody>
      <dsp:txXfrm>
        <a:off x="2771407" y="1085086"/>
        <a:ext cx="2585184" cy="521433"/>
      </dsp:txXfrm>
    </dsp:sp>
    <dsp:sp modelId="{AD006F1E-74EA-6E40-8667-234A7C66DE7C}">
      <dsp:nvSpPr>
        <dsp:cNvPr id="0" name=""/>
        <dsp:cNvSpPr/>
      </dsp:nvSpPr>
      <dsp:spPr>
        <a:xfrm>
          <a:off x="2743199" y="1706959"/>
          <a:ext cx="2641600" cy="57784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IaaS</a:t>
          </a:r>
          <a:endParaRPr lang="en-US" sz="2400" kern="1200" dirty="0"/>
        </a:p>
      </dsp:txBody>
      <dsp:txXfrm>
        <a:off x="2771407" y="1735167"/>
        <a:ext cx="2585184" cy="521433"/>
      </dsp:txXfrm>
    </dsp:sp>
    <dsp:sp modelId="{5DB6E5B0-2020-4943-B29B-49991BB32873}">
      <dsp:nvSpPr>
        <dsp:cNvPr id="0" name=""/>
        <dsp:cNvSpPr/>
      </dsp:nvSpPr>
      <dsp:spPr>
        <a:xfrm>
          <a:off x="2743199" y="2357040"/>
          <a:ext cx="2641600" cy="57784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NaaS</a:t>
          </a:r>
          <a:endParaRPr lang="en-US" sz="2400" kern="1200" dirty="0"/>
        </a:p>
      </dsp:txBody>
      <dsp:txXfrm>
        <a:off x="2771407" y="2385248"/>
        <a:ext cx="2585184" cy="521433"/>
      </dsp:txXfrm>
    </dsp:sp>
    <dsp:sp modelId="{A2CF3D68-337E-B145-A999-1B1779E82393}">
      <dsp:nvSpPr>
        <dsp:cNvPr id="0" name=""/>
        <dsp:cNvSpPr/>
      </dsp:nvSpPr>
      <dsp:spPr>
        <a:xfrm>
          <a:off x="2743199" y="3007121"/>
          <a:ext cx="2641600" cy="57784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BMaaS</a:t>
          </a:r>
          <a:endParaRPr lang="en-US" sz="2400" kern="1200" dirty="0"/>
        </a:p>
      </dsp:txBody>
      <dsp:txXfrm>
        <a:off x="2771407" y="3035329"/>
        <a:ext cx="2585184" cy="521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A3631-6A1A-B641-BCA1-76A2BDBF846F}">
      <dsp:nvSpPr>
        <dsp:cNvPr id="0" name=""/>
        <dsp:cNvSpPr/>
      </dsp:nvSpPr>
      <dsp:spPr>
        <a:xfrm>
          <a:off x="0" y="0"/>
          <a:ext cx="1730278" cy="4876800"/>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n-US" sz="3000" kern="1200" dirty="0" smtClean="0"/>
            <a:t>GUI</a:t>
          </a:r>
          <a:endParaRPr lang="en-US" sz="3000" kern="1200" dirty="0"/>
        </a:p>
      </dsp:txBody>
      <dsp:txXfrm>
        <a:off x="0" y="1950720"/>
        <a:ext cx="1730278" cy="1950720"/>
      </dsp:txXfrm>
    </dsp:sp>
    <dsp:sp modelId="{7350906C-2EA0-EB43-8094-6E1E1E58B273}">
      <dsp:nvSpPr>
        <dsp:cNvPr id="0" name=""/>
        <dsp:cNvSpPr/>
      </dsp:nvSpPr>
      <dsp:spPr>
        <a:xfrm>
          <a:off x="53152" y="292608"/>
          <a:ext cx="1623974" cy="1623974"/>
        </a:xfrm>
        <a:prstGeom prst="ellipse">
          <a:avLst/>
        </a:prstGeom>
        <a:blipFill rotWithShape="1">
          <a:blip xmlns:r="http://schemas.openxmlformats.org/officeDocument/2006/relationships" r:embed="rId1"/>
          <a:stretch>
            <a:fillRect/>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0BCD0827-174E-5942-9DC5-183E09F94524}">
      <dsp:nvSpPr>
        <dsp:cNvPr id="0" name=""/>
        <dsp:cNvSpPr/>
      </dsp:nvSpPr>
      <dsp:spPr>
        <a:xfrm>
          <a:off x="1782187" y="0"/>
          <a:ext cx="1730278" cy="4876800"/>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n-US" sz="3000" kern="1200" dirty="0" smtClean="0"/>
            <a:t>Shell</a:t>
          </a:r>
          <a:endParaRPr lang="en-US" sz="3000" kern="1200" dirty="0"/>
        </a:p>
      </dsp:txBody>
      <dsp:txXfrm>
        <a:off x="1782187" y="1950720"/>
        <a:ext cx="1730278" cy="1950720"/>
      </dsp:txXfrm>
    </dsp:sp>
    <dsp:sp modelId="{697B423D-8BCB-704B-9080-0B5BEC42F9B1}">
      <dsp:nvSpPr>
        <dsp:cNvPr id="0" name=""/>
        <dsp:cNvSpPr/>
      </dsp:nvSpPr>
      <dsp:spPr>
        <a:xfrm>
          <a:off x="1835339" y="292608"/>
          <a:ext cx="1623974" cy="1623974"/>
        </a:xfrm>
        <a:prstGeom prst="ellipse">
          <a:avLst/>
        </a:prstGeom>
        <a:blipFill rotWithShape="1">
          <a:blip xmlns:r="http://schemas.openxmlformats.org/officeDocument/2006/relationships" r:embed="rId2"/>
          <a:stretch>
            <a:fillRect/>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3FE74A77-770B-D14C-A433-88074C8A8A74}">
      <dsp:nvSpPr>
        <dsp:cNvPr id="0" name=""/>
        <dsp:cNvSpPr/>
      </dsp:nvSpPr>
      <dsp:spPr>
        <a:xfrm>
          <a:off x="3564374" y="0"/>
          <a:ext cx="1730278" cy="4876800"/>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n-US" sz="3000" kern="1200" dirty="0" err="1" smtClean="0"/>
            <a:t>IPython</a:t>
          </a:r>
          <a:endParaRPr lang="en-US" sz="3000" kern="1200" dirty="0"/>
        </a:p>
      </dsp:txBody>
      <dsp:txXfrm>
        <a:off x="3564374" y="1950720"/>
        <a:ext cx="1730278" cy="1950720"/>
      </dsp:txXfrm>
    </dsp:sp>
    <dsp:sp modelId="{49476F1C-58A8-5846-86B1-428E25E0CF7A}">
      <dsp:nvSpPr>
        <dsp:cNvPr id="0" name=""/>
        <dsp:cNvSpPr/>
      </dsp:nvSpPr>
      <dsp:spPr>
        <a:xfrm>
          <a:off x="3617526" y="292608"/>
          <a:ext cx="1623974" cy="1623974"/>
        </a:xfrm>
        <a:prstGeom prst="ellipse">
          <a:avLst/>
        </a:prstGeom>
        <a:blipFill rotWithShape="1">
          <a:blip xmlns:r="http://schemas.openxmlformats.org/officeDocument/2006/relationships" r:embed="rId3"/>
          <a:stretch>
            <a:fillRect/>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B4B2CE13-0736-8343-908B-E96234B11A06}">
      <dsp:nvSpPr>
        <dsp:cNvPr id="0" name=""/>
        <dsp:cNvSpPr/>
      </dsp:nvSpPr>
      <dsp:spPr>
        <a:xfrm>
          <a:off x="5346561" y="0"/>
          <a:ext cx="1730278" cy="4876800"/>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n-US" sz="3000" kern="1200" dirty="0" smtClean="0"/>
            <a:t>API</a:t>
          </a:r>
          <a:endParaRPr lang="en-US" sz="3000" kern="1200" dirty="0"/>
        </a:p>
      </dsp:txBody>
      <dsp:txXfrm>
        <a:off x="5346561" y="1950720"/>
        <a:ext cx="1730278" cy="1950720"/>
      </dsp:txXfrm>
    </dsp:sp>
    <dsp:sp modelId="{B2B96449-7CB6-704A-A7FB-A80E33CFA6F2}">
      <dsp:nvSpPr>
        <dsp:cNvPr id="0" name=""/>
        <dsp:cNvSpPr/>
      </dsp:nvSpPr>
      <dsp:spPr>
        <a:xfrm>
          <a:off x="5399713" y="292608"/>
          <a:ext cx="1623974" cy="162397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6CFECE8B-025B-624A-89C4-5FCB237B8FC4}">
      <dsp:nvSpPr>
        <dsp:cNvPr id="0" name=""/>
        <dsp:cNvSpPr/>
      </dsp:nvSpPr>
      <dsp:spPr>
        <a:xfrm>
          <a:off x="7128748" y="0"/>
          <a:ext cx="1730278" cy="4876800"/>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n-US" sz="3000" kern="1200" dirty="0" smtClean="0"/>
            <a:t>REST</a:t>
          </a:r>
          <a:endParaRPr lang="en-US" sz="3000" kern="1200" dirty="0"/>
        </a:p>
      </dsp:txBody>
      <dsp:txXfrm>
        <a:off x="7128748" y="1950720"/>
        <a:ext cx="1730278" cy="1950720"/>
      </dsp:txXfrm>
    </dsp:sp>
    <dsp:sp modelId="{EFD5CE94-D8DC-654D-B197-6987D26653BE}">
      <dsp:nvSpPr>
        <dsp:cNvPr id="0" name=""/>
        <dsp:cNvSpPr/>
      </dsp:nvSpPr>
      <dsp:spPr>
        <a:xfrm>
          <a:off x="7181900" y="292608"/>
          <a:ext cx="1623974" cy="1623974"/>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48000" r="-4800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DCC7D21C-AA21-7445-A6A5-C3941623EF69}">
      <dsp:nvSpPr>
        <dsp:cNvPr id="0" name=""/>
        <dsp:cNvSpPr/>
      </dsp:nvSpPr>
      <dsp:spPr>
        <a:xfrm>
          <a:off x="354361" y="3901440"/>
          <a:ext cx="8150304" cy="731520"/>
        </a:xfrm>
        <a:prstGeom prst="leftRightArrow">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AFC58-F2D1-6C48-BC55-EF5E57A7FD97}">
      <dsp:nvSpPr>
        <dsp:cNvPr id="0" name=""/>
        <dsp:cNvSpPr/>
      </dsp:nvSpPr>
      <dsp:spPr>
        <a:xfrm>
          <a:off x="711199" y="0"/>
          <a:ext cx="4064000" cy="4064000"/>
        </a:xfrm>
        <a:prstGeom prst="triangl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D4FCAAA-7E86-B24D-ACA0-EE1B35A207B3}">
      <dsp:nvSpPr>
        <dsp:cNvPr id="0" name=""/>
        <dsp:cNvSpPr/>
      </dsp:nvSpPr>
      <dsp:spPr>
        <a:xfrm>
          <a:off x="2743199" y="406796"/>
          <a:ext cx="2641600" cy="57784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SaaS</a:t>
          </a:r>
          <a:endParaRPr lang="en-US" sz="2400" kern="1200" dirty="0"/>
        </a:p>
      </dsp:txBody>
      <dsp:txXfrm>
        <a:off x="2771407" y="435004"/>
        <a:ext cx="2585184" cy="521433"/>
      </dsp:txXfrm>
    </dsp:sp>
    <dsp:sp modelId="{5E3D19E0-7693-4745-A7D8-5CEC02858DD2}">
      <dsp:nvSpPr>
        <dsp:cNvPr id="0" name=""/>
        <dsp:cNvSpPr/>
      </dsp:nvSpPr>
      <dsp:spPr>
        <a:xfrm>
          <a:off x="2743199" y="1056878"/>
          <a:ext cx="2641600" cy="57784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PaaS</a:t>
          </a:r>
          <a:endParaRPr lang="en-US" sz="2400" kern="1200" dirty="0"/>
        </a:p>
      </dsp:txBody>
      <dsp:txXfrm>
        <a:off x="2771407" y="1085086"/>
        <a:ext cx="2585184" cy="521433"/>
      </dsp:txXfrm>
    </dsp:sp>
    <dsp:sp modelId="{AD006F1E-74EA-6E40-8667-234A7C66DE7C}">
      <dsp:nvSpPr>
        <dsp:cNvPr id="0" name=""/>
        <dsp:cNvSpPr/>
      </dsp:nvSpPr>
      <dsp:spPr>
        <a:xfrm>
          <a:off x="2743199" y="1706959"/>
          <a:ext cx="2641600" cy="57784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IaaS</a:t>
          </a:r>
          <a:endParaRPr lang="en-US" sz="2400" kern="1200" dirty="0"/>
        </a:p>
      </dsp:txBody>
      <dsp:txXfrm>
        <a:off x="2771407" y="1735167"/>
        <a:ext cx="2585184" cy="521433"/>
      </dsp:txXfrm>
    </dsp:sp>
    <dsp:sp modelId="{5DB6E5B0-2020-4943-B29B-49991BB32873}">
      <dsp:nvSpPr>
        <dsp:cNvPr id="0" name=""/>
        <dsp:cNvSpPr/>
      </dsp:nvSpPr>
      <dsp:spPr>
        <a:xfrm>
          <a:off x="2743199" y="2357040"/>
          <a:ext cx="2641600" cy="57784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NaaS</a:t>
          </a:r>
          <a:endParaRPr lang="en-US" sz="2400" kern="1200" dirty="0"/>
        </a:p>
      </dsp:txBody>
      <dsp:txXfrm>
        <a:off x="2771407" y="2385248"/>
        <a:ext cx="2585184" cy="521433"/>
      </dsp:txXfrm>
    </dsp:sp>
    <dsp:sp modelId="{A2CF3D68-337E-B145-A999-1B1779E82393}">
      <dsp:nvSpPr>
        <dsp:cNvPr id="0" name=""/>
        <dsp:cNvSpPr/>
      </dsp:nvSpPr>
      <dsp:spPr>
        <a:xfrm>
          <a:off x="2743199" y="3007121"/>
          <a:ext cx="2641600" cy="57784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BMaaS</a:t>
          </a:r>
          <a:endParaRPr lang="en-US" sz="2400" kern="1200" dirty="0"/>
        </a:p>
      </dsp:txBody>
      <dsp:txXfrm>
        <a:off x="2771407" y="3035329"/>
        <a:ext cx="2585184" cy="5214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572943-CBA4-BF44-B679-D10B9045382D}" type="datetimeFigureOut">
              <a:rPr lang="en-US" smtClean="0"/>
              <a:t>9/30/14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141E3E-538D-134E-A2D3-65C05F69AB09}" type="slidenum">
              <a:rPr lang="en-US" smtClean="0"/>
              <a:t>‹#›</a:t>
            </a:fld>
            <a:endParaRPr lang="en-US"/>
          </a:p>
        </p:txBody>
      </p:sp>
    </p:spTree>
    <p:extLst>
      <p:ext uri="{BB962C8B-B14F-4D97-AF65-F5344CB8AC3E}">
        <p14:creationId xmlns:p14="http://schemas.microsoft.com/office/powerpoint/2010/main" val="31909018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141E3E-538D-134E-A2D3-65C05F69AB09}" type="slidenum">
              <a:rPr lang="en-US" smtClean="0"/>
              <a:t>5</a:t>
            </a:fld>
            <a:endParaRPr lang="en-US"/>
          </a:p>
        </p:txBody>
      </p:sp>
    </p:spTree>
    <p:extLst>
      <p:ext uri="{BB962C8B-B14F-4D97-AF65-F5344CB8AC3E}">
        <p14:creationId xmlns:p14="http://schemas.microsoft.com/office/powerpoint/2010/main" val="3234150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its integrated services </a:t>
            </a:r>
            <a:r>
              <a:rPr lang="en-US" dirty="0" err="1" smtClean="0"/>
              <a:t>Cloudmesh</a:t>
            </a:r>
            <a:r>
              <a:rPr lang="en-US" dirty="0" smtClean="0"/>
              <a:t> provides the ability to be an onramp for other clouds.</a:t>
            </a:r>
          </a:p>
          <a:p>
            <a:r>
              <a:rPr lang="en-US" dirty="0" smtClean="0"/>
              <a:t>It provides information services to various system level sensors to give access to sensor and utilization data. Internally, it can be used to optimize the system usage.</a:t>
            </a:r>
          </a:p>
          <a:p>
            <a:r>
              <a:rPr lang="en-US" dirty="0" smtClean="0"/>
              <a:t>The provisioning experience from FutureGrid has taught us that we need to provide</a:t>
            </a:r>
          </a:p>
          <a:p>
            <a:pPr lvl="1"/>
            <a:r>
              <a:rPr lang="en-US" dirty="0" smtClean="0"/>
              <a:t>the creation of new clouds (rain)</a:t>
            </a:r>
          </a:p>
          <a:p>
            <a:pPr lvl="1"/>
            <a:r>
              <a:rPr lang="en-US" dirty="0" smtClean="0"/>
              <a:t>the repartitioning of resources between services (cloud shifting)</a:t>
            </a:r>
          </a:p>
          <a:p>
            <a:pPr lvl="1"/>
            <a:r>
              <a:rPr lang="en-US" dirty="0" smtClean="0"/>
              <a:t>and the integration of external cloud resources in case of over provisioning (cloud bursting)</a:t>
            </a:r>
          </a:p>
          <a:p>
            <a:r>
              <a:rPr lang="en-US" dirty="0" smtClean="0"/>
              <a:t>As we deal with many </a:t>
            </a:r>
            <a:r>
              <a:rPr lang="en-US" dirty="0" err="1" smtClean="0"/>
              <a:t>IaaS</a:t>
            </a:r>
            <a:r>
              <a:rPr lang="en-US" dirty="0" smtClean="0"/>
              <a:t> frameworks, we need an abstraction layer on top of the </a:t>
            </a:r>
            <a:r>
              <a:rPr lang="en-US" dirty="0" err="1" smtClean="0"/>
              <a:t>IaaS</a:t>
            </a:r>
            <a:r>
              <a:rPr lang="en-US" dirty="0" smtClean="0"/>
              <a:t> framework.</a:t>
            </a:r>
          </a:p>
          <a:p>
            <a:r>
              <a:rPr lang="en-US" dirty="0" smtClean="0"/>
              <a:t>Experiment management is conducted with workflows controlled in shells, Python/</a:t>
            </a:r>
            <a:r>
              <a:rPr lang="en-US" dirty="0" err="1" smtClean="0"/>
              <a:t>iPython</a:t>
            </a:r>
            <a:r>
              <a:rPr lang="en-US" dirty="0" smtClean="0"/>
              <a:t>, as well as systems such as </a:t>
            </a:r>
            <a:r>
              <a:rPr lang="en-US" dirty="0" err="1" smtClean="0"/>
              <a:t>OpenStack's</a:t>
            </a:r>
            <a:r>
              <a:rPr lang="en-US" dirty="0" smtClean="0"/>
              <a:t> Heat.</a:t>
            </a:r>
          </a:p>
          <a:p>
            <a:r>
              <a:rPr lang="en-US" dirty="0" smtClean="0"/>
              <a:t>Accounting is supported through additional services such as user management and charge rate management.</a:t>
            </a:r>
          </a:p>
          <a:p>
            <a:r>
              <a:rPr lang="en-US" dirty="0" smtClean="0"/>
              <a:t>Not all features are yet implemented. Figure shows the main functionality that we target at this time to implement.</a:t>
            </a:r>
          </a:p>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22</a:t>
            </a:fld>
            <a:endParaRPr lang="en-US"/>
          </a:p>
        </p:txBody>
      </p:sp>
    </p:spTree>
    <p:extLst>
      <p:ext uri="{BB962C8B-B14F-4D97-AF65-F5344CB8AC3E}">
        <p14:creationId xmlns:p14="http://schemas.microsoft.com/office/powerpoint/2010/main" val="401222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starting window allows to chose</a:t>
            </a:r>
            <a:r>
              <a:rPr lang="en-US" baseline="0" dirty="0" smtClean="0"/>
              <a:t> from the different functionality</a:t>
            </a:r>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24</a:t>
            </a:fld>
            <a:endParaRPr lang="en-US"/>
          </a:p>
        </p:txBody>
      </p:sp>
    </p:spTree>
    <p:extLst>
      <p:ext uri="{BB962C8B-B14F-4D97-AF65-F5344CB8AC3E}">
        <p14:creationId xmlns:p14="http://schemas.microsoft.com/office/powerpoint/2010/main" val="2244563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Azure is also there, Our </a:t>
            </a:r>
            <a:r>
              <a:rPr lang="en-US" dirty="0" err="1" smtClean="0"/>
              <a:t>gui</a:t>
            </a:r>
            <a:r>
              <a:rPr lang="en-US" dirty="0" smtClean="0"/>
              <a:t> can easily handle</a:t>
            </a:r>
            <a:r>
              <a:rPr lang="en-US" baseline="0" dirty="0" smtClean="0"/>
              <a:t> searching for images , we can set defaults for each cloud (images &amp; flavors), pressing the + button will give us a new server with the specified defaults</a:t>
            </a:r>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25</a:t>
            </a:fld>
            <a:endParaRPr lang="en-US"/>
          </a:p>
        </p:txBody>
      </p:sp>
    </p:spTree>
    <p:extLst>
      <p:ext uri="{BB962C8B-B14F-4D97-AF65-F5344CB8AC3E}">
        <p14:creationId xmlns:p14="http://schemas.microsoft.com/office/powerpoint/2010/main" val="1187860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Cloudmesh</a:t>
            </a:r>
            <a:r>
              <a:rPr lang="en-US" dirty="0" smtClean="0"/>
              <a:t> provides more than</a:t>
            </a:r>
            <a:r>
              <a:rPr lang="en-US" baseline="0" dirty="0" smtClean="0"/>
              <a:t> shell commands it has an integrated shell</a:t>
            </a:r>
            <a:endParaRPr lang="en-US" dirty="0"/>
          </a:p>
        </p:txBody>
      </p:sp>
      <p:sp>
        <p:nvSpPr>
          <p:cNvPr id="4" name="Slide Number Placeholder 3"/>
          <p:cNvSpPr>
            <a:spLocks noGrp="1"/>
          </p:cNvSpPr>
          <p:nvPr>
            <p:ph type="sldNum" sz="quarter" idx="10"/>
          </p:nvPr>
        </p:nvSpPr>
        <p:spPr/>
        <p:txBody>
          <a:bodyPr/>
          <a:lstStyle/>
          <a:p>
            <a:fld id="{98B2F176-4B68-41CB-92C1-C6CAD6E58505}" type="slidenum">
              <a:rPr lang="en-US" smtClean="0"/>
              <a:t>26</a:t>
            </a:fld>
            <a:endParaRPr lang="en-US"/>
          </a:p>
        </p:txBody>
      </p:sp>
    </p:spTree>
    <p:extLst>
      <p:ext uri="{BB962C8B-B14F-4D97-AF65-F5344CB8AC3E}">
        <p14:creationId xmlns:p14="http://schemas.microsoft.com/office/powerpoint/2010/main" val="2164737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Naturally we want to monitor</a:t>
            </a:r>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27</a:t>
            </a:fld>
            <a:endParaRPr lang="en-US"/>
          </a:p>
        </p:txBody>
      </p:sp>
    </p:spTree>
    <p:extLst>
      <p:ext uri="{BB962C8B-B14F-4D97-AF65-F5344CB8AC3E}">
        <p14:creationId xmlns:p14="http://schemas.microsoft.com/office/powerpoint/2010/main" val="2006022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29</a:t>
            </a:fld>
            <a:endParaRPr lang="en-US"/>
          </a:p>
        </p:txBody>
      </p:sp>
    </p:spTree>
    <p:extLst>
      <p:ext uri="{BB962C8B-B14F-4D97-AF65-F5344CB8AC3E}">
        <p14:creationId xmlns:p14="http://schemas.microsoft.com/office/powerpoint/2010/main" val="1115697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30</a:t>
            </a:fld>
            <a:endParaRPr lang="en-US"/>
          </a:p>
        </p:txBody>
      </p:sp>
    </p:spTree>
    <p:extLst>
      <p:ext uri="{BB962C8B-B14F-4D97-AF65-F5344CB8AC3E}">
        <p14:creationId xmlns:p14="http://schemas.microsoft.com/office/powerpoint/2010/main" val="1136564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97161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none" baseline="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Gregor von Laszewski</a:t>
            </a:r>
          </a:p>
          <a:p>
            <a:r>
              <a:rPr lang="en-US" dirty="0" smtClean="0"/>
              <a:t>Indiana University</a:t>
            </a:r>
          </a:p>
          <a:p>
            <a:r>
              <a:rPr lang="en-US" dirty="0" err="1" smtClean="0"/>
              <a:t>laszewski@gmail.com</a:t>
            </a:r>
            <a:endParaRPr lang="en-US" dirty="0"/>
          </a:p>
        </p:txBody>
      </p:sp>
      <p:sp>
        <p:nvSpPr>
          <p:cNvPr id="4" name="Date Placeholder 3"/>
          <p:cNvSpPr>
            <a:spLocks noGrp="1"/>
          </p:cNvSpPr>
          <p:nvPr>
            <p:ph type="dt" sz="half" idx="10"/>
          </p:nvPr>
        </p:nvSpPr>
        <p:spPr/>
        <p:txBody>
          <a:bodyPr/>
          <a:lstStyle/>
          <a:p>
            <a:fld id="{1C5B8660-EC16-E848-A497-04048672ACE0}" type="datetimeFigureOut">
              <a:rPr lang="en-US" smtClean="0"/>
              <a:t>9/30/14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F4FC-0417-B046-ABFD-E4499590CFB8}"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B8660-EC16-E848-A497-04048672ACE0}" type="datetimeFigureOut">
              <a:rPr lang="en-US" smtClean="0"/>
              <a:t>9/30/14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F4FC-0417-B046-ABFD-E4499590CF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5B8660-EC16-E848-A497-04048672ACE0}" type="datetimeFigureOut">
              <a:rPr lang="en-US" smtClean="0"/>
              <a:t>9/30/14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F4FC-0417-B046-ABFD-E4499590CFB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B8660-EC16-E848-A497-04048672ACE0}" type="datetimeFigureOut">
              <a:rPr lang="en-US" smtClean="0"/>
              <a:t>9/30/14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F4FC-0417-B046-ABFD-E4499590CFB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5B8660-EC16-E848-A497-04048672ACE0}" type="datetimeFigureOut">
              <a:rPr lang="en-US" smtClean="0"/>
              <a:t>9/30/14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F4FC-0417-B046-ABFD-E4499590CFB8}"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5B8660-EC16-E848-A497-04048672ACE0}" type="datetimeFigureOut">
              <a:rPr lang="en-US" smtClean="0"/>
              <a:t>9/30/14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FF4FC-0417-B046-ABFD-E4499590CFB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5B8660-EC16-E848-A497-04048672ACE0}" type="datetimeFigureOut">
              <a:rPr lang="en-US" smtClean="0"/>
              <a:t>9/30/14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8FF4FC-0417-B046-ABFD-E4499590CFB8}"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5B8660-EC16-E848-A497-04048672ACE0}" type="datetimeFigureOut">
              <a:rPr lang="en-US" smtClean="0"/>
              <a:t>9/30/14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8FF4FC-0417-B046-ABFD-E4499590CF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B8660-EC16-E848-A497-04048672ACE0}" type="datetimeFigureOut">
              <a:rPr lang="en-US" smtClean="0"/>
              <a:t>9/30/14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8FF4FC-0417-B046-ABFD-E4499590CF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B8660-EC16-E848-A497-04048672ACE0}" type="datetimeFigureOut">
              <a:rPr lang="en-US" smtClean="0"/>
              <a:t>9/30/14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FF4FC-0417-B046-ABFD-E4499590CFB8}"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B8660-EC16-E848-A497-04048672ACE0}" type="datetimeFigureOut">
              <a:rPr lang="en-US" smtClean="0"/>
              <a:t>9/30/14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FF4FC-0417-B046-ABFD-E4499590CFB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creen Shot 2014-09-08 at 1.04.17 P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377904"/>
          </a:xfrm>
          <a:prstGeom prst="rect">
            <a:avLst/>
          </a:prstGeom>
        </p:spPr>
      </p:pic>
      <p:sp>
        <p:nvSpPr>
          <p:cNvPr id="10" name="Rectangle 9"/>
          <p:cNvSpPr/>
          <p:nvPr/>
        </p:nvSpPr>
        <p:spPr>
          <a:xfrm>
            <a:off x="0" y="377904"/>
            <a:ext cx="9144000"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377904"/>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078" y="18288"/>
            <a:ext cx="2781721" cy="329184"/>
          </a:xfrm>
          <a:prstGeom prst="rect">
            <a:avLst/>
          </a:prstGeom>
        </p:spPr>
        <p:txBody>
          <a:bodyPr vert="horz" lIns="91440" tIns="45720" rIns="91440" bIns="45720" rtlCol="0" anchor="ctr"/>
          <a:lstStyle>
            <a:lvl1pPr algn="l">
              <a:defRPr sz="1200">
                <a:solidFill>
                  <a:srgbClr val="FFFFFF"/>
                </a:solidFill>
              </a:defRPr>
            </a:lvl1pPr>
          </a:lstStyle>
          <a:p>
            <a:fld id="{1C5B8660-EC16-E848-A497-04048672ACE0}" type="datetimeFigureOut">
              <a:rPr lang="en-US" smtClean="0"/>
              <a:t>9/30/14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38FF4FC-0417-B046-ABFD-E4499590CFB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image" Target="../media/image30.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32.png"/><Relationship Id="rId5" Type="http://schemas.openxmlformats.org/officeDocument/2006/relationships/image" Target="../media/image33.jpe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jpeg"/><Relationship Id="rId9"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aszewski@gmail.com"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Cloudmesh</a:t>
            </a:r>
            <a:r>
              <a:rPr lang="en-US" dirty="0" smtClean="0"/>
              <a:t> </a:t>
            </a:r>
            <a:br>
              <a:rPr lang="en-US" dirty="0" smtClean="0"/>
            </a:br>
            <a:r>
              <a:rPr lang="en-US" dirty="0" smtClean="0"/>
              <a:t>a Gentle Overview</a:t>
            </a:r>
            <a:br>
              <a:rPr lang="en-US" dirty="0" smtClean="0"/>
            </a:br>
            <a:endParaRPr lang="en-US" sz="2800" i="1" dirty="0"/>
          </a:p>
        </p:txBody>
      </p:sp>
      <p:sp>
        <p:nvSpPr>
          <p:cNvPr id="3" name="Subtitle 2"/>
          <p:cNvSpPr>
            <a:spLocks noGrp="1"/>
          </p:cNvSpPr>
          <p:nvPr>
            <p:ph type="subTitle" idx="1"/>
          </p:nvPr>
        </p:nvSpPr>
        <p:spPr>
          <a:xfrm>
            <a:off x="685800" y="3505199"/>
            <a:ext cx="6400800" cy="3092593"/>
          </a:xfrm>
        </p:spPr>
        <p:txBody>
          <a:bodyPr>
            <a:normAutofit/>
          </a:bodyPr>
          <a:lstStyle/>
          <a:p>
            <a:endParaRPr lang="en-US" dirty="0" smtClean="0"/>
          </a:p>
          <a:p>
            <a:r>
              <a:rPr lang="en-US" dirty="0" err="1" smtClean="0"/>
              <a:t>Gregor</a:t>
            </a:r>
            <a:r>
              <a:rPr lang="en-US" dirty="0" smtClean="0"/>
              <a:t> von </a:t>
            </a:r>
            <a:r>
              <a:rPr lang="en-US" dirty="0" err="1" smtClean="0"/>
              <a:t>Laszewski</a:t>
            </a:r>
            <a:endParaRPr lang="en-US" dirty="0" smtClean="0"/>
          </a:p>
          <a:p>
            <a:endParaRPr lang="en-US" dirty="0"/>
          </a:p>
          <a:p>
            <a:r>
              <a:rPr lang="en-US" dirty="0" smtClean="0"/>
              <a:t>Sep. 2014</a:t>
            </a:r>
          </a:p>
          <a:p>
            <a:endParaRPr lang="en-US" dirty="0"/>
          </a:p>
          <a:p>
            <a:r>
              <a:rPr lang="en-US" dirty="0" err="1" smtClean="0"/>
              <a:t>laszewski@gmail.com</a:t>
            </a:r>
            <a:endParaRPr lang="en-US" dirty="0"/>
          </a:p>
        </p:txBody>
      </p:sp>
    </p:spTree>
    <p:extLst>
      <p:ext uri="{BB962C8B-B14F-4D97-AF65-F5344CB8AC3E}">
        <p14:creationId xmlns:p14="http://schemas.microsoft.com/office/powerpoint/2010/main" val="823129826"/>
      </p:ext>
    </p:extLst>
  </p:cSld>
  <p:clrMapOvr>
    <a:masterClrMapping/>
  </p:clrMapOvr>
  <mc:AlternateContent xmlns:mc="http://schemas.openxmlformats.org/markup-compatibility/2006" xmlns:p14="http://schemas.microsoft.com/office/powerpoint/2010/main">
    <mc:Choice Requires="p14">
      <p:transition spd="slow" p14:dur="2000" advTm="19866"/>
    </mc:Choice>
    <mc:Fallback xmlns="">
      <p:transition xmlns:p14="http://schemas.microsoft.com/office/powerpoint/2010/main" spd="slow" advTm="19866"/>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t>
            </a:r>
            <a:r>
              <a:rPr lang="en-US" dirty="0"/>
              <a:t>k</a:t>
            </a:r>
            <a:r>
              <a:rPr lang="en-US" dirty="0" smtClean="0"/>
              <a:t>eywords are used at the project application?  </a:t>
            </a:r>
            <a:endParaRPr lang="en-US" dirty="0"/>
          </a:p>
        </p:txBody>
      </p:sp>
      <p:pic>
        <p:nvPicPr>
          <p:cNvPr id="4" name="Content Placeholder 3" descr="fg-keyword-wordcloud.pdf"/>
          <p:cNvPicPr>
            <a:picLocks noGrp="1" noChangeAspect="1"/>
          </p:cNvPicPr>
          <p:nvPr>
            <p:ph idx="1"/>
          </p:nvPr>
        </p:nvPicPr>
        <p:blipFill>
          <a:blip r:embed="rId2">
            <a:extLst>
              <a:ext uri="{28A0092B-C50C-407E-A947-70E740481C1C}">
                <a14:useLocalDpi xmlns:a14="http://schemas.microsoft.com/office/drawing/2010/main" val="0"/>
              </a:ext>
            </a:extLst>
          </a:blip>
          <a:srcRect l="449" r="449"/>
          <a:stretch>
            <a:fillRect/>
          </a:stretch>
        </p:blipFill>
        <p:spPr/>
      </p:pic>
    </p:spTree>
    <p:extLst>
      <p:ext uri="{BB962C8B-B14F-4D97-AF65-F5344CB8AC3E}">
        <p14:creationId xmlns:p14="http://schemas.microsoft.com/office/powerpoint/2010/main" val="2445342227"/>
      </p:ext>
    </p:extLst>
  </p:cSld>
  <p:clrMapOvr>
    <a:masterClrMapping/>
  </p:clrMapOvr>
  <mc:AlternateContent xmlns:mc="http://schemas.openxmlformats.org/markup-compatibility/2006" xmlns:p14="http://schemas.microsoft.com/office/powerpoint/2010/main">
    <mc:Choice Requires="p14">
      <p:transition spd="slow" p14:dur="2000" advTm="47367"/>
    </mc:Choice>
    <mc:Fallback xmlns="">
      <p:transition xmlns:p14="http://schemas.microsoft.com/office/powerpoint/2010/main" spd="slow" advTm="47367"/>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words are used in the titles of the project?</a:t>
            </a:r>
            <a:endParaRPr lang="en-US" dirty="0"/>
          </a:p>
        </p:txBody>
      </p:sp>
      <p:pic>
        <p:nvPicPr>
          <p:cNvPr id="4" name="Content Placeholder 3" descr="fg-title-wordcloud.pdf"/>
          <p:cNvPicPr>
            <a:picLocks noGrp="1" noChangeAspect="1"/>
          </p:cNvPicPr>
          <p:nvPr>
            <p:ph idx="1"/>
          </p:nvPr>
        </p:nvPicPr>
        <p:blipFill>
          <a:blip r:embed="rId2">
            <a:extLst>
              <a:ext uri="{28A0092B-C50C-407E-A947-70E740481C1C}">
                <a14:useLocalDpi xmlns:a14="http://schemas.microsoft.com/office/drawing/2010/main" val="0"/>
              </a:ext>
            </a:extLst>
          </a:blip>
          <a:srcRect l="1706" r="1706"/>
          <a:stretch>
            <a:fillRect/>
          </a:stretch>
        </p:blipFill>
        <p:spPr/>
      </p:pic>
    </p:spTree>
    <p:extLst>
      <p:ext uri="{BB962C8B-B14F-4D97-AF65-F5344CB8AC3E}">
        <p14:creationId xmlns:p14="http://schemas.microsoft.com/office/powerpoint/2010/main" val="1784439975"/>
      </p:ext>
    </p:extLst>
  </p:cSld>
  <p:clrMapOvr>
    <a:masterClrMapping/>
  </p:clrMapOvr>
  <mc:AlternateContent xmlns:mc="http://schemas.openxmlformats.org/markup-compatibility/2006" xmlns:p14="http://schemas.microsoft.com/office/powerpoint/2010/main">
    <mc:Choice Requires="p14">
      <p:transition spd="slow" p14:dur="2000" advTm="24286"/>
    </mc:Choice>
    <mc:Fallback xmlns="">
      <p:transition xmlns:p14="http://schemas.microsoft.com/office/powerpoint/2010/main" spd="slow" advTm="24286"/>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specific service requests are popular?</a:t>
            </a:r>
          </a:p>
        </p:txBody>
      </p:sp>
      <p:pic>
        <p:nvPicPr>
          <p:cNvPr id="4" name="Content Placeholder 3" descr="request-iaas.pdf"/>
          <p:cNvPicPr>
            <a:picLocks noGrp="1" noChangeAspect="1"/>
          </p:cNvPicPr>
          <p:nvPr>
            <p:ph idx="1"/>
          </p:nvPr>
        </p:nvPicPr>
        <p:blipFill>
          <a:blip r:embed="rId2">
            <a:extLst>
              <a:ext uri="{28A0092B-C50C-407E-A947-70E740481C1C}">
                <a14:useLocalDpi xmlns:a14="http://schemas.microsoft.com/office/drawing/2010/main" val="0"/>
              </a:ext>
            </a:extLst>
          </a:blip>
          <a:srcRect t="2573" b="2573"/>
          <a:stretch>
            <a:fillRect/>
          </a:stretch>
        </p:blipFill>
        <p:spPr/>
      </p:pic>
      <p:sp>
        <p:nvSpPr>
          <p:cNvPr id="5" name="Rounded Rectangular Callout 4"/>
          <p:cNvSpPr/>
          <p:nvPr/>
        </p:nvSpPr>
        <p:spPr>
          <a:xfrm>
            <a:off x="3844030" y="2258068"/>
            <a:ext cx="1472147" cy="529234"/>
          </a:xfrm>
          <a:prstGeom prst="wedgeRoundRectCallout">
            <a:avLst>
              <a:gd name="adj1" fmla="val 27096"/>
              <a:gd name="adj2" fmla="val 13916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HPC</a:t>
            </a:r>
            <a:endParaRPr lang="en-US" dirty="0"/>
          </a:p>
        </p:txBody>
      </p:sp>
      <p:sp>
        <p:nvSpPr>
          <p:cNvPr id="7" name="Rounded Rectangular Callout 6"/>
          <p:cNvSpPr/>
          <p:nvPr/>
        </p:nvSpPr>
        <p:spPr>
          <a:xfrm>
            <a:off x="7367053" y="2040003"/>
            <a:ext cx="1472147" cy="740929"/>
          </a:xfrm>
          <a:prstGeom prst="wedgeRoundRectCallout">
            <a:avLst>
              <a:gd name="adj1" fmla="val 15114"/>
              <a:gd name="adj2" fmla="val 13154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OpenStack</a:t>
            </a:r>
            <a:endParaRPr lang="en-US" dirty="0"/>
          </a:p>
        </p:txBody>
      </p:sp>
      <p:sp>
        <p:nvSpPr>
          <p:cNvPr id="8" name="Rounded Rectangular Callout 7"/>
          <p:cNvSpPr/>
          <p:nvPr/>
        </p:nvSpPr>
        <p:spPr>
          <a:xfrm>
            <a:off x="7548375" y="6280252"/>
            <a:ext cx="1472147" cy="507184"/>
          </a:xfrm>
          <a:prstGeom prst="wedgeRoundRectCallout">
            <a:avLst>
              <a:gd name="adj1" fmla="val -4058"/>
              <a:gd name="adj2" fmla="val -40008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Eucalyptus</a:t>
            </a:r>
          </a:p>
          <a:p>
            <a:pPr algn="ctr"/>
            <a:r>
              <a:rPr lang="en-US" dirty="0" smtClean="0"/>
              <a:t>Nimbus</a:t>
            </a:r>
            <a:endParaRPr lang="en-US" dirty="0"/>
          </a:p>
        </p:txBody>
      </p:sp>
    </p:spTree>
    <p:extLst>
      <p:ext uri="{BB962C8B-B14F-4D97-AF65-F5344CB8AC3E}">
        <p14:creationId xmlns:p14="http://schemas.microsoft.com/office/powerpoint/2010/main" val="4095275335"/>
      </p:ext>
    </p:extLst>
  </p:cSld>
  <p:clrMapOvr>
    <a:masterClrMapping/>
  </p:clrMapOvr>
  <mc:AlternateContent xmlns:mc="http://schemas.openxmlformats.org/markup-compatibility/2006" xmlns:p14="http://schemas.microsoft.com/office/powerpoint/2010/main">
    <mc:Choice Requires="p14">
      <p:transition spd="slow" p14:dur="2000" advTm="112438"/>
    </mc:Choice>
    <mc:Fallback xmlns="">
      <p:transition xmlns:p14="http://schemas.microsoft.com/office/powerpoint/2010/main" spd="slow" advTm="112438"/>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IaaS</a:t>
            </a:r>
            <a:r>
              <a:rPr lang="en-US" dirty="0" smtClean="0"/>
              <a:t> request popularity by year</a:t>
            </a:r>
            <a:endParaRPr lang="en-US" dirty="0"/>
          </a:p>
        </p:txBody>
      </p:sp>
      <p:pic>
        <p:nvPicPr>
          <p:cNvPr id="4" name="Content Placeholder 3" descr="tech-history.pdf"/>
          <p:cNvPicPr>
            <a:picLocks noGrp="1" noChangeAspect="1"/>
          </p:cNvPicPr>
          <p:nvPr>
            <p:ph idx="1"/>
          </p:nvPr>
        </p:nvPicPr>
        <p:blipFill>
          <a:blip r:embed="rId2">
            <a:extLst>
              <a:ext uri="{28A0092B-C50C-407E-A947-70E740481C1C}">
                <a14:useLocalDpi xmlns:a14="http://schemas.microsoft.com/office/drawing/2010/main" val="0"/>
              </a:ext>
            </a:extLst>
          </a:blip>
          <a:srcRect t="1432" b="1432"/>
          <a:stretch>
            <a:fillRect/>
          </a:stretch>
        </p:blipFill>
        <p:spPr/>
      </p:pic>
    </p:spTree>
    <p:extLst>
      <p:ext uri="{BB962C8B-B14F-4D97-AF65-F5344CB8AC3E}">
        <p14:creationId xmlns:p14="http://schemas.microsoft.com/office/powerpoint/2010/main" val="3805247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disciplines over he last two years?</a:t>
            </a:r>
            <a:endParaRPr lang="en-US" dirty="0"/>
          </a:p>
        </p:txBody>
      </p:sp>
      <p:pic>
        <p:nvPicPr>
          <p:cNvPr id="4" name="Content Placeholder 3" descr="project-disciplines.pdf"/>
          <p:cNvPicPr>
            <a:picLocks noGrp="1" noChangeAspect="1"/>
          </p:cNvPicPr>
          <p:nvPr>
            <p:ph idx="1"/>
          </p:nvPr>
        </p:nvPicPr>
        <p:blipFill>
          <a:blip r:embed="rId2">
            <a:extLst>
              <a:ext uri="{28A0092B-C50C-407E-A947-70E740481C1C}">
                <a14:useLocalDpi xmlns:a14="http://schemas.microsoft.com/office/drawing/2010/main" val="0"/>
              </a:ext>
            </a:extLst>
          </a:blip>
          <a:srcRect t="7688" b="7688"/>
          <a:stretch>
            <a:fillRect/>
          </a:stretch>
        </p:blipFill>
        <p:spPr/>
      </p:pic>
    </p:spTree>
    <p:extLst>
      <p:ext uri="{BB962C8B-B14F-4D97-AF65-F5344CB8AC3E}">
        <p14:creationId xmlns:p14="http://schemas.microsoft.com/office/powerpoint/2010/main" val="1686898975"/>
      </p:ext>
    </p:extLst>
  </p:cSld>
  <p:clrMapOvr>
    <a:masterClrMapping/>
  </p:clrMapOvr>
  <mc:AlternateContent xmlns:mc="http://schemas.openxmlformats.org/markup-compatibility/2006" xmlns:p14="http://schemas.microsoft.com/office/powerpoint/2010/main">
    <mc:Choice Requires="p14">
      <p:transition spd="slow" p14:dur="2000" advTm="16416"/>
    </mc:Choice>
    <mc:Fallback xmlns="">
      <p:transition xmlns:p14="http://schemas.microsoft.com/office/powerpoint/2010/main" spd="slow" advTm="16416"/>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users are in a project?</a:t>
            </a:r>
            <a:endParaRPr lang="en-US" dirty="0"/>
          </a:p>
        </p:txBody>
      </p:sp>
      <p:pic>
        <p:nvPicPr>
          <p:cNvPr id="4" name="Content Placeholder 3" descr="project-frequency.pdf"/>
          <p:cNvPicPr>
            <a:picLocks noGrp="1" noChangeAspect="1"/>
          </p:cNvPicPr>
          <p:nvPr>
            <p:ph idx="1"/>
          </p:nvPr>
        </p:nvPicPr>
        <p:blipFill>
          <a:blip r:embed="rId2">
            <a:extLst>
              <a:ext uri="{28A0092B-C50C-407E-A947-70E740481C1C}">
                <a14:useLocalDpi xmlns:a14="http://schemas.microsoft.com/office/drawing/2010/main" val="0"/>
              </a:ext>
            </a:extLst>
          </a:blip>
          <a:srcRect l="4305" r="4305"/>
          <a:stretch>
            <a:fillRect/>
          </a:stretch>
        </p:blipFill>
        <p:spPr/>
      </p:pic>
    </p:spTree>
    <p:extLst>
      <p:ext uri="{BB962C8B-B14F-4D97-AF65-F5344CB8AC3E}">
        <p14:creationId xmlns:p14="http://schemas.microsoft.com/office/powerpoint/2010/main" val="752669235"/>
      </p:ext>
    </p:extLst>
  </p:cSld>
  <p:clrMapOvr>
    <a:masterClrMapping/>
  </p:clrMapOvr>
  <mc:AlternateContent xmlns:mc="http://schemas.openxmlformats.org/markup-compatibility/2006" xmlns:p14="http://schemas.microsoft.com/office/powerpoint/2010/main">
    <mc:Choice Requires="p14">
      <p:transition spd="slow" p14:dur="2000" advTm="35092"/>
    </mc:Choice>
    <mc:Fallback xmlns="">
      <p:transition xmlns:p14="http://schemas.microsoft.com/office/powerpoint/2010/main" spd="slow" advTm="35092"/>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792" y="996696"/>
            <a:ext cx="7848600" cy="1927225"/>
          </a:xfrm>
        </p:spPr>
        <p:txBody>
          <a:bodyPr/>
          <a:lstStyle/>
          <a:p>
            <a:r>
              <a:rPr lang="en-US" sz="4400" dirty="0" smtClean="0"/>
              <a:t>Towards a </a:t>
            </a:r>
            <a:r>
              <a:rPr lang="en-US" sz="4400" dirty="0" err="1" smtClean="0"/>
              <a:t>SDDSaaS</a:t>
            </a:r>
            <a:r>
              <a:rPr lang="en-US" sz="4400" dirty="0" smtClean="0"/>
              <a:t> Toolkit:</a:t>
            </a:r>
            <a:br>
              <a:rPr lang="en-US" sz="4400" dirty="0" smtClean="0"/>
            </a:br>
            <a:r>
              <a:rPr lang="en-US" sz="4400" dirty="0" err="1" smtClean="0"/>
              <a:t>Cloudmesh</a:t>
            </a:r>
            <a:endParaRPr lang="en-US" sz="4400" dirty="0"/>
          </a:p>
        </p:txBody>
      </p:sp>
      <p:sp>
        <p:nvSpPr>
          <p:cNvPr id="3" name="Subtitle 2"/>
          <p:cNvSpPr>
            <a:spLocks noGrp="1"/>
          </p:cNvSpPr>
          <p:nvPr>
            <p:ph type="subTitle" idx="1"/>
          </p:nvPr>
        </p:nvSpPr>
        <p:spPr>
          <a:xfrm>
            <a:off x="685800" y="3505200"/>
            <a:ext cx="7848600" cy="2593848"/>
          </a:xfrm>
        </p:spPr>
        <p:txBody>
          <a:bodyPr>
            <a:normAutofit/>
          </a:bodyPr>
          <a:lstStyle/>
          <a:p>
            <a:endParaRPr lang="en-US" dirty="0"/>
          </a:p>
          <a:p>
            <a:r>
              <a:rPr lang="en-US" dirty="0" err="1" smtClean="0"/>
              <a:t>Gregor</a:t>
            </a:r>
            <a:r>
              <a:rPr lang="en-US" dirty="0" smtClean="0"/>
              <a:t> von </a:t>
            </a:r>
            <a:r>
              <a:rPr lang="en-US" dirty="0" err="1" smtClean="0"/>
              <a:t>Laszewski</a:t>
            </a:r>
            <a:endParaRPr lang="en-US" dirty="0" smtClean="0"/>
          </a:p>
          <a:p>
            <a:r>
              <a:rPr lang="en-US" dirty="0" smtClean="0"/>
              <a:t>Geoffrey Fox</a:t>
            </a:r>
            <a:endParaRPr lang="en-US" dirty="0"/>
          </a:p>
        </p:txBody>
      </p:sp>
      <p:sp>
        <p:nvSpPr>
          <p:cNvPr id="5" name="TextBox 4"/>
          <p:cNvSpPr txBox="1"/>
          <p:nvPr/>
        </p:nvSpPr>
        <p:spPr>
          <a:xfrm>
            <a:off x="621792" y="6099048"/>
            <a:ext cx="6734311" cy="369332"/>
          </a:xfrm>
          <a:prstGeom prst="rect">
            <a:avLst/>
          </a:prstGeom>
          <a:noFill/>
        </p:spPr>
        <p:txBody>
          <a:bodyPr wrap="none" rtlCol="0">
            <a:spAutoFit/>
          </a:bodyPr>
          <a:lstStyle/>
          <a:p>
            <a:r>
              <a:rPr lang="en-US" dirty="0" err="1" smtClean="0"/>
              <a:t>SDDSaaS</a:t>
            </a:r>
            <a:r>
              <a:rPr lang="en-US" dirty="0" smtClean="0"/>
              <a:t> = Software Defined Distributed System as a Service</a:t>
            </a:r>
            <a:endParaRPr lang="en-US" dirty="0"/>
          </a:p>
        </p:txBody>
      </p:sp>
    </p:spTree>
    <p:extLst>
      <p:ext uri="{BB962C8B-B14F-4D97-AF65-F5344CB8AC3E}">
        <p14:creationId xmlns:p14="http://schemas.microsoft.com/office/powerpoint/2010/main" val="4239357718"/>
      </p:ext>
    </p:extLst>
  </p:cSld>
  <p:clrMapOvr>
    <a:masterClrMapping/>
  </p:clrMapOvr>
  <mc:AlternateContent xmlns:mc="http://schemas.openxmlformats.org/markup-compatibility/2006" xmlns:p14="http://schemas.microsoft.com/office/powerpoint/2010/main">
    <mc:Choice Requires="p14">
      <p:transition spd="slow" p14:dur="2000" advTm="28952"/>
    </mc:Choice>
    <mc:Fallback xmlns="">
      <p:transition xmlns:p14="http://schemas.microsoft.com/office/powerpoint/2010/main" spd="slow" advTm="28952"/>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229008"/>
            <a:ext cx="8229600" cy="5542984"/>
          </a:xfrm>
        </p:spPr>
        <p:txBody>
          <a:bodyPr>
            <a:normAutofit lnSpcReduction="10000"/>
          </a:bodyPr>
          <a:lstStyle/>
          <a:p>
            <a:r>
              <a:rPr lang="en-US" dirty="0" smtClean="0"/>
              <a:t>Cloud computing has become an integral factor for managing infrastructure by research organizations and industry. </a:t>
            </a:r>
          </a:p>
          <a:p>
            <a:pPr lvl="1"/>
            <a:r>
              <a:rPr lang="en-US" dirty="0" smtClean="0">
                <a:solidFill>
                  <a:srgbClr val="FF0000"/>
                </a:solidFill>
              </a:rPr>
              <a:t>Public clouds</a:t>
            </a:r>
            <a:r>
              <a:rPr lang="en-US" dirty="0" smtClean="0"/>
              <a:t>: Amazon, Microsoft, Google, Rackspace, HP, and others.</a:t>
            </a:r>
          </a:p>
          <a:p>
            <a:pPr lvl="1"/>
            <a:r>
              <a:rPr lang="en-US" dirty="0" smtClean="0">
                <a:solidFill>
                  <a:srgbClr val="FF0000"/>
                </a:solidFill>
              </a:rPr>
              <a:t>Private clouds</a:t>
            </a:r>
            <a:r>
              <a:rPr lang="en-US" dirty="0" smtClean="0"/>
              <a:t>: set up by internal Information Technology (IT) departments and made available as part of the general IT infrastructure, including my own clouds </a:t>
            </a:r>
          </a:p>
          <a:p>
            <a:pPr lvl="1"/>
            <a:r>
              <a:rPr lang="en-US" dirty="0" smtClean="0">
                <a:solidFill>
                  <a:srgbClr val="FF0000"/>
                </a:solidFill>
              </a:rPr>
              <a:t>HPC Clouds</a:t>
            </a:r>
            <a:r>
              <a:rPr lang="en-US" dirty="0" smtClean="0"/>
              <a:t>: Non hypervisor or high performance hypervisor based systems managed like clouds</a:t>
            </a:r>
          </a:p>
          <a:p>
            <a:r>
              <a:rPr lang="en-US" dirty="0" smtClean="0"/>
              <a:t>Can we leverage all of them?</a:t>
            </a:r>
          </a:p>
          <a:p>
            <a:r>
              <a:rPr lang="en-US" dirty="0" smtClean="0"/>
              <a:t>How to deal with the frequent changing technologies?</a:t>
            </a:r>
          </a:p>
          <a:p>
            <a:pPr lvl="1"/>
            <a:r>
              <a:rPr lang="en-US" dirty="0" smtClean="0"/>
              <a:t>Minimal changes to users that only want to run an application!</a:t>
            </a:r>
          </a:p>
          <a:p>
            <a:r>
              <a:rPr lang="en-US" dirty="0" smtClean="0"/>
              <a:t>Use “Software Defined Infrastructure” and “Software Defined Applications” </a:t>
            </a:r>
          </a:p>
        </p:txBody>
      </p:sp>
    </p:spTree>
    <p:extLst>
      <p:ext uri="{BB962C8B-B14F-4D97-AF65-F5344CB8AC3E}">
        <p14:creationId xmlns:p14="http://schemas.microsoft.com/office/powerpoint/2010/main" val="425166430"/>
      </p:ext>
    </p:extLst>
  </p:cSld>
  <p:clrMapOvr>
    <a:masterClrMapping/>
  </p:clrMapOvr>
  <mc:AlternateContent xmlns:mc="http://schemas.openxmlformats.org/markup-compatibility/2006" xmlns:p14="http://schemas.microsoft.com/office/powerpoint/2010/main">
    <mc:Choice Requires="p14">
      <p:transition spd="slow" p14:dur="2000" advTm="81287"/>
    </mc:Choice>
    <mc:Fallback xmlns="">
      <p:transition xmlns:p14="http://schemas.microsoft.com/office/powerpoint/2010/main" spd="slow" advTm="81287"/>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CloudMesh Architecture</a:t>
            </a:r>
            <a:endParaRPr lang="en-US" b="1" dirty="0"/>
          </a:p>
        </p:txBody>
      </p:sp>
      <p:sp>
        <p:nvSpPr>
          <p:cNvPr id="3" name="Content Placeholder 2"/>
          <p:cNvSpPr>
            <a:spLocks noGrp="1"/>
          </p:cNvSpPr>
          <p:nvPr>
            <p:ph idx="1"/>
          </p:nvPr>
        </p:nvSpPr>
        <p:spPr>
          <a:xfrm>
            <a:off x="457200" y="1255815"/>
            <a:ext cx="8229600" cy="5501245"/>
          </a:xfrm>
        </p:spPr>
        <p:txBody>
          <a:bodyPr>
            <a:normAutofit fontScale="92500" lnSpcReduction="20000"/>
          </a:bodyPr>
          <a:lstStyle/>
          <a:p>
            <a:r>
              <a:rPr lang="en-US" dirty="0" smtClean="0"/>
              <a:t>Tightly integrated software infrastructure toolkit to deliver </a:t>
            </a:r>
          </a:p>
          <a:p>
            <a:pPr lvl="1"/>
            <a:r>
              <a:rPr lang="en-US" dirty="0" smtClean="0"/>
              <a:t>a software-defined distributed system </a:t>
            </a:r>
            <a:r>
              <a:rPr lang="en-US" dirty="0" smtClean="0">
                <a:solidFill>
                  <a:srgbClr val="FF0000"/>
                </a:solidFill>
              </a:rPr>
              <a:t>encompassing </a:t>
            </a:r>
            <a:r>
              <a:rPr lang="en-US" b="1" dirty="0" smtClean="0">
                <a:solidFill>
                  <a:srgbClr val="FF0000"/>
                </a:solidFill>
              </a:rPr>
              <a:t>virtualized and bare-metal </a:t>
            </a:r>
            <a:r>
              <a:rPr lang="en-US" dirty="0" smtClean="0"/>
              <a:t>infrastructure, networks, application, systems and platform software with a unifying goal of providing </a:t>
            </a:r>
            <a:r>
              <a:rPr lang="en-US" dirty="0" err="1" smtClean="0"/>
              <a:t>SDDSaaS</a:t>
            </a:r>
            <a:r>
              <a:rPr lang="en-US" dirty="0" smtClean="0"/>
              <a:t>.</a:t>
            </a:r>
          </a:p>
          <a:p>
            <a:r>
              <a:rPr lang="en-US" dirty="0" smtClean="0"/>
              <a:t>This system is termed </a:t>
            </a:r>
            <a:r>
              <a:rPr lang="en-US" dirty="0" err="1" smtClean="0"/>
              <a:t>Cloudmesh</a:t>
            </a:r>
            <a:r>
              <a:rPr lang="en-US" dirty="0" smtClean="0"/>
              <a:t> to symbolize:</a:t>
            </a:r>
          </a:p>
          <a:p>
            <a:pPr lvl="1"/>
            <a:r>
              <a:rPr lang="en-US" dirty="0"/>
              <a:t>T</a:t>
            </a:r>
            <a:r>
              <a:rPr lang="en-US" dirty="0" smtClean="0"/>
              <a:t>he creation of a tightly integrated mesh of services targeting</a:t>
            </a:r>
            <a:r>
              <a:rPr lang="en-US" dirty="0" smtClean="0">
                <a:solidFill>
                  <a:srgbClr val="FF0000"/>
                </a:solidFill>
              </a:rPr>
              <a:t> </a:t>
            </a:r>
            <a:r>
              <a:rPr lang="en-US" b="1" dirty="0" smtClean="0">
                <a:solidFill>
                  <a:srgbClr val="FF0000"/>
                </a:solidFill>
              </a:rPr>
              <a:t>multiple </a:t>
            </a:r>
            <a:r>
              <a:rPr lang="en-US" b="1" dirty="0" err="1" smtClean="0">
                <a:solidFill>
                  <a:srgbClr val="FF0000"/>
                </a:solidFill>
              </a:rPr>
              <a:t>IaaS</a:t>
            </a:r>
            <a:r>
              <a:rPr lang="en-US" b="1" dirty="0" smtClean="0"/>
              <a:t> </a:t>
            </a:r>
            <a:r>
              <a:rPr lang="en-US" dirty="0" smtClean="0"/>
              <a:t>frameworks</a:t>
            </a:r>
          </a:p>
          <a:p>
            <a:pPr lvl="1"/>
            <a:r>
              <a:rPr lang="en-US" dirty="0"/>
              <a:t>T</a:t>
            </a:r>
            <a:r>
              <a:rPr lang="en-US" dirty="0" smtClean="0"/>
              <a:t>he ability to </a:t>
            </a:r>
            <a:r>
              <a:rPr lang="en-US" b="1" dirty="0" smtClean="0">
                <a:solidFill>
                  <a:srgbClr val="FF0000"/>
                </a:solidFill>
              </a:rPr>
              <a:t>federate</a:t>
            </a:r>
            <a:r>
              <a:rPr lang="en-US" dirty="0" smtClean="0"/>
              <a:t> a number of </a:t>
            </a:r>
            <a:r>
              <a:rPr lang="en-US" b="1" dirty="0" smtClean="0">
                <a:solidFill>
                  <a:srgbClr val="FF0000"/>
                </a:solidFill>
              </a:rPr>
              <a:t>resources</a:t>
            </a:r>
            <a:r>
              <a:rPr lang="en-US" dirty="0" smtClean="0">
                <a:solidFill>
                  <a:srgbClr val="FF0000"/>
                </a:solidFill>
              </a:rPr>
              <a:t> </a:t>
            </a:r>
            <a:r>
              <a:rPr lang="en-US" dirty="0" smtClean="0"/>
              <a:t>from academia and industry. This includes existing </a:t>
            </a:r>
            <a:r>
              <a:rPr lang="en-US" dirty="0" err="1" smtClean="0"/>
              <a:t>FutureSystems</a:t>
            </a:r>
            <a:r>
              <a:rPr lang="en-US" dirty="0" smtClean="0"/>
              <a:t> infrastructure, Amazon Web Services, Azure, HP Cloud, Karlsruhe using several </a:t>
            </a:r>
            <a:r>
              <a:rPr lang="en-US" dirty="0" err="1" smtClean="0"/>
              <a:t>IaaS</a:t>
            </a:r>
            <a:r>
              <a:rPr lang="en-US" dirty="0" smtClean="0"/>
              <a:t> frameworks </a:t>
            </a:r>
          </a:p>
          <a:p>
            <a:pPr lvl="1"/>
            <a:r>
              <a:rPr lang="en-US" dirty="0" smtClean="0"/>
              <a:t>The creation of an environment in which it becomes easier to experiment with platforms and software services while </a:t>
            </a:r>
            <a:r>
              <a:rPr lang="en-US" b="1" dirty="0" smtClean="0">
                <a:solidFill>
                  <a:srgbClr val="FF0000"/>
                </a:solidFill>
              </a:rPr>
              <a:t>assisting with their deployment</a:t>
            </a:r>
            <a:r>
              <a:rPr lang="en-US" b="1" dirty="0" smtClean="0"/>
              <a:t>. </a:t>
            </a:r>
          </a:p>
          <a:p>
            <a:pPr lvl="1"/>
            <a:r>
              <a:rPr lang="en-US" dirty="0" smtClean="0"/>
              <a:t>The exposure of information to guide the efficient utilization of resources.</a:t>
            </a:r>
          </a:p>
          <a:p>
            <a:r>
              <a:rPr lang="en-US" b="1" dirty="0" err="1" smtClean="0"/>
              <a:t>Cloudmesh</a:t>
            </a:r>
            <a:r>
              <a:rPr lang="en-US" b="1" dirty="0" smtClean="0"/>
              <a:t> exposes both hypervisor-based and bare-metal provisioning </a:t>
            </a:r>
            <a:r>
              <a:rPr lang="en-US" b="1" dirty="0" smtClean="0">
                <a:solidFill>
                  <a:srgbClr val="FF0000"/>
                </a:solidFill>
              </a:rPr>
              <a:t>to users</a:t>
            </a:r>
            <a:r>
              <a:rPr lang="en-US" b="1" dirty="0" smtClean="0"/>
              <a:t>.</a:t>
            </a:r>
          </a:p>
          <a:p>
            <a:r>
              <a:rPr lang="en-US" dirty="0"/>
              <a:t>A</a:t>
            </a:r>
            <a:r>
              <a:rPr lang="en-US" dirty="0" smtClean="0"/>
              <a:t>ccess through </a:t>
            </a:r>
            <a:r>
              <a:rPr lang="en-US" b="1" dirty="0" smtClean="0"/>
              <a:t>command line, command shell, API, and Web interfaces</a:t>
            </a:r>
            <a:r>
              <a:rPr lang="en-US" dirty="0" smtClean="0"/>
              <a:t>.</a:t>
            </a:r>
          </a:p>
          <a:p>
            <a:pPr lvl="1"/>
            <a:endParaRPr lang="en-US" dirty="0"/>
          </a:p>
        </p:txBody>
      </p:sp>
    </p:spTree>
    <p:extLst>
      <p:ext uri="{BB962C8B-B14F-4D97-AF65-F5344CB8AC3E}">
        <p14:creationId xmlns:p14="http://schemas.microsoft.com/office/powerpoint/2010/main" val="3639736084"/>
      </p:ext>
    </p:extLst>
  </p:cSld>
  <p:clrMapOvr>
    <a:masterClrMapping/>
  </p:clrMapOvr>
  <mc:AlternateContent xmlns:mc="http://schemas.openxmlformats.org/markup-compatibility/2006" xmlns:p14="http://schemas.microsoft.com/office/powerpoint/2010/main">
    <mc:Choice Requires="p14">
      <p:transition spd="slow" p14:dur="2000" advTm="99061"/>
    </mc:Choice>
    <mc:Fallback xmlns="">
      <p:transition xmlns:p14="http://schemas.microsoft.com/office/powerpoint/2010/main" spd="slow" advTm="99061"/>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453" y="271853"/>
            <a:ext cx="5275780" cy="618491"/>
          </a:xfrm>
        </p:spPr>
        <p:txBody>
          <a:bodyPr>
            <a:normAutofit fontScale="90000"/>
          </a:bodyPr>
          <a:lstStyle/>
          <a:p>
            <a:r>
              <a:rPr lang="en-US" dirty="0" smtClean="0"/>
              <a:t>Background - FutureGrid</a:t>
            </a:r>
            <a:endParaRPr lang="en-US" dirty="0"/>
          </a:p>
        </p:txBody>
      </p:sp>
      <p:sp>
        <p:nvSpPr>
          <p:cNvPr id="3" name="Content Placeholder 2"/>
          <p:cNvSpPr>
            <a:spLocks noGrp="1"/>
          </p:cNvSpPr>
          <p:nvPr>
            <p:ph idx="1"/>
          </p:nvPr>
        </p:nvSpPr>
        <p:spPr>
          <a:xfrm>
            <a:off x="0" y="835129"/>
            <a:ext cx="9144000" cy="5701420"/>
          </a:xfrm>
        </p:spPr>
        <p:txBody>
          <a:bodyPr>
            <a:noAutofit/>
          </a:bodyPr>
          <a:lstStyle/>
          <a:p>
            <a:r>
              <a:rPr lang="en-US" sz="2200" dirty="0" smtClean="0"/>
              <a:t>Some requirements </a:t>
            </a:r>
            <a:r>
              <a:rPr lang="en-US" sz="2200" dirty="0"/>
              <a:t>originate from FutureGrid.</a:t>
            </a:r>
          </a:p>
          <a:p>
            <a:pPr lvl="1"/>
            <a:r>
              <a:rPr lang="en-US" sz="1800" dirty="0" smtClean="0"/>
              <a:t>A high performance and grid </a:t>
            </a:r>
            <a:r>
              <a:rPr lang="en-US" sz="1800" dirty="0" err="1" smtClean="0"/>
              <a:t>testbed</a:t>
            </a:r>
            <a:r>
              <a:rPr lang="en-US" sz="1800" dirty="0" smtClean="0"/>
              <a:t> that allowed scientists to collaboratively develop and test innovative approaches to parallel, grid, and cloud computing. </a:t>
            </a:r>
          </a:p>
          <a:p>
            <a:pPr lvl="1"/>
            <a:r>
              <a:rPr lang="en-US" sz="1800" dirty="0"/>
              <a:t>U</a:t>
            </a:r>
            <a:r>
              <a:rPr lang="en-US" sz="1800" dirty="0" smtClean="0"/>
              <a:t>sers can deploy their own hardware and software configurations on a public/private cloud, and run their experiments. </a:t>
            </a:r>
          </a:p>
          <a:p>
            <a:pPr lvl="1"/>
            <a:r>
              <a:rPr lang="en-US" sz="1800" dirty="0"/>
              <a:t>P</a:t>
            </a:r>
            <a:r>
              <a:rPr lang="en-US" sz="1800" dirty="0" smtClean="0"/>
              <a:t>rovides an advanced framework to manage user and project affiliation and propagates this information to a variety of subsystems constituting the FutureGrid service infrastructure. This includes operational services to deal with authentication, authorization and accounting.</a:t>
            </a:r>
          </a:p>
          <a:p>
            <a:r>
              <a:rPr lang="en-US" sz="2200" dirty="0" smtClean="0"/>
              <a:t>Important features of FutureGrid:</a:t>
            </a:r>
          </a:p>
          <a:p>
            <a:pPr lvl="1"/>
            <a:r>
              <a:rPr lang="en-US" sz="1800" dirty="0">
                <a:solidFill>
                  <a:srgbClr val="FF0000"/>
                </a:solidFill>
              </a:rPr>
              <a:t>M</a:t>
            </a:r>
            <a:r>
              <a:rPr lang="en-US" sz="1800" dirty="0" smtClean="0">
                <a:solidFill>
                  <a:srgbClr val="FF0000"/>
                </a:solidFill>
              </a:rPr>
              <a:t>etric framework </a:t>
            </a:r>
            <a:r>
              <a:rPr lang="en-US" sz="1800" dirty="0" smtClean="0"/>
              <a:t>that allows us to create usage reports from all of our </a:t>
            </a:r>
            <a:r>
              <a:rPr lang="en-US" sz="1800" dirty="0" err="1" smtClean="0"/>
              <a:t>IaaS</a:t>
            </a:r>
            <a:r>
              <a:rPr lang="en-US" sz="1800" dirty="0" smtClean="0"/>
              <a:t> frameworks. Developed from systems aimed at XSEDE</a:t>
            </a:r>
          </a:p>
          <a:p>
            <a:pPr lvl="1"/>
            <a:r>
              <a:rPr lang="en-US" sz="1800" dirty="0" smtClean="0">
                <a:solidFill>
                  <a:srgbClr val="FF0000"/>
                </a:solidFill>
              </a:rPr>
              <a:t>Repeatable experiments </a:t>
            </a:r>
            <a:r>
              <a:rPr lang="en-US" sz="1800" dirty="0" smtClean="0"/>
              <a:t>can be created with a number of tools including </a:t>
            </a:r>
            <a:r>
              <a:rPr lang="en-US" sz="1800" dirty="0" err="1" smtClean="0"/>
              <a:t>Cloudmesh</a:t>
            </a:r>
            <a:r>
              <a:rPr lang="en-US" sz="1800" dirty="0" smtClean="0"/>
              <a:t>. Provisioning of services and images can be conducted by Rain.</a:t>
            </a:r>
          </a:p>
          <a:p>
            <a:pPr lvl="1"/>
            <a:r>
              <a:rPr lang="en-US" sz="1800" dirty="0" smtClean="0">
                <a:solidFill>
                  <a:srgbClr val="FF0000"/>
                </a:solidFill>
              </a:rPr>
              <a:t>Multiple </a:t>
            </a:r>
            <a:r>
              <a:rPr lang="en-US" sz="1800" dirty="0" err="1" smtClean="0">
                <a:solidFill>
                  <a:srgbClr val="FF0000"/>
                </a:solidFill>
              </a:rPr>
              <a:t>IaaS</a:t>
            </a:r>
            <a:r>
              <a:rPr lang="en-US" sz="1800" dirty="0" smtClean="0">
                <a:solidFill>
                  <a:srgbClr val="FF0000"/>
                </a:solidFill>
              </a:rPr>
              <a:t> frameworks </a:t>
            </a:r>
            <a:r>
              <a:rPr lang="en-US" sz="1800" dirty="0" smtClean="0"/>
              <a:t>including OpenStack, Eucalyptus, and Nimbus.</a:t>
            </a:r>
          </a:p>
          <a:p>
            <a:pPr lvl="1"/>
            <a:r>
              <a:rPr lang="en-US" sz="1800" dirty="0" smtClean="0">
                <a:solidFill>
                  <a:srgbClr val="FF0000"/>
                </a:solidFill>
              </a:rPr>
              <a:t>Mixed operation model</a:t>
            </a:r>
            <a:r>
              <a:rPr lang="en-US" sz="1800" dirty="0" smtClean="0"/>
              <a:t>. </a:t>
            </a:r>
            <a:r>
              <a:rPr lang="en-US" sz="1800" dirty="0" smtClean="0">
                <a:solidFill>
                  <a:srgbClr val="FF0000"/>
                </a:solidFill>
              </a:rPr>
              <a:t>a standard production cloud </a:t>
            </a:r>
            <a:r>
              <a:rPr lang="en-US" sz="1800" dirty="0" smtClean="0"/>
              <a:t>that operates on-demand, but also a set of cloud instances that can be </a:t>
            </a:r>
            <a:r>
              <a:rPr lang="en-US" sz="1800" dirty="0" smtClean="0">
                <a:solidFill>
                  <a:srgbClr val="FF0000"/>
                </a:solidFill>
              </a:rPr>
              <a:t>reserved for a particular project</a:t>
            </a:r>
            <a:r>
              <a:rPr lang="en-US" sz="1800" dirty="0" smtClean="0"/>
              <a:t>.</a:t>
            </a:r>
          </a:p>
          <a:p>
            <a:r>
              <a:rPr lang="en-US" sz="2200" dirty="0" smtClean="0"/>
              <a:t>FutureGrid coming to an end but preserve </a:t>
            </a:r>
            <a:r>
              <a:rPr lang="en-US" sz="2200" dirty="0" err="1" smtClean="0"/>
              <a:t>SDDSaaS</a:t>
            </a:r>
            <a:r>
              <a:rPr lang="en-US" sz="2200" dirty="0" smtClean="0"/>
              <a:t> tools as </a:t>
            </a:r>
            <a:r>
              <a:rPr lang="en-US" sz="2200" dirty="0" err="1" smtClean="0"/>
              <a:t>Cloudmesh</a:t>
            </a:r>
            <a:endParaRPr lang="en-US" sz="2200" dirty="0"/>
          </a:p>
        </p:txBody>
      </p:sp>
    </p:spTree>
    <p:extLst>
      <p:ext uri="{BB962C8B-B14F-4D97-AF65-F5344CB8AC3E}">
        <p14:creationId xmlns:p14="http://schemas.microsoft.com/office/powerpoint/2010/main" val="1476064069"/>
      </p:ext>
    </p:extLst>
  </p:cSld>
  <p:clrMapOvr>
    <a:masterClrMapping/>
  </p:clrMapOvr>
  <mc:AlternateContent xmlns:mc="http://schemas.openxmlformats.org/markup-compatibility/2006" xmlns:p14="http://schemas.microsoft.com/office/powerpoint/2010/main">
    <mc:Choice Requires="p14">
      <p:transition spd="slow" p14:dur="2000" advTm="19712"/>
    </mc:Choice>
    <mc:Fallback xmlns="">
      <p:transition xmlns:p14="http://schemas.microsoft.com/office/powerpoint/2010/main" spd="slow" advTm="19712"/>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Cloudmesh</a:t>
            </a:r>
            <a:r>
              <a:rPr lang="en-US" dirty="0" smtClean="0"/>
              <a:t> Plan: Isolated Networking</a:t>
            </a:r>
            <a:endParaRPr lang="en-US" dirty="0"/>
          </a:p>
        </p:txBody>
      </p:sp>
      <p:sp>
        <p:nvSpPr>
          <p:cNvPr id="3" name="Content Placeholder 2"/>
          <p:cNvSpPr>
            <a:spLocks noGrp="1"/>
          </p:cNvSpPr>
          <p:nvPr>
            <p:ph idx="1"/>
          </p:nvPr>
        </p:nvSpPr>
        <p:spPr/>
        <p:txBody>
          <a:bodyPr>
            <a:normAutofit lnSpcReduction="10000"/>
          </a:bodyPr>
          <a:lstStyle/>
          <a:p>
            <a:r>
              <a:rPr lang="en-US" b="1" i="1" dirty="0" smtClean="0"/>
              <a:t>LAN</a:t>
            </a:r>
            <a:r>
              <a:rPr lang="en-US" b="1" dirty="0" smtClean="0"/>
              <a:t> </a:t>
            </a:r>
          </a:p>
          <a:p>
            <a:pPr lvl="1"/>
            <a:r>
              <a:rPr lang="en-US" dirty="0" smtClean="0"/>
              <a:t>Supported through </a:t>
            </a:r>
            <a:r>
              <a:rPr lang="en-US" dirty="0" err="1" smtClean="0"/>
              <a:t>IaaS</a:t>
            </a:r>
            <a:r>
              <a:rPr lang="en-US" dirty="0" smtClean="0"/>
              <a:t> on 1GE, 10GE+, </a:t>
            </a:r>
            <a:r>
              <a:rPr lang="en-US" dirty="0" err="1" smtClean="0"/>
              <a:t>Infiniband</a:t>
            </a:r>
            <a:endParaRPr lang="en-US" dirty="0" smtClean="0"/>
          </a:p>
          <a:p>
            <a:r>
              <a:rPr lang="en-US" b="1" i="1" dirty="0" smtClean="0"/>
              <a:t>WAN</a:t>
            </a:r>
          </a:p>
          <a:p>
            <a:pPr lvl="1"/>
            <a:r>
              <a:rPr lang="en-US" dirty="0" smtClean="0"/>
              <a:t>Expose available </a:t>
            </a:r>
            <a:r>
              <a:rPr lang="en-US" dirty="0"/>
              <a:t>network resources are exposed as a first-class </a:t>
            </a:r>
            <a:r>
              <a:rPr lang="en-US" dirty="0" smtClean="0"/>
              <a:t>entity</a:t>
            </a:r>
            <a:endParaRPr lang="en-US" dirty="0"/>
          </a:p>
          <a:p>
            <a:pPr lvl="1"/>
            <a:r>
              <a:rPr lang="en-US" dirty="0"/>
              <a:t>A</a:t>
            </a:r>
            <a:r>
              <a:rPr lang="en-US" dirty="0" smtClean="0"/>
              <a:t>llow </a:t>
            </a:r>
            <a:r>
              <a:rPr lang="en-US" dirty="0"/>
              <a:t>users to specify their requirements and obtain the best available configurations. </a:t>
            </a:r>
            <a:endParaRPr lang="en-US" dirty="0" smtClean="0"/>
          </a:p>
          <a:p>
            <a:pPr lvl="1"/>
            <a:r>
              <a:rPr lang="en-US" dirty="0"/>
              <a:t>M</a:t>
            </a:r>
            <a:r>
              <a:rPr lang="en-US" dirty="0" smtClean="0"/>
              <a:t>ake </a:t>
            </a:r>
            <a:r>
              <a:rPr lang="en-US" dirty="0"/>
              <a:t>use of SDN-enabled networks using </a:t>
            </a:r>
            <a:r>
              <a:rPr lang="en-US" dirty="0" err="1"/>
              <a:t>OpenFlow</a:t>
            </a:r>
            <a:r>
              <a:rPr lang="en-US" dirty="0"/>
              <a:t> whenever </a:t>
            </a:r>
            <a:r>
              <a:rPr lang="en-US" dirty="0" smtClean="0"/>
              <a:t>possible</a:t>
            </a:r>
          </a:p>
          <a:p>
            <a:pPr lvl="1"/>
            <a:r>
              <a:rPr lang="en-US" dirty="0" smtClean="0"/>
              <a:t>Create virtual </a:t>
            </a:r>
            <a:r>
              <a:rPr lang="en-US" dirty="0"/>
              <a:t>networks over the Internet2 Advanced Layer2 Service (AL2S) including early end-to-end SDN capabilities between </a:t>
            </a:r>
            <a:endParaRPr lang="en-US" dirty="0"/>
          </a:p>
          <a:p>
            <a:pPr marL="274320" lvl="1" indent="0">
              <a:buNone/>
            </a:pPr>
            <a:r>
              <a:rPr lang="en-US" b="1" i="1" dirty="0" smtClean="0"/>
              <a:t>Result =&gt; Network </a:t>
            </a:r>
            <a:r>
              <a:rPr lang="en-US" b="1" i="1" dirty="0"/>
              <a:t>traffic within these networks can be </a:t>
            </a:r>
            <a:r>
              <a:rPr lang="en-US" b="1" i="1" dirty="0" smtClean="0"/>
              <a:t>isolated </a:t>
            </a:r>
            <a:r>
              <a:rPr lang="en-US" b="1" i="1" dirty="0"/>
              <a:t>from other experiments, or controlled by experimental, network-aware software</a:t>
            </a:r>
            <a:r>
              <a:rPr lang="en-US" b="1" dirty="0"/>
              <a:t>.</a:t>
            </a:r>
            <a:endParaRPr lang="en-US" dirty="0"/>
          </a:p>
          <a:p>
            <a:endParaRPr lang="en-US" dirty="0"/>
          </a:p>
        </p:txBody>
      </p:sp>
    </p:spTree>
    <p:extLst>
      <p:ext uri="{BB962C8B-B14F-4D97-AF65-F5344CB8AC3E}">
        <p14:creationId xmlns:p14="http://schemas.microsoft.com/office/powerpoint/2010/main" val="456565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Functionality Requirements</a:t>
            </a:r>
            <a:endParaRPr lang="en-US" dirty="0"/>
          </a:p>
        </p:txBody>
      </p:sp>
      <p:sp>
        <p:nvSpPr>
          <p:cNvPr id="3" name="Content Placeholder 2"/>
          <p:cNvSpPr>
            <a:spLocks noGrp="1"/>
          </p:cNvSpPr>
          <p:nvPr>
            <p:ph idx="1"/>
          </p:nvPr>
        </p:nvSpPr>
        <p:spPr>
          <a:xfrm>
            <a:off x="-1" y="1238062"/>
            <a:ext cx="9144001" cy="5619938"/>
          </a:xfrm>
        </p:spPr>
        <p:txBody>
          <a:bodyPr>
            <a:noAutofit/>
          </a:bodyPr>
          <a:lstStyle/>
          <a:p>
            <a:r>
              <a:rPr lang="en-US" sz="2000" dirty="0"/>
              <a:t>P</a:t>
            </a:r>
            <a:r>
              <a:rPr lang="en-US" sz="2000" dirty="0" smtClean="0"/>
              <a:t>rovide virtual machine and bare-metal management in a </a:t>
            </a:r>
            <a:r>
              <a:rPr lang="en-US" sz="2000" b="1" dirty="0" smtClean="0">
                <a:solidFill>
                  <a:srgbClr val="FF0000"/>
                </a:solidFill>
              </a:rPr>
              <a:t>multi-cloud </a:t>
            </a:r>
            <a:r>
              <a:rPr lang="en-US" sz="2000" dirty="0" smtClean="0"/>
              <a:t>environment with very different policies and including</a:t>
            </a:r>
          </a:p>
          <a:p>
            <a:pPr lvl="1"/>
            <a:r>
              <a:rPr lang="en-US" dirty="0" smtClean="0"/>
              <a:t>Expandable resources,</a:t>
            </a:r>
          </a:p>
          <a:p>
            <a:pPr lvl="1"/>
            <a:r>
              <a:rPr lang="en-US" dirty="0"/>
              <a:t>E</a:t>
            </a:r>
            <a:r>
              <a:rPr lang="en-US" dirty="0" smtClean="0"/>
              <a:t>xternal clouds from research partners, </a:t>
            </a:r>
          </a:p>
          <a:p>
            <a:pPr lvl="1"/>
            <a:r>
              <a:rPr lang="en-US" dirty="0"/>
              <a:t>P</a:t>
            </a:r>
            <a:r>
              <a:rPr lang="en-US" dirty="0" smtClean="0"/>
              <a:t>ublic clouds</a:t>
            </a:r>
            <a:r>
              <a:rPr lang="en-US" dirty="0"/>
              <a:t>,</a:t>
            </a:r>
            <a:endParaRPr lang="en-US" dirty="0" smtClean="0"/>
          </a:p>
          <a:p>
            <a:pPr lvl="1"/>
            <a:r>
              <a:rPr lang="en-US" dirty="0" smtClean="0"/>
              <a:t>My own cloud</a:t>
            </a:r>
          </a:p>
          <a:p>
            <a:r>
              <a:rPr lang="en-US" sz="2000" dirty="0"/>
              <a:t>P</a:t>
            </a:r>
            <a:r>
              <a:rPr lang="en-US" sz="2000" dirty="0" smtClean="0"/>
              <a:t>rovide multi-cloud services and deployments controlled by users </a:t>
            </a:r>
            <a:r>
              <a:rPr lang="en-US" sz="2000" b="1" dirty="0" smtClean="0">
                <a:solidFill>
                  <a:srgbClr val="FF0000"/>
                </a:solidFill>
              </a:rPr>
              <a:t>&amp; provider</a:t>
            </a:r>
          </a:p>
          <a:p>
            <a:r>
              <a:rPr lang="en-US" sz="2000" dirty="0" smtClean="0"/>
              <a:t>Enable </a:t>
            </a:r>
            <a:r>
              <a:rPr lang="en-US" sz="2000" b="1" dirty="0" smtClean="0">
                <a:solidFill>
                  <a:srgbClr val="FF0000"/>
                </a:solidFill>
              </a:rPr>
              <a:t>raining</a:t>
            </a:r>
            <a:r>
              <a:rPr lang="en-US" sz="2000" dirty="0" smtClean="0">
                <a:solidFill>
                  <a:srgbClr val="FF0000"/>
                </a:solidFill>
              </a:rPr>
              <a:t> </a:t>
            </a:r>
            <a:r>
              <a:rPr lang="en-US" sz="2000" dirty="0" smtClean="0"/>
              <a:t>of</a:t>
            </a:r>
          </a:p>
          <a:p>
            <a:pPr lvl="1"/>
            <a:r>
              <a:rPr lang="en-US" dirty="0"/>
              <a:t>O</a:t>
            </a:r>
            <a:r>
              <a:rPr lang="en-US" dirty="0" smtClean="0"/>
              <a:t>perating systems (bare-metal provisioning), </a:t>
            </a:r>
          </a:p>
          <a:p>
            <a:pPr lvl="1"/>
            <a:r>
              <a:rPr lang="en-US" dirty="0"/>
              <a:t>S</a:t>
            </a:r>
            <a:r>
              <a:rPr lang="en-US" dirty="0" smtClean="0"/>
              <a:t>ervices</a:t>
            </a:r>
          </a:p>
          <a:p>
            <a:pPr lvl="1"/>
            <a:r>
              <a:rPr lang="en-US" dirty="0"/>
              <a:t>P</a:t>
            </a:r>
            <a:r>
              <a:rPr lang="en-US" dirty="0" smtClean="0"/>
              <a:t>latforms</a:t>
            </a:r>
          </a:p>
          <a:p>
            <a:pPr lvl="1"/>
            <a:r>
              <a:rPr lang="en-US" dirty="0" err="1" smtClean="0"/>
              <a:t>IaaS</a:t>
            </a:r>
            <a:endParaRPr lang="en-US" dirty="0" smtClean="0"/>
          </a:p>
          <a:p>
            <a:r>
              <a:rPr lang="en-US" sz="2000" dirty="0" smtClean="0"/>
              <a:t>Deploy and give access to </a:t>
            </a:r>
            <a:r>
              <a:rPr lang="en-US" sz="2000" b="1" dirty="0" smtClean="0">
                <a:solidFill>
                  <a:srgbClr val="FF0000"/>
                </a:solidFill>
              </a:rPr>
              <a:t>Monitoring</a:t>
            </a:r>
            <a:r>
              <a:rPr lang="en-US" sz="2000" dirty="0" smtClean="0"/>
              <a:t> infrastructure across a multi-cloud environment</a:t>
            </a:r>
          </a:p>
          <a:p>
            <a:r>
              <a:rPr lang="en-US" sz="2000" dirty="0" smtClean="0"/>
              <a:t>Support management of reproducible experiments</a:t>
            </a:r>
          </a:p>
        </p:txBody>
      </p:sp>
    </p:spTree>
    <p:extLst>
      <p:ext uri="{BB962C8B-B14F-4D97-AF65-F5344CB8AC3E}">
        <p14:creationId xmlns:p14="http://schemas.microsoft.com/office/powerpoint/2010/main" val="2576850823"/>
      </p:ext>
    </p:extLst>
  </p:cSld>
  <p:clrMapOvr>
    <a:masterClrMapping/>
  </p:clrMapOvr>
  <mc:AlternateContent xmlns:mc="http://schemas.openxmlformats.org/markup-compatibility/2006" xmlns:p14="http://schemas.microsoft.com/office/powerpoint/2010/main">
    <mc:Choice Requires="p14">
      <p:transition spd="slow" p14:dur="2000" advTm="104736"/>
    </mc:Choice>
    <mc:Fallback xmlns="">
      <p:transition xmlns:p14="http://schemas.microsoft.com/office/powerpoint/2010/main" spd="slow" advTm="104736"/>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RAIN:</a:t>
            </a:r>
            <a:br>
              <a:rPr lang="en-US" dirty="0" smtClean="0"/>
            </a:br>
            <a:r>
              <a:rPr lang="en-US" dirty="0" smtClean="0"/>
              <a:t>provision OS – Services - Platforms</a:t>
            </a:r>
            <a:endParaRPr lang="en-US" dirty="0"/>
          </a:p>
        </p:txBody>
      </p:sp>
      <p:sp>
        <p:nvSpPr>
          <p:cNvPr id="4" name="Slide Number Placeholder 3"/>
          <p:cNvSpPr>
            <a:spLocks noGrp="1"/>
          </p:cNvSpPr>
          <p:nvPr>
            <p:ph type="sldNum" sz="quarter" idx="12"/>
          </p:nvPr>
        </p:nvSpPr>
        <p:spPr/>
        <p:txBody>
          <a:bodyPr/>
          <a:lstStyle/>
          <a:p>
            <a:fld id="{183FFB49-A6E7-3947-8F55-F954CD7469F6}" type="slidenum">
              <a:rPr lang="en-US" smtClean="0"/>
              <a:t>21</a:t>
            </a:fld>
            <a:endParaRPr lang="en-US"/>
          </a:p>
        </p:txBody>
      </p:sp>
      <p:sp>
        <p:nvSpPr>
          <p:cNvPr id="6" name="Trapezoid 5"/>
          <p:cNvSpPr/>
          <p:nvPr/>
        </p:nvSpPr>
        <p:spPr>
          <a:xfrm>
            <a:off x="1545167" y="5207003"/>
            <a:ext cx="5937250" cy="719666"/>
          </a:xfrm>
          <a:prstGeom prst="trapezoid">
            <a:avLst>
              <a:gd name="adj" fmla="val 11029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482417" y="5386917"/>
            <a:ext cx="1146468" cy="369332"/>
          </a:xfrm>
          <a:prstGeom prst="rect">
            <a:avLst/>
          </a:prstGeom>
          <a:noFill/>
        </p:spPr>
        <p:txBody>
          <a:bodyPr wrap="none" rtlCol="0">
            <a:spAutoFit/>
          </a:bodyPr>
          <a:lstStyle/>
          <a:p>
            <a:r>
              <a:rPr lang="en-US" dirty="0" smtClean="0"/>
              <a:t>Resources</a:t>
            </a:r>
            <a:endParaRPr lang="en-US" dirty="0"/>
          </a:p>
        </p:txBody>
      </p:sp>
      <p:sp>
        <p:nvSpPr>
          <p:cNvPr id="9" name="TextBox 8"/>
          <p:cNvSpPr txBox="1"/>
          <p:nvPr/>
        </p:nvSpPr>
        <p:spPr>
          <a:xfrm>
            <a:off x="7634817" y="2269067"/>
            <a:ext cx="1163675" cy="923330"/>
          </a:xfrm>
          <a:prstGeom prst="rect">
            <a:avLst/>
          </a:prstGeom>
          <a:noFill/>
        </p:spPr>
        <p:txBody>
          <a:bodyPr wrap="none" rtlCol="0">
            <a:spAutoFit/>
          </a:bodyPr>
          <a:lstStyle/>
          <a:p>
            <a:pPr algn="ctr"/>
            <a:r>
              <a:rPr lang="en-US" dirty="0" smtClean="0"/>
              <a:t>Templates</a:t>
            </a:r>
          </a:p>
          <a:p>
            <a:pPr algn="ctr"/>
            <a:r>
              <a:rPr lang="en-US" dirty="0" smtClean="0"/>
              <a:t>&amp; </a:t>
            </a:r>
          </a:p>
          <a:p>
            <a:pPr algn="ctr"/>
            <a:r>
              <a:rPr lang="en-US" dirty="0" smtClean="0"/>
              <a:t>Services</a:t>
            </a:r>
            <a:endParaRPr lang="en-US" dirty="0"/>
          </a:p>
        </p:txBody>
      </p:sp>
      <p:sp>
        <p:nvSpPr>
          <p:cNvPr id="11" name="TextBox 10"/>
          <p:cNvSpPr txBox="1"/>
          <p:nvPr/>
        </p:nvSpPr>
        <p:spPr>
          <a:xfrm>
            <a:off x="3016292" y="5482916"/>
            <a:ext cx="977940" cy="369332"/>
          </a:xfrm>
          <a:prstGeom prst="rect">
            <a:avLst/>
          </a:prstGeom>
          <a:noFill/>
        </p:spPr>
        <p:txBody>
          <a:bodyPr wrap="none" rtlCol="0">
            <a:spAutoFit/>
          </a:bodyPr>
          <a:lstStyle/>
          <a:p>
            <a:r>
              <a:rPr lang="en-US" i="1" dirty="0" err="1" smtClean="0"/>
              <a:t>Hadoop</a:t>
            </a:r>
            <a:endParaRPr lang="en-US" i="1" dirty="0"/>
          </a:p>
        </p:txBody>
      </p:sp>
      <p:sp>
        <p:nvSpPr>
          <p:cNvPr id="12" name="TextBox 11"/>
          <p:cNvSpPr txBox="1"/>
          <p:nvPr/>
        </p:nvSpPr>
        <p:spPr>
          <a:xfrm>
            <a:off x="2396066" y="5117587"/>
            <a:ext cx="1572829" cy="369332"/>
          </a:xfrm>
          <a:prstGeom prst="rect">
            <a:avLst/>
          </a:prstGeom>
          <a:noFill/>
        </p:spPr>
        <p:txBody>
          <a:bodyPr wrap="none" rtlCol="0">
            <a:spAutoFit/>
          </a:bodyPr>
          <a:lstStyle/>
          <a:p>
            <a:r>
              <a:rPr lang="en-US" i="1" dirty="0" smtClean="0"/>
              <a:t>Virtual Cluster</a:t>
            </a:r>
            <a:endParaRPr lang="en-US" i="1" dirty="0"/>
          </a:p>
        </p:txBody>
      </p:sp>
      <p:sp>
        <p:nvSpPr>
          <p:cNvPr id="13" name="TextBox 12"/>
          <p:cNvSpPr txBox="1"/>
          <p:nvPr/>
        </p:nvSpPr>
        <p:spPr>
          <a:xfrm>
            <a:off x="4167716" y="5393500"/>
            <a:ext cx="1137088" cy="369332"/>
          </a:xfrm>
          <a:prstGeom prst="rect">
            <a:avLst/>
          </a:prstGeom>
          <a:noFill/>
        </p:spPr>
        <p:txBody>
          <a:bodyPr wrap="none" rtlCol="0">
            <a:spAutoFit/>
          </a:bodyPr>
          <a:lstStyle/>
          <a:p>
            <a:r>
              <a:rPr lang="en-US" i="1" dirty="0" smtClean="0"/>
              <a:t>OS Image</a:t>
            </a:r>
            <a:endParaRPr lang="en-US" i="1" dirty="0"/>
          </a:p>
        </p:txBody>
      </p:sp>
      <p:sp>
        <p:nvSpPr>
          <p:cNvPr id="14" name="TextBox 13"/>
          <p:cNvSpPr txBox="1"/>
          <p:nvPr/>
        </p:nvSpPr>
        <p:spPr>
          <a:xfrm>
            <a:off x="5166783" y="5207003"/>
            <a:ext cx="1736711" cy="369332"/>
          </a:xfrm>
          <a:prstGeom prst="rect">
            <a:avLst/>
          </a:prstGeom>
          <a:noFill/>
        </p:spPr>
        <p:txBody>
          <a:bodyPr wrap="none" rtlCol="0">
            <a:spAutoFit/>
          </a:bodyPr>
          <a:lstStyle/>
          <a:p>
            <a:r>
              <a:rPr lang="en-US" i="1" dirty="0" smtClean="0"/>
              <a:t>Virtual Machine</a:t>
            </a:r>
            <a:endParaRPr lang="en-US" i="1" dirty="0"/>
          </a:p>
        </p:txBody>
      </p:sp>
      <p:sp>
        <p:nvSpPr>
          <p:cNvPr id="15" name="TextBox 14"/>
          <p:cNvSpPr txBox="1"/>
          <p:nvPr/>
        </p:nvSpPr>
        <p:spPr>
          <a:xfrm>
            <a:off x="5980443" y="5557337"/>
            <a:ext cx="731428" cy="369332"/>
          </a:xfrm>
          <a:prstGeom prst="rect">
            <a:avLst/>
          </a:prstGeom>
          <a:noFill/>
        </p:spPr>
        <p:txBody>
          <a:bodyPr wrap="none" rtlCol="0">
            <a:spAutoFit/>
          </a:bodyPr>
          <a:lstStyle/>
          <a:p>
            <a:r>
              <a:rPr lang="en-US" dirty="0" smtClean="0"/>
              <a:t>Other</a:t>
            </a:r>
            <a:endParaRPr lang="en-US" dirty="0"/>
          </a:p>
        </p:txBody>
      </p:sp>
      <p:cxnSp>
        <p:nvCxnSpPr>
          <p:cNvPr id="17" name="Straight Connector 16"/>
          <p:cNvCxnSpPr/>
          <p:nvPr/>
        </p:nvCxnSpPr>
        <p:spPr>
          <a:xfrm flipH="1">
            <a:off x="3682971" y="4508500"/>
            <a:ext cx="624416" cy="693751"/>
          </a:xfrm>
          <a:prstGeom prst="line">
            <a:avLst/>
          </a:prstGeom>
          <a:ln w="76200" cmpd="sng">
            <a:prstDash val="sysDot"/>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004699" y="4544487"/>
            <a:ext cx="624416" cy="693751"/>
          </a:xfrm>
          <a:prstGeom prst="line">
            <a:avLst/>
          </a:prstGeom>
          <a:ln w="76200" cmpd="sng">
            <a:prstDash val="sysDot"/>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4326427" y="4580474"/>
            <a:ext cx="624416" cy="693751"/>
          </a:xfrm>
          <a:prstGeom prst="line">
            <a:avLst/>
          </a:prstGeom>
          <a:ln w="76200" cmpd="sng">
            <a:prstDash val="sysDot"/>
          </a:ln>
        </p:spPr>
        <p:style>
          <a:lnRef idx="2">
            <a:schemeClr val="accent1"/>
          </a:lnRef>
          <a:fillRef idx="0">
            <a:schemeClr val="accent1"/>
          </a:fillRef>
          <a:effectRef idx="1">
            <a:schemeClr val="accent1"/>
          </a:effectRef>
          <a:fontRef idx="minor">
            <a:schemeClr val="tx1"/>
          </a:fontRef>
        </p:style>
      </p:cxnSp>
      <p:sp>
        <p:nvSpPr>
          <p:cNvPr id="5" name="Cloud 4"/>
          <p:cNvSpPr/>
          <p:nvPr/>
        </p:nvSpPr>
        <p:spPr>
          <a:xfrm>
            <a:off x="1206499" y="1714500"/>
            <a:ext cx="6275918" cy="2899834"/>
          </a:xfrm>
          <a:prstGeom prst="cloud">
            <a:avLst/>
          </a:prstGeom>
          <a:effectLst>
            <a:outerShdw blurRad="40000" dist="73787"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90717088"/>
      </p:ext>
    </p:extLst>
  </p:cSld>
  <p:clrMapOvr>
    <a:masterClrMapping/>
  </p:clrMapOvr>
  <mc:AlternateContent xmlns:mc="http://schemas.openxmlformats.org/markup-compatibility/2006" xmlns:p14="http://schemas.microsoft.com/office/powerpoint/2010/main">
    <mc:Choice Requires="p14">
      <p:transition spd="slow" p14:dur="2000" advTm="46702"/>
    </mc:Choice>
    <mc:Fallback xmlns="">
      <p:transition xmlns:p14="http://schemas.microsoft.com/office/powerpoint/2010/main" spd="slow" advTm="4670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childTnLst>
                          </p:cTn>
                        </p:par>
                        <p:par>
                          <p:cTn id="11" fill="hold">
                            <p:stCondLst>
                              <p:cond delay="23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p:stCondLst>
                              <p:cond delay="38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by="(-#ppt_w*2)" calcmode="lin" valueType="num">
                                      <p:cBhvr rctx="PPT">
                                        <p:cTn id="21" dur="500" autoRev="1" fill="hold">
                                          <p:stCondLst>
                                            <p:cond delay="0"/>
                                          </p:stCondLst>
                                        </p:cTn>
                                        <p:tgtEl>
                                          <p:spTgt spid="13"/>
                                        </p:tgtEl>
                                        <p:attrNameLst>
                                          <p:attrName>ppt_w</p:attrName>
                                        </p:attrNameLst>
                                      </p:cBhvr>
                                    </p:anim>
                                    <p:anim by="(#ppt_w*0.50)" calcmode="lin" valueType="num">
                                      <p:cBhvr>
                                        <p:cTn id="22" dur="500" decel="50000" autoRev="1" fill="hold">
                                          <p:stCondLst>
                                            <p:cond delay="0"/>
                                          </p:stCondLst>
                                        </p:cTn>
                                        <p:tgtEl>
                                          <p:spTgt spid="13"/>
                                        </p:tgtEl>
                                        <p:attrNameLst>
                                          <p:attrName>ppt_x</p:attrName>
                                        </p:attrNameLst>
                                      </p:cBhvr>
                                    </p:anim>
                                    <p:anim from="(-#ppt_h/2)" to="(#ppt_y)" calcmode="lin" valueType="num">
                                      <p:cBhvr>
                                        <p:cTn id="23" dur="1000" fill="hold">
                                          <p:stCondLst>
                                            <p:cond delay="0"/>
                                          </p:stCondLst>
                                        </p:cTn>
                                        <p:tgtEl>
                                          <p:spTgt spid="13"/>
                                        </p:tgtEl>
                                        <p:attrNameLst>
                                          <p:attrName>ppt_y</p:attrName>
                                        </p:attrNameLst>
                                      </p:cBhvr>
                                    </p:anim>
                                    <p:animRot by="21600000">
                                      <p:cBhvr>
                                        <p:cTn id="24" dur="1000" fill="hold">
                                          <p:stCondLst>
                                            <p:cond delay="0"/>
                                          </p:stCondLst>
                                        </p:cTn>
                                        <p:tgtEl>
                                          <p:spTgt spid="13"/>
                                        </p:tgtEl>
                                        <p:attrNameLst>
                                          <p:attrName>r</p:attrName>
                                        </p:attrNameLst>
                                      </p:cBhvr>
                                    </p:animRot>
                                  </p:childTnLst>
                                </p:cTn>
                              </p:par>
                            </p:childTnLst>
                          </p:cTn>
                        </p:par>
                        <p:par>
                          <p:cTn id="25" fill="hold">
                            <p:stCondLst>
                              <p:cond delay="54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by="(-#ppt_w*2)" calcmode="lin" valueType="num">
                                      <p:cBhvr rctx="PPT">
                                        <p:cTn id="28" dur="500" autoRev="1" fill="hold">
                                          <p:stCondLst>
                                            <p:cond delay="0"/>
                                          </p:stCondLst>
                                        </p:cTn>
                                        <p:tgtEl>
                                          <p:spTgt spid="14"/>
                                        </p:tgtEl>
                                        <p:attrNameLst>
                                          <p:attrName>ppt_w</p:attrName>
                                        </p:attrNameLst>
                                      </p:cBhvr>
                                    </p:anim>
                                    <p:anim by="(#ppt_w*0.50)" calcmode="lin" valueType="num">
                                      <p:cBhvr>
                                        <p:cTn id="29" dur="500" decel="50000" autoRev="1" fill="hold">
                                          <p:stCondLst>
                                            <p:cond delay="0"/>
                                          </p:stCondLst>
                                        </p:cTn>
                                        <p:tgtEl>
                                          <p:spTgt spid="14"/>
                                        </p:tgtEl>
                                        <p:attrNameLst>
                                          <p:attrName>ppt_x</p:attrName>
                                        </p:attrNameLst>
                                      </p:cBhvr>
                                    </p:anim>
                                    <p:anim from="(-#ppt_h/2)" to="(#ppt_y)" calcmode="lin" valueType="num">
                                      <p:cBhvr>
                                        <p:cTn id="30" dur="1000" fill="hold">
                                          <p:stCondLst>
                                            <p:cond delay="0"/>
                                          </p:stCondLst>
                                        </p:cTn>
                                        <p:tgtEl>
                                          <p:spTgt spid="14"/>
                                        </p:tgtEl>
                                        <p:attrNameLst>
                                          <p:attrName>ppt_y</p:attrName>
                                        </p:attrNameLst>
                                      </p:cBhvr>
                                    </p:anim>
                                    <p:animRot by="21600000">
                                      <p:cBhvr>
                                        <p:cTn id="31" dur="1000" fill="hold">
                                          <p:stCondLst>
                                            <p:cond delay="0"/>
                                          </p:stCondLst>
                                        </p:cTn>
                                        <p:tgtEl>
                                          <p:spTgt spid="14"/>
                                        </p:tgtEl>
                                        <p:attrNameLst>
                                          <p:attrName>r</p:attrName>
                                        </p:attrNameLst>
                                      </p:cBhvr>
                                    </p:animRot>
                                  </p:childTnLst>
                                </p:cTn>
                              </p:par>
                            </p:childTnLst>
                          </p:cTn>
                        </p:par>
                        <p:par>
                          <p:cTn id="32" fill="hold">
                            <p:stCondLst>
                              <p:cond delay="77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15"/>
                                        </p:tgtEl>
                                        <p:attrNameLst>
                                          <p:attrName>style.visibility</p:attrName>
                                        </p:attrNameLst>
                                      </p:cBhvr>
                                      <p:to>
                                        <p:strVal val="visible"/>
                                      </p:to>
                                    </p:set>
                                    <p:anim by="(-#ppt_w*2)" calcmode="lin" valueType="num">
                                      <p:cBhvr rctx="PPT">
                                        <p:cTn id="35" dur="500" autoRev="1" fill="hold">
                                          <p:stCondLst>
                                            <p:cond delay="0"/>
                                          </p:stCondLst>
                                        </p:cTn>
                                        <p:tgtEl>
                                          <p:spTgt spid="15"/>
                                        </p:tgtEl>
                                        <p:attrNameLst>
                                          <p:attrName>ppt_w</p:attrName>
                                        </p:attrNameLst>
                                      </p:cBhvr>
                                    </p:anim>
                                    <p:anim by="(#ppt_w*0.50)" calcmode="lin" valueType="num">
                                      <p:cBhvr>
                                        <p:cTn id="36" dur="500" decel="50000" autoRev="1" fill="hold">
                                          <p:stCondLst>
                                            <p:cond delay="0"/>
                                          </p:stCondLst>
                                        </p:cTn>
                                        <p:tgtEl>
                                          <p:spTgt spid="15"/>
                                        </p:tgtEl>
                                        <p:attrNameLst>
                                          <p:attrName>ppt_x</p:attrName>
                                        </p:attrNameLst>
                                      </p:cBhvr>
                                    </p:anim>
                                    <p:anim from="(-#ppt_h/2)" to="(#ppt_y)" calcmode="lin" valueType="num">
                                      <p:cBhvr>
                                        <p:cTn id="37" dur="1000" fill="hold">
                                          <p:stCondLst>
                                            <p:cond delay="0"/>
                                          </p:stCondLst>
                                        </p:cTn>
                                        <p:tgtEl>
                                          <p:spTgt spid="15"/>
                                        </p:tgtEl>
                                        <p:attrNameLst>
                                          <p:attrName>ppt_y</p:attrName>
                                        </p:attrNameLst>
                                      </p:cBhvr>
                                    </p:anim>
                                    <p:animRot by="21600000">
                                      <p:cBhvr>
                                        <p:cTn id="38"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784"/>
            <a:ext cx="8229600" cy="990600"/>
          </a:xfrm>
        </p:spPr>
        <p:txBody>
          <a:bodyPr/>
          <a:lstStyle/>
          <a:p>
            <a:r>
              <a:rPr lang="en-US" dirty="0" err="1" smtClean="0"/>
              <a:t>Cloudmesh</a:t>
            </a:r>
            <a:r>
              <a:rPr lang="en-US" dirty="0" smtClean="0"/>
              <a:t> Functionality</a:t>
            </a:r>
            <a:endParaRPr lang="en-US" dirty="0"/>
          </a:p>
        </p:txBody>
      </p:sp>
      <p:grpSp>
        <p:nvGrpSpPr>
          <p:cNvPr id="6" name="Diagram group"/>
          <p:cNvGrpSpPr/>
          <p:nvPr/>
        </p:nvGrpSpPr>
        <p:grpSpPr>
          <a:xfrm>
            <a:off x="2455333" y="4692665"/>
            <a:ext cx="4205111" cy="1788899"/>
            <a:chOff x="0" y="1338791"/>
            <a:chExt cx="6095999" cy="892527"/>
          </a:xfrm>
          <a:scene3d>
            <a:camera prst="perspectiveRelaxedModerately" zoom="92000"/>
            <a:lightRig rig="balanced" dir="t">
              <a:rot lat="0" lon="0" rev="12700000"/>
            </a:lightRig>
          </a:scene3d>
        </p:grpSpPr>
        <p:grpSp>
          <p:nvGrpSpPr>
            <p:cNvPr id="7" name="Group 6"/>
            <p:cNvGrpSpPr/>
            <p:nvPr/>
          </p:nvGrpSpPr>
          <p:grpSpPr>
            <a:xfrm>
              <a:off x="0" y="1338791"/>
              <a:ext cx="6095999" cy="892527"/>
              <a:chOff x="0" y="1338791"/>
              <a:chExt cx="6095999" cy="892527"/>
            </a:xfrm>
          </p:grpSpPr>
          <p:sp>
            <p:nvSpPr>
              <p:cNvPr id="8" name="Rounded Rectangle 7"/>
              <p:cNvSpPr/>
              <p:nvPr/>
            </p:nvSpPr>
            <p:spPr>
              <a:xfrm>
                <a:off x="0" y="1338791"/>
                <a:ext cx="6095999" cy="892527"/>
              </a:xfrm>
              <a:prstGeom prst="roundRect">
                <a:avLst>
                  <a:gd name="adj" fmla="val 10000"/>
                </a:avLst>
              </a:prstGeom>
              <a:sp3d prstMaterial="plastic">
                <a:bevelT w="50800" h="50800"/>
                <a:bevelB w="50800" h="50800"/>
              </a:sp3d>
            </p:spPr>
            <p:style>
              <a:lnRef idx="0">
                <a:schemeClr val="lt1">
                  <a:hueOff val="0"/>
                  <a:satOff val="0"/>
                  <a:lumOff val="0"/>
                  <a:alphaOff val="0"/>
                </a:schemeClr>
              </a:lnRef>
              <a:fillRef idx="1">
                <a:schemeClr val="accent4">
                  <a:alpha val="80000"/>
                  <a:hueOff val="0"/>
                  <a:satOff val="0"/>
                  <a:lumOff val="0"/>
                  <a:alphaOff val="0"/>
                </a:schemeClr>
              </a:fillRef>
              <a:effectRef idx="2">
                <a:schemeClr val="accent4">
                  <a:alpha val="80000"/>
                  <a:hueOff val="0"/>
                  <a:satOff val="0"/>
                  <a:lumOff val="0"/>
                  <a:alphaOff val="0"/>
                </a:schemeClr>
              </a:effectRef>
              <a:fontRef idx="minor">
                <a:schemeClr val="lt1"/>
              </a:fontRef>
            </p:style>
          </p:sp>
          <p:sp>
            <p:nvSpPr>
              <p:cNvPr id="9" name="Rounded Rectangle 4"/>
              <p:cNvSpPr/>
              <p:nvPr/>
            </p:nvSpPr>
            <p:spPr>
              <a:xfrm>
                <a:off x="26141" y="1364932"/>
                <a:ext cx="6043717" cy="8402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800" kern="1200" dirty="0" smtClean="0"/>
                  <a:t>User On-Ramp</a:t>
                </a:r>
              </a:p>
              <a:p>
                <a:pPr lvl="0" algn="ctr" defTabSz="1066800">
                  <a:lnSpc>
                    <a:spcPct val="90000"/>
                  </a:lnSpc>
                  <a:spcBef>
                    <a:spcPct val="0"/>
                  </a:spcBef>
                  <a:spcAft>
                    <a:spcPct val="35000"/>
                  </a:spcAft>
                </a:pPr>
                <a:r>
                  <a:rPr lang="en-US" sz="1700" kern="1200" dirty="0" smtClean="0"/>
                  <a:t>Amazon, Azure, FutureGrid, XSEDE,  </a:t>
                </a:r>
                <a:r>
                  <a:rPr lang="en-US" sz="1700" kern="1200" dirty="0" err="1" smtClean="0"/>
                  <a:t>ExoGeni</a:t>
                </a:r>
                <a:r>
                  <a:rPr lang="en-US" sz="1700" kern="1200" dirty="0" smtClean="0"/>
                  <a:t>, Other Science Clouds</a:t>
                </a:r>
                <a:endParaRPr lang="en-US" sz="1700" kern="1200" dirty="0"/>
              </a:p>
            </p:txBody>
          </p:sp>
        </p:grpSp>
      </p:grpSp>
      <p:grpSp>
        <p:nvGrpSpPr>
          <p:cNvPr id="10" name="Group 9"/>
          <p:cNvGrpSpPr/>
          <p:nvPr/>
        </p:nvGrpSpPr>
        <p:grpSpPr>
          <a:xfrm>
            <a:off x="318157" y="142875"/>
            <a:ext cx="8571187" cy="5517511"/>
            <a:chOff x="318157" y="423169"/>
            <a:chExt cx="8571187" cy="5237217"/>
          </a:xfrm>
          <a:scene3d>
            <a:camera prst="perspectiveRelaxedModerately" zoom="92000"/>
            <a:lightRig rig="balanced" dir="t">
              <a:rot lat="0" lon="0" rev="12700000"/>
            </a:lightRig>
          </a:scene3d>
        </p:grpSpPr>
        <p:sp>
          <p:nvSpPr>
            <p:cNvPr id="11" name="Freeform 10"/>
            <p:cNvSpPr/>
            <p:nvPr/>
          </p:nvSpPr>
          <p:spPr>
            <a:xfrm>
              <a:off x="3383822" y="4121834"/>
              <a:ext cx="2439857" cy="1400485"/>
            </a:xfrm>
            <a:custGeom>
              <a:avLst/>
              <a:gdLst>
                <a:gd name="connsiteX0" fmla="*/ 0 w 2439857"/>
                <a:gd name="connsiteY0" fmla="*/ 700243 h 1400485"/>
                <a:gd name="connsiteX1" fmla="*/ 1219929 w 2439857"/>
                <a:gd name="connsiteY1" fmla="*/ 0 h 1400485"/>
                <a:gd name="connsiteX2" fmla="*/ 2439858 w 2439857"/>
                <a:gd name="connsiteY2" fmla="*/ 700243 h 1400485"/>
                <a:gd name="connsiteX3" fmla="*/ 1219929 w 2439857"/>
                <a:gd name="connsiteY3" fmla="*/ 1400486 h 1400485"/>
                <a:gd name="connsiteX4" fmla="*/ 0 w 2439857"/>
                <a:gd name="connsiteY4" fmla="*/ 700243 h 140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857" h="1400485">
                  <a:moveTo>
                    <a:pt x="0" y="700243"/>
                  </a:moveTo>
                  <a:cubicBezTo>
                    <a:pt x="0" y="313509"/>
                    <a:pt x="546181" y="0"/>
                    <a:pt x="1219929" y="0"/>
                  </a:cubicBezTo>
                  <a:cubicBezTo>
                    <a:pt x="1893677" y="0"/>
                    <a:pt x="2439858" y="313509"/>
                    <a:pt x="2439858" y="700243"/>
                  </a:cubicBezTo>
                  <a:cubicBezTo>
                    <a:pt x="2439858" y="1086977"/>
                    <a:pt x="1893677" y="1400486"/>
                    <a:pt x="1219929" y="1400486"/>
                  </a:cubicBezTo>
                  <a:cubicBezTo>
                    <a:pt x="546181" y="1400486"/>
                    <a:pt x="0" y="1086977"/>
                    <a:pt x="0" y="700243"/>
                  </a:cubicBezTo>
                  <a:close/>
                </a:path>
              </a:pathLst>
            </a:custGeom>
            <a:sp3d prstMaterial="plastic">
              <a:bevelT w="50800" h="50800"/>
              <a:bevelB w="50800" h="508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72549" tIns="220336" rIns="372549" bIns="220336" numCol="1" spcCol="1270" anchor="ctr" anchorCtr="0">
              <a:noAutofit/>
            </a:bodyPr>
            <a:lstStyle/>
            <a:p>
              <a:pPr lvl="0" algn="ctr" defTabSz="1066800">
                <a:lnSpc>
                  <a:spcPct val="90000"/>
                </a:lnSpc>
                <a:spcBef>
                  <a:spcPct val="0"/>
                </a:spcBef>
                <a:spcAft>
                  <a:spcPct val="35000"/>
                </a:spcAft>
              </a:pPr>
              <a:r>
                <a:rPr lang="en-US" sz="2400" b="1" kern="1200" dirty="0" err="1" smtClean="0">
                  <a:latin typeface="Arial"/>
                  <a:cs typeface="Arial"/>
                </a:rPr>
                <a:t>Cloudmesh</a:t>
              </a:r>
              <a:endParaRPr lang="en-US" sz="2400" b="1" kern="1200" dirty="0">
                <a:latin typeface="Arial"/>
                <a:cs typeface="Arial"/>
              </a:endParaRPr>
            </a:p>
          </p:txBody>
        </p:sp>
        <p:sp>
          <p:nvSpPr>
            <p:cNvPr id="12" name="Left Arrow 11"/>
            <p:cNvSpPr/>
            <p:nvPr/>
          </p:nvSpPr>
          <p:spPr>
            <a:xfrm rot="10800000">
              <a:off x="1366044" y="4507710"/>
              <a:ext cx="1906799" cy="628732"/>
            </a:xfrm>
            <a:prstGeom prst="leftArrow">
              <a:avLst>
                <a:gd name="adj1" fmla="val 60000"/>
                <a:gd name="adj2" fmla="val 50000"/>
              </a:avLst>
            </a:prstGeom>
            <a:sp3d z="-54080" prstMaterial="plastic">
              <a:bevelT w="25400" h="25400"/>
              <a:bevelB w="25400" h="25400"/>
            </a:sp3d>
          </p:spPr>
          <p:style>
            <a:lnRef idx="1">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hueOff val="0"/>
                <a:satOff val="0"/>
                <a:lumOff val="0"/>
                <a:alphaOff val="0"/>
              </a:schemeClr>
            </a:fontRef>
          </p:style>
        </p:sp>
        <p:sp>
          <p:nvSpPr>
            <p:cNvPr id="13" name="Freeform 12"/>
            <p:cNvSpPr/>
            <p:nvPr/>
          </p:nvSpPr>
          <p:spPr>
            <a:xfrm>
              <a:off x="318157" y="3983766"/>
              <a:ext cx="2095775" cy="1676620"/>
            </a:xfrm>
            <a:custGeom>
              <a:avLst/>
              <a:gdLst>
                <a:gd name="connsiteX0" fmla="*/ 0 w 2095775"/>
                <a:gd name="connsiteY0" fmla="*/ 167662 h 1676620"/>
                <a:gd name="connsiteX1" fmla="*/ 167662 w 2095775"/>
                <a:gd name="connsiteY1" fmla="*/ 0 h 1676620"/>
                <a:gd name="connsiteX2" fmla="*/ 1928113 w 2095775"/>
                <a:gd name="connsiteY2" fmla="*/ 0 h 1676620"/>
                <a:gd name="connsiteX3" fmla="*/ 2095775 w 2095775"/>
                <a:gd name="connsiteY3" fmla="*/ 167662 h 1676620"/>
                <a:gd name="connsiteX4" fmla="*/ 2095775 w 2095775"/>
                <a:gd name="connsiteY4" fmla="*/ 1508958 h 1676620"/>
                <a:gd name="connsiteX5" fmla="*/ 1928113 w 2095775"/>
                <a:gd name="connsiteY5" fmla="*/ 1676620 h 1676620"/>
                <a:gd name="connsiteX6" fmla="*/ 167662 w 2095775"/>
                <a:gd name="connsiteY6" fmla="*/ 1676620 h 1676620"/>
                <a:gd name="connsiteX7" fmla="*/ 0 w 2095775"/>
                <a:gd name="connsiteY7" fmla="*/ 1508958 h 1676620"/>
                <a:gd name="connsiteX8" fmla="*/ 0 w 2095775"/>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775" h="1676620">
                  <a:moveTo>
                    <a:pt x="0" y="167662"/>
                  </a:moveTo>
                  <a:cubicBezTo>
                    <a:pt x="0" y="75065"/>
                    <a:pt x="75065" y="0"/>
                    <a:pt x="167662" y="0"/>
                  </a:cubicBezTo>
                  <a:lnTo>
                    <a:pt x="1928113" y="0"/>
                  </a:lnTo>
                  <a:cubicBezTo>
                    <a:pt x="2020710" y="0"/>
                    <a:pt x="2095775" y="75065"/>
                    <a:pt x="2095775" y="167662"/>
                  </a:cubicBezTo>
                  <a:lnTo>
                    <a:pt x="2095775" y="1508958"/>
                  </a:lnTo>
                  <a:cubicBezTo>
                    <a:pt x="2095775" y="1601555"/>
                    <a:pt x="2020710" y="1676620"/>
                    <a:pt x="1928113" y="1676620"/>
                  </a:cubicBezTo>
                  <a:lnTo>
                    <a:pt x="167662" y="1676620"/>
                  </a:lnTo>
                  <a:cubicBezTo>
                    <a:pt x="75065" y="1676620"/>
                    <a:pt x="0" y="1601555"/>
                    <a:pt x="0" y="1508958"/>
                  </a:cubicBezTo>
                  <a:lnTo>
                    <a:pt x="0" y="167662"/>
                  </a:lnTo>
                  <a:close/>
                </a:path>
              </a:pathLst>
            </a:custGeom>
            <a:sp3d prstMaterial="plastic">
              <a:bevelT w="50800" h="50800"/>
              <a:bevelB w="50800" h="508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94827" tIns="94827" rIns="94827" bIns="94827" numCol="1" spcCol="1270" anchor="t" anchorCtr="0">
              <a:noAutofit/>
            </a:bodyPr>
            <a:lstStyle/>
            <a:p>
              <a:pPr lvl="0" algn="l" defTabSz="1066800">
                <a:lnSpc>
                  <a:spcPct val="90000"/>
                </a:lnSpc>
                <a:spcBef>
                  <a:spcPct val="0"/>
                </a:spcBef>
                <a:spcAft>
                  <a:spcPct val="35000"/>
                </a:spcAft>
              </a:pPr>
              <a:r>
                <a:rPr lang="en-US" sz="2400" b="1" kern="1200" dirty="0" smtClean="0">
                  <a:latin typeface="Arial"/>
                  <a:cs typeface="Arial"/>
                </a:rPr>
                <a:t>Information Services</a:t>
              </a:r>
              <a:endParaRPr lang="en-US" sz="2400" b="1" kern="1200" dirty="0">
                <a:latin typeface="Arial"/>
                <a:cs typeface="Arial"/>
              </a:endParaRPr>
            </a:p>
            <a:p>
              <a:pPr marL="171450" lvl="1" indent="-171450" algn="l" defTabSz="844550">
                <a:lnSpc>
                  <a:spcPct val="90000"/>
                </a:lnSpc>
                <a:spcBef>
                  <a:spcPct val="0"/>
                </a:spcBef>
                <a:spcAft>
                  <a:spcPct val="15000"/>
                </a:spcAft>
                <a:buChar char="••"/>
              </a:pPr>
              <a:r>
                <a:rPr lang="en-US" sz="1900" b="1" kern="1200" dirty="0" err="1" smtClean="0">
                  <a:latin typeface="Arial"/>
                  <a:cs typeface="Arial"/>
                </a:rPr>
                <a:t>CloudMetrics</a:t>
              </a:r>
              <a:endParaRPr lang="en-US" sz="1900" b="1" kern="1200" dirty="0">
                <a:latin typeface="Arial"/>
                <a:cs typeface="Arial"/>
              </a:endParaRPr>
            </a:p>
          </p:txBody>
        </p:sp>
        <p:sp>
          <p:nvSpPr>
            <p:cNvPr id="14" name="Left Arrow 13"/>
            <p:cNvSpPr/>
            <p:nvPr/>
          </p:nvSpPr>
          <p:spPr>
            <a:xfrm rot="13089708">
              <a:off x="1572278" y="3092967"/>
              <a:ext cx="2462373" cy="628732"/>
            </a:xfrm>
            <a:prstGeom prst="leftArrow">
              <a:avLst>
                <a:gd name="adj1" fmla="val 60000"/>
                <a:gd name="adj2" fmla="val 50000"/>
              </a:avLst>
            </a:prstGeom>
            <a:sp3d z="-54080" prstMaterial="plastic">
              <a:bevelT w="25400" h="25400"/>
              <a:bevelB w="25400" h="25400"/>
            </a:sp3d>
          </p:spPr>
          <p:style>
            <a:lnRef idx="1">
              <a:schemeClr val="lt1">
                <a:hueOff val="0"/>
                <a:satOff val="0"/>
                <a:lumOff val="0"/>
                <a:alphaOff val="0"/>
              </a:schemeClr>
            </a:lnRef>
            <a:fillRef idx="1">
              <a:schemeClr val="accent4">
                <a:hueOff val="-1116192"/>
                <a:satOff val="6725"/>
                <a:lumOff val="539"/>
                <a:alphaOff val="0"/>
              </a:schemeClr>
            </a:fillRef>
            <a:effectRef idx="2">
              <a:schemeClr val="accent4">
                <a:hueOff val="-1116192"/>
                <a:satOff val="6725"/>
                <a:lumOff val="539"/>
                <a:alphaOff val="0"/>
              </a:schemeClr>
            </a:effectRef>
            <a:fontRef idx="minor">
              <a:schemeClr val="lt1">
                <a:hueOff val="0"/>
                <a:satOff val="0"/>
                <a:lumOff val="0"/>
                <a:alphaOff val="0"/>
              </a:schemeClr>
            </a:fontRef>
          </p:style>
        </p:sp>
        <p:sp>
          <p:nvSpPr>
            <p:cNvPr id="15" name="Freeform 14"/>
            <p:cNvSpPr/>
            <p:nvPr/>
          </p:nvSpPr>
          <p:spPr>
            <a:xfrm>
              <a:off x="531827" y="1808292"/>
              <a:ext cx="2607186" cy="1676620"/>
            </a:xfrm>
            <a:custGeom>
              <a:avLst/>
              <a:gdLst>
                <a:gd name="connsiteX0" fmla="*/ 0 w 2607186"/>
                <a:gd name="connsiteY0" fmla="*/ 167662 h 1676620"/>
                <a:gd name="connsiteX1" fmla="*/ 167662 w 2607186"/>
                <a:gd name="connsiteY1" fmla="*/ 0 h 1676620"/>
                <a:gd name="connsiteX2" fmla="*/ 2439524 w 2607186"/>
                <a:gd name="connsiteY2" fmla="*/ 0 h 1676620"/>
                <a:gd name="connsiteX3" fmla="*/ 2607186 w 2607186"/>
                <a:gd name="connsiteY3" fmla="*/ 167662 h 1676620"/>
                <a:gd name="connsiteX4" fmla="*/ 2607186 w 2607186"/>
                <a:gd name="connsiteY4" fmla="*/ 1508958 h 1676620"/>
                <a:gd name="connsiteX5" fmla="*/ 2439524 w 2607186"/>
                <a:gd name="connsiteY5" fmla="*/ 1676620 h 1676620"/>
                <a:gd name="connsiteX6" fmla="*/ 167662 w 2607186"/>
                <a:gd name="connsiteY6" fmla="*/ 1676620 h 1676620"/>
                <a:gd name="connsiteX7" fmla="*/ 0 w 2607186"/>
                <a:gd name="connsiteY7" fmla="*/ 1508958 h 1676620"/>
                <a:gd name="connsiteX8" fmla="*/ 0 w 2607186"/>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7186" h="1676620">
                  <a:moveTo>
                    <a:pt x="0" y="167662"/>
                  </a:moveTo>
                  <a:cubicBezTo>
                    <a:pt x="0" y="75065"/>
                    <a:pt x="75065" y="0"/>
                    <a:pt x="167662" y="0"/>
                  </a:cubicBezTo>
                  <a:lnTo>
                    <a:pt x="2439524" y="0"/>
                  </a:lnTo>
                  <a:cubicBezTo>
                    <a:pt x="2532121" y="0"/>
                    <a:pt x="2607186" y="75065"/>
                    <a:pt x="2607186" y="167662"/>
                  </a:cubicBezTo>
                  <a:lnTo>
                    <a:pt x="2607186" y="1508958"/>
                  </a:lnTo>
                  <a:cubicBezTo>
                    <a:pt x="2607186" y="1601555"/>
                    <a:pt x="2532121" y="1676620"/>
                    <a:pt x="2439524" y="1676620"/>
                  </a:cubicBezTo>
                  <a:lnTo>
                    <a:pt x="167662" y="1676620"/>
                  </a:lnTo>
                  <a:cubicBezTo>
                    <a:pt x="75065" y="1676620"/>
                    <a:pt x="0" y="1601555"/>
                    <a:pt x="0" y="1508958"/>
                  </a:cubicBezTo>
                  <a:lnTo>
                    <a:pt x="0" y="167662"/>
                  </a:lnTo>
                  <a:close/>
                </a:path>
              </a:pathLst>
            </a:custGeom>
            <a:sp3d prstMaterial="plastic">
              <a:bevelT w="50800" h="50800"/>
              <a:bevelB w="50800" h="50800"/>
            </a:sp3d>
          </p:spPr>
          <p:style>
            <a:lnRef idx="0">
              <a:schemeClr val="lt1">
                <a:hueOff val="0"/>
                <a:satOff val="0"/>
                <a:lumOff val="0"/>
                <a:alphaOff val="0"/>
              </a:schemeClr>
            </a:lnRef>
            <a:fillRef idx="1">
              <a:schemeClr val="accent4">
                <a:hueOff val="-1116192"/>
                <a:satOff val="6725"/>
                <a:lumOff val="539"/>
                <a:alphaOff val="0"/>
              </a:schemeClr>
            </a:fillRef>
            <a:effectRef idx="2">
              <a:schemeClr val="accent4">
                <a:hueOff val="-1116192"/>
                <a:satOff val="6725"/>
                <a:lumOff val="539"/>
                <a:alphaOff val="0"/>
              </a:schemeClr>
            </a:effectRef>
            <a:fontRef idx="minor">
              <a:schemeClr val="lt1"/>
            </a:fontRef>
          </p:style>
          <p:txBody>
            <a:bodyPr spcFirstLastPara="0" vert="horz" wrap="square" lIns="94827" tIns="94827" rIns="94827" bIns="94827" numCol="1" spcCol="1270" anchor="t" anchorCtr="0">
              <a:noAutofit/>
            </a:bodyPr>
            <a:lstStyle/>
            <a:p>
              <a:pPr lvl="0" algn="l" defTabSz="1066800">
                <a:lnSpc>
                  <a:spcPct val="90000"/>
                </a:lnSpc>
                <a:spcBef>
                  <a:spcPct val="0"/>
                </a:spcBef>
                <a:spcAft>
                  <a:spcPct val="35000"/>
                </a:spcAft>
              </a:pPr>
              <a:r>
                <a:rPr lang="en-US" sz="2400" b="1" kern="1200" dirty="0" smtClean="0">
                  <a:latin typeface="Arial"/>
                  <a:cs typeface="Arial"/>
                </a:rPr>
                <a:t>Provisioning Management</a:t>
              </a:r>
              <a:endParaRPr lang="en-US" sz="2400" b="1" kern="1200" dirty="0">
                <a:latin typeface="Arial"/>
                <a:cs typeface="Arial"/>
              </a:endParaRPr>
            </a:p>
            <a:p>
              <a:pPr marL="171450" lvl="1" indent="-171450" algn="l" defTabSz="844550">
                <a:lnSpc>
                  <a:spcPct val="90000"/>
                </a:lnSpc>
                <a:spcBef>
                  <a:spcPct val="0"/>
                </a:spcBef>
                <a:spcAft>
                  <a:spcPct val="15000"/>
                </a:spcAft>
                <a:buChar char="••"/>
              </a:pPr>
              <a:r>
                <a:rPr lang="en-US" sz="1900" b="1" kern="1200" dirty="0" smtClean="0">
                  <a:latin typeface="Arial"/>
                  <a:cs typeface="Arial"/>
                </a:rPr>
                <a:t>Rain</a:t>
              </a:r>
            </a:p>
            <a:p>
              <a:pPr marL="171450" lvl="1" indent="-171450" algn="l" defTabSz="844550">
                <a:lnSpc>
                  <a:spcPct val="90000"/>
                </a:lnSpc>
                <a:spcBef>
                  <a:spcPct val="0"/>
                </a:spcBef>
                <a:spcAft>
                  <a:spcPct val="15000"/>
                </a:spcAft>
                <a:buChar char="••"/>
              </a:pPr>
              <a:r>
                <a:rPr lang="en-US" sz="1900" b="1" dirty="0" smtClean="0">
                  <a:latin typeface="Arial"/>
                  <a:cs typeface="Arial"/>
                </a:rPr>
                <a:t>Cloud Shifting</a:t>
              </a:r>
            </a:p>
            <a:p>
              <a:pPr marL="171450" lvl="1" indent="-171450" algn="l" defTabSz="844550">
                <a:lnSpc>
                  <a:spcPct val="90000"/>
                </a:lnSpc>
                <a:spcBef>
                  <a:spcPct val="0"/>
                </a:spcBef>
                <a:spcAft>
                  <a:spcPct val="15000"/>
                </a:spcAft>
                <a:buChar char="••"/>
              </a:pPr>
              <a:r>
                <a:rPr lang="en-US" sz="1900" b="1" kern="1200" dirty="0" smtClean="0">
                  <a:latin typeface="Arial"/>
                  <a:cs typeface="Arial"/>
                </a:rPr>
                <a:t>Cloud Bursting</a:t>
              </a:r>
              <a:endParaRPr lang="en-US" sz="1900" b="1" kern="1200" dirty="0">
                <a:latin typeface="Arial"/>
                <a:cs typeface="Arial"/>
              </a:endParaRPr>
            </a:p>
          </p:txBody>
        </p:sp>
        <p:sp>
          <p:nvSpPr>
            <p:cNvPr id="16" name="Left Arrow 15"/>
            <p:cNvSpPr/>
            <p:nvPr/>
          </p:nvSpPr>
          <p:spPr>
            <a:xfrm rot="16114334">
              <a:off x="3196720" y="2298664"/>
              <a:ext cx="2703942" cy="628732"/>
            </a:xfrm>
            <a:prstGeom prst="leftArrow">
              <a:avLst>
                <a:gd name="adj1" fmla="val 60000"/>
                <a:gd name="adj2" fmla="val 50000"/>
              </a:avLst>
            </a:prstGeom>
            <a:sp3d z="-54080" prstMaterial="plastic">
              <a:bevelT w="25400" h="25400"/>
              <a:bevelB w="25400" h="25400"/>
            </a:sp3d>
          </p:spPr>
          <p:style>
            <a:lnRef idx="1">
              <a:schemeClr val="lt1">
                <a:hueOff val="0"/>
                <a:satOff val="0"/>
                <a:lumOff val="0"/>
                <a:alphaOff val="0"/>
              </a:schemeClr>
            </a:lnRef>
            <a:fillRef idx="1">
              <a:schemeClr val="accent4">
                <a:hueOff val="-2232385"/>
                <a:satOff val="13449"/>
                <a:lumOff val="1078"/>
                <a:alphaOff val="0"/>
              </a:schemeClr>
            </a:fillRef>
            <a:effectRef idx="2">
              <a:schemeClr val="accent4">
                <a:hueOff val="-2232385"/>
                <a:satOff val="13449"/>
                <a:lumOff val="1078"/>
                <a:alphaOff val="0"/>
              </a:schemeClr>
            </a:effectRef>
            <a:fontRef idx="minor">
              <a:schemeClr val="lt1">
                <a:hueOff val="0"/>
                <a:satOff val="0"/>
                <a:lumOff val="0"/>
                <a:alphaOff val="0"/>
              </a:schemeClr>
            </a:fontRef>
          </p:style>
        </p:sp>
        <p:sp>
          <p:nvSpPr>
            <p:cNvPr id="17" name="Freeform 16"/>
            <p:cNvSpPr/>
            <p:nvPr/>
          </p:nvSpPr>
          <p:spPr>
            <a:xfrm>
              <a:off x="3250519" y="423169"/>
              <a:ext cx="2528972" cy="1676620"/>
            </a:xfrm>
            <a:custGeom>
              <a:avLst/>
              <a:gdLst>
                <a:gd name="connsiteX0" fmla="*/ 0 w 2528972"/>
                <a:gd name="connsiteY0" fmla="*/ 167662 h 1676620"/>
                <a:gd name="connsiteX1" fmla="*/ 167662 w 2528972"/>
                <a:gd name="connsiteY1" fmla="*/ 0 h 1676620"/>
                <a:gd name="connsiteX2" fmla="*/ 2361310 w 2528972"/>
                <a:gd name="connsiteY2" fmla="*/ 0 h 1676620"/>
                <a:gd name="connsiteX3" fmla="*/ 2528972 w 2528972"/>
                <a:gd name="connsiteY3" fmla="*/ 167662 h 1676620"/>
                <a:gd name="connsiteX4" fmla="*/ 2528972 w 2528972"/>
                <a:gd name="connsiteY4" fmla="*/ 1508958 h 1676620"/>
                <a:gd name="connsiteX5" fmla="*/ 2361310 w 2528972"/>
                <a:gd name="connsiteY5" fmla="*/ 1676620 h 1676620"/>
                <a:gd name="connsiteX6" fmla="*/ 167662 w 2528972"/>
                <a:gd name="connsiteY6" fmla="*/ 1676620 h 1676620"/>
                <a:gd name="connsiteX7" fmla="*/ 0 w 2528972"/>
                <a:gd name="connsiteY7" fmla="*/ 1508958 h 1676620"/>
                <a:gd name="connsiteX8" fmla="*/ 0 w 2528972"/>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972" h="1676620">
                  <a:moveTo>
                    <a:pt x="0" y="167662"/>
                  </a:moveTo>
                  <a:cubicBezTo>
                    <a:pt x="0" y="75065"/>
                    <a:pt x="75065" y="0"/>
                    <a:pt x="167662" y="0"/>
                  </a:cubicBezTo>
                  <a:lnTo>
                    <a:pt x="2361310" y="0"/>
                  </a:lnTo>
                  <a:cubicBezTo>
                    <a:pt x="2453907" y="0"/>
                    <a:pt x="2528972" y="75065"/>
                    <a:pt x="2528972" y="167662"/>
                  </a:cubicBezTo>
                  <a:lnTo>
                    <a:pt x="2528972" y="1508958"/>
                  </a:lnTo>
                  <a:cubicBezTo>
                    <a:pt x="2528972" y="1601555"/>
                    <a:pt x="2453907" y="1676620"/>
                    <a:pt x="2361310" y="1676620"/>
                  </a:cubicBezTo>
                  <a:lnTo>
                    <a:pt x="167662" y="1676620"/>
                  </a:lnTo>
                  <a:cubicBezTo>
                    <a:pt x="75065" y="1676620"/>
                    <a:pt x="0" y="1601555"/>
                    <a:pt x="0" y="1508958"/>
                  </a:cubicBezTo>
                  <a:lnTo>
                    <a:pt x="0" y="167662"/>
                  </a:lnTo>
                  <a:close/>
                </a:path>
              </a:pathLst>
            </a:custGeom>
            <a:sp3d prstMaterial="plastic">
              <a:bevelT w="50800" h="50800"/>
              <a:bevelB w="50800" h="50800"/>
            </a:sp3d>
          </p:spPr>
          <p:style>
            <a:lnRef idx="0">
              <a:schemeClr val="lt1">
                <a:hueOff val="0"/>
                <a:satOff val="0"/>
                <a:lumOff val="0"/>
                <a:alphaOff val="0"/>
              </a:schemeClr>
            </a:lnRef>
            <a:fillRef idx="1">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txBody>
            <a:bodyPr spcFirstLastPara="0" vert="horz" wrap="square" lIns="94827" tIns="94827" rIns="94827" bIns="94827" numCol="1" spcCol="1270" anchor="t" anchorCtr="0">
              <a:noAutofit/>
            </a:bodyPr>
            <a:lstStyle/>
            <a:p>
              <a:pPr lvl="0" algn="l" defTabSz="1066800">
                <a:lnSpc>
                  <a:spcPct val="90000"/>
                </a:lnSpc>
                <a:spcBef>
                  <a:spcPct val="0"/>
                </a:spcBef>
                <a:spcAft>
                  <a:spcPct val="35000"/>
                </a:spcAft>
              </a:pPr>
              <a:r>
                <a:rPr lang="en-US" sz="2400" b="1" kern="1200" dirty="0" smtClean="0">
                  <a:latin typeface="Arial"/>
                  <a:cs typeface="Arial"/>
                </a:rPr>
                <a:t>Virtual Machine</a:t>
              </a:r>
              <a:br>
                <a:rPr lang="en-US" sz="2400" b="1" kern="1200" dirty="0" smtClean="0">
                  <a:latin typeface="Arial"/>
                  <a:cs typeface="Arial"/>
                </a:rPr>
              </a:br>
              <a:r>
                <a:rPr lang="en-US" sz="2400" b="1" kern="1200" dirty="0" smtClean="0">
                  <a:latin typeface="Arial"/>
                  <a:cs typeface="Arial"/>
                </a:rPr>
                <a:t>Management</a:t>
              </a:r>
              <a:endParaRPr lang="en-US" sz="2400" b="1" kern="1200" dirty="0">
                <a:latin typeface="Arial"/>
                <a:cs typeface="Arial"/>
              </a:endParaRPr>
            </a:p>
            <a:p>
              <a:pPr marL="171450" lvl="1" indent="-171450" algn="l" defTabSz="844550">
                <a:lnSpc>
                  <a:spcPct val="90000"/>
                </a:lnSpc>
                <a:spcBef>
                  <a:spcPct val="0"/>
                </a:spcBef>
                <a:spcAft>
                  <a:spcPct val="15000"/>
                </a:spcAft>
                <a:buChar char="••"/>
              </a:pPr>
              <a:r>
                <a:rPr lang="en-US" sz="1900" b="1" dirty="0" err="1" smtClean="0">
                  <a:latin typeface="Arial"/>
                  <a:cs typeface="Arial"/>
                </a:rPr>
                <a:t>IaaS</a:t>
              </a:r>
              <a:r>
                <a:rPr lang="en-US" sz="1900" b="1" dirty="0" smtClean="0">
                  <a:latin typeface="Arial"/>
                  <a:cs typeface="Arial"/>
                </a:rPr>
                <a:t> Abstraction</a:t>
              </a:r>
              <a:endParaRPr lang="en-US" sz="1900" b="1" kern="1200" dirty="0">
                <a:latin typeface="Arial"/>
                <a:cs typeface="Arial"/>
              </a:endParaRPr>
            </a:p>
          </p:txBody>
        </p:sp>
        <p:sp>
          <p:nvSpPr>
            <p:cNvPr id="18" name="Left Arrow 17"/>
            <p:cNvSpPr/>
            <p:nvPr/>
          </p:nvSpPr>
          <p:spPr>
            <a:xfrm rot="18900000">
              <a:off x="4974359" y="3013097"/>
              <a:ext cx="2248008" cy="628732"/>
            </a:xfrm>
            <a:prstGeom prst="leftArrow">
              <a:avLst>
                <a:gd name="adj1" fmla="val 60000"/>
                <a:gd name="adj2" fmla="val 50000"/>
              </a:avLst>
            </a:prstGeom>
            <a:sp3d z="-54080" prstMaterial="plastic">
              <a:bevelT w="25400" h="25400"/>
              <a:bevelB w="25400" h="25400"/>
            </a:sp3d>
          </p:spPr>
          <p:style>
            <a:lnRef idx="1">
              <a:schemeClr val="lt1">
                <a:hueOff val="0"/>
                <a:satOff val="0"/>
                <a:lumOff val="0"/>
                <a:alphaOff val="0"/>
              </a:schemeClr>
            </a:lnRef>
            <a:fillRef idx="1">
              <a:schemeClr val="accent4">
                <a:hueOff val="-3348577"/>
                <a:satOff val="20174"/>
                <a:lumOff val="1617"/>
                <a:alphaOff val="0"/>
              </a:schemeClr>
            </a:fillRef>
            <a:effectRef idx="2">
              <a:schemeClr val="accent4">
                <a:hueOff val="-3348577"/>
                <a:satOff val="20174"/>
                <a:lumOff val="1617"/>
                <a:alphaOff val="0"/>
              </a:schemeClr>
            </a:effectRef>
            <a:fontRef idx="minor">
              <a:schemeClr val="lt1">
                <a:hueOff val="0"/>
                <a:satOff val="0"/>
                <a:lumOff val="0"/>
                <a:alphaOff val="0"/>
              </a:schemeClr>
            </a:fontRef>
          </p:style>
        </p:sp>
        <p:sp>
          <p:nvSpPr>
            <p:cNvPr id="19" name="Freeform 18"/>
            <p:cNvSpPr/>
            <p:nvPr/>
          </p:nvSpPr>
          <p:spPr>
            <a:xfrm>
              <a:off x="5845267" y="1694362"/>
              <a:ext cx="2095775" cy="1676620"/>
            </a:xfrm>
            <a:custGeom>
              <a:avLst/>
              <a:gdLst>
                <a:gd name="connsiteX0" fmla="*/ 0 w 2095775"/>
                <a:gd name="connsiteY0" fmla="*/ 167662 h 1676620"/>
                <a:gd name="connsiteX1" fmla="*/ 167662 w 2095775"/>
                <a:gd name="connsiteY1" fmla="*/ 0 h 1676620"/>
                <a:gd name="connsiteX2" fmla="*/ 1928113 w 2095775"/>
                <a:gd name="connsiteY2" fmla="*/ 0 h 1676620"/>
                <a:gd name="connsiteX3" fmla="*/ 2095775 w 2095775"/>
                <a:gd name="connsiteY3" fmla="*/ 167662 h 1676620"/>
                <a:gd name="connsiteX4" fmla="*/ 2095775 w 2095775"/>
                <a:gd name="connsiteY4" fmla="*/ 1508958 h 1676620"/>
                <a:gd name="connsiteX5" fmla="*/ 1928113 w 2095775"/>
                <a:gd name="connsiteY5" fmla="*/ 1676620 h 1676620"/>
                <a:gd name="connsiteX6" fmla="*/ 167662 w 2095775"/>
                <a:gd name="connsiteY6" fmla="*/ 1676620 h 1676620"/>
                <a:gd name="connsiteX7" fmla="*/ 0 w 2095775"/>
                <a:gd name="connsiteY7" fmla="*/ 1508958 h 1676620"/>
                <a:gd name="connsiteX8" fmla="*/ 0 w 2095775"/>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775" h="1676620">
                  <a:moveTo>
                    <a:pt x="0" y="167662"/>
                  </a:moveTo>
                  <a:cubicBezTo>
                    <a:pt x="0" y="75065"/>
                    <a:pt x="75065" y="0"/>
                    <a:pt x="167662" y="0"/>
                  </a:cubicBezTo>
                  <a:lnTo>
                    <a:pt x="1928113" y="0"/>
                  </a:lnTo>
                  <a:cubicBezTo>
                    <a:pt x="2020710" y="0"/>
                    <a:pt x="2095775" y="75065"/>
                    <a:pt x="2095775" y="167662"/>
                  </a:cubicBezTo>
                  <a:lnTo>
                    <a:pt x="2095775" y="1508958"/>
                  </a:lnTo>
                  <a:cubicBezTo>
                    <a:pt x="2095775" y="1601555"/>
                    <a:pt x="2020710" y="1676620"/>
                    <a:pt x="1928113" y="1676620"/>
                  </a:cubicBezTo>
                  <a:lnTo>
                    <a:pt x="167662" y="1676620"/>
                  </a:lnTo>
                  <a:cubicBezTo>
                    <a:pt x="75065" y="1676620"/>
                    <a:pt x="0" y="1601555"/>
                    <a:pt x="0" y="1508958"/>
                  </a:cubicBezTo>
                  <a:lnTo>
                    <a:pt x="0" y="167662"/>
                  </a:lnTo>
                  <a:close/>
                </a:path>
              </a:pathLst>
            </a:custGeom>
            <a:sp3d prstMaterial="plastic">
              <a:bevelT w="50800" h="50800"/>
              <a:bevelB w="50800" h="50800"/>
            </a:sp3d>
          </p:spPr>
          <p:style>
            <a:lnRef idx="0">
              <a:schemeClr val="lt1">
                <a:hueOff val="0"/>
                <a:satOff val="0"/>
                <a:lumOff val="0"/>
                <a:alphaOff val="0"/>
              </a:schemeClr>
            </a:lnRef>
            <a:fillRef idx="1">
              <a:schemeClr val="accent4">
                <a:hueOff val="-3348577"/>
                <a:satOff val="20174"/>
                <a:lumOff val="1617"/>
                <a:alphaOff val="0"/>
              </a:schemeClr>
            </a:fillRef>
            <a:effectRef idx="2">
              <a:schemeClr val="accent4">
                <a:hueOff val="-3348577"/>
                <a:satOff val="20174"/>
                <a:lumOff val="1617"/>
                <a:alphaOff val="0"/>
              </a:schemeClr>
            </a:effectRef>
            <a:fontRef idx="minor">
              <a:schemeClr val="lt1"/>
            </a:fontRef>
          </p:style>
          <p:txBody>
            <a:bodyPr spcFirstLastPara="0" vert="horz" wrap="square" lIns="94827" tIns="94827" rIns="94827" bIns="94827" numCol="1" spcCol="1270" anchor="t" anchorCtr="0">
              <a:noAutofit/>
            </a:bodyPr>
            <a:lstStyle/>
            <a:p>
              <a:pPr lvl="0" algn="l" defTabSz="1066800">
                <a:lnSpc>
                  <a:spcPct val="90000"/>
                </a:lnSpc>
                <a:spcBef>
                  <a:spcPct val="0"/>
                </a:spcBef>
                <a:spcAft>
                  <a:spcPct val="35000"/>
                </a:spcAft>
              </a:pPr>
              <a:r>
                <a:rPr lang="en-US" sz="2400" b="1" kern="1200" dirty="0" smtClean="0">
                  <a:latin typeface="Arial"/>
                  <a:cs typeface="Arial"/>
                </a:rPr>
                <a:t>Experiment</a:t>
              </a:r>
              <a:br>
                <a:rPr lang="en-US" sz="2400" b="1" kern="1200" dirty="0" smtClean="0">
                  <a:latin typeface="Arial"/>
                  <a:cs typeface="Arial"/>
                </a:rPr>
              </a:br>
              <a:r>
                <a:rPr lang="en-US" sz="2400" b="1" kern="1200" dirty="0" smtClean="0">
                  <a:latin typeface="Arial"/>
                  <a:cs typeface="Arial"/>
                </a:rPr>
                <a:t>Management</a:t>
              </a:r>
              <a:endParaRPr lang="en-US" sz="2400" b="1" kern="1200" dirty="0">
                <a:latin typeface="Arial"/>
                <a:cs typeface="Arial"/>
              </a:endParaRPr>
            </a:p>
            <a:p>
              <a:pPr marL="171450" lvl="1" indent="-171450" algn="l" defTabSz="844550">
                <a:lnSpc>
                  <a:spcPct val="90000"/>
                </a:lnSpc>
                <a:spcBef>
                  <a:spcPct val="0"/>
                </a:spcBef>
                <a:spcAft>
                  <a:spcPct val="15000"/>
                </a:spcAft>
                <a:buChar char="••"/>
              </a:pPr>
              <a:r>
                <a:rPr lang="en-US" sz="1900" b="1" kern="1200" dirty="0" smtClean="0">
                  <a:latin typeface="Arial"/>
                  <a:cs typeface="Arial"/>
                </a:rPr>
                <a:t>Shell</a:t>
              </a:r>
            </a:p>
            <a:p>
              <a:pPr marL="171450" lvl="1" indent="-171450" algn="l" defTabSz="844550">
                <a:lnSpc>
                  <a:spcPct val="90000"/>
                </a:lnSpc>
                <a:spcBef>
                  <a:spcPct val="0"/>
                </a:spcBef>
                <a:spcAft>
                  <a:spcPct val="15000"/>
                </a:spcAft>
                <a:buChar char="••"/>
              </a:pPr>
              <a:r>
                <a:rPr lang="en-US" sz="1900" b="1" dirty="0" err="1" smtClean="0">
                  <a:latin typeface="Arial"/>
                  <a:cs typeface="Arial"/>
                </a:rPr>
                <a:t>IPython</a:t>
              </a:r>
              <a:endParaRPr lang="en-US" sz="1900" b="1" kern="1200" dirty="0">
                <a:latin typeface="Arial"/>
                <a:cs typeface="Arial"/>
              </a:endParaRPr>
            </a:p>
          </p:txBody>
        </p:sp>
        <p:sp>
          <p:nvSpPr>
            <p:cNvPr id="20" name="Left Arrow 19"/>
            <p:cNvSpPr/>
            <p:nvPr/>
          </p:nvSpPr>
          <p:spPr>
            <a:xfrm>
              <a:off x="5934657" y="4507710"/>
              <a:ext cx="1906799" cy="628732"/>
            </a:xfrm>
            <a:prstGeom prst="leftArrow">
              <a:avLst>
                <a:gd name="adj1" fmla="val 60000"/>
                <a:gd name="adj2" fmla="val 50000"/>
              </a:avLst>
            </a:prstGeom>
            <a:sp3d z="-54080" prstMaterial="plastic">
              <a:bevelT w="25400" h="25400"/>
              <a:bevelB w="25400" h="25400"/>
            </a:sp3d>
          </p:spPr>
          <p:style>
            <a:lnRef idx="1">
              <a:schemeClr val="lt1">
                <a:hueOff val="0"/>
                <a:satOff val="0"/>
                <a:lumOff val="0"/>
                <a:alphaOff val="0"/>
              </a:schemeClr>
            </a:lnRef>
            <a:fillRef idx="1">
              <a:schemeClr val="accent4">
                <a:hueOff val="-4464770"/>
                <a:satOff val="26899"/>
                <a:lumOff val="2156"/>
                <a:alphaOff val="0"/>
              </a:schemeClr>
            </a:fillRef>
            <a:effectRef idx="2">
              <a:schemeClr val="accent4">
                <a:hueOff val="-4464770"/>
                <a:satOff val="26899"/>
                <a:lumOff val="2156"/>
                <a:alphaOff val="0"/>
              </a:schemeClr>
            </a:effectRef>
            <a:fontRef idx="minor">
              <a:schemeClr val="lt1">
                <a:hueOff val="0"/>
                <a:satOff val="0"/>
                <a:lumOff val="0"/>
                <a:alphaOff val="0"/>
              </a:schemeClr>
            </a:fontRef>
          </p:style>
        </p:sp>
        <p:sp>
          <p:nvSpPr>
            <p:cNvPr id="21" name="Freeform 20"/>
            <p:cNvSpPr/>
            <p:nvPr/>
          </p:nvSpPr>
          <p:spPr>
            <a:xfrm>
              <a:off x="6793569" y="3983766"/>
              <a:ext cx="2095775" cy="1676620"/>
            </a:xfrm>
            <a:custGeom>
              <a:avLst/>
              <a:gdLst>
                <a:gd name="connsiteX0" fmla="*/ 0 w 2095775"/>
                <a:gd name="connsiteY0" fmla="*/ 167662 h 1676620"/>
                <a:gd name="connsiteX1" fmla="*/ 167662 w 2095775"/>
                <a:gd name="connsiteY1" fmla="*/ 0 h 1676620"/>
                <a:gd name="connsiteX2" fmla="*/ 1928113 w 2095775"/>
                <a:gd name="connsiteY2" fmla="*/ 0 h 1676620"/>
                <a:gd name="connsiteX3" fmla="*/ 2095775 w 2095775"/>
                <a:gd name="connsiteY3" fmla="*/ 167662 h 1676620"/>
                <a:gd name="connsiteX4" fmla="*/ 2095775 w 2095775"/>
                <a:gd name="connsiteY4" fmla="*/ 1508958 h 1676620"/>
                <a:gd name="connsiteX5" fmla="*/ 1928113 w 2095775"/>
                <a:gd name="connsiteY5" fmla="*/ 1676620 h 1676620"/>
                <a:gd name="connsiteX6" fmla="*/ 167662 w 2095775"/>
                <a:gd name="connsiteY6" fmla="*/ 1676620 h 1676620"/>
                <a:gd name="connsiteX7" fmla="*/ 0 w 2095775"/>
                <a:gd name="connsiteY7" fmla="*/ 1508958 h 1676620"/>
                <a:gd name="connsiteX8" fmla="*/ 0 w 2095775"/>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775" h="1676620">
                  <a:moveTo>
                    <a:pt x="0" y="167662"/>
                  </a:moveTo>
                  <a:cubicBezTo>
                    <a:pt x="0" y="75065"/>
                    <a:pt x="75065" y="0"/>
                    <a:pt x="167662" y="0"/>
                  </a:cubicBezTo>
                  <a:lnTo>
                    <a:pt x="1928113" y="0"/>
                  </a:lnTo>
                  <a:cubicBezTo>
                    <a:pt x="2020710" y="0"/>
                    <a:pt x="2095775" y="75065"/>
                    <a:pt x="2095775" y="167662"/>
                  </a:cubicBezTo>
                  <a:lnTo>
                    <a:pt x="2095775" y="1508958"/>
                  </a:lnTo>
                  <a:cubicBezTo>
                    <a:pt x="2095775" y="1601555"/>
                    <a:pt x="2020710" y="1676620"/>
                    <a:pt x="1928113" y="1676620"/>
                  </a:cubicBezTo>
                  <a:lnTo>
                    <a:pt x="167662" y="1676620"/>
                  </a:lnTo>
                  <a:cubicBezTo>
                    <a:pt x="75065" y="1676620"/>
                    <a:pt x="0" y="1601555"/>
                    <a:pt x="0" y="1508958"/>
                  </a:cubicBezTo>
                  <a:lnTo>
                    <a:pt x="0" y="167662"/>
                  </a:lnTo>
                  <a:close/>
                </a:path>
              </a:pathLst>
            </a:custGeom>
            <a:sp3d prstMaterial="plastic">
              <a:bevelT w="50800" h="50800"/>
              <a:bevelB w="50800" h="50800"/>
            </a:sp3d>
          </p:spPr>
          <p:style>
            <a:lnRef idx="0">
              <a:schemeClr val="lt1">
                <a:hueOff val="0"/>
                <a:satOff val="0"/>
                <a:lumOff val="0"/>
                <a:alphaOff val="0"/>
              </a:schemeClr>
            </a:lnRef>
            <a:fillRef idx="1">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94827" tIns="94827" rIns="94827" bIns="94827" numCol="1" spcCol="1270" anchor="t" anchorCtr="0">
              <a:noAutofit/>
            </a:bodyPr>
            <a:lstStyle/>
            <a:p>
              <a:pPr lvl="0" algn="l" defTabSz="1066800">
                <a:lnSpc>
                  <a:spcPct val="90000"/>
                </a:lnSpc>
                <a:spcBef>
                  <a:spcPct val="0"/>
                </a:spcBef>
                <a:spcAft>
                  <a:spcPct val="35000"/>
                </a:spcAft>
              </a:pPr>
              <a:r>
                <a:rPr lang="en-US" sz="2400" b="1" kern="1200" dirty="0" smtClean="0">
                  <a:latin typeface="Arial"/>
                  <a:cs typeface="Arial"/>
                </a:rPr>
                <a:t>Accounting</a:t>
              </a:r>
              <a:endParaRPr lang="en-US" sz="2400" b="1" kern="1200" dirty="0">
                <a:latin typeface="Arial"/>
                <a:cs typeface="Arial"/>
              </a:endParaRPr>
            </a:p>
            <a:p>
              <a:pPr marL="171450" lvl="1" indent="-171450" algn="l" defTabSz="844550">
                <a:lnSpc>
                  <a:spcPct val="90000"/>
                </a:lnSpc>
                <a:spcBef>
                  <a:spcPct val="0"/>
                </a:spcBef>
                <a:spcAft>
                  <a:spcPct val="15000"/>
                </a:spcAft>
                <a:buChar char="••"/>
              </a:pPr>
              <a:r>
                <a:rPr lang="en-US" sz="1900" b="1" kern="1200" dirty="0" smtClean="0">
                  <a:latin typeface="Arial"/>
                  <a:cs typeface="Arial"/>
                </a:rPr>
                <a:t>Internal</a:t>
              </a:r>
            </a:p>
            <a:p>
              <a:pPr marL="171450" lvl="1" indent="-171450" algn="l" defTabSz="844550">
                <a:lnSpc>
                  <a:spcPct val="90000"/>
                </a:lnSpc>
                <a:spcBef>
                  <a:spcPct val="0"/>
                </a:spcBef>
                <a:spcAft>
                  <a:spcPct val="15000"/>
                </a:spcAft>
                <a:buChar char="••"/>
              </a:pPr>
              <a:r>
                <a:rPr lang="en-US" sz="1900" b="1" kern="1200" dirty="0" smtClean="0">
                  <a:latin typeface="Arial"/>
                  <a:cs typeface="Arial"/>
                </a:rPr>
                <a:t>External</a:t>
              </a:r>
              <a:endParaRPr lang="en-US" sz="1900" b="1" kern="1200" dirty="0">
                <a:latin typeface="Arial"/>
                <a:cs typeface="Arial"/>
              </a:endParaRPr>
            </a:p>
          </p:txBody>
        </p:sp>
      </p:grpSp>
    </p:spTree>
    <p:extLst>
      <p:ext uri="{BB962C8B-B14F-4D97-AF65-F5344CB8AC3E}">
        <p14:creationId xmlns:p14="http://schemas.microsoft.com/office/powerpoint/2010/main" val="1171329017"/>
      </p:ext>
    </p:extLst>
  </p:cSld>
  <p:clrMapOvr>
    <a:masterClrMapping/>
  </p:clrMapOvr>
  <mc:AlternateContent xmlns:mc="http://schemas.openxmlformats.org/markup-compatibility/2006" xmlns:p14="http://schemas.microsoft.com/office/powerpoint/2010/main">
    <mc:Choice Requires="p14">
      <p:transition spd="slow" p14:dur="2000" advTm="58097"/>
    </mc:Choice>
    <mc:Fallback xmlns="">
      <p:transition xmlns:p14="http://schemas.microsoft.com/office/powerpoint/2010/main" spd="slow" advTm="58097"/>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Requirements</a:t>
            </a:r>
            <a:endParaRPr lang="en-US" dirty="0"/>
          </a:p>
        </p:txBody>
      </p:sp>
      <p:sp>
        <p:nvSpPr>
          <p:cNvPr id="3" name="Content Placeholder 2"/>
          <p:cNvSpPr>
            <a:spLocks noGrp="1"/>
          </p:cNvSpPr>
          <p:nvPr>
            <p:ph idx="1"/>
          </p:nvPr>
        </p:nvSpPr>
        <p:spPr/>
        <p:txBody>
          <a:bodyPr>
            <a:normAutofit/>
          </a:bodyPr>
          <a:lstStyle/>
          <a:p>
            <a:r>
              <a:rPr lang="en-US" dirty="0" smtClean="0"/>
              <a:t>Provide multiple interfaces including</a:t>
            </a:r>
          </a:p>
          <a:p>
            <a:pPr lvl="1"/>
            <a:r>
              <a:rPr lang="en-US" sz="2400" dirty="0"/>
              <a:t>C</a:t>
            </a:r>
            <a:r>
              <a:rPr lang="en-US" sz="2400" dirty="0" smtClean="0"/>
              <a:t>ommand line tool and command shell</a:t>
            </a:r>
          </a:p>
          <a:p>
            <a:pPr lvl="1"/>
            <a:r>
              <a:rPr lang="en-US" sz="2400" dirty="0" smtClean="0"/>
              <a:t>Web portal and </a:t>
            </a:r>
            <a:r>
              <a:rPr lang="en-US" sz="2400" dirty="0" err="1" smtClean="0"/>
              <a:t>RESTful</a:t>
            </a:r>
            <a:r>
              <a:rPr lang="en-US" sz="2400" dirty="0" smtClean="0"/>
              <a:t> services</a:t>
            </a:r>
          </a:p>
          <a:p>
            <a:pPr lvl="1"/>
            <a:r>
              <a:rPr lang="en-US" sz="2400" dirty="0" smtClean="0"/>
              <a:t>Python API</a:t>
            </a:r>
          </a:p>
          <a:p>
            <a:r>
              <a:rPr lang="en-US" dirty="0" smtClean="0"/>
              <a:t>Deliver a toolkit that is</a:t>
            </a:r>
          </a:p>
          <a:p>
            <a:pPr lvl="1"/>
            <a:r>
              <a:rPr lang="en-US" sz="2400" dirty="0"/>
              <a:t>O</a:t>
            </a:r>
            <a:r>
              <a:rPr lang="en-US" sz="2400" dirty="0" smtClean="0"/>
              <a:t>pen source</a:t>
            </a:r>
          </a:p>
          <a:p>
            <a:pPr lvl="1"/>
            <a:r>
              <a:rPr lang="en-US" sz="2400" dirty="0" smtClean="0"/>
              <a:t>Extensible</a:t>
            </a:r>
          </a:p>
          <a:p>
            <a:pPr lvl="1"/>
            <a:r>
              <a:rPr lang="en-US" sz="2400" dirty="0"/>
              <a:t>E</a:t>
            </a:r>
            <a:r>
              <a:rPr lang="en-US" sz="2400" dirty="0" smtClean="0"/>
              <a:t>asily deployable</a:t>
            </a:r>
          </a:p>
          <a:p>
            <a:pPr lvl="1"/>
            <a:r>
              <a:rPr lang="en-US" sz="2400" dirty="0"/>
              <a:t>D</a:t>
            </a:r>
            <a:r>
              <a:rPr lang="en-US" sz="2400" dirty="0" smtClean="0"/>
              <a:t>ocumented</a:t>
            </a:r>
            <a:endParaRPr lang="en-US" sz="2400" dirty="0"/>
          </a:p>
        </p:txBody>
      </p:sp>
    </p:spTree>
    <p:extLst>
      <p:ext uri="{BB962C8B-B14F-4D97-AF65-F5344CB8AC3E}">
        <p14:creationId xmlns:p14="http://schemas.microsoft.com/office/powerpoint/2010/main" val="4132994794"/>
      </p:ext>
    </p:extLst>
  </p:cSld>
  <p:clrMapOvr>
    <a:masterClrMapping/>
  </p:clrMapOvr>
  <mc:AlternateContent xmlns:mc="http://schemas.openxmlformats.org/markup-compatibility/2006" xmlns:p14="http://schemas.microsoft.com/office/powerpoint/2010/main">
    <mc:Choice Requires="p14">
      <p:transition spd="slow" p14:dur="2000" advTm="51599"/>
    </mc:Choice>
    <mc:Fallback xmlns="">
      <p:transition xmlns:p14="http://schemas.microsoft.com/office/powerpoint/2010/main" spd="slow" advTm="51599"/>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169" y="334127"/>
            <a:ext cx="6103917" cy="990600"/>
          </a:xfrm>
        </p:spPr>
        <p:txBody>
          <a:bodyPr>
            <a:normAutofit/>
          </a:bodyPr>
          <a:lstStyle/>
          <a:p>
            <a:r>
              <a:rPr lang="en-US" dirty="0" err="1" smtClean="0"/>
              <a:t>Cloudmesh</a:t>
            </a:r>
            <a:r>
              <a:rPr lang="en-US" dirty="0" smtClean="0"/>
              <a:t> User Interface</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24</a:t>
            </a:fld>
            <a:endParaRPr lang="en-US"/>
          </a:p>
        </p:txBody>
      </p:sp>
      <p:pic>
        <p:nvPicPr>
          <p:cNvPr id="3" name="Picture 2" descr="Screen Shot 2014-06-20 at 9.28.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84" y="1324727"/>
            <a:ext cx="8292416" cy="5471208"/>
          </a:xfrm>
          <a:prstGeom prst="rect">
            <a:avLst/>
          </a:prstGeom>
        </p:spPr>
      </p:pic>
    </p:spTree>
    <p:extLst>
      <p:ext uri="{BB962C8B-B14F-4D97-AF65-F5344CB8AC3E}">
        <p14:creationId xmlns:p14="http://schemas.microsoft.com/office/powerpoint/2010/main" val="694474295"/>
      </p:ext>
    </p:extLst>
  </p:cSld>
  <p:clrMapOvr>
    <a:masterClrMapping/>
  </p:clrMapOvr>
  <mc:AlternateContent xmlns:mc="http://schemas.openxmlformats.org/markup-compatibility/2006" xmlns:p14="http://schemas.microsoft.com/office/powerpoint/2010/main">
    <mc:Choice Requires="p14">
      <p:transition spd="slow" p14:dur="2000" advTm="12906"/>
    </mc:Choice>
    <mc:Fallback xmlns="">
      <p:transition xmlns:p14="http://schemas.microsoft.com/office/powerpoint/2010/main" spd="slow" advTm="12906"/>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FEC368-1D7A-4F81-ABF6-AE0E36BAF64C}" type="slidenum">
              <a:rPr lang="en-US" smtClean="0"/>
              <a:pPr/>
              <a:t>25</a:t>
            </a:fld>
            <a:endParaRPr lang="en-US"/>
          </a:p>
        </p:txBody>
      </p:sp>
      <p:pic>
        <p:nvPicPr>
          <p:cNvPr id="3" name="Picture 2" descr="Screen Shot 2014-05-27 at 5.01.00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66222"/>
            <a:ext cx="9144000" cy="6791778"/>
          </a:xfrm>
          <a:prstGeom prst="rect">
            <a:avLst/>
          </a:prstGeom>
          <a:ln>
            <a:solidFill>
              <a:schemeClr val="tx1"/>
            </a:solidFill>
          </a:ln>
          <a:effectLst>
            <a:outerShdw blurRad="50800" dist="38100" dir="2700000" algn="tl" rotWithShape="0">
              <a:srgbClr val="000000">
                <a:alpha val="43000"/>
              </a:srgbClr>
            </a:outerShdw>
          </a:effectLst>
        </p:spPr>
      </p:pic>
      <p:pic>
        <p:nvPicPr>
          <p:cNvPr id="8" name="Picture 7" descr="Screen Shot 2014-05-27 at 4.55.29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94209" y="1698625"/>
            <a:ext cx="6849791" cy="5159375"/>
          </a:xfrm>
          <a:prstGeom prst="rect">
            <a:avLst/>
          </a:prstGeom>
          <a:ln>
            <a:solidFill>
              <a:schemeClr val="tx1"/>
            </a:solidFill>
          </a:ln>
          <a:effectLst>
            <a:outerShdw blurRad="50800" dist="38100" dir="2700000" algn="tl" rotWithShape="0">
              <a:srgbClr val="000000">
                <a:alpha val="43000"/>
              </a:srgbClr>
            </a:outerShdw>
          </a:effectLst>
        </p:spPr>
      </p:pic>
      <p:pic>
        <p:nvPicPr>
          <p:cNvPr id="10" name="Picture 9" descr="Screen Shot 2014-05-27 at 4.53.59 PM.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506367" y="902980"/>
            <a:ext cx="3637633" cy="4614333"/>
          </a:xfrm>
          <a:prstGeom prst="rect">
            <a:avLst/>
          </a:prstGeom>
          <a:ln>
            <a:solidFill>
              <a:schemeClr val="tx1"/>
            </a:solidFill>
          </a:ln>
          <a:effectLst>
            <a:outerShdw blurRad="50800" dist="38100" dir="2700000" algn="tl" rotWithShape="0">
              <a:srgbClr val="000000">
                <a:alpha val="43000"/>
              </a:srgbClr>
            </a:outerShdw>
          </a:effectLst>
        </p:spPr>
      </p:pic>
      <p:sp>
        <p:nvSpPr>
          <p:cNvPr id="5" name="Rounded Rectangular Callout 4"/>
          <p:cNvSpPr/>
          <p:nvPr/>
        </p:nvSpPr>
        <p:spPr>
          <a:xfrm>
            <a:off x="1785272" y="238409"/>
            <a:ext cx="3721095" cy="531657"/>
          </a:xfrm>
          <a:prstGeom prst="wedgeRoundRectCallout">
            <a:avLst>
              <a:gd name="adj1" fmla="val -35516"/>
              <a:gd name="adj2" fmla="val 106944"/>
              <a:gd name="adj3" fmla="val 16667"/>
            </a:avLst>
          </a:prstGeom>
          <a:solidFill>
            <a:schemeClr val="accent1">
              <a:alpha val="35000"/>
            </a:schemeClr>
          </a:solidFill>
          <a:ln>
            <a:solidFill>
              <a:schemeClr val="accent1">
                <a:alpha val="21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28531310"/>
      </p:ext>
    </p:extLst>
  </p:cSld>
  <p:clrMapOvr>
    <a:masterClrMapping/>
  </p:clrMapOvr>
  <mc:AlternateContent xmlns:mc="http://schemas.openxmlformats.org/markup-compatibility/2006" xmlns:p14="http://schemas.microsoft.com/office/powerpoint/2010/main">
    <mc:Choice Requires="p14">
      <p:transition spd="slow" p14:dur="2000" advTm="56731"/>
    </mc:Choice>
    <mc:Fallback xmlns="">
      <p:transition xmlns:p14="http://schemas.microsoft.com/office/powerpoint/2010/main" spd="slow" advTm="5673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4-05-27 at 4.32.16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84714"/>
            <a:ext cx="5065081" cy="3766722"/>
          </a:xfrm>
          <a:prstGeom prst="rect">
            <a:avLst/>
          </a:prstGeom>
        </p:spPr>
      </p:pic>
      <p:sp>
        <p:nvSpPr>
          <p:cNvPr id="2" name="Title 1"/>
          <p:cNvSpPr>
            <a:spLocks noGrp="1"/>
          </p:cNvSpPr>
          <p:nvPr>
            <p:ph type="title"/>
          </p:nvPr>
        </p:nvSpPr>
        <p:spPr>
          <a:xfrm>
            <a:off x="127000" y="254136"/>
            <a:ext cx="7293708" cy="679744"/>
          </a:xfrm>
        </p:spPr>
        <p:txBody>
          <a:bodyPr>
            <a:normAutofit/>
          </a:bodyPr>
          <a:lstStyle/>
          <a:p>
            <a:r>
              <a:rPr lang="en-US" sz="3200" dirty="0" err="1" smtClean="0"/>
              <a:t>Cloudmesh</a:t>
            </a:r>
            <a:r>
              <a:rPr lang="en-US" sz="3200" dirty="0" smtClean="0"/>
              <a:t> Shell &amp; bash &amp; </a:t>
            </a:r>
            <a:r>
              <a:rPr lang="en-US" sz="3200" dirty="0" err="1" smtClean="0"/>
              <a:t>IPython</a:t>
            </a:r>
            <a:r>
              <a:rPr lang="en-US" sz="3200" dirty="0" smtClean="0"/>
              <a:t> </a:t>
            </a:r>
            <a:endParaRPr lang="en-US" sz="3200"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26</a:t>
            </a:fld>
            <a:endParaRPr lang="en-US"/>
          </a:p>
        </p:txBody>
      </p:sp>
      <p:pic>
        <p:nvPicPr>
          <p:cNvPr id="10" name="Picture 9" descr="Screen Shot 2014-05-27 at 4.34.18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7101" y="2025832"/>
            <a:ext cx="4876800" cy="3626704"/>
          </a:xfrm>
          <a:prstGeom prst="rect">
            <a:avLst/>
          </a:prstGeom>
        </p:spPr>
      </p:pic>
      <p:pic>
        <p:nvPicPr>
          <p:cNvPr id="11" name="Picture 10" descr="Screen Shot 2014-05-27 at 4.35.10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93135" y="3199502"/>
            <a:ext cx="5135254" cy="3818907"/>
          </a:xfrm>
          <a:prstGeom prst="rect">
            <a:avLst/>
          </a:prstGeom>
        </p:spPr>
      </p:pic>
      <p:pic>
        <p:nvPicPr>
          <p:cNvPr id="13" name="Picture 12" descr="Screen Shot 2014-05-27 at 4.37.10 PM.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66579" y="684714"/>
            <a:ext cx="5610912" cy="4186508"/>
          </a:xfrm>
          <a:prstGeom prst="rect">
            <a:avLst/>
          </a:prstGeom>
        </p:spPr>
      </p:pic>
      <p:pic>
        <p:nvPicPr>
          <p:cNvPr id="14" name="Picture 13" descr="Screen Shot 2014-05-27 at 4.38.13 PM.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150230" y="2527787"/>
            <a:ext cx="5620592" cy="4330213"/>
          </a:xfrm>
          <a:prstGeom prst="rect">
            <a:avLst/>
          </a:prstGeom>
        </p:spPr>
      </p:pic>
    </p:spTree>
    <p:extLst>
      <p:ext uri="{BB962C8B-B14F-4D97-AF65-F5344CB8AC3E}">
        <p14:creationId xmlns:p14="http://schemas.microsoft.com/office/powerpoint/2010/main" val="1847006290"/>
      </p:ext>
    </p:extLst>
  </p:cSld>
  <p:clrMapOvr>
    <a:masterClrMapping/>
  </p:clrMapOvr>
  <mc:AlternateContent xmlns:mc="http://schemas.openxmlformats.org/markup-compatibility/2006" xmlns:p14="http://schemas.microsoft.com/office/powerpoint/2010/main">
    <mc:Choice Requires="p14">
      <p:transition spd="slow" p14:dur="2000" advTm="37533"/>
    </mc:Choice>
    <mc:Fallback xmlns="">
      <p:transition xmlns:p14="http://schemas.microsoft.com/office/powerpoint/2010/main" spd="slow" advTm="37533"/>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Screen Shot 2014-05-26 at 6.42.53 PM.png"/>
          <p:cNvPicPr>
            <a:picLocks noChangeAspect="1"/>
          </p:cNvPicPr>
          <p:nvPr/>
        </p:nvPicPr>
        <p:blipFill>
          <a:blip r:embed="rId3" cstate="email">
            <a:extLst>
              <a:ext uri="{28A0092B-C50C-407E-A947-70E740481C1C}">
                <a14:useLocalDpi xmlns:a14="http://schemas.microsoft.com/office/drawing/2010/main" val="0"/>
              </a:ext>
            </a:extLst>
          </a:blip>
          <a:srcRect t="-27395" b="-27395"/>
          <a:stretch>
            <a:fillRect/>
          </a:stretch>
        </p:blipFill>
        <p:spPr>
          <a:xfrm>
            <a:off x="6478580" y="3823624"/>
            <a:ext cx="2392857" cy="2864877"/>
          </a:xfrm>
          <a:prstGeom prst="rect">
            <a:avLst/>
          </a:prstGeom>
          <a:ln>
            <a:noFill/>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457200" y="234688"/>
            <a:ext cx="7083127" cy="990600"/>
          </a:xfrm>
        </p:spPr>
        <p:txBody>
          <a:bodyPr>
            <a:normAutofit/>
          </a:bodyPr>
          <a:lstStyle/>
          <a:p>
            <a:r>
              <a:rPr lang="en-US" dirty="0" smtClean="0"/>
              <a:t>Monitoring and Metrics Interface</a:t>
            </a:r>
            <a:endParaRPr lang="en-US" dirty="0"/>
          </a:p>
        </p:txBody>
      </p:sp>
      <p:sp>
        <p:nvSpPr>
          <p:cNvPr id="4" name="Content Placeholder 3"/>
          <p:cNvSpPr>
            <a:spLocks noGrp="1"/>
          </p:cNvSpPr>
          <p:nvPr>
            <p:ph sz="half" idx="1"/>
          </p:nvPr>
        </p:nvSpPr>
        <p:spPr>
          <a:xfrm>
            <a:off x="184638" y="1040306"/>
            <a:ext cx="4038951" cy="4718304"/>
          </a:xfrm>
        </p:spPr>
        <p:txBody>
          <a:bodyPr>
            <a:normAutofit/>
          </a:bodyPr>
          <a:lstStyle/>
          <a:p>
            <a:r>
              <a:rPr lang="en-US" dirty="0" smtClean="0"/>
              <a:t>Service Monitoring</a:t>
            </a:r>
          </a:p>
          <a:p>
            <a:r>
              <a:rPr lang="en-US" dirty="0" smtClean="0"/>
              <a:t>Energy/Temperature Monitoring</a:t>
            </a:r>
          </a:p>
          <a:p>
            <a:r>
              <a:rPr lang="en-US" dirty="0" smtClean="0"/>
              <a:t>Monitoring of Provisioning</a:t>
            </a:r>
          </a:p>
          <a:p>
            <a:r>
              <a:rPr lang="en-US" dirty="0" smtClean="0"/>
              <a:t>Integration with other Tools</a:t>
            </a:r>
          </a:p>
          <a:p>
            <a:pPr lvl="1"/>
            <a:r>
              <a:rPr lang="en-US" dirty="0" err="1" smtClean="0"/>
              <a:t>Nagios</a:t>
            </a:r>
            <a:r>
              <a:rPr lang="en-US" dirty="0" smtClean="0"/>
              <a:t>, Ganglia, Inca, FG Metrics</a:t>
            </a:r>
            <a:endParaRPr lang="en-US" dirty="0"/>
          </a:p>
          <a:p>
            <a:pPr lvl="1"/>
            <a:r>
              <a:rPr lang="en-US" dirty="0" smtClean="0"/>
              <a:t>Accounting metrics</a:t>
            </a:r>
            <a:endParaRPr lang="en-US" dirty="0"/>
          </a:p>
        </p:txBody>
      </p:sp>
      <p:pic>
        <p:nvPicPr>
          <p:cNvPr id="6" name="Content Placeholder 5" descr="temperature_map.png"/>
          <p:cNvPicPr>
            <a:picLocks noGrp="1" noChangeAspect="1"/>
          </p:cNvPicPr>
          <p:nvPr>
            <p:ph sz="half" idx="2"/>
          </p:nvPr>
        </p:nvPicPr>
        <p:blipFill>
          <a:blip r:embed="rId4" cstate="email">
            <a:extLst>
              <a:ext uri="{28A0092B-C50C-407E-A947-70E740481C1C}">
                <a14:useLocalDpi xmlns:a14="http://schemas.microsoft.com/office/drawing/2010/main" val="0"/>
              </a:ext>
            </a:extLst>
          </a:blip>
          <a:srcRect l="2733" r="2733"/>
          <a:stretch>
            <a:fillRect/>
          </a:stretch>
        </p:blipFill>
        <p:spPr>
          <a:xfrm>
            <a:off x="6642089" y="1327470"/>
            <a:ext cx="2389644" cy="2861030"/>
          </a:xfrm>
          <a:prstGeom prst="rect">
            <a:avLst/>
          </a:prstGeom>
          <a:ln>
            <a:solidFill>
              <a:schemeClr val="tx1"/>
            </a:solidFill>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0CFEC368-1D7A-4F81-ABF6-AE0E36BAF64C}" type="slidenum">
              <a:rPr lang="en-US" smtClean="0"/>
              <a:pPr/>
              <a:t>27</a:t>
            </a:fld>
            <a:endParaRPr lang="en-US"/>
          </a:p>
        </p:txBody>
      </p:sp>
      <p:pic>
        <p:nvPicPr>
          <p:cNvPr id="7" name="Content Placeholder 3" descr="Screen Shot 2014-05-26 at 6.42.29 PM.png"/>
          <p:cNvPicPr>
            <a:picLocks noChangeAspect="1"/>
          </p:cNvPicPr>
          <p:nvPr/>
        </p:nvPicPr>
        <p:blipFill>
          <a:blip r:embed="rId5" cstate="email">
            <a:extLst>
              <a:ext uri="{28A0092B-C50C-407E-A947-70E740481C1C}">
                <a14:useLocalDpi xmlns:a14="http://schemas.microsoft.com/office/drawing/2010/main" val="0"/>
              </a:ext>
            </a:extLst>
          </a:blip>
          <a:srcRect t="7181" b="7181"/>
          <a:stretch>
            <a:fillRect/>
          </a:stretch>
        </p:blipFill>
        <p:spPr>
          <a:xfrm>
            <a:off x="4170835" y="4202547"/>
            <a:ext cx="1960192" cy="2346863"/>
          </a:xfrm>
          <a:prstGeom prst="rect">
            <a:avLst/>
          </a:prstGeom>
          <a:ln>
            <a:solidFill>
              <a:schemeClr val="tx1"/>
            </a:solidFill>
          </a:ln>
          <a:effectLst>
            <a:outerShdw blurRad="50800" dist="38100" dir="2700000" algn="tl" rotWithShape="0">
              <a:srgbClr val="000000">
                <a:alpha val="43000"/>
              </a:srgbClr>
            </a:outerShdw>
          </a:effectLst>
        </p:spPr>
      </p:pic>
      <p:pic>
        <p:nvPicPr>
          <p:cNvPr id="9" name="Content Placeholder 4" descr="service_map.png"/>
          <p:cNvPicPr>
            <a:picLocks noChangeAspect="1"/>
          </p:cNvPicPr>
          <p:nvPr/>
        </p:nvPicPr>
        <p:blipFill>
          <a:blip r:embed="rId6" cstate="email">
            <a:extLst>
              <a:ext uri="{28A0092B-C50C-407E-A947-70E740481C1C}">
                <a14:useLocalDpi xmlns:a14="http://schemas.microsoft.com/office/drawing/2010/main" val="0"/>
              </a:ext>
            </a:extLst>
          </a:blip>
          <a:srcRect l="2613" r="2613"/>
          <a:stretch>
            <a:fillRect/>
          </a:stretch>
        </p:blipFill>
        <p:spPr>
          <a:xfrm>
            <a:off x="4060082" y="1121604"/>
            <a:ext cx="2582007" cy="3091338"/>
          </a:xfrm>
          <a:prstGeom prst="rect">
            <a:avLst/>
          </a:prstGeom>
          <a:ln>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23727513"/>
      </p:ext>
    </p:extLst>
  </p:cSld>
  <p:clrMapOvr>
    <a:masterClrMapping/>
  </p:clrMapOvr>
  <mc:AlternateContent xmlns:mc="http://schemas.openxmlformats.org/markup-compatibility/2006" xmlns:p14="http://schemas.microsoft.com/office/powerpoint/2010/main">
    <mc:Choice Requires="p14">
      <p:transition spd="slow" p14:dur="2000" advTm="44002"/>
    </mc:Choice>
    <mc:Fallback xmlns="">
      <p:transition xmlns:p14="http://schemas.microsoft.com/office/powerpoint/2010/main" spd="slow" advTm="44002"/>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61723" y="414690"/>
            <a:ext cx="5327965" cy="625783"/>
          </a:xfrm>
        </p:spPr>
        <p:txBody>
          <a:bodyPr>
            <a:normAutofit fontScale="90000"/>
          </a:bodyPr>
          <a:lstStyle/>
          <a:p>
            <a:r>
              <a:rPr lang="en-US" b="1" dirty="0" err="1" smtClean="0"/>
              <a:t>Cloudmesh</a:t>
            </a:r>
            <a:r>
              <a:rPr lang="en-US" b="1" dirty="0" smtClean="0"/>
              <a:t> Definitions I</a:t>
            </a:r>
            <a:endParaRPr lang="en-US" b="1" dirty="0"/>
          </a:p>
        </p:txBody>
      </p:sp>
      <p:sp>
        <p:nvSpPr>
          <p:cNvPr id="3" name="Content Placeholder 2"/>
          <p:cNvSpPr>
            <a:spLocks noGrp="1"/>
          </p:cNvSpPr>
          <p:nvPr>
            <p:ph idx="1"/>
          </p:nvPr>
        </p:nvSpPr>
        <p:spPr>
          <a:xfrm>
            <a:off x="0" y="1023181"/>
            <a:ext cx="9144000" cy="6246055"/>
          </a:xfrm>
        </p:spPr>
        <p:txBody>
          <a:bodyPr>
            <a:normAutofit/>
          </a:bodyPr>
          <a:lstStyle/>
          <a:p>
            <a:r>
              <a:rPr lang="en-US" b="1" dirty="0"/>
              <a:t>Project</a:t>
            </a:r>
            <a:r>
              <a:rPr lang="en-US" b="1" dirty="0" smtClean="0"/>
              <a:t>: </a:t>
            </a:r>
            <a:r>
              <a:rPr lang="en-US" dirty="0" smtClean="0"/>
              <a:t>The research activity to be supported by </a:t>
            </a:r>
            <a:r>
              <a:rPr lang="en-US" dirty="0" err="1" smtClean="0"/>
              <a:t>Cloudmesh</a:t>
            </a:r>
            <a:r>
              <a:rPr lang="en-US" dirty="0" smtClean="0"/>
              <a:t>. </a:t>
            </a:r>
            <a:r>
              <a:rPr lang="en-US" dirty="0"/>
              <a:t>A project has roles and users </a:t>
            </a:r>
            <a:r>
              <a:rPr lang="en-US" dirty="0" smtClean="0"/>
              <a:t>assigned. The roles imply which types of SDDS can be used by users in the project</a:t>
            </a:r>
          </a:p>
          <a:p>
            <a:pPr lvl="1"/>
            <a:r>
              <a:rPr lang="en-US" dirty="0" smtClean="0"/>
              <a:t>FutureGrid has some roles but need to expand</a:t>
            </a:r>
          </a:p>
          <a:p>
            <a:pPr lvl="1"/>
            <a:r>
              <a:rPr lang="en-US" dirty="0" smtClean="0"/>
              <a:t>This definition supported by </a:t>
            </a:r>
            <a:r>
              <a:rPr lang="en-US" dirty="0" err="1" smtClean="0"/>
              <a:t>FutureSystems</a:t>
            </a:r>
            <a:r>
              <a:rPr lang="en-US" dirty="0" smtClean="0"/>
              <a:t> portal</a:t>
            </a:r>
            <a:endParaRPr lang="en-US" dirty="0"/>
          </a:p>
          <a:p>
            <a:r>
              <a:rPr lang="en-US" b="1" dirty="0"/>
              <a:t>User: </a:t>
            </a:r>
            <a:r>
              <a:rPr lang="en-US" dirty="0" smtClean="0"/>
              <a:t>Project participants</a:t>
            </a:r>
          </a:p>
          <a:p>
            <a:pPr lvl="1"/>
            <a:r>
              <a:rPr lang="en-US" dirty="0" smtClean="0"/>
              <a:t>Users have individual authorization roles and roles inherited from projects with which they are involved</a:t>
            </a:r>
          </a:p>
          <a:p>
            <a:pPr lvl="1"/>
            <a:r>
              <a:rPr lang="en-US" dirty="0" smtClean="0"/>
              <a:t>Users are assigned to projects by project lead</a:t>
            </a:r>
          </a:p>
          <a:p>
            <a:pPr lvl="1"/>
            <a:r>
              <a:rPr lang="en-US" dirty="0" smtClean="0"/>
              <a:t>Public projects can be joined by any </a:t>
            </a:r>
            <a:r>
              <a:rPr lang="en-US" dirty="0" err="1" smtClean="0"/>
              <a:t>Cloudmesh</a:t>
            </a:r>
            <a:r>
              <a:rPr lang="en-US" dirty="0" smtClean="0"/>
              <a:t> user</a:t>
            </a:r>
            <a:endParaRPr lang="en-US" dirty="0"/>
          </a:p>
          <a:p>
            <a:r>
              <a:rPr lang="en-US" b="1" dirty="0"/>
              <a:t>Experiment: </a:t>
            </a:r>
            <a:r>
              <a:rPr lang="en-US" dirty="0" smtClean="0"/>
              <a:t>The activity </a:t>
            </a:r>
            <a:r>
              <a:rPr lang="en-US" dirty="0"/>
              <a:t>unit for </a:t>
            </a:r>
            <a:r>
              <a:rPr lang="en-US" dirty="0" err="1" smtClean="0"/>
              <a:t>Cloudmesh</a:t>
            </a:r>
            <a:endParaRPr lang="en-US" dirty="0"/>
          </a:p>
          <a:p>
            <a:r>
              <a:rPr lang="en-US" b="1" dirty="0" smtClean="0"/>
              <a:t>SDDS: </a:t>
            </a:r>
            <a:r>
              <a:rPr lang="en-US" dirty="0" smtClean="0"/>
              <a:t>Software Defined Distributed System</a:t>
            </a:r>
          </a:p>
          <a:p>
            <a:r>
              <a:rPr lang="en-US" b="1" dirty="0" smtClean="0"/>
              <a:t>SDDSL: </a:t>
            </a:r>
            <a:r>
              <a:rPr lang="en-US" dirty="0" smtClean="0"/>
              <a:t>Specification Language for SDDS; essentially exists from various sources </a:t>
            </a:r>
          </a:p>
          <a:p>
            <a:endParaRPr lang="en-US" dirty="0"/>
          </a:p>
        </p:txBody>
      </p:sp>
    </p:spTree>
    <p:extLst>
      <p:ext uri="{BB962C8B-B14F-4D97-AF65-F5344CB8AC3E}">
        <p14:creationId xmlns:p14="http://schemas.microsoft.com/office/powerpoint/2010/main" val="2814965148"/>
      </p:ext>
    </p:extLst>
  </p:cSld>
  <p:clrMapOvr>
    <a:masterClrMapping/>
  </p:clrMapOvr>
  <mc:AlternateContent xmlns:mc="http://schemas.openxmlformats.org/markup-compatibility/2006" xmlns:p14="http://schemas.microsoft.com/office/powerpoint/2010/main">
    <mc:Choice Requires="p14">
      <p:transition spd="slow" p14:dur="2000" advTm="41780"/>
    </mc:Choice>
    <mc:Fallback xmlns="">
      <p:transition xmlns:p14="http://schemas.microsoft.com/office/powerpoint/2010/main" spd="slow" advTm="41780"/>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1453081" y="196835"/>
            <a:ext cx="5309857" cy="817153"/>
          </a:xfrm>
        </p:spPr>
        <p:txBody>
          <a:bodyPr>
            <a:normAutofit fontScale="90000"/>
          </a:bodyPr>
          <a:lstStyle/>
          <a:p>
            <a:r>
              <a:rPr lang="en-US" b="1" dirty="0" err="1"/>
              <a:t>Cloudmesh</a:t>
            </a:r>
            <a:r>
              <a:rPr lang="en-US" b="1" dirty="0"/>
              <a:t> Definitions </a:t>
            </a:r>
            <a:r>
              <a:rPr lang="en-US" b="1" dirty="0" smtClean="0"/>
              <a:t>II</a:t>
            </a:r>
            <a:endParaRPr lang="en-US" dirty="0"/>
          </a:p>
        </p:txBody>
      </p:sp>
      <p:sp>
        <p:nvSpPr>
          <p:cNvPr id="3" name="Content Placeholder 2"/>
          <p:cNvSpPr>
            <a:spLocks noGrp="1"/>
          </p:cNvSpPr>
          <p:nvPr>
            <p:ph idx="1"/>
          </p:nvPr>
        </p:nvSpPr>
        <p:spPr>
          <a:xfrm>
            <a:off x="0" y="787791"/>
            <a:ext cx="9144000" cy="5848399"/>
          </a:xfrm>
        </p:spPr>
        <p:txBody>
          <a:bodyPr>
            <a:normAutofit/>
          </a:bodyPr>
          <a:lstStyle/>
          <a:p>
            <a:r>
              <a:rPr lang="en-US" b="1" dirty="0"/>
              <a:t>Infrastructure: </a:t>
            </a:r>
            <a:r>
              <a:rPr lang="en-US" dirty="0" smtClean="0"/>
              <a:t>Clusters: Computers, </a:t>
            </a:r>
            <a:r>
              <a:rPr lang="en-US" dirty="0"/>
              <a:t>Storage, Network with some reason to be treated as one: </a:t>
            </a:r>
            <a:r>
              <a:rPr lang="en-US" dirty="0" smtClean="0"/>
              <a:t>Infrastructure </a:t>
            </a:r>
            <a:r>
              <a:rPr lang="en-US" dirty="0"/>
              <a:t>has </a:t>
            </a:r>
          </a:p>
          <a:p>
            <a:pPr lvl="1"/>
            <a:r>
              <a:rPr lang="en-US" dirty="0" smtClean="0"/>
              <a:t>Type as in different Amazon Instance Types</a:t>
            </a:r>
          </a:p>
          <a:p>
            <a:pPr lvl="1"/>
            <a:r>
              <a:rPr lang="en-US" dirty="0" smtClean="0"/>
              <a:t>Management </a:t>
            </a:r>
            <a:r>
              <a:rPr lang="en-US" dirty="0"/>
              <a:t>Structure</a:t>
            </a:r>
          </a:p>
          <a:p>
            <a:pPr lvl="1"/>
            <a:r>
              <a:rPr lang="en-US" dirty="0"/>
              <a:t>Provisioning rules for administrators</a:t>
            </a:r>
          </a:p>
          <a:p>
            <a:pPr lvl="1"/>
            <a:r>
              <a:rPr lang="en-US" dirty="0"/>
              <a:t>Usage rules for users of particular roles</a:t>
            </a:r>
          </a:p>
          <a:p>
            <a:pPr lvl="1"/>
            <a:r>
              <a:rPr lang="en-US" dirty="0"/>
              <a:t>A current </a:t>
            </a:r>
            <a:r>
              <a:rPr lang="en-US" dirty="0" smtClean="0"/>
              <a:t>state</a:t>
            </a:r>
          </a:p>
          <a:p>
            <a:pPr lvl="1"/>
            <a:r>
              <a:rPr lang="en-US" dirty="0" smtClean="0"/>
              <a:t>A time interval ranging from transient to a longer term persistence and including a scheduled start time</a:t>
            </a:r>
          </a:p>
          <a:p>
            <a:pPr lvl="2"/>
            <a:r>
              <a:rPr lang="en-US" dirty="0" smtClean="0"/>
              <a:t>Note storage could often need to be persistent</a:t>
            </a:r>
            <a:endParaRPr lang="en-US" dirty="0"/>
          </a:p>
          <a:p>
            <a:r>
              <a:rPr lang="en-US" b="1" dirty="0"/>
              <a:t>Virtual Infrastructure: </a:t>
            </a:r>
            <a:r>
              <a:rPr lang="en-US" dirty="0" smtClean="0"/>
              <a:t>Dynamically defined</a:t>
            </a:r>
            <a:r>
              <a:rPr lang="en-US" b="1" dirty="0" smtClean="0"/>
              <a:t> </a:t>
            </a:r>
            <a:r>
              <a:rPr lang="en-US" dirty="0" smtClean="0"/>
              <a:t>Slices </a:t>
            </a:r>
            <a:r>
              <a:rPr lang="en-US" dirty="0"/>
              <a:t>of Infrastructure</a:t>
            </a:r>
          </a:p>
          <a:p>
            <a:r>
              <a:rPr lang="en-US" b="1" dirty="0" smtClean="0"/>
              <a:t>Federated Virtual Infrastructure </a:t>
            </a:r>
            <a:r>
              <a:rPr lang="en-US" dirty="0" smtClean="0"/>
              <a:t>is a Software Defined Distributed System SDDS assigned to a </a:t>
            </a:r>
            <a:r>
              <a:rPr lang="en-US" dirty="0" err="1" smtClean="0"/>
              <a:t>Cloudmesh</a:t>
            </a:r>
            <a:r>
              <a:rPr lang="en-US" dirty="0" smtClean="0"/>
              <a:t> user for an Experiment in a Project</a:t>
            </a:r>
          </a:p>
          <a:p>
            <a:endParaRPr lang="en-US" dirty="0"/>
          </a:p>
        </p:txBody>
      </p:sp>
    </p:spTree>
    <p:extLst>
      <p:ext uri="{BB962C8B-B14F-4D97-AF65-F5344CB8AC3E}">
        <p14:creationId xmlns:p14="http://schemas.microsoft.com/office/powerpoint/2010/main" val="1982011776"/>
      </p:ext>
    </p:extLst>
  </p:cSld>
  <p:clrMapOvr>
    <a:masterClrMapping/>
  </p:clrMapOvr>
  <mc:AlternateContent xmlns:mc="http://schemas.openxmlformats.org/markup-compatibility/2006" xmlns:p14="http://schemas.microsoft.com/office/powerpoint/2010/main">
    <mc:Choice Requires="p14">
      <p:transition spd="slow" p14:dur="2000" advTm="51919"/>
    </mc:Choice>
    <mc:Fallback xmlns="">
      <p:transition xmlns:p14="http://schemas.microsoft.com/office/powerpoint/2010/main" spd="slow" advTm="51919"/>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Cloudmesh</a:t>
            </a:r>
            <a:r>
              <a:rPr lang="en-US" dirty="0" smtClean="0"/>
              <a:t>: Accounting</a:t>
            </a:r>
            <a:endParaRPr lang="en-US" dirty="0"/>
          </a:p>
        </p:txBody>
      </p:sp>
      <p:sp>
        <p:nvSpPr>
          <p:cNvPr id="3" name="Content Placeholder 2"/>
          <p:cNvSpPr>
            <a:spLocks noGrp="1"/>
          </p:cNvSpPr>
          <p:nvPr>
            <p:ph idx="1"/>
          </p:nvPr>
        </p:nvSpPr>
        <p:spPr/>
        <p:txBody>
          <a:bodyPr/>
          <a:lstStyle/>
          <a:p>
            <a:r>
              <a:rPr lang="en-US" dirty="0" smtClean="0"/>
              <a:t>Project based accounting</a:t>
            </a:r>
          </a:p>
          <a:p>
            <a:r>
              <a:rPr lang="en-US" dirty="0" smtClean="0"/>
              <a:t>Federated data sources</a:t>
            </a:r>
          </a:p>
          <a:p>
            <a:r>
              <a:rPr lang="en-US" dirty="0" smtClean="0"/>
              <a:t>Demonstrated integrated accounting with XSEDE resources on FutureGrid</a:t>
            </a:r>
          </a:p>
          <a:p>
            <a:r>
              <a:rPr lang="en-US" dirty="0" smtClean="0"/>
              <a:t>Close interaction with XD TAS project, would allow integration of </a:t>
            </a:r>
            <a:r>
              <a:rPr lang="en-US" dirty="0" err="1" smtClean="0"/>
              <a:t>cloudmetrics</a:t>
            </a:r>
            <a:r>
              <a:rPr lang="en-US" dirty="0" smtClean="0"/>
              <a:t> into </a:t>
            </a:r>
            <a:r>
              <a:rPr lang="en-US" dirty="0" err="1" smtClean="0"/>
              <a:t>XDMoD</a:t>
            </a:r>
            <a:r>
              <a:rPr lang="en-US" dirty="0" smtClean="0"/>
              <a:t>. </a:t>
            </a:r>
            <a:r>
              <a:rPr lang="en-US" dirty="0"/>
              <a:t>Bridges HPC and Cloud systems </a:t>
            </a:r>
            <a:endParaRPr lang="en-US" dirty="0" smtClean="0"/>
          </a:p>
          <a:p>
            <a:r>
              <a:rPr lang="en-US" dirty="0" smtClean="0"/>
              <a:t>Supports multiple cloud metric frameworks (we demonstrated in FutureGrid (OpenStack, Eucalyptus, Nimbus integration)</a:t>
            </a:r>
          </a:p>
        </p:txBody>
      </p:sp>
    </p:spTree>
    <p:extLst>
      <p:ext uri="{BB962C8B-B14F-4D97-AF65-F5344CB8AC3E}">
        <p14:creationId xmlns:p14="http://schemas.microsoft.com/office/powerpoint/2010/main" val="782305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75902" y="317674"/>
            <a:ext cx="8868098" cy="598283"/>
          </a:xfrm>
        </p:spPr>
        <p:txBody>
          <a:bodyPr>
            <a:normAutofit fontScale="90000"/>
          </a:bodyPr>
          <a:lstStyle/>
          <a:p>
            <a:r>
              <a:rPr lang="en-US" dirty="0" smtClean="0"/>
              <a:t>SDDS Software Defined Distributed Systems</a:t>
            </a:r>
            <a:endParaRPr lang="en-US" dirty="0"/>
          </a:p>
        </p:txBody>
      </p:sp>
      <p:sp>
        <p:nvSpPr>
          <p:cNvPr id="3" name="Content Placeholder 2"/>
          <p:cNvSpPr>
            <a:spLocks noGrp="1"/>
          </p:cNvSpPr>
          <p:nvPr>
            <p:ph idx="1"/>
          </p:nvPr>
        </p:nvSpPr>
        <p:spPr>
          <a:xfrm>
            <a:off x="0" y="951292"/>
            <a:ext cx="9144000" cy="1082667"/>
          </a:xfrm>
        </p:spPr>
        <p:txBody>
          <a:bodyPr>
            <a:normAutofit fontScale="70000" lnSpcReduction="20000"/>
          </a:bodyPr>
          <a:lstStyle/>
          <a:p>
            <a:r>
              <a:rPr lang="en-US" dirty="0" err="1" smtClean="0"/>
              <a:t>Cloudmesh</a:t>
            </a:r>
            <a:r>
              <a:rPr lang="en-US" dirty="0" smtClean="0"/>
              <a:t> builds infrastructure as SDDS consisting of one or more virtual clusters or slices with extensive built-in monitoring</a:t>
            </a:r>
          </a:p>
          <a:p>
            <a:r>
              <a:rPr lang="en-US" dirty="0" smtClean="0"/>
              <a:t>These slices are instantiated on infrastructures with various owners</a:t>
            </a:r>
          </a:p>
          <a:p>
            <a:r>
              <a:rPr lang="en-US" dirty="0" smtClean="0"/>
              <a:t>Controlled by roles/rules of Project, User, infrastructure</a:t>
            </a:r>
          </a:p>
        </p:txBody>
      </p:sp>
      <p:grpSp>
        <p:nvGrpSpPr>
          <p:cNvPr id="6" name="Group 5"/>
          <p:cNvGrpSpPr/>
          <p:nvPr/>
        </p:nvGrpSpPr>
        <p:grpSpPr>
          <a:xfrm>
            <a:off x="358151" y="2163839"/>
            <a:ext cx="5943303" cy="4276719"/>
            <a:chOff x="1814535" y="1123956"/>
            <a:chExt cx="5943303" cy="4276719"/>
          </a:xfrm>
        </p:grpSpPr>
        <p:cxnSp>
          <p:nvCxnSpPr>
            <p:cNvPr id="7" name="Straight Arrow Connector 6"/>
            <p:cNvCxnSpPr>
              <a:stCxn id="25" idx="1"/>
              <a:endCxn id="11" idx="6"/>
            </p:cNvCxnSpPr>
            <p:nvPr/>
          </p:nvCxnSpPr>
          <p:spPr>
            <a:xfrm flipH="1">
              <a:off x="4410075" y="2783098"/>
              <a:ext cx="314325" cy="3912"/>
            </a:xfrm>
            <a:prstGeom prst="straightConnector1">
              <a:avLst/>
            </a:prstGeom>
            <a:noFill/>
            <a:ln w="22225" cap="flat" cmpd="sng" algn="ctr">
              <a:solidFill>
                <a:srgbClr val="1F497D"/>
              </a:solidFill>
              <a:prstDash val="solid"/>
              <a:tailEnd type="triangle" w="lg" len="lg"/>
            </a:ln>
            <a:effectLst/>
          </p:spPr>
        </p:cxnSp>
        <p:sp>
          <p:nvSpPr>
            <p:cNvPr id="8" name="Rectangle 7"/>
            <p:cNvSpPr/>
            <p:nvPr/>
          </p:nvSpPr>
          <p:spPr>
            <a:xfrm>
              <a:off x="3323545" y="1399174"/>
              <a:ext cx="1162731" cy="586740"/>
            </a:xfrm>
            <a:prstGeom prst="rect">
              <a:avLst/>
            </a:prstGeom>
            <a:noFill/>
            <a:ln w="12700" cap="flat" cmpd="sng" algn="ctr">
              <a:solidFill>
                <a:sysClr val="window" lastClr="FFFFFF">
                  <a:lumMod val="6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 name="Text Box 3"/>
            <p:cNvSpPr txBox="1"/>
            <p:nvPr/>
          </p:nvSpPr>
          <p:spPr>
            <a:xfrm>
              <a:off x="3566205" y="1506484"/>
              <a:ext cx="1052535" cy="332105"/>
            </a:xfrm>
            <a:prstGeom prst="rect">
              <a:avLst/>
            </a:prstGeom>
            <a:noFill/>
            <a:ln w="25400" cap="flat" cmpd="sng" algn="ctr">
              <a:noFill/>
              <a:prstDash val="solid"/>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5000"/>
                </a:lnSpc>
                <a:spcBef>
                  <a:spcPts val="0"/>
                </a:spcBef>
                <a:spcAft>
                  <a:spcPts val="80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mbria"/>
                  <a:ea typeface="Calibri"/>
                  <a:cs typeface="+mn-cs"/>
                </a:rPr>
                <a:t>Python or REST API</a:t>
              </a:r>
              <a:endParaRPr kumimoji="0" lang="en-US" sz="1200" b="1" i="0" u="none" strike="noStrike" kern="0" cap="none" spc="0" normalizeH="0" baseline="0" noProof="0" dirty="0" smtClean="0">
                <a:ln>
                  <a:noFill/>
                </a:ln>
                <a:solidFill>
                  <a:prstClr val="white"/>
                </a:solidFill>
                <a:effectLst/>
                <a:uLnTx/>
                <a:uFillTx/>
                <a:latin typeface="Times New Roman"/>
                <a:ea typeface="Times New Roman"/>
                <a:cs typeface="+mn-cs"/>
              </a:endParaRPr>
            </a:p>
          </p:txBody>
        </p:sp>
        <p:sp>
          <p:nvSpPr>
            <p:cNvPr id="10" name="Rectangle 9"/>
            <p:cNvSpPr/>
            <p:nvPr/>
          </p:nvSpPr>
          <p:spPr>
            <a:xfrm>
              <a:off x="3323545" y="1123956"/>
              <a:ext cx="1162730" cy="374341"/>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User in Project</a:t>
              </a:r>
            </a:p>
          </p:txBody>
        </p:sp>
        <p:sp>
          <p:nvSpPr>
            <p:cNvPr id="11" name="Oval 10"/>
            <p:cNvSpPr/>
            <p:nvPr/>
          </p:nvSpPr>
          <p:spPr>
            <a:xfrm>
              <a:off x="3437801" y="2595914"/>
              <a:ext cx="972274" cy="382191"/>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0" tIns="9144"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lang="en-US" sz="1400" b="1" kern="0" dirty="0" smtClean="0">
                  <a:solidFill>
                    <a:prstClr val="white"/>
                  </a:solidFill>
                  <a:latin typeface="Calibri"/>
                  <a:ea typeface="Calibri"/>
                  <a:cs typeface="Times New Roman"/>
                </a:rPr>
                <a:t>CM</a:t>
              </a:r>
              <a:r>
                <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rPr>
                <a:t>Plan</a:t>
              </a:r>
            </a:p>
          </p:txBody>
        </p:sp>
        <p:cxnSp>
          <p:nvCxnSpPr>
            <p:cNvPr id="12" name="Straight Arrow Connector 11"/>
            <p:cNvCxnSpPr>
              <a:stCxn id="44" idx="2"/>
              <a:endCxn id="11" idx="0"/>
            </p:cNvCxnSpPr>
            <p:nvPr/>
          </p:nvCxnSpPr>
          <p:spPr>
            <a:xfrm>
              <a:off x="3923643" y="2218282"/>
              <a:ext cx="295" cy="377632"/>
            </a:xfrm>
            <a:prstGeom prst="straightConnector1">
              <a:avLst/>
            </a:prstGeom>
            <a:noFill/>
            <a:ln w="38100" cap="flat" cmpd="sng" algn="ctr">
              <a:solidFill>
                <a:sysClr val="window" lastClr="FFFFFF">
                  <a:lumMod val="65000"/>
                </a:sysClr>
              </a:solidFill>
              <a:prstDash val="solid"/>
              <a:tailEnd type="triangle" w="lg" len="lg"/>
            </a:ln>
            <a:effectLst/>
          </p:spPr>
        </p:cxnSp>
        <p:sp>
          <p:nvSpPr>
            <p:cNvPr id="13" name="Oval 12"/>
            <p:cNvSpPr/>
            <p:nvPr/>
          </p:nvSpPr>
          <p:spPr>
            <a:xfrm>
              <a:off x="3323545" y="3556154"/>
              <a:ext cx="1229124" cy="247155"/>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err="1" smtClean="0">
                  <a:ln>
                    <a:noFill/>
                  </a:ln>
                  <a:solidFill>
                    <a:prstClr val="white"/>
                  </a:solidFill>
                  <a:effectLst/>
                  <a:uLnTx/>
                  <a:uFillTx/>
                  <a:latin typeface="Calibri"/>
                  <a:ea typeface="Calibri"/>
                  <a:cs typeface="Times New Roman"/>
                </a:rPr>
                <a:t>CMProv</a:t>
              </a:r>
              <a:endParaRPr kumimoji="0" lang="en-US" sz="1400" b="1" i="0" u="none" strike="noStrike" kern="0" cap="none" spc="0" normalizeH="0" baseline="0" noProof="0" dirty="0" smtClean="0">
                <a:ln>
                  <a:noFill/>
                </a:ln>
                <a:solidFill>
                  <a:prstClr val="white"/>
                </a:solidFill>
                <a:effectLst/>
                <a:uLnTx/>
                <a:uFillTx/>
                <a:latin typeface="Times New Roman"/>
                <a:ea typeface="Times New Roman"/>
                <a:cs typeface="+mn-cs"/>
              </a:endParaRPr>
            </a:p>
          </p:txBody>
        </p:sp>
        <p:cxnSp>
          <p:nvCxnSpPr>
            <p:cNvPr id="14" name="Straight Arrow Connector 13"/>
            <p:cNvCxnSpPr>
              <a:stCxn id="11" idx="4"/>
              <a:endCxn id="13" idx="0"/>
            </p:cNvCxnSpPr>
            <p:nvPr/>
          </p:nvCxnSpPr>
          <p:spPr>
            <a:xfrm>
              <a:off x="3923938" y="2978105"/>
              <a:ext cx="14169" cy="578049"/>
            </a:xfrm>
            <a:prstGeom prst="straightConnector1">
              <a:avLst/>
            </a:prstGeom>
            <a:noFill/>
            <a:ln w="38100" cap="flat" cmpd="sng" algn="ctr">
              <a:solidFill>
                <a:sysClr val="window" lastClr="FFFFFF">
                  <a:lumMod val="65000"/>
                </a:sysClr>
              </a:solidFill>
              <a:prstDash val="solid"/>
              <a:tailEnd type="triangle" w="lg" len="lg"/>
            </a:ln>
            <a:effectLst/>
          </p:spPr>
        </p:cxnSp>
        <p:sp>
          <p:nvSpPr>
            <p:cNvPr id="15" name="Oval 14"/>
            <p:cNvSpPr/>
            <p:nvPr/>
          </p:nvSpPr>
          <p:spPr>
            <a:xfrm>
              <a:off x="1872638" y="2593422"/>
              <a:ext cx="1115400" cy="384683"/>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err="1" smtClean="0">
                  <a:ln>
                    <a:noFill/>
                  </a:ln>
                  <a:solidFill>
                    <a:prstClr val="white"/>
                  </a:solidFill>
                  <a:effectLst/>
                  <a:uLnTx/>
                  <a:uFillTx/>
                  <a:latin typeface="Calibri"/>
                  <a:ea typeface="Calibri"/>
                  <a:cs typeface="Times New Roman"/>
                </a:rPr>
                <a:t>CMMon</a:t>
              </a:r>
              <a:endPar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endParaRPr>
            </a:p>
          </p:txBody>
        </p:sp>
        <p:cxnSp>
          <p:nvCxnSpPr>
            <p:cNvPr id="16" name="Straight Arrow Connector 15"/>
            <p:cNvCxnSpPr>
              <a:stCxn id="15" idx="6"/>
              <a:endCxn id="11" idx="2"/>
            </p:cNvCxnSpPr>
            <p:nvPr/>
          </p:nvCxnSpPr>
          <p:spPr>
            <a:xfrm>
              <a:off x="2988038" y="2785764"/>
              <a:ext cx="449763" cy="1246"/>
            </a:xfrm>
            <a:prstGeom prst="straightConnector1">
              <a:avLst/>
            </a:prstGeom>
            <a:noFill/>
            <a:ln w="38100" cap="flat" cmpd="sng" algn="ctr">
              <a:solidFill>
                <a:sysClr val="window" lastClr="FFFFFF">
                  <a:lumMod val="65000"/>
                </a:sysClr>
              </a:solidFill>
              <a:prstDash val="solid"/>
              <a:tailEnd type="triangle" w="lg" len="lg"/>
            </a:ln>
            <a:effectLst/>
          </p:spPr>
        </p:cxnSp>
        <p:sp>
          <p:nvSpPr>
            <p:cNvPr id="17" name="Rectangle 16"/>
            <p:cNvSpPr/>
            <p:nvPr/>
          </p:nvSpPr>
          <p:spPr>
            <a:xfrm>
              <a:off x="1814535" y="3122403"/>
              <a:ext cx="1267799" cy="66841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Infrastructure (Cluster, Storage, Network, CPS)</a:t>
              </a: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 </a:t>
              </a:r>
            </a:p>
          </p:txBody>
        </p:sp>
        <p:sp>
          <p:nvSpPr>
            <p:cNvPr id="18" name="Rectangle 17"/>
            <p:cNvSpPr/>
            <p:nvPr/>
          </p:nvSpPr>
          <p:spPr>
            <a:xfrm>
              <a:off x="1814535" y="3790207"/>
              <a:ext cx="1277303" cy="1610468"/>
            </a:xfrm>
            <a:prstGeom prst="rect">
              <a:avLst/>
            </a:prstGeom>
            <a:noFill/>
            <a:ln w="19050" cap="flat" cmpd="sng" algn="ctr">
              <a:solidFill>
                <a:srgbClr val="CACACA"/>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Instance Type</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Current State</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Management Structure</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Provisioning Rules</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Usage Rules (depends on user roles)</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p:txBody>
        </p:sp>
        <p:sp>
          <p:nvSpPr>
            <p:cNvPr id="19" name="Flowchart: Magnetic Disk 18"/>
            <p:cNvSpPr/>
            <p:nvPr/>
          </p:nvSpPr>
          <p:spPr>
            <a:xfrm>
              <a:off x="3343253" y="4123607"/>
              <a:ext cx="1161370" cy="570746"/>
            </a:xfrm>
            <a:prstGeom prst="flowChartMagneticDisk">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latin typeface="Times New Roman"/>
                <a:ea typeface="Times New Roman"/>
                <a:cs typeface="+mn-cs"/>
              </a:endParaRPr>
            </a:p>
          </p:txBody>
        </p:sp>
        <p:cxnSp>
          <p:nvCxnSpPr>
            <p:cNvPr id="20" name="Straight Arrow Connector 19"/>
            <p:cNvCxnSpPr/>
            <p:nvPr/>
          </p:nvCxnSpPr>
          <p:spPr>
            <a:xfrm flipV="1">
              <a:off x="3930038" y="3803309"/>
              <a:ext cx="0" cy="320298"/>
            </a:xfrm>
            <a:prstGeom prst="straightConnector1">
              <a:avLst/>
            </a:prstGeom>
            <a:noFill/>
            <a:ln w="38100" cap="flat" cmpd="sng" algn="ctr">
              <a:solidFill>
                <a:sysClr val="window" lastClr="FFFFFF">
                  <a:lumMod val="65000"/>
                </a:sysClr>
              </a:solidFill>
              <a:prstDash val="solid"/>
              <a:tailEnd type="triangle" w="lg" len="lg"/>
            </a:ln>
            <a:effectLst/>
          </p:spPr>
        </p:cxnSp>
        <p:cxnSp>
          <p:nvCxnSpPr>
            <p:cNvPr id="21" name="Straight Connector 20"/>
            <p:cNvCxnSpPr>
              <a:endCxn id="19" idx="2"/>
            </p:cNvCxnSpPr>
            <p:nvPr/>
          </p:nvCxnSpPr>
          <p:spPr>
            <a:xfrm>
              <a:off x="3133703" y="4405361"/>
              <a:ext cx="209550" cy="3619"/>
            </a:xfrm>
            <a:prstGeom prst="line">
              <a:avLst/>
            </a:prstGeom>
            <a:noFill/>
            <a:ln w="15875" cap="flat" cmpd="sng" algn="ctr">
              <a:solidFill>
                <a:sysClr val="window" lastClr="FFFFFF">
                  <a:lumMod val="65000"/>
                </a:sysClr>
              </a:solidFill>
              <a:prstDash val="sysDash"/>
            </a:ln>
            <a:effectLst/>
          </p:spPr>
        </p:cxnSp>
        <p:sp>
          <p:nvSpPr>
            <p:cNvPr id="22" name="Flowchart: Magnetic Disk 21"/>
            <p:cNvSpPr/>
            <p:nvPr/>
          </p:nvSpPr>
          <p:spPr>
            <a:xfrm>
              <a:off x="5978843" y="1894500"/>
              <a:ext cx="839470" cy="458288"/>
            </a:xfrm>
            <a:prstGeom prst="flowChartMagneticDisk">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Results</a:t>
              </a:r>
            </a:p>
          </p:txBody>
        </p:sp>
        <p:sp>
          <p:nvSpPr>
            <p:cNvPr id="23" name="Oval 22"/>
            <p:cNvSpPr/>
            <p:nvPr/>
          </p:nvSpPr>
          <p:spPr>
            <a:xfrm>
              <a:off x="5846713" y="2593422"/>
              <a:ext cx="1111182" cy="289560"/>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err="1" smtClean="0">
                  <a:ln>
                    <a:noFill/>
                  </a:ln>
                  <a:solidFill>
                    <a:prstClr val="white"/>
                  </a:solidFill>
                  <a:effectLst/>
                  <a:uLnTx/>
                  <a:uFillTx/>
                  <a:latin typeface="Calibri"/>
                  <a:ea typeface="Calibri"/>
                  <a:cs typeface="Times New Roman"/>
                </a:rPr>
                <a:t>CMExec</a:t>
              </a:r>
              <a:endPar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endParaRPr>
            </a:p>
          </p:txBody>
        </p:sp>
        <p:cxnSp>
          <p:nvCxnSpPr>
            <p:cNvPr id="24" name="Straight Arrow Connector 23"/>
            <p:cNvCxnSpPr>
              <a:stCxn id="23" idx="4"/>
            </p:cNvCxnSpPr>
            <p:nvPr/>
          </p:nvCxnSpPr>
          <p:spPr>
            <a:xfrm>
              <a:off x="6402304" y="2882982"/>
              <a:ext cx="889" cy="219994"/>
            </a:xfrm>
            <a:prstGeom prst="straightConnector1">
              <a:avLst/>
            </a:prstGeom>
            <a:noFill/>
            <a:ln w="25400" cap="flat" cmpd="sng" algn="ctr">
              <a:solidFill>
                <a:sysClr val="window" lastClr="FFFFFF">
                  <a:lumMod val="50000"/>
                </a:sysClr>
              </a:solidFill>
              <a:prstDash val="solid"/>
              <a:headEnd type="none" w="med" len="med"/>
              <a:tailEnd type="triangle" w="med" len="med"/>
            </a:ln>
            <a:effectLst/>
          </p:spPr>
        </p:cxnSp>
        <p:sp>
          <p:nvSpPr>
            <p:cNvPr id="25" name="Rectangle 24"/>
            <p:cNvSpPr/>
            <p:nvPr/>
          </p:nvSpPr>
          <p:spPr>
            <a:xfrm>
              <a:off x="4724400" y="2588090"/>
              <a:ext cx="836295" cy="390016"/>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User Roles</a:t>
              </a:r>
            </a:p>
          </p:txBody>
        </p:sp>
        <p:cxnSp>
          <p:nvCxnSpPr>
            <p:cNvPr id="26" name="Straight Arrow Connector 25"/>
            <p:cNvCxnSpPr>
              <a:stCxn id="25" idx="3"/>
            </p:cNvCxnSpPr>
            <p:nvPr/>
          </p:nvCxnSpPr>
          <p:spPr>
            <a:xfrm>
              <a:off x="5560695" y="2783098"/>
              <a:ext cx="276705" cy="0"/>
            </a:xfrm>
            <a:prstGeom prst="straightConnector1">
              <a:avLst/>
            </a:prstGeom>
            <a:noFill/>
            <a:ln w="22225" cap="flat" cmpd="sng" algn="ctr">
              <a:solidFill>
                <a:srgbClr val="1F497D"/>
              </a:solidFill>
              <a:prstDash val="solid"/>
              <a:tailEnd type="triangle" w="lg" len="lg"/>
            </a:ln>
            <a:effectLst/>
          </p:spPr>
        </p:cxnSp>
        <p:cxnSp>
          <p:nvCxnSpPr>
            <p:cNvPr id="27" name="Straight Arrow Connector 26"/>
            <p:cNvCxnSpPr>
              <a:stCxn id="23" idx="0"/>
              <a:endCxn id="22" idx="3"/>
            </p:cNvCxnSpPr>
            <p:nvPr/>
          </p:nvCxnSpPr>
          <p:spPr>
            <a:xfrm flipH="1" flipV="1">
              <a:off x="6398578" y="2352788"/>
              <a:ext cx="3726" cy="240634"/>
            </a:xfrm>
            <a:prstGeom prst="straightConnector1">
              <a:avLst/>
            </a:prstGeom>
            <a:noFill/>
            <a:ln w="25400" cap="flat" cmpd="sng" algn="ctr">
              <a:solidFill>
                <a:sysClr val="window" lastClr="FFFFFF">
                  <a:lumMod val="50000"/>
                </a:sysClr>
              </a:solidFill>
              <a:prstDash val="solid"/>
              <a:headEnd type="none" w="med" len="med"/>
              <a:tailEnd type="triangle" w="med" len="med"/>
            </a:ln>
            <a:effectLst/>
          </p:spPr>
        </p:cxnSp>
        <p:sp>
          <p:nvSpPr>
            <p:cNvPr id="28" name="Rounded Rectangle 27"/>
            <p:cNvSpPr/>
            <p:nvPr/>
          </p:nvSpPr>
          <p:spPr>
            <a:xfrm>
              <a:off x="3333750" y="4930248"/>
              <a:ext cx="2247898" cy="470427"/>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User role and infrastructure rule dependent security checks</a:t>
              </a:r>
            </a:p>
          </p:txBody>
        </p:sp>
        <p:cxnSp>
          <p:nvCxnSpPr>
            <p:cNvPr id="29" name="Straight Arrow Connector 28"/>
            <p:cNvCxnSpPr>
              <a:stCxn id="25" idx="2"/>
            </p:cNvCxnSpPr>
            <p:nvPr/>
          </p:nvCxnSpPr>
          <p:spPr>
            <a:xfrm>
              <a:off x="5142548" y="2978106"/>
              <a:ext cx="20977" cy="1918858"/>
            </a:xfrm>
            <a:prstGeom prst="straightConnector1">
              <a:avLst/>
            </a:prstGeom>
            <a:noFill/>
            <a:ln w="22225" cap="flat" cmpd="sng" algn="ctr">
              <a:solidFill>
                <a:srgbClr val="1F497D"/>
              </a:solidFill>
              <a:prstDash val="solid"/>
              <a:tailEnd type="triangle" w="lg" len="lg"/>
            </a:ln>
            <a:effectLst/>
          </p:spPr>
        </p:cxnSp>
        <p:cxnSp>
          <p:nvCxnSpPr>
            <p:cNvPr id="30" name="Straight Arrow Connector 29"/>
            <p:cNvCxnSpPr>
              <a:stCxn id="13" idx="6"/>
            </p:cNvCxnSpPr>
            <p:nvPr/>
          </p:nvCxnSpPr>
          <p:spPr>
            <a:xfrm flipV="1">
              <a:off x="4552669" y="3679731"/>
              <a:ext cx="1118219" cy="1"/>
            </a:xfrm>
            <a:prstGeom prst="straightConnector1">
              <a:avLst/>
            </a:prstGeom>
            <a:noFill/>
            <a:ln w="38100" cap="flat" cmpd="sng" algn="ctr">
              <a:solidFill>
                <a:sysClr val="window" lastClr="FFFFFF">
                  <a:lumMod val="65000"/>
                </a:sysClr>
              </a:solidFill>
              <a:prstDash val="solid"/>
              <a:tailEnd type="triangle" w="lg" len="lg"/>
            </a:ln>
            <a:effectLst/>
          </p:spPr>
        </p:cxnSp>
        <p:cxnSp>
          <p:nvCxnSpPr>
            <p:cNvPr id="31" name="Straight Arrow Connector 30"/>
            <p:cNvCxnSpPr>
              <a:stCxn id="19" idx="3"/>
            </p:cNvCxnSpPr>
            <p:nvPr/>
          </p:nvCxnSpPr>
          <p:spPr>
            <a:xfrm flipH="1">
              <a:off x="3923622" y="4694353"/>
              <a:ext cx="316" cy="234515"/>
            </a:xfrm>
            <a:prstGeom prst="straightConnector1">
              <a:avLst/>
            </a:prstGeom>
            <a:noFill/>
            <a:ln w="25400" cap="flat" cmpd="sng" algn="ctr">
              <a:solidFill>
                <a:sysClr val="window" lastClr="FFFFFF">
                  <a:lumMod val="50000"/>
                </a:sysClr>
              </a:solidFill>
              <a:prstDash val="solid"/>
              <a:headEnd type="triangle" w="med" len="med"/>
              <a:tailEnd type="triangle" w="med" len="med"/>
            </a:ln>
            <a:effectLst/>
          </p:spPr>
        </p:cxnSp>
        <p:sp>
          <p:nvSpPr>
            <p:cNvPr id="32" name="Rectangle 31"/>
            <p:cNvSpPr/>
            <p:nvPr/>
          </p:nvSpPr>
          <p:spPr>
            <a:xfrm>
              <a:off x="4562476" y="1469409"/>
              <a:ext cx="1324950" cy="381122"/>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ea typeface="Calibri"/>
                  <a:cs typeface="+mn-cs"/>
                </a:rPr>
                <a:t>Request</a:t>
              </a:r>
              <a:endParaRPr kumimoji="0" lang="en-US" sz="1200" b="0" i="0" u="none" strike="noStrike" kern="0" cap="none" spc="0" normalizeH="0" baseline="0" noProof="0" dirty="0" smtClean="0">
                <a:ln>
                  <a:noFill/>
                </a:ln>
                <a:solidFill>
                  <a:prstClr val="white"/>
                </a:solidFill>
                <a:effectLst/>
                <a:uLnTx/>
                <a:uFillTx/>
                <a:latin typeface="Calibri"/>
                <a:ea typeface="Times New Roman"/>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ea typeface="Calibri"/>
                  <a:cs typeface="+mn-cs"/>
                </a:rPr>
                <a:t>       Execution</a:t>
              </a:r>
              <a:r>
                <a:rPr kumimoji="0" lang="en-US" sz="1200" b="0" i="0" u="none" strike="noStrike" kern="0" cap="none" spc="0" normalizeH="0" baseline="0" noProof="0" dirty="0" smtClean="0">
                  <a:ln>
                    <a:noFill/>
                  </a:ln>
                  <a:solidFill>
                    <a:prstClr val="white"/>
                  </a:solidFill>
                  <a:effectLst/>
                  <a:uLnTx/>
                  <a:uFillTx/>
                  <a:latin typeface="Calibri"/>
                  <a:ea typeface="Calibri"/>
                  <a:cs typeface="+mn-cs"/>
                </a:rPr>
                <a:t> </a:t>
              </a:r>
              <a:r>
                <a:rPr kumimoji="0" lang="en-US" sz="1100" b="0" i="0" u="none" strike="noStrike" kern="0" cap="none" spc="0" normalizeH="0" baseline="0" noProof="0" dirty="0" smtClean="0">
                  <a:ln>
                    <a:noFill/>
                  </a:ln>
                  <a:solidFill>
                    <a:prstClr val="white"/>
                  </a:solidFill>
                  <a:effectLst/>
                  <a:uLnTx/>
                  <a:uFillTx/>
                  <a:latin typeface="Times New Roman"/>
                  <a:ea typeface="Calibri"/>
                  <a:cs typeface="+mn-cs"/>
                </a:rPr>
                <a:t>in Project</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a:p>
              <a:pPr marL="0" marR="0" lvl="0" indent="0" defTabSz="914400" eaLnBrk="1" fontAlgn="auto" latinLnBrk="0" hangingPunct="1">
                <a:lnSpc>
                  <a:spcPct val="105000"/>
                </a:lnSpc>
                <a:spcBef>
                  <a:spcPts val="0"/>
                </a:spcBef>
                <a:spcAft>
                  <a:spcPts val="80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Times New Roman"/>
                  <a:ea typeface="Calibri"/>
                  <a:cs typeface="Iskoola Pota"/>
                </a:rPr>
                <a:t> </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p:txBody>
        </p:sp>
        <p:sp>
          <p:nvSpPr>
            <p:cNvPr id="33" name="Rectangle 32"/>
            <p:cNvSpPr/>
            <p:nvPr/>
          </p:nvSpPr>
          <p:spPr>
            <a:xfrm>
              <a:off x="3962400" y="2218281"/>
              <a:ext cx="723265" cy="365560"/>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Request</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 SDDS</a:t>
              </a:r>
              <a:r>
                <a:rPr kumimoji="0" lang="en-US" sz="1100" b="0" i="0" u="none" strike="noStrike" kern="0" cap="none" spc="0" normalizeH="0" baseline="0" noProof="0" dirty="0" smtClean="0">
                  <a:ln>
                    <a:noFill/>
                  </a:ln>
                  <a:solidFill>
                    <a:prstClr val="white"/>
                  </a:solidFill>
                  <a:effectLst/>
                  <a:uLnTx/>
                  <a:uFillTx/>
                  <a:latin typeface="Times New Roman"/>
                  <a:ea typeface="Calibri"/>
                  <a:cs typeface="Iskoola Pota"/>
                </a:rPr>
                <a:t> </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p:txBody>
        </p:sp>
        <p:sp>
          <p:nvSpPr>
            <p:cNvPr id="34" name="Rectangle 33"/>
            <p:cNvSpPr/>
            <p:nvPr/>
          </p:nvSpPr>
          <p:spPr>
            <a:xfrm>
              <a:off x="3972685" y="3039179"/>
              <a:ext cx="541463" cy="313760"/>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Select</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Plan</a:t>
              </a:r>
              <a:r>
                <a:rPr kumimoji="0" lang="en-US" sz="1100" b="0" i="0" u="none" strike="noStrike" kern="0" cap="none" spc="0" normalizeH="0" baseline="0" noProof="0" dirty="0" smtClean="0">
                  <a:ln>
                    <a:noFill/>
                  </a:ln>
                  <a:solidFill>
                    <a:prstClr val="white"/>
                  </a:solidFill>
                  <a:effectLst/>
                  <a:uLnTx/>
                  <a:uFillTx/>
                  <a:latin typeface="Times New Roman"/>
                  <a:ea typeface="Calibri"/>
                  <a:cs typeface="Iskoola Pota"/>
                </a:rPr>
                <a:t> </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p:txBody>
        </p:sp>
        <p:grpSp>
          <p:nvGrpSpPr>
            <p:cNvPr id="35" name="Group 34"/>
            <p:cNvGrpSpPr/>
            <p:nvPr/>
          </p:nvGrpSpPr>
          <p:grpSpPr>
            <a:xfrm>
              <a:off x="5608343" y="3102683"/>
              <a:ext cx="2149495" cy="2085224"/>
              <a:chOff x="6017217" y="3477377"/>
              <a:chExt cx="2149495" cy="2085224"/>
            </a:xfrm>
          </p:grpSpPr>
          <p:sp>
            <p:nvSpPr>
              <p:cNvPr id="45" name="Rectangle 44"/>
              <p:cNvSpPr/>
              <p:nvPr/>
            </p:nvSpPr>
            <p:spPr>
              <a:xfrm>
                <a:off x="6079762" y="3477377"/>
                <a:ext cx="2086950" cy="2085224"/>
              </a:xfrm>
              <a:prstGeom prst="rect">
                <a:avLst/>
              </a:prstGeom>
              <a:noFill/>
              <a:ln w="19050" cap="flat" cmpd="sng" algn="ctr">
                <a:solidFill>
                  <a:srgbClr val="CACACA"/>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09538" marR="0" lvl="0" indent="-109538" defTabSz="914400" eaLnBrk="1" fontAlgn="auto" latinLnBrk="0" hangingPunct="1">
                  <a:lnSpc>
                    <a:spcPct val="115000"/>
                  </a:lnSpc>
                  <a:spcBef>
                    <a:spcPts val="0"/>
                  </a:spcBef>
                  <a:spcAft>
                    <a:spcPts val="0"/>
                  </a:spcAft>
                  <a:buClrTx/>
                  <a:buSzTx/>
                  <a:buFont typeface="Symbol"/>
                  <a:buChar char=""/>
                  <a:tabLst/>
                  <a:defRPr/>
                </a:pPr>
                <a:endParaRPr kumimoji="0" lang="en-US" sz="1000" b="1" i="0" u="none" strike="noStrike" kern="0" cap="none" spc="0" normalizeH="0" baseline="0" noProof="0" dirty="0" smtClean="0">
                  <a:ln>
                    <a:noFill/>
                  </a:ln>
                  <a:solidFill>
                    <a:srgbClr val="000000"/>
                  </a:solidFill>
                  <a:effectLst/>
                  <a:uLnTx/>
                  <a:uFillTx/>
                  <a:latin typeface="Cambria"/>
                  <a:ea typeface="Times New Roman"/>
                  <a:cs typeface="+mn-cs"/>
                </a:endParaRPr>
              </a:p>
            </p:txBody>
          </p:sp>
          <p:sp>
            <p:nvSpPr>
              <p:cNvPr id="46" name="Rectangle 45"/>
              <p:cNvSpPr/>
              <p:nvPr/>
            </p:nvSpPr>
            <p:spPr>
              <a:xfrm>
                <a:off x="6079762" y="3477670"/>
                <a:ext cx="2086950" cy="477519"/>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Requested SDDS as federated Virtual Infrastructures</a:t>
                </a:r>
              </a:p>
            </p:txBody>
          </p:sp>
          <p:cxnSp>
            <p:nvCxnSpPr>
              <p:cNvPr id="47" name="Straight Connector 46"/>
              <p:cNvCxnSpPr/>
              <p:nvPr/>
            </p:nvCxnSpPr>
            <p:spPr>
              <a:xfrm>
                <a:off x="6633187" y="4545740"/>
                <a:ext cx="0" cy="323650"/>
              </a:xfrm>
              <a:prstGeom prst="line">
                <a:avLst/>
              </a:prstGeom>
              <a:noFill/>
              <a:ln w="9525" cap="flat" cmpd="sng" algn="ctr">
                <a:solidFill>
                  <a:sysClr val="windowText" lastClr="000000">
                    <a:shade val="95000"/>
                    <a:satMod val="105000"/>
                  </a:sysClr>
                </a:solidFill>
                <a:prstDash val="dash"/>
              </a:ln>
              <a:effectLst/>
            </p:spPr>
          </p:cxnSp>
          <p:cxnSp>
            <p:nvCxnSpPr>
              <p:cNvPr id="48" name="Straight Connector 47"/>
              <p:cNvCxnSpPr/>
              <p:nvPr/>
            </p:nvCxnSpPr>
            <p:spPr>
              <a:xfrm>
                <a:off x="6943846" y="5152999"/>
                <a:ext cx="278916" cy="100936"/>
              </a:xfrm>
              <a:prstGeom prst="line">
                <a:avLst/>
              </a:prstGeom>
              <a:noFill/>
              <a:ln w="9525" cap="flat" cmpd="sng" algn="ctr">
                <a:solidFill>
                  <a:sysClr val="windowText" lastClr="000000">
                    <a:shade val="95000"/>
                    <a:satMod val="105000"/>
                  </a:sysClr>
                </a:solidFill>
                <a:prstDash val="dash"/>
              </a:ln>
              <a:effectLst/>
            </p:spPr>
          </p:cxnSp>
          <p:cxnSp>
            <p:nvCxnSpPr>
              <p:cNvPr id="49" name="Straight Connector 48"/>
              <p:cNvCxnSpPr/>
              <p:nvPr/>
            </p:nvCxnSpPr>
            <p:spPr>
              <a:xfrm>
                <a:off x="7689487" y="4869179"/>
                <a:ext cx="975" cy="333786"/>
              </a:xfrm>
              <a:prstGeom prst="line">
                <a:avLst/>
              </a:prstGeom>
              <a:noFill/>
              <a:ln w="9525" cap="flat" cmpd="sng" algn="ctr">
                <a:solidFill>
                  <a:sysClr val="windowText" lastClr="000000">
                    <a:shade val="95000"/>
                    <a:satMod val="105000"/>
                  </a:sysClr>
                </a:solidFill>
                <a:prstDash val="dash"/>
              </a:ln>
              <a:effectLst/>
            </p:spPr>
          </p:cxnSp>
          <p:cxnSp>
            <p:nvCxnSpPr>
              <p:cNvPr id="50" name="Straight Connector 49"/>
              <p:cNvCxnSpPr/>
              <p:nvPr/>
            </p:nvCxnSpPr>
            <p:spPr>
              <a:xfrm>
                <a:off x="7023712" y="4301432"/>
                <a:ext cx="306516" cy="126947"/>
              </a:xfrm>
              <a:prstGeom prst="line">
                <a:avLst/>
              </a:prstGeom>
              <a:noFill/>
              <a:ln w="9525" cap="flat" cmpd="sng" algn="ctr">
                <a:solidFill>
                  <a:sysClr val="windowText" lastClr="000000">
                    <a:shade val="95000"/>
                    <a:satMod val="105000"/>
                  </a:sysClr>
                </a:solidFill>
                <a:prstDash val="dash"/>
              </a:ln>
              <a:effectLst/>
            </p:spPr>
          </p:cxnSp>
          <p:grpSp>
            <p:nvGrpSpPr>
              <p:cNvPr id="51" name="Group 50"/>
              <p:cNvGrpSpPr/>
              <p:nvPr/>
            </p:nvGrpSpPr>
            <p:grpSpPr>
              <a:xfrm>
                <a:off x="6019800" y="3962400"/>
                <a:ext cx="1205545" cy="633919"/>
                <a:chOff x="2610197" y="710035"/>
                <a:chExt cx="1918378" cy="930140"/>
              </a:xfrm>
            </p:grpSpPr>
            <p:grpSp>
              <p:nvGrpSpPr>
                <p:cNvPr id="70" name="Group 69"/>
                <p:cNvGrpSpPr/>
                <p:nvPr/>
              </p:nvGrpSpPr>
              <p:grpSpPr>
                <a:xfrm>
                  <a:off x="2610197" y="710035"/>
                  <a:ext cx="1918378" cy="813965"/>
                  <a:chOff x="2610197" y="633835"/>
                  <a:chExt cx="1918378" cy="813965"/>
                </a:xfrm>
              </p:grpSpPr>
              <p:sp>
                <p:nvSpPr>
                  <p:cNvPr id="72" name="Oval 71"/>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3" name="Cube 72"/>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4" name="TextBox 73"/>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#1Virtual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71" name="TextBox 70"/>
                <p:cNvSpPr txBox="1"/>
                <p:nvPr/>
              </p:nvSpPr>
              <p:spPr>
                <a:xfrm>
                  <a:off x="3395824" y="1188578"/>
                  <a:ext cx="906063" cy="4515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Calibri"/>
                    </a:rPr>
                    <a:t>Linux</a:t>
                  </a:r>
                </a:p>
              </p:txBody>
            </p:sp>
          </p:grpSp>
          <p:grpSp>
            <p:nvGrpSpPr>
              <p:cNvPr id="52" name="Group 51"/>
              <p:cNvGrpSpPr/>
              <p:nvPr/>
            </p:nvGrpSpPr>
            <p:grpSpPr>
              <a:xfrm>
                <a:off x="6934200" y="4343400"/>
                <a:ext cx="1205545" cy="609600"/>
                <a:chOff x="5042855" y="990600"/>
                <a:chExt cx="1205545" cy="609600"/>
              </a:xfrm>
            </p:grpSpPr>
            <p:grpSp>
              <p:nvGrpSpPr>
                <p:cNvPr id="65" name="Group 64"/>
                <p:cNvGrpSpPr/>
                <p:nvPr/>
              </p:nvGrpSpPr>
              <p:grpSpPr>
                <a:xfrm>
                  <a:off x="5042855" y="990600"/>
                  <a:ext cx="1205545" cy="554742"/>
                  <a:chOff x="2610197" y="633835"/>
                  <a:chExt cx="1918378" cy="813965"/>
                </a:xfrm>
              </p:grpSpPr>
              <p:sp>
                <p:nvSpPr>
                  <p:cNvPr id="67" name="Oval 66"/>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8" name="Cube 67"/>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9" name="TextBox 68"/>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#2 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66" name="TextBox 65"/>
                <p:cNvSpPr txBox="1"/>
                <p:nvPr/>
              </p:nvSpPr>
              <p:spPr>
                <a:xfrm>
                  <a:off x="5366317" y="1323201"/>
                  <a:ext cx="76783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effectLst/>
                      <a:uLnTx/>
                      <a:uFillTx/>
                      <a:latin typeface="Calibri"/>
                    </a:rPr>
                    <a:t>Windows</a:t>
                  </a:r>
                </a:p>
              </p:txBody>
            </p:sp>
          </p:grpSp>
          <p:grpSp>
            <p:nvGrpSpPr>
              <p:cNvPr id="53" name="Group 52"/>
              <p:cNvGrpSpPr/>
              <p:nvPr/>
            </p:nvGrpSpPr>
            <p:grpSpPr>
              <a:xfrm>
                <a:off x="6017217" y="4648200"/>
                <a:ext cx="1205545" cy="633919"/>
                <a:chOff x="2610197" y="710035"/>
                <a:chExt cx="1918378" cy="930140"/>
              </a:xfrm>
            </p:grpSpPr>
            <p:grpSp>
              <p:nvGrpSpPr>
                <p:cNvPr id="60" name="Group 59"/>
                <p:cNvGrpSpPr/>
                <p:nvPr/>
              </p:nvGrpSpPr>
              <p:grpSpPr>
                <a:xfrm>
                  <a:off x="2610197" y="710035"/>
                  <a:ext cx="1918378" cy="813965"/>
                  <a:chOff x="2610197" y="633835"/>
                  <a:chExt cx="1918378" cy="813965"/>
                </a:xfrm>
              </p:grpSpPr>
              <p:sp>
                <p:nvSpPr>
                  <p:cNvPr id="62" name="Oval 61"/>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3" name="Cube 62"/>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4" name="TextBox 63"/>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#3Virtual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61" name="TextBox 60"/>
                <p:cNvSpPr txBox="1"/>
                <p:nvPr/>
              </p:nvSpPr>
              <p:spPr>
                <a:xfrm>
                  <a:off x="3395824" y="1188578"/>
                  <a:ext cx="906063" cy="4515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Calibri"/>
                    </a:rPr>
                    <a:t>Linux</a:t>
                  </a:r>
                </a:p>
              </p:txBody>
            </p:sp>
          </p:grpSp>
          <p:grpSp>
            <p:nvGrpSpPr>
              <p:cNvPr id="54" name="Group 53"/>
              <p:cNvGrpSpPr/>
              <p:nvPr/>
            </p:nvGrpSpPr>
            <p:grpSpPr>
              <a:xfrm>
                <a:off x="6934200" y="4953000"/>
                <a:ext cx="1205545" cy="609600"/>
                <a:chOff x="5042855" y="990600"/>
                <a:chExt cx="1205545" cy="609600"/>
              </a:xfrm>
            </p:grpSpPr>
            <p:grpSp>
              <p:nvGrpSpPr>
                <p:cNvPr id="55" name="Group 54"/>
                <p:cNvGrpSpPr/>
                <p:nvPr/>
              </p:nvGrpSpPr>
              <p:grpSpPr>
                <a:xfrm>
                  <a:off x="5042855" y="990600"/>
                  <a:ext cx="1205545" cy="554742"/>
                  <a:chOff x="2610197" y="633835"/>
                  <a:chExt cx="1918378" cy="813965"/>
                </a:xfrm>
              </p:grpSpPr>
              <p:sp>
                <p:nvSpPr>
                  <p:cNvPr id="57" name="Oval 56"/>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8" name="Cube 57"/>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9" name="TextBox 58"/>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#4 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56" name="TextBox 55"/>
                <p:cNvSpPr txBox="1"/>
                <p:nvPr/>
              </p:nvSpPr>
              <p:spPr>
                <a:xfrm>
                  <a:off x="5366317" y="1323201"/>
                  <a:ext cx="81464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effectLst/>
                      <a:uLnTx/>
                      <a:uFillTx/>
                      <a:latin typeface="Calibri"/>
                    </a:rPr>
                    <a:t>Mac OS X </a:t>
                  </a:r>
                </a:p>
              </p:txBody>
            </p:sp>
          </p:grpSp>
        </p:grpSp>
        <p:cxnSp>
          <p:nvCxnSpPr>
            <p:cNvPr id="36" name="Curved Connector 35"/>
            <p:cNvCxnSpPr>
              <a:stCxn id="15" idx="6"/>
              <a:endCxn id="13" idx="1"/>
            </p:cNvCxnSpPr>
            <p:nvPr/>
          </p:nvCxnSpPr>
          <p:spPr>
            <a:xfrm>
              <a:off x="2988038" y="2785764"/>
              <a:ext cx="515508" cy="806585"/>
            </a:xfrm>
            <a:prstGeom prst="curvedConnector2">
              <a:avLst/>
            </a:prstGeom>
            <a:noFill/>
            <a:ln w="38100" cap="flat" cmpd="sng" algn="ctr">
              <a:solidFill>
                <a:sysClr val="window" lastClr="FFFFFF">
                  <a:lumMod val="65000"/>
                </a:sysClr>
              </a:solidFill>
              <a:prstDash val="solid"/>
              <a:tailEnd type="triangle" w="lg" len="lg"/>
            </a:ln>
            <a:effectLst/>
          </p:spPr>
        </p:cxnSp>
        <p:cxnSp>
          <p:nvCxnSpPr>
            <p:cNvPr id="37" name="Curved Connector 36"/>
            <p:cNvCxnSpPr/>
            <p:nvPr/>
          </p:nvCxnSpPr>
          <p:spPr>
            <a:xfrm>
              <a:off x="2790144" y="2131614"/>
              <a:ext cx="793150" cy="518567"/>
            </a:xfrm>
            <a:prstGeom prst="curvedConnector2">
              <a:avLst/>
            </a:prstGeom>
            <a:noFill/>
            <a:ln w="15875" cap="flat" cmpd="sng" algn="ctr">
              <a:solidFill>
                <a:sysClr val="window" lastClr="FFFFFF">
                  <a:lumMod val="65000"/>
                </a:sysClr>
              </a:solidFill>
              <a:prstDash val="sysDash"/>
            </a:ln>
            <a:effectLst/>
          </p:spPr>
        </p:cxnSp>
        <p:cxnSp>
          <p:nvCxnSpPr>
            <p:cNvPr id="38" name="Curved Connector 37"/>
            <p:cNvCxnSpPr>
              <a:endCxn id="25" idx="0"/>
            </p:cNvCxnSpPr>
            <p:nvPr/>
          </p:nvCxnSpPr>
          <p:spPr>
            <a:xfrm rot="16200000" flipH="1">
              <a:off x="4375812" y="1821354"/>
              <a:ext cx="895546" cy="637925"/>
            </a:xfrm>
            <a:prstGeom prst="curvedConnector3">
              <a:avLst>
                <a:gd name="adj1" fmla="val 50000"/>
              </a:avLst>
            </a:prstGeom>
            <a:noFill/>
            <a:ln w="15875" cap="flat" cmpd="sng" algn="ctr">
              <a:solidFill>
                <a:sysClr val="window" lastClr="FFFFFF">
                  <a:lumMod val="65000"/>
                </a:sysClr>
              </a:solidFill>
              <a:prstDash val="sysDash"/>
            </a:ln>
            <a:effectLst/>
          </p:spPr>
        </p:cxnSp>
        <p:cxnSp>
          <p:nvCxnSpPr>
            <p:cNvPr id="39" name="Curved Connector 38"/>
            <p:cNvCxnSpPr>
              <a:stCxn id="8" idx="3"/>
              <a:endCxn id="23" idx="1"/>
            </p:cNvCxnSpPr>
            <p:nvPr/>
          </p:nvCxnSpPr>
          <p:spPr>
            <a:xfrm>
              <a:off x="4486276" y="1692544"/>
              <a:ext cx="1523166" cy="943283"/>
            </a:xfrm>
            <a:prstGeom prst="curvedConnector2">
              <a:avLst/>
            </a:prstGeom>
            <a:noFill/>
            <a:ln w="38100" cap="flat" cmpd="sng" algn="ctr">
              <a:solidFill>
                <a:sysClr val="window" lastClr="FFFFFF">
                  <a:lumMod val="65000"/>
                </a:sysClr>
              </a:solidFill>
              <a:prstDash val="solid"/>
              <a:tailEnd type="triangle" w="lg" len="lg"/>
            </a:ln>
            <a:effectLst/>
          </p:spPr>
        </p:cxnSp>
        <p:cxnSp>
          <p:nvCxnSpPr>
            <p:cNvPr id="40" name="Straight Arrow Connector 39"/>
            <p:cNvCxnSpPr>
              <a:endCxn id="15" idx="4"/>
            </p:cNvCxnSpPr>
            <p:nvPr/>
          </p:nvCxnSpPr>
          <p:spPr>
            <a:xfrm flipV="1">
              <a:off x="2430327" y="2978105"/>
              <a:ext cx="11" cy="133582"/>
            </a:xfrm>
            <a:prstGeom prst="straightConnector1">
              <a:avLst/>
            </a:prstGeom>
            <a:noFill/>
            <a:ln w="25400" cap="flat" cmpd="sng" algn="ctr">
              <a:solidFill>
                <a:sysClr val="window" lastClr="FFFFFF">
                  <a:lumMod val="50000"/>
                </a:sysClr>
              </a:solidFill>
              <a:prstDash val="solid"/>
              <a:headEnd type="none" w="med" len="med"/>
              <a:tailEnd type="triangle" w="med" len="med"/>
            </a:ln>
            <a:effectLst/>
          </p:spPr>
        </p:cxnSp>
        <p:sp>
          <p:nvSpPr>
            <p:cNvPr id="41" name="Flowchart: Magnetic Disk 40"/>
            <p:cNvSpPr/>
            <p:nvPr/>
          </p:nvSpPr>
          <p:spPr>
            <a:xfrm>
              <a:off x="1865925" y="1863547"/>
              <a:ext cx="997313" cy="465895"/>
            </a:xfrm>
            <a:prstGeom prst="flowChartMagneticDisk">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Repository</a:t>
              </a:r>
            </a:p>
          </p:txBody>
        </p:sp>
        <p:cxnSp>
          <p:nvCxnSpPr>
            <p:cNvPr id="42" name="Curved Connector 41"/>
            <p:cNvCxnSpPr>
              <a:stCxn id="25" idx="1"/>
              <a:endCxn id="13" idx="7"/>
            </p:cNvCxnSpPr>
            <p:nvPr/>
          </p:nvCxnSpPr>
          <p:spPr>
            <a:xfrm rot="10800000" flipV="1">
              <a:off x="4372668" y="2783097"/>
              <a:ext cx="351732" cy="809251"/>
            </a:xfrm>
            <a:prstGeom prst="curvedConnector2">
              <a:avLst/>
            </a:prstGeom>
            <a:noFill/>
            <a:ln w="19050" cap="flat" cmpd="sng" algn="ctr">
              <a:solidFill>
                <a:srgbClr val="1F497D"/>
              </a:solidFill>
              <a:prstDash val="solid"/>
              <a:tailEnd type="triangle" w="lg" len="med"/>
            </a:ln>
            <a:effectLst/>
          </p:spPr>
        </p:cxnSp>
        <p:sp>
          <p:nvSpPr>
            <p:cNvPr id="43" name="TextBox 42"/>
            <p:cNvSpPr txBox="1"/>
            <p:nvPr/>
          </p:nvSpPr>
          <p:spPr>
            <a:xfrm>
              <a:off x="3462172" y="4090957"/>
              <a:ext cx="951869" cy="633443"/>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Image and Template Library</a:t>
              </a:r>
              <a:endParaRPr kumimoji="0" lang="en-US" sz="1300" b="0" i="0" u="none" strike="noStrike" kern="0" cap="none" spc="0" normalizeH="0" baseline="0" noProof="0" dirty="0" smtClean="0">
                <a:ln>
                  <a:noFill/>
                </a:ln>
                <a:solidFill>
                  <a:prstClr val="black"/>
                </a:solidFill>
                <a:effectLst/>
                <a:uLnTx/>
                <a:uFillTx/>
                <a:latin typeface="Calibri"/>
              </a:endParaRPr>
            </a:p>
          </p:txBody>
        </p:sp>
        <p:sp>
          <p:nvSpPr>
            <p:cNvPr id="44" name="Rectangle 43"/>
            <p:cNvSpPr/>
            <p:nvPr/>
          </p:nvSpPr>
          <p:spPr>
            <a:xfrm>
              <a:off x="3505201" y="1889662"/>
              <a:ext cx="836884" cy="32862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rPr>
                <a:t>SDDSL</a:t>
              </a:r>
            </a:p>
          </p:txBody>
        </p:sp>
      </p:grpSp>
      <p:sp>
        <p:nvSpPr>
          <p:cNvPr id="75" name="Content Placeholder 2"/>
          <p:cNvSpPr txBox="1">
            <a:spLocks/>
          </p:cNvSpPr>
          <p:nvPr/>
        </p:nvSpPr>
        <p:spPr>
          <a:xfrm>
            <a:off x="6626968" y="2418531"/>
            <a:ext cx="2396768" cy="4248761"/>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Font typeface="Wingdings" panose="05000000000000000000" pitchFamily="2" charset="2"/>
              <a:buChar char="§"/>
            </a:pPr>
            <a:r>
              <a:rPr lang="en-US" sz="2000" dirty="0" smtClean="0"/>
              <a:t>One needs general hypervisor and bare-metal slices to support FG research </a:t>
            </a:r>
          </a:p>
          <a:p>
            <a:pPr>
              <a:buFont typeface="Wingdings" panose="05000000000000000000" pitchFamily="2" charset="2"/>
              <a:buChar char="§"/>
            </a:pPr>
            <a:r>
              <a:rPr lang="en-US" sz="2000" dirty="0"/>
              <a:t>The experiment management system </a:t>
            </a:r>
            <a:r>
              <a:rPr lang="en-US" sz="2000" dirty="0" smtClean="0"/>
              <a:t>is intended to integrates </a:t>
            </a:r>
            <a:r>
              <a:rPr lang="en-US" sz="2000" dirty="0"/>
              <a:t>ISI </a:t>
            </a:r>
            <a:r>
              <a:rPr lang="en-US" sz="2000" dirty="0" err="1"/>
              <a:t>Precip</a:t>
            </a:r>
            <a:r>
              <a:rPr lang="en-US" sz="2000" dirty="0"/>
              <a:t>,   FG </a:t>
            </a:r>
            <a:r>
              <a:rPr lang="en-US" sz="2000" dirty="0" err="1" smtClean="0"/>
              <a:t>Cloudmesh</a:t>
            </a:r>
            <a:r>
              <a:rPr lang="en-US" sz="2000" dirty="0" smtClean="0"/>
              <a:t> and tools latter invokes</a:t>
            </a:r>
          </a:p>
          <a:p>
            <a:pPr>
              <a:buFont typeface="Wingdings" panose="05000000000000000000" pitchFamily="2" charset="2"/>
              <a:buChar char="§"/>
            </a:pPr>
            <a:r>
              <a:rPr lang="en-US" sz="2000" dirty="0" smtClean="0"/>
              <a:t>Enables reproducibility in experiments.</a:t>
            </a:r>
            <a:endParaRPr lang="en-US" sz="2000" dirty="0"/>
          </a:p>
        </p:txBody>
      </p:sp>
    </p:spTree>
    <p:extLst>
      <p:ext uri="{BB962C8B-B14F-4D97-AF65-F5344CB8AC3E}">
        <p14:creationId xmlns:p14="http://schemas.microsoft.com/office/powerpoint/2010/main" val="3325091702"/>
      </p:ext>
    </p:extLst>
  </p:cSld>
  <p:clrMapOvr>
    <a:masterClrMapping/>
  </p:clrMapOvr>
  <mc:AlternateContent xmlns:mc="http://schemas.openxmlformats.org/markup-compatibility/2006" xmlns:p14="http://schemas.microsoft.com/office/powerpoint/2010/main">
    <mc:Choice Requires="p14">
      <p:transition spd="slow" p14:dur="2000" advTm="40668"/>
    </mc:Choice>
    <mc:Fallback xmlns="">
      <p:transition xmlns:p14="http://schemas.microsoft.com/office/powerpoint/2010/main" spd="slow" advTm="40668"/>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77346"/>
            <a:ext cx="5499980" cy="609503"/>
          </a:xfrm>
        </p:spPr>
        <p:txBody>
          <a:bodyPr>
            <a:normAutofit fontScale="90000"/>
          </a:bodyPr>
          <a:lstStyle/>
          <a:p>
            <a:r>
              <a:rPr lang="en-US" b="1" dirty="0" err="1" smtClean="0"/>
              <a:t>Cloudmesh</a:t>
            </a:r>
            <a:r>
              <a:rPr lang="en-US" b="1" dirty="0" smtClean="0"/>
              <a:t> Definitions III</a:t>
            </a:r>
            <a:endParaRPr lang="en-US" b="1" dirty="0"/>
          </a:p>
        </p:txBody>
      </p:sp>
      <p:sp>
        <p:nvSpPr>
          <p:cNvPr id="3" name="Content Placeholder 2"/>
          <p:cNvSpPr>
            <a:spLocks noGrp="1"/>
          </p:cNvSpPr>
          <p:nvPr>
            <p:ph idx="1"/>
          </p:nvPr>
        </p:nvSpPr>
        <p:spPr>
          <a:xfrm>
            <a:off x="0" y="1052967"/>
            <a:ext cx="9144000" cy="5805033"/>
          </a:xfrm>
        </p:spPr>
        <p:txBody>
          <a:bodyPr>
            <a:normAutofit lnSpcReduction="10000"/>
          </a:bodyPr>
          <a:lstStyle/>
          <a:p>
            <a:r>
              <a:rPr lang="en-US" b="1" dirty="0" err="1" smtClean="0"/>
              <a:t>Cloudmesh</a:t>
            </a:r>
            <a:r>
              <a:rPr lang="en-US" b="1" dirty="0" smtClean="0"/>
              <a:t> Image: </a:t>
            </a:r>
            <a:r>
              <a:rPr lang="en-US" dirty="0" smtClean="0"/>
              <a:t>The software that is loaded on an Infrastructure to provision it.</a:t>
            </a:r>
          </a:p>
          <a:p>
            <a:pPr lvl="1"/>
            <a:r>
              <a:rPr lang="en-US" dirty="0" smtClean="0"/>
              <a:t>For nodes, image is loaded on bare metal or a hypervisor</a:t>
            </a:r>
          </a:p>
          <a:p>
            <a:pPr lvl="1"/>
            <a:r>
              <a:rPr lang="en-US" dirty="0" smtClean="0"/>
              <a:t>Images created as described below</a:t>
            </a:r>
          </a:p>
          <a:p>
            <a:r>
              <a:rPr lang="en-US" b="1" dirty="0" err="1" smtClean="0"/>
              <a:t>Cloudmesh</a:t>
            </a:r>
            <a:r>
              <a:rPr lang="en-US" b="1" dirty="0" smtClean="0"/>
              <a:t> Image Template: </a:t>
            </a:r>
            <a:r>
              <a:rPr lang="en-US" dirty="0" smtClean="0"/>
              <a:t>An abstract specification of an Image used to define an implementation that is valid across multiple Infrastructures: three steps</a:t>
            </a:r>
            <a:endParaRPr lang="en-US" dirty="0"/>
          </a:p>
          <a:p>
            <a:pPr lvl="1"/>
            <a:r>
              <a:rPr lang="en-US" dirty="0" smtClean="0"/>
              <a:t>Templates as a set of one or more scripts/XML specifications</a:t>
            </a:r>
            <a:endParaRPr lang="en-US" dirty="0"/>
          </a:p>
          <a:p>
            <a:pPr lvl="1"/>
            <a:r>
              <a:rPr lang="en-US" dirty="0" smtClean="0"/>
              <a:t>Generic or base images that can be modified </a:t>
            </a:r>
            <a:r>
              <a:rPr lang="en-US" dirty="0"/>
              <a:t>on general </a:t>
            </a:r>
            <a:r>
              <a:rPr lang="en-US" dirty="0" err="1"/>
              <a:t>devops</a:t>
            </a:r>
            <a:r>
              <a:rPr lang="en-US" dirty="0"/>
              <a:t> principles</a:t>
            </a:r>
            <a:r>
              <a:rPr lang="en-US" dirty="0" smtClean="0"/>
              <a:t>.</a:t>
            </a:r>
          </a:p>
          <a:p>
            <a:pPr lvl="1"/>
            <a:r>
              <a:rPr lang="en-US" dirty="0" smtClean="0"/>
              <a:t>Host specific Images</a:t>
            </a:r>
          </a:p>
          <a:p>
            <a:r>
              <a:rPr lang="en-US" dirty="0" smtClean="0"/>
              <a:t>FutureGrid has a prototype Image and Template Library</a:t>
            </a:r>
          </a:p>
          <a:p>
            <a:pPr lvl="1"/>
            <a:r>
              <a:rPr lang="en-US" dirty="0" smtClean="0"/>
              <a:t>Note templates are preferred model as template description is what we mean by Software defined Systems</a:t>
            </a:r>
          </a:p>
          <a:p>
            <a:pPr lvl="1"/>
            <a:r>
              <a:rPr lang="en-US" dirty="0" smtClean="0"/>
              <a:t>However one may only have an image in some cases and also provisioning speed is improved by taking templates and pre-generating images for particular infrastructures</a:t>
            </a:r>
          </a:p>
          <a:p>
            <a:endParaRPr lang="en-US" dirty="0"/>
          </a:p>
        </p:txBody>
      </p:sp>
    </p:spTree>
    <p:extLst>
      <p:ext uri="{BB962C8B-B14F-4D97-AF65-F5344CB8AC3E}">
        <p14:creationId xmlns:p14="http://schemas.microsoft.com/office/powerpoint/2010/main" val="4287367208"/>
      </p:ext>
    </p:extLst>
  </p:cSld>
  <p:clrMapOvr>
    <a:masterClrMapping/>
  </p:clrMapOvr>
  <mc:AlternateContent xmlns:mc="http://schemas.openxmlformats.org/markup-compatibility/2006" xmlns:p14="http://schemas.microsoft.com/office/powerpoint/2010/main">
    <mc:Choice Requires="p14">
      <p:transition spd="slow" p14:dur="2000" advTm="29484"/>
    </mc:Choice>
    <mc:Fallback xmlns="">
      <p:transition xmlns:p14="http://schemas.microsoft.com/office/powerpoint/2010/main" spd="slow" advTm="29484"/>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53312" y="173736"/>
            <a:ext cx="6163056" cy="886265"/>
          </a:xfrm>
        </p:spPr>
        <p:txBody>
          <a:bodyPr/>
          <a:lstStyle/>
          <a:p>
            <a:r>
              <a:rPr lang="en-US" b="1" dirty="0" err="1" smtClean="0"/>
              <a:t>Cloudmesh</a:t>
            </a:r>
            <a:r>
              <a:rPr lang="en-US" b="1" dirty="0" smtClean="0"/>
              <a:t> Definitions IV</a:t>
            </a:r>
            <a:endParaRPr lang="en-US" b="1" dirty="0"/>
          </a:p>
        </p:txBody>
      </p:sp>
      <p:sp>
        <p:nvSpPr>
          <p:cNvPr id="3" name="Content Placeholder 2"/>
          <p:cNvSpPr>
            <a:spLocks noGrp="1"/>
          </p:cNvSpPr>
          <p:nvPr>
            <p:ph idx="1"/>
          </p:nvPr>
        </p:nvSpPr>
        <p:spPr>
          <a:xfrm>
            <a:off x="0" y="886265"/>
            <a:ext cx="9144000" cy="5971736"/>
          </a:xfrm>
        </p:spPr>
        <p:txBody>
          <a:bodyPr>
            <a:normAutofit/>
          </a:bodyPr>
          <a:lstStyle/>
          <a:p>
            <a:r>
              <a:rPr lang="en-US" b="1" dirty="0" err="1" smtClean="0"/>
              <a:t>Cloudmesh</a:t>
            </a:r>
            <a:r>
              <a:rPr lang="en-US" b="1" dirty="0" smtClean="0"/>
              <a:t> Matchmaker </a:t>
            </a:r>
            <a:r>
              <a:rPr lang="en-US" b="1" dirty="0" err="1" smtClean="0"/>
              <a:t>CMPlan</a:t>
            </a:r>
            <a:r>
              <a:rPr lang="en-US" b="1" dirty="0" smtClean="0"/>
              <a:t> </a:t>
            </a:r>
            <a:r>
              <a:rPr lang="en-US" dirty="0" smtClean="0"/>
              <a:t>chooses appropriate Infrastructures that can be used by </a:t>
            </a:r>
            <a:r>
              <a:rPr lang="en-US" dirty="0" err="1" smtClean="0"/>
              <a:t>CMProv</a:t>
            </a:r>
            <a:r>
              <a:rPr lang="en-US" dirty="0" smtClean="0"/>
              <a:t> to satisfy a user requested SDDS (</a:t>
            </a:r>
            <a:r>
              <a:rPr lang="en-US" b="1" dirty="0" smtClean="0"/>
              <a:t>not implemented</a:t>
            </a:r>
            <a:r>
              <a:rPr lang="en-US" dirty="0" smtClean="0"/>
              <a:t>)</a:t>
            </a:r>
          </a:p>
          <a:p>
            <a:r>
              <a:rPr lang="en-US" b="1" dirty="0" smtClean="0"/>
              <a:t>CloudMesh Provisioner </a:t>
            </a:r>
            <a:r>
              <a:rPr lang="en-US" b="1" dirty="0" err="1" smtClean="0"/>
              <a:t>CMProv</a:t>
            </a:r>
            <a:r>
              <a:rPr lang="en-US" b="1" dirty="0" smtClean="0"/>
              <a:t> </a:t>
            </a:r>
            <a:r>
              <a:rPr lang="en-US" dirty="0" smtClean="0"/>
              <a:t>takes a user request in SDDSL and a chosen Infrastructure and provisions the infrastructure in accordance with user roles, Infrastructures current state, management usage and provisioning rules and generates requested virtual infrastructure</a:t>
            </a:r>
          </a:p>
          <a:p>
            <a:pPr lvl="1"/>
            <a:r>
              <a:rPr lang="en-US" b="1" dirty="0" err="1" smtClean="0"/>
              <a:t>CMProv</a:t>
            </a:r>
            <a:r>
              <a:rPr lang="en-US" b="1" dirty="0" smtClean="0"/>
              <a:t> </a:t>
            </a:r>
            <a:r>
              <a:rPr lang="en-US" dirty="0" smtClean="0"/>
              <a:t>uses appropriate </a:t>
            </a:r>
            <a:r>
              <a:rPr lang="en-US" dirty="0" err="1" smtClean="0"/>
              <a:t>Cloudmesh</a:t>
            </a:r>
            <a:r>
              <a:rPr lang="en-US" dirty="0" smtClean="0"/>
              <a:t> Images and Templates and capabilities of </a:t>
            </a:r>
            <a:r>
              <a:rPr lang="en-US" dirty="0" err="1" smtClean="0"/>
              <a:t>Cloudmesh</a:t>
            </a:r>
            <a:r>
              <a:rPr lang="en-US" dirty="0" smtClean="0"/>
              <a:t> depend on availability of appropriate images/templates </a:t>
            </a:r>
          </a:p>
          <a:p>
            <a:r>
              <a:rPr lang="en-US" b="1" dirty="0" err="1" smtClean="0"/>
              <a:t>CMExec</a:t>
            </a:r>
            <a:r>
              <a:rPr lang="en-US" dirty="0" smtClean="0"/>
              <a:t> produces the users’ requested SDDS as a federation of Virtual Infrastructures created by </a:t>
            </a:r>
            <a:r>
              <a:rPr lang="en-US" b="1" dirty="0" err="1" smtClean="0"/>
              <a:t>CMProv</a:t>
            </a:r>
            <a:endParaRPr lang="en-US" b="1" dirty="0" smtClean="0"/>
          </a:p>
          <a:p>
            <a:r>
              <a:rPr lang="en-US" b="1" dirty="0" err="1" smtClean="0"/>
              <a:t>CMMon</a:t>
            </a:r>
            <a:r>
              <a:rPr lang="en-US" b="1" dirty="0" smtClean="0"/>
              <a:t> </a:t>
            </a:r>
            <a:r>
              <a:rPr lang="en-US" dirty="0" smtClean="0"/>
              <a:t>sets up monitoring and experiment management infrastructure (incomplete) </a:t>
            </a:r>
          </a:p>
          <a:p>
            <a:endParaRPr lang="en-US" dirty="0"/>
          </a:p>
        </p:txBody>
      </p:sp>
    </p:spTree>
    <p:extLst>
      <p:ext uri="{BB962C8B-B14F-4D97-AF65-F5344CB8AC3E}">
        <p14:creationId xmlns:p14="http://schemas.microsoft.com/office/powerpoint/2010/main" val="2234842602"/>
      </p:ext>
    </p:extLst>
  </p:cSld>
  <p:clrMapOvr>
    <a:masterClrMapping/>
  </p:clrMapOvr>
  <mc:AlternateContent xmlns:mc="http://schemas.openxmlformats.org/markup-compatibility/2006" xmlns:p14="http://schemas.microsoft.com/office/powerpoint/2010/main">
    <mc:Choice Requires="p14">
      <p:transition spd="slow" p14:dur="2000" advTm="17046"/>
    </mc:Choice>
    <mc:Fallback xmlns="">
      <p:transition xmlns:p14="http://schemas.microsoft.com/office/powerpoint/2010/main" spd="slow" advTm="17046"/>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7942" y="224443"/>
            <a:ext cx="8794865" cy="907539"/>
          </a:xfrm>
        </p:spPr>
        <p:txBody>
          <a:bodyPr>
            <a:normAutofit/>
          </a:bodyPr>
          <a:lstStyle/>
          <a:p>
            <a:r>
              <a:rPr lang="en-US" sz="3200" b="1" dirty="0" smtClean="0"/>
              <a:t>CloudMesh Administrative View of SDDS </a:t>
            </a:r>
            <a:r>
              <a:rPr lang="en-US" sz="3200" b="1" dirty="0" err="1" smtClean="0"/>
              <a:t>aaS</a:t>
            </a:r>
            <a:endParaRPr lang="en-US" sz="3200" b="1" dirty="0"/>
          </a:p>
        </p:txBody>
      </p:sp>
      <p:sp>
        <p:nvSpPr>
          <p:cNvPr id="3" name="Content Placeholder 2"/>
          <p:cNvSpPr>
            <a:spLocks noGrp="1"/>
          </p:cNvSpPr>
          <p:nvPr>
            <p:ph idx="1"/>
          </p:nvPr>
        </p:nvSpPr>
        <p:spPr>
          <a:xfrm>
            <a:off x="90534" y="1134737"/>
            <a:ext cx="9053465" cy="5833431"/>
          </a:xfrm>
        </p:spPr>
        <p:txBody>
          <a:bodyPr>
            <a:normAutofit fontScale="92500" lnSpcReduction="20000"/>
          </a:bodyPr>
          <a:lstStyle/>
          <a:p>
            <a:r>
              <a:rPr lang="en-US" b="1" dirty="0" smtClean="0"/>
              <a:t>CM-</a:t>
            </a:r>
            <a:r>
              <a:rPr lang="en-US" b="1" dirty="0" err="1" smtClean="0"/>
              <a:t>BMPaaS</a:t>
            </a:r>
            <a:r>
              <a:rPr lang="en-US" b="1" dirty="0" smtClean="0"/>
              <a:t> </a:t>
            </a:r>
            <a:r>
              <a:rPr lang="en-US" dirty="0" smtClean="0"/>
              <a:t>(Bare Metal Provisioning </a:t>
            </a:r>
            <a:r>
              <a:rPr lang="en-US" dirty="0" err="1" smtClean="0"/>
              <a:t>aaS</a:t>
            </a:r>
            <a:r>
              <a:rPr lang="en-US" dirty="0" smtClean="0"/>
              <a:t>) </a:t>
            </a:r>
            <a:r>
              <a:rPr lang="en-US" dirty="0"/>
              <a:t>is a systems view and allows </a:t>
            </a:r>
            <a:r>
              <a:rPr lang="en-US" dirty="0" err="1" smtClean="0"/>
              <a:t>Cloudmesh</a:t>
            </a:r>
            <a:r>
              <a:rPr lang="en-US" dirty="0" smtClean="0"/>
              <a:t> </a:t>
            </a:r>
            <a:r>
              <a:rPr lang="en-US" dirty="0"/>
              <a:t>to dynamically generate </a:t>
            </a:r>
            <a:r>
              <a:rPr lang="en-US" dirty="0" smtClean="0"/>
              <a:t>anything and assign it as permitted by user role and resource policy</a:t>
            </a:r>
          </a:p>
          <a:p>
            <a:pPr lvl="1"/>
            <a:r>
              <a:rPr lang="en-US" dirty="0" smtClean="0"/>
              <a:t>FutureGrid machines India, Bravo, Delta, Sierra, Foxtrot are like this</a:t>
            </a:r>
          </a:p>
          <a:p>
            <a:pPr lvl="1"/>
            <a:r>
              <a:rPr lang="en-US" dirty="0" smtClean="0"/>
              <a:t>Note this </a:t>
            </a:r>
            <a:r>
              <a:rPr lang="en-US" b="1" dirty="0" smtClean="0"/>
              <a:t>only implies user level bare metal access</a:t>
            </a:r>
            <a:r>
              <a:rPr lang="en-US" dirty="0" smtClean="0"/>
              <a:t> if given user is authorized and this is done on a per machine basis</a:t>
            </a:r>
          </a:p>
          <a:p>
            <a:pPr lvl="1"/>
            <a:r>
              <a:rPr lang="en-US" dirty="0" smtClean="0"/>
              <a:t>It </a:t>
            </a:r>
            <a:r>
              <a:rPr lang="en-US" b="1" dirty="0" smtClean="0"/>
              <a:t>does imply dynamic retargeting of nodes </a:t>
            </a:r>
            <a:r>
              <a:rPr lang="en-US" dirty="0" smtClean="0"/>
              <a:t>to typically safe modes of operation (approved machine images) such as switching back and forth between OpenStack, OpenNebula, HPC on Bare metal, Hadoop etc.</a:t>
            </a:r>
            <a:endParaRPr lang="en-US" dirty="0"/>
          </a:p>
          <a:p>
            <a:r>
              <a:rPr lang="en-US" b="1" dirty="0" smtClean="0"/>
              <a:t>CM-</a:t>
            </a:r>
            <a:r>
              <a:rPr lang="en-US" b="1" dirty="0" err="1" smtClean="0"/>
              <a:t>HPaaS</a:t>
            </a:r>
            <a:r>
              <a:rPr lang="en-US" b="1" dirty="0" smtClean="0"/>
              <a:t> </a:t>
            </a:r>
            <a:r>
              <a:rPr lang="en-US" dirty="0" smtClean="0"/>
              <a:t>(Hypervisor based </a:t>
            </a:r>
            <a:r>
              <a:rPr lang="en-US" dirty="0"/>
              <a:t>Provisioning </a:t>
            </a:r>
            <a:r>
              <a:rPr lang="en-US" dirty="0" err="1"/>
              <a:t>aaS</a:t>
            </a:r>
            <a:r>
              <a:rPr lang="en-US" dirty="0"/>
              <a:t>) allows </a:t>
            </a:r>
            <a:r>
              <a:rPr lang="en-US" dirty="0" err="1" smtClean="0"/>
              <a:t>Cloudmesh</a:t>
            </a:r>
            <a:r>
              <a:rPr lang="en-US" dirty="0" smtClean="0"/>
              <a:t> </a:t>
            </a:r>
            <a:r>
              <a:rPr lang="en-US" dirty="0"/>
              <a:t>to generate "anything" on the </a:t>
            </a:r>
            <a:r>
              <a:rPr lang="en-US" dirty="0" smtClean="0"/>
              <a:t>hypervisor</a:t>
            </a:r>
            <a:r>
              <a:rPr lang="en-US" dirty="0"/>
              <a:t> </a:t>
            </a:r>
            <a:r>
              <a:rPr lang="en-US" dirty="0" smtClean="0"/>
              <a:t>allowed for a particular user</a:t>
            </a:r>
          </a:p>
          <a:p>
            <a:pPr lvl="1"/>
            <a:r>
              <a:rPr lang="en-US" dirty="0" smtClean="0"/>
              <a:t>Platform determined by images available to user</a:t>
            </a:r>
          </a:p>
          <a:p>
            <a:pPr lvl="1"/>
            <a:r>
              <a:rPr lang="en-US" dirty="0" smtClean="0"/>
              <a:t>Amazon</a:t>
            </a:r>
            <a:r>
              <a:rPr lang="en-US" dirty="0"/>
              <a:t>, Azure, HPCloud, Google Compute </a:t>
            </a:r>
            <a:r>
              <a:rPr lang="en-US" dirty="0" smtClean="0"/>
              <a:t>Engine</a:t>
            </a:r>
          </a:p>
          <a:p>
            <a:r>
              <a:rPr lang="en-US" b="1" dirty="0" smtClean="0"/>
              <a:t>CM-</a:t>
            </a:r>
            <a:r>
              <a:rPr lang="en-US" b="1" dirty="0" err="1" smtClean="0"/>
              <a:t>PaaS</a:t>
            </a:r>
            <a:r>
              <a:rPr lang="en-US" b="1" dirty="0" smtClean="0"/>
              <a:t> </a:t>
            </a:r>
            <a:r>
              <a:rPr lang="en-US" dirty="0" smtClean="0"/>
              <a:t>(Platform as a Service) makes available an essentially fixed Platform with configuration differences</a:t>
            </a:r>
          </a:p>
          <a:p>
            <a:pPr lvl="1"/>
            <a:r>
              <a:rPr lang="en-US" dirty="0" smtClean="0"/>
              <a:t>XSEDE with MPI HPC nodes could be like this as is Google App Engine and Amazon HPC Cluster. Echo at IU (</a:t>
            </a:r>
            <a:r>
              <a:rPr lang="en-US" dirty="0" err="1" smtClean="0"/>
              <a:t>ScaleMP</a:t>
            </a:r>
            <a:r>
              <a:rPr lang="en-US" dirty="0" smtClean="0"/>
              <a:t>) is like this</a:t>
            </a:r>
          </a:p>
          <a:p>
            <a:pPr lvl="1"/>
            <a:r>
              <a:rPr lang="en-US" dirty="0" smtClean="0"/>
              <a:t>In such a  case a system administrator can statically change base system but the dynamic provisioner cannot</a:t>
            </a:r>
          </a:p>
          <a:p>
            <a:pPr lvl="1"/>
            <a:endParaRPr lang="en-US" dirty="0" smtClean="0"/>
          </a:p>
        </p:txBody>
      </p:sp>
    </p:spTree>
    <p:extLst>
      <p:ext uri="{BB962C8B-B14F-4D97-AF65-F5344CB8AC3E}">
        <p14:creationId xmlns:p14="http://schemas.microsoft.com/office/powerpoint/2010/main" val="1877141945"/>
      </p:ext>
    </p:extLst>
  </p:cSld>
  <p:clrMapOvr>
    <a:masterClrMapping/>
  </p:clrMapOvr>
  <mc:AlternateContent xmlns:mc="http://schemas.openxmlformats.org/markup-compatibility/2006" xmlns:p14="http://schemas.microsoft.com/office/powerpoint/2010/main">
    <mc:Choice Requires="p14">
      <p:transition spd="slow" p14:dur="2000" advTm="59311"/>
    </mc:Choice>
    <mc:Fallback xmlns="">
      <p:transition xmlns:p14="http://schemas.microsoft.com/office/powerpoint/2010/main" spd="slow" advTm="59311"/>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472"/>
            <a:ext cx="9144000" cy="798653"/>
          </a:xfrm>
        </p:spPr>
        <p:txBody>
          <a:bodyPr>
            <a:normAutofit/>
          </a:bodyPr>
          <a:lstStyle/>
          <a:p>
            <a:pPr algn="ctr"/>
            <a:r>
              <a:rPr lang="en-US" b="1" dirty="0" err="1" smtClean="0"/>
              <a:t>Cloudmesh</a:t>
            </a:r>
            <a:r>
              <a:rPr lang="en-US" b="1" dirty="0" smtClean="0"/>
              <a:t> User View of SDDS </a:t>
            </a:r>
            <a:r>
              <a:rPr lang="en-US" b="1" dirty="0" err="1" smtClean="0"/>
              <a:t>aaS</a:t>
            </a:r>
            <a:endParaRPr lang="en-US" b="1" dirty="0"/>
          </a:p>
        </p:txBody>
      </p:sp>
      <p:sp>
        <p:nvSpPr>
          <p:cNvPr id="3" name="Content Placeholder 2"/>
          <p:cNvSpPr>
            <a:spLocks noGrp="1"/>
          </p:cNvSpPr>
          <p:nvPr>
            <p:ph idx="1"/>
          </p:nvPr>
        </p:nvSpPr>
        <p:spPr>
          <a:xfrm>
            <a:off x="248970" y="1417899"/>
            <a:ext cx="8646060" cy="5440101"/>
          </a:xfrm>
        </p:spPr>
        <p:txBody>
          <a:bodyPr>
            <a:normAutofit/>
          </a:bodyPr>
          <a:lstStyle/>
          <a:p>
            <a:r>
              <a:rPr lang="en-US" dirty="0" smtClean="0"/>
              <a:t>Note we always consider virtual clusters or slices with nodes that may or may not have hypervisors</a:t>
            </a:r>
          </a:p>
          <a:p>
            <a:r>
              <a:rPr lang="en-US" b="1" dirty="0" smtClean="0"/>
              <a:t>BM-</a:t>
            </a:r>
            <a:r>
              <a:rPr lang="en-US" b="1" dirty="0" err="1" smtClean="0"/>
              <a:t>IaaS</a:t>
            </a:r>
            <a:r>
              <a:rPr lang="en-US" dirty="0" smtClean="0"/>
              <a:t>: Bare Metal (root access) Infrastructure as a service with variants e.g. can change firmware or not</a:t>
            </a:r>
          </a:p>
          <a:p>
            <a:r>
              <a:rPr lang="en-US" b="1" dirty="0" smtClean="0"/>
              <a:t>H-</a:t>
            </a:r>
            <a:r>
              <a:rPr lang="en-US" b="1" dirty="0" err="1" smtClean="0"/>
              <a:t>IaaS</a:t>
            </a:r>
            <a:r>
              <a:rPr lang="en-US" b="1" dirty="0" smtClean="0"/>
              <a:t>: </a:t>
            </a:r>
            <a:r>
              <a:rPr lang="en-US" dirty="0" smtClean="0"/>
              <a:t>Hypervisor based Infrastructure (Machine) as a Service. User provided a collection of hypervisors to build system on.</a:t>
            </a:r>
          </a:p>
          <a:p>
            <a:pPr lvl="1"/>
            <a:r>
              <a:rPr lang="en-US" dirty="0" smtClean="0"/>
              <a:t>Classic Commercial cloud view</a:t>
            </a:r>
          </a:p>
          <a:p>
            <a:r>
              <a:rPr lang="en-US" b="1" dirty="0" err="1" smtClean="0"/>
              <a:t>PSaaS</a:t>
            </a:r>
            <a:r>
              <a:rPr lang="en-US" dirty="0" smtClean="0"/>
              <a:t> Physical or </a:t>
            </a:r>
            <a:r>
              <a:rPr lang="en-US" dirty="0" err="1" smtClean="0"/>
              <a:t>Platformed</a:t>
            </a:r>
            <a:r>
              <a:rPr lang="en-US" dirty="0" smtClean="0"/>
              <a:t> System as a Service where user provided a configured image on either Bare Metal or a Hypervisor</a:t>
            </a:r>
          </a:p>
          <a:p>
            <a:pPr lvl="1"/>
            <a:r>
              <a:rPr lang="en-US" dirty="0" smtClean="0"/>
              <a:t>User could request a deployment of Apache Storm and Kafka to control a set of devices (e.g. smartphones)</a:t>
            </a:r>
          </a:p>
        </p:txBody>
      </p:sp>
    </p:spTree>
    <p:extLst>
      <p:ext uri="{BB962C8B-B14F-4D97-AF65-F5344CB8AC3E}">
        <p14:creationId xmlns:p14="http://schemas.microsoft.com/office/powerpoint/2010/main" val="1921026466"/>
      </p:ext>
    </p:extLst>
  </p:cSld>
  <p:clrMapOvr>
    <a:masterClrMapping/>
  </p:clrMapOvr>
  <mc:AlternateContent xmlns:mc="http://schemas.openxmlformats.org/markup-compatibility/2006" xmlns:p14="http://schemas.microsoft.com/office/powerpoint/2010/main">
    <mc:Choice Requires="p14">
      <p:transition spd="slow" p14:dur="2000" advTm="57565"/>
    </mc:Choice>
    <mc:Fallback xmlns="">
      <p:transition xmlns:p14="http://schemas.microsoft.com/office/powerpoint/2010/main" spd="slow" advTm="57565"/>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613"/>
            <a:ext cx="8229600" cy="914400"/>
          </a:xfrm>
        </p:spPr>
        <p:txBody>
          <a:bodyPr/>
          <a:lstStyle/>
          <a:p>
            <a:r>
              <a:rPr lang="en-US" b="1" dirty="0" err="1" smtClean="0"/>
              <a:t>Cloudmesh</a:t>
            </a:r>
            <a:r>
              <a:rPr lang="en-US" b="1" dirty="0" smtClean="0"/>
              <a:t> Infrastructure Types</a:t>
            </a:r>
            <a:endParaRPr lang="en-US" b="1" dirty="0"/>
          </a:p>
        </p:txBody>
      </p:sp>
      <p:sp>
        <p:nvSpPr>
          <p:cNvPr id="3" name="Content Placeholder 2"/>
          <p:cNvSpPr>
            <a:spLocks noGrp="1"/>
          </p:cNvSpPr>
          <p:nvPr>
            <p:ph idx="1"/>
          </p:nvPr>
        </p:nvSpPr>
        <p:spPr>
          <a:xfrm>
            <a:off x="0" y="803404"/>
            <a:ext cx="9144000" cy="6070350"/>
          </a:xfrm>
        </p:spPr>
        <p:txBody>
          <a:bodyPr>
            <a:normAutofit/>
          </a:bodyPr>
          <a:lstStyle/>
          <a:p>
            <a:r>
              <a:rPr lang="en-US" b="1" dirty="0" smtClean="0"/>
              <a:t>Nucleus Infrastructure</a:t>
            </a:r>
            <a:r>
              <a:rPr lang="en-US" dirty="0" smtClean="0"/>
              <a:t>:</a:t>
            </a:r>
          </a:p>
          <a:p>
            <a:pPr lvl="1"/>
            <a:r>
              <a:rPr lang="en-US" dirty="0" smtClean="0"/>
              <a:t>Persistent </a:t>
            </a:r>
            <a:r>
              <a:rPr lang="en-US" dirty="0" err="1" smtClean="0"/>
              <a:t>Cloudmesh</a:t>
            </a:r>
            <a:r>
              <a:rPr lang="en-US" dirty="0" smtClean="0"/>
              <a:t> Infrastructure with defined provisioning rules and characteristics and managed by CloudMesh</a:t>
            </a:r>
          </a:p>
          <a:p>
            <a:r>
              <a:rPr lang="en-US" b="1" dirty="0" smtClean="0"/>
              <a:t>Federated Infrastructure</a:t>
            </a:r>
            <a:r>
              <a:rPr lang="en-US" dirty="0" smtClean="0"/>
              <a:t>:</a:t>
            </a:r>
          </a:p>
          <a:p>
            <a:pPr lvl="1"/>
            <a:r>
              <a:rPr lang="en-US" dirty="0" smtClean="0"/>
              <a:t>Outside infrastructure that can be used by special arrangement such as commercial clouds or XSEDE</a:t>
            </a:r>
          </a:p>
          <a:p>
            <a:pPr lvl="1"/>
            <a:r>
              <a:rPr lang="en-US" dirty="0" smtClean="0"/>
              <a:t>Typically </a:t>
            </a:r>
            <a:r>
              <a:rPr lang="en-US" dirty="0"/>
              <a:t>persistent and often batch scheduled</a:t>
            </a:r>
            <a:endParaRPr lang="en-US" dirty="0" smtClean="0"/>
          </a:p>
          <a:p>
            <a:pPr lvl="1"/>
            <a:r>
              <a:rPr lang="en-US" dirty="0" smtClean="0"/>
              <a:t>CloudMesh can use within prescribed provisioning rules and users restricted to those with permitted access; interoperable templates allow common images to nucleus</a:t>
            </a:r>
          </a:p>
          <a:p>
            <a:r>
              <a:rPr lang="en-US" b="1" dirty="0" smtClean="0"/>
              <a:t>Contributed </a:t>
            </a:r>
            <a:r>
              <a:rPr lang="en-US" b="1" dirty="0"/>
              <a:t>Infrastructure</a:t>
            </a:r>
          </a:p>
          <a:p>
            <a:pPr lvl="1"/>
            <a:r>
              <a:rPr lang="en-US" dirty="0"/>
              <a:t>Outside contributions </a:t>
            </a:r>
            <a:r>
              <a:rPr lang="en-US" dirty="0" smtClean="0"/>
              <a:t>to a particular </a:t>
            </a:r>
            <a:r>
              <a:rPr lang="en-US" dirty="0" err="1" smtClean="0"/>
              <a:t>Cloudmesh</a:t>
            </a:r>
            <a:r>
              <a:rPr lang="en-US" dirty="0" smtClean="0"/>
              <a:t> project managed by </a:t>
            </a:r>
            <a:r>
              <a:rPr lang="en-US" dirty="0" err="1" smtClean="0"/>
              <a:t>Cloudmesh</a:t>
            </a:r>
            <a:r>
              <a:rPr lang="en-US" dirty="0" smtClean="0"/>
              <a:t> in this project</a:t>
            </a:r>
          </a:p>
          <a:p>
            <a:pPr lvl="1"/>
            <a:r>
              <a:rPr lang="en-US" dirty="0" smtClean="0"/>
              <a:t>Typically strong user role restrictions – users must belong to a particular project</a:t>
            </a:r>
          </a:p>
          <a:p>
            <a:pPr lvl="1"/>
            <a:r>
              <a:rPr lang="en-US" dirty="0" smtClean="0"/>
              <a:t>Can implement a </a:t>
            </a:r>
            <a:r>
              <a:rPr lang="en-US" dirty="0" err="1" smtClean="0"/>
              <a:t>Planetlab</a:t>
            </a:r>
            <a:r>
              <a:rPr lang="en-US" dirty="0" smtClean="0"/>
              <a:t> like environment by contributing hardware that can be generally used with bare-metal provisioning</a:t>
            </a:r>
          </a:p>
          <a:p>
            <a:pPr lvl="1"/>
            <a:endParaRPr lang="en-US" dirty="0"/>
          </a:p>
        </p:txBody>
      </p:sp>
    </p:spTree>
    <p:extLst>
      <p:ext uri="{BB962C8B-B14F-4D97-AF65-F5344CB8AC3E}">
        <p14:creationId xmlns:p14="http://schemas.microsoft.com/office/powerpoint/2010/main" val="965351639"/>
      </p:ext>
    </p:extLst>
  </p:cSld>
  <p:clrMapOvr>
    <a:masterClrMapping/>
  </p:clrMapOvr>
  <mc:AlternateContent xmlns:mc="http://schemas.openxmlformats.org/markup-compatibility/2006" xmlns:p14="http://schemas.microsoft.com/office/powerpoint/2010/main">
    <mc:Choice Requires="p14">
      <p:transition spd="slow" p14:dur="2000" advTm="7519"/>
    </mc:Choice>
    <mc:Fallback xmlns="">
      <p:transition xmlns:p14="http://schemas.microsoft.com/office/powerpoint/2010/main" spd="slow" advTm="7519"/>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1165"/>
            <a:ext cx="2829013" cy="1143000"/>
          </a:xfrm>
        </p:spPr>
        <p:txBody>
          <a:bodyPr>
            <a:normAutofit/>
          </a:bodyPr>
          <a:lstStyle/>
          <a:p>
            <a:r>
              <a:rPr lang="en-US" dirty="0"/>
              <a:t>A</a:t>
            </a:r>
            <a:r>
              <a:rPr lang="en-US" dirty="0" smtClean="0"/>
              <a:t>rchitecture</a:t>
            </a:r>
            <a:endParaRPr lang="en-US" dirty="0"/>
          </a:p>
        </p:txBody>
      </p:sp>
      <p:sp>
        <p:nvSpPr>
          <p:cNvPr id="3" name="Rectangle 2"/>
          <p:cNvSpPr/>
          <p:nvPr/>
        </p:nvSpPr>
        <p:spPr>
          <a:xfrm>
            <a:off x="88147" y="1254165"/>
            <a:ext cx="2942121" cy="4247317"/>
          </a:xfrm>
          <a:prstGeom prst="rect">
            <a:avLst/>
          </a:prstGeom>
        </p:spPr>
        <p:txBody>
          <a:bodyPr wrap="square">
            <a:spAutoFit/>
          </a:bodyPr>
          <a:lstStyle/>
          <a:p>
            <a:pPr marL="285750" indent="-285750">
              <a:buFont typeface="Arial"/>
              <a:buChar char="•"/>
            </a:pPr>
            <a:r>
              <a:rPr lang="en-US" b="1" dirty="0" err="1" smtClean="0"/>
              <a:t>Cloudmesh</a:t>
            </a:r>
            <a:r>
              <a:rPr lang="en-US" b="1" dirty="0" smtClean="0"/>
              <a:t> Management Framework</a:t>
            </a:r>
            <a:r>
              <a:rPr lang="en-US" dirty="0" smtClean="0"/>
              <a:t> for monitoring and operations, user and project management, experiment planning and deployment of services needed by an experiment</a:t>
            </a:r>
          </a:p>
          <a:p>
            <a:pPr marL="285750" indent="-285750">
              <a:buFont typeface="Arial"/>
              <a:buChar char="•"/>
            </a:pPr>
            <a:r>
              <a:rPr lang="en-US" b="1" dirty="0"/>
              <a:t>P</a:t>
            </a:r>
            <a:r>
              <a:rPr lang="en-US" b="1" dirty="0" smtClean="0"/>
              <a:t>rovisioning and execution </a:t>
            </a:r>
            <a:r>
              <a:rPr lang="en-US" dirty="0" smtClean="0"/>
              <a:t>environments to be deployed on resources to (or interfaced with) enable experiment management.</a:t>
            </a:r>
          </a:p>
          <a:p>
            <a:pPr marL="285750" indent="-285750">
              <a:buFont typeface="Arial"/>
              <a:buChar char="•"/>
            </a:pPr>
            <a:r>
              <a:rPr lang="en-US" b="1" dirty="0"/>
              <a:t>R</a:t>
            </a:r>
            <a:r>
              <a:rPr lang="en-US" b="1" dirty="0" smtClean="0"/>
              <a:t>esources</a:t>
            </a:r>
            <a:r>
              <a:rPr lang="en-US" dirty="0" smtClean="0"/>
              <a:t>.</a:t>
            </a:r>
          </a:p>
        </p:txBody>
      </p:sp>
      <p:pic>
        <p:nvPicPr>
          <p:cNvPr id="13" name="Picture 12"/>
          <p:cNvPicPr>
            <a:picLocks noChangeAspect="1"/>
          </p:cNvPicPr>
          <p:nvPr/>
        </p:nvPicPr>
        <p:blipFill>
          <a:blip r:embed="rId2"/>
          <a:stretch>
            <a:fillRect/>
          </a:stretch>
        </p:blipFill>
        <p:spPr>
          <a:xfrm>
            <a:off x="3030268" y="578797"/>
            <a:ext cx="6113732" cy="6279203"/>
          </a:xfrm>
          <a:prstGeom prst="rect">
            <a:avLst/>
          </a:prstGeom>
        </p:spPr>
      </p:pic>
    </p:spTree>
    <p:extLst>
      <p:ext uri="{BB962C8B-B14F-4D97-AF65-F5344CB8AC3E}">
        <p14:creationId xmlns:p14="http://schemas.microsoft.com/office/powerpoint/2010/main" val="1241669857"/>
      </p:ext>
    </p:extLst>
  </p:cSld>
  <p:clrMapOvr>
    <a:masterClrMapping/>
  </p:clrMapOvr>
  <mc:AlternateContent xmlns:mc="http://schemas.openxmlformats.org/markup-compatibility/2006" xmlns:p14="http://schemas.microsoft.com/office/powerpoint/2010/main">
    <mc:Choice Requires="p14">
      <p:transition spd="slow" p14:dur="2000" advTm="82706"/>
    </mc:Choice>
    <mc:Fallback xmlns="">
      <p:transition xmlns:p14="http://schemas.microsoft.com/office/powerpoint/2010/main" spd="slow" advTm="82706"/>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48" y="84706"/>
            <a:ext cx="8229600" cy="1143000"/>
          </a:xfrm>
        </p:spPr>
        <p:txBody>
          <a:bodyPr/>
          <a:lstStyle/>
          <a:p>
            <a:r>
              <a:rPr lang="en-US" b="1" dirty="0" smtClean="0"/>
              <a:t>Building Blocks of </a:t>
            </a:r>
            <a:r>
              <a:rPr lang="en-US" b="1" dirty="0" err="1" smtClean="0"/>
              <a:t>Cloudmesh</a:t>
            </a:r>
            <a:endParaRPr lang="en-US" b="1" dirty="0"/>
          </a:p>
        </p:txBody>
      </p:sp>
      <p:sp>
        <p:nvSpPr>
          <p:cNvPr id="3" name="Content Placeholder 2"/>
          <p:cNvSpPr>
            <a:spLocks noGrp="1"/>
          </p:cNvSpPr>
          <p:nvPr>
            <p:ph idx="1"/>
          </p:nvPr>
        </p:nvSpPr>
        <p:spPr>
          <a:xfrm>
            <a:off x="0" y="1184562"/>
            <a:ext cx="9001496" cy="6006202"/>
          </a:xfrm>
        </p:spPr>
        <p:txBody>
          <a:bodyPr>
            <a:normAutofit fontScale="77500" lnSpcReduction="20000"/>
          </a:bodyPr>
          <a:lstStyle/>
          <a:p>
            <a:r>
              <a:rPr lang="en-US" b="1" dirty="0" smtClean="0"/>
              <a:t>Includes convenient abstractions: </a:t>
            </a:r>
            <a:r>
              <a:rPr lang="en-US" dirty="0" smtClean="0"/>
              <a:t>over</a:t>
            </a:r>
            <a:r>
              <a:rPr lang="en-US" b="1" dirty="0" smtClean="0"/>
              <a:t> </a:t>
            </a:r>
            <a:r>
              <a:rPr lang="en-US" dirty="0" smtClean="0"/>
              <a:t>external </a:t>
            </a:r>
            <a:r>
              <a:rPr lang="en-US" dirty="0"/>
              <a:t>systems/</a:t>
            </a:r>
            <a:r>
              <a:rPr lang="en-US" dirty="0" smtClean="0"/>
              <a:t>standards</a:t>
            </a:r>
          </a:p>
          <a:p>
            <a:pPr lvl="1"/>
            <a:r>
              <a:rPr lang="en-US" dirty="0" smtClean="0"/>
              <a:t>Flexible and allows adaptation if </a:t>
            </a:r>
            <a:r>
              <a:rPr lang="en-US" dirty="0" err="1" smtClean="0"/>
              <a:t>IaaS</a:t>
            </a:r>
            <a:r>
              <a:rPr lang="en-US" dirty="0" smtClean="0"/>
              <a:t> is different or changes</a:t>
            </a:r>
          </a:p>
          <a:p>
            <a:pPr lvl="1"/>
            <a:r>
              <a:rPr lang="en-US" dirty="0" smtClean="0"/>
              <a:t>Allows integration of various </a:t>
            </a:r>
            <a:r>
              <a:rPr lang="en-US" dirty="0" err="1" smtClean="0"/>
              <a:t>IaaS</a:t>
            </a:r>
            <a:r>
              <a:rPr lang="en-US" dirty="0" smtClean="0"/>
              <a:t> and </a:t>
            </a:r>
            <a:r>
              <a:rPr lang="en-US" dirty="0" err="1" smtClean="0"/>
              <a:t>baremetal</a:t>
            </a:r>
            <a:r>
              <a:rPr lang="en-US" dirty="0" smtClean="0"/>
              <a:t> frameworks</a:t>
            </a:r>
          </a:p>
          <a:p>
            <a:pPr marL="457200" lvl="1" indent="0">
              <a:buNone/>
            </a:pPr>
            <a:endParaRPr lang="en-US" dirty="0"/>
          </a:p>
          <a:p>
            <a:r>
              <a:rPr lang="en-US" b="1" dirty="0" smtClean="0"/>
              <a:t>Uses internally: </a:t>
            </a:r>
          </a:p>
          <a:p>
            <a:pPr lvl="1"/>
            <a:r>
              <a:rPr lang="en-US" dirty="0" smtClean="0"/>
              <a:t>Cobbler</a:t>
            </a:r>
            <a:endParaRPr lang="en-US" dirty="0"/>
          </a:p>
          <a:p>
            <a:pPr lvl="1"/>
            <a:r>
              <a:rPr lang="en-US" dirty="0" smtClean="0"/>
              <a:t>Communicates to OpenStack </a:t>
            </a:r>
            <a:r>
              <a:rPr lang="en-US" b="1" dirty="0" smtClean="0"/>
              <a:t>directly</a:t>
            </a:r>
            <a:r>
              <a:rPr lang="en-US" dirty="0" smtClean="0"/>
              <a:t> via REST</a:t>
            </a:r>
          </a:p>
          <a:p>
            <a:pPr lvl="1"/>
            <a:r>
              <a:rPr lang="en-US" dirty="0" smtClean="0"/>
              <a:t>Uses </a:t>
            </a:r>
            <a:r>
              <a:rPr lang="en-US" dirty="0" err="1" smtClean="0"/>
              <a:t>libcloud</a:t>
            </a:r>
            <a:r>
              <a:rPr lang="en-US" dirty="0" smtClean="0"/>
              <a:t> for EC2 clouds </a:t>
            </a:r>
          </a:p>
          <a:p>
            <a:pPr lvl="1"/>
            <a:r>
              <a:rPr lang="en-US" dirty="0" err="1" smtClean="0"/>
              <a:t>OpenPBS</a:t>
            </a:r>
            <a:r>
              <a:rPr lang="en-US" dirty="0" smtClean="0"/>
              <a:t> (to access HPC)</a:t>
            </a:r>
            <a:endParaRPr lang="en-US" dirty="0"/>
          </a:p>
          <a:p>
            <a:pPr lvl="1"/>
            <a:r>
              <a:rPr lang="en-US" dirty="0" smtClean="0"/>
              <a:t>Chef </a:t>
            </a:r>
            <a:br>
              <a:rPr lang="en-US" dirty="0" smtClean="0"/>
            </a:br>
            <a:endParaRPr lang="en-US" dirty="0" smtClean="0"/>
          </a:p>
          <a:p>
            <a:r>
              <a:rPr lang="en-US" b="1" dirty="0" err="1" smtClean="0"/>
              <a:t>IaaS</a:t>
            </a:r>
            <a:r>
              <a:rPr lang="en-US" b="1" dirty="0" smtClean="0"/>
              <a:t>:</a:t>
            </a:r>
            <a:r>
              <a:rPr lang="en-US" dirty="0" smtClean="0"/>
              <a:t> Supported </a:t>
            </a:r>
            <a:r>
              <a:rPr lang="en-US" dirty="0" err="1" smtClean="0"/>
              <a:t>IaaS</a:t>
            </a:r>
            <a:r>
              <a:rPr lang="en-US" dirty="0" smtClean="0"/>
              <a:t> include </a:t>
            </a:r>
            <a:r>
              <a:rPr lang="en-US" dirty="0" err="1" smtClean="0"/>
              <a:t>Openstack</a:t>
            </a:r>
            <a:r>
              <a:rPr lang="en-US" dirty="0" smtClean="0"/>
              <a:t> (including tools like Heat), AWS EC2, Eucalyptus, Azure, any EC2 cloud</a:t>
            </a:r>
            <a:br>
              <a:rPr lang="en-US" dirty="0" smtClean="0"/>
            </a:br>
            <a:endParaRPr lang="en-US" dirty="0" smtClean="0"/>
          </a:p>
          <a:p>
            <a:r>
              <a:rPr lang="en-US" b="1" dirty="0" smtClean="0"/>
              <a:t>XSEDE Integration:</a:t>
            </a:r>
            <a:r>
              <a:rPr lang="en-US" dirty="0" smtClean="0"/>
              <a:t> We could integrate with  </a:t>
            </a:r>
            <a:r>
              <a:rPr lang="en-US" dirty="0" err="1" smtClean="0"/>
              <a:t>Xsede</a:t>
            </a:r>
            <a:r>
              <a:rPr lang="en-US" dirty="0" smtClean="0"/>
              <a:t> </a:t>
            </a:r>
            <a:r>
              <a:rPr lang="en-US" dirty="0"/>
              <a:t>user </a:t>
            </a:r>
            <a:r>
              <a:rPr lang="en-US" dirty="0" smtClean="0"/>
              <a:t>management </a:t>
            </a:r>
          </a:p>
          <a:p>
            <a:pPr lvl="1"/>
            <a:r>
              <a:rPr lang="en-US" dirty="0" smtClean="0"/>
              <a:t>(demonstrated successfully via  Amie through </a:t>
            </a:r>
            <a:r>
              <a:rPr lang="en-US" dirty="0" err="1" smtClean="0"/>
              <a:t>Futuregrid</a:t>
            </a:r>
            <a:r>
              <a:rPr lang="en-US" dirty="0" smtClean="0"/>
              <a:t>)</a:t>
            </a:r>
            <a:br>
              <a:rPr lang="en-US" dirty="0" smtClean="0"/>
            </a:br>
            <a:endParaRPr lang="en-US" dirty="0"/>
          </a:p>
          <a:p>
            <a:r>
              <a:rPr lang="en-US" b="1" dirty="0" smtClean="0"/>
              <a:t>Using</a:t>
            </a:r>
            <a:r>
              <a:rPr lang="en-US" dirty="0" smtClean="0"/>
              <a:t> </a:t>
            </a:r>
            <a:r>
              <a:rPr lang="en-US" dirty="0" err="1" smtClean="0"/>
              <a:t>Slurm</a:t>
            </a:r>
            <a:r>
              <a:rPr lang="en-US" dirty="0" smtClean="0"/>
              <a:t>, OCCI, Chef, (</a:t>
            </a:r>
            <a:r>
              <a:rPr lang="en-US" dirty="0" err="1" smtClean="0"/>
              <a:t>Ansible</a:t>
            </a:r>
            <a:r>
              <a:rPr lang="en-US" dirty="0" smtClean="0"/>
              <a:t>), (Puppet), AMPQ, </a:t>
            </a:r>
            <a:r>
              <a:rPr lang="en-US" dirty="0" err="1" smtClean="0"/>
              <a:t>RabbitMQ</a:t>
            </a:r>
            <a:r>
              <a:rPr lang="en-US" dirty="0" smtClean="0"/>
              <a:t>, Celery</a:t>
            </a:r>
          </a:p>
          <a:p>
            <a:endParaRPr lang="en-US" dirty="0"/>
          </a:p>
          <a:p>
            <a:r>
              <a:rPr lang="en-US" b="1" dirty="0"/>
              <a:t>C</a:t>
            </a:r>
            <a:r>
              <a:rPr lang="en-US" b="1" dirty="0" smtClean="0"/>
              <a:t>ould leverage</a:t>
            </a:r>
          </a:p>
          <a:p>
            <a:pPr lvl="1"/>
            <a:r>
              <a:rPr lang="en-US" dirty="0" smtClean="0"/>
              <a:t>Razor, Juju, </a:t>
            </a:r>
            <a:r>
              <a:rPr lang="en-US" dirty="0" err="1" smtClean="0"/>
              <a:t>Xcat</a:t>
            </a:r>
            <a:r>
              <a:rPr lang="en-US" dirty="0" smtClean="0"/>
              <a:t> (original FG Rain used this), Foreman, for bare metal via </a:t>
            </a:r>
            <a:r>
              <a:rPr lang="en-US" dirty="0" err="1" smtClean="0"/>
              <a:t>Cloudmesh</a:t>
            </a:r>
            <a:r>
              <a:rPr lang="en-US" dirty="0" smtClean="0"/>
              <a:t> </a:t>
            </a:r>
            <a:br>
              <a:rPr lang="en-US" dirty="0" smtClean="0"/>
            </a:br>
            <a:r>
              <a:rPr lang="en-US" dirty="0" smtClean="0"/>
              <a:t>abstraction</a:t>
            </a:r>
            <a:r>
              <a:rPr lang="en-US" dirty="0"/>
              <a:t/>
            </a:r>
            <a:br>
              <a:rPr lang="en-US" dirty="0"/>
            </a:br>
            <a:endParaRPr lang="en-US" dirty="0"/>
          </a:p>
        </p:txBody>
      </p:sp>
    </p:spTree>
    <p:extLst>
      <p:ext uri="{BB962C8B-B14F-4D97-AF65-F5344CB8AC3E}">
        <p14:creationId xmlns:p14="http://schemas.microsoft.com/office/powerpoint/2010/main" val="760634455"/>
      </p:ext>
    </p:extLst>
  </p:cSld>
  <p:clrMapOvr>
    <a:masterClrMapping/>
  </p:clrMapOvr>
  <mc:AlternateContent xmlns:mc="http://schemas.openxmlformats.org/markup-compatibility/2006" xmlns:p14="http://schemas.microsoft.com/office/powerpoint/2010/main">
    <mc:Choice Requires="p14">
      <p:transition spd="slow" p14:dur="2000" advTm="90115"/>
    </mc:Choice>
    <mc:Fallback xmlns="">
      <p:transition xmlns:p14="http://schemas.microsoft.com/office/powerpoint/2010/main" spd="slow" advTm="90115"/>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on </a:t>
            </a:r>
            <a:r>
              <a:rPr lang="en-US" dirty="0" err="1" smtClean="0"/>
              <a:t>Cloudmesh</a:t>
            </a:r>
            <a:r>
              <a:rPr lang="en-US" dirty="0" smtClean="0"/>
              <a:t> Functionality</a:t>
            </a:r>
            <a:endParaRPr lang="en-US" dirty="0"/>
          </a:p>
        </p:txBody>
      </p:sp>
      <p:sp>
        <p:nvSpPr>
          <p:cNvPr id="3" name="Content Placeholder 2"/>
          <p:cNvSpPr>
            <a:spLocks noGrp="1"/>
          </p:cNvSpPr>
          <p:nvPr>
            <p:ph idx="1"/>
          </p:nvPr>
        </p:nvSpPr>
        <p:spPr>
          <a:xfrm>
            <a:off x="0" y="1232064"/>
            <a:ext cx="9144000" cy="5625935"/>
          </a:xfrm>
        </p:spPr>
        <p:txBody>
          <a:bodyPr>
            <a:normAutofit fontScale="85000" lnSpcReduction="20000"/>
          </a:bodyPr>
          <a:lstStyle/>
          <a:p>
            <a:r>
              <a:rPr lang="en-US" dirty="0" smtClean="0"/>
              <a:t>Due to its integrated services </a:t>
            </a:r>
            <a:r>
              <a:rPr lang="en-US" dirty="0" err="1" smtClean="0"/>
              <a:t>Cloudmesh</a:t>
            </a:r>
            <a:r>
              <a:rPr lang="en-US" dirty="0" smtClean="0"/>
              <a:t> provides the ability to be an </a:t>
            </a:r>
            <a:r>
              <a:rPr lang="en-US" b="1" dirty="0" smtClean="0"/>
              <a:t>onramp</a:t>
            </a:r>
            <a:r>
              <a:rPr lang="en-US" dirty="0" smtClean="0"/>
              <a:t> for other clouds.</a:t>
            </a:r>
          </a:p>
          <a:p>
            <a:r>
              <a:rPr lang="en-US" dirty="0" smtClean="0"/>
              <a:t>It provides information services to various system level sensors to give access to sensor and utilization data. Internally, it can be used to optimize the system usage.</a:t>
            </a:r>
          </a:p>
          <a:p>
            <a:r>
              <a:rPr lang="en-US" dirty="0" smtClean="0"/>
              <a:t>The provisioning experience from FutureGrid has taught us that we need to provide</a:t>
            </a:r>
          </a:p>
          <a:p>
            <a:pPr lvl="1"/>
            <a:r>
              <a:rPr lang="en-US" dirty="0" smtClean="0"/>
              <a:t>the creation of new clouds (rain)</a:t>
            </a:r>
          </a:p>
          <a:p>
            <a:pPr lvl="1"/>
            <a:r>
              <a:rPr lang="en-US" dirty="0" smtClean="0"/>
              <a:t>the repartitioning of resources between services (cloud shifting)</a:t>
            </a:r>
          </a:p>
          <a:p>
            <a:pPr lvl="1"/>
            <a:r>
              <a:rPr lang="en-US" dirty="0" smtClean="0"/>
              <a:t>and the integration of external cloud resources in case of over provisioning (cloud bursting)</a:t>
            </a:r>
          </a:p>
          <a:p>
            <a:r>
              <a:rPr lang="en-US" dirty="0" smtClean="0"/>
              <a:t>As we deal with many </a:t>
            </a:r>
            <a:r>
              <a:rPr lang="en-US" dirty="0" err="1" smtClean="0"/>
              <a:t>IaaS</a:t>
            </a:r>
            <a:r>
              <a:rPr lang="en-US" dirty="0" smtClean="0"/>
              <a:t> frameworks, we need an abstraction layer on top of the </a:t>
            </a:r>
            <a:r>
              <a:rPr lang="en-US" dirty="0" err="1" smtClean="0"/>
              <a:t>IaaS</a:t>
            </a:r>
            <a:r>
              <a:rPr lang="en-US" dirty="0" smtClean="0"/>
              <a:t> framework.</a:t>
            </a:r>
          </a:p>
          <a:p>
            <a:r>
              <a:rPr lang="en-US" dirty="0" smtClean="0"/>
              <a:t>Experiment management is conducted with workflows controlled in shells, Python/</a:t>
            </a:r>
            <a:r>
              <a:rPr lang="en-US" dirty="0" err="1" smtClean="0"/>
              <a:t>iPython</a:t>
            </a:r>
            <a:r>
              <a:rPr lang="en-US" dirty="0" smtClean="0"/>
              <a:t>, as well as systems such as </a:t>
            </a:r>
            <a:r>
              <a:rPr lang="en-US" dirty="0" err="1" smtClean="0"/>
              <a:t>OpenStack's</a:t>
            </a:r>
            <a:r>
              <a:rPr lang="en-US" dirty="0" smtClean="0"/>
              <a:t> Heat.</a:t>
            </a:r>
          </a:p>
          <a:p>
            <a:r>
              <a:rPr lang="en-US" dirty="0" smtClean="0"/>
              <a:t>Accounting is supported through additional services such as user management and charge rate management.</a:t>
            </a:r>
          </a:p>
          <a:p>
            <a:r>
              <a:rPr lang="en-US" dirty="0" smtClean="0"/>
              <a:t>Not all features are yet implemented. Figure shows the main functionality that we target at this time to implement.</a:t>
            </a:r>
            <a:endParaRPr lang="en-US" dirty="0"/>
          </a:p>
        </p:txBody>
      </p:sp>
    </p:spTree>
    <p:extLst>
      <p:ext uri="{BB962C8B-B14F-4D97-AF65-F5344CB8AC3E}">
        <p14:creationId xmlns:p14="http://schemas.microsoft.com/office/powerpoint/2010/main" val="3702625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and </a:t>
            </a:r>
            <a:r>
              <a:rPr lang="en-US" dirty="0"/>
              <a:t>P</a:t>
            </a:r>
            <a:r>
              <a:rPr lang="en-US" dirty="0" smtClean="0"/>
              <a:t>roject </a:t>
            </a:r>
            <a:r>
              <a:rPr lang="en-US" dirty="0"/>
              <a:t>M</a:t>
            </a:r>
            <a:r>
              <a:rPr lang="en-US" dirty="0" smtClean="0"/>
              <a:t>anagement  </a:t>
            </a:r>
            <a:endParaRPr lang="en-US" dirty="0"/>
          </a:p>
        </p:txBody>
      </p:sp>
      <p:sp>
        <p:nvSpPr>
          <p:cNvPr id="3" name="Content Placeholder 2"/>
          <p:cNvSpPr>
            <a:spLocks noGrp="1"/>
          </p:cNvSpPr>
          <p:nvPr>
            <p:ph idx="1"/>
          </p:nvPr>
        </p:nvSpPr>
        <p:spPr>
          <a:xfrm>
            <a:off x="457200" y="1208314"/>
            <a:ext cx="8229600" cy="5649686"/>
          </a:xfrm>
        </p:spPr>
        <p:txBody>
          <a:bodyPr>
            <a:normAutofit/>
          </a:bodyPr>
          <a:lstStyle/>
          <a:p>
            <a:r>
              <a:rPr lang="en-US" dirty="0" smtClean="0"/>
              <a:t>FutureGrid user and project services simplify the application processes needed to obtain user accounts and projects.</a:t>
            </a:r>
          </a:p>
          <a:p>
            <a:r>
              <a:rPr lang="en-US" dirty="0" smtClean="0"/>
              <a:t>We have demonstrated in FutureGrid the ability to create accounts in a very short time, including vetting projects and users – allowing fast turn-around times for the majority of FutureGrid projects with an initial startup allocation.</a:t>
            </a:r>
          </a:p>
          <a:p>
            <a:pPr lvl="1"/>
            <a:r>
              <a:rPr lang="en-US" dirty="0" smtClean="0"/>
              <a:t>We also have shown that we can integrate with other services on user management such as XSEDE, we also have access to the technical team that integrated OSG into XSEDE and the XSEDE TAS project</a:t>
            </a:r>
          </a:p>
          <a:p>
            <a:r>
              <a:rPr lang="en-US" dirty="0" err="1" smtClean="0"/>
              <a:t>Cloudmesh</a:t>
            </a:r>
            <a:r>
              <a:rPr lang="en-US" dirty="0" smtClean="0"/>
              <a:t> re-uses this infrastructure and also allows users to manage proxy accounts to federate to other </a:t>
            </a:r>
            <a:r>
              <a:rPr lang="en-US" dirty="0" err="1" smtClean="0"/>
              <a:t>IaaS</a:t>
            </a:r>
            <a:r>
              <a:rPr lang="en-US" dirty="0" smtClean="0"/>
              <a:t> services to provide an easy interface to integrate them.</a:t>
            </a:r>
            <a:endParaRPr lang="en-US" dirty="0"/>
          </a:p>
        </p:txBody>
      </p:sp>
    </p:spTree>
    <p:extLst>
      <p:ext uri="{BB962C8B-B14F-4D97-AF65-F5344CB8AC3E}">
        <p14:creationId xmlns:p14="http://schemas.microsoft.com/office/powerpoint/2010/main" val="2761985389"/>
      </p:ext>
    </p:extLst>
  </p:cSld>
  <p:clrMapOvr>
    <a:masterClrMapping/>
  </p:clrMapOvr>
  <mc:AlternateContent xmlns:mc="http://schemas.openxmlformats.org/markup-compatibility/2006" xmlns:p14="http://schemas.microsoft.com/office/powerpoint/2010/main">
    <mc:Choice Requires="p14">
      <p:transition spd="slow" p14:dur="2000" advTm="3882"/>
    </mc:Choice>
    <mc:Fallback xmlns="">
      <p:transition xmlns:p14="http://schemas.microsoft.com/office/powerpoint/2010/main" spd="slow" advTm="3882"/>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t>
            </a:r>
            <a:r>
              <a:rPr lang="en-US" dirty="0" err="1" smtClean="0"/>
              <a:t>Cyberinfrastructure</a:t>
            </a:r>
            <a:r>
              <a:rPr lang="en-US" dirty="0" smtClean="0"/>
              <a:t> Stack</a:t>
            </a:r>
            <a:endParaRPr lang="en-US" dirty="0"/>
          </a:p>
        </p:txBody>
      </p:sp>
      <p:graphicFrame>
        <p:nvGraphicFramePr>
          <p:cNvPr id="5" name="Diagram 4"/>
          <p:cNvGraphicFramePr/>
          <p:nvPr>
            <p:extLst>
              <p:ext uri="{D42A27DB-BD31-4B8C-83A1-F6EECF244321}">
                <p14:modId xmlns:p14="http://schemas.microsoft.com/office/powerpoint/2010/main" val="2315529493"/>
              </p:ext>
            </p:extLst>
          </p:nvPr>
        </p:nvGraphicFramePr>
        <p:xfrm>
          <a:off x="162249" y="17641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ular Callout 7"/>
          <p:cNvSpPr/>
          <p:nvPr/>
        </p:nvSpPr>
        <p:spPr>
          <a:xfrm>
            <a:off x="6376414" y="1889242"/>
            <a:ext cx="2708199" cy="668432"/>
          </a:xfrm>
          <a:prstGeom prst="wedgeRoundRectCallout">
            <a:avLst>
              <a:gd name="adj1" fmla="val -80155"/>
              <a:gd name="adj2" fmla="val 3732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Mahout</a:t>
            </a:r>
            <a:endParaRPr lang="en-US" dirty="0"/>
          </a:p>
        </p:txBody>
      </p:sp>
      <p:sp>
        <p:nvSpPr>
          <p:cNvPr id="9" name="Rounded Rectangular Callout 8"/>
          <p:cNvSpPr/>
          <p:nvPr/>
        </p:nvSpPr>
        <p:spPr>
          <a:xfrm>
            <a:off x="6376414" y="2707006"/>
            <a:ext cx="2708199" cy="668432"/>
          </a:xfrm>
          <a:prstGeom prst="wedgeRoundRectCallout">
            <a:avLst>
              <a:gd name="adj1" fmla="val -80720"/>
              <a:gd name="adj2" fmla="val -387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Hadoop</a:t>
            </a:r>
            <a:endParaRPr lang="en-US" dirty="0"/>
          </a:p>
        </p:txBody>
      </p:sp>
      <p:sp>
        <p:nvSpPr>
          <p:cNvPr id="10" name="Rounded Rectangular Callout 9"/>
          <p:cNvSpPr/>
          <p:nvPr/>
        </p:nvSpPr>
        <p:spPr>
          <a:xfrm>
            <a:off x="6376414" y="3528432"/>
            <a:ext cx="2708199" cy="668432"/>
          </a:xfrm>
          <a:prstGeom prst="wedgeRoundRectCallout">
            <a:avLst>
              <a:gd name="adj1" fmla="val -78460"/>
              <a:gd name="adj2" fmla="val -19899"/>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OpenStack</a:t>
            </a:r>
            <a:endParaRPr lang="en-US" dirty="0"/>
          </a:p>
        </p:txBody>
      </p:sp>
      <p:sp>
        <p:nvSpPr>
          <p:cNvPr id="11" name="Rounded Rectangular Callout 10"/>
          <p:cNvSpPr/>
          <p:nvPr/>
        </p:nvSpPr>
        <p:spPr>
          <a:xfrm>
            <a:off x="6376414" y="4357763"/>
            <a:ext cx="2708199" cy="668432"/>
          </a:xfrm>
          <a:prstGeom prst="wedgeRoundRectCallout">
            <a:avLst>
              <a:gd name="adj1" fmla="val -77330"/>
              <a:gd name="adj2" fmla="val -47365"/>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t>OpenFlow</a:t>
            </a:r>
            <a:endParaRPr lang="en-US" dirty="0"/>
          </a:p>
        </p:txBody>
      </p:sp>
      <p:sp>
        <p:nvSpPr>
          <p:cNvPr id="12" name="TextBox 11"/>
          <p:cNvSpPr txBox="1"/>
          <p:nvPr/>
        </p:nvSpPr>
        <p:spPr>
          <a:xfrm>
            <a:off x="6843137" y="1339642"/>
            <a:ext cx="1660055" cy="369332"/>
          </a:xfrm>
          <a:prstGeom prst="rect">
            <a:avLst/>
          </a:prstGeom>
          <a:noFill/>
        </p:spPr>
        <p:txBody>
          <a:bodyPr wrap="none" rtlCol="0">
            <a:spAutoFit/>
          </a:bodyPr>
          <a:lstStyle/>
          <a:p>
            <a:r>
              <a:rPr lang="en-US" dirty="0" smtClean="0"/>
              <a:t>Just examples</a:t>
            </a:r>
            <a:endParaRPr lang="en-US" dirty="0"/>
          </a:p>
        </p:txBody>
      </p:sp>
      <p:sp>
        <p:nvSpPr>
          <p:cNvPr id="14" name="Rounded Rectangular Callout 13"/>
          <p:cNvSpPr/>
          <p:nvPr/>
        </p:nvSpPr>
        <p:spPr>
          <a:xfrm>
            <a:off x="6376414" y="5159756"/>
            <a:ext cx="2708199" cy="668432"/>
          </a:xfrm>
          <a:prstGeom prst="wedgeRoundRectCallout">
            <a:avLst>
              <a:gd name="adj1" fmla="val -80155"/>
              <a:gd name="adj2" fmla="val -63387"/>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Cobbler</a:t>
            </a:r>
            <a:endParaRPr lang="en-US" dirty="0"/>
          </a:p>
        </p:txBody>
      </p:sp>
    </p:spTree>
    <p:extLst>
      <p:ext uri="{BB962C8B-B14F-4D97-AF65-F5344CB8AC3E}">
        <p14:creationId xmlns:p14="http://schemas.microsoft.com/office/powerpoint/2010/main" val="164758213"/>
      </p:ext>
    </p:extLst>
  </p:cSld>
  <p:clrMapOvr>
    <a:masterClrMapping/>
  </p:clrMapOvr>
  <mc:AlternateContent xmlns:mc="http://schemas.openxmlformats.org/markup-compatibility/2006" xmlns:p14="http://schemas.microsoft.com/office/powerpoint/2010/main">
    <mc:Choice Requires="p14">
      <p:transition spd="slow" p14:dur="2000" advTm="54351"/>
    </mc:Choice>
    <mc:Fallback xmlns="">
      <p:transition xmlns:p14="http://schemas.microsoft.com/office/powerpoint/2010/main" spd="slow" advTm="54351"/>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904"/>
            <a:ext cx="8229600" cy="726501"/>
          </a:xfrm>
        </p:spPr>
        <p:txBody>
          <a:bodyPr/>
          <a:lstStyle/>
          <a:p>
            <a:r>
              <a:rPr lang="en-US" dirty="0" smtClean="0"/>
              <a:t>Experiment Planning - Future</a:t>
            </a:r>
            <a:endParaRPr lang="en-US" dirty="0"/>
          </a:p>
        </p:txBody>
      </p:sp>
      <p:sp>
        <p:nvSpPr>
          <p:cNvPr id="3" name="Content Placeholder 2"/>
          <p:cNvSpPr>
            <a:spLocks noGrp="1"/>
          </p:cNvSpPr>
          <p:nvPr>
            <p:ph idx="1"/>
          </p:nvPr>
        </p:nvSpPr>
        <p:spPr>
          <a:xfrm>
            <a:off x="312930" y="1104404"/>
            <a:ext cx="8373870" cy="5753595"/>
          </a:xfrm>
        </p:spPr>
        <p:txBody>
          <a:bodyPr>
            <a:normAutofit lnSpcReduction="10000"/>
          </a:bodyPr>
          <a:lstStyle/>
          <a:p>
            <a:r>
              <a:rPr lang="en-US" sz="2800" dirty="0" smtClean="0"/>
              <a:t>Imagine a shopping cart which will allow checking out of predefined repeatable experiment templates.</a:t>
            </a:r>
          </a:p>
          <a:p>
            <a:pPr lvl="1"/>
            <a:r>
              <a:rPr lang="en-US" sz="2400" dirty="0"/>
              <a:t>C</a:t>
            </a:r>
            <a:r>
              <a:rPr lang="en-US" sz="2400" dirty="0" smtClean="0"/>
              <a:t>ost is associated with an experiment making</a:t>
            </a:r>
          </a:p>
          <a:p>
            <a:pPr lvl="1"/>
            <a:r>
              <a:rPr lang="en-US" sz="2400" dirty="0" smtClean="0"/>
              <a:t>Clearing house of images</a:t>
            </a:r>
          </a:p>
          <a:p>
            <a:pPr lvl="1"/>
            <a:r>
              <a:rPr lang="en-US" sz="2400" dirty="0" smtClean="0"/>
              <a:t>Clearing house of complex deployments.</a:t>
            </a:r>
            <a:endParaRPr lang="en-US" sz="2400" dirty="0"/>
          </a:p>
          <a:p>
            <a:pPr lvl="1"/>
            <a:r>
              <a:rPr lang="en-US" sz="2400" dirty="0"/>
              <a:t>I</a:t>
            </a:r>
            <a:r>
              <a:rPr lang="en-US" sz="2400" dirty="0" smtClean="0"/>
              <a:t>ntegrated accounting framework allowing a usage cost model </a:t>
            </a:r>
          </a:p>
          <a:p>
            <a:pPr lvl="1"/>
            <a:r>
              <a:rPr lang="en-US" sz="2400" dirty="0" smtClean="0"/>
              <a:t>The cost model will be based not only on number of core hours used, but also the capabilities of the resource, the time, and special support it takes to set up the experiment. We will expand upon the metrics framework of FutureGrid that allows measuring of VM and HPC usage and associate this with cost models. Benchmarks will be used to normalize the charge models.</a:t>
            </a:r>
          </a:p>
        </p:txBody>
      </p:sp>
    </p:spTree>
    <p:extLst>
      <p:ext uri="{BB962C8B-B14F-4D97-AF65-F5344CB8AC3E}">
        <p14:creationId xmlns:p14="http://schemas.microsoft.com/office/powerpoint/2010/main" val="3112511000"/>
      </p:ext>
    </p:extLst>
  </p:cSld>
  <p:clrMapOvr>
    <a:masterClrMapping/>
  </p:clrMapOvr>
  <mc:AlternateContent xmlns:mc="http://schemas.openxmlformats.org/markup-compatibility/2006" xmlns:p14="http://schemas.microsoft.com/office/powerpoint/2010/main">
    <mc:Choice Requires="p14">
      <p:transition spd="slow" p14:dur="2000" advTm="4234"/>
    </mc:Choice>
    <mc:Fallback xmlns="">
      <p:transition xmlns:p14="http://schemas.microsoft.com/office/powerpoint/2010/main" spd="slow" advTm="4234"/>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74"/>
            <a:ext cx="8229600" cy="690608"/>
          </a:xfrm>
        </p:spPr>
        <p:txBody>
          <a:bodyPr>
            <a:normAutofit fontScale="90000"/>
          </a:bodyPr>
          <a:lstStyle/>
          <a:p>
            <a:r>
              <a:rPr lang="en-US" dirty="0" err="1" smtClean="0"/>
              <a:t>Cloudmesh</a:t>
            </a:r>
            <a:r>
              <a:rPr lang="en-US" dirty="0" smtClean="0"/>
              <a:t> Provisioning and Execution </a:t>
            </a:r>
            <a:endParaRPr lang="en-US" dirty="0"/>
          </a:p>
        </p:txBody>
      </p:sp>
      <p:sp>
        <p:nvSpPr>
          <p:cNvPr id="3" name="Content Placeholder 2"/>
          <p:cNvSpPr>
            <a:spLocks noGrp="1"/>
          </p:cNvSpPr>
          <p:nvPr>
            <p:ph idx="1"/>
          </p:nvPr>
        </p:nvSpPr>
        <p:spPr>
          <a:xfrm>
            <a:off x="0" y="832206"/>
            <a:ext cx="9044826" cy="5702158"/>
          </a:xfrm>
        </p:spPr>
        <p:txBody>
          <a:bodyPr>
            <a:noAutofit/>
          </a:bodyPr>
          <a:lstStyle/>
          <a:p>
            <a:r>
              <a:rPr lang="en-US" b="1" dirty="0" smtClean="0"/>
              <a:t>Bare-metal Provisioning</a:t>
            </a:r>
          </a:p>
          <a:p>
            <a:pPr lvl="1"/>
            <a:r>
              <a:rPr lang="en-US" sz="1800" dirty="0"/>
              <a:t>O</a:t>
            </a:r>
            <a:r>
              <a:rPr lang="en-US" sz="1800" dirty="0" smtClean="0"/>
              <a:t>riginally developed a provisioning framework in FutureGrid based on </a:t>
            </a:r>
            <a:r>
              <a:rPr lang="en-US" sz="1800" dirty="0" err="1" smtClean="0"/>
              <a:t>xCAT</a:t>
            </a:r>
            <a:r>
              <a:rPr lang="en-US" sz="1800" dirty="0"/>
              <a:t> </a:t>
            </a:r>
            <a:r>
              <a:rPr lang="en-US" sz="1800" dirty="0" smtClean="0"/>
              <a:t>and Moab. (Rain)</a:t>
            </a:r>
          </a:p>
          <a:p>
            <a:pPr lvl="1"/>
            <a:r>
              <a:rPr lang="en-US" sz="1800" dirty="0" smtClean="0"/>
              <a:t>Due to limitations and significant changes between versions we replaced it with a framework that allows the utilization of different bare-metal </a:t>
            </a:r>
            <a:r>
              <a:rPr lang="en-US" sz="1800" dirty="0" err="1" smtClean="0"/>
              <a:t>provisioners</a:t>
            </a:r>
            <a:r>
              <a:rPr lang="en-US" sz="1800" dirty="0" smtClean="0"/>
              <a:t>.</a:t>
            </a:r>
          </a:p>
          <a:p>
            <a:pPr lvl="1"/>
            <a:r>
              <a:rPr lang="en-US" sz="1800" dirty="0" smtClean="0"/>
              <a:t>At this time we have provided an interface for cobbler and are also targeting an interface to </a:t>
            </a:r>
            <a:r>
              <a:rPr lang="en-US" sz="1800" dirty="0" err="1" smtClean="0"/>
              <a:t>OpenStack</a:t>
            </a:r>
            <a:r>
              <a:rPr lang="en-US" sz="1800" dirty="0" smtClean="0"/>
              <a:t> Ironic.</a:t>
            </a:r>
          </a:p>
          <a:p>
            <a:r>
              <a:rPr lang="en-US" b="1" dirty="0" smtClean="0"/>
              <a:t>Virtual Machine Provisioning</a:t>
            </a:r>
          </a:p>
          <a:p>
            <a:pPr lvl="1"/>
            <a:r>
              <a:rPr lang="en-US" sz="1800" dirty="0"/>
              <a:t>A</a:t>
            </a:r>
            <a:r>
              <a:rPr lang="en-US" sz="1800" dirty="0" smtClean="0"/>
              <a:t>n abstraction layer to allow the integration of virtual machine management APIs based on the native </a:t>
            </a:r>
            <a:r>
              <a:rPr lang="en-US" sz="1800" dirty="0" err="1" smtClean="0"/>
              <a:t>IaaS</a:t>
            </a:r>
            <a:r>
              <a:rPr lang="en-US" sz="1800" dirty="0" smtClean="0"/>
              <a:t> service protocols. This helps in exposing features that are otherwise not accessible when quasi protocol standards such as EC2 are used on non-AWS </a:t>
            </a:r>
            <a:r>
              <a:rPr lang="en-US" sz="1800" dirty="0" err="1" smtClean="0"/>
              <a:t>IaaS</a:t>
            </a:r>
            <a:r>
              <a:rPr lang="en-US" sz="1800" dirty="0" smtClean="0"/>
              <a:t> frameworks. It also prevents </a:t>
            </a:r>
            <a:r>
              <a:rPr lang="en-US" sz="1800" dirty="0" err="1" smtClean="0"/>
              <a:t>limitaions</a:t>
            </a:r>
            <a:r>
              <a:rPr lang="en-US" sz="1800" dirty="0" smtClean="0"/>
              <a:t> that exist in current implementations, such as </a:t>
            </a:r>
            <a:r>
              <a:rPr lang="en-US" sz="1800" dirty="0" err="1" smtClean="0"/>
              <a:t>libcloud</a:t>
            </a:r>
            <a:r>
              <a:rPr lang="en-US" sz="1800" dirty="0" smtClean="0"/>
              <a:t> to use </a:t>
            </a:r>
            <a:r>
              <a:rPr lang="en-US" sz="1800" dirty="0" err="1" smtClean="0"/>
              <a:t>OpenStack</a:t>
            </a:r>
            <a:r>
              <a:rPr lang="en-US" sz="1800" dirty="0" smtClean="0"/>
              <a:t>.</a:t>
            </a:r>
          </a:p>
          <a:p>
            <a:r>
              <a:rPr lang="en-US" b="1" dirty="0" smtClean="0"/>
              <a:t>Network Provisioning</a:t>
            </a:r>
            <a:r>
              <a:rPr lang="en-US" dirty="0"/>
              <a:t> </a:t>
            </a:r>
            <a:r>
              <a:rPr lang="en-US" dirty="0" smtClean="0"/>
              <a:t>(Future)</a:t>
            </a:r>
          </a:p>
          <a:p>
            <a:pPr lvl="1"/>
            <a:r>
              <a:rPr lang="en-US" sz="1800" dirty="0" smtClean="0"/>
              <a:t>Utilize networks offering various levels of control, from standard IP connectivity to completely configurable SDNs as novel cloud architectures will almost certainly leverage </a:t>
            </a:r>
            <a:r>
              <a:rPr lang="en-US" sz="1800" dirty="0" err="1" smtClean="0"/>
              <a:t>NaaS</a:t>
            </a:r>
            <a:r>
              <a:rPr lang="en-US" sz="1800" dirty="0" smtClean="0"/>
              <a:t> and SDN alongside system software and middleware. FutureGrid resources will make use of SDN using </a:t>
            </a:r>
            <a:r>
              <a:rPr lang="en-US" sz="1800" dirty="0" err="1" smtClean="0"/>
              <a:t>OpenFlow</a:t>
            </a:r>
            <a:r>
              <a:rPr lang="en-US" sz="1800" dirty="0" smtClean="0"/>
              <a:t> whenever possible though the same level of networking control will not be available in every location. </a:t>
            </a:r>
          </a:p>
        </p:txBody>
      </p:sp>
    </p:spTree>
    <p:extLst>
      <p:ext uri="{BB962C8B-B14F-4D97-AF65-F5344CB8AC3E}">
        <p14:creationId xmlns:p14="http://schemas.microsoft.com/office/powerpoint/2010/main" val="1573163079"/>
      </p:ext>
    </p:extLst>
  </p:cSld>
  <p:clrMapOvr>
    <a:masterClrMapping/>
  </p:clrMapOvr>
  <mc:AlternateContent xmlns:mc="http://schemas.openxmlformats.org/markup-compatibility/2006" xmlns:p14="http://schemas.microsoft.com/office/powerpoint/2010/main">
    <mc:Choice Requires="p14">
      <p:transition spd="slow" p14:dur="2000" advTm="5261"/>
    </mc:Choice>
    <mc:Fallback xmlns="">
      <p:transition xmlns:p14="http://schemas.microsoft.com/office/powerpoint/2010/main" spd="slow" advTm="5261"/>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983" y="223524"/>
            <a:ext cx="5444836" cy="990600"/>
          </a:xfrm>
        </p:spPr>
        <p:txBody>
          <a:bodyPr/>
          <a:lstStyle/>
          <a:p>
            <a:r>
              <a:rPr lang="en-US" dirty="0" smtClean="0"/>
              <a:t>Provisioning – Cont’d </a:t>
            </a:r>
            <a:endParaRPr lang="en-US" dirty="0"/>
          </a:p>
        </p:txBody>
      </p:sp>
      <p:sp>
        <p:nvSpPr>
          <p:cNvPr id="3" name="Content Placeholder 2"/>
          <p:cNvSpPr>
            <a:spLocks noGrp="1"/>
          </p:cNvSpPr>
          <p:nvPr>
            <p:ph idx="1"/>
          </p:nvPr>
        </p:nvSpPr>
        <p:spPr>
          <a:xfrm>
            <a:off x="0" y="1012872"/>
            <a:ext cx="9144000" cy="5670468"/>
          </a:xfrm>
        </p:spPr>
        <p:txBody>
          <a:bodyPr>
            <a:normAutofit/>
          </a:bodyPr>
          <a:lstStyle/>
          <a:p>
            <a:r>
              <a:rPr lang="en-US" sz="2800" b="1" dirty="0" smtClean="0"/>
              <a:t>Storage Provisioning</a:t>
            </a:r>
            <a:r>
              <a:rPr lang="en-US" sz="2800" dirty="0"/>
              <a:t> </a:t>
            </a:r>
            <a:r>
              <a:rPr lang="en-US" sz="2800" dirty="0" smtClean="0"/>
              <a:t>(Future)</a:t>
            </a:r>
          </a:p>
          <a:p>
            <a:pPr lvl="1"/>
            <a:r>
              <a:rPr lang="en-US" sz="2400" dirty="0" smtClean="0"/>
              <a:t>Bare-metal provisioning</a:t>
            </a:r>
            <a:r>
              <a:rPr lang="en-US" sz="2400" dirty="0"/>
              <a:t> </a:t>
            </a:r>
            <a:r>
              <a:rPr lang="en-US" sz="2400" dirty="0" smtClean="0"/>
              <a:t>allows storage provisioning and making it available to users</a:t>
            </a:r>
          </a:p>
          <a:p>
            <a:r>
              <a:rPr lang="en-US" sz="2800" b="1" dirty="0" smtClean="0"/>
              <a:t>Platform, </a:t>
            </a:r>
            <a:r>
              <a:rPr lang="en-US" sz="2800" b="1" dirty="0" err="1" smtClean="0"/>
              <a:t>IaaS</a:t>
            </a:r>
            <a:r>
              <a:rPr lang="en-US" sz="2800" b="1" dirty="0" smtClean="0"/>
              <a:t>, and Federated Provisioning</a:t>
            </a:r>
            <a:r>
              <a:rPr lang="en-US" sz="2800" dirty="0" smtClean="0"/>
              <a:t> (Current &amp; Future)</a:t>
            </a:r>
          </a:p>
          <a:p>
            <a:pPr lvl="1"/>
            <a:r>
              <a:rPr lang="en-US" sz="2400" dirty="0"/>
              <a:t>I</a:t>
            </a:r>
            <a:r>
              <a:rPr lang="en-US" sz="2400" dirty="0" smtClean="0"/>
              <a:t>ntegration of </a:t>
            </a:r>
            <a:r>
              <a:rPr lang="en-US" sz="2400" dirty="0" err="1"/>
              <a:t>C</a:t>
            </a:r>
            <a:r>
              <a:rPr lang="en-US" sz="2400" dirty="0" err="1" smtClean="0"/>
              <a:t>loudmesh</a:t>
            </a:r>
            <a:r>
              <a:rPr lang="en-US" sz="2400" dirty="0" smtClean="0"/>
              <a:t> shell scripting, and the utilization of DevOps frameworks such as Chef or Puppet.</a:t>
            </a:r>
          </a:p>
          <a:p>
            <a:r>
              <a:rPr lang="en-US" sz="2800" b="1" dirty="0" smtClean="0"/>
              <a:t>Resource Shifting </a:t>
            </a:r>
            <a:r>
              <a:rPr lang="en-US" sz="2800" dirty="0" smtClean="0"/>
              <a:t>(Current &amp; Future)</a:t>
            </a:r>
          </a:p>
          <a:p>
            <a:pPr lvl="1"/>
            <a:r>
              <a:rPr lang="en-US" sz="2400" dirty="0" smtClean="0"/>
              <a:t>We demonstrated via Rain the </a:t>
            </a:r>
            <a:r>
              <a:rPr lang="en-US" sz="2400" b="1" dirty="0" smtClean="0"/>
              <a:t>shift</a:t>
            </a:r>
            <a:r>
              <a:rPr lang="en-US" sz="2400" dirty="0" smtClean="0"/>
              <a:t> of resources allocations between services such as HPC and OpenStack or Eucalyptus. </a:t>
            </a:r>
          </a:p>
          <a:p>
            <a:pPr lvl="1"/>
            <a:r>
              <a:rPr lang="en-US" sz="2400" dirty="0"/>
              <a:t>D</a:t>
            </a:r>
            <a:r>
              <a:rPr lang="en-US" sz="2400" dirty="0" smtClean="0"/>
              <a:t>eveloping intuitive user interfaces as part of </a:t>
            </a:r>
            <a:r>
              <a:rPr lang="en-US" sz="2400" dirty="0" err="1" smtClean="0"/>
              <a:t>Cloudmesh</a:t>
            </a:r>
            <a:r>
              <a:rPr lang="en-US" sz="2400" dirty="0" smtClean="0"/>
              <a:t> that assist administrators and users through role and project based authentication to move resources from one service to another.</a:t>
            </a:r>
          </a:p>
        </p:txBody>
      </p:sp>
    </p:spTree>
    <p:extLst>
      <p:ext uri="{BB962C8B-B14F-4D97-AF65-F5344CB8AC3E}">
        <p14:creationId xmlns:p14="http://schemas.microsoft.com/office/powerpoint/2010/main" val="2260364688"/>
      </p:ext>
    </p:extLst>
  </p:cSld>
  <p:clrMapOvr>
    <a:masterClrMapping/>
  </p:clrMapOvr>
  <mc:AlternateContent xmlns:mc="http://schemas.openxmlformats.org/markup-compatibility/2006" xmlns:p14="http://schemas.microsoft.com/office/powerpoint/2010/main">
    <mc:Choice Requires="p14">
      <p:transition spd="slow" p14:dur="2000" advTm="73195"/>
    </mc:Choice>
    <mc:Fallback xmlns="">
      <p:transition xmlns:p14="http://schemas.microsoft.com/office/powerpoint/2010/main" spd="slow" advTm="73195"/>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24"/>
          <p:cNvPicPr>
            <a:picLocks noGrp="1" noChangeAspect="1"/>
          </p:cNvPicPr>
          <p:nvPr>
            <p:ph idx="1"/>
          </p:nvPr>
        </p:nvPicPr>
        <p:blipFill>
          <a:blip r:embed="rId3"/>
          <a:srcRect l="-5423" r="-5423"/>
          <a:stretch>
            <a:fillRect/>
          </a:stretch>
        </p:blipFill>
        <p:spPr>
          <a:xfrm>
            <a:off x="457200" y="1340117"/>
            <a:ext cx="8229600" cy="4876800"/>
          </a:xfrm>
        </p:spPr>
      </p:pic>
      <p:sp>
        <p:nvSpPr>
          <p:cNvPr id="2" name="Title 1"/>
          <p:cNvSpPr>
            <a:spLocks noGrp="1"/>
          </p:cNvSpPr>
          <p:nvPr>
            <p:ph type="title"/>
          </p:nvPr>
        </p:nvSpPr>
        <p:spPr/>
        <p:txBody>
          <a:bodyPr/>
          <a:lstStyle/>
          <a:p>
            <a:r>
              <a:rPr lang="en-US" dirty="0" err="1" smtClean="0"/>
              <a:t>Cloudmesh</a:t>
            </a:r>
            <a:r>
              <a:rPr lang="en-US" dirty="0" smtClean="0"/>
              <a:t> Resource Shifting</a:t>
            </a:r>
            <a:endParaRPr lang="en-US" dirty="0"/>
          </a:p>
        </p:txBody>
      </p:sp>
      <p:grpSp>
        <p:nvGrpSpPr>
          <p:cNvPr id="6" name="Group 5"/>
          <p:cNvGrpSpPr/>
          <p:nvPr/>
        </p:nvGrpSpPr>
        <p:grpSpPr>
          <a:xfrm>
            <a:off x="2148416" y="2132649"/>
            <a:ext cx="5185833" cy="1926167"/>
            <a:chOff x="2148416" y="1994958"/>
            <a:chExt cx="5185833" cy="1926167"/>
          </a:xfrm>
          <a:solidFill>
            <a:schemeClr val="bg1">
              <a:lumMod val="85000"/>
              <a:alpha val="61000"/>
            </a:schemeClr>
          </a:solidFill>
        </p:grpSpPr>
        <p:sp>
          <p:nvSpPr>
            <p:cNvPr id="5" name="Left-Right Arrow 4"/>
            <p:cNvSpPr/>
            <p:nvPr/>
          </p:nvSpPr>
          <p:spPr>
            <a:xfrm>
              <a:off x="2148416" y="3275541"/>
              <a:ext cx="5185833" cy="645584"/>
            </a:xfrm>
            <a:prstGeom prst="leftRightArrow">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Bent Arrow 2"/>
            <p:cNvSpPr/>
            <p:nvPr/>
          </p:nvSpPr>
          <p:spPr>
            <a:xfrm rot="5400000" flipV="1">
              <a:off x="3069167" y="2074333"/>
              <a:ext cx="1481667" cy="1322917"/>
            </a:xfrm>
            <a:prstGeom prst="bentArrow">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grpSp>
      <p:grpSp>
        <p:nvGrpSpPr>
          <p:cNvPr id="7" name="Group 6"/>
          <p:cNvGrpSpPr/>
          <p:nvPr/>
        </p:nvGrpSpPr>
        <p:grpSpPr>
          <a:xfrm>
            <a:off x="1965960" y="4594860"/>
            <a:ext cx="2057400" cy="1028700"/>
            <a:chOff x="1965960" y="4594860"/>
            <a:chExt cx="2057400" cy="1028700"/>
          </a:xfrm>
        </p:grpSpPr>
        <p:sp>
          <p:nvSpPr>
            <p:cNvPr id="8" name="Oval 7"/>
            <p:cNvSpPr/>
            <p:nvPr/>
          </p:nvSpPr>
          <p:spPr>
            <a:xfrm>
              <a:off x="1965960" y="4800600"/>
              <a:ext cx="411480" cy="411480"/>
            </a:xfrm>
            <a:prstGeom prst="ellipse">
              <a:avLst/>
            </a:prstGeom>
          </p:spPr>
          <p:style>
            <a:lnRef idx="1">
              <a:schemeClr val="accent2"/>
            </a:lnRef>
            <a:fillRef idx="2">
              <a:schemeClr val="accent2"/>
            </a:fillRef>
            <a:effectRef idx="1">
              <a:schemeClr val="accent2"/>
            </a:effectRef>
            <a:fontRef idx="minor">
              <a:schemeClr val="dk1"/>
            </a:fontRef>
          </p:style>
          <p:txBody>
            <a:bodyPr lIns="82292" tIns="41148" rIns="82292" bIns="41148" rtlCol="0" anchor="ctr"/>
            <a:lstStyle/>
            <a:p>
              <a:pPr algn="ctr"/>
              <a:r>
                <a:rPr lang="en-US" dirty="0" smtClean="0"/>
                <a:t>1</a:t>
              </a:r>
              <a:endParaRPr lang="en-US" dirty="0"/>
            </a:p>
          </p:txBody>
        </p:sp>
        <p:sp>
          <p:nvSpPr>
            <p:cNvPr id="9" name="&quot;No&quot; Symbol 8"/>
            <p:cNvSpPr/>
            <p:nvPr/>
          </p:nvSpPr>
          <p:spPr>
            <a:xfrm>
              <a:off x="1965960" y="5280660"/>
              <a:ext cx="342900" cy="342900"/>
            </a:xfrm>
            <a:prstGeom prst="noSmoking">
              <a:avLst/>
            </a:prstGeom>
          </p:spPr>
          <p:style>
            <a:lnRef idx="1">
              <a:schemeClr val="accent2"/>
            </a:lnRef>
            <a:fillRef idx="3">
              <a:schemeClr val="accent2"/>
            </a:fillRef>
            <a:effectRef idx="2">
              <a:schemeClr val="accent2"/>
            </a:effectRef>
            <a:fontRef idx="minor">
              <a:schemeClr val="lt1"/>
            </a:fontRef>
          </p:style>
          <p:txBody>
            <a:bodyPr lIns="82292" tIns="41148" rIns="82292" bIns="41148" rtlCol="0" anchor="ctr"/>
            <a:lstStyle/>
            <a:p>
              <a:pPr algn="ctr"/>
              <a:endParaRPr lang="en-US">
                <a:solidFill>
                  <a:schemeClr val="tx1"/>
                </a:solidFill>
              </a:endParaRPr>
            </a:p>
          </p:txBody>
        </p:sp>
        <p:sp>
          <p:nvSpPr>
            <p:cNvPr id="10" name="Oval 9"/>
            <p:cNvSpPr/>
            <p:nvPr/>
          </p:nvSpPr>
          <p:spPr>
            <a:xfrm>
              <a:off x="3406140" y="4594860"/>
              <a:ext cx="411480" cy="411480"/>
            </a:xfrm>
            <a:prstGeom prst="ellipse">
              <a:avLst/>
            </a:prstGeom>
          </p:spPr>
          <p:style>
            <a:lnRef idx="1">
              <a:schemeClr val="accent2"/>
            </a:lnRef>
            <a:fillRef idx="2">
              <a:schemeClr val="accent2"/>
            </a:fillRef>
            <a:effectRef idx="1">
              <a:schemeClr val="accent2"/>
            </a:effectRef>
            <a:fontRef idx="minor">
              <a:schemeClr val="dk1"/>
            </a:fontRef>
          </p:style>
          <p:txBody>
            <a:bodyPr lIns="82292" tIns="41148" rIns="82292" bIns="41148" rtlCol="0" anchor="ctr"/>
            <a:lstStyle/>
            <a:p>
              <a:pPr algn="ctr"/>
              <a:r>
                <a:rPr lang="en-US" dirty="0" smtClean="0"/>
                <a:t>2</a:t>
              </a:r>
              <a:endParaRPr lang="en-US" dirty="0"/>
            </a:p>
          </p:txBody>
        </p:sp>
        <p:sp>
          <p:nvSpPr>
            <p:cNvPr id="11" name="Sun 10"/>
            <p:cNvSpPr/>
            <p:nvPr/>
          </p:nvSpPr>
          <p:spPr>
            <a:xfrm>
              <a:off x="3680460" y="4869180"/>
              <a:ext cx="342900" cy="342900"/>
            </a:xfrm>
            <a:prstGeom prst="sun">
              <a:avLst/>
            </a:prstGeom>
          </p:spPr>
          <p:style>
            <a:lnRef idx="1">
              <a:schemeClr val="accent3"/>
            </a:lnRef>
            <a:fillRef idx="3">
              <a:schemeClr val="accent3"/>
            </a:fillRef>
            <a:effectRef idx="2">
              <a:schemeClr val="accent3"/>
            </a:effectRef>
            <a:fontRef idx="minor">
              <a:schemeClr val="lt1"/>
            </a:fontRef>
          </p:style>
          <p:txBody>
            <a:bodyPr lIns="82292" tIns="41148" rIns="82292" bIns="41148" rtlCol="0" anchor="ctr"/>
            <a:lstStyle/>
            <a:p>
              <a:pPr algn="ctr"/>
              <a:endParaRPr lang="en-US"/>
            </a:p>
          </p:txBody>
        </p:sp>
        <p:cxnSp>
          <p:nvCxnSpPr>
            <p:cNvPr id="12" name="Elbow Connector 11"/>
            <p:cNvCxnSpPr>
              <a:stCxn id="13" idx="6"/>
              <a:endCxn id="14" idx="2"/>
            </p:cNvCxnSpPr>
            <p:nvPr/>
          </p:nvCxnSpPr>
          <p:spPr>
            <a:xfrm>
              <a:off x="2377440" y="5383530"/>
              <a:ext cx="1234440" cy="1143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2171700" y="5280660"/>
              <a:ext cx="205740" cy="205740"/>
            </a:xfrm>
            <a:prstGeom prst="ellipse">
              <a:avLst/>
            </a:prstGeom>
          </p:spPr>
          <p:style>
            <a:lnRef idx="1">
              <a:schemeClr val="accent1"/>
            </a:lnRef>
            <a:fillRef idx="3">
              <a:schemeClr val="accent1"/>
            </a:fillRef>
            <a:effectRef idx="2">
              <a:schemeClr val="accent1"/>
            </a:effectRef>
            <a:fontRef idx="minor">
              <a:schemeClr val="lt1"/>
            </a:fontRef>
          </p:style>
          <p:txBody>
            <a:bodyPr lIns="82292" tIns="41148" rIns="82292" bIns="41148" rtlCol="0" anchor="ctr"/>
            <a:lstStyle/>
            <a:p>
              <a:pPr algn="ctr"/>
              <a:endParaRPr lang="en-US"/>
            </a:p>
          </p:txBody>
        </p:sp>
        <p:sp>
          <p:nvSpPr>
            <p:cNvPr id="14" name="Oval 13"/>
            <p:cNvSpPr/>
            <p:nvPr/>
          </p:nvSpPr>
          <p:spPr>
            <a:xfrm>
              <a:off x="3611880" y="5280660"/>
              <a:ext cx="205740" cy="205740"/>
            </a:xfrm>
            <a:prstGeom prst="ellipse">
              <a:avLst/>
            </a:prstGeom>
          </p:spPr>
          <p:style>
            <a:lnRef idx="1">
              <a:schemeClr val="accent1"/>
            </a:lnRef>
            <a:fillRef idx="3">
              <a:schemeClr val="accent1"/>
            </a:fillRef>
            <a:effectRef idx="2">
              <a:schemeClr val="accent1"/>
            </a:effectRef>
            <a:fontRef idx="minor">
              <a:schemeClr val="lt1"/>
            </a:fontRef>
          </p:style>
          <p:txBody>
            <a:bodyPr lIns="82292" tIns="41148" rIns="82292" bIns="41148" rtlCol="0" anchor="ctr"/>
            <a:lstStyle/>
            <a:p>
              <a:pPr algn="ctr"/>
              <a:endParaRPr lang="en-US"/>
            </a:p>
          </p:txBody>
        </p:sp>
      </p:grpSp>
      <p:grpSp>
        <p:nvGrpSpPr>
          <p:cNvPr id="20" name="Group 19"/>
          <p:cNvGrpSpPr/>
          <p:nvPr/>
        </p:nvGrpSpPr>
        <p:grpSpPr>
          <a:xfrm>
            <a:off x="2741083" y="2111376"/>
            <a:ext cx="3082529" cy="2325478"/>
            <a:chOff x="2741083" y="2111376"/>
            <a:chExt cx="3082529" cy="2689224"/>
          </a:xfrm>
        </p:grpSpPr>
        <p:sp>
          <p:nvSpPr>
            <p:cNvPr id="17" name="Bent Arrow 16"/>
            <p:cNvSpPr/>
            <p:nvPr/>
          </p:nvSpPr>
          <p:spPr>
            <a:xfrm rot="16200000" flipH="1" flipV="1">
              <a:off x="4427867" y="2615340"/>
              <a:ext cx="1899709" cy="891781"/>
            </a:xfrm>
            <a:prstGeom prst="bentArrow">
              <a:avLst/>
            </a:prstGeom>
            <a:solidFill>
              <a:schemeClr val="bg1">
                <a:lumMod val="75000"/>
                <a:alpha val="26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18" name="Curved Down Arrow 17"/>
            <p:cNvSpPr/>
            <p:nvPr/>
          </p:nvSpPr>
          <p:spPr>
            <a:xfrm>
              <a:off x="2741083" y="4011083"/>
              <a:ext cx="1502834" cy="789517"/>
            </a:xfrm>
            <a:prstGeom prst="curvedDownArrow">
              <a:avLst/>
            </a:prstGeom>
            <a:solidFill>
              <a:schemeClr val="bg1">
                <a:lumMod val="75000"/>
                <a:alpha val="26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19" name="Left Arrow 18"/>
            <p:cNvSpPr/>
            <p:nvPr/>
          </p:nvSpPr>
          <p:spPr>
            <a:xfrm>
              <a:off x="4023360" y="3810000"/>
              <a:ext cx="1691640" cy="784860"/>
            </a:xfrm>
            <a:prstGeom prst="leftArrow">
              <a:avLst/>
            </a:prstGeom>
            <a:solidFill>
              <a:schemeClr val="bg1">
                <a:lumMod val="75000"/>
                <a:alpha val="26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418693429"/>
      </p:ext>
    </p:extLst>
  </p:cSld>
  <p:clrMapOvr>
    <a:masterClrMapping/>
  </p:clrMapOvr>
  <mc:AlternateContent xmlns:mc="http://schemas.openxmlformats.org/markup-compatibility/2006" xmlns:p14="http://schemas.microsoft.com/office/powerpoint/2010/main">
    <mc:Choice Requires="p14">
      <p:transition spd="slow" p14:dur="2000" advTm="93065"/>
    </mc:Choice>
    <mc:Fallback xmlns="">
      <p:transition xmlns:p14="http://schemas.microsoft.com/office/powerpoint/2010/main" spd="slow" advTm="9306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nodeType="clickEffect">
                                  <p:stCondLst>
                                    <p:cond delay="0"/>
                                  </p:stCondLst>
                                  <p:childTnLst>
                                    <p:anim calcmode="lin" valueType="num">
                                      <p:cBhvr>
                                        <p:cTn id="13" dur="1000"/>
                                        <p:tgtEl>
                                          <p:spTgt spid="6"/>
                                        </p:tgtEl>
                                        <p:attrNameLst>
                                          <p:attrName>ppt_w</p:attrName>
                                        </p:attrNameLst>
                                      </p:cBhvr>
                                      <p:tavLst>
                                        <p:tav tm="0">
                                          <p:val>
                                            <p:strVal val="ppt_w"/>
                                          </p:val>
                                        </p:tav>
                                        <p:tav tm="100000">
                                          <p:val>
                                            <p:strVal val="ppt_w*0.70"/>
                                          </p:val>
                                        </p:tav>
                                      </p:tavLst>
                                    </p:anim>
                                    <p:anim calcmode="lin" valueType="num">
                                      <p:cBhvr>
                                        <p:cTn id="14" dur="1000"/>
                                        <p:tgtEl>
                                          <p:spTgt spid="6"/>
                                        </p:tgtEl>
                                        <p:attrNameLst>
                                          <p:attrName>ppt_h</p:attrName>
                                        </p:attrNameLst>
                                      </p:cBhvr>
                                      <p:tavLst>
                                        <p:tav tm="0">
                                          <p:val>
                                            <p:strVal val="ppt_h"/>
                                          </p:val>
                                        </p:tav>
                                        <p:tav tm="100000">
                                          <p:val>
                                            <p:strVal val="ppt_h"/>
                                          </p:val>
                                        </p:tav>
                                      </p:tavLst>
                                    </p:anim>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nodeType="clickEffect">
                                  <p:stCondLst>
                                    <p:cond delay="0"/>
                                  </p:stCondLst>
                                  <p:childTnLst>
                                    <p:animRot by="120000">
                                      <p:cBhvr>
                                        <p:cTn id="27" dur="100" fill="hold">
                                          <p:stCondLst>
                                            <p:cond delay="0"/>
                                          </p:stCondLst>
                                        </p:cTn>
                                        <p:tgtEl>
                                          <p:spTgt spid="7"/>
                                        </p:tgtEl>
                                        <p:attrNameLst>
                                          <p:attrName>r</p:attrName>
                                        </p:attrNameLst>
                                      </p:cBhvr>
                                    </p:animRot>
                                    <p:animRot by="-240000">
                                      <p:cBhvr>
                                        <p:cTn id="28" dur="200" fill="hold">
                                          <p:stCondLst>
                                            <p:cond delay="200"/>
                                          </p:stCondLst>
                                        </p:cTn>
                                        <p:tgtEl>
                                          <p:spTgt spid="7"/>
                                        </p:tgtEl>
                                        <p:attrNameLst>
                                          <p:attrName>r</p:attrName>
                                        </p:attrNameLst>
                                      </p:cBhvr>
                                    </p:animRot>
                                    <p:animRot by="240000">
                                      <p:cBhvr>
                                        <p:cTn id="29" dur="200" fill="hold">
                                          <p:stCondLst>
                                            <p:cond delay="400"/>
                                          </p:stCondLst>
                                        </p:cTn>
                                        <p:tgtEl>
                                          <p:spTgt spid="7"/>
                                        </p:tgtEl>
                                        <p:attrNameLst>
                                          <p:attrName>r</p:attrName>
                                        </p:attrNameLst>
                                      </p:cBhvr>
                                    </p:animRot>
                                    <p:animRot by="-240000">
                                      <p:cBhvr>
                                        <p:cTn id="30" dur="200" fill="hold">
                                          <p:stCondLst>
                                            <p:cond delay="600"/>
                                          </p:stCondLst>
                                        </p:cTn>
                                        <p:tgtEl>
                                          <p:spTgt spid="7"/>
                                        </p:tgtEl>
                                        <p:attrNameLst>
                                          <p:attrName>r</p:attrName>
                                        </p:attrNameLst>
                                      </p:cBhvr>
                                    </p:animRot>
                                    <p:animRot by="120000">
                                      <p:cBhvr>
                                        <p:cTn id="31" dur="200" fill="hold">
                                          <p:stCondLst>
                                            <p:cond delay="800"/>
                                          </p:stCondLst>
                                        </p:cTn>
                                        <p:tgtEl>
                                          <p:spTgt spid="7"/>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strVal val="#ppt_w*0.70"/>
                                          </p:val>
                                        </p:tav>
                                        <p:tav tm="100000">
                                          <p:val>
                                            <p:strVal val="#ppt_w"/>
                                          </p:val>
                                        </p:tav>
                                      </p:tavLst>
                                    </p:anim>
                                    <p:anim calcmode="lin" valueType="num">
                                      <p:cBhvr>
                                        <p:cTn id="37" dur="1000" fill="hold"/>
                                        <p:tgtEl>
                                          <p:spTgt spid="20"/>
                                        </p:tgtEl>
                                        <p:attrNameLst>
                                          <p:attrName>ppt_h</p:attrName>
                                        </p:attrNameLst>
                                      </p:cBhvr>
                                      <p:tavLst>
                                        <p:tav tm="0">
                                          <p:val>
                                            <p:strVal val="#ppt_h"/>
                                          </p:val>
                                        </p:tav>
                                        <p:tav tm="100000">
                                          <p:val>
                                            <p:strVal val="#ppt_h"/>
                                          </p:val>
                                        </p:tav>
                                      </p:tavLst>
                                    </p:anim>
                                    <p:animEffect transition="in" filter="fade">
                                      <p:cBhvr>
                                        <p:cTn id="3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Federation</a:t>
            </a:r>
            <a:endParaRPr lang="en-US" dirty="0"/>
          </a:p>
        </p:txBody>
      </p:sp>
      <p:sp>
        <p:nvSpPr>
          <p:cNvPr id="3" name="Content Placeholder 2"/>
          <p:cNvSpPr>
            <a:spLocks noGrp="1"/>
          </p:cNvSpPr>
          <p:nvPr>
            <p:ph idx="1"/>
          </p:nvPr>
        </p:nvSpPr>
        <p:spPr>
          <a:xfrm>
            <a:off x="0" y="1258656"/>
            <a:ext cx="9037122" cy="5492465"/>
          </a:xfrm>
        </p:spPr>
        <p:txBody>
          <a:bodyPr>
            <a:normAutofit/>
          </a:bodyPr>
          <a:lstStyle/>
          <a:p>
            <a:r>
              <a:rPr lang="en-US" sz="2800" dirty="0" smtClean="0"/>
              <a:t>We successfully federated resources from </a:t>
            </a:r>
          </a:p>
          <a:p>
            <a:pPr lvl="1"/>
            <a:r>
              <a:rPr lang="en-US" sz="2400" dirty="0" smtClean="0"/>
              <a:t>Azure</a:t>
            </a:r>
          </a:p>
          <a:p>
            <a:pPr lvl="1"/>
            <a:r>
              <a:rPr lang="en-US" sz="2400" dirty="0" smtClean="0"/>
              <a:t>Any EC2 cloud</a:t>
            </a:r>
          </a:p>
          <a:p>
            <a:pPr lvl="1"/>
            <a:r>
              <a:rPr lang="en-US" sz="2400" dirty="0" smtClean="0"/>
              <a:t>AWS, </a:t>
            </a:r>
            <a:endParaRPr lang="en-US" sz="2400" dirty="0"/>
          </a:p>
          <a:p>
            <a:pPr lvl="1"/>
            <a:r>
              <a:rPr lang="en-US" sz="2400" dirty="0" smtClean="0"/>
              <a:t>HP cloud</a:t>
            </a:r>
            <a:endParaRPr lang="en-US" sz="2400" dirty="0"/>
          </a:p>
          <a:p>
            <a:pPr lvl="1"/>
            <a:r>
              <a:rPr lang="en-US" sz="2400" dirty="0" smtClean="0"/>
              <a:t>Karlsruhe Institute of Technology Cloud</a:t>
            </a:r>
          </a:p>
          <a:p>
            <a:pPr lvl="1"/>
            <a:r>
              <a:rPr lang="en-US" sz="2400" dirty="0" smtClean="0"/>
              <a:t>Former FutureGrid clouds (four clouds)</a:t>
            </a:r>
          </a:p>
          <a:p>
            <a:pPr lvl="2"/>
            <a:r>
              <a:rPr lang="en-US" sz="2000" dirty="0"/>
              <a:t>V</a:t>
            </a:r>
            <a:r>
              <a:rPr lang="en-US" sz="2000" dirty="0" smtClean="0"/>
              <a:t>arious versions of OpenStack and Eucalyptus. </a:t>
            </a:r>
          </a:p>
          <a:p>
            <a:pPr lvl="2"/>
            <a:r>
              <a:rPr lang="en-US" sz="2000" dirty="0" smtClean="0"/>
              <a:t>It would be possible to federate with other clouds that run other infrastructure such as </a:t>
            </a:r>
            <a:r>
              <a:rPr lang="en-US" sz="2000" dirty="0" err="1" smtClean="0"/>
              <a:t>Tashi</a:t>
            </a:r>
            <a:r>
              <a:rPr lang="en-US" sz="2000" dirty="0" smtClean="0"/>
              <a:t> or Nimbus.</a:t>
            </a:r>
          </a:p>
          <a:p>
            <a:pPr lvl="2"/>
            <a:r>
              <a:rPr lang="en-US" sz="2000" dirty="0" smtClean="0"/>
              <a:t>Integration with </a:t>
            </a:r>
            <a:r>
              <a:rPr lang="en-US" sz="2000" dirty="0" err="1" smtClean="0"/>
              <a:t>OpenNebula</a:t>
            </a:r>
            <a:r>
              <a:rPr lang="en-US" sz="2000" dirty="0" smtClean="0"/>
              <a:t> is desirable due to strong EU importance</a:t>
            </a:r>
            <a:endParaRPr lang="en-US" sz="2000" dirty="0"/>
          </a:p>
          <a:p>
            <a:pPr lvl="2"/>
            <a:endParaRPr lang="en-US" sz="2000" dirty="0" smtClean="0"/>
          </a:p>
        </p:txBody>
      </p:sp>
    </p:spTree>
    <p:extLst>
      <p:ext uri="{BB962C8B-B14F-4D97-AF65-F5344CB8AC3E}">
        <p14:creationId xmlns:p14="http://schemas.microsoft.com/office/powerpoint/2010/main" val="1242899169"/>
      </p:ext>
    </p:extLst>
  </p:cSld>
  <p:clrMapOvr>
    <a:masterClrMapping/>
  </p:clrMapOvr>
  <mc:AlternateContent xmlns:mc="http://schemas.openxmlformats.org/markup-compatibility/2006" xmlns:p14="http://schemas.microsoft.com/office/powerpoint/2010/main">
    <mc:Choice Requires="p14">
      <p:transition spd="slow" p14:dur="2000" advTm="11928"/>
    </mc:Choice>
    <mc:Fallback xmlns="">
      <p:transition xmlns:p14="http://schemas.microsoft.com/office/powerpoint/2010/main" spd="slow" advTm="11928"/>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1291" y="182880"/>
            <a:ext cx="8834428" cy="766119"/>
          </a:xfrm>
        </p:spPr>
        <p:txBody>
          <a:bodyPr>
            <a:normAutofit/>
          </a:bodyPr>
          <a:lstStyle/>
          <a:p>
            <a:r>
              <a:rPr lang="en-US" sz="3200" dirty="0" err="1" smtClean="0"/>
              <a:t>CMMon</a:t>
            </a:r>
            <a:r>
              <a:rPr lang="en-US" sz="3200" dirty="0" smtClean="0"/>
              <a:t> Monitoring Components of CloudMesh</a:t>
            </a:r>
            <a:endParaRPr lang="en-US" sz="3200" dirty="0"/>
          </a:p>
        </p:txBody>
      </p:sp>
      <p:sp>
        <p:nvSpPr>
          <p:cNvPr id="3" name="Content Placeholder 2"/>
          <p:cNvSpPr>
            <a:spLocks noGrp="1"/>
          </p:cNvSpPr>
          <p:nvPr>
            <p:ph idx="1"/>
          </p:nvPr>
        </p:nvSpPr>
        <p:spPr>
          <a:xfrm>
            <a:off x="0" y="894928"/>
            <a:ext cx="9144000" cy="2179122"/>
          </a:xfrm>
        </p:spPr>
        <p:txBody>
          <a:bodyPr>
            <a:normAutofit/>
          </a:bodyPr>
          <a:lstStyle/>
          <a:p>
            <a:r>
              <a:rPr lang="en-US" dirty="0"/>
              <a:t>Leverage best practices and expertise from projects </a:t>
            </a:r>
            <a:r>
              <a:rPr lang="en-US" dirty="0" smtClean="0"/>
              <a:t>including FutureGrid and </a:t>
            </a:r>
            <a:r>
              <a:rPr lang="en-US" dirty="0"/>
              <a:t>XSEDE </a:t>
            </a:r>
            <a:r>
              <a:rPr lang="en-US" dirty="0" smtClean="0"/>
              <a:t>now and with GENI possible in future</a:t>
            </a:r>
            <a:endParaRPr lang="en-US" dirty="0"/>
          </a:p>
          <a:p>
            <a:r>
              <a:rPr lang="en-US" dirty="0"/>
              <a:t>Provide transparency of the infrastructure and </a:t>
            </a:r>
            <a:r>
              <a:rPr lang="en-US" dirty="0" smtClean="0"/>
              <a:t>deep, pervasive </a:t>
            </a:r>
            <a:r>
              <a:rPr lang="en-US" dirty="0"/>
              <a:t>instrumentation capabilities (bare metal up to application level</a:t>
            </a:r>
            <a:r>
              <a:rPr lang="en-US" dirty="0" smtClean="0"/>
              <a:t>)</a:t>
            </a:r>
          </a:p>
          <a:p>
            <a:pPr lvl="1"/>
            <a:r>
              <a:rPr lang="en-US" dirty="0" smtClean="0"/>
              <a:t>Commercial cloud monitoring focuses on load monitoring (app auto-scaling)</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45</a:t>
            </a:fld>
            <a:endParaRPr lang="en-US"/>
          </a:p>
        </p:txBody>
      </p:sp>
      <p:sp>
        <p:nvSpPr>
          <p:cNvPr id="6" name="Content Placeholder 2"/>
          <p:cNvSpPr txBox="1">
            <a:spLocks/>
          </p:cNvSpPr>
          <p:nvPr/>
        </p:nvSpPr>
        <p:spPr>
          <a:xfrm>
            <a:off x="273545" y="3019979"/>
            <a:ext cx="2863511" cy="3763178"/>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Available to user experiments through the </a:t>
            </a:r>
            <a:r>
              <a:rPr lang="en-US" dirty="0" smtClean="0"/>
              <a:t>proposed </a:t>
            </a:r>
            <a:r>
              <a:rPr lang="en-US" dirty="0"/>
              <a:t>shopping cart interface</a:t>
            </a:r>
          </a:p>
          <a:p>
            <a:r>
              <a:rPr lang="en-US" dirty="0" smtClean="0"/>
              <a:t>Easily configurable and extensible</a:t>
            </a:r>
          </a:p>
          <a:p>
            <a:pPr fontAlgn="base"/>
            <a:r>
              <a:rPr lang="en-US" dirty="0" smtClean="0"/>
              <a:t>Other Aspects</a:t>
            </a:r>
          </a:p>
          <a:p>
            <a:pPr lvl="1" fontAlgn="base"/>
            <a:r>
              <a:rPr lang="en-US" dirty="0" smtClean="0"/>
              <a:t>Benchmarks</a:t>
            </a:r>
          </a:p>
          <a:p>
            <a:pPr lvl="1" fontAlgn="base"/>
            <a:r>
              <a:rPr lang="en-US" dirty="0" smtClean="0"/>
              <a:t>Security Monitoring</a:t>
            </a:r>
          </a:p>
          <a:p>
            <a:pPr lvl="1" fontAlgn="base"/>
            <a:r>
              <a:rPr lang="en-US" dirty="0" smtClean="0"/>
              <a:t>Energy Monitoring</a:t>
            </a:r>
          </a:p>
          <a:p>
            <a:endParaRPr lang="en-US" dirty="0" smtClean="0"/>
          </a:p>
          <a:p>
            <a:endParaRPr lang="en-US" dirty="0"/>
          </a:p>
        </p:txBody>
      </p:sp>
      <p:grpSp>
        <p:nvGrpSpPr>
          <p:cNvPr id="8" name="Group 7"/>
          <p:cNvGrpSpPr/>
          <p:nvPr/>
        </p:nvGrpSpPr>
        <p:grpSpPr>
          <a:xfrm>
            <a:off x="3803870" y="3124910"/>
            <a:ext cx="5093936" cy="3658247"/>
            <a:chOff x="3803870" y="3124910"/>
            <a:chExt cx="5093936" cy="3658247"/>
          </a:xfrm>
        </p:grpSpPr>
        <p:pic>
          <p:nvPicPr>
            <p:cNvPr id="5" name="Picture 4" descr="Figure6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3870" y="3124910"/>
              <a:ext cx="5093936" cy="3658247"/>
            </a:xfrm>
            <a:prstGeom prst="rect">
              <a:avLst/>
            </a:prstGeom>
          </p:spPr>
        </p:pic>
        <p:sp>
          <p:nvSpPr>
            <p:cNvPr id="7" name="TextBox 6"/>
            <p:cNvSpPr txBox="1"/>
            <p:nvPr/>
          </p:nvSpPr>
          <p:spPr>
            <a:xfrm>
              <a:off x="4572000" y="5985164"/>
              <a:ext cx="1441420" cy="369332"/>
            </a:xfrm>
            <a:prstGeom prst="rect">
              <a:avLst/>
            </a:prstGeom>
            <a:solidFill>
              <a:schemeClr val="bg1"/>
            </a:solidFill>
            <a:ln>
              <a:noFill/>
            </a:ln>
          </p:spPr>
          <p:txBody>
            <a:bodyPr wrap="none" rtlCol="0">
              <a:spAutoFit/>
            </a:bodyPr>
            <a:lstStyle/>
            <a:p>
              <a:r>
                <a:rPr lang="en-US" b="1" dirty="0" err="1" smtClean="0"/>
                <a:t>Cloudmesh</a:t>
              </a:r>
              <a:endParaRPr lang="en-US" b="1" dirty="0"/>
            </a:p>
          </p:txBody>
        </p:sp>
      </p:grpSp>
    </p:spTree>
    <p:extLst>
      <p:ext uri="{BB962C8B-B14F-4D97-AF65-F5344CB8AC3E}">
        <p14:creationId xmlns:p14="http://schemas.microsoft.com/office/powerpoint/2010/main" val="4091523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and Accounting </a:t>
            </a:r>
            <a:endParaRPr lang="en-US" dirty="0"/>
          </a:p>
        </p:txBody>
      </p:sp>
      <p:sp>
        <p:nvSpPr>
          <p:cNvPr id="3" name="Content Placeholder 2"/>
          <p:cNvSpPr>
            <a:spLocks noGrp="1"/>
          </p:cNvSpPr>
          <p:nvPr>
            <p:ph idx="1"/>
          </p:nvPr>
        </p:nvSpPr>
        <p:spPr>
          <a:xfrm>
            <a:off x="0" y="1243940"/>
            <a:ext cx="9144000" cy="5513120"/>
          </a:xfrm>
        </p:spPr>
        <p:txBody>
          <a:bodyPr>
            <a:normAutofit fontScale="92500"/>
          </a:bodyPr>
          <a:lstStyle/>
          <a:p>
            <a:r>
              <a:rPr lang="en-US" dirty="0" err="1" smtClean="0"/>
              <a:t>Cloudmesh</a:t>
            </a:r>
            <a:r>
              <a:rPr lang="en-US" dirty="0" smtClean="0"/>
              <a:t> must be able to access empirical data about the properties and performance of the underlying infrastructure beyond what is available from commercial cloud env</a:t>
            </a:r>
            <a:r>
              <a:rPr lang="en-US" dirty="0"/>
              <a:t>i</a:t>
            </a:r>
            <a:r>
              <a:rPr lang="en-US" dirty="0" smtClean="0"/>
              <a:t>ronments. The component of </a:t>
            </a:r>
            <a:r>
              <a:rPr lang="en-US" dirty="0" err="1" smtClean="0"/>
              <a:t>Cloudmesh</a:t>
            </a:r>
            <a:r>
              <a:rPr lang="en-US" dirty="0" smtClean="0"/>
              <a:t> accomplishing this is called Cloud Metrics.</a:t>
            </a:r>
          </a:p>
          <a:p>
            <a:r>
              <a:rPr lang="en-US" dirty="0"/>
              <a:t>W</a:t>
            </a:r>
            <a:r>
              <a:rPr lang="en-US" dirty="0" smtClean="0"/>
              <a:t>e developed a federated cloud metric service that aggregates the information from distributed clu</a:t>
            </a:r>
            <a:r>
              <a:rPr lang="en-US" dirty="0"/>
              <a:t>s</a:t>
            </a:r>
            <a:r>
              <a:rPr lang="en-US" dirty="0" smtClean="0"/>
              <a:t>ters and a variety of heterogeneous </a:t>
            </a:r>
            <a:r>
              <a:rPr lang="en-US" dirty="0" err="1" smtClean="0"/>
              <a:t>IaaS</a:t>
            </a:r>
            <a:r>
              <a:rPr lang="en-US" dirty="0" smtClean="0"/>
              <a:t> services, such as </a:t>
            </a:r>
            <a:r>
              <a:rPr lang="en-US" dirty="0" err="1" smtClean="0"/>
              <a:t>OpenStack</a:t>
            </a:r>
            <a:r>
              <a:rPr lang="en-US" dirty="0" smtClean="0"/>
              <a:t>, Eucalyptus, and Nimbus. The main components of </a:t>
            </a:r>
            <a:r>
              <a:rPr lang="en-US" dirty="0" err="1" smtClean="0"/>
              <a:t>Cloudmesh</a:t>
            </a:r>
            <a:r>
              <a:rPr lang="en-US" dirty="0" smtClean="0"/>
              <a:t> Metrics enable</a:t>
            </a:r>
          </a:p>
          <a:p>
            <a:pPr lvl="1"/>
            <a:r>
              <a:rPr lang="en-US" dirty="0" smtClean="0"/>
              <a:t>(a) the measurement of the resource allocation across several </a:t>
            </a:r>
            <a:r>
              <a:rPr lang="en-US" dirty="0" err="1" smtClean="0"/>
              <a:t>IaaS</a:t>
            </a:r>
            <a:r>
              <a:rPr lang="en-US" dirty="0" smtClean="0"/>
              <a:t> platforms</a:t>
            </a:r>
          </a:p>
          <a:p>
            <a:pPr lvl="1"/>
            <a:r>
              <a:rPr lang="en-US" dirty="0" smtClean="0"/>
              <a:t>(b) the generation of data in regards to utilization</a:t>
            </a:r>
          </a:p>
          <a:p>
            <a:pPr lvl="1"/>
            <a:r>
              <a:rPr lang="en-US" dirty="0" smtClean="0"/>
              <a:t>(c) the comparison of data via definable metrics to mine the usage statistics</a:t>
            </a:r>
          </a:p>
          <a:p>
            <a:pPr lvl="1"/>
            <a:r>
              <a:rPr lang="en-US" dirty="0" smtClean="0"/>
              <a:t>(d) the display of the information through a convenient user interface</a:t>
            </a:r>
          </a:p>
          <a:p>
            <a:pPr lvl="1"/>
            <a:r>
              <a:rPr lang="en-US" dirty="0" smtClean="0"/>
              <a:t>(e) the availability of a simple command line interface and shell language, and</a:t>
            </a:r>
          </a:p>
          <a:p>
            <a:pPr lvl="1"/>
            <a:r>
              <a:rPr lang="en-US" dirty="0" smtClean="0"/>
              <a:t>(f) the automatic creation of resource reports in printed format for arbitrary time periods.</a:t>
            </a:r>
            <a:endParaRPr lang="en-US" dirty="0"/>
          </a:p>
        </p:txBody>
      </p:sp>
    </p:spTree>
    <p:extLst>
      <p:ext uri="{BB962C8B-B14F-4D97-AF65-F5344CB8AC3E}">
        <p14:creationId xmlns:p14="http://schemas.microsoft.com/office/powerpoint/2010/main" val="1341734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FEC368-1D7A-4F81-ABF6-AE0E36BAF64C}" type="slidenum">
              <a:rPr lang="en-US" smtClean="0">
                <a:solidFill>
                  <a:srgbClr val="AEE8FB">
                    <a:lumMod val="25000"/>
                  </a:srgbClr>
                </a:solidFill>
              </a:rPr>
              <a:pPr/>
              <a:t>47</a:t>
            </a:fld>
            <a:endParaRPr lang="en-US">
              <a:solidFill>
                <a:srgbClr val="AEE8FB">
                  <a:lumMod val="25000"/>
                </a:srgbClr>
              </a:solidFill>
            </a:endParaRPr>
          </a:p>
        </p:txBody>
      </p:sp>
      <p:graphicFrame>
        <p:nvGraphicFramePr>
          <p:cNvPr id="5" name="Table 4"/>
          <p:cNvGraphicFramePr>
            <a:graphicFrameLocks noGrp="1"/>
          </p:cNvGraphicFramePr>
          <p:nvPr>
            <p:extLst/>
          </p:nvPr>
        </p:nvGraphicFramePr>
        <p:xfrm>
          <a:off x="203811" y="206228"/>
          <a:ext cx="8701106" cy="6435182"/>
        </p:xfrm>
        <a:graphic>
          <a:graphicData uri="http://schemas.openxmlformats.org/drawingml/2006/table">
            <a:tbl>
              <a:tblPr>
                <a:tableStyleId>{5C22544A-7EE6-4342-B048-85BDC9FD1C3A}</a:tableStyleId>
              </a:tblPr>
              <a:tblGrid>
                <a:gridCol w="2167806"/>
                <a:gridCol w="1409900"/>
                <a:gridCol w="5123400"/>
              </a:tblGrid>
              <a:tr h="816807">
                <a:tc>
                  <a:txBody>
                    <a:bodyPr/>
                    <a:lstStyle/>
                    <a:p>
                      <a:pPr marL="0" marR="0" algn="ctr">
                        <a:lnSpc>
                          <a:spcPct val="115000"/>
                        </a:lnSpc>
                        <a:spcBef>
                          <a:spcPts val="0"/>
                        </a:spcBef>
                        <a:spcAft>
                          <a:spcPts val="0"/>
                        </a:spcAft>
                      </a:pPr>
                      <a:r>
                        <a:rPr lang="en-US" sz="2000" b="1" i="0" dirty="0">
                          <a:effectLst/>
                          <a:latin typeface="Arial"/>
                          <a:cs typeface="Arial"/>
                        </a:rPr>
                        <a:t>Type of </a:t>
                      </a:r>
                      <a:r>
                        <a:rPr lang="en-US" sz="2000" b="1" i="0" dirty="0" smtClean="0">
                          <a:effectLst/>
                          <a:latin typeface="Arial"/>
                          <a:cs typeface="Arial"/>
                        </a:rPr>
                        <a:t>Monitoring</a:t>
                      </a:r>
                      <a:endParaRPr lang="en-US" sz="2000" b="1" i="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2000" b="1" i="0" dirty="0" smtClean="0">
                          <a:solidFill>
                            <a:srgbClr val="000000"/>
                          </a:solidFill>
                          <a:effectLst/>
                          <a:latin typeface="Arial"/>
                          <a:ea typeface="Arial" panose="020B0604020202020204" pitchFamily="34" charset="0"/>
                          <a:cs typeface="Arial"/>
                        </a:rPr>
                        <a:t>Tools Used</a:t>
                      </a:r>
                      <a:endParaRPr lang="en-US" sz="2000" b="1" i="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ctr">
                        <a:lnSpc>
                          <a:spcPct val="115000"/>
                        </a:lnSpc>
                        <a:spcBef>
                          <a:spcPts val="0"/>
                        </a:spcBef>
                        <a:spcAft>
                          <a:spcPts val="0"/>
                        </a:spcAft>
                      </a:pPr>
                      <a:r>
                        <a:rPr lang="en-US" sz="2000" b="1" i="0" dirty="0">
                          <a:effectLst/>
                          <a:latin typeface="Arial"/>
                          <a:cs typeface="Arial"/>
                        </a:rPr>
                        <a:t>Types of </a:t>
                      </a:r>
                      <a:r>
                        <a:rPr lang="en-US" sz="2000" b="1" i="0" dirty="0" smtClean="0">
                          <a:effectLst/>
                          <a:latin typeface="Arial"/>
                          <a:cs typeface="Arial"/>
                        </a:rPr>
                        <a:t>experiments</a:t>
                      </a:r>
                      <a:endParaRPr lang="en-US" sz="2000" b="1" i="0" dirty="0">
                        <a:solidFill>
                          <a:srgbClr val="000000"/>
                        </a:solidFill>
                        <a:effectLst/>
                        <a:latin typeface="Arial"/>
                        <a:ea typeface="Arial" panose="020B0604020202020204" pitchFamily="34" charset="0"/>
                        <a:cs typeface="Arial"/>
                      </a:endParaRPr>
                    </a:p>
                  </a:txBody>
                  <a:tcPr marL="27305" marR="27305" marT="27305" marB="27305"/>
                </a:tc>
              </a:tr>
              <a:tr h="385197">
                <a:tc>
                  <a:txBody>
                    <a:bodyPr/>
                    <a:lstStyle/>
                    <a:p>
                      <a:pPr marL="0" marR="0" algn="just">
                        <a:lnSpc>
                          <a:spcPct val="115000"/>
                        </a:lnSpc>
                        <a:spcBef>
                          <a:spcPts val="0"/>
                        </a:spcBef>
                        <a:spcAft>
                          <a:spcPts val="0"/>
                        </a:spcAft>
                      </a:pPr>
                      <a:r>
                        <a:rPr lang="en-US" sz="1400" b="0" dirty="0">
                          <a:effectLst/>
                          <a:latin typeface="Arial"/>
                          <a:cs typeface="Arial"/>
                        </a:rPr>
                        <a:t>Physical host </a:t>
                      </a:r>
                      <a:r>
                        <a:rPr lang="en-US" sz="1400" b="0" dirty="0" smtClean="0">
                          <a:effectLst/>
                          <a:latin typeface="Arial"/>
                          <a:cs typeface="Arial"/>
                        </a:rPr>
                        <a:t>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smtClean="0">
                          <a:solidFill>
                            <a:srgbClr val="000000"/>
                          </a:solidFill>
                          <a:effectLst/>
                          <a:latin typeface="Arial"/>
                          <a:ea typeface="Arial" panose="020B0604020202020204" pitchFamily="34" charset="0"/>
                          <a:cs typeface="Arial"/>
                        </a:rPr>
                        <a:t>Ganglia</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Performance evaluation of domain science applications.</a:t>
                      </a:r>
                      <a:endParaRPr lang="en-US" sz="1400" dirty="0">
                        <a:solidFill>
                          <a:srgbClr val="000000"/>
                        </a:solidFill>
                        <a:effectLst/>
                        <a:latin typeface="Arial"/>
                        <a:ea typeface="Arial" panose="020B0604020202020204" pitchFamily="34" charset="0"/>
                        <a:cs typeface="Arial"/>
                      </a:endParaRPr>
                    </a:p>
                  </a:txBody>
                  <a:tcPr marL="27305" marR="27305" marT="27305" marB="27305"/>
                </a:tc>
              </a:tr>
              <a:tr h="671330">
                <a:tc>
                  <a:txBody>
                    <a:bodyPr/>
                    <a:lstStyle/>
                    <a:p>
                      <a:pPr marL="0" marR="0" algn="just">
                        <a:lnSpc>
                          <a:spcPct val="115000"/>
                        </a:lnSpc>
                        <a:spcBef>
                          <a:spcPts val="0"/>
                        </a:spcBef>
                        <a:spcAft>
                          <a:spcPts val="0"/>
                        </a:spcAft>
                      </a:pPr>
                      <a:r>
                        <a:rPr lang="en-US" sz="1400" b="0" dirty="0">
                          <a:effectLst/>
                          <a:latin typeface="Arial"/>
                          <a:cs typeface="Arial"/>
                        </a:rPr>
                        <a:t>Energy </a:t>
                      </a:r>
                      <a:r>
                        <a:rPr lang="en-US" sz="1400" b="0" dirty="0" smtClean="0">
                          <a:effectLst/>
                          <a:latin typeface="Arial"/>
                          <a:cs typeface="Arial"/>
                        </a:rPr>
                        <a:t>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smtClean="0">
                          <a:solidFill>
                            <a:srgbClr val="000000"/>
                          </a:solidFill>
                          <a:effectLst/>
                          <a:latin typeface="Arial"/>
                          <a:ea typeface="Arial" panose="020B0604020202020204" pitchFamily="34" charset="0"/>
                          <a:cs typeface="Arial"/>
                        </a:rPr>
                        <a:t>IPMI</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Power/thermally driven data center &amp; scheduling algorithms, consolidation, and mobile experiments. </a:t>
                      </a:r>
                      <a:endParaRPr lang="en-US" sz="1400" dirty="0">
                        <a:solidFill>
                          <a:srgbClr val="000000"/>
                        </a:solidFill>
                        <a:effectLst/>
                        <a:latin typeface="Arial"/>
                        <a:ea typeface="Arial" panose="020B0604020202020204" pitchFamily="34" charset="0"/>
                        <a:cs typeface="Arial"/>
                      </a:endParaRPr>
                    </a:p>
                  </a:txBody>
                  <a:tcPr marL="27305" marR="27305" marT="27305" marB="27305"/>
                </a:tc>
              </a:tr>
              <a:tr h="741029">
                <a:tc>
                  <a:txBody>
                    <a:bodyPr/>
                    <a:lstStyle/>
                    <a:p>
                      <a:pPr marL="0" marR="0" algn="just">
                        <a:lnSpc>
                          <a:spcPct val="115000"/>
                        </a:lnSpc>
                        <a:spcBef>
                          <a:spcPts val="0"/>
                        </a:spcBef>
                        <a:spcAft>
                          <a:spcPts val="0"/>
                        </a:spcAft>
                      </a:pPr>
                      <a:r>
                        <a:rPr lang="en-US" sz="1400" b="0" dirty="0">
                          <a:effectLst/>
                          <a:latin typeface="Arial"/>
                          <a:cs typeface="Arial"/>
                        </a:rPr>
                        <a:t>Network 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err="1" smtClean="0">
                          <a:solidFill>
                            <a:srgbClr val="000000"/>
                          </a:solidFill>
                          <a:effectLst/>
                          <a:latin typeface="Arial"/>
                          <a:ea typeface="Arial" panose="020B0604020202020204" pitchFamily="34" charset="0"/>
                          <a:cs typeface="Arial"/>
                        </a:rPr>
                        <a:t>perfSONAR</a:t>
                      </a:r>
                      <a:r>
                        <a:rPr lang="en-US" sz="1400" dirty="0" smtClean="0">
                          <a:solidFill>
                            <a:srgbClr val="000000"/>
                          </a:solidFill>
                          <a:effectLst/>
                          <a:latin typeface="Arial"/>
                          <a:ea typeface="Arial" panose="020B0604020202020204" pitchFamily="34" charset="0"/>
                          <a:cs typeface="Arial"/>
                        </a:rPr>
                        <a:t>,</a:t>
                      </a:r>
                      <a:r>
                        <a:rPr lang="en-US" sz="1400" baseline="0" dirty="0" smtClean="0">
                          <a:solidFill>
                            <a:srgbClr val="000000"/>
                          </a:solidFill>
                          <a:effectLst/>
                          <a:latin typeface="Arial"/>
                          <a:ea typeface="Arial" panose="020B0604020202020204" pitchFamily="34" charset="0"/>
                          <a:cs typeface="Arial"/>
                        </a:rPr>
                        <a:t> </a:t>
                      </a:r>
                      <a:r>
                        <a:rPr lang="en-US" sz="1400" dirty="0" smtClean="0">
                          <a:solidFill>
                            <a:srgbClr val="000000"/>
                          </a:solidFill>
                          <a:effectLst/>
                          <a:latin typeface="Arial"/>
                          <a:ea typeface="Arial" panose="020B0604020202020204" pitchFamily="34" charset="0"/>
                          <a:cs typeface="Arial"/>
                        </a:rPr>
                        <a:t> Periscope</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Network monitoring is essential for experiments from HPC, in which messaging patterns and fabric contention are significant to </a:t>
                      </a:r>
                      <a:r>
                        <a:rPr lang="en-US" sz="1400" dirty="0" smtClean="0">
                          <a:effectLst/>
                          <a:latin typeface="Arial"/>
                          <a:cs typeface="Arial"/>
                        </a:rPr>
                        <a:t>performance,</a:t>
                      </a:r>
                      <a:r>
                        <a:rPr lang="en-US" sz="1400" baseline="0" dirty="0" smtClean="0">
                          <a:effectLst/>
                          <a:latin typeface="Arial"/>
                          <a:cs typeface="Arial"/>
                        </a:rPr>
                        <a:t> to distributed computing in data movement is a key cost.</a:t>
                      </a:r>
                      <a:endParaRPr lang="en-US" sz="1400" dirty="0">
                        <a:solidFill>
                          <a:srgbClr val="000000"/>
                        </a:solidFill>
                        <a:effectLst/>
                        <a:latin typeface="Arial"/>
                        <a:ea typeface="Arial" panose="020B0604020202020204" pitchFamily="34" charset="0"/>
                        <a:cs typeface="Arial"/>
                      </a:endParaRPr>
                    </a:p>
                  </a:txBody>
                  <a:tcPr marL="27305" marR="27305" marT="27305" marB="27305"/>
                </a:tc>
              </a:tr>
              <a:tr h="671330">
                <a:tc>
                  <a:txBody>
                    <a:bodyPr/>
                    <a:lstStyle/>
                    <a:p>
                      <a:pPr marL="0" marR="0" algn="just">
                        <a:lnSpc>
                          <a:spcPct val="115000"/>
                        </a:lnSpc>
                        <a:spcBef>
                          <a:spcPts val="0"/>
                        </a:spcBef>
                        <a:spcAft>
                          <a:spcPts val="0"/>
                        </a:spcAft>
                      </a:pPr>
                      <a:r>
                        <a:rPr lang="en-US" sz="1400" b="0" dirty="0" err="1">
                          <a:effectLst/>
                          <a:latin typeface="Arial"/>
                          <a:cs typeface="Arial"/>
                        </a:rPr>
                        <a:t>IaaS</a:t>
                      </a:r>
                      <a:r>
                        <a:rPr lang="en-US" sz="1400" b="0" dirty="0">
                          <a:effectLst/>
                          <a:latin typeface="Arial"/>
                          <a:cs typeface="Arial"/>
                        </a:rPr>
                        <a:t> </a:t>
                      </a:r>
                      <a:r>
                        <a:rPr lang="en-US" sz="1400" b="0" dirty="0" smtClean="0">
                          <a:effectLst/>
                          <a:latin typeface="Arial"/>
                          <a:cs typeface="Arial"/>
                        </a:rPr>
                        <a:t>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err="1" smtClean="0">
                          <a:solidFill>
                            <a:srgbClr val="000000"/>
                          </a:solidFill>
                          <a:effectLst/>
                          <a:latin typeface="Arial"/>
                          <a:ea typeface="Arial" panose="020B0604020202020204" pitchFamily="34" charset="0"/>
                          <a:cs typeface="Arial"/>
                        </a:rPr>
                        <a:t>Synaps</a:t>
                      </a:r>
                      <a:r>
                        <a:rPr lang="en-US" sz="1400" dirty="0" smtClean="0">
                          <a:solidFill>
                            <a:srgbClr val="000000"/>
                          </a:solidFill>
                          <a:effectLst/>
                          <a:latin typeface="Arial"/>
                          <a:ea typeface="Arial" panose="020B0604020202020204" pitchFamily="34" charset="0"/>
                          <a:cs typeface="Arial"/>
                        </a:rPr>
                        <a:t>, </a:t>
                      </a:r>
                      <a:r>
                        <a:rPr lang="en-US" sz="1400" dirty="0" err="1" smtClean="0">
                          <a:solidFill>
                            <a:srgbClr val="000000"/>
                          </a:solidFill>
                          <a:effectLst/>
                          <a:latin typeface="Arial"/>
                          <a:ea typeface="Arial" panose="020B0604020202020204" pitchFamily="34" charset="0"/>
                          <a:cs typeface="Arial"/>
                        </a:rPr>
                        <a:t>Stackwatch</a:t>
                      </a:r>
                      <a:r>
                        <a:rPr lang="en-US" sz="1400" dirty="0" smtClean="0">
                          <a:solidFill>
                            <a:srgbClr val="000000"/>
                          </a:solidFill>
                          <a:effectLst/>
                          <a:latin typeface="Arial"/>
                          <a:ea typeface="Arial" panose="020B0604020202020204" pitchFamily="34" charset="0"/>
                          <a:cs typeface="Arial"/>
                        </a:rPr>
                        <a:t>, </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Auto-scaling experiments.</a:t>
                      </a:r>
                      <a:endParaRPr lang="en-US" sz="1400" dirty="0">
                        <a:solidFill>
                          <a:srgbClr val="000000"/>
                        </a:solidFill>
                        <a:effectLst/>
                        <a:latin typeface="Arial"/>
                        <a:ea typeface="Arial" panose="020B0604020202020204" pitchFamily="34" charset="0"/>
                        <a:cs typeface="Arial"/>
                      </a:endParaRPr>
                    </a:p>
                  </a:txBody>
                  <a:tcPr marL="27305" marR="27305" marT="27305" marB="27305"/>
                </a:tc>
              </a:tr>
              <a:tr h="385197">
                <a:tc>
                  <a:txBody>
                    <a:bodyPr/>
                    <a:lstStyle/>
                    <a:p>
                      <a:pPr marL="0" marR="0" algn="just">
                        <a:lnSpc>
                          <a:spcPct val="115000"/>
                        </a:lnSpc>
                        <a:spcBef>
                          <a:spcPts val="0"/>
                        </a:spcBef>
                        <a:spcAft>
                          <a:spcPts val="0"/>
                        </a:spcAft>
                      </a:pPr>
                      <a:r>
                        <a:rPr lang="en-US" sz="1400" b="0" dirty="0">
                          <a:effectLst/>
                          <a:latin typeface="Arial"/>
                          <a:cs typeface="Arial"/>
                        </a:rPr>
                        <a:t>Low-level </a:t>
                      </a:r>
                      <a:r>
                        <a:rPr lang="en-US" sz="1400" b="0" dirty="0" err="1">
                          <a:effectLst/>
                          <a:latin typeface="Arial"/>
                          <a:cs typeface="Arial"/>
                        </a:rPr>
                        <a:t>IaaS</a:t>
                      </a:r>
                      <a:r>
                        <a:rPr lang="en-US" sz="1400" b="0" dirty="0">
                          <a:effectLst/>
                          <a:latin typeface="Arial"/>
                          <a:cs typeface="Arial"/>
                        </a:rPr>
                        <a:t> 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err="1" smtClean="0">
                          <a:solidFill>
                            <a:srgbClr val="000000"/>
                          </a:solidFill>
                          <a:effectLst/>
                          <a:latin typeface="Arial"/>
                          <a:ea typeface="Arial" panose="020B0604020202020204" pitchFamily="34" charset="0"/>
                          <a:cs typeface="Arial"/>
                        </a:rPr>
                        <a:t>Libvirt</a:t>
                      </a:r>
                      <a:r>
                        <a:rPr lang="en-US" sz="1400" dirty="0" smtClean="0">
                          <a:solidFill>
                            <a:srgbClr val="000000"/>
                          </a:solidFill>
                          <a:effectLst/>
                          <a:latin typeface="Arial"/>
                          <a:ea typeface="Arial" panose="020B0604020202020204" pitchFamily="34" charset="0"/>
                          <a:cs typeface="Arial"/>
                        </a:rPr>
                        <a:t>, </a:t>
                      </a:r>
                      <a:r>
                        <a:rPr lang="en-US" sz="1400" dirty="0" err="1" smtClean="0">
                          <a:solidFill>
                            <a:srgbClr val="000000"/>
                          </a:solidFill>
                          <a:effectLst/>
                          <a:latin typeface="Arial"/>
                          <a:ea typeface="Arial" panose="020B0604020202020204" pitchFamily="34" charset="0"/>
                          <a:cs typeface="Arial"/>
                        </a:rPr>
                        <a:t>libpcap</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a:effectLst/>
                          <a:latin typeface="Arial"/>
                          <a:cs typeface="Arial"/>
                        </a:rPr>
                        <a:t>Experiments that are performance or energy oriented</a:t>
                      </a:r>
                      <a:endParaRPr lang="en-US" sz="1400">
                        <a:solidFill>
                          <a:srgbClr val="000000"/>
                        </a:solidFill>
                        <a:effectLst/>
                        <a:latin typeface="Arial"/>
                        <a:ea typeface="Arial" panose="020B0604020202020204" pitchFamily="34" charset="0"/>
                        <a:cs typeface="Arial"/>
                      </a:endParaRPr>
                    </a:p>
                  </a:txBody>
                  <a:tcPr marL="27305" marR="27305" marT="27305" marB="27305"/>
                </a:tc>
              </a:tr>
              <a:tr h="968363">
                <a:tc>
                  <a:txBody>
                    <a:bodyPr/>
                    <a:lstStyle/>
                    <a:p>
                      <a:pPr marL="0" marR="0" algn="just">
                        <a:lnSpc>
                          <a:spcPct val="115000"/>
                        </a:lnSpc>
                        <a:spcBef>
                          <a:spcPts val="0"/>
                        </a:spcBef>
                        <a:spcAft>
                          <a:spcPts val="0"/>
                        </a:spcAft>
                      </a:pPr>
                      <a:r>
                        <a:rPr lang="en-US" sz="1400" b="0" dirty="0">
                          <a:effectLst/>
                          <a:latin typeface="Arial"/>
                          <a:cs typeface="Arial"/>
                        </a:rPr>
                        <a:t>Application performance </a:t>
                      </a:r>
                      <a:r>
                        <a:rPr lang="en-US" sz="1400" b="0" dirty="0" smtClean="0">
                          <a:effectLst/>
                          <a:latin typeface="Arial"/>
                          <a:cs typeface="Arial"/>
                        </a:rPr>
                        <a:t>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smtClean="0">
                          <a:effectLst/>
                          <a:latin typeface="Arial"/>
                          <a:cs typeface="Arial"/>
                        </a:rPr>
                        <a:t>PAP/PAPI-V</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Application performance analysis, including comparisons between virtual and bare-metal performance, as well as “steal-time,” i.e.,  the time that's used by other VMs in the cloud which might be included in "my" per-process timing results</a:t>
                      </a:r>
                      <a:endParaRPr lang="en-US" sz="1400" dirty="0">
                        <a:solidFill>
                          <a:srgbClr val="000000"/>
                        </a:solidFill>
                        <a:effectLst/>
                        <a:latin typeface="Arial"/>
                        <a:ea typeface="Arial" panose="020B0604020202020204" pitchFamily="34" charset="0"/>
                        <a:cs typeface="Arial"/>
                      </a:endParaRPr>
                    </a:p>
                  </a:txBody>
                  <a:tcPr marL="27305" marR="27305" marT="27305" marB="27305"/>
                </a:tc>
              </a:tr>
              <a:tr h="642487">
                <a:tc>
                  <a:txBody>
                    <a:bodyPr/>
                    <a:lstStyle/>
                    <a:p>
                      <a:pPr marL="0" marR="0" algn="just">
                        <a:lnSpc>
                          <a:spcPct val="115000"/>
                        </a:lnSpc>
                        <a:spcBef>
                          <a:spcPts val="0"/>
                        </a:spcBef>
                        <a:spcAft>
                          <a:spcPts val="0"/>
                        </a:spcAft>
                      </a:pPr>
                      <a:r>
                        <a:rPr lang="en-US" sz="1400" b="0" dirty="0" smtClean="0">
                          <a:effectLst/>
                          <a:latin typeface="Arial"/>
                          <a:cs typeface="Arial"/>
                        </a:rPr>
                        <a:t>Integrated </a:t>
                      </a:r>
                      <a:r>
                        <a:rPr lang="en-US" sz="1400" b="0" dirty="0">
                          <a:effectLst/>
                          <a:latin typeface="Arial"/>
                          <a:cs typeface="Arial"/>
                        </a:rPr>
                        <a:t>monitoring with </a:t>
                      </a:r>
                      <a:r>
                        <a:rPr lang="en-US" sz="1400" b="0" dirty="0" smtClean="0">
                          <a:effectLst/>
                          <a:latin typeface="Arial"/>
                          <a:cs typeface="Arial"/>
                        </a:rPr>
                        <a:t>analytics</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b="0" dirty="0" err="1" smtClean="0">
                          <a:effectLst/>
                          <a:latin typeface="Arial"/>
                          <a:cs typeface="Arial"/>
                        </a:rPr>
                        <a:t>Monalytics</a:t>
                      </a:r>
                      <a:r>
                        <a:rPr lang="en-US" sz="1400" b="0" dirty="0" smtClean="0">
                          <a:effectLst/>
                          <a:latin typeface="Arial"/>
                          <a:cs typeface="Arial"/>
                        </a:rPr>
                        <a:t> </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a:effectLst/>
                          <a:latin typeface="Arial"/>
                          <a:cs typeface="Arial"/>
                        </a:rPr>
                        <a:t>Scalable distributed behavior monitoring, debugging, anomaly detection in large-scale multi-tier, multi-runtime applications</a:t>
                      </a:r>
                      <a:endParaRPr lang="en-US" sz="1400">
                        <a:solidFill>
                          <a:srgbClr val="000000"/>
                        </a:solidFill>
                        <a:effectLst/>
                        <a:latin typeface="Arial"/>
                        <a:ea typeface="Arial" panose="020B0604020202020204" pitchFamily="34" charset="0"/>
                        <a:cs typeface="Arial"/>
                      </a:endParaRPr>
                    </a:p>
                  </a:txBody>
                  <a:tcPr marL="27305" marR="27305" marT="27305" marB="27305"/>
                </a:tc>
              </a:tr>
              <a:tr h="653284">
                <a:tc>
                  <a:txBody>
                    <a:bodyPr/>
                    <a:lstStyle/>
                    <a:p>
                      <a:pPr marL="0" marR="0" algn="just">
                        <a:lnSpc>
                          <a:spcPct val="115000"/>
                        </a:lnSpc>
                        <a:spcBef>
                          <a:spcPts val="0"/>
                        </a:spcBef>
                        <a:spcAft>
                          <a:spcPts val="0"/>
                        </a:spcAft>
                      </a:pPr>
                      <a:r>
                        <a:rPr lang="en-US" sz="1400" b="0" dirty="0">
                          <a:effectLst/>
                          <a:latin typeface="Arial"/>
                          <a:cs typeface="Arial"/>
                        </a:rPr>
                        <a:t>Operational infrastructure </a:t>
                      </a:r>
                      <a:r>
                        <a:rPr lang="en-US" sz="1400" b="0" dirty="0" smtClean="0">
                          <a:effectLst/>
                          <a:latin typeface="Arial"/>
                          <a:cs typeface="Arial"/>
                        </a:rPr>
                        <a:t>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smtClean="0">
                          <a:solidFill>
                            <a:srgbClr val="000000"/>
                          </a:solidFill>
                          <a:effectLst/>
                          <a:latin typeface="Arial"/>
                          <a:ea typeface="Arial" panose="020B0604020202020204" pitchFamily="34" charset="0"/>
                          <a:cs typeface="Arial"/>
                        </a:rPr>
                        <a:t>Inca, IU metrics and accounting, </a:t>
                      </a:r>
                      <a:r>
                        <a:rPr lang="en-US" sz="1400" dirty="0" err="1" smtClean="0">
                          <a:solidFill>
                            <a:srgbClr val="000000"/>
                          </a:solidFill>
                          <a:effectLst/>
                          <a:latin typeface="Arial"/>
                          <a:ea typeface="Arial" panose="020B0604020202020204" pitchFamily="34" charset="0"/>
                          <a:cs typeface="Arial"/>
                        </a:rPr>
                        <a:t>Nagios</a:t>
                      </a:r>
                      <a:r>
                        <a:rPr lang="en-US" sz="1400" dirty="0" smtClean="0">
                          <a:solidFill>
                            <a:srgbClr val="000000"/>
                          </a:solidFill>
                          <a:effectLst/>
                          <a:latin typeface="Arial"/>
                          <a:ea typeface="Arial" panose="020B0604020202020204" pitchFamily="34" charset="0"/>
                          <a:cs typeface="Arial"/>
                        </a:rPr>
                        <a:t> </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Adaptive application simulation experiments driven by real-world trace data (e.g., service uptime, usage).</a:t>
                      </a:r>
                      <a:endParaRPr lang="en-US" sz="1400" dirty="0">
                        <a:solidFill>
                          <a:srgbClr val="000000"/>
                        </a:solidFill>
                        <a:effectLst/>
                        <a:latin typeface="Arial"/>
                        <a:ea typeface="Arial" panose="020B0604020202020204" pitchFamily="34" charset="0"/>
                        <a:cs typeface="Arial"/>
                      </a:endParaRPr>
                    </a:p>
                  </a:txBody>
                  <a:tcPr marL="27305" marR="27305" marT="27305" marB="27305"/>
                </a:tc>
              </a:tr>
            </a:tbl>
          </a:graphicData>
        </a:graphic>
      </p:graphicFrame>
    </p:spTree>
    <p:extLst>
      <p:ext uri="{BB962C8B-B14F-4D97-AF65-F5344CB8AC3E}">
        <p14:creationId xmlns:p14="http://schemas.microsoft.com/office/powerpoint/2010/main" val="3249795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6352" y="205445"/>
            <a:ext cx="7083127" cy="990600"/>
          </a:xfrm>
        </p:spPr>
        <p:txBody>
          <a:bodyPr/>
          <a:lstStyle/>
          <a:p>
            <a:r>
              <a:rPr lang="en-US" dirty="0" smtClean="0"/>
              <a:t>Operations Monitoring</a:t>
            </a:r>
            <a:endParaRPr lang="en-US"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48</a:t>
            </a:fld>
            <a:endParaRPr lang="en-US"/>
          </a:p>
        </p:txBody>
      </p:sp>
      <p:pic>
        <p:nvPicPr>
          <p:cNvPr id="7" name="Content Placeholder 3" descr="Screen Shot 2014-05-26 at 6.42.29 PM.png"/>
          <p:cNvPicPr>
            <a:picLocks noChangeAspect="1"/>
          </p:cNvPicPr>
          <p:nvPr/>
        </p:nvPicPr>
        <p:blipFill>
          <a:blip r:embed="rId2" cstate="email">
            <a:extLst>
              <a:ext uri="{28A0092B-C50C-407E-A947-70E740481C1C}">
                <a14:useLocalDpi xmlns:a14="http://schemas.microsoft.com/office/drawing/2010/main" val="0"/>
              </a:ext>
            </a:extLst>
          </a:blip>
          <a:srcRect t="7181" b="7181"/>
          <a:stretch>
            <a:fillRect/>
          </a:stretch>
        </p:blipFill>
        <p:spPr>
          <a:xfrm>
            <a:off x="3132809" y="2834921"/>
            <a:ext cx="1960192" cy="2346863"/>
          </a:xfrm>
          <a:prstGeom prst="rect">
            <a:avLst/>
          </a:prstGeom>
          <a:ln>
            <a:solidFill>
              <a:schemeClr val="tx1"/>
            </a:solidFill>
          </a:ln>
          <a:effectLst>
            <a:outerShdw blurRad="50800" dist="38100" dir="2700000" algn="tl" rotWithShape="0">
              <a:srgbClr val="000000">
                <a:alpha val="43000"/>
              </a:srgbClr>
            </a:outerShdw>
          </a:effectLst>
        </p:spPr>
      </p:pic>
      <p:pic>
        <p:nvPicPr>
          <p:cNvPr id="9" name="Content Placeholder 4" descr="service_map.png"/>
          <p:cNvPicPr>
            <a:picLocks noChangeAspect="1"/>
          </p:cNvPicPr>
          <p:nvPr/>
        </p:nvPicPr>
        <p:blipFill>
          <a:blip r:embed="rId3" cstate="email">
            <a:extLst>
              <a:ext uri="{28A0092B-C50C-407E-A947-70E740481C1C}">
                <a14:useLocalDpi xmlns:a14="http://schemas.microsoft.com/office/drawing/2010/main" val="0"/>
              </a:ext>
            </a:extLst>
          </a:blip>
          <a:srcRect l="2613" r="2613"/>
          <a:stretch>
            <a:fillRect/>
          </a:stretch>
        </p:blipFill>
        <p:spPr>
          <a:xfrm>
            <a:off x="6289430" y="576227"/>
            <a:ext cx="2582007" cy="3091338"/>
          </a:xfrm>
          <a:prstGeom prst="rect">
            <a:avLst/>
          </a:prstGeom>
          <a:ln>
            <a:solidFill>
              <a:schemeClr val="tx1"/>
            </a:solidFill>
          </a:ln>
          <a:effectLst>
            <a:outerShdw blurRad="50800" dist="38100" dir="2700000" algn="tl" rotWithShape="0">
              <a:srgbClr val="000000">
                <a:alpha val="43000"/>
              </a:srgbClr>
            </a:outerShdw>
          </a:effec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28650" y="1121604"/>
            <a:ext cx="2775280" cy="2545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descr="ScreenSnapz.jpg"/>
          <p:cNvPicPr>
            <a:picLocks noChangeAspect="1"/>
          </p:cNvPicPr>
          <p:nvPr/>
        </p:nvPicPr>
        <p:blipFill>
          <a:blip r:embed="rId5" cstate="email">
            <a:extLst>
              <a:ext uri="{28A0092B-C50C-407E-A947-70E740481C1C}">
                <a14:useLocalDpi xmlns:a14="http://schemas.microsoft.com/office/drawing/2010/main" val="0"/>
              </a:ext>
            </a:extLst>
          </a:blip>
          <a:srcRect l="16975" r="16975"/>
          <a:stretch>
            <a:fillRect/>
          </a:stretch>
        </p:blipFill>
        <p:spPr bwMode="auto">
          <a:xfrm>
            <a:off x="325958" y="1121604"/>
            <a:ext cx="2575899" cy="288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616290" y="4195819"/>
            <a:ext cx="4138182" cy="235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Screen Shot 2014-05-27 at 10.46.28 AM.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92850" y="4212942"/>
            <a:ext cx="1902581" cy="1707150"/>
          </a:xfrm>
          <a:prstGeom prst="rect">
            <a:avLst/>
          </a:prstGeom>
        </p:spPr>
      </p:pic>
      <p:pic>
        <p:nvPicPr>
          <p:cNvPr id="10" name="Picture 12" descr="ScreenSnapz.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95296" y="4760921"/>
            <a:ext cx="3355326" cy="209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3" descr="Screen Shot 2014-05-26 at 6.42.53 PM.png"/>
          <p:cNvPicPr>
            <a:picLocks noChangeAspect="1"/>
          </p:cNvPicPr>
          <p:nvPr/>
        </p:nvPicPr>
        <p:blipFill>
          <a:blip r:embed="rId9" cstate="email">
            <a:extLst>
              <a:ext uri="{28A0092B-C50C-407E-A947-70E740481C1C}">
                <a14:useLocalDpi xmlns:a14="http://schemas.microsoft.com/office/drawing/2010/main" val="0"/>
              </a:ext>
            </a:extLst>
          </a:blip>
          <a:srcRect t="-27395" b="-27395"/>
          <a:stretch>
            <a:fillRect/>
          </a:stretch>
        </p:blipFill>
        <p:spPr>
          <a:xfrm>
            <a:off x="5093001" y="1726545"/>
            <a:ext cx="2392857" cy="2864877"/>
          </a:xfrm>
          <a:prstGeom prst="rect">
            <a:avLst/>
          </a:prstGeom>
          <a:ln>
            <a:no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68974726"/>
      </p:ext>
    </p:extLst>
  </p:cSld>
  <p:clrMapOvr>
    <a:masterClrMapping/>
  </p:clrMapOvr>
  <mc:AlternateContent xmlns:mc="http://schemas.openxmlformats.org/markup-compatibility/2006" xmlns:p14="http://schemas.microsoft.com/office/powerpoint/2010/main">
    <mc:Choice Requires="p14">
      <p:transition spd="slow" p14:dur="2000" advTm="14751"/>
    </mc:Choice>
    <mc:Fallback xmlns="">
      <p:transition xmlns:p14="http://schemas.microsoft.com/office/powerpoint/2010/main" spd="slow" advTm="14751"/>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618" y="368870"/>
            <a:ext cx="4281055" cy="990600"/>
          </a:xfrm>
        </p:spPr>
        <p:txBody>
          <a:bodyPr/>
          <a:lstStyle/>
          <a:p>
            <a:r>
              <a:rPr lang="en-US" dirty="0" err="1" smtClean="0"/>
              <a:t>Cloudmesh</a:t>
            </a:r>
            <a:r>
              <a:rPr lang="en-US" dirty="0" smtClean="0"/>
              <a:t> Status </a:t>
            </a:r>
            <a:endParaRPr lang="en-US" dirty="0"/>
          </a:p>
        </p:txBody>
      </p:sp>
      <p:sp>
        <p:nvSpPr>
          <p:cNvPr id="3" name="Content Placeholder 2"/>
          <p:cNvSpPr>
            <a:spLocks noGrp="1"/>
          </p:cNvSpPr>
          <p:nvPr>
            <p:ph idx="1"/>
          </p:nvPr>
        </p:nvSpPr>
        <p:spPr>
          <a:xfrm>
            <a:off x="-83128" y="1220190"/>
            <a:ext cx="9144000" cy="5637810"/>
          </a:xfrm>
        </p:spPr>
        <p:txBody>
          <a:bodyPr>
            <a:normAutofit lnSpcReduction="10000"/>
          </a:bodyPr>
          <a:lstStyle/>
          <a:p>
            <a:r>
              <a:rPr lang="en-US" dirty="0"/>
              <a:t>F</a:t>
            </a:r>
            <a:r>
              <a:rPr lang="en-US" dirty="0" smtClean="0"/>
              <a:t>irst version of </a:t>
            </a:r>
            <a:r>
              <a:rPr lang="en-US" dirty="0" err="1" smtClean="0"/>
              <a:t>Cloudmesh</a:t>
            </a:r>
            <a:r>
              <a:rPr lang="en-US" dirty="0" smtClean="0"/>
              <a:t> released with a focus on the development of three of its components. This includes</a:t>
            </a:r>
          </a:p>
          <a:p>
            <a:pPr lvl="1"/>
            <a:r>
              <a:rPr lang="en-US" dirty="0" smtClean="0"/>
              <a:t>virtual machine management in multi-clouds</a:t>
            </a:r>
          </a:p>
          <a:p>
            <a:pPr lvl="1"/>
            <a:r>
              <a:rPr lang="en-US" dirty="0" smtClean="0"/>
              <a:t>cloud metrics in multi-clouds</a:t>
            </a:r>
          </a:p>
          <a:p>
            <a:pPr lvl="1"/>
            <a:r>
              <a:rPr lang="en-US" dirty="0" smtClean="0"/>
              <a:t>and bare-metal provisioning.</a:t>
            </a:r>
          </a:p>
          <a:p>
            <a:r>
              <a:rPr lang="en-US" dirty="0" err="1" smtClean="0"/>
              <a:t>Cloudmesh</a:t>
            </a:r>
            <a:r>
              <a:rPr lang="en-US" dirty="0" smtClean="0"/>
              <a:t> has been successfully used in FutureGrid. A GUI and a </a:t>
            </a:r>
            <a:r>
              <a:rPr lang="en-US" dirty="0" err="1" smtClean="0"/>
              <a:t>Cloudmesh</a:t>
            </a:r>
            <a:r>
              <a:rPr lang="en-US" dirty="0" smtClean="0"/>
              <a:t> shell is available for easy usage by users.</a:t>
            </a:r>
          </a:p>
          <a:p>
            <a:pPr lvl="1"/>
            <a:r>
              <a:rPr lang="en-US" dirty="0" smtClean="0"/>
              <a:t>It has been used by users while deploying it on their local machines</a:t>
            </a:r>
          </a:p>
          <a:p>
            <a:pPr lvl="1"/>
            <a:r>
              <a:rPr lang="en-US" dirty="0" smtClean="0"/>
              <a:t>it also has been demonstrated as a hosted service.</a:t>
            </a:r>
          </a:p>
          <a:p>
            <a:r>
              <a:rPr lang="en-US" dirty="0" smtClean="0"/>
              <a:t>A </a:t>
            </a:r>
            <a:r>
              <a:rPr lang="en-US" dirty="0" err="1" smtClean="0"/>
              <a:t>RESTful</a:t>
            </a:r>
            <a:r>
              <a:rPr lang="en-US" dirty="0" smtClean="0"/>
              <a:t> interface to the management functionality is under development.</a:t>
            </a:r>
          </a:p>
          <a:p>
            <a:r>
              <a:rPr lang="en-US" dirty="0" err="1" smtClean="0"/>
              <a:t>Cloudmesh</a:t>
            </a:r>
            <a:r>
              <a:rPr lang="en-US" dirty="0" smtClean="0"/>
              <a:t> is an open source project. It uses python and </a:t>
            </a:r>
            <a:r>
              <a:rPr lang="en-US" dirty="0" err="1" smtClean="0"/>
              <a:t>Javascript</a:t>
            </a:r>
            <a:r>
              <a:rPr lang="en-US" dirty="0" smtClean="0"/>
              <a:t>.</a:t>
            </a:r>
            <a:br>
              <a:rPr lang="en-US" dirty="0" smtClean="0"/>
            </a:br>
            <a:endParaRPr lang="en-US" dirty="0" smtClean="0"/>
          </a:p>
          <a:p>
            <a:pPr lvl="1"/>
            <a:r>
              <a:rPr lang="en-US" dirty="0" smtClean="0"/>
              <a:t>WE ARE OPEN, CONTACT </a:t>
            </a:r>
            <a:r>
              <a:rPr lang="en-US" dirty="0" smtClean="0">
                <a:hlinkClick r:id="rId2"/>
              </a:rPr>
              <a:t>laszewski@gmail.com</a:t>
            </a:r>
            <a:r>
              <a:rPr lang="en-US" dirty="0" smtClean="0"/>
              <a:t> TO JOIN</a:t>
            </a:r>
            <a:endParaRPr lang="en-US" dirty="0"/>
          </a:p>
        </p:txBody>
      </p:sp>
    </p:spTree>
    <p:extLst>
      <p:ext uri="{BB962C8B-B14F-4D97-AF65-F5344CB8AC3E}">
        <p14:creationId xmlns:p14="http://schemas.microsoft.com/office/powerpoint/2010/main" val="903281894"/>
      </p:ext>
    </p:extLst>
  </p:cSld>
  <p:clrMapOvr>
    <a:masterClrMapping/>
  </p:clrMapOvr>
  <mc:AlternateContent xmlns:mc="http://schemas.openxmlformats.org/markup-compatibility/2006" xmlns:p14="http://schemas.microsoft.com/office/powerpoint/2010/main">
    <mc:Choice Requires="p14">
      <p:transition spd="slow" p14:dur="2000" advTm="56817"/>
    </mc:Choice>
    <mc:Fallback xmlns="">
      <p:transition xmlns:p14="http://schemas.microsoft.com/office/powerpoint/2010/main" spd="slow" advTm="56817"/>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Cloudmesh</a:t>
            </a:r>
            <a:r>
              <a:rPr lang="en-US" dirty="0" smtClean="0"/>
              <a:t>: Integrated Access Interfaces</a:t>
            </a:r>
            <a:br>
              <a:rPr lang="en-US" dirty="0" smtClean="0"/>
            </a:br>
            <a:r>
              <a:rPr lang="en-US" dirty="0" smtClean="0"/>
              <a:t>(Horizontal Integration)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0887647"/>
              </p:ext>
            </p:extLst>
          </p:nvPr>
        </p:nvGraphicFramePr>
        <p:xfrm>
          <a:off x="137705" y="1600200"/>
          <a:ext cx="8859027"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315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904"/>
            <a:ext cx="8229600" cy="631499"/>
          </a:xfrm>
        </p:spPr>
        <p:txBody>
          <a:bodyPr>
            <a:normAutofit fontScale="90000"/>
          </a:bodyPr>
          <a:lstStyle/>
          <a:p>
            <a:r>
              <a:rPr lang="en-US" dirty="0" smtClean="0"/>
              <a:t>Conclusions - FutureGrid</a:t>
            </a:r>
            <a:endParaRPr lang="en-US" dirty="0"/>
          </a:p>
        </p:txBody>
      </p:sp>
      <p:sp>
        <p:nvSpPr>
          <p:cNvPr id="3" name="Content Placeholder 2"/>
          <p:cNvSpPr>
            <a:spLocks noGrp="1"/>
          </p:cNvSpPr>
          <p:nvPr>
            <p:ph idx="1"/>
          </p:nvPr>
        </p:nvSpPr>
        <p:spPr>
          <a:xfrm>
            <a:off x="457199" y="1301298"/>
            <a:ext cx="8415287" cy="5848597"/>
          </a:xfrm>
        </p:spPr>
        <p:txBody>
          <a:bodyPr>
            <a:normAutofit/>
          </a:bodyPr>
          <a:lstStyle/>
          <a:p>
            <a:r>
              <a:rPr lang="en-US" dirty="0" smtClean="0"/>
              <a:t>FutureGrid has 400 project</a:t>
            </a:r>
          </a:p>
          <a:p>
            <a:r>
              <a:rPr lang="en-US" dirty="0" smtClean="0"/>
              <a:t>Dominantly used for Cloud related research</a:t>
            </a:r>
          </a:p>
          <a:p>
            <a:r>
              <a:rPr lang="en-US" dirty="0" smtClean="0"/>
              <a:t>Lots of educational projects</a:t>
            </a:r>
          </a:p>
          <a:p>
            <a:r>
              <a:rPr lang="en-US" dirty="0" smtClean="0"/>
              <a:t>Lots do research in CS (in contrast to typical SC Centers)</a:t>
            </a:r>
          </a:p>
          <a:p>
            <a:r>
              <a:rPr lang="en-US" dirty="0" smtClean="0"/>
              <a:t>Life Science …</a:t>
            </a:r>
          </a:p>
          <a:p>
            <a:r>
              <a:rPr lang="en-US" dirty="0" smtClean="0"/>
              <a:t>OpenStack is now most requested </a:t>
            </a:r>
            <a:r>
              <a:rPr lang="en-US" dirty="0" err="1" smtClean="0"/>
              <a:t>IaaS</a:t>
            </a:r>
            <a:r>
              <a:rPr lang="en-US" dirty="0" smtClean="0"/>
              <a:t> </a:t>
            </a:r>
          </a:p>
          <a:p>
            <a:r>
              <a:rPr lang="en-US" dirty="0" smtClean="0"/>
              <a:t>We have shown feasibility of  bare metal provisioning conducted by authorized users</a:t>
            </a:r>
          </a:p>
          <a:p>
            <a:r>
              <a:rPr lang="en-US" dirty="0" smtClean="0"/>
              <a:t>We have pioneered the concept of cloud shifting/resource shifting between HPC and cloud services</a:t>
            </a:r>
            <a:endParaRPr lang="en-US" dirty="0"/>
          </a:p>
          <a:p>
            <a:pPr marL="0" indent="0">
              <a:buNone/>
            </a:pPr>
            <a:endParaRPr lang="en-US" dirty="0" smtClean="0"/>
          </a:p>
        </p:txBody>
      </p:sp>
    </p:spTree>
    <p:extLst>
      <p:ext uri="{BB962C8B-B14F-4D97-AF65-F5344CB8AC3E}">
        <p14:creationId xmlns:p14="http://schemas.microsoft.com/office/powerpoint/2010/main" val="1395795199"/>
      </p:ext>
    </p:extLst>
  </p:cSld>
  <p:clrMapOvr>
    <a:masterClrMapping/>
  </p:clrMapOvr>
  <mc:AlternateContent xmlns:mc="http://schemas.openxmlformats.org/markup-compatibility/2006" xmlns:p14="http://schemas.microsoft.com/office/powerpoint/2010/main">
    <mc:Choice Requires="p14">
      <p:transition spd="slow" p14:dur="2000" advTm="17857"/>
    </mc:Choice>
    <mc:Fallback xmlns="">
      <p:transition xmlns:p14="http://schemas.microsoft.com/office/powerpoint/2010/main" spd="slow" advTm="17857"/>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904"/>
            <a:ext cx="8229600" cy="631499"/>
          </a:xfrm>
        </p:spPr>
        <p:txBody>
          <a:bodyPr>
            <a:normAutofit fontScale="90000"/>
          </a:bodyPr>
          <a:lstStyle/>
          <a:p>
            <a:r>
              <a:rPr lang="en-US" dirty="0" smtClean="0"/>
              <a:t>Conclusions - </a:t>
            </a:r>
            <a:r>
              <a:rPr lang="en-US" dirty="0" err="1" smtClean="0"/>
              <a:t>SDDSaaS</a:t>
            </a:r>
            <a:endParaRPr lang="en-US" dirty="0"/>
          </a:p>
        </p:txBody>
      </p:sp>
      <p:sp>
        <p:nvSpPr>
          <p:cNvPr id="3" name="Content Placeholder 2"/>
          <p:cNvSpPr>
            <a:spLocks noGrp="1"/>
          </p:cNvSpPr>
          <p:nvPr>
            <p:ph idx="1"/>
          </p:nvPr>
        </p:nvSpPr>
        <p:spPr>
          <a:xfrm>
            <a:off x="457199" y="1301298"/>
            <a:ext cx="8415287" cy="5848597"/>
          </a:xfrm>
        </p:spPr>
        <p:txBody>
          <a:bodyPr>
            <a:normAutofit lnSpcReduction="10000"/>
          </a:bodyPr>
          <a:lstStyle/>
          <a:p>
            <a:r>
              <a:rPr lang="en-US" dirty="0" err="1" smtClean="0"/>
              <a:t>Cloudmesh</a:t>
            </a:r>
            <a:r>
              <a:rPr lang="en-US" dirty="0" smtClean="0"/>
              <a:t> – A toolkit for </a:t>
            </a:r>
            <a:r>
              <a:rPr lang="en-US" dirty="0" err="1" smtClean="0"/>
              <a:t>SDDSaaS</a:t>
            </a:r>
            <a:endParaRPr lang="en-US" dirty="0" smtClean="0"/>
          </a:p>
          <a:p>
            <a:pPr lvl="1"/>
            <a:r>
              <a:rPr lang="en-US" dirty="0" smtClean="0"/>
              <a:t>allows to access to multiple clouds through </a:t>
            </a:r>
            <a:r>
              <a:rPr lang="en-US" dirty="0" smtClean="0">
                <a:solidFill>
                  <a:srgbClr val="FF0000"/>
                </a:solidFill>
              </a:rPr>
              <a:t>convenient interfaces</a:t>
            </a:r>
            <a:r>
              <a:rPr lang="en-US" dirty="0" smtClean="0"/>
              <a:t>: command line, a command shell, REST, Web GUI</a:t>
            </a:r>
            <a:endParaRPr lang="en-US" dirty="0"/>
          </a:p>
          <a:p>
            <a:pPr lvl="1"/>
            <a:r>
              <a:rPr lang="en-US" dirty="0" smtClean="0"/>
              <a:t>is under active development and has shown its viability for accessing more than EC2 based clouds. Native interfaces to </a:t>
            </a:r>
            <a:r>
              <a:rPr lang="en-US" dirty="0" smtClean="0">
                <a:solidFill>
                  <a:srgbClr val="FF0000"/>
                </a:solidFill>
              </a:rPr>
              <a:t>OpenStack, Azure, AWS</a:t>
            </a:r>
            <a:r>
              <a:rPr lang="en-US" dirty="0" smtClean="0"/>
              <a:t>, as well as any </a:t>
            </a:r>
            <a:r>
              <a:rPr lang="en-US" dirty="0" smtClean="0">
                <a:solidFill>
                  <a:srgbClr val="FF0000"/>
                </a:solidFill>
              </a:rPr>
              <a:t>EC2</a:t>
            </a:r>
            <a:r>
              <a:rPr lang="en-US" dirty="0" smtClean="0"/>
              <a:t> compatible cloud have been delivered and virtual machine management enabled.</a:t>
            </a:r>
          </a:p>
          <a:p>
            <a:pPr lvl="1"/>
            <a:r>
              <a:rPr lang="en-US" dirty="0" smtClean="0"/>
              <a:t>provides a sophisticated interface to </a:t>
            </a:r>
            <a:r>
              <a:rPr lang="en-US" dirty="0" smtClean="0">
                <a:solidFill>
                  <a:srgbClr val="FF0000"/>
                </a:solidFill>
              </a:rPr>
              <a:t>bare metal provisioning </a:t>
            </a:r>
            <a:r>
              <a:rPr lang="en-US" dirty="0" smtClean="0"/>
              <a:t>capabilities that not only can be used by administrators, but also by authorized users. A role based authorization service makes this possible. </a:t>
            </a:r>
          </a:p>
          <a:p>
            <a:r>
              <a:rPr lang="en-US" dirty="0" err="1" smtClean="0"/>
              <a:t>Cloudmesh</a:t>
            </a:r>
            <a:r>
              <a:rPr lang="en-US" dirty="0" smtClean="0"/>
              <a:t> Metrics </a:t>
            </a:r>
          </a:p>
          <a:p>
            <a:pPr lvl="1"/>
            <a:r>
              <a:rPr lang="en-US" dirty="0" smtClean="0"/>
              <a:t>a multi-cloud metrics framework that leverages information from various </a:t>
            </a:r>
            <a:r>
              <a:rPr lang="en-US" dirty="0" err="1" smtClean="0"/>
              <a:t>IaaS</a:t>
            </a:r>
            <a:r>
              <a:rPr lang="en-US" dirty="0" smtClean="0"/>
              <a:t> frameworks.</a:t>
            </a:r>
          </a:p>
          <a:p>
            <a:r>
              <a:rPr lang="en-US" dirty="0" smtClean="0"/>
              <a:t>Future enhancements will include network and storage provisioning</a:t>
            </a:r>
            <a:endParaRPr lang="en-US" dirty="0"/>
          </a:p>
          <a:p>
            <a:r>
              <a:rPr lang="en-US" dirty="0" smtClean="0"/>
              <a:t>PLEASE JOIN CLOUDMESH DEVELOPMENT ….</a:t>
            </a:r>
            <a:endParaRPr lang="en-US" dirty="0"/>
          </a:p>
        </p:txBody>
      </p:sp>
    </p:spTree>
    <p:extLst>
      <p:ext uri="{BB962C8B-B14F-4D97-AF65-F5344CB8AC3E}">
        <p14:creationId xmlns:p14="http://schemas.microsoft.com/office/powerpoint/2010/main" val="2161580337"/>
      </p:ext>
    </p:extLst>
  </p:cSld>
  <p:clrMapOvr>
    <a:masterClrMapping/>
  </p:clrMapOvr>
  <mc:AlternateContent xmlns:mc="http://schemas.openxmlformats.org/markup-compatibility/2006" xmlns:p14="http://schemas.microsoft.com/office/powerpoint/2010/main">
    <mc:Choice Requires="p14">
      <p:transition spd="slow" p14:dur="2000" advTm="49341"/>
    </mc:Choice>
    <mc:Fallback xmlns="">
      <p:transition xmlns:p14="http://schemas.microsoft.com/office/powerpoint/2010/main" spd="slow" advTm="49341"/>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Cloudmesh</a:t>
            </a:r>
            <a:r>
              <a:rPr lang="en-US" dirty="0" smtClean="0"/>
              <a:t>: Abstract Interfaces</a:t>
            </a:r>
            <a:br>
              <a:rPr lang="en-US" dirty="0" smtClean="0"/>
            </a:br>
            <a:r>
              <a:rPr lang="en-US" dirty="0" smtClean="0"/>
              <a:t>(Vertical Integration)</a:t>
            </a:r>
            <a:endParaRPr lang="en-US" dirty="0"/>
          </a:p>
        </p:txBody>
      </p:sp>
      <p:graphicFrame>
        <p:nvGraphicFramePr>
          <p:cNvPr id="5" name="Diagram 4"/>
          <p:cNvGraphicFramePr/>
          <p:nvPr>
            <p:extLst>
              <p:ext uri="{D42A27DB-BD31-4B8C-83A1-F6EECF244321}">
                <p14:modId xmlns:p14="http://schemas.microsoft.com/office/powerpoint/2010/main" val="1671189283"/>
              </p:ext>
            </p:extLst>
          </p:nvPr>
        </p:nvGraphicFramePr>
        <p:xfrm>
          <a:off x="162249" y="17641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ular Callout 7"/>
          <p:cNvSpPr/>
          <p:nvPr/>
        </p:nvSpPr>
        <p:spPr>
          <a:xfrm>
            <a:off x="6376414" y="1889242"/>
            <a:ext cx="2708199" cy="668432"/>
          </a:xfrm>
          <a:prstGeom prst="wedgeRoundRectCallout">
            <a:avLst>
              <a:gd name="adj1" fmla="val -80155"/>
              <a:gd name="adj2" fmla="val 3732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Mahout</a:t>
            </a:r>
            <a:endParaRPr lang="en-US" dirty="0"/>
          </a:p>
        </p:txBody>
      </p:sp>
      <p:sp>
        <p:nvSpPr>
          <p:cNvPr id="9" name="Rounded Rectangular Callout 8"/>
          <p:cNvSpPr/>
          <p:nvPr/>
        </p:nvSpPr>
        <p:spPr>
          <a:xfrm>
            <a:off x="6376414" y="2707006"/>
            <a:ext cx="2708199" cy="668432"/>
          </a:xfrm>
          <a:prstGeom prst="wedgeRoundRectCallout">
            <a:avLst>
              <a:gd name="adj1" fmla="val -80720"/>
              <a:gd name="adj2" fmla="val -387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Hadoop</a:t>
            </a:r>
            <a:endParaRPr lang="en-US" dirty="0"/>
          </a:p>
        </p:txBody>
      </p:sp>
      <p:sp>
        <p:nvSpPr>
          <p:cNvPr id="10" name="Rounded Rectangular Callout 9"/>
          <p:cNvSpPr/>
          <p:nvPr/>
        </p:nvSpPr>
        <p:spPr>
          <a:xfrm>
            <a:off x="6376414" y="3528432"/>
            <a:ext cx="2708199" cy="668432"/>
          </a:xfrm>
          <a:prstGeom prst="wedgeRoundRectCallout">
            <a:avLst>
              <a:gd name="adj1" fmla="val -78460"/>
              <a:gd name="adj2" fmla="val -19899"/>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OpenStack</a:t>
            </a:r>
            <a:endParaRPr lang="en-US" dirty="0"/>
          </a:p>
        </p:txBody>
      </p:sp>
      <p:sp>
        <p:nvSpPr>
          <p:cNvPr id="11" name="Rounded Rectangular Callout 10"/>
          <p:cNvSpPr/>
          <p:nvPr/>
        </p:nvSpPr>
        <p:spPr>
          <a:xfrm>
            <a:off x="6376414" y="4357763"/>
            <a:ext cx="2708199" cy="668432"/>
          </a:xfrm>
          <a:prstGeom prst="wedgeRoundRectCallout">
            <a:avLst>
              <a:gd name="adj1" fmla="val -79590"/>
              <a:gd name="adj2" fmla="val -42787"/>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t>OpenFlow</a:t>
            </a:r>
            <a:endParaRPr lang="en-US" dirty="0"/>
          </a:p>
        </p:txBody>
      </p:sp>
      <p:sp>
        <p:nvSpPr>
          <p:cNvPr id="12" name="TextBox 11"/>
          <p:cNvSpPr txBox="1"/>
          <p:nvPr/>
        </p:nvSpPr>
        <p:spPr>
          <a:xfrm>
            <a:off x="6843137" y="1339642"/>
            <a:ext cx="1660055" cy="369332"/>
          </a:xfrm>
          <a:prstGeom prst="rect">
            <a:avLst/>
          </a:prstGeom>
          <a:noFill/>
        </p:spPr>
        <p:txBody>
          <a:bodyPr wrap="none" rtlCol="0">
            <a:spAutoFit/>
          </a:bodyPr>
          <a:lstStyle/>
          <a:p>
            <a:r>
              <a:rPr lang="en-US" dirty="0" smtClean="0"/>
              <a:t>Just examples</a:t>
            </a:r>
            <a:endParaRPr lang="en-US" dirty="0"/>
          </a:p>
        </p:txBody>
      </p:sp>
      <p:sp>
        <p:nvSpPr>
          <p:cNvPr id="14" name="Rounded Rectangular Callout 13"/>
          <p:cNvSpPr/>
          <p:nvPr/>
        </p:nvSpPr>
        <p:spPr>
          <a:xfrm>
            <a:off x="6376414" y="5159756"/>
            <a:ext cx="2708199" cy="668432"/>
          </a:xfrm>
          <a:prstGeom prst="wedgeRoundRectCallout">
            <a:avLst>
              <a:gd name="adj1" fmla="val -80155"/>
              <a:gd name="adj2" fmla="val -63387"/>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Cobbler</a:t>
            </a:r>
            <a:endParaRPr lang="en-US" dirty="0"/>
          </a:p>
        </p:txBody>
      </p:sp>
      <p:sp>
        <p:nvSpPr>
          <p:cNvPr id="15" name="Rounded Rectangle 14"/>
          <p:cNvSpPr/>
          <p:nvPr/>
        </p:nvSpPr>
        <p:spPr>
          <a:xfrm>
            <a:off x="5552892" y="3485953"/>
            <a:ext cx="244809" cy="52073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7" name="Rounded Rectangle 16"/>
          <p:cNvSpPr/>
          <p:nvPr/>
        </p:nvSpPr>
        <p:spPr>
          <a:xfrm>
            <a:off x="5551678" y="4774908"/>
            <a:ext cx="244809" cy="52073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 name="TextBox 3"/>
          <p:cNvSpPr txBox="1"/>
          <p:nvPr/>
        </p:nvSpPr>
        <p:spPr>
          <a:xfrm>
            <a:off x="5162762" y="5789693"/>
            <a:ext cx="1211101" cy="646331"/>
          </a:xfrm>
          <a:prstGeom prst="rect">
            <a:avLst/>
          </a:prstGeom>
          <a:noFill/>
        </p:spPr>
        <p:txBody>
          <a:bodyPr wrap="none" rtlCol="0">
            <a:spAutoFit/>
          </a:bodyPr>
          <a:lstStyle/>
          <a:p>
            <a:pPr algn="ctr"/>
            <a:r>
              <a:rPr lang="en-US" dirty="0" smtClean="0"/>
              <a:t>Abstract</a:t>
            </a:r>
          </a:p>
          <a:p>
            <a:pPr algn="ctr"/>
            <a:r>
              <a:rPr lang="en-US" dirty="0"/>
              <a:t>I</a:t>
            </a:r>
            <a:r>
              <a:rPr lang="en-US" dirty="0" smtClean="0"/>
              <a:t>nterfaces</a:t>
            </a:r>
            <a:endParaRPr lang="en-US" dirty="0"/>
          </a:p>
        </p:txBody>
      </p:sp>
    </p:spTree>
    <p:extLst>
      <p:ext uri="{BB962C8B-B14F-4D97-AF65-F5344CB8AC3E}">
        <p14:creationId xmlns:p14="http://schemas.microsoft.com/office/powerpoint/2010/main" val="782261903"/>
      </p:ext>
    </p:extLst>
  </p:cSld>
  <p:clrMapOvr>
    <a:masterClrMapping/>
  </p:clrMapOvr>
  <mc:AlternateContent xmlns:mc="http://schemas.openxmlformats.org/markup-compatibility/2006" xmlns:p14="http://schemas.microsoft.com/office/powerpoint/2010/main">
    <mc:Choice Requires="p14">
      <p:transition spd="slow" p14:dur="2000" advTm="54351"/>
    </mc:Choice>
    <mc:Fallback xmlns="">
      <p:transition xmlns:p14="http://schemas.microsoft.com/office/powerpoint/2010/main" spd="slow" advTm="54351"/>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just </a:t>
            </a:r>
            <a:r>
              <a:rPr lang="en-US" dirty="0" smtClean="0"/>
              <a:t>one cloud?</a:t>
            </a:r>
            <a:endParaRPr lang="en-US" dirty="0"/>
          </a:p>
        </p:txBody>
      </p:sp>
      <p:sp>
        <p:nvSpPr>
          <p:cNvPr id="3" name="Content Placeholder 2"/>
          <p:cNvSpPr>
            <a:spLocks noGrp="1"/>
          </p:cNvSpPr>
          <p:nvPr>
            <p:ph idx="1"/>
          </p:nvPr>
        </p:nvSpPr>
        <p:spPr/>
        <p:txBody>
          <a:bodyPr/>
          <a:lstStyle/>
          <a:p>
            <a:r>
              <a:rPr lang="en-US" dirty="0" smtClean="0"/>
              <a:t>There are hundreds of offerings</a:t>
            </a:r>
          </a:p>
          <a:p>
            <a:endParaRPr lang="en-US" dirty="0"/>
          </a:p>
          <a:p>
            <a:endParaRPr lang="en-US" dirty="0"/>
          </a:p>
          <a:p>
            <a:r>
              <a:rPr lang="en-US" dirty="0" smtClean="0"/>
              <a:t>Can we provide a federate access to some of them?</a:t>
            </a:r>
            <a:endParaRPr lang="en-US" dirty="0"/>
          </a:p>
        </p:txBody>
      </p:sp>
    </p:spTree>
    <p:extLst>
      <p:ext uri="{BB962C8B-B14F-4D97-AF65-F5344CB8AC3E}">
        <p14:creationId xmlns:p14="http://schemas.microsoft.com/office/powerpoint/2010/main" val="707058571"/>
      </p:ext>
    </p:extLst>
  </p:cSld>
  <p:clrMapOvr>
    <a:masterClrMapping/>
  </p:clrMapOvr>
  <mc:AlternateContent xmlns:mc="http://schemas.openxmlformats.org/markup-compatibility/2006" xmlns:p14="http://schemas.microsoft.com/office/powerpoint/2010/main">
    <mc:Choice Requires="p14">
      <p:transition spd="slow" p14:dur="2000" advTm="42003"/>
    </mc:Choice>
    <mc:Fallback xmlns="">
      <p:transition xmlns:p14="http://schemas.microsoft.com/office/powerpoint/2010/main" spd="slow" advTm="42003"/>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should be part of </a:t>
            </a:r>
            <a:r>
              <a:rPr lang="en-US" dirty="0" err="1"/>
              <a:t>C</a:t>
            </a:r>
            <a:r>
              <a:rPr lang="en-US" dirty="0" err="1" smtClean="0"/>
              <a:t>loudmesh</a:t>
            </a:r>
            <a:r>
              <a:rPr lang="en-US" dirty="0" smtClean="0"/>
              <a:t>?</a:t>
            </a:r>
            <a:endParaRPr lang="en-US" dirty="0"/>
          </a:p>
        </p:txBody>
      </p:sp>
      <p:sp>
        <p:nvSpPr>
          <p:cNvPr id="5" name="Subtitle 4"/>
          <p:cNvSpPr>
            <a:spLocks noGrp="1"/>
          </p:cNvSpPr>
          <p:nvPr>
            <p:ph type="subTitle" idx="1"/>
          </p:nvPr>
        </p:nvSpPr>
        <p:spPr/>
        <p:txBody>
          <a:bodyPr>
            <a:normAutofit/>
          </a:bodyPr>
          <a:lstStyle/>
          <a:p>
            <a:r>
              <a:rPr lang="en-US" dirty="0" smtClean="0"/>
              <a:t> Lessons from </a:t>
            </a:r>
            <a:r>
              <a:rPr lang="en-US" dirty="0" err="1" smtClean="0"/>
              <a:t>Futuregrid</a:t>
            </a:r>
            <a:r>
              <a:rPr lang="en-US" dirty="0" smtClean="0"/>
              <a:t> with over </a:t>
            </a:r>
          </a:p>
          <a:p>
            <a:r>
              <a:rPr lang="en-US" dirty="0" smtClean="0"/>
              <a:t>2444 Registered users</a:t>
            </a:r>
          </a:p>
          <a:p>
            <a:r>
              <a:rPr lang="en-US" dirty="0" smtClean="0"/>
              <a:t>~400 Projects</a:t>
            </a:r>
          </a:p>
        </p:txBody>
      </p:sp>
    </p:spTree>
    <p:extLst>
      <p:ext uri="{BB962C8B-B14F-4D97-AF65-F5344CB8AC3E}">
        <p14:creationId xmlns:p14="http://schemas.microsoft.com/office/powerpoint/2010/main" val="1791501017"/>
      </p:ext>
    </p:extLst>
  </p:cSld>
  <p:clrMapOvr>
    <a:masterClrMapping/>
  </p:clrMapOvr>
  <mc:AlternateContent xmlns:mc="http://schemas.openxmlformats.org/markup-compatibility/2006" xmlns:p14="http://schemas.microsoft.com/office/powerpoint/2010/main">
    <mc:Choice Requires="p14">
      <p:transition spd="slow" p14:dur="2000" advTm="19522"/>
    </mc:Choice>
    <mc:Fallback xmlns="">
      <p:transition xmlns:p14="http://schemas.microsoft.com/office/powerpoint/2010/main" spd="slow" advTm="19522"/>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our users?</a:t>
            </a:r>
            <a:endParaRPr lang="en-US" dirty="0"/>
          </a:p>
        </p:txBody>
      </p:sp>
      <p:pic>
        <p:nvPicPr>
          <p:cNvPr id="5" name="Content Placeholder 4" descr="Screen Shot 2014-06-26 at 9.29.40 AM.png"/>
          <p:cNvPicPr>
            <a:picLocks noGrp="1" noChangeAspect="1"/>
          </p:cNvPicPr>
          <p:nvPr>
            <p:ph idx="1"/>
          </p:nvPr>
        </p:nvPicPr>
        <p:blipFill>
          <a:blip r:embed="rId2">
            <a:extLst>
              <a:ext uri="{28A0092B-C50C-407E-A947-70E740481C1C}">
                <a14:useLocalDpi xmlns:a14="http://schemas.microsoft.com/office/drawing/2010/main" val="0"/>
              </a:ext>
            </a:extLst>
          </a:blip>
          <a:srcRect l="4726" r="4726"/>
          <a:stretch>
            <a:fillRect/>
          </a:stretch>
        </p:blipFill>
        <p:spPr/>
      </p:pic>
      <p:pic>
        <p:nvPicPr>
          <p:cNvPr id="6" name="Picture 5" descr="Screen Shot 2014-06-26 at 10.27.4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240" y="299499"/>
            <a:ext cx="3627720" cy="2138010"/>
          </a:xfrm>
          <a:prstGeom prst="rect">
            <a:avLst/>
          </a:prstGeom>
          <a:effectLst>
            <a:outerShdw blurRad="50800" dist="38100" dir="2700000" algn="tl" rotWithShape="0">
              <a:srgbClr val="000000">
                <a:alpha val="43000"/>
              </a:srgbClr>
            </a:outerShdw>
          </a:effectLst>
          <a:scene3d>
            <a:camera prst="orthographicFront">
              <a:rot lat="0" lon="0" rev="0"/>
            </a:camera>
            <a:lightRig rig="threePt" dir="t"/>
          </a:scene3d>
        </p:spPr>
      </p:pic>
      <p:sp>
        <p:nvSpPr>
          <p:cNvPr id="7" name="TextBox 6"/>
          <p:cNvSpPr txBox="1"/>
          <p:nvPr/>
        </p:nvSpPr>
        <p:spPr>
          <a:xfrm>
            <a:off x="7344652" y="1600200"/>
            <a:ext cx="659155" cy="369332"/>
          </a:xfrm>
          <a:prstGeom prst="rect">
            <a:avLst/>
          </a:prstGeom>
          <a:noFill/>
        </p:spPr>
        <p:txBody>
          <a:bodyPr wrap="none" rtlCol="0">
            <a:spAutoFit/>
          </a:bodyPr>
          <a:lstStyle/>
          <a:p>
            <a:r>
              <a:rPr lang="en-US" dirty="0" smtClean="0">
                <a:solidFill>
                  <a:schemeClr val="bg1"/>
                </a:solidFill>
              </a:rPr>
              <a:t>USA</a:t>
            </a:r>
            <a:endParaRPr lang="en-US" dirty="0">
              <a:solidFill>
                <a:schemeClr val="bg1"/>
              </a:solidFill>
            </a:endParaRPr>
          </a:p>
        </p:txBody>
      </p:sp>
      <p:sp>
        <p:nvSpPr>
          <p:cNvPr id="8" name="TextBox 7"/>
          <p:cNvSpPr txBox="1"/>
          <p:nvPr/>
        </p:nvSpPr>
        <p:spPr>
          <a:xfrm>
            <a:off x="5608320" y="727599"/>
            <a:ext cx="993256" cy="369332"/>
          </a:xfrm>
          <a:prstGeom prst="rect">
            <a:avLst/>
          </a:prstGeom>
          <a:noFill/>
        </p:spPr>
        <p:txBody>
          <a:bodyPr wrap="none" rtlCol="0">
            <a:spAutoFit/>
          </a:bodyPr>
          <a:lstStyle/>
          <a:p>
            <a:r>
              <a:rPr lang="en-US" dirty="0" smtClean="0"/>
              <a:t>Canada</a:t>
            </a:r>
            <a:endParaRPr lang="en-US" dirty="0"/>
          </a:p>
        </p:txBody>
      </p:sp>
    </p:spTree>
    <p:extLst>
      <p:ext uri="{BB962C8B-B14F-4D97-AF65-F5344CB8AC3E}">
        <p14:creationId xmlns:p14="http://schemas.microsoft.com/office/powerpoint/2010/main" val="415399441"/>
      </p:ext>
    </p:extLst>
  </p:cSld>
  <p:clrMapOvr>
    <a:masterClrMapping/>
  </p:clrMapOvr>
  <mc:AlternateContent xmlns:mc="http://schemas.openxmlformats.org/markup-compatibility/2006" xmlns:p14="http://schemas.microsoft.com/office/powerpoint/2010/main">
    <mc:Choice Requires="p14">
      <p:transition spd="slow" p14:dur="2000" advTm="12331"/>
    </mc:Choice>
    <mc:Fallback xmlns="">
      <p:transition xmlns:p14="http://schemas.microsoft.com/office/powerpoint/2010/main" spd="slow" advTm="12331"/>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
</p:tagLst>
</file>

<file path=ppt/tags/tag2.xml><?xml version="1.0" encoding="utf-8"?>
<p:tagLst xmlns:a="http://schemas.openxmlformats.org/drawingml/2006/main" xmlns:r="http://schemas.openxmlformats.org/officeDocument/2006/relationships" xmlns:p="http://schemas.openxmlformats.org/presentationml/2006/main">
  <p:tag name="TIMING" val="|17.1|21.7"/>
</p:tagLst>
</file>

<file path=ppt/tags/tag3.xml><?xml version="1.0" encoding="utf-8"?>
<p:tagLst xmlns:a="http://schemas.openxmlformats.org/drawingml/2006/main" xmlns:r="http://schemas.openxmlformats.org/officeDocument/2006/relationships" xmlns:p="http://schemas.openxmlformats.org/presentationml/2006/main">
  <p:tag name="TIMING" val="|16.7|23|2|21|3.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oudme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cloudmesh.potx</Template>
  <TotalTime>9530</TotalTime>
  <Words>3977</Words>
  <Application>Microsoft Macintosh PowerPoint</Application>
  <PresentationFormat>On-screen Show (4:3)</PresentationFormat>
  <Paragraphs>465</Paragraphs>
  <Slides>51</Slides>
  <Notes>9</Notes>
  <HiddenSlides>18</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cloudmesh</vt:lpstr>
      <vt:lpstr>Cloudmesh  a Gentle Overview </vt:lpstr>
      <vt:lpstr>Cloudmesh Plan: Isolated Networking</vt:lpstr>
      <vt:lpstr>Cloudmesh: Accounting</vt:lpstr>
      <vt:lpstr>Big Data Cyberinfrastructure Stack</vt:lpstr>
      <vt:lpstr>Cloudmesh: Integrated Access Interfaces (Horizontal Integration)</vt:lpstr>
      <vt:lpstr>Cloudmesh: Abstract Interfaces (Vertical Integration)</vt:lpstr>
      <vt:lpstr>Is there just one cloud?</vt:lpstr>
      <vt:lpstr>What should be part of Cloudmesh?</vt:lpstr>
      <vt:lpstr>Where are our users?</vt:lpstr>
      <vt:lpstr>What keywords are used at the project application?  </vt:lpstr>
      <vt:lpstr>What words are used in the titles of the project?</vt:lpstr>
      <vt:lpstr>Which specific service requests are popular?</vt:lpstr>
      <vt:lpstr>IaaS request popularity by year</vt:lpstr>
      <vt:lpstr>Which disciplines over he last two years?</vt:lpstr>
      <vt:lpstr>How many users are in a project?</vt:lpstr>
      <vt:lpstr>Towards a SDDSaaS Toolkit: Cloudmesh</vt:lpstr>
      <vt:lpstr>Introduction</vt:lpstr>
      <vt:lpstr>CloudMesh Architecture</vt:lpstr>
      <vt:lpstr>Background - FutureGrid</vt:lpstr>
      <vt:lpstr>Functionality Requirements</vt:lpstr>
      <vt:lpstr>RAIN: provision OS – Services - Platforms</vt:lpstr>
      <vt:lpstr>Cloudmesh Functionality</vt:lpstr>
      <vt:lpstr>Usability Requirements</vt:lpstr>
      <vt:lpstr>Cloudmesh User Interface</vt:lpstr>
      <vt:lpstr>PowerPoint Presentation</vt:lpstr>
      <vt:lpstr>Cloudmesh Shell &amp; bash &amp; IPython </vt:lpstr>
      <vt:lpstr>Monitoring and Metrics Interface</vt:lpstr>
      <vt:lpstr>Cloudmesh Definitions I</vt:lpstr>
      <vt:lpstr>Cloudmesh Definitions II</vt:lpstr>
      <vt:lpstr>SDDS Software Defined Distributed Systems</vt:lpstr>
      <vt:lpstr>Cloudmesh Definitions III</vt:lpstr>
      <vt:lpstr>Cloudmesh Definitions IV</vt:lpstr>
      <vt:lpstr>CloudMesh Administrative View of SDDS aaS</vt:lpstr>
      <vt:lpstr>Cloudmesh User View of SDDS aaS</vt:lpstr>
      <vt:lpstr>Cloudmesh Infrastructure Types</vt:lpstr>
      <vt:lpstr>Architecture</vt:lpstr>
      <vt:lpstr>Building Blocks of Cloudmesh</vt:lpstr>
      <vt:lpstr>Details on Cloudmesh Functionality</vt:lpstr>
      <vt:lpstr>User and Project Management  </vt:lpstr>
      <vt:lpstr>Experiment Planning - Future</vt:lpstr>
      <vt:lpstr>Cloudmesh Provisioning and Execution </vt:lpstr>
      <vt:lpstr>Provisioning – Cont’d </vt:lpstr>
      <vt:lpstr>Cloudmesh Resource Shifting</vt:lpstr>
      <vt:lpstr>Resource Federation</vt:lpstr>
      <vt:lpstr>CMMon Monitoring Components of CloudMesh</vt:lpstr>
      <vt:lpstr>Monitoring and Accounting </vt:lpstr>
      <vt:lpstr>PowerPoint Presentation</vt:lpstr>
      <vt:lpstr>Operations Monitoring</vt:lpstr>
      <vt:lpstr>Cloudmesh Status </vt:lpstr>
      <vt:lpstr>Conclusions - FutureGrid</vt:lpstr>
      <vt:lpstr>Conclusions - SDDSaaS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dc:creator>
  <cp:lastModifiedBy>Gregor</cp:lastModifiedBy>
  <cp:revision>53</cp:revision>
  <dcterms:created xsi:type="dcterms:W3CDTF">2014-09-08T17:04:38Z</dcterms:created>
  <dcterms:modified xsi:type="dcterms:W3CDTF">2014-09-30T19:51:17Z</dcterms:modified>
</cp:coreProperties>
</file>