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77" r:id="rId2"/>
    <p:sldId id="280" r:id="rId3"/>
    <p:sldId id="285" r:id="rId4"/>
    <p:sldId id="308" r:id="rId5"/>
    <p:sldId id="281" r:id="rId6"/>
    <p:sldId id="282" r:id="rId7"/>
    <p:sldId id="283" r:id="rId8"/>
    <p:sldId id="275" r:id="rId9"/>
    <p:sldId id="259" r:id="rId10"/>
    <p:sldId id="286" r:id="rId11"/>
    <p:sldId id="262" r:id="rId12"/>
    <p:sldId id="268" r:id="rId13"/>
    <p:sldId id="269" r:id="rId14"/>
    <p:sldId id="270" r:id="rId15"/>
    <p:sldId id="284" r:id="rId16"/>
    <p:sldId id="289" r:id="rId17"/>
    <p:sldId id="290" r:id="rId18"/>
    <p:sldId id="291" r:id="rId19"/>
    <p:sldId id="292" r:id="rId20"/>
    <p:sldId id="293" r:id="rId21"/>
    <p:sldId id="294" r:id="rId22"/>
    <p:sldId id="303" r:id="rId23"/>
    <p:sldId id="304" r:id="rId24"/>
    <p:sldId id="305" r:id="rId25"/>
    <p:sldId id="306" r:id="rId26"/>
    <p:sldId id="271" r:id="rId27"/>
    <p:sldId id="272" r:id="rId28"/>
    <p:sldId id="287" r:id="rId29"/>
    <p:sldId id="288" r:id="rId30"/>
    <p:sldId id="295" r:id="rId31"/>
    <p:sldId id="297" r:id="rId32"/>
    <p:sldId id="298" r:id="rId33"/>
    <p:sldId id="299" r:id="rId34"/>
    <p:sldId id="300" r:id="rId35"/>
    <p:sldId id="307" r:id="rId36"/>
    <p:sldId id="302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7C2C5-6D35-3343-9342-3CE0BA3D7B3C}" type="doc">
      <dgm:prSet loTypeId="urn:microsoft.com/office/officeart/2005/8/layout/target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E25B12-7807-6944-8C8F-647E100DCC99}">
      <dgm:prSet phldrT="[Text]"/>
      <dgm:spPr/>
      <dgm:t>
        <a:bodyPr/>
        <a:lstStyle/>
        <a:p>
          <a:r>
            <a:rPr lang="en-US" dirty="0" smtClean="0"/>
            <a:t>(</a:t>
          </a:r>
          <a:r>
            <a:rPr lang="en-US" dirty="0" err="1" smtClean="0"/>
            <a:t>IaaS</a:t>
          </a:r>
          <a:r>
            <a:rPr lang="en-US" dirty="0" smtClean="0"/>
            <a:t> Orchestration)</a:t>
          </a:r>
          <a:br>
            <a:rPr lang="en-US" dirty="0" smtClean="0"/>
          </a:br>
          <a:r>
            <a:rPr lang="en-US" dirty="0" smtClean="0"/>
            <a:t>Virtual Cluster</a:t>
          </a:r>
          <a:endParaRPr lang="en-US" dirty="0"/>
        </a:p>
      </dgm:t>
    </dgm:pt>
    <dgm:pt modelId="{BF8AA2C1-177E-C548-890B-F49CFC5F1903}" type="parTrans" cxnId="{D2B804A5-10BD-A94E-833A-3A873FDAE122}">
      <dgm:prSet/>
      <dgm:spPr/>
      <dgm:t>
        <a:bodyPr/>
        <a:lstStyle/>
        <a:p>
          <a:endParaRPr lang="en-US"/>
        </a:p>
      </dgm:t>
    </dgm:pt>
    <dgm:pt modelId="{218BF23F-431E-9A44-AAF8-3D6E8599CCC1}" type="sibTrans" cxnId="{D2B804A5-10BD-A94E-833A-3A873FDAE122}">
      <dgm:prSet/>
      <dgm:spPr/>
      <dgm:t>
        <a:bodyPr/>
        <a:lstStyle/>
        <a:p>
          <a:endParaRPr lang="en-US"/>
        </a:p>
      </dgm:t>
    </dgm:pt>
    <dgm:pt modelId="{EC0A4967-EED1-CD41-939C-D4C57405A782}">
      <dgm:prSet phldrT="[Text]"/>
      <dgm:spPr/>
      <dgm:t>
        <a:bodyPr/>
        <a:lstStyle/>
        <a:p>
          <a:r>
            <a:rPr lang="en-US" dirty="0" smtClean="0"/>
            <a:t>Heat</a:t>
          </a:r>
          <a:endParaRPr lang="en-US" dirty="0"/>
        </a:p>
      </dgm:t>
    </dgm:pt>
    <dgm:pt modelId="{FC388876-CA6E-BD4D-9687-6D91DE51403A}" type="parTrans" cxnId="{173DE930-14E9-8544-83EA-1B6E2B5F458E}">
      <dgm:prSet/>
      <dgm:spPr/>
      <dgm:t>
        <a:bodyPr/>
        <a:lstStyle/>
        <a:p>
          <a:endParaRPr lang="en-US"/>
        </a:p>
      </dgm:t>
    </dgm:pt>
    <dgm:pt modelId="{DE1A5A2F-2F5C-4144-A4A0-E256B642E3EF}" type="sibTrans" cxnId="{173DE930-14E9-8544-83EA-1B6E2B5F458E}">
      <dgm:prSet/>
      <dgm:spPr/>
      <dgm:t>
        <a:bodyPr/>
        <a:lstStyle/>
        <a:p>
          <a:endParaRPr lang="en-US"/>
        </a:p>
      </dgm:t>
    </dgm:pt>
    <dgm:pt modelId="{4816E84F-D615-A840-9808-4766BD9C63E8}">
      <dgm:prSet phldrT="[Text]"/>
      <dgm:spPr/>
      <dgm:t>
        <a:bodyPr/>
        <a:lstStyle/>
        <a:p>
          <a:r>
            <a:rPr lang="en-US" dirty="0" smtClean="0"/>
            <a:t>Python</a:t>
          </a:r>
          <a:endParaRPr lang="en-US" dirty="0"/>
        </a:p>
      </dgm:t>
    </dgm:pt>
    <dgm:pt modelId="{5CAF89FD-4352-0745-A498-65EDC5F8F404}" type="parTrans" cxnId="{04CFF833-506E-BE4A-8223-7F28EBDE30DB}">
      <dgm:prSet/>
      <dgm:spPr/>
      <dgm:t>
        <a:bodyPr/>
        <a:lstStyle/>
        <a:p>
          <a:endParaRPr lang="en-US"/>
        </a:p>
      </dgm:t>
    </dgm:pt>
    <dgm:pt modelId="{3ED7B928-D68A-374B-8094-1134080185BA}" type="sibTrans" cxnId="{04CFF833-506E-BE4A-8223-7F28EBDE30DB}">
      <dgm:prSet/>
      <dgm:spPr/>
      <dgm:t>
        <a:bodyPr/>
        <a:lstStyle/>
        <a:p>
          <a:endParaRPr lang="en-US"/>
        </a:p>
      </dgm:t>
    </dgm:pt>
    <dgm:pt modelId="{1E40C10E-092B-4C44-8EEA-C4110E061153}">
      <dgm:prSet phldrT="[Text]"/>
      <dgm:spPr/>
      <dgm:t>
        <a:bodyPr/>
        <a:lstStyle/>
        <a:p>
          <a:r>
            <a:rPr lang="en-US" dirty="0" smtClean="0"/>
            <a:t>Components</a:t>
          </a:r>
          <a:endParaRPr lang="en-US" dirty="0"/>
        </a:p>
      </dgm:t>
    </dgm:pt>
    <dgm:pt modelId="{03899DEF-551E-4049-8EAD-4C0CEAD52178}" type="parTrans" cxnId="{93C014B5-5EFB-4C44-A4EF-244BB92BDF8E}">
      <dgm:prSet/>
      <dgm:spPr/>
      <dgm:t>
        <a:bodyPr/>
        <a:lstStyle/>
        <a:p>
          <a:endParaRPr lang="en-US"/>
        </a:p>
      </dgm:t>
    </dgm:pt>
    <dgm:pt modelId="{31E175A2-12EA-9849-B7AA-11DAAAD70438}" type="sibTrans" cxnId="{93C014B5-5EFB-4C44-A4EF-244BB92BDF8E}">
      <dgm:prSet/>
      <dgm:spPr/>
      <dgm:t>
        <a:bodyPr/>
        <a:lstStyle/>
        <a:p>
          <a:endParaRPr lang="en-US"/>
        </a:p>
      </dgm:t>
    </dgm:pt>
    <dgm:pt modelId="{0D9AF716-B8A7-144D-AC89-E16B3D218F53}">
      <dgm:prSet phldrT="[Text]"/>
      <dgm:spPr/>
      <dgm:t>
        <a:bodyPr/>
        <a:lstStyle/>
        <a:p>
          <a:r>
            <a:rPr lang="en-US" dirty="0" smtClean="0"/>
            <a:t>chef</a:t>
          </a:r>
          <a:endParaRPr lang="en-US" dirty="0"/>
        </a:p>
      </dgm:t>
    </dgm:pt>
    <dgm:pt modelId="{277450B2-404B-A64E-B63C-E3A714FC5F41}" type="parTrans" cxnId="{29853A9D-583C-AC40-96B6-0191F4A616A7}">
      <dgm:prSet/>
      <dgm:spPr/>
      <dgm:t>
        <a:bodyPr/>
        <a:lstStyle/>
        <a:p>
          <a:endParaRPr lang="en-US"/>
        </a:p>
      </dgm:t>
    </dgm:pt>
    <dgm:pt modelId="{B2A33DF6-33B1-3F40-8AD2-3EEDC6584DA2}" type="sibTrans" cxnId="{29853A9D-583C-AC40-96B6-0191F4A616A7}">
      <dgm:prSet/>
      <dgm:spPr/>
      <dgm:t>
        <a:bodyPr/>
        <a:lstStyle/>
        <a:p>
          <a:endParaRPr lang="en-US"/>
        </a:p>
      </dgm:t>
    </dgm:pt>
    <dgm:pt modelId="{66C42865-743D-6143-A3B3-F11C7C2604AD}">
      <dgm:prSet phldrT="[Text]"/>
      <dgm:spPr/>
      <dgm:t>
        <a:bodyPr/>
        <a:lstStyle/>
        <a:p>
          <a:r>
            <a:rPr lang="en-US" dirty="0" smtClean="0"/>
            <a:t>apt-get/yum</a:t>
          </a:r>
          <a:endParaRPr lang="en-US" dirty="0"/>
        </a:p>
      </dgm:t>
    </dgm:pt>
    <dgm:pt modelId="{1DFDE41C-2530-F748-8F47-25301CE42BC4}" type="parTrans" cxnId="{2A41D88A-2831-8942-9FFA-27FC275DCEC4}">
      <dgm:prSet/>
      <dgm:spPr/>
      <dgm:t>
        <a:bodyPr/>
        <a:lstStyle/>
        <a:p>
          <a:endParaRPr lang="en-US"/>
        </a:p>
      </dgm:t>
    </dgm:pt>
    <dgm:pt modelId="{2994F1C6-CA5C-FE43-BD55-12621708A0D4}" type="sibTrans" cxnId="{2A41D88A-2831-8942-9FFA-27FC275DCEC4}">
      <dgm:prSet/>
      <dgm:spPr/>
      <dgm:t>
        <a:bodyPr/>
        <a:lstStyle/>
        <a:p>
          <a:endParaRPr lang="en-US"/>
        </a:p>
      </dgm:t>
    </dgm:pt>
    <dgm:pt modelId="{9A55BC43-5CCE-C04A-9EA1-F67F4A77D86E}">
      <dgm:prSet phldrT="[Text]"/>
      <dgm:spPr/>
      <dgm:t>
        <a:bodyPr/>
        <a:lstStyle/>
        <a:p>
          <a:r>
            <a:rPr lang="en-US" dirty="0" smtClean="0"/>
            <a:t>Infrastructure</a:t>
          </a:r>
          <a:endParaRPr lang="en-US" dirty="0"/>
        </a:p>
      </dgm:t>
    </dgm:pt>
    <dgm:pt modelId="{21D3223C-5878-884B-9150-A1EFDA0F6CA4}" type="parTrans" cxnId="{FC4608F6-C097-8540-B704-C38E4E423253}">
      <dgm:prSet/>
      <dgm:spPr/>
      <dgm:t>
        <a:bodyPr/>
        <a:lstStyle/>
        <a:p>
          <a:endParaRPr lang="en-US"/>
        </a:p>
      </dgm:t>
    </dgm:pt>
    <dgm:pt modelId="{ED4B17BA-396D-304F-B03F-20A3903F2A5A}" type="sibTrans" cxnId="{FC4608F6-C097-8540-B704-C38E4E423253}">
      <dgm:prSet/>
      <dgm:spPr/>
      <dgm:t>
        <a:bodyPr/>
        <a:lstStyle/>
        <a:p>
          <a:endParaRPr lang="en-US"/>
        </a:p>
      </dgm:t>
    </dgm:pt>
    <dgm:pt modelId="{61813B07-0059-BC4C-9979-1E940CACCD91}">
      <dgm:prSet phldrT="[Text]"/>
      <dgm:spPr/>
      <dgm:t>
        <a:bodyPr/>
        <a:lstStyle/>
        <a:p>
          <a:r>
            <a:rPr lang="en-US" dirty="0" smtClean="0"/>
            <a:t>VMs, Networks,</a:t>
          </a:r>
          <a:br>
            <a:rPr lang="en-US" dirty="0" smtClean="0"/>
          </a:br>
          <a:r>
            <a:rPr lang="en-US" dirty="0" err="1" smtClean="0"/>
            <a:t>Baremetal</a:t>
          </a:r>
          <a:endParaRPr lang="en-US" dirty="0"/>
        </a:p>
      </dgm:t>
    </dgm:pt>
    <dgm:pt modelId="{6296B46B-184F-384B-A389-1FCB380D36E9}" type="parTrans" cxnId="{17D8973A-7279-A44A-9656-5C1EBC902FF1}">
      <dgm:prSet/>
      <dgm:spPr/>
      <dgm:t>
        <a:bodyPr/>
        <a:lstStyle/>
        <a:p>
          <a:endParaRPr lang="en-US"/>
        </a:p>
      </dgm:t>
    </dgm:pt>
    <dgm:pt modelId="{3FC46328-5030-B640-9761-5890D4A495EF}" type="sibTrans" cxnId="{17D8973A-7279-A44A-9656-5C1EBC902FF1}">
      <dgm:prSet/>
      <dgm:spPr/>
      <dgm:t>
        <a:bodyPr/>
        <a:lstStyle/>
        <a:p>
          <a:endParaRPr lang="en-US"/>
        </a:p>
      </dgm:t>
    </dgm:pt>
    <dgm:pt modelId="{8A623EE8-D161-1F4B-B067-40E8CB821DC2}">
      <dgm:prSet phldrT="[Text]"/>
      <dgm:spPr/>
      <dgm:t>
        <a:bodyPr/>
        <a:lstStyle/>
        <a:p>
          <a:r>
            <a:rPr lang="en-US" dirty="0" smtClean="0"/>
            <a:t>(SaaS Orchestration)</a:t>
          </a:r>
        </a:p>
        <a:p>
          <a:r>
            <a:rPr lang="en-US" dirty="0" smtClean="0"/>
            <a:t>Workflow</a:t>
          </a:r>
          <a:endParaRPr lang="en-US" dirty="0"/>
        </a:p>
      </dgm:t>
    </dgm:pt>
    <dgm:pt modelId="{D7FE4A8F-022C-AC44-8C74-20FAC6E16B83}" type="parTrans" cxnId="{9A677D14-36C6-D740-9AD7-37DE034A92F0}">
      <dgm:prSet/>
      <dgm:spPr/>
      <dgm:t>
        <a:bodyPr/>
        <a:lstStyle/>
        <a:p>
          <a:endParaRPr lang="en-US"/>
        </a:p>
      </dgm:t>
    </dgm:pt>
    <dgm:pt modelId="{6E0040A2-056D-BF4D-81F1-2E5F2AE57940}" type="sibTrans" cxnId="{9A677D14-36C6-D740-9AD7-37DE034A92F0}">
      <dgm:prSet/>
      <dgm:spPr/>
      <dgm:t>
        <a:bodyPr/>
        <a:lstStyle/>
        <a:p>
          <a:endParaRPr lang="en-US"/>
        </a:p>
      </dgm:t>
    </dgm:pt>
    <dgm:pt modelId="{D1FFA636-9DB2-EB43-94AF-A185D3E654AB}">
      <dgm:prSet phldrT="[Text]"/>
      <dgm:spPr/>
      <dgm:t>
        <a:bodyPr/>
        <a:lstStyle/>
        <a:p>
          <a:r>
            <a:rPr lang="en-US" dirty="0" err="1" smtClean="0"/>
            <a:t>IPython</a:t>
          </a:r>
          <a:endParaRPr lang="en-US" dirty="0"/>
        </a:p>
      </dgm:t>
    </dgm:pt>
    <dgm:pt modelId="{050B5B5C-CA11-F04F-B0A8-15DF3EA2852A}" type="parTrans" cxnId="{FD4E511B-6FE9-0844-A1EF-BFD8224853C8}">
      <dgm:prSet/>
      <dgm:spPr/>
      <dgm:t>
        <a:bodyPr/>
        <a:lstStyle/>
        <a:p>
          <a:endParaRPr lang="en-US"/>
        </a:p>
      </dgm:t>
    </dgm:pt>
    <dgm:pt modelId="{2F3651DF-DBBE-D146-935A-B5E5A5972DD6}" type="sibTrans" cxnId="{FD4E511B-6FE9-0844-A1EF-BFD8224853C8}">
      <dgm:prSet/>
      <dgm:spPr/>
      <dgm:t>
        <a:bodyPr/>
        <a:lstStyle/>
        <a:p>
          <a:endParaRPr lang="en-US"/>
        </a:p>
      </dgm:t>
    </dgm:pt>
    <dgm:pt modelId="{6F91135E-4C40-6746-8F08-CE430D855592}">
      <dgm:prSet phldrT="[Text]"/>
      <dgm:spPr/>
      <dgm:t>
        <a:bodyPr/>
        <a:lstStyle/>
        <a:p>
          <a:r>
            <a:rPr lang="en-US" dirty="0" smtClean="0"/>
            <a:t>Pegasus etc.</a:t>
          </a:r>
          <a:endParaRPr lang="en-US" dirty="0"/>
        </a:p>
      </dgm:t>
    </dgm:pt>
    <dgm:pt modelId="{3675C22F-3D14-9A4F-96F1-6281C882BE27}" type="parTrans" cxnId="{62DD05C5-1D5E-9743-BD4B-A477C751888B}">
      <dgm:prSet/>
      <dgm:spPr/>
      <dgm:t>
        <a:bodyPr/>
        <a:lstStyle/>
        <a:p>
          <a:endParaRPr lang="en-US"/>
        </a:p>
      </dgm:t>
    </dgm:pt>
    <dgm:pt modelId="{A40D2F02-10DF-B54C-A140-DFC519331017}" type="sibTrans" cxnId="{62DD05C5-1D5E-9743-BD4B-A477C751888B}">
      <dgm:prSet/>
      <dgm:spPr/>
      <dgm:t>
        <a:bodyPr/>
        <a:lstStyle/>
        <a:p>
          <a:endParaRPr lang="en-US"/>
        </a:p>
      </dgm:t>
    </dgm:pt>
    <dgm:pt modelId="{8EDAA68C-E4F6-F248-9CEF-CA51121AA7DF}" type="pres">
      <dgm:prSet presAssocID="{1107C2C5-6D35-3343-9342-3CE0BA3D7B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81A2B-1A1D-604E-959A-08E07B74CE05}" type="pres">
      <dgm:prSet presAssocID="{8A623EE8-D161-1F4B-B067-40E8CB821DC2}" presName="circle1" presStyleLbl="node1" presStyleIdx="0" presStyleCnt="4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9C5CA00-511A-A247-B8B4-D8EE95B19DCD}" type="pres">
      <dgm:prSet presAssocID="{8A623EE8-D161-1F4B-B067-40E8CB821DC2}" presName="space" presStyleCnt="0"/>
      <dgm:spPr/>
    </dgm:pt>
    <dgm:pt modelId="{1D4D3C4D-05E1-EA4E-8E6A-C9B0AD385B25}" type="pres">
      <dgm:prSet presAssocID="{8A623EE8-D161-1F4B-B067-40E8CB821DC2}" presName="rect1" presStyleLbl="alignAcc1" presStyleIdx="0" presStyleCnt="4"/>
      <dgm:spPr/>
      <dgm:t>
        <a:bodyPr/>
        <a:lstStyle/>
        <a:p>
          <a:endParaRPr lang="en-US"/>
        </a:p>
      </dgm:t>
    </dgm:pt>
    <dgm:pt modelId="{EEE05515-6487-C44F-B6FD-9006B77462AD}" type="pres">
      <dgm:prSet presAssocID="{E1E25B12-7807-6944-8C8F-647E100DCC99}" presName="vertSpace2" presStyleLbl="node1" presStyleIdx="0" presStyleCnt="4"/>
      <dgm:spPr/>
    </dgm:pt>
    <dgm:pt modelId="{37E32989-327D-384B-99EA-A6910B9E65E9}" type="pres">
      <dgm:prSet presAssocID="{E1E25B12-7807-6944-8C8F-647E100DCC99}" presName="circle2" presStyleLbl="node1" presStyleIdx="1" presStyleCnt="4"/>
      <dgm:spPr/>
    </dgm:pt>
    <dgm:pt modelId="{8E76B562-F679-4041-99B1-756D7995F956}" type="pres">
      <dgm:prSet presAssocID="{E1E25B12-7807-6944-8C8F-647E100DCC99}" presName="rect2" presStyleLbl="alignAcc1" presStyleIdx="1" presStyleCnt="4"/>
      <dgm:spPr/>
      <dgm:t>
        <a:bodyPr/>
        <a:lstStyle/>
        <a:p>
          <a:endParaRPr lang="en-US"/>
        </a:p>
      </dgm:t>
    </dgm:pt>
    <dgm:pt modelId="{5B444D83-798C-274E-923E-304D624A7C9A}" type="pres">
      <dgm:prSet presAssocID="{1E40C10E-092B-4C44-8EEA-C4110E061153}" presName="vertSpace3" presStyleLbl="node1" presStyleIdx="1" presStyleCnt="4"/>
      <dgm:spPr/>
    </dgm:pt>
    <dgm:pt modelId="{8BF9FB02-694D-9D4E-8F6B-6B521AE825CA}" type="pres">
      <dgm:prSet presAssocID="{1E40C10E-092B-4C44-8EEA-C4110E061153}" presName="circle3" presStyleLbl="node1" presStyleIdx="2" presStyleCnt="4"/>
      <dgm:spPr/>
    </dgm:pt>
    <dgm:pt modelId="{39E4664A-B20E-B340-86E3-2A69C4E94C5C}" type="pres">
      <dgm:prSet presAssocID="{1E40C10E-092B-4C44-8EEA-C4110E061153}" presName="rect3" presStyleLbl="alignAcc1" presStyleIdx="2" presStyleCnt="4"/>
      <dgm:spPr/>
      <dgm:t>
        <a:bodyPr/>
        <a:lstStyle/>
        <a:p>
          <a:endParaRPr lang="en-US"/>
        </a:p>
      </dgm:t>
    </dgm:pt>
    <dgm:pt modelId="{165680D7-8367-1D4F-92A2-0220BA6810D3}" type="pres">
      <dgm:prSet presAssocID="{9A55BC43-5CCE-C04A-9EA1-F67F4A77D86E}" presName="vertSpace4" presStyleLbl="node1" presStyleIdx="2" presStyleCnt="4"/>
      <dgm:spPr/>
    </dgm:pt>
    <dgm:pt modelId="{64A075C5-DE18-9D4C-BA04-902FC9DA7B2F}" type="pres">
      <dgm:prSet presAssocID="{9A55BC43-5CCE-C04A-9EA1-F67F4A77D86E}" presName="circle4" presStyleLbl="node1" presStyleIdx="3" presStyleCnt="4"/>
      <dgm:spPr/>
    </dgm:pt>
    <dgm:pt modelId="{FA07BEE4-13D9-4649-BF1A-F876EF19621B}" type="pres">
      <dgm:prSet presAssocID="{9A55BC43-5CCE-C04A-9EA1-F67F4A77D86E}" presName="rect4" presStyleLbl="alignAcc1" presStyleIdx="3" presStyleCnt="4"/>
      <dgm:spPr/>
      <dgm:t>
        <a:bodyPr/>
        <a:lstStyle/>
        <a:p>
          <a:endParaRPr lang="en-US"/>
        </a:p>
      </dgm:t>
    </dgm:pt>
    <dgm:pt modelId="{EC916D3C-52FE-534E-8FE7-679103DA3DBE}" type="pres">
      <dgm:prSet presAssocID="{8A623EE8-D161-1F4B-B067-40E8CB821DC2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189D0-6850-224D-84E7-C6ED75E7A592}" type="pres">
      <dgm:prSet presAssocID="{8A623EE8-D161-1F4B-B067-40E8CB821DC2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11F26-1659-4B4B-8432-FB08FBD5AC42}" type="pres">
      <dgm:prSet presAssocID="{E1E25B12-7807-6944-8C8F-647E100DCC99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DDF7C-3928-C946-85E8-29AC6EE62A4B}" type="pres">
      <dgm:prSet presAssocID="{E1E25B12-7807-6944-8C8F-647E100DCC99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95A74-4D8C-AD4B-9EE9-8995F4D7178C}" type="pres">
      <dgm:prSet presAssocID="{1E40C10E-092B-4C44-8EEA-C4110E061153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FF7E3-91DD-1345-BF13-3B5CE8152537}" type="pres">
      <dgm:prSet presAssocID="{1E40C10E-092B-4C44-8EEA-C4110E061153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A348E-E2F3-954A-B809-9AFE7909A308}" type="pres">
      <dgm:prSet presAssocID="{9A55BC43-5CCE-C04A-9EA1-F67F4A77D86E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11E91-EDB2-D748-9EE1-B5B32C614AF1}" type="pres">
      <dgm:prSet presAssocID="{9A55BC43-5CCE-C04A-9EA1-F67F4A77D86E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D8973A-7279-A44A-9656-5C1EBC902FF1}" srcId="{9A55BC43-5CCE-C04A-9EA1-F67F4A77D86E}" destId="{61813B07-0059-BC4C-9979-1E940CACCD91}" srcOrd="0" destOrd="0" parTransId="{6296B46B-184F-384B-A389-1FCB380D36E9}" sibTransId="{3FC46328-5030-B640-9761-5890D4A495EF}"/>
    <dgm:cxn modelId="{DA4E470D-259C-45F0-905E-80803972BD2E}" type="presOf" srcId="{8A623EE8-D161-1F4B-B067-40E8CB821DC2}" destId="{1D4D3C4D-05E1-EA4E-8E6A-C9B0AD385B25}" srcOrd="0" destOrd="0" presId="urn:microsoft.com/office/officeart/2005/8/layout/target3"/>
    <dgm:cxn modelId="{4C30A48D-7108-4947-A38A-6ACA5AE6A6EA}" type="presOf" srcId="{0D9AF716-B8A7-144D-AC89-E16B3D218F53}" destId="{E29FF7E3-91DD-1345-BF13-3B5CE8152537}" srcOrd="0" destOrd="0" presId="urn:microsoft.com/office/officeart/2005/8/layout/target3"/>
    <dgm:cxn modelId="{E200E90A-B09F-477B-BF17-E94F94268900}" type="presOf" srcId="{66C42865-743D-6143-A3B3-F11C7C2604AD}" destId="{E29FF7E3-91DD-1345-BF13-3B5CE8152537}" srcOrd="0" destOrd="1" presId="urn:microsoft.com/office/officeart/2005/8/layout/target3"/>
    <dgm:cxn modelId="{E8B5B66E-436B-4CB6-9241-FBB250D9AF21}" type="presOf" srcId="{E1E25B12-7807-6944-8C8F-647E100DCC99}" destId="{A9B11F26-1659-4B4B-8432-FB08FBD5AC42}" srcOrd="1" destOrd="0" presId="urn:microsoft.com/office/officeart/2005/8/layout/target3"/>
    <dgm:cxn modelId="{62DD05C5-1D5E-9743-BD4B-A477C751888B}" srcId="{8A623EE8-D161-1F4B-B067-40E8CB821DC2}" destId="{6F91135E-4C40-6746-8F08-CE430D855592}" srcOrd="1" destOrd="0" parTransId="{3675C22F-3D14-9A4F-96F1-6281C882BE27}" sibTransId="{A40D2F02-10DF-B54C-A140-DFC519331017}"/>
    <dgm:cxn modelId="{6DCB6BAC-3003-474E-94DF-A1193345E66D}" type="presOf" srcId="{9A55BC43-5CCE-C04A-9EA1-F67F4A77D86E}" destId="{FA07BEE4-13D9-4649-BF1A-F876EF19621B}" srcOrd="0" destOrd="0" presId="urn:microsoft.com/office/officeart/2005/8/layout/target3"/>
    <dgm:cxn modelId="{FC4608F6-C097-8540-B704-C38E4E423253}" srcId="{1107C2C5-6D35-3343-9342-3CE0BA3D7B3C}" destId="{9A55BC43-5CCE-C04A-9EA1-F67F4A77D86E}" srcOrd="3" destOrd="0" parTransId="{21D3223C-5878-884B-9150-A1EFDA0F6CA4}" sibTransId="{ED4B17BA-396D-304F-B03F-20A3903F2A5A}"/>
    <dgm:cxn modelId="{EB7D8E2B-DB93-4D85-944C-EE1897A09AEA}" type="presOf" srcId="{8A623EE8-D161-1F4B-B067-40E8CB821DC2}" destId="{EC916D3C-52FE-534E-8FE7-679103DA3DBE}" srcOrd="1" destOrd="0" presId="urn:microsoft.com/office/officeart/2005/8/layout/target3"/>
    <dgm:cxn modelId="{2A41D88A-2831-8942-9FFA-27FC275DCEC4}" srcId="{1E40C10E-092B-4C44-8EEA-C4110E061153}" destId="{66C42865-743D-6143-A3B3-F11C7C2604AD}" srcOrd="1" destOrd="0" parTransId="{1DFDE41C-2530-F748-8F47-25301CE42BC4}" sibTransId="{2994F1C6-CA5C-FE43-BD55-12621708A0D4}"/>
    <dgm:cxn modelId="{173DE930-14E9-8544-83EA-1B6E2B5F458E}" srcId="{E1E25B12-7807-6944-8C8F-647E100DCC99}" destId="{EC0A4967-EED1-CD41-939C-D4C57405A782}" srcOrd="0" destOrd="0" parTransId="{FC388876-CA6E-BD4D-9687-6D91DE51403A}" sibTransId="{DE1A5A2F-2F5C-4144-A4A0-E256B642E3EF}"/>
    <dgm:cxn modelId="{26B59244-E352-4D1F-AC3F-519EA960FC66}" type="presOf" srcId="{D1FFA636-9DB2-EB43-94AF-A185D3E654AB}" destId="{028189D0-6850-224D-84E7-C6ED75E7A592}" srcOrd="0" destOrd="0" presId="urn:microsoft.com/office/officeart/2005/8/layout/target3"/>
    <dgm:cxn modelId="{CB35BFB2-ED72-481F-A025-A41B2EDACA22}" type="presOf" srcId="{9A55BC43-5CCE-C04A-9EA1-F67F4A77D86E}" destId="{634A348E-E2F3-954A-B809-9AFE7909A308}" srcOrd="1" destOrd="0" presId="urn:microsoft.com/office/officeart/2005/8/layout/target3"/>
    <dgm:cxn modelId="{FD4E511B-6FE9-0844-A1EF-BFD8224853C8}" srcId="{8A623EE8-D161-1F4B-B067-40E8CB821DC2}" destId="{D1FFA636-9DB2-EB43-94AF-A185D3E654AB}" srcOrd="0" destOrd="0" parTransId="{050B5B5C-CA11-F04F-B0A8-15DF3EA2852A}" sibTransId="{2F3651DF-DBBE-D146-935A-B5E5A5972DD6}"/>
    <dgm:cxn modelId="{93C014B5-5EFB-4C44-A4EF-244BB92BDF8E}" srcId="{1107C2C5-6D35-3343-9342-3CE0BA3D7B3C}" destId="{1E40C10E-092B-4C44-8EEA-C4110E061153}" srcOrd="2" destOrd="0" parTransId="{03899DEF-551E-4049-8EAD-4C0CEAD52178}" sibTransId="{31E175A2-12EA-9849-B7AA-11DAAAD70438}"/>
    <dgm:cxn modelId="{29853A9D-583C-AC40-96B6-0191F4A616A7}" srcId="{1E40C10E-092B-4C44-8EEA-C4110E061153}" destId="{0D9AF716-B8A7-144D-AC89-E16B3D218F53}" srcOrd="0" destOrd="0" parTransId="{277450B2-404B-A64E-B63C-E3A714FC5F41}" sibTransId="{B2A33DF6-33B1-3F40-8AD2-3EEDC6584DA2}"/>
    <dgm:cxn modelId="{1C175F75-83AB-42E0-8D48-9E1C48231C50}" type="presOf" srcId="{1E40C10E-092B-4C44-8EEA-C4110E061153}" destId="{B1595A74-4D8C-AD4B-9EE9-8995F4D7178C}" srcOrd="1" destOrd="0" presId="urn:microsoft.com/office/officeart/2005/8/layout/target3"/>
    <dgm:cxn modelId="{04CFF833-506E-BE4A-8223-7F28EBDE30DB}" srcId="{E1E25B12-7807-6944-8C8F-647E100DCC99}" destId="{4816E84F-D615-A840-9808-4766BD9C63E8}" srcOrd="1" destOrd="0" parTransId="{5CAF89FD-4352-0745-A498-65EDC5F8F404}" sibTransId="{3ED7B928-D68A-374B-8094-1134080185BA}"/>
    <dgm:cxn modelId="{D2B804A5-10BD-A94E-833A-3A873FDAE122}" srcId="{1107C2C5-6D35-3343-9342-3CE0BA3D7B3C}" destId="{E1E25B12-7807-6944-8C8F-647E100DCC99}" srcOrd="1" destOrd="0" parTransId="{BF8AA2C1-177E-C548-890B-F49CFC5F1903}" sibTransId="{218BF23F-431E-9A44-AAF8-3D6E8599CCC1}"/>
    <dgm:cxn modelId="{57A4258B-4697-4476-A9B7-102F9ABD1EC1}" type="presOf" srcId="{4816E84F-D615-A840-9808-4766BD9C63E8}" destId="{CF9DDF7C-3928-C946-85E8-29AC6EE62A4B}" srcOrd="0" destOrd="1" presId="urn:microsoft.com/office/officeart/2005/8/layout/target3"/>
    <dgm:cxn modelId="{8539359F-A7A6-412E-BD22-583112E34EAD}" type="presOf" srcId="{1E40C10E-092B-4C44-8EEA-C4110E061153}" destId="{39E4664A-B20E-B340-86E3-2A69C4E94C5C}" srcOrd="0" destOrd="0" presId="urn:microsoft.com/office/officeart/2005/8/layout/target3"/>
    <dgm:cxn modelId="{9A677D14-36C6-D740-9AD7-37DE034A92F0}" srcId="{1107C2C5-6D35-3343-9342-3CE0BA3D7B3C}" destId="{8A623EE8-D161-1F4B-B067-40E8CB821DC2}" srcOrd="0" destOrd="0" parTransId="{D7FE4A8F-022C-AC44-8C74-20FAC6E16B83}" sibTransId="{6E0040A2-056D-BF4D-81F1-2E5F2AE57940}"/>
    <dgm:cxn modelId="{BFED3E83-5113-4DEC-B94C-8B1B15B2E8F2}" type="presOf" srcId="{E1E25B12-7807-6944-8C8F-647E100DCC99}" destId="{8E76B562-F679-4041-99B1-756D7995F956}" srcOrd="0" destOrd="0" presId="urn:microsoft.com/office/officeart/2005/8/layout/target3"/>
    <dgm:cxn modelId="{719A4DC9-20F0-400E-82A1-328293616945}" type="presOf" srcId="{EC0A4967-EED1-CD41-939C-D4C57405A782}" destId="{CF9DDF7C-3928-C946-85E8-29AC6EE62A4B}" srcOrd="0" destOrd="0" presId="urn:microsoft.com/office/officeart/2005/8/layout/target3"/>
    <dgm:cxn modelId="{4B091E39-4F96-4178-87A7-B0E57DB1802E}" type="presOf" srcId="{6F91135E-4C40-6746-8F08-CE430D855592}" destId="{028189D0-6850-224D-84E7-C6ED75E7A592}" srcOrd="0" destOrd="1" presId="urn:microsoft.com/office/officeart/2005/8/layout/target3"/>
    <dgm:cxn modelId="{2D02B06F-67F0-4CFB-BA37-3E51461888B6}" type="presOf" srcId="{1107C2C5-6D35-3343-9342-3CE0BA3D7B3C}" destId="{8EDAA68C-E4F6-F248-9CEF-CA51121AA7DF}" srcOrd="0" destOrd="0" presId="urn:microsoft.com/office/officeart/2005/8/layout/target3"/>
    <dgm:cxn modelId="{06CE30A5-AE4A-4A85-81E7-378D02DEB164}" type="presOf" srcId="{61813B07-0059-BC4C-9979-1E940CACCD91}" destId="{61811E91-EDB2-D748-9EE1-B5B32C614AF1}" srcOrd="0" destOrd="0" presId="urn:microsoft.com/office/officeart/2005/8/layout/target3"/>
    <dgm:cxn modelId="{9DC6AE81-47E3-436B-9630-601115BB3048}" type="presParOf" srcId="{8EDAA68C-E4F6-F248-9CEF-CA51121AA7DF}" destId="{A4B81A2B-1A1D-604E-959A-08E07B74CE05}" srcOrd="0" destOrd="0" presId="urn:microsoft.com/office/officeart/2005/8/layout/target3"/>
    <dgm:cxn modelId="{BC85B43C-D9C6-4DB3-A2B3-85F9C106FAFE}" type="presParOf" srcId="{8EDAA68C-E4F6-F248-9CEF-CA51121AA7DF}" destId="{79C5CA00-511A-A247-B8B4-D8EE95B19DCD}" srcOrd="1" destOrd="0" presId="urn:microsoft.com/office/officeart/2005/8/layout/target3"/>
    <dgm:cxn modelId="{9D327407-6A58-4C46-9EE0-1E84465C3880}" type="presParOf" srcId="{8EDAA68C-E4F6-F248-9CEF-CA51121AA7DF}" destId="{1D4D3C4D-05E1-EA4E-8E6A-C9B0AD385B25}" srcOrd="2" destOrd="0" presId="urn:microsoft.com/office/officeart/2005/8/layout/target3"/>
    <dgm:cxn modelId="{2DF516F4-B402-42AF-B336-918F43122DB2}" type="presParOf" srcId="{8EDAA68C-E4F6-F248-9CEF-CA51121AA7DF}" destId="{EEE05515-6487-C44F-B6FD-9006B77462AD}" srcOrd="3" destOrd="0" presId="urn:microsoft.com/office/officeart/2005/8/layout/target3"/>
    <dgm:cxn modelId="{ACD95D11-E119-47D0-839F-2726B157613F}" type="presParOf" srcId="{8EDAA68C-E4F6-F248-9CEF-CA51121AA7DF}" destId="{37E32989-327D-384B-99EA-A6910B9E65E9}" srcOrd="4" destOrd="0" presId="urn:microsoft.com/office/officeart/2005/8/layout/target3"/>
    <dgm:cxn modelId="{74BC8FB7-7DD3-44F4-A170-07501B0C5380}" type="presParOf" srcId="{8EDAA68C-E4F6-F248-9CEF-CA51121AA7DF}" destId="{8E76B562-F679-4041-99B1-756D7995F956}" srcOrd="5" destOrd="0" presId="urn:microsoft.com/office/officeart/2005/8/layout/target3"/>
    <dgm:cxn modelId="{05E6EB3E-9EA1-4F61-A466-9D8FF05AE09A}" type="presParOf" srcId="{8EDAA68C-E4F6-F248-9CEF-CA51121AA7DF}" destId="{5B444D83-798C-274E-923E-304D624A7C9A}" srcOrd="6" destOrd="0" presId="urn:microsoft.com/office/officeart/2005/8/layout/target3"/>
    <dgm:cxn modelId="{206A9779-D712-4710-9535-FCA0C217B548}" type="presParOf" srcId="{8EDAA68C-E4F6-F248-9CEF-CA51121AA7DF}" destId="{8BF9FB02-694D-9D4E-8F6B-6B521AE825CA}" srcOrd="7" destOrd="0" presId="urn:microsoft.com/office/officeart/2005/8/layout/target3"/>
    <dgm:cxn modelId="{9645B99A-FE93-4AFA-8D24-AB986C8C1AAB}" type="presParOf" srcId="{8EDAA68C-E4F6-F248-9CEF-CA51121AA7DF}" destId="{39E4664A-B20E-B340-86E3-2A69C4E94C5C}" srcOrd="8" destOrd="0" presId="urn:microsoft.com/office/officeart/2005/8/layout/target3"/>
    <dgm:cxn modelId="{1FCF30EC-074C-40A1-8C77-A670201AE41C}" type="presParOf" srcId="{8EDAA68C-E4F6-F248-9CEF-CA51121AA7DF}" destId="{165680D7-8367-1D4F-92A2-0220BA6810D3}" srcOrd="9" destOrd="0" presId="urn:microsoft.com/office/officeart/2005/8/layout/target3"/>
    <dgm:cxn modelId="{E7A27318-0772-4789-B440-D4FB10FA6AB4}" type="presParOf" srcId="{8EDAA68C-E4F6-F248-9CEF-CA51121AA7DF}" destId="{64A075C5-DE18-9D4C-BA04-902FC9DA7B2F}" srcOrd="10" destOrd="0" presId="urn:microsoft.com/office/officeart/2005/8/layout/target3"/>
    <dgm:cxn modelId="{EE23287F-148C-4B19-8E54-C633F0CE484E}" type="presParOf" srcId="{8EDAA68C-E4F6-F248-9CEF-CA51121AA7DF}" destId="{FA07BEE4-13D9-4649-BF1A-F876EF19621B}" srcOrd="11" destOrd="0" presId="urn:microsoft.com/office/officeart/2005/8/layout/target3"/>
    <dgm:cxn modelId="{B7A4CDD7-D0B9-46A2-AC13-39CC7AC4DE18}" type="presParOf" srcId="{8EDAA68C-E4F6-F248-9CEF-CA51121AA7DF}" destId="{EC916D3C-52FE-534E-8FE7-679103DA3DBE}" srcOrd="12" destOrd="0" presId="urn:microsoft.com/office/officeart/2005/8/layout/target3"/>
    <dgm:cxn modelId="{528E74AD-68E6-4011-B308-5BE1EC43E2FD}" type="presParOf" srcId="{8EDAA68C-E4F6-F248-9CEF-CA51121AA7DF}" destId="{028189D0-6850-224D-84E7-C6ED75E7A592}" srcOrd="13" destOrd="0" presId="urn:microsoft.com/office/officeart/2005/8/layout/target3"/>
    <dgm:cxn modelId="{FBE0916C-0B28-4D2C-80BC-24FDEAD4E914}" type="presParOf" srcId="{8EDAA68C-E4F6-F248-9CEF-CA51121AA7DF}" destId="{A9B11F26-1659-4B4B-8432-FB08FBD5AC42}" srcOrd="14" destOrd="0" presId="urn:microsoft.com/office/officeart/2005/8/layout/target3"/>
    <dgm:cxn modelId="{99833075-BC30-4C76-B1BD-41715085982A}" type="presParOf" srcId="{8EDAA68C-E4F6-F248-9CEF-CA51121AA7DF}" destId="{CF9DDF7C-3928-C946-85E8-29AC6EE62A4B}" srcOrd="15" destOrd="0" presId="urn:microsoft.com/office/officeart/2005/8/layout/target3"/>
    <dgm:cxn modelId="{288D5FA4-66A2-44EA-8892-58F96F6D7CB7}" type="presParOf" srcId="{8EDAA68C-E4F6-F248-9CEF-CA51121AA7DF}" destId="{B1595A74-4D8C-AD4B-9EE9-8995F4D7178C}" srcOrd="16" destOrd="0" presId="urn:microsoft.com/office/officeart/2005/8/layout/target3"/>
    <dgm:cxn modelId="{52884CE2-49A9-4B43-851F-B79881971A42}" type="presParOf" srcId="{8EDAA68C-E4F6-F248-9CEF-CA51121AA7DF}" destId="{E29FF7E3-91DD-1345-BF13-3B5CE8152537}" srcOrd="17" destOrd="0" presId="urn:microsoft.com/office/officeart/2005/8/layout/target3"/>
    <dgm:cxn modelId="{C082C1D3-073F-45F0-8761-F2D8261269B2}" type="presParOf" srcId="{8EDAA68C-E4F6-F248-9CEF-CA51121AA7DF}" destId="{634A348E-E2F3-954A-B809-9AFE7909A308}" srcOrd="18" destOrd="0" presId="urn:microsoft.com/office/officeart/2005/8/layout/target3"/>
    <dgm:cxn modelId="{C6B01385-80AB-436F-AFEB-3CB1574102B4}" type="presParOf" srcId="{8EDAA68C-E4F6-F248-9CEF-CA51121AA7DF}" destId="{61811E91-EDB2-D748-9EE1-B5B32C614AF1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BEF57-BCF6-7B48-957A-48E10CEE2A49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ED4BF2-8EB1-9F41-85BE-6EAD5C4F044E}">
      <dgm:prSet/>
      <dgm:spPr/>
      <dgm:t>
        <a:bodyPr/>
        <a:lstStyle/>
        <a:p>
          <a:pPr rtl="0"/>
          <a:r>
            <a:rPr lang="en-US" dirty="0" smtClean="0"/>
            <a:t>GUI</a:t>
          </a:r>
          <a:endParaRPr lang="en-US" dirty="0"/>
        </a:p>
      </dgm:t>
    </dgm:pt>
    <dgm:pt modelId="{3FD93077-D20B-5942-B1B5-71F21B3275CF}" type="parTrans" cxnId="{436DD6E5-A950-044E-9775-C77836B0B6E0}">
      <dgm:prSet/>
      <dgm:spPr/>
      <dgm:t>
        <a:bodyPr/>
        <a:lstStyle/>
        <a:p>
          <a:endParaRPr lang="en-US"/>
        </a:p>
      </dgm:t>
    </dgm:pt>
    <dgm:pt modelId="{8AF723F6-D19E-EF48-9737-937B230B090E}" type="sibTrans" cxnId="{436DD6E5-A950-044E-9775-C77836B0B6E0}">
      <dgm:prSet/>
      <dgm:spPr/>
      <dgm:t>
        <a:bodyPr/>
        <a:lstStyle/>
        <a:p>
          <a:endParaRPr lang="en-US"/>
        </a:p>
      </dgm:t>
    </dgm:pt>
    <dgm:pt modelId="{1BD00EC2-C89F-8242-B6F0-16849ADA0E0D}">
      <dgm:prSet/>
      <dgm:spPr/>
      <dgm:t>
        <a:bodyPr/>
        <a:lstStyle/>
        <a:p>
          <a:pPr rtl="0"/>
          <a:r>
            <a:rPr lang="en-US" dirty="0" smtClean="0"/>
            <a:t>Shell</a:t>
          </a:r>
          <a:endParaRPr lang="en-US" dirty="0"/>
        </a:p>
      </dgm:t>
    </dgm:pt>
    <dgm:pt modelId="{3ECE956A-EA17-EE44-9671-5F07A96FB239}" type="parTrans" cxnId="{7CF0069A-41B4-B040-B75C-5DE0B92212D5}">
      <dgm:prSet/>
      <dgm:spPr/>
      <dgm:t>
        <a:bodyPr/>
        <a:lstStyle/>
        <a:p>
          <a:endParaRPr lang="en-US"/>
        </a:p>
      </dgm:t>
    </dgm:pt>
    <dgm:pt modelId="{CE7BFB6E-66CF-F849-8BDD-70D9A8813436}" type="sibTrans" cxnId="{7CF0069A-41B4-B040-B75C-5DE0B92212D5}">
      <dgm:prSet/>
      <dgm:spPr/>
      <dgm:t>
        <a:bodyPr/>
        <a:lstStyle/>
        <a:p>
          <a:endParaRPr lang="en-US"/>
        </a:p>
      </dgm:t>
    </dgm:pt>
    <dgm:pt modelId="{3FC004CF-0316-444D-887F-1AF0E8D79A89}">
      <dgm:prSet/>
      <dgm:spPr/>
      <dgm:t>
        <a:bodyPr/>
        <a:lstStyle/>
        <a:p>
          <a:pPr rtl="0"/>
          <a:r>
            <a:rPr lang="en-US" dirty="0" smtClean="0"/>
            <a:t>API</a:t>
          </a:r>
          <a:endParaRPr lang="en-US" dirty="0"/>
        </a:p>
      </dgm:t>
    </dgm:pt>
    <dgm:pt modelId="{93768E86-ADCB-4949-A62A-68AF3BE4B31D}" type="parTrans" cxnId="{A9C29F8B-6430-214A-B3BC-AB5A6ED5BACA}">
      <dgm:prSet/>
      <dgm:spPr/>
      <dgm:t>
        <a:bodyPr/>
        <a:lstStyle/>
        <a:p>
          <a:endParaRPr lang="en-US"/>
        </a:p>
      </dgm:t>
    </dgm:pt>
    <dgm:pt modelId="{918E1A7A-E986-D843-9123-996339E6AD11}" type="sibTrans" cxnId="{A9C29F8B-6430-214A-B3BC-AB5A6ED5BACA}">
      <dgm:prSet/>
      <dgm:spPr/>
      <dgm:t>
        <a:bodyPr/>
        <a:lstStyle/>
        <a:p>
          <a:endParaRPr lang="en-US"/>
        </a:p>
      </dgm:t>
    </dgm:pt>
    <dgm:pt modelId="{E878FB5B-BC26-1B42-A105-4009FD46AB06}">
      <dgm:prSet/>
      <dgm:spPr/>
      <dgm:t>
        <a:bodyPr/>
        <a:lstStyle/>
        <a:p>
          <a:pPr rtl="0"/>
          <a:r>
            <a:rPr lang="en-US" dirty="0" smtClean="0"/>
            <a:t>REST</a:t>
          </a:r>
          <a:endParaRPr lang="en-US" dirty="0"/>
        </a:p>
      </dgm:t>
    </dgm:pt>
    <dgm:pt modelId="{A927B396-CFB9-434F-BEE6-99297B5C4776}" type="parTrans" cxnId="{7E70D6FD-DBAE-A444-9619-B9E88E47EEEE}">
      <dgm:prSet/>
      <dgm:spPr/>
      <dgm:t>
        <a:bodyPr/>
        <a:lstStyle/>
        <a:p>
          <a:endParaRPr lang="en-US"/>
        </a:p>
      </dgm:t>
    </dgm:pt>
    <dgm:pt modelId="{2D897B11-3740-0047-A5CE-202D07C6F7A3}" type="sibTrans" cxnId="{7E70D6FD-DBAE-A444-9619-B9E88E47EEEE}">
      <dgm:prSet/>
      <dgm:spPr/>
      <dgm:t>
        <a:bodyPr/>
        <a:lstStyle/>
        <a:p>
          <a:endParaRPr lang="en-US"/>
        </a:p>
      </dgm:t>
    </dgm:pt>
    <dgm:pt modelId="{84AC3194-5F9C-844B-A425-3256044C9A68}">
      <dgm:prSet/>
      <dgm:spPr/>
      <dgm:t>
        <a:bodyPr/>
        <a:lstStyle/>
        <a:p>
          <a:pPr rtl="0"/>
          <a:r>
            <a:rPr lang="en-US" dirty="0" err="1" smtClean="0"/>
            <a:t>IPython</a:t>
          </a:r>
          <a:endParaRPr lang="en-US" dirty="0"/>
        </a:p>
      </dgm:t>
    </dgm:pt>
    <dgm:pt modelId="{25D80B5D-7D1B-8648-A8D1-7A0FDF001C83}" type="parTrans" cxnId="{5F0CE56E-51B0-C746-A7CD-19F605A50134}">
      <dgm:prSet/>
      <dgm:spPr/>
      <dgm:t>
        <a:bodyPr/>
        <a:lstStyle/>
        <a:p>
          <a:endParaRPr lang="en-US"/>
        </a:p>
      </dgm:t>
    </dgm:pt>
    <dgm:pt modelId="{EED265E3-0125-D94B-BAA2-55C16E568A1B}" type="sibTrans" cxnId="{5F0CE56E-51B0-C746-A7CD-19F605A50134}">
      <dgm:prSet/>
      <dgm:spPr/>
      <dgm:t>
        <a:bodyPr/>
        <a:lstStyle/>
        <a:p>
          <a:endParaRPr lang="en-US"/>
        </a:p>
      </dgm:t>
    </dgm:pt>
    <dgm:pt modelId="{44023F02-9F0F-3548-AA99-519C32C9521A}" type="pres">
      <dgm:prSet presAssocID="{5FDBEF57-BCF6-7B48-957A-48E10CEE2A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C7D21C-AA21-7445-A6A5-C3941623EF69}" type="pres">
      <dgm:prSet presAssocID="{5FDBEF57-BCF6-7B48-957A-48E10CEE2A49}" presName="fgShape" presStyleLbl="fgShp" presStyleIdx="0" presStyleCnt="1"/>
      <dgm:spPr/>
    </dgm:pt>
    <dgm:pt modelId="{B54F1193-6740-C747-AEDD-80F53DFDAC9A}" type="pres">
      <dgm:prSet presAssocID="{5FDBEF57-BCF6-7B48-957A-48E10CEE2A49}" presName="linComp" presStyleCnt="0"/>
      <dgm:spPr/>
    </dgm:pt>
    <dgm:pt modelId="{C45A5915-E1EF-1645-96F9-9D44C2382686}" type="pres">
      <dgm:prSet presAssocID="{C1ED4BF2-8EB1-9F41-85BE-6EAD5C4F044E}" presName="compNode" presStyleCnt="0"/>
      <dgm:spPr/>
    </dgm:pt>
    <dgm:pt modelId="{26CA3631-6A1A-B641-BCA1-76A2BDBF846F}" type="pres">
      <dgm:prSet presAssocID="{C1ED4BF2-8EB1-9F41-85BE-6EAD5C4F044E}" presName="bkgdShape" presStyleLbl="node1" presStyleIdx="0" presStyleCnt="5"/>
      <dgm:spPr/>
      <dgm:t>
        <a:bodyPr/>
        <a:lstStyle/>
        <a:p>
          <a:endParaRPr lang="en-US"/>
        </a:p>
      </dgm:t>
    </dgm:pt>
    <dgm:pt modelId="{6083D52E-EA68-1E41-9996-CC2B2733CECA}" type="pres">
      <dgm:prSet presAssocID="{C1ED4BF2-8EB1-9F41-85BE-6EAD5C4F044E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701F2-24B4-1A4A-8943-A54CBC1CF5FE}" type="pres">
      <dgm:prSet presAssocID="{C1ED4BF2-8EB1-9F41-85BE-6EAD5C4F044E}" presName="invisiNode" presStyleLbl="node1" presStyleIdx="0" presStyleCnt="5"/>
      <dgm:spPr/>
    </dgm:pt>
    <dgm:pt modelId="{7350906C-2EA0-EB43-8094-6E1E1E58B273}" type="pres">
      <dgm:prSet presAssocID="{C1ED4BF2-8EB1-9F41-85BE-6EAD5C4F044E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1EFA48E-EC65-2A42-8647-BA1D6E88F711}" type="pres">
      <dgm:prSet presAssocID="{8AF723F6-D19E-EF48-9737-937B230B090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8EB20B3-F494-E843-ABC5-5DE59DEBE357}" type="pres">
      <dgm:prSet presAssocID="{1BD00EC2-C89F-8242-B6F0-16849ADA0E0D}" presName="compNode" presStyleCnt="0"/>
      <dgm:spPr/>
    </dgm:pt>
    <dgm:pt modelId="{0BCD0827-174E-5942-9DC5-183E09F94524}" type="pres">
      <dgm:prSet presAssocID="{1BD00EC2-C89F-8242-B6F0-16849ADA0E0D}" presName="bkgdShape" presStyleLbl="node1" presStyleIdx="1" presStyleCnt="5"/>
      <dgm:spPr/>
      <dgm:t>
        <a:bodyPr/>
        <a:lstStyle/>
        <a:p>
          <a:endParaRPr lang="en-US"/>
        </a:p>
      </dgm:t>
    </dgm:pt>
    <dgm:pt modelId="{F6BB070E-5331-6547-8155-B80AA3CFF80F}" type="pres">
      <dgm:prSet presAssocID="{1BD00EC2-C89F-8242-B6F0-16849ADA0E0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08B9D-C5A4-6D41-9EDD-02881C9ADD3E}" type="pres">
      <dgm:prSet presAssocID="{1BD00EC2-C89F-8242-B6F0-16849ADA0E0D}" presName="invisiNode" presStyleLbl="node1" presStyleIdx="1" presStyleCnt="5"/>
      <dgm:spPr/>
    </dgm:pt>
    <dgm:pt modelId="{697B423D-8BCB-704B-9080-0B5BEC42F9B1}" type="pres">
      <dgm:prSet presAssocID="{1BD00EC2-C89F-8242-B6F0-16849ADA0E0D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DA53EBE-7860-FA4A-891E-51DA8F6EFEB1}" type="pres">
      <dgm:prSet presAssocID="{CE7BFB6E-66CF-F849-8BDD-70D9A88134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4471AC6-3187-A546-9E73-D8F7A090F48F}" type="pres">
      <dgm:prSet presAssocID="{84AC3194-5F9C-844B-A425-3256044C9A68}" presName="compNode" presStyleCnt="0"/>
      <dgm:spPr/>
    </dgm:pt>
    <dgm:pt modelId="{3FE74A77-770B-D14C-A433-88074C8A8A74}" type="pres">
      <dgm:prSet presAssocID="{84AC3194-5F9C-844B-A425-3256044C9A68}" presName="bkgdShape" presStyleLbl="node1" presStyleIdx="2" presStyleCnt="5"/>
      <dgm:spPr/>
      <dgm:t>
        <a:bodyPr/>
        <a:lstStyle/>
        <a:p>
          <a:endParaRPr lang="en-US"/>
        </a:p>
      </dgm:t>
    </dgm:pt>
    <dgm:pt modelId="{32F09887-C45D-A64F-AD86-9BF6EFA96F66}" type="pres">
      <dgm:prSet presAssocID="{84AC3194-5F9C-844B-A425-3256044C9A6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246A7-D8E2-1145-9CD0-8071E25AD50B}" type="pres">
      <dgm:prSet presAssocID="{84AC3194-5F9C-844B-A425-3256044C9A68}" presName="invisiNode" presStyleLbl="node1" presStyleIdx="2" presStyleCnt="5"/>
      <dgm:spPr/>
    </dgm:pt>
    <dgm:pt modelId="{49476F1C-58A8-5846-86B1-428E25E0CF7A}" type="pres">
      <dgm:prSet presAssocID="{84AC3194-5F9C-844B-A425-3256044C9A68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F88DF39-7A77-2540-8274-A8E56CB1FBB2}" type="pres">
      <dgm:prSet presAssocID="{EED265E3-0125-D94B-BAA2-55C16E568A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A49473-4DCC-9A40-A090-49EA0D0FAE6A}" type="pres">
      <dgm:prSet presAssocID="{3FC004CF-0316-444D-887F-1AF0E8D79A89}" presName="compNode" presStyleCnt="0"/>
      <dgm:spPr/>
    </dgm:pt>
    <dgm:pt modelId="{B4B2CE13-0736-8343-908B-E96234B11A06}" type="pres">
      <dgm:prSet presAssocID="{3FC004CF-0316-444D-887F-1AF0E8D79A89}" presName="bkgdShape" presStyleLbl="node1" presStyleIdx="3" presStyleCnt="5"/>
      <dgm:spPr/>
      <dgm:t>
        <a:bodyPr/>
        <a:lstStyle/>
        <a:p>
          <a:endParaRPr lang="en-US"/>
        </a:p>
      </dgm:t>
    </dgm:pt>
    <dgm:pt modelId="{0449379A-24BB-CB4F-8B5C-BEFB2841F4A6}" type="pres">
      <dgm:prSet presAssocID="{3FC004CF-0316-444D-887F-1AF0E8D79A8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98746-04AC-7941-B2B0-4BCB76E50A77}" type="pres">
      <dgm:prSet presAssocID="{3FC004CF-0316-444D-887F-1AF0E8D79A89}" presName="invisiNode" presStyleLbl="node1" presStyleIdx="3" presStyleCnt="5"/>
      <dgm:spPr/>
    </dgm:pt>
    <dgm:pt modelId="{B2B96449-7CB6-704A-A7FB-A80E33CFA6F2}" type="pres">
      <dgm:prSet presAssocID="{3FC004CF-0316-444D-887F-1AF0E8D79A89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798AAC94-FDAD-8840-BA3A-BE8C495B7647}" type="pres">
      <dgm:prSet presAssocID="{918E1A7A-E986-D843-9123-996339E6AD1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E2CE93-D561-4842-9FD8-23D661BA7389}" type="pres">
      <dgm:prSet presAssocID="{E878FB5B-BC26-1B42-A105-4009FD46AB06}" presName="compNode" presStyleCnt="0"/>
      <dgm:spPr/>
    </dgm:pt>
    <dgm:pt modelId="{6CFECE8B-025B-624A-89C4-5FCB237B8FC4}" type="pres">
      <dgm:prSet presAssocID="{E878FB5B-BC26-1B42-A105-4009FD46AB06}" presName="bkgdShape" presStyleLbl="node1" presStyleIdx="4" presStyleCnt="5"/>
      <dgm:spPr/>
      <dgm:t>
        <a:bodyPr/>
        <a:lstStyle/>
        <a:p>
          <a:endParaRPr lang="en-US"/>
        </a:p>
      </dgm:t>
    </dgm:pt>
    <dgm:pt modelId="{6A935D6E-E0B2-7E44-A45E-94E5796906B6}" type="pres">
      <dgm:prSet presAssocID="{E878FB5B-BC26-1B42-A105-4009FD46AB0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FA3ED-2872-AD4A-94A2-DFF20F486B93}" type="pres">
      <dgm:prSet presAssocID="{E878FB5B-BC26-1B42-A105-4009FD46AB06}" presName="invisiNode" presStyleLbl="node1" presStyleIdx="4" presStyleCnt="5"/>
      <dgm:spPr/>
    </dgm:pt>
    <dgm:pt modelId="{EFD5CE94-D8DC-654D-B197-6987D26653BE}" type="pres">
      <dgm:prSet presAssocID="{E878FB5B-BC26-1B42-A105-4009FD46AB06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  <dgm:t>
        <a:bodyPr/>
        <a:lstStyle/>
        <a:p>
          <a:endParaRPr lang="en-US"/>
        </a:p>
      </dgm:t>
    </dgm:pt>
  </dgm:ptLst>
  <dgm:cxnLst>
    <dgm:cxn modelId="{962E3374-492C-426F-B95D-B612D50FCAE7}" type="presOf" srcId="{E878FB5B-BC26-1B42-A105-4009FD46AB06}" destId="{6CFECE8B-025B-624A-89C4-5FCB237B8FC4}" srcOrd="0" destOrd="0" presId="urn:microsoft.com/office/officeart/2005/8/layout/hList7"/>
    <dgm:cxn modelId="{E326459A-0FBF-46F8-BEFB-BC3ACB0E6728}" type="presOf" srcId="{84AC3194-5F9C-844B-A425-3256044C9A68}" destId="{32F09887-C45D-A64F-AD86-9BF6EFA96F66}" srcOrd="1" destOrd="0" presId="urn:microsoft.com/office/officeart/2005/8/layout/hList7"/>
    <dgm:cxn modelId="{995A838B-AA7B-44E9-ADDE-DC4DB934BDEC}" type="presOf" srcId="{1BD00EC2-C89F-8242-B6F0-16849ADA0E0D}" destId="{0BCD0827-174E-5942-9DC5-183E09F94524}" srcOrd="0" destOrd="0" presId="urn:microsoft.com/office/officeart/2005/8/layout/hList7"/>
    <dgm:cxn modelId="{E86200AD-8C10-4D2A-A547-B3615D422F42}" type="presOf" srcId="{C1ED4BF2-8EB1-9F41-85BE-6EAD5C4F044E}" destId="{6083D52E-EA68-1E41-9996-CC2B2733CECA}" srcOrd="1" destOrd="0" presId="urn:microsoft.com/office/officeart/2005/8/layout/hList7"/>
    <dgm:cxn modelId="{436DD6E5-A950-044E-9775-C77836B0B6E0}" srcId="{5FDBEF57-BCF6-7B48-957A-48E10CEE2A49}" destId="{C1ED4BF2-8EB1-9F41-85BE-6EAD5C4F044E}" srcOrd="0" destOrd="0" parTransId="{3FD93077-D20B-5942-B1B5-71F21B3275CF}" sibTransId="{8AF723F6-D19E-EF48-9737-937B230B090E}"/>
    <dgm:cxn modelId="{A8B07FB9-7A9B-4EC0-BB37-FB3391F5F2F1}" type="presOf" srcId="{8AF723F6-D19E-EF48-9737-937B230B090E}" destId="{41EFA48E-EC65-2A42-8647-BA1D6E88F711}" srcOrd="0" destOrd="0" presId="urn:microsoft.com/office/officeart/2005/8/layout/hList7"/>
    <dgm:cxn modelId="{7CF0069A-41B4-B040-B75C-5DE0B92212D5}" srcId="{5FDBEF57-BCF6-7B48-957A-48E10CEE2A49}" destId="{1BD00EC2-C89F-8242-B6F0-16849ADA0E0D}" srcOrd="1" destOrd="0" parTransId="{3ECE956A-EA17-EE44-9671-5F07A96FB239}" sibTransId="{CE7BFB6E-66CF-F849-8BDD-70D9A8813436}"/>
    <dgm:cxn modelId="{5F0CE56E-51B0-C746-A7CD-19F605A50134}" srcId="{5FDBEF57-BCF6-7B48-957A-48E10CEE2A49}" destId="{84AC3194-5F9C-844B-A425-3256044C9A68}" srcOrd="2" destOrd="0" parTransId="{25D80B5D-7D1B-8648-A8D1-7A0FDF001C83}" sibTransId="{EED265E3-0125-D94B-BAA2-55C16E568A1B}"/>
    <dgm:cxn modelId="{2F69D1D3-4CE9-4D92-A8C5-EE0DD5C25196}" type="presOf" srcId="{CE7BFB6E-66CF-F849-8BDD-70D9A8813436}" destId="{3DA53EBE-7860-FA4A-891E-51DA8F6EFEB1}" srcOrd="0" destOrd="0" presId="urn:microsoft.com/office/officeart/2005/8/layout/hList7"/>
    <dgm:cxn modelId="{231C2510-9566-41C6-93DF-2342945A6024}" type="presOf" srcId="{918E1A7A-E986-D843-9123-996339E6AD11}" destId="{798AAC94-FDAD-8840-BA3A-BE8C495B7647}" srcOrd="0" destOrd="0" presId="urn:microsoft.com/office/officeart/2005/8/layout/hList7"/>
    <dgm:cxn modelId="{A9C29F8B-6430-214A-B3BC-AB5A6ED5BACA}" srcId="{5FDBEF57-BCF6-7B48-957A-48E10CEE2A49}" destId="{3FC004CF-0316-444D-887F-1AF0E8D79A89}" srcOrd="3" destOrd="0" parTransId="{93768E86-ADCB-4949-A62A-68AF3BE4B31D}" sibTransId="{918E1A7A-E986-D843-9123-996339E6AD11}"/>
    <dgm:cxn modelId="{51CBFAA9-C398-413F-A843-F50D1F0D96CE}" type="presOf" srcId="{5FDBEF57-BCF6-7B48-957A-48E10CEE2A49}" destId="{44023F02-9F0F-3548-AA99-519C32C9521A}" srcOrd="0" destOrd="0" presId="urn:microsoft.com/office/officeart/2005/8/layout/hList7"/>
    <dgm:cxn modelId="{327F909B-0FDA-4F18-94E5-DA3D6AD571DE}" type="presOf" srcId="{3FC004CF-0316-444D-887F-1AF0E8D79A89}" destId="{B4B2CE13-0736-8343-908B-E96234B11A06}" srcOrd="0" destOrd="0" presId="urn:microsoft.com/office/officeart/2005/8/layout/hList7"/>
    <dgm:cxn modelId="{E40EE812-DF9C-4321-A886-E7606670C890}" type="presOf" srcId="{E878FB5B-BC26-1B42-A105-4009FD46AB06}" destId="{6A935D6E-E0B2-7E44-A45E-94E5796906B6}" srcOrd="1" destOrd="0" presId="urn:microsoft.com/office/officeart/2005/8/layout/hList7"/>
    <dgm:cxn modelId="{D7D39234-F7E8-49AF-B6D6-B97C139BDE65}" type="presOf" srcId="{C1ED4BF2-8EB1-9F41-85BE-6EAD5C4F044E}" destId="{26CA3631-6A1A-B641-BCA1-76A2BDBF846F}" srcOrd="0" destOrd="0" presId="urn:microsoft.com/office/officeart/2005/8/layout/hList7"/>
    <dgm:cxn modelId="{F9103028-2699-4C1E-9C40-A58C1C317A48}" type="presOf" srcId="{1BD00EC2-C89F-8242-B6F0-16849ADA0E0D}" destId="{F6BB070E-5331-6547-8155-B80AA3CFF80F}" srcOrd="1" destOrd="0" presId="urn:microsoft.com/office/officeart/2005/8/layout/hList7"/>
    <dgm:cxn modelId="{61BE26F6-C10A-48B2-8E2B-DD199067C764}" type="presOf" srcId="{EED265E3-0125-D94B-BAA2-55C16E568A1B}" destId="{0F88DF39-7A77-2540-8274-A8E56CB1FBB2}" srcOrd="0" destOrd="0" presId="urn:microsoft.com/office/officeart/2005/8/layout/hList7"/>
    <dgm:cxn modelId="{A5171822-6916-490E-9CE8-8E2084B87431}" type="presOf" srcId="{3FC004CF-0316-444D-887F-1AF0E8D79A89}" destId="{0449379A-24BB-CB4F-8B5C-BEFB2841F4A6}" srcOrd="1" destOrd="0" presId="urn:microsoft.com/office/officeart/2005/8/layout/hList7"/>
    <dgm:cxn modelId="{4BAEA8AE-5977-4A26-BCB2-C020C2BD9832}" type="presOf" srcId="{84AC3194-5F9C-844B-A425-3256044C9A68}" destId="{3FE74A77-770B-D14C-A433-88074C8A8A74}" srcOrd="0" destOrd="0" presId="urn:microsoft.com/office/officeart/2005/8/layout/hList7"/>
    <dgm:cxn modelId="{7E70D6FD-DBAE-A444-9619-B9E88E47EEEE}" srcId="{5FDBEF57-BCF6-7B48-957A-48E10CEE2A49}" destId="{E878FB5B-BC26-1B42-A105-4009FD46AB06}" srcOrd="4" destOrd="0" parTransId="{A927B396-CFB9-434F-BEE6-99297B5C4776}" sibTransId="{2D897B11-3740-0047-A5CE-202D07C6F7A3}"/>
    <dgm:cxn modelId="{ABE2BD5C-7512-45E5-A7C0-2EB425945753}" type="presParOf" srcId="{44023F02-9F0F-3548-AA99-519C32C9521A}" destId="{DCC7D21C-AA21-7445-A6A5-C3941623EF69}" srcOrd="0" destOrd="0" presId="urn:microsoft.com/office/officeart/2005/8/layout/hList7"/>
    <dgm:cxn modelId="{B25415FF-D1E7-4D68-AA25-2A3B47249434}" type="presParOf" srcId="{44023F02-9F0F-3548-AA99-519C32C9521A}" destId="{B54F1193-6740-C747-AEDD-80F53DFDAC9A}" srcOrd="1" destOrd="0" presId="urn:microsoft.com/office/officeart/2005/8/layout/hList7"/>
    <dgm:cxn modelId="{26C57F12-7FC6-4A74-AFF1-28B7B93FA84A}" type="presParOf" srcId="{B54F1193-6740-C747-AEDD-80F53DFDAC9A}" destId="{C45A5915-E1EF-1645-96F9-9D44C2382686}" srcOrd="0" destOrd="0" presId="urn:microsoft.com/office/officeart/2005/8/layout/hList7"/>
    <dgm:cxn modelId="{8B5482E1-9B47-4252-AF8A-47FD6C0807CF}" type="presParOf" srcId="{C45A5915-E1EF-1645-96F9-9D44C2382686}" destId="{26CA3631-6A1A-B641-BCA1-76A2BDBF846F}" srcOrd="0" destOrd="0" presId="urn:microsoft.com/office/officeart/2005/8/layout/hList7"/>
    <dgm:cxn modelId="{61DC90A0-8646-438B-AD46-E12AC41344B9}" type="presParOf" srcId="{C45A5915-E1EF-1645-96F9-9D44C2382686}" destId="{6083D52E-EA68-1E41-9996-CC2B2733CECA}" srcOrd="1" destOrd="0" presId="urn:microsoft.com/office/officeart/2005/8/layout/hList7"/>
    <dgm:cxn modelId="{1273DEF2-4A58-4B15-97C4-D351755BF607}" type="presParOf" srcId="{C45A5915-E1EF-1645-96F9-9D44C2382686}" destId="{A75701F2-24B4-1A4A-8943-A54CBC1CF5FE}" srcOrd="2" destOrd="0" presId="urn:microsoft.com/office/officeart/2005/8/layout/hList7"/>
    <dgm:cxn modelId="{5EC156B2-21E6-4EEA-8E58-BD02B9D1C5C9}" type="presParOf" srcId="{C45A5915-E1EF-1645-96F9-9D44C2382686}" destId="{7350906C-2EA0-EB43-8094-6E1E1E58B273}" srcOrd="3" destOrd="0" presId="urn:microsoft.com/office/officeart/2005/8/layout/hList7"/>
    <dgm:cxn modelId="{04A980B1-04F7-4DA1-8444-C2BB39720FF1}" type="presParOf" srcId="{B54F1193-6740-C747-AEDD-80F53DFDAC9A}" destId="{41EFA48E-EC65-2A42-8647-BA1D6E88F711}" srcOrd="1" destOrd="0" presId="urn:microsoft.com/office/officeart/2005/8/layout/hList7"/>
    <dgm:cxn modelId="{15EA47E9-BE79-4065-ABF6-B6AF4310228D}" type="presParOf" srcId="{B54F1193-6740-C747-AEDD-80F53DFDAC9A}" destId="{58EB20B3-F494-E843-ABC5-5DE59DEBE357}" srcOrd="2" destOrd="0" presId="urn:microsoft.com/office/officeart/2005/8/layout/hList7"/>
    <dgm:cxn modelId="{39B3C1E9-4BB6-4E0B-9DEC-099021323468}" type="presParOf" srcId="{58EB20B3-F494-E843-ABC5-5DE59DEBE357}" destId="{0BCD0827-174E-5942-9DC5-183E09F94524}" srcOrd="0" destOrd="0" presId="urn:microsoft.com/office/officeart/2005/8/layout/hList7"/>
    <dgm:cxn modelId="{15A9F88B-1984-4F1C-9353-F9411F618186}" type="presParOf" srcId="{58EB20B3-F494-E843-ABC5-5DE59DEBE357}" destId="{F6BB070E-5331-6547-8155-B80AA3CFF80F}" srcOrd="1" destOrd="0" presId="urn:microsoft.com/office/officeart/2005/8/layout/hList7"/>
    <dgm:cxn modelId="{275E56D4-1B83-48D7-B061-413C8B3D44F8}" type="presParOf" srcId="{58EB20B3-F494-E843-ABC5-5DE59DEBE357}" destId="{68B08B9D-C5A4-6D41-9EDD-02881C9ADD3E}" srcOrd="2" destOrd="0" presId="urn:microsoft.com/office/officeart/2005/8/layout/hList7"/>
    <dgm:cxn modelId="{E8343C1D-C00A-47FC-A093-73C82268A721}" type="presParOf" srcId="{58EB20B3-F494-E843-ABC5-5DE59DEBE357}" destId="{697B423D-8BCB-704B-9080-0B5BEC42F9B1}" srcOrd="3" destOrd="0" presId="urn:microsoft.com/office/officeart/2005/8/layout/hList7"/>
    <dgm:cxn modelId="{39DF129C-7116-41E3-AF73-72480E7132EF}" type="presParOf" srcId="{B54F1193-6740-C747-AEDD-80F53DFDAC9A}" destId="{3DA53EBE-7860-FA4A-891E-51DA8F6EFEB1}" srcOrd="3" destOrd="0" presId="urn:microsoft.com/office/officeart/2005/8/layout/hList7"/>
    <dgm:cxn modelId="{980F6EB9-40EB-410D-B88C-1B2A4A9BF108}" type="presParOf" srcId="{B54F1193-6740-C747-AEDD-80F53DFDAC9A}" destId="{14471AC6-3187-A546-9E73-D8F7A090F48F}" srcOrd="4" destOrd="0" presId="urn:microsoft.com/office/officeart/2005/8/layout/hList7"/>
    <dgm:cxn modelId="{41807119-B796-4522-A6B2-A875FA4E6618}" type="presParOf" srcId="{14471AC6-3187-A546-9E73-D8F7A090F48F}" destId="{3FE74A77-770B-D14C-A433-88074C8A8A74}" srcOrd="0" destOrd="0" presId="urn:microsoft.com/office/officeart/2005/8/layout/hList7"/>
    <dgm:cxn modelId="{BA4A7BA5-9832-4B89-942D-4B0637C1A3D9}" type="presParOf" srcId="{14471AC6-3187-A546-9E73-D8F7A090F48F}" destId="{32F09887-C45D-A64F-AD86-9BF6EFA96F66}" srcOrd="1" destOrd="0" presId="urn:microsoft.com/office/officeart/2005/8/layout/hList7"/>
    <dgm:cxn modelId="{9FA193D4-87DF-4102-A488-9ACDC2F68C1E}" type="presParOf" srcId="{14471AC6-3187-A546-9E73-D8F7A090F48F}" destId="{D99246A7-D8E2-1145-9CD0-8071E25AD50B}" srcOrd="2" destOrd="0" presId="urn:microsoft.com/office/officeart/2005/8/layout/hList7"/>
    <dgm:cxn modelId="{5451D440-E611-487C-9040-BB2C2B5C6819}" type="presParOf" srcId="{14471AC6-3187-A546-9E73-D8F7A090F48F}" destId="{49476F1C-58A8-5846-86B1-428E25E0CF7A}" srcOrd="3" destOrd="0" presId="urn:microsoft.com/office/officeart/2005/8/layout/hList7"/>
    <dgm:cxn modelId="{CE51D800-1075-4C80-81D0-CBA362B32212}" type="presParOf" srcId="{B54F1193-6740-C747-AEDD-80F53DFDAC9A}" destId="{0F88DF39-7A77-2540-8274-A8E56CB1FBB2}" srcOrd="5" destOrd="0" presId="urn:microsoft.com/office/officeart/2005/8/layout/hList7"/>
    <dgm:cxn modelId="{86CE5C76-72B2-4E17-AC53-9A9B692415EE}" type="presParOf" srcId="{B54F1193-6740-C747-AEDD-80F53DFDAC9A}" destId="{5EA49473-4DCC-9A40-A090-49EA0D0FAE6A}" srcOrd="6" destOrd="0" presId="urn:microsoft.com/office/officeart/2005/8/layout/hList7"/>
    <dgm:cxn modelId="{7E01D234-DFB9-443C-B802-6BA5C632BD18}" type="presParOf" srcId="{5EA49473-4DCC-9A40-A090-49EA0D0FAE6A}" destId="{B4B2CE13-0736-8343-908B-E96234B11A06}" srcOrd="0" destOrd="0" presId="urn:microsoft.com/office/officeart/2005/8/layout/hList7"/>
    <dgm:cxn modelId="{A49EC80A-745B-4D1A-A7D4-4BD216CCDC78}" type="presParOf" srcId="{5EA49473-4DCC-9A40-A090-49EA0D0FAE6A}" destId="{0449379A-24BB-CB4F-8B5C-BEFB2841F4A6}" srcOrd="1" destOrd="0" presId="urn:microsoft.com/office/officeart/2005/8/layout/hList7"/>
    <dgm:cxn modelId="{15DD565C-4244-4480-B333-1DF3A076C4D9}" type="presParOf" srcId="{5EA49473-4DCC-9A40-A090-49EA0D0FAE6A}" destId="{50998746-04AC-7941-B2B0-4BCB76E50A77}" srcOrd="2" destOrd="0" presId="urn:microsoft.com/office/officeart/2005/8/layout/hList7"/>
    <dgm:cxn modelId="{0501C232-E92C-49EB-B812-3C11C21AFE71}" type="presParOf" srcId="{5EA49473-4DCC-9A40-A090-49EA0D0FAE6A}" destId="{B2B96449-7CB6-704A-A7FB-A80E33CFA6F2}" srcOrd="3" destOrd="0" presId="urn:microsoft.com/office/officeart/2005/8/layout/hList7"/>
    <dgm:cxn modelId="{5B573747-A33C-4AA5-9388-4F5BBB51B9B5}" type="presParOf" srcId="{B54F1193-6740-C747-AEDD-80F53DFDAC9A}" destId="{798AAC94-FDAD-8840-BA3A-BE8C495B7647}" srcOrd="7" destOrd="0" presId="urn:microsoft.com/office/officeart/2005/8/layout/hList7"/>
    <dgm:cxn modelId="{94FE598B-3DF8-4DC9-9596-49B1E7F1D536}" type="presParOf" srcId="{B54F1193-6740-C747-AEDD-80F53DFDAC9A}" destId="{44E2CE93-D561-4842-9FD8-23D661BA7389}" srcOrd="8" destOrd="0" presId="urn:microsoft.com/office/officeart/2005/8/layout/hList7"/>
    <dgm:cxn modelId="{68C0EE95-9095-42D4-ABF7-3F095873F89E}" type="presParOf" srcId="{44E2CE93-D561-4842-9FD8-23D661BA7389}" destId="{6CFECE8B-025B-624A-89C4-5FCB237B8FC4}" srcOrd="0" destOrd="0" presId="urn:microsoft.com/office/officeart/2005/8/layout/hList7"/>
    <dgm:cxn modelId="{9FD6ADFE-545C-4B75-B706-508EDA142416}" type="presParOf" srcId="{44E2CE93-D561-4842-9FD8-23D661BA7389}" destId="{6A935D6E-E0B2-7E44-A45E-94E5796906B6}" srcOrd="1" destOrd="0" presId="urn:microsoft.com/office/officeart/2005/8/layout/hList7"/>
    <dgm:cxn modelId="{64F999B2-9959-4F5A-A407-A990CB542D6F}" type="presParOf" srcId="{44E2CE93-D561-4842-9FD8-23D661BA7389}" destId="{E61FA3ED-2872-AD4A-94A2-DFF20F486B93}" srcOrd="2" destOrd="0" presId="urn:microsoft.com/office/officeart/2005/8/layout/hList7"/>
    <dgm:cxn modelId="{BB7AF631-68E1-4B4D-89C2-03428E367CB7}" type="presParOf" srcId="{44E2CE93-D561-4842-9FD8-23D661BA7389}" destId="{EFD5CE94-D8DC-654D-B197-6987D26653B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81A2B-1A1D-604E-959A-08E07B74CE05}">
      <dsp:nvSpPr>
        <dsp:cNvPr id="0" name=""/>
        <dsp:cNvSpPr/>
      </dsp:nvSpPr>
      <dsp:spPr>
        <a:xfrm>
          <a:off x="0" y="298835"/>
          <a:ext cx="4279128" cy="427912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4D3C4D-05E1-EA4E-8E6A-C9B0AD385B25}">
      <dsp:nvSpPr>
        <dsp:cNvPr id="0" name=""/>
        <dsp:cNvSpPr/>
      </dsp:nvSpPr>
      <dsp:spPr>
        <a:xfrm>
          <a:off x="2139564" y="298835"/>
          <a:ext cx="4992316" cy="4279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(SaaS Orchestration)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Workflow</a:t>
          </a:r>
          <a:endParaRPr lang="en-US" sz="2200" kern="1200" dirty="0"/>
        </a:p>
      </dsp:txBody>
      <dsp:txXfrm>
        <a:off x="2139564" y="298835"/>
        <a:ext cx="2496158" cy="909314"/>
      </dsp:txXfrm>
    </dsp:sp>
    <dsp:sp modelId="{37E32989-327D-384B-99EA-A6910B9E65E9}">
      <dsp:nvSpPr>
        <dsp:cNvPr id="0" name=""/>
        <dsp:cNvSpPr/>
      </dsp:nvSpPr>
      <dsp:spPr>
        <a:xfrm>
          <a:off x="561635" y="1208150"/>
          <a:ext cx="3155856" cy="31558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6B562-F679-4041-99B1-756D7995F956}">
      <dsp:nvSpPr>
        <dsp:cNvPr id="0" name=""/>
        <dsp:cNvSpPr/>
      </dsp:nvSpPr>
      <dsp:spPr>
        <a:xfrm>
          <a:off x="2139564" y="1208150"/>
          <a:ext cx="4992316" cy="31558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(</a:t>
          </a:r>
          <a:r>
            <a:rPr lang="en-US" sz="2200" kern="1200" dirty="0" err="1" smtClean="0"/>
            <a:t>IaaS</a:t>
          </a:r>
          <a:r>
            <a:rPr lang="en-US" sz="2200" kern="1200" dirty="0" smtClean="0"/>
            <a:t> Orchestration)</a:t>
          </a:r>
          <a:br>
            <a:rPr lang="en-US" sz="2200" kern="1200" dirty="0" smtClean="0"/>
          </a:br>
          <a:r>
            <a:rPr lang="en-US" sz="2200" kern="1200" dirty="0" smtClean="0"/>
            <a:t>Virtual Cluster</a:t>
          </a:r>
          <a:endParaRPr lang="en-US" sz="2200" kern="1200" dirty="0"/>
        </a:p>
      </dsp:txBody>
      <dsp:txXfrm>
        <a:off x="2139564" y="1208150"/>
        <a:ext cx="2496158" cy="909314"/>
      </dsp:txXfrm>
    </dsp:sp>
    <dsp:sp modelId="{8BF9FB02-694D-9D4E-8F6B-6B521AE825CA}">
      <dsp:nvSpPr>
        <dsp:cNvPr id="0" name=""/>
        <dsp:cNvSpPr/>
      </dsp:nvSpPr>
      <dsp:spPr>
        <a:xfrm>
          <a:off x="1123271" y="2117465"/>
          <a:ext cx="2032585" cy="20325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4664A-B20E-B340-86E3-2A69C4E94C5C}">
      <dsp:nvSpPr>
        <dsp:cNvPr id="0" name=""/>
        <dsp:cNvSpPr/>
      </dsp:nvSpPr>
      <dsp:spPr>
        <a:xfrm>
          <a:off x="2139564" y="2117465"/>
          <a:ext cx="4992316" cy="20325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Components</a:t>
          </a:r>
          <a:endParaRPr lang="en-US" sz="2200" kern="1200" dirty="0"/>
        </a:p>
      </dsp:txBody>
      <dsp:txXfrm>
        <a:off x="2139564" y="2117465"/>
        <a:ext cx="2496158" cy="909314"/>
      </dsp:txXfrm>
    </dsp:sp>
    <dsp:sp modelId="{64A075C5-DE18-9D4C-BA04-902FC9DA7B2F}">
      <dsp:nvSpPr>
        <dsp:cNvPr id="0" name=""/>
        <dsp:cNvSpPr/>
      </dsp:nvSpPr>
      <dsp:spPr>
        <a:xfrm>
          <a:off x="1684906" y="3026780"/>
          <a:ext cx="909314" cy="9093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7BEE4-13D9-4649-BF1A-F876EF19621B}">
      <dsp:nvSpPr>
        <dsp:cNvPr id="0" name=""/>
        <dsp:cNvSpPr/>
      </dsp:nvSpPr>
      <dsp:spPr>
        <a:xfrm>
          <a:off x="2139564" y="3026780"/>
          <a:ext cx="4992316" cy="9093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Infrastructure</a:t>
          </a:r>
          <a:endParaRPr lang="en-US" sz="2200" kern="1200" dirty="0"/>
        </a:p>
      </dsp:txBody>
      <dsp:txXfrm>
        <a:off x="2139564" y="3026780"/>
        <a:ext cx="2496158" cy="909314"/>
      </dsp:txXfrm>
    </dsp:sp>
    <dsp:sp modelId="{028189D0-6850-224D-84E7-C6ED75E7A592}">
      <dsp:nvSpPr>
        <dsp:cNvPr id="0" name=""/>
        <dsp:cNvSpPr/>
      </dsp:nvSpPr>
      <dsp:spPr>
        <a:xfrm>
          <a:off x="4635722" y="298835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/>
            <a:t>IPython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Pegasus etc.</a:t>
          </a:r>
          <a:endParaRPr lang="en-US" sz="2400" kern="1200" dirty="0"/>
        </a:p>
      </dsp:txBody>
      <dsp:txXfrm>
        <a:off x="4635722" y="298835"/>
        <a:ext cx="2496158" cy="909314"/>
      </dsp:txXfrm>
    </dsp:sp>
    <dsp:sp modelId="{CF9DDF7C-3928-C946-85E8-29AC6EE62A4B}">
      <dsp:nvSpPr>
        <dsp:cNvPr id="0" name=""/>
        <dsp:cNvSpPr/>
      </dsp:nvSpPr>
      <dsp:spPr>
        <a:xfrm>
          <a:off x="4635722" y="1208150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Heat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Python</a:t>
          </a:r>
          <a:endParaRPr lang="en-US" sz="2400" kern="1200" dirty="0"/>
        </a:p>
      </dsp:txBody>
      <dsp:txXfrm>
        <a:off x="4635722" y="1208150"/>
        <a:ext cx="2496158" cy="909314"/>
      </dsp:txXfrm>
    </dsp:sp>
    <dsp:sp modelId="{E29FF7E3-91DD-1345-BF13-3B5CE8152537}">
      <dsp:nvSpPr>
        <dsp:cNvPr id="0" name=""/>
        <dsp:cNvSpPr/>
      </dsp:nvSpPr>
      <dsp:spPr>
        <a:xfrm>
          <a:off x="4635722" y="2117465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chef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apt-get/yum</a:t>
          </a:r>
          <a:endParaRPr lang="en-US" sz="2400" kern="1200" dirty="0"/>
        </a:p>
      </dsp:txBody>
      <dsp:txXfrm>
        <a:off x="4635722" y="2117465"/>
        <a:ext cx="2496158" cy="909314"/>
      </dsp:txXfrm>
    </dsp:sp>
    <dsp:sp modelId="{61811E91-EDB2-D748-9EE1-B5B32C614AF1}">
      <dsp:nvSpPr>
        <dsp:cNvPr id="0" name=""/>
        <dsp:cNvSpPr/>
      </dsp:nvSpPr>
      <dsp:spPr>
        <a:xfrm>
          <a:off x="4635722" y="3026780"/>
          <a:ext cx="2496158" cy="9093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VMs, Networks,</a:t>
          </a:r>
          <a:br>
            <a:rPr lang="en-US" sz="2400" kern="1200" dirty="0" smtClean="0"/>
          </a:br>
          <a:r>
            <a:rPr lang="en-US" sz="2400" kern="1200" dirty="0" err="1" smtClean="0"/>
            <a:t>Baremetal</a:t>
          </a:r>
          <a:endParaRPr lang="en-US" sz="2400" kern="1200" dirty="0"/>
        </a:p>
      </dsp:txBody>
      <dsp:txXfrm>
        <a:off x="4635722" y="3026780"/>
        <a:ext cx="2496158" cy="909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F5351-C2C8-41AF-A69C-FABCEEC2637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F9A7B-8F76-4372-9BD8-83F7347D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2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46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42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 to its integrated services </a:t>
            </a:r>
            <a:r>
              <a:rPr lang="en-US" dirty="0" err="1" smtClean="0"/>
              <a:t>Cloudmesh</a:t>
            </a:r>
            <a:r>
              <a:rPr lang="en-US" dirty="0" smtClean="0"/>
              <a:t> provides the ability to be an onramp for other clouds.</a:t>
            </a:r>
          </a:p>
          <a:p>
            <a:r>
              <a:rPr lang="en-US" dirty="0" smtClean="0"/>
              <a:t>It provides information services to various system level sensors to give access to sensor and utilization data. Internally, it can be used to optimize the system usage.</a:t>
            </a:r>
          </a:p>
          <a:p>
            <a:r>
              <a:rPr lang="en-US" dirty="0" smtClean="0"/>
              <a:t>The provisioning experience from FutureGrid has taught us that we need to provide</a:t>
            </a:r>
          </a:p>
          <a:p>
            <a:pPr lvl="1"/>
            <a:r>
              <a:rPr lang="en-US" dirty="0" smtClean="0"/>
              <a:t>the creation of new clouds (rain)</a:t>
            </a:r>
          </a:p>
          <a:p>
            <a:pPr lvl="1"/>
            <a:r>
              <a:rPr lang="en-US" dirty="0" smtClean="0"/>
              <a:t>the repartitioning of resources between services (cloud shifting)</a:t>
            </a:r>
          </a:p>
          <a:p>
            <a:pPr lvl="1"/>
            <a:r>
              <a:rPr lang="en-US" dirty="0" smtClean="0"/>
              <a:t>and the integration of external cloud resources in case of over provisioning (cloud bursting)</a:t>
            </a:r>
          </a:p>
          <a:p>
            <a:r>
              <a:rPr lang="en-US" dirty="0" smtClean="0"/>
              <a:t>As we deal with many </a:t>
            </a:r>
            <a:r>
              <a:rPr lang="en-US" dirty="0" err="1" smtClean="0"/>
              <a:t>IaaS</a:t>
            </a:r>
            <a:r>
              <a:rPr lang="en-US" dirty="0" smtClean="0"/>
              <a:t> frameworks, we need an abstraction layer on top of the </a:t>
            </a:r>
            <a:r>
              <a:rPr lang="en-US" dirty="0" err="1" smtClean="0"/>
              <a:t>IaaS</a:t>
            </a:r>
            <a:r>
              <a:rPr lang="en-US" dirty="0" smtClean="0"/>
              <a:t> framework.</a:t>
            </a:r>
          </a:p>
          <a:p>
            <a:r>
              <a:rPr lang="en-US" dirty="0" smtClean="0"/>
              <a:t>Experiment management is conducted with workflows controlled in shells, Python/</a:t>
            </a:r>
            <a:r>
              <a:rPr lang="en-US" dirty="0" err="1" smtClean="0"/>
              <a:t>iPython</a:t>
            </a:r>
            <a:r>
              <a:rPr lang="en-US" dirty="0" smtClean="0"/>
              <a:t>, as well as systems such as </a:t>
            </a:r>
            <a:r>
              <a:rPr lang="en-US" dirty="0" err="1" smtClean="0"/>
              <a:t>OpenStack's</a:t>
            </a:r>
            <a:r>
              <a:rPr lang="en-US" dirty="0" smtClean="0"/>
              <a:t> Heat.</a:t>
            </a:r>
          </a:p>
          <a:p>
            <a:r>
              <a:rPr lang="en-US" dirty="0" smtClean="0"/>
              <a:t>Accounting is supported through additional services such as user management and charge rate management.</a:t>
            </a:r>
          </a:p>
          <a:p>
            <a:r>
              <a:rPr lang="en-US" dirty="0" smtClean="0"/>
              <a:t>Not all features are yet implemented. Figure shows the main functionality that we target at this time to implement.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4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3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41E3E-538D-134E-A2D3-65C05F69AB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64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Naturally we want to monitor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72916-1AE8-9542-A42C-676A221E1C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7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2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7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9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2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3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4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0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8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408E24-CD6D-F245-BA50-44436EA389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0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openstack.org/wiki/NovaOrchestration/WorkflowEngin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loudmesh.github.i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7332"/>
            <a:ext cx="9144000" cy="1339057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: Software Defined Distributed Systems as a Service </a:t>
            </a:r>
            <a:r>
              <a:rPr lang="en-US" b="1" dirty="0" err="1" smtClean="0"/>
              <a:t>SDDSaaS</a:t>
            </a:r>
            <a:r>
              <a:rPr lang="en-US" sz="4800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03005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Workshop on the Development of a Next-Generation, Interoperable, 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Federated Network Cyberinfrastructure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Washington DC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October 1 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259291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Fox, </a:t>
            </a:r>
            <a:r>
              <a:rPr lang="en-US" sz="2000" b="1" dirty="0" err="1" smtClean="0">
                <a:solidFill>
                  <a:prstClr val="black"/>
                </a:solidFill>
                <a:cs typeface="Times New Roman" pitchFamily="18" charset="0"/>
              </a:rPr>
              <a:t>Gregor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von </a:t>
            </a:r>
            <a:r>
              <a:rPr lang="en-US" sz="2000" b="1" dirty="0" err="1" smtClean="0">
                <a:solidFill>
                  <a:prstClr val="black"/>
                </a:solidFill>
                <a:cs typeface="Times New Roman" pitchFamily="18" charset="0"/>
              </a:rPr>
              <a:t>Laszewski</a:t>
            </a: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n-US" sz="2000" b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05" y="19523"/>
            <a:ext cx="8229600" cy="990600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Functionality</a:t>
            </a:r>
            <a:endParaRPr lang="en-US" b="1" dirty="0"/>
          </a:p>
        </p:txBody>
      </p:sp>
      <p:grpSp>
        <p:nvGrpSpPr>
          <p:cNvPr id="6" name="Diagram group"/>
          <p:cNvGrpSpPr/>
          <p:nvPr/>
        </p:nvGrpSpPr>
        <p:grpSpPr>
          <a:xfrm>
            <a:off x="2455333" y="5069101"/>
            <a:ext cx="4338236" cy="1788899"/>
            <a:chOff x="0" y="1338791"/>
            <a:chExt cx="6095999" cy="89252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7" name="Group 6"/>
            <p:cNvGrpSpPr/>
            <p:nvPr/>
          </p:nvGrpSpPr>
          <p:grpSpPr>
            <a:xfrm>
              <a:off x="0" y="1338791"/>
              <a:ext cx="6095999" cy="892527"/>
              <a:chOff x="0" y="1338791"/>
              <a:chExt cx="6095999" cy="89252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0" y="1338791"/>
                <a:ext cx="6095999" cy="892527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26141" y="1364932"/>
                <a:ext cx="6043717" cy="8402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30480" rIns="4572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b="1" kern="1200" dirty="0" smtClean="0"/>
                  <a:t>User On-Ramp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/>
                  <a:t>Amazon, Azure, </a:t>
                </a:r>
                <a:r>
                  <a:rPr lang="en-US" b="1" kern="1200" dirty="0" err="1" smtClean="0"/>
                  <a:t>FutureSystems</a:t>
                </a:r>
                <a:r>
                  <a:rPr lang="en-US" b="1" kern="1200" dirty="0" smtClean="0"/>
                  <a:t>,  Comet, XSEDE,  </a:t>
                </a:r>
                <a:r>
                  <a:rPr lang="en-US" b="1" kern="1200" dirty="0" err="1" smtClean="0"/>
                  <a:t>ExoGeni</a:t>
                </a:r>
                <a:r>
                  <a:rPr lang="en-US" b="1" kern="1200" dirty="0" smtClean="0"/>
                  <a:t>, Other Science Clouds</a:t>
                </a:r>
                <a:endParaRPr lang="en-US" b="1" kern="1200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18157" y="142875"/>
            <a:ext cx="8571187" cy="5517511"/>
            <a:chOff x="318157" y="423169"/>
            <a:chExt cx="8571187" cy="523721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11" name="Freeform 10"/>
            <p:cNvSpPr/>
            <p:nvPr/>
          </p:nvSpPr>
          <p:spPr>
            <a:xfrm>
              <a:off x="3383822" y="4121834"/>
              <a:ext cx="2439857" cy="1400485"/>
            </a:xfrm>
            <a:custGeom>
              <a:avLst/>
              <a:gdLst>
                <a:gd name="connsiteX0" fmla="*/ 0 w 2439857"/>
                <a:gd name="connsiteY0" fmla="*/ 700243 h 1400485"/>
                <a:gd name="connsiteX1" fmla="*/ 1219929 w 2439857"/>
                <a:gd name="connsiteY1" fmla="*/ 0 h 1400485"/>
                <a:gd name="connsiteX2" fmla="*/ 2439858 w 2439857"/>
                <a:gd name="connsiteY2" fmla="*/ 700243 h 1400485"/>
                <a:gd name="connsiteX3" fmla="*/ 1219929 w 2439857"/>
                <a:gd name="connsiteY3" fmla="*/ 1400486 h 1400485"/>
                <a:gd name="connsiteX4" fmla="*/ 0 w 2439857"/>
                <a:gd name="connsiteY4" fmla="*/ 700243 h 14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857" h="1400485">
                  <a:moveTo>
                    <a:pt x="0" y="700243"/>
                  </a:moveTo>
                  <a:cubicBezTo>
                    <a:pt x="0" y="313509"/>
                    <a:pt x="546181" y="0"/>
                    <a:pt x="1219929" y="0"/>
                  </a:cubicBezTo>
                  <a:cubicBezTo>
                    <a:pt x="1893677" y="0"/>
                    <a:pt x="2439858" y="313509"/>
                    <a:pt x="2439858" y="700243"/>
                  </a:cubicBezTo>
                  <a:cubicBezTo>
                    <a:pt x="2439858" y="1086977"/>
                    <a:pt x="1893677" y="1400486"/>
                    <a:pt x="1219929" y="1400486"/>
                  </a:cubicBezTo>
                  <a:cubicBezTo>
                    <a:pt x="546181" y="1400486"/>
                    <a:pt x="0" y="1086977"/>
                    <a:pt x="0" y="700243"/>
                  </a:cubicBez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49" tIns="220336" rIns="372549" bIns="2203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atin typeface="Arial"/>
                  <a:cs typeface="Arial"/>
                </a:rPr>
                <a:t>Cloudmesh</a:t>
              </a:r>
              <a:endParaRPr lang="en-US" sz="2400" b="1" kern="1200" dirty="0">
                <a:latin typeface="Arial"/>
                <a:cs typeface="Arial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0800000">
              <a:off x="1366044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318157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Information Services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err="1" smtClean="0">
                  <a:latin typeface="Arial"/>
                  <a:cs typeface="Arial"/>
                </a:rPr>
                <a:t>CloudMetrics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13089708">
              <a:off x="1572278" y="3092967"/>
              <a:ext cx="2462373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531827" y="1808292"/>
              <a:ext cx="2607186" cy="1676620"/>
            </a:xfrm>
            <a:custGeom>
              <a:avLst/>
              <a:gdLst>
                <a:gd name="connsiteX0" fmla="*/ 0 w 2607186"/>
                <a:gd name="connsiteY0" fmla="*/ 167662 h 1676620"/>
                <a:gd name="connsiteX1" fmla="*/ 167662 w 2607186"/>
                <a:gd name="connsiteY1" fmla="*/ 0 h 1676620"/>
                <a:gd name="connsiteX2" fmla="*/ 2439524 w 2607186"/>
                <a:gd name="connsiteY2" fmla="*/ 0 h 1676620"/>
                <a:gd name="connsiteX3" fmla="*/ 2607186 w 2607186"/>
                <a:gd name="connsiteY3" fmla="*/ 167662 h 1676620"/>
                <a:gd name="connsiteX4" fmla="*/ 2607186 w 2607186"/>
                <a:gd name="connsiteY4" fmla="*/ 1508958 h 1676620"/>
                <a:gd name="connsiteX5" fmla="*/ 2439524 w 2607186"/>
                <a:gd name="connsiteY5" fmla="*/ 1676620 h 1676620"/>
                <a:gd name="connsiteX6" fmla="*/ 167662 w 2607186"/>
                <a:gd name="connsiteY6" fmla="*/ 1676620 h 1676620"/>
                <a:gd name="connsiteX7" fmla="*/ 0 w 2607186"/>
                <a:gd name="connsiteY7" fmla="*/ 1508958 h 1676620"/>
                <a:gd name="connsiteX8" fmla="*/ 0 w 2607186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7186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439524" y="0"/>
                  </a:lnTo>
                  <a:cubicBezTo>
                    <a:pt x="2532121" y="0"/>
                    <a:pt x="2607186" y="75065"/>
                    <a:pt x="2607186" y="167662"/>
                  </a:cubicBezTo>
                  <a:lnTo>
                    <a:pt x="2607186" y="1508958"/>
                  </a:lnTo>
                  <a:cubicBezTo>
                    <a:pt x="2607186" y="1601555"/>
                    <a:pt x="2532121" y="1676620"/>
                    <a:pt x="2439524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Provisioning 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Rain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smtClean="0">
                  <a:latin typeface="Arial"/>
                  <a:cs typeface="Arial"/>
                </a:rPr>
                <a:t>Cloud Shifting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Cloud Bursting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16114334">
              <a:off x="3196720" y="2298664"/>
              <a:ext cx="2703942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3250519" y="423169"/>
              <a:ext cx="2528972" cy="1676620"/>
            </a:xfrm>
            <a:custGeom>
              <a:avLst/>
              <a:gdLst>
                <a:gd name="connsiteX0" fmla="*/ 0 w 2528972"/>
                <a:gd name="connsiteY0" fmla="*/ 167662 h 1676620"/>
                <a:gd name="connsiteX1" fmla="*/ 167662 w 2528972"/>
                <a:gd name="connsiteY1" fmla="*/ 0 h 1676620"/>
                <a:gd name="connsiteX2" fmla="*/ 2361310 w 2528972"/>
                <a:gd name="connsiteY2" fmla="*/ 0 h 1676620"/>
                <a:gd name="connsiteX3" fmla="*/ 2528972 w 2528972"/>
                <a:gd name="connsiteY3" fmla="*/ 167662 h 1676620"/>
                <a:gd name="connsiteX4" fmla="*/ 2528972 w 2528972"/>
                <a:gd name="connsiteY4" fmla="*/ 1508958 h 1676620"/>
                <a:gd name="connsiteX5" fmla="*/ 2361310 w 2528972"/>
                <a:gd name="connsiteY5" fmla="*/ 1676620 h 1676620"/>
                <a:gd name="connsiteX6" fmla="*/ 167662 w 2528972"/>
                <a:gd name="connsiteY6" fmla="*/ 1676620 h 1676620"/>
                <a:gd name="connsiteX7" fmla="*/ 0 w 2528972"/>
                <a:gd name="connsiteY7" fmla="*/ 1508958 h 1676620"/>
                <a:gd name="connsiteX8" fmla="*/ 0 w 2528972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972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361310" y="0"/>
                  </a:lnTo>
                  <a:cubicBezTo>
                    <a:pt x="2453907" y="0"/>
                    <a:pt x="2528972" y="75065"/>
                    <a:pt x="2528972" y="167662"/>
                  </a:cubicBezTo>
                  <a:lnTo>
                    <a:pt x="2528972" y="1508958"/>
                  </a:lnTo>
                  <a:cubicBezTo>
                    <a:pt x="2528972" y="1601555"/>
                    <a:pt x="2453907" y="1676620"/>
                    <a:pt x="2361310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Virtual Machine</a:t>
              </a:r>
              <a:br>
                <a:rPr lang="en-US" sz="2400" b="1" kern="1200" dirty="0" smtClean="0">
                  <a:latin typeface="Arial"/>
                  <a:cs typeface="Arial"/>
                </a:rPr>
              </a:br>
              <a:r>
                <a:rPr lang="en-US" sz="2400" b="1" kern="1200" dirty="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err="1" smtClean="0">
                  <a:latin typeface="Arial"/>
                  <a:cs typeface="Arial"/>
                </a:rPr>
                <a:t>IaaS</a:t>
              </a:r>
              <a:r>
                <a:rPr lang="en-US" sz="1900" b="1" dirty="0" smtClean="0">
                  <a:latin typeface="Arial"/>
                  <a:cs typeface="Arial"/>
                </a:rPr>
                <a:t> Abstraction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8" name="Left Arrow 17"/>
            <p:cNvSpPr/>
            <p:nvPr/>
          </p:nvSpPr>
          <p:spPr>
            <a:xfrm rot="18900000">
              <a:off x="4974359" y="3013097"/>
              <a:ext cx="2248008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845267" y="1694362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Experiment</a:t>
              </a:r>
              <a:br>
                <a:rPr lang="en-US" sz="2400" b="1" kern="1200" dirty="0" smtClean="0">
                  <a:latin typeface="Arial"/>
                  <a:cs typeface="Arial"/>
                </a:rPr>
              </a:br>
              <a:r>
                <a:rPr lang="en-US" sz="2400" b="1" kern="1200" dirty="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Shell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err="1" smtClean="0">
                  <a:latin typeface="Arial"/>
                  <a:cs typeface="Arial"/>
                </a:rPr>
                <a:t>IPython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5934657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793569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Accounting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Internal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External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6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97"/>
    </mc:Choice>
    <mc:Fallback xmlns="">
      <p:transition spd="slow" advTm="5809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8" y="84706"/>
            <a:ext cx="8229600" cy="1143000"/>
          </a:xfrm>
        </p:spPr>
        <p:txBody>
          <a:bodyPr/>
          <a:lstStyle/>
          <a:p>
            <a:r>
              <a:rPr lang="en-US" b="1" dirty="0" smtClean="0"/>
              <a:t>Building Blocks of </a:t>
            </a:r>
            <a:r>
              <a:rPr lang="en-US" b="1" dirty="0" err="1" smtClean="0"/>
              <a:t>Cloudmesh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106"/>
            <a:ext cx="9144000" cy="5892894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Uses internally </a:t>
            </a:r>
            <a:r>
              <a:rPr lang="en-US" sz="2600" dirty="0" smtClean="0"/>
              <a:t>Libcloud</a:t>
            </a:r>
            <a:r>
              <a:rPr lang="en-US" sz="2600" dirty="0"/>
              <a:t> </a:t>
            </a:r>
            <a:r>
              <a:rPr lang="en-US" sz="2600" dirty="0" smtClean="0"/>
              <a:t>and Cobbler</a:t>
            </a:r>
          </a:p>
          <a:p>
            <a:r>
              <a:rPr lang="en-US" sz="2600" dirty="0"/>
              <a:t>Celery Task/Query manager (AMQP - </a:t>
            </a:r>
            <a:r>
              <a:rPr lang="en-US" sz="2600" dirty="0" err="1"/>
              <a:t>RabbitMQ</a:t>
            </a:r>
            <a:r>
              <a:rPr lang="en-US" sz="2600" dirty="0"/>
              <a:t>)</a:t>
            </a:r>
          </a:p>
          <a:p>
            <a:r>
              <a:rPr lang="en-US" sz="2600" dirty="0" err="1" smtClean="0"/>
              <a:t>MongoDB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b="1" dirty="0" smtClean="0"/>
              <a:t>Accesses via abstractions </a:t>
            </a:r>
            <a:r>
              <a:rPr lang="en-US" sz="2600" dirty="0" smtClean="0"/>
              <a:t>external systems/standards</a:t>
            </a:r>
          </a:p>
          <a:p>
            <a:r>
              <a:rPr lang="en-US" sz="2600" dirty="0" err="1" smtClean="0"/>
              <a:t>OpenPBS</a:t>
            </a:r>
            <a:r>
              <a:rPr lang="en-US" sz="2600" dirty="0" smtClean="0"/>
              <a:t>, Chef</a:t>
            </a:r>
          </a:p>
          <a:p>
            <a:r>
              <a:rPr lang="en-US" sz="2600" dirty="0" smtClean="0"/>
              <a:t>OpenStack (including tools like Heat), AWS EC2, Eucalyptus, Azure</a:t>
            </a:r>
          </a:p>
          <a:p>
            <a:r>
              <a:rPr lang="en-US" sz="2600" dirty="0" err="1" smtClean="0"/>
              <a:t>Xsede</a:t>
            </a:r>
            <a:r>
              <a:rPr lang="en-US" sz="2600" dirty="0" smtClean="0"/>
              <a:t> </a:t>
            </a:r>
            <a:r>
              <a:rPr lang="en-US" sz="2600" dirty="0"/>
              <a:t>user </a:t>
            </a:r>
            <a:r>
              <a:rPr lang="en-US" sz="2600" dirty="0" smtClean="0"/>
              <a:t>management (Amie) via </a:t>
            </a:r>
            <a:r>
              <a:rPr lang="en-US" sz="2600" dirty="0" err="1" smtClean="0"/>
              <a:t>Futuregrid</a:t>
            </a:r>
            <a:endParaRPr lang="en-US" sz="2600" dirty="0"/>
          </a:p>
          <a:p>
            <a:r>
              <a:rPr lang="en-US" sz="2600" b="1" dirty="0" smtClean="0"/>
              <a:t>Implementing</a:t>
            </a:r>
            <a:r>
              <a:rPr lang="en-US" sz="2600" dirty="0" smtClean="0"/>
              <a:t> Docker, </a:t>
            </a:r>
            <a:r>
              <a:rPr lang="en-US" sz="2600" dirty="0" err="1" smtClean="0"/>
              <a:t>Slurm</a:t>
            </a:r>
            <a:r>
              <a:rPr lang="en-US" sz="2600" dirty="0" smtClean="0"/>
              <a:t>, OCCI, </a:t>
            </a:r>
            <a:r>
              <a:rPr lang="en-US" sz="2600" dirty="0" err="1" smtClean="0"/>
              <a:t>Ansible</a:t>
            </a:r>
            <a:r>
              <a:rPr lang="en-US" sz="2600" dirty="0" smtClean="0"/>
              <a:t>, Puppet</a:t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b="1" dirty="0" smtClean="0"/>
              <a:t>Evaluating </a:t>
            </a:r>
            <a:r>
              <a:rPr lang="en-US" sz="2600" dirty="0" smtClean="0"/>
              <a:t>Razor, Juju, </a:t>
            </a:r>
            <a:r>
              <a:rPr lang="en-US" sz="2600" dirty="0" err="1" smtClean="0"/>
              <a:t>Xcat</a:t>
            </a:r>
            <a:r>
              <a:rPr lang="en-US" sz="2600" dirty="0" smtClean="0"/>
              <a:t> (Original Rain used this), Foreman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217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6" y="92375"/>
            <a:ext cx="8935326" cy="59828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SDDS Software Defined Distributed Systems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942" y="582483"/>
            <a:ext cx="9144000" cy="1521181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Cloudmesh</a:t>
            </a:r>
            <a:r>
              <a:rPr lang="en-US" sz="2000" b="1" dirty="0" smtClean="0"/>
              <a:t> </a:t>
            </a:r>
            <a:r>
              <a:rPr lang="en-US" sz="2000" dirty="0" smtClean="0"/>
              <a:t>builds infrastructure as SDDS consisting of one or more virtual clusters or slices with extensive built-in monitoring</a:t>
            </a:r>
          </a:p>
          <a:p>
            <a:r>
              <a:rPr lang="en-US" sz="2000" dirty="0" smtClean="0"/>
              <a:t>These slices are instantiated on infrastructures with various owners</a:t>
            </a:r>
          </a:p>
          <a:p>
            <a:r>
              <a:rPr lang="en-US" sz="2000" dirty="0" smtClean="0"/>
              <a:t>Controlled by roles/rules of Project, User, infrastructure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8151" y="2163839"/>
            <a:ext cx="5943303" cy="4276719"/>
            <a:chOff x="1814535" y="1123956"/>
            <a:chExt cx="5943303" cy="4276719"/>
          </a:xfrm>
        </p:grpSpPr>
        <p:cxnSp>
          <p:nvCxnSpPr>
            <p:cNvPr id="7" name="Straight Arrow Connector 6"/>
            <p:cNvCxnSpPr>
              <a:stCxn id="25" idx="1"/>
              <a:endCxn id="11" idx="6"/>
            </p:cNvCxnSpPr>
            <p:nvPr/>
          </p:nvCxnSpPr>
          <p:spPr>
            <a:xfrm flipH="1">
              <a:off x="4410075" y="2783098"/>
              <a:ext cx="314325" cy="3912"/>
            </a:xfrm>
            <a:prstGeom prst="straightConnector1">
              <a:avLst/>
            </a:prstGeom>
            <a:noFill/>
            <a:ln w="22225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3323545" y="1399174"/>
              <a:ext cx="1162731" cy="586740"/>
            </a:xfrm>
            <a:prstGeom prst="rect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9" name="Text Box 3"/>
            <p:cNvSpPr txBox="1"/>
            <p:nvPr/>
          </p:nvSpPr>
          <p:spPr>
            <a:xfrm>
              <a:off x="3566205" y="1506484"/>
              <a:ext cx="1052535" cy="33210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200" b="1" kern="0" dirty="0">
                  <a:solidFill>
                    <a:srgbClr val="000000"/>
                  </a:solidFill>
                  <a:latin typeface="Cambria"/>
                  <a:ea typeface="Calibri"/>
                </a:rPr>
                <a:t>Python or REST API</a:t>
              </a:r>
              <a:endParaRPr lang="en-US" sz="1200" b="1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23545" y="1123956"/>
              <a:ext cx="1162730" cy="374341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4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User in Project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437801" y="2595914"/>
              <a:ext cx="972274" cy="382191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0" tIns="9144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ea typeface="Calibri"/>
                  <a:cs typeface="Times New Roman"/>
                </a:rPr>
                <a:t>CMPlan</a:t>
              </a:r>
            </a:p>
          </p:txBody>
        </p:sp>
        <p:cxnSp>
          <p:nvCxnSpPr>
            <p:cNvPr id="12" name="Straight Arrow Connector 11"/>
            <p:cNvCxnSpPr>
              <a:stCxn id="44" idx="2"/>
              <a:endCxn id="11" idx="0"/>
            </p:cNvCxnSpPr>
            <p:nvPr/>
          </p:nvCxnSpPr>
          <p:spPr>
            <a:xfrm>
              <a:off x="3923643" y="2218282"/>
              <a:ext cx="295" cy="37763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3" name="Oval 12"/>
            <p:cNvSpPr/>
            <p:nvPr/>
          </p:nvSpPr>
          <p:spPr>
            <a:xfrm>
              <a:off x="3323545" y="3556154"/>
              <a:ext cx="1229124" cy="247155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>
                  <a:solidFill>
                    <a:prstClr val="white"/>
                  </a:solidFill>
                  <a:ea typeface="Calibri"/>
                  <a:cs typeface="Times New Roman"/>
                </a:rPr>
                <a:t>CMProv</a:t>
              </a:r>
              <a:endParaRPr lang="en-US" sz="1400" b="1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4" name="Straight Arrow Connector 13"/>
            <p:cNvCxnSpPr>
              <a:stCxn id="11" idx="4"/>
              <a:endCxn id="13" idx="0"/>
            </p:cNvCxnSpPr>
            <p:nvPr/>
          </p:nvCxnSpPr>
          <p:spPr>
            <a:xfrm>
              <a:off x="3923938" y="2978105"/>
              <a:ext cx="14169" cy="578049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5" name="Oval 14"/>
            <p:cNvSpPr/>
            <p:nvPr/>
          </p:nvSpPr>
          <p:spPr>
            <a:xfrm>
              <a:off x="1872638" y="2593422"/>
              <a:ext cx="1115400" cy="384683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 err="1">
                  <a:solidFill>
                    <a:prstClr val="white"/>
                  </a:solidFill>
                  <a:ea typeface="Calibri"/>
                  <a:cs typeface="Times New Roman"/>
                </a:rPr>
                <a:t>CMMon</a:t>
              </a:r>
              <a:endParaRPr lang="en-US" sz="1400" b="1" kern="0" dirty="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16" name="Straight Arrow Connector 15"/>
            <p:cNvCxnSpPr>
              <a:stCxn id="15" idx="6"/>
              <a:endCxn id="11" idx="2"/>
            </p:cNvCxnSpPr>
            <p:nvPr/>
          </p:nvCxnSpPr>
          <p:spPr>
            <a:xfrm>
              <a:off x="2988038" y="2785764"/>
              <a:ext cx="449763" cy="124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1814535" y="3122403"/>
              <a:ext cx="1267799" cy="668410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3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Infrastructure (Cluster, Storage, Network, CPS)</a:t>
              </a:r>
              <a:r>
                <a:rPr lang="en-US" sz="14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14535" y="3790207"/>
              <a:ext cx="1277303" cy="1610468"/>
            </a:xfrm>
            <a:prstGeom prst="rect">
              <a:avLst/>
            </a:prstGeom>
            <a:noFill/>
            <a:ln w="19050" cap="flat" cmpd="sng" algn="ctr">
              <a:solidFill>
                <a:srgbClr val="CACACA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9538" indent="-109538">
                <a:lnSpc>
                  <a:spcPts val="1200"/>
                </a:lnSpc>
                <a:buFont typeface="Symbol"/>
                <a:buChar char=""/>
                <a:defRPr/>
              </a:pPr>
              <a:r>
                <a:rPr lang="en-US" sz="1200" b="1" kern="0" dirty="0">
                  <a:solidFill>
                    <a:srgbClr val="000000"/>
                  </a:solidFill>
                  <a:ea typeface="Times New Roman"/>
                </a:rPr>
                <a:t>Instance Type</a:t>
              </a:r>
              <a:endParaRPr lang="en-US" sz="1200" b="1" kern="0" dirty="0">
                <a:solidFill>
                  <a:prstClr val="white"/>
                </a:solidFill>
                <a:ea typeface="Times New Roman"/>
              </a:endParaRPr>
            </a:p>
            <a:p>
              <a:pPr marL="109538" indent="-109538">
                <a:lnSpc>
                  <a:spcPts val="1200"/>
                </a:lnSpc>
                <a:buFont typeface="Symbol"/>
                <a:buChar char=""/>
                <a:defRPr/>
              </a:pPr>
              <a:r>
                <a:rPr lang="en-US" sz="1200" b="1" kern="0" dirty="0">
                  <a:solidFill>
                    <a:srgbClr val="000000"/>
                  </a:solidFill>
                  <a:ea typeface="Times New Roman"/>
                </a:rPr>
                <a:t>Current State</a:t>
              </a:r>
              <a:endParaRPr lang="en-US" sz="1200" b="1" kern="0" dirty="0">
                <a:solidFill>
                  <a:prstClr val="white"/>
                </a:solidFill>
                <a:ea typeface="Times New Roman"/>
              </a:endParaRPr>
            </a:p>
            <a:p>
              <a:pPr marL="109538" indent="-109538">
                <a:lnSpc>
                  <a:spcPts val="1200"/>
                </a:lnSpc>
                <a:buFont typeface="Symbol"/>
                <a:buChar char=""/>
                <a:defRPr/>
              </a:pPr>
              <a:r>
                <a:rPr lang="en-US" sz="1200" b="1" kern="0" dirty="0">
                  <a:solidFill>
                    <a:srgbClr val="000000"/>
                  </a:solidFill>
                  <a:ea typeface="Times New Roman"/>
                </a:rPr>
                <a:t>Management Structure</a:t>
              </a:r>
              <a:endParaRPr lang="en-US" sz="1200" b="1" kern="0" dirty="0">
                <a:solidFill>
                  <a:prstClr val="white"/>
                </a:solidFill>
                <a:ea typeface="Times New Roman"/>
              </a:endParaRPr>
            </a:p>
            <a:p>
              <a:pPr marL="109538" indent="-109538">
                <a:lnSpc>
                  <a:spcPts val="1200"/>
                </a:lnSpc>
                <a:buFont typeface="Symbol"/>
                <a:buChar char=""/>
                <a:defRPr/>
              </a:pPr>
              <a:r>
                <a:rPr lang="en-US" sz="1200" b="1" kern="0" dirty="0">
                  <a:solidFill>
                    <a:srgbClr val="000000"/>
                  </a:solidFill>
                  <a:ea typeface="Times New Roman"/>
                </a:rPr>
                <a:t>Provisioning Rules</a:t>
              </a:r>
              <a:endParaRPr lang="en-US" sz="1200" b="1" kern="0" dirty="0">
                <a:solidFill>
                  <a:prstClr val="white"/>
                </a:solidFill>
                <a:ea typeface="Times New Roman"/>
              </a:endParaRPr>
            </a:p>
            <a:p>
              <a:pPr marL="109538" indent="-109538">
                <a:lnSpc>
                  <a:spcPts val="1200"/>
                </a:lnSpc>
                <a:buFont typeface="Symbol"/>
                <a:buChar char=""/>
                <a:defRPr/>
              </a:pPr>
              <a:r>
                <a:rPr lang="en-US" sz="1200" b="1" kern="0" dirty="0">
                  <a:solidFill>
                    <a:srgbClr val="000000"/>
                  </a:solidFill>
                  <a:ea typeface="Times New Roman"/>
                </a:rPr>
                <a:t>Usage Rules (depends on user roles)</a:t>
              </a:r>
              <a:endParaRPr lang="en-US" sz="1200" b="1" kern="0" dirty="0">
                <a:solidFill>
                  <a:prstClr val="white"/>
                </a:solidFill>
                <a:ea typeface="Times New Roman"/>
              </a:endParaRPr>
            </a:p>
          </p:txBody>
        </p:sp>
        <p:sp>
          <p:nvSpPr>
            <p:cNvPr id="19" name="Flowchart: Magnetic Disk 18"/>
            <p:cNvSpPr/>
            <p:nvPr/>
          </p:nvSpPr>
          <p:spPr>
            <a:xfrm>
              <a:off x="3343253" y="4123607"/>
              <a:ext cx="1161370" cy="570746"/>
            </a:xfrm>
            <a:prstGeom prst="flowChartMagneticDisk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400"/>
                </a:lnSpc>
                <a:defRPr/>
              </a:pPr>
              <a:endParaRPr lang="en-US" sz="1400" b="1" kern="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930038" y="3803309"/>
              <a:ext cx="0" cy="32029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1" name="Straight Connector 20"/>
            <p:cNvCxnSpPr>
              <a:endCxn id="19" idx="2"/>
            </p:cNvCxnSpPr>
            <p:nvPr/>
          </p:nvCxnSpPr>
          <p:spPr>
            <a:xfrm>
              <a:off x="3133703" y="4405361"/>
              <a:ext cx="209550" cy="3619"/>
            </a:xfrm>
            <a:prstGeom prst="line">
              <a:avLst/>
            </a:prstGeom>
            <a:noFill/>
            <a:ln w="158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sp>
          <p:nvSpPr>
            <p:cNvPr id="22" name="Flowchart: Magnetic Disk 21"/>
            <p:cNvSpPr/>
            <p:nvPr/>
          </p:nvSpPr>
          <p:spPr>
            <a:xfrm>
              <a:off x="5978843" y="1894500"/>
              <a:ext cx="839470" cy="458288"/>
            </a:xfrm>
            <a:prstGeom prst="flowChartMagneticDisk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Results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846713" y="2593422"/>
              <a:ext cx="1111182" cy="289560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 err="1">
                  <a:solidFill>
                    <a:prstClr val="white"/>
                  </a:solidFill>
                  <a:ea typeface="Calibri"/>
                  <a:cs typeface="Times New Roman"/>
                </a:rPr>
                <a:t>CMExec</a:t>
              </a:r>
              <a:endParaRPr lang="en-US" sz="1400" b="1" kern="0" dirty="0">
                <a:solidFill>
                  <a:prstClr val="white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24" name="Straight Arrow Connector 23"/>
            <p:cNvCxnSpPr>
              <a:stCxn id="23" idx="4"/>
            </p:cNvCxnSpPr>
            <p:nvPr/>
          </p:nvCxnSpPr>
          <p:spPr>
            <a:xfrm>
              <a:off x="6402304" y="2882982"/>
              <a:ext cx="889" cy="21999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>
            <a:xfrm>
              <a:off x="4724400" y="2588090"/>
              <a:ext cx="836295" cy="390016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4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User Roles</a:t>
              </a:r>
            </a:p>
          </p:txBody>
        </p:sp>
        <p:cxnSp>
          <p:nvCxnSpPr>
            <p:cNvPr id="26" name="Straight Arrow Connector 25"/>
            <p:cNvCxnSpPr>
              <a:stCxn id="25" idx="3"/>
            </p:cNvCxnSpPr>
            <p:nvPr/>
          </p:nvCxnSpPr>
          <p:spPr>
            <a:xfrm>
              <a:off x="5560695" y="2783098"/>
              <a:ext cx="276705" cy="0"/>
            </a:xfrm>
            <a:prstGeom prst="straightConnector1">
              <a:avLst/>
            </a:prstGeom>
            <a:noFill/>
            <a:ln w="22225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27" name="Straight Arrow Connector 26"/>
            <p:cNvCxnSpPr>
              <a:stCxn id="23" idx="0"/>
              <a:endCxn id="22" idx="3"/>
            </p:cNvCxnSpPr>
            <p:nvPr/>
          </p:nvCxnSpPr>
          <p:spPr>
            <a:xfrm flipH="1" flipV="1">
              <a:off x="6398578" y="2352788"/>
              <a:ext cx="3726" cy="24063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8" name="Rounded Rectangle 27"/>
            <p:cNvSpPr/>
            <p:nvPr/>
          </p:nvSpPr>
          <p:spPr>
            <a:xfrm>
              <a:off x="3333750" y="4930248"/>
              <a:ext cx="2247898" cy="470427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headEnd/>
              <a:tailE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US" sz="13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User role and infrastructure rule dependent security checks</a:t>
              </a:r>
            </a:p>
          </p:txBody>
        </p:sp>
        <p:cxnSp>
          <p:nvCxnSpPr>
            <p:cNvPr id="29" name="Straight Arrow Connector 28"/>
            <p:cNvCxnSpPr>
              <a:stCxn id="25" idx="2"/>
            </p:cNvCxnSpPr>
            <p:nvPr/>
          </p:nvCxnSpPr>
          <p:spPr>
            <a:xfrm>
              <a:off x="5142548" y="2978106"/>
              <a:ext cx="20977" cy="1918858"/>
            </a:xfrm>
            <a:prstGeom prst="straightConnector1">
              <a:avLst/>
            </a:prstGeom>
            <a:noFill/>
            <a:ln w="22225" cap="flat" cmpd="sng" algn="ctr">
              <a:solidFill>
                <a:srgbClr val="1F497D"/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30" name="Straight Arrow Connector 29"/>
            <p:cNvCxnSpPr>
              <a:stCxn id="13" idx="6"/>
            </p:cNvCxnSpPr>
            <p:nvPr/>
          </p:nvCxnSpPr>
          <p:spPr>
            <a:xfrm flipV="1">
              <a:off x="4552669" y="3679731"/>
              <a:ext cx="1118219" cy="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31" name="Straight Arrow Connector 30"/>
            <p:cNvCxnSpPr>
              <a:stCxn id="19" idx="3"/>
            </p:cNvCxnSpPr>
            <p:nvPr/>
          </p:nvCxnSpPr>
          <p:spPr>
            <a:xfrm flipH="1">
              <a:off x="3923622" y="4694353"/>
              <a:ext cx="316" cy="23451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Rectangle 31"/>
            <p:cNvSpPr/>
            <p:nvPr/>
          </p:nvSpPr>
          <p:spPr>
            <a:xfrm>
              <a:off x="4535268" y="1364410"/>
              <a:ext cx="1863310" cy="38112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prstClr val="black"/>
                  </a:solidFill>
                  <a:ea typeface="Calibri"/>
                </a:rPr>
                <a:t>Request</a:t>
              </a:r>
              <a:endParaRPr lang="en-US" sz="1400" kern="0" dirty="0">
                <a:solidFill>
                  <a:prstClr val="black"/>
                </a:solidFill>
                <a:ea typeface="Times New Roman"/>
              </a:endParaRPr>
            </a:p>
            <a:p>
              <a:pPr>
                <a:defRPr/>
              </a:pPr>
              <a:r>
                <a:rPr lang="en-US" sz="1400" kern="0" dirty="0">
                  <a:solidFill>
                    <a:prstClr val="black"/>
                  </a:solidFill>
                  <a:ea typeface="Calibri"/>
                </a:rPr>
                <a:t>       </a:t>
              </a:r>
              <a:r>
                <a:rPr lang="en-US" sz="1400" kern="0" dirty="0">
                  <a:solidFill>
                    <a:prstClr val="black"/>
                  </a:solidFill>
                  <a:latin typeface="Cambria" panose="02040503050406030204" pitchFamily="18" charset="0"/>
                  <a:ea typeface="Calibri"/>
                </a:rPr>
                <a:t>Execution</a:t>
              </a:r>
              <a:r>
                <a:rPr lang="en-US" sz="1400" kern="0" dirty="0">
                  <a:solidFill>
                    <a:prstClr val="black"/>
                  </a:solidFill>
                  <a:ea typeface="Calibri"/>
                </a:rPr>
                <a:t> </a:t>
              </a:r>
              <a:r>
                <a:rPr lang="en-US" sz="1200" kern="0" dirty="0">
                  <a:solidFill>
                    <a:prstClr val="black"/>
                  </a:solidFill>
                  <a:latin typeface="Times New Roman"/>
                  <a:ea typeface="Calibri"/>
                </a:rPr>
                <a:t>in Project</a:t>
              </a:r>
              <a:endParaRPr lang="en-US" sz="1400" kern="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Times New Roman"/>
                  <a:ea typeface="Calibri"/>
                  <a:cs typeface="Iskoola Pota"/>
                </a:rPr>
                <a:t> </a:t>
              </a:r>
              <a:endParaRPr lang="en-US" sz="1400" kern="0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962400" y="2218281"/>
              <a:ext cx="723265" cy="3655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mbria"/>
                  <a:ea typeface="Calibri"/>
                </a:rPr>
                <a:t>Request</a:t>
              </a:r>
              <a:endParaRPr lang="en-US" sz="1200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  <a:p>
              <a:pPr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mbria"/>
                  <a:ea typeface="Calibri"/>
                </a:rPr>
                <a:t> SDDS</a:t>
              </a:r>
              <a:r>
                <a:rPr lang="en-US" sz="1100" kern="0" dirty="0">
                  <a:solidFill>
                    <a:prstClr val="white"/>
                  </a:solidFill>
                  <a:latin typeface="Times New Roman"/>
                  <a:ea typeface="Calibri"/>
                  <a:cs typeface="Iskoola Pota"/>
                </a:rPr>
                <a:t> </a:t>
              </a:r>
              <a:endParaRPr lang="en-US" sz="1200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72685" y="3039179"/>
              <a:ext cx="541463" cy="3137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mbria"/>
                  <a:ea typeface="Calibri"/>
                </a:rPr>
                <a:t>Select</a:t>
              </a:r>
              <a:endParaRPr lang="en-US" sz="1200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  <a:p>
              <a:pPr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Cambria"/>
                  <a:ea typeface="Calibri"/>
                </a:rPr>
                <a:t>Plan</a:t>
              </a:r>
              <a:r>
                <a:rPr lang="en-US" sz="1100" kern="0" dirty="0">
                  <a:solidFill>
                    <a:prstClr val="white"/>
                  </a:solidFill>
                  <a:latin typeface="Times New Roman"/>
                  <a:ea typeface="Calibri"/>
                  <a:cs typeface="Iskoola Pota"/>
                </a:rPr>
                <a:t> </a:t>
              </a:r>
              <a:endParaRPr lang="en-US" sz="1200" kern="0" dirty="0">
                <a:solidFill>
                  <a:prstClr val="white"/>
                </a:solidFill>
                <a:latin typeface="Times New Roman"/>
                <a:ea typeface="Times New Roman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608343" y="3102683"/>
              <a:ext cx="2149495" cy="2085224"/>
              <a:chOff x="6017217" y="3477377"/>
              <a:chExt cx="2149495" cy="2085224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079762" y="3477377"/>
                <a:ext cx="2086950" cy="2085224"/>
              </a:xfrm>
              <a:prstGeom prst="rect">
                <a:avLst/>
              </a:prstGeom>
              <a:noFill/>
              <a:ln w="19050" cap="flat" cmpd="sng" algn="ctr">
                <a:solidFill>
                  <a:srgbClr val="CACACA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09538" indent="-109538">
                  <a:lnSpc>
                    <a:spcPct val="115000"/>
                  </a:lnSpc>
                  <a:buFont typeface="Symbol"/>
                  <a:buChar char=""/>
                  <a:defRPr/>
                </a:pPr>
                <a:endParaRPr lang="en-US" sz="1000" b="1" kern="0" dirty="0">
                  <a:solidFill>
                    <a:srgbClr val="000000"/>
                  </a:solidFill>
                  <a:latin typeface="Cambria"/>
                  <a:ea typeface="Times New Roman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079762" y="3477670"/>
                <a:ext cx="2086950" cy="477519"/>
              </a:xfrm>
              <a:prstGeom prst="rect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lang="en-US" sz="1300" b="1" kern="0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Requested SDDS as federated Virtual Infrastructures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6633187" y="4545740"/>
                <a:ext cx="0" cy="32365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943846" y="5152999"/>
                <a:ext cx="278916" cy="10093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689487" y="4869179"/>
                <a:ext cx="975" cy="33378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7023712" y="4301432"/>
                <a:ext cx="306516" cy="126947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dash"/>
              </a:ln>
              <a:effectLst/>
            </p:spPr>
          </p:cxnSp>
          <p:grpSp>
            <p:nvGrpSpPr>
              <p:cNvPr id="51" name="Group 50"/>
              <p:cNvGrpSpPr/>
              <p:nvPr/>
            </p:nvGrpSpPr>
            <p:grpSpPr>
              <a:xfrm>
                <a:off x="6019800" y="3962400"/>
                <a:ext cx="1205545" cy="633919"/>
                <a:chOff x="2610197" y="710035"/>
                <a:chExt cx="1918378" cy="930140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2610197" y="710035"/>
                  <a:ext cx="1918378" cy="813965"/>
                  <a:chOff x="2610197" y="633835"/>
                  <a:chExt cx="1918378" cy="813965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3" name="Cube 72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  <a:defRPr/>
                    </a:pPr>
                    <a:r>
                      <a:rPr lang="en-US" sz="1200" kern="0" dirty="0">
                        <a:solidFill>
                          <a:prstClr val="white"/>
                        </a:solidFill>
                      </a:rPr>
                      <a:t>     #1Virtual </a:t>
                    </a:r>
                    <a:r>
                      <a:rPr lang="en-US" sz="1000" kern="0" dirty="0">
                        <a:solidFill>
                          <a:prstClr val="white"/>
                        </a:solidFill>
                      </a:rPr>
                      <a:t>infra.</a:t>
                    </a:r>
                  </a:p>
                </p:txBody>
              </p: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3395824" y="1188578"/>
                  <a:ext cx="906063" cy="451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400" kern="0" dirty="0">
                      <a:solidFill>
                        <a:prstClr val="black"/>
                      </a:solidFill>
                    </a:rPr>
                    <a:t>Linux</a:t>
                  </a: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6934200" y="4343400"/>
                <a:ext cx="1205545" cy="609600"/>
                <a:chOff x="5042855" y="990600"/>
                <a:chExt cx="1205545" cy="60960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042855" y="990600"/>
                  <a:ext cx="1205545" cy="554742"/>
                  <a:chOff x="2610197" y="633835"/>
                  <a:chExt cx="1918378" cy="813965"/>
                </a:xfrm>
              </p:grpSpPr>
              <p:sp>
                <p:nvSpPr>
                  <p:cNvPr id="67" name="Oval 66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8" name="Cube 67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  <a:defRPr/>
                    </a:pPr>
                    <a:r>
                      <a:rPr lang="en-US" sz="1200" kern="0" dirty="0">
                        <a:solidFill>
                          <a:prstClr val="white"/>
                        </a:solidFill>
                      </a:rPr>
                      <a:t>     #2 Virtual </a:t>
                    </a:r>
                    <a:r>
                      <a:rPr lang="en-US" sz="1000" kern="0" dirty="0">
                        <a:solidFill>
                          <a:prstClr val="white"/>
                        </a:solidFill>
                      </a:rPr>
                      <a:t>infra.</a:t>
                    </a:r>
                  </a:p>
                </p:txBody>
              </p:sp>
            </p:grpSp>
            <p:sp>
              <p:nvSpPr>
                <p:cNvPr id="66" name="TextBox 65"/>
                <p:cNvSpPr txBox="1"/>
                <p:nvPr/>
              </p:nvSpPr>
              <p:spPr>
                <a:xfrm>
                  <a:off x="5366317" y="1323201"/>
                  <a:ext cx="76783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</a:rPr>
                    <a:t>Windows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6017217" y="4648200"/>
                <a:ext cx="1205545" cy="633919"/>
                <a:chOff x="2610197" y="710035"/>
                <a:chExt cx="1918378" cy="930140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2610197" y="710035"/>
                  <a:ext cx="1918378" cy="813965"/>
                  <a:chOff x="2610197" y="633835"/>
                  <a:chExt cx="1918378" cy="813965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" name="Cube 62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  <a:defRPr/>
                    </a:pPr>
                    <a:r>
                      <a:rPr lang="en-US" sz="1200" kern="0" dirty="0">
                        <a:solidFill>
                          <a:prstClr val="white"/>
                        </a:solidFill>
                      </a:rPr>
                      <a:t>     #3Virtual </a:t>
                    </a:r>
                    <a:r>
                      <a:rPr lang="en-US" sz="1000" kern="0" dirty="0">
                        <a:solidFill>
                          <a:prstClr val="white"/>
                        </a:solidFill>
                      </a:rPr>
                      <a:t>infra.</a:t>
                    </a: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3395824" y="1188578"/>
                  <a:ext cx="906063" cy="451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400" kern="0" dirty="0">
                      <a:solidFill>
                        <a:prstClr val="black"/>
                      </a:solidFill>
                    </a:rPr>
                    <a:t>Linux</a:t>
                  </a: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6934200" y="4953000"/>
                <a:ext cx="1205545" cy="609600"/>
                <a:chOff x="5042855" y="990600"/>
                <a:chExt cx="1205545" cy="609600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5042855" y="990600"/>
                  <a:ext cx="1205545" cy="554742"/>
                  <a:chOff x="2610197" y="633835"/>
                  <a:chExt cx="1918378" cy="813965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2817047" y="933537"/>
                    <a:ext cx="1711528" cy="514263"/>
                  </a:xfrm>
                  <a:prstGeom prst="ellipse">
                    <a:avLst/>
                  </a:prstGeom>
                  <a:solidFill>
                    <a:srgbClr val="CACACA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8" name="Cube 57"/>
                  <p:cNvSpPr/>
                  <p:nvPr/>
                </p:nvSpPr>
                <p:spPr>
                  <a:xfrm>
                    <a:off x="2932657" y="682822"/>
                    <a:ext cx="1331464" cy="534671"/>
                  </a:xfrm>
                  <a:prstGeom prst="cube">
                    <a:avLst>
                      <a:gd name="adj" fmla="val 51955"/>
                    </a:avLst>
                  </a:prstGeom>
                  <a:gradFill rotWithShape="1">
                    <a:gsLst>
                      <a:gs pos="0">
                        <a:srgbClr val="574B6D"/>
                      </a:gs>
                      <a:gs pos="80000">
                        <a:srgbClr val="8064A2">
                          <a:shade val="93000"/>
                          <a:satMod val="130000"/>
                        </a:srgbClr>
                      </a:gs>
                      <a:gs pos="100000">
                        <a:srgbClr val="8064A2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8064A2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2610197" y="633835"/>
                    <a:ext cx="1744968" cy="6623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  <a:defRPr/>
                    </a:pPr>
                    <a:r>
                      <a:rPr lang="en-US" sz="1200" kern="0" dirty="0">
                        <a:solidFill>
                          <a:prstClr val="white"/>
                        </a:solidFill>
                      </a:rPr>
                      <a:t>     #4 Virtual </a:t>
                    </a:r>
                    <a:r>
                      <a:rPr lang="en-US" sz="1000" kern="0" dirty="0">
                        <a:solidFill>
                          <a:prstClr val="white"/>
                        </a:solidFill>
                      </a:rPr>
                      <a:t>infra.</a:t>
                    </a:r>
                  </a:p>
                </p:txBody>
              </p: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5366317" y="1323201"/>
                  <a:ext cx="81464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kern="0" dirty="0">
                      <a:solidFill>
                        <a:prstClr val="black"/>
                      </a:solidFill>
                    </a:rPr>
                    <a:t>Mac OS X </a:t>
                  </a:r>
                </a:p>
              </p:txBody>
            </p:sp>
          </p:grpSp>
        </p:grpSp>
        <p:cxnSp>
          <p:nvCxnSpPr>
            <p:cNvPr id="36" name="Curved Connector 35"/>
            <p:cNvCxnSpPr>
              <a:stCxn id="15" idx="6"/>
              <a:endCxn id="13" idx="1"/>
            </p:cNvCxnSpPr>
            <p:nvPr/>
          </p:nvCxnSpPr>
          <p:spPr>
            <a:xfrm>
              <a:off x="2988038" y="2785764"/>
              <a:ext cx="515508" cy="806585"/>
            </a:xfrm>
            <a:prstGeom prst="curvedConnector2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37" name="Curved Connector 36"/>
            <p:cNvCxnSpPr/>
            <p:nvPr/>
          </p:nvCxnSpPr>
          <p:spPr>
            <a:xfrm>
              <a:off x="2790144" y="2131614"/>
              <a:ext cx="793150" cy="518567"/>
            </a:xfrm>
            <a:prstGeom prst="curvedConnector2">
              <a:avLst/>
            </a:prstGeom>
            <a:noFill/>
            <a:ln w="158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cxnSp>
          <p:nvCxnSpPr>
            <p:cNvPr id="38" name="Curved Connector 37"/>
            <p:cNvCxnSpPr>
              <a:endCxn id="25" idx="0"/>
            </p:cNvCxnSpPr>
            <p:nvPr/>
          </p:nvCxnSpPr>
          <p:spPr>
            <a:xfrm rot="16200000" flipH="1">
              <a:off x="4375812" y="1821354"/>
              <a:ext cx="895546" cy="637925"/>
            </a:xfrm>
            <a:prstGeom prst="curvedConnector3">
              <a:avLst>
                <a:gd name="adj1" fmla="val 50000"/>
              </a:avLst>
            </a:prstGeom>
            <a:noFill/>
            <a:ln w="15875" cap="flat" cmpd="sng" algn="ctr">
              <a:solidFill>
                <a:sysClr val="window" lastClr="FFFFFF">
                  <a:lumMod val="65000"/>
                </a:sysClr>
              </a:solidFill>
              <a:prstDash val="sysDash"/>
            </a:ln>
            <a:effectLst/>
          </p:spPr>
        </p:cxnSp>
        <p:cxnSp>
          <p:nvCxnSpPr>
            <p:cNvPr id="39" name="Curved Connector 38"/>
            <p:cNvCxnSpPr>
              <a:stCxn id="8" idx="3"/>
              <a:endCxn id="23" idx="1"/>
            </p:cNvCxnSpPr>
            <p:nvPr/>
          </p:nvCxnSpPr>
          <p:spPr>
            <a:xfrm>
              <a:off x="4486276" y="1692544"/>
              <a:ext cx="1523166" cy="943283"/>
            </a:xfrm>
            <a:prstGeom prst="curvedConnector2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tailEnd type="triangle" w="lg" len="lg"/>
            </a:ln>
            <a:effectLst/>
          </p:spPr>
        </p:cxnSp>
        <p:cxnSp>
          <p:nvCxnSpPr>
            <p:cNvPr id="40" name="Straight Arrow Connector 39"/>
            <p:cNvCxnSpPr>
              <a:endCxn id="15" idx="4"/>
            </p:cNvCxnSpPr>
            <p:nvPr/>
          </p:nvCxnSpPr>
          <p:spPr>
            <a:xfrm flipV="1">
              <a:off x="2430327" y="2978105"/>
              <a:ext cx="11" cy="13358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41" name="Flowchart: Magnetic Disk 40"/>
            <p:cNvSpPr/>
            <p:nvPr/>
          </p:nvSpPr>
          <p:spPr>
            <a:xfrm>
              <a:off x="1865925" y="1863547"/>
              <a:ext cx="997313" cy="465895"/>
            </a:xfrm>
            <a:prstGeom prst="flowChartMagneticDisk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Repository</a:t>
              </a:r>
            </a:p>
          </p:txBody>
        </p:sp>
        <p:cxnSp>
          <p:nvCxnSpPr>
            <p:cNvPr id="42" name="Curved Connector 41"/>
            <p:cNvCxnSpPr>
              <a:stCxn id="25" idx="1"/>
              <a:endCxn id="13" idx="7"/>
            </p:cNvCxnSpPr>
            <p:nvPr/>
          </p:nvCxnSpPr>
          <p:spPr>
            <a:xfrm rot="10800000" flipV="1">
              <a:off x="4372668" y="2783097"/>
              <a:ext cx="351732" cy="809251"/>
            </a:xfrm>
            <a:prstGeom prst="curvedConnector2">
              <a:avLst/>
            </a:prstGeom>
            <a:noFill/>
            <a:ln w="19050" cap="flat" cmpd="sng" algn="ctr">
              <a:solidFill>
                <a:srgbClr val="1F497D"/>
              </a:solidFill>
              <a:prstDash val="solid"/>
              <a:tailEnd type="triangle" w="lg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3462172" y="4090957"/>
              <a:ext cx="951869" cy="633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300" b="1" kern="0" dirty="0">
                  <a:solidFill>
                    <a:prstClr val="black"/>
                  </a:solidFill>
                  <a:ea typeface="Calibri"/>
                  <a:cs typeface="Times New Roman"/>
                </a:rPr>
                <a:t>Image and Template Library</a:t>
              </a:r>
              <a:endParaRPr lang="en-US" sz="1300" kern="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05201" y="1889662"/>
              <a:ext cx="836884" cy="32862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ot="0" spcFirstLastPara="0" vert="horz" wrap="square" lIns="91440" tIns="9144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ea typeface="Calibri"/>
                  <a:cs typeface="Times New Roman"/>
                </a:rPr>
                <a:t>SDDSL</a:t>
              </a:r>
            </a:p>
          </p:txBody>
        </p:sp>
      </p:grpSp>
      <p:sp>
        <p:nvSpPr>
          <p:cNvPr id="75" name="Content Placeholder 2"/>
          <p:cNvSpPr txBox="1">
            <a:spLocks/>
          </p:cNvSpPr>
          <p:nvPr/>
        </p:nvSpPr>
        <p:spPr>
          <a:xfrm>
            <a:off x="6535404" y="1967580"/>
            <a:ext cx="2396768" cy="4248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One needs general hypervisor and bare-metal slices to support research 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</a:rPr>
              <a:t>Gives an </a:t>
            </a:r>
            <a:r>
              <a:rPr lang="en-US" sz="2000" b="1" dirty="0" smtClean="0">
                <a:solidFill>
                  <a:prstClr val="black"/>
                </a:solidFill>
              </a:rPr>
              <a:t>experiment </a:t>
            </a:r>
            <a:r>
              <a:rPr lang="en-US" sz="2000" b="1" dirty="0">
                <a:solidFill>
                  <a:prstClr val="black"/>
                </a:solidFill>
              </a:rPr>
              <a:t>management system  </a:t>
            </a:r>
            <a:r>
              <a:rPr lang="en-US" sz="2000" dirty="0" smtClean="0">
                <a:solidFill>
                  <a:prstClr val="black"/>
                </a:solidFill>
              </a:rPr>
              <a:t>that enables</a:t>
            </a:r>
            <a:r>
              <a:rPr lang="en-US" sz="2000" b="1" dirty="0" smtClean="0">
                <a:solidFill>
                  <a:prstClr val="black"/>
                </a:solidFill>
              </a:rPr>
              <a:t> reproducibility </a:t>
            </a:r>
            <a:r>
              <a:rPr lang="en-US" sz="2000" dirty="0" smtClean="0">
                <a:solidFill>
                  <a:prstClr val="black"/>
                </a:solidFill>
              </a:rPr>
              <a:t>in science output.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43"/>
            <a:ext cx="8229600" cy="929129"/>
          </a:xfrm>
        </p:spPr>
        <p:txBody>
          <a:bodyPr/>
          <a:lstStyle/>
          <a:p>
            <a:r>
              <a:rPr lang="en-US" b="1" dirty="0" smtClean="0"/>
              <a:t>What is SDDSL?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22" y="1018572"/>
            <a:ext cx="8767822" cy="58394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is an active OASIS standard </a:t>
            </a:r>
            <a:r>
              <a:rPr lang="en-US" dirty="0"/>
              <a:t>activity </a:t>
            </a:r>
            <a:r>
              <a:rPr lang="en-US" b="1" dirty="0"/>
              <a:t>TOSCA</a:t>
            </a:r>
            <a:r>
              <a:rPr lang="en-US" dirty="0"/>
              <a:t> (Topology and Orchestration Specification for Cloud </a:t>
            </a:r>
            <a:r>
              <a:rPr lang="en-US" dirty="0" smtClean="0"/>
              <a:t>Applications)</a:t>
            </a:r>
          </a:p>
          <a:p>
            <a:r>
              <a:rPr lang="en-US" dirty="0" smtClean="0"/>
              <a:t>But this is similar to mash-ups or workflow (</a:t>
            </a:r>
            <a:r>
              <a:rPr lang="en-US" dirty="0" err="1" smtClean="0"/>
              <a:t>Taverna</a:t>
            </a:r>
            <a:r>
              <a:rPr lang="en-US" dirty="0" smtClean="0"/>
              <a:t>, </a:t>
            </a:r>
            <a:r>
              <a:rPr lang="en-US" dirty="0" err="1" smtClean="0"/>
              <a:t>Kepler</a:t>
            </a:r>
            <a:r>
              <a:rPr lang="en-US" dirty="0" smtClean="0"/>
              <a:t>, Pegasus, Swift ..) and we know that workflow itself is very successful but workflow standards are not</a:t>
            </a:r>
          </a:p>
          <a:p>
            <a:pPr lvl="1"/>
            <a:r>
              <a:rPr lang="en-US" b="1" dirty="0"/>
              <a:t>OASIS WS-BPEL </a:t>
            </a:r>
            <a:r>
              <a:rPr lang="en-US" dirty="0"/>
              <a:t>(Business Process Execution </a:t>
            </a:r>
            <a:r>
              <a:rPr lang="en-US" dirty="0" smtClean="0"/>
              <a:t>Language) didn’t </a:t>
            </a:r>
            <a:r>
              <a:rPr lang="en-US" dirty="0"/>
              <a:t>catch </a:t>
            </a:r>
            <a:r>
              <a:rPr lang="en-US" dirty="0" smtClean="0"/>
              <a:t>on</a:t>
            </a:r>
          </a:p>
          <a:p>
            <a:r>
              <a:rPr lang="en-US" dirty="0" smtClean="0"/>
              <a:t>As basic tools (</a:t>
            </a:r>
            <a:r>
              <a:rPr lang="en-US" dirty="0" err="1" smtClean="0"/>
              <a:t>Cloudmesh</a:t>
            </a:r>
            <a:r>
              <a:rPr lang="en-US" dirty="0" smtClean="0"/>
              <a:t>) use Python and Python is a popular scripting language for workflow, we suggest that </a:t>
            </a:r>
            <a:r>
              <a:rPr lang="en-US" b="1" dirty="0" smtClean="0"/>
              <a:t>Python </a:t>
            </a:r>
            <a:r>
              <a:rPr lang="en-US" dirty="0" smtClean="0"/>
              <a:t>could be </a:t>
            </a:r>
            <a:r>
              <a:rPr lang="en-US" b="1" dirty="0" smtClean="0"/>
              <a:t>SDDSL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 Notebooks are natural log of execution provenance</a:t>
            </a:r>
          </a:p>
          <a:p>
            <a:pPr lvl="1"/>
            <a:r>
              <a:rPr lang="en-US" dirty="0" smtClean="0"/>
              <a:t>Explosion of new Commercial (Google Cloud Dataflow) and Apache (</a:t>
            </a:r>
            <a:r>
              <a:rPr lang="en-US" dirty="0" err="1"/>
              <a:t>Tez</a:t>
            </a:r>
            <a:r>
              <a:rPr lang="en-US" dirty="0"/>
              <a:t>, </a:t>
            </a:r>
            <a:r>
              <a:rPr lang="en-US" dirty="0" smtClean="0"/>
              <a:t>Crunch) Orchestration tools 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480"/>
          </a:xfrm>
        </p:spPr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as an On-Ramp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52" y="792480"/>
            <a:ext cx="8711184" cy="58643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an On-Ramp, CloudMesh deploys recipes on multiple platforms so you can test in one place and do production on others</a:t>
            </a:r>
          </a:p>
          <a:p>
            <a:r>
              <a:rPr lang="en-US" dirty="0" smtClean="0"/>
              <a:t>Its multi-host support implies it is effective at distributed systems</a:t>
            </a:r>
          </a:p>
          <a:p>
            <a:r>
              <a:rPr lang="en-US" dirty="0" smtClean="0"/>
              <a:t>It will support traditional workflow functions such as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pecification of an execution dataflow </a:t>
            </a:r>
          </a:p>
          <a:p>
            <a:pPr lvl="1"/>
            <a:r>
              <a:rPr lang="en-US" dirty="0" smtClean="0"/>
              <a:t>Customization of Recipe</a:t>
            </a:r>
          </a:p>
          <a:p>
            <a:pPr lvl="1"/>
            <a:r>
              <a:rPr lang="en-US" dirty="0" smtClean="0"/>
              <a:t>Specification of program parameters</a:t>
            </a:r>
          </a:p>
          <a:p>
            <a:r>
              <a:rPr lang="en-US" dirty="0" smtClean="0"/>
              <a:t>Workflow quite well explored </a:t>
            </a:r>
            <a:r>
              <a:rPr lang="en-US" dirty="0"/>
              <a:t>in Python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wiki.openstack.org/wiki/NovaOrchestration/WorkflowEngines</a:t>
            </a:r>
            <a:endParaRPr lang="en-US" dirty="0" smtClean="0"/>
          </a:p>
          <a:p>
            <a:r>
              <a:rPr lang="en-US" dirty="0" err="1" smtClean="0"/>
              <a:t>IPython</a:t>
            </a:r>
            <a:r>
              <a:rPr lang="en-US" dirty="0" smtClean="0"/>
              <a:t> notebook preserves provenance of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Cloudmesh</a:t>
            </a:r>
            <a:r>
              <a:rPr lang="en-US" b="1" dirty="0" smtClean="0"/>
              <a:t>: Integrated Access Interfaces</a:t>
            </a:r>
            <a:br>
              <a:rPr lang="en-US" b="1" dirty="0" smtClean="0"/>
            </a:br>
            <a:r>
              <a:rPr lang="en-US" b="1" dirty="0" smtClean="0"/>
              <a:t>(Horizontal Integration)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7705" y="1600200"/>
          <a:ext cx="8859027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335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… after login you get to a start page</a:t>
            </a:r>
            <a:endParaRPr lang="en-US" b="1" dirty="0"/>
          </a:p>
        </p:txBody>
      </p:sp>
      <p:pic>
        <p:nvPicPr>
          <p:cNvPr id="2" name="Content Placeholder 1" descr="Screen Shot 2014-09-30 at 3.33.46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48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66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… Register clouds</a:t>
            </a:r>
            <a:endParaRPr lang="en-US" b="1" dirty="0"/>
          </a:p>
        </p:txBody>
      </p:sp>
      <p:pic>
        <p:nvPicPr>
          <p:cNvPr id="2" name="Content Placeholder 1" descr="Screen Shot 2014-09-30 at 3.44.4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4891"/>
          <a:stretch>
            <a:fillRect/>
          </a:stretch>
        </p:blipFill>
        <p:spPr/>
      </p:pic>
      <p:sp>
        <p:nvSpPr>
          <p:cNvPr id="5" name="Rounded Rectangular Callout 4"/>
          <p:cNvSpPr/>
          <p:nvPr/>
        </p:nvSpPr>
        <p:spPr>
          <a:xfrm>
            <a:off x="5930867" y="4084501"/>
            <a:ext cx="1897875" cy="1149281"/>
          </a:xfrm>
          <a:prstGeom prst="wedgeRoundRectCallout">
            <a:avLst>
              <a:gd name="adj1" fmla="val -70612"/>
              <a:gd name="adj2" fmla="val -65922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clouds are registered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… Work with VMs</a:t>
            </a:r>
            <a:endParaRPr lang="en-US" b="1" dirty="0"/>
          </a:p>
        </p:txBody>
      </p:sp>
      <p:pic>
        <p:nvPicPr>
          <p:cNvPr id="2" name="Content Placeholder 1" descr="Screen Shot 2014-09-30 at 3.44.58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4891"/>
          <a:stretch>
            <a:fillRect/>
          </a:stretch>
        </p:blipFill>
        <p:spPr>
          <a:xfrm>
            <a:off x="439679" y="1600200"/>
            <a:ext cx="8229600" cy="4525963"/>
          </a:xfrm>
        </p:spPr>
      </p:pic>
      <p:sp>
        <p:nvSpPr>
          <p:cNvPr id="5" name="Rounded Rectangular Callout 4"/>
          <p:cNvSpPr/>
          <p:nvPr/>
        </p:nvSpPr>
        <p:spPr>
          <a:xfrm>
            <a:off x="1447753" y="3470404"/>
            <a:ext cx="1228038" cy="502444"/>
          </a:xfrm>
          <a:prstGeom prst="wedgeRoundRectCallout">
            <a:avLst>
              <a:gd name="adj1" fmla="val -44877"/>
              <a:gd name="adj2" fmla="val 81019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VMs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450534" y="5690594"/>
            <a:ext cx="3266569" cy="502444"/>
          </a:xfrm>
          <a:prstGeom prst="wedgeRoundRectCallout">
            <a:avLst>
              <a:gd name="adj1" fmla="val -81345"/>
              <a:gd name="adj2" fmla="val -285647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Panel with VM Table (HP)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864243" y="2618262"/>
            <a:ext cx="1109018" cy="502444"/>
          </a:xfrm>
          <a:prstGeom prst="wedgeRoundRectCallout">
            <a:avLst>
              <a:gd name="adj1" fmla="val -44034"/>
              <a:gd name="adj2" fmla="val 114779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8993"/>
          </a:xfrm>
        </p:spPr>
        <p:txBody>
          <a:bodyPr/>
          <a:lstStyle/>
          <a:p>
            <a:r>
              <a:rPr lang="en-US" b="1" dirty="0" smtClean="0"/>
              <a:t>… </a:t>
            </a:r>
            <a:r>
              <a:rPr lang="en-US" b="1" dirty="0" err="1" smtClean="0"/>
              <a:t>baremetal</a:t>
            </a:r>
            <a:r>
              <a:rPr lang="en-US" b="1" dirty="0" smtClean="0"/>
              <a:t> </a:t>
            </a:r>
            <a:r>
              <a:rPr lang="en-US" b="1" dirty="0" err="1" smtClean="0"/>
              <a:t>provisioner</a:t>
            </a:r>
            <a:endParaRPr lang="en-US" b="1" dirty="0"/>
          </a:p>
        </p:txBody>
      </p:sp>
      <p:pic>
        <p:nvPicPr>
          <p:cNvPr id="4" name="Content Placeholder 3" descr="Screen Shot 2013-07-21 at 1.14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" b="5341"/>
          <a:stretch>
            <a:fillRect/>
          </a:stretch>
        </p:blipFill>
        <p:spPr>
          <a:xfrm>
            <a:off x="41534" y="1371601"/>
            <a:ext cx="9060932" cy="4983162"/>
          </a:xfrm>
        </p:spPr>
      </p:pic>
    </p:spTree>
    <p:extLst>
      <p:ext uri="{BB962C8B-B14F-4D97-AF65-F5344CB8AC3E}">
        <p14:creationId xmlns:p14="http://schemas.microsoft.com/office/powerpoint/2010/main" val="36826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3084"/>
          </a:xfrm>
        </p:spPr>
        <p:txBody>
          <a:bodyPr/>
          <a:lstStyle/>
          <a:p>
            <a:r>
              <a:rPr lang="en-US" b="1" dirty="0" smtClean="0"/>
              <a:t>Origins and Future of </a:t>
            </a:r>
            <a:r>
              <a:rPr lang="en-US" b="1" dirty="0" err="1" smtClean="0"/>
              <a:t>Cloudmesh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6582"/>
            <a:ext cx="9143999" cy="615141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400"/>
              </a:spcBef>
            </a:pPr>
            <a:r>
              <a:rPr lang="en-US" b="1" dirty="0" smtClean="0"/>
              <a:t>Past: </a:t>
            </a:r>
            <a:r>
              <a:rPr lang="en-US" dirty="0" smtClean="0"/>
              <a:t>Needed to move back and forth between </a:t>
            </a:r>
            <a:r>
              <a:rPr lang="en-US" b="1" dirty="0" smtClean="0"/>
              <a:t>Bare Metal </a:t>
            </a:r>
            <a:r>
              <a:rPr lang="en-US" dirty="0" smtClean="0"/>
              <a:t>and different </a:t>
            </a:r>
            <a:r>
              <a:rPr lang="en-US" b="1" dirty="0" smtClean="0"/>
              <a:t>VM managers </a:t>
            </a:r>
            <a:r>
              <a:rPr lang="en-US" dirty="0" smtClean="0"/>
              <a:t>in </a:t>
            </a:r>
            <a:r>
              <a:rPr lang="en-US" dirty="0" err="1" smtClean="0"/>
              <a:t>FutureGrid</a:t>
            </a:r>
            <a:r>
              <a:rPr lang="en-US" dirty="0" smtClean="0"/>
              <a:t> using emerging </a:t>
            </a:r>
            <a:r>
              <a:rPr lang="en-US" dirty="0" err="1" smtClean="0"/>
              <a:t>DevOps</a:t>
            </a:r>
            <a:r>
              <a:rPr lang="en-US" dirty="0" smtClean="0"/>
              <a:t> ideas like </a:t>
            </a:r>
            <a:r>
              <a:rPr lang="en-US" b="1" dirty="0" smtClean="0"/>
              <a:t>Chef </a:t>
            </a:r>
            <a:r>
              <a:rPr lang="en-US" dirty="0" smtClean="0"/>
              <a:t>and </a:t>
            </a:r>
            <a:r>
              <a:rPr lang="en-US" dirty="0" err="1" smtClean="0"/>
              <a:t>templated</a:t>
            </a:r>
            <a:r>
              <a:rPr lang="en-US" dirty="0" smtClean="0"/>
              <a:t> (software defined) </a:t>
            </a:r>
            <a:r>
              <a:rPr lang="en-US" b="1" dirty="0" smtClean="0"/>
              <a:t>image libraries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Address many different changing tools with abstractions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Integrate </a:t>
            </a:r>
            <a:r>
              <a:rPr lang="en-US" b="1" dirty="0" smtClean="0"/>
              <a:t>new metrics </a:t>
            </a:r>
            <a:r>
              <a:rPr lang="en-US" dirty="0" smtClean="0"/>
              <a:t>in form consistent with XSEDE at execution (user) and job summary levels</a:t>
            </a:r>
          </a:p>
          <a:p>
            <a:pPr>
              <a:spcBef>
                <a:spcPts val="400"/>
              </a:spcBef>
            </a:pPr>
            <a:r>
              <a:rPr lang="en-US" b="1" dirty="0" smtClean="0"/>
              <a:t>Current Focus/Futures: </a:t>
            </a:r>
            <a:r>
              <a:rPr lang="en-US" dirty="0" smtClean="0"/>
              <a:t>Preserves and builds on user/project</a:t>
            </a:r>
            <a:br>
              <a:rPr lang="en-US" dirty="0" smtClean="0"/>
            </a:br>
            <a:r>
              <a:rPr lang="en-US" dirty="0" smtClean="0"/>
              <a:t>/experiment/provisioning/metrics structure of </a:t>
            </a:r>
            <a:r>
              <a:rPr lang="en-US" dirty="0" err="1" smtClean="0"/>
              <a:t>FutureGrid</a:t>
            </a:r>
            <a:endParaRPr lang="en-US" dirty="0" smtClean="0"/>
          </a:p>
          <a:p>
            <a:pPr>
              <a:spcBef>
                <a:spcPts val="400"/>
              </a:spcBef>
            </a:pPr>
            <a:r>
              <a:rPr lang="en-US" dirty="0" smtClean="0"/>
              <a:t>Now linking of </a:t>
            </a:r>
            <a:r>
              <a:rPr lang="en-US" b="1" dirty="0" smtClean="0"/>
              <a:t>system definition </a:t>
            </a:r>
            <a:r>
              <a:rPr lang="en-US" dirty="0" smtClean="0"/>
              <a:t>and </a:t>
            </a:r>
            <a:r>
              <a:rPr lang="en-US" b="1" dirty="0" smtClean="0"/>
              <a:t>system execution </a:t>
            </a:r>
            <a:r>
              <a:rPr lang="en-US" dirty="0" smtClean="0"/>
              <a:t>steps in a common Python </a:t>
            </a:r>
            <a:r>
              <a:rPr lang="en-US" dirty="0"/>
              <a:t>environment </a:t>
            </a:r>
            <a:r>
              <a:rPr lang="en-US" dirty="0" smtClean="0"/>
              <a:t>while future additions could </a:t>
            </a:r>
            <a:r>
              <a:rPr lang="en-US" dirty="0"/>
              <a:t>include </a:t>
            </a:r>
            <a:r>
              <a:rPr lang="en-US" b="1" dirty="0"/>
              <a:t>Software Defined Networking </a:t>
            </a:r>
            <a:r>
              <a:rPr lang="en-US" dirty="0"/>
              <a:t>(as described in previous talks) </a:t>
            </a:r>
            <a:endParaRPr lang="en-US" dirty="0" smtClean="0"/>
          </a:p>
          <a:p>
            <a:pPr lvl="1">
              <a:spcBef>
                <a:spcPts val="400"/>
              </a:spcBef>
            </a:pPr>
            <a:r>
              <a:rPr lang="en-US" dirty="0" smtClean="0"/>
              <a:t>System execution classically called orchestration or workflow i.e. our view of SDDS includes infrastructure and software including multiple workflow steps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Now used to support </a:t>
            </a:r>
            <a:r>
              <a:rPr lang="en-US" b="1" dirty="0" smtClean="0"/>
              <a:t>laboratories</a:t>
            </a:r>
            <a:r>
              <a:rPr lang="en-US" dirty="0" smtClean="0"/>
              <a:t> for </a:t>
            </a:r>
            <a:r>
              <a:rPr lang="en-US" b="1" dirty="0" smtClean="0"/>
              <a:t>online classes </a:t>
            </a:r>
            <a:r>
              <a:rPr lang="en-US" dirty="0" smtClean="0"/>
              <a:t>in data science and for several large scale </a:t>
            </a:r>
            <a:r>
              <a:rPr lang="en-US" b="1" dirty="0" smtClean="0"/>
              <a:t>data analytics research</a:t>
            </a:r>
            <a:r>
              <a:rPr lang="en-US" dirty="0" smtClean="0"/>
              <a:t>, </a:t>
            </a:r>
            <a:r>
              <a:rPr lang="en-US" b="1" dirty="0" smtClean="0"/>
              <a:t>education</a:t>
            </a:r>
            <a:r>
              <a:rPr lang="en-US" dirty="0" smtClean="0"/>
              <a:t> and </a:t>
            </a:r>
            <a:r>
              <a:rPr lang="en-US" b="1" dirty="0" smtClean="0"/>
              <a:t>standards</a:t>
            </a:r>
            <a:r>
              <a:rPr lang="en-US" dirty="0" smtClean="0"/>
              <a:t> projects including </a:t>
            </a:r>
            <a:r>
              <a:rPr lang="en-US" b="1" dirty="0" smtClean="0"/>
              <a:t>RDA</a:t>
            </a:r>
            <a:r>
              <a:rPr lang="en-US" dirty="0" smtClean="0"/>
              <a:t> (Research Data Alliance) &amp; </a:t>
            </a:r>
            <a:r>
              <a:rPr lang="en-US" b="1" dirty="0" smtClean="0"/>
              <a:t>NIST</a:t>
            </a:r>
            <a:r>
              <a:rPr lang="en-US" dirty="0" smtClean="0"/>
              <a:t> Public Working Group in Big Data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Open source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://cloudmesh.github.io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21" y="180045"/>
            <a:ext cx="8229600" cy="1143000"/>
          </a:xfrm>
        </p:spPr>
        <p:txBody>
          <a:bodyPr/>
          <a:lstStyle/>
          <a:p>
            <a:r>
              <a:rPr lang="en-US" b="1" dirty="0" smtClean="0"/>
              <a:t>Provisioning </a:t>
            </a:r>
            <a:r>
              <a:rPr lang="en-US" b="1" dirty="0" err="1" smtClean="0"/>
              <a:t>OpenStack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creen Shot 2013-07-25 at 6.22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r="1981"/>
          <a:stretch>
            <a:fillRect/>
          </a:stretch>
        </p:blipFill>
        <p:spPr>
          <a:xfrm>
            <a:off x="457200" y="1600200"/>
            <a:ext cx="8229600" cy="48768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423883" y="1505850"/>
            <a:ext cx="2720117" cy="1087065"/>
          </a:xfrm>
          <a:prstGeom prst="wedgeRoundRectCallout">
            <a:avLst>
              <a:gd name="adj1" fmla="val -123807"/>
              <a:gd name="adj2" fmla="val 114950"/>
              <a:gd name="adj3" fmla="val 16667"/>
            </a:avLst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1000"/>
                </a:schemeClr>
              </a:gs>
              <a:gs pos="34000">
                <a:schemeClr val="accent5">
                  <a:shade val="70000"/>
                  <a:satMod val="140000"/>
                  <a:alpha val="41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1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1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the parallel provisioning tasks execution from AMPQ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Screen Shot 2014-05-26 at 6.42.5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395" b="-27395"/>
          <a:stretch>
            <a:fillRect/>
          </a:stretch>
        </p:blipFill>
        <p:spPr>
          <a:xfrm>
            <a:off x="6478580" y="3823624"/>
            <a:ext cx="2392857" cy="28648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90" y="131004"/>
            <a:ext cx="7598979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Monitoring and Metrics Interface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4638" y="1040306"/>
            <a:ext cx="4038951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Service Monitoring</a:t>
            </a:r>
          </a:p>
          <a:p>
            <a:r>
              <a:rPr lang="en-US" dirty="0" smtClean="0"/>
              <a:t>Energy/Temperature Monitoring</a:t>
            </a:r>
          </a:p>
          <a:p>
            <a:r>
              <a:rPr lang="en-US" dirty="0" smtClean="0"/>
              <a:t>Monitoring of Provisioning</a:t>
            </a:r>
          </a:p>
          <a:p>
            <a:r>
              <a:rPr lang="en-US" dirty="0" smtClean="0"/>
              <a:t>Integration with other Tools</a:t>
            </a:r>
          </a:p>
          <a:p>
            <a:pPr lvl="1"/>
            <a:r>
              <a:rPr lang="en-US" dirty="0" err="1" smtClean="0"/>
              <a:t>Nagios</a:t>
            </a:r>
            <a:r>
              <a:rPr lang="en-US" dirty="0" smtClean="0"/>
              <a:t>, Ganglia, Inca, FG Metrics</a:t>
            </a:r>
            <a:endParaRPr lang="en-US" dirty="0"/>
          </a:p>
          <a:p>
            <a:pPr lvl="1"/>
            <a:r>
              <a:rPr lang="en-US" dirty="0" smtClean="0"/>
              <a:t>Accounting metrics</a:t>
            </a:r>
            <a:endParaRPr lang="en-US" dirty="0"/>
          </a:p>
        </p:txBody>
      </p:sp>
      <p:pic>
        <p:nvPicPr>
          <p:cNvPr id="6" name="Content Placeholder 5" descr="temperature_map.pn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r="2733"/>
          <a:stretch>
            <a:fillRect/>
          </a:stretch>
        </p:blipFill>
        <p:spPr>
          <a:xfrm>
            <a:off x="6642089" y="1327470"/>
            <a:ext cx="2389644" cy="28610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3" descr="Screen Shot 2014-05-26 at 6.42.29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" b="7181"/>
          <a:stretch>
            <a:fillRect/>
          </a:stretch>
        </p:blipFill>
        <p:spPr>
          <a:xfrm>
            <a:off x="4170835" y="4202547"/>
            <a:ext cx="1960192" cy="2346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4" descr="service_map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r="2613"/>
          <a:stretch>
            <a:fillRect/>
          </a:stretch>
        </p:blipFill>
        <p:spPr>
          <a:xfrm>
            <a:off x="4060082" y="1121604"/>
            <a:ext cx="2582007" cy="309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9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02"/>
    </mc:Choice>
    <mc:Fallback xmlns="">
      <p:transition spd="slow" advTm="4400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316" t="8641" r="19368" b="3423"/>
          <a:stretch/>
        </p:blipFill>
        <p:spPr>
          <a:xfrm>
            <a:off x="0" y="0"/>
            <a:ext cx="6255682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61639" y="-51762"/>
            <a:ext cx="6882361" cy="6909762"/>
            <a:chOff x="684755" y="0"/>
            <a:chExt cx="6882361" cy="6909762"/>
          </a:xfrm>
        </p:grpSpPr>
        <p:grpSp>
          <p:nvGrpSpPr>
            <p:cNvPr id="9" name="Group 8"/>
            <p:cNvGrpSpPr/>
            <p:nvPr/>
          </p:nvGrpSpPr>
          <p:grpSpPr>
            <a:xfrm>
              <a:off x="717331" y="51762"/>
              <a:ext cx="6849785" cy="6858000"/>
              <a:chOff x="0" y="0"/>
              <a:chExt cx="6849785" cy="6858000"/>
            </a:xfrm>
          </p:grpSpPr>
          <p:pic>
            <p:nvPicPr>
              <p:cNvPr id="1026" name="Picture 2" descr="digraph foo {&#10;     node [shape=record];&#10;&#10;     a [label=&quot;Part A | Account Application &quot;,&#10;         URL=&quot;http://www.youtube.com/watch?v=CwHFaluDgzc&quot;,&#10;         target=&quot;_blank&quot;];&#10;&#10;     a1 [label=&quot;Part A.1 | Account Application &quot;,&#10;         URL=&quot;http://www.youtube.com/watch?v=c7mjKI8mJws&quot;,&#10;         target=&quot;_blank&quot;];&#10;&#10;     a2 [label=&quot;Part A.2 | OpenID Upload &quot;,&#10;         URL=&quot;http://www.youtube.com/watch?v=rZzpCYWDEpI&quot;,&#10;         target=&quot;_blank&quot;];&#10;&#10;     a3 [label=&quot;Part A.3 | SSHkey Upload &quot;,&#10;         URL=&quot;http://www.youtube.com/watch?v=4wjVwQbOlSU&quot;,&#10;         target=&quot;_blank&quot;];&#10;&#10;     a4 [label=&quot;Part A.4 | Project Join Request&quot;,&#10;         URL=&quot;http://www.youtube.com/watch?v=5xQiPBwt58s&quot;,&#10;         target=&quot;_blank&quot;];&#10;&#10;     b [label=&quot;Part B | Introduction to Cloudmesh &quot;,&#10;         URL=&quot;http://www.youtube.com/watch?v=njHHjRMb7V8&quot;,&#10;         target=&quot;_blank&quot;];&#10;&#10;     c [label=&quot;Part C | Overview of Cloudmesh Learning Web Site&quot;,&#10;         URL=&quot;http://www.youtube.com/watch?v=uGIPmiJ0cxg&quot;,&#10;         target=&quot;_blank&quot;];&#10;&#10;     d1 [label=&quot;Part D.1 | Install Cloudmesh on a Desktop&quot;,&#10;         URL=&quot;http://www.youtube.com/watch?v=lGiJifD0VgU&quot;,&#10;         target=&quot;_blank&quot;];&#10;&#10;     d2 [label=&quot;Part D.2 | Install Cloudmesh on a VM&quot;,&#10;         URL=&quot;http://www.youtube.com/watch?v=rcecpgm-47g&quot;,&#10;         target=&quot;_blank&quot;];&#10;&#10;     e  [label=&quot;Part E | The Cloudmesh Web Interface&quot;,&#10;         URL=&quot;http://www.youtube.com/watch?v=l_P4G85rysA&quot;,&#10;         target=&quot;_blank&quot;];&#10;&#10;     f  [label=&quot;Part F | The Cloudmesh IPython Learning Server&quot;,&#10;         URL=&quot;http://www.youtube.com/watch?v=1dn_av-zC00&quot;,&#10;         target=&quot;_blank&quot;];&#10;&#10;     g  [label=&quot;Part G | The Cloudmesh Command Shell interface&quot;,&#10;         URL=&quot;http://www.youtube.com/watch?v=hdq-t-ggkXA&quot;,&#10;         target=&quot;_blank&quot;];&#10;&#10;     h  [label=&quot;Part H | The Cloudmesh Command Shell API&quot;,&#10;         URL=&quot;http://www.youtube.com/watch?v=mF33LYqC30c&quot;,&#10;         target=&quot;_blank&quot;];&#10;&#10;     i  [label=&quot;Part I | The Cloudmesh Python API&quot;,&#10;         URL=&quot;http://www.youtube.com/watch?v=xOL_-Sfh9MA&quot;,&#10;         target=&quot;_blank&quot;];&#10;&#10;     class [label=&quot;Class&quot;];&#10;     subgraph accounts {&#10;         a1 -&gt; a2 -&gt; a3 -&gt; a4&#10;     }&#10;&#10;     a -&gt; a1 [lhead=accounts];&#10;     a4 -&gt; b [ltail=accounts];&#10;     class -&gt; a -&gt; b -&gt; c ;&#10;     c -&gt; d1;&#10;     c -&gt; d2 -&gt; f;&#10;     d1 -&gt; e -&gt; f -&gt; g -&gt; h -&gt; i;&#10;}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7287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l="11064" t="8708" r="13214" b="2475"/>
              <a:stretch/>
            </p:blipFill>
            <p:spPr>
              <a:xfrm>
                <a:off x="3350172" y="0"/>
                <a:ext cx="3499613" cy="6858000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684755" y="0"/>
              <a:ext cx="12533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Cloudmesh</a:t>
              </a:r>
              <a:r>
                <a:rPr lang="en-US" b="1" dirty="0" smtClean="0"/>
                <a:t> MOOC Videos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421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26" t="12621" r="8721" b="41192"/>
          <a:stretch/>
        </p:blipFill>
        <p:spPr>
          <a:xfrm>
            <a:off x="0" y="0"/>
            <a:ext cx="9144000" cy="4234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41" t="8572" r="5294" b="3694"/>
          <a:stretch/>
        </p:blipFill>
        <p:spPr>
          <a:xfrm>
            <a:off x="0" y="0"/>
            <a:ext cx="818193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146" t="8398" r="5122" b="7212"/>
          <a:stretch/>
        </p:blipFill>
        <p:spPr>
          <a:xfrm>
            <a:off x="0" y="0"/>
            <a:ext cx="8512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/>
              <a:r>
                <a:rPr lang="en-US" sz="2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r>
                <a: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IaaS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Software Defined Computing (virtual Clusters)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Hypervisor, 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PaaS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HPC e.g. </a:t>
              </a:r>
              <a:r>
                <a:rPr lang="en-US" b="1" dirty="0" err="1">
                  <a:solidFill>
                    <a:prstClr val="black"/>
                  </a:solidFill>
                </a:rPr>
                <a:t>PETSc</a:t>
              </a:r>
              <a:r>
                <a:rPr lang="en-US" b="1" dirty="0">
                  <a:solidFill>
                    <a:prstClr val="black"/>
                  </a:solidFill>
                </a:rPr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Computer Science e.g. Compiler tools, Sensor nets, Monitors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31385"/>
            <a:ext cx="5554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Software-Defined Distributed</a:t>
            </a:r>
            <a:br>
              <a:rPr lang="en-US" sz="2800" b="1" dirty="0">
                <a:solidFill>
                  <a:prstClr val="black"/>
                </a:solidFill>
              </a:rPr>
            </a:br>
            <a:r>
              <a:rPr lang="en-US" sz="2800" b="1" dirty="0">
                <a:solidFill>
                  <a:prstClr val="black"/>
                </a:solidFill>
              </a:rPr>
              <a:t> System (SDDS) as a Service includes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r>
                <a:rPr lang="en-US" sz="4000" dirty="0" err="1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solidFill>
                  <a:prstClr val="black"/>
                </a:solidFill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Software Defined Networks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>
                  <a:solidFill>
                    <a:prstClr val="black"/>
                  </a:solidFill>
                </a:rPr>
                <a:t>OpenFlow GENI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28190" y="1342001"/>
            <a:ext cx="4114800" cy="1553145"/>
            <a:chOff x="751294" y="1496195"/>
            <a:chExt cx="4114800" cy="1546513"/>
          </a:xfrm>
        </p:grpSpPr>
        <p:grpSp>
          <p:nvGrpSpPr>
            <p:cNvPr id="19" name="Group 18"/>
            <p:cNvGrpSpPr/>
            <p:nvPr/>
          </p:nvGrpSpPr>
          <p:grpSpPr>
            <a:xfrm>
              <a:off x="751294" y="1496195"/>
              <a:ext cx="4114800" cy="1546513"/>
              <a:chOff x="2147390" y="2270609"/>
              <a:chExt cx="4114800" cy="105523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47390" y="2270609"/>
                <a:ext cx="4114800" cy="103390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47390" y="2280299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r>
                  <a:rPr lang="en-US" sz="1600" dirty="0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>
                    <a:solidFill>
                      <a:prstClr val="black"/>
                    </a:solidFill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071004" y="1519061"/>
              <a:ext cx="2667000" cy="147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Use HPC-ABDS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Class Usages e.g. run GPU  &amp; multicore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Applications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>
                  <a:solidFill>
                    <a:prstClr val="black"/>
                  </a:solidFill>
                </a:rPr>
                <a:t>Control Robot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rapezoid 35"/>
          <p:cNvSpPr/>
          <p:nvPr/>
        </p:nvSpPr>
        <p:spPr>
          <a:xfrm>
            <a:off x="158507" y="908541"/>
            <a:ext cx="5791200" cy="5851327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388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FutureGrid</a:t>
            </a: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used</a:t>
            </a:r>
            <a:b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</a:b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SDDS-</a:t>
            </a:r>
            <a:r>
              <a:rPr lang="en-US" dirty="0" err="1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</a:t>
            </a: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Cooper Std Black" pitchFamily="18" charset="0"/>
                <a:cs typeface="Aharoni" pitchFamily="2" charset="-79"/>
              </a:rPr>
              <a:t>DevOps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9707" y="2771605"/>
            <a:ext cx="2872536" cy="3908762"/>
          </a:xfrm>
          <a:prstGeom prst="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CloudMesh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is a </a:t>
            </a:r>
            <a:r>
              <a:rPr lang="en-US" b="1" dirty="0" err="1">
                <a:solidFill>
                  <a:prstClr val="black"/>
                </a:solidFill>
                <a:latin typeface="Arial"/>
                <a:cs typeface="Arial"/>
              </a:rPr>
              <a:t>SDDSaaS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tool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that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uses Dynamic Provisioning and Image Management to provide custom environments for general target systems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Involves (1) creating,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(2) deploying, and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(3) provisioning </a:t>
            </a:r>
            <a:br>
              <a:rPr lang="en-US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of one or more images in a set of machines on demand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http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://mycloudmesh.org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3146" y="6497804"/>
            <a:ext cx="2150854" cy="365125"/>
          </a:xfr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AEE8FB">
                    <a:lumMod val="25000"/>
                  </a:srgbClr>
                </a:solidFill>
              </a:rPr>
              <a:pPr/>
              <a:t>24</a:t>
            </a:fld>
            <a:endParaRPr lang="en-US" dirty="0">
              <a:solidFill>
                <a:srgbClr val="AEE8FB">
                  <a:lumMod val="25000"/>
                </a:srgb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31885" y="896997"/>
            <a:ext cx="4114800" cy="400110"/>
            <a:chOff x="2147390" y="2238377"/>
            <a:chExt cx="4114800" cy="111715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2147390" y="2270609"/>
              <a:ext cx="4114800" cy="1033907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16695" y="2238377"/>
              <a:ext cx="4010756" cy="1117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ooper Std Black" pitchFamily="18" charset="0"/>
                  <a:ea typeface="Adobe Gothic Std B" pitchFamily="34" charset="-128"/>
                </a:rPr>
                <a:t>Dynamic Orchestration and Dataflow </a:t>
              </a:r>
              <a:endParaRPr lang="en-US" sz="4000" dirty="0">
                <a:solidFill>
                  <a:prstClr val="black"/>
                </a:solidFill>
                <a:latin typeface="Cooper Std Black" pitchFamily="18" charset="0"/>
                <a:ea typeface="Adobe Gothic Std B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899" y="0"/>
            <a:ext cx="5538668" cy="77960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Architecture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4674" y="962470"/>
            <a:ext cx="294212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/>
              <a:buChar char="•"/>
            </a:pPr>
            <a:r>
              <a:rPr lang="en-US" sz="2000" b="1" dirty="0" err="1">
                <a:solidFill>
                  <a:prstClr val="black"/>
                </a:solidFill>
              </a:rPr>
              <a:t>Cloudmesh</a:t>
            </a:r>
            <a:r>
              <a:rPr lang="en-US" sz="2000" b="1" dirty="0">
                <a:solidFill>
                  <a:prstClr val="black"/>
                </a:solidFill>
              </a:rPr>
              <a:t> Management Framework</a:t>
            </a:r>
            <a:r>
              <a:rPr lang="en-US" sz="2000" dirty="0">
                <a:solidFill>
                  <a:prstClr val="black"/>
                </a:solidFill>
              </a:rPr>
              <a:t> for monitoring and operations, user and project management, experiment planning and deployment of services needed by an experiment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Provisioning and execution </a:t>
            </a:r>
            <a:r>
              <a:rPr lang="en-US" sz="2000" dirty="0">
                <a:solidFill>
                  <a:prstClr val="black"/>
                </a:solidFill>
              </a:rPr>
              <a:t>environments to be deployed on resources to (or interfaced with) enable experiment management.</a:t>
            </a:r>
          </a:p>
          <a:p>
            <a:pPr marL="285750" indent="-285750" defTabSz="457200">
              <a:buFont typeface="Arial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Resources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13395" y="668475"/>
            <a:ext cx="6030605" cy="6189525"/>
            <a:chOff x="3113395" y="668475"/>
            <a:chExt cx="6030605" cy="6189525"/>
          </a:xfrm>
        </p:grpSpPr>
        <p:pic>
          <p:nvPicPr>
            <p:cNvPr id="6" name="Picture 5" descr="cloudmesh-arch-201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395" y="668475"/>
              <a:ext cx="6030605" cy="618952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218478" y="5791796"/>
              <a:ext cx="1920305" cy="628202"/>
              <a:chOff x="6550429" y="5791796"/>
              <a:chExt cx="1920305" cy="62820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0429" y="5791796"/>
                <a:ext cx="628202" cy="62820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130" y="5791796"/>
                <a:ext cx="628202" cy="62820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1831" y="5791796"/>
                <a:ext cx="628202" cy="62820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2532" y="5791796"/>
                <a:ext cx="628202" cy="628202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993215" y="5967397"/>
              <a:ext cx="2379177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100" b="1" dirty="0" err="1" smtClean="0">
                  <a:solidFill>
                    <a:prstClr val="black"/>
                  </a:solidFill>
                </a:rPr>
                <a:t>FutureSystems</a:t>
              </a:r>
              <a:r>
                <a:rPr lang="en-US" sz="1100" b="1" dirty="0" smtClean="0">
                  <a:solidFill>
                    <a:prstClr val="black"/>
                  </a:solidFill>
                </a:rPr>
                <a:t>, </a:t>
              </a:r>
              <a:r>
                <a:rPr lang="en-US" sz="1100" b="1" dirty="0">
                  <a:solidFill>
                    <a:prstClr val="black"/>
                  </a:solidFill>
                </a:rPr>
                <a:t>SDSC Comet, IU Juliet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4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2" y="39248"/>
            <a:ext cx="8794865" cy="65523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CloudMesh Administrative View of SDDS </a:t>
            </a:r>
            <a:r>
              <a:rPr lang="en-US" sz="3200" b="1" dirty="0" err="1" smtClean="0"/>
              <a:t>aaS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152"/>
            <a:ext cx="9053465" cy="616888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CM-</a:t>
            </a:r>
            <a:r>
              <a:rPr lang="en-US" b="1" dirty="0" err="1" smtClean="0"/>
              <a:t>BMPaaS</a:t>
            </a:r>
            <a:r>
              <a:rPr lang="en-US" b="1" dirty="0" smtClean="0"/>
              <a:t> </a:t>
            </a:r>
            <a:r>
              <a:rPr lang="en-US" dirty="0" smtClean="0"/>
              <a:t>(Bare Metal Provisioning </a:t>
            </a:r>
            <a:r>
              <a:rPr lang="en-US" dirty="0" err="1" smtClean="0"/>
              <a:t>aaS</a:t>
            </a:r>
            <a:r>
              <a:rPr lang="en-US" dirty="0" smtClean="0"/>
              <a:t>) </a:t>
            </a:r>
            <a:r>
              <a:rPr lang="en-US" dirty="0"/>
              <a:t>is a systems view and allows </a:t>
            </a:r>
            <a:r>
              <a:rPr lang="en-US" dirty="0" err="1" smtClean="0"/>
              <a:t>Cloudmesh</a:t>
            </a:r>
            <a:r>
              <a:rPr lang="en-US" dirty="0" smtClean="0"/>
              <a:t> </a:t>
            </a:r>
            <a:r>
              <a:rPr lang="en-US" dirty="0"/>
              <a:t>to dynamically generate </a:t>
            </a:r>
            <a:r>
              <a:rPr lang="en-US" dirty="0" smtClean="0"/>
              <a:t>anything and assign it as permitted by user role and resource policy</a:t>
            </a:r>
          </a:p>
          <a:p>
            <a:pPr lvl="1"/>
            <a:r>
              <a:rPr lang="en-US" dirty="0" smtClean="0"/>
              <a:t>FutureGrid machines India, Bravo, Delta, Sierra, Foxtrot are like this</a:t>
            </a:r>
          </a:p>
          <a:p>
            <a:pPr lvl="1"/>
            <a:r>
              <a:rPr lang="en-US" dirty="0" smtClean="0"/>
              <a:t>Note this </a:t>
            </a:r>
            <a:r>
              <a:rPr lang="en-US" b="1" dirty="0" smtClean="0"/>
              <a:t>only implies user level bare metal access</a:t>
            </a:r>
            <a:r>
              <a:rPr lang="en-US" dirty="0" smtClean="0"/>
              <a:t> if given user is authorized and this is done on a per machine basis</a:t>
            </a:r>
          </a:p>
          <a:p>
            <a:pPr lvl="1"/>
            <a:r>
              <a:rPr lang="en-US" dirty="0" smtClean="0"/>
              <a:t>It </a:t>
            </a:r>
            <a:r>
              <a:rPr lang="en-US" b="1" dirty="0" smtClean="0"/>
              <a:t>does imply dynamic retargeting of nodes </a:t>
            </a:r>
            <a:r>
              <a:rPr lang="en-US" dirty="0" smtClean="0"/>
              <a:t>to typically safe modes of operation (approved machine images) such as switching back and forth between OpenStack, OpenNebula, HPC on Bare metal, Hadoop etc.</a:t>
            </a:r>
            <a:endParaRPr lang="en-US" dirty="0"/>
          </a:p>
          <a:p>
            <a:r>
              <a:rPr lang="en-US" b="1" dirty="0" smtClean="0"/>
              <a:t>CM-</a:t>
            </a:r>
            <a:r>
              <a:rPr lang="en-US" b="1" dirty="0" err="1" smtClean="0"/>
              <a:t>HPaaS</a:t>
            </a:r>
            <a:r>
              <a:rPr lang="en-US" b="1" dirty="0" smtClean="0"/>
              <a:t> </a:t>
            </a:r>
            <a:r>
              <a:rPr lang="en-US" dirty="0" smtClean="0"/>
              <a:t>(Hypervisor based </a:t>
            </a:r>
            <a:r>
              <a:rPr lang="en-US" dirty="0"/>
              <a:t>Provisioning </a:t>
            </a:r>
            <a:r>
              <a:rPr lang="en-US" dirty="0" err="1"/>
              <a:t>aaS</a:t>
            </a:r>
            <a:r>
              <a:rPr lang="en-US" dirty="0"/>
              <a:t>) allows </a:t>
            </a:r>
            <a:r>
              <a:rPr lang="en-US" dirty="0" err="1" smtClean="0"/>
              <a:t>Cloudmesh</a:t>
            </a:r>
            <a:r>
              <a:rPr lang="en-US" dirty="0" smtClean="0"/>
              <a:t> </a:t>
            </a:r>
            <a:r>
              <a:rPr lang="en-US" dirty="0"/>
              <a:t>to generate "anything" on the </a:t>
            </a:r>
            <a:r>
              <a:rPr lang="en-US" dirty="0" smtClean="0"/>
              <a:t>hypervisor</a:t>
            </a:r>
            <a:r>
              <a:rPr lang="en-US" dirty="0"/>
              <a:t> </a:t>
            </a:r>
            <a:r>
              <a:rPr lang="en-US" dirty="0" smtClean="0"/>
              <a:t>allowed for a particular user</a:t>
            </a:r>
          </a:p>
          <a:p>
            <a:pPr lvl="1"/>
            <a:r>
              <a:rPr lang="en-US" dirty="0" smtClean="0"/>
              <a:t>Platform determined by images available to user</a:t>
            </a:r>
          </a:p>
          <a:p>
            <a:pPr lvl="1"/>
            <a:r>
              <a:rPr lang="en-US" dirty="0" smtClean="0"/>
              <a:t>Amazon</a:t>
            </a:r>
            <a:r>
              <a:rPr lang="en-US" dirty="0"/>
              <a:t>, Azure, HPCloud, Google Compute </a:t>
            </a:r>
            <a:r>
              <a:rPr lang="en-US" dirty="0" smtClean="0"/>
              <a:t>Engine</a:t>
            </a:r>
          </a:p>
          <a:p>
            <a:r>
              <a:rPr lang="en-US" b="1" dirty="0" smtClean="0"/>
              <a:t>CM-</a:t>
            </a:r>
            <a:r>
              <a:rPr lang="en-US" b="1" dirty="0" err="1" smtClean="0"/>
              <a:t>PaaS</a:t>
            </a:r>
            <a:r>
              <a:rPr lang="en-US" b="1" dirty="0" smtClean="0"/>
              <a:t> </a:t>
            </a:r>
            <a:r>
              <a:rPr lang="en-US" dirty="0" smtClean="0"/>
              <a:t>(Platform as a Service) makes available an essentially fixed Platform with configuration differences</a:t>
            </a:r>
          </a:p>
          <a:p>
            <a:pPr lvl="1"/>
            <a:r>
              <a:rPr lang="en-US" dirty="0" smtClean="0"/>
              <a:t>XSEDE with MPI HPC nodes could be like this as is Google App Engine and Amazon HPC Cluster. Echo at IU (</a:t>
            </a:r>
            <a:r>
              <a:rPr lang="en-US" dirty="0" err="1" smtClean="0"/>
              <a:t>ScaleMP</a:t>
            </a:r>
            <a:r>
              <a:rPr lang="en-US" dirty="0" smtClean="0"/>
              <a:t>) is like this</a:t>
            </a:r>
          </a:p>
          <a:p>
            <a:pPr lvl="1"/>
            <a:r>
              <a:rPr lang="en-US" dirty="0" smtClean="0"/>
              <a:t>In such a  case a system administrator can statically change base system but the dynamic provisioner cannot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88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278"/>
            <a:ext cx="9144000" cy="79865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CloudMesh User View of SDDS </a:t>
            </a:r>
            <a:r>
              <a:rPr lang="en-US" b="1" dirty="0" err="1" smtClean="0"/>
              <a:t>aaS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85" y="1186405"/>
            <a:ext cx="8895030" cy="54401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Note we always consider virtual clusters or slices with nodes that may or may not have hypervisors</a:t>
            </a:r>
          </a:p>
          <a:p>
            <a:r>
              <a:rPr lang="en-US" dirty="0" smtClean="0"/>
              <a:t>Well defined user and project management assigning roles</a:t>
            </a:r>
          </a:p>
          <a:p>
            <a:r>
              <a:rPr lang="en-US" b="1" dirty="0" smtClean="0"/>
              <a:t>BM-</a:t>
            </a:r>
            <a:r>
              <a:rPr lang="en-US" b="1" dirty="0" err="1" smtClean="0"/>
              <a:t>IaaS</a:t>
            </a:r>
            <a:r>
              <a:rPr lang="en-US" dirty="0" smtClean="0"/>
              <a:t>: Bare Metal (root access) Infrastructure as a service with variants e.g. can change firmware or not</a:t>
            </a:r>
          </a:p>
          <a:p>
            <a:r>
              <a:rPr lang="en-US" b="1" dirty="0" smtClean="0"/>
              <a:t>H-</a:t>
            </a:r>
            <a:r>
              <a:rPr lang="en-US" b="1" dirty="0" err="1" smtClean="0"/>
              <a:t>IaaS</a:t>
            </a:r>
            <a:r>
              <a:rPr lang="en-US" b="1" dirty="0" smtClean="0"/>
              <a:t>: </a:t>
            </a:r>
            <a:r>
              <a:rPr lang="en-US" dirty="0" smtClean="0"/>
              <a:t>Hypervisor based Infrastructure (Machine) as a Service. User provided a collection of hypervisors to build system on.</a:t>
            </a:r>
          </a:p>
          <a:p>
            <a:pPr lvl="1"/>
            <a:r>
              <a:rPr lang="en-US" dirty="0" smtClean="0"/>
              <a:t>Classic Commercial cloud view</a:t>
            </a:r>
          </a:p>
          <a:p>
            <a:r>
              <a:rPr lang="en-US" b="1" dirty="0" err="1" smtClean="0"/>
              <a:t>PSaaS</a:t>
            </a:r>
            <a:r>
              <a:rPr lang="en-US" dirty="0" smtClean="0"/>
              <a:t> Physical or </a:t>
            </a:r>
            <a:r>
              <a:rPr lang="en-US" dirty="0" err="1" smtClean="0"/>
              <a:t>Platformed</a:t>
            </a:r>
            <a:r>
              <a:rPr lang="en-US" dirty="0" smtClean="0"/>
              <a:t> System as a Service where user provided a configured image on either Bare Metal or a Hypervisor</a:t>
            </a:r>
          </a:p>
          <a:p>
            <a:pPr lvl="1"/>
            <a:r>
              <a:rPr lang="en-US" dirty="0" smtClean="0"/>
              <a:t>User could request a deployment of Apache Storm and Kafka to control a set of devices (e.g. smartphones)</a:t>
            </a:r>
          </a:p>
        </p:txBody>
      </p:sp>
    </p:spTree>
    <p:extLst>
      <p:ext uri="{BB962C8B-B14F-4D97-AF65-F5344CB8AC3E}">
        <p14:creationId xmlns:p14="http://schemas.microsoft.com/office/powerpoint/2010/main" val="33580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997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Components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" y="859971"/>
            <a:ext cx="9035143" cy="599802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Cobbler:</a:t>
            </a:r>
            <a:r>
              <a:rPr lang="en-US" dirty="0"/>
              <a:t> Python based provisioning of bare-metal or hypervisor-based systems</a:t>
            </a:r>
          </a:p>
          <a:p>
            <a:r>
              <a:rPr lang="en-US" b="1" dirty="0" smtClean="0"/>
              <a:t>Apache </a:t>
            </a:r>
            <a:r>
              <a:rPr lang="en-US" b="1" dirty="0"/>
              <a:t>Libcloud:</a:t>
            </a:r>
            <a:r>
              <a:rPr lang="en-US" dirty="0"/>
              <a:t> Python library for interacting with many of the popular cloud service providers using a unified API. (One Interface To Rule Them All)</a:t>
            </a:r>
          </a:p>
          <a:p>
            <a:r>
              <a:rPr lang="en-US" b="1" dirty="0" smtClean="0"/>
              <a:t>Celery</a:t>
            </a:r>
            <a:r>
              <a:rPr lang="en-US" dirty="0"/>
              <a:t> is an asynchronous task queue/job queue environment based on </a:t>
            </a:r>
            <a:r>
              <a:rPr lang="en-US" dirty="0" err="1"/>
              <a:t>RabbitMQ</a:t>
            </a:r>
            <a:r>
              <a:rPr lang="en-US" dirty="0"/>
              <a:t> or equivalent and written in Python</a:t>
            </a:r>
          </a:p>
          <a:p>
            <a:r>
              <a:rPr lang="en-US" b="1" dirty="0" smtClean="0"/>
              <a:t>OpenStack </a:t>
            </a:r>
            <a:r>
              <a:rPr lang="en-US" b="1" dirty="0"/>
              <a:t>Heat</a:t>
            </a:r>
            <a:r>
              <a:rPr lang="en-US" dirty="0"/>
              <a:t> is a Python orchestration engine for common cloud environments  managing the entire lifecycle of infrastructure and applications.</a:t>
            </a:r>
          </a:p>
          <a:p>
            <a:r>
              <a:rPr lang="en-US" b="1" dirty="0" smtClean="0"/>
              <a:t>Docker</a:t>
            </a:r>
            <a:r>
              <a:rPr lang="en-US" dirty="0"/>
              <a:t> (written in Go) is a tool to package an application and its dependencies in a virtual Linux container</a:t>
            </a:r>
          </a:p>
          <a:p>
            <a:r>
              <a:rPr lang="en-US" b="1" dirty="0" smtClean="0"/>
              <a:t>OCCI</a:t>
            </a:r>
            <a:r>
              <a:rPr lang="en-US" dirty="0"/>
              <a:t> is an Open Grid Forum cloud instance standard</a:t>
            </a:r>
          </a:p>
          <a:p>
            <a:r>
              <a:rPr lang="en-US" b="1" dirty="0" err="1" smtClean="0"/>
              <a:t>Slurm</a:t>
            </a:r>
            <a:r>
              <a:rPr lang="en-US" dirty="0"/>
              <a:t> is an open source C based job scheduler from HPC community with similar functionalities to </a:t>
            </a:r>
            <a:r>
              <a:rPr lang="en-US" dirty="0" err="1"/>
              <a:t>OpenPBS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9971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Components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" y="859971"/>
            <a:ext cx="9035143" cy="59980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Chef</a:t>
            </a:r>
            <a:r>
              <a:rPr lang="en-US" dirty="0"/>
              <a:t> </a:t>
            </a:r>
            <a:r>
              <a:rPr lang="en-US" b="1" dirty="0" err="1" smtClean="0"/>
              <a:t>Ansible</a:t>
            </a:r>
            <a:r>
              <a:rPr lang="en-US" b="1" dirty="0" smtClean="0"/>
              <a:t> Puppet </a:t>
            </a:r>
            <a:r>
              <a:rPr lang="en-US" b="1" dirty="0"/>
              <a:t>Salt</a:t>
            </a:r>
            <a:r>
              <a:rPr lang="en-US" dirty="0"/>
              <a:t> are system configuration managers. Scripts are used to define system</a:t>
            </a:r>
          </a:p>
          <a:p>
            <a:r>
              <a:rPr lang="en-US" b="1" dirty="0" smtClean="0"/>
              <a:t>Razor </a:t>
            </a:r>
            <a:r>
              <a:rPr lang="en-US" dirty="0" smtClean="0"/>
              <a:t>cloud bare metal provisioning from EMC/puppet</a:t>
            </a:r>
            <a:endParaRPr lang="en-US" dirty="0"/>
          </a:p>
          <a:p>
            <a:r>
              <a:rPr lang="en-US" b="1" dirty="0" smtClean="0"/>
              <a:t>Juju</a:t>
            </a:r>
            <a:r>
              <a:rPr lang="en-US" dirty="0" smtClean="0"/>
              <a:t> from Ubuntu orchestrates services and their provisioning  defined by charms across multiple clouds </a:t>
            </a:r>
            <a:endParaRPr lang="en-US" dirty="0"/>
          </a:p>
          <a:p>
            <a:r>
              <a:rPr lang="en-US" b="1" dirty="0" err="1" smtClean="0"/>
              <a:t>Xcat</a:t>
            </a:r>
            <a:r>
              <a:rPr lang="en-US" dirty="0"/>
              <a:t> (</a:t>
            </a:r>
            <a:r>
              <a:rPr lang="en-US" dirty="0" smtClean="0"/>
              <a:t>Originally we used</a:t>
            </a:r>
            <a:r>
              <a:rPr lang="en-US" dirty="0"/>
              <a:t> this</a:t>
            </a:r>
            <a:r>
              <a:rPr lang="en-US" dirty="0" smtClean="0"/>
              <a:t>) is a rather specialized (IBM) dynamic provisioning system</a:t>
            </a:r>
            <a:endParaRPr lang="en-US" dirty="0"/>
          </a:p>
          <a:p>
            <a:r>
              <a:rPr lang="en-US" b="1" dirty="0" smtClean="0"/>
              <a:t>Foreman</a:t>
            </a:r>
            <a:r>
              <a:rPr lang="en-US" dirty="0" smtClean="0"/>
              <a:t> written in Ruby/</a:t>
            </a:r>
            <a:r>
              <a:rPr lang="en-US" dirty="0" err="1" smtClean="0"/>
              <a:t>Javascript</a:t>
            </a:r>
            <a:r>
              <a:rPr lang="en-US" dirty="0" smtClean="0"/>
              <a:t> is an open </a:t>
            </a:r>
            <a:r>
              <a:rPr lang="en-US" dirty="0"/>
              <a:t>source project that helps system administrators manage servers throughout their lifecycle, from provisioning and configuration to orchestration and monitoring. </a:t>
            </a:r>
            <a:r>
              <a:rPr lang="en-US" dirty="0" smtClean="0"/>
              <a:t>Builds on </a:t>
            </a:r>
            <a:r>
              <a:rPr lang="en-US" dirty="0"/>
              <a:t>Puppet or Chef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FutureGrid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IaaS</a:t>
            </a:r>
            <a:r>
              <a:rPr lang="en-US" b="1" dirty="0" smtClean="0"/>
              <a:t> request popularity by year</a:t>
            </a:r>
            <a:endParaRPr lang="en-US" b="1" dirty="0"/>
          </a:p>
        </p:txBody>
      </p:sp>
      <p:pic>
        <p:nvPicPr>
          <p:cNvPr id="4" name="Content Placeholder 3" descr="tech-histor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" b="1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7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748"/>
            <a:ext cx="885812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Genomic Sequence Analysis Automation</a:t>
            </a:r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3"/>
          <a:stretch/>
        </p:blipFill>
        <p:spPr bwMode="auto">
          <a:xfrm>
            <a:off x="749314" y="1260824"/>
            <a:ext cx="6534986" cy="16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loud Callout 22"/>
          <p:cNvSpPr/>
          <p:nvPr/>
        </p:nvSpPr>
        <p:spPr>
          <a:xfrm>
            <a:off x="6985076" y="5533772"/>
            <a:ext cx="1408287" cy="320180"/>
          </a:xfrm>
          <a:prstGeom prst="cloudCallout">
            <a:avLst>
              <a:gd name="adj1" fmla="val -104629"/>
              <a:gd name="adj2" fmla="val -21104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Cluster D</a:t>
            </a:r>
            <a:endParaRPr lang="en-US" sz="1200" dirty="0"/>
          </a:p>
        </p:txBody>
      </p:sp>
      <p:sp>
        <p:nvSpPr>
          <p:cNvPr id="24" name="Cloud Callout 23"/>
          <p:cNvSpPr/>
          <p:nvPr/>
        </p:nvSpPr>
        <p:spPr>
          <a:xfrm>
            <a:off x="7209599" y="5167984"/>
            <a:ext cx="1408287" cy="320180"/>
          </a:xfrm>
          <a:prstGeom prst="cloudCallout">
            <a:avLst>
              <a:gd name="adj1" fmla="val -104630"/>
              <a:gd name="adj2" fmla="val -875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Cluster C</a:t>
            </a:r>
            <a:endParaRPr lang="en-US" sz="1200" dirty="0"/>
          </a:p>
        </p:txBody>
      </p:sp>
      <p:sp>
        <p:nvSpPr>
          <p:cNvPr id="25" name="Cloud Callout 24"/>
          <p:cNvSpPr/>
          <p:nvPr/>
        </p:nvSpPr>
        <p:spPr>
          <a:xfrm>
            <a:off x="7169326" y="4783882"/>
            <a:ext cx="1408287" cy="320180"/>
          </a:xfrm>
          <a:prstGeom prst="cloudCallout">
            <a:avLst>
              <a:gd name="adj1" fmla="val -104630"/>
              <a:gd name="adj2" fmla="val 3161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Cluster B</a:t>
            </a:r>
            <a:endParaRPr lang="en-US" sz="1200" dirty="0"/>
          </a:p>
        </p:txBody>
      </p:sp>
      <p:sp>
        <p:nvSpPr>
          <p:cNvPr id="26" name="Cloud Callout 25"/>
          <p:cNvSpPr/>
          <p:nvPr/>
        </p:nvSpPr>
        <p:spPr>
          <a:xfrm>
            <a:off x="7169326" y="4404342"/>
            <a:ext cx="1408287" cy="320180"/>
          </a:xfrm>
          <a:prstGeom prst="cloudCallout">
            <a:avLst>
              <a:gd name="adj1" fmla="val -104629"/>
              <a:gd name="adj2" fmla="val 15294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Cluster A</a:t>
            </a:r>
            <a:endParaRPr lang="en-US" sz="1200" dirty="0"/>
          </a:p>
        </p:txBody>
      </p:sp>
      <p:sp>
        <p:nvSpPr>
          <p:cNvPr id="27" name="Round Diagonal Corner Rectangle 26"/>
          <p:cNvSpPr/>
          <p:nvPr/>
        </p:nvSpPr>
        <p:spPr>
          <a:xfrm>
            <a:off x="3230913" y="4483055"/>
            <a:ext cx="4109300" cy="1415968"/>
          </a:xfrm>
          <a:prstGeom prst="round2DiagRect">
            <a:avLst>
              <a:gd name="adj1" fmla="val 50000"/>
              <a:gd name="adj2" fmla="val 118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00" y="1368504"/>
            <a:ext cx="1535047" cy="1267839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510313" y="4704567"/>
            <a:ext cx="2258332" cy="463417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Flowchart: Multidocument 3"/>
          <p:cNvSpPr/>
          <p:nvPr/>
        </p:nvSpPr>
        <p:spPr>
          <a:xfrm>
            <a:off x="2667316" y="3372760"/>
            <a:ext cx="2504210" cy="954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 smtClean="0"/>
          </a:p>
          <a:p>
            <a:pPr algn="ctr">
              <a:lnSpc>
                <a:spcPct val="150000"/>
              </a:lnSpc>
            </a:pPr>
            <a:r>
              <a:rPr lang="en-US" sz="1200" dirty="0" smtClean="0"/>
              <a:t>Application Functions</a:t>
            </a:r>
          </a:p>
        </p:txBody>
      </p:sp>
      <p:sp>
        <p:nvSpPr>
          <p:cNvPr id="35" name="Down Arrow 34"/>
          <p:cNvSpPr/>
          <p:nvPr/>
        </p:nvSpPr>
        <p:spPr>
          <a:xfrm rot="9213522">
            <a:off x="4023718" y="4094848"/>
            <a:ext cx="982009" cy="676515"/>
          </a:xfrm>
          <a:prstGeom prst="downArrow">
            <a:avLst>
              <a:gd name="adj1" fmla="val 46507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TextBox 35"/>
          <p:cNvSpPr txBox="1"/>
          <p:nvPr/>
        </p:nvSpPr>
        <p:spPr>
          <a:xfrm>
            <a:off x="199314" y="4404342"/>
            <a:ext cx="30315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Workflow Functions: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File </a:t>
            </a:r>
            <a:r>
              <a:rPr lang="en-US" dirty="0"/>
              <a:t>Transfer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PBS Job 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Dynamic script creation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Submission history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storage</a:t>
            </a:r>
            <a:r>
              <a:rPr lang="en-US" dirty="0"/>
              <a:t>/retrieval</a:t>
            </a:r>
          </a:p>
          <a:p>
            <a:endParaRPr lang="en-US" dirty="0"/>
          </a:p>
        </p:txBody>
      </p:sp>
      <p:sp>
        <p:nvSpPr>
          <p:cNvPr id="28" name="Flowchart: Magnetic Disk 5"/>
          <p:cNvSpPr/>
          <p:nvPr/>
        </p:nvSpPr>
        <p:spPr>
          <a:xfrm>
            <a:off x="5483694" y="4977716"/>
            <a:ext cx="1335689" cy="754046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History </a:t>
            </a:r>
            <a:r>
              <a:rPr lang="en-US" sz="1200" dirty="0"/>
              <a:t>Trace of job submissions</a:t>
            </a:r>
          </a:p>
          <a:p>
            <a:pPr algn="ctr"/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6985076" y="3470937"/>
            <a:ext cx="1757637" cy="2683991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Cloudmesh</a:t>
            </a:r>
            <a:endParaRPr lang="en-US" dirty="0" smtClean="0"/>
          </a:p>
          <a:p>
            <a:pPr algn="ctr"/>
            <a:r>
              <a:rPr lang="en-US" dirty="0" smtClean="0"/>
              <a:t>Provisioning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27439" y="3467871"/>
            <a:ext cx="1757637" cy="268705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Cloudmesh</a:t>
            </a:r>
            <a:endParaRPr lang="en-US" dirty="0" smtClean="0"/>
          </a:p>
          <a:p>
            <a:pPr algn="ctr"/>
            <a:r>
              <a:rPr lang="en-US" dirty="0" smtClean="0"/>
              <a:t>Workflow/</a:t>
            </a:r>
            <a:br>
              <a:rPr lang="en-US" dirty="0" smtClean="0"/>
            </a:br>
            <a:r>
              <a:rPr lang="en-US" dirty="0" smtClean="0"/>
              <a:t>Experiment</a:t>
            </a:r>
          </a:p>
          <a:p>
            <a:pPr algn="ctr"/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316" y="6406634"/>
            <a:ext cx="63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Provisioning of either: </a:t>
            </a:r>
            <a:r>
              <a:rPr lang="en-US" dirty="0" err="1" smtClean="0"/>
              <a:t>baremetal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r>
              <a:rPr lang="en-US" dirty="0" smtClean="0"/>
              <a:t>, existing HPC cluster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5" y="216638"/>
            <a:ext cx="5765575" cy="6184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Background -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5129"/>
            <a:ext cx="9144000" cy="5701420"/>
          </a:xfrm>
        </p:spPr>
        <p:txBody>
          <a:bodyPr>
            <a:noAutofit/>
          </a:bodyPr>
          <a:lstStyle/>
          <a:p>
            <a:r>
              <a:rPr lang="en-US" sz="2200" dirty="0" smtClean="0"/>
              <a:t>Some requirements </a:t>
            </a:r>
            <a:r>
              <a:rPr lang="en-US" sz="2200" dirty="0"/>
              <a:t>originate from FutureGrid.</a:t>
            </a:r>
          </a:p>
          <a:p>
            <a:pPr lvl="1"/>
            <a:r>
              <a:rPr lang="en-US" sz="1800" dirty="0" smtClean="0"/>
              <a:t>A high performance and grid </a:t>
            </a:r>
            <a:r>
              <a:rPr lang="en-US" sz="1800" dirty="0" err="1" smtClean="0"/>
              <a:t>testbed</a:t>
            </a:r>
            <a:r>
              <a:rPr lang="en-US" sz="1800" dirty="0" smtClean="0"/>
              <a:t> that allowed scientists to collaboratively develop and test innovative approaches to parallel, grid, and cloud computing. </a:t>
            </a:r>
          </a:p>
          <a:p>
            <a:pPr lvl="1"/>
            <a:r>
              <a:rPr lang="en-US" sz="1800" dirty="0"/>
              <a:t>U</a:t>
            </a:r>
            <a:r>
              <a:rPr lang="en-US" sz="1800" dirty="0" smtClean="0"/>
              <a:t>sers can deploy their own hardware and software configurations on a public/private cloud, and run their experiments. 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rovides an advanced framework to manage user and project affiliation and propagates this information to a variety of subsystems constituting the FutureGrid service infrastructure. This includes operational services to deal with authentication, authorization and accounting.</a:t>
            </a:r>
          </a:p>
          <a:p>
            <a:r>
              <a:rPr lang="en-US" sz="2200" dirty="0" smtClean="0"/>
              <a:t>Important features of FutureGrid: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etric framework </a:t>
            </a:r>
            <a:r>
              <a:rPr lang="en-US" sz="1800" dirty="0" smtClean="0"/>
              <a:t>that allows us to create usage reports from all of our </a:t>
            </a:r>
            <a:r>
              <a:rPr lang="en-US" sz="1800" dirty="0" err="1" smtClean="0"/>
              <a:t>IaaS</a:t>
            </a:r>
            <a:r>
              <a:rPr lang="en-US" sz="1800" dirty="0" smtClean="0"/>
              <a:t> frameworks. Developed from systems aimed at XSEDE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Repeatable experiments </a:t>
            </a:r>
            <a:r>
              <a:rPr lang="en-US" sz="1800" dirty="0" smtClean="0"/>
              <a:t>can be created with a number of tools including </a:t>
            </a:r>
            <a:r>
              <a:rPr lang="en-US" sz="1800" dirty="0" err="1" smtClean="0"/>
              <a:t>Cloudmesh</a:t>
            </a:r>
            <a:r>
              <a:rPr lang="en-US" sz="1800" dirty="0" smtClean="0"/>
              <a:t>. Provisioning of services and images can be conducted by Rain.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Multiple </a:t>
            </a:r>
            <a:r>
              <a:rPr lang="en-US" sz="1800" dirty="0" err="1" smtClean="0">
                <a:solidFill>
                  <a:srgbClr val="FF0000"/>
                </a:solidFill>
              </a:rPr>
              <a:t>IaaS</a:t>
            </a:r>
            <a:r>
              <a:rPr lang="en-US" sz="1800" dirty="0" smtClean="0">
                <a:solidFill>
                  <a:srgbClr val="FF0000"/>
                </a:solidFill>
              </a:rPr>
              <a:t> frameworks </a:t>
            </a:r>
            <a:r>
              <a:rPr lang="en-US" sz="1800" dirty="0" smtClean="0"/>
              <a:t>including OpenStack, Eucalyptus, and Nimbus.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Mixed operation model</a:t>
            </a:r>
            <a:r>
              <a:rPr lang="en-US" sz="1800" dirty="0" smtClean="0"/>
              <a:t>. </a:t>
            </a:r>
            <a:r>
              <a:rPr lang="en-US" sz="1800" dirty="0" smtClean="0">
                <a:solidFill>
                  <a:srgbClr val="FF0000"/>
                </a:solidFill>
              </a:rPr>
              <a:t>a standard production cloud </a:t>
            </a:r>
            <a:r>
              <a:rPr lang="en-US" sz="1800" dirty="0" smtClean="0"/>
              <a:t>that operates on-demand, but also a set of cloud instances that can be </a:t>
            </a:r>
            <a:r>
              <a:rPr lang="en-US" sz="1800" dirty="0" smtClean="0">
                <a:solidFill>
                  <a:srgbClr val="FF0000"/>
                </a:solidFill>
              </a:rPr>
              <a:t>reserved for a particular project</a:t>
            </a:r>
            <a:r>
              <a:rPr lang="en-US" sz="1800" dirty="0" smtClean="0"/>
              <a:t>.</a:t>
            </a:r>
          </a:p>
          <a:p>
            <a:r>
              <a:rPr lang="en-US" sz="2200" dirty="0" smtClean="0"/>
              <a:t>FutureGrid coming to an end but preserve </a:t>
            </a:r>
            <a:r>
              <a:rPr lang="en-US" sz="2200" dirty="0" err="1" smtClean="0"/>
              <a:t>SDDSaaS</a:t>
            </a:r>
            <a:r>
              <a:rPr lang="en-US" sz="2200" dirty="0" smtClean="0"/>
              <a:t> tools as </a:t>
            </a:r>
            <a:r>
              <a:rPr lang="en-US" sz="2200" dirty="0" err="1" smtClean="0"/>
              <a:t>Cloudmesh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855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12"/>
    </mc:Choice>
    <mc:Fallback xmlns="">
      <p:transition spd="slow" advTm="19712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796159"/>
          </a:xfrm>
        </p:spPr>
        <p:txBody>
          <a:bodyPr>
            <a:normAutofit/>
          </a:bodyPr>
          <a:lstStyle/>
          <a:p>
            <a:r>
              <a:rPr lang="en-US" b="1" dirty="0" smtClean="0"/>
              <a:t>Functionality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0503"/>
            <a:ext cx="9144001" cy="56199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P</a:t>
            </a:r>
            <a:r>
              <a:rPr lang="en-US" sz="2400" dirty="0" smtClean="0"/>
              <a:t>rovide virtual machine and bare-metal management in a </a:t>
            </a:r>
            <a:r>
              <a:rPr lang="en-US" sz="2400" b="1" dirty="0" smtClean="0">
                <a:solidFill>
                  <a:srgbClr val="FF0000"/>
                </a:solidFill>
              </a:rPr>
              <a:t>multi-cloud </a:t>
            </a:r>
            <a:r>
              <a:rPr lang="en-US" sz="2400" dirty="0" smtClean="0"/>
              <a:t>environment with very different policies and including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Expandable resources,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</a:t>
            </a:r>
            <a:r>
              <a:rPr lang="en-US" sz="2400" dirty="0" smtClean="0"/>
              <a:t>xternal clouds from research partners,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</a:t>
            </a:r>
            <a:r>
              <a:rPr lang="en-US" sz="2400" dirty="0" smtClean="0"/>
              <a:t>ublic clouds</a:t>
            </a:r>
            <a:r>
              <a:rPr lang="en-US" sz="2400" dirty="0"/>
              <a:t>,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My own cloud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</a:t>
            </a:r>
            <a:r>
              <a:rPr lang="en-US" sz="2400" dirty="0" smtClean="0"/>
              <a:t>rovide multi-cloud services and deployments controlled by users </a:t>
            </a:r>
            <a:r>
              <a:rPr lang="en-US" sz="2400" b="1" dirty="0" smtClean="0">
                <a:solidFill>
                  <a:srgbClr val="FF0000"/>
                </a:solidFill>
              </a:rPr>
              <a:t>&amp; provider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Enable </a:t>
            </a:r>
            <a:r>
              <a:rPr lang="en-US" sz="2400" b="1" dirty="0" smtClean="0">
                <a:solidFill>
                  <a:srgbClr val="FF0000"/>
                </a:solidFill>
              </a:rPr>
              <a:t>raining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of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</a:t>
            </a:r>
            <a:r>
              <a:rPr lang="en-US" sz="2400" dirty="0" smtClean="0"/>
              <a:t>perating systems (bare-metal provisioning),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</a:t>
            </a:r>
            <a:r>
              <a:rPr lang="en-US" sz="2400" dirty="0" smtClean="0"/>
              <a:t>ervices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</a:t>
            </a:r>
            <a:r>
              <a:rPr lang="en-US" sz="2400" dirty="0" smtClean="0"/>
              <a:t>latforms</a:t>
            </a:r>
          </a:p>
          <a:p>
            <a:pPr lvl="1">
              <a:spcBef>
                <a:spcPts val="0"/>
              </a:spcBef>
            </a:pPr>
            <a:r>
              <a:rPr lang="en-US" sz="2400" dirty="0" err="1" smtClean="0"/>
              <a:t>IaaS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Deploy and give access to </a:t>
            </a:r>
            <a:r>
              <a:rPr lang="en-US" sz="2400" b="1" dirty="0" smtClean="0">
                <a:solidFill>
                  <a:srgbClr val="FF0000"/>
                </a:solidFill>
              </a:rPr>
              <a:t>Monitoring</a:t>
            </a:r>
            <a:r>
              <a:rPr lang="en-US" sz="2400" dirty="0" smtClean="0"/>
              <a:t> infrastructure across a multi-cloud environment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Support management of reproducible experiments</a:t>
            </a:r>
          </a:p>
        </p:txBody>
      </p:sp>
    </p:spTree>
    <p:extLst>
      <p:ext uri="{BB962C8B-B14F-4D97-AF65-F5344CB8AC3E}">
        <p14:creationId xmlns:p14="http://schemas.microsoft.com/office/powerpoint/2010/main" val="38941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36"/>
    </mc:Choice>
    <mc:Fallback xmlns="">
      <p:transition spd="slow" advTm="10473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369" y="0"/>
            <a:ext cx="8521262" cy="69060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Provisioning and Execution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1716"/>
            <a:ext cx="9144000" cy="5702158"/>
          </a:xfrm>
        </p:spPr>
        <p:txBody>
          <a:bodyPr>
            <a:noAutofit/>
          </a:bodyPr>
          <a:lstStyle/>
          <a:p>
            <a:r>
              <a:rPr lang="en-US" b="1" dirty="0" smtClean="0"/>
              <a:t>Bare-metal Provisioning</a:t>
            </a:r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riginally developed a provisioning framework in FutureGrid based on </a:t>
            </a:r>
            <a:r>
              <a:rPr lang="en-US" sz="1800" dirty="0" err="1" smtClean="0"/>
              <a:t>xCAT</a:t>
            </a:r>
            <a:r>
              <a:rPr lang="en-US" sz="1800" dirty="0"/>
              <a:t> </a:t>
            </a:r>
            <a:r>
              <a:rPr lang="en-US" sz="1800" dirty="0" smtClean="0"/>
              <a:t>and Moab. (Rain)</a:t>
            </a:r>
          </a:p>
          <a:p>
            <a:pPr lvl="1"/>
            <a:r>
              <a:rPr lang="en-US" sz="1800" dirty="0" smtClean="0"/>
              <a:t>Due to limitations and significant changes between versions we replaced it with a framework that allows the utilization of different bare-metal </a:t>
            </a:r>
            <a:r>
              <a:rPr lang="en-US" sz="1800" dirty="0" err="1" smtClean="0"/>
              <a:t>provisioners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At this time we have provided an interface for cobbler and are also targeting an interface to </a:t>
            </a:r>
            <a:r>
              <a:rPr lang="en-US" sz="1800" dirty="0" err="1" smtClean="0"/>
              <a:t>OpenStack</a:t>
            </a:r>
            <a:r>
              <a:rPr lang="en-US" sz="1800" dirty="0" smtClean="0"/>
              <a:t> Ironic.</a:t>
            </a:r>
          </a:p>
          <a:p>
            <a:r>
              <a:rPr lang="en-US" b="1" dirty="0" smtClean="0"/>
              <a:t>Virtual Machine Provisioning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n abstraction layer to allow the integration of virtual machine management APIs based on the native </a:t>
            </a:r>
            <a:r>
              <a:rPr lang="en-US" sz="1800" dirty="0" err="1" smtClean="0"/>
              <a:t>IaaS</a:t>
            </a:r>
            <a:r>
              <a:rPr lang="en-US" sz="1800" dirty="0" smtClean="0"/>
              <a:t> service protocols. This helps in exposing features that are otherwise not accessible when quasi protocol standards such as EC2 are used on non-AWS </a:t>
            </a:r>
            <a:r>
              <a:rPr lang="en-US" sz="1800" dirty="0" err="1" smtClean="0"/>
              <a:t>IaaS</a:t>
            </a:r>
            <a:r>
              <a:rPr lang="en-US" sz="1800" dirty="0" smtClean="0"/>
              <a:t> frameworks. It also prevents </a:t>
            </a:r>
            <a:r>
              <a:rPr lang="en-US" sz="1800" dirty="0" err="1" smtClean="0"/>
              <a:t>limitaions</a:t>
            </a:r>
            <a:r>
              <a:rPr lang="en-US" sz="1800" dirty="0" smtClean="0"/>
              <a:t> that exist in current implementations, such as </a:t>
            </a:r>
            <a:r>
              <a:rPr lang="en-US" sz="1800" dirty="0" err="1" smtClean="0"/>
              <a:t>libcloud</a:t>
            </a:r>
            <a:r>
              <a:rPr lang="en-US" sz="1800" dirty="0" smtClean="0"/>
              <a:t> to use </a:t>
            </a:r>
            <a:r>
              <a:rPr lang="en-US" sz="1800" dirty="0" err="1" smtClean="0"/>
              <a:t>OpenStack</a:t>
            </a:r>
            <a:r>
              <a:rPr lang="en-US" sz="1800" dirty="0" smtClean="0"/>
              <a:t>.</a:t>
            </a:r>
          </a:p>
          <a:p>
            <a:r>
              <a:rPr lang="en-US" b="1" dirty="0" smtClean="0"/>
              <a:t>Network Provisioning</a:t>
            </a:r>
            <a:r>
              <a:rPr lang="en-US" dirty="0"/>
              <a:t> </a:t>
            </a:r>
            <a:r>
              <a:rPr lang="en-US" dirty="0" smtClean="0"/>
              <a:t>(Future)</a:t>
            </a:r>
          </a:p>
          <a:p>
            <a:pPr lvl="1"/>
            <a:r>
              <a:rPr lang="en-US" sz="1800" dirty="0" smtClean="0"/>
              <a:t>Utilize networks offering various levels of control, from standard IP connectivity to completely configurable SDNs as novel cloud architectures will almost certainly leverage </a:t>
            </a:r>
            <a:r>
              <a:rPr lang="en-US" sz="1800" dirty="0" err="1" smtClean="0"/>
              <a:t>NaaS</a:t>
            </a:r>
            <a:r>
              <a:rPr lang="en-US" sz="1800" dirty="0" smtClean="0"/>
              <a:t> and SDN alongside system software and middleware. FutureGrid resources will make use of SDN using </a:t>
            </a:r>
            <a:r>
              <a:rPr lang="en-US" sz="1800" dirty="0" err="1" smtClean="0"/>
              <a:t>OpenFlow</a:t>
            </a:r>
            <a:r>
              <a:rPr lang="en-US" sz="1800" dirty="0" smtClean="0"/>
              <a:t> whenever possible though the same level of networking control will not be available in every location. </a:t>
            </a:r>
          </a:p>
        </p:txBody>
      </p:sp>
    </p:spTree>
    <p:extLst>
      <p:ext uri="{BB962C8B-B14F-4D97-AF65-F5344CB8AC3E}">
        <p14:creationId xmlns:p14="http://schemas.microsoft.com/office/powerpoint/2010/main" val="1982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1"/>
    </mc:Choice>
    <mc:Fallback xmlns="">
      <p:transition spd="slow" advTm="526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44455" cy="9906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Provisioning – 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217"/>
            <a:ext cx="9144000" cy="567046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Storage Provisioning</a:t>
            </a:r>
            <a:r>
              <a:rPr lang="en-US" sz="2800" dirty="0"/>
              <a:t> </a:t>
            </a:r>
            <a:r>
              <a:rPr lang="en-US" sz="2800" dirty="0" smtClean="0"/>
              <a:t>(Future)</a:t>
            </a:r>
          </a:p>
          <a:p>
            <a:pPr lvl="1"/>
            <a:r>
              <a:rPr lang="en-US" sz="2400" dirty="0" smtClean="0"/>
              <a:t>Bare-metal provisioning</a:t>
            </a:r>
            <a:r>
              <a:rPr lang="en-US" sz="2400" dirty="0"/>
              <a:t> </a:t>
            </a:r>
            <a:r>
              <a:rPr lang="en-US" sz="2400" dirty="0" smtClean="0"/>
              <a:t>allows storage provisioning and making it available to users</a:t>
            </a:r>
          </a:p>
          <a:p>
            <a:r>
              <a:rPr lang="en-US" sz="2800" b="1" dirty="0" smtClean="0"/>
              <a:t>Platform, </a:t>
            </a:r>
            <a:r>
              <a:rPr lang="en-US" sz="2800" b="1" dirty="0" err="1" smtClean="0"/>
              <a:t>IaaS</a:t>
            </a:r>
            <a:r>
              <a:rPr lang="en-US" sz="2800" b="1" dirty="0" smtClean="0"/>
              <a:t>, and Federated Provisioning</a:t>
            </a:r>
            <a:r>
              <a:rPr lang="en-US" sz="2800" dirty="0" smtClean="0"/>
              <a:t> (Current &amp; Future)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ntegration of </a:t>
            </a:r>
            <a:r>
              <a:rPr lang="en-US" sz="2400" dirty="0" err="1"/>
              <a:t>C</a:t>
            </a:r>
            <a:r>
              <a:rPr lang="en-US" sz="2400" dirty="0" err="1" smtClean="0"/>
              <a:t>loudmesh</a:t>
            </a:r>
            <a:r>
              <a:rPr lang="en-US" sz="2400" dirty="0" smtClean="0"/>
              <a:t> shell scripting, and the utilization of DevOps frameworks such as Chef or Puppet.</a:t>
            </a:r>
          </a:p>
          <a:p>
            <a:r>
              <a:rPr lang="en-US" sz="2800" b="1" dirty="0" smtClean="0"/>
              <a:t>Resource Shifting </a:t>
            </a:r>
            <a:r>
              <a:rPr lang="en-US" sz="2800" dirty="0" smtClean="0"/>
              <a:t>(Current &amp; Future)</a:t>
            </a:r>
          </a:p>
          <a:p>
            <a:pPr lvl="1"/>
            <a:r>
              <a:rPr lang="en-US" sz="2400" dirty="0" smtClean="0"/>
              <a:t>We demonstrated via Rain the </a:t>
            </a:r>
            <a:r>
              <a:rPr lang="en-US" sz="2400" b="1" dirty="0" smtClean="0"/>
              <a:t>shift</a:t>
            </a:r>
            <a:r>
              <a:rPr lang="en-US" sz="2400" dirty="0" smtClean="0"/>
              <a:t> of resources allocations between services such as HPC and OpenStack or Eucalyptus. 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eveloping intuitive user interfaces as part of </a:t>
            </a:r>
            <a:r>
              <a:rPr lang="en-US" sz="2400" dirty="0" err="1" smtClean="0"/>
              <a:t>Cloudmesh</a:t>
            </a:r>
            <a:r>
              <a:rPr lang="en-US" sz="2400" dirty="0" smtClean="0"/>
              <a:t> that assist administrators and users through role and project based authentication to move resources from one service to another.</a:t>
            </a:r>
          </a:p>
        </p:txBody>
      </p:sp>
    </p:spTree>
    <p:extLst>
      <p:ext uri="{BB962C8B-B14F-4D97-AF65-F5344CB8AC3E}">
        <p14:creationId xmlns:p14="http://schemas.microsoft.com/office/powerpoint/2010/main" val="15518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95"/>
    </mc:Choice>
    <mc:Fallback xmlns="">
      <p:transition spd="slow" advTm="7319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rcRect l="-5423" r="-542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 Resource Shifting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148416" y="2132649"/>
            <a:ext cx="5185833" cy="1926167"/>
            <a:chOff x="2148416" y="1994958"/>
            <a:chExt cx="5185833" cy="1926167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5" name="Left-Right Arrow 4"/>
            <p:cNvSpPr/>
            <p:nvPr/>
          </p:nvSpPr>
          <p:spPr>
            <a:xfrm>
              <a:off x="2148416" y="3275541"/>
              <a:ext cx="5185833" cy="645584"/>
            </a:xfrm>
            <a:prstGeom prst="leftRightArrow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Bent Arrow 2"/>
            <p:cNvSpPr/>
            <p:nvPr/>
          </p:nvSpPr>
          <p:spPr>
            <a:xfrm rot="5400000" flipV="1">
              <a:off x="3069167" y="2074333"/>
              <a:ext cx="1481667" cy="1322917"/>
            </a:xfrm>
            <a:prstGeom prst="bentArrow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65960" y="4594860"/>
            <a:ext cx="2057400" cy="1028700"/>
            <a:chOff x="1965960" y="4594860"/>
            <a:chExt cx="2057400" cy="1028700"/>
          </a:xfrm>
        </p:grpSpPr>
        <p:sp>
          <p:nvSpPr>
            <p:cNvPr id="8" name="Oval 7"/>
            <p:cNvSpPr/>
            <p:nvPr/>
          </p:nvSpPr>
          <p:spPr>
            <a:xfrm>
              <a:off x="1965960" y="4800600"/>
              <a:ext cx="411480" cy="4114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2292" tIns="41148" rIns="82292" bIns="41148"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&quot;No&quot; Symbol 8"/>
            <p:cNvSpPr/>
            <p:nvPr/>
          </p:nvSpPr>
          <p:spPr>
            <a:xfrm>
              <a:off x="1965960" y="5280660"/>
              <a:ext cx="342900" cy="342900"/>
            </a:xfrm>
            <a:prstGeom prst="noSmoking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06140" y="4594860"/>
              <a:ext cx="411480" cy="4114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2292" tIns="41148" rIns="82292" bIns="41148"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Sun 10"/>
            <p:cNvSpPr/>
            <p:nvPr/>
          </p:nvSpPr>
          <p:spPr>
            <a:xfrm>
              <a:off x="3680460" y="4869180"/>
              <a:ext cx="342900" cy="342900"/>
            </a:xfrm>
            <a:prstGeom prst="su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/>
            <p:cNvCxnSpPr>
              <a:stCxn id="13" idx="6"/>
              <a:endCxn id="14" idx="2"/>
            </p:cNvCxnSpPr>
            <p:nvPr/>
          </p:nvCxnSpPr>
          <p:spPr>
            <a:xfrm>
              <a:off x="2377440" y="5383530"/>
              <a:ext cx="1234440" cy="1143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171700" y="5280660"/>
              <a:ext cx="205740" cy="2057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11880" y="5280660"/>
              <a:ext cx="205740" cy="2057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41083" y="2111376"/>
            <a:ext cx="3082529" cy="2325478"/>
            <a:chOff x="2741083" y="2111376"/>
            <a:chExt cx="3082529" cy="2689224"/>
          </a:xfrm>
        </p:grpSpPr>
        <p:sp>
          <p:nvSpPr>
            <p:cNvPr id="17" name="Bent Arrow 16"/>
            <p:cNvSpPr/>
            <p:nvPr/>
          </p:nvSpPr>
          <p:spPr>
            <a:xfrm rot="16200000" flipH="1" flipV="1">
              <a:off x="4427867" y="2615340"/>
              <a:ext cx="1899709" cy="891781"/>
            </a:xfrm>
            <a:prstGeom prst="bentArrow">
              <a:avLst/>
            </a:prstGeom>
            <a:solidFill>
              <a:schemeClr val="bg1">
                <a:lumMod val="75000"/>
                <a:alpha val="26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2741083" y="4011083"/>
              <a:ext cx="1502834" cy="789517"/>
            </a:xfrm>
            <a:prstGeom prst="curvedDownArrow">
              <a:avLst/>
            </a:prstGeom>
            <a:solidFill>
              <a:schemeClr val="bg1">
                <a:lumMod val="75000"/>
                <a:alpha val="26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4023360" y="3810000"/>
              <a:ext cx="1691640" cy="784860"/>
            </a:xfrm>
            <a:prstGeom prst="leftArrow">
              <a:avLst/>
            </a:prstGeom>
            <a:solidFill>
              <a:schemeClr val="bg1">
                <a:lumMod val="75000"/>
                <a:alpha val="26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700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65"/>
    </mc:Choice>
    <mc:Fallback xmlns="">
      <p:transition spd="slow" advTm="93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115656"/>
            <a:ext cx="8229600" cy="1143000"/>
          </a:xfrm>
        </p:spPr>
        <p:txBody>
          <a:bodyPr/>
          <a:lstStyle/>
          <a:p>
            <a:r>
              <a:rPr lang="en-US" b="1" dirty="0" smtClean="0"/>
              <a:t>Resource Federation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3118"/>
            <a:ext cx="9037122" cy="54924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successfully federated resources from </a:t>
            </a:r>
          </a:p>
          <a:p>
            <a:pPr lvl="1"/>
            <a:r>
              <a:rPr lang="en-US" sz="2400" dirty="0" smtClean="0"/>
              <a:t>Azure</a:t>
            </a:r>
          </a:p>
          <a:p>
            <a:pPr lvl="1"/>
            <a:r>
              <a:rPr lang="en-US" sz="2400" dirty="0" smtClean="0"/>
              <a:t>Any EC2 cloud</a:t>
            </a:r>
          </a:p>
          <a:p>
            <a:pPr lvl="1"/>
            <a:r>
              <a:rPr lang="en-US" sz="2400" dirty="0" smtClean="0"/>
              <a:t>AWS, </a:t>
            </a:r>
            <a:endParaRPr lang="en-US" sz="2400" dirty="0"/>
          </a:p>
          <a:p>
            <a:pPr lvl="1"/>
            <a:r>
              <a:rPr lang="en-US" sz="2400" dirty="0" smtClean="0"/>
              <a:t>HP cloud</a:t>
            </a:r>
            <a:endParaRPr lang="en-US" sz="2400" dirty="0"/>
          </a:p>
          <a:p>
            <a:pPr lvl="1"/>
            <a:r>
              <a:rPr lang="en-US" sz="2400" dirty="0" smtClean="0"/>
              <a:t>Karlsruhe Institute of Technology Cloud</a:t>
            </a:r>
          </a:p>
          <a:p>
            <a:pPr lvl="1"/>
            <a:r>
              <a:rPr lang="en-US" sz="2400" dirty="0" smtClean="0"/>
              <a:t>Former FutureGrid clouds (four clouds)</a:t>
            </a:r>
          </a:p>
          <a:p>
            <a:pPr lvl="2"/>
            <a:r>
              <a:rPr lang="en-US" sz="2000" dirty="0"/>
              <a:t>V</a:t>
            </a:r>
            <a:r>
              <a:rPr lang="en-US" sz="2000" dirty="0" smtClean="0"/>
              <a:t>arious versions of OpenStack and Eucalyptus. </a:t>
            </a:r>
          </a:p>
          <a:p>
            <a:pPr lvl="2"/>
            <a:r>
              <a:rPr lang="en-US" sz="2000" dirty="0" smtClean="0"/>
              <a:t>It would be possible to federate with other clouds that run other infrastructure such as </a:t>
            </a:r>
            <a:r>
              <a:rPr lang="en-US" sz="2000" dirty="0" err="1" smtClean="0"/>
              <a:t>Tashi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Integration with </a:t>
            </a:r>
            <a:r>
              <a:rPr lang="en-US" sz="2000" dirty="0" err="1" smtClean="0"/>
              <a:t>OpenNebula</a:t>
            </a:r>
            <a:r>
              <a:rPr lang="en-US" sz="2000" dirty="0" smtClean="0"/>
              <a:t> is desirable due to strong EU importance</a:t>
            </a:r>
            <a:endParaRPr lang="en-US" sz="2000" dirty="0"/>
          </a:p>
          <a:p>
            <a:pPr lvl="2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67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8"/>
    </mc:Choice>
    <mc:Fallback xmlns="">
      <p:transition spd="slow" advTm="119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687" y="566057"/>
            <a:ext cx="9116104" cy="6291943"/>
            <a:chOff x="27896" y="0"/>
            <a:chExt cx="9116104" cy="6291943"/>
          </a:xfrm>
        </p:grpSpPr>
        <p:sp>
          <p:nvSpPr>
            <p:cNvPr id="3" name="Rectangle 2"/>
            <p:cNvSpPr/>
            <p:nvPr/>
          </p:nvSpPr>
          <p:spPr>
            <a:xfrm>
              <a:off x="43687" y="0"/>
              <a:ext cx="9100313" cy="6291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24670" y="316247"/>
              <a:ext cx="8780843" cy="5814393"/>
              <a:chOff x="227324" y="441508"/>
              <a:chExt cx="8780843" cy="5814393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397565" y="998099"/>
                <a:ext cx="8110954" cy="5257802"/>
                <a:chOff x="397565" y="1132849"/>
                <a:chExt cx="8110954" cy="5257802"/>
              </a:xfrm>
            </p:grpSpPr>
            <p:sp>
              <p:nvSpPr>
                <p:cNvPr id="75" name="Rounded Rectangle 74"/>
                <p:cNvSpPr/>
                <p:nvPr/>
              </p:nvSpPr>
              <p:spPr>
                <a:xfrm rot="16200000">
                  <a:off x="1807264" y="-276850"/>
                  <a:ext cx="5257802" cy="8077200"/>
                </a:xfrm>
                <a:prstGeom prst="roundRect">
                  <a:avLst/>
                </a:prstGeom>
                <a:solidFill>
                  <a:srgbClr val="E9CE6D"/>
                </a:solidFill>
                <a:ln>
                  <a:noFill/>
                  <a:prstDash val="dash"/>
                </a:ln>
                <a:effectLst>
                  <a:outerShdw blurRad="228600" dist="38100" dir="19320000" algn="bl" rotWithShape="0">
                    <a:schemeClr val="bg2">
                      <a:lumMod val="2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600" b="1" spc="3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 rot="16200000">
                  <a:off x="7046654" y="4395385"/>
                  <a:ext cx="25851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spc="300" dirty="0" smtClean="0">
                      <a:solidFill>
                        <a:schemeClr val="bg1"/>
                      </a:solidFill>
                    </a:rPr>
                    <a:t>Management</a:t>
                  </a:r>
                  <a:endParaRPr lang="en-US" sz="1600" b="1" spc="3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27324" y="885457"/>
                <a:ext cx="8018839" cy="5257798"/>
                <a:chOff x="227324" y="1020207"/>
                <a:chExt cx="8018839" cy="5257798"/>
              </a:xfrm>
            </p:grpSpPr>
            <p:sp>
              <p:nvSpPr>
                <p:cNvPr id="78" name="Rounded Rectangle 77"/>
                <p:cNvSpPr/>
                <p:nvPr/>
              </p:nvSpPr>
              <p:spPr>
                <a:xfrm rot="16200000">
                  <a:off x="1607845" y="-360314"/>
                  <a:ext cx="5257798" cy="8018839"/>
                </a:xfrm>
                <a:prstGeom prst="roundRect">
                  <a:avLst/>
                </a:prstGeom>
                <a:solidFill>
                  <a:srgbClr val="A3CFFF">
                    <a:alpha val="60000"/>
                  </a:srgbClr>
                </a:solidFill>
                <a:ln>
                  <a:noFill/>
                  <a:prstDash val="dash"/>
                </a:ln>
                <a:effectLst>
                  <a:outerShdw blurRad="228600" dist="38100" dir="19320000" algn="bl" rotWithShape="0">
                    <a:schemeClr val="accent2">
                      <a:lumMod val="90000"/>
                      <a:lumOff val="10000"/>
                      <a:alpha val="5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600" b="1" spc="3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 rot="16200000">
                  <a:off x="6741854" y="4389761"/>
                  <a:ext cx="25851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spc="300" dirty="0" smtClean="0">
                      <a:solidFill>
                        <a:schemeClr val="bg1"/>
                      </a:solidFill>
                    </a:rPr>
                    <a:t>Security &amp; Privacy</a:t>
                  </a:r>
                  <a:endParaRPr lang="en-US" sz="1600" b="1" spc="3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" name="Chevron 12"/>
              <p:cNvSpPr/>
              <p:nvPr/>
            </p:nvSpPr>
            <p:spPr>
              <a:xfrm>
                <a:off x="473764" y="476304"/>
                <a:ext cx="7696199" cy="270004"/>
              </a:xfrm>
              <a:prstGeom prst="chevron">
                <a:avLst/>
              </a:prstGeom>
              <a:solidFill>
                <a:srgbClr val="F664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 flipH="1">
                <a:off x="1494445" y="1659651"/>
                <a:ext cx="5608716" cy="1282313"/>
              </a:xfrm>
              <a:prstGeom prst="roundRect">
                <a:avLst>
                  <a:gd name="adj" fmla="val 5649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518726" y="1607701"/>
                <a:ext cx="55259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Big Data Application Provider</a:t>
                </a:r>
                <a:endParaRPr lang="en-US" sz="1400" b="1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flipH="1">
                <a:off x="4969560" y="2232881"/>
                <a:ext cx="1033677" cy="5782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 anchorCtr="1"/>
              <a:lstStyle/>
              <a:p>
                <a:pPr algn="r"/>
                <a:r>
                  <a:rPr lang="en-US" sz="1400" b="1" dirty="0" smtClean="0">
                    <a:solidFill>
                      <a:schemeClr val="tx1"/>
                    </a:solidFill>
                  </a:rPr>
                  <a:t>Visualization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143230" y="2533815"/>
                <a:ext cx="883734" cy="2858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 anchorCtr="1"/>
              <a:lstStyle/>
              <a:p>
                <a:pPr algn="r"/>
                <a:r>
                  <a:rPr lang="en-US" sz="1400" b="1" dirty="0" smtClean="0">
                    <a:solidFill>
                      <a:schemeClr val="tx1"/>
                    </a:solidFill>
                  </a:rPr>
                  <a:t>Access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flipH="1">
                <a:off x="3896306" y="1915477"/>
                <a:ext cx="920858" cy="9143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 anchorCtr="1"/>
              <a:lstStyle/>
              <a:p>
                <a:pPr algn="r"/>
                <a:r>
                  <a:rPr lang="en-US" sz="1400" b="1" dirty="0" smtClean="0">
                    <a:solidFill>
                      <a:schemeClr val="tx1"/>
                    </a:solidFill>
                  </a:rPr>
                  <a:t>Analytics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 flipH="1">
                <a:off x="2822966" y="2235074"/>
                <a:ext cx="927393" cy="59478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 anchorCtr="1"/>
              <a:lstStyle/>
              <a:p>
                <a:pPr algn="r"/>
                <a:r>
                  <a:rPr lang="en-US" sz="1400" b="1" dirty="0" err="1" smtClean="0">
                    <a:solidFill>
                      <a:schemeClr val="tx1"/>
                    </a:solidFill>
                  </a:rPr>
                  <a:t>Curation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 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616763" y="2522100"/>
                <a:ext cx="1047976" cy="2975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 anchorCtr="1"/>
              <a:lstStyle/>
              <a:p>
                <a:pPr algn="r"/>
                <a:r>
                  <a:rPr lang="en-US" sz="1400" b="1" dirty="0" smtClean="0">
                    <a:solidFill>
                      <a:schemeClr val="tx1"/>
                    </a:solidFill>
                  </a:rPr>
                  <a:t>Collection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flipH="1">
                <a:off x="1494444" y="1074299"/>
                <a:ext cx="5608716" cy="371395"/>
              </a:xfrm>
              <a:prstGeom prst="roundRect">
                <a:avLst>
                  <a:gd name="adj" fmla="val 2244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05542" y="1083392"/>
                <a:ext cx="22545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System Orchestrator</a:t>
                </a:r>
                <a:endParaRPr lang="en-US" sz="1400" b="1" dirty="0"/>
              </a:p>
            </p:txBody>
          </p:sp>
          <p:cxnSp>
            <p:nvCxnSpPr>
              <p:cNvPr id="25" name="Straight Arrow Connector 24"/>
              <p:cNvCxnSpPr>
                <a:stCxn id="23" idx="2"/>
              </p:cNvCxnSpPr>
              <p:nvPr/>
            </p:nvCxnSpPr>
            <p:spPr>
              <a:xfrm>
                <a:off x="4298802" y="1445694"/>
                <a:ext cx="2" cy="214010"/>
              </a:xfrm>
              <a:prstGeom prst="straightConnector1">
                <a:avLst/>
              </a:prstGeom>
              <a:ln w="41275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7103164" y="2285407"/>
                <a:ext cx="504156" cy="4127"/>
              </a:xfrm>
              <a:prstGeom prst="straightConnector1">
                <a:avLst/>
              </a:prstGeom>
              <a:ln w="41275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1015803" y="2286167"/>
                <a:ext cx="478641" cy="1"/>
              </a:xfrm>
              <a:prstGeom prst="straightConnector1">
                <a:avLst/>
              </a:prstGeom>
              <a:ln w="41275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Up Arrow 29"/>
              <p:cNvSpPr/>
              <p:nvPr/>
            </p:nvSpPr>
            <p:spPr>
              <a:xfrm rot="5400000">
                <a:off x="1131419" y="2381916"/>
                <a:ext cx="252956" cy="484187"/>
              </a:xfrm>
              <a:prstGeom prst="upArrow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900" b="1" dirty="0" smtClean="0"/>
                  <a:t>DATA</a:t>
                </a:r>
                <a:endParaRPr lang="en-US" sz="900" b="1" dirty="0"/>
              </a:p>
            </p:txBody>
          </p:sp>
          <p:sp>
            <p:nvSpPr>
              <p:cNvPr id="31" name="Down Arrow 30"/>
              <p:cNvSpPr/>
              <p:nvPr/>
            </p:nvSpPr>
            <p:spPr>
              <a:xfrm rot="5400000">
                <a:off x="1134062" y="2636588"/>
                <a:ext cx="228811" cy="456612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100" b="1" dirty="0" smtClean="0"/>
                  <a:t>SW</a:t>
                </a:r>
                <a:endParaRPr lang="en-US" sz="1100" b="1" dirty="0"/>
              </a:p>
            </p:txBody>
          </p:sp>
          <p:sp>
            <p:nvSpPr>
              <p:cNvPr id="32" name="Up Arrow 31"/>
              <p:cNvSpPr/>
              <p:nvPr/>
            </p:nvSpPr>
            <p:spPr>
              <a:xfrm rot="5400000">
                <a:off x="7235768" y="2378593"/>
                <a:ext cx="252956" cy="484187"/>
              </a:xfrm>
              <a:prstGeom prst="upArrow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900" b="1" dirty="0" smtClean="0"/>
                  <a:t>DATA</a:t>
                </a:r>
                <a:endParaRPr lang="en-US" sz="900" b="1" dirty="0"/>
              </a:p>
            </p:txBody>
          </p:sp>
          <p:sp>
            <p:nvSpPr>
              <p:cNvPr id="33" name="Down Arrow 32"/>
              <p:cNvSpPr/>
              <p:nvPr/>
            </p:nvSpPr>
            <p:spPr>
              <a:xfrm rot="5400000">
                <a:off x="7238411" y="2633265"/>
                <a:ext cx="228811" cy="456612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100" b="1" dirty="0" smtClean="0"/>
                  <a:t>SW</a:t>
                </a:r>
                <a:endParaRPr lang="en-US" sz="1100" b="1" dirty="0"/>
              </a:p>
            </p:txBody>
          </p:sp>
          <p:sp>
            <p:nvSpPr>
              <p:cNvPr id="34" name="Chevron 33"/>
              <p:cNvSpPr/>
              <p:nvPr/>
            </p:nvSpPr>
            <p:spPr>
              <a:xfrm rot="16200000">
                <a:off x="6370817" y="3440599"/>
                <a:ext cx="5003652" cy="271049"/>
              </a:xfrm>
              <a:prstGeom prst="chevron">
                <a:avLst/>
              </a:prstGeom>
              <a:solidFill>
                <a:srgbClr val="F664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70331" y="441508"/>
                <a:ext cx="3848694" cy="351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pc="3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INFORMATION VALUE CHAIN</a:t>
                </a:r>
                <a:endParaRPr lang="en-US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6200000">
                <a:off x="7630271" y="3671393"/>
                <a:ext cx="2393912" cy="247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pc="3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IT VALUE CHAIN</a:t>
                </a:r>
                <a:endParaRPr lang="en-US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 flipH="1">
                <a:off x="1616763" y="1876316"/>
                <a:ext cx="5410200" cy="26783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 anchorCtr="1"/>
              <a:lstStyle/>
              <a:p>
                <a:pPr algn="r"/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 flipH="1">
                <a:off x="4969556" y="2217301"/>
                <a:ext cx="2057405" cy="23876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 anchorCtr="1"/>
              <a:lstStyle/>
              <a:p>
                <a:pPr algn="r"/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 flipH="1">
                <a:off x="1610308" y="2217300"/>
                <a:ext cx="2140055" cy="23645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b" anchorCtr="1"/>
              <a:lstStyle/>
              <a:p>
                <a:pPr algn="r"/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 rot="16200000">
                <a:off x="7172597" y="2134333"/>
                <a:ext cx="1508292" cy="33404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  <a:prstDash val="dash"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 rot="16200000">
                <a:off x="7096397" y="2194826"/>
                <a:ext cx="1508292" cy="33404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  <a:prstDash val="dash"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 rot="16200000">
                <a:off x="7020194" y="2246776"/>
                <a:ext cx="1508292" cy="33404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  <a:prstDash val="dash"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Data Consumer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 rot="16200000">
                <a:off x="61341" y="2119000"/>
                <a:ext cx="1533322" cy="358323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  <a:prstDash val="dash"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 rot="16200000">
                <a:off x="-14859" y="2185877"/>
                <a:ext cx="1533322" cy="358323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  <a:prstDash val="dash"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 rot="16200000">
                <a:off x="-91059" y="2262077"/>
                <a:ext cx="1533322" cy="358323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  <a:prstDash val="dash"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Data Provider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647257" y="3151393"/>
                <a:ext cx="5608718" cy="2707596"/>
              </a:xfrm>
              <a:prstGeom prst="roundRect">
                <a:avLst>
                  <a:gd name="adj" fmla="val 4083"/>
                </a:avLst>
              </a:prstGeom>
              <a:solidFill>
                <a:srgbClr val="A6A6A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1553758" y="3257965"/>
                <a:ext cx="5608718" cy="2707596"/>
              </a:xfrm>
              <a:prstGeom prst="roundRect">
                <a:avLst>
                  <a:gd name="adj" fmla="val 4083"/>
                </a:avLst>
              </a:prstGeom>
              <a:solidFill>
                <a:srgbClr val="A6A6A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464364" y="3370355"/>
                <a:ext cx="5608718" cy="2707596"/>
              </a:xfrm>
              <a:prstGeom prst="roundRect">
                <a:avLst>
                  <a:gd name="adj" fmla="val 4083"/>
                </a:avLst>
              </a:prstGeom>
              <a:solidFill>
                <a:srgbClr val="A6A6A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1499993" y="3417104"/>
                <a:ext cx="5526971" cy="2601616"/>
              </a:xfrm>
              <a:prstGeom prst="roundRect">
                <a:avLst>
                  <a:gd name="adj" fmla="val 479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flipH="1">
                <a:off x="1570648" y="5029031"/>
                <a:ext cx="5380116" cy="673756"/>
              </a:xfrm>
              <a:prstGeom prst="roundRect">
                <a:avLst>
                  <a:gd name="adj" fmla="val 2244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flipH="1">
                <a:off x="1570648" y="3596826"/>
                <a:ext cx="5380116" cy="684755"/>
              </a:xfrm>
              <a:prstGeom prst="roundRect">
                <a:avLst>
                  <a:gd name="adj" fmla="val 2244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flipH="1">
                <a:off x="1570648" y="4322575"/>
                <a:ext cx="5380116" cy="665259"/>
              </a:xfrm>
              <a:prstGeom prst="roundRect">
                <a:avLst>
                  <a:gd name="adj" fmla="val 2244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16200000" flipH="1">
                <a:off x="1881075" y="5247993"/>
                <a:ext cx="434092" cy="395436"/>
              </a:xfrm>
              <a:prstGeom prst="roundRect">
                <a:avLst/>
              </a:prstGeom>
              <a:solidFill>
                <a:srgbClr val="DDD9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flipH="1">
                <a:off x="1900403" y="5225788"/>
                <a:ext cx="4144170" cy="199764"/>
              </a:xfrm>
              <a:prstGeom prst="roundRect">
                <a:avLst/>
              </a:prstGeom>
              <a:solidFill>
                <a:srgbClr val="DDD9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</a:rPr>
                  <a:t>Horizontally 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Scalable (VM clusters)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 rot="16200000" flipH="1">
                <a:off x="6118365" y="5244163"/>
                <a:ext cx="432191" cy="395444"/>
              </a:xfrm>
              <a:prstGeom prst="roundRect">
                <a:avLst/>
              </a:prstGeom>
              <a:solidFill>
                <a:srgbClr val="DDD9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 flipH="1">
                <a:off x="2404408" y="5470292"/>
                <a:ext cx="4116601" cy="185553"/>
              </a:xfrm>
              <a:prstGeom prst="roundRect">
                <a:avLst/>
              </a:prstGeom>
              <a:solidFill>
                <a:srgbClr val="DDD9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200" b="1" dirty="0">
                    <a:solidFill>
                      <a:schemeClr val="tx1"/>
                    </a:solidFill>
                  </a:rPr>
                  <a:t>Vertically Scalable</a:t>
                </a: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 rot="16200000" flipH="1">
                <a:off x="1888326" y="4537122"/>
                <a:ext cx="434092" cy="395437"/>
              </a:xfrm>
              <a:prstGeom prst="roundRect">
                <a:avLst/>
              </a:prstGeom>
              <a:solidFill>
                <a:srgbClr val="C6D9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 flipH="1">
                <a:off x="1907654" y="4504465"/>
                <a:ext cx="4144172" cy="199764"/>
              </a:xfrm>
              <a:prstGeom prst="roundRect">
                <a:avLst/>
              </a:prstGeom>
              <a:solidFill>
                <a:srgbClr val="C6D9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>
                    <a:solidFill>
                      <a:schemeClr val="tx1"/>
                    </a:solidFill>
                  </a:rPr>
                  <a:t>Horizontally Scalable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 rot="16200000" flipH="1">
                <a:off x="6122097" y="4522842"/>
                <a:ext cx="432190" cy="395437"/>
              </a:xfrm>
              <a:prstGeom prst="roundRect">
                <a:avLst/>
              </a:prstGeom>
              <a:solidFill>
                <a:srgbClr val="C6D9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 flipH="1">
                <a:off x="2391739" y="4746264"/>
                <a:ext cx="4144172" cy="190391"/>
              </a:xfrm>
              <a:prstGeom prst="roundRect">
                <a:avLst/>
              </a:prstGeom>
              <a:solidFill>
                <a:srgbClr val="C6D9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200" b="1" dirty="0">
                    <a:solidFill>
                      <a:schemeClr val="tx1"/>
                    </a:solidFill>
                  </a:rPr>
                  <a:t>Vertically Scalable</a:t>
                </a: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 rot="16200000" flipH="1">
                <a:off x="1879178" y="3828255"/>
                <a:ext cx="434092" cy="395437"/>
              </a:xfrm>
              <a:prstGeom prst="roundRect">
                <a:avLst/>
              </a:prstGeom>
              <a:solidFill>
                <a:srgbClr val="F2DC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 flipH="1">
                <a:off x="1898506" y="3800297"/>
                <a:ext cx="4144172" cy="199764"/>
              </a:xfrm>
              <a:prstGeom prst="roundRect">
                <a:avLst/>
              </a:prstGeom>
              <a:solidFill>
                <a:srgbClr val="F2DC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smtClean="0">
                    <a:solidFill>
                      <a:schemeClr val="tx1"/>
                    </a:solidFill>
                  </a:rPr>
                  <a:t>Horizontally Scalable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 rot="16200000" flipH="1">
                <a:off x="6112949" y="3813975"/>
                <a:ext cx="432190" cy="395437"/>
              </a:xfrm>
              <a:prstGeom prst="roundRect">
                <a:avLst/>
              </a:prstGeom>
              <a:solidFill>
                <a:srgbClr val="F2DC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 flipH="1">
                <a:off x="2382592" y="4037397"/>
                <a:ext cx="4144172" cy="190391"/>
              </a:xfrm>
              <a:prstGeom prst="roundRect">
                <a:avLst/>
              </a:prstGeom>
              <a:solidFill>
                <a:srgbClr val="F2DC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200" b="1" dirty="0" smtClean="0">
                    <a:solidFill>
                      <a:schemeClr val="tx1"/>
                    </a:solidFill>
                  </a:rPr>
                  <a:t>Vertically Scalable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535463" y="3357323"/>
                <a:ext cx="2748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Big Data Framework Provider</a:t>
                </a:r>
                <a:endParaRPr lang="en-US" sz="1400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34436" y="3550115"/>
                <a:ext cx="49142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Processing Frameworks (analytic </a:t>
                </a:r>
                <a:r>
                  <a:rPr lang="en-US" sz="1200" b="1" dirty="0"/>
                  <a:t>tools, etc.)</a:t>
                </a:r>
                <a:r>
                  <a:rPr lang="en-US" sz="1200" b="1" dirty="0" smtClean="0"/>
                  <a:t> </a:t>
                </a:r>
                <a:endParaRPr lang="en-US" sz="12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616764" y="4272888"/>
                <a:ext cx="49142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Platforms (databases, </a:t>
                </a:r>
                <a:r>
                  <a:rPr lang="en-US" sz="1200" b="1" dirty="0"/>
                  <a:t>etc.)</a:t>
                </a:r>
                <a:r>
                  <a:rPr lang="en-US" sz="1200" b="1" dirty="0" smtClean="0"/>
                  <a:t> </a:t>
                </a:r>
                <a:endParaRPr lang="en-US" sz="12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634436" y="4996154"/>
                <a:ext cx="49142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Infrastructures</a:t>
                </a:r>
                <a:endParaRPr lang="en-US" sz="1200" b="1" dirty="0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 flipH="1">
                <a:off x="1570648" y="5734062"/>
                <a:ext cx="5380116" cy="242886"/>
              </a:xfrm>
              <a:prstGeom prst="roundRect">
                <a:avLst>
                  <a:gd name="adj" fmla="val 2244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616764" y="5730588"/>
                <a:ext cx="491421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Physical and Virtual Resources (networking, computing, etc.)</a:t>
                </a:r>
                <a:endParaRPr lang="en-US" sz="1200" b="1" dirty="0"/>
              </a:p>
            </p:txBody>
          </p:sp>
          <p:cxnSp>
            <p:nvCxnSpPr>
              <p:cNvPr id="71" name="Straight Arrow Connector 70"/>
              <p:cNvCxnSpPr>
                <a:stCxn id="16" idx="2"/>
              </p:cNvCxnSpPr>
              <p:nvPr/>
            </p:nvCxnSpPr>
            <p:spPr>
              <a:xfrm>
                <a:off x="4298803" y="2941964"/>
                <a:ext cx="0" cy="432473"/>
              </a:xfrm>
              <a:prstGeom prst="straightConnector1">
                <a:avLst/>
              </a:prstGeom>
              <a:ln w="41275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Left-Right Arrow 71"/>
              <p:cNvSpPr/>
              <p:nvPr/>
            </p:nvSpPr>
            <p:spPr>
              <a:xfrm rot="16200000">
                <a:off x="4333585" y="3029121"/>
                <a:ext cx="419531" cy="242826"/>
              </a:xfrm>
              <a:prstGeom prst="leftRightArrow">
                <a:avLst/>
              </a:prstGeom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spc="50" dirty="0" smtClean="0"/>
                  <a:t>DATA</a:t>
                </a:r>
                <a:endParaRPr lang="en-US" sz="900" b="1" spc="50" dirty="0"/>
              </a:p>
            </p:txBody>
          </p:sp>
          <p:sp>
            <p:nvSpPr>
              <p:cNvPr id="73" name="Down Arrow 72"/>
              <p:cNvSpPr/>
              <p:nvPr/>
            </p:nvSpPr>
            <p:spPr>
              <a:xfrm>
                <a:off x="4723776" y="2937299"/>
                <a:ext cx="245788" cy="451327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050" b="1" dirty="0" smtClean="0"/>
                  <a:t>SW</a:t>
                </a:r>
                <a:endParaRPr lang="en-US" sz="1050" b="1" dirty="0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43687" y="3360439"/>
              <a:ext cx="866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 E Y :</a:t>
              </a:r>
              <a:endPara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7896" y="3317781"/>
              <a:ext cx="1432363" cy="268980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Arrow 82"/>
            <p:cNvSpPr/>
            <p:nvPr/>
          </p:nvSpPr>
          <p:spPr>
            <a:xfrm>
              <a:off x="110830" y="5157326"/>
              <a:ext cx="746257" cy="37025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SW</a:t>
              </a:r>
              <a:endParaRPr lang="en-US" sz="1400" b="1" dirty="0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129891" y="3827114"/>
              <a:ext cx="797433" cy="0"/>
            </a:xfrm>
            <a:prstGeom prst="straightConnector1">
              <a:avLst/>
            </a:prstGeom>
            <a:ln w="73025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97634" y="3962514"/>
              <a:ext cx="1143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</a:rPr>
                <a:t>Service Use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224" y="4638729"/>
              <a:ext cx="1343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</a:rPr>
                <a:t>Data Flow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4596" y="5557736"/>
              <a:ext cx="149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</a:rPr>
                <a:t>Analytics Tools Transfer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88" name="Up Arrow 87"/>
            <p:cNvSpPr/>
            <p:nvPr/>
          </p:nvSpPr>
          <p:spPr>
            <a:xfrm rot="5400000">
              <a:off x="342837" y="4136045"/>
              <a:ext cx="327797" cy="637426"/>
            </a:xfrm>
            <a:prstGeom prst="upArrow">
              <a:avLst/>
            </a:pr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900" b="1" dirty="0" smtClean="0"/>
                <a:t>DATA</a:t>
              </a:r>
              <a:endParaRPr lang="en-US" sz="900" b="1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23409" y="113937"/>
            <a:ext cx="9167409" cy="66979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Instantiate/Test NIST Big Data Reference </a:t>
            </a:r>
            <a:r>
              <a:rPr lang="en-US" sz="3600" b="1" dirty="0"/>
              <a:t>Architecture</a:t>
            </a:r>
            <a:br>
              <a:rPr lang="en-US" sz="3600" b="1" dirty="0"/>
            </a:b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bigdatawg.nist.gov/V1_output_docs.php</a:t>
            </a:r>
            <a:r>
              <a:rPr lang="en-US" sz="2200" dirty="0" smtClean="0"/>
              <a:t> 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35769" y="554810"/>
            <a:ext cx="178502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Strong Industry Participation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24333" y="522990"/>
            <a:ext cx="229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Standardize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7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402" b="4110"/>
          <a:stretch/>
        </p:blipFill>
        <p:spPr>
          <a:xfrm>
            <a:off x="-6" y="203721"/>
            <a:ext cx="9144006" cy="67546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146331"/>
            <a:ext cx="1552904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Challenge!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Manage environment offering these different software components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30426"/>
            <a:ext cx="9085277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Cloudmesh</a:t>
            </a:r>
            <a:r>
              <a:rPr lang="en-US" b="1" dirty="0" smtClean="0"/>
              <a:t>: from </a:t>
            </a:r>
            <a:r>
              <a:rPr lang="en-US" b="1" dirty="0" err="1" smtClean="0"/>
              <a:t>IaaS</a:t>
            </a:r>
            <a:r>
              <a:rPr lang="en-US" b="1" dirty="0" smtClean="0"/>
              <a:t>(</a:t>
            </a:r>
            <a:r>
              <a:rPr lang="en-US" b="1" dirty="0" err="1" smtClean="0"/>
              <a:t>NaaS</a:t>
            </a:r>
            <a:r>
              <a:rPr lang="en-US" b="1" dirty="0" smtClean="0"/>
              <a:t>) to Workflow (Orchestration)</a:t>
            </a:r>
            <a:endParaRPr lang="en-US" b="1" dirty="0"/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378959"/>
              </p:ext>
            </p:extLst>
          </p:nvPr>
        </p:nvGraphicFramePr>
        <p:xfrm>
          <a:off x="457200" y="1206059"/>
          <a:ext cx="713188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8048099" y="2550734"/>
            <a:ext cx="933334" cy="2609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Images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589080" y="4782338"/>
            <a:ext cx="42076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589080" y="3752787"/>
            <a:ext cx="42076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flipH="1">
            <a:off x="7589078" y="2700039"/>
            <a:ext cx="397815" cy="24840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48099" y="1405717"/>
            <a:ext cx="933334" cy="10060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 defTabSz="457200"/>
            <a:r>
              <a:rPr lang="en-US" sz="2800" dirty="0" smtClean="0">
                <a:solidFill>
                  <a:prstClr val="black"/>
                </a:solidFill>
              </a:rPr>
              <a:t>Data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7589080" y="1908723"/>
            <a:ext cx="459019" cy="237265"/>
          </a:xfrm>
          <a:prstGeom prst="leftRight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03" y="5811889"/>
            <a:ext cx="8996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HPC-ABDS Software </a:t>
            </a:r>
            <a:r>
              <a:rPr lang="en-US" sz="2400" dirty="0" smtClean="0"/>
              <a:t>components defined in </a:t>
            </a:r>
            <a:r>
              <a:rPr lang="en-US" sz="2400" b="1" dirty="0" smtClean="0"/>
              <a:t>Chef</a:t>
            </a:r>
            <a:r>
              <a:rPr lang="en-US" sz="2400" dirty="0" smtClean="0"/>
              <a:t>. Python (</a:t>
            </a:r>
            <a:r>
              <a:rPr lang="en-US" sz="2400" b="1" dirty="0" err="1" smtClean="0"/>
              <a:t>Cloudmesh</a:t>
            </a:r>
            <a:r>
              <a:rPr lang="en-US" sz="2400" dirty="0" smtClean="0"/>
              <a:t>) controls </a:t>
            </a:r>
            <a:r>
              <a:rPr lang="en-US" sz="2400" b="1" dirty="0" smtClean="0"/>
              <a:t>deployment</a:t>
            </a:r>
            <a:r>
              <a:rPr lang="en-US" sz="2400" dirty="0" smtClean="0"/>
              <a:t> (virtual cluster) and </a:t>
            </a:r>
            <a:r>
              <a:rPr lang="en-US" sz="2400" b="1" dirty="0" smtClean="0"/>
              <a:t>execution </a:t>
            </a:r>
            <a:r>
              <a:rPr lang="en-US" sz="2400" dirty="0" smtClean="0"/>
              <a:t>(workflow)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9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911"/>
            <a:ext cx="9041481" cy="67451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Cloudmesh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SDDSaaS</a:t>
            </a:r>
            <a:r>
              <a:rPr lang="en-US" sz="3200" b="1" dirty="0" smtClean="0"/>
              <a:t> Stack for HPC-ABDS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73448" y="1371600"/>
            <a:ext cx="4642713" cy="4810268"/>
            <a:chOff x="873448" y="2117868"/>
            <a:chExt cx="4642713" cy="4064000"/>
          </a:xfrm>
        </p:grpSpPr>
        <p:sp>
          <p:nvSpPr>
            <p:cNvPr id="6" name="Isosceles Triangle 5"/>
            <p:cNvSpPr/>
            <p:nvPr/>
          </p:nvSpPr>
          <p:spPr>
            <a:xfrm>
              <a:off x="873448" y="2117868"/>
              <a:ext cx="4064000" cy="4064000"/>
            </a:xfrm>
            <a:prstGeom prst="triangl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2874561" y="3102487"/>
              <a:ext cx="2641600" cy="409797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SaaS</a:t>
              </a:r>
              <a:endParaRPr lang="en-US" sz="25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74561" y="3644856"/>
              <a:ext cx="2641600" cy="374275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PaaS</a:t>
              </a:r>
              <a:endParaRPr lang="en-US" sz="25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874561" y="4151702"/>
              <a:ext cx="2641600" cy="455655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IaaS</a:t>
              </a:r>
              <a:endParaRPr lang="en-US" sz="25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74561" y="4739928"/>
              <a:ext cx="2641600" cy="409798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NaaS</a:t>
              </a:r>
              <a:endParaRPr lang="en-US" sz="25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74561" y="5282296"/>
              <a:ext cx="2641600" cy="507786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BMaaS</a:t>
              </a:r>
              <a:endParaRPr lang="en-US" sz="25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874561" y="2530350"/>
              <a:ext cx="2641600" cy="409797"/>
            </a:xfrm>
            <a:custGeom>
              <a:avLst/>
              <a:gdLst>
                <a:gd name="connsiteX0" fmla="*/ 0 w 2641600"/>
                <a:gd name="connsiteY0" fmla="*/ 96310 h 577849"/>
                <a:gd name="connsiteX1" fmla="*/ 96310 w 2641600"/>
                <a:gd name="connsiteY1" fmla="*/ 0 h 577849"/>
                <a:gd name="connsiteX2" fmla="*/ 2545290 w 2641600"/>
                <a:gd name="connsiteY2" fmla="*/ 0 h 577849"/>
                <a:gd name="connsiteX3" fmla="*/ 2641600 w 2641600"/>
                <a:gd name="connsiteY3" fmla="*/ 96310 h 577849"/>
                <a:gd name="connsiteX4" fmla="*/ 2641600 w 2641600"/>
                <a:gd name="connsiteY4" fmla="*/ 481539 h 577849"/>
                <a:gd name="connsiteX5" fmla="*/ 2545290 w 2641600"/>
                <a:gd name="connsiteY5" fmla="*/ 577849 h 577849"/>
                <a:gd name="connsiteX6" fmla="*/ 96310 w 2641600"/>
                <a:gd name="connsiteY6" fmla="*/ 577849 h 577849"/>
                <a:gd name="connsiteX7" fmla="*/ 0 w 2641600"/>
                <a:gd name="connsiteY7" fmla="*/ 481539 h 577849"/>
                <a:gd name="connsiteX8" fmla="*/ 0 w 2641600"/>
                <a:gd name="connsiteY8" fmla="*/ 96310 h 57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600" h="577849">
                  <a:moveTo>
                    <a:pt x="0" y="96310"/>
                  </a:moveTo>
                  <a:cubicBezTo>
                    <a:pt x="0" y="43119"/>
                    <a:pt x="43119" y="0"/>
                    <a:pt x="96310" y="0"/>
                  </a:cubicBezTo>
                  <a:lnTo>
                    <a:pt x="2545290" y="0"/>
                  </a:lnTo>
                  <a:cubicBezTo>
                    <a:pt x="2598481" y="0"/>
                    <a:pt x="2641600" y="43119"/>
                    <a:pt x="2641600" y="96310"/>
                  </a:cubicBezTo>
                  <a:lnTo>
                    <a:pt x="2641600" y="481539"/>
                  </a:lnTo>
                  <a:cubicBezTo>
                    <a:pt x="2641600" y="534730"/>
                    <a:pt x="2598481" y="577849"/>
                    <a:pt x="2545290" y="577849"/>
                  </a:cubicBezTo>
                  <a:lnTo>
                    <a:pt x="96310" y="577849"/>
                  </a:lnTo>
                  <a:cubicBezTo>
                    <a:pt x="43119" y="577849"/>
                    <a:pt x="0" y="534730"/>
                    <a:pt x="0" y="481539"/>
                  </a:cubicBezTo>
                  <a:lnTo>
                    <a:pt x="0" y="9631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458" tIns="123458" rIns="123458" bIns="123458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Orchestration</a:t>
              </a:r>
              <a:endParaRPr lang="en-US" sz="2500" kern="1200" dirty="0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6333282" y="2242922"/>
            <a:ext cx="2708199" cy="668432"/>
          </a:xfrm>
          <a:prstGeom prst="wedgeRoundRectCallout">
            <a:avLst>
              <a:gd name="adj1" fmla="val -80155"/>
              <a:gd name="adj2" fmla="val 3732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Mahout, </a:t>
            </a:r>
            <a:r>
              <a:rPr lang="en-US" dirty="0" err="1" smtClean="0"/>
              <a:t>MLlib</a:t>
            </a:r>
            <a:r>
              <a:rPr lang="en-US" dirty="0" smtClean="0"/>
              <a:t>, R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333282" y="3060686"/>
            <a:ext cx="2708199" cy="668432"/>
          </a:xfrm>
          <a:prstGeom prst="wedgeRoundRectCallout">
            <a:avLst>
              <a:gd name="adj1" fmla="val -80720"/>
              <a:gd name="adj2" fmla="val -387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Hadoop, </a:t>
            </a:r>
            <a:r>
              <a:rPr lang="en-US" dirty="0" err="1" smtClean="0"/>
              <a:t>Giraph</a:t>
            </a:r>
            <a:r>
              <a:rPr lang="en-US" dirty="0" smtClean="0"/>
              <a:t>, Storm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376414" y="3882112"/>
            <a:ext cx="2708199" cy="668432"/>
          </a:xfrm>
          <a:prstGeom prst="wedgeRoundRectCallout">
            <a:avLst>
              <a:gd name="adj1" fmla="val -78460"/>
              <a:gd name="adj2" fmla="val -1989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OpenStack</a:t>
            </a:r>
            <a:r>
              <a:rPr lang="en-US" dirty="0" smtClean="0"/>
              <a:t>, Bare metal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376414" y="4711443"/>
            <a:ext cx="2708199" cy="668432"/>
          </a:xfrm>
          <a:prstGeom prst="wedgeRoundRectCallout">
            <a:avLst>
              <a:gd name="adj1" fmla="val -81501"/>
              <a:gd name="adj2" fmla="val -4536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9915" y="942293"/>
            <a:ext cx="361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 examples from 150 components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376414" y="5513436"/>
            <a:ext cx="2708199" cy="668432"/>
          </a:xfrm>
          <a:prstGeom prst="wedgeRoundRectCallout">
            <a:avLst>
              <a:gd name="adj1" fmla="val -80155"/>
              <a:gd name="adj2" fmla="val -6338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Cobbler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526676" y="3797493"/>
            <a:ext cx="244809" cy="5207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51678" y="5128588"/>
            <a:ext cx="244809" cy="5207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07910" y="6152674"/>
            <a:ext cx="3654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Abstract</a:t>
            </a:r>
          </a:p>
          <a:p>
            <a:pPr algn="ctr"/>
            <a:r>
              <a:rPr lang="en-US" b="1" dirty="0" smtClean="0"/>
              <a:t>Interfaces removes tool dependency</a:t>
            </a:r>
            <a:endParaRPr lang="en-US" b="1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333282" y="1464619"/>
            <a:ext cx="2708199" cy="668432"/>
          </a:xfrm>
          <a:prstGeom prst="wedgeRoundRectCallout">
            <a:avLst>
              <a:gd name="adj1" fmla="val -80155"/>
              <a:gd name="adj2" fmla="val 3732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IPython</a:t>
            </a:r>
            <a:r>
              <a:rPr lang="en-US" dirty="0" smtClean="0"/>
              <a:t>, Pegasus, Kepler, </a:t>
            </a:r>
            <a:r>
              <a:rPr lang="en-US" dirty="0" err="1" smtClean="0"/>
              <a:t>FlumeJava</a:t>
            </a:r>
            <a:r>
              <a:rPr lang="en-US" dirty="0" smtClean="0"/>
              <a:t>, </a:t>
            </a:r>
            <a:r>
              <a:rPr lang="en-US" dirty="0" err="1" smtClean="0"/>
              <a:t>Tez</a:t>
            </a:r>
            <a:r>
              <a:rPr lang="en-US" dirty="0" smtClean="0"/>
              <a:t>, Cascading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4" idx="0"/>
          </p:cNvCxnSpPr>
          <p:nvPr/>
        </p:nvCxnSpPr>
        <p:spPr>
          <a:xfrm flipV="1">
            <a:off x="5635366" y="5731716"/>
            <a:ext cx="0" cy="4209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5530" y="833380"/>
            <a:ext cx="452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One Chef recipe per IU CS Masters Student ….</a:t>
            </a:r>
          </a:p>
          <a:p>
            <a:r>
              <a:rPr lang="en-US" b="1" dirty="0" smtClean="0"/>
              <a:t>Data Distributed and Streaming …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4220" y="2994321"/>
            <a:ext cx="217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HPC-ABDS at 4 levels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41847" y="1949784"/>
            <a:ext cx="16626" cy="245840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1"/>
    </mc:Choice>
    <mc:Fallback xmlns="">
      <p:transition spd="slow" advTm="5435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3484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1318" y="94593"/>
            <a:ext cx="20889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Summer REU uses </a:t>
            </a:r>
            <a:r>
              <a:rPr lang="en-US" b="1" dirty="0" err="1" smtClean="0"/>
              <a:t>Cloudmesh</a:t>
            </a:r>
            <a:r>
              <a:rPr lang="en-US" b="1" dirty="0" smtClean="0"/>
              <a:t> as launcher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26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0"/>
            <a:ext cx="8229600" cy="813383"/>
          </a:xfrm>
        </p:spPr>
        <p:txBody>
          <a:bodyPr/>
          <a:lstStyle/>
          <a:p>
            <a:r>
              <a:rPr lang="en-US" b="1" dirty="0" smtClean="0"/>
              <a:t>CloudMesh Architecture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229"/>
            <a:ext cx="9144000" cy="598414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Cloudmesh</a:t>
            </a:r>
            <a:r>
              <a:rPr lang="en-US" dirty="0"/>
              <a:t> is a </a:t>
            </a:r>
            <a:r>
              <a:rPr lang="en-US" b="1" dirty="0" err="1" smtClean="0"/>
              <a:t>SDDSaaS</a:t>
            </a:r>
            <a:r>
              <a:rPr lang="en-US" b="1" dirty="0" smtClean="0"/>
              <a:t> </a:t>
            </a:r>
            <a:r>
              <a:rPr lang="en-US" dirty="0" smtClean="0"/>
              <a:t>toolkit to support </a:t>
            </a:r>
          </a:p>
          <a:p>
            <a:pPr lvl="1"/>
            <a:r>
              <a:rPr lang="en-US" dirty="0" smtClean="0"/>
              <a:t>A software-defined distributed system encompassing </a:t>
            </a:r>
            <a:r>
              <a:rPr lang="en-US" b="1" dirty="0" smtClean="0"/>
              <a:t>virtualized and bare-metal </a:t>
            </a:r>
            <a:r>
              <a:rPr lang="en-US" dirty="0" smtClean="0"/>
              <a:t>infrastructure, networks, application, systems and platform software with a unifying goal of providing Computing as a Service.</a:t>
            </a:r>
          </a:p>
          <a:p>
            <a:pPr lvl="1"/>
            <a:r>
              <a:rPr lang="en-US" dirty="0" smtClean="0"/>
              <a:t>The creation of a tightly integrated mesh of services targeting </a:t>
            </a:r>
            <a:r>
              <a:rPr lang="en-US" b="1" dirty="0" smtClean="0"/>
              <a:t>multiple </a:t>
            </a:r>
            <a:r>
              <a:rPr lang="en-US" b="1" dirty="0" err="1" smtClean="0"/>
              <a:t>IaaS</a:t>
            </a:r>
            <a:r>
              <a:rPr lang="en-US" b="1" dirty="0" smtClean="0"/>
              <a:t> </a:t>
            </a:r>
            <a:r>
              <a:rPr lang="en-US" dirty="0" smtClean="0"/>
              <a:t>frameworks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ability to </a:t>
            </a:r>
            <a:r>
              <a:rPr lang="en-US" b="1" dirty="0" smtClean="0"/>
              <a:t>federate</a:t>
            </a:r>
            <a:r>
              <a:rPr lang="en-US" dirty="0" smtClean="0"/>
              <a:t> a number of </a:t>
            </a:r>
            <a:r>
              <a:rPr lang="en-US" b="1" dirty="0" smtClean="0"/>
              <a:t>resources</a:t>
            </a:r>
            <a:r>
              <a:rPr lang="en-US" dirty="0" smtClean="0"/>
              <a:t> from academia and industry. This includes existing </a:t>
            </a:r>
            <a:r>
              <a:rPr lang="en-US" dirty="0" err="1" smtClean="0">
                <a:solidFill>
                  <a:srgbClr val="FF0000"/>
                </a:solidFill>
              </a:rPr>
              <a:t>FutureSystems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infrastructure</a:t>
            </a:r>
            <a:r>
              <a:rPr lang="en-US" dirty="0" smtClean="0">
                <a:solidFill>
                  <a:srgbClr val="FF0000"/>
                </a:solidFill>
              </a:rPr>
              <a:t>, Amazon Web Services, Azure, HP Cloud, Karlsruhe</a:t>
            </a:r>
            <a:r>
              <a:rPr lang="en-US" dirty="0" smtClean="0"/>
              <a:t> using several </a:t>
            </a:r>
            <a:r>
              <a:rPr lang="en-US" dirty="0" err="1" smtClean="0"/>
              <a:t>IaaS</a:t>
            </a:r>
            <a:r>
              <a:rPr lang="en-US" dirty="0" smtClean="0"/>
              <a:t> frameworks </a:t>
            </a:r>
          </a:p>
          <a:p>
            <a:pPr lvl="1"/>
            <a:r>
              <a:rPr lang="en-US" dirty="0" smtClean="0"/>
              <a:t>The creation of an environment in which it becomes easier to experiment with platforms and software services while </a:t>
            </a:r>
            <a:r>
              <a:rPr lang="en-US" b="1" dirty="0" smtClean="0"/>
              <a:t>assisting with their deployment </a:t>
            </a:r>
            <a:r>
              <a:rPr lang="en-US" dirty="0" smtClean="0"/>
              <a:t>and</a:t>
            </a:r>
            <a:r>
              <a:rPr lang="en-US" b="1" dirty="0" smtClean="0"/>
              <a:t> execution. </a:t>
            </a:r>
          </a:p>
          <a:p>
            <a:pPr lvl="1"/>
            <a:r>
              <a:rPr lang="en-US" dirty="0" smtClean="0"/>
              <a:t>The exposure of information to guide the efficient utilization of resources. (</a:t>
            </a:r>
            <a:r>
              <a:rPr lang="en-US" b="1" dirty="0" smtClean="0"/>
              <a:t>Monitoring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 </a:t>
            </a:r>
            <a:r>
              <a:rPr lang="en-US" b="1" dirty="0" smtClean="0"/>
              <a:t>reproducible computing environments</a:t>
            </a:r>
          </a:p>
          <a:p>
            <a:pPr lvl="1"/>
            <a:r>
              <a:rPr lang="en-US" dirty="0" err="1" smtClean="0"/>
              <a:t>IPython</a:t>
            </a:r>
            <a:r>
              <a:rPr lang="en-US" dirty="0" smtClean="0"/>
              <a:t>-based </a:t>
            </a:r>
            <a:r>
              <a:rPr lang="en-US" b="1" dirty="0" smtClean="0"/>
              <a:t>workflow </a:t>
            </a:r>
            <a:r>
              <a:rPr lang="en-US" dirty="0" smtClean="0"/>
              <a:t>as an interoperable </a:t>
            </a:r>
            <a:r>
              <a:rPr lang="en-US" b="1" dirty="0" smtClean="0"/>
              <a:t>onramp</a:t>
            </a:r>
          </a:p>
          <a:p>
            <a:r>
              <a:rPr lang="en-US" b="1" dirty="0" err="1" smtClean="0"/>
              <a:t>Cloudmesh</a:t>
            </a:r>
            <a:r>
              <a:rPr lang="en-US" b="1" dirty="0" smtClean="0"/>
              <a:t> exposes both hypervisor-based and bare-metal provisioning to users and administrators</a:t>
            </a:r>
          </a:p>
          <a:p>
            <a:r>
              <a:rPr lang="en-US" dirty="0"/>
              <a:t>A</a:t>
            </a:r>
            <a:r>
              <a:rPr lang="en-US" dirty="0" smtClean="0"/>
              <a:t>ccess through </a:t>
            </a:r>
            <a:r>
              <a:rPr lang="en-US" b="1" dirty="0" smtClean="0"/>
              <a:t>command line, API, and Web interfaces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8&quot; unique_id=&quot;334905&quot;&gt;&lt;/object&gt;&lt;object type=&quot;2&quot; unique_id=&quot;334906&quot;&gt;&lt;object type=&quot;3&quot; unique_id=&quot;334907&quot;&gt;&lt;property id=&quot;20148&quot; value=&quot;5&quot;/&gt;&lt;property id=&quot;20300&quot; value=&quot;Slide 1 - &amp;quot;Cloudmesh: Software Defined Distributed Systems as a Service SDDSaaS &amp;quot;&quot;/&gt;&lt;property id=&quot;20307&quot; value=&quot;277&quot;/&gt;&lt;/object&gt;&lt;object type=&quot;3&quot; unique_id=&quot;334911&quot;&gt;&lt;property id=&quot;20148&quot; value=&quot;5&quot;/&gt;&lt;property id=&quot;20300&quot; value=&quot;Slide 9 - &amp;quot;CloudMesh Architecture&amp;quot;&quot;/&gt;&lt;property id=&quot;20307&quot; value=&quot;259&quot;/&gt;&lt;/object&gt;&lt;object type=&quot;3&quot; unique_id=&quot;334914&quot;&gt;&lt;property id=&quot;20148&quot; value=&quot;5&quot;/&gt;&lt;property id=&quot;20300&quot; value=&quot;Slide 11 - &amp;quot;Building Blocks of Cloudmesh&amp;quot;&quot;/&gt;&lt;property id=&quot;20307&quot; value=&quot;262&quot;/&gt;&lt;/object&gt;&lt;object type=&quot;3&quot; unique_id=&quot;334920&quot;&gt;&lt;property id=&quot;20148&quot; value=&quot;5&quot;/&gt;&lt;property id=&quot;20300&quot; value=&quot;Slide 12 - &amp;quot;SDDS Software Defined Distributed Systems&amp;quot;&quot;/&gt;&lt;property id=&quot;20307&quot; value=&quot;268&quot;/&gt;&lt;/object&gt;&lt;object type=&quot;3&quot; unique_id=&quot;334921&quot;&gt;&lt;property id=&quot;20148&quot; value=&quot;5&quot;/&gt;&lt;property id=&quot;20300&quot; value=&quot;Slide 13 - &amp;quot;What is SDDSL?&amp;quot;&quot;/&gt;&lt;property id=&quot;20307&quot; value=&quot;269&quot;/&gt;&lt;/object&gt;&lt;object type=&quot;3&quot; unique_id=&quot;334922&quot;&gt;&lt;property id=&quot;20148&quot; value=&quot;5&quot;/&gt;&lt;property id=&quot;20300&quot; value=&quot;Slide 14 - &amp;quot;Cloudmesh as an On-Ramp&amp;quot;&quot;/&gt;&lt;property id=&quot;20307&quot; value=&quot;270&quot;/&gt;&lt;/object&gt;&lt;object type=&quot;3&quot; unique_id=&quot;334923&quot;&gt;&lt;property id=&quot;20148&quot; value=&quot;5&quot;/&gt;&lt;property id=&quot;20300&quot; value=&quot;Slide 26 - &amp;quot;CloudMesh Administrative View of SDDS aaS&amp;quot;&quot;/&gt;&lt;property id=&quot;20307&quot; value=&quot;271&quot;/&gt;&lt;/object&gt;&lt;object type=&quot;3&quot; unique_id=&quot;334924&quot;&gt;&lt;property id=&quot;20148&quot; value=&quot;5&quot;/&gt;&lt;property id=&quot;20300&quot; value=&quot;Slide 27 - &amp;quot;CloudMesh User View of SDDS aaS&amp;quot;&quot;/&gt;&lt;property id=&quot;20307&quot; value=&quot;272&quot;/&gt;&lt;/object&gt;&lt;object type=&quot;3&quot; unique_id=&quot;334927&quot;&gt;&lt;property id=&quot;20148&quot; value=&quot;5&quot;/&gt;&lt;property id=&quot;20300&quot; value=&quot;Slide 8&quot;/&gt;&lt;property id=&quot;20307&quot; value=&quot;275&quot;/&gt;&lt;/object&gt;&lt;object type=&quot;3&quot; unique_id=&quot;380646&quot;&gt;&lt;property id=&quot;20148&quot; value=&quot;5&quot;/&gt;&lt;property id=&quot;20300&quot; value=&quot;Slide 2 - &amp;quot;Origins and Future of Cloudmesh&amp;quot;&quot;/&gt;&lt;property id=&quot;20307&quot; value=&quot;280&quot;/&gt;&lt;/object&gt;&lt;object type=&quot;3&quot; unique_id=&quot;381169&quot;&gt;&lt;property id=&quot;20148&quot; value=&quot;5&quot;/&gt;&lt;property id=&quot;20300&quot; value=&quot;Slide 3 - &amp;quot;FutureGrid IaaS request popularity by year&amp;quot;&quot;/&gt;&lt;property id=&quot;20307&quot; value=&quot;285&quot;/&gt;&lt;/object&gt;&lt;object type=&quot;3&quot; unique_id=&quot;381170&quot;&gt;&lt;property id=&quot;20148&quot; value=&quot;5&quot;/&gt;&lt;property id=&quot;20300&quot; value=&quot;Slide 5&quot;/&gt;&lt;property id=&quot;20307&quot; value=&quot;281&quot;/&gt;&lt;/object&gt;&lt;object type=&quot;3&quot; unique_id=&quot;381171&quot;&gt;&lt;property id=&quot;20148&quot; value=&quot;5&quot;/&gt;&lt;property id=&quot;20300&quot; value=&quot;Slide 6 - &amp;quot;Cloudmesh: from IaaS(NaaS) to Workflow (Orchestration)&amp;quot;&quot;/&gt;&lt;property id=&quot;20307&quot; value=&quot;282&quot;/&gt;&lt;/object&gt;&lt;object type=&quot;3&quot; unique_id=&quot;381172&quot;&gt;&lt;property id=&quot;20148&quot; value=&quot;5&quot;/&gt;&lt;property id=&quot;20300&quot; value=&quot;Slide 7 - &amp;quot;Cloudmesh and SDDSaaS Stack for HPC-ABDS&amp;quot;&quot;/&gt;&lt;property id=&quot;20307&quot; value=&quot;283&quot;/&gt;&lt;/object&gt;&lt;object type=&quot;3&quot; unique_id=&quot;381173&quot;&gt;&lt;property id=&quot;20148&quot; value=&quot;5&quot;/&gt;&lt;property id=&quot;20300&quot; value=&quot;Slide 15 - &amp;quot;Cloudmesh: Integrated Access Interfaces (Horizontal Integration)&amp;quot;&quot;/&gt;&lt;property id=&quot;20307&quot; value=&quot;284&quot;/&gt;&lt;/object&gt;&lt;object type=&quot;3&quot; unique_id=&quot;381174&quot;&gt;&lt;property id=&quot;20148&quot; value=&quot;5&quot;/&gt;&lt;property id=&quot;20300&quot; value=&quot;Slide 10 - &amp;quot;Cloudmesh Functionality&amp;quot;&quot;/&gt;&lt;property id=&quot;20307&quot; value=&quot;286&quot;/&gt;&lt;/object&gt;&lt;object type=&quot;3&quot; unique_id=&quot;381556&quot;&gt;&lt;property id=&quot;20148&quot; value=&quot;5&quot;/&gt;&lt;property id=&quot;20300&quot; value=&quot;Slide 16 - &amp;quot;… after login you get to a start page&amp;quot;&quot;/&gt;&lt;property id=&quot;20307&quot; value=&quot;289&quot;/&gt;&lt;/object&gt;&lt;object type=&quot;3&quot; unique_id=&quot;381557&quot;&gt;&lt;property id=&quot;20148&quot; value=&quot;5&quot;/&gt;&lt;property id=&quot;20300&quot; value=&quot;Slide 17 - &amp;quot;… Register clouds&amp;quot;&quot;/&gt;&lt;property id=&quot;20307&quot; value=&quot;290&quot;/&gt;&lt;/object&gt;&lt;object type=&quot;3&quot; unique_id=&quot;381558&quot;&gt;&lt;property id=&quot;20148&quot; value=&quot;5&quot;/&gt;&lt;property id=&quot;20300&quot; value=&quot;Slide 18 - &amp;quot;… Work with VMs&amp;quot;&quot;/&gt;&lt;property id=&quot;20307&quot; value=&quot;291&quot;/&gt;&lt;/object&gt;&lt;object type=&quot;3&quot; unique_id=&quot;381559&quot;&gt;&lt;property id=&quot;20148&quot; value=&quot;5&quot;/&gt;&lt;property id=&quot;20300&quot; value=&quot;Slide 19 - &amp;quot;… baremetal provisioner&amp;quot;&quot;/&gt;&lt;property id=&quot;20307&quot; value=&quot;292&quot;/&gt;&lt;/object&gt;&lt;object type=&quot;3&quot; unique_id=&quot;381560&quot;&gt;&lt;property id=&quot;20148&quot; value=&quot;5&quot;/&gt;&lt;property id=&quot;20300&quot; value=&quot;Slide 20 - &amp;quot;Provisioning OpenStack&amp;quot;&quot;/&gt;&lt;property id=&quot;20307&quot; value=&quot;293&quot;/&gt;&lt;/object&gt;&lt;object type=&quot;3&quot; unique_id=&quot;381561&quot;&gt;&lt;property id=&quot;20148&quot; value=&quot;5&quot;/&gt;&lt;property id=&quot;20300&quot; value=&quot;Slide 28 - &amp;quot;Cloudmesh Components I&amp;quot;&quot;/&gt;&lt;property id=&quot;20307&quot; value=&quot;287&quot;/&gt;&lt;/object&gt;&lt;object type=&quot;3&quot; unique_id=&quot;381562&quot;&gt;&lt;property id=&quot;20148&quot; value=&quot;5&quot;/&gt;&lt;property id=&quot;20300&quot; value=&quot;Slide 29 - &amp;quot;Cloudmesh Components II&amp;quot;&quot;/&gt;&lt;property id=&quot;20307&quot; value=&quot;288&quot;/&gt;&lt;/object&gt;&lt;object type=&quot;3&quot; unique_id=&quot;381729&quot;&gt;&lt;property id=&quot;20148&quot; value=&quot;5&quot;/&gt;&lt;property id=&quot;20300&quot; value=&quot;Slide 21 - &amp;quot;Monitoring and Metrics Interface&amp;quot;&quot;/&gt;&lt;property id=&quot;20307&quot; value=&quot;294&quot;/&gt;&lt;/object&gt;&lt;object type=&quot;3&quot; unique_id=&quot;381730&quot;&gt;&lt;property id=&quot;20148&quot; value=&quot;5&quot;/&gt;&lt;property id=&quot;20300&quot; value=&quot;Slide 30 - &amp;quot;Genomic Sequence Analysis Automation&amp;quot;&quot;/&gt;&lt;property id=&quot;20307&quot; value=&quot;295&quot;/&gt;&lt;/object&gt;&lt;object type=&quot;3&quot; unique_id=&quot;382143&quot;&gt;&lt;property id=&quot;20148&quot; value=&quot;5&quot;/&gt;&lt;property id=&quot;20300&quot; value=&quot;Slide 31 - &amp;quot;Background - FutureGrid&amp;quot;&quot;/&gt;&lt;property id=&quot;20307&quot; value=&quot;297&quot;/&gt;&lt;/object&gt;&lt;object type=&quot;3&quot; unique_id=&quot;382144&quot;&gt;&lt;property id=&quot;20148&quot; value=&quot;5&quot;/&gt;&lt;property id=&quot;20300&quot; value=&quot;Slide 32 - &amp;quot;Functionality Requirements&amp;quot;&quot;/&gt;&lt;property id=&quot;20307&quot; value=&quot;298&quot;/&gt;&lt;/object&gt;&lt;object type=&quot;3&quot; unique_id=&quot;382145&quot;&gt;&lt;property id=&quot;20148&quot; value=&quot;5&quot;/&gt;&lt;property id=&quot;20300&quot; value=&quot;Slide 33 - &amp;quot;Cloudmesh Provisioning and Execution &amp;quot;&quot;/&gt;&lt;property id=&quot;20307&quot; value=&quot;299&quot;/&gt;&lt;/object&gt;&lt;object type=&quot;3&quot; unique_id=&quot;382146&quot;&gt;&lt;property id=&quot;20148&quot; value=&quot;5&quot;/&gt;&lt;property id=&quot;20300&quot; value=&quot;Slide 34 - &amp;quot;Cloudmesh Provisioning – Continued &amp;quot;&quot;/&gt;&lt;property id=&quot;20307&quot; value=&quot;300&quot;/&gt;&lt;/object&gt;&lt;object type=&quot;3&quot; unique_id=&quot;382148&quot;&gt;&lt;property id=&quot;20148&quot; value=&quot;5&quot;/&gt;&lt;property id=&quot;20300&quot; value=&quot;Slide 36 - &amp;quot;Resource Federation&amp;quot;&quot;/&gt;&lt;property id=&quot;20307&quot; value=&quot;302&quot;/&gt;&lt;/object&gt;&lt;object type=&quot;3&quot; unique_id=&quot;382371&quot;&gt;&lt;property id=&quot;20148&quot; value=&quot;5&quot;/&gt;&lt;property id=&quot;20300&quot; value=&quot;Slide 22&quot;/&gt;&lt;property id=&quot;20307&quot; value=&quot;303&quot;/&gt;&lt;/object&gt;&lt;object type=&quot;3&quot; unique_id=&quot;382372&quot;&gt;&lt;property id=&quot;20148&quot; value=&quot;5&quot;/&gt;&lt;property id=&quot;20300&quot; value=&quot;Slide 23&quot;/&gt;&lt;property id=&quot;20307&quot; value=&quot;304&quot;/&gt;&lt;/object&gt;&lt;object type=&quot;3&quot; unique_id=&quot;382373&quot;&gt;&lt;property id=&quot;20148&quot; value=&quot;5&quot;/&gt;&lt;property id=&quot;20300&quot; value=&quot;Slide 24&quot;/&gt;&lt;property id=&quot;20307&quot; value=&quot;305&quot;/&gt;&lt;/object&gt;&lt;object type=&quot;3&quot; unique_id=&quot;382374&quot;&gt;&lt;property id=&quot;20148&quot; value=&quot;5&quot;/&gt;&lt;property id=&quot;20300&quot; value=&quot;Slide 25 - &amp;quot;Cloudmesh Architecture&amp;quot;&quot;/&gt;&lt;property id=&quot;20307&quot; value=&quot;306&quot;/&gt;&lt;/object&gt;&lt;object type=&quot;3&quot; unique_id=&quot;382512&quot;&gt;&lt;property id=&quot;20148&quot; value=&quot;5&quot;/&gt;&lt;property id=&quot;20300&quot; value=&quot;Slide 35 - &amp;quot;Cloudmesh Resource Shifting&amp;quot;&quot;/&gt;&lt;property id=&quot;20307&quot; value=&quot;307&quot;/&gt;&lt;/object&gt;&lt;object type=&quot;3&quot; unique_id=&quot;383160&quot;&gt;&lt;property id=&quot;20148&quot; value=&quot;5&quot;/&gt;&lt;property id=&quot;20300&quot; value=&quot;Slide 4 - &amp;quot;Instantiate/Test NIST Big Data Reference Architecture http://bigdatawg.nist.gov/V1_output_docs.php  &amp;quot;&quot;/&gt;&lt;property id=&quot;20307&quot; value=&quot;30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23|2|21|3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2342</Words>
  <Application>Microsoft Office PowerPoint</Application>
  <PresentationFormat>On-screen Show (4:3)</PresentationFormat>
  <Paragraphs>387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Adobe Gothic Std B</vt:lpstr>
      <vt:lpstr>Aharoni</vt:lpstr>
      <vt:lpstr>Arial</vt:lpstr>
      <vt:lpstr>Calibri</vt:lpstr>
      <vt:lpstr>Cambria</vt:lpstr>
      <vt:lpstr>Cooper Std Black</vt:lpstr>
      <vt:lpstr>Franklin Gothic Demi</vt:lpstr>
      <vt:lpstr>Franklin Gothic Medium</vt:lpstr>
      <vt:lpstr>Iskoola Pota</vt:lpstr>
      <vt:lpstr>Symbol</vt:lpstr>
      <vt:lpstr>Times New Roman</vt:lpstr>
      <vt:lpstr>Wingdings</vt:lpstr>
      <vt:lpstr>1_Office Theme</vt:lpstr>
      <vt:lpstr>Cloudmesh: Software Defined Distributed Systems as a Service SDDSaaS </vt:lpstr>
      <vt:lpstr>Origins and Future of Cloudmesh</vt:lpstr>
      <vt:lpstr>FutureGrid IaaS request popularity by year</vt:lpstr>
      <vt:lpstr>Instantiate/Test NIST Big Data Reference Architecture http://bigdatawg.nist.gov/V1_output_docs.php  </vt:lpstr>
      <vt:lpstr>PowerPoint Presentation</vt:lpstr>
      <vt:lpstr>Cloudmesh: from IaaS(NaaS) to Workflow (Orchestration)</vt:lpstr>
      <vt:lpstr>Cloudmesh and SDDSaaS Stack for HPC-ABDS</vt:lpstr>
      <vt:lpstr>PowerPoint Presentation</vt:lpstr>
      <vt:lpstr>CloudMesh Architecture</vt:lpstr>
      <vt:lpstr>Cloudmesh Functionality</vt:lpstr>
      <vt:lpstr>Building Blocks of Cloudmesh</vt:lpstr>
      <vt:lpstr>SDDS Software Defined Distributed Systems</vt:lpstr>
      <vt:lpstr>What is SDDSL?</vt:lpstr>
      <vt:lpstr>Cloudmesh as an On-Ramp</vt:lpstr>
      <vt:lpstr>Cloudmesh: Integrated Access Interfaces (Horizontal Integration)</vt:lpstr>
      <vt:lpstr>… after login you get to a start page</vt:lpstr>
      <vt:lpstr>… Register clouds</vt:lpstr>
      <vt:lpstr>… Work with VMs</vt:lpstr>
      <vt:lpstr>… baremetal provisioner</vt:lpstr>
      <vt:lpstr>Provisioning OpenStack</vt:lpstr>
      <vt:lpstr>Monitoring and Metrics Interface</vt:lpstr>
      <vt:lpstr>PowerPoint Presentation</vt:lpstr>
      <vt:lpstr>PowerPoint Presentation</vt:lpstr>
      <vt:lpstr>PowerPoint Presentation</vt:lpstr>
      <vt:lpstr>Cloudmesh Architecture</vt:lpstr>
      <vt:lpstr>CloudMesh Administrative View of SDDS aaS</vt:lpstr>
      <vt:lpstr>CloudMesh User View of SDDS aaS</vt:lpstr>
      <vt:lpstr>Cloudmesh Components I</vt:lpstr>
      <vt:lpstr>Cloudmesh Components II</vt:lpstr>
      <vt:lpstr>Genomic Sequence Analysis Automation</vt:lpstr>
      <vt:lpstr>Background - FutureGrid</vt:lpstr>
      <vt:lpstr>Functionality Requirements</vt:lpstr>
      <vt:lpstr>Cloudmesh Provisioning and Execution </vt:lpstr>
      <vt:lpstr>Cloudmesh Provisioning – Continued </vt:lpstr>
      <vt:lpstr>Cloudmesh Resource Shifting</vt:lpstr>
      <vt:lpstr>Resource Federation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Open Source Software  and Projects  Cloudmesh and DevOps </dc:title>
  <dc:creator>Geoffrey Fox</dc:creator>
  <cp:lastModifiedBy>Geoffrey Fox</cp:lastModifiedBy>
  <cp:revision>44</cp:revision>
  <dcterms:created xsi:type="dcterms:W3CDTF">2014-08-17T23:56:58Z</dcterms:created>
  <dcterms:modified xsi:type="dcterms:W3CDTF">2014-10-02T01:17:16Z</dcterms:modified>
</cp:coreProperties>
</file>