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sldIdLst>
    <p:sldId id="256" r:id="rId2"/>
    <p:sldId id="331" r:id="rId3"/>
    <p:sldId id="312" r:id="rId4"/>
    <p:sldId id="313" r:id="rId5"/>
    <p:sldId id="314" r:id="rId6"/>
    <p:sldId id="333" r:id="rId7"/>
    <p:sldId id="326" r:id="rId8"/>
    <p:sldId id="315" r:id="rId9"/>
    <p:sldId id="281" r:id="rId10"/>
    <p:sldId id="317" r:id="rId11"/>
    <p:sldId id="330" r:id="rId12"/>
    <p:sldId id="33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present/>
    <p:sldAll/>
    <p:penClr>
      <a:schemeClr val="tx1"/>
    </p:penClr>
  </p:showPr>
  <p:clrMru>
    <a:srgbClr val="DEE7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C4FAC-5D83-482A-9809-B34FBC9884EF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677B-C5CE-4183-A13D-EB29CCD21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4677B-C5CE-4183-A13D-EB29CCD2130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353CC8D-5389-4B02-B9D8-2B0D253C4F54}" type="slidenum">
              <a:rPr lang="en-US" sz="1200" b="1" kern="120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b="1" kern="1200">
              <a:solidFill>
                <a:prstClr val="black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73B2-124D-4BC8-AF9F-167E85A21D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DEE7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15A1C-A950-4BF7-9F1F-2CA7C903A8EE}" type="datetimeFigureOut">
              <a:rPr lang="en-US" smtClean="0"/>
              <a:pPr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FFF6C-AE4E-4FE6-A064-67A5E3D5D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50px-Zuoshangjia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600200" cy="1540764"/>
          </a:xfrm>
          <a:prstGeom prst="rect">
            <a:avLst/>
          </a:prstGeom>
        </p:spPr>
      </p:pic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8374063" y="6491287"/>
            <a:ext cx="769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5" tIns="45713" rIns="91425" bIns="45713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E40701"/>
                </a:solidFill>
                <a:latin typeface="Calibri" pitchFamily="34" charset="0"/>
              </a:rPr>
              <a:t>A</a:t>
            </a:r>
            <a:r>
              <a:rPr lang="en-US" b="1" i="1" dirty="0">
                <a:solidFill>
                  <a:srgbClr val="EFBA00"/>
                </a:solidFill>
                <a:latin typeface="Calibri" pitchFamily="34" charset="0"/>
              </a:rPr>
              <a:t>L</a:t>
            </a:r>
            <a:r>
              <a:rPr lang="en-US" b="1" i="1" dirty="0">
                <a:solidFill>
                  <a:srgbClr val="1851CE"/>
                </a:solidFill>
                <a:latin typeface="Calibri" pitchFamily="34" charset="0"/>
              </a:rPr>
              <a:t>S</a:t>
            </a:r>
            <a:r>
              <a:rPr lang="en-US" b="1" i="1" dirty="0">
                <a:solidFill>
                  <a:srgbClr val="18A221"/>
                </a:solidFill>
                <a:latin typeface="Calibri" pitchFamily="34" charset="0"/>
              </a:rPr>
              <a:t>A</a:t>
            </a:r>
            <a:endParaRPr lang="en-US" dirty="0">
              <a:latin typeface="Corbe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infomall.org/salsa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gcf@indiana.edu" TargetMode="External"/><Relationship Id="rId5" Type="http://schemas.openxmlformats.org/officeDocument/2006/relationships/hyperlink" Target="http://grids.ucs.indiana.edu/ptliupages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hyperlink" Target="http://grids.ucs.indiana.edu/ptliupages/publications/cloudcomp_submission.pdf" TargetMode="External"/><Relationship Id="rId5" Type="http://schemas.openxmlformats.org/officeDocument/2006/relationships/hyperlink" Target="http://grids.ucs.indiana.edu/ptliupages/publications/pbc-swarm09submit.pdf" TargetMode="External"/><Relationship Id="rId7" Type="http://schemas.openxmlformats.org/officeDocument/2006/relationships/hyperlink" Target="http://pti.iu.edu/cg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rids.ucs.indiana.edu/ptliupages/publications" TargetMode="External"/><Relationship Id="rId3" Type="http://schemas.openxmlformats.org/officeDocument/2006/relationships/hyperlink" Target="http://grids.ucs.indiana.edu/ptliupages/publications/CetraroWriteupJune11-09.pdf" TargetMode="External"/><Relationship Id="rId6" Type="http://schemas.openxmlformats.org/officeDocument/2006/relationships/hyperlink" Target="http://pti.iu.edu/" TargetMode="Externa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Cloud Computing for Geophysics:</a:t>
            </a:r>
            <a:b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</a:br>
            <a:r>
              <a:rPr lang="en-US" sz="4000" b="1" dirty="0" smtClean="0">
                <a:effectLst>
                  <a:reflection blurRad="6350" stA="55000" endA="300" endPos="45500" dir="5400000" sy="-100000" algn="bl" rotWithShape="0"/>
                </a:effectLst>
              </a:rPr>
              <a:t>Virtualization of Infrastructure</a:t>
            </a:r>
            <a:endParaRPr lang="en-US" sz="4000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7162800" cy="381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7030A0"/>
                </a:solidFill>
              </a:rPr>
              <a:t>AOGS, Singapore, August 11-14, 2009</a:t>
            </a:r>
            <a:endParaRPr lang="en-US" sz="1800" dirty="0">
              <a:solidFill>
                <a:srgbClr val="7030A0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2971800"/>
            <a:ext cx="72390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Geoffrey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Fox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1,2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Marlon Pierce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baseline="0" dirty="0" smtClean="0">
                <a:hlinkClick r:id="rId3"/>
              </a:rPr>
              <a:t>gcf@indiana.edu</a:t>
            </a:r>
            <a:r>
              <a:rPr lang="en-US" sz="2000" dirty="0" smtClean="0"/>
              <a:t>   </a:t>
            </a:r>
            <a:r>
              <a:rPr lang="en-US" sz="2000" dirty="0" smtClean="0">
                <a:hlinkClick r:id="rId4"/>
              </a:rPr>
              <a:t>www.infomall.org/salsa</a:t>
            </a:r>
            <a:endParaRPr lang="en-US" sz="2000" dirty="0" smtClean="0"/>
          </a:p>
          <a:p>
            <a:pPr lvl="0" algn="ctr">
              <a:spcBef>
                <a:spcPct val="20000"/>
              </a:spcBef>
              <a:defRPr/>
            </a:pPr>
            <a:r>
              <a:rPr lang="en-US" sz="2000" dirty="0" smtClean="0">
                <a:hlinkClick r:id="rId5"/>
              </a:rPr>
              <a:t>http://grids.ucs.indiana.edu/ptliupages/</a:t>
            </a:r>
            <a:r>
              <a:rPr lang="en-US" sz="2000" dirty="0" smtClean="0"/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baseline="0" dirty="0" smtClean="0"/>
          </a:p>
          <a:p>
            <a:pPr lvl="0" algn="ctr">
              <a:spcBef>
                <a:spcPct val="20000"/>
              </a:spcBef>
            </a:pPr>
            <a:r>
              <a:rPr lang="en-US" sz="19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Community Grids Laboratory, Pervasive Technology Institute</a:t>
            </a:r>
          </a:p>
          <a:p>
            <a:pPr lvl="0" algn="ctr">
              <a:spcBef>
                <a:spcPct val="20000"/>
              </a:spcBef>
            </a:pPr>
            <a:r>
              <a:rPr lang="en-US" sz="19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School of Informatics</a:t>
            </a:r>
            <a:br>
              <a:rPr lang="en-US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Indiana University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487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Geospatial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5029200" cy="5562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Image processing and mining</a:t>
            </a:r>
          </a:p>
          <a:p>
            <a:pPr lvl="1"/>
            <a:r>
              <a:rPr lang="en-US" sz="2400" dirty="0" smtClean="0"/>
              <a:t>Ex: SAR Images from Polar Grid project (J. Wang) </a:t>
            </a:r>
          </a:p>
          <a:p>
            <a:pPr lvl="1"/>
            <a:r>
              <a:rPr lang="en-US" sz="2400" dirty="0" smtClean="0"/>
              <a:t>Apply to 20 TB of data</a:t>
            </a:r>
          </a:p>
          <a:p>
            <a:r>
              <a:rPr lang="en-US" sz="2800" dirty="0" smtClean="0"/>
              <a:t>Flood modeling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Chaining </a:t>
            </a:r>
            <a:r>
              <a:rPr lang="en-US" sz="2400" dirty="0" smtClean="0"/>
              <a:t>flood models over a geographic area.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Parameter fits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inversion problems.</a:t>
            </a:r>
          </a:p>
          <a:p>
            <a:pPr lvl="1"/>
            <a:r>
              <a:rPr lang="en-US" dirty="0" smtClean="0"/>
              <a:t>Earthquake modeling equivalents</a:t>
            </a:r>
            <a:endParaRPr lang="en-US" sz="2400" dirty="0" smtClean="0"/>
          </a:p>
          <a:p>
            <a:r>
              <a:rPr lang="en-US" sz="2600" dirty="0" smtClean="0"/>
              <a:t>GPS processing: real time and archival.</a:t>
            </a:r>
          </a:p>
          <a:p>
            <a:pPr lvl="1"/>
            <a:r>
              <a:rPr lang="en-US" sz="2200" dirty="0" smtClean="0"/>
              <a:t>Robert </a:t>
            </a:r>
            <a:r>
              <a:rPr lang="en-US" sz="2200" dirty="0" err="1" smtClean="0"/>
              <a:t>Granat</a:t>
            </a:r>
            <a:r>
              <a:rPr lang="en-US" sz="2200" dirty="0" smtClean="0"/>
              <a:t>, JPL</a:t>
            </a:r>
          </a:p>
        </p:txBody>
      </p:sp>
      <p:pic>
        <p:nvPicPr>
          <p:cNvPr id="5" name="Picture 4" descr="orignial.png"/>
          <p:cNvPicPr>
            <a:picLocks noChangeAspect="1"/>
          </p:cNvPicPr>
          <p:nvPr/>
        </p:nvPicPr>
        <p:blipFill>
          <a:blip r:embed="rId2"/>
          <a:srcRect l="4918" t="2188" r="6557"/>
          <a:stretch>
            <a:fillRect/>
          </a:stretch>
        </p:blipFill>
        <p:spPr>
          <a:xfrm>
            <a:off x="5791200" y="457200"/>
            <a:ext cx="2971800" cy="2460617"/>
          </a:xfrm>
          <a:prstGeom prst="rect">
            <a:avLst/>
          </a:prstGeom>
        </p:spPr>
      </p:pic>
      <p:pic>
        <p:nvPicPr>
          <p:cNvPr id="6" name="Picture 5" descr="wiener4-4.png"/>
          <p:cNvPicPr>
            <a:picLocks noChangeAspect="1"/>
          </p:cNvPicPr>
          <p:nvPr/>
        </p:nvPicPr>
        <p:blipFill>
          <a:blip r:embed="rId3"/>
          <a:srcRect l="4099" r="5732"/>
          <a:stretch>
            <a:fillRect/>
          </a:stretch>
        </p:blipFill>
        <p:spPr>
          <a:xfrm>
            <a:off x="5793075" y="3926317"/>
            <a:ext cx="2969925" cy="2474483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>
            <a:off x="6722910" y="3435781"/>
            <a:ext cx="103593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65998" y="3200400"/>
            <a:ext cx="844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Filter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2999" cy="66338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Alternative Elastic Block Store Components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22098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Volume Server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90600" y="19812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Volume Delegate</a:t>
            </a:r>
            <a:endParaRPr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191000" y="1295400"/>
            <a:ext cx="22098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Virtual Machine Manager (</a:t>
            </a:r>
            <a:r>
              <a:rPr lang="en-US" altLang="zh-CN" dirty="0" err="1" smtClean="0">
                <a:solidFill>
                  <a:schemeClr val="tx1"/>
                </a:solidFill>
              </a:rPr>
              <a:t>Xen</a:t>
            </a:r>
            <a:r>
              <a:rPr lang="en-US" altLang="zh-CN" dirty="0" smtClean="0">
                <a:solidFill>
                  <a:schemeClr val="tx1"/>
                </a:solidFill>
              </a:rPr>
              <a:t> Dom 0)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67200" y="19812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Xen</a:t>
            </a:r>
            <a:r>
              <a:rPr lang="en-US" altLang="zh-CN" dirty="0" smtClean="0"/>
              <a:t> Delegate</a:t>
            </a:r>
            <a:endParaRPr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7391400" y="1295400"/>
            <a:ext cx="1295400" cy="16002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CN" dirty="0" err="1" smtClean="0">
                <a:solidFill>
                  <a:schemeClr val="tx1"/>
                </a:solidFill>
              </a:rPr>
              <a:t>Xen</a:t>
            </a:r>
            <a:r>
              <a:rPr lang="en-US" altLang="zh-CN" dirty="0" smtClean="0">
                <a:solidFill>
                  <a:schemeClr val="tx1"/>
                </a:solidFill>
              </a:rPr>
              <a:t> Dom U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90800" y="4038600"/>
            <a:ext cx="1676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VBS Web Service</a:t>
            </a:r>
            <a:endParaRPr lang="zh-CN" altLang="en-US" dirty="0"/>
          </a:p>
        </p:txBody>
      </p:sp>
      <p:sp>
        <p:nvSpPr>
          <p:cNvPr id="10" name="Oval 9"/>
          <p:cNvSpPr/>
          <p:nvPr/>
        </p:nvSpPr>
        <p:spPr>
          <a:xfrm>
            <a:off x="2590800" y="57150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VBS Client</a:t>
            </a:r>
            <a:endParaRPr lang="zh-CN" altLang="en-US" dirty="0"/>
          </a:p>
        </p:txBody>
      </p:sp>
      <p:sp>
        <p:nvSpPr>
          <p:cNvPr id="11" name="Up-Down Arrow 10"/>
          <p:cNvSpPr/>
          <p:nvPr/>
        </p:nvSpPr>
        <p:spPr>
          <a:xfrm>
            <a:off x="3352800" y="4914900"/>
            <a:ext cx="152400" cy="76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Up-Down Arrow 11"/>
          <p:cNvSpPr/>
          <p:nvPr/>
        </p:nvSpPr>
        <p:spPr>
          <a:xfrm>
            <a:off x="2438400" y="2628900"/>
            <a:ext cx="152400" cy="1676400"/>
          </a:xfrm>
          <a:prstGeom prst="upDownArrow">
            <a:avLst/>
          </a:prstGeom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Up-Down Arrow 12"/>
          <p:cNvSpPr/>
          <p:nvPr/>
        </p:nvSpPr>
        <p:spPr>
          <a:xfrm>
            <a:off x="4191000" y="2600325"/>
            <a:ext cx="152400" cy="1676400"/>
          </a:xfrm>
          <a:prstGeom prst="upDownArrow">
            <a:avLst/>
          </a:prstGeom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400800" y="1752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137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VBD</a:t>
            </a:r>
            <a:endParaRPr lang="zh-CN" altLang="en-US" dirty="0"/>
          </a:p>
        </p:txBody>
      </p:sp>
      <p:sp>
        <p:nvSpPr>
          <p:cNvPr id="17" name="Up-Down Arrow 16"/>
          <p:cNvSpPr/>
          <p:nvPr/>
        </p:nvSpPr>
        <p:spPr>
          <a:xfrm>
            <a:off x="3409950" y="1295400"/>
            <a:ext cx="152400" cy="1371600"/>
          </a:xfrm>
          <a:prstGeom prst="upDownArrow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152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ISCSI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3283803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Create Volume, Export Volume, Create Snapshot,</a:t>
            </a:r>
          </a:p>
          <a:p>
            <a:r>
              <a:rPr lang="en-US" altLang="zh-CN" dirty="0" smtClean="0"/>
              <a:t>etc. </a:t>
            </a:r>
            <a:endParaRPr lang="zh-CN" alt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33160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Import Volume, Attach Device, Detach Device, etc. </a:t>
            </a:r>
            <a:endParaRPr lang="zh-CN" alt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4648200"/>
            <a:ext cx="297180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There’s more than one way to build Elastic Block Store. We need to find the best way to do this.  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1969532" y="3440668"/>
            <a:ext cx="328136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4343400" y="3435696"/>
            <a:ext cx="609600" cy="221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See publications at </a:t>
            </a:r>
            <a:r>
              <a:rPr lang="en-US" dirty="0" smtClean="0">
                <a:hlinkClick r:id="rId2"/>
              </a:rPr>
              <a:t>http://grids.ucs.indiana.edu/ptliupages/publications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Geoffrey Fox, </a:t>
            </a:r>
            <a:r>
              <a:rPr lang="en-US" dirty="0" err="1" smtClean="0"/>
              <a:t>Seung-Hee</a:t>
            </a:r>
            <a:r>
              <a:rPr lang="en-US" dirty="0" smtClean="0"/>
              <a:t> </a:t>
            </a:r>
            <a:r>
              <a:rPr lang="en-US" dirty="0" err="1" smtClean="0"/>
              <a:t>Bae</a:t>
            </a:r>
            <a:r>
              <a:rPr lang="en-US" dirty="0" smtClean="0"/>
              <a:t>, </a:t>
            </a:r>
            <a:r>
              <a:rPr lang="en-US" dirty="0" err="1" smtClean="0"/>
              <a:t>Jaliya</a:t>
            </a:r>
            <a:r>
              <a:rPr lang="en-US" dirty="0" smtClean="0"/>
              <a:t> </a:t>
            </a:r>
            <a:r>
              <a:rPr lang="en-US" dirty="0" err="1" smtClean="0"/>
              <a:t>Ekanayake</a:t>
            </a:r>
            <a:r>
              <a:rPr lang="en-US" dirty="0" smtClean="0"/>
              <a:t>, </a:t>
            </a:r>
            <a:r>
              <a:rPr lang="en-US" dirty="0" err="1" smtClean="0"/>
              <a:t>Xiaohong</a:t>
            </a:r>
            <a:r>
              <a:rPr lang="en-US" dirty="0" smtClean="0"/>
              <a:t> </a:t>
            </a:r>
            <a:r>
              <a:rPr lang="en-US" dirty="0" err="1" smtClean="0"/>
              <a:t>Qiu</a:t>
            </a:r>
            <a:r>
              <a:rPr lang="en-US" dirty="0" smtClean="0"/>
              <a:t>, and </a:t>
            </a:r>
            <a:r>
              <a:rPr lang="en-US" dirty="0" err="1" smtClean="0"/>
              <a:t>Huapeng</a:t>
            </a:r>
            <a:r>
              <a:rPr lang="en-US" dirty="0" smtClean="0"/>
              <a:t> Yuan </a:t>
            </a:r>
            <a:r>
              <a:rPr lang="en-US" dirty="0" smtClean="0">
                <a:hlinkClick r:id="rId3"/>
              </a:rPr>
              <a:t>Parallel Data Mining from Multicore to Cloudy Grids</a:t>
            </a:r>
            <a:endParaRPr lang="en-US" dirty="0" smtClean="0"/>
          </a:p>
          <a:p>
            <a:pPr lvl="1"/>
            <a:r>
              <a:rPr lang="en-US" dirty="0" err="1" smtClean="0"/>
              <a:t>Jaliya</a:t>
            </a:r>
            <a:r>
              <a:rPr lang="en-US" dirty="0" smtClean="0"/>
              <a:t> </a:t>
            </a:r>
            <a:r>
              <a:rPr lang="en-US" dirty="0" err="1" smtClean="0"/>
              <a:t>Ekanayake</a:t>
            </a:r>
            <a:r>
              <a:rPr lang="en-US" dirty="0" smtClean="0"/>
              <a:t>, Geoffrey Fox </a:t>
            </a:r>
            <a:r>
              <a:rPr lang="en-US" dirty="0" smtClean="0">
                <a:hlinkClick r:id="rId4"/>
              </a:rPr>
              <a:t>High Performance Parallel Computing with Clouds and Cloud Technologies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Sangmi</a:t>
            </a:r>
            <a:r>
              <a:rPr lang="en-US" dirty="0" smtClean="0"/>
              <a:t> Lee </a:t>
            </a:r>
            <a:r>
              <a:rPr lang="en-US" dirty="0" err="1" smtClean="0"/>
              <a:t>Pallickara</a:t>
            </a:r>
            <a:r>
              <a:rPr lang="en-US" dirty="0" smtClean="0"/>
              <a:t>, Marlon Pierce, </a:t>
            </a:r>
            <a:r>
              <a:rPr lang="en-US" dirty="0" err="1" smtClean="0"/>
              <a:t>Qunfeng</a:t>
            </a:r>
            <a:r>
              <a:rPr lang="en-US" dirty="0" smtClean="0"/>
              <a:t> Dong, and </a:t>
            </a:r>
            <a:r>
              <a:rPr lang="en-US" dirty="0" err="1" smtClean="0"/>
              <a:t>ChinHua</a:t>
            </a:r>
            <a:r>
              <a:rPr lang="en-US" dirty="0" smtClean="0"/>
              <a:t> </a:t>
            </a:r>
            <a:r>
              <a:rPr lang="en-US" dirty="0" err="1" smtClean="0"/>
              <a:t>Kong,</a:t>
            </a:r>
            <a:r>
              <a:rPr lang="en-US" dirty="0" err="1" smtClean="0">
                <a:hlinkClick r:id="rId5"/>
              </a:rPr>
              <a:t>Enabling</a:t>
            </a:r>
            <a:r>
              <a:rPr lang="en-US" dirty="0" smtClean="0">
                <a:hlinkClick r:id="rId5"/>
              </a:rPr>
              <a:t> Large Scale Scientific Computations for Expressed Sequence Tag Sequencing over Grid and Cloud Computing Clusters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6"/>
              </a:rPr>
              <a:t>http://pti.iu.edu/</a:t>
            </a:r>
            <a:r>
              <a:rPr lang="en-US" dirty="0" smtClean="0"/>
              <a:t> and </a:t>
            </a:r>
            <a:r>
              <a:rPr lang="en-US" dirty="0" smtClean="0">
                <a:hlinkClick r:id="rId7"/>
              </a:rPr>
              <a:t>http://pti.iu.edu/cgl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/>
          <a:lstStyle/>
          <a:p>
            <a:r>
              <a:rPr lang="en-US" sz="3600" dirty="0" smtClean="0"/>
              <a:t>Clouds as Cost Effective Data Centers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FCC8C1C-C7DF-4071-8522-5AB5116975BF}" type="slidenum">
              <a:rPr lang="en-US" sz="1000" kern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z="10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3167825"/>
            <a:ext cx="2514600" cy="369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34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153707"/>
            <a:ext cx="6400800" cy="370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91600" cy="2590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Exploit the Internet by allowing one to build giant data centers with 100,000’s of computers; ~ 200-1000 to a shipping container</a:t>
            </a:r>
          </a:p>
          <a:p>
            <a:r>
              <a:rPr lang="en-US" sz="2400" dirty="0" smtClean="0"/>
              <a:t>“Microsoft will cram between 150 and 220 shipping containers filled with data center gear into a new 500,000 square foot Chicago facility. This move marks the most significant, public use of the shipping container systems popularized by the likes of Sun Microsystems and </a:t>
            </a:r>
            <a:r>
              <a:rPr lang="en-US" sz="2400" dirty="0" err="1" smtClean="0"/>
              <a:t>Rackable</a:t>
            </a:r>
            <a:r>
              <a:rPr lang="en-US" sz="2400" dirty="0" smtClean="0"/>
              <a:t> Systems to date.”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66294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Cloud Computing: Infrastructure and Runtimes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Cloud infrastructure: </a:t>
            </a:r>
            <a:r>
              <a:rPr lang="en-US" sz="2400" dirty="0" smtClean="0"/>
              <a:t>outsourcing of servers, computing, data, file space, etc.</a:t>
            </a:r>
          </a:p>
          <a:p>
            <a:pPr lvl="1"/>
            <a:r>
              <a:rPr lang="en-US" sz="2400" dirty="0" smtClean="0"/>
              <a:t>Handled through Web services that control </a:t>
            </a:r>
            <a:r>
              <a:rPr lang="en-US" sz="2400" dirty="0" smtClean="0">
                <a:solidFill>
                  <a:schemeClr val="accent2"/>
                </a:solidFill>
              </a:rPr>
              <a:t>virtual machine (</a:t>
            </a:r>
            <a:r>
              <a:rPr lang="en-US" sz="2400" dirty="0" err="1" smtClean="0">
                <a:solidFill>
                  <a:schemeClr val="accent2"/>
                </a:solidFill>
              </a:rPr>
              <a:t>Xen</a:t>
            </a:r>
            <a:r>
              <a:rPr lang="en-US" sz="2400" dirty="0" smtClean="0">
                <a:solidFill>
                  <a:schemeClr val="accent2"/>
                </a:solidFill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VMWare</a:t>
            </a:r>
            <a:r>
              <a:rPr lang="en-US" sz="2400" dirty="0" smtClean="0">
                <a:solidFill>
                  <a:schemeClr val="accent2"/>
                </a:solidFill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OpenVZ</a:t>
            </a:r>
            <a:r>
              <a:rPr lang="en-US" sz="2400" smtClean="0">
                <a:solidFill>
                  <a:schemeClr val="accent2"/>
                </a:solidFill>
              </a:rPr>
              <a:t>,…) </a:t>
            </a:r>
            <a:r>
              <a:rPr lang="en-US" sz="2400" smtClean="0"/>
              <a:t>lifecycles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Compare to Grid interfaces such as </a:t>
            </a:r>
            <a:r>
              <a:rPr lang="en-US" sz="2400" dirty="0" err="1" smtClean="0"/>
              <a:t>Globus</a:t>
            </a:r>
            <a:r>
              <a:rPr lang="en-US" sz="2400" dirty="0" smtClean="0"/>
              <a:t>, </a:t>
            </a:r>
            <a:r>
              <a:rPr lang="en-US" sz="2400" dirty="0" err="1" smtClean="0"/>
              <a:t>Unicore</a:t>
            </a:r>
            <a:r>
              <a:rPr lang="en-US" sz="2400" dirty="0" smtClean="0"/>
              <a:t>, etc.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Cloud runtimes:</a:t>
            </a:r>
            <a:r>
              <a:rPr lang="en-US" sz="2400" dirty="0" smtClean="0">
                <a:solidFill>
                  <a:srgbClr val="DDF53D"/>
                </a:solidFill>
              </a:rPr>
              <a:t>: </a:t>
            </a:r>
            <a:r>
              <a:rPr lang="en-US" sz="2400" dirty="0" smtClean="0"/>
              <a:t>tools for using clouds to do data-parallel computations. </a:t>
            </a:r>
          </a:p>
          <a:p>
            <a:pPr lvl="1"/>
            <a:r>
              <a:rPr lang="en-US" sz="2400" dirty="0" smtClean="0"/>
              <a:t>Apache </a:t>
            </a:r>
            <a:r>
              <a:rPr lang="en-US" sz="2400" dirty="0" err="1" smtClean="0"/>
              <a:t>Hadoop</a:t>
            </a:r>
            <a:r>
              <a:rPr lang="en-US" sz="2400" dirty="0" smtClean="0"/>
              <a:t>, Google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, Microsoft Dryad, and others </a:t>
            </a:r>
          </a:p>
          <a:p>
            <a:pPr lvl="1"/>
            <a:r>
              <a:rPr lang="en-US" sz="2400" dirty="0" smtClean="0"/>
              <a:t>Designed for information retrieval but are excellent for a wide range of </a:t>
            </a:r>
            <a:r>
              <a:rPr lang="en-US" sz="2400" dirty="0" smtClean="0">
                <a:solidFill>
                  <a:srgbClr val="FF0000"/>
                </a:solidFill>
              </a:rPr>
              <a:t>machine learning </a:t>
            </a:r>
            <a:r>
              <a:rPr lang="en-US" sz="2400" dirty="0" smtClean="0"/>
              <a:t>and data-centric </a:t>
            </a:r>
            <a:r>
              <a:rPr lang="en-US" sz="2400" dirty="0" smtClean="0">
                <a:solidFill>
                  <a:srgbClr val="FF0000"/>
                </a:solidFill>
              </a:rPr>
              <a:t>science applications</a:t>
            </a:r>
            <a:r>
              <a:rPr lang="en-US" sz="2400" dirty="0" smtClean="0"/>
              <a:t>.</a:t>
            </a:r>
          </a:p>
          <a:p>
            <a:pPr lvl="1"/>
            <a:r>
              <a:rPr lang="en-US" sz="2200" dirty="0" smtClean="0"/>
              <a:t>Example: Apache Mahout for machine learning. 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04800"/>
            <a:ext cx="7583487" cy="815788"/>
          </a:xfrm>
        </p:spPr>
        <p:txBody>
          <a:bodyPr/>
          <a:lstStyle/>
          <a:p>
            <a:r>
              <a:rPr lang="en-US" dirty="0" smtClean="0"/>
              <a:t>Commercial Cloud Software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598" y="1343099"/>
          <a:ext cx="7924804" cy="4524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1"/>
                <a:gridCol w="1981201"/>
                <a:gridCol w="1981201"/>
                <a:gridCol w="1981201"/>
              </a:tblGrid>
              <a:tr h="907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Cloud/</a:t>
                      </a:r>
                    </a:p>
                    <a:p>
                      <a:r>
                        <a:rPr lang="en-US" sz="2400" dirty="0" smtClean="0"/>
                        <a:t>Service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Amazon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Microsoft Azure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Google (and Apache)</a:t>
                      </a:r>
                      <a:endParaRPr lang="en-US" sz="2400" dirty="0"/>
                    </a:p>
                  </a:txBody>
                  <a:tcPr marL="84261" marR="84261"/>
                </a:tc>
              </a:tr>
              <a:tr h="10728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S3, EBS, </a:t>
                      </a:r>
                      <a:r>
                        <a:rPr lang="en-US" sz="2400" b="0" dirty="0" err="1" smtClean="0"/>
                        <a:t>SimpleDB</a:t>
                      </a:r>
                      <a:endParaRPr lang="en-US" sz="2400" b="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Blob</a:t>
                      </a:r>
                      <a:r>
                        <a:rPr lang="en-US" sz="2400" baseline="0" dirty="0" smtClean="0"/>
                        <a:t>, Table, SQL Services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GFS, </a:t>
                      </a:r>
                      <a:r>
                        <a:rPr lang="en-US" sz="2400" b="1" dirty="0" err="1" smtClean="0"/>
                        <a:t>BigTable</a:t>
                      </a:r>
                      <a:endParaRPr lang="en-US" sz="2400" b="1" dirty="0"/>
                    </a:p>
                  </a:txBody>
                  <a:tcPr marL="84261" marR="84261"/>
                </a:tc>
              </a:tr>
              <a:tr h="14707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Computing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EC2</a:t>
                      </a:r>
                      <a:r>
                        <a:rPr lang="en-US" sz="2400" dirty="0" smtClean="0"/>
                        <a:t>, Elastic</a:t>
                      </a:r>
                      <a:r>
                        <a:rPr lang="en-US" sz="2400" baseline="0" dirty="0" smtClean="0"/>
                        <a:t> Map Reduce (runs </a:t>
                      </a:r>
                      <a:r>
                        <a:rPr lang="en-US" sz="2400" baseline="0" dirty="0" err="1" smtClean="0"/>
                        <a:t>Hadoop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Compute Service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MapReduce</a:t>
                      </a:r>
                      <a:r>
                        <a:rPr lang="en-US" sz="2400" baseline="0" dirty="0" smtClean="0"/>
                        <a:t> (not public, but </a:t>
                      </a:r>
                      <a:r>
                        <a:rPr lang="en-US" sz="2400" b="1" baseline="0" dirty="0" err="1" smtClean="0"/>
                        <a:t>Hadoop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 marL="84261" marR="84261"/>
                </a:tc>
              </a:tr>
              <a:tr h="10728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Service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Hosting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EC2</a:t>
                      </a:r>
                      <a:r>
                        <a:rPr lang="en-US" sz="2400" baseline="0" dirty="0" smtClean="0"/>
                        <a:t> with load balancing.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Web</a:t>
                      </a:r>
                      <a:r>
                        <a:rPr lang="en-US" sz="2400" baseline="0" dirty="0" smtClean="0"/>
                        <a:t> Hosting Service</a:t>
                      </a:r>
                      <a:endParaRPr lang="en-US" sz="2400" dirty="0"/>
                    </a:p>
                  </a:txBody>
                  <a:tcPr marL="84261" marR="84261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AppEngine/</a:t>
                      </a:r>
                      <a:r>
                        <a:rPr lang="en-US" sz="2400" b="1" dirty="0" err="1" smtClean="0"/>
                        <a:t>AppDrop</a:t>
                      </a:r>
                      <a:endParaRPr lang="en-US" sz="2400" b="1" dirty="0"/>
                    </a:p>
                  </a:txBody>
                  <a:tcPr marL="84261" marR="8426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6172200"/>
            <a:ext cx="569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Boldfaced names have open source versions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76200"/>
            <a:ext cx="7583487" cy="73958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Open Architecture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Amazon, Google, Microsoft, et al., don’t tell you how to build a cloud.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Proprietary knowledge</a:t>
            </a:r>
          </a:p>
          <a:p>
            <a:r>
              <a:rPr lang="en-US" sz="2800" dirty="0" smtClean="0"/>
              <a:t>Indiana University and others want to </a:t>
            </a:r>
            <a:r>
              <a:rPr lang="en-US" sz="2800" dirty="0" smtClean="0">
                <a:solidFill>
                  <a:srgbClr val="FF0000"/>
                </a:solidFill>
              </a:rPr>
              <a:t>document this publically</a:t>
            </a:r>
            <a:r>
              <a:rPr lang="en-US" sz="2800" dirty="0" smtClean="0"/>
              <a:t>. </a:t>
            </a:r>
          </a:p>
          <a:p>
            <a:pPr lvl="1"/>
            <a:r>
              <a:rPr lang="en-US" dirty="0" smtClean="0"/>
              <a:t>What is the right way to build and run a cloud?</a:t>
            </a:r>
          </a:p>
          <a:p>
            <a:pPr lvl="1"/>
            <a:r>
              <a:rPr lang="en-US" dirty="0" smtClean="0"/>
              <a:t>It is more than just running software.</a:t>
            </a:r>
          </a:p>
          <a:p>
            <a:r>
              <a:rPr lang="en-US" sz="2800" dirty="0" smtClean="0"/>
              <a:t>What is the </a:t>
            </a:r>
            <a:r>
              <a:rPr lang="en-US" sz="2800" dirty="0" smtClean="0">
                <a:solidFill>
                  <a:srgbClr val="FF0000"/>
                </a:solidFill>
              </a:rPr>
              <a:t>minimum-sized organization </a:t>
            </a:r>
            <a:r>
              <a:rPr lang="en-US" sz="2800" dirty="0" smtClean="0"/>
              <a:t>to run a cloud?</a:t>
            </a:r>
          </a:p>
          <a:p>
            <a:pPr lvl="1"/>
            <a:r>
              <a:rPr lang="en-US" dirty="0" smtClean="0"/>
              <a:t>Department? University? University Consortium? Outsource it all?</a:t>
            </a:r>
          </a:p>
          <a:p>
            <a:pPr lvl="1"/>
            <a:r>
              <a:rPr lang="en-US" dirty="0" smtClean="0"/>
              <a:t>Analogous issues in government, industry, and enterprise.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613" y="1181100"/>
            <a:ext cx="3326387" cy="5067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dirty="0" err="1" smtClean="0"/>
              <a:t>IU’s</a:t>
            </a:r>
            <a:r>
              <a:rPr lang="en-US" dirty="0" smtClean="0"/>
              <a:t> Cloud </a:t>
            </a:r>
            <a:r>
              <a:rPr lang="en-US" dirty="0" err="1" smtClean="0"/>
              <a:t>Testbed</a:t>
            </a:r>
            <a:r>
              <a:rPr lang="en-US" dirty="0" smtClean="0"/>
              <a:t>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5029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Hardware: </a:t>
            </a:r>
          </a:p>
          <a:p>
            <a:pPr lvl="1"/>
            <a:r>
              <a:rPr lang="en-US" sz="1800" dirty="0" smtClean="0"/>
              <a:t>IBM </a:t>
            </a:r>
            <a:r>
              <a:rPr lang="en-US" sz="1800" dirty="0" err="1" smtClean="0"/>
              <a:t>iDataplex</a:t>
            </a:r>
            <a:r>
              <a:rPr lang="en-US" sz="1800" dirty="0" smtClean="0"/>
              <a:t> = 84 nodes</a:t>
            </a:r>
          </a:p>
          <a:p>
            <a:pPr lvl="1"/>
            <a:r>
              <a:rPr lang="en-US" sz="1800" dirty="0" smtClean="0"/>
              <a:t>32 nodes for </a:t>
            </a:r>
            <a:r>
              <a:rPr lang="en-US" sz="1800" dirty="0" smtClean="0">
                <a:solidFill>
                  <a:srgbClr val="FF0000"/>
                </a:solidFill>
              </a:rPr>
              <a:t>Eucalyptus</a:t>
            </a:r>
          </a:p>
          <a:p>
            <a:pPr lvl="1"/>
            <a:r>
              <a:rPr lang="en-US" sz="1800" dirty="0" smtClean="0"/>
              <a:t>32 nodes for </a:t>
            </a:r>
            <a:r>
              <a:rPr lang="en-US" sz="1800" dirty="0" smtClean="0">
                <a:solidFill>
                  <a:srgbClr val="FF0000"/>
                </a:solidFill>
              </a:rPr>
              <a:t>Nimbus</a:t>
            </a:r>
          </a:p>
          <a:p>
            <a:pPr lvl="1"/>
            <a:r>
              <a:rPr lang="en-US" sz="1800" dirty="0" smtClean="0"/>
              <a:t>20 nodes for test and/or reserve capacity</a:t>
            </a:r>
          </a:p>
          <a:p>
            <a:pPr lvl="1"/>
            <a:r>
              <a:rPr lang="en-US" sz="1800" dirty="0" smtClean="0"/>
              <a:t>2 dedicated head nodes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Nodes specs:</a:t>
            </a:r>
          </a:p>
          <a:p>
            <a:pPr lvl="1"/>
            <a:r>
              <a:rPr lang="en-US" sz="1800" dirty="0" smtClean="0"/>
              <a:t>2 </a:t>
            </a:r>
            <a:r>
              <a:rPr lang="en-US" sz="1800" dirty="0" err="1" smtClean="0"/>
              <a:t>x</a:t>
            </a:r>
            <a:r>
              <a:rPr lang="en-US" sz="1800" dirty="0" smtClean="0"/>
              <a:t> Intel L5420 Xeon 2.50 (4 cores/</a:t>
            </a:r>
            <a:r>
              <a:rPr lang="en-US" sz="1800" dirty="0" err="1" smtClean="0"/>
              <a:t>cpu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32 gigabytes memory</a:t>
            </a:r>
          </a:p>
          <a:p>
            <a:pPr lvl="1"/>
            <a:r>
              <a:rPr lang="en-US" sz="1800" dirty="0" smtClean="0"/>
              <a:t>160 gigabytes local hard drive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Gigabit network</a:t>
            </a:r>
          </a:p>
          <a:p>
            <a:pPr lvl="1"/>
            <a:r>
              <a:rPr lang="en-US" sz="1800" dirty="0" smtClean="0"/>
              <a:t>No support in </a:t>
            </a:r>
            <a:r>
              <a:rPr lang="en-US" sz="1800" dirty="0" err="1" smtClean="0"/>
              <a:t>Xen</a:t>
            </a:r>
            <a:r>
              <a:rPr lang="en-US" sz="1800" dirty="0" smtClean="0"/>
              <a:t> for </a:t>
            </a:r>
            <a:r>
              <a:rPr lang="en-US" sz="1800" dirty="0" err="1" smtClean="0"/>
              <a:t>Infiniband</a:t>
            </a:r>
            <a:r>
              <a:rPr lang="en-US" sz="1800" dirty="0" smtClean="0"/>
              <a:t> or </a:t>
            </a:r>
            <a:r>
              <a:rPr lang="en-US" sz="1800" dirty="0" err="1" smtClean="0"/>
              <a:t>Myrinet</a:t>
            </a:r>
            <a:r>
              <a:rPr lang="en-US" sz="1800" dirty="0" smtClean="0"/>
              <a:t> (10 </a:t>
            </a:r>
            <a:r>
              <a:rPr lang="en-US" sz="1800" dirty="0" err="1" smtClean="0"/>
              <a:t>Gbps</a:t>
            </a:r>
            <a:r>
              <a:rPr lang="en-US" sz="1800" dirty="0" smtClean="0"/>
              <a:t>)</a:t>
            </a:r>
          </a:p>
          <a:p>
            <a:r>
              <a:rPr lang="en-US" sz="2400" dirty="0" smtClean="0"/>
              <a:t>Part of </a:t>
            </a:r>
            <a:r>
              <a:rPr lang="en-US" sz="2400" dirty="0" err="1" smtClean="0"/>
              <a:t>IU’s</a:t>
            </a:r>
            <a:r>
              <a:rPr lang="en-US" sz="2400" dirty="0" smtClean="0"/>
              <a:t> Research Computing Infrastructure</a:t>
            </a:r>
          </a:p>
          <a:p>
            <a:r>
              <a:rPr lang="en-US" sz="2400" dirty="0" smtClean="0"/>
              <a:t>Hopefully will grow soon.</a:t>
            </a:r>
          </a:p>
          <a:p>
            <a:pPr lvl="1"/>
            <a:r>
              <a:rPr lang="en-US" sz="1800" dirty="0" smtClean="0"/>
              <a:t>Tempest is a similar machine that supports both Linux and Windows Server 2008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 Runtimes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science can you do on a cloud?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Data-File Parallelism and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599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that you have a cloud, you may want to do large scale processing with it.</a:t>
            </a:r>
          </a:p>
          <a:p>
            <a:r>
              <a:rPr lang="en-US" dirty="0" smtClean="0"/>
              <a:t>Classic problems are to perform </a:t>
            </a:r>
            <a:r>
              <a:rPr lang="en-US" dirty="0" smtClean="0">
                <a:solidFill>
                  <a:srgbClr val="FF0000"/>
                </a:solidFill>
              </a:rPr>
              <a:t>the same (sequential) algorithm on fragments</a:t>
            </a:r>
            <a:r>
              <a:rPr lang="en-US" dirty="0" smtClean="0"/>
              <a:t> of extremely large data sets.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Cloud runtime engines </a:t>
            </a:r>
            <a:r>
              <a:rPr lang="en-US" dirty="0" smtClean="0"/>
              <a:t>manage these replicated algorithms in the cloud.</a:t>
            </a:r>
          </a:p>
          <a:p>
            <a:pPr lvl="1"/>
            <a:r>
              <a:rPr lang="en-US" dirty="0" smtClean="0"/>
              <a:t>Can be chained together in </a:t>
            </a:r>
            <a:r>
              <a:rPr lang="en-US" dirty="0" smtClean="0">
                <a:solidFill>
                  <a:srgbClr val="FF0000"/>
                </a:solidFill>
              </a:rPr>
              <a:t>pipelines </a:t>
            </a:r>
            <a:r>
              <a:rPr lang="en-US" dirty="0" smtClean="0"/>
              <a:t>(</a:t>
            </a:r>
            <a:r>
              <a:rPr lang="en-US" dirty="0" err="1" smtClean="0"/>
              <a:t>Hadoop</a:t>
            </a:r>
            <a:r>
              <a:rPr lang="en-US" dirty="0" smtClean="0"/>
              <a:t>) or </a:t>
            </a:r>
            <a:r>
              <a:rPr lang="en-US" dirty="0" err="1" smtClean="0">
                <a:solidFill>
                  <a:srgbClr val="FF0000"/>
                </a:solidFill>
              </a:rPr>
              <a:t>DAGs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(Dryad).</a:t>
            </a:r>
          </a:p>
          <a:p>
            <a:pPr lvl="1"/>
            <a:r>
              <a:rPr lang="en-US" dirty="0" smtClean="0"/>
              <a:t>Runtimes manage problems like failure control.</a:t>
            </a:r>
          </a:p>
          <a:p>
            <a:r>
              <a:rPr lang="en-US" dirty="0" smtClean="0"/>
              <a:t>We are exploring both scientific applications and classic parallel algorithms (clustering, matrix multiplication) using Clouds and cloud runtimes.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02C606-098A-47A5-B85F-3A7240FEB22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43" name="TextBox 342"/>
          <p:cNvSpPr txBox="1"/>
          <p:nvPr/>
        </p:nvSpPr>
        <p:spPr>
          <a:xfrm>
            <a:off x="1524000" y="5943600"/>
            <a:ext cx="4258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Dryad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supports general dataflow</a:t>
            </a:r>
            <a:endParaRPr lang="en-US" sz="2400" dirty="0"/>
          </a:p>
        </p:txBody>
      </p:sp>
      <p:grpSp>
        <p:nvGrpSpPr>
          <p:cNvPr id="3" name="Group 354"/>
          <p:cNvGrpSpPr/>
          <p:nvPr/>
        </p:nvGrpSpPr>
        <p:grpSpPr>
          <a:xfrm>
            <a:off x="1524000" y="1219200"/>
            <a:ext cx="2438400" cy="1469886"/>
            <a:chOff x="1524000" y="1219200"/>
            <a:chExt cx="2438400" cy="1469886"/>
          </a:xfrm>
        </p:grpSpPr>
        <p:sp>
          <p:nvSpPr>
            <p:cNvPr id="347" name="TextBox 346"/>
            <p:cNvSpPr txBox="1"/>
            <p:nvPr/>
          </p:nvSpPr>
          <p:spPr>
            <a:xfrm>
              <a:off x="1524000" y="1981200"/>
              <a:ext cx="2438400" cy="7078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reduce(key, list&lt;value&gt;)</a:t>
              </a:r>
            </a:p>
          </p:txBody>
        </p:sp>
        <p:sp>
          <p:nvSpPr>
            <p:cNvPr id="348" name="Right Arrow 347"/>
            <p:cNvSpPr/>
            <p:nvPr/>
          </p:nvSpPr>
          <p:spPr>
            <a:xfrm rot="5400000">
              <a:off x="2514600" y="1600200"/>
              <a:ext cx="381000" cy="381000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24000" y="1219200"/>
              <a:ext cx="2438400" cy="40011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accent1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map(key, value)</a:t>
              </a:r>
            </a:p>
          </p:txBody>
        </p:sp>
      </p:grpSp>
      <p:sp>
        <p:nvSpPr>
          <p:cNvPr id="352" name="TextBox 351"/>
          <p:cNvSpPr txBox="1"/>
          <p:nvPr/>
        </p:nvSpPr>
        <p:spPr>
          <a:xfrm>
            <a:off x="1219200" y="152400"/>
            <a:ext cx="4214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MapReduce</a:t>
            </a:r>
            <a:r>
              <a:rPr lang="en-US" sz="2800" dirty="0" smtClean="0"/>
              <a:t> implemented </a:t>
            </a:r>
          </a:p>
          <a:p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0070C0"/>
                </a:solidFill>
              </a:rPr>
              <a:t>Hadoop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457200" y="31242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/>
              <a:t>Example: </a:t>
            </a:r>
            <a:r>
              <a:rPr lang="en-US" sz="2400" dirty="0" smtClean="0">
                <a:solidFill>
                  <a:srgbClr val="0070C0"/>
                </a:solidFill>
              </a:rPr>
              <a:t>Word Histogram</a:t>
            </a:r>
          </a:p>
          <a:p>
            <a:pPr algn="l"/>
            <a:r>
              <a:rPr lang="en-US" sz="2400" dirty="0" smtClean="0"/>
              <a:t>Start with a set of words</a:t>
            </a:r>
          </a:p>
          <a:p>
            <a:pPr algn="l"/>
            <a:r>
              <a:rPr lang="en-US" sz="2400" dirty="0" smtClean="0"/>
              <a:t>Each </a:t>
            </a:r>
            <a:r>
              <a:rPr lang="en-US" sz="2400" dirty="0" smtClean="0">
                <a:solidFill>
                  <a:srgbClr val="0070C0"/>
                </a:solidFill>
              </a:rPr>
              <a:t>map</a:t>
            </a:r>
            <a:r>
              <a:rPr lang="en-US" sz="2400" dirty="0" smtClean="0"/>
              <a:t> task counts number of occurrences in each data partition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</a:rPr>
              <a:t>Reduce</a:t>
            </a:r>
            <a:r>
              <a:rPr lang="en-US" sz="2400" dirty="0" smtClean="0"/>
              <a:t> phase adds these counts</a:t>
            </a:r>
            <a:endParaRPr lang="en-US" sz="2400" dirty="0"/>
          </a:p>
        </p:txBody>
      </p:sp>
      <p:cxnSp>
        <p:nvCxnSpPr>
          <p:cNvPr id="357" name="Straight Arrow Connector 356"/>
          <p:cNvCxnSpPr/>
          <p:nvPr/>
        </p:nvCxnSpPr>
        <p:spPr bwMode="auto">
          <a:xfrm>
            <a:off x="2895600" y="6553200"/>
            <a:ext cx="2743200" cy="15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689" name="Rectangle 688"/>
          <p:cNvSpPr/>
          <p:nvPr/>
        </p:nvSpPr>
        <p:spPr bwMode="auto">
          <a:xfrm>
            <a:off x="6172200" y="0"/>
            <a:ext cx="2971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690" name="Group 1422"/>
          <p:cNvGrpSpPr>
            <a:grpSpLocks/>
          </p:cNvGrpSpPr>
          <p:nvPr/>
        </p:nvGrpSpPr>
        <p:grpSpPr bwMode="auto">
          <a:xfrm>
            <a:off x="6248400" y="152400"/>
            <a:ext cx="2794000" cy="6445250"/>
            <a:chOff x="3936" y="96"/>
            <a:chExt cx="1760" cy="4060"/>
          </a:xfrm>
        </p:grpSpPr>
        <p:sp>
          <p:nvSpPr>
            <p:cNvPr id="691" name="AutoShape 7"/>
            <p:cNvSpPr>
              <a:spLocks noChangeAspect="1" noChangeArrowheads="1" noTextEdit="1"/>
            </p:cNvSpPr>
            <p:nvPr/>
          </p:nvSpPr>
          <p:spPr bwMode="auto">
            <a:xfrm>
              <a:off x="4032" y="144"/>
              <a:ext cx="1640" cy="3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2" name="Line 9"/>
            <p:cNvSpPr>
              <a:spLocks noChangeShapeType="1"/>
            </p:cNvSpPr>
            <p:nvPr/>
          </p:nvSpPr>
          <p:spPr bwMode="auto">
            <a:xfrm flipH="1" flipV="1">
              <a:off x="4605" y="2663"/>
              <a:ext cx="534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3" name="Freeform 10"/>
            <p:cNvSpPr>
              <a:spLocks/>
            </p:cNvSpPr>
            <p:nvPr/>
          </p:nvSpPr>
          <p:spPr bwMode="auto">
            <a:xfrm>
              <a:off x="4525" y="2598"/>
              <a:ext cx="123" cy="110"/>
            </a:xfrm>
            <a:custGeom>
              <a:avLst/>
              <a:gdLst>
                <a:gd name="T0" fmla="*/ 44 w 130"/>
                <a:gd name="T1" fmla="*/ 58 h 118"/>
                <a:gd name="T2" fmla="*/ 44 w 130"/>
                <a:gd name="T3" fmla="*/ 58 h 118"/>
                <a:gd name="T4" fmla="*/ 62 w 130"/>
                <a:gd name="T5" fmla="*/ 90 h 118"/>
                <a:gd name="T6" fmla="*/ 78 w 130"/>
                <a:gd name="T7" fmla="*/ 118 h 118"/>
                <a:gd name="T8" fmla="*/ 130 w 130"/>
                <a:gd name="T9" fmla="*/ 58 h 118"/>
                <a:gd name="T10" fmla="*/ 130 w 130"/>
                <a:gd name="T11" fmla="*/ 58 h 118"/>
                <a:gd name="T12" fmla="*/ 104 w 130"/>
                <a:gd name="T13" fmla="*/ 48 h 118"/>
                <a:gd name="T14" fmla="*/ 66 w 130"/>
                <a:gd name="T15" fmla="*/ 34 h 118"/>
                <a:gd name="T16" fmla="*/ 66 w 130"/>
                <a:gd name="T17" fmla="*/ 34 h 118"/>
                <a:gd name="T18" fmla="*/ 28 w 130"/>
                <a:gd name="T19" fmla="*/ 16 h 118"/>
                <a:gd name="T20" fmla="*/ 0 w 130"/>
                <a:gd name="T21" fmla="*/ 0 h 118"/>
                <a:gd name="T22" fmla="*/ 0 w 130"/>
                <a:gd name="T23" fmla="*/ 0 h 118"/>
                <a:gd name="T24" fmla="*/ 20 w 130"/>
                <a:gd name="T25" fmla="*/ 24 h 118"/>
                <a:gd name="T26" fmla="*/ 44 w 130"/>
                <a:gd name="T27" fmla="*/ 58 h 118"/>
                <a:gd name="T28" fmla="*/ 44 w 130"/>
                <a:gd name="T29" fmla="*/ 58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0"/>
                <a:gd name="T46" fmla="*/ 0 h 118"/>
                <a:gd name="T47" fmla="*/ 130 w 130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0" h="118">
                  <a:moveTo>
                    <a:pt x="44" y="58"/>
                  </a:moveTo>
                  <a:lnTo>
                    <a:pt x="44" y="58"/>
                  </a:lnTo>
                  <a:lnTo>
                    <a:pt x="62" y="90"/>
                  </a:lnTo>
                  <a:lnTo>
                    <a:pt x="78" y="118"/>
                  </a:lnTo>
                  <a:lnTo>
                    <a:pt x="130" y="58"/>
                  </a:lnTo>
                  <a:lnTo>
                    <a:pt x="104" y="48"/>
                  </a:lnTo>
                  <a:lnTo>
                    <a:pt x="66" y="34"/>
                  </a:lnTo>
                  <a:lnTo>
                    <a:pt x="28" y="16"/>
                  </a:lnTo>
                  <a:lnTo>
                    <a:pt x="0" y="0"/>
                  </a:lnTo>
                  <a:lnTo>
                    <a:pt x="20" y="24"/>
                  </a:lnTo>
                  <a:lnTo>
                    <a:pt x="44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4" name="Line 11"/>
            <p:cNvSpPr>
              <a:spLocks noChangeShapeType="1"/>
            </p:cNvSpPr>
            <p:nvPr/>
          </p:nvSpPr>
          <p:spPr bwMode="auto">
            <a:xfrm flipH="1" flipV="1">
              <a:off x="4809" y="2581"/>
              <a:ext cx="360" cy="49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5" name="Freeform 12"/>
            <p:cNvSpPr>
              <a:spLocks/>
            </p:cNvSpPr>
            <p:nvPr/>
          </p:nvSpPr>
          <p:spPr bwMode="auto">
            <a:xfrm>
              <a:off x="4748" y="2499"/>
              <a:ext cx="106" cy="125"/>
            </a:xfrm>
            <a:custGeom>
              <a:avLst/>
              <a:gdLst>
                <a:gd name="T0" fmla="*/ 28 w 112"/>
                <a:gd name="T1" fmla="*/ 68 h 134"/>
                <a:gd name="T2" fmla="*/ 28 w 112"/>
                <a:gd name="T3" fmla="*/ 68 h 134"/>
                <a:gd name="T4" fmla="*/ 38 w 112"/>
                <a:gd name="T5" fmla="*/ 102 h 134"/>
                <a:gd name="T6" fmla="*/ 46 w 112"/>
                <a:gd name="T7" fmla="*/ 134 h 134"/>
                <a:gd name="T8" fmla="*/ 112 w 112"/>
                <a:gd name="T9" fmla="*/ 86 h 134"/>
                <a:gd name="T10" fmla="*/ 112 w 112"/>
                <a:gd name="T11" fmla="*/ 86 h 134"/>
                <a:gd name="T12" fmla="*/ 88 w 112"/>
                <a:gd name="T13" fmla="*/ 72 h 134"/>
                <a:gd name="T14" fmla="*/ 54 w 112"/>
                <a:gd name="T15" fmla="*/ 48 h 134"/>
                <a:gd name="T16" fmla="*/ 54 w 112"/>
                <a:gd name="T17" fmla="*/ 48 h 134"/>
                <a:gd name="T18" fmla="*/ 22 w 112"/>
                <a:gd name="T19" fmla="*/ 22 h 134"/>
                <a:gd name="T20" fmla="*/ 0 w 112"/>
                <a:gd name="T21" fmla="*/ 0 h 134"/>
                <a:gd name="T22" fmla="*/ 0 w 112"/>
                <a:gd name="T23" fmla="*/ 0 h 134"/>
                <a:gd name="T24" fmla="*/ 14 w 112"/>
                <a:gd name="T25" fmla="*/ 28 h 134"/>
                <a:gd name="T26" fmla="*/ 28 w 112"/>
                <a:gd name="T27" fmla="*/ 68 h 134"/>
                <a:gd name="T28" fmla="*/ 28 w 112"/>
                <a:gd name="T29" fmla="*/ 6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28" y="68"/>
                  </a:moveTo>
                  <a:lnTo>
                    <a:pt x="28" y="68"/>
                  </a:lnTo>
                  <a:lnTo>
                    <a:pt x="38" y="102"/>
                  </a:lnTo>
                  <a:lnTo>
                    <a:pt x="46" y="134"/>
                  </a:lnTo>
                  <a:lnTo>
                    <a:pt x="112" y="86"/>
                  </a:lnTo>
                  <a:lnTo>
                    <a:pt x="88" y="72"/>
                  </a:lnTo>
                  <a:lnTo>
                    <a:pt x="54" y="48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4" y="28"/>
                  </a:lnTo>
                  <a:lnTo>
                    <a:pt x="28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6" name="Line 13"/>
            <p:cNvSpPr>
              <a:spLocks noChangeShapeType="1"/>
            </p:cNvSpPr>
            <p:nvPr/>
          </p:nvSpPr>
          <p:spPr bwMode="auto">
            <a:xfrm flipH="1" flipV="1">
              <a:off x="5005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7" name="Freeform 14"/>
            <p:cNvSpPr>
              <a:spLocks/>
            </p:cNvSpPr>
            <p:nvPr/>
          </p:nvSpPr>
          <p:spPr bwMode="auto">
            <a:xfrm>
              <a:off x="4960" y="2497"/>
              <a:ext cx="90" cy="131"/>
            </a:xfrm>
            <a:custGeom>
              <a:avLst/>
              <a:gdLst>
                <a:gd name="T0" fmla="*/ 16 w 96"/>
                <a:gd name="T1" fmla="*/ 72 h 140"/>
                <a:gd name="T2" fmla="*/ 16 w 96"/>
                <a:gd name="T3" fmla="*/ 72 h 140"/>
                <a:gd name="T4" fmla="*/ 20 w 96"/>
                <a:gd name="T5" fmla="*/ 108 h 140"/>
                <a:gd name="T6" fmla="*/ 22 w 96"/>
                <a:gd name="T7" fmla="*/ 140 h 140"/>
                <a:gd name="T8" fmla="*/ 96 w 96"/>
                <a:gd name="T9" fmla="*/ 106 h 140"/>
                <a:gd name="T10" fmla="*/ 96 w 96"/>
                <a:gd name="T11" fmla="*/ 106 h 140"/>
                <a:gd name="T12" fmla="*/ 74 w 96"/>
                <a:gd name="T13" fmla="*/ 88 h 140"/>
                <a:gd name="T14" fmla="*/ 46 w 96"/>
                <a:gd name="T15" fmla="*/ 58 h 140"/>
                <a:gd name="T16" fmla="*/ 46 w 96"/>
                <a:gd name="T17" fmla="*/ 58 h 140"/>
                <a:gd name="T18" fmla="*/ 20 w 96"/>
                <a:gd name="T19" fmla="*/ 26 h 140"/>
                <a:gd name="T20" fmla="*/ 0 w 96"/>
                <a:gd name="T21" fmla="*/ 0 h 140"/>
                <a:gd name="T22" fmla="*/ 0 w 96"/>
                <a:gd name="T23" fmla="*/ 0 h 140"/>
                <a:gd name="T24" fmla="*/ 8 w 96"/>
                <a:gd name="T25" fmla="*/ 30 h 140"/>
                <a:gd name="T26" fmla="*/ 16 w 96"/>
                <a:gd name="T27" fmla="*/ 72 h 140"/>
                <a:gd name="T28" fmla="*/ 16 w 96"/>
                <a:gd name="T29" fmla="*/ 72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"/>
                <a:gd name="T46" fmla="*/ 0 h 140"/>
                <a:gd name="T47" fmla="*/ 96 w 9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" h="140">
                  <a:moveTo>
                    <a:pt x="16" y="72"/>
                  </a:moveTo>
                  <a:lnTo>
                    <a:pt x="16" y="72"/>
                  </a:lnTo>
                  <a:lnTo>
                    <a:pt x="20" y="108"/>
                  </a:lnTo>
                  <a:lnTo>
                    <a:pt x="22" y="140"/>
                  </a:lnTo>
                  <a:lnTo>
                    <a:pt x="96" y="106"/>
                  </a:lnTo>
                  <a:lnTo>
                    <a:pt x="74" y="88"/>
                  </a:lnTo>
                  <a:lnTo>
                    <a:pt x="46" y="58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8" y="30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698" name="Line 15"/>
            <p:cNvSpPr>
              <a:spLocks noChangeShapeType="1"/>
            </p:cNvSpPr>
            <p:nvPr/>
          </p:nvSpPr>
          <p:spPr bwMode="auto">
            <a:xfrm flipV="1">
              <a:off x="5260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99" name="Freeform 16"/>
            <p:cNvSpPr>
              <a:spLocks/>
            </p:cNvSpPr>
            <p:nvPr/>
          </p:nvSpPr>
          <p:spPr bwMode="auto">
            <a:xfrm>
              <a:off x="5222" y="2631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0" name="Line 17"/>
            <p:cNvSpPr>
              <a:spLocks noChangeShapeType="1"/>
            </p:cNvSpPr>
            <p:nvPr/>
          </p:nvSpPr>
          <p:spPr bwMode="auto">
            <a:xfrm flipV="1">
              <a:off x="4559" y="2663"/>
              <a:ext cx="535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1" name="Freeform 18"/>
            <p:cNvSpPr>
              <a:spLocks/>
            </p:cNvSpPr>
            <p:nvPr/>
          </p:nvSpPr>
          <p:spPr bwMode="auto">
            <a:xfrm>
              <a:off x="5050" y="2598"/>
              <a:ext cx="121" cy="110"/>
            </a:xfrm>
            <a:custGeom>
              <a:avLst/>
              <a:gdLst>
                <a:gd name="T0" fmla="*/ 64 w 128"/>
                <a:gd name="T1" fmla="*/ 34 h 118"/>
                <a:gd name="T2" fmla="*/ 64 w 128"/>
                <a:gd name="T3" fmla="*/ 34 h 118"/>
                <a:gd name="T4" fmla="*/ 30 w 128"/>
                <a:gd name="T5" fmla="*/ 46 h 118"/>
                <a:gd name="T6" fmla="*/ 0 w 128"/>
                <a:gd name="T7" fmla="*/ 58 h 118"/>
                <a:gd name="T8" fmla="*/ 52 w 128"/>
                <a:gd name="T9" fmla="*/ 118 h 118"/>
                <a:gd name="T10" fmla="*/ 52 w 128"/>
                <a:gd name="T11" fmla="*/ 118 h 118"/>
                <a:gd name="T12" fmla="*/ 64 w 128"/>
                <a:gd name="T13" fmla="*/ 94 h 118"/>
                <a:gd name="T14" fmla="*/ 86 w 128"/>
                <a:gd name="T15" fmla="*/ 58 h 118"/>
                <a:gd name="T16" fmla="*/ 86 w 128"/>
                <a:gd name="T17" fmla="*/ 58 h 118"/>
                <a:gd name="T18" fmla="*/ 108 w 128"/>
                <a:gd name="T19" fmla="*/ 24 h 118"/>
                <a:gd name="T20" fmla="*/ 128 w 128"/>
                <a:gd name="T21" fmla="*/ 0 h 118"/>
                <a:gd name="T22" fmla="*/ 128 w 128"/>
                <a:gd name="T23" fmla="*/ 0 h 118"/>
                <a:gd name="T24" fmla="*/ 102 w 128"/>
                <a:gd name="T25" fmla="*/ 16 h 118"/>
                <a:gd name="T26" fmla="*/ 64 w 128"/>
                <a:gd name="T27" fmla="*/ 34 h 118"/>
                <a:gd name="T28" fmla="*/ 64 w 128"/>
                <a:gd name="T29" fmla="*/ 34 h 1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18"/>
                <a:gd name="T47" fmla="*/ 128 w 128"/>
                <a:gd name="T48" fmla="*/ 118 h 11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18">
                  <a:moveTo>
                    <a:pt x="64" y="34"/>
                  </a:moveTo>
                  <a:lnTo>
                    <a:pt x="64" y="34"/>
                  </a:lnTo>
                  <a:lnTo>
                    <a:pt x="30" y="46"/>
                  </a:lnTo>
                  <a:lnTo>
                    <a:pt x="0" y="58"/>
                  </a:lnTo>
                  <a:lnTo>
                    <a:pt x="52" y="118"/>
                  </a:lnTo>
                  <a:lnTo>
                    <a:pt x="64" y="94"/>
                  </a:lnTo>
                  <a:lnTo>
                    <a:pt x="86" y="58"/>
                  </a:lnTo>
                  <a:lnTo>
                    <a:pt x="108" y="24"/>
                  </a:lnTo>
                  <a:lnTo>
                    <a:pt x="128" y="0"/>
                  </a:lnTo>
                  <a:lnTo>
                    <a:pt x="102" y="16"/>
                  </a:lnTo>
                  <a:lnTo>
                    <a:pt x="64" y="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2" name="Line 19"/>
            <p:cNvSpPr>
              <a:spLocks noChangeShapeType="1"/>
            </p:cNvSpPr>
            <p:nvPr/>
          </p:nvSpPr>
          <p:spPr bwMode="auto">
            <a:xfrm flipV="1">
              <a:off x="4537" y="2581"/>
              <a:ext cx="353" cy="49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3" name="Freeform 20"/>
            <p:cNvSpPr>
              <a:spLocks/>
            </p:cNvSpPr>
            <p:nvPr/>
          </p:nvSpPr>
          <p:spPr bwMode="auto">
            <a:xfrm>
              <a:off x="4844" y="2499"/>
              <a:ext cx="106" cy="125"/>
            </a:xfrm>
            <a:custGeom>
              <a:avLst/>
              <a:gdLst>
                <a:gd name="T0" fmla="*/ 56 w 112"/>
                <a:gd name="T1" fmla="*/ 48 h 134"/>
                <a:gd name="T2" fmla="*/ 56 w 112"/>
                <a:gd name="T3" fmla="*/ 48 h 134"/>
                <a:gd name="T4" fmla="*/ 28 w 112"/>
                <a:gd name="T5" fmla="*/ 70 h 134"/>
                <a:gd name="T6" fmla="*/ 0 w 112"/>
                <a:gd name="T7" fmla="*/ 88 h 134"/>
                <a:gd name="T8" fmla="*/ 66 w 112"/>
                <a:gd name="T9" fmla="*/ 134 h 134"/>
                <a:gd name="T10" fmla="*/ 66 w 112"/>
                <a:gd name="T11" fmla="*/ 134 h 134"/>
                <a:gd name="T12" fmla="*/ 72 w 112"/>
                <a:gd name="T13" fmla="*/ 108 h 134"/>
                <a:gd name="T14" fmla="*/ 84 w 112"/>
                <a:gd name="T15" fmla="*/ 68 h 134"/>
                <a:gd name="T16" fmla="*/ 84 w 112"/>
                <a:gd name="T17" fmla="*/ 68 h 134"/>
                <a:gd name="T18" fmla="*/ 98 w 112"/>
                <a:gd name="T19" fmla="*/ 28 h 134"/>
                <a:gd name="T20" fmla="*/ 112 w 112"/>
                <a:gd name="T21" fmla="*/ 0 h 134"/>
                <a:gd name="T22" fmla="*/ 112 w 112"/>
                <a:gd name="T23" fmla="*/ 0 h 134"/>
                <a:gd name="T24" fmla="*/ 88 w 112"/>
                <a:gd name="T25" fmla="*/ 22 h 134"/>
                <a:gd name="T26" fmla="*/ 56 w 112"/>
                <a:gd name="T27" fmla="*/ 48 h 134"/>
                <a:gd name="T28" fmla="*/ 56 w 112"/>
                <a:gd name="T29" fmla="*/ 48 h 1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2"/>
                <a:gd name="T46" fmla="*/ 0 h 134"/>
                <a:gd name="T47" fmla="*/ 112 w 112"/>
                <a:gd name="T48" fmla="*/ 134 h 1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2" h="134">
                  <a:moveTo>
                    <a:pt x="56" y="48"/>
                  </a:moveTo>
                  <a:lnTo>
                    <a:pt x="56" y="48"/>
                  </a:lnTo>
                  <a:lnTo>
                    <a:pt x="28" y="70"/>
                  </a:lnTo>
                  <a:lnTo>
                    <a:pt x="0" y="88"/>
                  </a:lnTo>
                  <a:lnTo>
                    <a:pt x="66" y="134"/>
                  </a:lnTo>
                  <a:lnTo>
                    <a:pt x="72" y="108"/>
                  </a:lnTo>
                  <a:lnTo>
                    <a:pt x="84" y="68"/>
                  </a:lnTo>
                  <a:lnTo>
                    <a:pt x="98" y="28"/>
                  </a:lnTo>
                  <a:lnTo>
                    <a:pt x="112" y="0"/>
                  </a:lnTo>
                  <a:lnTo>
                    <a:pt x="88" y="22"/>
                  </a:lnTo>
                  <a:lnTo>
                    <a:pt x="56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4" name="Line 21"/>
            <p:cNvSpPr>
              <a:spLocks noChangeShapeType="1"/>
            </p:cNvSpPr>
            <p:nvPr/>
          </p:nvSpPr>
          <p:spPr bwMode="auto">
            <a:xfrm flipV="1">
              <a:off x="4476" y="2589"/>
              <a:ext cx="217" cy="45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5" name="Freeform 22"/>
            <p:cNvSpPr>
              <a:spLocks/>
            </p:cNvSpPr>
            <p:nvPr/>
          </p:nvSpPr>
          <p:spPr bwMode="auto">
            <a:xfrm>
              <a:off x="4648" y="2497"/>
              <a:ext cx="89" cy="131"/>
            </a:xfrm>
            <a:custGeom>
              <a:avLst/>
              <a:gdLst>
                <a:gd name="T0" fmla="*/ 50 w 94"/>
                <a:gd name="T1" fmla="*/ 58 h 140"/>
                <a:gd name="T2" fmla="*/ 50 w 94"/>
                <a:gd name="T3" fmla="*/ 58 h 140"/>
                <a:gd name="T4" fmla="*/ 24 w 94"/>
                <a:gd name="T5" fmla="*/ 84 h 140"/>
                <a:gd name="T6" fmla="*/ 0 w 94"/>
                <a:gd name="T7" fmla="*/ 106 h 140"/>
                <a:gd name="T8" fmla="*/ 72 w 94"/>
                <a:gd name="T9" fmla="*/ 140 h 140"/>
                <a:gd name="T10" fmla="*/ 72 w 94"/>
                <a:gd name="T11" fmla="*/ 140 h 140"/>
                <a:gd name="T12" fmla="*/ 74 w 94"/>
                <a:gd name="T13" fmla="*/ 114 h 140"/>
                <a:gd name="T14" fmla="*/ 80 w 94"/>
                <a:gd name="T15" fmla="*/ 72 h 140"/>
                <a:gd name="T16" fmla="*/ 80 w 94"/>
                <a:gd name="T17" fmla="*/ 72 h 140"/>
                <a:gd name="T18" fmla="*/ 86 w 94"/>
                <a:gd name="T19" fmla="*/ 32 h 140"/>
                <a:gd name="T20" fmla="*/ 94 w 94"/>
                <a:gd name="T21" fmla="*/ 0 h 140"/>
                <a:gd name="T22" fmla="*/ 94 w 94"/>
                <a:gd name="T23" fmla="*/ 0 h 140"/>
                <a:gd name="T24" fmla="*/ 76 w 94"/>
                <a:gd name="T25" fmla="*/ 26 h 140"/>
                <a:gd name="T26" fmla="*/ 50 w 94"/>
                <a:gd name="T27" fmla="*/ 58 h 140"/>
                <a:gd name="T28" fmla="*/ 50 w 94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4"/>
                <a:gd name="T46" fmla="*/ 0 h 140"/>
                <a:gd name="T47" fmla="*/ 94 w 94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4" h="140">
                  <a:moveTo>
                    <a:pt x="50" y="58"/>
                  </a:moveTo>
                  <a:lnTo>
                    <a:pt x="50" y="58"/>
                  </a:lnTo>
                  <a:lnTo>
                    <a:pt x="24" y="84"/>
                  </a:lnTo>
                  <a:lnTo>
                    <a:pt x="0" y="106"/>
                  </a:lnTo>
                  <a:lnTo>
                    <a:pt x="72" y="140"/>
                  </a:lnTo>
                  <a:lnTo>
                    <a:pt x="74" y="114"/>
                  </a:lnTo>
                  <a:lnTo>
                    <a:pt x="80" y="72"/>
                  </a:lnTo>
                  <a:lnTo>
                    <a:pt x="86" y="32"/>
                  </a:lnTo>
                  <a:lnTo>
                    <a:pt x="94" y="0"/>
                  </a:lnTo>
                  <a:lnTo>
                    <a:pt x="76" y="26"/>
                  </a:lnTo>
                  <a:lnTo>
                    <a:pt x="50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6" name="Line 23"/>
            <p:cNvSpPr>
              <a:spLocks noChangeShapeType="1"/>
            </p:cNvSpPr>
            <p:nvPr/>
          </p:nvSpPr>
          <p:spPr bwMode="auto">
            <a:xfrm flipV="1">
              <a:off x="4446" y="2732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7" name="Freeform 24"/>
            <p:cNvSpPr>
              <a:spLocks/>
            </p:cNvSpPr>
            <p:nvPr/>
          </p:nvSpPr>
          <p:spPr bwMode="auto">
            <a:xfrm>
              <a:off x="4406" y="2631"/>
              <a:ext cx="78" cy="127"/>
            </a:xfrm>
            <a:custGeom>
              <a:avLst/>
              <a:gdLst>
                <a:gd name="T0" fmla="*/ 24 w 82"/>
                <a:gd name="T1" fmla="*/ 72 h 136"/>
                <a:gd name="T2" fmla="*/ 24 w 82"/>
                <a:gd name="T3" fmla="*/ 72 h 136"/>
                <a:gd name="T4" fmla="*/ 12 w 82"/>
                <a:gd name="T5" fmla="*/ 106 h 136"/>
                <a:gd name="T6" fmla="*/ 0 w 82"/>
                <a:gd name="T7" fmla="*/ 136 h 136"/>
                <a:gd name="T8" fmla="*/ 82 w 82"/>
                <a:gd name="T9" fmla="*/ 136 h 136"/>
                <a:gd name="T10" fmla="*/ 82 w 82"/>
                <a:gd name="T11" fmla="*/ 136 h 136"/>
                <a:gd name="T12" fmla="*/ 72 w 82"/>
                <a:gd name="T13" fmla="*/ 110 h 136"/>
                <a:gd name="T14" fmla="*/ 58 w 82"/>
                <a:gd name="T15" fmla="*/ 72 h 136"/>
                <a:gd name="T16" fmla="*/ 58 w 82"/>
                <a:gd name="T17" fmla="*/ 72 h 136"/>
                <a:gd name="T18" fmla="*/ 46 w 82"/>
                <a:gd name="T19" fmla="*/ 32 h 136"/>
                <a:gd name="T20" fmla="*/ 42 w 82"/>
                <a:gd name="T21" fmla="*/ 0 h 136"/>
                <a:gd name="T22" fmla="*/ 42 w 82"/>
                <a:gd name="T23" fmla="*/ 0 h 136"/>
                <a:gd name="T24" fmla="*/ 36 w 82"/>
                <a:gd name="T25" fmla="*/ 32 h 136"/>
                <a:gd name="T26" fmla="*/ 24 w 82"/>
                <a:gd name="T27" fmla="*/ 72 h 136"/>
                <a:gd name="T28" fmla="*/ 24 w 82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2"/>
                <a:gd name="T46" fmla="*/ 0 h 136"/>
                <a:gd name="T47" fmla="*/ 82 w 8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2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2" y="136"/>
                  </a:lnTo>
                  <a:lnTo>
                    <a:pt x="72" y="110"/>
                  </a:lnTo>
                  <a:lnTo>
                    <a:pt x="58" y="72"/>
                  </a:lnTo>
                  <a:lnTo>
                    <a:pt x="46" y="32"/>
                  </a:lnTo>
                  <a:lnTo>
                    <a:pt x="42" y="0"/>
                  </a:lnTo>
                  <a:lnTo>
                    <a:pt x="36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08" name="Line 25"/>
            <p:cNvSpPr>
              <a:spLocks noChangeShapeType="1"/>
            </p:cNvSpPr>
            <p:nvPr/>
          </p:nvSpPr>
          <p:spPr bwMode="auto">
            <a:xfrm flipV="1">
              <a:off x="4852" y="450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09" name="Freeform 26"/>
            <p:cNvSpPr>
              <a:spLocks/>
            </p:cNvSpPr>
            <p:nvPr/>
          </p:nvSpPr>
          <p:spPr bwMode="auto">
            <a:xfrm>
              <a:off x="4814" y="349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0" name="Line 27"/>
            <p:cNvSpPr>
              <a:spLocks noChangeShapeType="1"/>
            </p:cNvSpPr>
            <p:nvPr/>
          </p:nvSpPr>
          <p:spPr bwMode="auto">
            <a:xfrm flipV="1">
              <a:off x="4164" y="1515"/>
              <a:ext cx="106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1" name="Freeform 28"/>
            <p:cNvSpPr>
              <a:spLocks/>
            </p:cNvSpPr>
            <p:nvPr/>
          </p:nvSpPr>
          <p:spPr bwMode="auto">
            <a:xfrm>
              <a:off x="4225" y="1440"/>
              <a:ext cx="113" cy="119"/>
            </a:xfrm>
            <a:custGeom>
              <a:avLst/>
              <a:gdLst>
                <a:gd name="T0" fmla="*/ 60 w 120"/>
                <a:gd name="T1" fmla="*/ 42 h 128"/>
                <a:gd name="T2" fmla="*/ 60 w 120"/>
                <a:gd name="T3" fmla="*/ 42 h 128"/>
                <a:gd name="T4" fmla="*/ 30 w 120"/>
                <a:gd name="T5" fmla="*/ 60 h 128"/>
                <a:gd name="T6" fmla="*/ 0 w 120"/>
                <a:gd name="T7" fmla="*/ 74 h 128"/>
                <a:gd name="T8" fmla="*/ 60 w 120"/>
                <a:gd name="T9" fmla="*/ 128 h 128"/>
                <a:gd name="T10" fmla="*/ 60 w 120"/>
                <a:gd name="T11" fmla="*/ 128 h 128"/>
                <a:gd name="T12" fmla="*/ 70 w 120"/>
                <a:gd name="T13" fmla="*/ 102 h 128"/>
                <a:gd name="T14" fmla="*/ 86 w 120"/>
                <a:gd name="T15" fmla="*/ 64 h 128"/>
                <a:gd name="T16" fmla="*/ 86 w 120"/>
                <a:gd name="T17" fmla="*/ 64 h 128"/>
                <a:gd name="T18" fmla="*/ 104 w 120"/>
                <a:gd name="T19" fmla="*/ 26 h 128"/>
                <a:gd name="T20" fmla="*/ 120 w 120"/>
                <a:gd name="T21" fmla="*/ 0 h 128"/>
                <a:gd name="T22" fmla="*/ 120 w 120"/>
                <a:gd name="T23" fmla="*/ 0 h 128"/>
                <a:gd name="T24" fmla="*/ 96 w 120"/>
                <a:gd name="T25" fmla="*/ 18 h 128"/>
                <a:gd name="T26" fmla="*/ 60 w 120"/>
                <a:gd name="T27" fmla="*/ 42 h 128"/>
                <a:gd name="T28" fmla="*/ 60 w 120"/>
                <a:gd name="T29" fmla="*/ 42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0"/>
                <a:gd name="T46" fmla="*/ 0 h 128"/>
                <a:gd name="T47" fmla="*/ 120 w 120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0" h="128">
                  <a:moveTo>
                    <a:pt x="60" y="42"/>
                  </a:moveTo>
                  <a:lnTo>
                    <a:pt x="60" y="42"/>
                  </a:lnTo>
                  <a:lnTo>
                    <a:pt x="30" y="60"/>
                  </a:lnTo>
                  <a:lnTo>
                    <a:pt x="0" y="74"/>
                  </a:lnTo>
                  <a:lnTo>
                    <a:pt x="60" y="128"/>
                  </a:lnTo>
                  <a:lnTo>
                    <a:pt x="70" y="102"/>
                  </a:lnTo>
                  <a:lnTo>
                    <a:pt x="86" y="64"/>
                  </a:lnTo>
                  <a:lnTo>
                    <a:pt x="104" y="26"/>
                  </a:lnTo>
                  <a:lnTo>
                    <a:pt x="120" y="0"/>
                  </a:lnTo>
                  <a:lnTo>
                    <a:pt x="96" y="18"/>
                  </a:lnTo>
                  <a:lnTo>
                    <a:pt x="6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2" name="Line 29"/>
            <p:cNvSpPr>
              <a:spLocks noChangeShapeType="1"/>
            </p:cNvSpPr>
            <p:nvPr/>
          </p:nvSpPr>
          <p:spPr bwMode="auto">
            <a:xfrm flipH="1" flipV="1">
              <a:off x="5432" y="1515"/>
              <a:ext cx="108" cy="11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3" name="Freeform 30"/>
            <p:cNvSpPr>
              <a:spLocks/>
            </p:cNvSpPr>
            <p:nvPr/>
          </p:nvSpPr>
          <p:spPr bwMode="auto">
            <a:xfrm>
              <a:off x="5362" y="1440"/>
              <a:ext cx="115" cy="119"/>
            </a:xfrm>
            <a:custGeom>
              <a:avLst/>
              <a:gdLst>
                <a:gd name="T0" fmla="*/ 36 w 122"/>
                <a:gd name="T1" fmla="*/ 64 h 128"/>
                <a:gd name="T2" fmla="*/ 36 w 122"/>
                <a:gd name="T3" fmla="*/ 64 h 128"/>
                <a:gd name="T4" fmla="*/ 50 w 122"/>
                <a:gd name="T5" fmla="*/ 96 h 128"/>
                <a:gd name="T6" fmla="*/ 62 w 122"/>
                <a:gd name="T7" fmla="*/ 128 h 128"/>
                <a:gd name="T8" fmla="*/ 122 w 122"/>
                <a:gd name="T9" fmla="*/ 74 h 128"/>
                <a:gd name="T10" fmla="*/ 122 w 122"/>
                <a:gd name="T11" fmla="*/ 74 h 128"/>
                <a:gd name="T12" fmla="*/ 96 w 122"/>
                <a:gd name="T13" fmla="*/ 62 h 128"/>
                <a:gd name="T14" fmla="*/ 60 w 122"/>
                <a:gd name="T15" fmla="*/ 42 h 128"/>
                <a:gd name="T16" fmla="*/ 60 w 122"/>
                <a:gd name="T17" fmla="*/ 42 h 128"/>
                <a:gd name="T18" fmla="*/ 26 w 122"/>
                <a:gd name="T19" fmla="*/ 20 h 128"/>
                <a:gd name="T20" fmla="*/ 0 w 122"/>
                <a:gd name="T21" fmla="*/ 0 h 128"/>
                <a:gd name="T22" fmla="*/ 0 w 122"/>
                <a:gd name="T23" fmla="*/ 0 h 128"/>
                <a:gd name="T24" fmla="*/ 16 w 122"/>
                <a:gd name="T25" fmla="*/ 26 h 128"/>
                <a:gd name="T26" fmla="*/ 36 w 122"/>
                <a:gd name="T27" fmla="*/ 64 h 128"/>
                <a:gd name="T28" fmla="*/ 36 w 122"/>
                <a:gd name="T29" fmla="*/ 64 h 1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2"/>
                <a:gd name="T46" fmla="*/ 0 h 128"/>
                <a:gd name="T47" fmla="*/ 122 w 122"/>
                <a:gd name="T48" fmla="*/ 128 h 1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2" h="128">
                  <a:moveTo>
                    <a:pt x="36" y="64"/>
                  </a:moveTo>
                  <a:lnTo>
                    <a:pt x="36" y="64"/>
                  </a:lnTo>
                  <a:lnTo>
                    <a:pt x="50" y="96"/>
                  </a:lnTo>
                  <a:lnTo>
                    <a:pt x="62" y="128"/>
                  </a:lnTo>
                  <a:lnTo>
                    <a:pt x="122" y="74"/>
                  </a:lnTo>
                  <a:lnTo>
                    <a:pt x="96" y="62"/>
                  </a:lnTo>
                  <a:lnTo>
                    <a:pt x="60" y="42"/>
                  </a:lnTo>
                  <a:lnTo>
                    <a:pt x="26" y="20"/>
                  </a:lnTo>
                  <a:lnTo>
                    <a:pt x="0" y="0"/>
                  </a:lnTo>
                  <a:lnTo>
                    <a:pt x="16" y="26"/>
                  </a:lnTo>
                  <a:lnTo>
                    <a:pt x="36" y="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4" name="Line 31"/>
            <p:cNvSpPr>
              <a:spLocks noChangeShapeType="1"/>
            </p:cNvSpPr>
            <p:nvPr/>
          </p:nvSpPr>
          <p:spPr bwMode="auto">
            <a:xfrm flipV="1">
              <a:off x="4164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5" name="Freeform 32"/>
            <p:cNvSpPr>
              <a:spLocks/>
            </p:cNvSpPr>
            <p:nvPr/>
          </p:nvSpPr>
          <p:spPr bwMode="auto">
            <a:xfrm>
              <a:off x="4225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6" name="Line 33"/>
            <p:cNvSpPr>
              <a:spLocks noChangeShapeType="1"/>
            </p:cNvSpPr>
            <p:nvPr/>
          </p:nvSpPr>
          <p:spPr bwMode="auto">
            <a:xfrm flipV="1">
              <a:off x="4980" y="3786"/>
              <a:ext cx="106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7" name="Freeform 34"/>
            <p:cNvSpPr>
              <a:spLocks/>
            </p:cNvSpPr>
            <p:nvPr/>
          </p:nvSpPr>
          <p:spPr bwMode="auto">
            <a:xfrm>
              <a:off x="5041" y="3707"/>
              <a:ext cx="109" cy="121"/>
            </a:xfrm>
            <a:custGeom>
              <a:avLst/>
              <a:gdLst>
                <a:gd name="T0" fmla="*/ 60 w 116"/>
                <a:gd name="T1" fmla="*/ 44 h 130"/>
                <a:gd name="T2" fmla="*/ 60 w 116"/>
                <a:gd name="T3" fmla="*/ 44 h 130"/>
                <a:gd name="T4" fmla="*/ 28 w 116"/>
                <a:gd name="T5" fmla="*/ 64 h 130"/>
                <a:gd name="T6" fmla="*/ 0 w 116"/>
                <a:gd name="T7" fmla="*/ 80 h 130"/>
                <a:gd name="T8" fmla="*/ 62 w 116"/>
                <a:gd name="T9" fmla="*/ 130 h 130"/>
                <a:gd name="T10" fmla="*/ 62 w 116"/>
                <a:gd name="T11" fmla="*/ 130 h 130"/>
                <a:gd name="T12" fmla="*/ 70 w 116"/>
                <a:gd name="T13" fmla="*/ 104 h 130"/>
                <a:gd name="T14" fmla="*/ 84 w 116"/>
                <a:gd name="T15" fmla="*/ 66 h 130"/>
                <a:gd name="T16" fmla="*/ 84 w 116"/>
                <a:gd name="T17" fmla="*/ 66 h 130"/>
                <a:gd name="T18" fmla="*/ 102 w 116"/>
                <a:gd name="T19" fmla="*/ 28 h 130"/>
                <a:gd name="T20" fmla="*/ 116 w 116"/>
                <a:gd name="T21" fmla="*/ 0 h 130"/>
                <a:gd name="T22" fmla="*/ 116 w 116"/>
                <a:gd name="T23" fmla="*/ 0 h 130"/>
                <a:gd name="T24" fmla="*/ 92 w 116"/>
                <a:gd name="T25" fmla="*/ 20 h 130"/>
                <a:gd name="T26" fmla="*/ 60 w 116"/>
                <a:gd name="T27" fmla="*/ 44 h 130"/>
                <a:gd name="T28" fmla="*/ 60 w 116"/>
                <a:gd name="T29" fmla="*/ 44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0"/>
                <a:gd name="T47" fmla="*/ 116 w 116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0">
                  <a:moveTo>
                    <a:pt x="60" y="44"/>
                  </a:moveTo>
                  <a:lnTo>
                    <a:pt x="60" y="44"/>
                  </a:lnTo>
                  <a:lnTo>
                    <a:pt x="28" y="64"/>
                  </a:lnTo>
                  <a:lnTo>
                    <a:pt x="0" y="80"/>
                  </a:lnTo>
                  <a:lnTo>
                    <a:pt x="62" y="130"/>
                  </a:lnTo>
                  <a:lnTo>
                    <a:pt x="70" y="104"/>
                  </a:lnTo>
                  <a:lnTo>
                    <a:pt x="84" y="66"/>
                  </a:lnTo>
                  <a:lnTo>
                    <a:pt x="102" y="28"/>
                  </a:lnTo>
                  <a:lnTo>
                    <a:pt x="116" y="0"/>
                  </a:lnTo>
                  <a:lnTo>
                    <a:pt x="92" y="20"/>
                  </a:lnTo>
                  <a:lnTo>
                    <a:pt x="6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18" name="Line 35"/>
            <p:cNvSpPr>
              <a:spLocks noChangeShapeType="1"/>
            </p:cNvSpPr>
            <p:nvPr/>
          </p:nvSpPr>
          <p:spPr bwMode="auto">
            <a:xfrm flipH="1" flipV="1">
              <a:off x="5432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19" name="Freeform 36"/>
            <p:cNvSpPr>
              <a:spLocks/>
            </p:cNvSpPr>
            <p:nvPr/>
          </p:nvSpPr>
          <p:spPr bwMode="auto">
            <a:xfrm>
              <a:off x="5366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0" name="Line 37"/>
            <p:cNvSpPr>
              <a:spLocks noChangeShapeType="1"/>
            </p:cNvSpPr>
            <p:nvPr/>
          </p:nvSpPr>
          <p:spPr bwMode="auto">
            <a:xfrm flipH="1" flipV="1">
              <a:off x="4616" y="3786"/>
              <a:ext cx="108" cy="12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1" name="Freeform 38"/>
            <p:cNvSpPr>
              <a:spLocks/>
            </p:cNvSpPr>
            <p:nvPr/>
          </p:nvSpPr>
          <p:spPr bwMode="auto">
            <a:xfrm>
              <a:off x="4550" y="3707"/>
              <a:ext cx="111" cy="121"/>
            </a:xfrm>
            <a:custGeom>
              <a:avLst/>
              <a:gdLst>
                <a:gd name="T0" fmla="*/ 32 w 118"/>
                <a:gd name="T1" fmla="*/ 66 h 130"/>
                <a:gd name="T2" fmla="*/ 32 w 118"/>
                <a:gd name="T3" fmla="*/ 66 h 130"/>
                <a:gd name="T4" fmla="*/ 46 w 118"/>
                <a:gd name="T5" fmla="*/ 100 h 130"/>
                <a:gd name="T6" fmla="*/ 56 w 118"/>
                <a:gd name="T7" fmla="*/ 130 h 130"/>
                <a:gd name="T8" fmla="*/ 118 w 118"/>
                <a:gd name="T9" fmla="*/ 80 h 130"/>
                <a:gd name="T10" fmla="*/ 118 w 118"/>
                <a:gd name="T11" fmla="*/ 80 h 130"/>
                <a:gd name="T12" fmla="*/ 94 w 118"/>
                <a:gd name="T13" fmla="*/ 66 h 130"/>
                <a:gd name="T14" fmla="*/ 58 w 118"/>
                <a:gd name="T15" fmla="*/ 44 h 130"/>
                <a:gd name="T16" fmla="*/ 58 w 118"/>
                <a:gd name="T17" fmla="*/ 44 h 130"/>
                <a:gd name="T18" fmla="*/ 24 w 118"/>
                <a:gd name="T19" fmla="*/ 20 h 130"/>
                <a:gd name="T20" fmla="*/ 0 w 118"/>
                <a:gd name="T21" fmla="*/ 0 h 130"/>
                <a:gd name="T22" fmla="*/ 0 w 118"/>
                <a:gd name="T23" fmla="*/ 0 h 130"/>
                <a:gd name="T24" fmla="*/ 16 w 118"/>
                <a:gd name="T25" fmla="*/ 28 h 130"/>
                <a:gd name="T26" fmla="*/ 32 w 118"/>
                <a:gd name="T27" fmla="*/ 66 h 130"/>
                <a:gd name="T28" fmla="*/ 32 w 118"/>
                <a:gd name="T29" fmla="*/ 66 h 1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8"/>
                <a:gd name="T46" fmla="*/ 0 h 130"/>
                <a:gd name="T47" fmla="*/ 118 w 118"/>
                <a:gd name="T48" fmla="*/ 130 h 13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8" h="130">
                  <a:moveTo>
                    <a:pt x="32" y="66"/>
                  </a:moveTo>
                  <a:lnTo>
                    <a:pt x="32" y="66"/>
                  </a:lnTo>
                  <a:lnTo>
                    <a:pt x="46" y="100"/>
                  </a:lnTo>
                  <a:lnTo>
                    <a:pt x="56" y="130"/>
                  </a:lnTo>
                  <a:lnTo>
                    <a:pt x="118" y="80"/>
                  </a:lnTo>
                  <a:lnTo>
                    <a:pt x="94" y="66"/>
                  </a:lnTo>
                  <a:lnTo>
                    <a:pt x="58" y="44"/>
                  </a:lnTo>
                  <a:lnTo>
                    <a:pt x="24" y="20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2" name="Line 39"/>
            <p:cNvSpPr>
              <a:spLocks noChangeShapeType="1"/>
            </p:cNvSpPr>
            <p:nvPr/>
          </p:nvSpPr>
          <p:spPr bwMode="auto">
            <a:xfrm flipV="1">
              <a:off x="4444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3" name="Freeform 40"/>
            <p:cNvSpPr>
              <a:spLocks/>
            </p:cNvSpPr>
            <p:nvPr/>
          </p:nvSpPr>
          <p:spPr bwMode="auto">
            <a:xfrm>
              <a:off x="4406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4" name="Line 41"/>
            <p:cNvSpPr>
              <a:spLocks noChangeShapeType="1"/>
            </p:cNvSpPr>
            <p:nvPr/>
          </p:nvSpPr>
          <p:spPr bwMode="auto">
            <a:xfrm flipV="1">
              <a:off x="5260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5" name="Freeform 42"/>
            <p:cNvSpPr>
              <a:spLocks/>
            </p:cNvSpPr>
            <p:nvPr/>
          </p:nvSpPr>
          <p:spPr bwMode="auto">
            <a:xfrm>
              <a:off x="5222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6" name="Line 43"/>
            <p:cNvSpPr>
              <a:spLocks noChangeShapeType="1"/>
            </p:cNvSpPr>
            <p:nvPr/>
          </p:nvSpPr>
          <p:spPr bwMode="auto">
            <a:xfrm flipV="1">
              <a:off x="4444" y="2262"/>
              <a:ext cx="1" cy="101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7" name="Freeform 44"/>
            <p:cNvSpPr>
              <a:spLocks/>
            </p:cNvSpPr>
            <p:nvPr/>
          </p:nvSpPr>
          <p:spPr bwMode="auto">
            <a:xfrm>
              <a:off x="4406" y="2162"/>
              <a:ext cx="76" cy="126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28" name="Line 45"/>
            <p:cNvSpPr>
              <a:spLocks noChangeShapeType="1"/>
            </p:cNvSpPr>
            <p:nvPr/>
          </p:nvSpPr>
          <p:spPr bwMode="auto">
            <a:xfrm flipV="1">
              <a:off x="5260" y="3400"/>
              <a:ext cx="1" cy="108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29" name="Freeform 46"/>
            <p:cNvSpPr>
              <a:spLocks/>
            </p:cNvSpPr>
            <p:nvPr/>
          </p:nvSpPr>
          <p:spPr bwMode="auto">
            <a:xfrm>
              <a:off x="5222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0" name="Line 47"/>
            <p:cNvSpPr>
              <a:spLocks noChangeShapeType="1"/>
            </p:cNvSpPr>
            <p:nvPr/>
          </p:nvSpPr>
          <p:spPr bwMode="auto">
            <a:xfrm flipV="1">
              <a:off x="4444" y="3400"/>
              <a:ext cx="1" cy="93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1" name="Freeform 48"/>
            <p:cNvSpPr>
              <a:spLocks/>
            </p:cNvSpPr>
            <p:nvPr/>
          </p:nvSpPr>
          <p:spPr bwMode="auto">
            <a:xfrm>
              <a:off x="4406" y="3299"/>
              <a:ext cx="76" cy="127"/>
            </a:xfrm>
            <a:custGeom>
              <a:avLst/>
              <a:gdLst>
                <a:gd name="T0" fmla="*/ 24 w 80"/>
                <a:gd name="T1" fmla="*/ 70 h 136"/>
                <a:gd name="T2" fmla="*/ 24 w 80"/>
                <a:gd name="T3" fmla="*/ 70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0 h 136"/>
                <a:gd name="T16" fmla="*/ 56 w 80"/>
                <a:gd name="T17" fmla="*/ 70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0 h 136"/>
                <a:gd name="T28" fmla="*/ 24 w 80"/>
                <a:gd name="T29" fmla="*/ 7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0"/>
                  </a:moveTo>
                  <a:lnTo>
                    <a:pt x="24" y="70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0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2" name="Line 49"/>
            <p:cNvSpPr>
              <a:spLocks noChangeShapeType="1"/>
            </p:cNvSpPr>
            <p:nvPr/>
          </p:nvSpPr>
          <p:spPr bwMode="auto">
            <a:xfrm flipV="1">
              <a:off x="4438" y="879"/>
              <a:ext cx="278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3" name="Freeform 50"/>
            <p:cNvSpPr>
              <a:spLocks/>
            </p:cNvSpPr>
            <p:nvPr/>
          </p:nvSpPr>
          <p:spPr bwMode="auto">
            <a:xfrm>
              <a:off x="4671" y="799"/>
              <a:ext cx="107" cy="123"/>
            </a:xfrm>
            <a:custGeom>
              <a:avLst/>
              <a:gdLst>
                <a:gd name="T0" fmla="*/ 58 w 114"/>
                <a:gd name="T1" fmla="*/ 46 h 132"/>
                <a:gd name="T2" fmla="*/ 58 w 114"/>
                <a:gd name="T3" fmla="*/ 46 h 132"/>
                <a:gd name="T4" fmla="*/ 28 w 114"/>
                <a:gd name="T5" fmla="*/ 66 h 132"/>
                <a:gd name="T6" fmla="*/ 0 w 114"/>
                <a:gd name="T7" fmla="*/ 82 h 132"/>
                <a:gd name="T8" fmla="*/ 64 w 114"/>
                <a:gd name="T9" fmla="*/ 132 h 132"/>
                <a:gd name="T10" fmla="*/ 64 w 114"/>
                <a:gd name="T11" fmla="*/ 132 h 132"/>
                <a:gd name="T12" fmla="*/ 70 w 114"/>
                <a:gd name="T13" fmla="*/ 106 h 132"/>
                <a:gd name="T14" fmla="*/ 84 w 114"/>
                <a:gd name="T15" fmla="*/ 66 h 132"/>
                <a:gd name="T16" fmla="*/ 84 w 114"/>
                <a:gd name="T17" fmla="*/ 66 h 132"/>
                <a:gd name="T18" fmla="*/ 100 w 114"/>
                <a:gd name="T19" fmla="*/ 28 h 132"/>
                <a:gd name="T20" fmla="*/ 114 w 114"/>
                <a:gd name="T21" fmla="*/ 0 h 132"/>
                <a:gd name="T22" fmla="*/ 114 w 114"/>
                <a:gd name="T23" fmla="*/ 0 h 132"/>
                <a:gd name="T24" fmla="*/ 92 w 114"/>
                <a:gd name="T25" fmla="*/ 22 h 132"/>
                <a:gd name="T26" fmla="*/ 58 w 114"/>
                <a:gd name="T27" fmla="*/ 46 h 132"/>
                <a:gd name="T28" fmla="*/ 58 w 114"/>
                <a:gd name="T29" fmla="*/ 4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4"/>
                <a:gd name="T46" fmla="*/ 0 h 132"/>
                <a:gd name="T47" fmla="*/ 114 w 11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4" h="132">
                  <a:moveTo>
                    <a:pt x="58" y="46"/>
                  </a:moveTo>
                  <a:lnTo>
                    <a:pt x="58" y="46"/>
                  </a:lnTo>
                  <a:lnTo>
                    <a:pt x="28" y="66"/>
                  </a:lnTo>
                  <a:lnTo>
                    <a:pt x="0" y="82"/>
                  </a:lnTo>
                  <a:lnTo>
                    <a:pt x="64" y="132"/>
                  </a:lnTo>
                  <a:lnTo>
                    <a:pt x="70" y="106"/>
                  </a:lnTo>
                  <a:lnTo>
                    <a:pt x="84" y="66"/>
                  </a:lnTo>
                  <a:lnTo>
                    <a:pt x="100" y="28"/>
                  </a:lnTo>
                  <a:lnTo>
                    <a:pt x="114" y="0"/>
                  </a:lnTo>
                  <a:lnTo>
                    <a:pt x="92" y="22"/>
                  </a:lnTo>
                  <a:lnTo>
                    <a:pt x="58" y="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4" name="Line 51"/>
            <p:cNvSpPr>
              <a:spLocks noChangeShapeType="1"/>
            </p:cNvSpPr>
            <p:nvPr/>
          </p:nvSpPr>
          <p:spPr bwMode="auto">
            <a:xfrm flipH="1" flipV="1">
              <a:off x="4988" y="879"/>
              <a:ext cx="281" cy="350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5" name="Freeform 52"/>
            <p:cNvSpPr>
              <a:spLocks/>
            </p:cNvSpPr>
            <p:nvPr/>
          </p:nvSpPr>
          <p:spPr bwMode="auto">
            <a:xfrm>
              <a:off x="4924" y="799"/>
              <a:ext cx="109" cy="123"/>
            </a:xfrm>
            <a:custGeom>
              <a:avLst/>
              <a:gdLst>
                <a:gd name="T0" fmla="*/ 32 w 116"/>
                <a:gd name="T1" fmla="*/ 66 h 132"/>
                <a:gd name="T2" fmla="*/ 32 w 116"/>
                <a:gd name="T3" fmla="*/ 66 h 132"/>
                <a:gd name="T4" fmla="*/ 44 w 116"/>
                <a:gd name="T5" fmla="*/ 100 h 132"/>
                <a:gd name="T6" fmla="*/ 54 w 116"/>
                <a:gd name="T7" fmla="*/ 132 h 132"/>
                <a:gd name="T8" fmla="*/ 116 w 116"/>
                <a:gd name="T9" fmla="*/ 82 h 132"/>
                <a:gd name="T10" fmla="*/ 116 w 116"/>
                <a:gd name="T11" fmla="*/ 82 h 132"/>
                <a:gd name="T12" fmla="*/ 92 w 116"/>
                <a:gd name="T13" fmla="*/ 68 h 132"/>
                <a:gd name="T14" fmla="*/ 58 w 116"/>
                <a:gd name="T15" fmla="*/ 46 h 132"/>
                <a:gd name="T16" fmla="*/ 58 w 116"/>
                <a:gd name="T17" fmla="*/ 46 h 132"/>
                <a:gd name="T18" fmla="*/ 24 w 116"/>
                <a:gd name="T19" fmla="*/ 22 h 132"/>
                <a:gd name="T20" fmla="*/ 0 w 116"/>
                <a:gd name="T21" fmla="*/ 0 h 132"/>
                <a:gd name="T22" fmla="*/ 0 w 116"/>
                <a:gd name="T23" fmla="*/ 0 h 132"/>
                <a:gd name="T24" fmla="*/ 16 w 116"/>
                <a:gd name="T25" fmla="*/ 28 h 132"/>
                <a:gd name="T26" fmla="*/ 32 w 116"/>
                <a:gd name="T27" fmla="*/ 66 h 132"/>
                <a:gd name="T28" fmla="*/ 32 w 116"/>
                <a:gd name="T29" fmla="*/ 66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6"/>
                <a:gd name="T46" fmla="*/ 0 h 132"/>
                <a:gd name="T47" fmla="*/ 116 w 116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6" h="132">
                  <a:moveTo>
                    <a:pt x="32" y="66"/>
                  </a:moveTo>
                  <a:lnTo>
                    <a:pt x="32" y="66"/>
                  </a:lnTo>
                  <a:lnTo>
                    <a:pt x="44" y="100"/>
                  </a:lnTo>
                  <a:lnTo>
                    <a:pt x="54" y="132"/>
                  </a:lnTo>
                  <a:lnTo>
                    <a:pt x="116" y="82"/>
                  </a:lnTo>
                  <a:lnTo>
                    <a:pt x="92" y="68"/>
                  </a:lnTo>
                  <a:lnTo>
                    <a:pt x="58" y="46"/>
                  </a:lnTo>
                  <a:lnTo>
                    <a:pt x="24" y="22"/>
                  </a:lnTo>
                  <a:lnTo>
                    <a:pt x="0" y="0"/>
                  </a:lnTo>
                  <a:lnTo>
                    <a:pt x="16" y="28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6" name="Line 53"/>
            <p:cNvSpPr>
              <a:spLocks noChangeShapeType="1"/>
            </p:cNvSpPr>
            <p:nvPr/>
          </p:nvSpPr>
          <p:spPr bwMode="auto">
            <a:xfrm flipH="1" flipV="1">
              <a:off x="4512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7" name="Freeform 54"/>
            <p:cNvSpPr>
              <a:spLocks/>
            </p:cNvSpPr>
            <p:nvPr/>
          </p:nvSpPr>
          <p:spPr bwMode="auto">
            <a:xfrm>
              <a:off x="4482" y="1474"/>
              <a:ext cx="73" cy="132"/>
            </a:xfrm>
            <a:custGeom>
              <a:avLst/>
              <a:gdLst>
                <a:gd name="T0" fmla="*/ 8 w 78"/>
                <a:gd name="T1" fmla="*/ 74 h 142"/>
                <a:gd name="T2" fmla="*/ 8 w 78"/>
                <a:gd name="T3" fmla="*/ 74 h 142"/>
                <a:gd name="T4" fmla="*/ 4 w 78"/>
                <a:gd name="T5" fmla="*/ 110 h 142"/>
                <a:gd name="T6" fmla="*/ 0 w 78"/>
                <a:gd name="T7" fmla="*/ 142 h 142"/>
                <a:gd name="T8" fmla="*/ 78 w 78"/>
                <a:gd name="T9" fmla="*/ 122 h 142"/>
                <a:gd name="T10" fmla="*/ 78 w 78"/>
                <a:gd name="T11" fmla="*/ 122 h 142"/>
                <a:gd name="T12" fmla="*/ 62 w 78"/>
                <a:gd name="T13" fmla="*/ 100 h 142"/>
                <a:gd name="T14" fmla="*/ 40 w 78"/>
                <a:gd name="T15" fmla="*/ 66 h 142"/>
                <a:gd name="T16" fmla="*/ 40 w 78"/>
                <a:gd name="T17" fmla="*/ 66 h 142"/>
                <a:gd name="T18" fmla="*/ 20 w 78"/>
                <a:gd name="T19" fmla="*/ 30 h 142"/>
                <a:gd name="T20" fmla="*/ 6 w 78"/>
                <a:gd name="T21" fmla="*/ 0 h 142"/>
                <a:gd name="T22" fmla="*/ 6 w 78"/>
                <a:gd name="T23" fmla="*/ 0 h 142"/>
                <a:gd name="T24" fmla="*/ 8 w 78"/>
                <a:gd name="T25" fmla="*/ 32 h 142"/>
                <a:gd name="T26" fmla="*/ 8 w 78"/>
                <a:gd name="T27" fmla="*/ 74 h 142"/>
                <a:gd name="T28" fmla="*/ 8 w 78"/>
                <a:gd name="T29" fmla="*/ 74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8" y="74"/>
                  </a:moveTo>
                  <a:lnTo>
                    <a:pt x="8" y="74"/>
                  </a:lnTo>
                  <a:lnTo>
                    <a:pt x="4" y="110"/>
                  </a:lnTo>
                  <a:lnTo>
                    <a:pt x="0" y="142"/>
                  </a:lnTo>
                  <a:lnTo>
                    <a:pt x="78" y="122"/>
                  </a:lnTo>
                  <a:lnTo>
                    <a:pt x="62" y="100"/>
                  </a:lnTo>
                  <a:lnTo>
                    <a:pt x="40" y="66"/>
                  </a:lnTo>
                  <a:lnTo>
                    <a:pt x="20" y="30"/>
                  </a:lnTo>
                  <a:lnTo>
                    <a:pt x="6" y="0"/>
                  </a:lnTo>
                  <a:lnTo>
                    <a:pt x="8" y="32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38" name="Line 55"/>
            <p:cNvSpPr>
              <a:spLocks noChangeShapeType="1"/>
            </p:cNvSpPr>
            <p:nvPr/>
          </p:nvSpPr>
          <p:spPr bwMode="auto">
            <a:xfrm flipV="1">
              <a:off x="4338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39" name="Freeform 56"/>
            <p:cNvSpPr>
              <a:spLocks/>
            </p:cNvSpPr>
            <p:nvPr/>
          </p:nvSpPr>
          <p:spPr bwMode="auto">
            <a:xfrm>
              <a:off x="4333" y="1479"/>
              <a:ext cx="81" cy="131"/>
            </a:xfrm>
            <a:custGeom>
              <a:avLst/>
              <a:gdLst>
                <a:gd name="T0" fmla="*/ 46 w 86"/>
                <a:gd name="T1" fmla="*/ 58 h 140"/>
                <a:gd name="T2" fmla="*/ 46 w 86"/>
                <a:gd name="T3" fmla="*/ 58 h 140"/>
                <a:gd name="T4" fmla="*/ 22 w 86"/>
                <a:gd name="T5" fmla="*/ 86 h 140"/>
                <a:gd name="T6" fmla="*/ 0 w 86"/>
                <a:gd name="T7" fmla="*/ 110 h 140"/>
                <a:gd name="T8" fmla="*/ 74 w 86"/>
                <a:gd name="T9" fmla="*/ 140 h 140"/>
                <a:gd name="T10" fmla="*/ 74 w 86"/>
                <a:gd name="T11" fmla="*/ 140 h 140"/>
                <a:gd name="T12" fmla="*/ 74 w 86"/>
                <a:gd name="T13" fmla="*/ 112 h 140"/>
                <a:gd name="T14" fmla="*/ 76 w 86"/>
                <a:gd name="T15" fmla="*/ 70 h 140"/>
                <a:gd name="T16" fmla="*/ 76 w 86"/>
                <a:gd name="T17" fmla="*/ 70 h 140"/>
                <a:gd name="T18" fmla="*/ 80 w 86"/>
                <a:gd name="T19" fmla="*/ 30 h 140"/>
                <a:gd name="T20" fmla="*/ 86 w 86"/>
                <a:gd name="T21" fmla="*/ 0 h 140"/>
                <a:gd name="T22" fmla="*/ 86 w 86"/>
                <a:gd name="T23" fmla="*/ 0 h 140"/>
                <a:gd name="T24" fmla="*/ 70 w 86"/>
                <a:gd name="T25" fmla="*/ 26 h 140"/>
                <a:gd name="T26" fmla="*/ 46 w 86"/>
                <a:gd name="T27" fmla="*/ 58 h 140"/>
                <a:gd name="T28" fmla="*/ 46 w 86"/>
                <a:gd name="T29" fmla="*/ 58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46" y="58"/>
                  </a:moveTo>
                  <a:lnTo>
                    <a:pt x="46" y="58"/>
                  </a:lnTo>
                  <a:lnTo>
                    <a:pt x="22" y="86"/>
                  </a:lnTo>
                  <a:lnTo>
                    <a:pt x="0" y="110"/>
                  </a:lnTo>
                  <a:lnTo>
                    <a:pt x="74" y="140"/>
                  </a:lnTo>
                  <a:lnTo>
                    <a:pt x="74" y="112"/>
                  </a:lnTo>
                  <a:lnTo>
                    <a:pt x="76" y="70"/>
                  </a:lnTo>
                  <a:lnTo>
                    <a:pt x="80" y="30"/>
                  </a:lnTo>
                  <a:lnTo>
                    <a:pt x="86" y="0"/>
                  </a:lnTo>
                  <a:lnTo>
                    <a:pt x="70" y="26"/>
                  </a:lnTo>
                  <a:lnTo>
                    <a:pt x="46" y="5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0" name="Line 57"/>
            <p:cNvSpPr>
              <a:spLocks noChangeShapeType="1"/>
            </p:cNvSpPr>
            <p:nvPr/>
          </p:nvSpPr>
          <p:spPr bwMode="auto">
            <a:xfrm flipH="1" flipV="1">
              <a:off x="4584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1" name="Freeform 58"/>
            <p:cNvSpPr>
              <a:spLocks/>
            </p:cNvSpPr>
            <p:nvPr/>
          </p:nvSpPr>
          <p:spPr bwMode="auto">
            <a:xfrm>
              <a:off x="4527" y="1455"/>
              <a:ext cx="102" cy="127"/>
            </a:xfrm>
            <a:custGeom>
              <a:avLst/>
              <a:gdLst>
                <a:gd name="T0" fmla="*/ 24 w 108"/>
                <a:gd name="T1" fmla="*/ 68 h 136"/>
                <a:gd name="T2" fmla="*/ 24 w 108"/>
                <a:gd name="T3" fmla="*/ 68 h 136"/>
                <a:gd name="T4" fmla="*/ 34 w 108"/>
                <a:gd name="T5" fmla="*/ 104 h 136"/>
                <a:gd name="T6" fmla="*/ 40 w 108"/>
                <a:gd name="T7" fmla="*/ 136 h 136"/>
                <a:gd name="T8" fmla="*/ 108 w 108"/>
                <a:gd name="T9" fmla="*/ 92 h 136"/>
                <a:gd name="T10" fmla="*/ 108 w 108"/>
                <a:gd name="T11" fmla="*/ 92 h 136"/>
                <a:gd name="T12" fmla="*/ 86 w 108"/>
                <a:gd name="T13" fmla="*/ 76 h 136"/>
                <a:gd name="T14" fmla="*/ 52 w 108"/>
                <a:gd name="T15" fmla="*/ 50 h 136"/>
                <a:gd name="T16" fmla="*/ 52 w 108"/>
                <a:gd name="T17" fmla="*/ 50 h 136"/>
                <a:gd name="T18" fmla="*/ 22 w 108"/>
                <a:gd name="T19" fmla="*/ 22 h 136"/>
                <a:gd name="T20" fmla="*/ 0 w 108"/>
                <a:gd name="T21" fmla="*/ 0 h 136"/>
                <a:gd name="T22" fmla="*/ 0 w 108"/>
                <a:gd name="T23" fmla="*/ 0 h 136"/>
                <a:gd name="T24" fmla="*/ 12 w 108"/>
                <a:gd name="T25" fmla="*/ 30 h 136"/>
                <a:gd name="T26" fmla="*/ 24 w 108"/>
                <a:gd name="T27" fmla="*/ 68 h 136"/>
                <a:gd name="T28" fmla="*/ 24 w 108"/>
                <a:gd name="T29" fmla="*/ 68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24" y="68"/>
                  </a:moveTo>
                  <a:lnTo>
                    <a:pt x="24" y="68"/>
                  </a:lnTo>
                  <a:lnTo>
                    <a:pt x="34" y="104"/>
                  </a:lnTo>
                  <a:lnTo>
                    <a:pt x="40" y="136"/>
                  </a:lnTo>
                  <a:lnTo>
                    <a:pt x="108" y="92"/>
                  </a:lnTo>
                  <a:lnTo>
                    <a:pt x="86" y="76"/>
                  </a:lnTo>
                  <a:lnTo>
                    <a:pt x="52" y="50"/>
                  </a:lnTo>
                  <a:lnTo>
                    <a:pt x="22" y="22"/>
                  </a:lnTo>
                  <a:lnTo>
                    <a:pt x="0" y="0"/>
                  </a:lnTo>
                  <a:lnTo>
                    <a:pt x="12" y="30"/>
                  </a:lnTo>
                  <a:lnTo>
                    <a:pt x="24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2" name="Line 59"/>
            <p:cNvSpPr>
              <a:spLocks noChangeShapeType="1"/>
            </p:cNvSpPr>
            <p:nvPr/>
          </p:nvSpPr>
          <p:spPr bwMode="auto">
            <a:xfrm flipV="1">
              <a:off x="5260" y="1591"/>
              <a:ext cx="1" cy="30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3" name="Freeform 60"/>
            <p:cNvSpPr>
              <a:spLocks/>
            </p:cNvSpPr>
            <p:nvPr/>
          </p:nvSpPr>
          <p:spPr bwMode="auto">
            <a:xfrm>
              <a:off x="5222" y="1490"/>
              <a:ext cx="76" cy="127"/>
            </a:xfrm>
            <a:custGeom>
              <a:avLst/>
              <a:gdLst>
                <a:gd name="T0" fmla="*/ 24 w 80"/>
                <a:gd name="T1" fmla="*/ 72 h 136"/>
                <a:gd name="T2" fmla="*/ 24 w 80"/>
                <a:gd name="T3" fmla="*/ 72 h 136"/>
                <a:gd name="T4" fmla="*/ 12 w 80"/>
                <a:gd name="T5" fmla="*/ 106 h 136"/>
                <a:gd name="T6" fmla="*/ 0 w 80"/>
                <a:gd name="T7" fmla="*/ 136 h 136"/>
                <a:gd name="T8" fmla="*/ 80 w 80"/>
                <a:gd name="T9" fmla="*/ 136 h 136"/>
                <a:gd name="T10" fmla="*/ 80 w 80"/>
                <a:gd name="T11" fmla="*/ 136 h 136"/>
                <a:gd name="T12" fmla="*/ 70 w 80"/>
                <a:gd name="T13" fmla="*/ 110 h 136"/>
                <a:gd name="T14" fmla="*/ 56 w 80"/>
                <a:gd name="T15" fmla="*/ 72 h 136"/>
                <a:gd name="T16" fmla="*/ 56 w 80"/>
                <a:gd name="T17" fmla="*/ 72 h 136"/>
                <a:gd name="T18" fmla="*/ 46 w 80"/>
                <a:gd name="T19" fmla="*/ 32 h 136"/>
                <a:gd name="T20" fmla="*/ 40 w 80"/>
                <a:gd name="T21" fmla="*/ 0 h 136"/>
                <a:gd name="T22" fmla="*/ 40 w 80"/>
                <a:gd name="T23" fmla="*/ 0 h 136"/>
                <a:gd name="T24" fmla="*/ 34 w 80"/>
                <a:gd name="T25" fmla="*/ 32 h 136"/>
                <a:gd name="T26" fmla="*/ 24 w 80"/>
                <a:gd name="T27" fmla="*/ 72 h 136"/>
                <a:gd name="T28" fmla="*/ 24 w 80"/>
                <a:gd name="T29" fmla="*/ 72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0"/>
                <a:gd name="T46" fmla="*/ 0 h 136"/>
                <a:gd name="T47" fmla="*/ 80 w 80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0" h="136">
                  <a:moveTo>
                    <a:pt x="24" y="72"/>
                  </a:moveTo>
                  <a:lnTo>
                    <a:pt x="24" y="72"/>
                  </a:lnTo>
                  <a:lnTo>
                    <a:pt x="12" y="106"/>
                  </a:lnTo>
                  <a:lnTo>
                    <a:pt x="0" y="136"/>
                  </a:lnTo>
                  <a:lnTo>
                    <a:pt x="80" y="136"/>
                  </a:lnTo>
                  <a:lnTo>
                    <a:pt x="70" y="110"/>
                  </a:lnTo>
                  <a:lnTo>
                    <a:pt x="56" y="72"/>
                  </a:lnTo>
                  <a:lnTo>
                    <a:pt x="46" y="32"/>
                  </a:lnTo>
                  <a:lnTo>
                    <a:pt x="40" y="0"/>
                  </a:lnTo>
                  <a:lnTo>
                    <a:pt x="34" y="32"/>
                  </a:lnTo>
                  <a:lnTo>
                    <a:pt x="24" y="7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4" name="Line 61"/>
            <p:cNvSpPr>
              <a:spLocks noChangeShapeType="1"/>
            </p:cNvSpPr>
            <p:nvPr/>
          </p:nvSpPr>
          <p:spPr bwMode="auto">
            <a:xfrm flipV="1">
              <a:off x="5167" y="1572"/>
              <a:ext cx="25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5" name="Freeform 62"/>
            <p:cNvSpPr>
              <a:spLocks/>
            </p:cNvSpPr>
            <p:nvPr/>
          </p:nvSpPr>
          <p:spPr bwMode="auto">
            <a:xfrm>
              <a:off x="5149" y="1474"/>
              <a:ext cx="73" cy="132"/>
            </a:xfrm>
            <a:custGeom>
              <a:avLst/>
              <a:gdLst>
                <a:gd name="T0" fmla="*/ 38 w 78"/>
                <a:gd name="T1" fmla="*/ 66 h 142"/>
                <a:gd name="T2" fmla="*/ 38 w 78"/>
                <a:gd name="T3" fmla="*/ 66 h 142"/>
                <a:gd name="T4" fmla="*/ 20 w 78"/>
                <a:gd name="T5" fmla="*/ 96 h 142"/>
                <a:gd name="T6" fmla="*/ 0 w 78"/>
                <a:gd name="T7" fmla="*/ 122 h 142"/>
                <a:gd name="T8" fmla="*/ 78 w 78"/>
                <a:gd name="T9" fmla="*/ 142 h 142"/>
                <a:gd name="T10" fmla="*/ 78 w 78"/>
                <a:gd name="T11" fmla="*/ 142 h 142"/>
                <a:gd name="T12" fmla="*/ 74 w 78"/>
                <a:gd name="T13" fmla="*/ 114 h 142"/>
                <a:gd name="T14" fmla="*/ 70 w 78"/>
                <a:gd name="T15" fmla="*/ 74 h 142"/>
                <a:gd name="T16" fmla="*/ 70 w 78"/>
                <a:gd name="T17" fmla="*/ 74 h 142"/>
                <a:gd name="T18" fmla="*/ 70 w 78"/>
                <a:gd name="T19" fmla="*/ 32 h 142"/>
                <a:gd name="T20" fmla="*/ 72 w 78"/>
                <a:gd name="T21" fmla="*/ 0 h 142"/>
                <a:gd name="T22" fmla="*/ 72 w 78"/>
                <a:gd name="T23" fmla="*/ 0 h 142"/>
                <a:gd name="T24" fmla="*/ 58 w 78"/>
                <a:gd name="T25" fmla="*/ 30 h 142"/>
                <a:gd name="T26" fmla="*/ 38 w 78"/>
                <a:gd name="T27" fmla="*/ 66 h 142"/>
                <a:gd name="T28" fmla="*/ 38 w 78"/>
                <a:gd name="T29" fmla="*/ 66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8"/>
                <a:gd name="T46" fmla="*/ 0 h 142"/>
                <a:gd name="T47" fmla="*/ 78 w 78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8" h="142">
                  <a:moveTo>
                    <a:pt x="38" y="66"/>
                  </a:moveTo>
                  <a:lnTo>
                    <a:pt x="38" y="66"/>
                  </a:lnTo>
                  <a:lnTo>
                    <a:pt x="20" y="96"/>
                  </a:lnTo>
                  <a:lnTo>
                    <a:pt x="0" y="122"/>
                  </a:lnTo>
                  <a:lnTo>
                    <a:pt x="78" y="142"/>
                  </a:lnTo>
                  <a:lnTo>
                    <a:pt x="74" y="114"/>
                  </a:lnTo>
                  <a:lnTo>
                    <a:pt x="70" y="74"/>
                  </a:lnTo>
                  <a:lnTo>
                    <a:pt x="70" y="32"/>
                  </a:lnTo>
                  <a:lnTo>
                    <a:pt x="72" y="0"/>
                  </a:lnTo>
                  <a:lnTo>
                    <a:pt x="58" y="30"/>
                  </a:lnTo>
                  <a:lnTo>
                    <a:pt x="38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6" name="Line 63"/>
            <p:cNvSpPr>
              <a:spLocks noChangeShapeType="1"/>
            </p:cNvSpPr>
            <p:nvPr/>
          </p:nvSpPr>
          <p:spPr bwMode="auto">
            <a:xfrm flipH="1" flipV="1">
              <a:off x="5326" y="1572"/>
              <a:ext cx="40" cy="97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7" name="Freeform 64"/>
            <p:cNvSpPr>
              <a:spLocks/>
            </p:cNvSpPr>
            <p:nvPr/>
          </p:nvSpPr>
          <p:spPr bwMode="auto">
            <a:xfrm>
              <a:off x="5290" y="1479"/>
              <a:ext cx="81" cy="131"/>
            </a:xfrm>
            <a:custGeom>
              <a:avLst/>
              <a:gdLst>
                <a:gd name="T0" fmla="*/ 10 w 86"/>
                <a:gd name="T1" fmla="*/ 70 h 140"/>
                <a:gd name="T2" fmla="*/ 10 w 86"/>
                <a:gd name="T3" fmla="*/ 70 h 140"/>
                <a:gd name="T4" fmla="*/ 12 w 86"/>
                <a:gd name="T5" fmla="*/ 108 h 140"/>
                <a:gd name="T6" fmla="*/ 12 w 86"/>
                <a:gd name="T7" fmla="*/ 140 h 140"/>
                <a:gd name="T8" fmla="*/ 86 w 86"/>
                <a:gd name="T9" fmla="*/ 110 h 140"/>
                <a:gd name="T10" fmla="*/ 86 w 86"/>
                <a:gd name="T11" fmla="*/ 110 h 140"/>
                <a:gd name="T12" fmla="*/ 68 w 86"/>
                <a:gd name="T13" fmla="*/ 90 h 140"/>
                <a:gd name="T14" fmla="*/ 40 w 86"/>
                <a:gd name="T15" fmla="*/ 58 h 140"/>
                <a:gd name="T16" fmla="*/ 40 w 86"/>
                <a:gd name="T17" fmla="*/ 58 h 140"/>
                <a:gd name="T18" fmla="*/ 16 w 86"/>
                <a:gd name="T19" fmla="*/ 26 h 140"/>
                <a:gd name="T20" fmla="*/ 0 w 86"/>
                <a:gd name="T21" fmla="*/ 0 h 140"/>
                <a:gd name="T22" fmla="*/ 0 w 86"/>
                <a:gd name="T23" fmla="*/ 0 h 140"/>
                <a:gd name="T24" fmla="*/ 6 w 86"/>
                <a:gd name="T25" fmla="*/ 30 h 140"/>
                <a:gd name="T26" fmla="*/ 10 w 86"/>
                <a:gd name="T27" fmla="*/ 70 h 140"/>
                <a:gd name="T28" fmla="*/ 10 w 86"/>
                <a:gd name="T29" fmla="*/ 70 h 1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6"/>
                <a:gd name="T46" fmla="*/ 0 h 140"/>
                <a:gd name="T47" fmla="*/ 86 w 86"/>
                <a:gd name="T48" fmla="*/ 140 h 1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6" h="140">
                  <a:moveTo>
                    <a:pt x="10" y="70"/>
                  </a:moveTo>
                  <a:lnTo>
                    <a:pt x="10" y="70"/>
                  </a:lnTo>
                  <a:lnTo>
                    <a:pt x="12" y="108"/>
                  </a:lnTo>
                  <a:lnTo>
                    <a:pt x="12" y="140"/>
                  </a:lnTo>
                  <a:lnTo>
                    <a:pt x="86" y="110"/>
                  </a:lnTo>
                  <a:lnTo>
                    <a:pt x="68" y="90"/>
                  </a:lnTo>
                  <a:lnTo>
                    <a:pt x="40" y="58"/>
                  </a:lnTo>
                  <a:lnTo>
                    <a:pt x="16" y="26"/>
                  </a:lnTo>
                  <a:lnTo>
                    <a:pt x="0" y="0"/>
                  </a:lnTo>
                  <a:lnTo>
                    <a:pt x="6" y="30"/>
                  </a:lnTo>
                  <a:lnTo>
                    <a:pt x="10" y="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48" name="Line 65"/>
            <p:cNvSpPr>
              <a:spLocks noChangeShapeType="1"/>
            </p:cNvSpPr>
            <p:nvPr/>
          </p:nvSpPr>
          <p:spPr bwMode="auto">
            <a:xfrm flipV="1">
              <a:off x="5067" y="1541"/>
              <a:ext cx="53" cy="82"/>
            </a:xfrm>
            <a:prstGeom prst="line">
              <a:avLst/>
            </a:prstGeom>
            <a:noFill/>
            <a:ln w="1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49" name="Freeform 66"/>
            <p:cNvSpPr>
              <a:spLocks/>
            </p:cNvSpPr>
            <p:nvPr/>
          </p:nvSpPr>
          <p:spPr bwMode="auto">
            <a:xfrm>
              <a:off x="5075" y="1455"/>
              <a:ext cx="102" cy="127"/>
            </a:xfrm>
            <a:custGeom>
              <a:avLst/>
              <a:gdLst>
                <a:gd name="T0" fmla="*/ 56 w 108"/>
                <a:gd name="T1" fmla="*/ 50 h 136"/>
                <a:gd name="T2" fmla="*/ 56 w 108"/>
                <a:gd name="T3" fmla="*/ 50 h 136"/>
                <a:gd name="T4" fmla="*/ 26 w 108"/>
                <a:gd name="T5" fmla="*/ 74 h 136"/>
                <a:gd name="T6" fmla="*/ 0 w 108"/>
                <a:gd name="T7" fmla="*/ 92 h 136"/>
                <a:gd name="T8" fmla="*/ 68 w 108"/>
                <a:gd name="T9" fmla="*/ 136 h 136"/>
                <a:gd name="T10" fmla="*/ 68 w 108"/>
                <a:gd name="T11" fmla="*/ 136 h 136"/>
                <a:gd name="T12" fmla="*/ 74 w 108"/>
                <a:gd name="T13" fmla="*/ 110 h 136"/>
                <a:gd name="T14" fmla="*/ 84 w 108"/>
                <a:gd name="T15" fmla="*/ 68 h 136"/>
                <a:gd name="T16" fmla="*/ 84 w 108"/>
                <a:gd name="T17" fmla="*/ 68 h 136"/>
                <a:gd name="T18" fmla="*/ 96 w 108"/>
                <a:gd name="T19" fmla="*/ 30 h 136"/>
                <a:gd name="T20" fmla="*/ 108 w 108"/>
                <a:gd name="T21" fmla="*/ 0 h 136"/>
                <a:gd name="T22" fmla="*/ 108 w 108"/>
                <a:gd name="T23" fmla="*/ 0 h 136"/>
                <a:gd name="T24" fmla="*/ 86 w 108"/>
                <a:gd name="T25" fmla="*/ 24 h 136"/>
                <a:gd name="T26" fmla="*/ 56 w 108"/>
                <a:gd name="T27" fmla="*/ 50 h 136"/>
                <a:gd name="T28" fmla="*/ 56 w 108"/>
                <a:gd name="T29" fmla="*/ 50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8"/>
                <a:gd name="T46" fmla="*/ 0 h 136"/>
                <a:gd name="T47" fmla="*/ 108 w 108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8" h="136">
                  <a:moveTo>
                    <a:pt x="56" y="50"/>
                  </a:moveTo>
                  <a:lnTo>
                    <a:pt x="56" y="50"/>
                  </a:lnTo>
                  <a:lnTo>
                    <a:pt x="26" y="74"/>
                  </a:lnTo>
                  <a:lnTo>
                    <a:pt x="0" y="92"/>
                  </a:lnTo>
                  <a:lnTo>
                    <a:pt x="68" y="136"/>
                  </a:lnTo>
                  <a:lnTo>
                    <a:pt x="74" y="110"/>
                  </a:lnTo>
                  <a:lnTo>
                    <a:pt x="84" y="68"/>
                  </a:lnTo>
                  <a:lnTo>
                    <a:pt x="96" y="30"/>
                  </a:lnTo>
                  <a:lnTo>
                    <a:pt x="108" y="0"/>
                  </a:lnTo>
                  <a:lnTo>
                    <a:pt x="86" y="24"/>
                  </a:lnTo>
                  <a:lnTo>
                    <a:pt x="5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0" name="Freeform 67"/>
            <p:cNvSpPr>
              <a:spLocks/>
            </p:cNvSpPr>
            <p:nvPr/>
          </p:nvSpPr>
          <p:spPr bwMode="auto">
            <a:xfrm>
              <a:off x="4308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1" name="Rectangle 68"/>
            <p:cNvSpPr>
              <a:spLocks noChangeArrowheads="1"/>
            </p:cNvSpPr>
            <p:nvPr/>
          </p:nvSpPr>
          <p:spPr bwMode="auto">
            <a:xfrm>
              <a:off x="4395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D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2" name="Freeform 69"/>
            <p:cNvSpPr>
              <a:spLocks/>
            </p:cNvSpPr>
            <p:nvPr/>
          </p:nvSpPr>
          <p:spPr bwMode="auto">
            <a:xfrm>
              <a:off x="5124" y="303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3" name="Rectangle 70"/>
            <p:cNvSpPr>
              <a:spLocks noChangeArrowheads="1"/>
            </p:cNvSpPr>
            <p:nvPr/>
          </p:nvSpPr>
          <p:spPr bwMode="auto">
            <a:xfrm>
              <a:off x="5211" y="308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D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4" name="Freeform 71"/>
            <p:cNvSpPr>
              <a:spLocks/>
            </p:cNvSpPr>
            <p:nvPr/>
          </p:nvSpPr>
          <p:spPr bwMode="auto">
            <a:xfrm>
              <a:off x="5124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5" name="Rectangle 72"/>
            <p:cNvSpPr>
              <a:spLocks noChangeArrowheads="1"/>
            </p:cNvSpPr>
            <p:nvPr/>
          </p:nvSpPr>
          <p:spPr bwMode="auto">
            <a:xfrm>
              <a:off x="5203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M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6" name="Freeform 73"/>
            <p:cNvSpPr>
              <a:spLocks/>
            </p:cNvSpPr>
            <p:nvPr/>
          </p:nvSpPr>
          <p:spPr bwMode="auto">
            <a:xfrm>
              <a:off x="4308" y="236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7" name="Rectangle 74"/>
            <p:cNvSpPr>
              <a:spLocks noChangeArrowheads="1"/>
            </p:cNvSpPr>
            <p:nvPr/>
          </p:nvSpPr>
          <p:spPr bwMode="auto">
            <a:xfrm>
              <a:off x="4387" y="2417"/>
              <a:ext cx="1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M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758" name="Line 75"/>
            <p:cNvSpPr>
              <a:spLocks noChangeShapeType="1"/>
            </p:cNvSpPr>
            <p:nvPr/>
          </p:nvSpPr>
          <p:spPr bwMode="auto">
            <a:xfrm>
              <a:off x="4618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59" name="Line 76"/>
            <p:cNvSpPr>
              <a:spLocks noChangeShapeType="1"/>
            </p:cNvSpPr>
            <p:nvPr/>
          </p:nvSpPr>
          <p:spPr bwMode="auto">
            <a:xfrm>
              <a:off x="463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0" name="Line 77"/>
            <p:cNvSpPr>
              <a:spLocks noChangeShapeType="1"/>
            </p:cNvSpPr>
            <p:nvPr/>
          </p:nvSpPr>
          <p:spPr bwMode="auto">
            <a:xfrm>
              <a:off x="464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1" name="Line 78"/>
            <p:cNvSpPr>
              <a:spLocks noChangeShapeType="1"/>
            </p:cNvSpPr>
            <p:nvPr/>
          </p:nvSpPr>
          <p:spPr bwMode="auto">
            <a:xfrm>
              <a:off x="464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2" name="Line 79"/>
            <p:cNvSpPr>
              <a:spLocks noChangeShapeType="1"/>
            </p:cNvSpPr>
            <p:nvPr/>
          </p:nvSpPr>
          <p:spPr bwMode="auto">
            <a:xfrm>
              <a:off x="466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3" name="Line 80"/>
            <p:cNvSpPr>
              <a:spLocks noChangeShapeType="1"/>
            </p:cNvSpPr>
            <p:nvPr/>
          </p:nvSpPr>
          <p:spPr bwMode="auto">
            <a:xfrm>
              <a:off x="467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4" name="Line 81"/>
            <p:cNvSpPr>
              <a:spLocks noChangeShapeType="1"/>
            </p:cNvSpPr>
            <p:nvPr/>
          </p:nvSpPr>
          <p:spPr bwMode="auto">
            <a:xfrm>
              <a:off x="467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5" name="Line 82"/>
            <p:cNvSpPr>
              <a:spLocks noChangeShapeType="1"/>
            </p:cNvSpPr>
            <p:nvPr/>
          </p:nvSpPr>
          <p:spPr bwMode="auto">
            <a:xfrm>
              <a:off x="4693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6" name="Line 83"/>
            <p:cNvSpPr>
              <a:spLocks noChangeShapeType="1"/>
            </p:cNvSpPr>
            <p:nvPr/>
          </p:nvSpPr>
          <p:spPr bwMode="auto">
            <a:xfrm>
              <a:off x="470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7" name="Line 84"/>
            <p:cNvSpPr>
              <a:spLocks noChangeShapeType="1"/>
            </p:cNvSpPr>
            <p:nvPr/>
          </p:nvSpPr>
          <p:spPr bwMode="auto">
            <a:xfrm>
              <a:off x="4708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8" name="Line 85"/>
            <p:cNvSpPr>
              <a:spLocks noChangeShapeType="1"/>
            </p:cNvSpPr>
            <p:nvPr/>
          </p:nvSpPr>
          <p:spPr bwMode="auto">
            <a:xfrm>
              <a:off x="472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69" name="Line 86"/>
            <p:cNvSpPr>
              <a:spLocks noChangeShapeType="1"/>
            </p:cNvSpPr>
            <p:nvPr/>
          </p:nvSpPr>
          <p:spPr bwMode="auto">
            <a:xfrm>
              <a:off x="473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0" name="Line 87"/>
            <p:cNvSpPr>
              <a:spLocks noChangeShapeType="1"/>
            </p:cNvSpPr>
            <p:nvPr/>
          </p:nvSpPr>
          <p:spPr bwMode="auto">
            <a:xfrm>
              <a:off x="473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1" name="Line 88"/>
            <p:cNvSpPr>
              <a:spLocks noChangeShapeType="1"/>
            </p:cNvSpPr>
            <p:nvPr/>
          </p:nvSpPr>
          <p:spPr bwMode="auto">
            <a:xfrm>
              <a:off x="475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2" name="Line 89"/>
            <p:cNvSpPr>
              <a:spLocks noChangeShapeType="1"/>
            </p:cNvSpPr>
            <p:nvPr/>
          </p:nvSpPr>
          <p:spPr bwMode="auto">
            <a:xfrm>
              <a:off x="476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3" name="Line 90"/>
            <p:cNvSpPr>
              <a:spLocks noChangeShapeType="1"/>
            </p:cNvSpPr>
            <p:nvPr/>
          </p:nvSpPr>
          <p:spPr bwMode="auto">
            <a:xfrm>
              <a:off x="4769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4" name="Line 91"/>
            <p:cNvSpPr>
              <a:spLocks noChangeShapeType="1"/>
            </p:cNvSpPr>
            <p:nvPr/>
          </p:nvSpPr>
          <p:spPr bwMode="auto">
            <a:xfrm>
              <a:off x="478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5" name="Line 92"/>
            <p:cNvSpPr>
              <a:spLocks noChangeShapeType="1"/>
            </p:cNvSpPr>
            <p:nvPr/>
          </p:nvSpPr>
          <p:spPr bwMode="auto">
            <a:xfrm>
              <a:off x="479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6" name="Line 93"/>
            <p:cNvSpPr>
              <a:spLocks noChangeShapeType="1"/>
            </p:cNvSpPr>
            <p:nvPr/>
          </p:nvSpPr>
          <p:spPr bwMode="auto">
            <a:xfrm>
              <a:off x="479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7" name="Line 94"/>
            <p:cNvSpPr>
              <a:spLocks noChangeShapeType="1"/>
            </p:cNvSpPr>
            <p:nvPr/>
          </p:nvSpPr>
          <p:spPr bwMode="auto">
            <a:xfrm>
              <a:off x="481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8" name="Line 95"/>
            <p:cNvSpPr>
              <a:spLocks noChangeShapeType="1"/>
            </p:cNvSpPr>
            <p:nvPr/>
          </p:nvSpPr>
          <p:spPr bwMode="auto">
            <a:xfrm>
              <a:off x="4822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79" name="Line 96"/>
            <p:cNvSpPr>
              <a:spLocks noChangeShapeType="1"/>
            </p:cNvSpPr>
            <p:nvPr/>
          </p:nvSpPr>
          <p:spPr bwMode="auto">
            <a:xfrm>
              <a:off x="4829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0" name="Line 97"/>
            <p:cNvSpPr>
              <a:spLocks noChangeShapeType="1"/>
            </p:cNvSpPr>
            <p:nvPr/>
          </p:nvSpPr>
          <p:spPr bwMode="auto">
            <a:xfrm>
              <a:off x="4844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1" name="Line 98"/>
            <p:cNvSpPr>
              <a:spLocks noChangeShapeType="1"/>
            </p:cNvSpPr>
            <p:nvPr/>
          </p:nvSpPr>
          <p:spPr bwMode="auto">
            <a:xfrm>
              <a:off x="485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2" name="Line 99"/>
            <p:cNvSpPr>
              <a:spLocks noChangeShapeType="1"/>
            </p:cNvSpPr>
            <p:nvPr/>
          </p:nvSpPr>
          <p:spPr bwMode="auto">
            <a:xfrm>
              <a:off x="486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3" name="Line 100"/>
            <p:cNvSpPr>
              <a:spLocks noChangeShapeType="1"/>
            </p:cNvSpPr>
            <p:nvPr/>
          </p:nvSpPr>
          <p:spPr bwMode="auto">
            <a:xfrm>
              <a:off x="487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4" name="Line 101"/>
            <p:cNvSpPr>
              <a:spLocks noChangeShapeType="1"/>
            </p:cNvSpPr>
            <p:nvPr/>
          </p:nvSpPr>
          <p:spPr bwMode="auto">
            <a:xfrm>
              <a:off x="488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5" name="Line 102"/>
            <p:cNvSpPr>
              <a:spLocks noChangeShapeType="1"/>
            </p:cNvSpPr>
            <p:nvPr/>
          </p:nvSpPr>
          <p:spPr bwMode="auto">
            <a:xfrm>
              <a:off x="4890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6" name="Line 103"/>
            <p:cNvSpPr>
              <a:spLocks noChangeShapeType="1"/>
            </p:cNvSpPr>
            <p:nvPr/>
          </p:nvSpPr>
          <p:spPr bwMode="auto">
            <a:xfrm>
              <a:off x="490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7" name="Line 104"/>
            <p:cNvSpPr>
              <a:spLocks noChangeShapeType="1"/>
            </p:cNvSpPr>
            <p:nvPr/>
          </p:nvSpPr>
          <p:spPr bwMode="auto">
            <a:xfrm>
              <a:off x="4912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8" name="Line 105"/>
            <p:cNvSpPr>
              <a:spLocks noChangeShapeType="1"/>
            </p:cNvSpPr>
            <p:nvPr/>
          </p:nvSpPr>
          <p:spPr bwMode="auto">
            <a:xfrm>
              <a:off x="492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89" name="Line 106"/>
            <p:cNvSpPr>
              <a:spLocks noChangeShapeType="1"/>
            </p:cNvSpPr>
            <p:nvPr/>
          </p:nvSpPr>
          <p:spPr bwMode="auto">
            <a:xfrm>
              <a:off x="493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0" name="Line 107"/>
            <p:cNvSpPr>
              <a:spLocks noChangeShapeType="1"/>
            </p:cNvSpPr>
            <p:nvPr/>
          </p:nvSpPr>
          <p:spPr bwMode="auto">
            <a:xfrm>
              <a:off x="494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1" name="Line 108"/>
            <p:cNvSpPr>
              <a:spLocks noChangeShapeType="1"/>
            </p:cNvSpPr>
            <p:nvPr/>
          </p:nvSpPr>
          <p:spPr bwMode="auto">
            <a:xfrm>
              <a:off x="495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2" name="Line 109"/>
            <p:cNvSpPr>
              <a:spLocks noChangeShapeType="1"/>
            </p:cNvSpPr>
            <p:nvPr/>
          </p:nvSpPr>
          <p:spPr bwMode="auto">
            <a:xfrm>
              <a:off x="4965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3" name="Line 110"/>
            <p:cNvSpPr>
              <a:spLocks noChangeShapeType="1"/>
            </p:cNvSpPr>
            <p:nvPr/>
          </p:nvSpPr>
          <p:spPr bwMode="auto">
            <a:xfrm>
              <a:off x="4973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4" name="Line 111"/>
            <p:cNvSpPr>
              <a:spLocks noChangeShapeType="1"/>
            </p:cNvSpPr>
            <p:nvPr/>
          </p:nvSpPr>
          <p:spPr bwMode="auto">
            <a:xfrm>
              <a:off x="4980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5" name="Line 112"/>
            <p:cNvSpPr>
              <a:spLocks noChangeShapeType="1"/>
            </p:cNvSpPr>
            <p:nvPr/>
          </p:nvSpPr>
          <p:spPr bwMode="auto">
            <a:xfrm>
              <a:off x="499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6" name="Line 113"/>
            <p:cNvSpPr>
              <a:spLocks noChangeShapeType="1"/>
            </p:cNvSpPr>
            <p:nvPr/>
          </p:nvSpPr>
          <p:spPr bwMode="auto">
            <a:xfrm>
              <a:off x="500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7" name="Line 114"/>
            <p:cNvSpPr>
              <a:spLocks noChangeShapeType="1"/>
            </p:cNvSpPr>
            <p:nvPr/>
          </p:nvSpPr>
          <p:spPr bwMode="auto">
            <a:xfrm>
              <a:off x="501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8" name="Line 115"/>
            <p:cNvSpPr>
              <a:spLocks noChangeShapeType="1"/>
            </p:cNvSpPr>
            <p:nvPr/>
          </p:nvSpPr>
          <p:spPr bwMode="auto">
            <a:xfrm>
              <a:off x="502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99" name="Line 116"/>
            <p:cNvSpPr>
              <a:spLocks noChangeShapeType="1"/>
            </p:cNvSpPr>
            <p:nvPr/>
          </p:nvSpPr>
          <p:spPr bwMode="auto">
            <a:xfrm>
              <a:off x="5033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0" name="Line 117"/>
            <p:cNvSpPr>
              <a:spLocks noChangeShapeType="1"/>
            </p:cNvSpPr>
            <p:nvPr/>
          </p:nvSpPr>
          <p:spPr bwMode="auto">
            <a:xfrm>
              <a:off x="5041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1" name="Line 118"/>
            <p:cNvSpPr>
              <a:spLocks noChangeShapeType="1"/>
            </p:cNvSpPr>
            <p:nvPr/>
          </p:nvSpPr>
          <p:spPr bwMode="auto">
            <a:xfrm>
              <a:off x="505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2" name="Line 119"/>
            <p:cNvSpPr>
              <a:spLocks noChangeShapeType="1"/>
            </p:cNvSpPr>
            <p:nvPr/>
          </p:nvSpPr>
          <p:spPr bwMode="auto">
            <a:xfrm>
              <a:off x="5064" y="249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3" name="Line 120"/>
            <p:cNvSpPr>
              <a:spLocks noChangeShapeType="1"/>
            </p:cNvSpPr>
            <p:nvPr/>
          </p:nvSpPr>
          <p:spPr bwMode="auto">
            <a:xfrm>
              <a:off x="5071" y="249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4" name="Line 121"/>
            <p:cNvSpPr>
              <a:spLocks noChangeShapeType="1"/>
            </p:cNvSpPr>
            <p:nvPr/>
          </p:nvSpPr>
          <p:spPr bwMode="auto">
            <a:xfrm>
              <a:off x="5086" y="249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05" name="Rectangle 122"/>
            <p:cNvSpPr>
              <a:spLocks noChangeArrowheads="1"/>
            </p:cNvSpPr>
            <p:nvPr/>
          </p:nvSpPr>
          <p:spPr bwMode="auto">
            <a:xfrm>
              <a:off x="4775" y="235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4n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6" name="Freeform 123"/>
            <p:cNvSpPr>
              <a:spLocks/>
            </p:cNvSpPr>
            <p:nvPr/>
          </p:nvSpPr>
          <p:spPr bwMode="auto">
            <a:xfrm>
              <a:off x="5124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7" name="Rectangle 124"/>
            <p:cNvSpPr>
              <a:spLocks noChangeArrowheads="1"/>
            </p:cNvSpPr>
            <p:nvPr/>
          </p:nvSpPr>
          <p:spPr bwMode="auto">
            <a:xfrm>
              <a:off x="5213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S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8" name="Freeform 125"/>
            <p:cNvSpPr>
              <a:spLocks/>
            </p:cNvSpPr>
            <p:nvPr/>
          </p:nvSpPr>
          <p:spPr bwMode="auto">
            <a:xfrm>
              <a:off x="4308" y="1893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09" name="Rectangle 126"/>
            <p:cNvSpPr>
              <a:spLocks noChangeArrowheads="1"/>
            </p:cNvSpPr>
            <p:nvPr/>
          </p:nvSpPr>
          <p:spPr bwMode="auto">
            <a:xfrm>
              <a:off x="4397" y="1947"/>
              <a:ext cx="9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S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10" name="Line 127"/>
            <p:cNvSpPr>
              <a:spLocks noChangeShapeType="1"/>
            </p:cNvSpPr>
            <p:nvPr/>
          </p:nvSpPr>
          <p:spPr bwMode="auto">
            <a:xfrm>
              <a:off x="4618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1" name="Line 128"/>
            <p:cNvSpPr>
              <a:spLocks noChangeShapeType="1"/>
            </p:cNvSpPr>
            <p:nvPr/>
          </p:nvSpPr>
          <p:spPr bwMode="auto">
            <a:xfrm>
              <a:off x="463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2" name="Line 129"/>
            <p:cNvSpPr>
              <a:spLocks noChangeShapeType="1"/>
            </p:cNvSpPr>
            <p:nvPr/>
          </p:nvSpPr>
          <p:spPr bwMode="auto">
            <a:xfrm>
              <a:off x="464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3" name="Line 130"/>
            <p:cNvSpPr>
              <a:spLocks noChangeShapeType="1"/>
            </p:cNvSpPr>
            <p:nvPr/>
          </p:nvSpPr>
          <p:spPr bwMode="auto">
            <a:xfrm>
              <a:off x="464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4" name="Line 131"/>
            <p:cNvSpPr>
              <a:spLocks noChangeShapeType="1"/>
            </p:cNvSpPr>
            <p:nvPr/>
          </p:nvSpPr>
          <p:spPr bwMode="auto">
            <a:xfrm>
              <a:off x="466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5" name="Line 132"/>
            <p:cNvSpPr>
              <a:spLocks noChangeShapeType="1"/>
            </p:cNvSpPr>
            <p:nvPr/>
          </p:nvSpPr>
          <p:spPr bwMode="auto">
            <a:xfrm>
              <a:off x="467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6" name="Line 133"/>
            <p:cNvSpPr>
              <a:spLocks noChangeShapeType="1"/>
            </p:cNvSpPr>
            <p:nvPr/>
          </p:nvSpPr>
          <p:spPr bwMode="auto">
            <a:xfrm>
              <a:off x="467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7" name="Line 134"/>
            <p:cNvSpPr>
              <a:spLocks noChangeShapeType="1"/>
            </p:cNvSpPr>
            <p:nvPr/>
          </p:nvSpPr>
          <p:spPr bwMode="auto">
            <a:xfrm>
              <a:off x="4693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8" name="Line 135"/>
            <p:cNvSpPr>
              <a:spLocks noChangeShapeType="1"/>
            </p:cNvSpPr>
            <p:nvPr/>
          </p:nvSpPr>
          <p:spPr bwMode="auto">
            <a:xfrm>
              <a:off x="470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19" name="Line 136"/>
            <p:cNvSpPr>
              <a:spLocks noChangeShapeType="1"/>
            </p:cNvSpPr>
            <p:nvPr/>
          </p:nvSpPr>
          <p:spPr bwMode="auto">
            <a:xfrm>
              <a:off x="4708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0" name="Line 137"/>
            <p:cNvSpPr>
              <a:spLocks noChangeShapeType="1"/>
            </p:cNvSpPr>
            <p:nvPr/>
          </p:nvSpPr>
          <p:spPr bwMode="auto">
            <a:xfrm>
              <a:off x="472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1" name="Line 138"/>
            <p:cNvSpPr>
              <a:spLocks noChangeShapeType="1"/>
            </p:cNvSpPr>
            <p:nvPr/>
          </p:nvSpPr>
          <p:spPr bwMode="auto">
            <a:xfrm>
              <a:off x="473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2" name="Line 139"/>
            <p:cNvSpPr>
              <a:spLocks noChangeShapeType="1"/>
            </p:cNvSpPr>
            <p:nvPr/>
          </p:nvSpPr>
          <p:spPr bwMode="auto">
            <a:xfrm>
              <a:off x="473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3" name="Line 140"/>
            <p:cNvSpPr>
              <a:spLocks noChangeShapeType="1"/>
            </p:cNvSpPr>
            <p:nvPr/>
          </p:nvSpPr>
          <p:spPr bwMode="auto">
            <a:xfrm>
              <a:off x="475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4" name="Line 141"/>
            <p:cNvSpPr>
              <a:spLocks noChangeShapeType="1"/>
            </p:cNvSpPr>
            <p:nvPr/>
          </p:nvSpPr>
          <p:spPr bwMode="auto">
            <a:xfrm>
              <a:off x="476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5" name="Line 142"/>
            <p:cNvSpPr>
              <a:spLocks noChangeShapeType="1"/>
            </p:cNvSpPr>
            <p:nvPr/>
          </p:nvSpPr>
          <p:spPr bwMode="auto">
            <a:xfrm>
              <a:off x="4769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6" name="Line 143"/>
            <p:cNvSpPr>
              <a:spLocks noChangeShapeType="1"/>
            </p:cNvSpPr>
            <p:nvPr/>
          </p:nvSpPr>
          <p:spPr bwMode="auto">
            <a:xfrm>
              <a:off x="478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7" name="Line 144"/>
            <p:cNvSpPr>
              <a:spLocks noChangeShapeType="1"/>
            </p:cNvSpPr>
            <p:nvPr/>
          </p:nvSpPr>
          <p:spPr bwMode="auto">
            <a:xfrm>
              <a:off x="479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8" name="Line 145"/>
            <p:cNvSpPr>
              <a:spLocks noChangeShapeType="1"/>
            </p:cNvSpPr>
            <p:nvPr/>
          </p:nvSpPr>
          <p:spPr bwMode="auto">
            <a:xfrm>
              <a:off x="479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29" name="Line 146"/>
            <p:cNvSpPr>
              <a:spLocks noChangeShapeType="1"/>
            </p:cNvSpPr>
            <p:nvPr/>
          </p:nvSpPr>
          <p:spPr bwMode="auto">
            <a:xfrm>
              <a:off x="481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0" name="Line 147"/>
            <p:cNvSpPr>
              <a:spLocks noChangeShapeType="1"/>
            </p:cNvSpPr>
            <p:nvPr/>
          </p:nvSpPr>
          <p:spPr bwMode="auto">
            <a:xfrm>
              <a:off x="4822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1" name="Line 148"/>
            <p:cNvSpPr>
              <a:spLocks noChangeShapeType="1"/>
            </p:cNvSpPr>
            <p:nvPr/>
          </p:nvSpPr>
          <p:spPr bwMode="auto">
            <a:xfrm>
              <a:off x="4829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2" name="Line 149"/>
            <p:cNvSpPr>
              <a:spLocks noChangeShapeType="1"/>
            </p:cNvSpPr>
            <p:nvPr/>
          </p:nvSpPr>
          <p:spPr bwMode="auto">
            <a:xfrm>
              <a:off x="4844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3" name="Line 150"/>
            <p:cNvSpPr>
              <a:spLocks noChangeShapeType="1"/>
            </p:cNvSpPr>
            <p:nvPr/>
          </p:nvSpPr>
          <p:spPr bwMode="auto">
            <a:xfrm>
              <a:off x="485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4" name="Line 151"/>
            <p:cNvSpPr>
              <a:spLocks noChangeShapeType="1"/>
            </p:cNvSpPr>
            <p:nvPr/>
          </p:nvSpPr>
          <p:spPr bwMode="auto">
            <a:xfrm>
              <a:off x="486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5" name="Line 152"/>
            <p:cNvSpPr>
              <a:spLocks noChangeShapeType="1"/>
            </p:cNvSpPr>
            <p:nvPr/>
          </p:nvSpPr>
          <p:spPr bwMode="auto">
            <a:xfrm>
              <a:off x="487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6" name="Line 153"/>
            <p:cNvSpPr>
              <a:spLocks noChangeShapeType="1"/>
            </p:cNvSpPr>
            <p:nvPr/>
          </p:nvSpPr>
          <p:spPr bwMode="auto">
            <a:xfrm>
              <a:off x="488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7" name="Line 154"/>
            <p:cNvSpPr>
              <a:spLocks noChangeShapeType="1"/>
            </p:cNvSpPr>
            <p:nvPr/>
          </p:nvSpPr>
          <p:spPr bwMode="auto">
            <a:xfrm>
              <a:off x="4890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8" name="Line 155"/>
            <p:cNvSpPr>
              <a:spLocks noChangeShapeType="1"/>
            </p:cNvSpPr>
            <p:nvPr/>
          </p:nvSpPr>
          <p:spPr bwMode="auto">
            <a:xfrm>
              <a:off x="490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39" name="Line 156"/>
            <p:cNvSpPr>
              <a:spLocks noChangeShapeType="1"/>
            </p:cNvSpPr>
            <p:nvPr/>
          </p:nvSpPr>
          <p:spPr bwMode="auto">
            <a:xfrm>
              <a:off x="4912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0" name="Line 157"/>
            <p:cNvSpPr>
              <a:spLocks noChangeShapeType="1"/>
            </p:cNvSpPr>
            <p:nvPr/>
          </p:nvSpPr>
          <p:spPr bwMode="auto">
            <a:xfrm>
              <a:off x="492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1" name="Line 158"/>
            <p:cNvSpPr>
              <a:spLocks noChangeShapeType="1"/>
            </p:cNvSpPr>
            <p:nvPr/>
          </p:nvSpPr>
          <p:spPr bwMode="auto">
            <a:xfrm>
              <a:off x="493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2" name="Line 159"/>
            <p:cNvSpPr>
              <a:spLocks noChangeShapeType="1"/>
            </p:cNvSpPr>
            <p:nvPr/>
          </p:nvSpPr>
          <p:spPr bwMode="auto">
            <a:xfrm>
              <a:off x="494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3" name="Line 160"/>
            <p:cNvSpPr>
              <a:spLocks noChangeShapeType="1"/>
            </p:cNvSpPr>
            <p:nvPr/>
          </p:nvSpPr>
          <p:spPr bwMode="auto">
            <a:xfrm>
              <a:off x="495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4" name="Line 161"/>
            <p:cNvSpPr>
              <a:spLocks noChangeShapeType="1"/>
            </p:cNvSpPr>
            <p:nvPr/>
          </p:nvSpPr>
          <p:spPr bwMode="auto">
            <a:xfrm>
              <a:off x="4965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5" name="Line 162"/>
            <p:cNvSpPr>
              <a:spLocks noChangeShapeType="1"/>
            </p:cNvSpPr>
            <p:nvPr/>
          </p:nvSpPr>
          <p:spPr bwMode="auto">
            <a:xfrm>
              <a:off x="4973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6" name="Line 163"/>
            <p:cNvSpPr>
              <a:spLocks noChangeShapeType="1"/>
            </p:cNvSpPr>
            <p:nvPr/>
          </p:nvSpPr>
          <p:spPr bwMode="auto">
            <a:xfrm>
              <a:off x="4980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7" name="Line 164"/>
            <p:cNvSpPr>
              <a:spLocks noChangeShapeType="1"/>
            </p:cNvSpPr>
            <p:nvPr/>
          </p:nvSpPr>
          <p:spPr bwMode="auto">
            <a:xfrm>
              <a:off x="499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8" name="Line 165"/>
            <p:cNvSpPr>
              <a:spLocks noChangeShapeType="1"/>
            </p:cNvSpPr>
            <p:nvPr/>
          </p:nvSpPr>
          <p:spPr bwMode="auto">
            <a:xfrm>
              <a:off x="500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49" name="Line 166"/>
            <p:cNvSpPr>
              <a:spLocks noChangeShapeType="1"/>
            </p:cNvSpPr>
            <p:nvPr/>
          </p:nvSpPr>
          <p:spPr bwMode="auto">
            <a:xfrm>
              <a:off x="501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0" name="Line 167"/>
            <p:cNvSpPr>
              <a:spLocks noChangeShapeType="1"/>
            </p:cNvSpPr>
            <p:nvPr/>
          </p:nvSpPr>
          <p:spPr bwMode="auto">
            <a:xfrm>
              <a:off x="502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1" name="Line 168"/>
            <p:cNvSpPr>
              <a:spLocks noChangeShapeType="1"/>
            </p:cNvSpPr>
            <p:nvPr/>
          </p:nvSpPr>
          <p:spPr bwMode="auto">
            <a:xfrm>
              <a:off x="5033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2" name="Line 169"/>
            <p:cNvSpPr>
              <a:spLocks noChangeShapeType="1"/>
            </p:cNvSpPr>
            <p:nvPr/>
          </p:nvSpPr>
          <p:spPr bwMode="auto">
            <a:xfrm>
              <a:off x="5041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3" name="Line 170"/>
            <p:cNvSpPr>
              <a:spLocks noChangeShapeType="1"/>
            </p:cNvSpPr>
            <p:nvPr/>
          </p:nvSpPr>
          <p:spPr bwMode="auto">
            <a:xfrm>
              <a:off x="505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4" name="Line 171"/>
            <p:cNvSpPr>
              <a:spLocks noChangeShapeType="1"/>
            </p:cNvSpPr>
            <p:nvPr/>
          </p:nvSpPr>
          <p:spPr bwMode="auto">
            <a:xfrm>
              <a:off x="5064" y="20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5" name="Line 172"/>
            <p:cNvSpPr>
              <a:spLocks noChangeShapeType="1"/>
            </p:cNvSpPr>
            <p:nvPr/>
          </p:nvSpPr>
          <p:spPr bwMode="auto">
            <a:xfrm>
              <a:off x="5071" y="20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6" name="Line 173"/>
            <p:cNvSpPr>
              <a:spLocks noChangeShapeType="1"/>
            </p:cNvSpPr>
            <p:nvPr/>
          </p:nvSpPr>
          <p:spPr bwMode="auto">
            <a:xfrm>
              <a:off x="5086" y="20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57" name="Rectangle 174"/>
            <p:cNvSpPr>
              <a:spLocks noChangeArrowheads="1"/>
            </p:cNvSpPr>
            <p:nvPr/>
          </p:nvSpPr>
          <p:spPr bwMode="auto">
            <a:xfrm>
              <a:off x="4775" y="1880"/>
              <a:ext cx="1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4n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58" name="Freeform 175"/>
            <p:cNvSpPr>
              <a:spLocks/>
            </p:cNvSpPr>
            <p:nvPr/>
          </p:nvSpPr>
          <p:spPr bwMode="auto">
            <a:xfrm>
              <a:off x="5124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59" name="Rectangle 176"/>
            <p:cNvSpPr>
              <a:spLocks noChangeArrowheads="1"/>
            </p:cNvSpPr>
            <p:nvPr/>
          </p:nvSpPr>
          <p:spPr bwMode="auto">
            <a:xfrm>
              <a:off x="5213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Y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0" name="Freeform 177"/>
            <p:cNvSpPr>
              <a:spLocks/>
            </p:cNvSpPr>
            <p:nvPr/>
          </p:nvSpPr>
          <p:spPr bwMode="auto">
            <a:xfrm>
              <a:off x="4308" y="1222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1" name="Rectangle 178"/>
            <p:cNvSpPr>
              <a:spLocks noChangeArrowheads="1"/>
            </p:cNvSpPr>
            <p:nvPr/>
          </p:nvSpPr>
          <p:spPr bwMode="auto">
            <a:xfrm>
              <a:off x="4397" y="1276"/>
              <a:ext cx="9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Y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2" name="Freeform 192"/>
            <p:cNvSpPr>
              <a:spLocks/>
            </p:cNvSpPr>
            <p:nvPr/>
          </p:nvSpPr>
          <p:spPr bwMode="auto">
            <a:xfrm>
              <a:off x="4716" y="551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3" name="Rectangle 193"/>
            <p:cNvSpPr>
              <a:spLocks noChangeArrowheads="1"/>
            </p:cNvSpPr>
            <p:nvPr/>
          </p:nvSpPr>
          <p:spPr bwMode="auto">
            <a:xfrm>
              <a:off x="4803" y="605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H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864" name="Line 194"/>
            <p:cNvSpPr>
              <a:spLocks noChangeShapeType="1"/>
            </p:cNvSpPr>
            <p:nvPr/>
          </p:nvSpPr>
          <p:spPr bwMode="auto">
            <a:xfrm>
              <a:off x="4618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5" name="Line 195"/>
            <p:cNvSpPr>
              <a:spLocks noChangeShapeType="1"/>
            </p:cNvSpPr>
            <p:nvPr/>
          </p:nvSpPr>
          <p:spPr bwMode="auto">
            <a:xfrm>
              <a:off x="463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6" name="Line 196"/>
            <p:cNvSpPr>
              <a:spLocks noChangeShapeType="1"/>
            </p:cNvSpPr>
            <p:nvPr/>
          </p:nvSpPr>
          <p:spPr bwMode="auto">
            <a:xfrm>
              <a:off x="464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7" name="Line 197"/>
            <p:cNvSpPr>
              <a:spLocks noChangeShapeType="1"/>
            </p:cNvSpPr>
            <p:nvPr/>
          </p:nvSpPr>
          <p:spPr bwMode="auto">
            <a:xfrm>
              <a:off x="464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8" name="Line 198"/>
            <p:cNvSpPr>
              <a:spLocks noChangeShapeType="1"/>
            </p:cNvSpPr>
            <p:nvPr/>
          </p:nvSpPr>
          <p:spPr bwMode="auto">
            <a:xfrm>
              <a:off x="466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69" name="Line 199"/>
            <p:cNvSpPr>
              <a:spLocks noChangeShapeType="1"/>
            </p:cNvSpPr>
            <p:nvPr/>
          </p:nvSpPr>
          <p:spPr bwMode="auto">
            <a:xfrm>
              <a:off x="467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0" name="Line 200"/>
            <p:cNvSpPr>
              <a:spLocks noChangeShapeType="1"/>
            </p:cNvSpPr>
            <p:nvPr/>
          </p:nvSpPr>
          <p:spPr bwMode="auto">
            <a:xfrm>
              <a:off x="467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1" name="Line 201"/>
            <p:cNvSpPr>
              <a:spLocks noChangeShapeType="1"/>
            </p:cNvSpPr>
            <p:nvPr/>
          </p:nvSpPr>
          <p:spPr bwMode="auto">
            <a:xfrm>
              <a:off x="4693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2" name="Line 202"/>
            <p:cNvSpPr>
              <a:spLocks noChangeShapeType="1"/>
            </p:cNvSpPr>
            <p:nvPr/>
          </p:nvSpPr>
          <p:spPr bwMode="auto">
            <a:xfrm>
              <a:off x="470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3" name="Line 203"/>
            <p:cNvSpPr>
              <a:spLocks noChangeShapeType="1"/>
            </p:cNvSpPr>
            <p:nvPr/>
          </p:nvSpPr>
          <p:spPr bwMode="auto">
            <a:xfrm>
              <a:off x="4708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4" name="Line 204"/>
            <p:cNvSpPr>
              <a:spLocks noChangeShapeType="1"/>
            </p:cNvSpPr>
            <p:nvPr/>
          </p:nvSpPr>
          <p:spPr bwMode="auto">
            <a:xfrm>
              <a:off x="472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5" name="Line 205"/>
            <p:cNvSpPr>
              <a:spLocks noChangeShapeType="1"/>
            </p:cNvSpPr>
            <p:nvPr/>
          </p:nvSpPr>
          <p:spPr bwMode="auto">
            <a:xfrm>
              <a:off x="473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6" name="Line 206"/>
            <p:cNvSpPr>
              <a:spLocks noChangeShapeType="1"/>
            </p:cNvSpPr>
            <p:nvPr/>
          </p:nvSpPr>
          <p:spPr bwMode="auto">
            <a:xfrm>
              <a:off x="473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7" name="Line 207"/>
            <p:cNvSpPr>
              <a:spLocks noChangeShapeType="1"/>
            </p:cNvSpPr>
            <p:nvPr/>
          </p:nvSpPr>
          <p:spPr bwMode="auto">
            <a:xfrm>
              <a:off x="475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8" name="Line 208"/>
            <p:cNvSpPr>
              <a:spLocks noChangeShapeType="1"/>
            </p:cNvSpPr>
            <p:nvPr/>
          </p:nvSpPr>
          <p:spPr bwMode="auto">
            <a:xfrm>
              <a:off x="476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79" name="Line 210"/>
            <p:cNvSpPr>
              <a:spLocks noChangeShapeType="1"/>
            </p:cNvSpPr>
            <p:nvPr/>
          </p:nvSpPr>
          <p:spPr bwMode="auto">
            <a:xfrm>
              <a:off x="4769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0" name="Line 211"/>
            <p:cNvSpPr>
              <a:spLocks noChangeShapeType="1"/>
            </p:cNvSpPr>
            <p:nvPr/>
          </p:nvSpPr>
          <p:spPr bwMode="auto">
            <a:xfrm>
              <a:off x="478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1" name="Line 212"/>
            <p:cNvSpPr>
              <a:spLocks noChangeShapeType="1"/>
            </p:cNvSpPr>
            <p:nvPr/>
          </p:nvSpPr>
          <p:spPr bwMode="auto">
            <a:xfrm>
              <a:off x="479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2" name="Line 213"/>
            <p:cNvSpPr>
              <a:spLocks noChangeShapeType="1"/>
            </p:cNvSpPr>
            <p:nvPr/>
          </p:nvSpPr>
          <p:spPr bwMode="auto">
            <a:xfrm>
              <a:off x="479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3" name="Line 214"/>
            <p:cNvSpPr>
              <a:spLocks noChangeShapeType="1"/>
            </p:cNvSpPr>
            <p:nvPr/>
          </p:nvSpPr>
          <p:spPr bwMode="auto">
            <a:xfrm>
              <a:off x="481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4" name="Line 215"/>
            <p:cNvSpPr>
              <a:spLocks noChangeShapeType="1"/>
            </p:cNvSpPr>
            <p:nvPr/>
          </p:nvSpPr>
          <p:spPr bwMode="auto">
            <a:xfrm>
              <a:off x="4822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5" name="Line 216"/>
            <p:cNvSpPr>
              <a:spLocks noChangeShapeType="1"/>
            </p:cNvSpPr>
            <p:nvPr/>
          </p:nvSpPr>
          <p:spPr bwMode="auto">
            <a:xfrm>
              <a:off x="4829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6" name="Line 217"/>
            <p:cNvSpPr>
              <a:spLocks noChangeShapeType="1"/>
            </p:cNvSpPr>
            <p:nvPr/>
          </p:nvSpPr>
          <p:spPr bwMode="auto">
            <a:xfrm>
              <a:off x="4844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7" name="Line 218"/>
            <p:cNvSpPr>
              <a:spLocks noChangeShapeType="1"/>
            </p:cNvSpPr>
            <p:nvPr/>
          </p:nvSpPr>
          <p:spPr bwMode="auto">
            <a:xfrm>
              <a:off x="485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8" name="Line 219"/>
            <p:cNvSpPr>
              <a:spLocks noChangeShapeType="1"/>
            </p:cNvSpPr>
            <p:nvPr/>
          </p:nvSpPr>
          <p:spPr bwMode="auto">
            <a:xfrm>
              <a:off x="486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89" name="Line 220"/>
            <p:cNvSpPr>
              <a:spLocks noChangeShapeType="1"/>
            </p:cNvSpPr>
            <p:nvPr/>
          </p:nvSpPr>
          <p:spPr bwMode="auto">
            <a:xfrm>
              <a:off x="487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0" name="Line 221"/>
            <p:cNvSpPr>
              <a:spLocks noChangeShapeType="1"/>
            </p:cNvSpPr>
            <p:nvPr/>
          </p:nvSpPr>
          <p:spPr bwMode="auto">
            <a:xfrm>
              <a:off x="488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1" name="Line 222"/>
            <p:cNvSpPr>
              <a:spLocks noChangeShapeType="1"/>
            </p:cNvSpPr>
            <p:nvPr/>
          </p:nvSpPr>
          <p:spPr bwMode="auto">
            <a:xfrm>
              <a:off x="4890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2" name="Line 223"/>
            <p:cNvSpPr>
              <a:spLocks noChangeShapeType="1"/>
            </p:cNvSpPr>
            <p:nvPr/>
          </p:nvSpPr>
          <p:spPr bwMode="auto">
            <a:xfrm>
              <a:off x="490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3" name="Line 224"/>
            <p:cNvSpPr>
              <a:spLocks noChangeShapeType="1"/>
            </p:cNvSpPr>
            <p:nvPr/>
          </p:nvSpPr>
          <p:spPr bwMode="auto">
            <a:xfrm>
              <a:off x="4912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4" name="Line 225"/>
            <p:cNvSpPr>
              <a:spLocks noChangeShapeType="1"/>
            </p:cNvSpPr>
            <p:nvPr/>
          </p:nvSpPr>
          <p:spPr bwMode="auto">
            <a:xfrm>
              <a:off x="492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5" name="Line 226"/>
            <p:cNvSpPr>
              <a:spLocks noChangeShapeType="1"/>
            </p:cNvSpPr>
            <p:nvPr/>
          </p:nvSpPr>
          <p:spPr bwMode="auto">
            <a:xfrm>
              <a:off x="493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6" name="Line 227"/>
            <p:cNvSpPr>
              <a:spLocks noChangeShapeType="1"/>
            </p:cNvSpPr>
            <p:nvPr/>
          </p:nvSpPr>
          <p:spPr bwMode="auto">
            <a:xfrm>
              <a:off x="494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7" name="Line 228"/>
            <p:cNvSpPr>
              <a:spLocks noChangeShapeType="1"/>
            </p:cNvSpPr>
            <p:nvPr/>
          </p:nvSpPr>
          <p:spPr bwMode="auto">
            <a:xfrm>
              <a:off x="495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8" name="Line 229"/>
            <p:cNvSpPr>
              <a:spLocks noChangeShapeType="1"/>
            </p:cNvSpPr>
            <p:nvPr/>
          </p:nvSpPr>
          <p:spPr bwMode="auto">
            <a:xfrm>
              <a:off x="4965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99" name="Line 230"/>
            <p:cNvSpPr>
              <a:spLocks noChangeShapeType="1"/>
            </p:cNvSpPr>
            <p:nvPr/>
          </p:nvSpPr>
          <p:spPr bwMode="auto">
            <a:xfrm>
              <a:off x="4973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0" name="Line 231"/>
            <p:cNvSpPr>
              <a:spLocks noChangeShapeType="1"/>
            </p:cNvSpPr>
            <p:nvPr/>
          </p:nvSpPr>
          <p:spPr bwMode="auto">
            <a:xfrm>
              <a:off x="4980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1" name="Line 232"/>
            <p:cNvSpPr>
              <a:spLocks noChangeShapeType="1"/>
            </p:cNvSpPr>
            <p:nvPr/>
          </p:nvSpPr>
          <p:spPr bwMode="auto">
            <a:xfrm>
              <a:off x="499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2" name="Line 233"/>
            <p:cNvSpPr>
              <a:spLocks noChangeShapeType="1"/>
            </p:cNvSpPr>
            <p:nvPr/>
          </p:nvSpPr>
          <p:spPr bwMode="auto">
            <a:xfrm>
              <a:off x="500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3" name="Line 234"/>
            <p:cNvSpPr>
              <a:spLocks noChangeShapeType="1"/>
            </p:cNvSpPr>
            <p:nvPr/>
          </p:nvSpPr>
          <p:spPr bwMode="auto">
            <a:xfrm>
              <a:off x="501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4" name="Line 235"/>
            <p:cNvSpPr>
              <a:spLocks noChangeShapeType="1"/>
            </p:cNvSpPr>
            <p:nvPr/>
          </p:nvSpPr>
          <p:spPr bwMode="auto">
            <a:xfrm>
              <a:off x="502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5" name="Line 236"/>
            <p:cNvSpPr>
              <a:spLocks noChangeShapeType="1"/>
            </p:cNvSpPr>
            <p:nvPr/>
          </p:nvSpPr>
          <p:spPr bwMode="auto">
            <a:xfrm>
              <a:off x="5033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6" name="Line 237"/>
            <p:cNvSpPr>
              <a:spLocks noChangeShapeType="1"/>
            </p:cNvSpPr>
            <p:nvPr/>
          </p:nvSpPr>
          <p:spPr bwMode="auto">
            <a:xfrm>
              <a:off x="5041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7" name="Line 238"/>
            <p:cNvSpPr>
              <a:spLocks noChangeShapeType="1"/>
            </p:cNvSpPr>
            <p:nvPr/>
          </p:nvSpPr>
          <p:spPr bwMode="auto">
            <a:xfrm>
              <a:off x="505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8" name="Line 239"/>
            <p:cNvSpPr>
              <a:spLocks noChangeShapeType="1"/>
            </p:cNvSpPr>
            <p:nvPr/>
          </p:nvSpPr>
          <p:spPr bwMode="auto">
            <a:xfrm>
              <a:off x="5064" y="1356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09" name="Line 240"/>
            <p:cNvSpPr>
              <a:spLocks noChangeShapeType="1"/>
            </p:cNvSpPr>
            <p:nvPr/>
          </p:nvSpPr>
          <p:spPr bwMode="auto">
            <a:xfrm>
              <a:off x="5071" y="1356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0" name="Line 241"/>
            <p:cNvSpPr>
              <a:spLocks noChangeShapeType="1"/>
            </p:cNvSpPr>
            <p:nvPr/>
          </p:nvSpPr>
          <p:spPr bwMode="auto">
            <a:xfrm>
              <a:off x="5086" y="1356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1" name="Rectangle 242"/>
            <p:cNvSpPr>
              <a:spLocks noChangeArrowheads="1"/>
            </p:cNvSpPr>
            <p:nvPr/>
          </p:nvSpPr>
          <p:spPr bwMode="auto">
            <a:xfrm>
              <a:off x="4812" y="120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12" name="Line 243"/>
            <p:cNvSpPr>
              <a:spLocks noChangeShapeType="1"/>
            </p:cNvSpPr>
            <p:nvPr/>
          </p:nvSpPr>
          <p:spPr bwMode="auto">
            <a:xfrm>
              <a:off x="4618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3" name="Line 244"/>
            <p:cNvSpPr>
              <a:spLocks noChangeShapeType="1"/>
            </p:cNvSpPr>
            <p:nvPr/>
          </p:nvSpPr>
          <p:spPr bwMode="auto">
            <a:xfrm>
              <a:off x="463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4" name="Line 245"/>
            <p:cNvSpPr>
              <a:spLocks noChangeShapeType="1"/>
            </p:cNvSpPr>
            <p:nvPr/>
          </p:nvSpPr>
          <p:spPr bwMode="auto">
            <a:xfrm>
              <a:off x="464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5" name="Line 246"/>
            <p:cNvSpPr>
              <a:spLocks noChangeShapeType="1"/>
            </p:cNvSpPr>
            <p:nvPr/>
          </p:nvSpPr>
          <p:spPr bwMode="auto">
            <a:xfrm>
              <a:off x="464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6" name="Line 247"/>
            <p:cNvSpPr>
              <a:spLocks noChangeShapeType="1"/>
            </p:cNvSpPr>
            <p:nvPr/>
          </p:nvSpPr>
          <p:spPr bwMode="auto">
            <a:xfrm>
              <a:off x="466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7" name="Line 248"/>
            <p:cNvSpPr>
              <a:spLocks noChangeShapeType="1"/>
            </p:cNvSpPr>
            <p:nvPr/>
          </p:nvSpPr>
          <p:spPr bwMode="auto">
            <a:xfrm>
              <a:off x="467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8" name="Line 249"/>
            <p:cNvSpPr>
              <a:spLocks noChangeShapeType="1"/>
            </p:cNvSpPr>
            <p:nvPr/>
          </p:nvSpPr>
          <p:spPr bwMode="auto">
            <a:xfrm>
              <a:off x="467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19" name="Line 250"/>
            <p:cNvSpPr>
              <a:spLocks noChangeShapeType="1"/>
            </p:cNvSpPr>
            <p:nvPr/>
          </p:nvSpPr>
          <p:spPr bwMode="auto">
            <a:xfrm>
              <a:off x="4693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0" name="Line 251"/>
            <p:cNvSpPr>
              <a:spLocks noChangeShapeType="1"/>
            </p:cNvSpPr>
            <p:nvPr/>
          </p:nvSpPr>
          <p:spPr bwMode="auto">
            <a:xfrm>
              <a:off x="470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1" name="Line 252"/>
            <p:cNvSpPr>
              <a:spLocks noChangeShapeType="1"/>
            </p:cNvSpPr>
            <p:nvPr/>
          </p:nvSpPr>
          <p:spPr bwMode="auto">
            <a:xfrm>
              <a:off x="4708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2" name="Line 253"/>
            <p:cNvSpPr>
              <a:spLocks noChangeShapeType="1"/>
            </p:cNvSpPr>
            <p:nvPr/>
          </p:nvSpPr>
          <p:spPr bwMode="auto">
            <a:xfrm>
              <a:off x="4724" y="3168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3" name="Line 254"/>
            <p:cNvSpPr>
              <a:spLocks noChangeShapeType="1"/>
            </p:cNvSpPr>
            <p:nvPr/>
          </p:nvSpPr>
          <p:spPr bwMode="auto">
            <a:xfrm>
              <a:off x="473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4" name="Line 255"/>
            <p:cNvSpPr>
              <a:spLocks noChangeShapeType="1"/>
            </p:cNvSpPr>
            <p:nvPr/>
          </p:nvSpPr>
          <p:spPr bwMode="auto">
            <a:xfrm>
              <a:off x="473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5" name="Line 256"/>
            <p:cNvSpPr>
              <a:spLocks noChangeShapeType="1"/>
            </p:cNvSpPr>
            <p:nvPr/>
          </p:nvSpPr>
          <p:spPr bwMode="auto">
            <a:xfrm>
              <a:off x="475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6" name="Line 257"/>
            <p:cNvSpPr>
              <a:spLocks noChangeShapeType="1"/>
            </p:cNvSpPr>
            <p:nvPr/>
          </p:nvSpPr>
          <p:spPr bwMode="auto">
            <a:xfrm>
              <a:off x="476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7" name="Line 258"/>
            <p:cNvSpPr>
              <a:spLocks noChangeShapeType="1"/>
            </p:cNvSpPr>
            <p:nvPr/>
          </p:nvSpPr>
          <p:spPr bwMode="auto">
            <a:xfrm>
              <a:off x="4769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8" name="Line 259"/>
            <p:cNvSpPr>
              <a:spLocks noChangeShapeType="1"/>
            </p:cNvSpPr>
            <p:nvPr/>
          </p:nvSpPr>
          <p:spPr bwMode="auto">
            <a:xfrm>
              <a:off x="478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29" name="Line 260"/>
            <p:cNvSpPr>
              <a:spLocks noChangeShapeType="1"/>
            </p:cNvSpPr>
            <p:nvPr/>
          </p:nvSpPr>
          <p:spPr bwMode="auto">
            <a:xfrm>
              <a:off x="479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0" name="Line 261"/>
            <p:cNvSpPr>
              <a:spLocks noChangeShapeType="1"/>
            </p:cNvSpPr>
            <p:nvPr/>
          </p:nvSpPr>
          <p:spPr bwMode="auto">
            <a:xfrm>
              <a:off x="479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1" name="Line 262"/>
            <p:cNvSpPr>
              <a:spLocks noChangeShapeType="1"/>
            </p:cNvSpPr>
            <p:nvPr/>
          </p:nvSpPr>
          <p:spPr bwMode="auto">
            <a:xfrm>
              <a:off x="481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2" name="Line 263"/>
            <p:cNvSpPr>
              <a:spLocks noChangeShapeType="1"/>
            </p:cNvSpPr>
            <p:nvPr/>
          </p:nvSpPr>
          <p:spPr bwMode="auto">
            <a:xfrm>
              <a:off x="4822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3" name="Line 264"/>
            <p:cNvSpPr>
              <a:spLocks noChangeShapeType="1"/>
            </p:cNvSpPr>
            <p:nvPr/>
          </p:nvSpPr>
          <p:spPr bwMode="auto">
            <a:xfrm>
              <a:off x="4829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4" name="Line 265"/>
            <p:cNvSpPr>
              <a:spLocks noChangeShapeType="1"/>
            </p:cNvSpPr>
            <p:nvPr/>
          </p:nvSpPr>
          <p:spPr bwMode="auto">
            <a:xfrm>
              <a:off x="4844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5" name="Line 266"/>
            <p:cNvSpPr>
              <a:spLocks noChangeShapeType="1"/>
            </p:cNvSpPr>
            <p:nvPr/>
          </p:nvSpPr>
          <p:spPr bwMode="auto">
            <a:xfrm>
              <a:off x="485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6" name="Line 267"/>
            <p:cNvSpPr>
              <a:spLocks noChangeShapeType="1"/>
            </p:cNvSpPr>
            <p:nvPr/>
          </p:nvSpPr>
          <p:spPr bwMode="auto">
            <a:xfrm>
              <a:off x="486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7" name="Line 268"/>
            <p:cNvSpPr>
              <a:spLocks noChangeShapeType="1"/>
            </p:cNvSpPr>
            <p:nvPr/>
          </p:nvSpPr>
          <p:spPr bwMode="auto">
            <a:xfrm>
              <a:off x="487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8" name="Line 269"/>
            <p:cNvSpPr>
              <a:spLocks noChangeShapeType="1"/>
            </p:cNvSpPr>
            <p:nvPr/>
          </p:nvSpPr>
          <p:spPr bwMode="auto">
            <a:xfrm>
              <a:off x="488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39" name="Line 270"/>
            <p:cNvSpPr>
              <a:spLocks noChangeShapeType="1"/>
            </p:cNvSpPr>
            <p:nvPr/>
          </p:nvSpPr>
          <p:spPr bwMode="auto">
            <a:xfrm>
              <a:off x="4890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0" name="Line 271"/>
            <p:cNvSpPr>
              <a:spLocks noChangeShapeType="1"/>
            </p:cNvSpPr>
            <p:nvPr/>
          </p:nvSpPr>
          <p:spPr bwMode="auto">
            <a:xfrm>
              <a:off x="490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1" name="Line 272"/>
            <p:cNvSpPr>
              <a:spLocks noChangeShapeType="1"/>
            </p:cNvSpPr>
            <p:nvPr/>
          </p:nvSpPr>
          <p:spPr bwMode="auto">
            <a:xfrm>
              <a:off x="4912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2" name="Line 273"/>
            <p:cNvSpPr>
              <a:spLocks noChangeShapeType="1"/>
            </p:cNvSpPr>
            <p:nvPr/>
          </p:nvSpPr>
          <p:spPr bwMode="auto">
            <a:xfrm>
              <a:off x="492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3" name="Line 274"/>
            <p:cNvSpPr>
              <a:spLocks noChangeShapeType="1"/>
            </p:cNvSpPr>
            <p:nvPr/>
          </p:nvSpPr>
          <p:spPr bwMode="auto">
            <a:xfrm>
              <a:off x="493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4" name="Line 275"/>
            <p:cNvSpPr>
              <a:spLocks noChangeShapeType="1"/>
            </p:cNvSpPr>
            <p:nvPr/>
          </p:nvSpPr>
          <p:spPr bwMode="auto">
            <a:xfrm>
              <a:off x="494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5" name="Line 276"/>
            <p:cNvSpPr>
              <a:spLocks noChangeShapeType="1"/>
            </p:cNvSpPr>
            <p:nvPr/>
          </p:nvSpPr>
          <p:spPr bwMode="auto">
            <a:xfrm>
              <a:off x="495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6" name="Line 277"/>
            <p:cNvSpPr>
              <a:spLocks noChangeShapeType="1"/>
            </p:cNvSpPr>
            <p:nvPr/>
          </p:nvSpPr>
          <p:spPr bwMode="auto">
            <a:xfrm>
              <a:off x="4965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7" name="Line 278"/>
            <p:cNvSpPr>
              <a:spLocks noChangeShapeType="1"/>
            </p:cNvSpPr>
            <p:nvPr/>
          </p:nvSpPr>
          <p:spPr bwMode="auto">
            <a:xfrm>
              <a:off x="4973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8" name="Line 279"/>
            <p:cNvSpPr>
              <a:spLocks noChangeShapeType="1"/>
            </p:cNvSpPr>
            <p:nvPr/>
          </p:nvSpPr>
          <p:spPr bwMode="auto">
            <a:xfrm>
              <a:off x="4980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49" name="Line 280"/>
            <p:cNvSpPr>
              <a:spLocks noChangeShapeType="1"/>
            </p:cNvSpPr>
            <p:nvPr/>
          </p:nvSpPr>
          <p:spPr bwMode="auto">
            <a:xfrm>
              <a:off x="499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0" name="Line 281"/>
            <p:cNvSpPr>
              <a:spLocks noChangeShapeType="1"/>
            </p:cNvSpPr>
            <p:nvPr/>
          </p:nvSpPr>
          <p:spPr bwMode="auto">
            <a:xfrm>
              <a:off x="500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1" name="Line 282"/>
            <p:cNvSpPr>
              <a:spLocks noChangeShapeType="1"/>
            </p:cNvSpPr>
            <p:nvPr/>
          </p:nvSpPr>
          <p:spPr bwMode="auto">
            <a:xfrm>
              <a:off x="501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2" name="Line 283"/>
            <p:cNvSpPr>
              <a:spLocks noChangeShapeType="1"/>
            </p:cNvSpPr>
            <p:nvPr/>
          </p:nvSpPr>
          <p:spPr bwMode="auto">
            <a:xfrm>
              <a:off x="502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3" name="Line 284"/>
            <p:cNvSpPr>
              <a:spLocks noChangeShapeType="1"/>
            </p:cNvSpPr>
            <p:nvPr/>
          </p:nvSpPr>
          <p:spPr bwMode="auto">
            <a:xfrm>
              <a:off x="5033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4" name="Line 285"/>
            <p:cNvSpPr>
              <a:spLocks noChangeShapeType="1"/>
            </p:cNvSpPr>
            <p:nvPr/>
          </p:nvSpPr>
          <p:spPr bwMode="auto">
            <a:xfrm>
              <a:off x="5041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5" name="Line 286"/>
            <p:cNvSpPr>
              <a:spLocks noChangeShapeType="1"/>
            </p:cNvSpPr>
            <p:nvPr/>
          </p:nvSpPr>
          <p:spPr bwMode="auto">
            <a:xfrm>
              <a:off x="505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6" name="Line 287"/>
            <p:cNvSpPr>
              <a:spLocks noChangeShapeType="1"/>
            </p:cNvSpPr>
            <p:nvPr/>
          </p:nvSpPr>
          <p:spPr bwMode="auto">
            <a:xfrm>
              <a:off x="5064" y="3168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7" name="Line 288"/>
            <p:cNvSpPr>
              <a:spLocks noChangeShapeType="1"/>
            </p:cNvSpPr>
            <p:nvPr/>
          </p:nvSpPr>
          <p:spPr bwMode="auto">
            <a:xfrm>
              <a:off x="5071" y="3168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8" name="Line 289"/>
            <p:cNvSpPr>
              <a:spLocks noChangeShapeType="1"/>
            </p:cNvSpPr>
            <p:nvPr/>
          </p:nvSpPr>
          <p:spPr bwMode="auto">
            <a:xfrm>
              <a:off x="5086" y="3168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59" name="Rectangle 290"/>
            <p:cNvSpPr>
              <a:spLocks noChangeArrowheads="1"/>
            </p:cNvSpPr>
            <p:nvPr/>
          </p:nvSpPr>
          <p:spPr bwMode="auto">
            <a:xfrm>
              <a:off x="4812" y="3029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0" name="Freeform 291"/>
            <p:cNvSpPr>
              <a:spLocks/>
            </p:cNvSpPr>
            <p:nvPr/>
          </p:nvSpPr>
          <p:spPr bwMode="auto">
            <a:xfrm>
              <a:off x="4308" y="3493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1" name="Rectangle 292"/>
            <p:cNvSpPr>
              <a:spLocks noChangeArrowheads="1"/>
            </p:cNvSpPr>
            <p:nvPr/>
          </p:nvSpPr>
          <p:spPr bwMode="auto">
            <a:xfrm>
              <a:off x="4397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X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2" name="Freeform 293"/>
            <p:cNvSpPr>
              <a:spLocks/>
            </p:cNvSpPr>
            <p:nvPr/>
          </p:nvSpPr>
          <p:spPr bwMode="auto">
            <a:xfrm>
              <a:off x="5124" y="3504"/>
              <a:ext cx="272" cy="269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FF00"/>
            </a:solidFill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3" name="Rectangle 294"/>
            <p:cNvSpPr>
              <a:spLocks noChangeArrowheads="1"/>
            </p:cNvSpPr>
            <p:nvPr/>
          </p:nvSpPr>
          <p:spPr bwMode="auto">
            <a:xfrm>
              <a:off x="5213" y="3547"/>
              <a:ext cx="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X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964" name="Line 295"/>
            <p:cNvSpPr>
              <a:spLocks noChangeShapeType="1"/>
            </p:cNvSpPr>
            <p:nvPr/>
          </p:nvSpPr>
          <p:spPr bwMode="auto">
            <a:xfrm>
              <a:off x="4618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5" name="Line 296"/>
            <p:cNvSpPr>
              <a:spLocks noChangeShapeType="1"/>
            </p:cNvSpPr>
            <p:nvPr/>
          </p:nvSpPr>
          <p:spPr bwMode="auto">
            <a:xfrm>
              <a:off x="463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6" name="Line 297"/>
            <p:cNvSpPr>
              <a:spLocks noChangeShapeType="1"/>
            </p:cNvSpPr>
            <p:nvPr/>
          </p:nvSpPr>
          <p:spPr bwMode="auto">
            <a:xfrm>
              <a:off x="464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7" name="Line 298"/>
            <p:cNvSpPr>
              <a:spLocks noChangeShapeType="1"/>
            </p:cNvSpPr>
            <p:nvPr/>
          </p:nvSpPr>
          <p:spPr bwMode="auto">
            <a:xfrm>
              <a:off x="464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8" name="Line 299"/>
            <p:cNvSpPr>
              <a:spLocks noChangeShapeType="1"/>
            </p:cNvSpPr>
            <p:nvPr/>
          </p:nvSpPr>
          <p:spPr bwMode="auto">
            <a:xfrm>
              <a:off x="466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69" name="Line 300"/>
            <p:cNvSpPr>
              <a:spLocks noChangeShapeType="1"/>
            </p:cNvSpPr>
            <p:nvPr/>
          </p:nvSpPr>
          <p:spPr bwMode="auto">
            <a:xfrm>
              <a:off x="467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0" name="Line 301"/>
            <p:cNvSpPr>
              <a:spLocks noChangeShapeType="1"/>
            </p:cNvSpPr>
            <p:nvPr/>
          </p:nvSpPr>
          <p:spPr bwMode="auto">
            <a:xfrm>
              <a:off x="467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1" name="Line 302"/>
            <p:cNvSpPr>
              <a:spLocks noChangeShapeType="1"/>
            </p:cNvSpPr>
            <p:nvPr/>
          </p:nvSpPr>
          <p:spPr bwMode="auto">
            <a:xfrm>
              <a:off x="4693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2" name="Line 303"/>
            <p:cNvSpPr>
              <a:spLocks noChangeShapeType="1"/>
            </p:cNvSpPr>
            <p:nvPr/>
          </p:nvSpPr>
          <p:spPr bwMode="auto">
            <a:xfrm>
              <a:off x="470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3" name="Line 304"/>
            <p:cNvSpPr>
              <a:spLocks noChangeShapeType="1"/>
            </p:cNvSpPr>
            <p:nvPr/>
          </p:nvSpPr>
          <p:spPr bwMode="auto">
            <a:xfrm>
              <a:off x="4708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4" name="Line 305"/>
            <p:cNvSpPr>
              <a:spLocks noChangeShapeType="1"/>
            </p:cNvSpPr>
            <p:nvPr/>
          </p:nvSpPr>
          <p:spPr bwMode="auto">
            <a:xfrm>
              <a:off x="4724" y="3627"/>
              <a:ext cx="0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5" name="Line 306"/>
            <p:cNvSpPr>
              <a:spLocks noChangeShapeType="1"/>
            </p:cNvSpPr>
            <p:nvPr/>
          </p:nvSpPr>
          <p:spPr bwMode="auto">
            <a:xfrm>
              <a:off x="473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6" name="Line 307"/>
            <p:cNvSpPr>
              <a:spLocks noChangeShapeType="1"/>
            </p:cNvSpPr>
            <p:nvPr/>
          </p:nvSpPr>
          <p:spPr bwMode="auto">
            <a:xfrm>
              <a:off x="473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7" name="Line 308"/>
            <p:cNvSpPr>
              <a:spLocks noChangeShapeType="1"/>
            </p:cNvSpPr>
            <p:nvPr/>
          </p:nvSpPr>
          <p:spPr bwMode="auto">
            <a:xfrm>
              <a:off x="475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8" name="Line 309"/>
            <p:cNvSpPr>
              <a:spLocks noChangeShapeType="1"/>
            </p:cNvSpPr>
            <p:nvPr/>
          </p:nvSpPr>
          <p:spPr bwMode="auto">
            <a:xfrm>
              <a:off x="476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79" name="Line 310"/>
            <p:cNvSpPr>
              <a:spLocks noChangeShapeType="1"/>
            </p:cNvSpPr>
            <p:nvPr/>
          </p:nvSpPr>
          <p:spPr bwMode="auto">
            <a:xfrm>
              <a:off x="4769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0" name="Line 311"/>
            <p:cNvSpPr>
              <a:spLocks noChangeShapeType="1"/>
            </p:cNvSpPr>
            <p:nvPr/>
          </p:nvSpPr>
          <p:spPr bwMode="auto">
            <a:xfrm>
              <a:off x="478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1" name="Line 312"/>
            <p:cNvSpPr>
              <a:spLocks noChangeShapeType="1"/>
            </p:cNvSpPr>
            <p:nvPr/>
          </p:nvSpPr>
          <p:spPr bwMode="auto">
            <a:xfrm>
              <a:off x="479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2" name="Line 313"/>
            <p:cNvSpPr>
              <a:spLocks noChangeShapeType="1"/>
            </p:cNvSpPr>
            <p:nvPr/>
          </p:nvSpPr>
          <p:spPr bwMode="auto">
            <a:xfrm>
              <a:off x="479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3" name="Line 314"/>
            <p:cNvSpPr>
              <a:spLocks noChangeShapeType="1"/>
            </p:cNvSpPr>
            <p:nvPr/>
          </p:nvSpPr>
          <p:spPr bwMode="auto">
            <a:xfrm>
              <a:off x="481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4" name="Line 315"/>
            <p:cNvSpPr>
              <a:spLocks noChangeShapeType="1"/>
            </p:cNvSpPr>
            <p:nvPr/>
          </p:nvSpPr>
          <p:spPr bwMode="auto">
            <a:xfrm>
              <a:off x="4822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5" name="Line 316"/>
            <p:cNvSpPr>
              <a:spLocks noChangeShapeType="1"/>
            </p:cNvSpPr>
            <p:nvPr/>
          </p:nvSpPr>
          <p:spPr bwMode="auto">
            <a:xfrm>
              <a:off x="4829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6" name="Line 317"/>
            <p:cNvSpPr>
              <a:spLocks noChangeShapeType="1"/>
            </p:cNvSpPr>
            <p:nvPr/>
          </p:nvSpPr>
          <p:spPr bwMode="auto">
            <a:xfrm>
              <a:off x="4844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7" name="Line 318"/>
            <p:cNvSpPr>
              <a:spLocks noChangeShapeType="1"/>
            </p:cNvSpPr>
            <p:nvPr/>
          </p:nvSpPr>
          <p:spPr bwMode="auto">
            <a:xfrm>
              <a:off x="485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8" name="Line 319"/>
            <p:cNvSpPr>
              <a:spLocks noChangeShapeType="1"/>
            </p:cNvSpPr>
            <p:nvPr/>
          </p:nvSpPr>
          <p:spPr bwMode="auto">
            <a:xfrm>
              <a:off x="486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89" name="Line 320"/>
            <p:cNvSpPr>
              <a:spLocks noChangeShapeType="1"/>
            </p:cNvSpPr>
            <p:nvPr/>
          </p:nvSpPr>
          <p:spPr bwMode="auto">
            <a:xfrm>
              <a:off x="487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0" name="Line 321"/>
            <p:cNvSpPr>
              <a:spLocks noChangeShapeType="1"/>
            </p:cNvSpPr>
            <p:nvPr/>
          </p:nvSpPr>
          <p:spPr bwMode="auto">
            <a:xfrm>
              <a:off x="488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1" name="Line 322"/>
            <p:cNvSpPr>
              <a:spLocks noChangeShapeType="1"/>
            </p:cNvSpPr>
            <p:nvPr/>
          </p:nvSpPr>
          <p:spPr bwMode="auto">
            <a:xfrm>
              <a:off x="4890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2" name="Line 323"/>
            <p:cNvSpPr>
              <a:spLocks noChangeShapeType="1"/>
            </p:cNvSpPr>
            <p:nvPr/>
          </p:nvSpPr>
          <p:spPr bwMode="auto">
            <a:xfrm>
              <a:off x="490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3" name="Line 324"/>
            <p:cNvSpPr>
              <a:spLocks noChangeShapeType="1"/>
            </p:cNvSpPr>
            <p:nvPr/>
          </p:nvSpPr>
          <p:spPr bwMode="auto">
            <a:xfrm>
              <a:off x="4912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4" name="Line 325"/>
            <p:cNvSpPr>
              <a:spLocks noChangeShapeType="1"/>
            </p:cNvSpPr>
            <p:nvPr/>
          </p:nvSpPr>
          <p:spPr bwMode="auto">
            <a:xfrm>
              <a:off x="492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5" name="Line 326"/>
            <p:cNvSpPr>
              <a:spLocks noChangeShapeType="1"/>
            </p:cNvSpPr>
            <p:nvPr/>
          </p:nvSpPr>
          <p:spPr bwMode="auto">
            <a:xfrm>
              <a:off x="493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6" name="Line 327"/>
            <p:cNvSpPr>
              <a:spLocks noChangeShapeType="1"/>
            </p:cNvSpPr>
            <p:nvPr/>
          </p:nvSpPr>
          <p:spPr bwMode="auto">
            <a:xfrm>
              <a:off x="494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7" name="Line 328"/>
            <p:cNvSpPr>
              <a:spLocks noChangeShapeType="1"/>
            </p:cNvSpPr>
            <p:nvPr/>
          </p:nvSpPr>
          <p:spPr bwMode="auto">
            <a:xfrm>
              <a:off x="495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8" name="Line 329"/>
            <p:cNvSpPr>
              <a:spLocks noChangeShapeType="1"/>
            </p:cNvSpPr>
            <p:nvPr/>
          </p:nvSpPr>
          <p:spPr bwMode="auto">
            <a:xfrm>
              <a:off x="4965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999" name="Line 330"/>
            <p:cNvSpPr>
              <a:spLocks noChangeShapeType="1"/>
            </p:cNvSpPr>
            <p:nvPr/>
          </p:nvSpPr>
          <p:spPr bwMode="auto">
            <a:xfrm>
              <a:off x="4973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0" name="Line 331"/>
            <p:cNvSpPr>
              <a:spLocks noChangeShapeType="1"/>
            </p:cNvSpPr>
            <p:nvPr/>
          </p:nvSpPr>
          <p:spPr bwMode="auto">
            <a:xfrm>
              <a:off x="4980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1" name="Line 332"/>
            <p:cNvSpPr>
              <a:spLocks noChangeShapeType="1"/>
            </p:cNvSpPr>
            <p:nvPr/>
          </p:nvSpPr>
          <p:spPr bwMode="auto">
            <a:xfrm>
              <a:off x="499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2" name="Line 333"/>
            <p:cNvSpPr>
              <a:spLocks noChangeShapeType="1"/>
            </p:cNvSpPr>
            <p:nvPr/>
          </p:nvSpPr>
          <p:spPr bwMode="auto">
            <a:xfrm>
              <a:off x="500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3" name="Line 334"/>
            <p:cNvSpPr>
              <a:spLocks noChangeShapeType="1"/>
            </p:cNvSpPr>
            <p:nvPr/>
          </p:nvSpPr>
          <p:spPr bwMode="auto">
            <a:xfrm>
              <a:off x="501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4" name="Line 335"/>
            <p:cNvSpPr>
              <a:spLocks noChangeShapeType="1"/>
            </p:cNvSpPr>
            <p:nvPr/>
          </p:nvSpPr>
          <p:spPr bwMode="auto">
            <a:xfrm>
              <a:off x="502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5" name="Line 336"/>
            <p:cNvSpPr>
              <a:spLocks noChangeShapeType="1"/>
            </p:cNvSpPr>
            <p:nvPr/>
          </p:nvSpPr>
          <p:spPr bwMode="auto">
            <a:xfrm>
              <a:off x="5033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6" name="Line 337"/>
            <p:cNvSpPr>
              <a:spLocks noChangeShapeType="1"/>
            </p:cNvSpPr>
            <p:nvPr/>
          </p:nvSpPr>
          <p:spPr bwMode="auto">
            <a:xfrm>
              <a:off x="5041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7" name="Line 338"/>
            <p:cNvSpPr>
              <a:spLocks noChangeShapeType="1"/>
            </p:cNvSpPr>
            <p:nvPr/>
          </p:nvSpPr>
          <p:spPr bwMode="auto">
            <a:xfrm>
              <a:off x="505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8" name="Line 339"/>
            <p:cNvSpPr>
              <a:spLocks noChangeShapeType="1"/>
            </p:cNvSpPr>
            <p:nvPr/>
          </p:nvSpPr>
          <p:spPr bwMode="auto">
            <a:xfrm>
              <a:off x="5064" y="3627"/>
              <a:ext cx="7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09" name="Line 340"/>
            <p:cNvSpPr>
              <a:spLocks noChangeShapeType="1"/>
            </p:cNvSpPr>
            <p:nvPr/>
          </p:nvSpPr>
          <p:spPr bwMode="auto">
            <a:xfrm>
              <a:off x="5071" y="3627"/>
              <a:ext cx="8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10" name="Line 341"/>
            <p:cNvSpPr>
              <a:spLocks noChangeShapeType="1"/>
            </p:cNvSpPr>
            <p:nvPr/>
          </p:nvSpPr>
          <p:spPr bwMode="auto">
            <a:xfrm>
              <a:off x="5086" y="3627"/>
              <a:ext cx="1" cy="1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11" name="Rectangle 342"/>
            <p:cNvSpPr>
              <a:spLocks noChangeArrowheads="1"/>
            </p:cNvSpPr>
            <p:nvPr/>
          </p:nvSpPr>
          <p:spPr bwMode="auto">
            <a:xfrm>
              <a:off x="4812" y="3487"/>
              <a:ext cx="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2" name="Freeform 192"/>
            <p:cNvSpPr>
              <a:spLocks/>
            </p:cNvSpPr>
            <p:nvPr/>
          </p:nvSpPr>
          <p:spPr bwMode="auto">
            <a:xfrm>
              <a:off x="4715" y="96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4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6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6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2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4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6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6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6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6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4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2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2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FF00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3" name="Freeform 291"/>
            <p:cNvSpPr>
              <a:spLocks/>
            </p:cNvSpPr>
            <p:nvPr/>
          </p:nvSpPr>
          <p:spPr bwMode="auto">
            <a:xfrm>
              <a:off x="4032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4" name="Rectangle 292"/>
            <p:cNvSpPr>
              <a:spLocks noChangeArrowheads="1"/>
            </p:cNvSpPr>
            <p:nvPr/>
          </p:nvSpPr>
          <p:spPr bwMode="auto">
            <a:xfrm>
              <a:off x="4121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5" name="Freeform 291"/>
            <p:cNvSpPr>
              <a:spLocks/>
            </p:cNvSpPr>
            <p:nvPr/>
          </p:nvSpPr>
          <p:spPr bwMode="auto">
            <a:xfrm>
              <a:off x="4848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6" name="Rectangle 292"/>
            <p:cNvSpPr>
              <a:spLocks noChangeArrowheads="1"/>
            </p:cNvSpPr>
            <p:nvPr/>
          </p:nvSpPr>
          <p:spPr bwMode="auto">
            <a:xfrm>
              <a:off x="4937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7" name="Freeform 291"/>
            <p:cNvSpPr>
              <a:spLocks/>
            </p:cNvSpPr>
            <p:nvPr/>
          </p:nvSpPr>
          <p:spPr bwMode="auto">
            <a:xfrm>
              <a:off x="4560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8" name="Rectangle 292"/>
            <p:cNvSpPr>
              <a:spLocks noChangeArrowheads="1"/>
            </p:cNvSpPr>
            <p:nvPr/>
          </p:nvSpPr>
          <p:spPr bwMode="auto">
            <a:xfrm>
              <a:off x="4649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19" name="Freeform 291"/>
            <p:cNvSpPr>
              <a:spLocks/>
            </p:cNvSpPr>
            <p:nvPr/>
          </p:nvSpPr>
          <p:spPr bwMode="auto">
            <a:xfrm>
              <a:off x="5376" y="3888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0" name="Rectangle 292"/>
            <p:cNvSpPr>
              <a:spLocks noChangeArrowheads="1"/>
            </p:cNvSpPr>
            <p:nvPr/>
          </p:nvSpPr>
          <p:spPr bwMode="auto">
            <a:xfrm>
              <a:off x="5465" y="3942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N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1" name="Freeform 291"/>
            <p:cNvSpPr>
              <a:spLocks/>
            </p:cNvSpPr>
            <p:nvPr/>
          </p:nvSpPr>
          <p:spPr bwMode="auto">
            <a:xfrm>
              <a:off x="3936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2" name="Rectangle 292"/>
            <p:cNvSpPr>
              <a:spLocks noChangeArrowheads="1"/>
            </p:cNvSpPr>
            <p:nvPr/>
          </p:nvSpPr>
          <p:spPr bwMode="auto">
            <a:xfrm>
              <a:off x="4025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3" name="Freeform 291"/>
            <p:cNvSpPr>
              <a:spLocks/>
            </p:cNvSpPr>
            <p:nvPr/>
          </p:nvSpPr>
          <p:spPr bwMode="auto">
            <a:xfrm>
              <a:off x="5424" y="1584"/>
              <a:ext cx="272" cy="268"/>
            </a:xfrm>
            <a:custGeom>
              <a:avLst/>
              <a:gdLst>
                <a:gd name="T0" fmla="*/ 288 w 288"/>
                <a:gd name="T1" fmla="*/ 144 h 288"/>
                <a:gd name="T2" fmla="*/ 286 w 288"/>
                <a:gd name="T3" fmla="*/ 172 h 288"/>
                <a:gd name="T4" fmla="*/ 276 w 288"/>
                <a:gd name="T5" fmla="*/ 200 h 288"/>
                <a:gd name="T6" fmla="*/ 264 w 288"/>
                <a:gd name="T7" fmla="*/ 224 h 288"/>
                <a:gd name="T8" fmla="*/ 246 w 288"/>
                <a:gd name="T9" fmla="*/ 246 h 288"/>
                <a:gd name="T10" fmla="*/ 224 w 288"/>
                <a:gd name="T11" fmla="*/ 264 h 288"/>
                <a:gd name="T12" fmla="*/ 200 w 288"/>
                <a:gd name="T13" fmla="*/ 276 h 288"/>
                <a:gd name="T14" fmla="*/ 174 w 288"/>
                <a:gd name="T15" fmla="*/ 284 h 288"/>
                <a:gd name="T16" fmla="*/ 144 w 288"/>
                <a:gd name="T17" fmla="*/ 288 h 288"/>
                <a:gd name="T18" fmla="*/ 130 w 288"/>
                <a:gd name="T19" fmla="*/ 288 h 288"/>
                <a:gd name="T20" fmla="*/ 102 w 288"/>
                <a:gd name="T21" fmla="*/ 282 h 288"/>
                <a:gd name="T22" fmla="*/ 76 w 288"/>
                <a:gd name="T23" fmla="*/ 270 h 288"/>
                <a:gd name="T24" fmla="*/ 52 w 288"/>
                <a:gd name="T25" fmla="*/ 254 h 288"/>
                <a:gd name="T26" fmla="*/ 32 w 288"/>
                <a:gd name="T27" fmla="*/ 236 h 288"/>
                <a:gd name="T28" fmla="*/ 18 w 288"/>
                <a:gd name="T29" fmla="*/ 212 h 288"/>
                <a:gd name="T30" fmla="*/ 6 w 288"/>
                <a:gd name="T31" fmla="*/ 186 h 288"/>
                <a:gd name="T32" fmla="*/ 0 w 288"/>
                <a:gd name="T33" fmla="*/ 158 h 288"/>
                <a:gd name="T34" fmla="*/ 0 w 288"/>
                <a:gd name="T35" fmla="*/ 144 h 288"/>
                <a:gd name="T36" fmla="*/ 2 w 288"/>
                <a:gd name="T37" fmla="*/ 114 h 288"/>
                <a:gd name="T38" fmla="*/ 12 w 288"/>
                <a:gd name="T39" fmla="*/ 88 h 288"/>
                <a:gd name="T40" fmla="*/ 24 w 288"/>
                <a:gd name="T41" fmla="*/ 64 h 288"/>
                <a:gd name="T42" fmla="*/ 42 w 288"/>
                <a:gd name="T43" fmla="*/ 42 h 288"/>
                <a:gd name="T44" fmla="*/ 64 w 288"/>
                <a:gd name="T45" fmla="*/ 24 h 288"/>
                <a:gd name="T46" fmla="*/ 88 w 288"/>
                <a:gd name="T47" fmla="*/ 12 h 288"/>
                <a:gd name="T48" fmla="*/ 114 w 288"/>
                <a:gd name="T49" fmla="*/ 2 h 288"/>
                <a:gd name="T50" fmla="*/ 144 w 288"/>
                <a:gd name="T51" fmla="*/ 0 h 288"/>
                <a:gd name="T52" fmla="*/ 158 w 288"/>
                <a:gd name="T53" fmla="*/ 0 h 288"/>
                <a:gd name="T54" fmla="*/ 186 w 288"/>
                <a:gd name="T55" fmla="*/ 6 h 288"/>
                <a:gd name="T56" fmla="*/ 212 w 288"/>
                <a:gd name="T57" fmla="*/ 18 h 288"/>
                <a:gd name="T58" fmla="*/ 236 w 288"/>
                <a:gd name="T59" fmla="*/ 32 h 288"/>
                <a:gd name="T60" fmla="*/ 256 w 288"/>
                <a:gd name="T61" fmla="*/ 52 h 288"/>
                <a:gd name="T62" fmla="*/ 270 w 288"/>
                <a:gd name="T63" fmla="*/ 76 h 288"/>
                <a:gd name="T64" fmla="*/ 282 w 288"/>
                <a:gd name="T65" fmla="*/ 100 h 288"/>
                <a:gd name="T66" fmla="*/ 288 w 288"/>
                <a:gd name="T67" fmla="*/ 130 h 288"/>
                <a:gd name="T68" fmla="*/ 288 w 288"/>
                <a:gd name="T69" fmla="*/ 144 h 2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8"/>
                <a:gd name="T106" fmla="*/ 0 h 288"/>
                <a:gd name="T107" fmla="*/ 288 w 288"/>
                <a:gd name="T108" fmla="*/ 288 h 2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8" h="288">
                  <a:moveTo>
                    <a:pt x="288" y="144"/>
                  </a:moveTo>
                  <a:lnTo>
                    <a:pt x="288" y="144"/>
                  </a:lnTo>
                  <a:lnTo>
                    <a:pt x="288" y="158"/>
                  </a:lnTo>
                  <a:lnTo>
                    <a:pt x="286" y="172"/>
                  </a:lnTo>
                  <a:lnTo>
                    <a:pt x="282" y="186"/>
                  </a:lnTo>
                  <a:lnTo>
                    <a:pt x="276" y="200"/>
                  </a:lnTo>
                  <a:lnTo>
                    <a:pt x="270" y="212"/>
                  </a:lnTo>
                  <a:lnTo>
                    <a:pt x="264" y="224"/>
                  </a:lnTo>
                  <a:lnTo>
                    <a:pt x="256" y="236"/>
                  </a:lnTo>
                  <a:lnTo>
                    <a:pt x="246" y="246"/>
                  </a:lnTo>
                  <a:lnTo>
                    <a:pt x="236" y="254"/>
                  </a:lnTo>
                  <a:lnTo>
                    <a:pt x="224" y="264"/>
                  </a:lnTo>
                  <a:lnTo>
                    <a:pt x="212" y="270"/>
                  </a:lnTo>
                  <a:lnTo>
                    <a:pt x="200" y="276"/>
                  </a:lnTo>
                  <a:lnTo>
                    <a:pt x="186" y="282"/>
                  </a:lnTo>
                  <a:lnTo>
                    <a:pt x="174" y="284"/>
                  </a:lnTo>
                  <a:lnTo>
                    <a:pt x="158" y="288"/>
                  </a:lnTo>
                  <a:lnTo>
                    <a:pt x="144" y="288"/>
                  </a:lnTo>
                  <a:lnTo>
                    <a:pt x="130" y="288"/>
                  </a:lnTo>
                  <a:lnTo>
                    <a:pt x="114" y="284"/>
                  </a:lnTo>
                  <a:lnTo>
                    <a:pt x="102" y="282"/>
                  </a:lnTo>
                  <a:lnTo>
                    <a:pt x="88" y="276"/>
                  </a:lnTo>
                  <a:lnTo>
                    <a:pt x="76" y="270"/>
                  </a:lnTo>
                  <a:lnTo>
                    <a:pt x="64" y="264"/>
                  </a:lnTo>
                  <a:lnTo>
                    <a:pt x="52" y="254"/>
                  </a:lnTo>
                  <a:lnTo>
                    <a:pt x="42" y="246"/>
                  </a:lnTo>
                  <a:lnTo>
                    <a:pt x="32" y="236"/>
                  </a:lnTo>
                  <a:lnTo>
                    <a:pt x="24" y="224"/>
                  </a:lnTo>
                  <a:lnTo>
                    <a:pt x="18" y="212"/>
                  </a:lnTo>
                  <a:lnTo>
                    <a:pt x="12" y="200"/>
                  </a:lnTo>
                  <a:lnTo>
                    <a:pt x="6" y="186"/>
                  </a:lnTo>
                  <a:lnTo>
                    <a:pt x="2" y="172"/>
                  </a:lnTo>
                  <a:lnTo>
                    <a:pt x="0" y="158"/>
                  </a:lnTo>
                  <a:lnTo>
                    <a:pt x="0" y="144"/>
                  </a:lnTo>
                  <a:lnTo>
                    <a:pt x="0" y="130"/>
                  </a:lnTo>
                  <a:lnTo>
                    <a:pt x="2" y="114"/>
                  </a:lnTo>
                  <a:lnTo>
                    <a:pt x="6" y="100"/>
                  </a:lnTo>
                  <a:lnTo>
                    <a:pt x="12" y="88"/>
                  </a:lnTo>
                  <a:lnTo>
                    <a:pt x="18" y="76"/>
                  </a:lnTo>
                  <a:lnTo>
                    <a:pt x="24" y="64"/>
                  </a:lnTo>
                  <a:lnTo>
                    <a:pt x="32" y="52"/>
                  </a:lnTo>
                  <a:lnTo>
                    <a:pt x="42" y="42"/>
                  </a:lnTo>
                  <a:lnTo>
                    <a:pt x="52" y="32"/>
                  </a:lnTo>
                  <a:lnTo>
                    <a:pt x="64" y="24"/>
                  </a:lnTo>
                  <a:lnTo>
                    <a:pt x="76" y="18"/>
                  </a:lnTo>
                  <a:lnTo>
                    <a:pt x="88" y="12"/>
                  </a:lnTo>
                  <a:lnTo>
                    <a:pt x="102" y="6"/>
                  </a:lnTo>
                  <a:lnTo>
                    <a:pt x="114" y="2"/>
                  </a:lnTo>
                  <a:lnTo>
                    <a:pt x="130" y="0"/>
                  </a:lnTo>
                  <a:lnTo>
                    <a:pt x="144" y="0"/>
                  </a:lnTo>
                  <a:lnTo>
                    <a:pt x="158" y="0"/>
                  </a:lnTo>
                  <a:lnTo>
                    <a:pt x="174" y="2"/>
                  </a:lnTo>
                  <a:lnTo>
                    <a:pt x="186" y="6"/>
                  </a:lnTo>
                  <a:lnTo>
                    <a:pt x="200" y="12"/>
                  </a:lnTo>
                  <a:lnTo>
                    <a:pt x="212" y="18"/>
                  </a:lnTo>
                  <a:lnTo>
                    <a:pt x="224" y="24"/>
                  </a:lnTo>
                  <a:lnTo>
                    <a:pt x="236" y="32"/>
                  </a:lnTo>
                  <a:lnTo>
                    <a:pt x="246" y="42"/>
                  </a:lnTo>
                  <a:lnTo>
                    <a:pt x="256" y="52"/>
                  </a:lnTo>
                  <a:lnTo>
                    <a:pt x="264" y="64"/>
                  </a:lnTo>
                  <a:lnTo>
                    <a:pt x="270" y="76"/>
                  </a:lnTo>
                  <a:lnTo>
                    <a:pt x="276" y="88"/>
                  </a:lnTo>
                  <a:lnTo>
                    <a:pt x="282" y="100"/>
                  </a:lnTo>
                  <a:lnTo>
                    <a:pt x="286" y="114"/>
                  </a:lnTo>
                  <a:lnTo>
                    <a:pt x="288" y="130"/>
                  </a:lnTo>
                  <a:lnTo>
                    <a:pt x="288" y="144"/>
                  </a:lnTo>
                  <a:close/>
                </a:path>
              </a:pathLst>
            </a:custGeom>
            <a:solidFill>
              <a:srgbClr val="00FF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  <p:sp>
          <p:nvSpPr>
            <p:cNvPr id="1024" name="Rectangle 292"/>
            <p:cNvSpPr>
              <a:spLocks noChangeArrowheads="1"/>
            </p:cNvSpPr>
            <p:nvPr/>
          </p:nvSpPr>
          <p:spPr bwMode="auto">
            <a:xfrm>
              <a:off x="5513" y="1638"/>
              <a:ext cx="10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kern="12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U</a:t>
              </a:r>
              <a:endParaRPr lang="en-US" sz="1600" b="1" kern="1200">
                <a:solidFill>
                  <a:srgbClr val="FFFFFF"/>
                </a:solidFill>
                <a:latin typeface="Arial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935</Words>
  <Application>Microsoft Macintosh PowerPoint</Application>
  <PresentationFormat>On-screen Show (4:3)</PresentationFormat>
  <Paragraphs>140</Paragraphs>
  <Slides>12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Cloud Computing for Geophysics: Virtualization of Infrastructure</vt:lpstr>
      <vt:lpstr>Clouds as Cost Effective Data Centers</vt:lpstr>
      <vt:lpstr>Cloud Computing: Infrastructure and Runtimes</vt:lpstr>
      <vt:lpstr>Commercial Cloud Software</vt:lpstr>
      <vt:lpstr>Open Architecture Clouds</vt:lpstr>
      <vt:lpstr>IU’s Cloud Testbed Host</vt:lpstr>
      <vt:lpstr>Cloud Runtimes</vt:lpstr>
      <vt:lpstr>Data-File Parallelism and Clouds</vt:lpstr>
      <vt:lpstr>Slide 9</vt:lpstr>
      <vt:lpstr>Geospatial Examples</vt:lpstr>
      <vt:lpstr>Alternative Elastic Block Store Components</vt:lpstr>
      <vt:lpstr>More Information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ptl</dc:creator>
  <cp:lastModifiedBy>Marlon  Pierce</cp:lastModifiedBy>
  <cp:revision>114</cp:revision>
  <dcterms:created xsi:type="dcterms:W3CDTF">2009-08-12T03:21:10Z</dcterms:created>
  <dcterms:modified xsi:type="dcterms:W3CDTF">2009-08-12T03:32:58Z</dcterms:modified>
</cp:coreProperties>
</file>