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2.xml" ContentType="application/vnd.openxmlformats-officedocument.presentationml.slideLayout+xml"/>
  <Override PartName="/ppt/embeddings/oleObject2.bin" ContentType="application/vnd.openxmlformats-officedocument.oleObject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wmf" ContentType="image/x-wmf"/>
  <Override PartName="/ppt/notesSlides/notesSlide4.xml" ContentType="application/vnd.openxmlformats-officedocument.presentationml.notesSlide+xml"/>
  <Override PartName="/ppt/slideLayouts/slideLayout18.xml" ContentType="application/vnd.openxmlformats-officedocument.presentationml.slideLayout+xml"/>
  <Override PartName="/ppt/embeddings/oleObject1.bin" ContentType="application/vnd.openxmlformats-officedocument.oleObject"/>
  <Override PartName="/ppt/notesSlides/notesSlide6.xml" ContentType="application/vnd.openxmlformats-officedocument.presentationml.notesSlide+xml"/>
  <Override PartName="/ppt/embeddings/oleObject3.bin" ContentType="application/vnd.openxmlformats-officedocument.oleObject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vml" ContentType="application/vnd.openxmlformats-officedocument.vmlDrawing"/>
  <Override PartName="/ppt/commentAuthors.xml" ContentType="application/vnd.openxmlformats-officedocument.presentationml.commentAuthors+xml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png" ContentType="image/png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Layouts/slideLayout1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Default Extension="bin" ContentType="application/vnd.openxmlformats-officedocument.presentationml.printerSettings"/>
  <Override PartName="/ppt/slideMasters/slideMaster2.xml" ContentType="application/vnd.openxmlformats-officedocument.presentationml.slideMaster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Default Extension="rels" ContentType="application/vnd.openxmlformats-package.relationships+xml"/>
  <Override PartName="/ppt/slideLayouts/slideLayout19.xml" ContentType="application/vnd.openxmlformats-officedocument.presentationml.slideLayout+xml"/>
  <Override PartName="/ppt/slides/slide6.xml" ContentType="application/vnd.openxmlformats-officedocument.presentationml.slide+xml"/>
  <Default Extension="gif" ContentType="image/gif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trictFirstAndLastChars="0" saveSubsetFonts="1" autoCompressPictures="0">
  <p:sldMasterIdLst>
    <p:sldMasterId id="2147483648" r:id="rId1"/>
    <p:sldMasterId id="2147483661" r:id="rId2"/>
  </p:sldMasterIdLst>
  <p:notesMasterIdLst>
    <p:notesMasterId r:id="rId12"/>
  </p:notesMasterIdLst>
  <p:sldIdLst>
    <p:sldId id="314" r:id="rId3"/>
    <p:sldId id="304" r:id="rId4"/>
    <p:sldId id="305" r:id="rId5"/>
    <p:sldId id="307" r:id="rId6"/>
    <p:sldId id="308" r:id="rId7"/>
    <p:sldId id="309" r:id="rId8"/>
    <p:sldId id="310" r:id="rId9"/>
    <p:sldId id="311" r:id="rId10"/>
    <p:sldId id="313" r:id="rId11"/>
  </p:sldIdLst>
  <p:sldSz cx="9144000" cy="6858000" type="screen4x3"/>
  <p:notesSz cx="7315200" cy="9601200"/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-111" charset="0"/>
        <a:ea typeface="+mn-ea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-111" charset="0"/>
        <a:ea typeface="+mn-ea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-111" charset="0"/>
        <a:ea typeface="+mn-ea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-111" charset="0"/>
        <a:ea typeface="+mn-ea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-11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Verdana" pitchFamily="-11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Verdana" pitchFamily="-11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Verdana" pitchFamily="-11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Verdana" pitchFamily="-111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Carl Kesselman" initials="" lastIdx="10" clrIdx="0"/>
  <p:cmAuthor id="1" name="Ian Foster" initials="" lastIdx="1" clrIdx="1"/>
  <p:cmAuthor id="2" name="Carl Kesselman" initials="CFK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AD2C"/>
    <a:srgbClr val="FFFF99"/>
    <a:srgbClr val="C5BCA1"/>
    <a:srgbClr val="009900"/>
    <a:srgbClr val="FFCC66"/>
    <a:srgbClr val="FF9966"/>
    <a:srgbClr val="FFFFFF"/>
    <a:srgbClr val="66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 horzBarState="maximized">
    <p:restoredLeft sz="20104" autoAdjust="0"/>
    <p:restoredTop sz="65478" autoAdjust="0"/>
  </p:normalViewPr>
  <p:slideViewPr>
    <p:cSldViewPr snapToGrid="0">
      <p:cViewPr varScale="1">
        <p:scale>
          <a:sx n="78" d="100"/>
          <a:sy n="78" d="100"/>
        </p:scale>
        <p:origin x="-62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commentAuthors" Target="commentAuthors.xml"/><Relationship Id="rId4" Type="http://schemas.openxmlformats.org/officeDocument/2006/relationships/slide" Target="slides/slide2.xml"/><Relationship Id="rId7" Type="http://schemas.openxmlformats.org/officeDocument/2006/relationships/slide" Target="slides/slide5.xml"/><Relationship Id="rId11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6" Type="http://schemas.openxmlformats.org/officeDocument/2006/relationships/viewProps" Target="viewProps.xml"/><Relationship Id="rId8" Type="http://schemas.openxmlformats.org/officeDocument/2006/relationships/slide" Target="slides/slide6.xml"/><Relationship Id="rId13" Type="http://schemas.openxmlformats.org/officeDocument/2006/relationships/printerSettings" Target="printerSettings/printerSettings1.bin"/><Relationship Id="rId10" Type="http://schemas.openxmlformats.org/officeDocument/2006/relationships/slide" Target="slides/slide8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9" Type="http://schemas.openxmlformats.org/officeDocument/2006/relationships/slide" Target="slides/slide7.xml"/><Relationship Id="rId3" Type="http://schemas.openxmlformats.org/officeDocument/2006/relationships/slide" Target="slides/slide1.xml"/><Relationship Id="rId1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Times New Roman" pitchFamily="-111" charset="0"/>
              </a:defRPr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-111" charset="0"/>
              </a:defRPr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Times New Roman" pitchFamily="-111" charset="0"/>
              </a:defRPr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-111" charset="0"/>
              </a:defRPr>
            </a:lvl1pPr>
          </a:lstStyle>
          <a:p>
            <a:fld id="{8DDEA38C-DF97-F948-9290-2CEA6F7016C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The challenges of large and complex data:</a:t>
            </a:r>
          </a:p>
          <a:p>
            <a:endParaRPr lang="en-US" dirty="0" smtClean="0"/>
          </a:p>
          <a:p>
            <a:r>
              <a:rPr lang="en-US" dirty="0" smtClean="0"/>
              <a:t>Marshalling sufficient storage &amp; computing resources</a:t>
            </a:r>
          </a:p>
          <a:p>
            <a:r>
              <a:rPr lang="en-US" dirty="0" smtClean="0"/>
              <a:t>Too often limited by “what is possible”</a:t>
            </a:r>
          </a:p>
          <a:p>
            <a:endParaRPr lang="en-US" dirty="0" smtClean="0">
              <a:latin typeface="Times New Roman" pitchFamily="-65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B5CF71-F0ED-0B4C-8456-083FE33E91A6}" type="slidenum">
              <a:rPr lang="en-US" smtClean="0">
                <a:latin typeface="Times New Roman" pitchFamily="-65" charset="0"/>
              </a:rPr>
              <a:pPr/>
              <a:t>3</a:t>
            </a:fld>
            <a:endParaRPr lang="en-US" smtClean="0">
              <a:latin typeface="Times New Roman" pitchFamily="-65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Experimental data</a:t>
            </a:r>
          </a:p>
          <a:p>
            <a:r>
              <a:rPr lang="en-US" dirty="0" smtClean="0"/>
              <a:t>Scientific literature</a:t>
            </a:r>
          </a:p>
          <a:p>
            <a:r>
              <a:rPr lang="en-US" dirty="0" smtClean="0"/>
              <a:t>Opinions</a:t>
            </a:r>
          </a:p>
          <a:p>
            <a:r>
              <a:rPr lang="en-US" dirty="0" smtClean="0"/>
              <a:t>Simulation</a:t>
            </a:r>
            <a:r>
              <a:rPr lang="en-US" baseline="0" dirty="0" smtClean="0"/>
              <a:t> data</a:t>
            </a:r>
          </a:p>
          <a:p>
            <a:r>
              <a:rPr lang="en-US" baseline="0" dirty="0" smtClean="0"/>
              <a:t>Tags</a:t>
            </a:r>
          </a:p>
          <a:p>
            <a:r>
              <a:rPr lang="en-US" baseline="0" dirty="0" smtClean="0"/>
              <a:t>Hypothesized linkages</a:t>
            </a:r>
            <a:endParaRPr lang="en-US" dirty="0" smtClean="0"/>
          </a:p>
          <a:p>
            <a:r>
              <a:rPr lang="en-US" dirty="0" smtClean="0"/>
              <a:t>Structured and unstructured</a:t>
            </a:r>
          </a:p>
          <a:p>
            <a:r>
              <a:rPr lang="en-US" dirty="0" smtClean="0"/>
              <a:t>Programs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39FADC-4B7C-B448-B5CD-8C330FAE08C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Programs, workflows, stored procedures</a:t>
            </a:r>
          </a:p>
          <a:p>
            <a:r>
              <a:rPr lang="en-US" dirty="0" smtClean="0"/>
              <a:t>Service definitions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39FADC-4B7C-B448-B5CD-8C330FAE08C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happens</a:t>
            </a:r>
          </a:p>
          <a:p>
            <a:r>
              <a:rPr lang="en-US" dirty="0" smtClean="0"/>
              <a:t>  -- programs</a:t>
            </a:r>
            <a:r>
              <a:rPr lang="en-US" baseline="0" dirty="0" smtClean="0"/>
              <a:t> get run, data gets indexed, etc., etc.</a:t>
            </a:r>
          </a:p>
          <a:p>
            <a:r>
              <a:rPr lang="en-US" baseline="0" dirty="0" smtClean="0"/>
              <a:t>  -- stored procedures are executed</a:t>
            </a:r>
          </a:p>
          <a:p>
            <a:r>
              <a:rPr lang="en-US" baseline="0" dirty="0" smtClean="0"/>
              <a:t>  -- etc.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39FADC-4B7C-B448-B5CD-8C330FAE08C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comes out?</a:t>
            </a:r>
          </a:p>
          <a:p>
            <a:r>
              <a:rPr lang="en-US" dirty="0" smtClean="0"/>
              <a:t>  -- Data</a:t>
            </a:r>
          </a:p>
          <a:p>
            <a:r>
              <a:rPr lang="en-US" dirty="0" smtClean="0"/>
              <a:t>  -- Triggers</a:t>
            </a:r>
          </a:p>
          <a:p>
            <a:r>
              <a:rPr lang="en-US" dirty="0" smtClean="0"/>
              <a:t>  -- Provenance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39FADC-4B7C-B448-B5CD-8C330FAE08C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The challenges of large and complex data:</a:t>
            </a:r>
          </a:p>
          <a:p>
            <a:endParaRPr lang="en-US" dirty="0" smtClean="0"/>
          </a:p>
          <a:p>
            <a:r>
              <a:rPr lang="en-US" dirty="0" smtClean="0"/>
              <a:t>Marshalling sufficient storage &amp; computing resources</a:t>
            </a:r>
          </a:p>
          <a:p>
            <a:r>
              <a:rPr lang="en-US" dirty="0" smtClean="0"/>
              <a:t>Too often limited by “what is possible”</a:t>
            </a:r>
          </a:p>
          <a:p>
            <a:endParaRPr lang="en-US" dirty="0" smtClean="0">
              <a:latin typeface="Times New Roman" pitchFamily="-65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B5CF71-F0ED-0B4C-8456-083FE33E91A6}" type="slidenum">
              <a:rPr lang="en-US" smtClean="0">
                <a:latin typeface="Times New Roman" pitchFamily="-65" charset="0"/>
              </a:rPr>
              <a:pPr/>
              <a:t>8</a:t>
            </a:fld>
            <a:endParaRPr lang="en-US" smtClean="0">
              <a:latin typeface="Times New Roman" pitchFamily="-65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717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Monotype Sorts" pitchFamily="-111" charset="2"/>
              <a:buNone/>
              <a:defRPr sz="32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2275" y="238125"/>
            <a:ext cx="2105025" cy="61102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38125"/>
            <a:ext cx="6162675" cy="61102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38125"/>
            <a:ext cx="7772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133850" cy="50530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3450" y="1295400"/>
            <a:ext cx="4133850" cy="50530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GlobusWORLD 2003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Session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DCD50F0-89E1-B14A-82F1-3C8AF57E68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GlobusWORLD 2003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Session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D6727A8-CB63-204C-8C53-EF4FEFE4D8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GlobusWORLD 2003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Session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E5A98D5-439C-D542-8A9F-D20CA64231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GlobusWORLD 2003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Session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99B664-7952-AA4D-BC3D-44D3C14B10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GlobusWORLD 2003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Session 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23C7129-9686-CC49-8C76-F3064E24C4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GlobusWORLD 2003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Session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4691C44-6F92-9441-A30F-A4A35CE6CA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GlobusWORLD 2003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Session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14AE965-AE3C-6749-8655-401B0226DA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GlobusWORLD 2003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Session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ABDAD29-0553-3F4F-A56C-3B8AF0338A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GlobusWORLD 2003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Session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C175AA3-6E39-4746-8FA7-A8AB656234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GlobusWORLD 2003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Session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EBE0A78-94B0-5341-8AF2-C3A102C598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GlobusWORLD 2003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Session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A793F4E-5E4F-A947-B9A7-0B28A91927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133850" cy="5053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3450" y="1295400"/>
            <a:ext cx="4133850" cy="5053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9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0425" y="238125"/>
            <a:ext cx="77077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420100" cy="505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0697" name="Text Box 9"/>
          <p:cNvSpPr txBox="1">
            <a:spLocks noChangeArrowheads="1"/>
          </p:cNvSpPr>
          <p:nvPr userDrawn="1"/>
        </p:nvSpPr>
        <p:spPr bwMode="auto">
          <a:xfrm>
            <a:off x="8609013" y="6521450"/>
            <a:ext cx="534987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algn="ctr"/>
            <a:fld id="{9BB61C15-5414-3940-9154-A00906AED8AA}" type="slidenum">
              <a:rPr lang="en-US" sz="1600">
                <a:solidFill>
                  <a:srgbClr val="003399"/>
                </a:solidFill>
              </a:rPr>
              <a:pPr algn="ctr"/>
              <a:t>‹#›</a:t>
            </a:fld>
            <a:endParaRPr lang="en-US" sz="1600">
              <a:solidFill>
                <a:srgbClr val="00339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FF6633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FF6633"/>
          </a:solidFill>
          <a:latin typeface="Verdana" pitchFamily="-11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FF6633"/>
          </a:solidFill>
          <a:latin typeface="Verdana" pitchFamily="-11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FF6633"/>
          </a:solidFill>
          <a:latin typeface="Verdana" pitchFamily="-11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FF6633"/>
          </a:solidFill>
          <a:latin typeface="Verdana" pitchFamily="-111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FF6633"/>
          </a:solidFill>
          <a:latin typeface="Verdana" pitchFamily="-11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FF6633"/>
          </a:solidFill>
          <a:latin typeface="Verdana" pitchFamily="-11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FF6633"/>
          </a:solidFill>
          <a:latin typeface="Verdana" pitchFamily="-11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FF6633"/>
          </a:solidFill>
          <a:latin typeface="Verdana" pitchFamily="-111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SzPct val="70000"/>
        <a:buFont typeface="Monotype Sorts" pitchFamily="-111" charset="2"/>
        <a:buChar char="l"/>
        <a:defRPr sz="2600">
          <a:solidFill>
            <a:srgbClr val="0033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003399"/>
        </a:buClr>
        <a:buSzPct val="65000"/>
        <a:buFont typeface="Monotype Sorts" pitchFamily="-111" charset="2"/>
        <a:buChar char="u"/>
        <a:defRPr sz="24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FF6633"/>
        </a:buClr>
        <a:buSzPct val="70000"/>
        <a:buFont typeface="Monotype Sorts" pitchFamily="-111" charset="2"/>
        <a:buChar char="l"/>
        <a:defRPr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FF6633"/>
        </a:buClr>
        <a:buSzPct val="65000"/>
        <a:buFont typeface="Monotype Sorts" pitchFamily="-111" charset="2"/>
        <a:buChar char="u"/>
        <a:defRPr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37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-111" charset="0"/>
              </a:defRPr>
            </a:lvl1pPr>
          </a:lstStyle>
          <a:p>
            <a:r>
              <a:rPr lang="en-US"/>
              <a:t>GlobusWORLD 2003</a:t>
            </a:r>
          </a:p>
        </p:txBody>
      </p:sp>
      <p:sp>
        <p:nvSpPr>
          <p:cNvPr id="3737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-111" charset="0"/>
              </a:defRPr>
            </a:lvl1pPr>
          </a:lstStyle>
          <a:p>
            <a:r>
              <a:rPr lang="en-US"/>
              <a:t>Session Title</a:t>
            </a:r>
          </a:p>
        </p:txBody>
      </p:sp>
      <p:sp>
        <p:nvSpPr>
          <p:cNvPr id="3737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-111" charset="0"/>
              </a:defRPr>
            </a:lvl1pPr>
          </a:lstStyle>
          <a:p>
            <a:fld id="{4EB15FD0-410A-F44A-B44B-9F6A0C1B2BD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spd="med"/>
  <p:hf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Arial" pitchFamily="-111" charset="0"/>
          <a:cs typeface="Arial" pitchFamily="-111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Arial" pitchFamily="-111" charset="0"/>
          <a:cs typeface="Arial" pitchFamily="-111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Arial" pitchFamily="-111" charset="0"/>
          <a:cs typeface="Arial" pitchFamily="-111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Arial" pitchFamily="-111" charset="0"/>
          <a:cs typeface="Arial" pitchFamily="-11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Arial" pitchFamily="-111" charset="0"/>
          <a:cs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Arial" pitchFamily="-111" charset="0"/>
          <a:cs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Arial" pitchFamily="-111" charset="0"/>
          <a:cs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Arial" pitchFamily="-111" charset="0"/>
          <a:cs typeface="Arial" pitchFamily="-111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7" Type="http://schemas.openxmlformats.org/officeDocument/2006/relationships/image" Target="../media/image8.jpeg"/><Relationship Id="rId11" Type="http://schemas.openxmlformats.org/officeDocument/2006/relationships/image" Target="../media/image10.gif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jpeg"/><Relationship Id="rId8" Type="http://schemas.openxmlformats.org/officeDocument/2006/relationships/hyperlink" Target="http://www.nature.com/nature/links/021010/021010-1.html" TargetMode="External"/><Relationship Id="rId13" Type="http://schemas.openxmlformats.org/officeDocument/2006/relationships/image" Target="../media/image12.jpeg"/><Relationship Id="rId10" Type="http://schemas.openxmlformats.org/officeDocument/2006/relationships/oleObject" Target="../embeddings/oleObject1.bin"/><Relationship Id="rId5" Type="http://schemas.openxmlformats.org/officeDocument/2006/relationships/image" Target="../media/image6.gif"/><Relationship Id="rId12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9" Type="http://schemas.openxmlformats.org/officeDocument/2006/relationships/image" Target="../media/image9.jpeg"/><Relationship Id="rId3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4" Type="http://schemas.openxmlformats.org/officeDocument/2006/relationships/image" Target="../media/image17.png"/><Relationship Id="rId20" Type="http://schemas.openxmlformats.org/officeDocument/2006/relationships/image" Target="../media/image23.png"/><Relationship Id="rId4" Type="http://schemas.openxmlformats.org/officeDocument/2006/relationships/image" Target="../media/image5.png"/><Relationship Id="rId7" Type="http://schemas.openxmlformats.org/officeDocument/2006/relationships/image" Target="../media/image9.jpeg"/><Relationship Id="rId11" Type="http://schemas.openxmlformats.org/officeDocument/2006/relationships/image" Target="../media/image14.png"/><Relationship Id="rId1" Type="http://schemas.openxmlformats.org/officeDocument/2006/relationships/vmlDrawing" Target="../drawings/vmlDrawing2.vml"/><Relationship Id="rId6" Type="http://schemas.openxmlformats.org/officeDocument/2006/relationships/hyperlink" Target="http://www.nature.com/nature/links/021010/021010-1.html" TargetMode="External"/><Relationship Id="rId16" Type="http://schemas.openxmlformats.org/officeDocument/2006/relationships/image" Target="../media/image19.wmf"/><Relationship Id="rId8" Type="http://schemas.openxmlformats.org/officeDocument/2006/relationships/oleObject" Target="../embeddings/oleObject2.bin"/><Relationship Id="rId13" Type="http://schemas.openxmlformats.org/officeDocument/2006/relationships/image" Target="../media/image16.jpeg"/><Relationship Id="rId10" Type="http://schemas.openxmlformats.org/officeDocument/2006/relationships/image" Target="../media/image13.png"/><Relationship Id="rId5" Type="http://schemas.openxmlformats.org/officeDocument/2006/relationships/image" Target="../media/image8.jpeg"/><Relationship Id="rId15" Type="http://schemas.openxmlformats.org/officeDocument/2006/relationships/image" Target="../media/image18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19" Type="http://schemas.openxmlformats.org/officeDocument/2006/relationships/image" Target="../media/image22.png"/><Relationship Id="rId2" Type="http://schemas.openxmlformats.org/officeDocument/2006/relationships/slideLayout" Target="../slideLayouts/slideLayout6.xml"/><Relationship Id="rId9" Type="http://schemas.openxmlformats.org/officeDocument/2006/relationships/image" Target="../media/image10.gif"/><Relationship Id="rId3" Type="http://schemas.openxmlformats.org/officeDocument/2006/relationships/notesSlide" Target="../notesSlides/notesSlide2.xml"/><Relationship Id="rId18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4.png"/><Relationship Id="rId5" Type="http://schemas.openxmlformats.org/officeDocument/2006/relationships/image" Target="../media/image26.gif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eg"/><Relationship Id="rId5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4" Type="http://schemas.openxmlformats.org/officeDocument/2006/relationships/image" Target="../media/image8.jpeg"/><Relationship Id="rId10" Type="http://schemas.openxmlformats.org/officeDocument/2006/relationships/image" Target="../media/image29.jpeg"/><Relationship Id="rId5" Type="http://schemas.openxmlformats.org/officeDocument/2006/relationships/image" Target="../media/image27.jpe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9" Type="http://schemas.openxmlformats.org/officeDocument/2006/relationships/image" Target="../media/image24.png"/><Relationship Id="rId3" Type="http://schemas.openxmlformats.org/officeDocument/2006/relationships/image" Target="../media/image25.png"/><Relationship Id="rId6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4" Type="http://schemas.openxmlformats.org/officeDocument/2006/relationships/image" Target="../media/image8.jpeg"/><Relationship Id="rId10" Type="http://schemas.openxmlformats.org/officeDocument/2006/relationships/image" Target="../media/image12.jpeg"/><Relationship Id="rId5" Type="http://schemas.openxmlformats.org/officeDocument/2006/relationships/hyperlink" Target="http://www.nature.com/nature/links/021010/021010-1.html" TargetMode="External"/><Relationship Id="rId7" Type="http://schemas.openxmlformats.org/officeDocument/2006/relationships/oleObject" Target="../embeddings/oleObject3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Relationship Id="rId9" Type="http://schemas.openxmlformats.org/officeDocument/2006/relationships/image" Target="../media/image11.jpeg"/><Relationship Id="rId3" Type="http://schemas.openxmlformats.org/officeDocument/2006/relationships/notesSlide" Target="../notesSlides/notesSlide6.xml"/><Relationship Id="rId6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ou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Grid-2.jpg"/>
          <p:cNvPicPr>
            <a:picLocks noChangeAspect="1"/>
          </p:cNvPicPr>
          <p:nvPr/>
        </p:nvPicPr>
        <p:blipFill>
          <a:blip r:embed="rId3"/>
          <a:srcRect t="12000"/>
          <a:stretch>
            <a:fillRect/>
          </a:stretch>
        </p:blipFill>
        <p:spPr>
          <a:xfrm>
            <a:off x="-781488" y="4482895"/>
            <a:ext cx="9925488" cy="402336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36956" y="1439434"/>
            <a:ext cx="7772400" cy="1143000"/>
          </a:xfrm>
        </p:spPr>
        <p:txBody>
          <a:bodyPr/>
          <a:lstStyle/>
          <a:p>
            <a:r>
              <a:rPr lang="en-US" dirty="0" smtClean="0"/>
              <a:t>Cloudy Thoughts</a:t>
            </a:r>
            <a:endParaRPr lang="en-US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1371600" y="320244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Ian Foster</a:t>
            </a:r>
          </a:p>
        </p:txBody>
      </p:sp>
      <p:pic>
        <p:nvPicPr>
          <p:cNvPr id="11" name="Picture 10" descr="kilroy_28_173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33982" y="3369979"/>
            <a:ext cx="3010018" cy="32809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20194563">
            <a:off x="6417020" y="5207585"/>
            <a:ext cx="1603157" cy="58477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Grid</a:t>
            </a:r>
            <a:endParaRPr lang="en-US" sz="3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425" y="-71195"/>
            <a:ext cx="7707775" cy="762000"/>
          </a:xfrm>
        </p:spPr>
        <p:txBody>
          <a:bodyPr/>
          <a:lstStyle/>
          <a:p>
            <a:r>
              <a:rPr lang="en-US" dirty="0" smtClean="0"/>
              <a:t>Is “Cloud” a New </a:t>
            </a:r>
            <a:r>
              <a:rPr lang="en-US" dirty="0" smtClean="0"/>
              <a:t>Concept?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5840"/>
            <a:ext cx="8420100" cy="5053013"/>
          </a:xfrm>
        </p:spPr>
        <p:txBody>
          <a:bodyPr/>
          <a:lstStyle/>
          <a:p>
            <a:r>
              <a:rPr lang="en-US" dirty="0" smtClean="0"/>
              <a:t>“Computation may someday be organized as a public utility” – John McCarthy, 1960</a:t>
            </a:r>
          </a:p>
          <a:p>
            <a:pPr lvl="1"/>
            <a:r>
              <a:rPr lang="en-US" dirty="0" smtClean="0"/>
              <a:t>Project Mac</a:t>
            </a:r>
          </a:p>
          <a:p>
            <a:r>
              <a:rPr lang="en-US" dirty="0" smtClean="0"/>
              <a:t>“By linking digital processors, storage systems and software on a global scale, grid technology is poised to transform computing from an individual and corporate activity into a general utility” – Scientific American, 2003</a:t>
            </a:r>
          </a:p>
          <a:p>
            <a:pPr lvl="1"/>
            <a:r>
              <a:rPr lang="en-US" sz="2200" dirty="0" err="1" smtClean="0"/>
              <a:t>Globus</a:t>
            </a:r>
            <a:r>
              <a:rPr lang="en-US" sz="2200" dirty="0" smtClean="0"/>
              <a:t>, </a:t>
            </a:r>
            <a:r>
              <a:rPr lang="en-US" sz="2200" dirty="0" err="1" smtClean="0"/>
              <a:t>TeraGrid</a:t>
            </a:r>
            <a:r>
              <a:rPr lang="en-US" sz="2200" dirty="0" smtClean="0"/>
              <a:t>, OSG, EGEE, … (&amp; </a:t>
            </a:r>
            <a:r>
              <a:rPr lang="en-US" sz="2200" dirty="0" err="1" smtClean="0"/>
              <a:t>caBIG</a:t>
            </a:r>
            <a:r>
              <a:rPr lang="en-US" sz="2200" dirty="0" smtClean="0"/>
              <a:t>, ESG, …)</a:t>
            </a:r>
            <a:endParaRPr lang="en-US" sz="2200" dirty="0" smtClean="0"/>
          </a:p>
          <a:p>
            <a:r>
              <a:rPr lang="en-US" dirty="0" smtClean="0"/>
              <a:t>Infinite o</a:t>
            </a:r>
            <a:r>
              <a:rPr lang="en-US" dirty="0" smtClean="0"/>
              <a:t>n</a:t>
            </a:r>
            <a:r>
              <a:rPr lang="en-US" dirty="0" smtClean="0"/>
              <a:t>-demand computing &amp; storage to anyone with</a:t>
            </a:r>
            <a:r>
              <a:rPr lang="en-US" dirty="0" smtClean="0"/>
              <a:t> &gt; </a:t>
            </a:r>
            <a:r>
              <a:rPr lang="en-US" dirty="0" smtClean="0"/>
              <a:t>$</a:t>
            </a:r>
            <a:r>
              <a:rPr lang="en-US" dirty="0" smtClean="0"/>
              <a:t>0.10 [</a:t>
            </a:r>
            <a:r>
              <a:rPr lang="en-US" dirty="0" smtClean="0"/>
              <a:t>where ∞ ≤ 100]</a:t>
            </a:r>
            <a:endParaRPr lang="en-US" dirty="0" smtClean="0"/>
          </a:p>
          <a:p>
            <a:pPr lvl="1"/>
            <a:r>
              <a:rPr lang="en-US" dirty="0" smtClean="0"/>
              <a:t>Primarily a business model innovation (?)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30649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3"/>
                </a:solidFill>
              </a:rPr>
              <a:t>[Search: “Ian Foster cloud” for further thoughts]</a:t>
            </a:r>
            <a:endParaRPr lang="en-US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3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138993">
            <a:off x="1407130" y="2044768"/>
            <a:ext cx="1855101" cy="1390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0"/>
          <p:cNvGrpSpPr/>
          <p:nvPr/>
        </p:nvGrpSpPr>
        <p:grpSpPr>
          <a:xfrm rot="21075937">
            <a:off x="1800308" y="1214243"/>
            <a:ext cx="2110574" cy="2146019"/>
            <a:chOff x="2061434" y="642124"/>
            <a:chExt cx="2382272" cy="2488306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rot="755663">
              <a:off x="2061434" y="642124"/>
              <a:ext cx="2093912" cy="1570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13265" t="68219"/>
            <a:stretch>
              <a:fillRect/>
            </a:stretch>
          </p:blipFill>
          <p:spPr bwMode="auto">
            <a:xfrm rot="755663">
              <a:off x="2462186" y="2284681"/>
              <a:ext cx="1816161" cy="498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13265" t="68219"/>
            <a:stretch>
              <a:fillRect/>
            </a:stretch>
          </p:blipFill>
          <p:spPr bwMode="auto">
            <a:xfrm rot="755663">
              <a:off x="2627533" y="2631451"/>
              <a:ext cx="1816173" cy="498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7892" name="Delay 5"/>
          <p:cNvSpPr>
            <a:spLocks noChangeArrowheads="1"/>
          </p:cNvSpPr>
          <p:nvPr/>
        </p:nvSpPr>
        <p:spPr bwMode="auto">
          <a:xfrm rot="5400000">
            <a:off x="2788690" y="2890266"/>
            <a:ext cx="3285215" cy="4103553"/>
          </a:xfrm>
          <a:prstGeom prst="flowChartDelay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229149"/>
            <a:ext cx="9143999" cy="762000"/>
          </a:xfrm>
        </p:spPr>
        <p:txBody>
          <a:bodyPr/>
          <a:lstStyle/>
          <a:p>
            <a:r>
              <a:rPr lang="en-US" dirty="0" smtClean="0"/>
              <a:t>An Open Analytics Environment</a:t>
            </a:r>
            <a:br>
              <a:rPr lang="en-US" dirty="0" smtClean="0"/>
            </a:br>
            <a:r>
              <a:rPr lang="en-US" dirty="0" smtClean="0"/>
              <a:t>(or “Data Cauldron”)</a:t>
            </a:r>
            <a:endParaRPr lang="en-US" dirty="0"/>
          </a:p>
        </p:txBody>
      </p:sp>
      <p:grpSp>
        <p:nvGrpSpPr>
          <p:cNvPr id="3" name="Group 64"/>
          <p:cNvGrpSpPr/>
          <p:nvPr/>
        </p:nvGrpSpPr>
        <p:grpSpPr>
          <a:xfrm>
            <a:off x="5418406" y="1282766"/>
            <a:ext cx="3318162" cy="2172983"/>
            <a:chOff x="5418406" y="1282766"/>
            <a:chExt cx="3318162" cy="2172983"/>
          </a:xfrm>
        </p:grpSpPr>
        <p:pic>
          <p:nvPicPr>
            <p:cNvPr id="10" name="Picture 9" descr="ladle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418406" y="1322299"/>
              <a:ext cx="1479208" cy="1812833"/>
            </a:xfrm>
            <a:prstGeom prst="rect">
              <a:avLst/>
            </a:prstGeom>
          </p:spPr>
        </p:pic>
        <p:pic>
          <p:nvPicPr>
            <p:cNvPr id="11" name="Picture 10" descr="31VW6JVNR8L._SL500_AA280_.jpg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6696570" flipH="1">
              <a:off x="6563585" y="1282766"/>
              <a:ext cx="2172983" cy="2172983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6667733" y="1538271"/>
              <a:ext cx="1480869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/>
                <a:t>Results</a:t>
              </a:r>
              <a:br>
                <a:rPr lang="en-US" sz="2800" dirty="0" smtClean="0"/>
              </a:br>
              <a:r>
                <a:rPr lang="en-US" sz="2800" dirty="0" smtClean="0"/>
                <a:t>out</a:t>
              </a:r>
              <a:endParaRPr lang="en-US" sz="2800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98165" y="1509039"/>
            <a:ext cx="103981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Data</a:t>
            </a:r>
          </a:p>
          <a:p>
            <a:pPr algn="ctr"/>
            <a:r>
              <a:rPr lang="en-US" sz="2800" dirty="0" smtClean="0"/>
              <a:t>in</a:t>
            </a:r>
            <a:endParaRPr lang="en-US" sz="2800" dirty="0"/>
          </a:p>
        </p:txBody>
      </p:sp>
      <p:pic>
        <p:nvPicPr>
          <p:cNvPr id="24" name="Picture 23" descr="network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13943" y="4454004"/>
            <a:ext cx="1498502" cy="1225025"/>
          </a:xfrm>
          <a:prstGeom prst="rect">
            <a:avLst/>
          </a:prstGeom>
        </p:spPr>
      </p:pic>
      <p:pic>
        <p:nvPicPr>
          <p:cNvPr id="25" name="Picture 20" descr="Nature  10th October 2002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673549" y="4643439"/>
            <a:ext cx="785813" cy="1031875"/>
          </a:xfrm>
          <a:prstGeom prst="rect">
            <a:avLst/>
          </a:prstGeom>
          <a:noFill/>
        </p:spPr>
      </p:pic>
      <p:graphicFrame>
        <p:nvGraphicFramePr>
          <p:cNvPr id="26" name="Object 29"/>
          <p:cNvGraphicFramePr>
            <a:graphicFrameLocks noChangeAspect="1"/>
          </p:cNvGraphicFramePr>
          <p:nvPr/>
        </p:nvGraphicFramePr>
        <p:xfrm>
          <a:off x="2825949" y="4872039"/>
          <a:ext cx="739775" cy="965200"/>
        </p:xfrm>
        <a:graphic>
          <a:graphicData uri="http://schemas.openxmlformats.org/presentationml/2006/ole">
            <p:oleObj spid="_x0000_s36866" name="Image" r:id="rId10" imgW="913963" imgH="1193230" progId="">
              <p:embed/>
            </p:oleObj>
          </a:graphicData>
        </a:graphic>
      </p:graphicFrame>
      <p:pic>
        <p:nvPicPr>
          <p:cNvPr id="28" name="Picture 27" descr="table4.gi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73787" y="3619432"/>
            <a:ext cx="1313133" cy="1233131"/>
          </a:xfrm>
          <a:prstGeom prst="rect">
            <a:avLst/>
          </a:prstGeom>
        </p:spPr>
      </p:pic>
      <p:grpSp>
        <p:nvGrpSpPr>
          <p:cNvPr id="4" name="Group 62"/>
          <p:cNvGrpSpPr/>
          <p:nvPr/>
        </p:nvGrpSpPr>
        <p:grpSpPr>
          <a:xfrm>
            <a:off x="3088002" y="799462"/>
            <a:ext cx="2748109" cy="3649571"/>
            <a:chOff x="3088002" y="799462"/>
            <a:chExt cx="2748109" cy="3649571"/>
          </a:xfrm>
        </p:grpSpPr>
        <p:sp>
          <p:nvSpPr>
            <p:cNvPr id="22" name="TextBox 21"/>
            <p:cNvSpPr txBox="1"/>
            <p:nvPr/>
          </p:nvSpPr>
          <p:spPr>
            <a:xfrm>
              <a:off x="3298816" y="799462"/>
              <a:ext cx="189499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/>
                <a:t>Programs</a:t>
              </a:r>
            </a:p>
            <a:p>
              <a:pPr algn="ctr"/>
              <a:r>
                <a:rPr lang="en-US" sz="2800" dirty="0" smtClean="0"/>
                <a:t>&amp; rules in</a:t>
              </a:r>
              <a:endParaRPr lang="en-US" sz="2800" dirty="0"/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3746063" y="1988083"/>
              <a:ext cx="97366" cy="93133"/>
            </a:xfrm>
            <a:prstGeom prst="ellipse">
              <a:avLst/>
            </a:prstGeom>
            <a:solidFill>
              <a:schemeClr val="accent2"/>
            </a:solidFill>
            <a:ln w="28575" cap="flat" cmpd="sng" algn="ctr">
              <a:noFill/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-111" charset="0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4045724" y="2218335"/>
              <a:ext cx="97366" cy="93133"/>
            </a:xfrm>
            <a:prstGeom prst="ellipse">
              <a:avLst/>
            </a:prstGeom>
            <a:solidFill>
              <a:schemeClr val="accent2"/>
            </a:solidFill>
            <a:ln w="28575" cap="flat" cmpd="sng" algn="ctr">
              <a:noFill/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-111" charset="0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4142901" y="2600055"/>
              <a:ext cx="97366" cy="93133"/>
            </a:xfrm>
            <a:prstGeom prst="ellipse">
              <a:avLst/>
            </a:prstGeom>
            <a:solidFill>
              <a:schemeClr val="accent2"/>
            </a:solidFill>
            <a:ln w="28575" cap="flat" cmpd="sng" algn="ctr">
              <a:noFill/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-111" charset="0"/>
              </a:endParaRPr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3719526" y="2425947"/>
              <a:ext cx="97366" cy="93133"/>
            </a:xfrm>
            <a:prstGeom prst="ellipse">
              <a:avLst/>
            </a:prstGeom>
            <a:solidFill>
              <a:schemeClr val="accent2"/>
            </a:solidFill>
            <a:ln w="28575" cap="flat" cmpd="sng" algn="ctr">
              <a:noFill/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-111" charset="0"/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3898463" y="2379748"/>
              <a:ext cx="97366" cy="93133"/>
            </a:xfrm>
            <a:prstGeom prst="ellipse">
              <a:avLst/>
            </a:prstGeom>
            <a:solidFill>
              <a:schemeClr val="accent2"/>
            </a:solidFill>
            <a:ln w="28575" cap="flat" cmpd="sng" algn="ctr">
              <a:noFill/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-111" charset="0"/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4198124" y="2610000"/>
              <a:ext cx="97366" cy="93133"/>
            </a:xfrm>
            <a:prstGeom prst="ellipse">
              <a:avLst/>
            </a:prstGeom>
            <a:solidFill>
              <a:schemeClr val="accent2"/>
            </a:solidFill>
            <a:ln w="28575" cap="flat" cmpd="sng" algn="ctr">
              <a:noFill/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-111" charset="0"/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>
              <a:off x="4295301" y="2991720"/>
              <a:ext cx="97366" cy="93133"/>
            </a:xfrm>
            <a:prstGeom prst="ellipse">
              <a:avLst/>
            </a:prstGeom>
            <a:solidFill>
              <a:schemeClr val="accent2"/>
            </a:solidFill>
            <a:ln w="28575" cap="flat" cmpd="sng" algn="ctr">
              <a:noFill/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-111" charset="0"/>
              </a:endParaRPr>
            </a:p>
          </p:txBody>
        </p:sp>
        <p:sp>
          <p:nvSpPr>
            <p:cNvPr id="38" name="Oval 37"/>
            <p:cNvSpPr/>
            <p:nvPr/>
          </p:nvSpPr>
          <p:spPr bwMode="auto">
            <a:xfrm>
              <a:off x="3871926" y="2817612"/>
              <a:ext cx="97366" cy="93133"/>
            </a:xfrm>
            <a:prstGeom prst="ellipse">
              <a:avLst/>
            </a:prstGeom>
            <a:solidFill>
              <a:schemeClr val="accent2"/>
            </a:solidFill>
            <a:ln w="28575" cap="flat" cmpd="sng" algn="ctr">
              <a:noFill/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-111" charset="0"/>
              </a:endParaRPr>
            </a:p>
          </p:txBody>
        </p:sp>
        <p:sp>
          <p:nvSpPr>
            <p:cNvPr id="39" name="Oval 38"/>
            <p:cNvSpPr/>
            <p:nvPr/>
          </p:nvSpPr>
          <p:spPr bwMode="auto">
            <a:xfrm>
              <a:off x="3953687" y="1753978"/>
              <a:ext cx="97366" cy="93133"/>
            </a:xfrm>
            <a:prstGeom prst="ellipse">
              <a:avLst/>
            </a:prstGeom>
            <a:solidFill>
              <a:schemeClr val="accent2"/>
            </a:solidFill>
            <a:ln w="28575" cap="flat" cmpd="sng" algn="ctr">
              <a:noFill/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-111" charset="0"/>
              </a:endParaRPr>
            </a:p>
          </p:txBody>
        </p:sp>
        <p:sp>
          <p:nvSpPr>
            <p:cNvPr id="40" name="Oval 39"/>
            <p:cNvSpPr/>
            <p:nvPr/>
          </p:nvSpPr>
          <p:spPr bwMode="auto">
            <a:xfrm>
              <a:off x="4253348" y="1984230"/>
              <a:ext cx="97366" cy="93133"/>
            </a:xfrm>
            <a:prstGeom prst="ellipse">
              <a:avLst/>
            </a:prstGeom>
            <a:solidFill>
              <a:schemeClr val="accent2"/>
            </a:solidFill>
            <a:ln w="28575" cap="flat" cmpd="sng" algn="ctr">
              <a:noFill/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-111" charset="0"/>
              </a:endParaRP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4350525" y="2365950"/>
              <a:ext cx="97366" cy="93133"/>
            </a:xfrm>
            <a:prstGeom prst="ellipse">
              <a:avLst/>
            </a:prstGeom>
            <a:solidFill>
              <a:schemeClr val="accent2"/>
            </a:solidFill>
            <a:ln w="28575" cap="flat" cmpd="sng" algn="ctr">
              <a:noFill/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-111" charset="0"/>
              </a:endParaRPr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3927150" y="2191842"/>
              <a:ext cx="97366" cy="93133"/>
            </a:xfrm>
            <a:prstGeom prst="ellipse">
              <a:avLst/>
            </a:prstGeom>
            <a:solidFill>
              <a:schemeClr val="accent2"/>
            </a:solidFill>
            <a:ln w="28575" cap="flat" cmpd="sng" algn="ctr">
              <a:noFill/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-111" charset="0"/>
              </a:endParaRPr>
            </a:p>
          </p:txBody>
        </p:sp>
        <p:sp>
          <p:nvSpPr>
            <p:cNvPr id="43" name="Oval 42"/>
            <p:cNvSpPr/>
            <p:nvPr/>
          </p:nvSpPr>
          <p:spPr bwMode="auto">
            <a:xfrm>
              <a:off x="3114539" y="3743928"/>
              <a:ext cx="97366" cy="93133"/>
            </a:xfrm>
            <a:prstGeom prst="ellipse">
              <a:avLst/>
            </a:prstGeom>
            <a:solidFill>
              <a:schemeClr val="accent2"/>
            </a:solidFill>
            <a:ln w="28575" cap="flat" cmpd="sng" algn="ctr">
              <a:noFill/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-111" charset="0"/>
              </a:endParaRPr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3414200" y="3974180"/>
              <a:ext cx="97366" cy="93133"/>
            </a:xfrm>
            <a:prstGeom prst="ellipse">
              <a:avLst/>
            </a:prstGeom>
            <a:solidFill>
              <a:schemeClr val="accent2"/>
            </a:solidFill>
            <a:ln w="28575" cap="flat" cmpd="sng" algn="ctr">
              <a:noFill/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-111" charset="0"/>
              </a:endParaRP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3511377" y="4355900"/>
              <a:ext cx="97366" cy="93133"/>
            </a:xfrm>
            <a:prstGeom prst="ellipse">
              <a:avLst/>
            </a:prstGeom>
            <a:solidFill>
              <a:schemeClr val="accent2"/>
            </a:solidFill>
            <a:ln w="28575" cap="flat" cmpd="sng" algn="ctr">
              <a:noFill/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-111" charset="0"/>
              </a:endParaRPr>
            </a:p>
          </p:txBody>
        </p:sp>
        <p:sp>
          <p:nvSpPr>
            <p:cNvPr id="46" name="Oval 45"/>
            <p:cNvSpPr/>
            <p:nvPr/>
          </p:nvSpPr>
          <p:spPr bwMode="auto">
            <a:xfrm>
              <a:off x="3088002" y="4181792"/>
              <a:ext cx="97366" cy="93133"/>
            </a:xfrm>
            <a:prstGeom prst="ellipse">
              <a:avLst/>
            </a:prstGeom>
            <a:solidFill>
              <a:schemeClr val="accent2"/>
            </a:solidFill>
            <a:ln w="28575" cap="flat" cmpd="sng" algn="ctr">
              <a:noFill/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-111" charset="0"/>
              </a:endParaRPr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5341907" y="3470487"/>
              <a:ext cx="97366" cy="93133"/>
            </a:xfrm>
            <a:prstGeom prst="ellipse">
              <a:avLst/>
            </a:prstGeom>
            <a:solidFill>
              <a:schemeClr val="accent2"/>
            </a:solidFill>
            <a:ln w="28575" cap="flat" cmpd="sng" algn="ctr">
              <a:noFill/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-111" charset="0"/>
              </a:endParaRPr>
            </a:p>
          </p:txBody>
        </p:sp>
        <p:sp>
          <p:nvSpPr>
            <p:cNvPr id="48" name="Oval 47"/>
            <p:cNvSpPr/>
            <p:nvPr/>
          </p:nvSpPr>
          <p:spPr bwMode="auto">
            <a:xfrm>
              <a:off x="5641568" y="3700739"/>
              <a:ext cx="97366" cy="93133"/>
            </a:xfrm>
            <a:prstGeom prst="ellipse">
              <a:avLst/>
            </a:prstGeom>
            <a:solidFill>
              <a:schemeClr val="accent2"/>
            </a:solidFill>
            <a:ln w="28575" cap="flat" cmpd="sng" algn="ctr">
              <a:noFill/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-111" charset="0"/>
              </a:endParaRPr>
            </a:p>
          </p:txBody>
        </p:sp>
        <p:sp>
          <p:nvSpPr>
            <p:cNvPr id="49" name="Oval 48"/>
            <p:cNvSpPr/>
            <p:nvPr/>
          </p:nvSpPr>
          <p:spPr bwMode="auto">
            <a:xfrm>
              <a:off x="5738745" y="4082459"/>
              <a:ext cx="97366" cy="93133"/>
            </a:xfrm>
            <a:prstGeom prst="ellipse">
              <a:avLst/>
            </a:prstGeom>
            <a:solidFill>
              <a:schemeClr val="accent2"/>
            </a:solidFill>
            <a:ln w="28575" cap="flat" cmpd="sng" algn="ctr">
              <a:noFill/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-111" charset="0"/>
              </a:endParaRPr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5315370" y="3908351"/>
              <a:ext cx="97366" cy="93133"/>
            </a:xfrm>
            <a:prstGeom prst="ellipse">
              <a:avLst/>
            </a:prstGeom>
            <a:solidFill>
              <a:schemeClr val="accent2"/>
            </a:solidFill>
            <a:ln w="28575" cap="flat" cmpd="sng" algn="ctr">
              <a:noFill/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-111" charset="0"/>
              </a:endParaRP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5559801" y="4326884"/>
              <a:ext cx="97366" cy="93133"/>
            </a:xfrm>
            <a:prstGeom prst="ellipse">
              <a:avLst/>
            </a:prstGeom>
            <a:solidFill>
              <a:schemeClr val="accent2"/>
            </a:solidFill>
            <a:ln w="28575" cap="flat" cmpd="sng" algn="ctr">
              <a:noFill/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-111" charset="0"/>
              </a:endParaRPr>
            </a:p>
          </p:txBody>
        </p:sp>
        <p:sp>
          <p:nvSpPr>
            <p:cNvPr id="52" name="Oval 51"/>
            <p:cNvSpPr/>
            <p:nvPr/>
          </p:nvSpPr>
          <p:spPr bwMode="auto">
            <a:xfrm>
              <a:off x="4419823" y="3396116"/>
              <a:ext cx="97366" cy="93133"/>
            </a:xfrm>
            <a:prstGeom prst="ellipse">
              <a:avLst/>
            </a:prstGeom>
            <a:solidFill>
              <a:schemeClr val="accent2"/>
            </a:solidFill>
            <a:ln w="28575" cap="flat" cmpd="sng" algn="ctr">
              <a:noFill/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-111" charset="0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75600" y="3582601"/>
            <a:ext cx="2082621" cy="1938992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chemeClr val="accent3"/>
                </a:solidFill>
              </a:rPr>
              <a:t>“No limits”</a:t>
            </a:r>
          </a:p>
          <a:p>
            <a:pPr algn="l">
              <a:buFont typeface="Wingdings" charset="2"/>
              <a:buChar char="§"/>
            </a:pPr>
            <a:r>
              <a:rPr lang="en-US" dirty="0" smtClean="0">
                <a:solidFill>
                  <a:schemeClr val="accent3"/>
                </a:solidFill>
              </a:rPr>
              <a:t> Storage</a:t>
            </a:r>
          </a:p>
          <a:p>
            <a:pPr algn="l">
              <a:buFont typeface="Wingdings" charset="2"/>
              <a:buChar char="§"/>
            </a:pPr>
            <a:r>
              <a:rPr lang="en-US" dirty="0" smtClean="0">
                <a:solidFill>
                  <a:schemeClr val="accent3"/>
                </a:solidFill>
              </a:rPr>
              <a:t> Computing</a:t>
            </a:r>
          </a:p>
          <a:p>
            <a:pPr algn="l">
              <a:buFont typeface="Wingdings" charset="2"/>
              <a:buChar char="§"/>
            </a:pPr>
            <a:r>
              <a:rPr lang="en-US" dirty="0" smtClean="0">
                <a:solidFill>
                  <a:schemeClr val="accent3"/>
                </a:solidFill>
              </a:rPr>
              <a:t> Format</a:t>
            </a:r>
          </a:p>
          <a:p>
            <a:pPr algn="l">
              <a:buFont typeface="Wingdings" charset="2"/>
              <a:buChar char="§"/>
            </a:pPr>
            <a:r>
              <a:rPr lang="en-US" dirty="0" smtClean="0">
                <a:solidFill>
                  <a:schemeClr val="accent3"/>
                </a:solidFill>
              </a:rPr>
              <a:t> Program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643511" y="3582601"/>
            <a:ext cx="2441694" cy="1938992"/>
          </a:xfrm>
          <a:prstGeom prst="rect">
            <a:avLst/>
          </a:prstGeom>
          <a:solidFill>
            <a:srgbClr val="FF6633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FFFFFF"/>
                </a:solidFill>
              </a:rPr>
              <a:t>Allowing for</a:t>
            </a:r>
          </a:p>
          <a:p>
            <a:pPr algn="l">
              <a:buFont typeface="Wingdings" charset="2"/>
              <a:buChar char="§"/>
            </a:pPr>
            <a:r>
              <a:rPr lang="en-US" dirty="0" smtClean="0">
                <a:solidFill>
                  <a:srgbClr val="FFFFFF"/>
                </a:solidFill>
              </a:rPr>
              <a:t> Versioning</a:t>
            </a:r>
          </a:p>
          <a:p>
            <a:pPr algn="l">
              <a:buFont typeface="Wingdings" charset="2"/>
              <a:buChar char="§"/>
            </a:pPr>
            <a:r>
              <a:rPr lang="en-US" dirty="0" smtClean="0">
                <a:solidFill>
                  <a:srgbClr val="FFFFFF"/>
                </a:solidFill>
              </a:rPr>
              <a:t> Provenance</a:t>
            </a:r>
          </a:p>
          <a:p>
            <a:pPr algn="l">
              <a:buFont typeface="Wingdings" charset="2"/>
              <a:buChar char="§"/>
            </a:pPr>
            <a:r>
              <a:rPr lang="en-US" dirty="0" smtClean="0">
                <a:solidFill>
                  <a:srgbClr val="FFFFFF"/>
                </a:solidFill>
              </a:rPr>
              <a:t> Collaboration</a:t>
            </a:r>
          </a:p>
          <a:p>
            <a:pPr algn="l">
              <a:buFont typeface="Wingdings" charset="2"/>
              <a:buChar char="§"/>
            </a:pPr>
            <a:r>
              <a:rPr lang="en-US" dirty="0" smtClean="0">
                <a:solidFill>
                  <a:srgbClr val="FFFFFF"/>
                </a:solidFill>
              </a:rPr>
              <a:t> Annotation</a:t>
            </a: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5" name="Group 61"/>
          <p:cNvGrpSpPr/>
          <p:nvPr/>
        </p:nvGrpSpPr>
        <p:grpSpPr>
          <a:xfrm>
            <a:off x="1163272" y="5790276"/>
            <a:ext cx="6505296" cy="1211248"/>
            <a:chOff x="1163272" y="5922146"/>
            <a:chExt cx="6505296" cy="973551"/>
          </a:xfrm>
        </p:grpSpPr>
        <p:pic>
          <p:nvPicPr>
            <p:cNvPr id="16" name="Picture 15" descr="images.jpeg"/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20677249">
              <a:off x="1163272" y="6093019"/>
              <a:ext cx="1360282" cy="796271"/>
            </a:xfrm>
            <a:prstGeom prst="rect">
              <a:avLst/>
            </a:prstGeom>
          </p:spPr>
        </p:pic>
        <p:pic>
          <p:nvPicPr>
            <p:cNvPr id="17" name="Picture 16" descr="images.jpeg"/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389205" y="5927738"/>
              <a:ext cx="1064175" cy="796271"/>
            </a:xfrm>
            <a:prstGeom prst="rect">
              <a:avLst/>
            </a:prstGeom>
          </p:spPr>
        </p:pic>
        <p:pic>
          <p:nvPicPr>
            <p:cNvPr id="58" name="Picture 57" descr="images.jpeg"/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388305" y="5930338"/>
              <a:ext cx="1064175" cy="796271"/>
            </a:xfrm>
            <a:prstGeom prst="rect">
              <a:avLst/>
            </a:prstGeom>
          </p:spPr>
        </p:pic>
        <p:pic>
          <p:nvPicPr>
            <p:cNvPr id="59" name="Picture 58" descr="images.jpeg"/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387405" y="5922146"/>
              <a:ext cx="1064175" cy="796271"/>
            </a:xfrm>
            <a:prstGeom prst="rect">
              <a:avLst/>
            </a:prstGeom>
          </p:spPr>
        </p:pic>
        <p:pic>
          <p:nvPicPr>
            <p:cNvPr id="60" name="Picture 59" descr="images.jpeg"/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371907" y="5928553"/>
              <a:ext cx="1064175" cy="796271"/>
            </a:xfrm>
            <a:prstGeom prst="rect">
              <a:avLst/>
            </a:prstGeom>
          </p:spPr>
        </p:pic>
        <p:pic>
          <p:nvPicPr>
            <p:cNvPr id="61" name="Picture 60" descr="images.jpeg"/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922751" flipH="1">
              <a:off x="6308286" y="6099426"/>
              <a:ext cx="1360282" cy="796271"/>
            </a:xfrm>
            <a:prstGeom prst="rect">
              <a:avLst/>
            </a:prstGeom>
          </p:spPr>
        </p:pic>
      </p:grpSp>
      <p:grpSp>
        <p:nvGrpSpPr>
          <p:cNvPr id="18" name="Group 56"/>
          <p:cNvGrpSpPr/>
          <p:nvPr/>
        </p:nvGrpSpPr>
        <p:grpSpPr>
          <a:xfrm>
            <a:off x="0" y="6263077"/>
            <a:ext cx="9144000" cy="974497"/>
            <a:chOff x="87588" y="6273417"/>
            <a:chExt cx="8865523" cy="788969"/>
          </a:xfrm>
        </p:grpSpPr>
        <p:pic>
          <p:nvPicPr>
            <p:cNvPr id="56" name="Picture 55" descr="hardware02.jpg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274395" y="6273417"/>
              <a:ext cx="1678716" cy="774370"/>
            </a:xfrm>
            <a:prstGeom prst="rect">
              <a:avLst/>
            </a:prstGeom>
          </p:spPr>
        </p:pic>
        <p:pic>
          <p:nvPicPr>
            <p:cNvPr id="12" name="Picture 11" descr="hardware02.jpg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837346" y="6277680"/>
              <a:ext cx="1678716" cy="774370"/>
            </a:xfrm>
            <a:prstGeom prst="rect">
              <a:avLst/>
            </a:prstGeom>
          </p:spPr>
        </p:pic>
        <p:pic>
          <p:nvPicPr>
            <p:cNvPr id="13" name="Picture 12" descr="hardware02.jpg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382869" y="6277681"/>
              <a:ext cx="1678716" cy="774370"/>
            </a:xfrm>
            <a:prstGeom prst="rect">
              <a:avLst/>
            </a:prstGeom>
          </p:spPr>
        </p:pic>
        <p:pic>
          <p:nvPicPr>
            <p:cNvPr id="14" name="Picture 13" descr="hardware02.jpg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970370" y="6277680"/>
              <a:ext cx="1678716" cy="774370"/>
            </a:xfrm>
            <a:prstGeom prst="rect">
              <a:avLst/>
            </a:prstGeom>
          </p:spPr>
        </p:pic>
        <p:pic>
          <p:nvPicPr>
            <p:cNvPr id="15" name="Picture 14" descr="hardware02.jpg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515893" y="6277681"/>
              <a:ext cx="1678716" cy="774370"/>
            </a:xfrm>
            <a:prstGeom prst="rect">
              <a:avLst/>
            </a:prstGeom>
          </p:spPr>
        </p:pic>
        <p:pic>
          <p:nvPicPr>
            <p:cNvPr id="55" name="Picture 54" descr="hardware02.jpg"/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7588" y="6288016"/>
              <a:ext cx="1678716" cy="774370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3" grpId="0" animBg="1"/>
      <p:bldP spid="5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558546" cy="191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6585454" y="0"/>
            <a:ext cx="2558546" cy="191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network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4732" y="4435331"/>
            <a:ext cx="2209701" cy="1806430"/>
          </a:xfrm>
          <a:prstGeom prst="rect">
            <a:avLst/>
          </a:prstGeom>
        </p:spPr>
      </p:pic>
      <p:pic>
        <p:nvPicPr>
          <p:cNvPr id="8" name="Picture 20" descr="Nature  10th October 2002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41629" y="4886201"/>
            <a:ext cx="1223624" cy="1606778"/>
          </a:xfrm>
          <a:prstGeom prst="rect">
            <a:avLst/>
          </a:prstGeom>
          <a:noFill/>
        </p:spPr>
      </p:pic>
      <p:graphicFrame>
        <p:nvGraphicFramePr>
          <p:cNvPr id="9" name="Object 29"/>
          <p:cNvGraphicFramePr>
            <a:graphicFrameLocks noChangeAspect="1"/>
          </p:cNvGraphicFramePr>
          <p:nvPr/>
        </p:nvGraphicFramePr>
        <p:xfrm>
          <a:off x="2994029" y="5114800"/>
          <a:ext cx="1151936" cy="1502955"/>
        </p:xfrm>
        <a:graphic>
          <a:graphicData uri="http://schemas.openxmlformats.org/presentationml/2006/ole">
            <p:oleObj spid="_x0000_s40962" name="Image" r:id="rId8" imgW="913963" imgH="1193230" progId="">
              <p:embed/>
            </p:oleObj>
          </a:graphicData>
        </a:graphic>
      </p:graphicFrame>
      <p:pic>
        <p:nvPicPr>
          <p:cNvPr id="10" name="Picture 9" descr="table4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6404" y="3081198"/>
            <a:ext cx="1707085" cy="1603082"/>
          </a:xfrm>
          <a:prstGeom prst="rect">
            <a:avLst/>
          </a:prstGeom>
        </p:spPr>
      </p:pic>
      <p:pic>
        <p:nvPicPr>
          <p:cNvPr id="11" name="Picture 356" descr="rendered_thresh_zstat1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420" y="1493912"/>
            <a:ext cx="2040338" cy="2221299"/>
          </a:xfrm>
          <a:prstGeom prst="rect">
            <a:avLst/>
          </a:prstGeom>
          <a:noFill/>
        </p:spPr>
      </p:pic>
      <p:pic>
        <p:nvPicPr>
          <p:cNvPr id="12" name="Picture 11" descr="table4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0732" y="2187859"/>
            <a:ext cx="1707085" cy="1603082"/>
          </a:xfrm>
          <a:prstGeom prst="rect">
            <a:avLst/>
          </a:prstGeom>
        </p:spPr>
      </p:pic>
      <p:pic>
        <p:nvPicPr>
          <p:cNvPr id="13" name="Picture 22" descr="cell2_3D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675493" y="4990534"/>
            <a:ext cx="2489955" cy="1867466"/>
          </a:xfrm>
          <a:prstGeom prst="rect">
            <a:avLst/>
          </a:prstGeom>
          <a:noFill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12"/>
          <a:srcRect l="18752" t="25003" r="33754" b="25003"/>
          <a:stretch>
            <a:fillRect/>
          </a:stretch>
        </p:blipFill>
        <p:spPr bwMode="auto">
          <a:xfrm>
            <a:off x="6647821" y="2166176"/>
            <a:ext cx="2235119" cy="1838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4" descr="table4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77221" y="2527297"/>
            <a:ext cx="533527" cy="501022"/>
          </a:xfrm>
          <a:prstGeom prst="rect">
            <a:avLst/>
          </a:prstGeom>
        </p:spPr>
      </p:pic>
      <p:pic>
        <p:nvPicPr>
          <p:cNvPr id="16" name="Picture 15" descr="table4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00084" y="2194175"/>
            <a:ext cx="533527" cy="501022"/>
          </a:xfrm>
          <a:prstGeom prst="rect">
            <a:avLst/>
          </a:prstGeom>
        </p:spPr>
      </p:pic>
      <p:pic>
        <p:nvPicPr>
          <p:cNvPr id="17" name="Picture 16" descr="table4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78974" y="2682706"/>
            <a:ext cx="533527" cy="501022"/>
          </a:xfrm>
          <a:prstGeom prst="rect">
            <a:avLst/>
          </a:prstGeom>
        </p:spPr>
      </p:pic>
      <p:pic>
        <p:nvPicPr>
          <p:cNvPr id="18" name="Picture 17" descr="table4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36192" y="2439945"/>
            <a:ext cx="533527" cy="501022"/>
          </a:xfrm>
          <a:prstGeom prst="rect">
            <a:avLst/>
          </a:prstGeom>
        </p:spPr>
      </p:pic>
      <p:pic>
        <p:nvPicPr>
          <p:cNvPr id="19" name="Picture 18" descr="network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30883" y="5051570"/>
            <a:ext cx="2209701" cy="1806430"/>
          </a:xfrm>
          <a:prstGeom prst="rect">
            <a:avLst/>
          </a:prstGeom>
        </p:spPr>
      </p:pic>
      <p:pic>
        <p:nvPicPr>
          <p:cNvPr id="20" name="Picture 17" descr="array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311229" y="4892569"/>
            <a:ext cx="1608659" cy="1514705"/>
          </a:xfrm>
          <a:prstGeom prst="rect">
            <a:avLst/>
          </a:prstGeom>
          <a:noFill/>
        </p:spPr>
      </p:pic>
      <p:pic>
        <p:nvPicPr>
          <p:cNvPr id="21" name="Picture 19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370417" y="3773028"/>
            <a:ext cx="2133294" cy="130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chip_view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374293" y="1437892"/>
            <a:ext cx="1744156" cy="1342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6"/>
          <p:cNvGrpSpPr/>
          <p:nvPr/>
        </p:nvGrpSpPr>
        <p:grpSpPr>
          <a:xfrm>
            <a:off x="1837817" y="1960762"/>
            <a:ext cx="5473412" cy="3697439"/>
            <a:chOff x="1837817" y="1960762"/>
            <a:chExt cx="5473412" cy="3697439"/>
          </a:xfrm>
        </p:grpSpPr>
        <p:cxnSp>
          <p:nvCxnSpPr>
            <p:cNvPr id="26" name="Straight Connector 25"/>
            <p:cNvCxnSpPr>
              <a:stCxn id="12" idx="3"/>
            </p:cNvCxnSpPr>
            <p:nvPr/>
          </p:nvCxnSpPr>
          <p:spPr bwMode="auto">
            <a:xfrm flipV="1">
              <a:off x="1837817" y="2259545"/>
              <a:ext cx="1411723" cy="72985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rot="5400000" flipH="1" flipV="1">
              <a:off x="2605349" y="4061559"/>
              <a:ext cx="2689045" cy="50423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3" name="Straight Connector 32"/>
            <p:cNvCxnSpPr>
              <a:endCxn id="20" idx="1"/>
            </p:cNvCxnSpPr>
            <p:nvPr/>
          </p:nvCxnSpPr>
          <p:spPr bwMode="auto">
            <a:xfrm rot="16200000" flipH="1">
              <a:off x="4799117" y="3137810"/>
              <a:ext cx="3689160" cy="133506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sp>
        <p:nvSpPr>
          <p:cNvPr id="37" name="Title 3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Goes In (1)</a:t>
            </a:r>
            <a:endParaRPr lang="en-US" dirty="0"/>
          </a:p>
        </p:txBody>
      </p:sp>
      <p:pic>
        <p:nvPicPr>
          <p:cNvPr id="27" name="Picture 36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708775" y="230188"/>
            <a:ext cx="842963" cy="996950"/>
          </a:xfrm>
          <a:prstGeom prst="rect">
            <a:avLst/>
          </a:prstGeom>
          <a:noFill/>
          <a:ln w="1270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28" name="Picture 43"/>
          <p:cNvPicPr>
            <a:picLocks noChangeAspect="1" noChangeArrowheads="1"/>
          </p:cNvPicPr>
          <p:nvPr/>
        </p:nvPicPr>
        <p:blipFill>
          <a:blip r:embed="rId17"/>
          <a:srcRect l="8858" t="33510" r="51773" b="41971"/>
          <a:stretch>
            <a:fillRect/>
          </a:stretch>
        </p:blipFill>
        <p:spPr bwMode="auto">
          <a:xfrm>
            <a:off x="1885950" y="973138"/>
            <a:ext cx="1196975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35"/>
          <p:cNvPicPr>
            <a:picLocks noChangeAspect="1" noChangeArrowheads="1"/>
          </p:cNvPicPr>
          <p:nvPr/>
        </p:nvPicPr>
        <p:blipFill>
          <a:blip r:embed="rId18"/>
          <a:srcRect l="25999" t="12500" r="27000" b="4167"/>
          <a:stretch>
            <a:fillRect/>
          </a:stretch>
        </p:blipFill>
        <p:spPr bwMode="auto">
          <a:xfrm>
            <a:off x="5040313" y="2755900"/>
            <a:ext cx="979487" cy="1233488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56462" y="4013200"/>
            <a:ext cx="1490663" cy="766763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34" name="Picture 42"/>
          <p:cNvPicPr>
            <a:picLocks noChangeAspect="1" noChangeArrowheads="1"/>
          </p:cNvPicPr>
          <p:nvPr/>
        </p:nvPicPr>
        <p:blipFill>
          <a:blip r:embed="rId20"/>
          <a:srcRect l="12354" t="30516" r="21765" b="16762"/>
          <a:stretch>
            <a:fillRect/>
          </a:stretch>
        </p:blipFill>
        <p:spPr bwMode="auto">
          <a:xfrm>
            <a:off x="223838" y="3935413"/>
            <a:ext cx="1497012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45"/>
          <p:cNvGrpSpPr/>
          <p:nvPr/>
        </p:nvGrpSpPr>
        <p:grpSpPr>
          <a:xfrm>
            <a:off x="868214" y="1116302"/>
            <a:ext cx="6739587" cy="3654836"/>
            <a:chOff x="868214" y="1116302"/>
            <a:chExt cx="6739587" cy="3654836"/>
          </a:xfrm>
        </p:grpSpPr>
        <p:sp>
          <p:nvSpPr>
            <p:cNvPr id="29" name="Line Callout 2 28"/>
            <p:cNvSpPr/>
            <p:nvPr/>
          </p:nvSpPr>
          <p:spPr bwMode="auto">
            <a:xfrm>
              <a:off x="2967911" y="4032063"/>
              <a:ext cx="264962" cy="207278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160249"/>
                <a:gd name="adj6" fmla="val -127594"/>
              </a:avLst>
            </a:prstGeom>
            <a:solidFill>
              <a:srgbClr val="66FFFF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/>
            <a:lstStyle/>
            <a:p>
              <a:pPr algn="l"/>
              <a:endParaRPr lang="en-US" sz="1800" dirty="0"/>
            </a:p>
          </p:txBody>
        </p:sp>
        <p:sp>
          <p:nvSpPr>
            <p:cNvPr id="35" name="Line Callout 2 34"/>
            <p:cNvSpPr/>
            <p:nvPr/>
          </p:nvSpPr>
          <p:spPr bwMode="auto">
            <a:xfrm>
              <a:off x="7103040" y="4009988"/>
              <a:ext cx="220407" cy="130380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314930"/>
                <a:gd name="adj6" fmla="val -99051"/>
              </a:avLst>
            </a:prstGeom>
            <a:solidFill>
              <a:srgbClr val="FFAD2C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/>
            <a:lstStyle/>
            <a:p>
              <a:pPr algn="l"/>
              <a:endParaRPr lang="en-US" sz="1800" dirty="0"/>
            </a:p>
          </p:txBody>
        </p:sp>
        <p:sp>
          <p:nvSpPr>
            <p:cNvPr id="36" name="Line Callout 2 35"/>
            <p:cNvSpPr/>
            <p:nvPr/>
          </p:nvSpPr>
          <p:spPr bwMode="auto">
            <a:xfrm>
              <a:off x="868214" y="3861528"/>
              <a:ext cx="302878" cy="146876"/>
            </a:xfrm>
            <a:prstGeom prst="borderCallout2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/>
            <a:lstStyle/>
            <a:p>
              <a:pPr algn="l"/>
              <a:endParaRPr lang="en-US" sz="1800" dirty="0"/>
            </a:p>
          </p:txBody>
        </p:sp>
        <p:sp>
          <p:nvSpPr>
            <p:cNvPr id="38" name="Line Callout 2 37"/>
            <p:cNvSpPr/>
            <p:nvPr/>
          </p:nvSpPr>
          <p:spPr bwMode="auto">
            <a:xfrm>
              <a:off x="4835713" y="1116302"/>
              <a:ext cx="293999" cy="186842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183129"/>
                <a:gd name="adj6" fmla="val -63498"/>
              </a:avLst>
            </a:prstGeom>
            <a:solidFill>
              <a:srgbClr val="66FFFF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/>
            <a:lstStyle/>
            <a:p>
              <a:pPr algn="l"/>
              <a:endParaRPr lang="en-US" sz="1800" dirty="0"/>
            </a:p>
          </p:txBody>
        </p:sp>
        <p:sp>
          <p:nvSpPr>
            <p:cNvPr id="40" name="Line Callout 2 39"/>
            <p:cNvSpPr/>
            <p:nvPr/>
          </p:nvSpPr>
          <p:spPr bwMode="auto">
            <a:xfrm>
              <a:off x="1049650" y="1962963"/>
              <a:ext cx="236901" cy="177272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196246"/>
                <a:gd name="adj6" fmla="val -109330"/>
              </a:avLst>
            </a:prstGeom>
            <a:solidFill>
              <a:srgbClr val="FFFF00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/>
            <a:lstStyle/>
            <a:p>
              <a:pPr algn="l"/>
              <a:endParaRPr lang="en-US" sz="1800" dirty="0"/>
            </a:p>
          </p:txBody>
        </p:sp>
        <p:sp>
          <p:nvSpPr>
            <p:cNvPr id="41" name="Line Callout 2 40"/>
            <p:cNvSpPr/>
            <p:nvPr/>
          </p:nvSpPr>
          <p:spPr bwMode="auto">
            <a:xfrm>
              <a:off x="2884464" y="2808174"/>
              <a:ext cx="236901" cy="177272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196246"/>
                <a:gd name="adj6" fmla="val -109330"/>
              </a:avLst>
            </a:prstGeom>
            <a:solidFill>
              <a:srgbClr val="FFFF00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/>
            <a:lstStyle/>
            <a:p>
              <a:pPr algn="l"/>
              <a:endParaRPr lang="en-US" sz="1800" dirty="0"/>
            </a:p>
          </p:txBody>
        </p:sp>
        <p:sp>
          <p:nvSpPr>
            <p:cNvPr id="42" name="Line Callout 2 41"/>
            <p:cNvSpPr/>
            <p:nvPr/>
          </p:nvSpPr>
          <p:spPr bwMode="auto">
            <a:xfrm>
              <a:off x="2158716" y="2098868"/>
              <a:ext cx="236901" cy="177272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196246"/>
                <a:gd name="adj6" fmla="val -109330"/>
              </a:avLst>
            </a:prstGeom>
            <a:solidFill>
              <a:srgbClr val="FFFF00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/>
            <a:lstStyle/>
            <a:p>
              <a:pPr algn="l"/>
              <a:endParaRPr lang="en-US" sz="1800" dirty="0"/>
            </a:p>
          </p:txBody>
        </p:sp>
        <p:sp>
          <p:nvSpPr>
            <p:cNvPr id="43" name="Line Callout 2 42"/>
            <p:cNvSpPr/>
            <p:nvPr/>
          </p:nvSpPr>
          <p:spPr bwMode="auto">
            <a:xfrm>
              <a:off x="2834981" y="1902506"/>
              <a:ext cx="220407" cy="130380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239019"/>
                <a:gd name="adj6" fmla="val -106535"/>
              </a:avLst>
            </a:prstGeom>
            <a:solidFill>
              <a:srgbClr val="FFAD2C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/>
            <a:lstStyle/>
            <a:p>
              <a:pPr algn="l"/>
              <a:endParaRPr lang="en-US" sz="1800" dirty="0"/>
            </a:p>
          </p:txBody>
        </p:sp>
        <p:sp>
          <p:nvSpPr>
            <p:cNvPr id="44" name="Line Callout 2 43"/>
            <p:cNvSpPr/>
            <p:nvPr/>
          </p:nvSpPr>
          <p:spPr bwMode="auto">
            <a:xfrm>
              <a:off x="4108990" y="4595212"/>
              <a:ext cx="220407" cy="130380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239019"/>
                <a:gd name="adj6" fmla="val -106535"/>
              </a:avLst>
            </a:prstGeom>
            <a:solidFill>
              <a:srgbClr val="FFAD2C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/>
            <a:lstStyle/>
            <a:p>
              <a:pPr algn="l"/>
              <a:endParaRPr lang="en-US" sz="1800" dirty="0"/>
            </a:p>
          </p:txBody>
        </p:sp>
        <p:sp>
          <p:nvSpPr>
            <p:cNvPr id="45" name="Line Callout 2 44"/>
            <p:cNvSpPr/>
            <p:nvPr/>
          </p:nvSpPr>
          <p:spPr bwMode="auto">
            <a:xfrm>
              <a:off x="7342839" y="4563860"/>
              <a:ext cx="264962" cy="207278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160249"/>
                <a:gd name="adj6" fmla="val -127594"/>
              </a:avLst>
            </a:prstGeom>
            <a:solidFill>
              <a:srgbClr val="66FFFF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/>
            <a:lstStyle/>
            <a:p>
              <a:pPr algn="l"/>
              <a:endParaRPr lang="en-US" sz="1800" dirty="0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/>
          <p:nvPr/>
        </p:nvGrpSpPr>
        <p:grpSpPr>
          <a:xfrm>
            <a:off x="186760" y="93370"/>
            <a:ext cx="797663" cy="1735271"/>
            <a:chOff x="3719526" y="1753978"/>
            <a:chExt cx="797663" cy="1735271"/>
          </a:xfrm>
        </p:grpSpPr>
        <p:sp>
          <p:nvSpPr>
            <p:cNvPr id="4" name="Oval 3"/>
            <p:cNvSpPr/>
            <p:nvPr/>
          </p:nvSpPr>
          <p:spPr bwMode="auto">
            <a:xfrm>
              <a:off x="3746063" y="1988083"/>
              <a:ext cx="97366" cy="93133"/>
            </a:xfrm>
            <a:prstGeom prst="ellipse">
              <a:avLst/>
            </a:prstGeom>
            <a:solidFill>
              <a:schemeClr val="accent2"/>
            </a:solidFill>
            <a:ln w="28575" cap="flat" cmpd="sng" algn="ctr">
              <a:noFill/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-111" charset="0"/>
              </a:endParaRPr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4045724" y="2218335"/>
              <a:ext cx="97366" cy="93133"/>
            </a:xfrm>
            <a:prstGeom prst="ellipse">
              <a:avLst/>
            </a:prstGeom>
            <a:solidFill>
              <a:schemeClr val="accent2"/>
            </a:solidFill>
            <a:ln w="28575" cap="flat" cmpd="sng" algn="ctr">
              <a:noFill/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-111" charset="0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4142901" y="2600055"/>
              <a:ext cx="97366" cy="93133"/>
            </a:xfrm>
            <a:prstGeom prst="ellipse">
              <a:avLst/>
            </a:prstGeom>
            <a:solidFill>
              <a:schemeClr val="accent2"/>
            </a:solidFill>
            <a:ln w="28575" cap="flat" cmpd="sng" algn="ctr">
              <a:noFill/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-111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3719526" y="2425947"/>
              <a:ext cx="97366" cy="93133"/>
            </a:xfrm>
            <a:prstGeom prst="ellipse">
              <a:avLst/>
            </a:prstGeom>
            <a:solidFill>
              <a:schemeClr val="accent2"/>
            </a:solidFill>
            <a:ln w="28575" cap="flat" cmpd="sng" algn="ctr">
              <a:noFill/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-111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3898463" y="2379748"/>
              <a:ext cx="97366" cy="93133"/>
            </a:xfrm>
            <a:prstGeom prst="ellipse">
              <a:avLst/>
            </a:prstGeom>
            <a:solidFill>
              <a:schemeClr val="accent2"/>
            </a:solidFill>
            <a:ln w="28575" cap="flat" cmpd="sng" algn="ctr">
              <a:noFill/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-111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4198124" y="2610000"/>
              <a:ext cx="97366" cy="93133"/>
            </a:xfrm>
            <a:prstGeom prst="ellipse">
              <a:avLst/>
            </a:prstGeom>
            <a:solidFill>
              <a:schemeClr val="accent2"/>
            </a:solidFill>
            <a:ln w="28575" cap="flat" cmpd="sng" algn="ctr">
              <a:noFill/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-111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4295301" y="2991720"/>
              <a:ext cx="97366" cy="93133"/>
            </a:xfrm>
            <a:prstGeom prst="ellipse">
              <a:avLst/>
            </a:prstGeom>
            <a:solidFill>
              <a:schemeClr val="accent2"/>
            </a:solidFill>
            <a:ln w="28575" cap="flat" cmpd="sng" algn="ctr">
              <a:noFill/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-111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3871926" y="2817612"/>
              <a:ext cx="97366" cy="93133"/>
            </a:xfrm>
            <a:prstGeom prst="ellipse">
              <a:avLst/>
            </a:prstGeom>
            <a:solidFill>
              <a:schemeClr val="accent2"/>
            </a:solidFill>
            <a:ln w="28575" cap="flat" cmpd="sng" algn="ctr">
              <a:noFill/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-111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3953687" y="1753978"/>
              <a:ext cx="97366" cy="93133"/>
            </a:xfrm>
            <a:prstGeom prst="ellipse">
              <a:avLst/>
            </a:prstGeom>
            <a:solidFill>
              <a:schemeClr val="accent2"/>
            </a:solidFill>
            <a:ln w="28575" cap="flat" cmpd="sng" algn="ctr">
              <a:noFill/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-111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4253348" y="1984230"/>
              <a:ext cx="97366" cy="93133"/>
            </a:xfrm>
            <a:prstGeom prst="ellipse">
              <a:avLst/>
            </a:prstGeom>
            <a:solidFill>
              <a:schemeClr val="accent2"/>
            </a:solidFill>
            <a:ln w="28575" cap="flat" cmpd="sng" algn="ctr">
              <a:noFill/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-111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4350525" y="2365950"/>
              <a:ext cx="97366" cy="93133"/>
            </a:xfrm>
            <a:prstGeom prst="ellipse">
              <a:avLst/>
            </a:prstGeom>
            <a:solidFill>
              <a:schemeClr val="accent2"/>
            </a:solidFill>
            <a:ln w="28575" cap="flat" cmpd="sng" algn="ctr">
              <a:noFill/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-111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3927150" y="2191842"/>
              <a:ext cx="97366" cy="93133"/>
            </a:xfrm>
            <a:prstGeom prst="ellipse">
              <a:avLst/>
            </a:prstGeom>
            <a:solidFill>
              <a:schemeClr val="accent2"/>
            </a:solidFill>
            <a:ln w="28575" cap="flat" cmpd="sng" algn="ctr">
              <a:noFill/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-111" charset="0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4419823" y="3396116"/>
              <a:ext cx="97366" cy="93133"/>
            </a:xfrm>
            <a:prstGeom prst="ellipse">
              <a:avLst/>
            </a:prstGeom>
            <a:solidFill>
              <a:schemeClr val="accent2"/>
            </a:solidFill>
            <a:ln w="28575" cap="flat" cmpd="sng" algn="ctr">
              <a:noFill/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-111" charset="0"/>
              </a:endParaRPr>
            </a:p>
          </p:txBody>
        </p:sp>
      </p:grpSp>
      <p:grpSp>
        <p:nvGrpSpPr>
          <p:cNvPr id="3" name="Group 50"/>
          <p:cNvGrpSpPr/>
          <p:nvPr/>
        </p:nvGrpSpPr>
        <p:grpSpPr>
          <a:xfrm flipH="1">
            <a:off x="8201556" y="74696"/>
            <a:ext cx="797663" cy="1735271"/>
            <a:chOff x="3719526" y="1753978"/>
            <a:chExt cx="797663" cy="1735271"/>
          </a:xfrm>
        </p:grpSpPr>
        <p:sp>
          <p:nvSpPr>
            <p:cNvPr id="52" name="Oval 51"/>
            <p:cNvSpPr/>
            <p:nvPr/>
          </p:nvSpPr>
          <p:spPr bwMode="auto">
            <a:xfrm>
              <a:off x="3746063" y="1988083"/>
              <a:ext cx="97366" cy="93133"/>
            </a:xfrm>
            <a:prstGeom prst="ellipse">
              <a:avLst/>
            </a:prstGeom>
            <a:solidFill>
              <a:schemeClr val="accent2"/>
            </a:solidFill>
            <a:ln w="28575" cap="flat" cmpd="sng" algn="ctr">
              <a:noFill/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-111" charset="0"/>
              </a:endParaRPr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4045724" y="2218335"/>
              <a:ext cx="97366" cy="93133"/>
            </a:xfrm>
            <a:prstGeom prst="ellipse">
              <a:avLst/>
            </a:prstGeom>
            <a:solidFill>
              <a:schemeClr val="accent2"/>
            </a:solidFill>
            <a:ln w="28575" cap="flat" cmpd="sng" algn="ctr">
              <a:noFill/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-111" charset="0"/>
              </a:endParaRPr>
            </a:p>
          </p:txBody>
        </p:sp>
        <p:sp>
          <p:nvSpPr>
            <p:cNvPr id="54" name="Oval 53"/>
            <p:cNvSpPr/>
            <p:nvPr/>
          </p:nvSpPr>
          <p:spPr bwMode="auto">
            <a:xfrm>
              <a:off x="4142901" y="2600055"/>
              <a:ext cx="97366" cy="93133"/>
            </a:xfrm>
            <a:prstGeom prst="ellipse">
              <a:avLst/>
            </a:prstGeom>
            <a:solidFill>
              <a:schemeClr val="accent2"/>
            </a:solidFill>
            <a:ln w="28575" cap="flat" cmpd="sng" algn="ctr">
              <a:noFill/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-111" charset="0"/>
              </a:endParaRPr>
            </a:p>
          </p:txBody>
        </p:sp>
        <p:sp>
          <p:nvSpPr>
            <p:cNvPr id="55" name="Oval 54"/>
            <p:cNvSpPr/>
            <p:nvPr/>
          </p:nvSpPr>
          <p:spPr bwMode="auto">
            <a:xfrm>
              <a:off x="3719526" y="2425947"/>
              <a:ext cx="97366" cy="93133"/>
            </a:xfrm>
            <a:prstGeom prst="ellipse">
              <a:avLst/>
            </a:prstGeom>
            <a:solidFill>
              <a:schemeClr val="accent2"/>
            </a:solidFill>
            <a:ln w="28575" cap="flat" cmpd="sng" algn="ctr">
              <a:noFill/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-111" charset="0"/>
              </a:endParaRPr>
            </a:p>
          </p:txBody>
        </p:sp>
        <p:sp>
          <p:nvSpPr>
            <p:cNvPr id="56" name="Oval 55"/>
            <p:cNvSpPr/>
            <p:nvPr/>
          </p:nvSpPr>
          <p:spPr bwMode="auto">
            <a:xfrm>
              <a:off x="3898463" y="2379748"/>
              <a:ext cx="97366" cy="93133"/>
            </a:xfrm>
            <a:prstGeom prst="ellipse">
              <a:avLst/>
            </a:prstGeom>
            <a:solidFill>
              <a:schemeClr val="accent2"/>
            </a:solidFill>
            <a:ln w="28575" cap="flat" cmpd="sng" algn="ctr">
              <a:noFill/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-111" charset="0"/>
              </a:endParaRPr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4198124" y="2610000"/>
              <a:ext cx="97366" cy="93133"/>
            </a:xfrm>
            <a:prstGeom prst="ellipse">
              <a:avLst/>
            </a:prstGeom>
            <a:solidFill>
              <a:schemeClr val="accent2"/>
            </a:solidFill>
            <a:ln w="28575" cap="flat" cmpd="sng" algn="ctr">
              <a:noFill/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-111" charset="0"/>
              </a:endParaRP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4295301" y="2991720"/>
              <a:ext cx="97366" cy="93133"/>
            </a:xfrm>
            <a:prstGeom prst="ellipse">
              <a:avLst/>
            </a:prstGeom>
            <a:solidFill>
              <a:schemeClr val="accent2"/>
            </a:solidFill>
            <a:ln w="28575" cap="flat" cmpd="sng" algn="ctr">
              <a:noFill/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-111" charset="0"/>
              </a:endParaRPr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3871926" y="2817612"/>
              <a:ext cx="97366" cy="93133"/>
            </a:xfrm>
            <a:prstGeom prst="ellipse">
              <a:avLst/>
            </a:prstGeom>
            <a:solidFill>
              <a:schemeClr val="accent2"/>
            </a:solidFill>
            <a:ln w="28575" cap="flat" cmpd="sng" algn="ctr">
              <a:noFill/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-111" charset="0"/>
              </a:endParaRPr>
            </a:p>
          </p:txBody>
        </p:sp>
        <p:sp>
          <p:nvSpPr>
            <p:cNvPr id="60" name="Oval 59"/>
            <p:cNvSpPr/>
            <p:nvPr/>
          </p:nvSpPr>
          <p:spPr bwMode="auto">
            <a:xfrm>
              <a:off x="3953687" y="1753978"/>
              <a:ext cx="97366" cy="93133"/>
            </a:xfrm>
            <a:prstGeom prst="ellipse">
              <a:avLst/>
            </a:prstGeom>
            <a:solidFill>
              <a:schemeClr val="accent2"/>
            </a:solidFill>
            <a:ln w="28575" cap="flat" cmpd="sng" algn="ctr">
              <a:noFill/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-111" charset="0"/>
              </a:endParaRPr>
            </a:p>
          </p:txBody>
        </p:sp>
        <p:sp>
          <p:nvSpPr>
            <p:cNvPr id="61" name="Oval 60"/>
            <p:cNvSpPr/>
            <p:nvPr/>
          </p:nvSpPr>
          <p:spPr bwMode="auto">
            <a:xfrm>
              <a:off x="4253348" y="1984230"/>
              <a:ext cx="97366" cy="93133"/>
            </a:xfrm>
            <a:prstGeom prst="ellipse">
              <a:avLst/>
            </a:prstGeom>
            <a:solidFill>
              <a:schemeClr val="accent2"/>
            </a:solidFill>
            <a:ln w="28575" cap="flat" cmpd="sng" algn="ctr">
              <a:noFill/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-111" charset="0"/>
              </a:endParaRPr>
            </a:p>
          </p:txBody>
        </p:sp>
        <p:sp>
          <p:nvSpPr>
            <p:cNvPr id="62" name="Oval 61"/>
            <p:cNvSpPr/>
            <p:nvPr/>
          </p:nvSpPr>
          <p:spPr bwMode="auto">
            <a:xfrm>
              <a:off x="4350525" y="2365950"/>
              <a:ext cx="97366" cy="93133"/>
            </a:xfrm>
            <a:prstGeom prst="ellipse">
              <a:avLst/>
            </a:prstGeom>
            <a:solidFill>
              <a:schemeClr val="accent2"/>
            </a:solidFill>
            <a:ln w="28575" cap="flat" cmpd="sng" algn="ctr">
              <a:noFill/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-111" charset="0"/>
              </a:endParaRPr>
            </a:p>
          </p:txBody>
        </p:sp>
        <p:sp>
          <p:nvSpPr>
            <p:cNvPr id="63" name="Oval 62"/>
            <p:cNvSpPr/>
            <p:nvPr/>
          </p:nvSpPr>
          <p:spPr bwMode="auto">
            <a:xfrm>
              <a:off x="3927150" y="2191842"/>
              <a:ext cx="97366" cy="93133"/>
            </a:xfrm>
            <a:prstGeom prst="ellipse">
              <a:avLst/>
            </a:prstGeom>
            <a:solidFill>
              <a:schemeClr val="accent2"/>
            </a:solidFill>
            <a:ln w="28575" cap="flat" cmpd="sng" algn="ctr">
              <a:noFill/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-111" charset="0"/>
              </a:endParaRPr>
            </a:p>
          </p:txBody>
        </p:sp>
        <p:sp>
          <p:nvSpPr>
            <p:cNvPr id="64" name="Oval 63"/>
            <p:cNvSpPr/>
            <p:nvPr/>
          </p:nvSpPr>
          <p:spPr bwMode="auto">
            <a:xfrm>
              <a:off x="4419823" y="3396116"/>
              <a:ext cx="97366" cy="93133"/>
            </a:xfrm>
            <a:prstGeom prst="ellipse">
              <a:avLst/>
            </a:prstGeom>
            <a:solidFill>
              <a:schemeClr val="accent2"/>
            </a:solidFill>
            <a:ln w="28575" cap="flat" cmpd="sng" algn="ctr">
              <a:noFill/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-111" charset="0"/>
              </a:endParaRPr>
            </a:p>
          </p:txBody>
        </p:sp>
      </p:grpSp>
      <p:pic>
        <p:nvPicPr>
          <p:cNvPr id="65" name="Picture 35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54000" contrast="48000"/>
          </a:blip>
          <a:srcRect l="15923" t="24217" r="15923" b="11397"/>
          <a:stretch>
            <a:fillRect/>
          </a:stretch>
        </p:blipFill>
        <p:spPr bwMode="auto">
          <a:xfrm>
            <a:off x="5019382" y="1446420"/>
            <a:ext cx="2545690" cy="2347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6" name="Title 6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Goes In (2)</a:t>
            </a:r>
            <a:endParaRPr lang="en-US" dirty="0"/>
          </a:p>
        </p:txBody>
      </p:sp>
      <p:pic>
        <p:nvPicPr>
          <p:cNvPr id="33" name="Picture 32" descr="taverna_workflow_iprsc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5567" y="3454687"/>
            <a:ext cx="1769856" cy="3133514"/>
          </a:xfrm>
          <a:prstGeom prst="rect">
            <a:avLst/>
          </a:prstGeom>
        </p:spPr>
      </p:pic>
      <p:pic>
        <p:nvPicPr>
          <p:cNvPr id="34" name="Picture 33" descr="process_debug_html_77b1dab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43" y="1904773"/>
            <a:ext cx="3662916" cy="1666164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251827" y="1918692"/>
            <a:ext cx="101857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Rules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1389438" y="4279900"/>
            <a:ext cx="176592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Workflows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5317650" y="5286375"/>
            <a:ext cx="1105892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Dryad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683116" y="4265020"/>
            <a:ext cx="1940706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MapReduce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5486902" y="2152650"/>
            <a:ext cx="2875457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Parallel programs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7450059" y="5502275"/>
            <a:ext cx="808635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SQL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6168500" y="5962650"/>
            <a:ext cx="947194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BPEL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4706515" y="4138315"/>
            <a:ext cx="957864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Swift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4706557" y="6221710"/>
            <a:ext cx="958165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SCFL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5583059" y="4866171"/>
            <a:ext cx="420848" cy="2616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100" dirty="0" smtClean="0"/>
              <a:t>   </a:t>
            </a:r>
            <a:endParaRPr lang="en-US" sz="1100" dirty="0"/>
          </a:p>
        </p:txBody>
      </p:sp>
      <p:sp>
        <p:nvSpPr>
          <p:cNvPr id="45" name="TextBox 44"/>
          <p:cNvSpPr txBox="1"/>
          <p:nvPr/>
        </p:nvSpPr>
        <p:spPr>
          <a:xfrm>
            <a:off x="4696321" y="4787635"/>
            <a:ext cx="420848" cy="2616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100" dirty="0" smtClean="0"/>
              <a:t>   </a:t>
            </a:r>
            <a:endParaRPr lang="en-US" sz="1100" dirty="0"/>
          </a:p>
        </p:txBody>
      </p:sp>
      <p:sp>
        <p:nvSpPr>
          <p:cNvPr id="46" name="TextBox 45"/>
          <p:cNvSpPr txBox="1"/>
          <p:nvPr/>
        </p:nvSpPr>
        <p:spPr>
          <a:xfrm>
            <a:off x="8506493" y="5744372"/>
            <a:ext cx="420848" cy="2616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100" dirty="0" smtClean="0"/>
              <a:t>   </a:t>
            </a:r>
            <a:endParaRPr lang="en-US" sz="1100" dirty="0"/>
          </a:p>
        </p:txBody>
      </p:sp>
      <p:sp>
        <p:nvSpPr>
          <p:cNvPr id="91" name="TextBox 90"/>
          <p:cNvSpPr txBox="1"/>
          <p:nvPr/>
        </p:nvSpPr>
        <p:spPr>
          <a:xfrm>
            <a:off x="272334" y="4515028"/>
            <a:ext cx="398667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383003" y="5393229"/>
            <a:ext cx="1298102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MatLab</a:t>
            </a:r>
            <a:endParaRPr lang="en-US" dirty="0"/>
          </a:p>
        </p:txBody>
      </p:sp>
      <p:sp>
        <p:nvSpPr>
          <p:cNvPr id="93" name="TextBox 92"/>
          <p:cNvSpPr txBox="1"/>
          <p:nvPr/>
        </p:nvSpPr>
        <p:spPr>
          <a:xfrm>
            <a:off x="1074570" y="6089980"/>
            <a:ext cx="1253769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Octave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1"/>
          <p:cNvGrpSpPr/>
          <p:nvPr/>
        </p:nvGrpSpPr>
        <p:grpSpPr>
          <a:xfrm>
            <a:off x="1163272" y="5790276"/>
            <a:ext cx="6505296" cy="1211248"/>
            <a:chOff x="1163272" y="5922146"/>
            <a:chExt cx="6505296" cy="973551"/>
          </a:xfrm>
        </p:grpSpPr>
        <p:pic>
          <p:nvPicPr>
            <p:cNvPr id="3" name="Picture 2" descr="images.jpe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20677249">
              <a:off x="1163272" y="6093019"/>
              <a:ext cx="1360282" cy="796271"/>
            </a:xfrm>
            <a:prstGeom prst="rect">
              <a:avLst/>
            </a:prstGeom>
          </p:spPr>
        </p:pic>
        <p:pic>
          <p:nvPicPr>
            <p:cNvPr id="4" name="Picture 3" descr="images.jpe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389205" y="5927738"/>
              <a:ext cx="1064175" cy="796271"/>
            </a:xfrm>
            <a:prstGeom prst="rect">
              <a:avLst/>
            </a:prstGeom>
          </p:spPr>
        </p:pic>
        <p:pic>
          <p:nvPicPr>
            <p:cNvPr id="5" name="Picture 4" descr="images.jpe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388305" y="5930338"/>
              <a:ext cx="1064175" cy="796271"/>
            </a:xfrm>
            <a:prstGeom prst="rect">
              <a:avLst/>
            </a:prstGeom>
          </p:spPr>
        </p:pic>
        <p:pic>
          <p:nvPicPr>
            <p:cNvPr id="6" name="Picture 5" descr="images.jpe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387405" y="5922146"/>
              <a:ext cx="1064175" cy="796271"/>
            </a:xfrm>
            <a:prstGeom prst="rect">
              <a:avLst/>
            </a:prstGeom>
          </p:spPr>
        </p:pic>
        <p:pic>
          <p:nvPicPr>
            <p:cNvPr id="7" name="Picture 6" descr="images.jpe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371907" y="5928553"/>
              <a:ext cx="1064175" cy="796271"/>
            </a:xfrm>
            <a:prstGeom prst="rect">
              <a:avLst/>
            </a:prstGeom>
          </p:spPr>
        </p:pic>
        <p:pic>
          <p:nvPicPr>
            <p:cNvPr id="8" name="Picture 7" descr="images.jpe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922751" flipH="1">
              <a:off x="6308286" y="6099426"/>
              <a:ext cx="1360282" cy="796271"/>
            </a:xfrm>
            <a:prstGeom prst="rect">
              <a:avLst/>
            </a:prstGeom>
          </p:spPr>
        </p:pic>
      </p:grpSp>
      <p:grpSp>
        <p:nvGrpSpPr>
          <p:cNvPr id="9" name="Group 56"/>
          <p:cNvGrpSpPr/>
          <p:nvPr/>
        </p:nvGrpSpPr>
        <p:grpSpPr>
          <a:xfrm>
            <a:off x="0" y="6263077"/>
            <a:ext cx="9144000" cy="974497"/>
            <a:chOff x="87588" y="6273417"/>
            <a:chExt cx="8865523" cy="788969"/>
          </a:xfrm>
        </p:grpSpPr>
        <p:pic>
          <p:nvPicPr>
            <p:cNvPr id="10" name="Picture 9" descr="hardware02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74395" y="6273417"/>
              <a:ext cx="1678716" cy="774370"/>
            </a:xfrm>
            <a:prstGeom prst="rect">
              <a:avLst/>
            </a:prstGeom>
          </p:spPr>
        </p:pic>
        <p:pic>
          <p:nvPicPr>
            <p:cNvPr id="11" name="Picture 10" descr="hardware02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37346" y="6277680"/>
              <a:ext cx="1678716" cy="774370"/>
            </a:xfrm>
            <a:prstGeom prst="rect">
              <a:avLst/>
            </a:prstGeom>
          </p:spPr>
        </p:pic>
        <p:pic>
          <p:nvPicPr>
            <p:cNvPr id="12" name="Picture 11" descr="hardware02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82869" y="6277681"/>
              <a:ext cx="1678716" cy="774370"/>
            </a:xfrm>
            <a:prstGeom prst="rect">
              <a:avLst/>
            </a:prstGeom>
          </p:spPr>
        </p:pic>
        <p:pic>
          <p:nvPicPr>
            <p:cNvPr id="13" name="Picture 12" descr="hardware02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70370" y="6277680"/>
              <a:ext cx="1678716" cy="774370"/>
            </a:xfrm>
            <a:prstGeom prst="rect">
              <a:avLst/>
            </a:prstGeom>
          </p:spPr>
        </p:pic>
        <p:pic>
          <p:nvPicPr>
            <p:cNvPr id="14" name="Picture 13" descr="hardware02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15893" y="6277681"/>
              <a:ext cx="1678716" cy="774370"/>
            </a:xfrm>
            <a:prstGeom prst="rect">
              <a:avLst/>
            </a:prstGeom>
          </p:spPr>
        </p:pic>
        <p:pic>
          <p:nvPicPr>
            <p:cNvPr id="15" name="Picture 14" descr="hardware02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7588" y="6288016"/>
              <a:ext cx="1678716" cy="774370"/>
            </a:xfrm>
            <a:prstGeom prst="rect">
              <a:avLst/>
            </a:prstGeom>
          </p:spPr>
        </p:pic>
      </p:grp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it Cooks</a:t>
            </a:r>
            <a:endParaRPr lang="en-US" dirty="0"/>
          </a:p>
        </p:txBody>
      </p:sp>
      <p:sp>
        <p:nvSpPr>
          <p:cNvPr id="28" name="Content Placeholder 27"/>
          <p:cNvSpPr>
            <a:spLocks noGrp="1"/>
          </p:cNvSpPr>
          <p:nvPr>
            <p:ph idx="1"/>
          </p:nvPr>
        </p:nvSpPr>
        <p:spPr>
          <a:xfrm>
            <a:off x="457200" y="1295400"/>
            <a:ext cx="5003800" cy="5053013"/>
          </a:xfrm>
        </p:spPr>
        <p:txBody>
          <a:bodyPr/>
          <a:lstStyle/>
          <a:p>
            <a:r>
              <a:rPr lang="en-US" dirty="0" smtClean="0"/>
              <a:t>Virtualization</a:t>
            </a:r>
          </a:p>
          <a:p>
            <a:pPr lvl="1"/>
            <a:r>
              <a:rPr lang="en-US" dirty="0" smtClean="0"/>
              <a:t>Run any program, store </a:t>
            </a:r>
            <a:r>
              <a:rPr lang="en-US" smtClean="0"/>
              <a:t>any data</a:t>
            </a:r>
          </a:p>
          <a:p>
            <a:r>
              <a:rPr lang="en-US" dirty="0" smtClean="0"/>
              <a:t>Indexing</a:t>
            </a:r>
          </a:p>
          <a:p>
            <a:pPr lvl="1"/>
            <a:r>
              <a:rPr lang="en-US" dirty="0" smtClean="0"/>
              <a:t>Automated maintenance</a:t>
            </a:r>
          </a:p>
          <a:p>
            <a:r>
              <a:rPr lang="en-US" dirty="0" smtClean="0"/>
              <a:t>Provisioning</a:t>
            </a:r>
          </a:p>
          <a:p>
            <a:pPr lvl="1"/>
            <a:r>
              <a:rPr lang="en-US" dirty="0" smtClean="0"/>
              <a:t>Policy-driven allocation of resources to competing demands</a:t>
            </a:r>
          </a:p>
        </p:txBody>
      </p:sp>
      <p:pic>
        <p:nvPicPr>
          <p:cNvPr id="17" name="Picture 35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54000" contrast="48000"/>
          </a:blip>
          <a:srcRect l="15923" t="24217" r="15923" b="11397"/>
          <a:stretch>
            <a:fillRect/>
          </a:stretch>
        </p:blipFill>
        <p:spPr bwMode="auto">
          <a:xfrm>
            <a:off x="5218240" y="1580111"/>
            <a:ext cx="4072370" cy="3755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365364" y="238125"/>
            <a:ext cx="6778636" cy="762000"/>
          </a:xfrm>
        </p:spPr>
        <p:txBody>
          <a:bodyPr/>
          <a:lstStyle/>
          <a:p>
            <a:r>
              <a:rPr lang="en-US" dirty="0" smtClean="0"/>
              <a:t>What Comes Out</a:t>
            </a:r>
            <a:endParaRPr lang="en-US" dirty="0"/>
          </a:p>
        </p:txBody>
      </p:sp>
      <p:sp>
        <p:nvSpPr>
          <p:cNvPr id="5" name="Document 4"/>
          <p:cNvSpPr/>
          <p:nvPr/>
        </p:nvSpPr>
        <p:spPr bwMode="auto">
          <a:xfrm>
            <a:off x="4995438" y="1666378"/>
            <a:ext cx="1482725" cy="1200150"/>
          </a:xfrm>
          <a:prstGeom prst="flowChartDocument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111" charset="0"/>
              </a:rPr>
              <a:t>Data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1" charset="0"/>
            </a:endParaRPr>
          </a:p>
        </p:txBody>
      </p:sp>
      <p:sp>
        <p:nvSpPr>
          <p:cNvPr id="7" name="Document 6"/>
          <p:cNvSpPr/>
          <p:nvPr/>
        </p:nvSpPr>
        <p:spPr bwMode="auto">
          <a:xfrm>
            <a:off x="4846213" y="1787028"/>
            <a:ext cx="1482725" cy="1200150"/>
          </a:xfrm>
          <a:prstGeom prst="flowChartDocument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111" charset="0"/>
              </a:rPr>
              <a:t>Data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1" charset="0"/>
            </a:endParaRPr>
          </a:p>
        </p:txBody>
      </p:sp>
      <p:pic>
        <p:nvPicPr>
          <p:cNvPr id="10" name="Picture 9" descr="taverna_workflow_iprsca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3732" y="3311028"/>
            <a:ext cx="1936750" cy="3429000"/>
          </a:xfrm>
          <a:prstGeom prst="rect">
            <a:avLst/>
          </a:prstGeom>
        </p:spPr>
      </p:pic>
      <p:cxnSp>
        <p:nvCxnSpPr>
          <p:cNvPr id="12" name="Curved Connector 11"/>
          <p:cNvCxnSpPr/>
          <p:nvPr/>
        </p:nvCxnSpPr>
        <p:spPr bwMode="auto">
          <a:xfrm rot="5400000">
            <a:off x="4209625" y="3271341"/>
            <a:ext cx="1000128" cy="285752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76200" cap="flat" cmpd="sng" algn="ctr">
            <a:solidFill>
              <a:srgbClr val="FFCC66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cxnSp>
        <p:nvCxnSpPr>
          <p:cNvPr id="16" name="Curved Connector 15"/>
          <p:cNvCxnSpPr/>
          <p:nvPr/>
        </p:nvCxnSpPr>
        <p:spPr bwMode="auto">
          <a:xfrm rot="16200000" flipH="1">
            <a:off x="4374129" y="4763441"/>
            <a:ext cx="1040830" cy="45943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76200" cap="flat" cmpd="sng" algn="ctr">
            <a:solidFill>
              <a:srgbClr val="FFCC66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pic>
        <p:nvPicPr>
          <p:cNvPr id="18" name="Picture 17" descr="network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3031" y="5422849"/>
            <a:ext cx="1198651" cy="979897"/>
          </a:xfrm>
          <a:prstGeom prst="rect">
            <a:avLst/>
          </a:prstGeom>
        </p:spPr>
      </p:pic>
      <p:pic>
        <p:nvPicPr>
          <p:cNvPr id="20" name="Picture 19" descr="225px-JamesDWatso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3599" y="4507353"/>
            <a:ext cx="566894" cy="708617"/>
          </a:xfrm>
          <a:prstGeom prst="rect">
            <a:avLst/>
          </a:prstGeom>
        </p:spPr>
      </p:pic>
      <p:pic>
        <p:nvPicPr>
          <p:cNvPr id="21" name="Picture 20" descr="Rosalind_Frankli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7539" y="5626973"/>
            <a:ext cx="537042" cy="781152"/>
          </a:xfrm>
          <a:prstGeom prst="rect">
            <a:avLst/>
          </a:prstGeom>
        </p:spPr>
      </p:pic>
      <p:cxnSp>
        <p:nvCxnSpPr>
          <p:cNvPr id="23" name="Straight Connector 22"/>
          <p:cNvCxnSpPr>
            <a:stCxn id="20" idx="3"/>
          </p:cNvCxnSpPr>
          <p:nvPr/>
        </p:nvCxnSpPr>
        <p:spPr bwMode="auto">
          <a:xfrm>
            <a:off x="2380493" y="4861662"/>
            <a:ext cx="657596" cy="1685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00"/>
            </a:solidFill>
            <a:prstDash val="dash"/>
            <a:round/>
            <a:headEnd type="none" w="sm" len="sm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2260784" y="5966641"/>
            <a:ext cx="1434902" cy="45414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00"/>
            </a:solidFill>
            <a:prstDash val="dash"/>
            <a:round/>
            <a:headEnd type="none" w="sm" len="sm"/>
            <a:tailEnd type="none" w="med" len="med"/>
          </a:ln>
          <a:effectLst/>
        </p:spPr>
      </p:cxnSp>
      <p:pic>
        <p:nvPicPr>
          <p:cNvPr id="28" name="Picture 356" descr="rendered_thresh_zstat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5917" y="5422851"/>
            <a:ext cx="1236945" cy="1346652"/>
          </a:xfrm>
          <a:prstGeom prst="rect">
            <a:avLst/>
          </a:prstGeom>
          <a:noFill/>
        </p:spPr>
      </p:pic>
      <p:pic>
        <p:nvPicPr>
          <p:cNvPr id="29" name="Picture 35"/>
          <p:cNvPicPr>
            <a:picLocks noChangeAspect="1" noChangeArrowheads="1"/>
          </p:cNvPicPr>
          <p:nvPr/>
        </p:nvPicPr>
        <p:blipFill>
          <a:blip r:embed="rId8"/>
          <a:srcRect l="25999" t="12500" r="27000" b="4167"/>
          <a:stretch>
            <a:fillRect/>
          </a:stretch>
        </p:blipFill>
        <p:spPr bwMode="auto">
          <a:xfrm>
            <a:off x="6196314" y="5252972"/>
            <a:ext cx="979487" cy="1233488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</p:spPr>
      </p:pic>
      <p:cxnSp>
        <p:nvCxnSpPr>
          <p:cNvPr id="30" name="Curved Connector 29"/>
          <p:cNvCxnSpPr/>
          <p:nvPr/>
        </p:nvCxnSpPr>
        <p:spPr bwMode="auto">
          <a:xfrm rot="16200000" flipH="1">
            <a:off x="6312914" y="2801601"/>
            <a:ext cx="972789" cy="640836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76200" cap="flat" cmpd="sng" algn="ctr">
            <a:solidFill>
              <a:srgbClr val="FFCC66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pic>
        <p:nvPicPr>
          <p:cNvPr id="32" name="Picture 357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54000" contrast="48000"/>
          </a:blip>
          <a:srcRect l="15923" t="24217" r="15923" b="11397"/>
          <a:stretch>
            <a:fillRect/>
          </a:stretch>
        </p:blipFill>
        <p:spPr bwMode="auto">
          <a:xfrm>
            <a:off x="6258047" y="3535953"/>
            <a:ext cx="1351914" cy="124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3" name="Curved Connector 32"/>
          <p:cNvCxnSpPr/>
          <p:nvPr/>
        </p:nvCxnSpPr>
        <p:spPr bwMode="auto">
          <a:xfrm rot="16200000" flipH="1">
            <a:off x="7380412" y="4731154"/>
            <a:ext cx="816496" cy="566894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76200" cap="flat" cmpd="sng" algn="ctr">
            <a:solidFill>
              <a:srgbClr val="FFCC66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cxnSp>
        <p:nvCxnSpPr>
          <p:cNvPr id="39" name="Curved Connector 38"/>
          <p:cNvCxnSpPr/>
          <p:nvPr/>
        </p:nvCxnSpPr>
        <p:spPr bwMode="auto">
          <a:xfrm rot="5400000">
            <a:off x="6092907" y="4833162"/>
            <a:ext cx="618735" cy="197752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76200" cap="flat" cmpd="sng" algn="ctr">
            <a:solidFill>
              <a:srgbClr val="FFCC66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sp>
        <p:nvSpPr>
          <p:cNvPr id="41" name="Rectangle 2"/>
          <p:cNvSpPr txBox="1">
            <a:spLocks noChangeArrowheads="1"/>
          </p:cNvSpPr>
          <p:nvPr/>
        </p:nvSpPr>
        <p:spPr bwMode="auto">
          <a:xfrm>
            <a:off x="6967889" y="-474024"/>
            <a:ext cx="2638072" cy="362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Virtual Data Schema</a:t>
            </a:r>
            <a:endParaRPr kumimoji="0" lang="en-US" sz="34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 descr="4194581_550x550_mb_art_R0.jpeg"/>
          <p:cNvPicPr>
            <a:picLocks noChangeAspect="1"/>
          </p:cNvPicPr>
          <p:nvPr/>
        </p:nvPicPr>
        <p:blipFill>
          <a:blip r:embed="rId10"/>
          <a:srcRect b="23564"/>
          <a:stretch>
            <a:fillRect/>
          </a:stretch>
        </p:blipFill>
        <p:spPr>
          <a:xfrm>
            <a:off x="0" y="-1"/>
            <a:ext cx="3362784" cy="413410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Curved Down Arrow 61"/>
          <p:cNvSpPr/>
          <p:nvPr/>
        </p:nvSpPr>
        <p:spPr bwMode="auto">
          <a:xfrm>
            <a:off x="3317875" y="1000125"/>
            <a:ext cx="2317750" cy="2301875"/>
          </a:xfrm>
          <a:prstGeom prst="curvedDownArrow">
            <a:avLst>
              <a:gd name="adj1" fmla="val 12780"/>
              <a:gd name="adj2" fmla="val 43048"/>
              <a:gd name="adj3" fmla="val 25000"/>
            </a:avLst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-111" charset="0"/>
            </a:endParaRPr>
          </a:p>
        </p:txBody>
      </p:sp>
      <p:sp>
        <p:nvSpPr>
          <p:cNvPr id="37892" name="Delay 5"/>
          <p:cNvSpPr>
            <a:spLocks noChangeArrowheads="1"/>
          </p:cNvSpPr>
          <p:nvPr/>
        </p:nvSpPr>
        <p:spPr bwMode="auto">
          <a:xfrm rot="5400000">
            <a:off x="2788690" y="2890266"/>
            <a:ext cx="3285215" cy="4103553"/>
          </a:xfrm>
          <a:prstGeom prst="flowChartDelay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38893"/>
            <a:ext cx="9144000" cy="762000"/>
          </a:xfrm>
        </p:spPr>
        <p:txBody>
          <a:bodyPr/>
          <a:lstStyle/>
          <a:p>
            <a:r>
              <a:rPr lang="en-US" dirty="0" smtClean="0"/>
              <a:t>Analysis as (Collaborative) Process</a:t>
            </a:r>
            <a:endParaRPr lang="en-US" dirty="0"/>
          </a:p>
        </p:txBody>
      </p:sp>
      <p:pic>
        <p:nvPicPr>
          <p:cNvPr id="24" name="Picture 23" descr="network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13943" y="4454004"/>
            <a:ext cx="1498502" cy="1225025"/>
          </a:xfrm>
          <a:prstGeom prst="rect">
            <a:avLst/>
          </a:prstGeom>
        </p:spPr>
      </p:pic>
      <p:pic>
        <p:nvPicPr>
          <p:cNvPr id="25" name="Picture 20" descr="Nature  10th October 2002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73549" y="4643439"/>
            <a:ext cx="785813" cy="1031875"/>
          </a:xfrm>
          <a:prstGeom prst="rect">
            <a:avLst/>
          </a:prstGeom>
          <a:noFill/>
        </p:spPr>
      </p:pic>
      <p:graphicFrame>
        <p:nvGraphicFramePr>
          <p:cNvPr id="26" name="Object 29"/>
          <p:cNvGraphicFramePr>
            <a:graphicFrameLocks noChangeAspect="1"/>
          </p:cNvGraphicFramePr>
          <p:nvPr/>
        </p:nvGraphicFramePr>
        <p:xfrm>
          <a:off x="2825949" y="4872039"/>
          <a:ext cx="739775" cy="965200"/>
        </p:xfrm>
        <a:graphic>
          <a:graphicData uri="http://schemas.openxmlformats.org/presentationml/2006/ole">
            <p:oleObj spid="_x0000_s49154" name="Image" r:id="rId7" imgW="913963" imgH="1193230" progId="">
              <p:embed/>
            </p:oleObj>
          </a:graphicData>
        </a:graphic>
      </p:graphicFrame>
      <p:pic>
        <p:nvPicPr>
          <p:cNvPr id="28" name="Picture 27" descr="table4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73787" y="3619432"/>
            <a:ext cx="1313133" cy="1233131"/>
          </a:xfrm>
          <a:prstGeom prst="rect">
            <a:avLst/>
          </a:prstGeom>
        </p:spPr>
      </p:pic>
      <p:sp>
        <p:nvSpPr>
          <p:cNvPr id="43" name="Oval 42"/>
          <p:cNvSpPr/>
          <p:nvPr/>
        </p:nvSpPr>
        <p:spPr bwMode="auto">
          <a:xfrm>
            <a:off x="3114539" y="3743928"/>
            <a:ext cx="97366" cy="93133"/>
          </a:xfrm>
          <a:prstGeom prst="ellipse">
            <a:avLst/>
          </a:prstGeom>
          <a:solidFill>
            <a:schemeClr val="accent2"/>
          </a:solidFill>
          <a:ln w="28575" cap="flat" cmpd="sng" algn="ctr">
            <a:noFill/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-111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3414200" y="3974180"/>
            <a:ext cx="97366" cy="93133"/>
          </a:xfrm>
          <a:prstGeom prst="ellipse">
            <a:avLst/>
          </a:prstGeom>
          <a:solidFill>
            <a:schemeClr val="accent2"/>
          </a:solidFill>
          <a:ln w="28575" cap="flat" cmpd="sng" algn="ctr">
            <a:noFill/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-111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3511377" y="4355900"/>
            <a:ext cx="97366" cy="93133"/>
          </a:xfrm>
          <a:prstGeom prst="ellipse">
            <a:avLst/>
          </a:prstGeom>
          <a:solidFill>
            <a:schemeClr val="accent2"/>
          </a:solidFill>
          <a:ln w="28575" cap="flat" cmpd="sng" algn="ctr">
            <a:noFill/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-111" charset="0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3088002" y="4181792"/>
            <a:ext cx="97366" cy="93133"/>
          </a:xfrm>
          <a:prstGeom prst="ellipse">
            <a:avLst/>
          </a:prstGeom>
          <a:solidFill>
            <a:schemeClr val="accent2"/>
          </a:solidFill>
          <a:ln w="28575" cap="flat" cmpd="sng" algn="ctr">
            <a:noFill/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1" charset="0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5341907" y="3470487"/>
            <a:ext cx="97366" cy="93133"/>
          </a:xfrm>
          <a:prstGeom prst="ellipse">
            <a:avLst/>
          </a:prstGeom>
          <a:solidFill>
            <a:schemeClr val="accent2"/>
          </a:solidFill>
          <a:ln w="28575" cap="flat" cmpd="sng" algn="ctr">
            <a:noFill/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-111" charset="0"/>
            </a:endParaRPr>
          </a:p>
        </p:txBody>
      </p:sp>
      <p:sp>
        <p:nvSpPr>
          <p:cNvPr id="48" name="Oval 47"/>
          <p:cNvSpPr/>
          <p:nvPr/>
        </p:nvSpPr>
        <p:spPr bwMode="auto">
          <a:xfrm>
            <a:off x="5641568" y="3700739"/>
            <a:ext cx="97366" cy="93133"/>
          </a:xfrm>
          <a:prstGeom prst="ellipse">
            <a:avLst/>
          </a:prstGeom>
          <a:solidFill>
            <a:schemeClr val="accent2"/>
          </a:solidFill>
          <a:ln w="28575" cap="flat" cmpd="sng" algn="ctr">
            <a:noFill/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-111" charset="0"/>
            </a:endParaRPr>
          </a:p>
        </p:txBody>
      </p:sp>
      <p:sp>
        <p:nvSpPr>
          <p:cNvPr id="49" name="Oval 48"/>
          <p:cNvSpPr/>
          <p:nvPr/>
        </p:nvSpPr>
        <p:spPr bwMode="auto">
          <a:xfrm>
            <a:off x="5738745" y="4082459"/>
            <a:ext cx="97366" cy="93133"/>
          </a:xfrm>
          <a:prstGeom prst="ellipse">
            <a:avLst/>
          </a:prstGeom>
          <a:solidFill>
            <a:schemeClr val="accent2"/>
          </a:solidFill>
          <a:ln w="28575" cap="flat" cmpd="sng" algn="ctr">
            <a:noFill/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-111" charset="0"/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5315370" y="3908351"/>
            <a:ext cx="97366" cy="93133"/>
          </a:xfrm>
          <a:prstGeom prst="ellipse">
            <a:avLst/>
          </a:prstGeom>
          <a:solidFill>
            <a:schemeClr val="accent2"/>
          </a:solidFill>
          <a:ln w="28575" cap="flat" cmpd="sng" algn="ctr">
            <a:noFill/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1" charset="0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5559801" y="4326884"/>
            <a:ext cx="97366" cy="93133"/>
          </a:xfrm>
          <a:prstGeom prst="ellipse">
            <a:avLst/>
          </a:prstGeom>
          <a:solidFill>
            <a:schemeClr val="accent2"/>
          </a:solidFill>
          <a:ln w="28575" cap="flat" cmpd="sng" algn="ctr">
            <a:noFill/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-111" charset="0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4419823" y="3396116"/>
            <a:ext cx="97366" cy="93133"/>
          </a:xfrm>
          <a:prstGeom prst="ellipse">
            <a:avLst/>
          </a:prstGeom>
          <a:solidFill>
            <a:schemeClr val="accent2"/>
          </a:solidFill>
          <a:ln w="28575" cap="flat" cmpd="sng" algn="ctr">
            <a:noFill/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-111" charset="0"/>
            </a:endParaRPr>
          </a:p>
        </p:txBody>
      </p:sp>
      <p:grpSp>
        <p:nvGrpSpPr>
          <p:cNvPr id="2" name="Group 61"/>
          <p:cNvGrpSpPr/>
          <p:nvPr/>
        </p:nvGrpSpPr>
        <p:grpSpPr>
          <a:xfrm>
            <a:off x="1163272" y="5790276"/>
            <a:ext cx="6505296" cy="1211248"/>
            <a:chOff x="1163272" y="5922146"/>
            <a:chExt cx="6505296" cy="973551"/>
          </a:xfrm>
        </p:grpSpPr>
        <p:pic>
          <p:nvPicPr>
            <p:cNvPr id="16" name="Picture 15" descr="images.jpeg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20677249">
              <a:off x="1163272" y="6093019"/>
              <a:ext cx="1360282" cy="796271"/>
            </a:xfrm>
            <a:prstGeom prst="rect">
              <a:avLst/>
            </a:prstGeom>
          </p:spPr>
        </p:pic>
        <p:pic>
          <p:nvPicPr>
            <p:cNvPr id="17" name="Picture 16" descr="images.jpeg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389205" y="5927738"/>
              <a:ext cx="1064175" cy="796271"/>
            </a:xfrm>
            <a:prstGeom prst="rect">
              <a:avLst/>
            </a:prstGeom>
          </p:spPr>
        </p:pic>
        <p:pic>
          <p:nvPicPr>
            <p:cNvPr id="58" name="Picture 57" descr="images.jpeg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388305" y="5930338"/>
              <a:ext cx="1064175" cy="796271"/>
            </a:xfrm>
            <a:prstGeom prst="rect">
              <a:avLst/>
            </a:prstGeom>
          </p:spPr>
        </p:pic>
        <p:pic>
          <p:nvPicPr>
            <p:cNvPr id="59" name="Picture 58" descr="images.jpeg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387405" y="5922146"/>
              <a:ext cx="1064175" cy="796271"/>
            </a:xfrm>
            <a:prstGeom prst="rect">
              <a:avLst/>
            </a:prstGeom>
          </p:spPr>
        </p:pic>
        <p:pic>
          <p:nvPicPr>
            <p:cNvPr id="60" name="Picture 59" descr="images.jpeg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371907" y="5928553"/>
              <a:ext cx="1064175" cy="796271"/>
            </a:xfrm>
            <a:prstGeom prst="rect">
              <a:avLst/>
            </a:prstGeom>
          </p:spPr>
        </p:pic>
        <p:pic>
          <p:nvPicPr>
            <p:cNvPr id="61" name="Picture 60" descr="images.jpeg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922751" flipH="1">
              <a:off x="6308286" y="6099426"/>
              <a:ext cx="1360282" cy="796271"/>
            </a:xfrm>
            <a:prstGeom prst="rect">
              <a:avLst/>
            </a:prstGeom>
          </p:spPr>
        </p:pic>
      </p:grpSp>
      <p:grpSp>
        <p:nvGrpSpPr>
          <p:cNvPr id="3" name="Group 56"/>
          <p:cNvGrpSpPr/>
          <p:nvPr/>
        </p:nvGrpSpPr>
        <p:grpSpPr>
          <a:xfrm>
            <a:off x="0" y="6263077"/>
            <a:ext cx="9144000" cy="974497"/>
            <a:chOff x="87588" y="6273417"/>
            <a:chExt cx="8865523" cy="788969"/>
          </a:xfrm>
        </p:grpSpPr>
        <p:pic>
          <p:nvPicPr>
            <p:cNvPr id="56" name="Picture 55" descr="hardware02.jp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274395" y="6273417"/>
              <a:ext cx="1678716" cy="774370"/>
            </a:xfrm>
            <a:prstGeom prst="rect">
              <a:avLst/>
            </a:prstGeom>
          </p:spPr>
        </p:pic>
        <p:pic>
          <p:nvPicPr>
            <p:cNvPr id="12" name="Picture 11" descr="hardware02.jp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837346" y="6277680"/>
              <a:ext cx="1678716" cy="774370"/>
            </a:xfrm>
            <a:prstGeom prst="rect">
              <a:avLst/>
            </a:prstGeom>
          </p:spPr>
        </p:pic>
        <p:pic>
          <p:nvPicPr>
            <p:cNvPr id="13" name="Picture 12" descr="hardware02.jp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382869" y="6277681"/>
              <a:ext cx="1678716" cy="774370"/>
            </a:xfrm>
            <a:prstGeom prst="rect">
              <a:avLst/>
            </a:prstGeom>
          </p:spPr>
        </p:pic>
        <p:pic>
          <p:nvPicPr>
            <p:cNvPr id="14" name="Picture 13" descr="hardware02.jp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970370" y="6277680"/>
              <a:ext cx="1678716" cy="774370"/>
            </a:xfrm>
            <a:prstGeom prst="rect">
              <a:avLst/>
            </a:prstGeom>
          </p:spPr>
        </p:pic>
        <p:pic>
          <p:nvPicPr>
            <p:cNvPr id="15" name="Picture 14" descr="hardware02.jp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515893" y="6277681"/>
              <a:ext cx="1678716" cy="774370"/>
            </a:xfrm>
            <a:prstGeom prst="rect">
              <a:avLst/>
            </a:prstGeom>
          </p:spPr>
        </p:pic>
        <p:pic>
          <p:nvPicPr>
            <p:cNvPr id="55" name="Picture 54" descr="hardware02.jpg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7588" y="6288016"/>
              <a:ext cx="1678716" cy="774370"/>
            </a:xfrm>
            <a:prstGeom prst="rect">
              <a:avLst/>
            </a:prstGeom>
          </p:spPr>
        </p:pic>
      </p:grpSp>
      <p:sp>
        <p:nvSpPr>
          <p:cNvPr id="63" name="TextBox 62"/>
          <p:cNvSpPr txBox="1"/>
          <p:nvPr/>
        </p:nvSpPr>
        <p:spPr>
          <a:xfrm>
            <a:off x="2000250" y="920750"/>
            <a:ext cx="1808710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dirty="0" smtClean="0"/>
              <a:t>Transform</a:t>
            </a:r>
          </a:p>
          <a:p>
            <a:pPr algn="l">
              <a:spcAft>
                <a:spcPts val="600"/>
              </a:spcAft>
            </a:pPr>
            <a:r>
              <a:rPr lang="en-US" dirty="0" smtClean="0"/>
              <a:t>Annotate           </a:t>
            </a:r>
          </a:p>
          <a:p>
            <a:pPr algn="l">
              <a:spcAft>
                <a:spcPts val="600"/>
              </a:spcAft>
            </a:pPr>
            <a:r>
              <a:rPr lang="en-US" dirty="0" smtClean="0"/>
              <a:t>Search</a:t>
            </a:r>
          </a:p>
          <a:p>
            <a:pPr algn="l">
              <a:spcAft>
                <a:spcPts val="600"/>
              </a:spcAft>
            </a:pPr>
            <a:r>
              <a:rPr lang="en-US" dirty="0" smtClean="0"/>
              <a:t>Add to</a:t>
            </a:r>
          </a:p>
          <a:p>
            <a:pPr algn="l">
              <a:spcAft>
                <a:spcPts val="600"/>
              </a:spcAft>
            </a:pPr>
            <a:r>
              <a:rPr lang="en-US" dirty="0" smtClean="0"/>
              <a:t>Tag</a:t>
            </a:r>
          </a:p>
          <a:p>
            <a:pPr algn="l">
              <a:spcAft>
                <a:spcPts val="600"/>
              </a:spcAft>
            </a:pP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4863161" y="920750"/>
            <a:ext cx="180871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Visualize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Discover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Extend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Group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Share</a:t>
            </a:r>
          </a:p>
          <a:p>
            <a:pPr>
              <a:spcAft>
                <a:spcPts val="600"/>
              </a:spcAft>
            </a:pPr>
            <a:endParaRPr lang="en-US" dirty="0" smtClean="0"/>
          </a:p>
          <a:p>
            <a:pPr>
              <a:spcAft>
                <a:spcPts val="600"/>
              </a:spcAft>
            </a:pP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n-US" smtClean="0">
              <a:ea typeface="+mn-ea"/>
              <a:cs typeface="+mn-cs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-4763" y="0"/>
            <a:ext cx="9148763" cy="6858000"/>
            <a:chOff x="-1803400" y="-241300"/>
            <a:chExt cx="12750800" cy="10680700"/>
          </a:xfrm>
        </p:grpSpPr>
        <p:pic>
          <p:nvPicPr>
            <p:cNvPr id="13320" name="Picture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797050" y="-241300"/>
              <a:ext cx="12738100" cy="734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1" name="Picture 4"/>
            <p:cNvPicPr>
              <a:picLocks noChangeAspect="1"/>
            </p:cNvPicPr>
            <p:nvPr/>
          </p:nvPicPr>
          <p:blipFill>
            <a:blip r:embed="rId3"/>
            <a:srcRect t="41415"/>
            <a:stretch>
              <a:fillRect/>
            </a:stretch>
          </p:blipFill>
          <p:spPr bwMode="auto">
            <a:xfrm>
              <a:off x="-1803400" y="7076450"/>
              <a:ext cx="12750800" cy="3362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Rectangle 6"/>
          <p:cNvSpPr/>
          <p:nvPr/>
        </p:nvSpPr>
        <p:spPr>
          <a:xfrm>
            <a:off x="6781800" y="6019800"/>
            <a:ext cx="18288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0000" y="6172200"/>
            <a:ext cx="18288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319" name="Picture 5" descr="CI-logo-maro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89975" y="6488113"/>
            <a:ext cx="454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obus Alliance">
  <a:themeElements>
    <a:clrScheme name="Globus Alliance 4">
      <a:dk1>
        <a:srgbClr val="000000"/>
      </a:dk1>
      <a:lt1>
        <a:srgbClr val="FFFFFF"/>
      </a:lt1>
      <a:dk2>
        <a:srgbClr val="FF6633"/>
      </a:dk2>
      <a:lt2>
        <a:srgbClr val="808080"/>
      </a:lt2>
      <a:accent1>
        <a:srgbClr val="6699FF"/>
      </a:accent1>
      <a:accent2>
        <a:srgbClr val="003399"/>
      </a:accent2>
      <a:accent3>
        <a:srgbClr val="FFFFFF"/>
      </a:accent3>
      <a:accent4>
        <a:srgbClr val="000000"/>
      </a:accent4>
      <a:accent5>
        <a:srgbClr val="B8CAFF"/>
      </a:accent5>
      <a:accent6>
        <a:srgbClr val="002D8A"/>
      </a:accent6>
      <a:hlink>
        <a:srgbClr val="CCCCFF"/>
      </a:hlink>
      <a:folHlink>
        <a:srgbClr val="B2B2B2"/>
      </a:folHlink>
    </a:clrScheme>
    <a:fontScheme name="Globus Allianc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2"/>
          </a:solidFill>
          <a:prstDash val="solid"/>
          <a:round/>
          <a:headEnd type="none" w="sm" len="sm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2"/>
          </a:solidFill>
          <a:prstDash val="solid"/>
          <a:round/>
          <a:headEnd type="none" w="sm" len="sm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1" charset="0"/>
          </a:defRPr>
        </a:defPPr>
      </a:lstStyle>
    </a:lnDef>
  </a:objectDefaults>
  <a:extraClrSchemeLst>
    <a:extraClrScheme>
      <a:clrScheme name="Globus Alliance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us Allian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us Allian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us Alliance 4">
        <a:dk1>
          <a:srgbClr val="000000"/>
        </a:dk1>
        <a:lt1>
          <a:srgbClr val="FFFFFF"/>
        </a:lt1>
        <a:dk2>
          <a:srgbClr val="FF6633"/>
        </a:dk2>
        <a:lt2>
          <a:srgbClr val="808080"/>
        </a:lt2>
        <a:accent1>
          <a:srgbClr val="6699FF"/>
        </a:accent1>
        <a:accent2>
          <a:srgbClr val="003399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002D8A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2"/>
          </a:solidFill>
          <a:prstDash val="solid"/>
          <a:round/>
          <a:headEnd type="none" w="sm" len="sm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2"/>
          </a:solidFill>
          <a:prstDash val="solid"/>
          <a:round/>
          <a:headEnd type="none" w="sm" len="sm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1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Globus Alliance</Template>
  <TotalTime>98952</TotalTime>
  <Words>367</Words>
  <Application>Microsoft PowerPoint</Application>
  <PresentationFormat>On-screen Show (4:3)</PresentationFormat>
  <Paragraphs>99</Paragraphs>
  <Slides>9</Slides>
  <Notes>6</Notes>
  <HiddenSlides>0</HiddenSlides>
  <MMClips>0</MMClips>
  <ScaleCrop>false</ScaleCrop>
  <HeadingPairs>
    <vt:vector size="6" baseType="variant">
      <vt:variant>
        <vt:lpstr>Design Template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Globus Alliance</vt:lpstr>
      <vt:lpstr>Custom Design</vt:lpstr>
      <vt:lpstr>Image</vt:lpstr>
      <vt:lpstr>Cloudy Thoughts</vt:lpstr>
      <vt:lpstr>Is “Cloud” a New Concept?</vt:lpstr>
      <vt:lpstr>An Open Analytics Environment (or “Data Cauldron”)</vt:lpstr>
      <vt:lpstr>What Goes In (1)</vt:lpstr>
      <vt:lpstr>What Goes In (2)</vt:lpstr>
      <vt:lpstr>How it Cooks</vt:lpstr>
      <vt:lpstr>What Comes Out</vt:lpstr>
      <vt:lpstr>Analysis as (Collaborative) Process</vt:lpstr>
      <vt:lpstr>Slide 9</vt:lpstr>
    </vt:vector>
  </TitlesOfParts>
  <Company>Argonne National Laboratory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Globus Project Future Directions</dc:title>
  <dc:creator>Ian Foster</dc:creator>
  <cp:lastModifiedBy>Ian Foster</cp:lastModifiedBy>
  <cp:revision>3153</cp:revision>
  <dcterms:created xsi:type="dcterms:W3CDTF">2008-06-25T16:12:34Z</dcterms:created>
  <dcterms:modified xsi:type="dcterms:W3CDTF">2008-06-25T18:14:44Z</dcterms:modified>
</cp:coreProperties>
</file>