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9"/>
  </p:notesMasterIdLst>
  <p:handoutMasterIdLst>
    <p:handoutMasterId r:id="rId10"/>
  </p:handoutMasterIdLst>
  <p:sldIdLst>
    <p:sldId id="501" r:id="rId2"/>
    <p:sldId id="516" r:id="rId3"/>
    <p:sldId id="505" r:id="rId4"/>
    <p:sldId id="506" r:id="rId5"/>
    <p:sldId id="507" r:id="rId6"/>
    <p:sldId id="508" r:id="rId7"/>
    <p:sldId id="511" r:id="rId8"/>
  </p:sldIdLst>
  <p:sldSz cx="9144000" cy="6858000" type="screen4x3"/>
  <p:notesSz cx="6858000" cy="9107488"/>
  <p:defaultTextStyle>
    <a:defPPr>
      <a:defRPr lang="en-US"/>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j" initials="" lastIdx="1" clrIdx="0"/>
  <p:cmAuthor id="1" name="rckopf" initials="" lastIdx="0" clrIdx="1"/>
  <p:cmAuthor id="2" name="Jim Larus" initials="JL" lastIdx="6" clrIdx="2"/>
  <p:cmAuthor id="3" name="Dan Reed" initials="DAR"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CCFF"/>
    <a:srgbClr val="00CC00"/>
    <a:srgbClr val="FF9933"/>
    <a:srgbClr val="FFFFFF"/>
    <a:srgbClr val="E8BFA6"/>
    <a:srgbClr val="DA9B74"/>
    <a:srgbClr val="D1943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245" autoAdjust="0"/>
    <p:restoredTop sz="99637" autoAdjust="0"/>
  </p:normalViewPr>
  <p:slideViewPr>
    <p:cSldViewPr snapToGrid="0">
      <p:cViewPr varScale="1">
        <p:scale>
          <a:sx n="113" d="100"/>
          <a:sy n="113" d="100"/>
        </p:scale>
        <p:origin x="-288" y="-108"/>
      </p:cViewPr>
      <p:guideLst>
        <p:guide orient="horz" pos="954"/>
        <p:guide orient="horz" pos="715"/>
        <p:guide orient="horz" pos="1484"/>
        <p:guide orient="horz" pos="1200"/>
        <p:guide orient="horz" pos="4012"/>
        <p:guide orient="horz" pos="4319"/>
        <p:guide pos="2880"/>
        <p:guide pos="192"/>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40" d="100"/>
          <a:sy n="140" d="100"/>
        </p:scale>
        <p:origin x="-609" y="-65"/>
      </p:cViewPr>
      <p:guideLst>
        <p:guide orient="horz" pos="286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03730F-9B36-4F22-BB7E-6D095B89970F}" type="doc">
      <dgm:prSet loTypeId="urn:microsoft.com/office/officeart/2005/8/layout/gear1" loCatId="process" qsTypeId="urn:microsoft.com/office/officeart/2005/8/quickstyle/simple1" qsCatId="simple" csTypeId="urn:microsoft.com/office/officeart/2005/8/colors/accent1_2" csCatId="accent1" phldr="0"/>
      <dgm:spPr/>
    </dgm:pt>
    <dgm:pt modelId="{31CEE5DA-7A2D-40CA-A925-55162631B2C6}">
      <dgm:prSet phldrT="[Text]" phldr="1"/>
      <dgm:spPr/>
      <dgm:t>
        <a:bodyPr/>
        <a:lstStyle/>
        <a:p>
          <a:endParaRPr lang="en-US"/>
        </a:p>
      </dgm:t>
    </dgm:pt>
    <dgm:pt modelId="{9BA801D2-B072-4EE3-9C3A-273CB9D8A0D9}" type="parTrans" cxnId="{BA87C706-66B1-4BBD-8D58-2E7ABF8CF215}">
      <dgm:prSet/>
      <dgm:spPr/>
      <dgm:t>
        <a:bodyPr/>
        <a:lstStyle/>
        <a:p>
          <a:endParaRPr lang="en-US"/>
        </a:p>
      </dgm:t>
    </dgm:pt>
    <dgm:pt modelId="{867409F5-6FB5-4374-863C-C7FD46C5F8E4}" type="sibTrans" cxnId="{BA87C706-66B1-4BBD-8D58-2E7ABF8CF215}">
      <dgm:prSet/>
      <dgm:spPr/>
      <dgm:t>
        <a:bodyPr/>
        <a:lstStyle/>
        <a:p>
          <a:endParaRPr lang="en-US"/>
        </a:p>
      </dgm:t>
    </dgm:pt>
    <dgm:pt modelId="{D8B821FD-3DFE-42F7-961A-F4D3F007EC5B}">
      <dgm:prSet phldrT="[Text]" phldr="1"/>
      <dgm:spPr/>
      <dgm:t>
        <a:bodyPr/>
        <a:lstStyle/>
        <a:p>
          <a:endParaRPr lang="en-US"/>
        </a:p>
      </dgm:t>
    </dgm:pt>
    <dgm:pt modelId="{1BA7902B-A412-470D-810E-04DC5549E2FA}" type="parTrans" cxnId="{738F133D-E827-415C-8F65-4EAC53E32915}">
      <dgm:prSet/>
      <dgm:spPr/>
      <dgm:t>
        <a:bodyPr/>
        <a:lstStyle/>
        <a:p>
          <a:endParaRPr lang="en-US"/>
        </a:p>
      </dgm:t>
    </dgm:pt>
    <dgm:pt modelId="{3376C515-013C-4EC5-929D-72D0122129C0}" type="sibTrans" cxnId="{738F133D-E827-415C-8F65-4EAC53E32915}">
      <dgm:prSet/>
      <dgm:spPr/>
      <dgm:t>
        <a:bodyPr/>
        <a:lstStyle/>
        <a:p>
          <a:endParaRPr lang="en-US"/>
        </a:p>
      </dgm:t>
    </dgm:pt>
    <dgm:pt modelId="{5902476A-B54D-436D-A043-45CAC5F5B1FE}">
      <dgm:prSet phldrT="[Text]" phldr="1"/>
      <dgm:spPr/>
      <dgm:t>
        <a:bodyPr/>
        <a:lstStyle/>
        <a:p>
          <a:endParaRPr lang="en-US"/>
        </a:p>
      </dgm:t>
    </dgm:pt>
    <dgm:pt modelId="{611039CD-01AA-4E81-AFFE-AB05087A756B}" type="parTrans" cxnId="{9F89105B-4634-4C0F-88A1-85302260A590}">
      <dgm:prSet/>
      <dgm:spPr/>
      <dgm:t>
        <a:bodyPr/>
        <a:lstStyle/>
        <a:p>
          <a:endParaRPr lang="en-US"/>
        </a:p>
      </dgm:t>
    </dgm:pt>
    <dgm:pt modelId="{8F9AE90E-50B3-46A4-AA7D-9F14A5F6ADD7}" type="sibTrans" cxnId="{9F89105B-4634-4C0F-88A1-85302260A590}">
      <dgm:prSet/>
      <dgm:spPr/>
      <dgm:t>
        <a:bodyPr/>
        <a:lstStyle/>
        <a:p>
          <a:endParaRPr lang="en-US"/>
        </a:p>
      </dgm:t>
    </dgm:pt>
    <dgm:pt modelId="{10988365-E8D2-4C85-9A50-8324A7D0A1A9}" type="pres">
      <dgm:prSet presAssocID="{1A03730F-9B36-4F22-BB7E-6D095B89970F}" presName="composite" presStyleCnt="0">
        <dgm:presLayoutVars>
          <dgm:chMax val="3"/>
          <dgm:animLvl val="lvl"/>
          <dgm:resizeHandles val="exact"/>
        </dgm:presLayoutVars>
      </dgm:prSet>
      <dgm:spPr/>
    </dgm:pt>
    <dgm:pt modelId="{F489E41C-FC9B-4E04-927C-F546292418DD}" type="pres">
      <dgm:prSet presAssocID="{31CEE5DA-7A2D-40CA-A925-55162631B2C6}" presName="gear1" presStyleLbl="node1" presStyleIdx="0" presStyleCnt="3">
        <dgm:presLayoutVars>
          <dgm:chMax val="1"/>
          <dgm:bulletEnabled val="1"/>
        </dgm:presLayoutVars>
      </dgm:prSet>
      <dgm:spPr/>
      <dgm:t>
        <a:bodyPr/>
        <a:lstStyle/>
        <a:p>
          <a:endParaRPr lang="en-US"/>
        </a:p>
      </dgm:t>
    </dgm:pt>
    <dgm:pt modelId="{E0C7A05F-BF08-4414-AD1B-0AF72AD94919}" type="pres">
      <dgm:prSet presAssocID="{31CEE5DA-7A2D-40CA-A925-55162631B2C6}" presName="gear1srcNode" presStyleLbl="node1" presStyleIdx="0" presStyleCnt="3"/>
      <dgm:spPr/>
      <dgm:t>
        <a:bodyPr/>
        <a:lstStyle/>
        <a:p>
          <a:endParaRPr lang="en-US"/>
        </a:p>
      </dgm:t>
    </dgm:pt>
    <dgm:pt modelId="{8D01A298-AE0E-42D5-932F-FAD09D2B9219}" type="pres">
      <dgm:prSet presAssocID="{31CEE5DA-7A2D-40CA-A925-55162631B2C6}" presName="gear1dstNode" presStyleLbl="node1" presStyleIdx="0" presStyleCnt="3"/>
      <dgm:spPr/>
      <dgm:t>
        <a:bodyPr/>
        <a:lstStyle/>
        <a:p>
          <a:endParaRPr lang="en-US"/>
        </a:p>
      </dgm:t>
    </dgm:pt>
    <dgm:pt modelId="{DEF44CFF-934A-464E-9889-5AB630C513CC}" type="pres">
      <dgm:prSet presAssocID="{D8B821FD-3DFE-42F7-961A-F4D3F007EC5B}" presName="gear2" presStyleLbl="node1" presStyleIdx="1" presStyleCnt="3">
        <dgm:presLayoutVars>
          <dgm:chMax val="1"/>
          <dgm:bulletEnabled val="1"/>
        </dgm:presLayoutVars>
      </dgm:prSet>
      <dgm:spPr/>
      <dgm:t>
        <a:bodyPr/>
        <a:lstStyle/>
        <a:p>
          <a:endParaRPr lang="en-US"/>
        </a:p>
      </dgm:t>
    </dgm:pt>
    <dgm:pt modelId="{B66F0EF7-495F-4B50-8807-67EF81CAD8E3}" type="pres">
      <dgm:prSet presAssocID="{D8B821FD-3DFE-42F7-961A-F4D3F007EC5B}" presName="gear2srcNode" presStyleLbl="node1" presStyleIdx="1" presStyleCnt="3"/>
      <dgm:spPr/>
      <dgm:t>
        <a:bodyPr/>
        <a:lstStyle/>
        <a:p>
          <a:endParaRPr lang="en-US"/>
        </a:p>
      </dgm:t>
    </dgm:pt>
    <dgm:pt modelId="{32648BE0-6568-4D34-AE75-E3A06E1E9FBA}" type="pres">
      <dgm:prSet presAssocID="{D8B821FD-3DFE-42F7-961A-F4D3F007EC5B}" presName="gear2dstNode" presStyleLbl="node1" presStyleIdx="1" presStyleCnt="3"/>
      <dgm:spPr/>
      <dgm:t>
        <a:bodyPr/>
        <a:lstStyle/>
        <a:p>
          <a:endParaRPr lang="en-US"/>
        </a:p>
      </dgm:t>
    </dgm:pt>
    <dgm:pt modelId="{615FC2CF-96FC-4A34-9DBB-83837D039526}" type="pres">
      <dgm:prSet presAssocID="{5902476A-B54D-436D-A043-45CAC5F5B1FE}" presName="gear3" presStyleLbl="node1" presStyleIdx="2" presStyleCnt="3"/>
      <dgm:spPr/>
      <dgm:t>
        <a:bodyPr/>
        <a:lstStyle/>
        <a:p>
          <a:endParaRPr lang="en-US"/>
        </a:p>
      </dgm:t>
    </dgm:pt>
    <dgm:pt modelId="{593D290C-6E0A-43FA-9EB4-0348A830B900}" type="pres">
      <dgm:prSet presAssocID="{5902476A-B54D-436D-A043-45CAC5F5B1FE}" presName="gear3tx" presStyleLbl="node1" presStyleIdx="2" presStyleCnt="3">
        <dgm:presLayoutVars>
          <dgm:chMax val="1"/>
          <dgm:bulletEnabled val="1"/>
        </dgm:presLayoutVars>
      </dgm:prSet>
      <dgm:spPr/>
      <dgm:t>
        <a:bodyPr/>
        <a:lstStyle/>
        <a:p>
          <a:endParaRPr lang="en-US"/>
        </a:p>
      </dgm:t>
    </dgm:pt>
    <dgm:pt modelId="{74529DCE-8FC9-46AF-8B14-71E58A98EEEE}" type="pres">
      <dgm:prSet presAssocID="{5902476A-B54D-436D-A043-45CAC5F5B1FE}" presName="gear3srcNode" presStyleLbl="node1" presStyleIdx="2" presStyleCnt="3"/>
      <dgm:spPr/>
      <dgm:t>
        <a:bodyPr/>
        <a:lstStyle/>
        <a:p>
          <a:endParaRPr lang="en-US"/>
        </a:p>
      </dgm:t>
    </dgm:pt>
    <dgm:pt modelId="{0DB3A1D8-44D6-42DD-B109-6D5A7D513A66}" type="pres">
      <dgm:prSet presAssocID="{5902476A-B54D-436D-A043-45CAC5F5B1FE}" presName="gear3dstNode" presStyleLbl="node1" presStyleIdx="2" presStyleCnt="3"/>
      <dgm:spPr/>
      <dgm:t>
        <a:bodyPr/>
        <a:lstStyle/>
        <a:p>
          <a:endParaRPr lang="en-US"/>
        </a:p>
      </dgm:t>
    </dgm:pt>
    <dgm:pt modelId="{B559084E-9E86-4563-AE6D-96F76B19E8E4}" type="pres">
      <dgm:prSet presAssocID="{867409F5-6FB5-4374-863C-C7FD46C5F8E4}" presName="connector1" presStyleLbl="sibTrans2D1" presStyleIdx="0" presStyleCnt="3"/>
      <dgm:spPr/>
      <dgm:t>
        <a:bodyPr/>
        <a:lstStyle/>
        <a:p>
          <a:endParaRPr lang="en-US"/>
        </a:p>
      </dgm:t>
    </dgm:pt>
    <dgm:pt modelId="{0B889176-7DDB-4518-8713-6BBEAE494775}" type="pres">
      <dgm:prSet presAssocID="{3376C515-013C-4EC5-929D-72D0122129C0}" presName="connector2" presStyleLbl="sibTrans2D1" presStyleIdx="1" presStyleCnt="3"/>
      <dgm:spPr/>
      <dgm:t>
        <a:bodyPr/>
        <a:lstStyle/>
        <a:p>
          <a:endParaRPr lang="en-US"/>
        </a:p>
      </dgm:t>
    </dgm:pt>
    <dgm:pt modelId="{8E969ADF-E91A-4A0A-A123-FC02374A6496}" type="pres">
      <dgm:prSet presAssocID="{8F9AE90E-50B3-46A4-AA7D-9F14A5F6ADD7}" presName="connector3" presStyleLbl="sibTrans2D1" presStyleIdx="2" presStyleCnt="3"/>
      <dgm:spPr/>
      <dgm:t>
        <a:bodyPr/>
        <a:lstStyle/>
        <a:p>
          <a:endParaRPr lang="en-US"/>
        </a:p>
      </dgm:t>
    </dgm:pt>
  </dgm:ptLst>
  <dgm:cxnLst>
    <dgm:cxn modelId="{C6D8EA4C-C1C5-4D37-B9B5-CAB6B25762DC}" type="presOf" srcId="{D8B821FD-3DFE-42F7-961A-F4D3F007EC5B}" destId="{B66F0EF7-495F-4B50-8807-67EF81CAD8E3}" srcOrd="1" destOrd="0" presId="urn:microsoft.com/office/officeart/2005/8/layout/gear1"/>
    <dgm:cxn modelId="{E713C071-91A1-4DF8-B2C6-5DA397C80CE8}" type="presOf" srcId="{31CEE5DA-7A2D-40CA-A925-55162631B2C6}" destId="{8D01A298-AE0E-42D5-932F-FAD09D2B9219}" srcOrd="2" destOrd="0" presId="urn:microsoft.com/office/officeart/2005/8/layout/gear1"/>
    <dgm:cxn modelId="{40F5D5E7-B6B7-4C57-AC8B-7FC4618E908E}" type="presOf" srcId="{5902476A-B54D-436D-A043-45CAC5F5B1FE}" destId="{74529DCE-8FC9-46AF-8B14-71E58A98EEEE}" srcOrd="2" destOrd="0" presId="urn:microsoft.com/office/officeart/2005/8/layout/gear1"/>
    <dgm:cxn modelId="{7669BC30-B568-4E0C-8AAE-1C2634076583}" type="presOf" srcId="{3376C515-013C-4EC5-929D-72D0122129C0}" destId="{0B889176-7DDB-4518-8713-6BBEAE494775}" srcOrd="0" destOrd="0" presId="urn:microsoft.com/office/officeart/2005/8/layout/gear1"/>
    <dgm:cxn modelId="{9F89105B-4634-4C0F-88A1-85302260A590}" srcId="{1A03730F-9B36-4F22-BB7E-6D095B89970F}" destId="{5902476A-B54D-436D-A043-45CAC5F5B1FE}" srcOrd="2" destOrd="0" parTransId="{611039CD-01AA-4E81-AFFE-AB05087A756B}" sibTransId="{8F9AE90E-50B3-46A4-AA7D-9F14A5F6ADD7}"/>
    <dgm:cxn modelId="{439DF25E-F964-4240-B636-E2D0893494E9}" type="presOf" srcId="{5902476A-B54D-436D-A043-45CAC5F5B1FE}" destId="{0DB3A1D8-44D6-42DD-B109-6D5A7D513A66}" srcOrd="3" destOrd="0" presId="urn:microsoft.com/office/officeart/2005/8/layout/gear1"/>
    <dgm:cxn modelId="{325FCE52-65A0-4F8C-A913-959B4CB56346}" type="presOf" srcId="{8F9AE90E-50B3-46A4-AA7D-9F14A5F6ADD7}" destId="{8E969ADF-E91A-4A0A-A123-FC02374A6496}" srcOrd="0" destOrd="0" presId="urn:microsoft.com/office/officeart/2005/8/layout/gear1"/>
    <dgm:cxn modelId="{5EAE7807-02F6-4F88-8FA6-A67536324479}" type="presOf" srcId="{31CEE5DA-7A2D-40CA-A925-55162631B2C6}" destId="{E0C7A05F-BF08-4414-AD1B-0AF72AD94919}" srcOrd="1" destOrd="0" presId="urn:microsoft.com/office/officeart/2005/8/layout/gear1"/>
    <dgm:cxn modelId="{BA87C706-66B1-4BBD-8D58-2E7ABF8CF215}" srcId="{1A03730F-9B36-4F22-BB7E-6D095B89970F}" destId="{31CEE5DA-7A2D-40CA-A925-55162631B2C6}" srcOrd="0" destOrd="0" parTransId="{9BA801D2-B072-4EE3-9C3A-273CB9D8A0D9}" sibTransId="{867409F5-6FB5-4374-863C-C7FD46C5F8E4}"/>
    <dgm:cxn modelId="{EFDA1E34-2A06-43A4-8957-EACA5834B887}" type="presOf" srcId="{5902476A-B54D-436D-A043-45CAC5F5B1FE}" destId="{593D290C-6E0A-43FA-9EB4-0348A830B900}" srcOrd="1" destOrd="0" presId="urn:microsoft.com/office/officeart/2005/8/layout/gear1"/>
    <dgm:cxn modelId="{51A3A48C-C4CA-431F-9D20-9F07DF74DAEE}" type="presOf" srcId="{31CEE5DA-7A2D-40CA-A925-55162631B2C6}" destId="{F489E41C-FC9B-4E04-927C-F546292418DD}" srcOrd="0" destOrd="0" presId="urn:microsoft.com/office/officeart/2005/8/layout/gear1"/>
    <dgm:cxn modelId="{CB5F0683-30BB-42A1-A46F-13B6AE6D32E1}" type="presOf" srcId="{D8B821FD-3DFE-42F7-961A-F4D3F007EC5B}" destId="{DEF44CFF-934A-464E-9889-5AB630C513CC}" srcOrd="0" destOrd="0" presId="urn:microsoft.com/office/officeart/2005/8/layout/gear1"/>
    <dgm:cxn modelId="{AAD393C4-C436-4ECE-B03D-38B945932FEA}" type="presOf" srcId="{5902476A-B54D-436D-A043-45CAC5F5B1FE}" destId="{615FC2CF-96FC-4A34-9DBB-83837D039526}" srcOrd="0" destOrd="0" presId="urn:microsoft.com/office/officeart/2005/8/layout/gear1"/>
    <dgm:cxn modelId="{0DA200E1-3114-403A-BDF7-86C8865B7CCF}" type="presOf" srcId="{867409F5-6FB5-4374-863C-C7FD46C5F8E4}" destId="{B559084E-9E86-4563-AE6D-96F76B19E8E4}" srcOrd="0" destOrd="0" presId="urn:microsoft.com/office/officeart/2005/8/layout/gear1"/>
    <dgm:cxn modelId="{FE5F8F53-C1BF-40D8-987D-29549D4F743F}" type="presOf" srcId="{1A03730F-9B36-4F22-BB7E-6D095B89970F}" destId="{10988365-E8D2-4C85-9A50-8324A7D0A1A9}" srcOrd="0" destOrd="0" presId="urn:microsoft.com/office/officeart/2005/8/layout/gear1"/>
    <dgm:cxn modelId="{738F133D-E827-415C-8F65-4EAC53E32915}" srcId="{1A03730F-9B36-4F22-BB7E-6D095B89970F}" destId="{D8B821FD-3DFE-42F7-961A-F4D3F007EC5B}" srcOrd="1" destOrd="0" parTransId="{1BA7902B-A412-470D-810E-04DC5549E2FA}" sibTransId="{3376C515-013C-4EC5-929D-72D0122129C0}"/>
    <dgm:cxn modelId="{37CCF368-4DE8-4C0B-92C9-D3CB5E1A15C5}" type="presOf" srcId="{D8B821FD-3DFE-42F7-961A-F4D3F007EC5B}" destId="{32648BE0-6568-4D34-AE75-E3A06E1E9FBA}" srcOrd="2" destOrd="0" presId="urn:microsoft.com/office/officeart/2005/8/layout/gear1"/>
    <dgm:cxn modelId="{FFA869E6-F422-4CCB-A559-37AB600683B5}" type="presParOf" srcId="{10988365-E8D2-4C85-9A50-8324A7D0A1A9}" destId="{F489E41C-FC9B-4E04-927C-F546292418DD}" srcOrd="0" destOrd="0" presId="urn:microsoft.com/office/officeart/2005/8/layout/gear1"/>
    <dgm:cxn modelId="{700933AE-2CD3-4292-9C4C-57DD380F233A}" type="presParOf" srcId="{10988365-E8D2-4C85-9A50-8324A7D0A1A9}" destId="{E0C7A05F-BF08-4414-AD1B-0AF72AD94919}" srcOrd="1" destOrd="0" presId="urn:microsoft.com/office/officeart/2005/8/layout/gear1"/>
    <dgm:cxn modelId="{C22AE4E0-3D45-4681-ADAC-FEF8CCBF5892}" type="presParOf" srcId="{10988365-E8D2-4C85-9A50-8324A7D0A1A9}" destId="{8D01A298-AE0E-42D5-932F-FAD09D2B9219}" srcOrd="2" destOrd="0" presId="urn:microsoft.com/office/officeart/2005/8/layout/gear1"/>
    <dgm:cxn modelId="{702EEA7A-C822-47DD-9219-4399485003AA}" type="presParOf" srcId="{10988365-E8D2-4C85-9A50-8324A7D0A1A9}" destId="{DEF44CFF-934A-464E-9889-5AB630C513CC}" srcOrd="3" destOrd="0" presId="urn:microsoft.com/office/officeart/2005/8/layout/gear1"/>
    <dgm:cxn modelId="{B75F7B67-F9B2-451D-A9B8-CBCDEDD25C5D}" type="presParOf" srcId="{10988365-E8D2-4C85-9A50-8324A7D0A1A9}" destId="{B66F0EF7-495F-4B50-8807-67EF81CAD8E3}" srcOrd="4" destOrd="0" presId="urn:microsoft.com/office/officeart/2005/8/layout/gear1"/>
    <dgm:cxn modelId="{FDE7A8CA-CA39-4371-9ECD-29C4BF9344B5}" type="presParOf" srcId="{10988365-E8D2-4C85-9A50-8324A7D0A1A9}" destId="{32648BE0-6568-4D34-AE75-E3A06E1E9FBA}" srcOrd="5" destOrd="0" presId="urn:microsoft.com/office/officeart/2005/8/layout/gear1"/>
    <dgm:cxn modelId="{79CA713E-11F4-4C01-9BFA-3BDDE51D59AF}" type="presParOf" srcId="{10988365-E8D2-4C85-9A50-8324A7D0A1A9}" destId="{615FC2CF-96FC-4A34-9DBB-83837D039526}" srcOrd="6" destOrd="0" presId="urn:microsoft.com/office/officeart/2005/8/layout/gear1"/>
    <dgm:cxn modelId="{65D86081-FB32-42EB-A9B6-C48E669467B6}" type="presParOf" srcId="{10988365-E8D2-4C85-9A50-8324A7D0A1A9}" destId="{593D290C-6E0A-43FA-9EB4-0348A830B900}" srcOrd="7" destOrd="0" presId="urn:microsoft.com/office/officeart/2005/8/layout/gear1"/>
    <dgm:cxn modelId="{4D0DF819-D78F-495F-BF65-6948C80E678C}" type="presParOf" srcId="{10988365-E8D2-4C85-9A50-8324A7D0A1A9}" destId="{74529DCE-8FC9-46AF-8B14-71E58A98EEEE}" srcOrd="8" destOrd="0" presId="urn:microsoft.com/office/officeart/2005/8/layout/gear1"/>
    <dgm:cxn modelId="{091DD068-A581-4621-82E1-2E67D91C888E}" type="presParOf" srcId="{10988365-E8D2-4C85-9A50-8324A7D0A1A9}" destId="{0DB3A1D8-44D6-42DD-B109-6D5A7D513A66}" srcOrd="9" destOrd="0" presId="urn:microsoft.com/office/officeart/2005/8/layout/gear1"/>
    <dgm:cxn modelId="{D10FA0D8-D189-40E1-896D-FF1EE1861FE9}" type="presParOf" srcId="{10988365-E8D2-4C85-9A50-8324A7D0A1A9}" destId="{B559084E-9E86-4563-AE6D-96F76B19E8E4}" srcOrd="10" destOrd="0" presId="urn:microsoft.com/office/officeart/2005/8/layout/gear1"/>
    <dgm:cxn modelId="{BCE4CE65-40F7-4206-8FD2-8E74B3FA23FC}" type="presParOf" srcId="{10988365-E8D2-4C85-9A50-8324A7D0A1A9}" destId="{0B889176-7DDB-4518-8713-6BBEAE494775}" srcOrd="11" destOrd="0" presId="urn:microsoft.com/office/officeart/2005/8/layout/gear1"/>
    <dgm:cxn modelId="{3DC81657-3A3F-4C68-BFBB-18B15188DB09}" type="presParOf" srcId="{10988365-E8D2-4C85-9A50-8324A7D0A1A9}" destId="{8E969ADF-E91A-4A0A-A123-FC02374A6496}" srcOrd="12" destOrd="0" presId="urn:microsoft.com/office/officeart/2005/8/layout/gear1"/>
  </dgm:cxnLst>
  <dgm:bg/>
  <dgm:whole/>
</dgm:dataModel>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72421" cy="455686"/>
          </a:xfrm>
          <a:prstGeom prst="rect">
            <a:avLst/>
          </a:prstGeom>
          <a:noFill/>
          <a:ln w="9525">
            <a:noFill/>
            <a:miter lim="800000"/>
            <a:headEnd/>
            <a:tailEnd/>
          </a:ln>
        </p:spPr>
        <p:txBody>
          <a:bodyPr vert="horz" wrap="square" lIns="91200" tIns="45601" rIns="91200" bIns="45601" numCol="1" anchor="t" anchorCtr="0" compatLnSpc="1">
            <a:prstTxWarp prst="textNoShape">
              <a:avLst/>
            </a:prstTxWarp>
          </a:bodyPr>
          <a:lstStyle>
            <a:lvl1pPr defTabSz="910616">
              <a:defRPr sz="1200">
                <a:latin typeface="Calibri" pitchFamily="34" charset="0"/>
              </a:defRPr>
            </a:lvl1pPr>
          </a:lstStyle>
          <a:p>
            <a:pPr>
              <a:defRPr/>
            </a:pPr>
            <a:r>
              <a:rPr lang="en-US" dirty="0" smtClean="0"/>
              <a:t>Dan Reed (reed@microsoft.com)</a:t>
            </a:r>
            <a:endParaRPr lang="en-US" dirty="0"/>
          </a:p>
        </p:txBody>
      </p:sp>
      <p:sp>
        <p:nvSpPr>
          <p:cNvPr id="3" name="Date Placeholder 2"/>
          <p:cNvSpPr>
            <a:spLocks noGrp="1"/>
          </p:cNvSpPr>
          <p:nvPr>
            <p:ph type="dt" sz="quarter" idx="1"/>
          </p:nvPr>
        </p:nvSpPr>
        <p:spPr bwMode="auto">
          <a:xfrm>
            <a:off x="3884028" y="1"/>
            <a:ext cx="2972421" cy="455686"/>
          </a:xfrm>
          <a:prstGeom prst="rect">
            <a:avLst/>
          </a:prstGeom>
          <a:noFill/>
          <a:ln w="9525">
            <a:noFill/>
            <a:miter lim="800000"/>
            <a:headEnd/>
            <a:tailEnd/>
          </a:ln>
        </p:spPr>
        <p:txBody>
          <a:bodyPr vert="horz" wrap="square" lIns="91200" tIns="45601" rIns="91200" bIns="45601" numCol="1" anchor="t" anchorCtr="0" compatLnSpc="1">
            <a:prstTxWarp prst="textNoShape">
              <a:avLst/>
            </a:prstTxWarp>
          </a:bodyPr>
          <a:lstStyle>
            <a:lvl1pPr algn="r" defTabSz="910616">
              <a:defRPr sz="1200">
                <a:latin typeface="Calibri" pitchFamily="34" charset="0"/>
              </a:defRPr>
            </a:lvl1pPr>
          </a:lstStyle>
          <a:p>
            <a:pPr>
              <a:defRPr/>
            </a:pPr>
            <a:fld id="{CF5B60AF-0534-4C6C-851F-36A5CCB44CB0}" type="datetimeFigureOut">
              <a:rPr lang="en-US"/>
              <a:pPr>
                <a:defRPr/>
              </a:pPr>
              <a:t>6/28/2008</a:t>
            </a:fld>
            <a:endParaRPr lang="en-US"/>
          </a:p>
        </p:txBody>
      </p:sp>
      <p:sp>
        <p:nvSpPr>
          <p:cNvPr id="4" name="Footer Placeholder 3"/>
          <p:cNvSpPr>
            <a:spLocks noGrp="1"/>
          </p:cNvSpPr>
          <p:nvPr>
            <p:ph type="ftr" sz="quarter" idx="2"/>
          </p:nvPr>
        </p:nvSpPr>
        <p:spPr bwMode="auto">
          <a:xfrm>
            <a:off x="1" y="8650247"/>
            <a:ext cx="6249228" cy="455686"/>
          </a:xfrm>
          <a:prstGeom prst="rect">
            <a:avLst/>
          </a:prstGeom>
          <a:noFill/>
          <a:ln w="9525">
            <a:noFill/>
            <a:miter lim="800000"/>
            <a:headEnd/>
            <a:tailEnd/>
          </a:ln>
        </p:spPr>
        <p:txBody>
          <a:bodyPr vert="horz" wrap="square" lIns="91200" tIns="45601" rIns="91200" bIns="45601" numCol="1" anchor="b" anchorCtr="0" compatLnSpc="1">
            <a:prstTxWarp prst="textNoShape">
              <a:avLst/>
            </a:prstTxWarp>
          </a:bodyPr>
          <a:lstStyle>
            <a:lvl1pPr defTabSz="910616">
              <a:defRPr sz="500">
                <a:solidFill>
                  <a:srgbClr val="000000"/>
                </a:solidFill>
                <a:latin typeface="Calibri" pitchFamily="34" charset="0"/>
              </a:defRPr>
            </a:lvl1pPr>
          </a:lstStyle>
          <a:p>
            <a:pPr>
              <a:defRPr/>
            </a:pPr>
            <a:r>
              <a:rPr lang="en-US" dirty="0"/>
              <a:t>© </a:t>
            </a:r>
            <a:r>
              <a:rPr lang="en-US" dirty="0" smtClean="0"/>
              <a:t>2008 </a:t>
            </a:r>
            <a:r>
              <a:rPr lang="en-US" dirty="0"/>
              <a:t>Microsoft Corporation. All rights reserved. Microsoft, Windows, Windows Vista and other product names are or may be registered trademarks and/or trademarks in the U.S. and/or other countries.</a:t>
            </a:r>
          </a:p>
          <a:p>
            <a:pPr>
              <a:defRPr/>
            </a:pPr>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5" name="Slide Number Placeholder 4"/>
          <p:cNvSpPr>
            <a:spLocks noGrp="1"/>
          </p:cNvSpPr>
          <p:nvPr>
            <p:ph type="sldNum" sz="quarter" idx="3"/>
          </p:nvPr>
        </p:nvSpPr>
        <p:spPr bwMode="auto">
          <a:xfrm>
            <a:off x="6249229" y="8650247"/>
            <a:ext cx="607220" cy="455686"/>
          </a:xfrm>
          <a:prstGeom prst="rect">
            <a:avLst/>
          </a:prstGeom>
          <a:noFill/>
          <a:ln w="9525">
            <a:noFill/>
            <a:miter lim="800000"/>
            <a:headEnd/>
            <a:tailEnd/>
          </a:ln>
        </p:spPr>
        <p:txBody>
          <a:bodyPr vert="horz" wrap="square" lIns="91200" tIns="45601" rIns="91200" bIns="45601" numCol="1" anchor="b" anchorCtr="0" compatLnSpc="1">
            <a:prstTxWarp prst="textNoShape">
              <a:avLst/>
            </a:prstTxWarp>
          </a:bodyPr>
          <a:lstStyle>
            <a:lvl1pPr algn="r" defTabSz="910616">
              <a:defRPr sz="1200">
                <a:latin typeface="Calibri" pitchFamily="34" charset="0"/>
              </a:defRPr>
            </a:lvl1pPr>
          </a:lstStyle>
          <a:p>
            <a:pPr>
              <a:defRPr/>
            </a:pPr>
            <a:fld id="{29325557-BF29-45DC-B3D2-F305CDDA828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72421" cy="455686"/>
          </a:xfrm>
          <a:prstGeom prst="rect">
            <a:avLst/>
          </a:prstGeom>
          <a:noFill/>
          <a:ln w="9525">
            <a:noFill/>
            <a:miter lim="800000"/>
            <a:headEnd/>
            <a:tailEnd/>
          </a:ln>
        </p:spPr>
        <p:txBody>
          <a:bodyPr vert="horz" wrap="square" lIns="91200" tIns="45601" rIns="91200" bIns="45601" numCol="1" anchor="t" anchorCtr="0" compatLnSpc="1">
            <a:prstTxWarp prst="textNoShape">
              <a:avLst/>
            </a:prstTxWarp>
          </a:bodyPr>
          <a:lstStyle>
            <a:lvl1pPr defTabSz="910616">
              <a:defRPr sz="1200">
                <a:latin typeface="Calibri" pitchFamily="34" charset="0"/>
              </a:defRPr>
            </a:lvl1pPr>
          </a:lstStyle>
          <a:p>
            <a:pPr>
              <a:defRPr/>
            </a:pPr>
            <a:r>
              <a:rPr lang="en-US" dirty="0" smtClean="0"/>
              <a:t>Dan Reed (reed@microsoft.com)</a:t>
            </a:r>
            <a:endParaRPr lang="en-US" dirty="0"/>
          </a:p>
        </p:txBody>
      </p:sp>
      <p:sp>
        <p:nvSpPr>
          <p:cNvPr id="3" name="Date Placeholder 2"/>
          <p:cNvSpPr>
            <a:spLocks noGrp="1"/>
          </p:cNvSpPr>
          <p:nvPr>
            <p:ph type="dt" idx="1"/>
          </p:nvPr>
        </p:nvSpPr>
        <p:spPr bwMode="auto">
          <a:xfrm>
            <a:off x="3884028" y="1"/>
            <a:ext cx="2972421" cy="455686"/>
          </a:xfrm>
          <a:prstGeom prst="rect">
            <a:avLst/>
          </a:prstGeom>
          <a:noFill/>
          <a:ln w="9525">
            <a:noFill/>
            <a:miter lim="800000"/>
            <a:headEnd/>
            <a:tailEnd/>
          </a:ln>
        </p:spPr>
        <p:txBody>
          <a:bodyPr vert="horz" wrap="square" lIns="91200" tIns="45601" rIns="91200" bIns="45601" numCol="1" anchor="t" anchorCtr="0" compatLnSpc="1">
            <a:prstTxWarp prst="textNoShape">
              <a:avLst/>
            </a:prstTxWarp>
          </a:bodyPr>
          <a:lstStyle>
            <a:lvl1pPr algn="r" defTabSz="910616">
              <a:defRPr sz="1200">
                <a:latin typeface="Calibri" pitchFamily="34" charset="0"/>
              </a:defRPr>
            </a:lvl1pPr>
          </a:lstStyle>
          <a:p>
            <a:pPr>
              <a:defRPr/>
            </a:pPr>
            <a:fld id="{6E842748-A592-4293-827D-03CA76CD3779}" type="datetimeFigureOut">
              <a:rPr lang="en-US"/>
              <a:pPr>
                <a:defRPr/>
              </a:pPr>
              <a:t>6/28/2008</a:t>
            </a:fld>
            <a:endParaRPr lang="en-US"/>
          </a:p>
        </p:txBody>
      </p:sp>
      <p:sp>
        <p:nvSpPr>
          <p:cNvPr id="4" name="Slide Image Placeholder 3"/>
          <p:cNvSpPr>
            <a:spLocks noGrp="1" noRot="1" noChangeAspect="1"/>
          </p:cNvSpPr>
          <p:nvPr>
            <p:ph type="sldImg" idx="2"/>
          </p:nvPr>
        </p:nvSpPr>
        <p:spPr>
          <a:xfrm>
            <a:off x="1152525" y="682625"/>
            <a:ext cx="4554538" cy="3416300"/>
          </a:xfrm>
          <a:prstGeom prst="rect">
            <a:avLst/>
          </a:prstGeom>
          <a:noFill/>
          <a:ln w="12700">
            <a:solidFill>
              <a:prstClr val="black"/>
            </a:solidFill>
          </a:ln>
        </p:spPr>
        <p:txBody>
          <a:bodyPr vert="horz" lIns="89509" tIns="44753" rIns="89509" bIns="44753" rtlCol="0" anchor="ctr"/>
          <a:lstStyle/>
          <a:p>
            <a:pPr lvl="0"/>
            <a:endParaRPr lang="en-US" noProof="0"/>
          </a:p>
        </p:txBody>
      </p:sp>
      <p:sp>
        <p:nvSpPr>
          <p:cNvPr id="5" name="Notes Placeholder 4"/>
          <p:cNvSpPr>
            <a:spLocks noGrp="1"/>
          </p:cNvSpPr>
          <p:nvPr>
            <p:ph type="body" sz="quarter" idx="3"/>
          </p:nvPr>
        </p:nvSpPr>
        <p:spPr bwMode="auto">
          <a:xfrm>
            <a:off x="686421" y="4326681"/>
            <a:ext cx="5485158" cy="4098059"/>
          </a:xfrm>
          <a:prstGeom prst="rect">
            <a:avLst/>
          </a:prstGeom>
          <a:noFill/>
          <a:ln w="9525">
            <a:noFill/>
            <a:miter lim="800000"/>
            <a:headEnd/>
            <a:tailEnd/>
          </a:ln>
        </p:spPr>
        <p:txBody>
          <a:bodyPr vert="horz" wrap="square" lIns="91200" tIns="45601" rIns="91200" bIns="4560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bwMode="auto">
          <a:xfrm>
            <a:off x="1" y="8650247"/>
            <a:ext cx="6171578" cy="455686"/>
          </a:xfrm>
          <a:prstGeom prst="rect">
            <a:avLst/>
          </a:prstGeom>
          <a:noFill/>
          <a:ln w="9525">
            <a:noFill/>
            <a:miter lim="800000"/>
            <a:headEnd/>
            <a:tailEnd/>
          </a:ln>
        </p:spPr>
        <p:txBody>
          <a:bodyPr vert="horz" wrap="square" lIns="91200" tIns="45601" rIns="91200" bIns="45601" numCol="1" anchor="b" anchorCtr="0" compatLnSpc="1">
            <a:prstTxWarp prst="textNoShape">
              <a:avLst/>
            </a:prstTxWarp>
          </a:bodyPr>
          <a:lstStyle>
            <a:lvl1pPr defTabSz="910616">
              <a:defRPr sz="500">
                <a:solidFill>
                  <a:srgbClr val="000000"/>
                </a:solidFill>
                <a:latin typeface="Segoe"/>
              </a:defRPr>
            </a:lvl1pPr>
          </a:lstStyle>
          <a:p>
            <a:pPr>
              <a:defRPr/>
            </a:pPr>
            <a:r>
              <a:rPr lang="en-US" dirty="0" smtClean="0"/>
              <a:t>© 2008 Microsoft Corporation. All rights reserved. Microsoft, Windows, Windows Vista and other product names are or may be registered trademarks and/or trademarks in the U.S. and/or other countries.</a:t>
            </a:r>
          </a:p>
          <a:p>
            <a:pPr>
              <a:defRPr/>
            </a:pPr>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5"/>
          </p:nvPr>
        </p:nvSpPr>
        <p:spPr bwMode="auto">
          <a:xfrm>
            <a:off x="6171578" y="8650247"/>
            <a:ext cx="684869" cy="455686"/>
          </a:xfrm>
          <a:prstGeom prst="rect">
            <a:avLst/>
          </a:prstGeom>
          <a:noFill/>
          <a:ln w="9525">
            <a:noFill/>
            <a:miter lim="800000"/>
            <a:headEnd/>
            <a:tailEnd/>
          </a:ln>
        </p:spPr>
        <p:txBody>
          <a:bodyPr vert="horz" wrap="square" lIns="91200" tIns="45601" rIns="91200" bIns="45601" numCol="1" anchor="b" anchorCtr="0" compatLnSpc="1">
            <a:prstTxWarp prst="textNoShape">
              <a:avLst/>
            </a:prstTxWarp>
          </a:bodyPr>
          <a:lstStyle>
            <a:lvl1pPr algn="r" defTabSz="910616">
              <a:defRPr sz="1200">
                <a:latin typeface="Calibri" pitchFamily="34" charset="0"/>
              </a:defRPr>
            </a:lvl1pPr>
          </a:lstStyle>
          <a:p>
            <a:pPr>
              <a:defRPr/>
            </a:pPr>
            <a:fld id="{3DD248F8-02F1-434C-9DF6-2AC5E06D98D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912813" rtl="0" eaLnBrk="0" fontAlgn="base" hangingPunct="0">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2pPr>
    <a:lvl3pPr marL="327025" indent="-11430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3pPr>
    <a:lvl4pPr marL="482600" indent="-14605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4pPr>
    <a:lvl5pPr marL="614363" indent="-11430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6/28/2008 3:32 PM</a:t>
            </a:fld>
            <a:endParaRPr lang="en-US"/>
          </a:p>
        </p:txBody>
      </p:sp>
      <p:sp>
        <p:nvSpPr>
          <p:cNvPr id="6" name="Footer Placeholder 5"/>
          <p:cNvSpPr>
            <a:spLocks noGrp="1"/>
          </p:cNvSpPr>
          <p:nvPr>
            <p:ph type="ftr" sz="quarter" idx="12"/>
          </p:nvPr>
        </p:nvSpPr>
        <p:spPr>
          <a:xfrm>
            <a:off x="0" y="8650535"/>
            <a:ext cx="2971801" cy="455375"/>
          </a:xfrm>
          <a:prstGeom prst="rect">
            <a:avLst/>
          </a:prstGeom>
        </p:spPr>
        <p:txBody>
          <a:bodyPr lIns="90994" tIns="45497" rIns="90994" bIns="45497"/>
          <a:lstStyle/>
          <a:p>
            <a:r>
              <a:rPr lang="en-US" smtClean="0">
                <a:solidFill>
                  <a:srgbClr val="000000"/>
                </a:solidFill>
              </a:rPr>
              <a:t>© 2006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5827" y="1451874"/>
            <a:ext cx="8238226" cy="877258"/>
          </a:xfrm>
        </p:spPr>
        <p:txBody>
          <a:bodyPr>
            <a:noAutofit/>
          </a:bodyPr>
          <a:lstStyle>
            <a:lvl1pPr algn="ct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ctr">
              <a:lnSpc>
                <a:spcPct val="90000"/>
              </a:lnSpc>
              <a:spcBef>
                <a:spcPts val="0"/>
              </a:spcBef>
              <a:buNone/>
              <a:defRPr b="0">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1552"/>
            <a:ext cx="8382000" cy="5015127"/>
          </a:xfrm>
        </p:spPr>
        <p:txBody>
          <a:bodyPr/>
          <a:lstStyle>
            <a:lvl1pPr>
              <a:lnSpc>
                <a:spcPct val="90000"/>
              </a:lnSpc>
              <a:defRPr sz="2800"/>
            </a:lvl1pPr>
            <a:lvl2pPr>
              <a:lnSpc>
                <a:spcPct val="90000"/>
              </a:lnSpc>
              <a:defRPr sz="2400"/>
            </a:lvl2pPr>
            <a:lvl3pPr>
              <a:lnSpc>
                <a:spcPct val="90000"/>
              </a:lnSpc>
              <a:defRPr sz="2000"/>
            </a:lvl3pPr>
            <a:lvl4pPr>
              <a:lnSpc>
                <a:spcPct val="90000"/>
              </a:lnSpc>
              <a:defRPr sz="2000"/>
            </a:lvl4pPr>
            <a:lvl5pPr>
              <a:lnSpc>
                <a:spcPct val="90000"/>
              </a:lnSpc>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0" y="6519446"/>
            <a:ext cx="4054415" cy="338554"/>
          </a:xfrm>
          <a:prstGeom prst="rect">
            <a:avLst/>
          </a:prstGeom>
          <a:noFill/>
        </p:spPr>
        <p:txBody>
          <a:bodyPr wrap="square" rtlCol="0">
            <a:spAutoFit/>
          </a:bodyPr>
          <a:lstStyle/>
          <a:p>
            <a:fld id="{A200E0EC-430F-439A-9E0E-ED94019F5041}" type="slidenum">
              <a:rPr lang="en-US" sz="1600" b="1" smtClean="0"/>
              <a:pPr/>
              <a:t>‹#›</a:t>
            </a:fld>
            <a:endParaRPr lang="en-US" sz="1600" b="1"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4987925"/>
          </a:xfrm>
        </p:spPr>
        <p:txBody>
          <a:bodyPr/>
          <a:lstStyle>
            <a:lvl1pPr>
              <a:lnSpc>
                <a:spcPct val="90000"/>
              </a:lnSpc>
              <a:defRPr sz="2800"/>
            </a:lvl1pPr>
            <a:lvl2pPr>
              <a:lnSpc>
                <a:spcPct val="90000"/>
              </a:lnSpc>
              <a:defRPr sz="2400"/>
            </a:lvl2pPr>
            <a:lvl3pPr>
              <a:lnSpc>
                <a:spcPct val="90000"/>
              </a:lnSpc>
              <a:defRPr sz="2000"/>
            </a:lvl3pPr>
            <a:lvl4pPr>
              <a:lnSpc>
                <a:spcPct val="90000"/>
              </a:lnSpc>
              <a:defRPr sz="2000"/>
            </a:lvl4pPr>
            <a:lvl5pPr>
              <a:lnSpc>
                <a:spcPct val="90000"/>
              </a:lnSpc>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0" y="6519446"/>
            <a:ext cx="4054415" cy="338554"/>
          </a:xfrm>
          <a:prstGeom prst="rect">
            <a:avLst/>
          </a:prstGeom>
          <a:noFill/>
        </p:spPr>
        <p:txBody>
          <a:bodyPr wrap="square" rtlCol="0">
            <a:spAutoFit/>
          </a:bodyPr>
          <a:lstStyle/>
          <a:p>
            <a:fld id="{A200E0EC-430F-439A-9E0E-ED94019F5041}" type="slidenum">
              <a:rPr lang="en-US" sz="1600" b="1" smtClean="0"/>
              <a:pPr/>
              <a:t>‹#›</a:t>
            </a:fld>
            <a:endParaRPr lang="en-US" sz="1600" b="1"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p:nvPr userDrawn="1"/>
        </p:nvSpPr>
        <p:spPr>
          <a:xfrm>
            <a:off x="0" y="6519446"/>
            <a:ext cx="4054415" cy="338554"/>
          </a:xfrm>
          <a:prstGeom prst="rect">
            <a:avLst/>
          </a:prstGeom>
          <a:noFill/>
        </p:spPr>
        <p:txBody>
          <a:bodyPr wrap="square" rtlCol="0">
            <a:spAutoFit/>
          </a:bodyPr>
          <a:lstStyle/>
          <a:p>
            <a:fld id="{A200E0EC-430F-439A-9E0E-ED94019F5041}" type="slidenum">
              <a:rPr lang="en-US" sz="1600" b="1" smtClean="0"/>
              <a:pPr/>
              <a:t>‹#›</a:t>
            </a:fld>
            <a:endParaRPr lang="en-US" sz="1600" b="1"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0999" y="2174875"/>
            <a:ext cx="4114800" cy="4165540"/>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4165540"/>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0" y="6519446"/>
            <a:ext cx="4054415" cy="338554"/>
          </a:xfrm>
          <a:prstGeom prst="rect">
            <a:avLst/>
          </a:prstGeom>
          <a:noFill/>
        </p:spPr>
        <p:txBody>
          <a:bodyPr wrap="square" rtlCol="0">
            <a:spAutoFit/>
          </a:bodyPr>
          <a:lstStyle/>
          <a:p>
            <a:fld id="{A200E0EC-430F-439A-9E0E-ED94019F5041}" type="slidenum">
              <a:rPr lang="en-US" sz="1600" b="1" smtClean="0"/>
              <a:pPr/>
              <a:t>‹#›</a:t>
            </a:fld>
            <a:endParaRPr lang="en-US" sz="1600" b="1"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smtClean="0"/>
              <a:t>Click to edit Master title style</a:t>
            </a:r>
            <a:endParaRPr lang="en-US" dirty="0"/>
          </a:p>
        </p:txBody>
      </p:sp>
      <p:sp>
        <p:nvSpPr>
          <p:cNvPr id="3" name="TextBox 2"/>
          <p:cNvSpPr txBox="1"/>
          <p:nvPr userDrawn="1"/>
        </p:nvSpPr>
        <p:spPr>
          <a:xfrm>
            <a:off x="0" y="6519446"/>
            <a:ext cx="4054415" cy="338554"/>
          </a:xfrm>
          <a:prstGeom prst="rect">
            <a:avLst/>
          </a:prstGeom>
          <a:noFill/>
        </p:spPr>
        <p:txBody>
          <a:bodyPr wrap="square" rtlCol="0">
            <a:spAutoFit/>
          </a:bodyPr>
          <a:lstStyle/>
          <a:p>
            <a:fld id="{A200E0EC-430F-439A-9E0E-ED94019F5041}" type="slidenum">
              <a:rPr lang="en-US" sz="1600" b="1" smtClean="0"/>
              <a:pPr/>
              <a:t>‹#›</a:t>
            </a:fld>
            <a:endParaRPr lang="en-US" sz="1600" b="1"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w/Top Banner">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3" name="Picture 2" descr="top_banner.png"/>
          <p:cNvPicPr>
            <a:picLocks noChangeAspect="1"/>
          </p:cNvPicPr>
          <p:nvPr/>
        </p:nvPicPr>
        <p:blipFill>
          <a:blip r:embed="rId3"/>
          <a:stretch>
            <a:fillRect/>
          </a:stretch>
        </p:blipFill>
        <p:spPr>
          <a:xfrm>
            <a:off x="571" y="0"/>
            <a:ext cx="9142858" cy="1031746"/>
          </a:xfrm>
          <a:prstGeom prst="rect">
            <a:avLst/>
          </a:prstGeom>
        </p:spPr>
      </p:pic>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ctr"/>
          <a:lstStyle/>
          <a:p>
            <a:r>
              <a:rPr lang="en-US"/>
              <a:t>Click to edit Master title style</a:t>
            </a:r>
          </a:p>
        </p:txBody>
      </p:sp>
      <p:sp>
        <p:nvSpPr>
          <p:cNvPr id="3" name="Text Placeholder 2"/>
          <p:cNvSpPr>
            <a:spLocks noGrp="1"/>
          </p:cNvSpPr>
          <p:nvPr>
            <p:ph type="body" sz="half" idx="1"/>
          </p:nvPr>
        </p:nvSpPr>
        <p:spPr>
          <a:xfrm>
            <a:off x="381000" y="1600200"/>
            <a:ext cx="4024313" cy="1409700"/>
          </a:xfrm>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557713" y="1600200"/>
            <a:ext cx="4024312" cy="1409700"/>
          </a:xfrm>
        </p:spPr>
        <p:txBody>
          <a:bodyPr rtlCol="0"/>
          <a:lstStyle/>
          <a:p>
            <a:pPr lvl="0"/>
            <a:endParaRPr lang="en-US" noProof="0"/>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7" name="Picture 2" descr="C:\Program Files\Microsoft Resource DVD Artwork\DVD_ART\BoxShots_Logos\MICROSOFT\Microsoft Logo Black.png"/>
          <p:cNvPicPr>
            <a:picLocks noChangeAspect="1" noChangeArrowheads="1"/>
          </p:cNvPicPr>
          <p:nvPr userDrawn="1"/>
        </p:nvPicPr>
        <p:blipFill>
          <a:blip r:embed="rId12">
            <a:lum bright="100000" contrast="100000"/>
          </a:blip>
          <a:srcRect/>
          <a:stretch>
            <a:fillRect/>
          </a:stretch>
        </p:blipFill>
        <p:spPr bwMode="auto">
          <a:xfrm>
            <a:off x="7467146" y="6464663"/>
            <a:ext cx="1546225" cy="25400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49" r:id="rId1"/>
    <p:sldLayoutId id="2147483736" r:id="rId2"/>
    <p:sldLayoutId id="2147483735" r:id="rId3"/>
    <p:sldLayoutId id="2147483734" r:id="rId4"/>
    <p:sldLayoutId id="2147483733" r:id="rId5"/>
    <p:sldLayoutId id="2147483732" r:id="rId6"/>
    <p:sldLayoutId id="2147483731" r:id="rId7"/>
    <p:sldLayoutId id="2147483750" r:id="rId8"/>
    <p:sldLayoutId id="2147483751" r:id="rId9"/>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Segoe"/>
          <a:cs typeface="Arial" charset="0"/>
        </a:defRPr>
      </a:lvl2pPr>
      <a:lvl3pPr algn="l" defTabSz="912813" rtl="0" eaLnBrk="0" fontAlgn="base" hangingPunct="0">
        <a:lnSpc>
          <a:spcPct val="90000"/>
        </a:lnSpc>
        <a:spcBef>
          <a:spcPct val="0"/>
        </a:spcBef>
        <a:spcAft>
          <a:spcPct val="0"/>
        </a:spcAft>
        <a:defRPr sz="4800">
          <a:solidFill>
            <a:schemeClr val="tx1"/>
          </a:solidFill>
          <a:latin typeface="Segoe"/>
          <a:cs typeface="Arial" charset="0"/>
        </a:defRPr>
      </a:lvl3pPr>
      <a:lvl4pPr algn="l" defTabSz="912813" rtl="0" eaLnBrk="0" fontAlgn="base" hangingPunct="0">
        <a:lnSpc>
          <a:spcPct val="90000"/>
        </a:lnSpc>
        <a:spcBef>
          <a:spcPct val="0"/>
        </a:spcBef>
        <a:spcAft>
          <a:spcPct val="0"/>
        </a:spcAft>
        <a:defRPr sz="4800">
          <a:solidFill>
            <a:schemeClr val="tx1"/>
          </a:solidFill>
          <a:latin typeface="Segoe"/>
          <a:cs typeface="Arial" charset="0"/>
        </a:defRPr>
      </a:lvl4pPr>
      <a:lvl5pPr algn="l" defTabSz="912813" rtl="0" eaLnBrk="0" fontAlgn="base" hangingPunct="0">
        <a:lnSpc>
          <a:spcPct val="90000"/>
        </a:lnSpc>
        <a:spcBef>
          <a:spcPct val="0"/>
        </a:spcBef>
        <a:spcAft>
          <a:spcPct val="0"/>
        </a:spcAft>
        <a:defRPr sz="4800">
          <a:solidFill>
            <a:schemeClr val="tx1"/>
          </a:solidFill>
          <a:latin typeface="Segoe"/>
          <a:cs typeface="Arial" charset="0"/>
        </a:defRPr>
      </a:lvl5pPr>
      <a:lvl6pPr marL="457200" algn="l" defTabSz="912813" rtl="0" fontAlgn="base">
        <a:lnSpc>
          <a:spcPct val="90000"/>
        </a:lnSpc>
        <a:spcBef>
          <a:spcPct val="0"/>
        </a:spcBef>
        <a:spcAft>
          <a:spcPct val="0"/>
        </a:spcAft>
        <a:defRPr sz="4800">
          <a:solidFill>
            <a:schemeClr val="tx1"/>
          </a:solidFill>
          <a:latin typeface="Segoe"/>
          <a:cs typeface="Arial" charset="0"/>
        </a:defRPr>
      </a:lvl6pPr>
      <a:lvl7pPr marL="914400" algn="l" defTabSz="912813" rtl="0" fontAlgn="base">
        <a:lnSpc>
          <a:spcPct val="90000"/>
        </a:lnSpc>
        <a:spcBef>
          <a:spcPct val="0"/>
        </a:spcBef>
        <a:spcAft>
          <a:spcPct val="0"/>
        </a:spcAft>
        <a:defRPr sz="4800">
          <a:solidFill>
            <a:schemeClr val="tx1"/>
          </a:solidFill>
          <a:latin typeface="Segoe"/>
          <a:cs typeface="Arial" charset="0"/>
        </a:defRPr>
      </a:lvl7pPr>
      <a:lvl8pPr marL="1371600" algn="l" defTabSz="912813" rtl="0" fontAlgn="base">
        <a:lnSpc>
          <a:spcPct val="90000"/>
        </a:lnSpc>
        <a:spcBef>
          <a:spcPct val="0"/>
        </a:spcBef>
        <a:spcAft>
          <a:spcPct val="0"/>
        </a:spcAft>
        <a:defRPr sz="4800">
          <a:solidFill>
            <a:schemeClr val="tx1"/>
          </a:solidFill>
          <a:latin typeface="Segoe"/>
          <a:cs typeface="Arial" charset="0"/>
        </a:defRPr>
      </a:lvl8pPr>
      <a:lvl9pPr marL="1828800" algn="l" defTabSz="912813" rtl="0" fontAlgn="base">
        <a:lnSpc>
          <a:spcPct val="90000"/>
        </a:lnSpc>
        <a:spcBef>
          <a:spcPct val="0"/>
        </a:spcBef>
        <a:spcAft>
          <a:spcPct val="0"/>
        </a:spcAft>
        <a:defRPr sz="4800">
          <a:solidFill>
            <a:schemeClr val="tx1"/>
          </a:solidFill>
          <a:latin typeface="Segoe"/>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3"/>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4"/>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4"/>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4"/>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mailto:reed@microsoft.com" TargetMode="Externa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9.emf"/><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757" y="692919"/>
            <a:ext cx="8238226" cy="877258"/>
          </a:xfrm>
        </p:spPr>
        <p:txBody>
          <a:bodyPr/>
          <a:lstStyle/>
          <a:p>
            <a:r>
              <a:rPr lang="en-US" dirty="0" smtClean="0"/>
              <a:t>Seattle:</a:t>
            </a:r>
            <a:br>
              <a:rPr lang="en-US" dirty="0" smtClean="0"/>
            </a:br>
            <a:r>
              <a:rPr lang="en-US" dirty="0" smtClean="0"/>
              <a:t>We Know About Clouds!</a:t>
            </a:r>
            <a:br>
              <a:rPr lang="en-US" dirty="0" smtClean="0"/>
            </a:br>
            <a:endParaRPr lang="en-US" dirty="0"/>
          </a:p>
        </p:txBody>
      </p:sp>
      <p:sp>
        <p:nvSpPr>
          <p:cNvPr id="3" name="Subtitle 2"/>
          <p:cNvSpPr>
            <a:spLocks noGrp="1"/>
          </p:cNvSpPr>
          <p:nvPr>
            <p:ph type="subTitle" idx="1"/>
          </p:nvPr>
        </p:nvSpPr>
        <p:spPr>
          <a:xfrm>
            <a:off x="279695" y="4098970"/>
            <a:ext cx="8554915" cy="461665"/>
          </a:xfrm>
        </p:spPr>
        <p:txBody>
          <a:bodyPr/>
          <a:lstStyle/>
          <a:p>
            <a:r>
              <a:rPr lang="en-US" dirty="0" smtClean="0"/>
              <a:t>Dan Reed</a:t>
            </a:r>
          </a:p>
          <a:p>
            <a:r>
              <a:rPr lang="en-US" dirty="0" smtClean="0">
                <a:hlinkClick r:id="rId2"/>
              </a:rPr>
              <a:t>reed@microsoft.com</a:t>
            </a:r>
            <a:endParaRPr lang="en-US" dirty="0" smtClean="0"/>
          </a:p>
          <a:p>
            <a:r>
              <a:rPr lang="en-US" dirty="0" smtClean="0"/>
              <a:t>Multicore and Scalable Computing Strategist</a:t>
            </a:r>
          </a:p>
          <a:p>
            <a:r>
              <a:rPr lang="en-US" dirty="0" smtClean="0"/>
              <a:t>Managing Director, Data Center Futures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6593953" y="2446480"/>
            <a:ext cx="2103119" cy="1645920"/>
          </a:xfrm>
          <a:prstGeom prst="ellipse">
            <a:avLst/>
          </a:prstGeom>
          <a:ln>
            <a:noFill/>
          </a:ln>
          <a:effectLst>
            <a:outerShdw blurRad="50800" dist="38100" dir="2700000" algn="tl" rotWithShape="0">
              <a:prstClr val="black">
                <a:alpha val="40000"/>
              </a:prstClr>
            </a:outerShdw>
            <a:softEdge rad="112500"/>
          </a:effectLst>
        </p:spPr>
      </p:pic>
      <p:pic>
        <p:nvPicPr>
          <p:cNvPr id="5" name="Picture 6" descr="C:\Users\reed\AppData\Local\Microsoft\Windows\Temporary Internet Files\Content.IE5\2OTKXMFZ\MPj04331270000[1].jpg"/>
          <p:cNvPicPr>
            <a:picLocks noChangeAspect="1" noChangeArrowheads="1"/>
          </p:cNvPicPr>
          <p:nvPr/>
        </p:nvPicPr>
        <p:blipFill>
          <a:blip r:embed="rId4" cstate="print"/>
          <a:srcRect/>
          <a:stretch>
            <a:fillRect/>
          </a:stretch>
        </p:blipFill>
        <p:spPr bwMode="auto">
          <a:xfrm>
            <a:off x="256663" y="2446480"/>
            <a:ext cx="2468880" cy="1645920"/>
          </a:xfrm>
          <a:prstGeom prst="ellipse">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Cloud Questions To Ponder</a:t>
            </a:r>
            <a:endParaRPr lang="en-US" dirty="0"/>
          </a:p>
        </p:txBody>
      </p:sp>
      <p:sp>
        <p:nvSpPr>
          <p:cNvPr id="3" name="Text Placeholder 2"/>
          <p:cNvSpPr>
            <a:spLocks noGrp="1"/>
          </p:cNvSpPr>
          <p:nvPr>
            <p:ph type="body" sz="quarter" idx="10"/>
          </p:nvPr>
        </p:nvSpPr>
        <p:spPr>
          <a:xfrm>
            <a:off x="381000" y="1411552"/>
            <a:ext cx="8382000" cy="4789003"/>
          </a:xfrm>
        </p:spPr>
        <p:txBody>
          <a:bodyPr/>
          <a:lstStyle/>
          <a:p>
            <a:r>
              <a:rPr lang="en-US" dirty="0" smtClean="0"/>
              <a:t>What are the building blocks?</a:t>
            </a:r>
          </a:p>
          <a:p>
            <a:pPr lvl="1"/>
            <a:r>
              <a:rPr lang="en-US" dirty="0" smtClean="0"/>
              <a:t>Packages, computing, storage</a:t>
            </a:r>
          </a:p>
          <a:p>
            <a:r>
              <a:rPr lang="en-US" dirty="0" smtClean="0"/>
              <a:t>What should be centralized or distributed?</a:t>
            </a:r>
          </a:p>
          <a:p>
            <a:pPr lvl="1"/>
            <a:r>
              <a:rPr lang="en-US" dirty="0" smtClean="0"/>
              <a:t>Hardware, data, operations</a:t>
            </a:r>
          </a:p>
          <a:p>
            <a:r>
              <a:rPr lang="en-US" dirty="0" smtClean="0"/>
              <a:t>What are the control and specification models?</a:t>
            </a:r>
          </a:p>
          <a:p>
            <a:pPr lvl="1"/>
            <a:r>
              <a:rPr lang="en-US" dirty="0" smtClean="0"/>
              <a:t>Declarative, PID, …</a:t>
            </a:r>
          </a:p>
          <a:p>
            <a:r>
              <a:rPr lang="en-US" dirty="0" smtClean="0"/>
              <a:t>What are the service APIs?</a:t>
            </a:r>
          </a:p>
          <a:p>
            <a:pPr lvl="1"/>
            <a:r>
              <a:rPr lang="en-US" dirty="0" smtClean="0"/>
              <a:t>Level, features and capabilities</a:t>
            </a:r>
          </a:p>
          <a:p>
            <a:r>
              <a:rPr lang="en-US" dirty="0" smtClean="0"/>
              <a:t>What are the SLAs?</a:t>
            </a:r>
          </a:p>
          <a:p>
            <a:pPr lvl="1"/>
            <a:r>
              <a:rPr lang="en-US" dirty="0" smtClean="0"/>
              <a:t>Reliability, performance, provenance, sustainability</a:t>
            </a:r>
          </a:p>
          <a:p>
            <a:pPr lvl="1"/>
            <a:endParaRPr lang="en-US" dirty="0"/>
          </a:p>
        </p:txBody>
      </p:sp>
      <p:sp>
        <p:nvSpPr>
          <p:cNvPr id="4" name="TextBox 3"/>
          <p:cNvSpPr txBox="1"/>
          <p:nvPr/>
        </p:nvSpPr>
        <p:spPr>
          <a:xfrm>
            <a:off x="295835" y="5753820"/>
            <a:ext cx="8848165" cy="523220"/>
          </a:xfrm>
          <a:prstGeom prst="rect">
            <a:avLst/>
          </a:prstGeom>
          <a:noFill/>
        </p:spPr>
        <p:txBody>
          <a:bodyPr wrap="square" rtlCol="0">
            <a:spAutoFit/>
          </a:bodyPr>
          <a:lstStyle/>
          <a:p>
            <a:r>
              <a:rPr lang="en-US" sz="2800" dirty="0" smtClean="0">
                <a:solidFill>
                  <a:srgbClr val="FFFF00"/>
                </a:solidFill>
                <a:latin typeface="+mn-lt"/>
              </a:rPr>
              <a:t>Services and data hosted atop managed infrastructure</a:t>
            </a:r>
            <a:endParaRPr lang="en-US" sz="2800" dirty="0">
              <a:solidFill>
                <a:srgbClr val="FFFF00"/>
              </a:solidFill>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9"/>
          <p:cNvGrpSpPr>
            <a:grpSpLocks/>
          </p:cNvGrpSpPr>
          <p:nvPr/>
        </p:nvGrpSpPr>
        <p:grpSpPr bwMode="auto">
          <a:xfrm>
            <a:off x="3353945" y="1875367"/>
            <a:ext cx="3962400" cy="3144838"/>
            <a:chOff x="3352800" y="1676400"/>
            <a:chExt cx="3962400" cy="3144426"/>
          </a:xfrm>
        </p:grpSpPr>
        <p:pic>
          <p:nvPicPr>
            <p:cNvPr id="41019" name="Picture 10" descr="C:\Users\savasp\AppData\Local\Microsoft\Windows\Temporary Internet Files\Low\Content.IE5\MYXTZANW\j0432591[1].png"/>
            <p:cNvPicPr>
              <a:picLocks noChangeAspect="1" noChangeArrowheads="1"/>
            </p:cNvPicPr>
            <p:nvPr/>
          </p:nvPicPr>
          <p:blipFill>
            <a:blip r:embed="rId2"/>
            <a:srcRect/>
            <a:stretch>
              <a:fillRect/>
            </a:stretch>
          </p:blipFill>
          <p:spPr bwMode="auto">
            <a:xfrm>
              <a:off x="4117660" y="1676400"/>
              <a:ext cx="2294580" cy="2294581"/>
            </a:xfrm>
            <a:prstGeom prst="rect">
              <a:avLst/>
            </a:prstGeom>
            <a:noFill/>
            <a:ln w="9525">
              <a:noFill/>
              <a:miter lim="800000"/>
              <a:headEnd/>
              <a:tailEnd/>
            </a:ln>
          </p:spPr>
        </p:pic>
        <p:pic>
          <p:nvPicPr>
            <p:cNvPr id="41020" name="Picture 10" descr="C:\Users\savasp\AppData\Local\Microsoft\Windows\Temporary Internet Files\Low\Content.IE5\MYXTZANW\j0432591[1].png"/>
            <p:cNvPicPr>
              <a:picLocks noChangeAspect="1" noChangeArrowheads="1"/>
            </p:cNvPicPr>
            <p:nvPr/>
          </p:nvPicPr>
          <p:blipFill>
            <a:blip r:embed="rId2"/>
            <a:srcRect/>
            <a:stretch>
              <a:fillRect/>
            </a:stretch>
          </p:blipFill>
          <p:spPr bwMode="auto">
            <a:xfrm>
              <a:off x="5020620" y="2356276"/>
              <a:ext cx="2294580" cy="2294581"/>
            </a:xfrm>
            <a:prstGeom prst="rect">
              <a:avLst/>
            </a:prstGeom>
            <a:noFill/>
            <a:ln w="9525">
              <a:noFill/>
              <a:miter lim="800000"/>
              <a:headEnd/>
              <a:tailEnd/>
            </a:ln>
          </p:spPr>
        </p:pic>
        <p:pic>
          <p:nvPicPr>
            <p:cNvPr id="41021" name="Picture 10" descr="C:\Users\savasp\AppData\Local\Microsoft\Windows\Temporary Internet Files\Low\Content.IE5\MYXTZANW\j0432591[1].png"/>
            <p:cNvPicPr>
              <a:picLocks noChangeAspect="1" noChangeArrowheads="1"/>
            </p:cNvPicPr>
            <p:nvPr/>
          </p:nvPicPr>
          <p:blipFill>
            <a:blip r:embed="rId2"/>
            <a:srcRect/>
            <a:stretch>
              <a:fillRect/>
            </a:stretch>
          </p:blipFill>
          <p:spPr bwMode="auto">
            <a:xfrm>
              <a:off x="3352800" y="2526245"/>
              <a:ext cx="2294580" cy="2294581"/>
            </a:xfrm>
            <a:prstGeom prst="rect">
              <a:avLst/>
            </a:prstGeom>
            <a:noFill/>
            <a:ln w="9525">
              <a:noFill/>
              <a:miter lim="800000"/>
              <a:headEnd/>
              <a:tailEnd/>
            </a:ln>
          </p:spPr>
        </p:pic>
      </p:grpSp>
      <p:sp>
        <p:nvSpPr>
          <p:cNvPr id="3" name="Title 2"/>
          <p:cNvSpPr>
            <a:spLocks noGrp="1"/>
          </p:cNvSpPr>
          <p:nvPr>
            <p:ph type="title"/>
          </p:nvPr>
        </p:nvSpPr>
        <p:spPr/>
        <p:txBody>
          <a:bodyPr/>
          <a:lstStyle/>
          <a:p>
            <a:r>
              <a:rPr lang="en-US" dirty="0" smtClean="0"/>
              <a:t>TeraGrid As a </a:t>
            </a:r>
            <a:r>
              <a:rPr lang="en-US" dirty="0" err="1" smtClean="0"/>
              <a:t>Peta</a:t>
            </a:r>
            <a:r>
              <a:rPr lang="en-US" dirty="0" smtClean="0"/>
              <a:t>-Cloud</a:t>
            </a:r>
            <a:endParaRPr lang="en-US" dirty="0"/>
          </a:p>
        </p:txBody>
      </p:sp>
      <p:sp>
        <p:nvSpPr>
          <p:cNvPr id="34" name="Rounded Rectangle 33"/>
          <p:cNvSpPr/>
          <p:nvPr/>
        </p:nvSpPr>
        <p:spPr>
          <a:xfrm>
            <a:off x="6517833" y="1341913"/>
            <a:ext cx="1498267" cy="62394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000" dirty="0">
                <a:effectLst/>
              </a:rPr>
              <a:t>S</a:t>
            </a:r>
            <a:r>
              <a:rPr lang="en-US" sz="1000" dirty="0" smtClean="0">
                <a:effectLst/>
              </a:rPr>
              <a:t>cholarly </a:t>
            </a:r>
            <a:r>
              <a:rPr lang="en-US" sz="1000" dirty="0">
                <a:effectLst/>
              </a:rPr>
              <a:t>communications</a:t>
            </a:r>
          </a:p>
        </p:txBody>
      </p:sp>
      <p:sp>
        <p:nvSpPr>
          <p:cNvPr id="35" name="Rounded Rectangle 34"/>
          <p:cNvSpPr/>
          <p:nvPr/>
        </p:nvSpPr>
        <p:spPr>
          <a:xfrm>
            <a:off x="4235217" y="1864863"/>
            <a:ext cx="1593172" cy="662307"/>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1000" dirty="0">
                <a:effectLst/>
              </a:rPr>
              <a:t>D</a:t>
            </a:r>
            <a:r>
              <a:rPr lang="en-US" sz="1000" dirty="0" smtClean="0">
                <a:effectLst/>
              </a:rPr>
              <a:t>omain-specific </a:t>
            </a:r>
            <a:r>
              <a:rPr lang="en-US" sz="1000" dirty="0">
                <a:effectLst/>
              </a:rPr>
              <a:t>services</a:t>
            </a:r>
          </a:p>
        </p:txBody>
      </p:sp>
      <p:grpSp>
        <p:nvGrpSpPr>
          <p:cNvPr id="4" name="Group 33"/>
          <p:cNvGrpSpPr/>
          <p:nvPr/>
        </p:nvGrpSpPr>
        <p:grpSpPr>
          <a:xfrm>
            <a:off x="1448945" y="3018367"/>
            <a:ext cx="2436404" cy="2538015"/>
            <a:chOff x="2743201" y="533400"/>
            <a:chExt cx="4953001" cy="5791202"/>
          </a:xfrm>
          <a:scene3d>
            <a:camera prst="perspectiveHeroicExtremeLeftFacing"/>
            <a:lightRig rig="threePt" dir="t"/>
          </a:scene3d>
        </p:grpSpPr>
        <p:grpSp>
          <p:nvGrpSpPr>
            <p:cNvPr id="5" name="Group 3"/>
            <p:cNvGrpSpPr/>
            <p:nvPr/>
          </p:nvGrpSpPr>
          <p:grpSpPr>
            <a:xfrm>
              <a:off x="2743201" y="533400"/>
              <a:ext cx="4953001" cy="5791202"/>
              <a:chOff x="5382490" y="-12470"/>
              <a:chExt cx="2161309" cy="2527070"/>
            </a:xfrm>
            <a:effectLst>
              <a:outerShdw blurRad="76200" dir="18900000" sy="23000" kx="-1200000" algn="bl" rotWithShape="0">
                <a:prstClr val="black">
                  <a:alpha val="20000"/>
                </a:prstClr>
              </a:outerShdw>
            </a:effectLst>
          </p:grpSpPr>
          <p:sp>
            <p:nvSpPr>
              <p:cNvPr id="58" name="Rectangle 57"/>
              <p:cNvSpPr/>
              <p:nvPr/>
            </p:nvSpPr>
            <p:spPr>
              <a:xfrm>
                <a:off x="5714999" y="220287"/>
                <a:ext cx="1828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59" name="Rectangle 58"/>
              <p:cNvSpPr/>
              <p:nvPr/>
            </p:nvSpPr>
            <p:spPr>
              <a:xfrm>
                <a:off x="5714999" y="519545"/>
                <a:ext cx="1828800" cy="1995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pic>
            <p:nvPicPr>
              <p:cNvPr id="60" name="Picture 8" descr="http://spreadinternetexplorer.com/themes/spreadfirefox/images/IE7.png"/>
              <p:cNvPicPr>
                <a:picLocks noChangeAspect="1" noChangeArrowheads="1"/>
              </p:cNvPicPr>
              <p:nvPr/>
            </p:nvPicPr>
            <p:blipFill>
              <a:blip r:embed="rId3"/>
              <a:srcRect/>
              <a:stretch>
                <a:fillRect/>
              </a:stretch>
            </p:blipFill>
            <p:spPr bwMode="auto">
              <a:xfrm>
                <a:off x="5382490" y="-12470"/>
                <a:ext cx="567858" cy="565266"/>
              </a:xfrm>
              <a:prstGeom prst="rect">
                <a:avLst/>
              </a:prstGeom>
              <a:noFill/>
            </p:spPr>
          </p:pic>
        </p:grpSp>
        <p:pic>
          <p:nvPicPr>
            <p:cNvPr id="53" name="Picture 2"/>
            <p:cNvPicPr>
              <a:picLocks noChangeAspect="1" noChangeArrowheads="1"/>
            </p:cNvPicPr>
            <p:nvPr/>
          </p:nvPicPr>
          <p:blipFill>
            <a:blip r:embed="rId4" cstate="print"/>
            <a:srcRect/>
            <a:stretch>
              <a:fillRect/>
            </a:stretch>
          </p:blipFill>
          <p:spPr bwMode="auto">
            <a:xfrm>
              <a:off x="3657600" y="3048000"/>
              <a:ext cx="2422410" cy="914400"/>
            </a:xfrm>
            <a:prstGeom prst="rect">
              <a:avLst/>
            </a:prstGeom>
            <a:noFill/>
            <a:ln w="9525">
              <a:noFill/>
              <a:miter lim="800000"/>
              <a:headEnd/>
              <a:tailEnd/>
            </a:ln>
            <a:effectLst/>
          </p:spPr>
        </p:pic>
        <p:sp>
          <p:nvSpPr>
            <p:cNvPr id="54" name="Rectangle 53"/>
            <p:cNvSpPr/>
            <p:nvPr/>
          </p:nvSpPr>
          <p:spPr>
            <a:xfrm>
              <a:off x="4876800" y="4495800"/>
              <a:ext cx="2666999" cy="702281"/>
            </a:xfrm>
            <a:prstGeom prst="rect">
              <a:avLst/>
            </a:prstGeom>
          </p:spPr>
          <p:txBody>
            <a:bodyPr>
              <a:spAutoFit/>
            </a:bodyPr>
            <a:lstStyle/>
            <a:p>
              <a:pPr>
                <a:defRPr/>
              </a:pPr>
              <a:r>
                <a:rPr lang="en-US" sz="200" dirty="0">
                  <a:cs typeface="+mn-cs"/>
                </a:rPr>
                <a:t>The Microsoft Technical Computing mission to reduce time to scientific insights is exemplified by the June 13, 2007 release of a set of four free software tools designed to advance AIDS vaccine research. The code for the tools is available now via </a:t>
              </a:r>
              <a:r>
                <a:rPr lang="en-US" sz="200" dirty="0" err="1">
                  <a:cs typeface="+mn-cs"/>
                </a:rPr>
                <a:t>CodePlex</a:t>
              </a:r>
              <a:r>
                <a:rPr lang="en-US" sz="200" dirty="0">
                  <a:cs typeface="+mn-cs"/>
                </a:rPr>
                <a:t>, an online portal created by Microsoft in 2006 to foster collaborative software development projects and host shared source code. Microsoft researchers hope that the tools will help the worldwide scientific community take new strides toward an AIDS vaccine. See more. </a:t>
              </a:r>
            </a:p>
            <a:p>
              <a:pPr>
                <a:defRPr/>
              </a:pPr>
              <a:endParaRPr lang="en-US" sz="200" dirty="0">
                <a:cs typeface="+mn-cs"/>
              </a:endParaRPr>
            </a:p>
          </p:txBody>
        </p:sp>
        <p:pic>
          <p:nvPicPr>
            <p:cNvPr id="55" name="Picture 4"/>
            <p:cNvPicPr>
              <a:picLocks noChangeAspect="1" noChangeArrowheads="1"/>
            </p:cNvPicPr>
            <p:nvPr/>
          </p:nvPicPr>
          <p:blipFill>
            <a:blip r:embed="rId5" cstate="screen"/>
            <a:srcRect/>
            <a:stretch>
              <a:fillRect/>
            </a:stretch>
          </p:blipFill>
          <p:spPr bwMode="auto">
            <a:xfrm>
              <a:off x="3810000" y="5105400"/>
              <a:ext cx="1019175" cy="1011395"/>
            </a:xfrm>
            <a:prstGeom prst="rect">
              <a:avLst/>
            </a:prstGeom>
            <a:noFill/>
            <a:ln w="9525">
              <a:noFill/>
              <a:miter lim="800000"/>
              <a:headEnd/>
              <a:tailEnd/>
            </a:ln>
            <a:effectLst/>
          </p:spPr>
        </p:pic>
        <p:pic>
          <p:nvPicPr>
            <p:cNvPr id="56" name="Picture 55" descr="http://www.microsoft.com/mscorp/tc/images/tc-at-microsoft.png"/>
            <p:cNvPicPr>
              <a:picLocks noChangeAspect="1" noChangeArrowheads="1"/>
            </p:cNvPicPr>
            <p:nvPr/>
          </p:nvPicPr>
          <p:blipFill>
            <a:blip r:embed="rId6" cstate="print"/>
            <a:srcRect/>
            <a:stretch>
              <a:fillRect/>
            </a:stretch>
          </p:blipFill>
          <p:spPr bwMode="auto">
            <a:xfrm>
              <a:off x="4495800" y="4191000"/>
              <a:ext cx="3124200" cy="371319"/>
            </a:xfrm>
            <a:prstGeom prst="rect">
              <a:avLst/>
            </a:prstGeom>
            <a:noFill/>
          </p:spPr>
        </p:pic>
        <p:pic>
          <p:nvPicPr>
            <p:cNvPr id="57" name="Picture 9" descr="http://www.microsoft.com/mscorp/tc/images/home.jpg"/>
            <p:cNvPicPr>
              <a:picLocks noChangeAspect="1" noChangeArrowheads="1"/>
            </p:cNvPicPr>
            <p:nvPr/>
          </p:nvPicPr>
          <p:blipFill>
            <a:blip r:embed="rId7" cstate="print"/>
            <a:srcRect/>
            <a:stretch>
              <a:fillRect/>
            </a:stretch>
          </p:blipFill>
          <p:spPr bwMode="auto">
            <a:xfrm>
              <a:off x="3657600" y="1828800"/>
              <a:ext cx="3886200" cy="1060243"/>
            </a:xfrm>
            <a:prstGeom prst="rect">
              <a:avLst/>
            </a:prstGeom>
            <a:noFill/>
          </p:spPr>
        </p:pic>
      </p:grpSp>
      <p:pic>
        <p:nvPicPr>
          <p:cNvPr id="40971" name="Picture 13" descr="C:\Users\savasp\AppData\Local\Microsoft\Windows\Temporary Internet Files\Low\Content.IE5\37XVNZRC\j0432657[1].png"/>
          <p:cNvPicPr>
            <a:picLocks noChangeAspect="1" noChangeArrowheads="1"/>
          </p:cNvPicPr>
          <p:nvPr/>
        </p:nvPicPr>
        <p:blipFill>
          <a:blip r:embed="rId8"/>
          <a:srcRect/>
          <a:stretch>
            <a:fillRect/>
          </a:stretch>
        </p:blipFill>
        <p:spPr bwMode="auto">
          <a:xfrm>
            <a:off x="-295189" y="4254500"/>
            <a:ext cx="2751138" cy="2451100"/>
          </a:xfrm>
          <a:prstGeom prst="rect">
            <a:avLst/>
          </a:prstGeom>
          <a:noFill/>
          <a:ln w="9525">
            <a:noFill/>
            <a:miter lim="800000"/>
            <a:headEnd/>
            <a:tailEnd/>
          </a:ln>
        </p:spPr>
      </p:pic>
      <p:pic>
        <p:nvPicPr>
          <p:cNvPr id="39" name="Picture 17" descr="http://www.underconsideration.com/brandnew/archives/silverlight_detail.jpg"/>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3294898" y="3086329"/>
            <a:ext cx="1004275" cy="663970"/>
          </a:xfrm>
          <a:prstGeom prst="rect">
            <a:avLst/>
          </a:prstGeom>
          <a:noFill/>
          <a:scene3d>
            <a:camera prst="perspectiveHeroicExtremeLeftFacing"/>
            <a:lightRig rig="threePt" dir="t"/>
          </a:scene3d>
        </p:spPr>
      </p:pic>
      <p:sp>
        <p:nvSpPr>
          <p:cNvPr id="40" name="Rounded Rectangle 39"/>
          <p:cNvSpPr/>
          <p:nvPr/>
        </p:nvSpPr>
        <p:spPr>
          <a:xfrm>
            <a:off x="7087745" y="2789767"/>
            <a:ext cx="1108556" cy="557307"/>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000" dirty="0">
                <a:effectLst/>
              </a:rPr>
              <a:t>I</a:t>
            </a:r>
            <a:r>
              <a:rPr lang="en-US" sz="1000" dirty="0" smtClean="0">
                <a:effectLst/>
              </a:rPr>
              <a:t>nstant </a:t>
            </a:r>
            <a:r>
              <a:rPr lang="en-US" sz="1000" dirty="0">
                <a:effectLst/>
              </a:rPr>
              <a:t>messaging</a:t>
            </a:r>
          </a:p>
        </p:txBody>
      </p:sp>
      <p:sp>
        <p:nvSpPr>
          <p:cNvPr id="41" name="Rounded Rectangle 40"/>
          <p:cNvSpPr/>
          <p:nvPr/>
        </p:nvSpPr>
        <p:spPr>
          <a:xfrm>
            <a:off x="6360669" y="3177023"/>
            <a:ext cx="1106537" cy="55730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000" dirty="0">
                <a:effectLst/>
              </a:rPr>
              <a:t>I</a:t>
            </a:r>
            <a:r>
              <a:rPr lang="en-US" sz="1000" dirty="0" smtClean="0">
                <a:effectLst/>
              </a:rPr>
              <a:t>dentity</a:t>
            </a:r>
            <a:endParaRPr lang="en-US" sz="1000" dirty="0">
              <a:effectLst/>
            </a:endParaRPr>
          </a:p>
        </p:txBody>
      </p:sp>
      <p:sp>
        <p:nvSpPr>
          <p:cNvPr id="42" name="Rounded Rectangle 41"/>
          <p:cNvSpPr/>
          <p:nvPr/>
        </p:nvSpPr>
        <p:spPr>
          <a:xfrm>
            <a:off x="7773545" y="3856567"/>
            <a:ext cx="1251922" cy="557307"/>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000" dirty="0">
                <a:effectLst/>
              </a:rPr>
              <a:t>D</a:t>
            </a:r>
            <a:r>
              <a:rPr lang="en-US" sz="1000" dirty="0" smtClean="0">
                <a:effectLst/>
              </a:rPr>
              <a:t>ocument </a:t>
            </a:r>
            <a:r>
              <a:rPr lang="en-US" sz="1000" dirty="0">
                <a:effectLst/>
              </a:rPr>
              <a:t>store</a:t>
            </a:r>
          </a:p>
        </p:txBody>
      </p:sp>
      <p:sp>
        <p:nvSpPr>
          <p:cNvPr id="43" name="Rounded Rectangle 42"/>
          <p:cNvSpPr/>
          <p:nvPr/>
        </p:nvSpPr>
        <p:spPr>
          <a:xfrm>
            <a:off x="6203508" y="1985967"/>
            <a:ext cx="1199420" cy="55932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000" dirty="0"/>
              <a:t>B</a:t>
            </a:r>
            <a:r>
              <a:rPr lang="en-US" sz="1000" dirty="0" smtClean="0">
                <a:effectLst/>
              </a:rPr>
              <a:t>logs </a:t>
            </a:r>
            <a:r>
              <a:rPr lang="en-US" sz="1000" dirty="0">
                <a:effectLst/>
              </a:rPr>
              <a:t>&amp;</a:t>
            </a:r>
            <a:br>
              <a:rPr lang="en-US" sz="1000" dirty="0">
                <a:effectLst/>
              </a:rPr>
            </a:br>
            <a:r>
              <a:rPr lang="en-US" sz="1000" dirty="0">
                <a:effectLst/>
              </a:rPr>
              <a:t>social networking</a:t>
            </a:r>
          </a:p>
        </p:txBody>
      </p:sp>
      <p:sp>
        <p:nvSpPr>
          <p:cNvPr id="44" name="Rounded Rectangle 43"/>
          <p:cNvSpPr/>
          <p:nvPr/>
        </p:nvSpPr>
        <p:spPr>
          <a:xfrm>
            <a:off x="7617970" y="3246442"/>
            <a:ext cx="1106536" cy="559325"/>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000" dirty="0">
                <a:effectLst/>
              </a:rPr>
              <a:t>M</a:t>
            </a:r>
            <a:r>
              <a:rPr lang="en-US" sz="1000" dirty="0" smtClean="0">
                <a:effectLst/>
              </a:rPr>
              <a:t>ail</a:t>
            </a:r>
            <a:endParaRPr lang="en-US" sz="1000" dirty="0">
              <a:effectLst/>
            </a:endParaRPr>
          </a:p>
        </p:txBody>
      </p:sp>
      <p:sp>
        <p:nvSpPr>
          <p:cNvPr id="45" name="Rounded Rectangle 44"/>
          <p:cNvSpPr/>
          <p:nvPr/>
        </p:nvSpPr>
        <p:spPr>
          <a:xfrm>
            <a:off x="6909944" y="3527860"/>
            <a:ext cx="1108557" cy="557307"/>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1000" dirty="0">
                <a:effectLst/>
              </a:rPr>
              <a:t>N</a:t>
            </a:r>
            <a:r>
              <a:rPr lang="en-US" sz="1000" dirty="0" smtClean="0">
                <a:effectLst/>
              </a:rPr>
              <a:t>otification</a:t>
            </a:r>
            <a:endParaRPr lang="en-US" sz="1000" dirty="0">
              <a:effectLst/>
            </a:endParaRPr>
          </a:p>
        </p:txBody>
      </p:sp>
      <p:sp>
        <p:nvSpPr>
          <p:cNvPr id="46" name="Rounded Rectangle 45"/>
          <p:cNvSpPr/>
          <p:nvPr/>
        </p:nvSpPr>
        <p:spPr>
          <a:xfrm>
            <a:off x="7392545" y="1799167"/>
            <a:ext cx="1251922" cy="557307"/>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000" dirty="0">
                <a:effectLst/>
              </a:rPr>
              <a:t>S</a:t>
            </a:r>
            <a:r>
              <a:rPr lang="en-US" sz="1000" dirty="0" smtClean="0">
                <a:effectLst/>
              </a:rPr>
              <a:t>earch</a:t>
            </a:r>
            <a:endParaRPr lang="en-US" sz="1000" dirty="0">
              <a:effectLst/>
            </a:endParaRPr>
          </a:p>
          <a:p>
            <a:pPr algn="ctr">
              <a:defRPr/>
            </a:pPr>
            <a:r>
              <a:rPr lang="en-US" sz="1000" dirty="0">
                <a:effectLst/>
              </a:rPr>
              <a:t>books</a:t>
            </a:r>
          </a:p>
          <a:p>
            <a:pPr algn="ctr">
              <a:defRPr/>
            </a:pPr>
            <a:r>
              <a:rPr lang="en-US" sz="1000" dirty="0">
                <a:effectLst/>
              </a:rPr>
              <a:t>citations</a:t>
            </a:r>
          </a:p>
        </p:txBody>
      </p:sp>
      <p:sp>
        <p:nvSpPr>
          <p:cNvPr id="47" name="Rounded Rectangle 46"/>
          <p:cNvSpPr/>
          <p:nvPr/>
        </p:nvSpPr>
        <p:spPr>
          <a:xfrm>
            <a:off x="4767090" y="1277269"/>
            <a:ext cx="1399324" cy="712788"/>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000" dirty="0">
                <a:effectLst/>
              </a:rPr>
              <a:t>V</a:t>
            </a:r>
            <a:r>
              <a:rPr lang="en-US" sz="1000" dirty="0" smtClean="0">
                <a:effectLst/>
              </a:rPr>
              <a:t>isualization </a:t>
            </a:r>
            <a:r>
              <a:rPr lang="en-US" sz="1000" dirty="0">
                <a:effectLst/>
              </a:rPr>
              <a:t>and analysis services</a:t>
            </a:r>
          </a:p>
        </p:txBody>
      </p:sp>
      <p:sp>
        <p:nvSpPr>
          <p:cNvPr id="48" name="Rounded Rectangle 47"/>
          <p:cNvSpPr/>
          <p:nvPr/>
        </p:nvSpPr>
        <p:spPr>
          <a:xfrm>
            <a:off x="6438457" y="4213701"/>
            <a:ext cx="1300383" cy="623941"/>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000" dirty="0">
                <a:effectLst/>
              </a:rPr>
              <a:t>S</a:t>
            </a:r>
            <a:r>
              <a:rPr lang="en-US" sz="1000" dirty="0" smtClean="0">
                <a:effectLst/>
              </a:rPr>
              <a:t>torage/data </a:t>
            </a:r>
            <a:r>
              <a:rPr lang="en-US" sz="1000" dirty="0">
                <a:effectLst/>
              </a:rPr>
              <a:t>services</a:t>
            </a:r>
          </a:p>
        </p:txBody>
      </p:sp>
      <p:sp>
        <p:nvSpPr>
          <p:cNvPr id="49" name="Rounded Rectangle 48"/>
          <p:cNvSpPr/>
          <p:nvPr/>
        </p:nvSpPr>
        <p:spPr>
          <a:xfrm>
            <a:off x="7011545" y="4770967"/>
            <a:ext cx="1500287" cy="623941"/>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000" dirty="0">
                <a:effectLst/>
              </a:rPr>
              <a:t>C</a:t>
            </a:r>
            <a:r>
              <a:rPr lang="en-US" sz="1000" dirty="0" smtClean="0">
                <a:effectLst/>
              </a:rPr>
              <a:t>ompute</a:t>
            </a:r>
            <a:endParaRPr lang="en-US" sz="1000" dirty="0">
              <a:effectLst/>
            </a:endParaRPr>
          </a:p>
          <a:p>
            <a:pPr algn="ctr">
              <a:defRPr/>
            </a:pPr>
            <a:r>
              <a:rPr lang="en-US" sz="1000" dirty="0" smtClean="0">
                <a:effectLst/>
              </a:rPr>
              <a:t>Services and </a:t>
            </a:r>
            <a:endParaRPr lang="en-US" sz="1000" dirty="0">
              <a:effectLst/>
            </a:endParaRPr>
          </a:p>
          <a:p>
            <a:pPr algn="ctr">
              <a:defRPr/>
            </a:pPr>
            <a:r>
              <a:rPr lang="en-US" sz="1000" dirty="0"/>
              <a:t>V</a:t>
            </a:r>
            <a:r>
              <a:rPr lang="en-US" sz="1000" dirty="0" smtClean="0">
                <a:effectLst/>
              </a:rPr>
              <a:t>irtualization</a:t>
            </a:r>
            <a:endParaRPr lang="en-US" sz="1000" dirty="0">
              <a:effectLst/>
            </a:endParaRPr>
          </a:p>
        </p:txBody>
      </p:sp>
      <p:sp>
        <p:nvSpPr>
          <p:cNvPr id="50" name="Rounded Rectangle 49"/>
          <p:cNvSpPr/>
          <p:nvPr/>
        </p:nvSpPr>
        <p:spPr>
          <a:xfrm>
            <a:off x="686945" y="3246967"/>
            <a:ext cx="1181168" cy="601663"/>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000" dirty="0">
                <a:effectLst/>
              </a:rPr>
              <a:t>Project </a:t>
            </a:r>
            <a:r>
              <a:rPr lang="en-US" sz="1000" dirty="0" smtClean="0">
                <a:effectLst/>
              </a:rPr>
              <a:t>management</a:t>
            </a:r>
            <a:endParaRPr lang="en-US" sz="1000" dirty="0">
              <a:effectLst/>
            </a:endParaRPr>
          </a:p>
        </p:txBody>
      </p:sp>
      <p:sp>
        <p:nvSpPr>
          <p:cNvPr id="51" name="Rounded Rectangle 50"/>
          <p:cNvSpPr/>
          <p:nvPr/>
        </p:nvSpPr>
        <p:spPr>
          <a:xfrm>
            <a:off x="305945" y="2713567"/>
            <a:ext cx="1181167" cy="599958"/>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000" dirty="0">
                <a:effectLst/>
              </a:rPr>
              <a:t>Reference management</a:t>
            </a:r>
          </a:p>
        </p:txBody>
      </p:sp>
      <p:sp>
        <p:nvSpPr>
          <p:cNvPr id="31" name="Rounded Rectangle 30"/>
          <p:cNvSpPr/>
          <p:nvPr/>
        </p:nvSpPr>
        <p:spPr>
          <a:xfrm>
            <a:off x="4954145" y="4651810"/>
            <a:ext cx="1251922" cy="557307"/>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000" dirty="0"/>
              <a:t>K</a:t>
            </a:r>
            <a:r>
              <a:rPr lang="en-US" sz="1000" dirty="0" smtClean="0">
                <a:effectLst/>
              </a:rPr>
              <a:t>nowledge </a:t>
            </a:r>
            <a:r>
              <a:rPr lang="en-US" sz="1000" dirty="0">
                <a:effectLst/>
              </a:rPr>
              <a:t>management</a:t>
            </a:r>
          </a:p>
        </p:txBody>
      </p:sp>
      <p:sp>
        <p:nvSpPr>
          <p:cNvPr id="32" name="Rounded Rectangle 31"/>
          <p:cNvSpPr/>
          <p:nvPr/>
        </p:nvSpPr>
        <p:spPr>
          <a:xfrm>
            <a:off x="5487545" y="5075767"/>
            <a:ext cx="1251922" cy="55730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000" dirty="0" smtClean="0">
                <a:effectLst/>
              </a:rPr>
              <a:t>Knowledge </a:t>
            </a:r>
            <a:r>
              <a:rPr lang="en-US" sz="1000" dirty="0">
                <a:effectLst/>
              </a:rPr>
              <a:t>discovery</a:t>
            </a:r>
          </a:p>
        </p:txBody>
      </p:sp>
      <p:pic>
        <p:nvPicPr>
          <p:cNvPr id="71" name="Picture 18"/>
          <p:cNvPicPr>
            <a:picLocks noChangeAspect="1" noChangeArrowheads="1"/>
          </p:cNvPicPr>
          <p:nvPr/>
        </p:nvPicPr>
        <p:blipFill>
          <a:blip r:embed="rId10" cstate="screen"/>
          <a:srcRect/>
          <a:stretch>
            <a:fillRect/>
          </a:stretch>
        </p:blipFill>
        <p:spPr bwMode="auto">
          <a:xfrm>
            <a:off x="2287145" y="4770967"/>
            <a:ext cx="2667000" cy="1609725"/>
          </a:xfrm>
          <a:prstGeom prst="rect">
            <a:avLst/>
          </a:prstGeom>
          <a:noFill/>
          <a:ln w="9525">
            <a:noFill/>
            <a:miter lim="800000"/>
            <a:headEnd/>
            <a:tailEnd/>
          </a:ln>
          <a:effectLst>
            <a:outerShdw blurRad="76200" dir="18900000" sy="23000" kx="-1200000" algn="bl" rotWithShape="0">
              <a:prstClr val="black">
                <a:alpha val="20000"/>
              </a:prstClr>
            </a:outerShdw>
          </a:effectLst>
          <a:scene3d>
            <a:camera prst="perspectiveHeroicExtremeLeftFacing"/>
            <a:lightRig rig="threePt" dir="t"/>
          </a:scene3d>
        </p:spPr>
      </p:pic>
      <p:sp>
        <p:nvSpPr>
          <p:cNvPr id="37" name="TextBox 36"/>
          <p:cNvSpPr txBox="1"/>
          <p:nvPr/>
        </p:nvSpPr>
        <p:spPr>
          <a:xfrm>
            <a:off x="715993" y="6488668"/>
            <a:ext cx="2129622" cy="369332"/>
          </a:xfrm>
          <a:prstGeom prst="rect">
            <a:avLst/>
          </a:prstGeom>
          <a:noFill/>
        </p:spPr>
        <p:txBody>
          <a:bodyPr wrap="none" rtlCol="0">
            <a:spAutoFit/>
          </a:bodyPr>
          <a:lstStyle/>
          <a:p>
            <a:r>
              <a:rPr lang="en-US" b="1" dirty="0" smtClean="0">
                <a:latin typeface="+mn-lt"/>
              </a:rPr>
              <a:t>Source: Tony Hey</a:t>
            </a:r>
            <a:endParaRPr lang="en-US" b="1" dirty="0">
              <a:latin typeface="+mn-lt"/>
            </a:endParaRPr>
          </a:p>
        </p:txBody>
      </p:sp>
      <p:sp>
        <p:nvSpPr>
          <p:cNvPr id="38" name="TextBox 37"/>
          <p:cNvSpPr txBox="1"/>
          <p:nvPr/>
        </p:nvSpPr>
        <p:spPr>
          <a:xfrm>
            <a:off x="353683" y="1285336"/>
            <a:ext cx="3924472" cy="523220"/>
          </a:xfrm>
          <a:prstGeom prst="rect">
            <a:avLst/>
          </a:prstGeom>
          <a:noFill/>
        </p:spPr>
        <p:txBody>
          <a:bodyPr wrap="none" rtlCol="0">
            <a:spAutoFit/>
          </a:bodyPr>
          <a:lstStyle/>
          <a:p>
            <a:r>
              <a:rPr lang="en-US" sz="2800" dirty="0" smtClean="0">
                <a:solidFill>
                  <a:srgbClr val="FFFF00"/>
                </a:solidFill>
                <a:latin typeface="+mn-lt"/>
              </a:rPr>
              <a:t>Insights and Integration</a:t>
            </a:r>
            <a:endParaRPr lang="en-US" sz="2800" dirty="0">
              <a:solidFill>
                <a:srgbClr val="FFFF00"/>
              </a:solidFill>
              <a:latin typeface="+mn-lt"/>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Trusting the Clouds</a:t>
            </a:r>
            <a:endParaRPr lang="en-US" dirty="0"/>
          </a:p>
        </p:txBody>
      </p:sp>
      <p:sp>
        <p:nvSpPr>
          <p:cNvPr id="3" name="Text Placeholder 2"/>
          <p:cNvSpPr>
            <a:spLocks noGrp="1"/>
          </p:cNvSpPr>
          <p:nvPr>
            <p:ph type="body" sz="quarter" idx="10"/>
          </p:nvPr>
        </p:nvSpPr>
        <p:spPr>
          <a:xfrm>
            <a:off x="277484" y="3502152"/>
            <a:ext cx="8382000" cy="2960811"/>
          </a:xfrm>
        </p:spPr>
        <p:txBody>
          <a:bodyPr/>
          <a:lstStyle/>
          <a:p>
            <a:r>
              <a:rPr lang="en-US" dirty="0" smtClean="0"/>
              <a:t>We already do trust the clouds …</a:t>
            </a:r>
          </a:p>
          <a:p>
            <a:pPr lvl="1"/>
            <a:r>
              <a:rPr lang="en-US" dirty="0" smtClean="0"/>
              <a:t>and it’s not a big deal</a:t>
            </a:r>
          </a:p>
          <a:p>
            <a:r>
              <a:rPr lang="en-US" dirty="0" smtClean="0"/>
              <a:t>Enterprise services hosted internally</a:t>
            </a:r>
          </a:p>
          <a:p>
            <a:pPr lvl="1"/>
            <a:r>
              <a:rPr lang="en-US" dirty="0" smtClean="0"/>
              <a:t>Business processes</a:t>
            </a:r>
          </a:p>
          <a:p>
            <a:pPr lvl="1"/>
            <a:r>
              <a:rPr lang="en-US" dirty="0" smtClean="0"/>
              <a:t>Scientific data management and computing</a:t>
            </a:r>
          </a:p>
          <a:p>
            <a:r>
              <a:rPr lang="en-US" dirty="0" smtClean="0"/>
              <a:t>Software as a service</a:t>
            </a:r>
          </a:p>
          <a:p>
            <a:pPr lvl="1"/>
            <a:r>
              <a:rPr lang="en-US" dirty="0" smtClean="0"/>
              <a:t>Microsoft, Google, salesforce.com, …</a:t>
            </a:r>
            <a:endParaRPr lang="en-US" dirty="0"/>
          </a:p>
        </p:txBody>
      </p:sp>
      <p:sp>
        <p:nvSpPr>
          <p:cNvPr id="4" name="Rectangle 3"/>
          <p:cNvSpPr txBox="1">
            <a:spLocks noChangeArrowheads="1"/>
          </p:cNvSpPr>
          <p:nvPr/>
        </p:nvSpPr>
        <p:spPr>
          <a:xfrm>
            <a:off x="536744" y="1121592"/>
            <a:ext cx="7760589" cy="1529991"/>
          </a:xfrm>
          <a:prstGeom prst="rect">
            <a:avLst/>
          </a:prstGeom>
        </p:spPr>
        <p:txBody>
          <a:bodyPr/>
          <a:lstStyle/>
          <a:p>
            <a:pPr marL="396875" marR="0" lvl="0" indent="-396875" algn="l" defTabSz="912813" rtl="0" eaLnBrk="0" fontAlgn="base" latinLnBrk="0" hangingPunct="0">
              <a:lnSpc>
                <a:spcPct val="90000"/>
              </a:lnSpc>
              <a:spcBef>
                <a:spcPct val="20000"/>
              </a:spcBef>
              <a:spcAft>
                <a:spcPct val="0"/>
              </a:spcAft>
              <a:buClrTx/>
              <a:buSzTx/>
              <a:buFontTx/>
              <a:buNone/>
              <a:tabLst/>
              <a:defRPr/>
            </a:pP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   </a:t>
            </a:r>
            <a:r>
              <a:rPr kumimoji="0" lang="en-US" sz="2600" i="0" u="none" strike="noStrike" kern="1200" cap="none" spc="0" normalizeH="0" baseline="0" noProof="0" dirty="0" smtClean="0">
                <a:ln>
                  <a:noFill/>
                </a:ln>
                <a:solidFill>
                  <a:srgbClr val="FFFF00"/>
                </a:solidFill>
                <a:effectLst/>
                <a:uLnTx/>
                <a:uFillTx/>
                <a:latin typeface="+mn-lt"/>
                <a:ea typeface="+mn-ea"/>
                <a:cs typeface="+mn-cs"/>
              </a:rPr>
              <a:t>“But it was all right, everything was all right, the struggle was finished. He had won the victory over himself. He loved Big Brother.”</a:t>
            </a:r>
          </a:p>
          <a:p>
            <a:pPr marL="396875" marR="0" lvl="0" indent="-396875" algn="l" defTabSz="912813" rtl="0" eaLnBrk="0" fontAlgn="base" latinLnBrk="0" hangingPunct="0">
              <a:lnSpc>
                <a:spcPct val="90000"/>
              </a:lnSpc>
              <a:spcBef>
                <a:spcPct val="20000"/>
              </a:spcBef>
              <a:spcAft>
                <a:spcPct val="0"/>
              </a:spcAft>
              <a:buClrTx/>
              <a:buSzTx/>
              <a:buFontTx/>
              <a:buNone/>
              <a:tabLst/>
              <a:defRPr/>
            </a:pPr>
            <a:r>
              <a:rPr kumimoji="0" lang="en-US" sz="2600" i="0" u="none" strike="noStrike" kern="1200" cap="none" spc="0" normalizeH="0" baseline="0" noProof="0" dirty="0" smtClean="0">
                <a:ln>
                  <a:noFill/>
                </a:ln>
                <a:solidFill>
                  <a:srgbClr val="FFFF00"/>
                </a:solidFill>
                <a:effectLst/>
                <a:uLnTx/>
                <a:uFillTx/>
                <a:latin typeface="+mn-lt"/>
                <a:ea typeface="+mn-ea"/>
                <a:cs typeface="+mn-cs"/>
              </a:rPr>
              <a:t>				</a:t>
            </a:r>
            <a:r>
              <a:rPr kumimoji="0" lang="en-US" sz="2600" i="1" u="none" strike="noStrike" kern="1200" cap="none" spc="0" normalizeH="0" baseline="0" noProof="0" dirty="0" smtClean="0">
                <a:ln>
                  <a:noFill/>
                </a:ln>
                <a:solidFill>
                  <a:srgbClr val="FFFF00"/>
                </a:solidFill>
                <a:effectLst/>
                <a:uLnTx/>
                <a:uFillTx/>
                <a:latin typeface="+mn-lt"/>
                <a:ea typeface="+mn-ea"/>
                <a:cs typeface="+mn-cs"/>
              </a:rPr>
              <a:t>George Orwell</a:t>
            </a:r>
          </a:p>
          <a:p>
            <a:pPr marL="396875" marR="0" lvl="0" indent="-396875" algn="l" defTabSz="912813" rtl="0" eaLnBrk="0" fontAlgn="base" latinLnBrk="0" hangingPunct="0">
              <a:lnSpc>
                <a:spcPct val="90000"/>
              </a:lnSpc>
              <a:spcBef>
                <a:spcPct val="20000"/>
              </a:spcBef>
              <a:spcAft>
                <a:spcPct val="0"/>
              </a:spcAft>
              <a:buClrTx/>
              <a:buSzTx/>
              <a:buFontTx/>
              <a:buBlip>
                <a:blip r:embed="rId2"/>
              </a:buBlip>
              <a:tabLst/>
              <a:defRPr/>
            </a:pPr>
            <a:endParaRPr kumimoji="0" lang="en-US" sz="2400" b="0" i="1" u="none" strike="noStrike" kern="1200" cap="none" spc="0" normalizeH="0" baseline="0" noProof="0" dirty="0">
              <a:ln>
                <a:noFill/>
              </a:ln>
              <a:solidFill>
                <a:schemeClr val="accent2"/>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Interoperability?  Yes and No</a:t>
            </a:r>
            <a:endParaRPr lang="en-US" dirty="0"/>
          </a:p>
        </p:txBody>
      </p:sp>
      <p:sp>
        <p:nvSpPr>
          <p:cNvPr id="3" name="Text Placeholder 2"/>
          <p:cNvSpPr>
            <a:spLocks noGrp="1"/>
          </p:cNvSpPr>
          <p:nvPr>
            <p:ph type="body" sz="quarter" idx="10"/>
          </p:nvPr>
        </p:nvSpPr>
        <p:spPr>
          <a:xfrm>
            <a:off x="381000" y="1411552"/>
            <a:ext cx="8382000" cy="2622256"/>
          </a:xfrm>
        </p:spPr>
        <p:txBody>
          <a:bodyPr/>
          <a:lstStyle/>
          <a:p>
            <a:r>
              <a:rPr lang="en-US" dirty="0" err="1" smtClean="0"/>
              <a:t>Mashups</a:t>
            </a:r>
            <a:r>
              <a:rPr lang="en-US" dirty="0" smtClean="0"/>
              <a:t> will continue</a:t>
            </a:r>
          </a:p>
          <a:p>
            <a:pPr lvl="1"/>
            <a:r>
              <a:rPr lang="en-US" dirty="0" smtClean="0"/>
              <a:t>Innovation drives new capabilities</a:t>
            </a:r>
          </a:p>
          <a:p>
            <a:r>
              <a:rPr lang="en-US" dirty="0" smtClean="0"/>
              <a:t>VM sharing</a:t>
            </a:r>
          </a:p>
          <a:p>
            <a:pPr lvl="1"/>
            <a:r>
              <a:rPr lang="en-US" dirty="0" smtClean="0"/>
              <a:t>Depends on level</a:t>
            </a:r>
          </a:p>
          <a:p>
            <a:r>
              <a:rPr lang="en-US" dirty="0" smtClean="0"/>
              <a:t>Universal APIs are doubtful but possible</a:t>
            </a:r>
          </a:p>
          <a:p>
            <a:pPr lvl="1"/>
            <a:r>
              <a:rPr lang="en-US" dirty="0" smtClean="0"/>
              <a:t>Multi-level service differentiation</a:t>
            </a:r>
            <a:endParaRPr lang="en-US" dirty="0"/>
          </a:p>
        </p:txBody>
      </p:sp>
      <p:graphicFrame>
        <p:nvGraphicFramePr>
          <p:cNvPr id="4" name="Diagram 3"/>
          <p:cNvGraphicFramePr/>
          <p:nvPr/>
        </p:nvGraphicFramePr>
        <p:xfrm>
          <a:off x="2392822" y="3913974"/>
          <a:ext cx="3129436" cy="28020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1490" name="Picture 2"/>
          <p:cNvPicPr>
            <a:picLocks noChangeAspect="1" noChangeArrowheads="1"/>
          </p:cNvPicPr>
          <p:nvPr/>
        </p:nvPicPr>
        <p:blipFill>
          <a:blip r:embed="rId6"/>
          <a:srcRect/>
          <a:stretch>
            <a:fillRect/>
          </a:stretch>
        </p:blipFill>
        <p:spPr bwMode="auto">
          <a:xfrm>
            <a:off x="5917996" y="966006"/>
            <a:ext cx="3035999" cy="1088426"/>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Killer App</a:t>
            </a:r>
            <a:endParaRPr lang="en-US" dirty="0"/>
          </a:p>
        </p:txBody>
      </p:sp>
      <p:sp>
        <p:nvSpPr>
          <p:cNvPr id="3" name="Text Placeholder 2"/>
          <p:cNvSpPr>
            <a:spLocks noGrp="1"/>
          </p:cNvSpPr>
          <p:nvPr>
            <p:ph type="body" sz="quarter" idx="10"/>
          </p:nvPr>
        </p:nvSpPr>
        <p:spPr>
          <a:xfrm>
            <a:off x="381000" y="1411552"/>
            <a:ext cx="8382000" cy="3841052"/>
          </a:xfrm>
        </p:spPr>
        <p:txBody>
          <a:bodyPr/>
          <a:lstStyle/>
          <a:p>
            <a:r>
              <a:rPr lang="en-US" dirty="0" smtClean="0"/>
              <a:t>Let’s get this out of the way …</a:t>
            </a:r>
          </a:p>
          <a:p>
            <a:pPr lvl="1"/>
            <a:r>
              <a:rPr lang="en-US" dirty="0" smtClean="0"/>
              <a:t>It’s definitely not science, much as we’d like</a:t>
            </a:r>
          </a:p>
          <a:p>
            <a:pPr lvl="1"/>
            <a:r>
              <a:rPr lang="en-US" dirty="0" smtClean="0"/>
              <a:t>Because we are too small a market</a:t>
            </a:r>
          </a:p>
          <a:p>
            <a:r>
              <a:rPr lang="en-US" dirty="0" smtClean="0"/>
              <a:t>It might be business …</a:t>
            </a:r>
          </a:p>
          <a:p>
            <a:pPr lvl="1"/>
            <a:r>
              <a:rPr lang="en-US" dirty="0" smtClean="0"/>
              <a:t>Hosted Software as a Service (</a:t>
            </a:r>
            <a:r>
              <a:rPr lang="en-US" dirty="0" err="1" smtClean="0"/>
              <a:t>SaaS</a:t>
            </a:r>
            <a:r>
              <a:rPr lang="en-US" dirty="0" smtClean="0"/>
              <a:t>)</a:t>
            </a:r>
          </a:p>
          <a:p>
            <a:r>
              <a:rPr lang="en-US" dirty="0" smtClean="0"/>
              <a:t>But it’s probably consumer related …</a:t>
            </a:r>
          </a:p>
          <a:p>
            <a:pPr lvl="1"/>
            <a:r>
              <a:rPr lang="en-US" dirty="0" smtClean="0"/>
              <a:t>And hasn’t been invented yet</a:t>
            </a:r>
          </a:p>
          <a:p>
            <a:r>
              <a:rPr lang="en-US" dirty="0" smtClean="0"/>
              <a:t>One possibility is the mobile </a:t>
            </a:r>
            <a:r>
              <a:rPr lang="en-US" dirty="0" err="1" smtClean="0"/>
              <a:t>infosphere</a:t>
            </a:r>
            <a:endParaRPr lang="en-US" dirty="0" smtClean="0"/>
          </a:p>
          <a:p>
            <a:pPr lvl="1"/>
            <a:endParaRPr lang="en-US" dirty="0"/>
          </a:p>
        </p:txBody>
      </p:sp>
      <p:grpSp>
        <p:nvGrpSpPr>
          <p:cNvPr id="4" name="Group 23"/>
          <p:cNvGrpSpPr/>
          <p:nvPr/>
        </p:nvGrpSpPr>
        <p:grpSpPr>
          <a:xfrm>
            <a:off x="2111189" y="4969062"/>
            <a:ext cx="3505200" cy="1682750"/>
            <a:chOff x="5334000" y="1295400"/>
            <a:chExt cx="3505200" cy="1682750"/>
          </a:xfrm>
        </p:grpSpPr>
        <p:sp>
          <p:nvSpPr>
            <p:cNvPr id="5" name="AutoShape 2"/>
            <p:cNvSpPr>
              <a:spLocks noChangeArrowheads="1"/>
            </p:cNvSpPr>
            <p:nvPr/>
          </p:nvSpPr>
          <p:spPr bwMode="auto">
            <a:xfrm>
              <a:off x="5334000" y="1905000"/>
              <a:ext cx="3505200" cy="533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99"/>
            </a:solidFill>
            <a:ln w="9525">
              <a:noFill/>
              <a:miter lim="800000"/>
              <a:headEnd/>
              <a:tailEnd/>
            </a:ln>
            <a:effectLst>
              <a:outerShdw dist="35921" dir="2700000" algn="ctr" rotWithShape="0">
                <a:schemeClr val="bg2"/>
              </a:outerShdw>
            </a:effectLst>
          </p:spPr>
          <p:txBody>
            <a:bodyPr wrap="none" anchor="ctr"/>
            <a:lstStyle/>
            <a:p>
              <a:endParaRPr lang="en-US" dirty="0"/>
            </a:p>
          </p:txBody>
        </p:sp>
        <p:sp>
          <p:nvSpPr>
            <p:cNvPr id="6" name="Line 6"/>
            <p:cNvSpPr>
              <a:spLocks noChangeShapeType="1"/>
            </p:cNvSpPr>
            <p:nvPr/>
          </p:nvSpPr>
          <p:spPr bwMode="auto">
            <a:xfrm>
              <a:off x="6781800" y="1295400"/>
              <a:ext cx="0" cy="1447800"/>
            </a:xfrm>
            <a:prstGeom prst="line">
              <a:avLst/>
            </a:prstGeom>
            <a:noFill/>
            <a:ln w="76200">
              <a:solidFill>
                <a:srgbClr val="006666"/>
              </a:solidFill>
              <a:round/>
              <a:headEnd/>
              <a:tailEnd/>
            </a:ln>
            <a:effectLst/>
          </p:spPr>
          <p:txBody>
            <a:bodyPr/>
            <a:lstStyle/>
            <a:p>
              <a:endParaRPr lang="en-US" dirty="0"/>
            </a:p>
          </p:txBody>
        </p:sp>
        <p:sp>
          <p:nvSpPr>
            <p:cNvPr id="7" name="Text Box 7"/>
            <p:cNvSpPr txBox="1">
              <a:spLocks noChangeArrowheads="1"/>
            </p:cNvSpPr>
            <p:nvPr/>
          </p:nvSpPr>
          <p:spPr bwMode="auto">
            <a:xfrm>
              <a:off x="5562600" y="1447800"/>
              <a:ext cx="1433406" cy="461665"/>
            </a:xfrm>
            <a:prstGeom prst="rect">
              <a:avLst/>
            </a:prstGeom>
            <a:noFill/>
            <a:ln w="9525">
              <a:noFill/>
              <a:miter lim="800000"/>
              <a:headEnd/>
              <a:tailEnd/>
            </a:ln>
            <a:effectLst/>
          </p:spPr>
          <p:txBody>
            <a:bodyPr wrap="none">
              <a:spAutoFit/>
            </a:bodyPr>
            <a:lstStyle/>
            <a:p>
              <a:r>
                <a:rPr lang="en-US" b="1" dirty="0">
                  <a:latin typeface="+mn-lt"/>
                </a:rPr>
                <a:t>Physical</a:t>
              </a:r>
            </a:p>
          </p:txBody>
        </p:sp>
        <p:sp>
          <p:nvSpPr>
            <p:cNvPr id="8" name="Text Box 8"/>
            <p:cNvSpPr txBox="1">
              <a:spLocks noChangeArrowheads="1"/>
            </p:cNvSpPr>
            <p:nvPr/>
          </p:nvSpPr>
          <p:spPr bwMode="auto">
            <a:xfrm>
              <a:off x="7448550" y="1447800"/>
              <a:ext cx="1136080" cy="461665"/>
            </a:xfrm>
            <a:prstGeom prst="rect">
              <a:avLst/>
            </a:prstGeom>
            <a:noFill/>
            <a:ln w="9525">
              <a:noFill/>
              <a:miter lim="800000"/>
              <a:headEnd/>
              <a:tailEnd/>
            </a:ln>
            <a:effectLst/>
          </p:spPr>
          <p:txBody>
            <a:bodyPr wrap="none">
              <a:spAutoFit/>
            </a:bodyPr>
            <a:lstStyle/>
            <a:p>
              <a:r>
                <a:rPr lang="en-US" b="1" dirty="0">
                  <a:latin typeface="+mn-lt"/>
                </a:rPr>
                <a:t>Virtual</a:t>
              </a:r>
            </a:p>
          </p:txBody>
        </p:sp>
        <p:grpSp>
          <p:nvGrpSpPr>
            <p:cNvPr id="9" name="Group 9"/>
            <p:cNvGrpSpPr>
              <a:grpSpLocks/>
            </p:cNvGrpSpPr>
            <p:nvPr/>
          </p:nvGrpSpPr>
          <p:grpSpPr bwMode="auto">
            <a:xfrm>
              <a:off x="6934200" y="1447800"/>
              <a:ext cx="896938" cy="1530350"/>
              <a:chOff x="4735" y="924"/>
              <a:chExt cx="769" cy="1180"/>
            </a:xfrm>
          </p:grpSpPr>
          <p:graphicFrame>
            <p:nvGraphicFramePr>
              <p:cNvPr id="10" name="Object 10"/>
              <p:cNvGraphicFramePr>
                <a:graphicFrameLocks noChangeAspect="1"/>
              </p:cNvGraphicFramePr>
              <p:nvPr/>
            </p:nvGraphicFramePr>
            <p:xfrm>
              <a:off x="4888" y="1046"/>
              <a:ext cx="471" cy="952"/>
            </p:xfrm>
            <a:graphic>
              <a:graphicData uri="http://schemas.openxmlformats.org/presentationml/2006/ole">
                <p:oleObj spid="_x0000_s190465" name="Clip" r:id="rId3" imgW="4671000" imgH="8917560" progId="">
                  <p:embed/>
                </p:oleObj>
              </a:graphicData>
            </a:graphic>
          </p:graphicFrame>
          <p:grpSp>
            <p:nvGrpSpPr>
              <p:cNvPr id="11" name="Group 11"/>
              <p:cNvGrpSpPr>
                <a:grpSpLocks/>
              </p:cNvGrpSpPr>
              <p:nvPr/>
            </p:nvGrpSpPr>
            <p:grpSpPr bwMode="auto">
              <a:xfrm>
                <a:off x="4735" y="924"/>
                <a:ext cx="769" cy="1180"/>
                <a:chOff x="4735" y="924"/>
                <a:chExt cx="769" cy="1180"/>
              </a:xfrm>
            </p:grpSpPr>
            <p:sp>
              <p:nvSpPr>
                <p:cNvPr id="12" name="Oval 12"/>
                <p:cNvSpPr>
                  <a:spLocks noChangeAspect="1" noChangeArrowheads="1"/>
                </p:cNvSpPr>
                <p:nvPr/>
              </p:nvSpPr>
              <p:spPr bwMode="auto">
                <a:xfrm>
                  <a:off x="4979" y="924"/>
                  <a:ext cx="258" cy="1176"/>
                </a:xfrm>
                <a:prstGeom prst="ellipse">
                  <a:avLst/>
                </a:prstGeom>
                <a:noFill/>
                <a:ln w="22225">
                  <a:solidFill>
                    <a:srgbClr val="FF8D8D"/>
                  </a:solidFill>
                  <a:round/>
                  <a:headEnd/>
                  <a:tailEnd/>
                </a:ln>
                <a:effectLst/>
              </p:spPr>
              <p:txBody>
                <a:bodyPr wrap="none" anchor="ctr"/>
                <a:lstStyle/>
                <a:p>
                  <a:endParaRPr lang="en-US" dirty="0"/>
                </a:p>
              </p:txBody>
            </p:sp>
            <p:sp>
              <p:nvSpPr>
                <p:cNvPr id="13" name="Oval 13"/>
                <p:cNvSpPr>
                  <a:spLocks noChangeAspect="1" noChangeArrowheads="1"/>
                </p:cNvSpPr>
                <p:nvPr/>
              </p:nvSpPr>
              <p:spPr bwMode="auto">
                <a:xfrm>
                  <a:off x="4735" y="1276"/>
                  <a:ext cx="769" cy="471"/>
                </a:xfrm>
                <a:prstGeom prst="ellipse">
                  <a:avLst/>
                </a:prstGeom>
                <a:noFill/>
                <a:ln w="22225">
                  <a:solidFill>
                    <a:srgbClr val="FF8D8D"/>
                  </a:solidFill>
                  <a:round/>
                  <a:headEnd/>
                  <a:tailEnd/>
                </a:ln>
                <a:effectLst/>
              </p:spPr>
              <p:txBody>
                <a:bodyPr wrap="none" anchor="ctr"/>
                <a:lstStyle/>
                <a:p>
                  <a:endParaRPr lang="en-US" dirty="0"/>
                </a:p>
              </p:txBody>
            </p:sp>
            <p:sp>
              <p:nvSpPr>
                <p:cNvPr id="14" name="Oval 14"/>
                <p:cNvSpPr>
                  <a:spLocks noChangeAspect="1" noChangeArrowheads="1"/>
                </p:cNvSpPr>
                <p:nvPr/>
              </p:nvSpPr>
              <p:spPr bwMode="auto">
                <a:xfrm>
                  <a:off x="4735" y="928"/>
                  <a:ext cx="769" cy="1176"/>
                </a:xfrm>
                <a:prstGeom prst="ellipse">
                  <a:avLst/>
                </a:prstGeom>
                <a:noFill/>
                <a:ln w="22225">
                  <a:solidFill>
                    <a:srgbClr val="FF8D8D"/>
                  </a:solidFill>
                  <a:round/>
                  <a:headEnd/>
                  <a:tailEnd/>
                </a:ln>
                <a:effectLst/>
              </p:spPr>
              <p:txBody>
                <a:bodyPr wrap="none" anchor="ctr"/>
                <a:lstStyle/>
                <a:p>
                  <a:endParaRPr lang="en-US" dirty="0"/>
                </a:p>
              </p:txBody>
            </p:sp>
            <p:sp>
              <p:nvSpPr>
                <p:cNvPr id="15" name="Oval 15"/>
                <p:cNvSpPr>
                  <a:spLocks noChangeAspect="1" noChangeArrowheads="1"/>
                </p:cNvSpPr>
                <p:nvPr/>
              </p:nvSpPr>
              <p:spPr bwMode="auto">
                <a:xfrm>
                  <a:off x="4789" y="1620"/>
                  <a:ext cx="661" cy="392"/>
                </a:xfrm>
                <a:prstGeom prst="ellipse">
                  <a:avLst/>
                </a:prstGeom>
                <a:noFill/>
                <a:ln w="22225">
                  <a:solidFill>
                    <a:srgbClr val="FF8D8D"/>
                  </a:solidFill>
                  <a:round/>
                  <a:headEnd/>
                  <a:tailEnd/>
                </a:ln>
                <a:effectLst/>
              </p:spPr>
              <p:txBody>
                <a:bodyPr wrap="none" anchor="ctr"/>
                <a:lstStyle/>
                <a:p>
                  <a:endParaRPr lang="en-US" dirty="0"/>
                </a:p>
              </p:txBody>
            </p:sp>
            <p:sp>
              <p:nvSpPr>
                <p:cNvPr id="16" name="Oval 16"/>
                <p:cNvSpPr>
                  <a:spLocks noChangeAspect="1" noChangeArrowheads="1"/>
                </p:cNvSpPr>
                <p:nvPr/>
              </p:nvSpPr>
              <p:spPr bwMode="auto">
                <a:xfrm>
                  <a:off x="4798" y="1012"/>
                  <a:ext cx="658" cy="394"/>
                </a:xfrm>
                <a:prstGeom prst="ellipse">
                  <a:avLst/>
                </a:prstGeom>
                <a:noFill/>
                <a:ln w="22225">
                  <a:solidFill>
                    <a:srgbClr val="FF8D8D"/>
                  </a:solidFill>
                  <a:round/>
                  <a:headEnd/>
                  <a:tailEnd/>
                </a:ln>
                <a:effectLst/>
              </p:spPr>
              <p:txBody>
                <a:bodyPr wrap="none" anchor="ctr"/>
                <a:lstStyle/>
                <a:p>
                  <a:endParaRPr lang="en-US" dirty="0"/>
                </a:p>
              </p:txBody>
            </p:sp>
            <p:sp>
              <p:nvSpPr>
                <p:cNvPr id="17" name="Freeform 17"/>
                <p:cNvSpPr>
                  <a:spLocks noChangeAspect="1"/>
                </p:cNvSpPr>
                <p:nvPr/>
              </p:nvSpPr>
              <p:spPr bwMode="auto">
                <a:xfrm>
                  <a:off x="4808" y="1647"/>
                  <a:ext cx="579" cy="98"/>
                </a:xfrm>
                <a:custGeom>
                  <a:avLst/>
                  <a:gdLst/>
                  <a:ahLst/>
                  <a:cxnLst>
                    <a:cxn ang="0">
                      <a:pos x="0" y="0"/>
                    </a:cxn>
                    <a:cxn ang="0">
                      <a:pos x="49" y="36"/>
                    </a:cxn>
                    <a:cxn ang="0">
                      <a:pos x="106" y="54"/>
                    </a:cxn>
                    <a:cxn ang="0">
                      <a:pos x="159" y="60"/>
                    </a:cxn>
                    <a:cxn ang="0">
                      <a:pos x="196" y="55"/>
                    </a:cxn>
                    <a:cxn ang="0">
                      <a:pos x="243" y="43"/>
                    </a:cxn>
                    <a:cxn ang="0">
                      <a:pos x="282" y="21"/>
                    </a:cxn>
                  </a:cxnLst>
                  <a:rect l="0" t="0" r="r" b="b"/>
                  <a:pathLst>
                    <a:path w="282" h="60">
                      <a:moveTo>
                        <a:pt x="0" y="0"/>
                      </a:moveTo>
                      <a:cubicBezTo>
                        <a:pt x="8" y="6"/>
                        <a:pt x="31" y="27"/>
                        <a:pt x="49" y="36"/>
                      </a:cubicBezTo>
                      <a:cubicBezTo>
                        <a:pt x="67" y="45"/>
                        <a:pt x="88" y="50"/>
                        <a:pt x="106" y="54"/>
                      </a:cubicBezTo>
                      <a:cubicBezTo>
                        <a:pt x="124" y="58"/>
                        <a:pt x="144" y="60"/>
                        <a:pt x="159" y="60"/>
                      </a:cubicBezTo>
                      <a:cubicBezTo>
                        <a:pt x="174" y="60"/>
                        <a:pt x="182" y="58"/>
                        <a:pt x="196" y="55"/>
                      </a:cubicBezTo>
                      <a:cubicBezTo>
                        <a:pt x="210" y="52"/>
                        <a:pt x="229" y="49"/>
                        <a:pt x="243" y="43"/>
                      </a:cubicBezTo>
                      <a:cubicBezTo>
                        <a:pt x="257" y="37"/>
                        <a:pt x="274" y="26"/>
                        <a:pt x="282" y="21"/>
                      </a:cubicBezTo>
                    </a:path>
                  </a:pathLst>
                </a:custGeom>
                <a:noFill/>
                <a:ln w="22225" cap="flat" cmpd="sng">
                  <a:solidFill>
                    <a:srgbClr val="FF8D8D"/>
                  </a:solidFill>
                  <a:prstDash val="solid"/>
                  <a:round/>
                  <a:headEnd/>
                  <a:tailEnd/>
                </a:ln>
                <a:effectLst/>
              </p:spPr>
              <p:txBody>
                <a:bodyPr wrap="none" anchor="ctr"/>
                <a:lstStyle/>
                <a:p>
                  <a:endParaRPr lang="en-US" dirty="0"/>
                </a:p>
              </p:txBody>
            </p:sp>
            <p:sp>
              <p:nvSpPr>
                <p:cNvPr id="18" name="Line 18"/>
                <p:cNvSpPr>
                  <a:spLocks noChangeAspect="1" noChangeShapeType="1"/>
                </p:cNvSpPr>
                <p:nvPr/>
              </p:nvSpPr>
              <p:spPr bwMode="auto">
                <a:xfrm>
                  <a:off x="5114" y="924"/>
                  <a:ext cx="0" cy="1176"/>
                </a:xfrm>
                <a:prstGeom prst="line">
                  <a:avLst/>
                </a:prstGeom>
                <a:noFill/>
                <a:ln w="22225">
                  <a:solidFill>
                    <a:srgbClr val="FF8D8D"/>
                  </a:solidFill>
                  <a:round/>
                  <a:headEnd/>
                  <a:tailEnd/>
                </a:ln>
                <a:effectLst/>
              </p:spPr>
              <p:txBody>
                <a:bodyPr wrap="none" anchor="ctr"/>
                <a:lstStyle/>
                <a:p>
                  <a:endParaRPr lang="en-US" dirty="0"/>
                </a:p>
              </p:txBody>
            </p:sp>
          </p:gr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3" y="2787386"/>
            <a:ext cx="5939896" cy="1283229"/>
          </a:xfrm>
          <a:prstGeom prst="rect">
            <a:avLst/>
          </a:prstGeom>
          <a:noFill/>
        </p:spPr>
      </p:pic>
      <p:sp>
        <p:nvSpPr>
          <p:cNvPr id="5" name="Text Box 3"/>
          <p:cNvSpPr txBox="1">
            <a:spLocks noChangeArrowheads="1"/>
          </p:cNvSpPr>
          <p:nvPr/>
        </p:nvSpPr>
        <p:spPr bwMode="blackWhite">
          <a:xfrm>
            <a:off x="210312" y="5807819"/>
            <a:ext cx="8796528"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solidFill>
                  <a:schemeClr val="tx2"/>
                </a:solidFill>
                <a:latin typeface="Segoe" pitchFamily="34" charset="0"/>
                <a:cs typeface="Arial" charset="0"/>
              </a:rPr>
              <a:t>© </a:t>
            </a:r>
            <a:r>
              <a:rPr lang="en-US" sz="700" dirty="0" smtClean="0">
                <a:solidFill>
                  <a:schemeClr val="tx2"/>
                </a:solidFill>
                <a:latin typeface="Segoe" pitchFamily="34" charset="0"/>
                <a:cs typeface="Arial" charset="0"/>
              </a:rPr>
              <a:t>2008 Microsoft </a:t>
            </a:r>
            <a:r>
              <a:rPr lang="en-US" sz="700" dirty="0">
                <a:solidFill>
                  <a:schemeClr val="tx2"/>
                </a:solidFill>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ugust-15-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22814</TotalTime>
  <Words>576</Words>
  <Application>Microsoft Office PowerPoint</Application>
  <PresentationFormat>On-screen Show (4:3)</PresentationFormat>
  <Paragraphs>75</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Blue Segoe 4-3 template-template_August-15-2007</vt:lpstr>
      <vt:lpstr>Clip</vt:lpstr>
      <vt:lpstr>Seattle: We Know About Clouds! </vt:lpstr>
      <vt:lpstr>Cloud Questions To Ponder</vt:lpstr>
      <vt:lpstr>TeraGrid As a Peta-Cloud</vt:lpstr>
      <vt:lpstr>Trusting the Clouds</vt:lpstr>
      <vt:lpstr>Interoperability?  Yes and No</vt:lpstr>
      <vt:lpstr>The Killer App</vt:lpstr>
      <vt:lpstr>Slide 7</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&lt;Event Name Here&gt;</dc:subject>
  <dc:creator>joepan</dc:creator>
  <dc:description>Template:_x000d_
Formatting:_x000d_
Event Date:_x000d_
Event Location:_x000d_
Audience:</dc:description>
  <cp:lastModifiedBy>Dan Reed</cp:lastModifiedBy>
  <cp:revision>326</cp:revision>
  <dcterms:created xsi:type="dcterms:W3CDTF">2007-08-15T20:39:25Z</dcterms:created>
  <dcterms:modified xsi:type="dcterms:W3CDTF">2008-06-28T22:34:16Z</dcterms:modified>
</cp:coreProperties>
</file>