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8" r:id="rId5"/>
  </p:sldMasterIdLst>
  <p:notesMasterIdLst>
    <p:notesMasterId r:id="rId22"/>
  </p:notesMasterIdLst>
  <p:sldIdLst>
    <p:sldId id="270" r:id="rId6"/>
    <p:sldId id="265" r:id="rId7"/>
    <p:sldId id="266" r:id="rId8"/>
    <p:sldId id="267" r:id="rId9"/>
    <p:sldId id="268" r:id="rId10"/>
    <p:sldId id="271" r:id="rId11"/>
    <p:sldId id="272" r:id="rId12"/>
    <p:sldId id="269" r:id="rId13"/>
    <p:sldId id="259" r:id="rId14"/>
    <p:sldId id="260" r:id="rId15"/>
    <p:sldId id="261" r:id="rId16"/>
    <p:sldId id="262" r:id="rId17"/>
    <p:sldId id="263" r:id="rId18"/>
    <p:sldId id="256" r:id="rId19"/>
    <p:sldId id="25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FD78A-17D7-4A56-A033-83A6B91004FA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293BF-5632-4824-BAE7-361F2C59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76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75295-7445-45AC-B2C1-D5EF81815DC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B5E0-7156-4862-863D-0FB174F91A9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98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Dealing</a:t>
            </a:r>
            <a:r>
              <a:rPr lang="en-US" baseline="0" dirty="0" smtClean="0"/>
              <a:t> with eventual </a:t>
            </a:r>
            <a:r>
              <a:rPr lang="en-US" baseline="0" dirty="0" err="1" smtClean="0"/>
              <a:t>consitency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247DC-23BA-4C72-81A7-B7FB22B637C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87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16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247DC-23BA-4C72-81A7-B7FB22B637C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2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B4C3-791F-4941-B41C-463985A9EE5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5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0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3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08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7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9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31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03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17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51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2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7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42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95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79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851852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7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6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21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6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8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35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74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13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86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15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2406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84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4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05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8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1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50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21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93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7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28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69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90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08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82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7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38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39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uturegri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12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83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77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71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84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6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0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9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B39D-A4AC-49D8-8F2D-A223331309F0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2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1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8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0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0960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Clouds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1371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Ball Aerospace</a:t>
            </a:r>
            <a:endParaRPr lang="en-US" sz="2400" b="1" dirty="0" smtClean="0"/>
          </a:p>
          <a:p>
            <a:r>
              <a:rPr lang="en-US" sz="2400" b="1" dirty="0" smtClean="0"/>
              <a:t>March 23 </a:t>
            </a:r>
            <a:r>
              <a:rPr lang="en-US" sz="2400" b="1" dirty="0" smtClean="0"/>
              <a:t>2011</a:t>
            </a:r>
            <a:endParaRPr lang="it-IT" sz="24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Twister-BLAST vs. </a:t>
            </a:r>
            <a:br>
              <a:rPr lang="en-US" dirty="0" smtClean="0"/>
            </a:br>
            <a:r>
              <a:rPr lang="en-US" dirty="0" smtClean="0"/>
              <a:t>Hadoop-BLAST Performance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24000"/>
            <a:ext cx="6400800" cy="51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1999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Overhead </a:t>
            </a:r>
            <a:r>
              <a:rPr lang="en-US" b="1" dirty="0" err="1" smtClean="0"/>
              <a:t>OpenMPI</a:t>
            </a:r>
            <a:r>
              <a:rPr lang="en-US" b="1" dirty="0" smtClean="0"/>
              <a:t> v Twister</a:t>
            </a:r>
            <a:br>
              <a:rPr lang="en-US" b="1" dirty="0" smtClean="0"/>
            </a:br>
            <a:r>
              <a:rPr lang="en-US" b="1" dirty="0" smtClean="0"/>
              <a:t>negative overhead due to cache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0" y="1828801"/>
          <a:ext cx="9191297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4543366" imgH="2485957" progId="AcroExch.Document.7">
                  <p:embed/>
                </p:oleObj>
              </mc:Choice>
              <mc:Fallback>
                <p:oleObj name="Acrobat Document" r:id="rId4" imgW="4543366" imgH="24859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1"/>
                        <a:ext cx="9191297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8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524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Performance of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Pagerank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using </a:t>
            </a:r>
            <a:b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ClueWeb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Data (Time for 20 iterations)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fr-FR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nodes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(256 CPU </a:t>
            </a:r>
            <a:r>
              <a:rPr lang="fr-FR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cores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of Crevasse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eoffrey Fox\Desktop\pagrank-hadoop-tw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990807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6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Twister MDS Interpolation Performance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46109"/>
            <a:ext cx="6485447" cy="45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MapReduceRoles4Azure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83" y="1600200"/>
            <a:ext cx="801621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477000"/>
            <a:ext cx="467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Will </a:t>
            </a:r>
            <a:r>
              <a:rPr lang="en-US">
                <a:solidFill>
                  <a:prstClr val="black"/>
                </a:solidFill>
              </a:rPr>
              <a:t>have prototype Twister4Azure by May 2011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-22781"/>
            <a:ext cx="8229600" cy="1143000"/>
          </a:xfrm>
        </p:spPr>
        <p:txBody>
          <a:bodyPr/>
          <a:lstStyle/>
          <a:p>
            <a:r>
              <a:rPr lang="en-US" dirty="0" smtClean="0"/>
              <a:t>Twister for Azure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0" y="3200400"/>
            <a:ext cx="2819400" cy="3505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2800" y="3505200"/>
            <a:ext cx="609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Map 1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38600" y="3494314"/>
            <a:ext cx="609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Map 2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57800" y="3494314"/>
            <a:ext cx="609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Map n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24400" y="3886200"/>
            <a:ext cx="4572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3200400"/>
            <a:ext cx="144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Map Workers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2800" y="4343400"/>
            <a:ext cx="6096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Red 1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38600" y="4332514"/>
            <a:ext cx="6096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Red 2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57800" y="4332514"/>
            <a:ext cx="6096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Red n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724400" y="4724400"/>
            <a:ext cx="4572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0400" y="4038600"/>
            <a:ext cx="170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Reduce Workers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52800" y="5181600"/>
            <a:ext cx="25146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In Memory Data Cache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5715000"/>
            <a:ext cx="2514600" cy="381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Task Monitoring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52800" y="6248400"/>
            <a:ext cx="2514600" cy="381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Role Monitoring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2819400"/>
            <a:ext cx="133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Worker Role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322853"/>
              </p:ext>
            </p:extLst>
          </p:nvPr>
        </p:nvGraphicFramePr>
        <p:xfrm>
          <a:off x="206829" y="5689599"/>
          <a:ext cx="1676400" cy="93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558800"/>
                <a:gridCol w="558800"/>
              </a:tblGrid>
              <a:tr h="313267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MapID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…….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Status</a:t>
                      </a:r>
                      <a:endParaRPr lang="en-US" sz="1050" dirty="0"/>
                    </a:p>
                  </a:txBody>
                  <a:tcPr/>
                </a:tc>
              </a:tr>
              <a:tr h="313267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</a:tr>
              <a:tr h="313267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400" y="5323831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Map Task Table</a:t>
            </a: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85302"/>
              </p:ext>
            </p:extLst>
          </p:nvPr>
        </p:nvGraphicFramePr>
        <p:xfrm>
          <a:off x="268833" y="3632199"/>
          <a:ext cx="1676400" cy="93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558800"/>
                <a:gridCol w="558800"/>
              </a:tblGrid>
              <a:tr h="313267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MapID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…….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Status</a:t>
                      </a:r>
                      <a:endParaRPr lang="en-US" sz="1050" dirty="0"/>
                    </a:p>
                  </a:txBody>
                  <a:tcPr/>
                </a:tc>
              </a:tr>
              <a:tr h="313267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</a:tr>
              <a:tr h="313267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2633" y="3288268"/>
            <a:ext cx="1788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Job Bulleting Board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26" name="Straight Arrow Connector 25"/>
          <p:cNvCxnSpPr>
            <a:stCxn id="19" idx="1"/>
            <a:endCxn id="22" idx="3"/>
          </p:cNvCxnSpPr>
          <p:nvPr/>
        </p:nvCxnSpPr>
        <p:spPr>
          <a:xfrm flipH="1">
            <a:off x="1883229" y="5905500"/>
            <a:ext cx="1469571" cy="253999"/>
          </a:xfrm>
          <a:prstGeom prst="straightConnector1">
            <a:avLst/>
          </a:prstGeom>
          <a:ln w="5715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948543" y="3886200"/>
            <a:ext cx="1469571" cy="253999"/>
          </a:xfrm>
          <a:prstGeom prst="straightConnector1">
            <a:avLst/>
          </a:prstGeom>
          <a:ln w="5715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rved Left Arrow 27"/>
          <p:cNvSpPr/>
          <p:nvPr/>
        </p:nvSpPr>
        <p:spPr>
          <a:xfrm rot="10800000">
            <a:off x="2770414" y="3569732"/>
            <a:ext cx="582386" cy="24080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2633" y="2362200"/>
            <a:ext cx="2245767" cy="457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Scheduling Queue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057400" y="2819400"/>
            <a:ext cx="1295401" cy="825500"/>
          </a:xfrm>
          <a:prstGeom prst="straightConnector1">
            <a:avLst/>
          </a:prstGeom>
          <a:ln w="5715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7" descr="kmean_ca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339" y="941594"/>
            <a:ext cx="3203198" cy="218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9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Sequence Assembly Performance</a:t>
            </a:r>
            <a:endParaRPr lang="en-US" dirty="0"/>
          </a:p>
        </p:txBody>
      </p:sp>
      <p:pic>
        <p:nvPicPr>
          <p:cNvPr id="3074" name="Picture 7" descr="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83" y="1371600"/>
            <a:ext cx="4372429" cy="210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06092"/>
            <a:ext cx="4843079" cy="246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913" y="2124075"/>
            <a:ext cx="5572294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8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2209800"/>
            <a:ext cx="1453619" cy="97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4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944562"/>
          </a:xfrm>
        </p:spPr>
        <p:txBody>
          <a:bodyPr/>
          <a:lstStyle/>
          <a:p>
            <a:r>
              <a:rPr lang="en-US" b="1" dirty="0" smtClean="0"/>
              <a:t>Important Trends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Deluge </a:t>
            </a:r>
            <a:r>
              <a:rPr lang="en-US" dirty="0" smtClean="0"/>
              <a:t>in all fields of science</a:t>
            </a:r>
          </a:p>
          <a:p>
            <a:r>
              <a:rPr lang="en-US" smtClean="0">
                <a:solidFill>
                  <a:srgbClr val="FF0000"/>
                </a:solidFill>
              </a:rPr>
              <a:t>Multicore</a:t>
            </a:r>
            <a:r>
              <a:rPr lang="en-US" smtClean="0"/>
              <a:t> </a:t>
            </a:r>
            <a:r>
              <a:rPr lang="en-US" dirty="0" smtClean="0"/>
              <a:t>implies parallel computing important again</a:t>
            </a:r>
          </a:p>
          <a:p>
            <a:pPr lvl="1"/>
            <a:r>
              <a:rPr lang="en-US" dirty="0" smtClean="0"/>
              <a:t>Performance from extra cores – not extra clock speed</a:t>
            </a:r>
          </a:p>
          <a:p>
            <a:pPr lvl="1"/>
            <a:r>
              <a:rPr lang="en-US" dirty="0" smtClean="0"/>
              <a:t>GPU enhanced systems can give big power boost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– new commercially supported data center model replacing compute </a:t>
            </a:r>
            <a:r>
              <a:rPr lang="en-US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(and your general purpose computer center)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Light weight clients</a:t>
            </a:r>
            <a:r>
              <a:rPr lang="en-US" dirty="0" smtClean="0"/>
              <a:t>: Sensors, Smartphones and tablets accessing and supported by backend services in cloud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Commercial efforts </a:t>
            </a:r>
            <a:r>
              <a:rPr lang="en-US" dirty="0" smtClean="0"/>
              <a:t>moving</a:t>
            </a:r>
            <a:r>
              <a:rPr lang="en-US" dirty="0" smtClean="0">
                <a:solidFill>
                  <a:srgbClr val="FF0000"/>
                </a:solidFill>
              </a:rPr>
              <a:t> much faster </a:t>
            </a:r>
            <a:r>
              <a:rPr lang="en-US" dirty="0" smtClean="0"/>
              <a:t>than</a:t>
            </a:r>
            <a:r>
              <a:rPr lang="en-US" dirty="0" smtClean="0">
                <a:solidFill>
                  <a:srgbClr val="FF0000"/>
                </a:solidFill>
              </a:rPr>
              <a:t> academia </a:t>
            </a:r>
            <a:r>
              <a:rPr lang="en-US" dirty="0" smtClean="0"/>
              <a:t>in both </a:t>
            </a:r>
            <a:r>
              <a:rPr lang="en-US" dirty="0" smtClean="0">
                <a:solidFill>
                  <a:srgbClr val="FF0000"/>
                </a:solidFill>
              </a:rPr>
              <a:t>innovation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deployment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Sensors as a Service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Cell phones are important sensor</a:t>
            </a:r>
            <a:endParaRPr lang="en-US" sz="3600" dirty="0"/>
          </a:p>
        </p:txBody>
      </p:sp>
      <p:pic>
        <p:nvPicPr>
          <p:cNvPr id="4" name="Picture 3" descr="clouds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1" y="3505200"/>
            <a:ext cx="5257799" cy="30670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362200"/>
            <a:ext cx="1104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447800"/>
            <a:ext cx="11620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524000"/>
            <a:ext cx="12668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 flipV="1">
            <a:off x="4419600" y="4953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flipV="1">
            <a:off x="4572000" y="5943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flipV="1">
            <a:off x="4724400" y="3810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flipV="1">
            <a:off x="6019800" y="3810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V="1">
            <a:off x="7772400" y="4038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flipV="1">
            <a:off x="4191000" y="4191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3429000" y="2514600"/>
            <a:ext cx="1219200" cy="1219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5600" y="4191000"/>
            <a:ext cx="144780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09800" y="2743200"/>
            <a:ext cx="1981200" cy="14478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95600" y="6019800"/>
            <a:ext cx="1524000" cy="76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5029200" y="2743200"/>
            <a:ext cx="114300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7277100" y="3314700"/>
            <a:ext cx="838200" cy="3048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6800" y="4419600"/>
            <a:ext cx="208024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Sensors as a Service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5400" y="5105400"/>
            <a:ext cx="1752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Sensor Processing as a Service (MapReduce)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505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486400"/>
            <a:ext cx="2743200" cy="117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724400"/>
            <a:ext cx="17145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1676400"/>
            <a:ext cx="1343027" cy="13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5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019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Grids MPI and Clouds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are useful for </a:t>
            </a:r>
            <a:r>
              <a:rPr lang="en-US" b="1" dirty="0" smtClean="0"/>
              <a:t>managing distributed systems</a:t>
            </a:r>
          </a:p>
          <a:p>
            <a:pPr lvl="1"/>
            <a:r>
              <a:rPr lang="en-US" dirty="0" smtClean="0"/>
              <a:t>Pioneered service model for Science</a:t>
            </a:r>
          </a:p>
          <a:p>
            <a:pPr lvl="1"/>
            <a:r>
              <a:rPr lang="en-US" dirty="0" smtClean="0"/>
              <a:t>Developed importance of </a:t>
            </a:r>
            <a:r>
              <a:rPr lang="en-US" dirty="0" smtClean="0">
                <a:solidFill>
                  <a:srgbClr val="FF0000"/>
                </a:solidFill>
              </a:rPr>
              <a:t>Workflow</a:t>
            </a:r>
          </a:p>
          <a:p>
            <a:pPr lvl="1"/>
            <a:r>
              <a:rPr lang="en-US" dirty="0" smtClean="0"/>
              <a:t>Performance issues – communication latency – intrinsic to distributed systems</a:t>
            </a:r>
          </a:p>
          <a:p>
            <a:pPr lvl="1"/>
            <a:r>
              <a:rPr lang="en-US" dirty="0" smtClean="0"/>
              <a:t>Can never run large differential equation based simulations or datamining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Clouds</a:t>
            </a:r>
            <a:r>
              <a:rPr lang="en-US" b="1" dirty="0" smtClean="0"/>
              <a:t> can execute any job class that was good for Grids </a:t>
            </a:r>
            <a:r>
              <a:rPr lang="en-US" dirty="0" smtClean="0"/>
              <a:t>plus</a:t>
            </a:r>
          </a:p>
          <a:p>
            <a:pPr lvl="1"/>
            <a:r>
              <a:rPr lang="en-US" dirty="0" smtClean="0"/>
              <a:t>More attractive due to platform plus </a:t>
            </a:r>
            <a:r>
              <a:rPr lang="en-US" b="1" dirty="0" smtClean="0">
                <a:solidFill>
                  <a:srgbClr val="FF0000"/>
                </a:solidFill>
              </a:rPr>
              <a:t>elastic </a:t>
            </a:r>
            <a:r>
              <a:rPr lang="en-US" dirty="0" smtClean="0"/>
              <a:t>on-demand model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MapReduce</a:t>
            </a:r>
            <a:r>
              <a:rPr lang="en-US" b="1" dirty="0" smtClean="0"/>
              <a:t> easier to use than MPI for appropriate parallel jobs</a:t>
            </a:r>
          </a:p>
          <a:p>
            <a:pPr lvl="1"/>
            <a:r>
              <a:rPr lang="en-US" dirty="0" smtClean="0"/>
              <a:t>Currently have performance limitations due to poor affinity (locality) for compute-compute (MPI) and Compute-data </a:t>
            </a:r>
          </a:p>
          <a:p>
            <a:pPr lvl="1"/>
            <a:r>
              <a:rPr lang="en-US" dirty="0" smtClean="0"/>
              <a:t>These limitations are not “inevitable” and should  gradually improve as in July 13 2010 Amazon Cluster announcement</a:t>
            </a:r>
          </a:p>
          <a:p>
            <a:pPr lvl="1"/>
            <a:r>
              <a:rPr lang="en-US" dirty="0" smtClean="0"/>
              <a:t>Will probably never be best for most sophisticated parallel differential equation based simulations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Classic Supercomputers </a:t>
            </a:r>
            <a:r>
              <a:rPr lang="en-US" dirty="0" smtClean="0"/>
              <a:t>(MPI Engines) run </a:t>
            </a:r>
            <a:r>
              <a:rPr lang="en-US" b="1" dirty="0" smtClean="0"/>
              <a:t>communication demanding differential equation based simulations </a:t>
            </a:r>
          </a:p>
          <a:p>
            <a:pPr lvl="1"/>
            <a:r>
              <a:rPr lang="en-US" b="1" dirty="0" smtClean="0"/>
              <a:t>MapReduce and Clouds replaces MPI </a:t>
            </a:r>
            <a:r>
              <a:rPr lang="en-US" dirty="0" smtClean="0"/>
              <a:t>for other problems</a:t>
            </a:r>
          </a:p>
          <a:p>
            <a:pPr lvl="1"/>
            <a:r>
              <a:rPr lang="en-US" dirty="0" smtClean="0"/>
              <a:t>Much more data processed today by MapReduce than MPI (Industry Informational Retrieval ~50 </a:t>
            </a:r>
            <a:r>
              <a:rPr lang="en-US" dirty="0" err="1" smtClean="0"/>
              <a:t>Petabytes</a:t>
            </a:r>
            <a:r>
              <a:rPr lang="en-US" dirty="0" smtClean="0"/>
              <a:t> per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Fault Tolerance and MapReduce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r>
              <a:rPr lang="en-US" dirty="0" smtClean="0"/>
              <a:t> does “maps” followed by “communication” including “reduce” but does this iteratively</a:t>
            </a:r>
          </a:p>
          <a:p>
            <a:r>
              <a:rPr lang="en-US" dirty="0" smtClean="0"/>
              <a:t>There must (for most communication patterns of interest) be a </a:t>
            </a:r>
            <a:r>
              <a:rPr lang="en-US" dirty="0" smtClean="0">
                <a:solidFill>
                  <a:srgbClr val="FF0000"/>
                </a:solidFill>
              </a:rPr>
              <a:t>strict synchronization </a:t>
            </a:r>
            <a:r>
              <a:rPr lang="en-US" dirty="0" smtClean="0"/>
              <a:t>at end of each communication phase</a:t>
            </a:r>
          </a:p>
          <a:p>
            <a:pPr lvl="1"/>
            <a:r>
              <a:rPr lang="en-US" dirty="0" smtClean="0"/>
              <a:t>Thus if a </a:t>
            </a:r>
            <a:r>
              <a:rPr lang="en-US" dirty="0" smtClean="0">
                <a:solidFill>
                  <a:srgbClr val="FF0000"/>
                </a:solidFill>
              </a:rPr>
              <a:t>process fails then everything grinds to a halt</a:t>
            </a:r>
          </a:p>
          <a:p>
            <a:r>
              <a:rPr lang="en-US" dirty="0" smtClean="0"/>
              <a:t>In MapReduce, all Map processes and all reduce processes are </a:t>
            </a:r>
            <a:r>
              <a:rPr lang="en-US" dirty="0" smtClean="0">
                <a:solidFill>
                  <a:srgbClr val="FF0000"/>
                </a:solidFill>
              </a:rPr>
              <a:t>independent</a:t>
            </a:r>
            <a:r>
              <a:rPr lang="en-US" dirty="0" smtClean="0"/>
              <a:t> and stateless and read and write to disks</a:t>
            </a:r>
          </a:p>
          <a:p>
            <a:pPr lvl="1"/>
            <a:r>
              <a:rPr lang="en-US" dirty="0" smtClean="0"/>
              <a:t>As 1 or 2 (</a:t>
            </a:r>
            <a:r>
              <a:rPr lang="en-US" dirty="0" err="1" smtClean="0"/>
              <a:t>reduce+map</a:t>
            </a:r>
            <a:r>
              <a:rPr lang="en-US" dirty="0" smtClean="0"/>
              <a:t>) iterations, no difficult synchronization issues</a:t>
            </a:r>
          </a:p>
          <a:p>
            <a:r>
              <a:rPr lang="en-US" dirty="0" smtClean="0"/>
              <a:t>Thus </a:t>
            </a:r>
            <a:r>
              <a:rPr lang="en-US" dirty="0" smtClean="0">
                <a:solidFill>
                  <a:srgbClr val="FF0000"/>
                </a:solidFill>
              </a:rPr>
              <a:t>failures can easily be recovered </a:t>
            </a:r>
            <a:r>
              <a:rPr lang="en-US" dirty="0" smtClean="0"/>
              <a:t>by rerunning process without other jobs hanging around waiting</a:t>
            </a:r>
          </a:p>
          <a:p>
            <a:r>
              <a:rPr lang="en-US" dirty="0" smtClean="0"/>
              <a:t>Re-examine MPI fault tolerance in light of MapReduce</a:t>
            </a:r>
          </a:p>
          <a:p>
            <a:pPr lvl="1"/>
            <a:r>
              <a:rPr lang="en-US" dirty="0" smtClean="0"/>
              <a:t>Twister will interpolate between MPI and MapReduce</a:t>
            </a:r>
          </a:p>
        </p:txBody>
      </p:sp>
    </p:spTree>
    <p:extLst>
      <p:ext uri="{BB962C8B-B14F-4D97-AF65-F5344CB8AC3E}">
        <p14:creationId xmlns:p14="http://schemas.microsoft.com/office/powerpoint/2010/main" val="15807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658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Important Platform Capability</a:t>
            </a:r>
            <a:br>
              <a:rPr lang="en-US" b="1" dirty="0" smtClean="0"/>
            </a:br>
            <a:r>
              <a:rPr lang="en-US" b="1" dirty="0" smtClean="0"/>
              <a:t>MapReduce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0772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Implementations (Hadoop – Java; Dryad – Windows) support: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Splitting of data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Passing the output of map functions to reduce functions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Sorting the inputs to the reduce function based on the intermediate keys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Quality of service</a:t>
            </a:r>
          </a:p>
          <a:p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609600" y="1295400"/>
            <a:ext cx="7848600" cy="2590800"/>
            <a:chOff x="685800" y="1447800"/>
            <a:chExt cx="7848600" cy="259080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685800" y="1447800"/>
              <a:ext cx="7848600" cy="2590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345907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4960269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00746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619900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615364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90600" y="2362200"/>
              <a:ext cx="2590383" cy="304513"/>
              <a:chOff x="1453" y="5453"/>
              <a:chExt cx="3605" cy="353"/>
            </a:xfrm>
          </p:grpSpPr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2863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cxnSp>
            <p:nvCxnSpPr>
              <p:cNvPr id="53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943249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26852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6" name="AutoShape 20"/>
            <p:cNvCxnSpPr>
              <a:cxnSpLocks noChangeShapeType="1"/>
            </p:cNvCxnSpPr>
            <p:nvPr/>
          </p:nvCxnSpPr>
          <p:spPr bwMode="auto">
            <a:xfrm>
              <a:off x="4464468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1"/>
            <p:cNvCxnSpPr>
              <a:cxnSpLocks noChangeShapeType="1"/>
            </p:cNvCxnSpPr>
            <p:nvPr/>
          </p:nvCxnSpPr>
          <p:spPr bwMode="auto">
            <a:xfrm>
              <a:off x="5096076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22"/>
            <p:cNvCxnSpPr>
              <a:cxnSpLocks noChangeShapeType="1"/>
            </p:cNvCxnSpPr>
            <p:nvPr/>
          </p:nvCxnSpPr>
          <p:spPr bwMode="auto">
            <a:xfrm>
              <a:off x="5731995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23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24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25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26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27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28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29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30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31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32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" name="AutoShape 33"/>
            <p:cNvCxnSpPr>
              <a:cxnSpLocks noChangeShapeType="1"/>
            </p:cNvCxnSpPr>
            <p:nvPr/>
          </p:nvCxnSpPr>
          <p:spPr bwMode="auto">
            <a:xfrm>
              <a:off x="5365533" y="26052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34"/>
            <p:cNvCxnSpPr>
              <a:cxnSpLocks noChangeShapeType="1"/>
            </p:cNvCxnSpPr>
            <p:nvPr/>
          </p:nvCxnSpPr>
          <p:spPr bwMode="auto">
            <a:xfrm flipH="1">
              <a:off x="5731995" y="26052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35"/>
            <p:cNvCxnSpPr>
              <a:cxnSpLocks noChangeShapeType="1"/>
            </p:cNvCxnSpPr>
            <p:nvPr/>
          </p:nvCxnSpPr>
          <p:spPr bwMode="auto">
            <a:xfrm>
              <a:off x="4119563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36"/>
            <p:cNvCxnSpPr>
              <a:cxnSpLocks noChangeShapeType="1"/>
            </p:cNvCxnSpPr>
            <p:nvPr/>
          </p:nvCxnSpPr>
          <p:spPr bwMode="auto">
            <a:xfrm>
              <a:off x="4733925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37"/>
            <p:cNvCxnSpPr>
              <a:cxnSpLocks noChangeShapeType="1"/>
            </p:cNvCxnSpPr>
            <p:nvPr/>
          </p:nvCxnSpPr>
          <p:spPr bwMode="auto">
            <a:xfrm>
              <a:off x="5365533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38"/>
            <p:cNvCxnSpPr>
              <a:cxnSpLocks noChangeShapeType="1"/>
            </p:cNvCxnSpPr>
            <p:nvPr/>
          </p:nvCxnSpPr>
          <p:spPr bwMode="auto">
            <a:xfrm>
              <a:off x="6059655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73"/>
            <p:cNvCxnSpPr>
              <a:cxnSpLocks noChangeShapeType="1"/>
            </p:cNvCxnSpPr>
            <p:nvPr/>
          </p:nvCxnSpPr>
          <p:spPr bwMode="auto">
            <a:xfrm>
              <a:off x="4464468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74"/>
            <p:cNvCxnSpPr>
              <a:cxnSpLocks noChangeShapeType="1"/>
            </p:cNvCxnSpPr>
            <p:nvPr/>
          </p:nvCxnSpPr>
          <p:spPr bwMode="auto">
            <a:xfrm>
              <a:off x="5080986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75"/>
            <p:cNvCxnSpPr>
              <a:cxnSpLocks noChangeShapeType="1"/>
            </p:cNvCxnSpPr>
            <p:nvPr/>
          </p:nvCxnSpPr>
          <p:spPr bwMode="auto">
            <a:xfrm>
              <a:off x="5731995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990600" y="3048000"/>
              <a:ext cx="3275883" cy="304513"/>
              <a:chOff x="499" y="5453"/>
              <a:chExt cx="4559" cy="353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499" y="5453"/>
                <a:ext cx="3817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Reduce(Key, List&lt;Value&gt;)  </a:t>
                </a:r>
              </a:p>
            </p:txBody>
          </p: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3" name="Group 188"/>
            <p:cNvGrpSpPr/>
            <p:nvPr/>
          </p:nvGrpSpPr>
          <p:grpSpPr>
            <a:xfrm>
              <a:off x="3810000" y="1600200"/>
              <a:ext cx="2590800" cy="381000"/>
              <a:chOff x="5181600" y="1600200"/>
              <a:chExt cx="2590800" cy="3810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181600" y="1600200"/>
                <a:ext cx="2590800" cy="381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52959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6007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72771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Box 82"/>
              <p:cNvSpPr txBox="1">
                <a:spLocks noChangeArrowheads="1"/>
              </p:cNvSpPr>
              <p:nvPr/>
            </p:nvSpPr>
            <p:spPr bwMode="auto">
              <a:xfrm>
                <a:off x="5791200" y="1600200"/>
                <a:ext cx="1600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  <a:latin typeface="Cambria" pitchFamily="18" charset="0"/>
                    <a:cs typeface="Arial" pitchFamily="34" charset="0"/>
                  </a:rPr>
                  <a:t>Data Partitions</a:t>
                </a:r>
                <a:endParaRPr lang="en-US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3434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530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388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Text Box 82"/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1676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  <a:cs typeface="Arial" pitchFamily="34" charset="0"/>
                </a:rPr>
                <a:t>Reduce Outputs</a:t>
              </a:r>
              <a:endPara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82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2514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</a:rPr>
                <a:t>A hash function maps the results of the map tasks to reduce tasks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8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MapReduce “File/Data Repository” Parallelism</a:t>
            </a:r>
            <a:endParaRPr lang="en-US" sz="24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5334000" y="63246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6" idx="0"/>
          </p:cNvCxnSpPr>
          <p:nvPr/>
        </p:nvCxnSpPr>
        <p:spPr>
          <a:xfrm>
            <a:off x="5334000" y="4358640"/>
            <a:ext cx="762000" cy="65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0"/>
          </p:cNvCxnSpPr>
          <p:nvPr/>
        </p:nvCxnSpPr>
        <p:spPr>
          <a:xfrm>
            <a:off x="5334000" y="3703320"/>
            <a:ext cx="762000" cy="1959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30480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20980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48200" y="1828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048000" y="457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91"/>
          <p:cNvGrpSpPr/>
          <p:nvPr/>
        </p:nvGrpSpPr>
        <p:grpSpPr>
          <a:xfrm>
            <a:off x="3505200" y="1676400"/>
            <a:ext cx="3352800" cy="4876800"/>
            <a:chOff x="228600" y="1905000"/>
            <a:chExt cx="3124200" cy="4724400"/>
          </a:xfrm>
        </p:grpSpPr>
        <p:grpSp>
          <p:nvGrpSpPr>
            <p:cNvPr id="30" name="Group 163"/>
            <p:cNvGrpSpPr/>
            <p:nvPr/>
          </p:nvGrpSpPr>
          <p:grpSpPr>
            <a:xfrm>
              <a:off x="228600" y="1905000"/>
              <a:ext cx="3124200" cy="4724400"/>
              <a:chOff x="228600" y="1905000"/>
              <a:chExt cx="3124200" cy="4724400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28600" y="1905000"/>
                <a:ext cx="3124200" cy="472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94"/>
              <p:cNvGrpSpPr/>
              <p:nvPr/>
            </p:nvGrpSpPr>
            <p:grpSpPr>
              <a:xfrm>
                <a:off x="3048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48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48" name="Oval 347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9" name="Oval 5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Oval 6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1" name="Oval 7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Oval 351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49" name="Group 81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6" name="Straight Arrow Connector 34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Arrow Connector 34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6" name="Group 82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4" name="Straight Arrow Connector 34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7" name="Group 87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2" name="Straight Arrow Connector 34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Arrow Connector 34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" name="Group 95"/>
              <p:cNvGrpSpPr/>
              <p:nvPr/>
            </p:nvGrpSpPr>
            <p:grpSpPr>
              <a:xfrm>
                <a:off x="11430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59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32" name="Oval 331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0" name="Group 97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30" name="Straight Arrow Connector 32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Arrow Connector 33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1" name="Group 98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8" name="Straight Arrow Connector 327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Arrow Connector 328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2" name="Group 102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6" name="Straight Arrow Connector 32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Arrow Connector 32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" name="Group 127"/>
              <p:cNvGrpSpPr/>
              <p:nvPr/>
            </p:nvGrpSpPr>
            <p:grpSpPr>
              <a:xfrm>
                <a:off x="19812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64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16" name="Oval 315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5" name="Group 129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4" name="Straight Arrow Connector 31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Arrow Connector 31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6" name="Group 130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2" name="Straight Arrow Connector 31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Arrow Connector 31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7" name="Group 131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0" name="Straight Arrow Connector 30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Arrow Connector 31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8" name="Group 13"/>
              <p:cNvGrpSpPr/>
              <p:nvPr/>
            </p:nvGrpSpPr>
            <p:grpSpPr>
              <a:xfrm>
                <a:off x="2819400" y="2895600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300" name="Oval 299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4" name="Rectangle 293"/>
            <p:cNvSpPr/>
            <p:nvPr/>
          </p:nvSpPr>
          <p:spPr>
            <a:xfrm>
              <a:off x="228600" y="1905000"/>
              <a:ext cx="312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Iterative MapReduce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Map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      Reduce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r>
                <a:rPr lang="en-US" dirty="0" smtClean="0">
                  <a:solidFill>
                    <a:schemeClr val="tx1"/>
                  </a:solidFill>
                </a:rPr>
                <a:t>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0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187150"/>
            <a:ext cx="5194428" cy="36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3" y="4419600"/>
            <a:ext cx="8153400" cy="2438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Iteratively refining operation</a:t>
            </a:r>
          </a:p>
          <a:p>
            <a:pPr>
              <a:lnSpc>
                <a:spcPct val="110000"/>
              </a:lnSpc>
            </a:pPr>
            <a:r>
              <a:rPr lang="en-US" sz="2100" dirty="0" smtClean="0"/>
              <a:t>Typical MapReduce runtimes incur extremely high overheads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New maps/reducers/vertices in every iteration 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File system based communication</a:t>
            </a:r>
          </a:p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Long running tasks and faste</a:t>
            </a:r>
            <a:r>
              <a:rPr lang="en-US" sz="2100" dirty="0" smtClean="0"/>
              <a:t>r communication in Twister enables it to perform close to MPI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6083" y="2608521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for 20 iterations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955" y="106326"/>
            <a:ext cx="8229600" cy="808074"/>
          </a:xfrm>
        </p:spPr>
        <p:txBody>
          <a:bodyPr>
            <a:normAutofit/>
          </a:bodyPr>
          <a:lstStyle/>
          <a:p>
            <a:r>
              <a:rPr lang="en-US" b="1" dirty="0" smtClean="0"/>
              <a:t>K-Means Clustering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18656" y="1291704"/>
            <a:ext cx="3657626" cy="3006613"/>
            <a:chOff x="118656" y="714154"/>
            <a:chExt cx="3657626" cy="3006613"/>
          </a:xfrm>
        </p:grpSpPr>
        <p:grpSp>
          <p:nvGrpSpPr>
            <p:cNvPr id="6" name="Group 5"/>
            <p:cNvGrpSpPr/>
            <p:nvPr/>
          </p:nvGrpSpPr>
          <p:grpSpPr>
            <a:xfrm>
              <a:off x="118656" y="1286391"/>
              <a:ext cx="1516998" cy="2278180"/>
              <a:chOff x="118656" y="1286391"/>
              <a:chExt cx="1516998" cy="227818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80743" y="3226017"/>
                <a:ext cx="1354911" cy="338554"/>
              </a:xfrm>
              <a:prstGeom prst="round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9" name="Freeform 2058"/>
              <p:cNvSpPr/>
              <p:nvPr/>
            </p:nvSpPr>
            <p:spPr>
              <a:xfrm>
                <a:off x="118656" y="1286391"/>
                <a:ext cx="529930" cy="1924642"/>
              </a:xfrm>
              <a:custGeom>
                <a:avLst/>
                <a:gdLst>
                  <a:gd name="connsiteX0" fmla="*/ 529930 w 529930"/>
                  <a:gd name="connsiteY0" fmla="*/ 1924642 h 1924642"/>
                  <a:gd name="connsiteX1" fmla="*/ 62097 w 529930"/>
                  <a:gd name="connsiteY1" fmla="*/ 1531237 h 1924642"/>
                  <a:gd name="connsiteX2" fmla="*/ 30200 w 529930"/>
                  <a:gd name="connsiteY2" fmla="*/ 106474 h 1924642"/>
                  <a:gd name="connsiteX3" fmla="*/ 296014 w 529930"/>
                  <a:gd name="connsiteY3" fmla="*/ 212800 h 19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930" h="1924642">
                    <a:moveTo>
                      <a:pt x="529930" y="1924642"/>
                    </a:moveTo>
                    <a:cubicBezTo>
                      <a:pt x="337657" y="1879453"/>
                      <a:pt x="145385" y="1834265"/>
                      <a:pt x="62097" y="1531237"/>
                    </a:cubicBezTo>
                    <a:cubicBezTo>
                      <a:pt x="-21191" y="1228209"/>
                      <a:pt x="-8786" y="326213"/>
                      <a:pt x="30200" y="106474"/>
                    </a:cubicBezTo>
                    <a:cubicBezTo>
                      <a:pt x="69186" y="-113265"/>
                      <a:pt x="182600" y="49767"/>
                      <a:pt x="296014" y="212800"/>
                    </a:cubicBezTo>
                  </a:path>
                </a:pathLst>
              </a:custGeom>
              <a:ln w="444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0990" y="714154"/>
              <a:ext cx="3475292" cy="3006613"/>
              <a:chOff x="205620" y="714154"/>
              <a:chExt cx="3475292" cy="300661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05620" y="1497643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5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620" y="714154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6" name="Straight Arrow Connector 15"/>
              <p:cNvCxnSpPr>
                <a:stCxn id="15" idx="2"/>
                <a:endCxn id="14" idx="0"/>
              </p:cNvCxnSpPr>
              <p:nvPr/>
            </p:nvCxnSpPr>
            <p:spPr>
              <a:xfrm>
                <a:off x="510420" y="1323754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7800" y="737192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8" name="Straight Arrow Connector 17"/>
              <p:cNvCxnSpPr>
                <a:stCxn id="17" idx="2"/>
              </p:cNvCxnSpPr>
              <p:nvPr/>
            </p:nvCxnSpPr>
            <p:spPr>
              <a:xfrm>
                <a:off x="1752600" y="1346792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1066800" y="1694094"/>
                <a:ext cx="152400" cy="45719"/>
                <a:chOff x="1417319" y="3060684"/>
                <a:chExt cx="152400" cy="45719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417319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524000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20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275" y="2034362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1" name="Straight Arrow Connector 20"/>
              <p:cNvCxnSpPr>
                <a:stCxn id="20" idx="2"/>
              </p:cNvCxnSpPr>
              <p:nvPr/>
            </p:nvCxnSpPr>
            <p:spPr>
              <a:xfrm>
                <a:off x="501724" y="2447260"/>
                <a:ext cx="179018" cy="200005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37455" y="2057400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 flipH="1">
                <a:off x="1424488" y="2431448"/>
                <a:ext cx="225698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77245" y="2596853"/>
                <a:ext cx="824827" cy="381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494693" y="1878643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743904" y="1901681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28932" y="1518866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prstClr val="black"/>
                    </a:solidFill>
                  </a:rPr>
                  <a:t>map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24488" y="1499458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47800" y="1520681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prstClr val="black"/>
                    </a:solidFill>
                  </a:rPr>
                  <a:t>map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8173" y="2608521"/>
                <a:ext cx="769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prstClr val="black"/>
                    </a:solidFill>
                  </a:rPr>
                  <a:t>reduce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791907" y="2986801"/>
                <a:ext cx="141982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057400" y="1085303"/>
                <a:ext cx="16235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</a:rPr>
                  <a:t>Compute the distance to each data point from each cluster center and assign points to cluster centers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37455" y="2571489"/>
                <a:ext cx="1762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</a:rPr>
                  <a:t>Compute new cluster</a:t>
                </a:r>
              </a:p>
              <a:p>
                <a:r>
                  <a:rPr lang="en-US" sz="1400" b="1" dirty="0">
                    <a:solidFill>
                      <a:srgbClr val="002060"/>
                    </a:solidFill>
                  </a:rPr>
                  <a:t>centers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517247" y="3197547"/>
                <a:ext cx="18230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</a:rPr>
                  <a:t>Compute new cluster centers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0215" y="3242846"/>
                <a:ext cx="1351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prstClr val="black"/>
                    </a:solidFill>
                  </a:rPr>
                  <a:t>User program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4857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7912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Twister</a:t>
            </a:r>
            <a:endParaRPr lang="en-US" sz="4000" b="1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12192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Streaming based </a:t>
            </a:r>
            <a:r>
              <a:rPr lang="en-US" sz="3500" dirty="0" smtClean="0">
                <a:solidFill>
                  <a:prstClr val="black"/>
                </a:solidFill>
              </a:rPr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Intermediate results are directly transferred from the map tasks to the reduce tasks – </a:t>
            </a:r>
            <a:r>
              <a:rPr lang="en-US" sz="3500" b="1" dirty="0" smtClean="0">
                <a:solidFill>
                  <a:prstClr val="black"/>
                </a:solidFill>
              </a:rPr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</a:rPr>
              <a:t> </a:t>
            </a:r>
            <a:r>
              <a:rPr lang="en-US" sz="3500" dirty="0" smtClean="0">
                <a:solidFill>
                  <a:prstClr val="black"/>
                </a:solidFill>
              </a:rPr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Combine </a:t>
            </a:r>
            <a:r>
              <a:rPr lang="en-US" sz="3500" dirty="0" smtClean="0">
                <a:solidFill>
                  <a:prstClr val="black"/>
                </a:solidFill>
              </a:rPr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User Program is the </a:t>
            </a:r>
            <a:r>
              <a:rPr lang="en-US" sz="3500" b="1" dirty="0" smtClean="0">
                <a:solidFill>
                  <a:prstClr val="black"/>
                </a:solidFill>
              </a:rPr>
              <a:t>composer</a:t>
            </a:r>
            <a:r>
              <a:rPr lang="en-US" sz="3500" dirty="0" smtClean="0">
                <a:solidFill>
                  <a:prstClr val="black"/>
                </a:solidFill>
              </a:rPr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</a:rPr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</a:rPr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Data Split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Driver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Program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Pub/Sub Broker Network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File System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Worker Nodes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M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R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Map Worker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Reduce Worker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MRDeamon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Data Read/Write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Communication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prstClr val="black"/>
                  </a:solidFill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User Program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prstClr val="black"/>
                  </a:solidFill>
                </a:rPr>
                <a:t>δ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Different synchronization and intercommunication mechanisms used by the parallel runtimes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"/>
            <a:ext cx="501094" cy="609600"/>
          </a:xfrm>
          <a:prstGeom prst="rect">
            <a:avLst/>
          </a:prstGeom>
          <a:noFill/>
        </p:spPr>
      </p:pic>
      <p:pic>
        <p:nvPicPr>
          <p:cNvPr id="84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6200"/>
            <a:ext cx="501094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807</Words>
  <Application>Microsoft Office PowerPoint</Application>
  <PresentationFormat>On-screen Show (4:3)</PresentationFormat>
  <Paragraphs>180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Office Theme</vt:lpstr>
      <vt:lpstr>7_Office Theme</vt:lpstr>
      <vt:lpstr>3_Office Theme</vt:lpstr>
      <vt:lpstr>5_Office Theme</vt:lpstr>
      <vt:lpstr>4_Office Theme</vt:lpstr>
      <vt:lpstr>Acrobat Document</vt:lpstr>
      <vt:lpstr>Clouds</vt:lpstr>
      <vt:lpstr>Important Trends</vt:lpstr>
      <vt:lpstr>Sensors as a Service Cell phones are important sensor</vt:lpstr>
      <vt:lpstr>Grids MPI and Clouds </vt:lpstr>
      <vt:lpstr>Fault Tolerance and MapReduce</vt:lpstr>
      <vt:lpstr>Important Platform Capability MapReduce</vt:lpstr>
      <vt:lpstr>MapReduce “File/Data Repository” Parallelism</vt:lpstr>
      <vt:lpstr>K-Means Clustering</vt:lpstr>
      <vt:lpstr>Twister</vt:lpstr>
      <vt:lpstr>Twister-BLAST vs.  Hadoop-BLAST Performance</vt:lpstr>
      <vt:lpstr>Overhead OpenMPI v Twister negative overhead due to cache</vt:lpstr>
      <vt:lpstr>PowerPoint Presentation</vt:lpstr>
      <vt:lpstr>Twister MDS Interpolation Performance Test</vt:lpstr>
      <vt:lpstr>MapReduceRoles4Azure</vt:lpstr>
      <vt:lpstr>Twister for Azure</vt:lpstr>
      <vt:lpstr>Sequence Assembly Performance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</dc:title>
  <dc:creator>Geoffrey Fox</dc:creator>
  <cp:lastModifiedBy>Geoffrey Fox</cp:lastModifiedBy>
  <cp:revision>1</cp:revision>
  <dcterms:created xsi:type="dcterms:W3CDTF">2011-03-24T01:07:02Z</dcterms:created>
  <dcterms:modified xsi:type="dcterms:W3CDTF">2011-03-24T01:46:29Z</dcterms:modified>
</cp:coreProperties>
</file>