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8" r:id="rId2"/>
  </p:sldMasterIdLst>
  <p:notesMasterIdLst>
    <p:notesMasterId r:id="rId23"/>
  </p:notesMasterIdLst>
  <p:sldIdLst>
    <p:sldId id="256" r:id="rId3"/>
    <p:sldId id="280" r:id="rId4"/>
    <p:sldId id="281" r:id="rId5"/>
    <p:sldId id="277" r:id="rId6"/>
    <p:sldId id="27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2" r:id="rId15"/>
    <p:sldId id="266" r:id="rId16"/>
    <p:sldId id="270" r:id="rId17"/>
    <p:sldId id="269" r:id="rId18"/>
    <p:sldId id="271" r:id="rId19"/>
    <p:sldId id="276" r:id="rId20"/>
    <p:sldId id="279" r:id="rId21"/>
    <p:sldId id="257" r:id="rId22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9" autoAdjust="0"/>
    <p:restoredTop sz="94660"/>
  </p:normalViewPr>
  <p:slideViewPr>
    <p:cSldViewPr>
      <p:cViewPr>
        <p:scale>
          <a:sx n="92" d="100"/>
          <a:sy n="92" d="100"/>
        </p:scale>
        <p:origin x="-462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E829D0E6-263D-C14A-8F15-7AA06F944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05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6731B-5D53-1243-BDFA-BEA52D7C5709}" type="slidenum">
              <a:rPr lang="en-US">
                <a:latin typeface="Arial" charset="0"/>
              </a:rPr>
              <a:pPr/>
              <a:t>1</a:t>
            </a:fld>
            <a:endParaRPr lang="en-US" dirty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16375-ED26-FC4C-B503-640B8D522B4C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85800"/>
            <a:ext cx="22098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85800"/>
            <a:ext cx="64770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2B9F0-B648-E544-8C69-747C6C11563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of 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C3F8D-D499-1548-8090-6DED4AA2EAC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6D7EF-ED63-584B-AC3F-A82E40825DE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83854-6BE3-754C-9393-2A1E394B62CD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7E142-D5EA-B648-8EFA-2FE2E397852D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88336-DDF0-5D49-8D87-15C90AD6C942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09EFC-944A-9442-AFA6-549D839E66DB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366B3-373C-4B49-8893-5B679144AD6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E1A1-F7AE-3540-BC5F-4F723238CB2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FEE97-E950-C147-829C-86A1E732CF1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93838"/>
            <a:ext cx="4038600" cy="207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17925"/>
            <a:ext cx="40386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48AC-96B4-A341-A028-599D1A2D3224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of  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85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905000"/>
            <a:ext cx="883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1028" name="Picture 4" descr="2011_AcademicPresentation_Template-01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3838"/>
            <a:ext cx="82296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1035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itchFamily="-112" charset="0"/>
              </a:defRPr>
            </a:lvl1pPr>
          </a:lstStyle>
          <a:p>
            <a:pPr>
              <a:defRPr/>
            </a:pPr>
            <a:fld id="{59ADDE7B-1BDD-1E40-A718-22E94E3E55E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  <p:pic>
        <p:nvPicPr>
          <p:cNvPr id="13317" name="Picture 6" descr="2011_AcademicPresentation_Template-02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server/gistool?%5bdataset%5d&amp;%5boperation%5d&amp;%5bparamters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f2.ucs.indiana.edu/" TargetMode="External"/><Relationship Id="rId2" Type="http://schemas.openxmlformats.org/officeDocument/2006/relationships/hyperlink" Target="http://polargrid.org/polargrid/software-release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ubuntu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stgresql.org/" TargetMode="External"/><Relationship Id="rId2" Type="http://schemas.openxmlformats.org/officeDocument/2006/relationships/hyperlink" Target="http://geoserver.org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8392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a typeface="ＭＳ Ｐゴシック" charset="-128"/>
                <a:cs typeface="ＭＳ Ｐゴシック" charset="-128"/>
              </a:rPr>
              <a:t>Cyberinfrastructure</a:t>
            </a:r>
            <a:endParaRPr lang="en-US" sz="32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Geoffrey Fox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Indiana University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493839"/>
            <a:ext cx="8229600" cy="437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Web Service API for the uniform GIS server access across different applications. </a:t>
            </a:r>
          </a:p>
          <a:p>
            <a:r>
              <a:rPr lang="en-US" sz="2800" dirty="0" smtClean="0"/>
              <a:t>Hide complex GIS operation syntax from application developers.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Server New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10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05200"/>
            <a:ext cx="5943600" cy="24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4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syntax: </a:t>
            </a:r>
            <a:r>
              <a:rPr lang="en-US" dirty="0" smtClean="0">
                <a:hlinkClick r:id="rId2"/>
              </a:rPr>
              <a:t>http://server/gistool?[service]&amp;[dataset]&amp;[operation]&amp;[parameters]</a:t>
            </a:r>
            <a:endParaRPr lang="en-US" dirty="0" smtClean="0"/>
          </a:p>
          <a:p>
            <a:r>
              <a:rPr lang="en-US" dirty="0" smtClean="0"/>
              <a:t>Multiple output formats: </a:t>
            </a:r>
            <a:r>
              <a:rPr lang="en-US" dirty="0" err="1" smtClean="0"/>
              <a:t>csv</a:t>
            </a:r>
            <a:r>
              <a:rPr lang="en-US" dirty="0" smtClean="0"/>
              <a:t>, JSON, XML </a:t>
            </a:r>
          </a:p>
          <a:p>
            <a:r>
              <a:rPr lang="en-US" dirty="0" smtClean="0"/>
              <a:t>Support on-line Web 2.0 application and Matlab application with the same API set.</a:t>
            </a:r>
          </a:p>
          <a:p>
            <a:r>
              <a:rPr lang="en-US" dirty="0" smtClean="0"/>
              <a:t>Integration of CReSIS picker tool with Web Service API is under development.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11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 API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799"/>
            <a:ext cx="8229600" cy="1981201"/>
          </a:xfrm>
        </p:spPr>
        <p:txBody>
          <a:bodyPr>
            <a:normAutofit fontScale="62500" lnSpcReduction="20000"/>
          </a:bodyPr>
          <a:lstStyle/>
          <a:p>
            <a:r>
              <a:rPr lang="en-US" sz="3000" dirty="0" smtClean="0"/>
              <a:t>Generate image overview: http</a:t>
            </a:r>
            <a:r>
              <a:rPr lang="en-US" sz="3000" dirty="0"/>
              <a:t>://</a:t>
            </a:r>
            <a:r>
              <a:rPr lang="en-US" sz="3000" dirty="0" smtClean="0"/>
              <a:t>gisvm/gistool?data=2009_Antarctica_TO&amp;format=png</a:t>
            </a:r>
          </a:p>
          <a:p>
            <a:r>
              <a:rPr lang="en-US" sz="3000" dirty="0" smtClean="0"/>
              <a:t>Overview on the specific region by defined bounding box</a:t>
            </a:r>
            <a:r>
              <a:rPr lang="en-US" sz="3000" dirty="0"/>
              <a:t>: </a:t>
            </a:r>
            <a:r>
              <a:rPr lang="en-US" sz="3000" dirty="0" err="1"/>
              <a:t>bbox</a:t>
            </a:r>
            <a:r>
              <a:rPr lang="en-US" sz="3000" dirty="0"/>
              <a:t>=-1483656,-514320,-1326158,-405480</a:t>
            </a:r>
            <a:endParaRPr lang="en-US" sz="3000" dirty="0" smtClean="0"/>
          </a:p>
          <a:p>
            <a:r>
              <a:rPr lang="en-US" sz="3000" dirty="0" smtClean="0"/>
              <a:t>Render overview with </a:t>
            </a:r>
            <a:r>
              <a:rPr lang="en-US" sz="3000" dirty="0"/>
              <a:t>different style</a:t>
            </a:r>
            <a:r>
              <a:rPr lang="en-US" sz="3000" dirty="0" smtClean="0"/>
              <a:t>: styles=</a:t>
            </a:r>
            <a:r>
              <a:rPr lang="en-US" sz="3000" dirty="0" err="1" smtClean="0"/>
              <a:t>startend</a:t>
            </a:r>
            <a:r>
              <a:rPr lang="en-US" sz="3000" dirty="0" smtClean="0"/>
              <a:t> </a:t>
            </a:r>
          </a:p>
          <a:p>
            <a:r>
              <a:rPr lang="en-US" sz="3000" dirty="0" smtClean="0"/>
              <a:t>Feature query, return flight path info if user clicked the image on x=400, y=300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12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3450695"/>
            <a:ext cx="1600200" cy="195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3852333"/>
            <a:ext cx="2184400" cy="132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700991"/>
            <a:ext cx="2321476" cy="163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956580"/>
            <a:ext cx="2209800" cy="107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9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Service: Spatial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3838"/>
            <a:ext cx="9144000" cy="4297362"/>
          </a:xfrm>
        </p:spPr>
        <p:txBody>
          <a:bodyPr/>
          <a:lstStyle/>
          <a:p>
            <a:r>
              <a:rPr lang="en-US" dirty="0" smtClean="0"/>
              <a:t>Select data by location, region</a:t>
            </a:r>
          </a:p>
          <a:p>
            <a:r>
              <a:rPr lang="en-US" dirty="0" smtClean="0"/>
              <a:t>Flight path intersection, Clip etc.</a:t>
            </a:r>
          </a:p>
          <a:p>
            <a:r>
              <a:rPr lang="en-US" dirty="0" smtClean="0"/>
              <a:t>Nearest neighborhood search to path or 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13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2226861" cy="20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17117"/>
            <a:ext cx="2605577" cy="198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581401"/>
            <a:ext cx="2541136" cy="20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8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668" y="838200"/>
            <a:ext cx="8229600" cy="4297362"/>
          </a:xfrm>
        </p:spPr>
        <p:txBody>
          <a:bodyPr/>
          <a:lstStyle/>
          <a:p>
            <a:r>
              <a:rPr lang="en-US" dirty="0" smtClean="0"/>
              <a:t>3D flight path model: a </a:t>
            </a:r>
            <a:r>
              <a:rPr lang="en-US" dirty="0"/>
              <a:t>spline surface is constructed from flight path, and its radar image is used as the texture mapping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Data are pulled from GIS server.</a:t>
            </a:r>
          </a:p>
          <a:p>
            <a:r>
              <a:rPr lang="en-US" dirty="0" smtClean="0"/>
              <a:t>Expect to work with Denmark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14</a:t>
            </a:fld>
            <a:r>
              <a:rPr lang="en-US" dirty="0" smtClean="0"/>
              <a:t> of 20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3D Visualizations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63833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7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Visualizations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15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875779" cy="42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229600" cy="914400"/>
          </a:xfrm>
        </p:spPr>
        <p:txBody>
          <a:bodyPr/>
          <a:lstStyle/>
          <a:p>
            <a:r>
              <a:rPr lang="en-US" dirty="0"/>
              <a:t>Automatic Layer Determination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16</a:t>
            </a:fld>
            <a:r>
              <a:rPr lang="en-US" smtClean="0"/>
              <a:t> of XX</a:t>
            </a: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6981" y="914400"/>
            <a:ext cx="8915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dirty="0" smtClean="0"/>
              <a:t>Developed by David Crandall (on </a:t>
            </a:r>
            <a:r>
              <a:rPr lang="en-US" sz="2600" dirty="0"/>
              <a:t>the faculty at Indiana </a:t>
            </a:r>
            <a:r>
              <a:rPr lang="en-US" sz="2600" dirty="0" smtClean="0"/>
              <a:t>University).</a:t>
            </a:r>
          </a:p>
          <a:p>
            <a:r>
              <a:rPr lang="en-US" sz="2600" dirty="0" smtClean="0"/>
              <a:t>Hidden </a:t>
            </a:r>
            <a:r>
              <a:rPr lang="en-US" sz="2600" dirty="0"/>
              <a:t>Markov Method based  Layer </a:t>
            </a:r>
            <a:r>
              <a:rPr lang="en-US" sz="2600" dirty="0" smtClean="0"/>
              <a:t>Finding Algorithm.</a:t>
            </a:r>
          </a:p>
          <a:p>
            <a:r>
              <a:rPr lang="en-US" sz="2600" dirty="0"/>
              <a:t>A prototype tool was delivered to </a:t>
            </a:r>
            <a:r>
              <a:rPr lang="en-US" sz="2600" dirty="0" smtClean="0"/>
              <a:t>CReSIS; integrating into Geospatial data service</a:t>
            </a:r>
          </a:p>
          <a:p>
            <a:r>
              <a:rPr lang="en-US" sz="2600" dirty="0" smtClean="0"/>
              <a:t> Automatic multiple layer tracing is under development.</a:t>
            </a:r>
            <a:endParaRPr lang="en-US" sz="2600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99677"/>
            <a:ext cx="8094980" cy="16573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6981" y="3581400"/>
            <a:ext cx="8991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Results from automatic layer finding algorithm (left) for glacier bed compared with current manual method (right)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07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Cloudy View of Computing </a:t>
            </a:r>
            <a:r>
              <a:rPr lang="en-US" b="1" dirty="0" smtClean="0"/>
              <a:t>Workshop and Summer REU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7819"/>
            <a:ext cx="5105400" cy="4221162"/>
          </a:xfrm>
        </p:spPr>
        <p:txBody>
          <a:bodyPr/>
          <a:lstStyle/>
          <a:p>
            <a:r>
              <a:rPr lang="en-US" sz="2000" dirty="0" smtClean="0"/>
              <a:t>A </a:t>
            </a:r>
            <a:r>
              <a:rPr lang="en-US" sz="2000" dirty="0"/>
              <a:t>MapReduce </a:t>
            </a:r>
            <a:r>
              <a:rPr lang="en-US" sz="2000" dirty="0" err="1"/>
              <a:t>bootcamp</a:t>
            </a:r>
            <a:r>
              <a:rPr lang="en-US" sz="2000" dirty="0"/>
              <a:t> held from June 6-10 2011 at ECSU </a:t>
            </a:r>
            <a:r>
              <a:rPr lang="en-US" sz="2000" dirty="0" smtClean="0"/>
              <a:t>and </a:t>
            </a:r>
            <a:r>
              <a:rPr lang="en-US" sz="2000" dirty="0"/>
              <a:t>used </a:t>
            </a:r>
            <a:r>
              <a:rPr lang="en-US" sz="2000" dirty="0" smtClean="0"/>
              <a:t>FutureGrid, taught </a:t>
            </a:r>
            <a:r>
              <a:rPr lang="en-US" sz="2000" dirty="0"/>
              <a:t>by </a:t>
            </a:r>
            <a:r>
              <a:rPr lang="en-US" sz="2000" dirty="0" smtClean="0"/>
              <a:t>Jerome Mitchell (PhD. student), </a:t>
            </a:r>
            <a:r>
              <a:rPr lang="en-US" sz="2000" dirty="0"/>
              <a:t>10 HBCU faculty and students </a:t>
            </a:r>
            <a:r>
              <a:rPr lang="en-US" sz="2000" dirty="0" smtClean="0"/>
              <a:t>attended.</a:t>
            </a:r>
          </a:p>
          <a:p>
            <a:r>
              <a:rPr lang="en-US" sz="2000" dirty="0" smtClean="0"/>
              <a:t>Follow up with ADMI participations at Science Cloud 2012 Summer School</a:t>
            </a:r>
          </a:p>
          <a:p>
            <a:r>
              <a:rPr lang="en-US" sz="2000" dirty="0" smtClean="0"/>
              <a:t>Nine </a:t>
            </a:r>
            <a:r>
              <a:rPr lang="en-US" sz="2000" dirty="0"/>
              <a:t>ADMI (including ECSU) HBCU undergraduates spent the 2010 summer at Indiana University in the summer REU program and </a:t>
            </a:r>
            <a:r>
              <a:rPr lang="en-US" sz="2000" dirty="0" smtClean="0"/>
              <a:t>11 completed </a:t>
            </a:r>
            <a:r>
              <a:rPr lang="en-US" sz="2000" dirty="0"/>
              <a:t>their 2011 summer research at Indiana University.</a:t>
            </a:r>
          </a:p>
          <a:p>
            <a:endParaRPr lang="en-US" sz="20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17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3077926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8"/>
          <a:stretch/>
        </p:blipFill>
        <p:spPr bwMode="auto">
          <a:xfrm>
            <a:off x="5638800" y="3886200"/>
            <a:ext cx="3183467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7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Field Performance per power and weight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743200"/>
            <a:ext cx="9067800" cy="2239962"/>
          </a:xfrm>
        </p:spPr>
        <p:txBody>
          <a:bodyPr/>
          <a:lstStyle/>
          <a:p>
            <a:r>
              <a:rPr lang="en-US" dirty="0" smtClean="0"/>
              <a:t>FFT and matrix operation are generally good for GPU accelerations.</a:t>
            </a:r>
          </a:p>
          <a:p>
            <a:r>
              <a:rPr lang="en-US" dirty="0" smtClean="0"/>
              <a:t>Using FutureGrid’s GPU cloud</a:t>
            </a:r>
          </a:p>
          <a:p>
            <a:r>
              <a:rPr lang="en-US" dirty="0" smtClean="0"/>
              <a:t>Evaluating I/O architecture and identifying parts of CReSIS toolbox suitable for GPU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18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69367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7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Early GPU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4" y="4529483"/>
            <a:ext cx="9064336" cy="914400"/>
          </a:xfrm>
        </p:spPr>
        <p:txBody>
          <a:bodyPr/>
          <a:lstStyle/>
          <a:p>
            <a:r>
              <a:rPr lang="en-US" sz="2800" i="1" dirty="0"/>
              <a:t>GPU performance speedup against CPU (single core usage) on back-projection algorithm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19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674995" cy="342804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43031" y="1094509"/>
            <a:ext cx="2666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GPU computing part is written in C/C++ with the support of CUDA math library, and integrated with CReSIS toolbox through </a:t>
            </a:r>
            <a:r>
              <a:rPr lang="en-US" sz="2400" dirty="0" err="1"/>
              <a:t>Maltab</a:t>
            </a:r>
            <a:r>
              <a:rPr lang="en-US" sz="2400" dirty="0"/>
              <a:t> MEX interface</a:t>
            </a:r>
          </a:p>
        </p:txBody>
      </p:sp>
    </p:spTree>
    <p:extLst>
      <p:ext uri="{BB962C8B-B14F-4D97-AF65-F5344CB8AC3E}">
        <p14:creationId xmlns:p14="http://schemas.microsoft.com/office/powerpoint/2010/main" val="41823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45"/>
            <a:ext cx="9144000" cy="966355"/>
          </a:xfrm>
        </p:spPr>
        <p:txBody>
          <a:bodyPr/>
          <a:lstStyle/>
          <a:p>
            <a:r>
              <a:rPr lang="en-US" dirty="0"/>
              <a:t>Data Analysis </a:t>
            </a:r>
            <a:r>
              <a:rPr lang="en-US" dirty="0" smtClean="0"/>
              <a:t>Cyberinfrastructure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297362"/>
          </a:xfrm>
        </p:spPr>
        <p:txBody>
          <a:bodyPr/>
          <a:lstStyle/>
          <a:p>
            <a:r>
              <a:rPr lang="en-US" dirty="0" smtClean="0"/>
              <a:t>CReSIS is part of big data revolution – will reach petabyte of data</a:t>
            </a:r>
          </a:p>
          <a:p>
            <a:r>
              <a:rPr lang="en-US" dirty="0" smtClean="0"/>
              <a:t>Cyberinfrastructure covers field and off line data processing and analysis toolkit</a:t>
            </a:r>
          </a:p>
          <a:p>
            <a:r>
              <a:rPr lang="en-US" dirty="0" smtClean="0"/>
              <a:t>Design and support of field expeditions; investigation of GPU and other optimizations to improve performance per power/weight</a:t>
            </a:r>
          </a:p>
          <a:p>
            <a:r>
              <a:rPr lang="en-US" dirty="0" smtClean="0"/>
              <a:t>Perform L1B data analysis on PolarGrid Systems with KU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_AcademicPresentation_Template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/>
          <a:lstStyle/>
          <a:p>
            <a:r>
              <a:rPr lang="en-US" dirty="0"/>
              <a:t>Data Analysis Cyberinfrastructure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4" y="990600"/>
            <a:ext cx="9140536" cy="4572000"/>
          </a:xfrm>
        </p:spPr>
        <p:txBody>
          <a:bodyPr/>
          <a:lstStyle/>
          <a:p>
            <a:r>
              <a:rPr lang="en-US" sz="2800" dirty="0" smtClean="0"/>
              <a:t>Develop geospatial analysis tools allowing access to and comparison with existing data</a:t>
            </a:r>
          </a:p>
          <a:p>
            <a:pPr lvl="1"/>
            <a:r>
              <a:rPr lang="en-US" sz="2400" dirty="0" smtClean="0"/>
              <a:t>Including 2D and 3D (large screen) visualization of flight paths and their intersection</a:t>
            </a:r>
          </a:p>
          <a:p>
            <a:r>
              <a:rPr lang="en-US" sz="2800" dirty="0" smtClean="0"/>
              <a:t>Develop innovative image processing algorithm to automate layer determination from radar data</a:t>
            </a:r>
          </a:p>
          <a:p>
            <a:pPr lvl="1"/>
            <a:r>
              <a:rPr lang="en-US" sz="2400" dirty="0" smtClean="0"/>
              <a:t>Refining with KU and adding to toolkit</a:t>
            </a:r>
          </a:p>
          <a:p>
            <a:r>
              <a:rPr lang="en-US" sz="2800" dirty="0" smtClean="0"/>
              <a:t>Many REU students involved in Cyberinfrastructure research and offering summer schools to students and faculty from ADMI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3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Data Analysis Cyberinfrastructure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Field Cyberinfrastructure</a:t>
            </a:r>
          </a:p>
          <a:p>
            <a:r>
              <a:rPr lang="en-US" b="1" dirty="0" smtClean="0"/>
              <a:t>PolarGrid </a:t>
            </a:r>
            <a:r>
              <a:rPr lang="en-US" b="1" dirty="0"/>
              <a:t>Geospatial Data </a:t>
            </a:r>
            <a:r>
              <a:rPr lang="en-US" b="1" dirty="0" smtClean="0"/>
              <a:t>Service</a:t>
            </a:r>
          </a:p>
          <a:p>
            <a:pPr lvl="0"/>
            <a:r>
              <a:rPr lang="en-US" b="1" dirty="0" smtClean="0"/>
              <a:t>3D </a:t>
            </a:r>
            <a:r>
              <a:rPr lang="en-US" b="1" dirty="0"/>
              <a:t>Visualization </a:t>
            </a:r>
            <a:r>
              <a:rPr lang="en-US" b="1" dirty="0" smtClean="0"/>
              <a:t>Service</a:t>
            </a:r>
          </a:p>
          <a:p>
            <a:r>
              <a:rPr lang="en-US" b="1" dirty="0" smtClean="0"/>
              <a:t>Automatic </a:t>
            </a:r>
            <a:r>
              <a:rPr lang="en-US" b="1" dirty="0"/>
              <a:t>Layer Determination</a:t>
            </a:r>
          </a:p>
          <a:p>
            <a:pPr lvl="0"/>
            <a:r>
              <a:rPr lang="en-US" b="1" dirty="0" smtClean="0"/>
              <a:t>Cloudy View of Computing Workshop and Summer REU</a:t>
            </a:r>
          </a:p>
          <a:p>
            <a:r>
              <a:rPr lang="en-US" b="1" dirty="0"/>
              <a:t>GPU and Optimized Computing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4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78" y="76200"/>
            <a:ext cx="8229600" cy="868362"/>
          </a:xfrm>
        </p:spPr>
        <p:txBody>
          <a:bodyPr/>
          <a:lstStyle/>
          <a:p>
            <a:r>
              <a:rPr lang="en-US" dirty="0" smtClean="0"/>
              <a:t>Field Cyberinfrastructure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608" y="838200"/>
            <a:ext cx="4709392" cy="4957465"/>
          </a:xfrm>
        </p:spPr>
        <p:txBody>
          <a:bodyPr/>
          <a:lstStyle/>
          <a:p>
            <a:r>
              <a:rPr lang="en-US" sz="2000" dirty="0"/>
              <a:t>Field cyberinfrastructure consisted of field servers to process data in real-time and storage arrays to back up data collected during each mission.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spring 2011 Twin Otter field mission which concluded in May 2011 collected 13.4 TB of data. 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November 2011-January 2012  field missions collected 26.7 TB of data. </a:t>
            </a:r>
            <a:endParaRPr lang="en-US" sz="2000" dirty="0" smtClean="0"/>
          </a:p>
          <a:p>
            <a:r>
              <a:rPr lang="en-US" sz="2000" dirty="0" smtClean="0"/>
              <a:t>Initial analysis in first 24 hours allowing mission replanning is followed by detailed runs on PolarGrid facilities with disks transferred from field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5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6" name="Picture 5" descr="C:\Users\Geoffrey Fox\Desktop\IMGP429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4" r="18880"/>
          <a:stretch/>
        </p:blipFill>
        <p:spPr bwMode="auto">
          <a:xfrm>
            <a:off x="304800" y="838200"/>
            <a:ext cx="4140199" cy="4596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220" y="5334000"/>
            <a:ext cx="458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ea typeface="SimSun"/>
                <a:cs typeface="Times New Roman"/>
              </a:rPr>
              <a:t>Processing and storage equipment at </a:t>
            </a:r>
            <a:r>
              <a:rPr lang="en-US" i="1" dirty="0" smtClean="0">
                <a:latin typeface="Times New Roman"/>
                <a:ea typeface="SimSun"/>
                <a:cs typeface="Times New Roman"/>
              </a:rPr>
              <a:t>McMurdo</a:t>
            </a:r>
            <a:endParaRPr lang="en-US" sz="2400" dirty="0"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87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PolarGrid Geospatial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26 million L2 records pointing to KU FTP sites for original L1B data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The </a:t>
            </a:r>
            <a:r>
              <a:rPr lang="en-US" dirty="0">
                <a:ea typeface="ＭＳ Ｐゴシック" charset="-128"/>
                <a:cs typeface="ＭＳ Ｐゴシック" charset="-128"/>
              </a:rPr>
              <a:t>flight path data are stored as two types of spatial objects: line and point in both the original (longitude, latitude) coordinates and the proper local projections for high-latitude region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.</a:t>
            </a:r>
          </a:p>
          <a:p>
            <a:r>
              <a:rPr lang="en-US" dirty="0"/>
              <a:t>Geospatial data can be accessed through on-line data browser, Matlab, GIS software, Google Earth and other software which supports OGC (Open Geospatial Consortium) standards. </a:t>
            </a:r>
            <a:endParaRPr lang="en-US" dirty="0" smtClean="0"/>
          </a:p>
          <a:p>
            <a:r>
              <a:rPr lang="en-US" dirty="0" smtClean="0"/>
              <a:t>Raw </a:t>
            </a:r>
            <a:r>
              <a:rPr lang="en-US" dirty="0"/>
              <a:t>data in ESRI shapefile, Spatialite, and PostgreSQL database are also available.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6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</a:t>
            </a:r>
            <a:r>
              <a:rPr lang="en-US" dirty="0" smtClean="0"/>
              <a:t>Server </a:t>
            </a:r>
            <a:r>
              <a:rPr lang="en-US" dirty="0"/>
              <a:t>Software Release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6783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Supports expeditions and science analysis</a:t>
            </a:r>
          </a:p>
          <a:p>
            <a:r>
              <a:rPr lang="en-US" dirty="0" smtClean="0"/>
              <a:t>First version released on Jan 8, 2012 (</a:t>
            </a:r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polargrid.org/polargrid/software-release</a:t>
            </a:r>
            <a:r>
              <a:rPr lang="en-US" dirty="0" smtClean="0"/>
              <a:t>)</a:t>
            </a:r>
          </a:p>
          <a:p>
            <a:r>
              <a:rPr lang="en-US" dirty="0" smtClean="0"/>
              <a:t>On-line </a:t>
            </a:r>
            <a:r>
              <a:rPr lang="en-US" dirty="0"/>
              <a:t>data browser </a:t>
            </a:r>
            <a:r>
              <a:rPr lang="en-US" dirty="0" smtClean="0"/>
              <a:t>demo is </a:t>
            </a:r>
            <a:r>
              <a:rPr lang="en-US" dirty="0"/>
              <a:t>accessible at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gf2.ucs.indiana.edu</a:t>
            </a:r>
            <a:endParaRPr lang="en-US" dirty="0" smtClean="0"/>
          </a:p>
          <a:p>
            <a:r>
              <a:rPr lang="en-US" dirty="0"/>
              <a:t>All the flight path data are packed into GIS </a:t>
            </a:r>
            <a:r>
              <a:rPr lang="en-US" dirty="0" smtClean="0"/>
              <a:t>server for standalone operation. </a:t>
            </a:r>
          </a:p>
          <a:p>
            <a:r>
              <a:rPr lang="en-US" dirty="0"/>
              <a:t>GIS server is built on Ubuntu virtual machine (</a:t>
            </a:r>
            <a:r>
              <a:rPr lang="en-US" u="sng" dirty="0">
                <a:hlinkClick r:id="rId4"/>
              </a:rPr>
              <a:t>http://www.ubuntu.com/</a:t>
            </a:r>
            <a:r>
              <a:rPr lang="en-US" dirty="0"/>
              <a:t>) with very low memory requirement; it can be carried on </a:t>
            </a:r>
            <a:r>
              <a:rPr lang="en-US" dirty="0" smtClean="0"/>
              <a:t>a USB drive.</a:t>
            </a:r>
          </a:p>
          <a:p>
            <a:r>
              <a:rPr lang="en-US" dirty="0"/>
              <a:t>We have successfully deployed the GIS server on Amazon EC2 cloud service with the minor updates on </a:t>
            </a:r>
            <a:r>
              <a:rPr lang="en-US" dirty="0" smtClean="0"/>
              <a:t>configuration, FutureGrid support is under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7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GIS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001000" cy="42973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GeoServer (</a:t>
            </a:r>
            <a:r>
              <a:rPr lang="en-US" u="sng" dirty="0">
                <a:hlinkClick r:id="rId2"/>
              </a:rPr>
              <a:t>http://geoserver.org</a:t>
            </a:r>
            <a:r>
              <a:rPr lang="en-US" dirty="0"/>
              <a:t>) provides core GIS </a:t>
            </a:r>
            <a:r>
              <a:rPr lang="en-US" dirty="0" smtClean="0"/>
              <a:t>capabilities, and publishes </a:t>
            </a:r>
            <a:r>
              <a:rPr lang="en-US" dirty="0"/>
              <a:t>data </a:t>
            </a:r>
            <a:r>
              <a:rPr lang="en-US" dirty="0" smtClean="0"/>
              <a:t>using </a:t>
            </a:r>
            <a:r>
              <a:rPr lang="en-US" dirty="0"/>
              <a:t>the OGC standards </a:t>
            </a:r>
            <a:endParaRPr lang="en-US" dirty="0" smtClean="0"/>
          </a:p>
          <a:p>
            <a:r>
              <a:rPr lang="en-US" dirty="0" err="1" smtClean="0"/>
              <a:t>PostGreSQL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://www.postgresql.org/</a:t>
            </a:r>
            <a:r>
              <a:rPr lang="en-US" dirty="0"/>
              <a:t>) provides the data storage for GeoServer and direct geospatial database support through spatial SQL</a:t>
            </a:r>
            <a:r>
              <a:rPr lang="en-US" dirty="0" smtClean="0"/>
              <a:t>. (can use </a:t>
            </a:r>
            <a:r>
              <a:rPr lang="en-US" dirty="0" err="1" smtClean="0"/>
              <a:t>Spatialite</a:t>
            </a:r>
            <a:r>
              <a:rPr lang="en-US" dirty="0" smtClean="0"/>
              <a:t>)</a:t>
            </a:r>
          </a:p>
          <a:p>
            <a:r>
              <a:rPr lang="en-US" dirty="0"/>
              <a:t>Geoprocessing tools include Python scripts </a:t>
            </a:r>
            <a:r>
              <a:rPr lang="en-US" dirty="0" smtClean="0"/>
              <a:t>to </a:t>
            </a:r>
            <a:r>
              <a:rPr lang="en-US" dirty="0"/>
              <a:t>import/output the flight path data in various formats.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8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5567680" cy="210121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Data Browser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4678361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ure JavaScript application</a:t>
            </a:r>
            <a:r>
              <a:rPr lang="en-US" dirty="0"/>
              <a:t>, highly </a:t>
            </a:r>
            <a:r>
              <a:rPr lang="en-US" dirty="0" smtClean="0"/>
              <a:t>customizable, easy to embedded in any website.</a:t>
            </a:r>
          </a:p>
          <a:p>
            <a:r>
              <a:rPr lang="en-US" dirty="0" smtClean="0"/>
              <a:t>Provides direct data download links.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9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733800"/>
            <a:ext cx="2590800" cy="21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5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993</Words>
  <Application>Microsoft Office PowerPoint</Application>
  <PresentationFormat>Letter Paper (8.5x11 in)</PresentationFormat>
  <Paragraphs>106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Title Master</vt:lpstr>
      <vt:lpstr>Slide Master</vt:lpstr>
      <vt:lpstr>Cyberinfrastructure</vt:lpstr>
      <vt:lpstr>Data Analysis Cyberinfrastructure I</vt:lpstr>
      <vt:lpstr>Data Analysis Cyberinfrastructure II</vt:lpstr>
      <vt:lpstr>Data Analysis Cyberinfrastructure</vt:lpstr>
      <vt:lpstr>Field Cyberinfrastructure</vt:lpstr>
      <vt:lpstr>PolarGrid Geospatial Data</vt:lpstr>
      <vt:lpstr>GIS Server Software Release</vt:lpstr>
      <vt:lpstr>Components of GIS Server</vt:lpstr>
      <vt:lpstr>On-line Data Browser</vt:lpstr>
      <vt:lpstr>GIS Server New Development</vt:lpstr>
      <vt:lpstr>Web Service API</vt:lpstr>
      <vt:lpstr>Web Service API Examples</vt:lpstr>
      <vt:lpstr>Web Service: Spatial Operation</vt:lpstr>
      <vt:lpstr>3D Visualizations</vt:lpstr>
      <vt:lpstr>3D Visualizations</vt:lpstr>
      <vt:lpstr>Automatic Layer Determination</vt:lpstr>
      <vt:lpstr>Cloudy View of Computing Workshop and Summer REU</vt:lpstr>
      <vt:lpstr>Improving Field Performance per power and weight</vt:lpstr>
      <vt:lpstr>Early GPU Results</vt:lpstr>
      <vt:lpstr>PowerPoint Presentation</vt:lpstr>
    </vt:vector>
  </TitlesOfParts>
  <Company>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Adam Lohoefener</dc:creator>
  <cp:lastModifiedBy>Geoffrey Fox</cp:lastModifiedBy>
  <cp:revision>101</cp:revision>
  <dcterms:created xsi:type="dcterms:W3CDTF">2011-11-09T21:13:25Z</dcterms:created>
  <dcterms:modified xsi:type="dcterms:W3CDTF">2012-04-24T16:02:32Z</dcterms:modified>
</cp:coreProperties>
</file>