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9" r:id="rId3"/>
    <p:sldId id="256" r:id="rId4"/>
    <p:sldId id="263" r:id="rId5"/>
    <p:sldId id="265" r:id="rId6"/>
    <p:sldId id="264" r:id="rId7"/>
    <p:sldId id="258" r:id="rId8"/>
    <p:sldId id="257" r:id="rId9"/>
    <p:sldId id="266" r:id="rId10"/>
    <p:sldId id="267" r:id="rId11"/>
    <p:sldId id="262" r:id="rId12"/>
    <p:sldId id="261"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88" d="100"/>
          <a:sy n="88" d="100"/>
        </p:scale>
        <p:origin x="66"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E0E70-4B6D-486C-9C8F-E85EE0A8D42D}" type="datetimeFigureOut">
              <a:rPr lang="en-US" smtClean="0"/>
              <a:t>9/26/2013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5D561-5321-4C6B-AFA0-18CD597C2DE3}" type="slidenum">
              <a:rPr lang="en-US" smtClean="0"/>
              <a:t>‹#›</a:t>
            </a:fld>
            <a:endParaRPr lang="en-US"/>
          </a:p>
        </p:txBody>
      </p:sp>
    </p:spTree>
    <p:extLst>
      <p:ext uri="{BB962C8B-B14F-4D97-AF65-F5344CB8AC3E}">
        <p14:creationId xmlns:p14="http://schemas.microsoft.com/office/powerpoint/2010/main" val="363815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7776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41AACE-660C-4A66-B977-6F2B79FAF5E6}"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36AF7-F90A-4D45-A76C-5446059DC3A0}" type="slidenum">
              <a:rPr lang="en-US" smtClean="0"/>
              <a:t>‹#›</a:t>
            </a:fld>
            <a:endParaRPr lang="en-US"/>
          </a:p>
        </p:txBody>
      </p:sp>
    </p:spTree>
    <p:extLst>
      <p:ext uri="{BB962C8B-B14F-4D97-AF65-F5344CB8AC3E}">
        <p14:creationId xmlns:p14="http://schemas.microsoft.com/office/powerpoint/2010/main" val="120850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41AACE-660C-4A66-B977-6F2B79FAF5E6}"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36AF7-F90A-4D45-A76C-5446059DC3A0}" type="slidenum">
              <a:rPr lang="en-US" smtClean="0"/>
              <a:t>‹#›</a:t>
            </a:fld>
            <a:endParaRPr lang="en-US"/>
          </a:p>
        </p:txBody>
      </p:sp>
    </p:spTree>
    <p:extLst>
      <p:ext uri="{BB962C8B-B14F-4D97-AF65-F5344CB8AC3E}">
        <p14:creationId xmlns:p14="http://schemas.microsoft.com/office/powerpoint/2010/main" val="209928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41AACE-660C-4A66-B977-6F2B79FAF5E6}"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36AF7-F90A-4D45-A76C-5446059DC3A0}" type="slidenum">
              <a:rPr lang="en-US" smtClean="0"/>
              <a:t>‹#›</a:t>
            </a:fld>
            <a:endParaRPr lang="en-US"/>
          </a:p>
        </p:txBody>
      </p:sp>
    </p:spTree>
    <p:extLst>
      <p:ext uri="{BB962C8B-B14F-4D97-AF65-F5344CB8AC3E}">
        <p14:creationId xmlns:p14="http://schemas.microsoft.com/office/powerpoint/2010/main" val="2911231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9/26/2013</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15538675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9/26/2013</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9156889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9/26/2013</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39664945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9/26/2013</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18999230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9/26/2013</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14867678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9/26/2013</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29823885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9/26/2013</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18553494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41AACE-660C-4A66-B977-6F2B79FAF5E6}"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36AF7-F90A-4D45-A76C-5446059DC3A0}" type="slidenum">
              <a:rPr lang="en-US" smtClean="0"/>
              <a:t>‹#›</a:t>
            </a:fld>
            <a:endParaRPr lang="en-US"/>
          </a:p>
        </p:txBody>
      </p:sp>
    </p:spTree>
    <p:extLst>
      <p:ext uri="{BB962C8B-B14F-4D97-AF65-F5344CB8AC3E}">
        <p14:creationId xmlns:p14="http://schemas.microsoft.com/office/powerpoint/2010/main" val="146042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1AACE-660C-4A66-B977-6F2B79FAF5E6}"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36AF7-F90A-4D45-A76C-5446059DC3A0}" type="slidenum">
              <a:rPr lang="en-US" smtClean="0"/>
              <a:t>‹#›</a:t>
            </a:fld>
            <a:endParaRPr lang="en-US"/>
          </a:p>
        </p:txBody>
      </p:sp>
    </p:spTree>
    <p:extLst>
      <p:ext uri="{BB962C8B-B14F-4D97-AF65-F5344CB8AC3E}">
        <p14:creationId xmlns:p14="http://schemas.microsoft.com/office/powerpoint/2010/main" val="126212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41AACE-660C-4A66-B977-6F2B79FAF5E6}" type="datetimeFigureOut">
              <a:rPr lang="en-US" smtClean="0"/>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36AF7-F90A-4D45-A76C-5446059DC3A0}" type="slidenum">
              <a:rPr lang="en-US" smtClean="0"/>
              <a:t>‹#›</a:t>
            </a:fld>
            <a:endParaRPr lang="en-US"/>
          </a:p>
        </p:txBody>
      </p:sp>
    </p:spTree>
    <p:extLst>
      <p:ext uri="{BB962C8B-B14F-4D97-AF65-F5344CB8AC3E}">
        <p14:creationId xmlns:p14="http://schemas.microsoft.com/office/powerpoint/2010/main" val="162695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41AACE-660C-4A66-B977-6F2B79FAF5E6}" type="datetimeFigureOut">
              <a:rPr lang="en-US" smtClean="0"/>
              <a:t>9/26/2013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36AF7-F90A-4D45-A76C-5446059DC3A0}" type="slidenum">
              <a:rPr lang="en-US" smtClean="0"/>
              <a:t>‹#›</a:t>
            </a:fld>
            <a:endParaRPr lang="en-US"/>
          </a:p>
        </p:txBody>
      </p:sp>
    </p:spTree>
    <p:extLst>
      <p:ext uri="{BB962C8B-B14F-4D97-AF65-F5344CB8AC3E}">
        <p14:creationId xmlns:p14="http://schemas.microsoft.com/office/powerpoint/2010/main" val="12701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41AACE-660C-4A66-B977-6F2B79FAF5E6}" type="datetimeFigureOut">
              <a:rPr lang="en-US" smtClean="0"/>
              <a:t>9/26/2013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36AF7-F90A-4D45-A76C-5446059DC3A0}" type="slidenum">
              <a:rPr lang="en-US" smtClean="0"/>
              <a:t>‹#›</a:t>
            </a:fld>
            <a:endParaRPr lang="en-US"/>
          </a:p>
        </p:txBody>
      </p:sp>
    </p:spTree>
    <p:extLst>
      <p:ext uri="{BB962C8B-B14F-4D97-AF65-F5344CB8AC3E}">
        <p14:creationId xmlns:p14="http://schemas.microsoft.com/office/powerpoint/2010/main" val="212983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1AACE-660C-4A66-B977-6F2B79FAF5E6}" type="datetimeFigureOut">
              <a:rPr lang="en-US" smtClean="0"/>
              <a:t>9/26/2013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36AF7-F90A-4D45-A76C-5446059DC3A0}" type="slidenum">
              <a:rPr lang="en-US" smtClean="0"/>
              <a:t>‹#›</a:t>
            </a:fld>
            <a:endParaRPr lang="en-US"/>
          </a:p>
        </p:txBody>
      </p:sp>
    </p:spTree>
    <p:extLst>
      <p:ext uri="{BB962C8B-B14F-4D97-AF65-F5344CB8AC3E}">
        <p14:creationId xmlns:p14="http://schemas.microsoft.com/office/powerpoint/2010/main" val="202444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1AACE-660C-4A66-B977-6F2B79FAF5E6}" type="datetimeFigureOut">
              <a:rPr lang="en-US" smtClean="0"/>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36AF7-F90A-4D45-A76C-5446059DC3A0}" type="slidenum">
              <a:rPr lang="en-US" smtClean="0"/>
              <a:t>‹#›</a:t>
            </a:fld>
            <a:endParaRPr lang="en-US"/>
          </a:p>
        </p:txBody>
      </p:sp>
    </p:spTree>
    <p:extLst>
      <p:ext uri="{BB962C8B-B14F-4D97-AF65-F5344CB8AC3E}">
        <p14:creationId xmlns:p14="http://schemas.microsoft.com/office/powerpoint/2010/main" val="182953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1AACE-660C-4A66-B977-6F2B79FAF5E6}" type="datetimeFigureOut">
              <a:rPr lang="en-US" smtClean="0"/>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36AF7-F90A-4D45-A76C-5446059DC3A0}" type="slidenum">
              <a:rPr lang="en-US" smtClean="0"/>
              <a:t>‹#›</a:t>
            </a:fld>
            <a:endParaRPr lang="en-US"/>
          </a:p>
        </p:txBody>
      </p:sp>
    </p:spTree>
    <p:extLst>
      <p:ext uri="{BB962C8B-B14F-4D97-AF65-F5344CB8AC3E}">
        <p14:creationId xmlns:p14="http://schemas.microsoft.com/office/powerpoint/2010/main" val="97400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hyperlink" Target="https://portal.futuregrid.org/" TargetMode="Externa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1AACE-660C-4A66-B977-6F2B79FAF5E6}" type="datetimeFigureOut">
              <a:rPr lang="en-US" smtClean="0"/>
              <a:t>9/26/2013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36AF7-F90A-4D45-A76C-5446059DC3A0}" type="slidenum">
              <a:rPr lang="en-US" smtClean="0"/>
              <a:t>‹#›</a:t>
            </a:fld>
            <a:endParaRPr lang="en-US"/>
          </a:p>
        </p:txBody>
      </p:sp>
    </p:spTree>
    <p:extLst>
      <p:ext uri="{BB962C8B-B14F-4D97-AF65-F5344CB8AC3E}">
        <p14:creationId xmlns:p14="http://schemas.microsoft.com/office/powerpoint/2010/main" val="2883638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9/26/2013</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2701902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research.microsoft.com/en-us/collaboration/fourthparadig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71" t="10154" r="12930" b="18391"/>
          <a:stretch/>
        </p:blipFill>
        <p:spPr>
          <a:xfrm>
            <a:off x="0" y="0"/>
            <a:ext cx="9081413" cy="6858000"/>
          </a:xfrm>
          <a:prstGeom prst="rect">
            <a:avLst/>
          </a:prstGeom>
        </p:spPr>
      </p:pic>
    </p:spTree>
    <p:extLst>
      <p:ext uri="{BB962C8B-B14F-4D97-AF65-F5344CB8AC3E}">
        <p14:creationId xmlns:p14="http://schemas.microsoft.com/office/powerpoint/2010/main" val="3794695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35" y="267155"/>
            <a:ext cx="7886700" cy="1325563"/>
          </a:xfrm>
        </p:spPr>
        <p:txBody>
          <a:bodyPr>
            <a:normAutofit/>
          </a:bodyPr>
          <a:lstStyle/>
          <a:p>
            <a:pPr algn="ctr"/>
            <a:r>
              <a:rPr lang="en-US" sz="4800" b="1" dirty="0" smtClean="0">
                <a:latin typeface="+mn-lt"/>
              </a:rPr>
              <a:t>DIKW Pipeline</a:t>
            </a:r>
            <a:endParaRPr lang="en-US" sz="4800" b="1" dirty="0">
              <a:latin typeface="+mn-lt"/>
            </a:endParaRPr>
          </a:p>
        </p:txBody>
      </p:sp>
      <p:sp>
        <p:nvSpPr>
          <p:cNvPr id="3" name="Content Placeholder 2"/>
          <p:cNvSpPr>
            <a:spLocks noGrp="1"/>
          </p:cNvSpPr>
          <p:nvPr>
            <p:ph idx="1"/>
          </p:nvPr>
        </p:nvSpPr>
        <p:spPr>
          <a:xfrm>
            <a:off x="141514" y="1825625"/>
            <a:ext cx="8373836" cy="4351338"/>
          </a:xfrm>
        </p:spPr>
        <p:txBody>
          <a:bodyPr/>
          <a:lstStyle/>
          <a:p>
            <a:r>
              <a:rPr lang="en-US" dirty="0" smtClean="0"/>
              <a:t>(raw) </a:t>
            </a:r>
            <a:r>
              <a:rPr lang="en-US" b="1" dirty="0" smtClean="0"/>
              <a:t>Data</a:t>
            </a:r>
            <a:r>
              <a:rPr lang="en-US" dirty="0" smtClean="0"/>
              <a:t> </a:t>
            </a:r>
            <a:r>
              <a:rPr lang="en-US" dirty="0" smtClean="0">
                <a:sym typeface="Wingdings" panose="05000000000000000000" pitchFamily="2" charset="2"/>
              </a:rPr>
              <a:t></a:t>
            </a:r>
            <a:r>
              <a:rPr lang="en-US" b="1" dirty="0" smtClean="0">
                <a:sym typeface="Wingdings" panose="05000000000000000000" pitchFamily="2" charset="2"/>
              </a:rPr>
              <a:t> Information </a:t>
            </a:r>
            <a:r>
              <a:rPr lang="en-US" dirty="0" smtClean="0">
                <a:sym typeface="Wingdings" panose="05000000000000000000" pitchFamily="2" charset="2"/>
              </a:rPr>
              <a:t> </a:t>
            </a:r>
            <a:r>
              <a:rPr lang="en-US" b="1" dirty="0" smtClean="0">
                <a:sym typeface="Wingdings" panose="05000000000000000000" pitchFamily="2" charset="2"/>
              </a:rPr>
              <a:t>Knowledge</a:t>
            </a:r>
            <a:r>
              <a:rPr lang="en-US" dirty="0" smtClean="0">
                <a:sym typeface="Wingdings" panose="05000000000000000000" pitchFamily="2" charset="2"/>
              </a:rPr>
              <a:t>  </a:t>
            </a:r>
            <a:r>
              <a:rPr lang="en-US" b="1" dirty="0" smtClean="0">
                <a:sym typeface="Wingdings" panose="05000000000000000000" pitchFamily="2" charset="2"/>
              </a:rPr>
              <a:t>Wisdom</a:t>
            </a:r>
            <a:r>
              <a:rPr lang="en-US" dirty="0" smtClean="0">
                <a:sym typeface="Wingdings" panose="05000000000000000000" pitchFamily="2" charset="2"/>
              </a:rPr>
              <a:t>, </a:t>
            </a:r>
            <a:r>
              <a:rPr lang="en-US" b="1" dirty="0" smtClean="0">
                <a:sym typeface="Wingdings" panose="05000000000000000000" pitchFamily="2" charset="2"/>
              </a:rPr>
              <a:t>Decisions</a:t>
            </a:r>
            <a:r>
              <a:rPr lang="en-US" dirty="0" smtClean="0">
                <a:sym typeface="Wingdings" panose="05000000000000000000" pitchFamily="2" charset="2"/>
              </a:rPr>
              <a:t>, </a:t>
            </a:r>
            <a:r>
              <a:rPr lang="en-US" b="1" dirty="0" smtClean="0">
                <a:sym typeface="Wingdings" panose="05000000000000000000" pitchFamily="2" charset="2"/>
              </a:rPr>
              <a:t>Policy</a:t>
            </a:r>
            <a:r>
              <a:rPr lang="en-US" dirty="0" smtClean="0">
                <a:sym typeface="Wingdings" panose="05000000000000000000" pitchFamily="2" charset="2"/>
              </a:rPr>
              <a:t>, </a:t>
            </a:r>
            <a:r>
              <a:rPr lang="en-US" b="1" dirty="0" smtClean="0">
                <a:sym typeface="Wingdings" panose="05000000000000000000" pitchFamily="2" charset="2"/>
              </a:rPr>
              <a:t>Benefit</a:t>
            </a:r>
            <a:r>
              <a:rPr lang="en-US" dirty="0" smtClean="0">
                <a:sym typeface="Wingdings" panose="05000000000000000000" pitchFamily="2" charset="2"/>
              </a:rPr>
              <a:t> ….</a:t>
            </a:r>
          </a:p>
          <a:p>
            <a:r>
              <a:rPr lang="en-US" b="1" dirty="0" smtClean="0">
                <a:sym typeface="Wingdings" panose="05000000000000000000" pitchFamily="2" charset="2"/>
              </a:rPr>
              <a:t>Big data </a:t>
            </a:r>
            <a:r>
              <a:rPr lang="en-US" dirty="0" smtClean="0">
                <a:sym typeface="Wingdings" panose="05000000000000000000" pitchFamily="2" charset="2"/>
              </a:rPr>
              <a:t>refers to all stages of pipeline e.g. it includes “Big Benefit”</a:t>
            </a:r>
          </a:p>
          <a:p>
            <a:r>
              <a:rPr lang="en-US" b="1" dirty="0" smtClean="0">
                <a:sym typeface="Wingdings" panose="05000000000000000000" pitchFamily="2" charset="2"/>
              </a:rPr>
              <a:t>Analytics</a:t>
            </a:r>
            <a:r>
              <a:rPr lang="en-US" dirty="0" smtClean="0">
                <a:sym typeface="Wingdings" panose="05000000000000000000" pitchFamily="2" charset="2"/>
              </a:rPr>
              <a:t> at each  stage but especially at </a:t>
            </a:r>
            <a:br>
              <a:rPr lang="en-US" dirty="0" smtClean="0">
                <a:sym typeface="Wingdings" panose="05000000000000000000" pitchFamily="2" charset="2"/>
              </a:rPr>
            </a:br>
            <a:r>
              <a:rPr lang="en-US" dirty="0" smtClean="0">
                <a:sym typeface="Wingdings" panose="05000000000000000000" pitchFamily="2" charset="2"/>
              </a:rPr>
              <a:t>Information  Knowledge transformation</a:t>
            </a:r>
            <a:endParaRPr lang="en-US" dirty="0">
              <a:sym typeface="Wingdings" panose="05000000000000000000" pitchFamily="2" charset="2"/>
            </a:endParaRPr>
          </a:p>
          <a:p>
            <a:r>
              <a:rPr lang="en-US" b="1" dirty="0" smtClean="0">
                <a:sym typeface="Wingdings" panose="05000000000000000000" pitchFamily="2" charset="2"/>
              </a:rPr>
              <a:t>Information as a Service </a:t>
            </a:r>
            <a:r>
              <a:rPr lang="en-US" dirty="0" smtClean="0">
                <a:sym typeface="Wingdings" panose="05000000000000000000" pitchFamily="2" charset="2"/>
              </a:rPr>
              <a:t>(cloud hosted NOSQL or SQL repository) transformed by </a:t>
            </a:r>
            <a:r>
              <a:rPr lang="en-US" b="1" dirty="0" smtClean="0">
                <a:sym typeface="Wingdings" panose="05000000000000000000" pitchFamily="2" charset="2"/>
              </a:rPr>
              <a:t>Software as a Service </a:t>
            </a:r>
            <a:r>
              <a:rPr lang="en-US" dirty="0" smtClean="0">
                <a:sym typeface="Wingdings" panose="05000000000000000000" pitchFamily="2" charset="2"/>
              </a:rPr>
              <a:t>(Image Processing, Collaborative Filtering ….) gives </a:t>
            </a:r>
            <a:r>
              <a:rPr lang="en-US" b="1" dirty="0" smtClean="0">
                <a:sym typeface="Wingdings" panose="05000000000000000000" pitchFamily="2" charset="2"/>
              </a:rPr>
              <a:t>Knowledge as a Service</a:t>
            </a:r>
            <a:endParaRPr lang="en-US" b="1" dirty="0"/>
          </a:p>
        </p:txBody>
      </p:sp>
    </p:spTree>
    <p:extLst>
      <p:ext uri="{BB962C8B-B14F-4D97-AF65-F5344CB8AC3E}">
        <p14:creationId xmlns:p14="http://schemas.microsoft.com/office/powerpoint/2010/main" val="184967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121330"/>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fontScale="85000" lnSpcReduction="2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Tree>
    <p:extLst>
      <p:ext uri="{BB962C8B-B14F-4D97-AF65-F5344CB8AC3E}">
        <p14:creationId xmlns:p14="http://schemas.microsoft.com/office/powerpoint/2010/main" val="250905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1743"/>
          </a:xfrm>
        </p:spPr>
        <p:txBody>
          <a:bodyPr>
            <a:normAutofit/>
          </a:bodyPr>
          <a:lstStyle/>
          <a:p>
            <a:pPr algn="ctr"/>
            <a:r>
              <a:rPr lang="en-US" sz="3600" b="1" dirty="0" smtClean="0">
                <a:latin typeface="+mn-lt"/>
              </a:rPr>
              <a:t>51 Detailed Use Cases: Many TB’s to many PB’s</a:t>
            </a:r>
            <a:endParaRPr lang="en-US" sz="3600" b="1" dirty="0">
              <a:latin typeface="+mn-lt"/>
            </a:endParaRPr>
          </a:p>
        </p:txBody>
      </p:sp>
      <p:sp>
        <p:nvSpPr>
          <p:cNvPr id="3" name="Content Placeholder 2"/>
          <p:cNvSpPr>
            <a:spLocks noGrp="1"/>
          </p:cNvSpPr>
          <p:nvPr>
            <p:ph idx="1"/>
          </p:nvPr>
        </p:nvSpPr>
        <p:spPr>
          <a:xfrm>
            <a:off x="0" y="718458"/>
            <a:ext cx="9144000" cy="6139542"/>
          </a:xfrm>
        </p:spPr>
        <p:txBody>
          <a:bodyPr>
            <a:normAutofit fontScale="70000" lnSpcReduction="20000"/>
          </a:bodyPr>
          <a:lstStyle/>
          <a:p>
            <a:r>
              <a:rPr lang="en-US" dirty="0" smtClean="0">
                <a:solidFill>
                  <a:srgbClr val="FF0000"/>
                </a:solidFill>
              </a:rPr>
              <a:t>Record analysis requirements, data volume, velocity, variety, software and analytics etc.</a:t>
            </a:r>
          </a:p>
          <a:p>
            <a:r>
              <a:rPr lang="en-US" b="1" dirty="0" smtClean="0"/>
              <a:t>Government </a:t>
            </a:r>
            <a:r>
              <a:rPr lang="en-US" b="1" dirty="0"/>
              <a:t>Operation: </a:t>
            </a:r>
            <a:r>
              <a:rPr lang="en-US" dirty="0"/>
              <a:t>National Archives and Records </a:t>
            </a:r>
            <a:r>
              <a:rPr lang="en-US" dirty="0" smtClean="0"/>
              <a:t>Administration, Census Bureau</a:t>
            </a:r>
          </a:p>
          <a:p>
            <a:r>
              <a:rPr lang="en-US" b="1" dirty="0" smtClean="0"/>
              <a:t>Commercial: </a:t>
            </a:r>
            <a:r>
              <a:rPr lang="en-US" dirty="0" smtClean="0"/>
              <a:t>Finance in Cloud, Cloud Backup, </a:t>
            </a:r>
            <a:r>
              <a:rPr lang="en-US" dirty="0" err="1" smtClean="0"/>
              <a:t>Mendeley</a:t>
            </a:r>
            <a:r>
              <a:rPr lang="en-US" dirty="0" smtClean="0"/>
              <a:t> (Citations), Netflix, Web Search, Digital Materials, Cargo shipping (as in UPS)</a:t>
            </a:r>
          </a:p>
          <a:p>
            <a:r>
              <a:rPr lang="en-US" b="1" dirty="0" smtClean="0"/>
              <a:t>Defense: </a:t>
            </a:r>
            <a:r>
              <a:rPr lang="en-US" dirty="0" smtClean="0"/>
              <a:t>Sensors, Image surveillance, Situation Assessment</a:t>
            </a:r>
          </a:p>
          <a:p>
            <a:r>
              <a:rPr lang="en-US" b="1" dirty="0" smtClean="0"/>
              <a:t>Healthcare and Life Sciences: </a:t>
            </a:r>
            <a:r>
              <a:rPr lang="en-US" dirty="0" smtClean="0"/>
              <a:t>Medical records, Graph and Probabilistic analysis, Pathology, </a:t>
            </a:r>
            <a:r>
              <a:rPr lang="en-US" dirty="0" err="1" smtClean="0"/>
              <a:t>Bioimaging</a:t>
            </a:r>
            <a:r>
              <a:rPr lang="en-US" dirty="0" smtClean="0"/>
              <a:t>, Genomics, Epidemiology, People Activity models, Biodiversity</a:t>
            </a:r>
          </a:p>
          <a:p>
            <a:r>
              <a:rPr lang="en-US" b="1" dirty="0"/>
              <a:t>Deep Learning and Social </a:t>
            </a:r>
            <a:r>
              <a:rPr lang="en-US" b="1" dirty="0" smtClean="0"/>
              <a:t>Media: </a:t>
            </a:r>
            <a:r>
              <a:rPr lang="en-US" dirty="0" smtClean="0"/>
              <a:t>Driving Car, </a:t>
            </a:r>
            <a:r>
              <a:rPr lang="en-US" dirty="0" err="1" smtClean="0"/>
              <a:t>Geolocate</a:t>
            </a:r>
            <a:r>
              <a:rPr lang="en-US" dirty="0" smtClean="0"/>
              <a:t> images, Twitter, Crowd Sourcing, Network Science, NIST benchmark datasets</a:t>
            </a:r>
          </a:p>
          <a:p>
            <a:r>
              <a:rPr lang="en-US" b="1" dirty="0"/>
              <a:t>The Ecosystem for </a:t>
            </a:r>
            <a:r>
              <a:rPr lang="en-US" b="1" dirty="0" smtClean="0"/>
              <a:t>Research: </a:t>
            </a:r>
            <a:r>
              <a:rPr lang="en-US" dirty="0" smtClean="0"/>
              <a:t>Metadata, Collaboration, Language Translation, Light source experiments</a:t>
            </a:r>
          </a:p>
          <a:p>
            <a:r>
              <a:rPr lang="en-US" b="1" dirty="0"/>
              <a:t>Astronomy and </a:t>
            </a:r>
            <a:r>
              <a:rPr lang="en-US" b="1" dirty="0" smtClean="0"/>
              <a:t>Physics: </a:t>
            </a:r>
            <a:r>
              <a:rPr lang="en-US" dirty="0" smtClean="0"/>
              <a:t>Sky Surveys compared to simulation, Large Hadron Collider at CERN, Belle Accelerator II in Japan</a:t>
            </a:r>
          </a:p>
          <a:p>
            <a:r>
              <a:rPr lang="en-US" b="1" dirty="0" smtClean="0"/>
              <a:t>Earth</a:t>
            </a:r>
            <a:r>
              <a:rPr lang="en-US" b="1" dirty="0"/>
              <a:t>, Environmental and Polar </a:t>
            </a:r>
            <a:r>
              <a:rPr lang="en-US" b="1" dirty="0" smtClean="0"/>
              <a:t>Science: </a:t>
            </a:r>
            <a:r>
              <a:rPr lang="en-US" dirty="0" smtClean="0"/>
              <a:t>Radar Scattering in Atmosphere, Earthquake, Ocean, Earth Observation, Ice sheet Radar scattering, Earth radar mapping, Climate simulation datasets, Atmospheric </a:t>
            </a:r>
            <a:r>
              <a:rPr lang="en-US" dirty="0"/>
              <a:t>turbulence identification, Subsurface </a:t>
            </a:r>
            <a:r>
              <a:rPr lang="en-US" dirty="0" smtClean="0"/>
              <a:t>Biogeochemistry (microbes </a:t>
            </a:r>
            <a:r>
              <a:rPr lang="en-US" dirty="0"/>
              <a:t>to watersheds), AmeriFlux and FLUXNET </a:t>
            </a:r>
            <a:r>
              <a:rPr lang="en-US" dirty="0" smtClean="0"/>
              <a:t>gas sensors</a:t>
            </a:r>
          </a:p>
          <a:p>
            <a:r>
              <a:rPr lang="en-US" b="1" dirty="0" smtClean="0"/>
              <a:t>Energy: </a:t>
            </a:r>
            <a:r>
              <a:rPr lang="en-US" dirty="0" smtClean="0"/>
              <a:t>Smart grid</a:t>
            </a:r>
            <a:endParaRPr lang="en-US" dirty="0"/>
          </a:p>
        </p:txBody>
      </p:sp>
    </p:spTree>
    <p:extLst>
      <p:ext uri="{BB962C8B-B14F-4D97-AF65-F5344CB8AC3E}">
        <p14:creationId xmlns:p14="http://schemas.microsoft.com/office/powerpoint/2010/main" val="2111724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478" y="0"/>
            <a:ext cx="7886700" cy="1325563"/>
          </a:xfrm>
        </p:spPr>
        <p:txBody>
          <a:bodyPr/>
          <a:lstStyle/>
          <a:p>
            <a:pPr algn="ctr"/>
            <a:r>
              <a:rPr lang="en-US" b="1" dirty="0" smtClean="0">
                <a:latin typeface="+mn-lt"/>
              </a:rPr>
              <a:t>Current NIST Definition</a:t>
            </a:r>
            <a:endParaRPr lang="en-US" b="1" dirty="0">
              <a:latin typeface="+mn-lt"/>
            </a:endParaRPr>
          </a:p>
        </p:txBody>
      </p:sp>
      <p:sp>
        <p:nvSpPr>
          <p:cNvPr id="5" name="Content Placeholder 4"/>
          <p:cNvSpPr>
            <a:spLocks noGrp="1"/>
          </p:cNvSpPr>
          <p:nvPr>
            <p:ph idx="1"/>
          </p:nvPr>
        </p:nvSpPr>
        <p:spPr>
          <a:xfrm>
            <a:off x="0" y="1074511"/>
            <a:ext cx="9144000" cy="4351338"/>
          </a:xfrm>
        </p:spPr>
        <p:txBody>
          <a:bodyPr>
            <a:normAutofit/>
          </a:bodyPr>
          <a:lstStyle/>
          <a:p>
            <a:r>
              <a:rPr lang="en-US" b="1" i="1" dirty="0" smtClean="0"/>
              <a:t>NIST Big </a:t>
            </a:r>
            <a:r>
              <a:rPr lang="en-US" b="1" i="1" dirty="0"/>
              <a:t>data</a:t>
            </a:r>
            <a:r>
              <a:rPr lang="en-US" i="1" dirty="0"/>
              <a:t> consists of </a:t>
            </a:r>
            <a:r>
              <a:rPr lang="en-US" i="1" u="sng" dirty="0"/>
              <a:t>advanced</a:t>
            </a:r>
            <a:r>
              <a:rPr lang="en-US" i="1" dirty="0"/>
              <a:t> techniques that harness </a:t>
            </a:r>
            <a:r>
              <a:rPr lang="en-US" i="1" u="sng" dirty="0"/>
              <a:t>independent</a:t>
            </a:r>
            <a:r>
              <a:rPr lang="en-US" i="1" dirty="0"/>
              <a:t> resources for building </a:t>
            </a:r>
            <a:r>
              <a:rPr lang="en-US" i="1" u="sng" dirty="0"/>
              <a:t>scalable</a:t>
            </a:r>
            <a:r>
              <a:rPr lang="en-US" i="1" dirty="0"/>
              <a:t> data systems when the characteristics of the datasets require new architectures for efficient storage, manipulation, and analysis.</a:t>
            </a:r>
            <a:endParaRPr lang="en-US" dirty="0"/>
          </a:p>
          <a:p>
            <a:r>
              <a:rPr lang="en-US" dirty="0"/>
              <a:t>Big  data  is  where  the  data  volume,  acquisition  velocity,  or  data  representation  limits  the  ability  to  perform  effective   analysis  using  traditional  relational  approaches  or  requires   the  use  of  significant  horizontal  </a:t>
            </a:r>
            <a:r>
              <a:rPr lang="en-US" dirty="0" smtClean="0"/>
              <a:t>scaling (more nodes)  </a:t>
            </a:r>
            <a:r>
              <a:rPr lang="en-US" dirty="0"/>
              <a:t>for  efficient   processing</a:t>
            </a:r>
          </a:p>
        </p:txBody>
      </p:sp>
    </p:spTree>
    <p:extLst>
      <p:ext uri="{BB962C8B-B14F-4D97-AF65-F5344CB8AC3E}">
        <p14:creationId xmlns:p14="http://schemas.microsoft.com/office/powerpoint/2010/main" val="475677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
        <p:nvSpPr>
          <p:cNvPr id="6" name="TextBox 5"/>
          <p:cNvSpPr txBox="1"/>
          <p:nvPr/>
        </p:nvSpPr>
        <p:spPr>
          <a:xfrm>
            <a:off x="1143000" y="6352143"/>
            <a:ext cx="5629618" cy="369332"/>
          </a:xfrm>
          <a:prstGeom prst="rect">
            <a:avLst/>
          </a:prstGeom>
          <a:solidFill>
            <a:schemeClr val="bg1"/>
          </a:solidFill>
        </p:spPr>
        <p:txBody>
          <a:bodyPr wrap="none" rtlCol="0">
            <a:spAutoFit/>
          </a:bodyPr>
          <a:lstStyle/>
          <a:p>
            <a:r>
              <a:rPr lang="en-US" dirty="0" smtClean="0"/>
              <a:t>Meeker/Wu May 29 2013 Internet Trends D11 Conference </a:t>
            </a:r>
            <a:endParaRPr lang="en-US" dirty="0"/>
          </a:p>
        </p:txBody>
      </p:sp>
      <p:grpSp>
        <p:nvGrpSpPr>
          <p:cNvPr id="8" name="Group 7"/>
          <p:cNvGrpSpPr/>
          <p:nvPr/>
        </p:nvGrpSpPr>
        <p:grpSpPr>
          <a:xfrm>
            <a:off x="0" y="104521"/>
            <a:ext cx="9144000" cy="6851450"/>
            <a:chOff x="0" y="104521"/>
            <a:chExt cx="9144000" cy="6851450"/>
          </a:xfrm>
        </p:grpSpPr>
        <p:grpSp>
          <p:nvGrpSpPr>
            <p:cNvPr id="3" name="Group 2"/>
            <p:cNvGrpSpPr/>
            <p:nvPr/>
          </p:nvGrpSpPr>
          <p:grpSpPr>
            <a:xfrm>
              <a:off x="0" y="104521"/>
              <a:ext cx="9144000" cy="6851450"/>
              <a:chOff x="0" y="6550"/>
              <a:chExt cx="9144000" cy="6851450"/>
            </a:xfrm>
          </p:grpSpPr>
          <p:pic>
            <p:nvPicPr>
              <p:cNvPr id="5" name="Picture 4"/>
              <p:cNvPicPr>
                <a:picLocks noChangeAspect="1"/>
              </p:cNvPicPr>
              <p:nvPr/>
            </p:nvPicPr>
            <p:blipFill>
              <a:blip r:embed="rId2"/>
              <a:stretch>
                <a:fillRect/>
              </a:stretch>
            </p:blipFill>
            <p:spPr>
              <a:xfrm>
                <a:off x="0" y="6550"/>
                <a:ext cx="9144000" cy="6851450"/>
              </a:xfrm>
              <a:prstGeom prst="rect">
                <a:avLst/>
              </a:prstGeom>
            </p:spPr>
          </p:pic>
          <p:sp>
            <p:nvSpPr>
              <p:cNvPr id="2" name="TextBox 1"/>
              <p:cNvSpPr txBox="1"/>
              <p:nvPr/>
            </p:nvSpPr>
            <p:spPr>
              <a:xfrm>
                <a:off x="1993473" y="3113314"/>
                <a:ext cx="5157053" cy="830997"/>
              </a:xfrm>
              <a:prstGeom prst="rect">
                <a:avLst/>
              </a:prstGeom>
              <a:noFill/>
            </p:spPr>
            <p:txBody>
              <a:bodyPr wrap="none" rtlCol="0">
                <a:spAutoFit/>
              </a:bodyPr>
              <a:lstStyle/>
              <a:p>
                <a:r>
                  <a:rPr lang="en-US" sz="2400" b="1" dirty="0" err="1" smtClean="0"/>
                  <a:t>Zettabyte</a:t>
                </a:r>
                <a:r>
                  <a:rPr lang="en-US" sz="2400" b="1" dirty="0" smtClean="0"/>
                  <a:t> = 1 million Petabytes</a:t>
                </a:r>
              </a:p>
              <a:p>
                <a:r>
                  <a:rPr lang="en-US" sz="2400" b="1" dirty="0" smtClean="0"/>
                  <a:t>IP Traffic ~ 1 </a:t>
                </a:r>
                <a:r>
                  <a:rPr lang="en-US" sz="2400" b="1" dirty="0" err="1" smtClean="0"/>
                  <a:t>Zettabyte</a:t>
                </a:r>
                <a:r>
                  <a:rPr lang="en-US" sz="2400" b="1" dirty="0" smtClean="0"/>
                  <a:t> per year in 2015</a:t>
                </a:r>
                <a:endParaRPr lang="en-US" sz="2400" b="1" dirty="0"/>
              </a:p>
            </p:txBody>
          </p:sp>
        </p:grpSp>
        <p:sp>
          <p:nvSpPr>
            <p:cNvPr id="7" name="TextBox 6"/>
            <p:cNvSpPr txBox="1"/>
            <p:nvPr/>
          </p:nvSpPr>
          <p:spPr>
            <a:xfrm>
              <a:off x="3007276" y="2100943"/>
              <a:ext cx="3201839" cy="369332"/>
            </a:xfrm>
            <a:prstGeom prst="rect">
              <a:avLst/>
            </a:prstGeom>
            <a:noFill/>
          </p:spPr>
          <p:txBody>
            <a:bodyPr wrap="none" rtlCol="0">
              <a:spAutoFit/>
            </a:bodyPr>
            <a:lstStyle/>
            <a:p>
              <a:r>
                <a:rPr lang="en-US" b="1" dirty="0" smtClean="0"/>
                <a:t>Slightly faster than Moore’s law</a:t>
              </a:r>
              <a:endParaRPr lang="en-US" b="1" dirty="0"/>
            </a:p>
          </p:txBody>
        </p:sp>
      </p:grpSp>
    </p:spTree>
    <p:extLst>
      <p:ext uri="{BB962C8B-B14F-4D97-AF65-F5344CB8AC3E}">
        <p14:creationId xmlns:p14="http://schemas.microsoft.com/office/powerpoint/2010/main" val="1392700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73"/>
            <a:ext cx="9144000" cy="6858000"/>
          </a:xfrm>
          <a:prstGeom prst="rect">
            <a:avLst/>
          </a:prstGeom>
        </p:spPr>
      </p:pic>
      <p:sp>
        <p:nvSpPr>
          <p:cNvPr id="4" name="Rectangle 3"/>
          <p:cNvSpPr/>
          <p:nvPr/>
        </p:nvSpPr>
        <p:spPr>
          <a:xfrm>
            <a:off x="762000" y="6400800"/>
            <a:ext cx="4232954" cy="369332"/>
          </a:xfrm>
          <a:prstGeom prst="rect">
            <a:avLst/>
          </a:prstGeom>
          <a:solidFill>
            <a:schemeClr val="bg1"/>
          </a:solidFill>
        </p:spPr>
        <p:txBody>
          <a:bodyPr wrap="none">
            <a:spAutoFit/>
          </a:bodyPr>
          <a:lstStyle/>
          <a:p>
            <a:r>
              <a:rPr lang="en-US" dirty="0">
                <a:solidFill>
                  <a:prstClr val="black"/>
                </a:solidFill>
              </a:rPr>
              <a:t>http://www.genome.gov/sequencingcosts/</a:t>
            </a:r>
          </a:p>
        </p:txBody>
      </p:sp>
      <p:sp>
        <p:nvSpPr>
          <p:cNvPr id="5" name="Rectangle 4"/>
          <p:cNvSpPr/>
          <p:nvPr/>
        </p:nvSpPr>
        <p:spPr>
          <a:xfrm>
            <a:off x="5801135" y="3352800"/>
            <a:ext cx="2480615" cy="369332"/>
          </a:xfrm>
          <a:prstGeom prst="rect">
            <a:avLst/>
          </a:prstGeom>
          <a:solidFill>
            <a:schemeClr val="bg1"/>
          </a:solidFill>
        </p:spPr>
        <p:txBody>
          <a:bodyPr wrap="none">
            <a:spAutoFit/>
          </a:bodyPr>
          <a:lstStyle/>
          <a:p>
            <a:r>
              <a:rPr lang="en-US" dirty="0">
                <a:solidFill>
                  <a:prstClr val="black"/>
                </a:solidFill>
              </a:rPr>
              <a:t>Faster than Moore’s Law</a:t>
            </a:r>
            <a:endParaRPr lang="en-US" dirty="0">
              <a:solidFill>
                <a:prstClr val="black"/>
              </a:solidFill>
            </a:endParaRPr>
          </a:p>
        </p:txBody>
      </p:sp>
      <p:sp>
        <p:nvSpPr>
          <p:cNvPr id="7" name="Rectangle 6"/>
          <p:cNvSpPr/>
          <p:nvPr/>
        </p:nvSpPr>
        <p:spPr>
          <a:xfrm>
            <a:off x="7871054" y="4669909"/>
            <a:ext cx="930319" cy="369332"/>
          </a:xfrm>
          <a:prstGeom prst="rect">
            <a:avLst/>
          </a:prstGeom>
          <a:solidFill>
            <a:schemeClr val="bg1"/>
          </a:solidFill>
        </p:spPr>
        <p:txBody>
          <a:bodyPr wrap="none">
            <a:spAutoFit/>
          </a:bodyPr>
          <a:lstStyle/>
          <a:p>
            <a:r>
              <a:rPr lang="en-US" dirty="0">
                <a:solidFill>
                  <a:prstClr val="black"/>
                </a:solidFill>
              </a:rPr>
              <a:t>Slower?</a:t>
            </a:r>
            <a:endParaRPr lang="en-US" dirty="0">
              <a:solidFill>
                <a:prstClr val="black"/>
              </a:solidFill>
            </a:endParaRPr>
          </a:p>
        </p:txBody>
      </p:sp>
      <p:sp>
        <p:nvSpPr>
          <p:cNvPr id="8" name="TextBox 7"/>
          <p:cNvSpPr txBox="1"/>
          <p:nvPr/>
        </p:nvSpPr>
        <p:spPr>
          <a:xfrm>
            <a:off x="762000" y="2506414"/>
            <a:ext cx="3773315" cy="1692771"/>
          </a:xfrm>
          <a:prstGeom prst="rect">
            <a:avLst/>
          </a:prstGeom>
          <a:solidFill>
            <a:schemeClr val="bg1"/>
          </a:solidFill>
        </p:spPr>
        <p:txBody>
          <a:bodyPr wrap="square" rtlCol="0">
            <a:spAutoFit/>
          </a:bodyPr>
          <a:lstStyle/>
          <a:p>
            <a:r>
              <a:rPr lang="en-US" sz="2800" dirty="0">
                <a:solidFill>
                  <a:prstClr val="black"/>
                </a:solidFill>
              </a:rPr>
              <a:t>Why need cost effective </a:t>
            </a:r>
          </a:p>
          <a:p>
            <a:r>
              <a:rPr lang="en-US" sz="2800" dirty="0">
                <a:solidFill>
                  <a:prstClr val="black"/>
                </a:solidFill>
              </a:rPr>
              <a:t>Computing!</a:t>
            </a:r>
          </a:p>
          <a:p>
            <a:r>
              <a:rPr lang="en-US" sz="2400" dirty="0">
                <a:solidFill>
                  <a:prstClr val="black"/>
                </a:solidFill>
              </a:rPr>
              <a:t>Full Personal Genomics: 3 petabytes per day</a:t>
            </a:r>
            <a:endParaRPr lang="en-US" sz="2400" dirty="0">
              <a:solidFill>
                <a:prstClr val="black"/>
              </a:solidFill>
            </a:endParaRPr>
          </a:p>
        </p:txBody>
      </p:sp>
    </p:spTree>
    <p:extLst>
      <p:ext uri="{BB962C8B-B14F-4D97-AF65-F5344CB8AC3E}">
        <p14:creationId xmlns:p14="http://schemas.microsoft.com/office/powerpoint/2010/main" val="497154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Some Data sizes</a:t>
            </a:r>
            <a:endParaRPr lang="en-US" dirty="0"/>
          </a:p>
        </p:txBody>
      </p:sp>
      <p:sp>
        <p:nvSpPr>
          <p:cNvPr id="3" name="Content Placeholder 2"/>
          <p:cNvSpPr>
            <a:spLocks noGrp="1"/>
          </p:cNvSpPr>
          <p:nvPr>
            <p:ph idx="1"/>
          </p:nvPr>
        </p:nvSpPr>
        <p:spPr>
          <a:xfrm>
            <a:off x="0" y="653143"/>
            <a:ext cx="9144000" cy="5486400"/>
          </a:xfrm>
        </p:spPr>
        <p:txBody>
          <a:bodyPr/>
          <a:lstStyle/>
          <a:p>
            <a:pPr marL="913903" lvl="1" indent="-457200" defTabSz="913404" eaLnBrk="1" hangingPunct="1">
              <a:lnSpc>
                <a:spcPct val="80000"/>
              </a:lnSpc>
              <a:spcBef>
                <a:spcPts val="1200"/>
              </a:spcBef>
              <a:buFont typeface="Arial" panose="020B0604020202020204" pitchFamily="34" charset="0"/>
              <a:buChar char="•"/>
            </a:pPr>
            <a:r>
              <a:rPr lang="en-US" sz="2500" dirty="0">
                <a:latin typeface="Times New Roman" pitchFamily="18" charset="0"/>
                <a:ea typeface="+mn-ea"/>
                <a:cs typeface="Times New Roman" pitchFamily="18" charset="0"/>
              </a:rPr>
              <a:t>~40 10</a:t>
            </a:r>
            <a:r>
              <a:rPr lang="en-US" sz="2500" baseline="30000" dirty="0">
                <a:latin typeface="Times New Roman" pitchFamily="18" charset="0"/>
                <a:ea typeface="+mn-ea"/>
                <a:cs typeface="Times New Roman" pitchFamily="18" charset="0"/>
              </a:rPr>
              <a:t>9 </a:t>
            </a:r>
            <a:r>
              <a:rPr lang="en-US" sz="2500" b="1" dirty="0">
                <a:latin typeface="Times New Roman" pitchFamily="18" charset="0"/>
                <a:ea typeface="+mn-ea"/>
                <a:cs typeface="Times New Roman" pitchFamily="18" charset="0"/>
              </a:rPr>
              <a:t>Web pages </a:t>
            </a:r>
            <a:r>
              <a:rPr lang="en-US" sz="2500" dirty="0">
                <a:latin typeface="Times New Roman" pitchFamily="18" charset="0"/>
                <a:ea typeface="+mn-ea"/>
                <a:cs typeface="Times New Roman" pitchFamily="18" charset="0"/>
              </a:rPr>
              <a:t>at ~300 kilobytes each </a:t>
            </a:r>
            <a:r>
              <a:rPr lang="en-US" sz="2500">
                <a:latin typeface="Times New Roman" pitchFamily="18" charset="0"/>
                <a:ea typeface="+mn-ea"/>
                <a:cs typeface="Times New Roman" pitchFamily="18" charset="0"/>
              </a:rPr>
              <a:t>= </a:t>
            </a:r>
            <a:r>
              <a:rPr lang="en-US" sz="2500" smtClean="0">
                <a:latin typeface="Times New Roman" pitchFamily="18" charset="0"/>
                <a:ea typeface="+mn-ea"/>
                <a:cs typeface="Times New Roman" pitchFamily="18" charset="0"/>
              </a:rPr>
              <a:t>~10 </a:t>
            </a:r>
            <a:r>
              <a:rPr lang="en-US" sz="2500" dirty="0">
                <a:latin typeface="Times New Roman" pitchFamily="18" charset="0"/>
                <a:ea typeface="+mn-ea"/>
                <a:cs typeface="Times New Roman" pitchFamily="18" charset="0"/>
              </a:rPr>
              <a:t>Petabytes</a:t>
            </a:r>
          </a:p>
          <a:p>
            <a:pPr marL="913903" lvl="1" indent="-457200" defTabSz="913404" eaLnBrk="1" hangingPunct="1">
              <a:lnSpc>
                <a:spcPct val="80000"/>
              </a:lnSpc>
              <a:spcBef>
                <a:spcPts val="1200"/>
              </a:spcBef>
              <a:buFont typeface="Arial" panose="020B0604020202020204" pitchFamily="34" charset="0"/>
              <a:buChar char="•"/>
            </a:pPr>
            <a:r>
              <a:rPr lang="en-US" sz="2500" b="1" dirty="0">
                <a:latin typeface="Times New Roman" pitchFamily="18" charset="0"/>
                <a:cs typeface="Times New Roman" pitchFamily="18" charset="0"/>
              </a:rPr>
              <a:t>Earth and Polar Observation </a:t>
            </a:r>
            <a:r>
              <a:rPr lang="en-US" sz="2500" dirty="0">
                <a:latin typeface="Times New Roman" pitchFamily="18" charset="0"/>
                <a:cs typeface="Times New Roman" pitchFamily="18" charset="0"/>
              </a:rPr>
              <a:t>several petabytes per year</a:t>
            </a:r>
          </a:p>
          <a:p>
            <a:pPr marL="913903" lvl="1" indent="-457200" defTabSz="913404" eaLnBrk="1" hangingPunct="1">
              <a:lnSpc>
                <a:spcPct val="80000"/>
              </a:lnSpc>
              <a:spcBef>
                <a:spcPts val="1200"/>
              </a:spcBef>
              <a:buFont typeface="Arial" panose="020B0604020202020204" pitchFamily="34" charset="0"/>
              <a:buChar char="•"/>
            </a:pPr>
            <a:r>
              <a:rPr lang="en-US" sz="2500" b="1" dirty="0" smtClean="0">
                <a:latin typeface="Times New Roman" pitchFamily="18" charset="0"/>
                <a:ea typeface="+mn-ea"/>
                <a:cs typeface="Times New Roman" pitchFamily="18" charset="0"/>
              </a:rPr>
              <a:t>Large Hadron Collider</a:t>
            </a:r>
            <a:r>
              <a:rPr lang="en-US" sz="2500" dirty="0" smtClean="0">
                <a:latin typeface="Times New Roman" pitchFamily="18" charset="0"/>
                <a:ea typeface="+mn-ea"/>
                <a:cs typeface="Times New Roman" pitchFamily="18" charset="0"/>
              </a:rPr>
              <a:t> </a:t>
            </a:r>
            <a:r>
              <a:rPr lang="en-US" sz="2500" dirty="0">
                <a:latin typeface="Times New Roman" pitchFamily="18" charset="0"/>
                <a:ea typeface="+mn-ea"/>
                <a:cs typeface="Times New Roman" pitchFamily="18" charset="0"/>
              </a:rPr>
              <a:t>15 </a:t>
            </a:r>
            <a:r>
              <a:rPr lang="en-US" sz="2500" dirty="0" smtClean="0">
                <a:latin typeface="Times New Roman" pitchFamily="18" charset="0"/>
                <a:ea typeface="+mn-ea"/>
                <a:cs typeface="Times New Roman" pitchFamily="18" charset="0"/>
              </a:rPr>
              <a:t>PBs/ year (300K cores 24 by 7)</a:t>
            </a:r>
            <a:endParaRPr lang="en-US" sz="2500" dirty="0">
              <a:latin typeface="Times New Roman" pitchFamily="18" charset="0"/>
              <a:ea typeface="+mn-ea"/>
              <a:cs typeface="Times New Roman" pitchFamily="18" charset="0"/>
            </a:endParaRPr>
          </a:p>
          <a:p>
            <a:pPr marL="913903" lvl="1" indent="-457200" defTabSz="913404" eaLnBrk="1" hangingPunct="1">
              <a:lnSpc>
                <a:spcPct val="80000"/>
              </a:lnSpc>
              <a:spcBef>
                <a:spcPts val="1200"/>
              </a:spcBef>
              <a:buFont typeface="Arial" panose="020B0604020202020204" pitchFamily="34" charset="0"/>
              <a:buChar char="•"/>
            </a:pPr>
            <a:r>
              <a:rPr lang="en-US" sz="2500" b="1" dirty="0">
                <a:latin typeface="Times New Roman" pitchFamily="18" charset="0"/>
                <a:ea typeface="+mn-ea"/>
                <a:cs typeface="Times New Roman" pitchFamily="18" charset="0"/>
              </a:rPr>
              <a:t>Radiology</a:t>
            </a:r>
            <a:r>
              <a:rPr lang="en-US" sz="2500" dirty="0">
                <a:latin typeface="Times New Roman" pitchFamily="18" charset="0"/>
                <a:ea typeface="+mn-ea"/>
                <a:cs typeface="Times New Roman" pitchFamily="18" charset="0"/>
              </a:rPr>
              <a:t> 69 </a:t>
            </a:r>
            <a:r>
              <a:rPr lang="en-US" sz="2500" dirty="0" smtClean="0">
                <a:latin typeface="Times New Roman" pitchFamily="18" charset="0"/>
                <a:ea typeface="+mn-ea"/>
                <a:cs typeface="Times New Roman" pitchFamily="18" charset="0"/>
              </a:rPr>
              <a:t>PBs </a:t>
            </a:r>
            <a:r>
              <a:rPr lang="en-US" sz="2500" dirty="0">
                <a:latin typeface="Times New Roman" pitchFamily="18" charset="0"/>
                <a:ea typeface="+mn-ea"/>
                <a:cs typeface="Times New Roman" pitchFamily="18" charset="0"/>
              </a:rPr>
              <a:t>per </a:t>
            </a:r>
            <a:r>
              <a:rPr lang="en-US" sz="2500" dirty="0" smtClean="0">
                <a:latin typeface="Times New Roman" pitchFamily="18" charset="0"/>
                <a:ea typeface="+mn-ea"/>
                <a:cs typeface="Times New Roman" pitchFamily="18" charset="0"/>
              </a:rPr>
              <a:t>year </a:t>
            </a:r>
          </a:p>
          <a:p>
            <a:pPr marL="1199653" lvl="2" indent="-342900" defTabSz="913404" eaLnBrk="1" hangingPunct="1">
              <a:lnSpc>
                <a:spcPct val="80000"/>
              </a:lnSpc>
              <a:spcBef>
                <a:spcPts val="1200"/>
              </a:spcBef>
            </a:pPr>
            <a:r>
              <a:rPr lang="en-US" sz="2500" b="1" dirty="0" smtClean="0">
                <a:latin typeface="Times New Roman" pitchFamily="18" charset="0"/>
                <a:ea typeface="+mn-ea"/>
                <a:cs typeface="Times New Roman" pitchFamily="18" charset="0"/>
              </a:rPr>
              <a:t>imagery</a:t>
            </a:r>
            <a:r>
              <a:rPr lang="en-US" sz="2500" dirty="0" smtClean="0">
                <a:latin typeface="Times New Roman" pitchFamily="18" charset="0"/>
                <a:ea typeface="+mn-ea"/>
                <a:cs typeface="Times New Roman" pitchFamily="18" charset="0"/>
              </a:rPr>
              <a:t> common source of big data from </a:t>
            </a:r>
            <a:r>
              <a:rPr lang="en-US" sz="2500" dirty="0">
                <a:latin typeface="Times New Roman" pitchFamily="18" charset="0"/>
                <a:ea typeface="+mn-ea"/>
                <a:cs typeface="Times New Roman" pitchFamily="18" charset="0"/>
              </a:rPr>
              <a:t>medical/scientific </a:t>
            </a:r>
            <a:r>
              <a:rPr lang="en-US" sz="2500" dirty="0" smtClean="0">
                <a:latin typeface="Times New Roman" pitchFamily="18" charset="0"/>
                <a:ea typeface="+mn-ea"/>
                <a:cs typeface="Times New Roman" pitchFamily="18" charset="0"/>
              </a:rPr>
              <a:t>instruments; surveillance devices; Facebook</a:t>
            </a:r>
            <a:r>
              <a:rPr lang="en-US" sz="2500" dirty="0">
                <a:latin typeface="Times New Roman" pitchFamily="18" charset="0"/>
                <a:ea typeface="+mn-ea"/>
                <a:cs typeface="Times New Roman" pitchFamily="18" charset="0"/>
              </a:rPr>
              <a:t> </a:t>
            </a:r>
            <a:r>
              <a:rPr lang="en-US" sz="2500" dirty="0" smtClean="0">
                <a:latin typeface="Times New Roman" pitchFamily="18" charset="0"/>
                <a:ea typeface="+mn-ea"/>
                <a:cs typeface="Times New Roman" pitchFamily="18" charset="0"/>
              </a:rPr>
              <a:t>uploading 500M a day; synchrotron light sources</a:t>
            </a:r>
            <a:endParaRPr lang="en-US" sz="2500" dirty="0">
              <a:latin typeface="Times New Roman" pitchFamily="18" charset="0"/>
              <a:ea typeface="+mn-ea"/>
              <a:cs typeface="Times New Roman" pitchFamily="18" charset="0"/>
            </a:endParaRPr>
          </a:p>
          <a:p>
            <a:pPr marL="913903" lvl="1" indent="-457200" defTabSz="913404" eaLnBrk="1" hangingPunct="1">
              <a:lnSpc>
                <a:spcPct val="80000"/>
              </a:lnSpc>
              <a:spcBef>
                <a:spcPts val="1200"/>
              </a:spcBef>
              <a:buFont typeface="Arial" panose="020B0604020202020204" pitchFamily="34" charset="0"/>
              <a:buChar char="•"/>
            </a:pPr>
            <a:r>
              <a:rPr lang="en-US" sz="2500" b="1" dirty="0">
                <a:latin typeface="Times New Roman" pitchFamily="18" charset="0"/>
                <a:ea typeface="+mn-ea"/>
                <a:cs typeface="Times New Roman" pitchFamily="18" charset="0"/>
              </a:rPr>
              <a:t>Square Kilometer Array Telescope </a:t>
            </a:r>
            <a:r>
              <a:rPr lang="en-US" sz="2500" dirty="0">
                <a:latin typeface="Times New Roman" pitchFamily="18" charset="0"/>
                <a:ea typeface="+mn-ea"/>
                <a:cs typeface="Times New Roman" pitchFamily="18" charset="0"/>
              </a:rPr>
              <a:t>will be 100 </a:t>
            </a:r>
            <a:r>
              <a:rPr lang="en-US" sz="2500" dirty="0" smtClean="0">
                <a:latin typeface="Times New Roman" pitchFamily="18" charset="0"/>
                <a:ea typeface="+mn-ea"/>
                <a:cs typeface="Times New Roman" pitchFamily="18" charset="0"/>
              </a:rPr>
              <a:t>terabits/second (~400 </a:t>
            </a:r>
            <a:r>
              <a:rPr lang="en-US" sz="2500" dirty="0" err="1" smtClean="0">
                <a:latin typeface="Times New Roman" pitchFamily="18" charset="0"/>
                <a:ea typeface="+mn-ea"/>
                <a:cs typeface="Times New Roman" pitchFamily="18" charset="0"/>
              </a:rPr>
              <a:t>exabytes</a:t>
            </a:r>
            <a:r>
              <a:rPr lang="en-US" sz="2500" dirty="0" smtClean="0">
                <a:latin typeface="Times New Roman" pitchFamily="18" charset="0"/>
                <a:ea typeface="+mn-ea"/>
                <a:cs typeface="Times New Roman" pitchFamily="18" charset="0"/>
              </a:rPr>
              <a:t>/year); currently </a:t>
            </a:r>
            <a:r>
              <a:rPr lang="en-US" sz="2500" b="1" dirty="0" smtClean="0">
                <a:latin typeface="Times New Roman" pitchFamily="18" charset="0"/>
                <a:ea typeface="+mn-ea"/>
                <a:cs typeface="Times New Roman" pitchFamily="18" charset="0"/>
              </a:rPr>
              <a:t>astronomy</a:t>
            </a:r>
            <a:r>
              <a:rPr lang="en-US" sz="2500" dirty="0" smtClean="0">
                <a:latin typeface="Times New Roman" pitchFamily="18" charset="0"/>
                <a:ea typeface="+mn-ea"/>
                <a:cs typeface="Times New Roman" pitchFamily="18" charset="0"/>
              </a:rPr>
              <a:t> has ~100TB in a large collection; petabytes total</a:t>
            </a:r>
            <a:endParaRPr lang="en-US" sz="2500" dirty="0">
              <a:latin typeface="Times New Roman" pitchFamily="18" charset="0"/>
              <a:ea typeface="+mn-ea"/>
              <a:cs typeface="Times New Roman" pitchFamily="18" charset="0"/>
            </a:endParaRPr>
          </a:p>
          <a:p>
            <a:pPr marL="913903" lvl="1" indent="-457200" defTabSz="913404" eaLnBrk="1" hangingPunct="1">
              <a:lnSpc>
                <a:spcPct val="80000"/>
              </a:lnSpc>
              <a:spcBef>
                <a:spcPts val="1200"/>
              </a:spcBef>
              <a:buFont typeface="Arial" panose="020B0604020202020204" pitchFamily="34" charset="0"/>
              <a:buChar char="•"/>
            </a:pPr>
            <a:r>
              <a:rPr lang="en-US" sz="2500" b="1" dirty="0" smtClean="0">
                <a:latin typeface="Times New Roman" pitchFamily="18" charset="0"/>
                <a:ea typeface="+mn-ea"/>
                <a:cs typeface="Times New Roman" pitchFamily="18" charset="0"/>
              </a:rPr>
              <a:t>Internet of Things: </a:t>
            </a:r>
            <a:r>
              <a:rPr lang="en-US" sz="2500" dirty="0" smtClean="0">
                <a:latin typeface="Times New Roman" pitchFamily="18" charset="0"/>
                <a:ea typeface="+mn-ea"/>
                <a:cs typeface="Times New Roman" pitchFamily="18" charset="0"/>
              </a:rPr>
              <a:t>25-50 Billion devices on Internet 2020</a:t>
            </a:r>
            <a:endParaRPr lang="en-US" sz="2500" dirty="0">
              <a:latin typeface="Times New Roman" pitchFamily="18" charset="0"/>
              <a:ea typeface="+mn-ea"/>
              <a:cs typeface="Times New Roman" pitchFamily="18" charset="0"/>
            </a:endParaRPr>
          </a:p>
          <a:p>
            <a:pPr marL="913903" lvl="1" indent="-457200" defTabSz="913404" eaLnBrk="1" hangingPunct="1">
              <a:lnSpc>
                <a:spcPct val="80000"/>
              </a:lnSpc>
              <a:spcBef>
                <a:spcPts val="1200"/>
              </a:spcBef>
              <a:buFont typeface="Arial" panose="020B0604020202020204" pitchFamily="34" charset="0"/>
              <a:buChar char="•"/>
            </a:pPr>
            <a:r>
              <a:rPr lang="en-US" sz="2500" b="1" dirty="0">
                <a:latin typeface="Times New Roman" pitchFamily="18" charset="0"/>
                <a:ea typeface="+mn-ea"/>
                <a:cs typeface="Times New Roman" pitchFamily="18" charset="0"/>
              </a:rPr>
              <a:t>Exascale simulation </a:t>
            </a:r>
            <a:r>
              <a:rPr lang="en-US" sz="2500" dirty="0">
                <a:latin typeface="Times New Roman" pitchFamily="18" charset="0"/>
                <a:ea typeface="+mn-ea"/>
                <a:cs typeface="Times New Roman" pitchFamily="18" charset="0"/>
              </a:rPr>
              <a:t>data dumps – </a:t>
            </a:r>
            <a:r>
              <a:rPr lang="en-US" sz="2500" dirty="0" smtClean="0">
                <a:latin typeface="Times New Roman" pitchFamily="18" charset="0"/>
                <a:ea typeface="+mn-ea"/>
                <a:cs typeface="Times New Roman" pitchFamily="18" charset="0"/>
              </a:rPr>
              <a:t>terabytes/second</a:t>
            </a:r>
          </a:p>
          <a:p>
            <a:pPr marL="913903" lvl="1" indent="-457200" defTabSz="913404" eaLnBrk="1" hangingPunct="1">
              <a:lnSpc>
                <a:spcPct val="80000"/>
              </a:lnSpc>
              <a:spcBef>
                <a:spcPts val="1200"/>
              </a:spcBef>
              <a:buFont typeface="Arial" panose="020B0604020202020204" pitchFamily="34" charset="0"/>
              <a:buChar char="•"/>
            </a:pPr>
            <a:r>
              <a:rPr lang="en-US" sz="2500" b="1" dirty="0" smtClean="0">
                <a:latin typeface="Times New Roman" pitchFamily="18" charset="0"/>
                <a:ea typeface="+mn-ea"/>
                <a:cs typeface="Times New Roman" pitchFamily="18" charset="0"/>
              </a:rPr>
              <a:t>Deep Learning </a:t>
            </a:r>
            <a:r>
              <a:rPr lang="en-US" sz="2500" dirty="0" smtClean="0">
                <a:latin typeface="Times New Roman" pitchFamily="18" charset="0"/>
                <a:ea typeface="+mn-ea"/>
                <a:cs typeface="Times New Roman" pitchFamily="18" charset="0"/>
              </a:rPr>
              <a:t>to train self driving car; 100 million megapixel images ~ 100 terabytes</a:t>
            </a:r>
            <a:endParaRPr lang="en-US" sz="2500" dirty="0" smtClean="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80897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383"/>
            <a:ext cx="9144000" cy="1325563"/>
          </a:xfrm>
        </p:spPr>
        <p:txBody>
          <a:bodyPr/>
          <a:lstStyle/>
          <a:p>
            <a:pPr algn="ctr"/>
            <a:r>
              <a:rPr lang="en-US" b="1" dirty="0" smtClean="0"/>
              <a:t>NIST Big data Taxonomy Philosophy</a:t>
            </a:r>
            <a:endParaRPr lang="en-US" b="1" dirty="0"/>
          </a:p>
        </p:txBody>
      </p:sp>
      <p:sp>
        <p:nvSpPr>
          <p:cNvPr id="3" name="Content Placeholder 2"/>
          <p:cNvSpPr>
            <a:spLocks noGrp="1"/>
          </p:cNvSpPr>
          <p:nvPr>
            <p:ph idx="1"/>
          </p:nvPr>
        </p:nvSpPr>
        <p:spPr/>
        <p:txBody>
          <a:bodyPr>
            <a:normAutofit lnSpcReduction="10000"/>
          </a:bodyPr>
          <a:lstStyle/>
          <a:p>
            <a:r>
              <a:rPr lang="en-US" dirty="0"/>
              <a:t>“</a:t>
            </a:r>
            <a:r>
              <a:rPr lang="en-US" b="1" dirty="0"/>
              <a:t>Big Data</a:t>
            </a:r>
            <a:r>
              <a:rPr lang="en-US" dirty="0"/>
              <a:t>” and “</a:t>
            </a:r>
            <a:r>
              <a:rPr lang="en-US" b="1" dirty="0"/>
              <a:t>Data Science</a:t>
            </a:r>
            <a:r>
              <a:rPr lang="en-US" dirty="0"/>
              <a:t>” are currently composites of many concepts. To better identify those terms, we first addressed the individual concepts needed in this disruptive field. Then we came back to clarify the two over-arching buzzwords to provide clarity on what concepts they encompass.</a:t>
            </a:r>
          </a:p>
          <a:p>
            <a:r>
              <a:rPr lang="en-US" dirty="0"/>
              <a:t>To keep the topic of data and data systems manageable, we tried to restrict our discussions to what is </a:t>
            </a:r>
            <a:r>
              <a:rPr lang="en-US" u="sng" dirty="0"/>
              <a:t>different</a:t>
            </a:r>
            <a:r>
              <a:rPr lang="en-US" dirty="0"/>
              <a:t> now that we have “big data”. </a:t>
            </a:r>
            <a:endParaRPr lang="en-US" dirty="0" smtClean="0"/>
          </a:p>
          <a:p>
            <a:r>
              <a:rPr lang="en-US" dirty="0" smtClean="0"/>
              <a:t>30 documents studying issue!</a:t>
            </a:r>
            <a:endParaRPr lang="en-US" dirty="0"/>
          </a:p>
        </p:txBody>
      </p:sp>
    </p:spTree>
    <p:extLst>
      <p:ext uri="{BB962C8B-B14F-4D97-AF65-F5344CB8AC3E}">
        <p14:creationId xmlns:p14="http://schemas.microsoft.com/office/powerpoint/2010/main" val="4139145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793" y="0"/>
            <a:ext cx="7886700" cy="1325563"/>
          </a:xfrm>
        </p:spPr>
        <p:txBody>
          <a:bodyPr/>
          <a:lstStyle/>
          <a:p>
            <a:pPr algn="ctr"/>
            <a:r>
              <a:rPr lang="en-US" b="1" dirty="0" smtClean="0"/>
              <a:t>Current NIST Definitions</a:t>
            </a:r>
            <a:endParaRPr lang="en-US" b="1" dirty="0"/>
          </a:p>
        </p:txBody>
      </p:sp>
      <p:sp>
        <p:nvSpPr>
          <p:cNvPr id="3" name="Content Placeholder 2"/>
          <p:cNvSpPr>
            <a:spLocks noGrp="1"/>
          </p:cNvSpPr>
          <p:nvPr>
            <p:ph idx="1"/>
          </p:nvPr>
        </p:nvSpPr>
        <p:spPr/>
        <p:txBody>
          <a:bodyPr/>
          <a:lstStyle/>
          <a:p>
            <a:r>
              <a:rPr lang="en-US" b="1" i="1" dirty="0"/>
              <a:t>Data Science</a:t>
            </a:r>
            <a:r>
              <a:rPr lang="en-US" i="1" dirty="0"/>
              <a:t> is extraction of actionable knowledge directly from data through a process of discovery, hypothesis, and analytical hypothesis analysis.</a:t>
            </a:r>
            <a:endParaRPr lang="en-US" dirty="0"/>
          </a:p>
          <a:p>
            <a:r>
              <a:rPr lang="en-US" i="1" dirty="0"/>
              <a:t>A </a:t>
            </a:r>
            <a:r>
              <a:rPr lang="en-US" b="1" i="1" dirty="0"/>
              <a:t>Data Scientist</a:t>
            </a:r>
            <a:r>
              <a:rPr lang="en-US" i="1" dirty="0"/>
              <a:t> is a practitioner who has sufficient knowledge of the overlapping regimes of expertise in domain knowledge, analytical skills and programming expertise to manage the end-to-end scientific method process through each stage in the big data lifecycle</a:t>
            </a:r>
            <a:r>
              <a:rPr lang="en-US" i="1" dirty="0" smtClean="0"/>
              <a:t>.</a:t>
            </a:r>
            <a:endParaRPr lang="en-US" dirty="0"/>
          </a:p>
        </p:txBody>
      </p:sp>
    </p:spTree>
    <p:extLst>
      <p:ext uri="{BB962C8B-B14F-4D97-AF65-F5344CB8AC3E}">
        <p14:creationId xmlns:p14="http://schemas.microsoft.com/office/powerpoint/2010/main" val="343067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34"/>
            <a:ext cx="9144000" cy="609600"/>
          </a:xfrm>
        </p:spPr>
        <p:txBody>
          <a:bodyPr>
            <a:normAutofit fontScale="90000"/>
          </a:bodyPr>
          <a:lstStyle/>
          <a:p>
            <a:pPr algn="ctr"/>
            <a:r>
              <a:rPr lang="en-US" b="1" dirty="0" smtClean="0">
                <a:latin typeface="+mn-lt"/>
              </a:rPr>
              <a:t>McKinsey Institute on Big Data Jobs</a:t>
            </a:r>
            <a:endParaRPr lang="en-US" b="1" dirty="0">
              <a:latin typeface="+mn-lt"/>
            </a:endParaRPr>
          </a:p>
        </p:txBody>
      </p:sp>
      <p:sp>
        <p:nvSpPr>
          <p:cNvPr id="4" name="Content Placeholder 3"/>
          <p:cNvSpPr>
            <a:spLocks noGrp="1"/>
          </p:cNvSpPr>
          <p:nvPr>
            <p:ph idx="1"/>
          </p:nvPr>
        </p:nvSpPr>
        <p:spPr>
          <a:xfrm>
            <a:off x="-17172" y="4452257"/>
            <a:ext cx="9144000" cy="1991716"/>
          </a:xfrm>
        </p:spPr>
        <p:txBody>
          <a:bodyPr>
            <a:normAutofit/>
          </a:bodyPr>
          <a:lstStyle/>
          <a:p>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r>
              <a:rPr lang="en-US" sz="2200" dirty="0" smtClean="0"/>
              <a:t>.</a:t>
            </a:r>
            <a:endParaRPr lang="en-US" sz="2200" dirty="0" smtClean="0"/>
          </a:p>
        </p:txBody>
      </p:sp>
      <p:sp>
        <p:nvSpPr>
          <p:cNvPr id="3" name="Slide Number Placeholder 2"/>
          <p:cNvSpPr>
            <a:spLocks noGrp="1"/>
          </p:cNvSpPr>
          <p:nvPr>
            <p:ph type="sldNum" sz="quarter" idx="12"/>
          </p:nvPr>
        </p:nvSpPr>
        <p:spPr/>
        <p:txBody>
          <a:bodyPr/>
          <a:lstStyle/>
          <a:p>
            <a:fld id="{D8CFE096-9650-498C-990C-20F2420C253B}" type="slidenum">
              <a:rPr lang="en-US" smtClean="0">
                <a:solidFill>
                  <a:srgbClr val="000000"/>
                </a:solidFill>
              </a:rPr>
              <a:pPr/>
              <a:t>8</a:t>
            </a:fld>
            <a:endParaRPr lang="en-US" dirty="0">
              <a:solidFill>
                <a:srgbClr val="000000"/>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60"/>
          <a:stretch/>
        </p:blipFill>
        <p:spPr bwMode="auto">
          <a:xfrm>
            <a:off x="772732" y="609600"/>
            <a:ext cx="7010400" cy="3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64028" y="6169581"/>
            <a:ext cx="6553200" cy="369332"/>
          </a:xfrm>
          <a:prstGeom prst="rect">
            <a:avLst/>
          </a:prstGeom>
        </p:spPr>
        <p:txBody>
          <a:bodyPr wrap="square">
            <a:spAutoFit/>
          </a:bodyPr>
          <a:lstStyle/>
          <a:p>
            <a:r>
              <a:rPr lang="en-US" dirty="0">
                <a:solidFill>
                  <a:srgbClr val="000000"/>
                </a:solidFill>
              </a:rPr>
              <a:t>http://www.mckinsey.com/mgi/publications/big_data/index.asp.</a:t>
            </a:r>
          </a:p>
        </p:txBody>
      </p:sp>
    </p:spTree>
    <p:extLst>
      <p:ext uri="{BB962C8B-B14F-4D97-AF65-F5344CB8AC3E}">
        <p14:creationId xmlns:p14="http://schemas.microsoft.com/office/powerpoint/2010/main" val="1073450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r>
              <a:rPr lang="en-US" b="1" dirty="0" smtClean="0">
                <a:latin typeface="+mn-lt"/>
              </a:rPr>
              <a:t>The 4 paradigms of Scientific Research</a:t>
            </a:r>
            <a:endParaRPr lang="en-US" b="1" dirty="0">
              <a:latin typeface="+mn-lt"/>
            </a:endParaRPr>
          </a:p>
        </p:txBody>
      </p:sp>
      <p:sp>
        <p:nvSpPr>
          <p:cNvPr id="3" name="Content Placeholder 2"/>
          <p:cNvSpPr>
            <a:spLocks noGrp="1"/>
          </p:cNvSpPr>
          <p:nvPr>
            <p:ph idx="1"/>
          </p:nvPr>
        </p:nvSpPr>
        <p:spPr>
          <a:xfrm>
            <a:off x="0" y="1030968"/>
            <a:ext cx="9144000" cy="5827032"/>
          </a:xfrm>
        </p:spPr>
        <p:txBody>
          <a:bodyPr>
            <a:noAutofit/>
          </a:bodyPr>
          <a:lstStyle/>
          <a:p>
            <a:pPr marL="514350" indent="-514350">
              <a:buFont typeface="+mj-lt"/>
              <a:buAutoNum type="arabicPeriod"/>
            </a:pPr>
            <a:r>
              <a:rPr lang="en-US" b="1" dirty="0" smtClean="0"/>
              <a:t>Theory</a:t>
            </a:r>
          </a:p>
          <a:p>
            <a:pPr marL="514350" indent="-514350">
              <a:buFont typeface="+mj-lt"/>
              <a:buAutoNum type="arabicPeriod"/>
            </a:pPr>
            <a:r>
              <a:rPr lang="en-US" b="1" dirty="0" smtClean="0"/>
              <a:t>Experiment or Observation</a:t>
            </a:r>
          </a:p>
          <a:p>
            <a:pPr marL="914400" lvl="1" indent="-514350">
              <a:buFont typeface="Arial" pitchFamily="34" charset="0"/>
              <a:buChar char="•"/>
            </a:pPr>
            <a:r>
              <a:rPr lang="en-US" dirty="0" smtClean="0"/>
              <a:t>E.g. Newton observed apples falling to </a:t>
            </a:r>
            <a:r>
              <a:rPr lang="en-US" dirty="0" smtClean="0"/>
              <a:t>derive his equations</a:t>
            </a:r>
            <a:endParaRPr lang="en-US" dirty="0" smtClean="0"/>
          </a:p>
          <a:p>
            <a:pPr marL="514350" indent="-514350">
              <a:buFont typeface="+mj-lt"/>
              <a:buAutoNum type="arabicPeriod"/>
            </a:pPr>
            <a:r>
              <a:rPr lang="en-US" b="1" dirty="0" smtClean="0"/>
              <a:t>Simulation </a:t>
            </a:r>
            <a:r>
              <a:rPr lang="en-US" dirty="0" smtClean="0"/>
              <a:t>of theory or </a:t>
            </a:r>
            <a:r>
              <a:rPr lang="en-US" dirty="0" smtClean="0"/>
              <a:t>model </a:t>
            </a:r>
            <a:r>
              <a:rPr lang="en-US" b="1" dirty="0" smtClean="0"/>
              <a:t>(Computational Science)</a:t>
            </a:r>
            <a:endParaRPr lang="en-US" b="1" dirty="0" smtClean="0"/>
          </a:p>
          <a:p>
            <a:pPr marL="514350" indent="-514350">
              <a:buFont typeface="+mj-lt"/>
              <a:buAutoNum type="arabicPeriod"/>
            </a:pPr>
            <a:r>
              <a:rPr lang="en-US" dirty="0"/>
              <a:t>The Fourth </a:t>
            </a:r>
            <a:r>
              <a:rPr lang="en-US" dirty="0" smtClean="0"/>
              <a:t>Paradigm: </a:t>
            </a:r>
            <a:r>
              <a:rPr lang="en-US" b="1" dirty="0" smtClean="0"/>
              <a:t>Data-driven</a:t>
            </a:r>
            <a:r>
              <a:rPr lang="en-US" dirty="0" smtClean="0"/>
              <a:t> or Data-Intensive </a:t>
            </a:r>
            <a:r>
              <a:rPr lang="en-US" dirty="0"/>
              <a:t>Scientific Discovery </a:t>
            </a:r>
            <a:r>
              <a:rPr lang="en-US" dirty="0" smtClean="0"/>
              <a:t>(</a:t>
            </a:r>
            <a:r>
              <a:rPr lang="en-US" b="1" dirty="0" smtClean="0"/>
              <a:t>Data </a:t>
            </a:r>
            <a:r>
              <a:rPr lang="en-US" b="1" dirty="0"/>
              <a:t>Science</a:t>
            </a:r>
            <a:r>
              <a:rPr lang="en-US" dirty="0" smtClean="0"/>
              <a:t>)</a:t>
            </a:r>
          </a:p>
          <a:p>
            <a:pPr marL="914400" lvl="1" indent="-514350">
              <a:buFont typeface="Arial" pitchFamily="34" charset="0"/>
              <a:buChar char="•"/>
            </a:pPr>
            <a:r>
              <a:rPr lang="en-US" dirty="0" smtClean="0">
                <a:hlinkClick r:id="rId2"/>
              </a:rPr>
              <a:t>http</a:t>
            </a:r>
            <a:r>
              <a:rPr lang="en-US" dirty="0">
                <a:hlinkClick r:id="rId2"/>
              </a:rPr>
              <a:t>://research.microsoft.com/en-us/collaboration/fourthparadigm</a:t>
            </a:r>
            <a:r>
              <a:rPr lang="en-US" dirty="0" smtClean="0">
                <a:hlinkClick r:id="rId2"/>
              </a:rPr>
              <a:t>/</a:t>
            </a:r>
            <a:r>
              <a:rPr lang="en-US" dirty="0" smtClean="0"/>
              <a:t>  A free book</a:t>
            </a:r>
          </a:p>
          <a:p>
            <a:pPr marL="914400" lvl="1" indent="-514350">
              <a:buFont typeface="Arial" pitchFamily="34" charset="0"/>
              <a:buChar char="•"/>
            </a:pPr>
            <a:r>
              <a:rPr lang="en-US" dirty="0" smtClean="0"/>
              <a:t>Data (not theory) drives discovery process </a:t>
            </a:r>
          </a:p>
          <a:p>
            <a:pPr marL="914400" lvl="1" indent="-514350"/>
            <a:r>
              <a:rPr lang="en-US" dirty="0" smtClean="0"/>
              <a:t>Clear for recommender systems. There are no “Newton’s equations” of user rankings of movies or books but ranking data identifies who is like you and so suggests what you might like</a:t>
            </a:r>
          </a:p>
          <a:p>
            <a:pPr marL="457200" indent="-514350"/>
            <a:r>
              <a:rPr lang="en-US" dirty="0"/>
              <a:t>J</a:t>
            </a:r>
            <a:r>
              <a:rPr lang="en-US" dirty="0" smtClean="0"/>
              <a:t>obs in data science (category 4) much larger than computational science (category 3)</a:t>
            </a:r>
            <a:endParaRPr lang="en-US" dirty="0"/>
          </a:p>
        </p:txBody>
      </p:sp>
    </p:spTree>
    <p:extLst>
      <p:ext uri="{BB962C8B-B14F-4D97-AF65-F5344CB8AC3E}">
        <p14:creationId xmlns:p14="http://schemas.microsoft.com/office/powerpoint/2010/main" val="2292026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1079</TotalTime>
  <Words>899</Words>
  <Application>Microsoft Office PowerPoint</Application>
  <PresentationFormat>On-screen Show (4:3)</PresentationFormat>
  <Paragraphs>75</Paragraphs>
  <Slides>12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ＭＳ Ｐゴシック</vt:lpstr>
      <vt:lpstr>Arial</vt:lpstr>
      <vt:lpstr>Calibri</vt:lpstr>
      <vt:lpstr>Calibri Light</vt:lpstr>
      <vt:lpstr>Times New Roman</vt:lpstr>
      <vt:lpstr>Wingdings</vt:lpstr>
      <vt:lpstr>Office Theme</vt:lpstr>
      <vt:lpstr>3_Office Theme</vt:lpstr>
      <vt:lpstr>PowerPoint Presentation</vt:lpstr>
      <vt:lpstr>Current NIST Definition</vt:lpstr>
      <vt:lpstr>PowerPoint Presentation</vt:lpstr>
      <vt:lpstr>PowerPoint Presentation</vt:lpstr>
      <vt:lpstr>Some Data sizes</vt:lpstr>
      <vt:lpstr>NIST Big data Taxonomy Philosophy</vt:lpstr>
      <vt:lpstr>Current NIST Definitions</vt:lpstr>
      <vt:lpstr>McKinsey Institute on Big Data Jobs</vt:lpstr>
      <vt:lpstr>The 4 paradigms of Scientific Research</vt:lpstr>
      <vt:lpstr>DIKW Pipeline</vt:lpstr>
      <vt:lpstr>Use Case Template</vt:lpstr>
      <vt:lpstr>51 Detailed Use Cases: Many TB’s to many PB’s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NIST Definition</dc:title>
  <dc:creator>Geoffrey Fox</dc:creator>
  <cp:lastModifiedBy>Geoffrey Fox</cp:lastModifiedBy>
  <cp:revision>22</cp:revision>
  <dcterms:created xsi:type="dcterms:W3CDTF">2013-09-26T23:36:17Z</dcterms:created>
  <dcterms:modified xsi:type="dcterms:W3CDTF">2013-09-27T17:36:09Z</dcterms:modified>
</cp:coreProperties>
</file>