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16" r:id="rId13"/>
  </p:sldMasterIdLst>
  <p:sldIdLst>
    <p:sldId id="256" r:id="rId14"/>
    <p:sldId id="257" r:id="rId15"/>
    <p:sldId id="258" r:id="rId16"/>
    <p:sldId id="259" r:id="rId17"/>
    <p:sldId id="262" r:id="rId18"/>
    <p:sldId id="261" r:id="rId19"/>
    <p:sldId id="263" r:id="rId20"/>
    <p:sldId id="266" r:id="rId21"/>
    <p:sldId id="265" r:id="rId22"/>
    <p:sldId id="277" r:id="rId23"/>
    <p:sldId id="270" r:id="rId24"/>
    <p:sldId id="267" r:id="rId25"/>
    <p:sldId id="268" r:id="rId26"/>
    <p:sldId id="269" r:id="rId27"/>
    <p:sldId id="278" r:id="rId28"/>
    <p:sldId id="271" r:id="rId29"/>
    <p:sldId id="272" r:id="rId30"/>
    <p:sldId id="273" r:id="rId31"/>
    <p:sldId id="274" r:id="rId32"/>
    <p:sldId id="275" r:id="rId33"/>
    <p:sldId id="276" r:id="rId34"/>
    <p:sldId id="27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96" y="5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Ryan\Documents\Research%20Assistant\NIH%20Project\ACM-BCB\experiment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398226083808"/>
          <c:y val="8.1481481481481502E-2"/>
          <c:w val="0.78362476242193901"/>
          <c:h val="0.7429219282192292"/>
        </c:manualLayout>
      </c:layout>
      <c:lineChart>
        <c:grouping val="standard"/>
        <c:varyColors val="0"/>
        <c:ser>
          <c:idx val="2"/>
          <c:order val="0"/>
          <c:tx>
            <c:v>Total Mismatches</c:v>
          </c:tx>
          <c:spPr>
            <a:ln w="12700"/>
          </c:spPr>
          <c:cat>
            <c:numRef>
              <c:f>'C:\Users\Saliya\Desktop\[junkMacroLines.xlsx]MacroLine1ExtAlignment'!$H$5:$H$12</c:f>
              <c:numCache>
                <c:formatCode>General</c:formatCode>
                <c:ptCount val="8"/>
                <c:pt idx="0">
                  <c:v>2</c:v>
                </c:pt>
                <c:pt idx="1">
                  <c:v>3</c:v>
                </c:pt>
                <c:pt idx="2">
                  <c:v>4</c:v>
                </c:pt>
                <c:pt idx="3">
                  <c:v>5</c:v>
                </c:pt>
                <c:pt idx="4">
                  <c:v>6</c:v>
                </c:pt>
                <c:pt idx="5">
                  <c:v>7</c:v>
                </c:pt>
                <c:pt idx="6">
                  <c:v>8</c:v>
                </c:pt>
                <c:pt idx="7">
                  <c:v>9</c:v>
                </c:pt>
              </c:numCache>
            </c:numRef>
          </c:cat>
          <c:val>
            <c:numRef>
              <c:f>'C:\Users\Saliya\Desktop\[junkMacroLines.xlsx]MacroLine1ExtAlignment'!$N$5:$N$12</c:f>
              <c:numCache>
                <c:formatCode>General</c:formatCode>
                <c:ptCount val="8"/>
                <c:pt idx="0">
                  <c:v>29</c:v>
                </c:pt>
                <c:pt idx="1">
                  <c:v>64</c:v>
                </c:pt>
                <c:pt idx="2">
                  <c:v>94</c:v>
                </c:pt>
                <c:pt idx="3">
                  <c:v>117</c:v>
                </c:pt>
                <c:pt idx="4">
                  <c:v>137</c:v>
                </c:pt>
                <c:pt idx="5">
                  <c:v>169</c:v>
                </c:pt>
                <c:pt idx="6">
                  <c:v>197</c:v>
                </c:pt>
                <c:pt idx="7">
                  <c:v>246</c:v>
                </c:pt>
              </c:numCache>
            </c:numRef>
          </c:val>
          <c:smooth val="0"/>
        </c:ser>
        <c:ser>
          <c:idx val="3"/>
          <c:order val="1"/>
          <c:tx>
            <c:v>Mismatches by Gaps</c:v>
          </c:tx>
          <c:spPr>
            <a:ln w="12700"/>
          </c:spPr>
          <c:marker>
            <c:symbol val="circle"/>
            <c:size val="4"/>
            <c:spPr>
              <a:ln w="12700"/>
            </c:spPr>
          </c:marker>
          <c:cat>
            <c:numRef>
              <c:f>'C:\Users\Saliya\Desktop\[junkMacroLines.xlsx]MacroLine1ExtAlignment'!$H$5:$H$12</c:f>
              <c:numCache>
                <c:formatCode>General</c:formatCode>
                <c:ptCount val="8"/>
                <c:pt idx="0">
                  <c:v>2</c:v>
                </c:pt>
                <c:pt idx="1">
                  <c:v>3</c:v>
                </c:pt>
                <c:pt idx="2">
                  <c:v>4</c:v>
                </c:pt>
                <c:pt idx="3">
                  <c:v>5</c:v>
                </c:pt>
                <c:pt idx="4">
                  <c:v>6</c:v>
                </c:pt>
                <c:pt idx="5">
                  <c:v>7</c:v>
                </c:pt>
                <c:pt idx="6">
                  <c:v>8</c:v>
                </c:pt>
                <c:pt idx="7">
                  <c:v>9</c:v>
                </c:pt>
              </c:numCache>
            </c:numRef>
          </c:cat>
          <c:val>
            <c:numRef>
              <c:f>'C:\Users\Saliya\Desktop\[junkMacroLines.xlsx]MacroLine1ExtAlignment'!$O$5:$O$12</c:f>
              <c:numCache>
                <c:formatCode>General</c:formatCode>
                <c:ptCount val="8"/>
                <c:pt idx="0">
                  <c:v>26</c:v>
                </c:pt>
                <c:pt idx="1">
                  <c:v>58</c:v>
                </c:pt>
                <c:pt idx="2">
                  <c:v>92</c:v>
                </c:pt>
                <c:pt idx="3">
                  <c:v>110</c:v>
                </c:pt>
                <c:pt idx="4">
                  <c:v>132</c:v>
                </c:pt>
                <c:pt idx="5">
                  <c:v>160</c:v>
                </c:pt>
                <c:pt idx="6">
                  <c:v>191</c:v>
                </c:pt>
                <c:pt idx="7">
                  <c:v>223</c:v>
                </c:pt>
              </c:numCache>
            </c:numRef>
          </c:val>
          <c:smooth val="0"/>
        </c:ser>
        <c:ser>
          <c:idx val="4"/>
          <c:order val="2"/>
          <c:tx>
            <c:v>Original Length</c:v>
          </c:tx>
          <c:spPr>
            <a:ln w="12700"/>
          </c:spPr>
          <c:marker>
            <c:spPr>
              <a:ln w="12700"/>
            </c:spPr>
          </c:marker>
          <c:val>
            <c:numRef>
              <c:f>'C:\Users\Saliya\Desktop\[junkMacroLines.xlsx]MacroLine1ExtAlignment'!$K$5:$K$12</c:f>
              <c:numCache>
                <c:formatCode>General</c:formatCode>
                <c:ptCount val="8"/>
                <c:pt idx="0">
                  <c:v>473</c:v>
                </c:pt>
                <c:pt idx="1">
                  <c:v>448</c:v>
                </c:pt>
                <c:pt idx="2">
                  <c:v>417</c:v>
                </c:pt>
                <c:pt idx="3">
                  <c:v>397</c:v>
                </c:pt>
                <c:pt idx="4">
                  <c:v>367</c:v>
                </c:pt>
                <c:pt idx="5">
                  <c:v>347</c:v>
                </c:pt>
                <c:pt idx="6">
                  <c:v>315</c:v>
                </c:pt>
                <c:pt idx="7">
                  <c:v>284</c:v>
                </c:pt>
              </c:numCache>
            </c:numRef>
          </c:val>
          <c:smooth val="0"/>
        </c:ser>
        <c:dLbls>
          <c:showLegendKey val="0"/>
          <c:showVal val="0"/>
          <c:showCatName val="0"/>
          <c:showSerName val="0"/>
          <c:showPercent val="0"/>
          <c:showBubbleSize val="0"/>
        </c:dLbls>
        <c:marker val="1"/>
        <c:smooth val="0"/>
        <c:axId val="193643264"/>
        <c:axId val="193645568"/>
      </c:lineChart>
      <c:catAx>
        <c:axId val="193643264"/>
        <c:scaling>
          <c:orientation val="minMax"/>
        </c:scaling>
        <c:delete val="0"/>
        <c:axPos val="b"/>
        <c:title>
          <c:tx>
            <c:rich>
              <a:bodyPr/>
              <a:lstStyle/>
              <a:p>
                <a:pPr>
                  <a:defRPr/>
                </a:pPr>
                <a:r>
                  <a:rPr lang="en-US"/>
                  <a:t>Point ID Number</a:t>
                </a:r>
              </a:p>
            </c:rich>
          </c:tx>
          <c:overlay val="0"/>
        </c:title>
        <c:numFmt formatCode="General" sourceLinked="1"/>
        <c:majorTickMark val="out"/>
        <c:minorTickMark val="in"/>
        <c:tickLblPos val="nextTo"/>
        <c:crossAx val="193645568"/>
        <c:crosses val="autoZero"/>
        <c:auto val="1"/>
        <c:lblAlgn val="ctr"/>
        <c:lblOffset val="100"/>
        <c:noMultiLvlLbl val="0"/>
      </c:catAx>
      <c:valAx>
        <c:axId val="193645568"/>
        <c:scaling>
          <c:orientation val="minMax"/>
        </c:scaling>
        <c:delete val="0"/>
        <c:axPos val="l"/>
        <c:majorGridlines>
          <c:spPr>
            <a:ln>
              <a:noFill/>
            </a:ln>
          </c:spPr>
        </c:majorGridlines>
        <c:title>
          <c:tx>
            <c:rich>
              <a:bodyPr rot="-5400000" vert="horz"/>
              <a:lstStyle/>
              <a:p>
                <a:pPr>
                  <a:defRPr/>
                </a:pPr>
                <a:r>
                  <a:rPr lang="en-US"/>
                  <a:t>Count</a:t>
                </a:r>
              </a:p>
            </c:rich>
          </c:tx>
          <c:overlay val="0"/>
        </c:title>
        <c:numFmt formatCode="General" sourceLinked="1"/>
        <c:majorTickMark val="out"/>
        <c:minorTickMark val="in"/>
        <c:tickLblPos val="nextTo"/>
        <c:crossAx val="193643264"/>
        <c:crosses val="autoZero"/>
        <c:crossBetween val="between"/>
        <c:majorUnit val="100"/>
      </c:valAx>
    </c:plotArea>
    <c:legend>
      <c:legendPos val="r"/>
      <c:layout>
        <c:manualLayout>
          <c:xMode val="edge"/>
          <c:yMode val="edge"/>
          <c:x val="0.20100208627767679"/>
          <c:y val="0.33290110444612236"/>
          <c:w val="0.50332155595935124"/>
          <c:h val="0.21709926120397607"/>
        </c:manualLayout>
      </c:layout>
      <c:overlay val="1"/>
      <c:spPr>
        <a:solidFill>
          <a:schemeClr val="bg1"/>
        </a:solidFill>
      </c:spPr>
    </c:legend>
    <c:plotVisOnly val="1"/>
    <c:dispBlanksAs val="gap"/>
    <c:showDLblsOverMax val="0"/>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Time Cost</a:t>
            </a:r>
            <a:endParaRPr lang="en-US" dirty="0"/>
          </a:p>
        </c:rich>
      </c:tx>
      <c:overlay val="0"/>
    </c:title>
    <c:autoTitleDeleted val="0"/>
    <c:plotArea>
      <c:layout>
        <c:manualLayout>
          <c:layoutTarget val="inner"/>
          <c:xMode val="edge"/>
          <c:yMode val="edge"/>
          <c:x val="0.15214644349340301"/>
          <c:y val="0.14068616422947131"/>
          <c:w val="0.77011249952451599"/>
          <c:h val="0.65958180227471563"/>
        </c:manualLayout>
      </c:layout>
      <c:lineChart>
        <c:grouping val="standard"/>
        <c:varyColors val="0"/>
        <c:ser>
          <c:idx val="0"/>
          <c:order val="0"/>
          <c:tx>
            <c:strRef>
              <c:f>'heuristic interpolation'!$B$1</c:f>
              <c:strCache>
                <c:ptCount val="1"/>
                <c:pt idx="0">
                  <c:v>HE-MI</c:v>
                </c:pt>
              </c:strCache>
            </c:strRef>
          </c:tx>
          <c:spPr>
            <a:ln w="9525"/>
          </c:spPr>
          <c:marker>
            <c:spPr>
              <a:ln w="12700"/>
            </c:spPr>
          </c:marker>
          <c:cat>
            <c:strRef>
              <c:f>'heuristic interpolation'!$A$2:$A$6</c:f>
              <c:strCache>
                <c:ptCount val="5"/>
                <c:pt idx="0">
                  <c:v>10k</c:v>
                </c:pt>
                <c:pt idx="1">
                  <c:v>20k</c:v>
                </c:pt>
                <c:pt idx="2">
                  <c:v>30k</c:v>
                </c:pt>
                <c:pt idx="3">
                  <c:v>40k</c:v>
                </c:pt>
                <c:pt idx="4">
                  <c:v>50k</c:v>
                </c:pt>
              </c:strCache>
            </c:strRef>
          </c:cat>
          <c:val>
            <c:numRef>
              <c:f>'heuristic interpolation'!$B$2:$B$6</c:f>
              <c:numCache>
                <c:formatCode>General</c:formatCode>
                <c:ptCount val="5"/>
                <c:pt idx="0">
                  <c:v>841.93799999999976</c:v>
                </c:pt>
                <c:pt idx="1">
                  <c:v>1351.2560000000001</c:v>
                </c:pt>
                <c:pt idx="2">
                  <c:v>1697.806</c:v>
                </c:pt>
                <c:pt idx="3">
                  <c:v>1862.81</c:v>
                </c:pt>
                <c:pt idx="4">
                  <c:v>1979.2349999999999</c:v>
                </c:pt>
              </c:numCache>
            </c:numRef>
          </c:val>
          <c:smooth val="0"/>
        </c:ser>
        <c:ser>
          <c:idx val="1"/>
          <c:order val="1"/>
          <c:tx>
            <c:strRef>
              <c:f>'heuristic interpolation'!$C$1</c:f>
              <c:strCache>
                <c:ptCount val="1"/>
                <c:pt idx="0">
                  <c:v>HI-MI</c:v>
                </c:pt>
              </c:strCache>
            </c:strRef>
          </c:tx>
          <c:spPr>
            <a:ln w="9525"/>
          </c:spPr>
          <c:marker>
            <c:spPr>
              <a:ln w="12700"/>
            </c:spPr>
          </c:marker>
          <c:cat>
            <c:strRef>
              <c:f>'heuristic interpolation'!$A$2:$A$6</c:f>
              <c:strCache>
                <c:ptCount val="5"/>
                <c:pt idx="0">
                  <c:v>10k</c:v>
                </c:pt>
                <c:pt idx="1">
                  <c:v>20k</c:v>
                </c:pt>
                <c:pt idx="2">
                  <c:v>30k</c:v>
                </c:pt>
                <c:pt idx="3">
                  <c:v>40k</c:v>
                </c:pt>
                <c:pt idx="4">
                  <c:v>50k</c:v>
                </c:pt>
              </c:strCache>
            </c:strRef>
          </c:cat>
          <c:val>
            <c:numRef>
              <c:f>'heuristic interpolation'!$C$2:$C$6</c:f>
              <c:numCache>
                <c:formatCode>General</c:formatCode>
                <c:ptCount val="5"/>
                <c:pt idx="0">
                  <c:v>632.08799999999997</c:v>
                </c:pt>
                <c:pt idx="1">
                  <c:v>476.59100000000001</c:v>
                </c:pt>
                <c:pt idx="2">
                  <c:v>425.80700000000002</c:v>
                </c:pt>
                <c:pt idx="3">
                  <c:v>278.77300000000002</c:v>
                </c:pt>
                <c:pt idx="4">
                  <c:v>270.76</c:v>
                </c:pt>
              </c:numCache>
            </c:numRef>
          </c:val>
          <c:smooth val="0"/>
        </c:ser>
        <c:ser>
          <c:idx val="2"/>
          <c:order val="2"/>
          <c:tx>
            <c:strRef>
              <c:f>'heuristic interpolation'!$D$1</c:f>
              <c:strCache>
                <c:ptCount val="1"/>
                <c:pt idx="0">
                  <c:v>MI-MDS</c:v>
                </c:pt>
              </c:strCache>
            </c:strRef>
          </c:tx>
          <c:spPr>
            <a:ln w="9525"/>
          </c:spPr>
          <c:marker>
            <c:spPr>
              <a:ln w="12700"/>
            </c:spPr>
          </c:marker>
          <c:cat>
            <c:strRef>
              <c:f>'heuristic interpolation'!$A$2:$A$6</c:f>
              <c:strCache>
                <c:ptCount val="5"/>
                <c:pt idx="0">
                  <c:v>10k</c:v>
                </c:pt>
                <c:pt idx="1">
                  <c:v>20k</c:v>
                </c:pt>
                <c:pt idx="2">
                  <c:v>30k</c:v>
                </c:pt>
                <c:pt idx="3">
                  <c:v>40k</c:v>
                </c:pt>
                <c:pt idx="4">
                  <c:v>50k</c:v>
                </c:pt>
              </c:strCache>
            </c:strRef>
          </c:cat>
          <c:val>
            <c:numRef>
              <c:f>'heuristic interpolation'!$D$2:$D$6</c:f>
              <c:numCache>
                <c:formatCode>General</c:formatCode>
                <c:ptCount val="5"/>
                <c:pt idx="0">
                  <c:v>27339.999</c:v>
                </c:pt>
                <c:pt idx="1">
                  <c:v>49432.002999999997</c:v>
                </c:pt>
                <c:pt idx="2">
                  <c:v>64020.695</c:v>
                </c:pt>
                <c:pt idx="3">
                  <c:v>73178.265999999989</c:v>
                </c:pt>
                <c:pt idx="4">
                  <c:v>79210.67</c:v>
                </c:pt>
              </c:numCache>
            </c:numRef>
          </c:val>
          <c:smooth val="0"/>
        </c:ser>
        <c:dLbls>
          <c:showLegendKey val="0"/>
          <c:showVal val="0"/>
          <c:showCatName val="0"/>
          <c:showSerName val="0"/>
          <c:showPercent val="0"/>
          <c:showBubbleSize val="0"/>
        </c:dLbls>
        <c:marker val="1"/>
        <c:smooth val="0"/>
        <c:axId val="194290816"/>
        <c:axId val="194293120"/>
      </c:lineChart>
      <c:catAx>
        <c:axId val="194290816"/>
        <c:scaling>
          <c:orientation val="minMax"/>
        </c:scaling>
        <c:delete val="0"/>
        <c:axPos val="b"/>
        <c:title>
          <c:tx>
            <c:rich>
              <a:bodyPr/>
              <a:lstStyle/>
              <a:p>
                <a:pPr>
                  <a:defRPr/>
                </a:pPr>
                <a:r>
                  <a:rPr lang="en-US"/>
                  <a:t>Sample Size</a:t>
                </a:r>
              </a:p>
            </c:rich>
          </c:tx>
          <c:overlay val="0"/>
        </c:title>
        <c:majorTickMark val="out"/>
        <c:minorTickMark val="in"/>
        <c:tickLblPos val="nextTo"/>
        <c:crossAx val="194293120"/>
        <c:crosses val="autoZero"/>
        <c:auto val="1"/>
        <c:lblAlgn val="ctr"/>
        <c:lblOffset val="100"/>
        <c:noMultiLvlLbl val="0"/>
      </c:catAx>
      <c:valAx>
        <c:axId val="194293120"/>
        <c:scaling>
          <c:logBase val="10"/>
          <c:orientation val="minMax"/>
        </c:scaling>
        <c:delete val="0"/>
        <c:axPos val="l"/>
        <c:majorGridlines>
          <c:spPr>
            <a:ln>
              <a:noFill/>
            </a:ln>
          </c:spPr>
        </c:majorGridlines>
        <c:title>
          <c:tx>
            <c:rich>
              <a:bodyPr rot="-5400000" vert="horz"/>
              <a:lstStyle/>
              <a:p>
                <a:pPr>
                  <a:defRPr/>
                </a:pPr>
                <a:r>
                  <a:rPr lang="en-US"/>
                  <a:t>Seconds</a:t>
                </a:r>
              </a:p>
            </c:rich>
          </c:tx>
          <c:overlay val="0"/>
        </c:title>
        <c:numFmt formatCode="General" sourceLinked="1"/>
        <c:majorTickMark val="out"/>
        <c:minorTickMark val="in"/>
        <c:tickLblPos val="nextTo"/>
        <c:crossAx val="194290816"/>
        <c:crosses val="autoZero"/>
        <c:crossBetween val="between"/>
      </c:valAx>
    </c:plotArea>
    <c:legend>
      <c:legendPos val="r"/>
      <c:layout>
        <c:manualLayout>
          <c:xMode val="edge"/>
          <c:yMode val="edge"/>
          <c:x val="0.51291985240975302"/>
          <c:y val="0.55785639642266904"/>
          <c:w val="0.430947354406786"/>
          <c:h val="0.25647236803732898"/>
        </c:manualLayout>
      </c:layout>
      <c:overlay val="0"/>
    </c:legend>
    <c:plotVisOnly val="1"/>
    <c:dispBlanksAs val="gap"/>
    <c:showDLblsOverMax val="0"/>
  </c:chart>
  <c:txPr>
    <a:bodyPr/>
    <a:lstStyle/>
    <a:p>
      <a:pPr>
        <a:defRPr sz="1000">
          <a:latin typeface="+mj-l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Normalized Stress</a:t>
            </a:r>
            <a:endParaRPr lang="en-US" dirty="0"/>
          </a:p>
        </c:rich>
      </c:tx>
      <c:overlay val="0"/>
    </c:title>
    <c:autoTitleDeleted val="0"/>
    <c:plotArea>
      <c:layout>
        <c:manualLayout>
          <c:layoutTarget val="inner"/>
          <c:xMode val="edge"/>
          <c:yMode val="edge"/>
          <c:x val="0.18214129483814501"/>
          <c:y val="0.15107465733449985"/>
          <c:w val="0.7816848301571"/>
          <c:h val="0.64136980722237302"/>
        </c:manualLayout>
      </c:layout>
      <c:lineChart>
        <c:grouping val="standard"/>
        <c:varyColors val="0"/>
        <c:ser>
          <c:idx val="0"/>
          <c:order val="0"/>
          <c:tx>
            <c:strRef>
              <c:f>'heuristic interpolation'!$N$1</c:f>
              <c:strCache>
                <c:ptCount val="1"/>
                <c:pt idx="0">
                  <c:v>HE-MI</c:v>
                </c:pt>
              </c:strCache>
            </c:strRef>
          </c:tx>
          <c:spPr>
            <a:ln w="9525"/>
          </c:spPr>
          <c:marker>
            <c:spPr>
              <a:ln w="12700"/>
            </c:spPr>
          </c:marker>
          <c:cat>
            <c:strRef>
              <c:f>'heuristic interpolation'!$M$2:$M$6</c:f>
              <c:strCache>
                <c:ptCount val="5"/>
                <c:pt idx="0">
                  <c:v>10k</c:v>
                </c:pt>
                <c:pt idx="1">
                  <c:v>20k</c:v>
                </c:pt>
                <c:pt idx="2">
                  <c:v>30k</c:v>
                </c:pt>
                <c:pt idx="3">
                  <c:v>40k</c:v>
                </c:pt>
                <c:pt idx="4">
                  <c:v>50k</c:v>
                </c:pt>
              </c:strCache>
            </c:strRef>
          </c:cat>
          <c:val>
            <c:numRef>
              <c:f>'heuristic interpolation'!$N$2:$N$6</c:f>
              <c:numCache>
                <c:formatCode>General</c:formatCode>
                <c:ptCount val="5"/>
                <c:pt idx="0">
                  <c:v>0.11187534</c:v>
                </c:pt>
                <c:pt idx="1">
                  <c:v>0.10912343200000001</c:v>
                </c:pt>
                <c:pt idx="2">
                  <c:v>0.104123432</c:v>
                </c:pt>
                <c:pt idx="3">
                  <c:v>0.10175632</c:v>
                </c:pt>
                <c:pt idx="4">
                  <c:v>9.9534834000000003E-2</c:v>
                </c:pt>
              </c:numCache>
            </c:numRef>
          </c:val>
          <c:smooth val="0"/>
        </c:ser>
        <c:ser>
          <c:idx val="1"/>
          <c:order val="1"/>
          <c:tx>
            <c:strRef>
              <c:f>'heuristic interpolation'!$O$1</c:f>
              <c:strCache>
                <c:ptCount val="1"/>
                <c:pt idx="0">
                  <c:v>HI-MI</c:v>
                </c:pt>
              </c:strCache>
            </c:strRef>
          </c:tx>
          <c:spPr>
            <a:ln w="9525"/>
          </c:spPr>
          <c:marker>
            <c:spPr>
              <a:ln w="12700"/>
            </c:spPr>
          </c:marker>
          <c:cat>
            <c:strRef>
              <c:f>'heuristic interpolation'!$M$2:$M$6</c:f>
              <c:strCache>
                <c:ptCount val="5"/>
                <c:pt idx="0">
                  <c:v>10k</c:v>
                </c:pt>
                <c:pt idx="1">
                  <c:v>20k</c:v>
                </c:pt>
                <c:pt idx="2">
                  <c:v>30k</c:v>
                </c:pt>
                <c:pt idx="3">
                  <c:v>40k</c:v>
                </c:pt>
                <c:pt idx="4">
                  <c:v>50k</c:v>
                </c:pt>
              </c:strCache>
            </c:strRef>
          </c:cat>
          <c:val>
            <c:numRef>
              <c:f>'heuristic interpolation'!$O$2:$O$6</c:f>
              <c:numCache>
                <c:formatCode>General</c:formatCode>
                <c:ptCount val="5"/>
                <c:pt idx="0">
                  <c:v>0.15902960250686801</c:v>
                </c:pt>
                <c:pt idx="1">
                  <c:v>0.16130990788944299</c:v>
                </c:pt>
                <c:pt idx="2">
                  <c:v>0.163486710836105</c:v>
                </c:pt>
                <c:pt idx="3">
                  <c:v>0.15843618102715101</c:v>
                </c:pt>
                <c:pt idx="4">
                  <c:v>0.14238967116566201</c:v>
                </c:pt>
              </c:numCache>
            </c:numRef>
          </c:val>
          <c:smooth val="0"/>
        </c:ser>
        <c:ser>
          <c:idx val="2"/>
          <c:order val="2"/>
          <c:tx>
            <c:strRef>
              <c:f>'heuristic interpolation'!$P$1</c:f>
              <c:strCache>
                <c:ptCount val="1"/>
                <c:pt idx="0">
                  <c:v>MI-MDS</c:v>
                </c:pt>
              </c:strCache>
            </c:strRef>
          </c:tx>
          <c:spPr>
            <a:ln w="9525"/>
          </c:spPr>
          <c:marker>
            <c:spPr>
              <a:ln w="12700"/>
            </c:spPr>
          </c:marker>
          <c:cat>
            <c:strRef>
              <c:f>'heuristic interpolation'!$M$2:$M$6</c:f>
              <c:strCache>
                <c:ptCount val="5"/>
                <c:pt idx="0">
                  <c:v>10k</c:v>
                </c:pt>
                <c:pt idx="1">
                  <c:v>20k</c:v>
                </c:pt>
                <c:pt idx="2">
                  <c:v>30k</c:v>
                </c:pt>
                <c:pt idx="3">
                  <c:v>40k</c:v>
                </c:pt>
                <c:pt idx="4">
                  <c:v>50k</c:v>
                </c:pt>
              </c:strCache>
            </c:strRef>
          </c:cat>
          <c:val>
            <c:numRef>
              <c:f>'heuristic interpolation'!$P$2:$P$6</c:f>
              <c:numCache>
                <c:formatCode>General</c:formatCode>
                <c:ptCount val="5"/>
                <c:pt idx="0">
                  <c:v>9.8030578396814005E-2</c:v>
                </c:pt>
                <c:pt idx="1">
                  <c:v>9.3513142987209197E-2</c:v>
                </c:pt>
                <c:pt idx="2">
                  <c:v>8.9199893106106598E-2</c:v>
                </c:pt>
                <c:pt idx="3">
                  <c:v>8.6241739539929904E-2</c:v>
                </c:pt>
                <c:pt idx="4">
                  <c:v>8.2144032153596697E-2</c:v>
                </c:pt>
              </c:numCache>
            </c:numRef>
          </c:val>
          <c:smooth val="0"/>
        </c:ser>
        <c:dLbls>
          <c:showLegendKey val="0"/>
          <c:showVal val="0"/>
          <c:showCatName val="0"/>
          <c:showSerName val="0"/>
          <c:showPercent val="0"/>
          <c:showBubbleSize val="0"/>
        </c:dLbls>
        <c:marker val="1"/>
        <c:smooth val="0"/>
        <c:axId val="196506752"/>
        <c:axId val="196509056"/>
      </c:lineChart>
      <c:catAx>
        <c:axId val="196506752"/>
        <c:scaling>
          <c:orientation val="minMax"/>
        </c:scaling>
        <c:delete val="0"/>
        <c:axPos val="b"/>
        <c:title>
          <c:tx>
            <c:rich>
              <a:bodyPr/>
              <a:lstStyle/>
              <a:p>
                <a:pPr>
                  <a:defRPr/>
                </a:pPr>
                <a:r>
                  <a:rPr lang="en-US"/>
                  <a:t>Sample Size</a:t>
                </a:r>
              </a:p>
            </c:rich>
          </c:tx>
          <c:overlay val="0"/>
        </c:title>
        <c:majorTickMark val="out"/>
        <c:minorTickMark val="in"/>
        <c:tickLblPos val="nextTo"/>
        <c:crossAx val="196509056"/>
        <c:crosses val="autoZero"/>
        <c:auto val="1"/>
        <c:lblAlgn val="ctr"/>
        <c:lblOffset val="100"/>
        <c:noMultiLvlLbl val="0"/>
      </c:catAx>
      <c:valAx>
        <c:axId val="196509056"/>
        <c:scaling>
          <c:orientation val="minMax"/>
        </c:scaling>
        <c:delete val="0"/>
        <c:axPos val="l"/>
        <c:majorGridlines>
          <c:spPr>
            <a:ln>
              <a:noFill/>
            </a:ln>
          </c:spPr>
        </c:majorGridlines>
        <c:title>
          <c:tx>
            <c:rich>
              <a:bodyPr rot="-5400000" vert="horz"/>
              <a:lstStyle/>
              <a:p>
                <a:pPr>
                  <a:defRPr/>
                </a:pPr>
                <a:r>
                  <a:rPr lang="en-US"/>
                  <a:t>Normalized Stress Value</a:t>
                </a:r>
              </a:p>
            </c:rich>
          </c:tx>
          <c:overlay val="0"/>
        </c:title>
        <c:numFmt formatCode="General" sourceLinked="1"/>
        <c:majorTickMark val="out"/>
        <c:minorTickMark val="in"/>
        <c:tickLblPos val="nextTo"/>
        <c:crossAx val="196506752"/>
        <c:crosses val="autoZero"/>
        <c:crossBetween val="between"/>
      </c:valAx>
    </c:plotArea>
    <c:legend>
      <c:legendPos val="r"/>
      <c:layout>
        <c:manualLayout>
          <c:xMode val="edge"/>
          <c:yMode val="edge"/>
          <c:x val="0.55037135303739204"/>
          <c:y val="0.55255115679984501"/>
          <c:w val="0.39632117996120098"/>
          <c:h val="0.243478419364246"/>
        </c:manualLayout>
      </c:layout>
      <c:overlay val="0"/>
    </c:legend>
    <c:plotVisOnly val="1"/>
    <c:dispBlanksAs val="gap"/>
    <c:showDLblsOverMax val="0"/>
  </c:chart>
  <c:txPr>
    <a:bodyPr/>
    <a:lstStyle/>
    <a:p>
      <a:pPr>
        <a:defRPr sz="1000">
          <a:latin typeface="+mj-lt"/>
        </a:defRPr>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50" indent="0" algn="ctr">
              <a:buNone/>
              <a:defRPr/>
            </a:lvl2pPr>
            <a:lvl3pPr marL="913902" indent="0" algn="ctr">
              <a:buNone/>
              <a:defRPr/>
            </a:lvl3pPr>
            <a:lvl4pPr marL="1370852" indent="0" algn="ctr">
              <a:buNone/>
              <a:defRPr/>
            </a:lvl4pPr>
            <a:lvl5pPr marL="1827804" indent="0" algn="ctr">
              <a:buNone/>
              <a:defRPr/>
            </a:lvl5pPr>
            <a:lvl6pPr marL="2284754" indent="0" algn="ctr">
              <a:buNone/>
              <a:defRPr/>
            </a:lvl6pPr>
            <a:lvl7pPr marL="2741706" indent="0" algn="ctr">
              <a:buNone/>
              <a:defRPr/>
            </a:lvl7pPr>
            <a:lvl8pPr marL="3198656" indent="0" algn="ctr">
              <a:buNone/>
              <a:defRPr/>
            </a:lvl8pPr>
            <a:lvl9pPr marL="365560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726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33484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50" indent="0" algn="ctr">
              <a:buNone/>
              <a:defRPr>
                <a:solidFill>
                  <a:schemeClr val="tx1">
                    <a:tint val="75000"/>
                  </a:schemeClr>
                </a:solidFill>
              </a:defRPr>
            </a:lvl2pPr>
            <a:lvl3pPr marL="913902" indent="0" algn="ctr">
              <a:buNone/>
              <a:defRPr>
                <a:solidFill>
                  <a:schemeClr val="tx1">
                    <a:tint val="75000"/>
                  </a:schemeClr>
                </a:solidFill>
              </a:defRPr>
            </a:lvl3pPr>
            <a:lvl4pPr marL="1370852" indent="0" algn="ctr">
              <a:buNone/>
              <a:defRPr>
                <a:solidFill>
                  <a:schemeClr val="tx1">
                    <a:tint val="75000"/>
                  </a:schemeClr>
                </a:solidFill>
              </a:defRPr>
            </a:lvl4pPr>
            <a:lvl5pPr marL="1827804" indent="0" algn="ctr">
              <a:buNone/>
              <a:defRPr>
                <a:solidFill>
                  <a:schemeClr val="tx1">
                    <a:tint val="75000"/>
                  </a:schemeClr>
                </a:solidFill>
              </a:defRPr>
            </a:lvl5pPr>
            <a:lvl6pPr marL="2284754" indent="0" algn="ctr">
              <a:buNone/>
              <a:defRPr>
                <a:solidFill>
                  <a:schemeClr val="tx1">
                    <a:tint val="75000"/>
                  </a:schemeClr>
                </a:solidFill>
              </a:defRPr>
            </a:lvl6pPr>
            <a:lvl7pPr marL="2741706" indent="0" algn="ctr">
              <a:buNone/>
              <a:defRPr>
                <a:solidFill>
                  <a:schemeClr val="tx1">
                    <a:tint val="75000"/>
                  </a:schemeClr>
                </a:solidFill>
              </a:defRPr>
            </a:lvl7pPr>
            <a:lvl8pPr marL="3198656" indent="0" algn="ctr">
              <a:buNone/>
              <a:defRPr>
                <a:solidFill>
                  <a:schemeClr val="tx1">
                    <a:tint val="75000"/>
                  </a:schemeClr>
                </a:solidFill>
              </a:defRPr>
            </a:lvl8pPr>
            <a:lvl9pPr marL="36556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740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7747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50" indent="0">
              <a:buNone/>
              <a:defRPr sz="1800">
                <a:solidFill>
                  <a:schemeClr val="tx1">
                    <a:tint val="75000"/>
                  </a:schemeClr>
                </a:solidFill>
              </a:defRPr>
            </a:lvl2pPr>
            <a:lvl3pPr marL="913902" indent="0">
              <a:buNone/>
              <a:defRPr sz="1600">
                <a:solidFill>
                  <a:schemeClr val="tx1">
                    <a:tint val="75000"/>
                  </a:schemeClr>
                </a:solidFill>
              </a:defRPr>
            </a:lvl3pPr>
            <a:lvl4pPr marL="1370852" indent="0">
              <a:buNone/>
              <a:defRPr sz="1400">
                <a:solidFill>
                  <a:schemeClr val="tx1">
                    <a:tint val="75000"/>
                  </a:schemeClr>
                </a:solidFill>
              </a:defRPr>
            </a:lvl4pPr>
            <a:lvl5pPr marL="1827804" indent="0">
              <a:buNone/>
              <a:defRPr sz="1400">
                <a:solidFill>
                  <a:schemeClr val="tx1">
                    <a:tint val="75000"/>
                  </a:schemeClr>
                </a:solidFill>
              </a:defRPr>
            </a:lvl5pPr>
            <a:lvl6pPr marL="2284754" indent="0">
              <a:buNone/>
              <a:defRPr sz="1400">
                <a:solidFill>
                  <a:schemeClr val="tx1">
                    <a:tint val="75000"/>
                  </a:schemeClr>
                </a:solidFill>
              </a:defRPr>
            </a:lvl6pPr>
            <a:lvl7pPr marL="2741706" indent="0">
              <a:buNone/>
              <a:defRPr sz="1400">
                <a:solidFill>
                  <a:schemeClr val="tx1">
                    <a:tint val="75000"/>
                  </a:schemeClr>
                </a:solidFill>
              </a:defRPr>
            </a:lvl7pPr>
            <a:lvl8pPr marL="3198656" indent="0">
              <a:buNone/>
              <a:defRPr sz="1400">
                <a:solidFill>
                  <a:schemeClr val="tx1">
                    <a:tint val="75000"/>
                  </a:schemeClr>
                </a:solidFill>
              </a:defRPr>
            </a:lvl8pPr>
            <a:lvl9pPr marL="36556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2848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9279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036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7315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0594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6110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8857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49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85800"/>
            <a:ext cx="22098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685800"/>
            <a:ext cx="64770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54209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9801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50" indent="0" algn="ctr">
              <a:buNone/>
              <a:defRPr>
                <a:solidFill>
                  <a:schemeClr val="tx1">
                    <a:tint val="75000"/>
                  </a:schemeClr>
                </a:solidFill>
              </a:defRPr>
            </a:lvl2pPr>
            <a:lvl3pPr marL="913902" indent="0" algn="ctr">
              <a:buNone/>
              <a:defRPr>
                <a:solidFill>
                  <a:schemeClr val="tx1">
                    <a:tint val="75000"/>
                  </a:schemeClr>
                </a:solidFill>
              </a:defRPr>
            </a:lvl3pPr>
            <a:lvl4pPr marL="1370852" indent="0" algn="ctr">
              <a:buNone/>
              <a:defRPr>
                <a:solidFill>
                  <a:schemeClr val="tx1">
                    <a:tint val="75000"/>
                  </a:schemeClr>
                </a:solidFill>
              </a:defRPr>
            </a:lvl4pPr>
            <a:lvl5pPr marL="1827804" indent="0" algn="ctr">
              <a:buNone/>
              <a:defRPr>
                <a:solidFill>
                  <a:schemeClr val="tx1">
                    <a:tint val="75000"/>
                  </a:schemeClr>
                </a:solidFill>
              </a:defRPr>
            </a:lvl5pPr>
            <a:lvl6pPr marL="2284754" indent="0" algn="ctr">
              <a:buNone/>
              <a:defRPr>
                <a:solidFill>
                  <a:schemeClr val="tx1">
                    <a:tint val="75000"/>
                  </a:schemeClr>
                </a:solidFill>
              </a:defRPr>
            </a:lvl6pPr>
            <a:lvl7pPr marL="2741706" indent="0" algn="ctr">
              <a:buNone/>
              <a:defRPr>
                <a:solidFill>
                  <a:schemeClr val="tx1">
                    <a:tint val="75000"/>
                  </a:schemeClr>
                </a:solidFill>
              </a:defRPr>
            </a:lvl7pPr>
            <a:lvl8pPr marL="3198656" indent="0" algn="ctr">
              <a:buNone/>
              <a:defRPr>
                <a:solidFill>
                  <a:schemeClr val="tx1">
                    <a:tint val="75000"/>
                  </a:schemeClr>
                </a:solidFill>
              </a:defRPr>
            </a:lvl8pPr>
            <a:lvl9pPr marL="36556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
        <p:nvSpPr>
          <p:cNvPr id="8" name="Rectangle 7"/>
          <p:cNvSpPr/>
          <p:nvPr/>
        </p:nvSpPr>
        <p:spPr>
          <a:xfrm>
            <a:off x="228600" y="685800"/>
            <a:ext cx="44958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6" rIns="91390" bIns="45696" rtlCol="0" anchor="ctr"/>
          <a:lstStyle/>
          <a:p>
            <a:pPr algn="ctr"/>
            <a:endParaRPr lang="en-US">
              <a:solidFill>
                <a:prstClr val="white"/>
              </a:solidFill>
            </a:endParaRPr>
          </a:p>
        </p:txBody>
      </p:sp>
    </p:spTree>
    <p:extLst>
      <p:ext uri="{BB962C8B-B14F-4D97-AF65-F5344CB8AC3E}">
        <p14:creationId xmlns:p14="http://schemas.microsoft.com/office/powerpoint/2010/main" val="3230268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597712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50" indent="0">
              <a:buNone/>
              <a:defRPr sz="1800">
                <a:solidFill>
                  <a:schemeClr val="tx1">
                    <a:tint val="75000"/>
                  </a:schemeClr>
                </a:solidFill>
              </a:defRPr>
            </a:lvl2pPr>
            <a:lvl3pPr marL="913902" indent="0">
              <a:buNone/>
              <a:defRPr sz="1600">
                <a:solidFill>
                  <a:schemeClr val="tx1">
                    <a:tint val="75000"/>
                  </a:schemeClr>
                </a:solidFill>
              </a:defRPr>
            </a:lvl3pPr>
            <a:lvl4pPr marL="1370852" indent="0">
              <a:buNone/>
              <a:defRPr sz="1400">
                <a:solidFill>
                  <a:schemeClr val="tx1">
                    <a:tint val="75000"/>
                  </a:schemeClr>
                </a:solidFill>
              </a:defRPr>
            </a:lvl4pPr>
            <a:lvl5pPr marL="1827804" indent="0">
              <a:buNone/>
              <a:defRPr sz="1400">
                <a:solidFill>
                  <a:schemeClr val="tx1">
                    <a:tint val="75000"/>
                  </a:schemeClr>
                </a:solidFill>
              </a:defRPr>
            </a:lvl5pPr>
            <a:lvl6pPr marL="2284754" indent="0">
              <a:buNone/>
              <a:defRPr sz="1400">
                <a:solidFill>
                  <a:schemeClr val="tx1">
                    <a:tint val="75000"/>
                  </a:schemeClr>
                </a:solidFill>
              </a:defRPr>
            </a:lvl6pPr>
            <a:lvl7pPr marL="2741706" indent="0">
              <a:buNone/>
              <a:defRPr sz="1400">
                <a:solidFill>
                  <a:schemeClr val="tx1">
                    <a:tint val="75000"/>
                  </a:schemeClr>
                </a:solidFill>
              </a:defRPr>
            </a:lvl7pPr>
            <a:lvl8pPr marL="3198656" indent="0">
              <a:buNone/>
              <a:defRPr sz="1400">
                <a:solidFill>
                  <a:schemeClr val="tx1">
                    <a:tint val="75000"/>
                  </a:schemeClr>
                </a:solidFill>
              </a:defRPr>
            </a:lvl8pPr>
            <a:lvl9pPr marL="36556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52590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528395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73023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54039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729194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39167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26152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50" indent="0" algn="ctr">
              <a:buNone/>
              <a:defRPr>
                <a:solidFill>
                  <a:schemeClr val="tx1">
                    <a:tint val="75000"/>
                  </a:schemeClr>
                </a:solidFill>
              </a:defRPr>
            </a:lvl2pPr>
            <a:lvl3pPr marL="913902" indent="0" algn="ctr">
              <a:buNone/>
              <a:defRPr>
                <a:solidFill>
                  <a:schemeClr val="tx1">
                    <a:tint val="75000"/>
                  </a:schemeClr>
                </a:solidFill>
              </a:defRPr>
            </a:lvl3pPr>
            <a:lvl4pPr marL="1370852" indent="0" algn="ctr">
              <a:buNone/>
              <a:defRPr>
                <a:solidFill>
                  <a:schemeClr val="tx1">
                    <a:tint val="75000"/>
                  </a:schemeClr>
                </a:solidFill>
              </a:defRPr>
            </a:lvl4pPr>
            <a:lvl5pPr marL="1827804" indent="0" algn="ctr">
              <a:buNone/>
              <a:defRPr>
                <a:solidFill>
                  <a:schemeClr val="tx1">
                    <a:tint val="75000"/>
                  </a:schemeClr>
                </a:solidFill>
              </a:defRPr>
            </a:lvl5pPr>
            <a:lvl6pPr marL="2284754" indent="0" algn="ctr">
              <a:buNone/>
              <a:defRPr>
                <a:solidFill>
                  <a:schemeClr val="tx1">
                    <a:tint val="75000"/>
                  </a:schemeClr>
                </a:solidFill>
              </a:defRPr>
            </a:lvl6pPr>
            <a:lvl7pPr marL="2741706" indent="0" algn="ctr">
              <a:buNone/>
              <a:defRPr>
                <a:solidFill>
                  <a:schemeClr val="tx1">
                    <a:tint val="75000"/>
                  </a:schemeClr>
                </a:solidFill>
              </a:defRPr>
            </a:lvl7pPr>
            <a:lvl8pPr marL="3198656" indent="0" algn="ctr">
              <a:buNone/>
              <a:defRPr>
                <a:solidFill>
                  <a:schemeClr val="tx1">
                    <a:tint val="75000"/>
                  </a:schemeClr>
                </a:solidFill>
              </a:defRPr>
            </a:lvl8pPr>
            <a:lvl9pPr marL="36556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
        <p:nvSpPr>
          <p:cNvPr id="8" name="Rectangle 7"/>
          <p:cNvSpPr/>
          <p:nvPr/>
        </p:nvSpPr>
        <p:spPr>
          <a:xfrm>
            <a:off x="228600" y="685800"/>
            <a:ext cx="44958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6" rIns="91390" bIns="45696" rtlCol="0" anchor="ctr"/>
          <a:lstStyle/>
          <a:p>
            <a:pPr algn="ctr"/>
            <a:endParaRPr lang="en-US">
              <a:solidFill>
                <a:prstClr val="white"/>
              </a:solidFill>
            </a:endParaRPr>
          </a:p>
        </p:txBody>
      </p:sp>
    </p:spTree>
    <p:extLst>
      <p:ext uri="{BB962C8B-B14F-4D97-AF65-F5344CB8AC3E}">
        <p14:creationId xmlns:p14="http://schemas.microsoft.com/office/powerpoint/2010/main" val="29056018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65053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550079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04800" y="63246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ＭＳ Ｐゴシック" charset="0"/>
            </a:endParaRPr>
          </a:p>
        </p:txBody>
      </p:sp>
      <p:pic>
        <p:nvPicPr>
          <p:cNvPr id="5"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553200"/>
            <a:ext cx="12192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ndssl-logo-trans.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86200" y="6324600"/>
            <a:ext cx="15335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VT_marn_she_invent_cmyk.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01000" y="6477000"/>
            <a:ext cx="1063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18005473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19450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895600"/>
            <a:ext cx="7772400" cy="1362075"/>
          </a:xfrm>
        </p:spPr>
        <p:txBody>
          <a:bodyPr anchor="t"/>
          <a:lstStyle>
            <a:lvl1pPr algn="ctr">
              <a:buFontTx/>
              <a:buNone/>
              <a:defRPr sz="4000" b="1" cap="small" normalizeH="0"/>
            </a:lvl1pPr>
          </a:lstStyle>
          <a:p>
            <a:r>
              <a:rPr lang="en-US" smtClean="0"/>
              <a:t>Click to edit Master title style</a:t>
            </a:r>
            <a:endParaRPr lang="en-US" dirty="0"/>
          </a:p>
        </p:txBody>
      </p:sp>
    </p:spTree>
    <p:extLst>
      <p:ext uri="{BB962C8B-B14F-4D97-AF65-F5344CB8AC3E}">
        <p14:creationId xmlns:p14="http://schemas.microsoft.com/office/powerpoint/2010/main" val="29917726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7519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17523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925666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838200"/>
          </a:xfrm>
        </p:spPr>
        <p:txBody>
          <a:bodyPr/>
          <a:lstStyle/>
          <a:p>
            <a:r>
              <a:rPr lang="en-US" smtClean="0"/>
              <a:t>Click to edit Master title style</a:t>
            </a:r>
            <a:endParaRPr lang="en-US"/>
          </a:p>
        </p:txBody>
      </p:sp>
    </p:spTree>
    <p:extLst>
      <p:ext uri="{BB962C8B-B14F-4D97-AF65-F5344CB8AC3E}">
        <p14:creationId xmlns:p14="http://schemas.microsoft.com/office/powerpoint/2010/main" val="18741036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0586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15501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7086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2423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28600"/>
            <a:ext cx="21145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1912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9037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19" name="Footer Placeholder 18"/>
          <p:cNvSpPr>
            <a:spLocks noGrp="1"/>
          </p:cNvSpPr>
          <p:nvPr>
            <p:ph type="ftr" sz="quarter" idx="11"/>
          </p:nvPr>
        </p:nvSpPr>
        <p:spPr/>
        <p:txBody>
          <a:bodyPr/>
          <a:lstStyle/>
          <a:p>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50" indent="0">
              <a:buNone/>
              <a:defRPr sz="1800">
                <a:solidFill>
                  <a:schemeClr val="tx1">
                    <a:tint val="75000"/>
                  </a:schemeClr>
                </a:solidFill>
              </a:defRPr>
            </a:lvl2pPr>
            <a:lvl3pPr marL="913902" indent="0">
              <a:buNone/>
              <a:defRPr sz="1600">
                <a:solidFill>
                  <a:schemeClr val="tx1">
                    <a:tint val="75000"/>
                  </a:schemeClr>
                </a:solidFill>
              </a:defRPr>
            </a:lvl3pPr>
            <a:lvl4pPr marL="1370852" indent="0">
              <a:buNone/>
              <a:defRPr sz="1400">
                <a:solidFill>
                  <a:schemeClr val="tx1">
                    <a:tint val="75000"/>
                  </a:schemeClr>
                </a:solidFill>
              </a:defRPr>
            </a:lvl4pPr>
            <a:lvl5pPr marL="1827804" indent="0">
              <a:buNone/>
              <a:defRPr sz="1400">
                <a:solidFill>
                  <a:schemeClr val="tx1">
                    <a:tint val="75000"/>
                  </a:schemeClr>
                </a:solidFill>
              </a:defRPr>
            </a:lvl5pPr>
            <a:lvl6pPr marL="2284754" indent="0">
              <a:buNone/>
              <a:defRPr sz="1400">
                <a:solidFill>
                  <a:schemeClr val="tx1">
                    <a:tint val="75000"/>
                  </a:schemeClr>
                </a:solidFill>
              </a:defRPr>
            </a:lvl6pPr>
            <a:lvl7pPr marL="2741706" indent="0">
              <a:buNone/>
              <a:defRPr sz="1400">
                <a:solidFill>
                  <a:schemeClr val="tx1">
                    <a:tint val="75000"/>
                  </a:schemeClr>
                </a:solidFill>
              </a:defRPr>
            </a:lvl7pPr>
            <a:lvl8pPr marL="3198656" indent="0">
              <a:buNone/>
              <a:defRPr sz="1400">
                <a:solidFill>
                  <a:schemeClr val="tx1">
                    <a:tint val="75000"/>
                  </a:schemeClr>
                </a:solidFill>
              </a:defRPr>
            </a:lvl8pPr>
            <a:lvl9pPr marL="36556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843569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5270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8649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3163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07615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9676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5050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9571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550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20800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50" indent="0" algn="ctr">
              <a:buNone/>
              <a:defRPr>
                <a:solidFill>
                  <a:schemeClr val="tx1">
                    <a:tint val="75000"/>
                  </a:schemeClr>
                </a:solidFill>
              </a:defRPr>
            </a:lvl2pPr>
            <a:lvl3pPr marL="913902" indent="0" algn="ctr">
              <a:buNone/>
              <a:defRPr>
                <a:solidFill>
                  <a:schemeClr val="tx1">
                    <a:tint val="75000"/>
                  </a:schemeClr>
                </a:solidFill>
              </a:defRPr>
            </a:lvl3pPr>
            <a:lvl4pPr marL="1370852" indent="0" algn="ctr">
              <a:buNone/>
              <a:defRPr>
                <a:solidFill>
                  <a:schemeClr val="tx1">
                    <a:tint val="75000"/>
                  </a:schemeClr>
                </a:solidFill>
              </a:defRPr>
            </a:lvl4pPr>
            <a:lvl5pPr marL="1827804" indent="0" algn="ctr">
              <a:buNone/>
              <a:defRPr>
                <a:solidFill>
                  <a:schemeClr val="tx1">
                    <a:tint val="75000"/>
                  </a:schemeClr>
                </a:solidFill>
              </a:defRPr>
            </a:lvl5pPr>
            <a:lvl6pPr marL="2284754" indent="0" algn="ctr">
              <a:buNone/>
              <a:defRPr>
                <a:solidFill>
                  <a:schemeClr val="tx1">
                    <a:tint val="75000"/>
                  </a:schemeClr>
                </a:solidFill>
              </a:defRPr>
            </a:lvl6pPr>
            <a:lvl7pPr marL="2741706" indent="0" algn="ctr">
              <a:buNone/>
              <a:defRPr>
                <a:solidFill>
                  <a:schemeClr val="tx1">
                    <a:tint val="75000"/>
                  </a:schemeClr>
                </a:solidFill>
              </a:defRPr>
            </a:lvl7pPr>
            <a:lvl8pPr marL="3198656" indent="0" algn="ctr">
              <a:buNone/>
              <a:defRPr>
                <a:solidFill>
                  <a:schemeClr val="tx1">
                    <a:tint val="75000"/>
                  </a:schemeClr>
                </a:solidFill>
              </a:defRPr>
            </a:lvl8pPr>
            <a:lvl9pPr marL="36556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
        <p:nvSpPr>
          <p:cNvPr id="8" name="Rectangle 7"/>
          <p:cNvSpPr/>
          <p:nvPr/>
        </p:nvSpPr>
        <p:spPr>
          <a:xfrm>
            <a:off x="228600" y="685800"/>
            <a:ext cx="44958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6" rIns="91390" bIns="45696" rtlCol="0" anchor="ctr"/>
          <a:lstStyle/>
          <a:p>
            <a:pPr algn="ctr"/>
            <a:endParaRPr lang="en-US">
              <a:solidFill>
                <a:prstClr val="white"/>
              </a:solidFill>
            </a:endParaRPr>
          </a:p>
        </p:txBody>
      </p:sp>
    </p:spTree>
    <p:extLst>
      <p:ext uri="{BB962C8B-B14F-4D97-AF65-F5344CB8AC3E}">
        <p14:creationId xmlns:p14="http://schemas.microsoft.com/office/powerpoint/2010/main" val="2653477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3906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50" indent="0">
              <a:buNone/>
              <a:defRPr sz="1800">
                <a:solidFill>
                  <a:schemeClr val="tx1">
                    <a:tint val="75000"/>
                  </a:schemeClr>
                </a:solidFill>
              </a:defRPr>
            </a:lvl2pPr>
            <a:lvl3pPr marL="913902" indent="0">
              <a:buNone/>
              <a:defRPr sz="1600">
                <a:solidFill>
                  <a:schemeClr val="tx1">
                    <a:tint val="75000"/>
                  </a:schemeClr>
                </a:solidFill>
              </a:defRPr>
            </a:lvl3pPr>
            <a:lvl4pPr marL="1370852" indent="0">
              <a:buNone/>
              <a:defRPr sz="1400">
                <a:solidFill>
                  <a:schemeClr val="tx1">
                    <a:tint val="75000"/>
                  </a:schemeClr>
                </a:solidFill>
              </a:defRPr>
            </a:lvl4pPr>
            <a:lvl5pPr marL="1827804" indent="0">
              <a:buNone/>
              <a:defRPr sz="1400">
                <a:solidFill>
                  <a:schemeClr val="tx1">
                    <a:tint val="75000"/>
                  </a:schemeClr>
                </a:solidFill>
              </a:defRPr>
            </a:lvl5pPr>
            <a:lvl6pPr marL="2284754" indent="0">
              <a:buNone/>
              <a:defRPr sz="1400">
                <a:solidFill>
                  <a:schemeClr val="tx1">
                    <a:tint val="75000"/>
                  </a:schemeClr>
                </a:solidFill>
              </a:defRPr>
            </a:lvl6pPr>
            <a:lvl7pPr marL="2741706" indent="0">
              <a:buNone/>
              <a:defRPr sz="1400">
                <a:solidFill>
                  <a:schemeClr val="tx1">
                    <a:tint val="75000"/>
                  </a:schemeClr>
                </a:solidFill>
              </a:defRPr>
            </a:lvl7pPr>
            <a:lvl8pPr marL="3198656" indent="0">
              <a:buNone/>
              <a:defRPr sz="1400">
                <a:solidFill>
                  <a:schemeClr val="tx1">
                    <a:tint val="75000"/>
                  </a:schemeClr>
                </a:solidFill>
              </a:defRPr>
            </a:lvl8pPr>
            <a:lvl9pPr marL="36556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44516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38306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8280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67555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337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950" indent="0">
              <a:buNone/>
              <a:defRPr sz="1800"/>
            </a:lvl2pPr>
            <a:lvl3pPr marL="913902" indent="0">
              <a:buNone/>
              <a:defRPr sz="1600"/>
            </a:lvl3pPr>
            <a:lvl4pPr marL="1370852" indent="0">
              <a:buNone/>
              <a:defRPr sz="1400"/>
            </a:lvl4pPr>
            <a:lvl5pPr marL="1827804" indent="0">
              <a:buNone/>
              <a:defRPr sz="1400"/>
            </a:lvl5pPr>
            <a:lvl6pPr marL="2284754" indent="0">
              <a:buNone/>
              <a:defRPr sz="1400"/>
            </a:lvl6pPr>
            <a:lvl7pPr marL="2741706" indent="0">
              <a:buNone/>
              <a:defRPr sz="1400"/>
            </a:lvl7pPr>
            <a:lvl8pPr marL="3198656" indent="0">
              <a:buNone/>
              <a:defRPr sz="1400"/>
            </a:lvl8pPr>
            <a:lvl9pPr marL="3655607" indent="0">
              <a:buNone/>
              <a:defRPr sz="1400"/>
            </a:lvl9pPr>
          </a:lstStyle>
          <a:p>
            <a:pPr lvl="0"/>
            <a:r>
              <a:rPr lang="en-US" smtClean="0"/>
              <a:t>Click to edit Master text styles</a:t>
            </a:r>
          </a:p>
        </p:txBody>
      </p:sp>
    </p:spTree>
    <p:extLst>
      <p:ext uri="{BB962C8B-B14F-4D97-AF65-F5344CB8AC3E}">
        <p14:creationId xmlns:p14="http://schemas.microsoft.com/office/powerpoint/2010/main" val="2035677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17622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3872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856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1058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50" indent="0" algn="ctr">
              <a:buNone/>
              <a:defRPr>
                <a:solidFill>
                  <a:schemeClr val="tx1">
                    <a:tint val="75000"/>
                  </a:schemeClr>
                </a:solidFill>
              </a:defRPr>
            </a:lvl2pPr>
            <a:lvl3pPr marL="913902" indent="0" algn="ctr">
              <a:buNone/>
              <a:defRPr>
                <a:solidFill>
                  <a:schemeClr val="tx1">
                    <a:tint val="75000"/>
                  </a:schemeClr>
                </a:solidFill>
              </a:defRPr>
            </a:lvl3pPr>
            <a:lvl4pPr marL="1370852" indent="0" algn="ctr">
              <a:buNone/>
              <a:defRPr>
                <a:solidFill>
                  <a:schemeClr val="tx1">
                    <a:tint val="75000"/>
                  </a:schemeClr>
                </a:solidFill>
              </a:defRPr>
            </a:lvl4pPr>
            <a:lvl5pPr marL="1827804" indent="0" algn="ctr">
              <a:buNone/>
              <a:defRPr>
                <a:solidFill>
                  <a:schemeClr val="tx1">
                    <a:tint val="75000"/>
                  </a:schemeClr>
                </a:solidFill>
              </a:defRPr>
            </a:lvl5pPr>
            <a:lvl6pPr marL="2284754" indent="0" algn="ctr">
              <a:buNone/>
              <a:defRPr>
                <a:solidFill>
                  <a:schemeClr val="tx1">
                    <a:tint val="75000"/>
                  </a:schemeClr>
                </a:solidFill>
              </a:defRPr>
            </a:lvl6pPr>
            <a:lvl7pPr marL="2741706" indent="0" algn="ctr">
              <a:buNone/>
              <a:defRPr>
                <a:solidFill>
                  <a:schemeClr val="tx1">
                    <a:tint val="75000"/>
                  </a:schemeClr>
                </a:solidFill>
              </a:defRPr>
            </a:lvl7pPr>
            <a:lvl8pPr marL="3198656" indent="0" algn="ctr">
              <a:buNone/>
              <a:defRPr>
                <a:solidFill>
                  <a:schemeClr val="tx1">
                    <a:tint val="75000"/>
                  </a:schemeClr>
                </a:solidFill>
              </a:defRPr>
            </a:lvl8pPr>
            <a:lvl9pPr marL="36556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74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774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50" indent="0">
              <a:buNone/>
              <a:defRPr sz="1800">
                <a:solidFill>
                  <a:schemeClr val="tx1">
                    <a:tint val="75000"/>
                  </a:schemeClr>
                </a:solidFill>
              </a:defRPr>
            </a:lvl2pPr>
            <a:lvl3pPr marL="913902" indent="0">
              <a:buNone/>
              <a:defRPr sz="1600">
                <a:solidFill>
                  <a:schemeClr val="tx1">
                    <a:tint val="75000"/>
                  </a:schemeClr>
                </a:solidFill>
              </a:defRPr>
            </a:lvl3pPr>
            <a:lvl4pPr marL="1370852" indent="0">
              <a:buNone/>
              <a:defRPr sz="1400">
                <a:solidFill>
                  <a:schemeClr val="tx1">
                    <a:tint val="75000"/>
                  </a:schemeClr>
                </a:solidFill>
              </a:defRPr>
            </a:lvl4pPr>
            <a:lvl5pPr marL="1827804" indent="0">
              <a:buNone/>
              <a:defRPr sz="1400">
                <a:solidFill>
                  <a:schemeClr val="tx1">
                    <a:tint val="75000"/>
                  </a:schemeClr>
                </a:solidFill>
              </a:defRPr>
            </a:lvl5pPr>
            <a:lvl6pPr marL="2284754" indent="0">
              <a:buNone/>
              <a:defRPr sz="1400">
                <a:solidFill>
                  <a:schemeClr val="tx1">
                    <a:tint val="75000"/>
                  </a:schemeClr>
                </a:solidFill>
              </a:defRPr>
            </a:lvl6pPr>
            <a:lvl7pPr marL="2741706" indent="0">
              <a:buNone/>
              <a:defRPr sz="1400">
                <a:solidFill>
                  <a:schemeClr val="tx1">
                    <a:tint val="75000"/>
                  </a:schemeClr>
                </a:solidFill>
              </a:defRPr>
            </a:lvl7pPr>
            <a:lvl8pPr marL="3198656" indent="0">
              <a:buNone/>
              <a:defRPr sz="1400">
                <a:solidFill>
                  <a:schemeClr val="tx1">
                    <a:tint val="75000"/>
                  </a:schemeClr>
                </a:solidFill>
              </a:defRPr>
            </a:lvl8pPr>
            <a:lvl9pPr marL="36556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2848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927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036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73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70871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059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611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885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4946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980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50" indent="0" algn="ctr">
              <a:buNone/>
              <a:defRPr>
                <a:solidFill>
                  <a:schemeClr val="tx1">
                    <a:tint val="75000"/>
                  </a:schemeClr>
                </a:solidFill>
              </a:defRPr>
            </a:lvl2pPr>
            <a:lvl3pPr marL="913902" indent="0" algn="ctr">
              <a:buNone/>
              <a:defRPr>
                <a:solidFill>
                  <a:schemeClr val="tx1">
                    <a:tint val="75000"/>
                  </a:schemeClr>
                </a:solidFill>
              </a:defRPr>
            </a:lvl3pPr>
            <a:lvl4pPr marL="1370852" indent="0" algn="ctr">
              <a:buNone/>
              <a:defRPr>
                <a:solidFill>
                  <a:schemeClr val="tx1">
                    <a:tint val="75000"/>
                  </a:schemeClr>
                </a:solidFill>
              </a:defRPr>
            </a:lvl4pPr>
            <a:lvl5pPr marL="1827804" indent="0" algn="ctr">
              <a:buNone/>
              <a:defRPr>
                <a:solidFill>
                  <a:schemeClr val="tx1">
                    <a:tint val="75000"/>
                  </a:schemeClr>
                </a:solidFill>
              </a:defRPr>
            </a:lvl5pPr>
            <a:lvl6pPr marL="2284754" indent="0" algn="ctr">
              <a:buNone/>
              <a:defRPr>
                <a:solidFill>
                  <a:schemeClr val="tx1">
                    <a:tint val="75000"/>
                  </a:schemeClr>
                </a:solidFill>
              </a:defRPr>
            </a:lvl6pPr>
            <a:lvl7pPr marL="2741706" indent="0" algn="ctr">
              <a:buNone/>
              <a:defRPr>
                <a:solidFill>
                  <a:schemeClr val="tx1">
                    <a:tint val="75000"/>
                  </a:schemeClr>
                </a:solidFill>
              </a:defRPr>
            </a:lvl7pPr>
            <a:lvl8pPr marL="3198656" indent="0" algn="ctr">
              <a:buNone/>
              <a:defRPr>
                <a:solidFill>
                  <a:schemeClr val="tx1">
                    <a:tint val="75000"/>
                  </a:schemeClr>
                </a:solidFill>
              </a:defRPr>
            </a:lvl8pPr>
            <a:lvl9pPr marL="36556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
        <p:nvSpPr>
          <p:cNvPr id="8" name="Rectangle 7"/>
          <p:cNvSpPr/>
          <p:nvPr/>
        </p:nvSpPr>
        <p:spPr>
          <a:xfrm>
            <a:off x="228600" y="685800"/>
            <a:ext cx="44958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6" rIns="91390" bIns="45696" rtlCol="0" anchor="ctr"/>
          <a:lstStyle/>
          <a:p>
            <a:pPr algn="ctr"/>
            <a:endParaRPr lang="en-US">
              <a:solidFill>
                <a:prstClr val="white"/>
              </a:solidFill>
            </a:endParaRPr>
          </a:p>
        </p:txBody>
      </p:sp>
    </p:spTree>
    <p:extLst>
      <p:ext uri="{BB962C8B-B14F-4D97-AF65-F5344CB8AC3E}">
        <p14:creationId xmlns:p14="http://schemas.microsoft.com/office/powerpoint/2010/main" val="3230268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597712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50" indent="0">
              <a:buNone/>
              <a:defRPr sz="1800">
                <a:solidFill>
                  <a:schemeClr val="tx1">
                    <a:tint val="75000"/>
                  </a:schemeClr>
                </a:solidFill>
              </a:defRPr>
            </a:lvl2pPr>
            <a:lvl3pPr marL="913902" indent="0">
              <a:buNone/>
              <a:defRPr sz="1600">
                <a:solidFill>
                  <a:schemeClr val="tx1">
                    <a:tint val="75000"/>
                  </a:schemeClr>
                </a:solidFill>
              </a:defRPr>
            </a:lvl3pPr>
            <a:lvl4pPr marL="1370852" indent="0">
              <a:buNone/>
              <a:defRPr sz="1400">
                <a:solidFill>
                  <a:schemeClr val="tx1">
                    <a:tint val="75000"/>
                  </a:schemeClr>
                </a:solidFill>
              </a:defRPr>
            </a:lvl4pPr>
            <a:lvl5pPr marL="1827804" indent="0">
              <a:buNone/>
              <a:defRPr sz="1400">
                <a:solidFill>
                  <a:schemeClr val="tx1">
                    <a:tint val="75000"/>
                  </a:schemeClr>
                </a:solidFill>
              </a:defRPr>
            </a:lvl5pPr>
            <a:lvl6pPr marL="2284754" indent="0">
              <a:buNone/>
              <a:defRPr sz="1400">
                <a:solidFill>
                  <a:schemeClr val="tx1">
                    <a:tint val="75000"/>
                  </a:schemeClr>
                </a:solidFill>
              </a:defRPr>
            </a:lvl6pPr>
            <a:lvl7pPr marL="2741706" indent="0">
              <a:buNone/>
              <a:defRPr sz="1400">
                <a:solidFill>
                  <a:schemeClr val="tx1">
                    <a:tint val="75000"/>
                  </a:schemeClr>
                </a:solidFill>
              </a:defRPr>
            </a:lvl7pPr>
            <a:lvl8pPr marL="3198656" indent="0">
              <a:buNone/>
              <a:defRPr sz="1400">
                <a:solidFill>
                  <a:schemeClr val="tx1">
                    <a:tint val="75000"/>
                  </a:schemeClr>
                </a:solidFill>
              </a:defRPr>
            </a:lvl8pPr>
            <a:lvl9pPr marL="36556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52590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52839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730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9522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5403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729194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39167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261522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65053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550079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04800" y="63246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ＭＳ Ｐゴシック" charset="0"/>
            </a:endParaRPr>
          </a:p>
        </p:txBody>
      </p:sp>
      <p:pic>
        <p:nvPicPr>
          <p:cNvPr id="5"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553200"/>
            <a:ext cx="12192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ndssl-logo-trans.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86200" y="6324600"/>
            <a:ext cx="15335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VT_marn_she_invent_cmyk.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01000" y="6477000"/>
            <a:ext cx="1063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18005473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19450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895600"/>
            <a:ext cx="7772400" cy="1362075"/>
          </a:xfrm>
        </p:spPr>
        <p:txBody>
          <a:bodyPr anchor="t"/>
          <a:lstStyle>
            <a:lvl1pPr algn="ctr">
              <a:buFontTx/>
              <a:buNone/>
              <a:defRPr sz="4000" b="1" cap="small" normalizeH="0"/>
            </a:lvl1pPr>
          </a:lstStyle>
          <a:p>
            <a:r>
              <a:rPr lang="en-US" smtClean="0"/>
              <a:t>Click to edit Master title style</a:t>
            </a:r>
            <a:endParaRPr lang="en-US" dirty="0"/>
          </a:p>
        </p:txBody>
      </p:sp>
    </p:spTree>
    <p:extLst>
      <p:ext uri="{BB962C8B-B14F-4D97-AF65-F5344CB8AC3E}">
        <p14:creationId xmlns:p14="http://schemas.microsoft.com/office/powerpoint/2010/main" val="29917726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75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06244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17523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92566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838200"/>
          </a:xfrm>
        </p:spPr>
        <p:txBody>
          <a:bodyPr/>
          <a:lstStyle/>
          <a:p>
            <a:r>
              <a:rPr lang="en-US" smtClean="0"/>
              <a:t>Click to edit Master title style</a:t>
            </a:r>
            <a:endParaRPr lang="en-US"/>
          </a:p>
        </p:txBody>
      </p:sp>
    </p:spTree>
    <p:extLst>
      <p:ext uri="{BB962C8B-B14F-4D97-AF65-F5344CB8AC3E}">
        <p14:creationId xmlns:p14="http://schemas.microsoft.com/office/powerpoint/2010/main" val="18741036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05869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7086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24234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28600"/>
            <a:ext cx="21145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1912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9037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50" indent="0" algn="ctr">
              <a:buNone/>
              <a:defRPr/>
            </a:lvl2pPr>
            <a:lvl3pPr marL="913902" indent="0" algn="ctr">
              <a:buNone/>
              <a:defRPr/>
            </a:lvl3pPr>
            <a:lvl4pPr marL="1370852" indent="0" algn="ctr">
              <a:buNone/>
              <a:defRPr/>
            </a:lvl4pPr>
            <a:lvl5pPr marL="1827804" indent="0" algn="ctr">
              <a:buNone/>
              <a:defRPr/>
            </a:lvl5pPr>
            <a:lvl6pPr marL="2284754" indent="0" algn="ctr">
              <a:buNone/>
              <a:defRPr/>
            </a:lvl6pPr>
            <a:lvl7pPr marL="2741706" indent="0" algn="ctr">
              <a:buNone/>
              <a:defRPr/>
            </a:lvl7pPr>
            <a:lvl8pPr marL="3198656" indent="0" algn="ctr">
              <a:buNone/>
              <a:defRPr/>
            </a:lvl8pPr>
            <a:lvl9pPr marL="365560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72656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50504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950" indent="0">
              <a:buNone/>
              <a:defRPr sz="1800"/>
            </a:lvl2pPr>
            <a:lvl3pPr marL="913902" indent="0">
              <a:buNone/>
              <a:defRPr sz="1600"/>
            </a:lvl3pPr>
            <a:lvl4pPr marL="1370852" indent="0">
              <a:buNone/>
              <a:defRPr sz="1400"/>
            </a:lvl4pPr>
            <a:lvl5pPr marL="1827804" indent="0">
              <a:buNone/>
              <a:defRPr sz="1400"/>
            </a:lvl5pPr>
            <a:lvl6pPr marL="2284754" indent="0">
              <a:buNone/>
              <a:defRPr sz="1400"/>
            </a:lvl6pPr>
            <a:lvl7pPr marL="2741706" indent="0">
              <a:buNone/>
              <a:defRPr sz="1400"/>
            </a:lvl7pPr>
            <a:lvl8pPr marL="3198656" indent="0">
              <a:buNone/>
              <a:defRPr sz="1400"/>
            </a:lvl8pPr>
            <a:lvl9pPr marL="3655607" indent="0">
              <a:buNone/>
              <a:defRPr sz="1400"/>
            </a:lvl9pPr>
          </a:lstStyle>
          <a:p>
            <a:pPr lvl="0"/>
            <a:r>
              <a:rPr lang="en-US" smtClean="0"/>
              <a:t>Click to edit Master text styles</a:t>
            </a:r>
          </a:p>
        </p:txBody>
      </p:sp>
    </p:spTree>
    <p:extLst>
      <p:ext uri="{BB962C8B-B14F-4D97-AF65-F5344CB8AC3E}">
        <p14:creationId xmlns:p14="http://schemas.microsoft.com/office/powerpoint/2010/main" val="203567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4365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70871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95223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0624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4365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Tree>
    <p:extLst>
      <p:ext uri="{BB962C8B-B14F-4D97-AF65-F5344CB8AC3E}">
        <p14:creationId xmlns:p14="http://schemas.microsoft.com/office/powerpoint/2010/main" val="35872943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Tree>
    <p:extLst>
      <p:ext uri="{BB962C8B-B14F-4D97-AF65-F5344CB8AC3E}">
        <p14:creationId xmlns:p14="http://schemas.microsoft.com/office/powerpoint/2010/main" val="20297508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33484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85800"/>
            <a:ext cx="22098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685800"/>
            <a:ext cx="64770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54209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50" indent="0" algn="ctr">
              <a:buNone/>
              <a:defRPr>
                <a:solidFill>
                  <a:schemeClr val="tx1">
                    <a:tint val="75000"/>
                  </a:schemeClr>
                </a:solidFill>
              </a:defRPr>
            </a:lvl2pPr>
            <a:lvl3pPr marL="913902" indent="0" algn="ctr">
              <a:buNone/>
              <a:defRPr>
                <a:solidFill>
                  <a:schemeClr val="tx1">
                    <a:tint val="75000"/>
                  </a:schemeClr>
                </a:solidFill>
              </a:defRPr>
            </a:lvl3pPr>
            <a:lvl4pPr marL="1370852" indent="0" algn="ctr">
              <a:buNone/>
              <a:defRPr>
                <a:solidFill>
                  <a:schemeClr val="tx1">
                    <a:tint val="75000"/>
                  </a:schemeClr>
                </a:solidFill>
              </a:defRPr>
            </a:lvl4pPr>
            <a:lvl5pPr marL="1827804" indent="0" algn="ctr">
              <a:buNone/>
              <a:defRPr>
                <a:solidFill>
                  <a:schemeClr val="tx1">
                    <a:tint val="75000"/>
                  </a:schemeClr>
                </a:solidFill>
              </a:defRPr>
            </a:lvl5pPr>
            <a:lvl6pPr marL="2284754" indent="0" algn="ctr">
              <a:buNone/>
              <a:defRPr>
                <a:solidFill>
                  <a:schemeClr val="tx1">
                    <a:tint val="75000"/>
                  </a:schemeClr>
                </a:solidFill>
              </a:defRPr>
            </a:lvl6pPr>
            <a:lvl7pPr marL="2741706" indent="0" algn="ctr">
              <a:buNone/>
              <a:defRPr>
                <a:solidFill>
                  <a:schemeClr val="tx1">
                    <a:tint val="75000"/>
                  </a:schemeClr>
                </a:solidFill>
              </a:defRPr>
            </a:lvl7pPr>
            <a:lvl8pPr marL="3198656" indent="0" algn="ctr">
              <a:buNone/>
              <a:defRPr>
                <a:solidFill>
                  <a:schemeClr val="tx1">
                    <a:tint val="75000"/>
                  </a:schemeClr>
                </a:solidFill>
              </a:defRPr>
            </a:lvl8pPr>
            <a:lvl9pPr marL="36556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
        <p:nvSpPr>
          <p:cNvPr id="8" name="Rectangle 7"/>
          <p:cNvSpPr/>
          <p:nvPr/>
        </p:nvSpPr>
        <p:spPr>
          <a:xfrm>
            <a:off x="228600" y="685800"/>
            <a:ext cx="44958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6" rIns="91390" bIns="45696" rtlCol="0" anchor="ctr"/>
          <a:lstStyle/>
          <a:p>
            <a:pPr algn="ctr"/>
            <a:endParaRPr lang="en-US">
              <a:solidFill>
                <a:prstClr val="white"/>
              </a:solidFill>
            </a:endParaRPr>
          </a:p>
        </p:txBody>
      </p:sp>
    </p:spTree>
    <p:extLst>
      <p:ext uri="{BB962C8B-B14F-4D97-AF65-F5344CB8AC3E}">
        <p14:creationId xmlns:p14="http://schemas.microsoft.com/office/powerpoint/2010/main" val="29056018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155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Tree>
    <p:extLst>
      <p:ext uri="{BB962C8B-B14F-4D97-AF65-F5344CB8AC3E}">
        <p14:creationId xmlns:p14="http://schemas.microsoft.com/office/powerpoint/2010/main" val="35872943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50" indent="0">
              <a:buNone/>
              <a:defRPr sz="1800">
                <a:solidFill>
                  <a:schemeClr val="tx1">
                    <a:tint val="75000"/>
                  </a:schemeClr>
                </a:solidFill>
              </a:defRPr>
            </a:lvl2pPr>
            <a:lvl3pPr marL="913902" indent="0">
              <a:buNone/>
              <a:defRPr sz="1600">
                <a:solidFill>
                  <a:schemeClr val="tx1">
                    <a:tint val="75000"/>
                  </a:schemeClr>
                </a:solidFill>
              </a:defRPr>
            </a:lvl3pPr>
            <a:lvl4pPr marL="1370852" indent="0">
              <a:buNone/>
              <a:defRPr sz="1400">
                <a:solidFill>
                  <a:schemeClr val="tx1">
                    <a:tint val="75000"/>
                  </a:schemeClr>
                </a:solidFill>
              </a:defRPr>
            </a:lvl4pPr>
            <a:lvl5pPr marL="1827804" indent="0">
              <a:buNone/>
              <a:defRPr sz="1400">
                <a:solidFill>
                  <a:schemeClr val="tx1">
                    <a:tint val="75000"/>
                  </a:schemeClr>
                </a:solidFill>
              </a:defRPr>
            </a:lvl5pPr>
            <a:lvl6pPr marL="2284754" indent="0">
              <a:buNone/>
              <a:defRPr sz="1400">
                <a:solidFill>
                  <a:schemeClr val="tx1">
                    <a:tint val="75000"/>
                  </a:schemeClr>
                </a:solidFill>
              </a:defRPr>
            </a:lvl6pPr>
            <a:lvl7pPr marL="2741706" indent="0">
              <a:buNone/>
              <a:defRPr sz="1400">
                <a:solidFill>
                  <a:schemeClr val="tx1">
                    <a:tint val="75000"/>
                  </a:schemeClr>
                </a:solidFill>
              </a:defRPr>
            </a:lvl7pPr>
            <a:lvl8pPr marL="3198656" indent="0">
              <a:buNone/>
              <a:defRPr sz="1400">
                <a:solidFill>
                  <a:schemeClr val="tx1">
                    <a:tint val="75000"/>
                  </a:schemeClr>
                </a:solidFill>
              </a:defRPr>
            </a:lvl8pPr>
            <a:lvl9pPr marL="36556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843569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527030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86497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31633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076158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967632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95710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5508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86B4C45B-9E41-41B8-B899-2DA4D020C7D6}"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EDC78909-F7D1-4E5F-A67A-05CA868FF2D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208007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50" indent="0" algn="ctr">
              <a:buNone/>
              <a:defRPr>
                <a:solidFill>
                  <a:schemeClr val="tx1">
                    <a:tint val="75000"/>
                  </a:schemeClr>
                </a:solidFill>
              </a:defRPr>
            </a:lvl2pPr>
            <a:lvl3pPr marL="913902" indent="0" algn="ctr">
              <a:buNone/>
              <a:defRPr>
                <a:solidFill>
                  <a:schemeClr val="tx1">
                    <a:tint val="75000"/>
                  </a:schemeClr>
                </a:solidFill>
              </a:defRPr>
            </a:lvl3pPr>
            <a:lvl4pPr marL="1370852" indent="0" algn="ctr">
              <a:buNone/>
              <a:defRPr>
                <a:solidFill>
                  <a:schemeClr val="tx1">
                    <a:tint val="75000"/>
                  </a:schemeClr>
                </a:solidFill>
              </a:defRPr>
            </a:lvl4pPr>
            <a:lvl5pPr marL="1827804" indent="0" algn="ctr">
              <a:buNone/>
              <a:defRPr>
                <a:solidFill>
                  <a:schemeClr val="tx1">
                    <a:tint val="75000"/>
                  </a:schemeClr>
                </a:solidFill>
              </a:defRPr>
            </a:lvl5pPr>
            <a:lvl6pPr marL="2284754" indent="0" algn="ctr">
              <a:buNone/>
              <a:defRPr>
                <a:solidFill>
                  <a:schemeClr val="tx1">
                    <a:tint val="75000"/>
                  </a:schemeClr>
                </a:solidFill>
              </a:defRPr>
            </a:lvl6pPr>
            <a:lvl7pPr marL="2741706" indent="0" algn="ctr">
              <a:buNone/>
              <a:defRPr>
                <a:solidFill>
                  <a:schemeClr val="tx1">
                    <a:tint val="75000"/>
                  </a:schemeClr>
                </a:solidFill>
              </a:defRPr>
            </a:lvl7pPr>
            <a:lvl8pPr marL="3198656" indent="0" algn="ctr">
              <a:buNone/>
              <a:defRPr>
                <a:solidFill>
                  <a:schemeClr val="tx1">
                    <a:tint val="75000"/>
                  </a:schemeClr>
                </a:solidFill>
              </a:defRPr>
            </a:lvl8pPr>
            <a:lvl9pPr marL="36556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
        <p:nvSpPr>
          <p:cNvPr id="8" name="Rectangle 7"/>
          <p:cNvSpPr/>
          <p:nvPr/>
        </p:nvSpPr>
        <p:spPr>
          <a:xfrm>
            <a:off x="228600" y="685800"/>
            <a:ext cx="44958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6" rIns="91390" bIns="45696" rtlCol="0" anchor="ctr"/>
          <a:lstStyle/>
          <a:p>
            <a:pPr algn="ctr"/>
            <a:endParaRPr lang="en-US">
              <a:solidFill>
                <a:prstClr val="white"/>
              </a:solidFill>
            </a:endParaRPr>
          </a:p>
        </p:txBody>
      </p:sp>
    </p:spTree>
    <p:extLst>
      <p:ext uri="{BB962C8B-B14F-4D97-AF65-F5344CB8AC3E}">
        <p14:creationId xmlns:p14="http://schemas.microsoft.com/office/powerpoint/2010/main" val="265347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Tree>
    <p:extLst>
      <p:ext uri="{BB962C8B-B14F-4D97-AF65-F5344CB8AC3E}">
        <p14:creationId xmlns:p14="http://schemas.microsoft.com/office/powerpoint/2010/main" val="20297508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39068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50" indent="0">
              <a:buNone/>
              <a:defRPr sz="1800">
                <a:solidFill>
                  <a:schemeClr val="tx1">
                    <a:tint val="75000"/>
                  </a:schemeClr>
                </a:solidFill>
              </a:defRPr>
            </a:lvl2pPr>
            <a:lvl3pPr marL="913902" indent="0">
              <a:buNone/>
              <a:defRPr sz="1600">
                <a:solidFill>
                  <a:schemeClr val="tx1">
                    <a:tint val="75000"/>
                  </a:schemeClr>
                </a:solidFill>
              </a:defRPr>
            </a:lvl3pPr>
            <a:lvl4pPr marL="1370852" indent="0">
              <a:buNone/>
              <a:defRPr sz="1400">
                <a:solidFill>
                  <a:schemeClr val="tx1">
                    <a:tint val="75000"/>
                  </a:schemeClr>
                </a:solidFill>
              </a:defRPr>
            </a:lvl4pPr>
            <a:lvl5pPr marL="1827804" indent="0">
              <a:buNone/>
              <a:defRPr sz="1400">
                <a:solidFill>
                  <a:schemeClr val="tx1">
                    <a:tint val="75000"/>
                  </a:schemeClr>
                </a:solidFill>
              </a:defRPr>
            </a:lvl5pPr>
            <a:lvl6pPr marL="2284754" indent="0">
              <a:buNone/>
              <a:defRPr sz="1400">
                <a:solidFill>
                  <a:schemeClr val="tx1">
                    <a:tint val="75000"/>
                  </a:schemeClr>
                </a:solidFill>
              </a:defRPr>
            </a:lvl6pPr>
            <a:lvl7pPr marL="2741706" indent="0">
              <a:buNone/>
              <a:defRPr sz="1400">
                <a:solidFill>
                  <a:schemeClr val="tx1">
                    <a:tint val="75000"/>
                  </a:schemeClr>
                </a:solidFill>
              </a:defRPr>
            </a:lvl7pPr>
            <a:lvl8pPr marL="3198656" indent="0">
              <a:buNone/>
              <a:defRPr sz="1400">
                <a:solidFill>
                  <a:schemeClr val="tx1">
                    <a:tint val="75000"/>
                  </a:schemeClr>
                </a:solidFill>
              </a:defRPr>
            </a:lvl8pPr>
            <a:lvl9pPr marL="36556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445160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383067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0" indent="0">
              <a:buNone/>
              <a:defRPr sz="2000" b="1"/>
            </a:lvl2pPr>
            <a:lvl3pPr marL="913902" indent="0">
              <a:buNone/>
              <a:defRPr sz="1800" b="1"/>
            </a:lvl3pPr>
            <a:lvl4pPr marL="1370852" indent="0">
              <a:buNone/>
              <a:defRPr sz="1600" b="1"/>
            </a:lvl4pPr>
            <a:lvl5pPr marL="1827804" indent="0">
              <a:buNone/>
              <a:defRPr sz="1600" b="1"/>
            </a:lvl5pPr>
            <a:lvl6pPr marL="2284754" indent="0">
              <a:buNone/>
              <a:defRPr sz="1600" b="1"/>
            </a:lvl6pPr>
            <a:lvl7pPr marL="2741706" indent="0">
              <a:buNone/>
              <a:defRPr sz="1600" b="1"/>
            </a:lvl7pPr>
            <a:lvl8pPr marL="3198656" indent="0">
              <a:buNone/>
              <a:defRPr sz="1600" b="1"/>
            </a:lvl8pPr>
            <a:lvl9pPr marL="36556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82804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675553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33776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176223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0" indent="0">
              <a:buNone/>
              <a:defRPr sz="2800"/>
            </a:lvl2pPr>
            <a:lvl3pPr marL="913902" indent="0">
              <a:buNone/>
              <a:defRPr sz="2400"/>
            </a:lvl3pPr>
            <a:lvl4pPr marL="1370852" indent="0">
              <a:buNone/>
              <a:defRPr sz="2000"/>
            </a:lvl4pPr>
            <a:lvl5pPr marL="1827804" indent="0">
              <a:buNone/>
              <a:defRPr sz="2000"/>
            </a:lvl5pPr>
            <a:lvl6pPr marL="2284754" indent="0">
              <a:buNone/>
              <a:defRPr sz="2000"/>
            </a:lvl6pPr>
            <a:lvl7pPr marL="2741706" indent="0">
              <a:buNone/>
              <a:defRPr sz="2000"/>
            </a:lvl7pPr>
            <a:lvl8pPr marL="3198656" indent="0">
              <a:buNone/>
              <a:defRPr sz="2000"/>
            </a:lvl8pPr>
            <a:lvl9pPr marL="365560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0" indent="0">
              <a:buNone/>
              <a:defRPr sz="1200"/>
            </a:lvl2pPr>
            <a:lvl3pPr marL="913902" indent="0">
              <a:buNone/>
              <a:defRPr sz="1000"/>
            </a:lvl3pPr>
            <a:lvl4pPr marL="1370852" indent="0">
              <a:buNone/>
              <a:defRPr sz="900"/>
            </a:lvl4pPr>
            <a:lvl5pPr marL="1827804" indent="0">
              <a:buNone/>
              <a:defRPr sz="900"/>
            </a:lvl5pPr>
            <a:lvl6pPr marL="2284754" indent="0">
              <a:buNone/>
              <a:defRPr sz="900"/>
            </a:lvl6pPr>
            <a:lvl7pPr marL="2741706" indent="0">
              <a:buNone/>
              <a:defRPr sz="900"/>
            </a:lvl7pPr>
            <a:lvl8pPr marL="3198656" indent="0">
              <a:buNone/>
              <a:defRPr sz="900"/>
            </a:lvl8pPr>
            <a:lvl9pPr marL="365560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38720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8569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90" tIns="45696" rIns="91390" bIns="45696"/>
          <a:lstStyle/>
          <a:p>
            <a:fld id="{1D8BD707-D9CF-40AE-B4C6-C98DA3205C09}" type="datetimeFigureOut">
              <a:rPr lang="en-US" smtClean="0">
                <a:solidFill>
                  <a:prstClr val="black"/>
                </a:solidFill>
              </a:rPr>
              <a:pPr/>
              <a:t>10/5/2012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90" tIns="45696" rIns="91390" bIns="45696"/>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90" tIns="45696" rIns="91390" bIns="45696"/>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10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6" Type="http://schemas.openxmlformats.org/officeDocument/2006/relationships/image" Target="../media/image5.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4.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9.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8.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5.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8.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image" Target="../media/image5.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4.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image" Target="../media/image5.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3" descr="title_page_title_0001b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9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152400" y="6858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6" rIns="91390" bIns="45696" numCol="1" anchor="ctr" anchorCtr="0" compatLnSpc="1">
            <a:prstTxWarp prst="textNoShape">
              <a:avLst/>
            </a:prstTxWarp>
          </a:bodyPr>
          <a:lstStyle/>
          <a:p>
            <a:pPr lvl="0"/>
            <a:r>
              <a:rPr lang="en-US" smtClean="0"/>
              <a:t>Click to edit Master title style</a:t>
            </a:r>
          </a:p>
        </p:txBody>
      </p:sp>
      <p:sp>
        <p:nvSpPr>
          <p:cNvPr id="1028" name="Rectangle 15"/>
          <p:cNvSpPr>
            <a:spLocks noGrp="1" noChangeArrowheads="1"/>
          </p:cNvSpPr>
          <p:nvPr>
            <p:ph type="body" idx="1"/>
          </p:nvPr>
        </p:nvSpPr>
        <p:spPr bwMode="auto">
          <a:xfrm>
            <a:off x="152400" y="1905000"/>
            <a:ext cx="8839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6" rIns="91390" bIns="4569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116476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bg1"/>
          </a:solidFill>
          <a:latin typeface="+mj-lt"/>
          <a:ea typeface="ＭＳ Ｐゴシック" pitchFamily="-112" charset="-128"/>
          <a:cs typeface="ＭＳ Ｐゴシック" charset="0"/>
        </a:defRPr>
      </a:lvl1pPr>
      <a:lvl2pPr algn="ctr" rtl="0" eaLnBrk="1" fontAlgn="base" hangingPunct="1">
        <a:spcBef>
          <a:spcPct val="0"/>
        </a:spcBef>
        <a:spcAft>
          <a:spcPct val="0"/>
        </a:spcAft>
        <a:defRPr sz="4400">
          <a:solidFill>
            <a:schemeClr val="bg1"/>
          </a:solidFill>
          <a:latin typeface="Arial" charset="0"/>
          <a:ea typeface="ＭＳ Ｐゴシック" pitchFamily="-112" charset="-128"/>
          <a:cs typeface="ＭＳ Ｐゴシック" charset="0"/>
        </a:defRPr>
      </a:lvl2pPr>
      <a:lvl3pPr algn="ctr" rtl="0" eaLnBrk="1" fontAlgn="base" hangingPunct="1">
        <a:spcBef>
          <a:spcPct val="0"/>
        </a:spcBef>
        <a:spcAft>
          <a:spcPct val="0"/>
        </a:spcAft>
        <a:defRPr sz="4400">
          <a:solidFill>
            <a:schemeClr val="bg1"/>
          </a:solidFill>
          <a:latin typeface="Arial" charset="0"/>
          <a:ea typeface="ＭＳ Ｐゴシック" pitchFamily="-112" charset="-128"/>
          <a:cs typeface="ＭＳ Ｐゴシック" charset="0"/>
        </a:defRPr>
      </a:lvl3pPr>
      <a:lvl4pPr algn="ctr" rtl="0" eaLnBrk="1" fontAlgn="base" hangingPunct="1">
        <a:spcBef>
          <a:spcPct val="0"/>
        </a:spcBef>
        <a:spcAft>
          <a:spcPct val="0"/>
        </a:spcAft>
        <a:defRPr sz="4400">
          <a:solidFill>
            <a:schemeClr val="bg1"/>
          </a:solidFill>
          <a:latin typeface="Arial" charset="0"/>
          <a:ea typeface="ＭＳ Ｐゴシック" pitchFamily="-112" charset="-128"/>
          <a:cs typeface="ＭＳ Ｐゴシック" charset="0"/>
        </a:defRPr>
      </a:lvl4pPr>
      <a:lvl5pPr algn="ctr" rtl="0" eaLnBrk="1" fontAlgn="base" hangingPunct="1">
        <a:spcBef>
          <a:spcPct val="0"/>
        </a:spcBef>
        <a:spcAft>
          <a:spcPct val="0"/>
        </a:spcAft>
        <a:defRPr sz="4400">
          <a:solidFill>
            <a:schemeClr val="bg1"/>
          </a:solidFill>
          <a:latin typeface="Arial" charset="0"/>
          <a:ea typeface="ＭＳ Ｐゴシック" pitchFamily="-112" charset="-128"/>
          <a:cs typeface="ＭＳ Ｐゴシック" charset="0"/>
        </a:defRPr>
      </a:lvl5pPr>
      <a:lvl6pPr marL="456950" algn="ctr" rtl="0" eaLnBrk="1" fontAlgn="base" hangingPunct="1">
        <a:spcBef>
          <a:spcPct val="0"/>
        </a:spcBef>
        <a:spcAft>
          <a:spcPct val="0"/>
        </a:spcAft>
        <a:defRPr sz="4400">
          <a:solidFill>
            <a:schemeClr val="bg1"/>
          </a:solidFill>
          <a:latin typeface="Arial" charset="0"/>
        </a:defRPr>
      </a:lvl6pPr>
      <a:lvl7pPr marL="913902" algn="ctr" rtl="0" eaLnBrk="1" fontAlgn="base" hangingPunct="1">
        <a:spcBef>
          <a:spcPct val="0"/>
        </a:spcBef>
        <a:spcAft>
          <a:spcPct val="0"/>
        </a:spcAft>
        <a:defRPr sz="4400">
          <a:solidFill>
            <a:schemeClr val="bg1"/>
          </a:solidFill>
          <a:latin typeface="Arial" charset="0"/>
        </a:defRPr>
      </a:lvl7pPr>
      <a:lvl8pPr marL="1370852" algn="ctr" rtl="0" eaLnBrk="1" fontAlgn="base" hangingPunct="1">
        <a:spcBef>
          <a:spcPct val="0"/>
        </a:spcBef>
        <a:spcAft>
          <a:spcPct val="0"/>
        </a:spcAft>
        <a:defRPr sz="4400">
          <a:solidFill>
            <a:schemeClr val="bg1"/>
          </a:solidFill>
          <a:latin typeface="Arial" charset="0"/>
        </a:defRPr>
      </a:lvl8pPr>
      <a:lvl9pPr marL="1827804" algn="ctr" rtl="0" eaLnBrk="1" fontAlgn="base" hangingPunct="1">
        <a:spcBef>
          <a:spcPct val="0"/>
        </a:spcBef>
        <a:spcAft>
          <a:spcPct val="0"/>
        </a:spcAft>
        <a:defRPr sz="4400">
          <a:solidFill>
            <a:schemeClr val="bg1"/>
          </a:solidFill>
          <a:latin typeface="Arial" charset="0"/>
        </a:defRPr>
      </a:lvl9pPr>
    </p:titleStyle>
    <p:bodyStyle>
      <a:lvl1pPr marL="342714" indent="-342714" algn="l" rtl="0" eaLnBrk="1" fontAlgn="base" hangingPunct="1">
        <a:spcBef>
          <a:spcPct val="20000"/>
        </a:spcBef>
        <a:spcAft>
          <a:spcPct val="0"/>
        </a:spcAft>
        <a:buChar char="•"/>
        <a:defRPr sz="3200">
          <a:solidFill>
            <a:schemeClr val="bg1"/>
          </a:solidFill>
          <a:latin typeface="+mn-lt"/>
          <a:ea typeface="ＭＳ Ｐゴシック" pitchFamily="-112" charset="-128"/>
          <a:cs typeface="ＭＳ Ｐゴシック" charset="0"/>
        </a:defRPr>
      </a:lvl1pPr>
      <a:lvl2pPr marL="742545" indent="-285594" algn="l" rtl="0" eaLnBrk="1" fontAlgn="base" hangingPunct="1">
        <a:spcBef>
          <a:spcPct val="20000"/>
        </a:spcBef>
        <a:spcAft>
          <a:spcPct val="0"/>
        </a:spcAft>
        <a:buChar char="–"/>
        <a:defRPr sz="2800">
          <a:solidFill>
            <a:schemeClr val="bg1"/>
          </a:solidFill>
          <a:latin typeface="+mn-lt"/>
          <a:ea typeface="ＭＳ Ｐゴシック" pitchFamily="-112" charset="-128"/>
        </a:defRPr>
      </a:lvl2pPr>
      <a:lvl3pPr marL="1142377" indent="-228476" algn="l" rtl="0" eaLnBrk="1" fontAlgn="base" hangingPunct="1">
        <a:spcBef>
          <a:spcPct val="20000"/>
        </a:spcBef>
        <a:spcAft>
          <a:spcPct val="0"/>
        </a:spcAft>
        <a:buChar char="•"/>
        <a:defRPr sz="2400">
          <a:solidFill>
            <a:schemeClr val="bg1"/>
          </a:solidFill>
          <a:latin typeface="+mn-lt"/>
          <a:ea typeface="ＭＳ Ｐゴシック" pitchFamily="-112" charset="-128"/>
        </a:defRPr>
      </a:lvl3pPr>
      <a:lvl4pPr marL="1599328" indent="-228476" algn="l" rtl="0" eaLnBrk="1" fontAlgn="base" hangingPunct="1">
        <a:spcBef>
          <a:spcPct val="20000"/>
        </a:spcBef>
        <a:spcAft>
          <a:spcPct val="0"/>
        </a:spcAft>
        <a:buChar char="–"/>
        <a:defRPr sz="2000">
          <a:solidFill>
            <a:schemeClr val="bg1"/>
          </a:solidFill>
          <a:latin typeface="+mn-lt"/>
          <a:ea typeface="ＭＳ Ｐゴシック" pitchFamily="-112" charset="-128"/>
        </a:defRPr>
      </a:lvl4pPr>
      <a:lvl5pPr marL="2056280" indent="-228476" algn="l" rtl="0" eaLnBrk="1" fontAlgn="base" hangingPunct="1">
        <a:spcBef>
          <a:spcPct val="20000"/>
        </a:spcBef>
        <a:spcAft>
          <a:spcPct val="0"/>
        </a:spcAft>
        <a:buChar char="»"/>
        <a:defRPr sz="2000">
          <a:solidFill>
            <a:schemeClr val="tx1"/>
          </a:solidFill>
          <a:latin typeface="+mn-lt"/>
          <a:ea typeface="ＭＳ Ｐゴシック" pitchFamily="-112" charset="-128"/>
        </a:defRPr>
      </a:lvl5pPr>
      <a:lvl6pPr marL="2513230" indent="-228476" algn="l" rtl="0" eaLnBrk="1" fontAlgn="base" hangingPunct="1">
        <a:spcBef>
          <a:spcPct val="20000"/>
        </a:spcBef>
        <a:spcAft>
          <a:spcPct val="0"/>
        </a:spcAft>
        <a:buChar char="»"/>
        <a:defRPr sz="2000">
          <a:solidFill>
            <a:schemeClr val="tx1"/>
          </a:solidFill>
          <a:latin typeface="+mn-lt"/>
        </a:defRPr>
      </a:lvl6pPr>
      <a:lvl7pPr marL="2970181" indent="-228476" algn="l" rtl="0" eaLnBrk="1" fontAlgn="base" hangingPunct="1">
        <a:spcBef>
          <a:spcPct val="20000"/>
        </a:spcBef>
        <a:spcAft>
          <a:spcPct val="0"/>
        </a:spcAft>
        <a:buChar char="»"/>
        <a:defRPr sz="2000">
          <a:solidFill>
            <a:schemeClr val="tx1"/>
          </a:solidFill>
          <a:latin typeface="+mn-lt"/>
        </a:defRPr>
      </a:lvl7pPr>
      <a:lvl8pPr marL="3427132" indent="-228476" algn="l" rtl="0" eaLnBrk="1" fontAlgn="base" hangingPunct="1">
        <a:spcBef>
          <a:spcPct val="20000"/>
        </a:spcBef>
        <a:spcAft>
          <a:spcPct val="0"/>
        </a:spcAft>
        <a:buChar char="»"/>
        <a:defRPr sz="2000">
          <a:solidFill>
            <a:schemeClr val="tx1"/>
          </a:solidFill>
          <a:latin typeface="+mn-lt"/>
        </a:defRPr>
      </a:lvl8pPr>
      <a:lvl9pPr marL="3884082" indent="-228476"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0" tIns="45696" rIns="91390"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390" tIns="45696" rIns="91390"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390" tIns="45696" rIns="91390" bIns="45696" rtlCol="0" anchor="ctr"/>
          <a:lstStyle>
            <a:lvl1pPr algn="l">
              <a:defRPr sz="1200">
                <a:solidFill>
                  <a:schemeClr val="tx1">
                    <a:tint val="75000"/>
                  </a:schemeClr>
                </a:solidFill>
              </a:defRPr>
            </a:lvl1p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90" tIns="45696" rIns="91390" bIns="45696"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90" tIns="45696" rIns="91390" bIns="45696" rtlCol="0" anchor="ctr"/>
          <a:lstStyle>
            <a:lvl1pPr algn="r">
              <a:defRPr sz="1200">
                <a:solidFill>
                  <a:schemeClr val="tx1">
                    <a:tint val="75000"/>
                  </a:schemeClr>
                </a:solidFill>
              </a:defRPr>
            </a:lvl1p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2226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3902" rtl="0" eaLnBrk="1" latinLnBrk="0" hangingPunct="1">
        <a:spcBef>
          <a:spcPct val="0"/>
        </a:spcBef>
        <a:buNone/>
        <a:defRPr sz="4400" kern="1200">
          <a:solidFill>
            <a:schemeClr val="tx1"/>
          </a:solidFill>
          <a:latin typeface="+mj-lt"/>
          <a:ea typeface="+mj-ea"/>
          <a:cs typeface="+mj-cs"/>
        </a:defRPr>
      </a:lvl1pPr>
    </p:titleStyle>
    <p:body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390" tIns="45696" rIns="91390" bIns="4569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22437"/>
            <a:ext cx="8229600" cy="4525963"/>
          </a:xfrm>
          <a:prstGeom prst="rect">
            <a:avLst/>
          </a:prstGeom>
        </p:spPr>
        <p:txBody>
          <a:bodyPr vert="horz" lIns="91390" tIns="45696" rIns="91390"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7524" y="4075"/>
            <a:ext cx="2667000" cy="427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0" y="0"/>
            <a:ext cx="984739"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7200" y="6447528"/>
            <a:ext cx="933450"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85114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3902" rtl="0" eaLnBrk="1" latinLnBrk="0" hangingPunct="1">
        <a:spcBef>
          <a:spcPct val="0"/>
        </a:spcBef>
        <a:buNone/>
        <a:defRPr sz="4400" kern="1200">
          <a:solidFill>
            <a:schemeClr val="tx1"/>
          </a:solidFill>
          <a:latin typeface="+mj-lt"/>
          <a:ea typeface="+mj-ea"/>
          <a:cs typeface="+mj-cs"/>
        </a:defRPr>
      </a:lvl1pPr>
    </p:titleStyle>
    <p:body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a:t>
            </a:r>
            <a:br>
              <a:rPr lang="en-US" dirty="0"/>
            </a:br>
            <a:r>
              <a:rPr lang="en-US" dirty="0"/>
              <a:t>Master title style</a:t>
            </a:r>
          </a:p>
        </p:txBody>
      </p:sp>
      <p:sp>
        <p:nvSpPr>
          <p:cNvPr id="1027" name="Rectangle 3"/>
          <p:cNvSpPr>
            <a:spLocks noGrp="1" noChangeArrowheads="1"/>
          </p:cNvSpPr>
          <p:nvPr>
            <p:ph type="body" idx="1"/>
          </p:nvPr>
        </p:nvSpPr>
        <p:spPr bwMode="auto">
          <a:xfrm>
            <a:off x="304800" y="12954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Line 5"/>
          <p:cNvSpPr>
            <a:spLocks noChangeShapeType="1"/>
          </p:cNvSpPr>
          <p:nvPr/>
        </p:nvSpPr>
        <p:spPr bwMode="auto">
          <a:xfrm>
            <a:off x="304800" y="63246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ＭＳ Ｐゴシック" charset="0"/>
            </a:endParaRPr>
          </a:p>
        </p:txBody>
      </p:sp>
      <p:sp>
        <p:nvSpPr>
          <p:cNvPr id="1029" name="Line 6"/>
          <p:cNvSpPr>
            <a:spLocks noChangeShapeType="1"/>
          </p:cNvSpPr>
          <p:nvPr/>
        </p:nvSpPr>
        <p:spPr bwMode="auto">
          <a:xfrm>
            <a:off x="304800" y="9906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ＭＳ Ｐゴシック" charset="0"/>
            </a:endParaRPr>
          </a:p>
        </p:txBody>
      </p:sp>
      <p:pic>
        <p:nvPicPr>
          <p:cNvPr id="1030"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 y="6424612"/>
            <a:ext cx="12192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descr="ndssl-logo-trans.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86200" y="6324600"/>
            <a:ext cx="15335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VT_marn_she_invent_cmyk.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27975" y="6477000"/>
            <a:ext cx="1063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06699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r" rtl="0" eaLnBrk="1" fontAlgn="base" hangingPunct="1">
        <a:spcBef>
          <a:spcPct val="0"/>
        </a:spcBef>
        <a:spcAft>
          <a:spcPct val="0"/>
        </a:spcAft>
        <a:defRPr sz="2800">
          <a:solidFill>
            <a:schemeClr val="tx1"/>
          </a:solidFill>
          <a:latin typeface="Cambria"/>
          <a:ea typeface="ＭＳ Ｐゴシック" pitchFamily="-110" charset="-128"/>
          <a:cs typeface="Cambria"/>
        </a:defRPr>
      </a:lvl1pPr>
      <a:lvl2pPr algn="ctr" rtl="0" eaLnBrk="1" fontAlgn="base" hangingPunct="1">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2pPr>
      <a:lvl3pPr algn="ctr" rtl="0" eaLnBrk="1" fontAlgn="base" hangingPunct="1">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3pPr>
      <a:lvl4pPr algn="ctr" rtl="0" eaLnBrk="1" fontAlgn="base" hangingPunct="1">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4pPr>
      <a:lvl5pPr algn="ctr" rtl="0" eaLnBrk="1" fontAlgn="base" hangingPunct="1">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5pPr>
      <a:lvl6pPr marL="457200" algn="ctr" rtl="0" eaLnBrk="1" fontAlgn="base" hangingPunct="1">
        <a:spcBef>
          <a:spcPct val="0"/>
        </a:spcBef>
        <a:spcAft>
          <a:spcPct val="0"/>
        </a:spcAft>
        <a:defRPr sz="2800">
          <a:solidFill>
            <a:schemeClr val="tx1"/>
          </a:solidFill>
          <a:latin typeface="Arial" pitchFamily="-110" charset="0"/>
        </a:defRPr>
      </a:lvl6pPr>
      <a:lvl7pPr marL="914400" algn="ctr" rtl="0" eaLnBrk="1" fontAlgn="base" hangingPunct="1">
        <a:spcBef>
          <a:spcPct val="0"/>
        </a:spcBef>
        <a:spcAft>
          <a:spcPct val="0"/>
        </a:spcAft>
        <a:defRPr sz="2800">
          <a:solidFill>
            <a:schemeClr val="tx1"/>
          </a:solidFill>
          <a:latin typeface="Arial" pitchFamily="-110" charset="0"/>
        </a:defRPr>
      </a:lvl7pPr>
      <a:lvl8pPr marL="1371600" algn="ctr" rtl="0" eaLnBrk="1" fontAlgn="base" hangingPunct="1">
        <a:spcBef>
          <a:spcPct val="0"/>
        </a:spcBef>
        <a:spcAft>
          <a:spcPct val="0"/>
        </a:spcAft>
        <a:defRPr sz="2800">
          <a:solidFill>
            <a:schemeClr val="tx1"/>
          </a:solidFill>
          <a:latin typeface="Arial" pitchFamily="-110" charset="0"/>
        </a:defRPr>
      </a:lvl8pPr>
      <a:lvl9pPr marL="1828800" algn="ctr" rtl="0" eaLnBrk="1" fontAlgn="base" hangingPunct="1">
        <a:spcBef>
          <a:spcPct val="0"/>
        </a:spcBef>
        <a:spcAft>
          <a:spcPct val="0"/>
        </a:spcAft>
        <a:defRPr sz="2800">
          <a:solidFill>
            <a:schemeClr val="tx1"/>
          </a:solidFill>
          <a:latin typeface="Arial" pitchFamily="-110" charset="0"/>
        </a:defRPr>
      </a:lvl9pPr>
    </p:titleStyle>
    <p:bodyStyle>
      <a:lvl1pPr marL="342900" indent="-342900" algn="l" rtl="0" eaLnBrk="1" fontAlgn="base" hangingPunct="1">
        <a:spcBef>
          <a:spcPct val="20000"/>
        </a:spcBef>
        <a:spcAft>
          <a:spcPct val="0"/>
        </a:spcAft>
        <a:buChar char="•"/>
        <a:defRPr sz="2000">
          <a:solidFill>
            <a:schemeClr val="tx1"/>
          </a:solidFill>
          <a:latin typeface="Cambria"/>
          <a:ea typeface="ＭＳ Ｐゴシック" pitchFamily="-110" charset="-128"/>
          <a:cs typeface="Cambria"/>
        </a:defRPr>
      </a:lvl1pPr>
      <a:lvl2pPr marL="742950" indent="-285750" algn="l" rtl="0" eaLnBrk="1" fontAlgn="base" hangingPunct="1">
        <a:spcBef>
          <a:spcPct val="20000"/>
        </a:spcBef>
        <a:spcAft>
          <a:spcPct val="0"/>
        </a:spcAft>
        <a:buChar char="–"/>
        <a:defRPr>
          <a:solidFill>
            <a:schemeClr val="tx1"/>
          </a:solidFill>
          <a:latin typeface="Cambria"/>
          <a:ea typeface="ＭＳ Ｐゴシック" pitchFamily="-110" charset="-128"/>
          <a:cs typeface="Cambria"/>
        </a:defRPr>
      </a:lvl2pPr>
      <a:lvl3pPr marL="1143000" indent="-228600" algn="l" rtl="0" eaLnBrk="1" fontAlgn="base" hangingPunct="1">
        <a:spcBef>
          <a:spcPct val="20000"/>
        </a:spcBef>
        <a:spcAft>
          <a:spcPct val="0"/>
        </a:spcAft>
        <a:buChar char="•"/>
        <a:defRPr sz="1600">
          <a:solidFill>
            <a:schemeClr val="tx1"/>
          </a:solidFill>
          <a:latin typeface="Cambria"/>
          <a:ea typeface="ＭＳ Ｐゴシック" pitchFamily="-110" charset="-128"/>
          <a:cs typeface="Cambria"/>
        </a:defRPr>
      </a:lvl3pPr>
      <a:lvl4pPr marL="1600200" indent="-228600" algn="l" rtl="0" eaLnBrk="1" fontAlgn="base" hangingPunct="1">
        <a:spcBef>
          <a:spcPct val="20000"/>
        </a:spcBef>
        <a:spcAft>
          <a:spcPct val="0"/>
        </a:spcAft>
        <a:buChar char="–"/>
        <a:defRPr sz="1600">
          <a:solidFill>
            <a:schemeClr val="tx1"/>
          </a:solidFill>
          <a:latin typeface="Cambria"/>
          <a:ea typeface="ＭＳ Ｐゴシック" pitchFamily="-110" charset="-128"/>
          <a:cs typeface="Cambria"/>
        </a:defRPr>
      </a:lvl4pPr>
      <a:lvl5pPr marL="2057400" indent="-228600" algn="l" rtl="0" eaLnBrk="1" fontAlgn="base" hangingPunct="1">
        <a:spcBef>
          <a:spcPct val="20000"/>
        </a:spcBef>
        <a:spcAft>
          <a:spcPct val="0"/>
        </a:spcAft>
        <a:buChar char="»"/>
        <a:defRPr sz="1600">
          <a:solidFill>
            <a:schemeClr val="tx1"/>
          </a:solidFill>
          <a:latin typeface="Cambria"/>
          <a:ea typeface="ＭＳ Ｐゴシック" pitchFamily="-110" charset="-128"/>
          <a:cs typeface="Cambria"/>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10/5/2012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390" tIns="45696" rIns="91390" bIns="4569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22437"/>
            <a:ext cx="8229600" cy="4525963"/>
          </a:xfrm>
          <a:prstGeom prst="rect">
            <a:avLst/>
          </a:prstGeom>
        </p:spPr>
        <p:txBody>
          <a:bodyPr vert="horz" lIns="91390" tIns="45696" rIns="91390"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7524" y="4075"/>
            <a:ext cx="2667000" cy="427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0" y="0"/>
            <a:ext cx="984739"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7200" y="6447528"/>
            <a:ext cx="933450"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83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3902" rtl="0" eaLnBrk="1" latinLnBrk="0" hangingPunct="1">
        <a:spcBef>
          <a:spcPct val="0"/>
        </a:spcBef>
        <a:buNone/>
        <a:defRPr sz="4400" kern="1200">
          <a:solidFill>
            <a:schemeClr val="tx1"/>
          </a:solidFill>
          <a:latin typeface="+mj-lt"/>
          <a:ea typeface="+mj-ea"/>
          <a:cs typeface="+mj-cs"/>
        </a:defRPr>
      </a:lvl1pPr>
    </p:titleStyle>
    <p:body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390" tIns="45696" rIns="91390" bIns="4569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22437"/>
            <a:ext cx="8229600" cy="4525963"/>
          </a:xfrm>
          <a:prstGeom prst="rect">
            <a:avLst/>
          </a:prstGeom>
        </p:spPr>
        <p:txBody>
          <a:bodyPr vert="horz" lIns="91390" tIns="45696" rIns="91390"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7524" y="4075"/>
            <a:ext cx="2667000" cy="427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0" y="0"/>
            <a:ext cx="984739"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7200" y="6447528"/>
            <a:ext cx="933450"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4983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3902" rtl="0" eaLnBrk="1" latinLnBrk="0" hangingPunct="1">
        <a:spcBef>
          <a:spcPct val="0"/>
        </a:spcBef>
        <a:buNone/>
        <a:defRPr sz="4400" kern="1200">
          <a:solidFill>
            <a:schemeClr val="tx1"/>
          </a:solidFill>
          <a:latin typeface="+mj-lt"/>
          <a:ea typeface="+mj-ea"/>
          <a:cs typeface="+mj-cs"/>
        </a:defRPr>
      </a:lvl1pPr>
    </p:titleStyle>
    <p:body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0" tIns="45696" rIns="91390"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390" tIns="45696" rIns="91390"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390" tIns="45696" rIns="91390" bIns="45696" rtlCol="0" anchor="ctr"/>
          <a:lstStyle>
            <a:lvl1pPr algn="l">
              <a:defRPr sz="1200">
                <a:solidFill>
                  <a:schemeClr val="tx1">
                    <a:tint val="75000"/>
                  </a:schemeClr>
                </a:solidFill>
              </a:defRPr>
            </a:lvl1pPr>
          </a:lstStyle>
          <a:p>
            <a:fld id="{EB2CE533-1280-4C0A-B635-28BA24B2014D}" type="datetimeFigureOut">
              <a:rPr lang="en-US" smtClean="0">
                <a:solidFill>
                  <a:prstClr val="black">
                    <a:tint val="75000"/>
                  </a:prstClr>
                </a:solidFill>
              </a:rPr>
              <a:pPr/>
              <a:t>10/5/2012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90" tIns="45696" rIns="91390" bIns="45696"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90" tIns="45696" rIns="91390" bIns="45696" rtlCol="0" anchor="ctr"/>
          <a:lstStyle>
            <a:lvl1pPr algn="r">
              <a:defRPr sz="1200">
                <a:solidFill>
                  <a:schemeClr val="tx1">
                    <a:tint val="75000"/>
                  </a:schemeClr>
                </a:solidFill>
              </a:defRPr>
            </a:lvl1pPr>
          </a:lstStyle>
          <a:p>
            <a:fld id="{B0323D0D-D315-4239-B44F-A2961D5BB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7222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3902" rtl="0" eaLnBrk="1" latinLnBrk="0" hangingPunct="1">
        <a:spcBef>
          <a:spcPct val="0"/>
        </a:spcBef>
        <a:buNone/>
        <a:defRPr sz="4400" kern="1200">
          <a:solidFill>
            <a:schemeClr val="tx1"/>
          </a:solidFill>
          <a:latin typeface="+mj-lt"/>
          <a:ea typeface="+mj-ea"/>
          <a:cs typeface="+mj-cs"/>
        </a:defRPr>
      </a:lvl1pPr>
    </p:titleStyle>
    <p:body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390" tIns="45696" rIns="91390" bIns="4569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22437"/>
            <a:ext cx="8229600" cy="4525963"/>
          </a:xfrm>
          <a:prstGeom prst="rect">
            <a:avLst/>
          </a:prstGeom>
        </p:spPr>
        <p:txBody>
          <a:bodyPr vert="horz" lIns="91390" tIns="45696" rIns="91390"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7524" y="4075"/>
            <a:ext cx="2667000" cy="427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0" y="0"/>
            <a:ext cx="984739"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7200" y="6447528"/>
            <a:ext cx="933450"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8511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3902" rtl="0" eaLnBrk="1" latinLnBrk="0" hangingPunct="1">
        <a:spcBef>
          <a:spcPct val="0"/>
        </a:spcBef>
        <a:buNone/>
        <a:defRPr sz="4400" kern="1200">
          <a:solidFill>
            <a:schemeClr val="tx1"/>
          </a:solidFill>
          <a:latin typeface="+mj-lt"/>
          <a:ea typeface="+mj-ea"/>
          <a:cs typeface="+mj-cs"/>
        </a:defRPr>
      </a:lvl1pPr>
    </p:titleStyle>
    <p:body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dirty="0"/>
              <a:t>Click to edit </a:t>
            </a:r>
            <a:br>
              <a:rPr lang="en-US" dirty="0"/>
            </a:br>
            <a:r>
              <a:rPr lang="en-US" dirty="0"/>
              <a:t>Master title style</a:t>
            </a:r>
          </a:p>
        </p:txBody>
      </p:sp>
      <p:sp>
        <p:nvSpPr>
          <p:cNvPr id="1027" name="Rectangle 3"/>
          <p:cNvSpPr>
            <a:spLocks noGrp="1" noChangeArrowheads="1"/>
          </p:cNvSpPr>
          <p:nvPr>
            <p:ph type="body" idx="1"/>
          </p:nvPr>
        </p:nvSpPr>
        <p:spPr bwMode="auto">
          <a:xfrm>
            <a:off x="304800" y="12954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Line 5"/>
          <p:cNvSpPr>
            <a:spLocks noChangeShapeType="1"/>
          </p:cNvSpPr>
          <p:nvPr/>
        </p:nvSpPr>
        <p:spPr bwMode="auto">
          <a:xfrm>
            <a:off x="304800" y="63246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ＭＳ Ｐゴシック" charset="0"/>
            </a:endParaRPr>
          </a:p>
        </p:txBody>
      </p:sp>
      <p:sp>
        <p:nvSpPr>
          <p:cNvPr id="1029" name="Line 6"/>
          <p:cNvSpPr>
            <a:spLocks noChangeShapeType="1"/>
          </p:cNvSpPr>
          <p:nvPr/>
        </p:nvSpPr>
        <p:spPr bwMode="auto">
          <a:xfrm>
            <a:off x="304800" y="9906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ＭＳ Ｐゴシック" charset="0"/>
            </a:endParaRPr>
          </a:p>
        </p:txBody>
      </p:sp>
      <p:pic>
        <p:nvPicPr>
          <p:cNvPr id="1030"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 y="6424612"/>
            <a:ext cx="12192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descr="ndssl-logo-trans.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86200" y="6324600"/>
            <a:ext cx="15335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VT_marn_she_invent_cmyk.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27975" y="6477000"/>
            <a:ext cx="1063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0669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r" rtl="0" eaLnBrk="1" fontAlgn="base" hangingPunct="1">
        <a:spcBef>
          <a:spcPct val="0"/>
        </a:spcBef>
        <a:spcAft>
          <a:spcPct val="0"/>
        </a:spcAft>
        <a:defRPr sz="2800">
          <a:solidFill>
            <a:schemeClr val="tx1"/>
          </a:solidFill>
          <a:latin typeface="Cambria"/>
          <a:ea typeface="ＭＳ Ｐゴシック" pitchFamily="-110" charset="-128"/>
          <a:cs typeface="Cambria"/>
        </a:defRPr>
      </a:lvl1pPr>
      <a:lvl2pPr algn="ctr" rtl="0" eaLnBrk="1" fontAlgn="base" hangingPunct="1">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2pPr>
      <a:lvl3pPr algn="ctr" rtl="0" eaLnBrk="1" fontAlgn="base" hangingPunct="1">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3pPr>
      <a:lvl4pPr algn="ctr" rtl="0" eaLnBrk="1" fontAlgn="base" hangingPunct="1">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4pPr>
      <a:lvl5pPr algn="ctr" rtl="0" eaLnBrk="1" fontAlgn="base" hangingPunct="1">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5pPr>
      <a:lvl6pPr marL="457200" algn="ctr" rtl="0" eaLnBrk="1" fontAlgn="base" hangingPunct="1">
        <a:spcBef>
          <a:spcPct val="0"/>
        </a:spcBef>
        <a:spcAft>
          <a:spcPct val="0"/>
        </a:spcAft>
        <a:defRPr sz="2800">
          <a:solidFill>
            <a:schemeClr val="tx1"/>
          </a:solidFill>
          <a:latin typeface="Arial" pitchFamily="-110" charset="0"/>
        </a:defRPr>
      </a:lvl6pPr>
      <a:lvl7pPr marL="914400" algn="ctr" rtl="0" eaLnBrk="1" fontAlgn="base" hangingPunct="1">
        <a:spcBef>
          <a:spcPct val="0"/>
        </a:spcBef>
        <a:spcAft>
          <a:spcPct val="0"/>
        </a:spcAft>
        <a:defRPr sz="2800">
          <a:solidFill>
            <a:schemeClr val="tx1"/>
          </a:solidFill>
          <a:latin typeface="Arial" pitchFamily="-110" charset="0"/>
        </a:defRPr>
      </a:lvl7pPr>
      <a:lvl8pPr marL="1371600" algn="ctr" rtl="0" eaLnBrk="1" fontAlgn="base" hangingPunct="1">
        <a:spcBef>
          <a:spcPct val="0"/>
        </a:spcBef>
        <a:spcAft>
          <a:spcPct val="0"/>
        </a:spcAft>
        <a:defRPr sz="2800">
          <a:solidFill>
            <a:schemeClr val="tx1"/>
          </a:solidFill>
          <a:latin typeface="Arial" pitchFamily="-110" charset="0"/>
        </a:defRPr>
      </a:lvl8pPr>
      <a:lvl9pPr marL="1828800" algn="ctr" rtl="0" eaLnBrk="1" fontAlgn="base" hangingPunct="1">
        <a:spcBef>
          <a:spcPct val="0"/>
        </a:spcBef>
        <a:spcAft>
          <a:spcPct val="0"/>
        </a:spcAft>
        <a:defRPr sz="2800">
          <a:solidFill>
            <a:schemeClr val="tx1"/>
          </a:solidFill>
          <a:latin typeface="Arial" pitchFamily="-110" charset="0"/>
        </a:defRPr>
      </a:lvl9pPr>
    </p:titleStyle>
    <p:bodyStyle>
      <a:lvl1pPr marL="342900" indent="-342900" algn="l" rtl="0" eaLnBrk="1" fontAlgn="base" hangingPunct="1">
        <a:spcBef>
          <a:spcPct val="20000"/>
        </a:spcBef>
        <a:spcAft>
          <a:spcPct val="0"/>
        </a:spcAft>
        <a:buChar char="•"/>
        <a:defRPr sz="2000">
          <a:solidFill>
            <a:schemeClr val="tx1"/>
          </a:solidFill>
          <a:latin typeface="Cambria"/>
          <a:ea typeface="ＭＳ Ｐゴシック" pitchFamily="-110" charset="-128"/>
          <a:cs typeface="Cambria"/>
        </a:defRPr>
      </a:lvl1pPr>
      <a:lvl2pPr marL="742950" indent="-285750" algn="l" rtl="0" eaLnBrk="1" fontAlgn="base" hangingPunct="1">
        <a:spcBef>
          <a:spcPct val="20000"/>
        </a:spcBef>
        <a:spcAft>
          <a:spcPct val="0"/>
        </a:spcAft>
        <a:buChar char="–"/>
        <a:defRPr>
          <a:solidFill>
            <a:schemeClr val="tx1"/>
          </a:solidFill>
          <a:latin typeface="Cambria"/>
          <a:ea typeface="ＭＳ Ｐゴシック" pitchFamily="-110" charset="-128"/>
          <a:cs typeface="Cambria"/>
        </a:defRPr>
      </a:lvl2pPr>
      <a:lvl3pPr marL="1143000" indent="-228600" algn="l" rtl="0" eaLnBrk="1" fontAlgn="base" hangingPunct="1">
        <a:spcBef>
          <a:spcPct val="20000"/>
        </a:spcBef>
        <a:spcAft>
          <a:spcPct val="0"/>
        </a:spcAft>
        <a:buChar char="•"/>
        <a:defRPr sz="1600">
          <a:solidFill>
            <a:schemeClr val="tx1"/>
          </a:solidFill>
          <a:latin typeface="Cambria"/>
          <a:ea typeface="ＭＳ Ｐゴシック" pitchFamily="-110" charset="-128"/>
          <a:cs typeface="Cambria"/>
        </a:defRPr>
      </a:lvl3pPr>
      <a:lvl4pPr marL="1600200" indent="-228600" algn="l" rtl="0" eaLnBrk="1" fontAlgn="base" hangingPunct="1">
        <a:spcBef>
          <a:spcPct val="20000"/>
        </a:spcBef>
        <a:spcAft>
          <a:spcPct val="0"/>
        </a:spcAft>
        <a:buChar char="–"/>
        <a:defRPr sz="1600">
          <a:solidFill>
            <a:schemeClr val="tx1"/>
          </a:solidFill>
          <a:latin typeface="Cambria"/>
          <a:ea typeface="ＭＳ Ｐゴシック" pitchFamily="-110" charset="-128"/>
          <a:cs typeface="Cambria"/>
        </a:defRPr>
      </a:lvl4pPr>
      <a:lvl5pPr marL="2057400" indent="-228600" algn="l" rtl="0" eaLnBrk="1" fontAlgn="base" hangingPunct="1">
        <a:spcBef>
          <a:spcPct val="20000"/>
        </a:spcBef>
        <a:spcAft>
          <a:spcPct val="0"/>
        </a:spcAft>
        <a:buChar char="»"/>
        <a:defRPr sz="1600">
          <a:solidFill>
            <a:schemeClr val="tx1"/>
          </a:solidFill>
          <a:latin typeface="Cambria"/>
          <a:ea typeface="ＭＳ Ｐゴシック" pitchFamily="-110" charset="-128"/>
          <a:cs typeface="Cambria"/>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3" descr="title_page_title_0001b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9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152400" y="6858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6" rIns="91390" bIns="45696" numCol="1" anchor="ctr" anchorCtr="0" compatLnSpc="1">
            <a:prstTxWarp prst="textNoShape">
              <a:avLst/>
            </a:prstTxWarp>
          </a:bodyPr>
          <a:lstStyle/>
          <a:p>
            <a:pPr lvl="0"/>
            <a:r>
              <a:rPr lang="en-US" smtClean="0"/>
              <a:t>Click to edit Master title style</a:t>
            </a:r>
          </a:p>
        </p:txBody>
      </p:sp>
      <p:sp>
        <p:nvSpPr>
          <p:cNvPr id="1028" name="Rectangle 15"/>
          <p:cNvSpPr>
            <a:spLocks noGrp="1" noChangeArrowheads="1"/>
          </p:cNvSpPr>
          <p:nvPr>
            <p:ph type="body" idx="1"/>
          </p:nvPr>
        </p:nvSpPr>
        <p:spPr bwMode="auto">
          <a:xfrm>
            <a:off x="152400" y="1905000"/>
            <a:ext cx="8839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6" rIns="91390" bIns="4569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1164762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fontAlgn="base" hangingPunct="1">
        <a:spcBef>
          <a:spcPct val="0"/>
        </a:spcBef>
        <a:spcAft>
          <a:spcPct val="0"/>
        </a:spcAft>
        <a:defRPr sz="4400">
          <a:solidFill>
            <a:schemeClr val="bg1"/>
          </a:solidFill>
          <a:latin typeface="+mj-lt"/>
          <a:ea typeface="ＭＳ Ｐゴシック" pitchFamily="-112" charset="-128"/>
          <a:cs typeface="ＭＳ Ｐゴシック" charset="0"/>
        </a:defRPr>
      </a:lvl1pPr>
      <a:lvl2pPr algn="ctr" rtl="0" eaLnBrk="1" fontAlgn="base" hangingPunct="1">
        <a:spcBef>
          <a:spcPct val="0"/>
        </a:spcBef>
        <a:spcAft>
          <a:spcPct val="0"/>
        </a:spcAft>
        <a:defRPr sz="4400">
          <a:solidFill>
            <a:schemeClr val="bg1"/>
          </a:solidFill>
          <a:latin typeface="Arial" charset="0"/>
          <a:ea typeface="ＭＳ Ｐゴシック" pitchFamily="-112" charset="-128"/>
          <a:cs typeface="ＭＳ Ｐゴシック" charset="0"/>
        </a:defRPr>
      </a:lvl2pPr>
      <a:lvl3pPr algn="ctr" rtl="0" eaLnBrk="1" fontAlgn="base" hangingPunct="1">
        <a:spcBef>
          <a:spcPct val="0"/>
        </a:spcBef>
        <a:spcAft>
          <a:spcPct val="0"/>
        </a:spcAft>
        <a:defRPr sz="4400">
          <a:solidFill>
            <a:schemeClr val="bg1"/>
          </a:solidFill>
          <a:latin typeface="Arial" charset="0"/>
          <a:ea typeface="ＭＳ Ｐゴシック" pitchFamily="-112" charset="-128"/>
          <a:cs typeface="ＭＳ Ｐゴシック" charset="0"/>
        </a:defRPr>
      </a:lvl3pPr>
      <a:lvl4pPr algn="ctr" rtl="0" eaLnBrk="1" fontAlgn="base" hangingPunct="1">
        <a:spcBef>
          <a:spcPct val="0"/>
        </a:spcBef>
        <a:spcAft>
          <a:spcPct val="0"/>
        </a:spcAft>
        <a:defRPr sz="4400">
          <a:solidFill>
            <a:schemeClr val="bg1"/>
          </a:solidFill>
          <a:latin typeface="Arial" charset="0"/>
          <a:ea typeface="ＭＳ Ｐゴシック" pitchFamily="-112" charset="-128"/>
          <a:cs typeface="ＭＳ Ｐゴシック" charset="0"/>
        </a:defRPr>
      </a:lvl4pPr>
      <a:lvl5pPr algn="ctr" rtl="0" eaLnBrk="1" fontAlgn="base" hangingPunct="1">
        <a:spcBef>
          <a:spcPct val="0"/>
        </a:spcBef>
        <a:spcAft>
          <a:spcPct val="0"/>
        </a:spcAft>
        <a:defRPr sz="4400">
          <a:solidFill>
            <a:schemeClr val="bg1"/>
          </a:solidFill>
          <a:latin typeface="Arial" charset="0"/>
          <a:ea typeface="ＭＳ Ｐゴシック" pitchFamily="-112" charset="-128"/>
          <a:cs typeface="ＭＳ Ｐゴシック" charset="0"/>
        </a:defRPr>
      </a:lvl5pPr>
      <a:lvl6pPr marL="456950" algn="ctr" rtl="0" eaLnBrk="1" fontAlgn="base" hangingPunct="1">
        <a:spcBef>
          <a:spcPct val="0"/>
        </a:spcBef>
        <a:spcAft>
          <a:spcPct val="0"/>
        </a:spcAft>
        <a:defRPr sz="4400">
          <a:solidFill>
            <a:schemeClr val="bg1"/>
          </a:solidFill>
          <a:latin typeface="Arial" charset="0"/>
        </a:defRPr>
      </a:lvl6pPr>
      <a:lvl7pPr marL="913902" algn="ctr" rtl="0" eaLnBrk="1" fontAlgn="base" hangingPunct="1">
        <a:spcBef>
          <a:spcPct val="0"/>
        </a:spcBef>
        <a:spcAft>
          <a:spcPct val="0"/>
        </a:spcAft>
        <a:defRPr sz="4400">
          <a:solidFill>
            <a:schemeClr val="bg1"/>
          </a:solidFill>
          <a:latin typeface="Arial" charset="0"/>
        </a:defRPr>
      </a:lvl7pPr>
      <a:lvl8pPr marL="1370852" algn="ctr" rtl="0" eaLnBrk="1" fontAlgn="base" hangingPunct="1">
        <a:spcBef>
          <a:spcPct val="0"/>
        </a:spcBef>
        <a:spcAft>
          <a:spcPct val="0"/>
        </a:spcAft>
        <a:defRPr sz="4400">
          <a:solidFill>
            <a:schemeClr val="bg1"/>
          </a:solidFill>
          <a:latin typeface="Arial" charset="0"/>
        </a:defRPr>
      </a:lvl8pPr>
      <a:lvl9pPr marL="1827804" algn="ctr" rtl="0" eaLnBrk="1" fontAlgn="base" hangingPunct="1">
        <a:spcBef>
          <a:spcPct val="0"/>
        </a:spcBef>
        <a:spcAft>
          <a:spcPct val="0"/>
        </a:spcAft>
        <a:defRPr sz="4400">
          <a:solidFill>
            <a:schemeClr val="bg1"/>
          </a:solidFill>
          <a:latin typeface="Arial" charset="0"/>
        </a:defRPr>
      </a:lvl9pPr>
    </p:titleStyle>
    <p:bodyStyle>
      <a:lvl1pPr marL="342714" indent="-342714" algn="l" rtl="0" eaLnBrk="1" fontAlgn="base" hangingPunct="1">
        <a:spcBef>
          <a:spcPct val="20000"/>
        </a:spcBef>
        <a:spcAft>
          <a:spcPct val="0"/>
        </a:spcAft>
        <a:buChar char="•"/>
        <a:defRPr sz="3200">
          <a:solidFill>
            <a:schemeClr val="bg1"/>
          </a:solidFill>
          <a:latin typeface="+mn-lt"/>
          <a:ea typeface="ＭＳ Ｐゴシック" pitchFamily="-112" charset="-128"/>
          <a:cs typeface="ＭＳ Ｐゴシック" charset="0"/>
        </a:defRPr>
      </a:lvl1pPr>
      <a:lvl2pPr marL="742545" indent="-285594" algn="l" rtl="0" eaLnBrk="1" fontAlgn="base" hangingPunct="1">
        <a:spcBef>
          <a:spcPct val="20000"/>
        </a:spcBef>
        <a:spcAft>
          <a:spcPct val="0"/>
        </a:spcAft>
        <a:buChar char="–"/>
        <a:defRPr sz="2800">
          <a:solidFill>
            <a:schemeClr val="bg1"/>
          </a:solidFill>
          <a:latin typeface="+mn-lt"/>
          <a:ea typeface="ＭＳ Ｐゴシック" pitchFamily="-112" charset="-128"/>
        </a:defRPr>
      </a:lvl2pPr>
      <a:lvl3pPr marL="1142377" indent="-228476" algn="l" rtl="0" eaLnBrk="1" fontAlgn="base" hangingPunct="1">
        <a:spcBef>
          <a:spcPct val="20000"/>
        </a:spcBef>
        <a:spcAft>
          <a:spcPct val="0"/>
        </a:spcAft>
        <a:buChar char="•"/>
        <a:defRPr sz="2400">
          <a:solidFill>
            <a:schemeClr val="bg1"/>
          </a:solidFill>
          <a:latin typeface="+mn-lt"/>
          <a:ea typeface="ＭＳ Ｐゴシック" pitchFamily="-112" charset="-128"/>
        </a:defRPr>
      </a:lvl3pPr>
      <a:lvl4pPr marL="1599328" indent="-228476" algn="l" rtl="0" eaLnBrk="1" fontAlgn="base" hangingPunct="1">
        <a:spcBef>
          <a:spcPct val="20000"/>
        </a:spcBef>
        <a:spcAft>
          <a:spcPct val="0"/>
        </a:spcAft>
        <a:buChar char="–"/>
        <a:defRPr sz="2000">
          <a:solidFill>
            <a:schemeClr val="bg1"/>
          </a:solidFill>
          <a:latin typeface="+mn-lt"/>
          <a:ea typeface="ＭＳ Ｐゴシック" pitchFamily="-112" charset="-128"/>
        </a:defRPr>
      </a:lvl4pPr>
      <a:lvl5pPr marL="2056280" indent="-228476" algn="l" rtl="0" eaLnBrk="1" fontAlgn="base" hangingPunct="1">
        <a:spcBef>
          <a:spcPct val="20000"/>
        </a:spcBef>
        <a:spcAft>
          <a:spcPct val="0"/>
        </a:spcAft>
        <a:buChar char="»"/>
        <a:defRPr sz="2000">
          <a:solidFill>
            <a:schemeClr val="tx1"/>
          </a:solidFill>
          <a:latin typeface="+mn-lt"/>
          <a:ea typeface="ＭＳ Ｐゴシック" pitchFamily="-112" charset="-128"/>
        </a:defRPr>
      </a:lvl5pPr>
      <a:lvl6pPr marL="2513230" indent="-228476" algn="l" rtl="0" eaLnBrk="1" fontAlgn="base" hangingPunct="1">
        <a:spcBef>
          <a:spcPct val="20000"/>
        </a:spcBef>
        <a:spcAft>
          <a:spcPct val="0"/>
        </a:spcAft>
        <a:buChar char="»"/>
        <a:defRPr sz="2000">
          <a:solidFill>
            <a:schemeClr val="tx1"/>
          </a:solidFill>
          <a:latin typeface="+mn-lt"/>
        </a:defRPr>
      </a:lvl6pPr>
      <a:lvl7pPr marL="2970181" indent="-228476" algn="l" rtl="0" eaLnBrk="1" fontAlgn="base" hangingPunct="1">
        <a:spcBef>
          <a:spcPct val="20000"/>
        </a:spcBef>
        <a:spcAft>
          <a:spcPct val="0"/>
        </a:spcAft>
        <a:buChar char="»"/>
        <a:defRPr sz="2000">
          <a:solidFill>
            <a:schemeClr val="tx1"/>
          </a:solidFill>
          <a:latin typeface="+mn-lt"/>
        </a:defRPr>
      </a:lvl7pPr>
      <a:lvl8pPr marL="3427132" indent="-228476" algn="l" rtl="0" eaLnBrk="1" fontAlgn="base" hangingPunct="1">
        <a:spcBef>
          <a:spcPct val="20000"/>
        </a:spcBef>
        <a:spcAft>
          <a:spcPct val="0"/>
        </a:spcAft>
        <a:buChar char="»"/>
        <a:defRPr sz="2000">
          <a:solidFill>
            <a:schemeClr val="tx1"/>
          </a:solidFill>
          <a:latin typeface="+mn-lt"/>
        </a:defRPr>
      </a:lvl8pPr>
      <a:lvl9pPr marL="3884082" indent="-228476"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390" tIns="45696" rIns="91390" bIns="4569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22437"/>
            <a:ext cx="8229600" cy="4525963"/>
          </a:xfrm>
          <a:prstGeom prst="rect">
            <a:avLst/>
          </a:prstGeom>
        </p:spPr>
        <p:txBody>
          <a:bodyPr vert="horz" lIns="91390" tIns="45696" rIns="91390"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7524" y="4075"/>
            <a:ext cx="2667000" cy="427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0" y="0"/>
            <a:ext cx="984739"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7200" y="6447528"/>
            <a:ext cx="933450"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8362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3902" rtl="0" eaLnBrk="1" latinLnBrk="0" hangingPunct="1">
        <a:spcBef>
          <a:spcPct val="0"/>
        </a:spcBef>
        <a:buNone/>
        <a:defRPr sz="4400" kern="1200">
          <a:solidFill>
            <a:schemeClr val="tx1"/>
          </a:solidFill>
          <a:latin typeface="+mj-lt"/>
          <a:ea typeface="+mj-ea"/>
          <a:cs typeface="+mj-cs"/>
        </a:defRPr>
      </a:lvl1pPr>
    </p:titleStyle>
    <p:body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390" tIns="45696" rIns="91390" bIns="4569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22437"/>
            <a:ext cx="8229600" cy="4525963"/>
          </a:xfrm>
          <a:prstGeom prst="rect">
            <a:avLst/>
          </a:prstGeom>
        </p:spPr>
        <p:txBody>
          <a:bodyPr vert="horz" lIns="91390" tIns="45696" rIns="91390"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7524" y="4075"/>
            <a:ext cx="2667000" cy="427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0" y="0"/>
            <a:ext cx="984739"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7200" y="6447528"/>
            <a:ext cx="933450"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49831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3902" rtl="0" eaLnBrk="1" latinLnBrk="0" hangingPunct="1">
        <a:spcBef>
          <a:spcPct val="0"/>
        </a:spcBef>
        <a:buNone/>
        <a:defRPr sz="4400" kern="1200">
          <a:solidFill>
            <a:schemeClr val="tx1"/>
          </a:solidFill>
          <a:latin typeface="+mj-lt"/>
          <a:ea typeface="+mj-ea"/>
          <a:cs typeface="+mj-cs"/>
        </a:defRPr>
      </a:lvl1pPr>
    </p:titleStyle>
    <p:body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02" rtl="0" eaLnBrk="1" latinLnBrk="0" hangingPunct="1">
        <a:defRPr sz="1800" kern="1200">
          <a:solidFill>
            <a:schemeClr val="tx1"/>
          </a:solidFill>
          <a:latin typeface="+mn-lt"/>
          <a:ea typeface="+mn-ea"/>
          <a:cs typeface="+mn-cs"/>
        </a:defRPr>
      </a:lvl1pPr>
      <a:lvl2pPr marL="456950" algn="l" defTabSz="913902" rtl="0" eaLnBrk="1" latinLnBrk="0" hangingPunct="1">
        <a:defRPr sz="1800" kern="1200">
          <a:solidFill>
            <a:schemeClr val="tx1"/>
          </a:solidFill>
          <a:latin typeface="+mn-lt"/>
          <a:ea typeface="+mn-ea"/>
          <a:cs typeface="+mn-cs"/>
        </a:defRPr>
      </a:lvl2pPr>
      <a:lvl3pPr marL="913902" algn="l" defTabSz="913902" rtl="0" eaLnBrk="1" latinLnBrk="0" hangingPunct="1">
        <a:defRPr sz="1800" kern="1200">
          <a:solidFill>
            <a:schemeClr val="tx1"/>
          </a:solidFill>
          <a:latin typeface="+mn-lt"/>
          <a:ea typeface="+mn-ea"/>
          <a:cs typeface="+mn-cs"/>
        </a:defRPr>
      </a:lvl3pPr>
      <a:lvl4pPr marL="1370852" algn="l" defTabSz="913902" rtl="0" eaLnBrk="1" latinLnBrk="0" hangingPunct="1">
        <a:defRPr sz="1800" kern="1200">
          <a:solidFill>
            <a:schemeClr val="tx1"/>
          </a:solidFill>
          <a:latin typeface="+mn-lt"/>
          <a:ea typeface="+mn-ea"/>
          <a:cs typeface="+mn-cs"/>
        </a:defRPr>
      </a:lvl4pPr>
      <a:lvl5pPr marL="1827804" algn="l" defTabSz="913902" rtl="0" eaLnBrk="1" latinLnBrk="0" hangingPunct="1">
        <a:defRPr sz="1800" kern="1200">
          <a:solidFill>
            <a:schemeClr val="tx1"/>
          </a:solidFill>
          <a:latin typeface="+mn-lt"/>
          <a:ea typeface="+mn-ea"/>
          <a:cs typeface="+mn-cs"/>
        </a:defRPr>
      </a:lvl5pPr>
      <a:lvl6pPr marL="2284754" algn="l" defTabSz="913902" rtl="0" eaLnBrk="1" latinLnBrk="0" hangingPunct="1">
        <a:defRPr sz="1800" kern="1200">
          <a:solidFill>
            <a:schemeClr val="tx1"/>
          </a:solidFill>
          <a:latin typeface="+mn-lt"/>
          <a:ea typeface="+mn-ea"/>
          <a:cs typeface="+mn-cs"/>
        </a:defRPr>
      </a:lvl6pPr>
      <a:lvl7pPr marL="2741706" algn="l" defTabSz="913902" rtl="0" eaLnBrk="1" latinLnBrk="0" hangingPunct="1">
        <a:defRPr sz="1800" kern="1200">
          <a:solidFill>
            <a:schemeClr val="tx1"/>
          </a:solidFill>
          <a:latin typeface="+mn-lt"/>
          <a:ea typeface="+mn-ea"/>
          <a:cs typeface="+mn-cs"/>
        </a:defRPr>
      </a:lvl7pPr>
      <a:lvl8pPr marL="3198656" algn="l" defTabSz="913902" rtl="0" eaLnBrk="1" latinLnBrk="0" hangingPunct="1">
        <a:defRPr sz="1800" kern="1200">
          <a:solidFill>
            <a:schemeClr val="tx1"/>
          </a:solidFill>
          <a:latin typeface="+mn-lt"/>
          <a:ea typeface="+mn-ea"/>
          <a:cs typeface="+mn-cs"/>
        </a:defRPr>
      </a:lvl8pPr>
      <a:lvl9pPr marL="3655607" algn="l" defTabSz="91390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4.xml"/><Relationship Id="rId5" Type="http://schemas.openxmlformats.org/officeDocument/2006/relationships/chart" Target="../charts/char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4.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50.png"/><Relationship Id="rId1" Type="http://schemas.openxmlformats.org/officeDocument/2006/relationships/slideLayout" Target="../slideLayouts/slideLayout13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772400" cy="1470025"/>
          </a:xfrm>
        </p:spPr>
        <p:txBody>
          <a:bodyPr>
            <a:normAutofit fontScale="90000"/>
          </a:bodyPr>
          <a:lstStyle/>
          <a:p>
            <a:r>
              <a:rPr lang="en-US" spc="300" dirty="0" smtClean="0">
                <a:ln w="11430" cmpd="sng">
                  <a:noFill/>
                  <a:prstDash val="solid"/>
                  <a:miter lim="800000"/>
                </a:ln>
                <a:solidFill>
                  <a:schemeClr val="tx2">
                    <a:lumMod val="75000"/>
                  </a:schemeClr>
                </a:solidFill>
                <a:effectLst>
                  <a:glow rad="101600">
                    <a:schemeClr val="bg1">
                      <a:lumMod val="95000"/>
                      <a:alpha val="60000"/>
                    </a:schemeClr>
                  </a:glow>
                  <a:reflection blurRad="6350" stA="55000" endA="300" endPos="45500" dir="5400000" sy="-100000" algn="bl" rotWithShape="0"/>
                </a:effectLst>
                <a:latin typeface="Arial Black" pitchFamily="34" charset="0"/>
              </a:rPr>
              <a:t>DACIDR</a:t>
            </a:r>
            <a:br>
              <a:rPr lang="en-US" spc="300" dirty="0" smtClean="0">
                <a:ln w="11430" cmpd="sng">
                  <a:noFill/>
                  <a:prstDash val="solid"/>
                  <a:miter lim="800000"/>
                </a:ln>
                <a:solidFill>
                  <a:schemeClr val="tx2">
                    <a:lumMod val="75000"/>
                  </a:schemeClr>
                </a:solidFill>
                <a:effectLst>
                  <a:glow rad="101600">
                    <a:schemeClr val="bg1">
                      <a:lumMod val="95000"/>
                      <a:alpha val="60000"/>
                    </a:schemeClr>
                  </a:glow>
                  <a:reflection blurRad="6350" stA="55000" endA="300" endPos="45500" dir="5400000" sy="-100000" algn="bl" rotWithShape="0"/>
                </a:effectLst>
                <a:latin typeface="Arial Black" pitchFamily="34" charset="0"/>
              </a:rPr>
            </a:br>
            <a:r>
              <a:rPr lang="en-US" sz="2200" spc="300" dirty="0" smtClean="0">
                <a:ln w="11430" cmpd="sng">
                  <a:noFill/>
                  <a:prstDash val="solid"/>
                  <a:miter lim="800000"/>
                </a:ln>
                <a:solidFill>
                  <a:schemeClr val="tx2">
                    <a:lumMod val="75000"/>
                  </a:schemeClr>
                </a:solidFill>
                <a:effectLst>
                  <a:glow rad="101600">
                    <a:schemeClr val="bg1">
                      <a:lumMod val="95000"/>
                      <a:alpha val="60000"/>
                    </a:schemeClr>
                  </a:glow>
                  <a:reflection blurRad="6350" stA="55000" endA="300" endPos="45500" dir="5400000" sy="-100000" algn="bl" rotWithShape="0"/>
                </a:effectLst>
                <a:latin typeface="Arial Black" pitchFamily="34" charset="0"/>
              </a:rPr>
              <a:t>A Deterministic Annealing Clustering and Interpolative Dimension Reduction Method</a:t>
            </a:r>
            <a:endParaRPr lang="en-US" sz="2200" dirty="0">
              <a:solidFill>
                <a:schemeClr val="tx2">
                  <a:lumMod val="75000"/>
                </a:schemeClr>
              </a:solidFill>
            </a:endParaRPr>
          </a:p>
        </p:txBody>
      </p:sp>
      <p:sp>
        <p:nvSpPr>
          <p:cNvPr id="3" name="Subtitle 2"/>
          <p:cNvSpPr>
            <a:spLocks noGrp="1"/>
          </p:cNvSpPr>
          <p:nvPr>
            <p:ph type="subTitle" idx="1"/>
          </p:nvPr>
        </p:nvSpPr>
        <p:spPr/>
        <p:txBody>
          <a:bodyPr>
            <a:normAutofit fontScale="77500" lnSpcReduction="20000"/>
          </a:bodyPr>
          <a:lstStyle/>
          <a:p>
            <a:pPr marL="342883" indent="-342883" defTabSz="914354">
              <a:defRPr/>
            </a:pPr>
            <a:r>
              <a:rPr lang="en-US" sz="4000" b="1" i="1" dirty="0">
                <a:solidFill>
                  <a:schemeClr val="tx2">
                    <a:lumMod val="75000"/>
                  </a:schemeClr>
                </a:solidFill>
                <a:latin typeface="Arial" pitchFamily="34" charset="0"/>
              </a:rPr>
              <a:t>Yang </a:t>
            </a:r>
            <a:r>
              <a:rPr lang="en-US" sz="4000" b="1" i="1" dirty="0" err="1">
                <a:solidFill>
                  <a:schemeClr val="tx2">
                    <a:lumMod val="75000"/>
                  </a:schemeClr>
                </a:solidFill>
                <a:latin typeface="Arial" pitchFamily="34" charset="0"/>
              </a:rPr>
              <a:t>Ruan</a:t>
            </a:r>
            <a:endParaRPr lang="en-US" sz="4000" b="1" i="1" dirty="0">
              <a:solidFill>
                <a:schemeClr val="tx2">
                  <a:lumMod val="75000"/>
                </a:schemeClr>
              </a:solidFill>
              <a:latin typeface="Arial" pitchFamily="34" charset="0"/>
            </a:endParaRPr>
          </a:p>
          <a:p>
            <a:pPr marL="342883" indent="-342883" defTabSz="914354">
              <a:defRPr/>
            </a:pPr>
            <a:r>
              <a:rPr lang="en-US" i="1" dirty="0">
                <a:solidFill>
                  <a:schemeClr val="tx2">
                    <a:lumMod val="60000"/>
                    <a:lumOff val="40000"/>
                  </a:schemeClr>
                </a:solidFill>
                <a:latin typeface="Arial" pitchFamily="34" charset="0"/>
              </a:rPr>
              <a:t>PhD Candidate</a:t>
            </a:r>
          </a:p>
          <a:p>
            <a:pPr marL="342883" indent="-342883" defTabSz="914354">
              <a:defRPr/>
            </a:pPr>
            <a:r>
              <a:rPr lang="en-US" i="1" dirty="0" err="1">
                <a:solidFill>
                  <a:schemeClr val="tx2">
                    <a:lumMod val="60000"/>
                    <a:lumOff val="40000"/>
                  </a:schemeClr>
                </a:solidFill>
                <a:latin typeface="Arial" pitchFamily="34" charset="0"/>
              </a:rPr>
              <a:t>Salsahpc</a:t>
            </a:r>
            <a:r>
              <a:rPr lang="en-US" i="1" dirty="0">
                <a:solidFill>
                  <a:schemeClr val="tx2">
                    <a:lumMod val="60000"/>
                    <a:lumOff val="40000"/>
                  </a:schemeClr>
                </a:solidFill>
                <a:latin typeface="Arial" pitchFamily="34" charset="0"/>
              </a:rPr>
              <a:t> Group</a:t>
            </a:r>
          </a:p>
          <a:p>
            <a:pPr marL="342883" indent="-342883" defTabSz="914354">
              <a:defRPr/>
            </a:pPr>
            <a:r>
              <a:rPr lang="en-US" i="1" dirty="0">
                <a:solidFill>
                  <a:schemeClr val="tx2">
                    <a:lumMod val="60000"/>
                    <a:lumOff val="40000"/>
                  </a:schemeClr>
                </a:solidFill>
                <a:latin typeface="Arial" pitchFamily="34" charset="0"/>
              </a:rPr>
              <a:t>Community Grid Lab</a:t>
            </a:r>
          </a:p>
          <a:p>
            <a:pPr marL="342883" indent="-342883" defTabSz="914354">
              <a:defRPr/>
            </a:pPr>
            <a:r>
              <a:rPr lang="en-US" i="1" dirty="0">
                <a:solidFill>
                  <a:schemeClr val="tx2">
                    <a:lumMod val="60000"/>
                    <a:lumOff val="40000"/>
                  </a:schemeClr>
                </a:solidFill>
                <a:latin typeface="Arial" pitchFamily="34" charset="0"/>
              </a:rPr>
              <a:t>Indiana University</a:t>
            </a:r>
            <a:endParaRPr lang="en-US" sz="2400" dirty="0">
              <a:solidFill>
                <a:schemeClr val="tx2">
                  <a:lumMod val="60000"/>
                  <a:lumOff val="40000"/>
                </a:schemeClr>
              </a:solidFill>
            </a:endParaRPr>
          </a:p>
          <a:p>
            <a:endParaRPr lang="en-US" dirty="0"/>
          </a:p>
        </p:txBody>
      </p:sp>
    </p:spTree>
    <p:extLst>
      <p:ext uri="{BB962C8B-B14F-4D97-AF65-F5344CB8AC3E}">
        <p14:creationId xmlns:p14="http://schemas.microsoft.com/office/powerpoint/2010/main" val="2846297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ounded Rectangle 221"/>
          <p:cNvSpPr/>
          <p:nvPr/>
        </p:nvSpPr>
        <p:spPr>
          <a:xfrm>
            <a:off x="457200" y="5562600"/>
            <a:ext cx="7696200"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737477" y="838200"/>
            <a:ext cx="8229600" cy="850391"/>
          </a:xfrm>
        </p:spPr>
        <p:txBody>
          <a:bodyPr>
            <a:normAutofit fontScale="90000"/>
          </a:bodyPr>
          <a:lstStyle/>
          <a:p>
            <a:r>
              <a:rPr lang="en-US" dirty="0" smtClean="0"/>
              <a:t>DACIDR                            Flow Chart</a:t>
            </a:r>
            <a:endParaRPr lang="en-US" dirty="0"/>
          </a:p>
        </p:txBody>
      </p:sp>
      <p:sp>
        <p:nvSpPr>
          <p:cNvPr id="4" name="Flowchart: Multidocument 3"/>
          <p:cNvSpPr/>
          <p:nvPr/>
        </p:nvSpPr>
        <p:spPr>
          <a:xfrm>
            <a:off x="4030980" y="990600"/>
            <a:ext cx="838200" cy="906103"/>
          </a:xfrm>
          <a:prstGeom prst="flowChartMultidocumen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16S </a:t>
            </a:r>
            <a:r>
              <a:rPr lang="en-US" sz="1200" b="1" dirty="0" err="1" smtClean="0">
                <a:solidFill>
                  <a:schemeClr val="bg1">
                    <a:lumMod val="95000"/>
                  </a:schemeClr>
                </a:solidFill>
                <a:latin typeface="+mj-lt"/>
                <a:cs typeface="Times New Roman" pitchFamily="18" charset="0"/>
              </a:rPr>
              <a:t>rRNA</a:t>
            </a:r>
            <a:r>
              <a:rPr lang="en-US" sz="1200" b="1" dirty="0" smtClean="0">
                <a:solidFill>
                  <a:schemeClr val="bg1">
                    <a:lumMod val="95000"/>
                  </a:schemeClr>
                </a:solidFill>
                <a:latin typeface="+mj-lt"/>
                <a:cs typeface="Times New Roman" pitchFamily="18" charset="0"/>
              </a:rPr>
              <a:t> Data</a:t>
            </a:r>
            <a:endParaRPr lang="en-US" sz="1200" b="1" dirty="0">
              <a:solidFill>
                <a:schemeClr val="bg1">
                  <a:lumMod val="95000"/>
                </a:schemeClr>
              </a:solidFill>
              <a:latin typeface="+mj-lt"/>
              <a:cs typeface="Times New Roman" pitchFamily="18" charset="0"/>
            </a:endParaRPr>
          </a:p>
        </p:txBody>
      </p:sp>
      <p:sp>
        <p:nvSpPr>
          <p:cNvPr id="5" name="Flowchart: Process 4"/>
          <p:cNvSpPr/>
          <p:nvPr/>
        </p:nvSpPr>
        <p:spPr>
          <a:xfrm>
            <a:off x="779915" y="3628294"/>
            <a:ext cx="9906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All-Pair Sequence Alignment</a:t>
            </a:r>
            <a:endParaRPr lang="en-US" sz="1200" b="1" dirty="0">
              <a:solidFill>
                <a:schemeClr val="bg1">
                  <a:lumMod val="95000"/>
                </a:schemeClr>
              </a:solidFill>
              <a:latin typeface="+mj-lt"/>
              <a:cs typeface="Times New Roman" pitchFamily="18" charset="0"/>
            </a:endParaRPr>
          </a:p>
        </p:txBody>
      </p:sp>
      <p:sp>
        <p:nvSpPr>
          <p:cNvPr id="6" name="Flowchart: Process 5"/>
          <p:cNvSpPr/>
          <p:nvPr/>
        </p:nvSpPr>
        <p:spPr>
          <a:xfrm>
            <a:off x="6562534" y="4676092"/>
            <a:ext cx="1447800" cy="518587"/>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Heuristic Interpolation</a:t>
            </a:r>
            <a:endParaRPr lang="en-US" sz="1200" b="1" dirty="0">
              <a:solidFill>
                <a:schemeClr val="bg1">
                  <a:lumMod val="95000"/>
                </a:schemeClr>
              </a:solidFill>
              <a:latin typeface="+mj-lt"/>
              <a:cs typeface="Times New Roman" pitchFamily="18" charset="0"/>
            </a:endParaRPr>
          </a:p>
        </p:txBody>
      </p:sp>
      <p:sp>
        <p:nvSpPr>
          <p:cNvPr id="7" name="Flowchart: Process 6"/>
          <p:cNvSpPr/>
          <p:nvPr/>
        </p:nvSpPr>
        <p:spPr>
          <a:xfrm>
            <a:off x="2971800" y="3581400"/>
            <a:ext cx="9906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Pairwise Clustering</a:t>
            </a:r>
            <a:endParaRPr lang="en-US" sz="1200" b="1" dirty="0">
              <a:solidFill>
                <a:schemeClr val="bg1">
                  <a:lumMod val="95000"/>
                </a:schemeClr>
              </a:solidFill>
              <a:latin typeface="+mj-lt"/>
              <a:cs typeface="Times New Roman" pitchFamily="18" charset="0"/>
            </a:endParaRPr>
          </a:p>
        </p:txBody>
      </p:sp>
      <p:sp>
        <p:nvSpPr>
          <p:cNvPr id="8" name="Flowchart: Process 7"/>
          <p:cNvSpPr/>
          <p:nvPr/>
        </p:nvSpPr>
        <p:spPr>
          <a:xfrm>
            <a:off x="2781300" y="4632048"/>
            <a:ext cx="13716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Multidimensional Scaling</a:t>
            </a:r>
            <a:endParaRPr lang="en-US" sz="1200" b="1" dirty="0">
              <a:solidFill>
                <a:schemeClr val="bg1">
                  <a:lumMod val="95000"/>
                </a:schemeClr>
              </a:solidFill>
              <a:latin typeface="+mj-lt"/>
              <a:cs typeface="Times New Roman" pitchFamily="18" charset="0"/>
            </a:endParaRPr>
          </a:p>
        </p:txBody>
      </p:sp>
      <p:sp>
        <p:nvSpPr>
          <p:cNvPr id="9" name="Flowchart: Document 8"/>
          <p:cNvSpPr/>
          <p:nvPr/>
        </p:nvSpPr>
        <p:spPr>
          <a:xfrm>
            <a:off x="737477" y="4593948"/>
            <a:ext cx="1075477" cy="685800"/>
          </a:xfrm>
          <a:prstGeom prst="flowChartDocumen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Dissimilarity Matrix</a:t>
            </a:r>
            <a:endParaRPr lang="en-US" sz="1200" b="1" dirty="0">
              <a:solidFill>
                <a:schemeClr val="bg1">
                  <a:lumMod val="95000"/>
                </a:schemeClr>
              </a:solidFill>
              <a:latin typeface="+mj-lt"/>
              <a:cs typeface="Times New Roman" pitchFamily="18" charset="0"/>
            </a:endParaRPr>
          </a:p>
        </p:txBody>
      </p:sp>
      <p:sp>
        <p:nvSpPr>
          <p:cNvPr id="10" name="Flowchart: Document 9"/>
          <p:cNvSpPr/>
          <p:nvPr/>
        </p:nvSpPr>
        <p:spPr>
          <a:xfrm>
            <a:off x="5067300" y="4532584"/>
            <a:ext cx="1009650" cy="821227"/>
          </a:xfrm>
          <a:prstGeom prst="flowChartDocumen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Sample Clustering Result</a:t>
            </a:r>
          </a:p>
        </p:txBody>
      </p:sp>
      <p:sp>
        <p:nvSpPr>
          <p:cNvPr id="11" name="Flowchart: Multidocument 10"/>
          <p:cNvSpPr/>
          <p:nvPr/>
        </p:nvSpPr>
        <p:spPr>
          <a:xfrm>
            <a:off x="6562534" y="5727131"/>
            <a:ext cx="1255649" cy="909050"/>
          </a:xfrm>
          <a:prstGeom prst="flowChartMultidocumen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Target Dimension Result</a:t>
            </a:r>
            <a:endParaRPr lang="en-US" sz="1200" b="1" dirty="0">
              <a:solidFill>
                <a:schemeClr val="bg1">
                  <a:lumMod val="95000"/>
                </a:schemeClr>
              </a:solidFill>
              <a:latin typeface="+mj-lt"/>
              <a:cs typeface="Times New Roman" pitchFamily="18" charset="0"/>
            </a:endParaRPr>
          </a:p>
        </p:txBody>
      </p:sp>
      <p:sp>
        <p:nvSpPr>
          <p:cNvPr id="12" name="Flowchart: Process 11"/>
          <p:cNvSpPr/>
          <p:nvPr/>
        </p:nvSpPr>
        <p:spPr>
          <a:xfrm>
            <a:off x="3802380" y="5876856"/>
            <a:ext cx="12954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Visualization</a:t>
            </a:r>
            <a:endParaRPr lang="en-US" sz="1200" b="1" dirty="0">
              <a:solidFill>
                <a:schemeClr val="bg1">
                  <a:lumMod val="95000"/>
                </a:schemeClr>
              </a:solidFill>
              <a:latin typeface="+mj-lt"/>
              <a:cs typeface="Times New Roman" pitchFamily="18" charset="0"/>
            </a:endParaRPr>
          </a:p>
        </p:txBody>
      </p:sp>
      <p:cxnSp>
        <p:nvCxnSpPr>
          <p:cNvPr id="13" name="Elbow Connector 12"/>
          <p:cNvCxnSpPr>
            <a:stCxn id="4" idx="2"/>
            <a:endCxn id="60" idx="0"/>
          </p:cNvCxnSpPr>
          <p:nvPr/>
        </p:nvCxnSpPr>
        <p:spPr>
          <a:xfrm rot="5400000">
            <a:off x="2476001" y="777554"/>
            <a:ext cx="830958" cy="3000629"/>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4" name="Elbow Connector 13"/>
          <p:cNvCxnSpPr>
            <a:stCxn id="4" idx="2"/>
            <a:endCxn id="59" idx="0"/>
          </p:cNvCxnSpPr>
          <p:nvPr/>
        </p:nvCxnSpPr>
        <p:spPr>
          <a:xfrm rot="16200000" flipH="1">
            <a:off x="5466371" y="787811"/>
            <a:ext cx="861436" cy="3010591"/>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Elbow Connector 14"/>
          <p:cNvCxnSpPr>
            <a:stCxn id="5" idx="2"/>
            <a:endCxn id="9" idx="0"/>
          </p:cNvCxnSpPr>
          <p:nvPr/>
        </p:nvCxnSpPr>
        <p:spPr>
          <a:xfrm rot="16200000" flipH="1">
            <a:off x="1097188" y="4415920"/>
            <a:ext cx="356054" cy="1"/>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6" name="Elbow Connector 15"/>
          <p:cNvCxnSpPr>
            <a:stCxn id="9" idx="3"/>
            <a:endCxn id="7" idx="1"/>
          </p:cNvCxnSpPr>
          <p:nvPr/>
        </p:nvCxnSpPr>
        <p:spPr>
          <a:xfrm flipV="1">
            <a:off x="1812954" y="3886200"/>
            <a:ext cx="1158846" cy="1050648"/>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7" name="Elbow Connector 16"/>
          <p:cNvCxnSpPr>
            <a:stCxn id="9" idx="3"/>
            <a:endCxn id="8" idx="1"/>
          </p:cNvCxnSpPr>
          <p:nvPr/>
        </p:nvCxnSpPr>
        <p:spPr>
          <a:xfrm>
            <a:off x="1812954" y="4936848"/>
            <a:ext cx="968346" cy="12700"/>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8" name="Elbow Connector 17"/>
          <p:cNvCxnSpPr>
            <a:stCxn id="7" idx="3"/>
            <a:endCxn id="10" idx="1"/>
          </p:cNvCxnSpPr>
          <p:nvPr/>
        </p:nvCxnSpPr>
        <p:spPr>
          <a:xfrm>
            <a:off x="3962400" y="3886200"/>
            <a:ext cx="1104900" cy="1056998"/>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9" name="Elbow Connector 18"/>
          <p:cNvCxnSpPr>
            <a:stCxn id="8" idx="3"/>
            <a:endCxn id="10" idx="1"/>
          </p:cNvCxnSpPr>
          <p:nvPr/>
        </p:nvCxnSpPr>
        <p:spPr>
          <a:xfrm>
            <a:off x="4152900" y="4936848"/>
            <a:ext cx="914400" cy="6350"/>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0" name="Elbow Connector 19"/>
          <p:cNvCxnSpPr>
            <a:stCxn id="10" idx="3"/>
            <a:endCxn id="6" idx="1"/>
          </p:cNvCxnSpPr>
          <p:nvPr/>
        </p:nvCxnSpPr>
        <p:spPr>
          <a:xfrm flipV="1">
            <a:off x="6076950" y="4935386"/>
            <a:ext cx="485584" cy="7812"/>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1" name="Elbow Connector 20"/>
          <p:cNvCxnSpPr>
            <a:stCxn id="6" idx="2"/>
            <a:endCxn id="11" idx="0"/>
          </p:cNvCxnSpPr>
          <p:nvPr/>
        </p:nvCxnSpPr>
        <p:spPr>
          <a:xfrm rot="5400000">
            <a:off x="7015363" y="5456060"/>
            <a:ext cx="532452" cy="9691"/>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Elbow Connector 21"/>
          <p:cNvCxnSpPr>
            <a:stCxn id="11" idx="1"/>
            <a:endCxn id="12" idx="3"/>
          </p:cNvCxnSpPr>
          <p:nvPr/>
        </p:nvCxnSpPr>
        <p:spPr>
          <a:xfrm rot="10800000">
            <a:off x="5097780" y="6181656"/>
            <a:ext cx="1464754" cy="12700"/>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59" name="Flowchart: Multidocument 58"/>
          <p:cNvSpPr/>
          <p:nvPr/>
        </p:nvSpPr>
        <p:spPr>
          <a:xfrm>
            <a:off x="6925620" y="2723825"/>
            <a:ext cx="838200" cy="906103"/>
          </a:xfrm>
          <a:prstGeom prst="flowChartMultidocumen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Out-sample Set</a:t>
            </a:r>
            <a:endParaRPr lang="en-US" sz="1200" b="1" dirty="0">
              <a:solidFill>
                <a:schemeClr val="bg1">
                  <a:lumMod val="95000"/>
                </a:schemeClr>
              </a:solidFill>
              <a:latin typeface="+mj-lt"/>
              <a:cs typeface="Times New Roman" pitchFamily="18" charset="0"/>
            </a:endParaRPr>
          </a:p>
        </p:txBody>
      </p:sp>
      <p:sp>
        <p:nvSpPr>
          <p:cNvPr id="60" name="Flowchart: Multidocument 59"/>
          <p:cNvSpPr/>
          <p:nvPr/>
        </p:nvSpPr>
        <p:spPr>
          <a:xfrm>
            <a:off x="914400" y="2693347"/>
            <a:ext cx="838200" cy="644213"/>
          </a:xfrm>
          <a:prstGeom prst="flowChartMultidocumen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Sample Set</a:t>
            </a:r>
            <a:endParaRPr lang="en-US" sz="1200" b="1" dirty="0">
              <a:solidFill>
                <a:schemeClr val="bg1">
                  <a:lumMod val="95000"/>
                </a:schemeClr>
              </a:solidFill>
              <a:latin typeface="+mj-lt"/>
              <a:cs typeface="Times New Roman" pitchFamily="18" charset="0"/>
            </a:endParaRPr>
          </a:p>
        </p:txBody>
      </p:sp>
      <p:cxnSp>
        <p:nvCxnSpPr>
          <p:cNvPr id="64" name="Elbow Connector 63"/>
          <p:cNvCxnSpPr>
            <a:stCxn id="60" idx="2"/>
            <a:endCxn id="5" idx="0"/>
          </p:cNvCxnSpPr>
          <p:nvPr/>
        </p:nvCxnSpPr>
        <p:spPr>
          <a:xfrm rot="16200000" flipH="1">
            <a:off x="1117649" y="3470727"/>
            <a:ext cx="315131" cy="1"/>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5" name="Elbow Connector 64"/>
          <p:cNvCxnSpPr>
            <a:stCxn id="59" idx="2"/>
            <a:endCxn id="6" idx="0"/>
          </p:cNvCxnSpPr>
          <p:nvPr/>
        </p:nvCxnSpPr>
        <p:spPr>
          <a:xfrm rot="5400000">
            <a:off x="6746195" y="4135853"/>
            <a:ext cx="1080478" cy="12700"/>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18" name="Elbow Connector 217"/>
          <p:cNvCxnSpPr>
            <a:stCxn id="12" idx="1"/>
          </p:cNvCxnSpPr>
          <p:nvPr/>
        </p:nvCxnSpPr>
        <p:spPr>
          <a:xfrm rot="10800000">
            <a:off x="2392378" y="6168254"/>
            <a:ext cx="1410003" cy="13402"/>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221" name="Oval 220"/>
          <p:cNvSpPr/>
          <p:nvPr/>
        </p:nvSpPr>
        <p:spPr>
          <a:xfrm>
            <a:off x="737477" y="5727132"/>
            <a:ext cx="1654901" cy="82606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Further Analysis</a:t>
            </a:r>
            <a:endParaRPr lang="en-US" dirty="0"/>
          </a:p>
        </p:txBody>
      </p:sp>
    </p:spTree>
    <p:extLst>
      <p:ext uri="{BB962C8B-B14F-4D97-AF65-F5344CB8AC3E}">
        <p14:creationId xmlns:p14="http://schemas.microsoft.com/office/powerpoint/2010/main" val="83230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60"/>
                                        </p:tgtEl>
                                      </p:cBhvr>
                                    </p:animEffect>
                                    <p:set>
                                      <p:cBhvr>
                                        <p:cTn id="51" dur="1" fill="hold">
                                          <p:stCondLst>
                                            <p:cond delay="499"/>
                                          </p:stCondLst>
                                        </p:cTn>
                                        <p:tgtEl>
                                          <p:spTgt spid="6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4"/>
                                        </p:tgtEl>
                                      </p:cBhvr>
                                    </p:animEffect>
                                    <p:set>
                                      <p:cBhvr>
                                        <p:cTn id="54" dur="1" fill="hold">
                                          <p:stCondLst>
                                            <p:cond delay="499"/>
                                          </p:stCondLst>
                                        </p:cTn>
                                        <p:tgtEl>
                                          <p:spTgt spid="64"/>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59"/>
                                        </p:tgtEl>
                                      </p:cBhvr>
                                    </p:animEffect>
                                    <p:set>
                                      <p:cBhvr>
                                        <p:cTn id="66" dur="1" fill="hold">
                                          <p:stCondLst>
                                            <p:cond delay="499"/>
                                          </p:stCondLst>
                                        </p:cTn>
                                        <p:tgtEl>
                                          <p:spTgt spid="5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65"/>
                                        </p:tgtEl>
                                      </p:cBhvr>
                                    </p:animEffect>
                                    <p:set>
                                      <p:cBhvr>
                                        <p:cTn id="69"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4" grpId="0" animBg="1"/>
      <p:bldP spid="5" grpId="0" animBg="1"/>
      <p:bldP spid="6" grpId="0" animBg="1"/>
      <p:bldP spid="7" grpId="0" animBg="1"/>
      <p:bldP spid="8" grpId="0" animBg="1"/>
      <p:bldP spid="9" grpId="0" animBg="1"/>
      <p:bldP spid="10" grpId="0" animBg="1"/>
      <p:bldP spid="59" grpId="0" animBg="1"/>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a:t>
            </a:r>
            <a:endParaRPr lang="en-US" dirty="0"/>
          </a:p>
        </p:txBody>
      </p:sp>
      <p:sp>
        <p:nvSpPr>
          <p:cNvPr id="3" name="Content Placeholder 2"/>
          <p:cNvSpPr>
            <a:spLocks noGrp="1"/>
          </p:cNvSpPr>
          <p:nvPr>
            <p:ph idx="1"/>
          </p:nvPr>
        </p:nvSpPr>
        <p:spPr/>
        <p:txBody>
          <a:bodyPr/>
          <a:lstStyle/>
          <a:p>
            <a:r>
              <a:rPr lang="en-US" dirty="0" smtClean="0"/>
              <a:t>Used PlotViz3 to visualize the 3D plot generated in previous step.</a:t>
            </a:r>
          </a:p>
          <a:p>
            <a:r>
              <a:rPr lang="en-US" dirty="0" smtClean="0"/>
              <a:t>It can show the sequence name, highlight interesting points, even remotely connect to HPC cluster and do dimension reduction and streaming back result.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771067"/>
            <a:ext cx="1778809" cy="1578314"/>
          </a:xfrm>
          <a:prstGeom prst="rect">
            <a:avLst/>
          </a:prstGeom>
          <a:ln w="25400">
            <a:solidFill>
              <a:schemeClr val="bg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4779634"/>
            <a:ext cx="1759498" cy="1561180"/>
          </a:xfrm>
          <a:prstGeom prst="rect">
            <a:avLst/>
          </a:prstGeom>
          <a:ln w="25400">
            <a:solidFill>
              <a:schemeClr val="bg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4800600"/>
            <a:ext cx="1735869" cy="1540214"/>
          </a:xfrm>
          <a:prstGeom prst="rect">
            <a:avLst/>
          </a:prstGeom>
          <a:ln w="25400">
            <a:solidFill>
              <a:schemeClr val="bg1"/>
            </a:solidFill>
          </a:ln>
          <a:effectLst>
            <a:outerShdw blurRad="50800" dist="38100" dir="2700000" algn="tl" rotWithShape="0">
              <a:prstClr val="black">
                <a:alpha val="40000"/>
              </a:prstClr>
            </a:outerShdw>
          </a:effectLst>
        </p:spPr>
      </p:pic>
      <p:sp>
        <p:nvSpPr>
          <p:cNvPr id="8" name="Right Arrow 7"/>
          <p:cNvSpPr/>
          <p:nvPr/>
        </p:nvSpPr>
        <p:spPr>
          <a:xfrm>
            <a:off x="2362200" y="5486399"/>
            <a:ext cx="838200" cy="160507"/>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ight Arrow 9"/>
          <p:cNvSpPr/>
          <p:nvPr/>
        </p:nvSpPr>
        <p:spPr>
          <a:xfrm>
            <a:off x="5181600" y="5494507"/>
            <a:ext cx="762000" cy="15239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TextBox 10"/>
          <p:cNvSpPr txBox="1"/>
          <p:nvPr/>
        </p:nvSpPr>
        <p:spPr>
          <a:xfrm>
            <a:off x="5051178" y="5201375"/>
            <a:ext cx="1022844" cy="369332"/>
          </a:xfrm>
          <a:prstGeom prst="rect">
            <a:avLst/>
          </a:prstGeom>
          <a:noFill/>
        </p:spPr>
        <p:txBody>
          <a:bodyPr wrap="none" rtlCol="0">
            <a:spAutoFit/>
          </a:bodyPr>
          <a:lstStyle/>
          <a:p>
            <a:r>
              <a:rPr lang="en-US" dirty="0" smtClean="0"/>
              <a:t>Zoom in</a:t>
            </a:r>
            <a:endParaRPr lang="en-US" dirty="0"/>
          </a:p>
        </p:txBody>
      </p:sp>
      <p:sp>
        <p:nvSpPr>
          <p:cNvPr id="12" name="TextBox 11"/>
          <p:cNvSpPr txBox="1"/>
          <p:nvPr/>
        </p:nvSpPr>
        <p:spPr>
          <a:xfrm>
            <a:off x="2393405" y="5117067"/>
            <a:ext cx="833498" cy="369332"/>
          </a:xfrm>
          <a:prstGeom prst="rect">
            <a:avLst/>
          </a:prstGeom>
          <a:noFill/>
        </p:spPr>
        <p:txBody>
          <a:bodyPr wrap="none" rtlCol="0">
            <a:spAutoFit/>
          </a:bodyPr>
          <a:lstStyle/>
          <a:p>
            <a:r>
              <a:rPr lang="en-US" dirty="0" smtClean="0"/>
              <a:t>Rotate</a:t>
            </a:r>
            <a:endParaRPr lang="en-US" dirty="0"/>
          </a:p>
        </p:txBody>
      </p:sp>
    </p:spTree>
    <p:extLst>
      <p:ext uri="{BB962C8B-B14F-4D97-AF65-F5344CB8AC3E}">
        <p14:creationId xmlns:p14="http://schemas.microsoft.com/office/powerpoint/2010/main" val="1491363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SSP-Tree</a:t>
            </a:r>
            <a:endParaRPr lang="en-US" dirty="0"/>
          </a:p>
        </p:txBody>
      </p:sp>
      <p:sp>
        <p:nvSpPr>
          <p:cNvPr id="3" name="Content Placeholder 2"/>
          <p:cNvSpPr>
            <a:spLocks noGrp="1"/>
          </p:cNvSpPr>
          <p:nvPr>
            <p:ph idx="1"/>
          </p:nvPr>
        </p:nvSpPr>
        <p:spPr/>
        <p:txBody>
          <a:bodyPr/>
          <a:lstStyle/>
          <a:p>
            <a:r>
              <a:rPr lang="en-US" dirty="0" smtClean="0"/>
              <a:t>Sample Sequence Partition Tree is a method inspired by Barnes-Hut Tree used in </a:t>
            </a:r>
            <a:r>
              <a:rPr lang="en-US" dirty="0"/>
              <a:t>astrophysics </a:t>
            </a:r>
            <a:r>
              <a:rPr lang="en-US" dirty="0" smtClean="0"/>
              <a:t>simulations.</a:t>
            </a:r>
          </a:p>
          <a:p>
            <a:r>
              <a:rPr lang="en-US" dirty="0" smtClean="0"/>
              <a:t>SSP-Tree is an </a:t>
            </a:r>
            <a:r>
              <a:rPr lang="en-US" dirty="0" err="1" smtClean="0"/>
              <a:t>octree</a:t>
            </a:r>
            <a:r>
              <a:rPr lang="en-US" dirty="0" smtClean="0"/>
              <a:t> to partition the sample sequence space in 3D.</a:t>
            </a:r>
            <a:endParaRPr lang="en-US" dirty="0"/>
          </a:p>
        </p:txBody>
      </p:sp>
      <p:sp>
        <p:nvSpPr>
          <p:cNvPr id="4" name="TextBox 3"/>
          <p:cNvSpPr txBox="1"/>
          <p:nvPr/>
        </p:nvSpPr>
        <p:spPr>
          <a:xfrm>
            <a:off x="6934200" y="5519771"/>
            <a:ext cx="295274" cy="369332"/>
          </a:xfrm>
          <a:prstGeom prst="rect">
            <a:avLst/>
          </a:prstGeom>
          <a:noFill/>
        </p:spPr>
        <p:txBody>
          <a:bodyPr wrap="none" rtlCol="0">
            <a:spAutoFit/>
          </a:bodyPr>
          <a:lstStyle/>
          <a:p>
            <a:r>
              <a:rPr lang="en-US" dirty="0" smtClean="0">
                <a:solidFill>
                  <a:schemeClr val="bg1"/>
                </a:solidFill>
              </a:rPr>
              <a:t>a</a:t>
            </a:r>
            <a:endParaRPr lang="en-US" dirty="0">
              <a:solidFill>
                <a:schemeClr val="bg1"/>
              </a:solidFill>
            </a:endParaRPr>
          </a:p>
        </p:txBody>
      </p:sp>
      <p:sp>
        <p:nvSpPr>
          <p:cNvPr id="5" name="Oval 4"/>
          <p:cNvSpPr/>
          <p:nvPr/>
        </p:nvSpPr>
        <p:spPr>
          <a:xfrm>
            <a:off x="2743200" y="3843371"/>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mbria" pitchFamily="18" charset="0"/>
            </a:endParaRPr>
          </a:p>
        </p:txBody>
      </p:sp>
      <p:sp>
        <p:nvSpPr>
          <p:cNvPr id="6" name="Oval 5"/>
          <p:cNvSpPr/>
          <p:nvPr/>
        </p:nvSpPr>
        <p:spPr>
          <a:xfrm>
            <a:off x="2057400" y="4615933"/>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mbria" pitchFamily="18" charset="0"/>
            </a:endParaRPr>
          </a:p>
        </p:txBody>
      </p:sp>
      <p:sp>
        <p:nvSpPr>
          <p:cNvPr id="7" name="Oval 6"/>
          <p:cNvSpPr/>
          <p:nvPr/>
        </p:nvSpPr>
        <p:spPr>
          <a:xfrm>
            <a:off x="2514600" y="4615933"/>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Cambria" pitchFamily="18" charset="0"/>
                <a:cs typeface="Times New Roman" pitchFamily="18" charset="0"/>
              </a:rPr>
              <a:t>E</a:t>
            </a:r>
            <a:endParaRPr lang="en-US" sz="1100" b="1" dirty="0">
              <a:solidFill>
                <a:schemeClr val="tx1"/>
              </a:solidFill>
              <a:latin typeface="Cambria" pitchFamily="18" charset="0"/>
              <a:cs typeface="Times New Roman" pitchFamily="18" charset="0"/>
            </a:endParaRPr>
          </a:p>
        </p:txBody>
      </p:sp>
      <p:sp>
        <p:nvSpPr>
          <p:cNvPr id="8" name="Oval 7"/>
          <p:cNvSpPr/>
          <p:nvPr/>
        </p:nvSpPr>
        <p:spPr>
          <a:xfrm>
            <a:off x="2922006" y="4612915"/>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Cambria" pitchFamily="18" charset="0"/>
                <a:cs typeface="Times New Roman" pitchFamily="18" charset="0"/>
              </a:rPr>
              <a:t>F</a:t>
            </a:r>
            <a:endParaRPr lang="en-US" sz="1100" b="1" dirty="0">
              <a:solidFill>
                <a:schemeClr val="tx1"/>
              </a:solidFill>
              <a:latin typeface="Cambria" pitchFamily="18" charset="0"/>
              <a:cs typeface="Times New Roman" pitchFamily="18" charset="0"/>
            </a:endParaRPr>
          </a:p>
        </p:txBody>
      </p:sp>
      <p:sp>
        <p:nvSpPr>
          <p:cNvPr id="9" name="Oval 8"/>
          <p:cNvSpPr/>
          <p:nvPr/>
        </p:nvSpPr>
        <p:spPr>
          <a:xfrm>
            <a:off x="3379206" y="4612915"/>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mbria" pitchFamily="18" charset="0"/>
            </a:endParaRPr>
          </a:p>
        </p:txBody>
      </p:sp>
      <p:cxnSp>
        <p:nvCxnSpPr>
          <p:cNvPr id="10" name="Straight Connector 9"/>
          <p:cNvCxnSpPr>
            <a:stCxn id="6" idx="0"/>
            <a:endCxn id="5" idx="4"/>
          </p:cNvCxnSpPr>
          <p:nvPr/>
        </p:nvCxnSpPr>
        <p:spPr>
          <a:xfrm flipV="1">
            <a:off x="2209800" y="4148171"/>
            <a:ext cx="685800" cy="467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0"/>
            <a:endCxn id="5" idx="4"/>
          </p:cNvCxnSpPr>
          <p:nvPr/>
        </p:nvCxnSpPr>
        <p:spPr>
          <a:xfrm flipV="1">
            <a:off x="2667000" y="4148171"/>
            <a:ext cx="228600" cy="467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0"/>
            <a:endCxn id="5" idx="4"/>
          </p:cNvCxnSpPr>
          <p:nvPr/>
        </p:nvCxnSpPr>
        <p:spPr>
          <a:xfrm flipH="1" flipV="1">
            <a:off x="2895600" y="4148171"/>
            <a:ext cx="178806" cy="4647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0"/>
            <a:endCxn id="5" idx="4"/>
          </p:cNvCxnSpPr>
          <p:nvPr/>
        </p:nvCxnSpPr>
        <p:spPr>
          <a:xfrm flipH="1" flipV="1">
            <a:off x="2895600" y="4148171"/>
            <a:ext cx="636006" cy="4647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746564" y="5291171"/>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Cambria" pitchFamily="18" charset="0"/>
                <a:cs typeface="Times New Roman" pitchFamily="18" charset="0"/>
              </a:rPr>
              <a:t>B</a:t>
            </a:r>
            <a:endParaRPr lang="en-US" sz="1100" b="1" dirty="0">
              <a:solidFill>
                <a:schemeClr val="tx1"/>
              </a:solidFill>
              <a:latin typeface="Cambria" pitchFamily="18" charset="0"/>
              <a:cs typeface="Times New Roman" pitchFamily="18" charset="0"/>
            </a:endParaRPr>
          </a:p>
        </p:txBody>
      </p:sp>
      <p:sp>
        <p:nvSpPr>
          <p:cNvPr id="15" name="Oval 14"/>
          <p:cNvSpPr/>
          <p:nvPr/>
        </p:nvSpPr>
        <p:spPr>
          <a:xfrm>
            <a:off x="2209800" y="5291171"/>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Cambria" pitchFamily="18" charset="0"/>
                <a:cs typeface="Times New Roman" pitchFamily="18" charset="0"/>
              </a:rPr>
              <a:t>C</a:t>
            </a:r>
            <a:endParaRPr lang="en-US" sz="1100" b="1" dirty="0">
              <a:solidFill>
                <a:schemeClr val="tx1"/>
              </a:solidFill>
              <a:latin typeface="Cambria" pitchFamily="18" charset="0"/>
              <a:cs typeface="Times New Roman" pitchFamily="18" charset="0"/>
            </a:endParaRPr>
          </a:p>
        </p:txBody>
      </p:sp>
      <p:cxnSp>
        <p:nvCxnSpPr>
          <p:cNvPr id="16" name="Straight Connector 15"/>
          <p:cNvCxnSpPr>
            <a:stCxn id="6" idx="4"/>
            <a:endCxn id="14" idx="0"/>
          </p:cNvCxnSpPr>
          <p:nvPr/>
        </p:nvCxnSpPr>
        <p:spPr>
          <a:xfrm flipH="1">
            <a:off x="1898964" y="4920733"/>
            <a:ext cx="310836" cy="370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4"/>
            <a:endCxn id="15" idx="0"/>
          </p:cNvCxnSpPr>
          <p:nvPr/>
        </p:nvCxnSpPr>
        <p:spPr>
          <a:xfrm>
            <a:off x="2209800" y="4920733"/>
            <a:ext cx="152400" cy="370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724400" y="3625333"/>
            <a:ext cx="2438400" cy="228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24400" y="3628351"/>
            <a:ext cx="1219200" cy="11369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943600" y="3628351"/>
            <a:ext cx="1219200" cy="11369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943600" y="4765315"/>
            <a:ext cx="1219200" cy="11460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943600" y="4768333"/>
            <a:ext cx="609600" cy="5699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553200" y="5338324"/>
            <a:ext cx="609600" cy="57301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295400" y="5283061"/>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Cambria" pitchFamily="18" charset="0"/>
                <a:cs typeface="Times New Roman" pitchFamily="18" charset="0"/>
              </a:rPr>
              <a:t>A</a:t>
            </a:r>
            <a:endParaRPr lang="en-US" sz="1100" b="1" dirty="0">
              <a:solidFill>
                <a:schemeClr val="tx1"/>
              </a:solidFill>
              <a:latin typeface="Cambria" pitchFamily="18" charset="0"/>
              <a:cs typeface="Times New Roman" pitchFamily="18" charset="0"/>
            </a:endParaRPr>
          </a:p>
        </p:txBody>
      </p:sp>
      <p:sp>
        <p:nvSpPr>
          <p:cNvPr id="25" name="Oval 24"/>
          <p:cNvSpPr/>
          <p:nvPr/>
        </p:nvSpPr>
        <p:spPr>
          <a:xfrm>
            <a:off x="2590800" y="5291171"/>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Cambria" pitchFamily="18" charset="0"/>
                <a:cs typeface="Times New Roman" pitchFamily="18" charset="0"/>
              </a:rPr>
              <a:t>D</a:t>
            </a:r>
            <a:endParaRPr lang="en-US" sz="1100" b="1" dirty="0">
              <a:solidFill>
                <a:schemeClr val="tx1"/>
              </a:solidFill>
              <a:latin typeface="Cambria" pitchFamily="18" charset="0"/>
              <a:cs typeface="Times New Roman" pitchFamily="18" charset="0"/>
            </a:endParaRPr>
          </a:p>
        </p:txBody>
      </p:sp>
      <p:cxnSp>
        <p:nvCxnSpPr>
          <p:cNvPr id="26" name="Straight Connector 25"/>
          <p:cNvCxnSpPr>
            <a:stCxn id="24" idx="7"/>
            <a:endCxn id="6" idx="4"/>
          </p:cNvCxnSpPr>
          <p:nvPr/>
        </p:nvCxnSpPr>
        <p:spPr>
          <a:xfrm flipV="1">
            <a:off x="1555563" y="4920733"/>
            <a:ext cx="654237" cy="4069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5" idx="0"/>
            <a:endCxn id="6" idx="4"/>
          </p:cNvCxnSpPr>
          <p:nvPr/>
        </p:nvCxnSpPr>
        <p:spPr>
          <a:xfrm flipH="1" flipV="1">
            <a:off x="2209800" y="4920733"/>
            <a:ext cx="533400" cy="370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135517" y="5307203"/>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Cambria" pitchFamily="18" charset="0"/>
                <a:cs typeface="Times New Roman" pitchFamily="18" charset="0"/>
              </a:rPr>
              <a:t>G</a:t>
            </a:r>
            <a:endParaRPr lang="en-US" sz="1100" b="1" dirty="0">
              <a:solidFill>
                <a:schemeClr val="tx1"/>
              </a:solidFill>
              <a:latin typeface="Cambria" pitchFamily="18" charset="0"/>
              <a:cs typeface="Times New Roman" pitchFamily="18" charset="0"/>
            </a:endParaRPr>
          </a:p>
        </p:txBody>
      </p:sp>
      <p:sp>
        <p:nvSpPr>
          <p:cNvPr id="29" name="Oval 28"/>
          <p:cNvSpPr/>
          <p:nvPr/>
        </p:nvSpPr>
        <p:spPr>
          <a:xfrm>
            <a:off x="3681743" y="5307203"/>
            <a:ext cx="3048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Cambria" pitchFamily="18" charset="0"/>
                <a:cs typeface="Times New Roman" pitchFamily="18" charset="0"/>
              </a:rPr>
              <a:t>H</a:t>
            </a:r>
            <a:endParaRPr lang="en-US" sz="1100" b="1" dirty="0">
              <a:solidFill>
                <a:schemeClr val="tx1"/>
              </a:solidFill>
              <a:latin typeface="Cambria" pitchFamily="18" charset="0"/>
              <a:cs typeface="Times New Roman" pitchFamily="18" charset="0"/>
            </a:endParaRPr>
          </a:p>
        </p:txBody>
      </p:sp>
      <p:cxnSp>
        <p:nvCxnSpPr>
          <p:cNvPr id="30" name="Straight Connector 29"/>
          <p:cNvCxnSpPr>
            <a:stCxn id="9" idx="4"/>
            <a:endCxn id="28" idx="0"/>
          </p:cNvCxnSpPr>
          <p:nvPr/>
        </p:nvCxnSpPr>
        <p:spPr>
          <a:xfrm flipH="1">
            <a:off x="3287917" y="4917715"/>
            <a:ext cx="243689" cy="389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9" idx="4"/>
            <a:endCxn id="29" idx="0"/>
          </p:cNvCxnSpPr>
          <p:nvPr/>
        </p:nvCxnSpPr>
        <p:spPr>
          <a:xfrm>
            <a:off x="3531606" y="4917715"/>
            <a:ext cx="302537" cy="389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724400" y="4771352"/>
            <a:ext cx="609600" cy="5699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24400" y="5341343"/>
            <a:ext cx="609600" cy="5699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181600" y="3843371"/>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181600" y="5138771"/>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257800" y="5367371"/>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477000" y="5138771"/>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400800" y="5367371"/>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553200" y="5214971"/>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629400" y="5367371"/>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781800" y="3995771"/>
            <a:ext cx="76200" cy="762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066800" y="5059594"/>
            <a:ext cx="343364" cy="307777"/>
          </a:xfrm>
          <a:prstGeom prst="rect">
            <a:avLst/>
          </a:prstGeom>
          <a:noFill/>
        </p:spPr>
        <p:txBody>
          <a:bodyPr wrap="none" rtlCol="0">
            <a:spAutoFit/>
          </a:bodyPr>
          <a:lstStyle/>
          <a:p>
            <a:r>
              <a:rPr lang="en-US" sz="1400" b="1" i="1" dirty="0" smtClean="0">
                <a:latin typeface="Cambria" pitchFamily="18" charset="0"/>
              </a:rPr>
              <a:t>e</a:t>
            </a:r>
            <a:r>
              <a:rPr lang="en-US" sz="1400" b="1" i="1" baseline="-25000" dirty="0" smtClean="0">
                <a:latin typeface="Cambria" pitchFamily="18" charset="0"/>
              </a:rPr>
              <a:t>0</a:t>
            </a:r>
            <a:endParaRPr lang="en-US" sz="1400" b="1" i="1" baseline="-25000" dirty="0">
              <a:latin typeface="Cambria" pitchFamily="18" charset="0"/>
            </a:endParaRPr>
          </a:p>
        </p:txBody>
      </p:sp>
      <p:sp>
        <p:nvSpPr>
          <p:cNvPr id="43" name="TextBox 42"/>
          <p:cNvSpPr txBox="1"/>
          <p:nvPr/>
        </p:nvSpPr>
        <p:spPr>
          <a:xfrm>
            <a:off x="1905000" y="5062571"/>
            <a:ext cx="343364" cy="307777"/>
          </a:xfrm>
          <a:prstGeom prst="rect">
            <a:avLst/>
          </a:prstGeom>
          <a:noFill/>
        </p:spPr>
        <p:txBody>
          <a:bodyPr wrap="none" rtlCol="0">
            <a:spAutoFit/>
          </a:bodyPr>
          <a:lstStyle/>
          <a:p>
            <a:r>
              <a:rPr lang="en-US" sz="1400" b="1" i="1" dirty="0" smtClean="0">
                <a:latin typeface="Cambria" pitchFamily="18" charset="0"/>
              </a:rPr>
              <a:t>e</a:t>
            </a:r>
            <a:r>
              <a:rPr lang="en-US" sz="1400" b="1" i="1" baseline="-25000" dirty="0" smtClean="0">
                <a:latin typeface="Cambria" pitchFamily="18" charset="0"/>
              </a:rPr>
              <a:t>1</a:t>
            </a:r>
            <a:endParaRPr lang="en-US" sz="1400" b="1" i="1" baseline="-25000" dirty="0">
              <a:latin typeface="Cambria" pitchFamily="18" charset="0"/>
            </a:endParaRPr>
          </a:p>
        </p:txBody>
      </p:sp>
      <p:sp>
        <p:nvSpPr>
          <p:cNvPr id="44" name="TextBox 43"/>
          <p:cNvSpPr txBox="1"/>
          <p:nvPr/>
        </p:nvSpPr>
        <p:spPr>
          <a:xfrm>
            <a:off x="2323636" y="5059594"/>
            <a:ext cx="343364" cy="307777"/>
          </a:xfrm>
          <a:prstGeom prst="rect">
            <a:avLst/>
          </a:prstGeom>
          <a:noFill/>
        </p:spPr>
        <p:txBody>
          <a:bodyPr wrap="none" rtlCol="0">
            <a:spAutoFit/>
          </a:bodyPr>
          <a:lstStyle/>
          <a:p>
            <a:r>
              <a:rPr lang="en-US" sz="1400" b="1" i="1" dirty="0" smtClean="0">
                <a:latin typeface="Cambria" pitchFamily="18" charset="0"/>
              </a:rPr>
              <a:t>e</a:t>
            </a:r>
            <a:r>
              <a:rPr lang="en-US" sz="1400" b="1" i="1" baseline="-25000" dirty="0" smtClean="0">
                <a:latin typeface="Cambria" pitchFamily="18" charset="0"/>
              </a:rPr>
              <a:t>2</a:t>
            </a:r>
            <a:endParaRPr lang="en-US" sz="1400" b="1" i="1" baseline="-25000" dirty="0">
              <a:latin typeface="Cambria" pitchFamily="18" charset="0"/>
            </a:endParaRPr>
          </a:p>
        </p:txBody>
      </p:sp>
      <p:sp>
        <p:nvSpPr>
          <p:cNvPr id="45" name="TextBox 44"/>
          <p:cNvSpPr txBox="1"/>
          <p:nvPr/>
        </p:nvSpPr>
        <p:spPr>
          <a:xfrm>
            <a:off x="2323636" y="4373794"/>
            <a:ext cx="343364" cy="307777"/>
          </a:xfrm>
          <a:prstGeom prst="rect">
            <a:avLst/>
          </a:prstGeom>
          <a:noFill/>
        </p:spPr>
        <p:txBody>
          <a:bodyPr wrap="none" rtlCol="0">
            <a:spAutoFit/>
          </a:bodyPr>
          <a:lstStyle/>
          <a:p>
            <a:r>
              <a:rPr lang="en-US" sz="1400" b="1" i="1" dirty="0" smtClean="0">
                <a:latin typeface="Cambria" pitchFamily="18" charset="0"/>
              </a:rPr>
              <a:t>e</a:t>
            </a:r>
            <a:r>
              <a:rPr lang="en-US" sz="1400" b="1" i="1" baseline="-25000" dirty="0" smtClean="0">
                <a:latin typeface="Cambria" pitchFamily="18" charset="0"/>
              </a:rPr>
              <a:t>4</a:t>
            </a:r>
            <a:endParaRPr lang="en-US" sz="1400" b="1" i="1" baseline="-25000" dirty="0">
              <a:latin typeface="Cambria" pitchFamily="18" charset="0"/>
            </a:endParaRPr>
          </a:p>
        </p:txBody>
      </p:sp>
      <p:sp>
        <p:nvSpPr>
          <p:cNvPr id="46" name="TextBox 45"/>
          <p:cNvSpPr txBox="1"/>
          <p:nvPr/>
        </p:nvSpPr>
        <p:spPr>
          <a:xfrm>
            <a:off x="3019054" y="4376771"/>
            <a:ext cx="343364" cy="307777"/>
          </a:xfrm>
          <a:prstGeom prst="rect">
            <a:avLst/>
          </a:prstGeom>
          <a:noFill/>
        </p:spPr>
        <p:txBody>
          <a:bodyPr wrap="none" rtlCol="0">
            <a:spAutoFit/>
          </a:bodyPr>
          <a:lstStyle/>
          <a:p>
            <a:r>
              <a:rPr lang="en-US" sz="1400" b="1" i="1" dirty="0" smtClean="0">
                <a:latin typeface="Cambria" pitchFamily="18" charset="0"/>
              </a:rPr>
              <a:t>e</a:t>
            </a:r>
            <a:r>
              <a:rPr lang="en-US" sz="1400" b="1" i="1" baseline="-25000" dirty="0" smtClean="0">
                <a:latin typeface="Cambria" pitchFamily="18" charset="0"/>
              </a:rPr>
              <a:t>5</a:t>
            </a:r>
            <a:endParaRPr lang="en-US" sz="1400" b="1" i="1" baseline="-25000" dirty="0">
              <a:latin typeface="Cambria" pitchFamily="18" charset="0"/>
            </a:endParaRPr>
          </a:p>
        </p:txBody>
      </p:sp>
      <p:sp>
        <p:nvSpPr>
          <p:cNvPr id="47" name="TextBox 46"/>
          <p:cNvSpPr txBox="1"/>
          <p:nvPr/>
        </p:nvSpPr>
        <p:spPr>
          <a:xfrm>
            <a:off x="2667000" y="5062571"/>
            <a:ext cx="343364" cy="307777"/>
          </a:xfrm>
          <a:prstGeom prst="rect">
            <a:avLst/>
          </a:prstGeom>
          <a:noFill/>
        </p:spPr>
        <p:txBody>
          <a:bodyPr wrap="none" rtlCol="0">
            <a:spAutoFit/>
          </a:bodyPr>
          <a:lstStyle/>
          <a:p>
            <a:r>
              <a:rPr lang="en-US" sz="1400" b="1" i="1" dirty="0" smtClean="0">
                <a:latin typeface="Cambria" pitchFamily="18" charset="0"/>
              </a:rPr>
              <a:t>e</a:t>
            </a:r>
            <a:r>
              <a:rPr lang="en-US" sz="1400" b="1" i="1" baseline="-25000" dirty="0" smtClean="0">
                <a:latin typeface="Cambria" pitchFamily="18" charset="0"/>
              </a:rPr>
              <a:t>3</a:t>
            </a:r>
            <a:endParaRPr lang="en-US" sz="1400" b="1" i="1" baseline="-25000" dirty="0">
              <a:latin typeface="Cambria" pitchFamily="18" charset="0"/>
            </a:endParaRPr>
          </a:p>
        </p:txBody>
      </p:sp>
      <p:sp>
        <p:nvSpPr>
          <p:cNvPr id="48" name="TextBox 47"/>
          <p:cNvSpPr txBox="1"/>
          <p:nvPr/>
        </p:nvSpPr>
        <p:spPr>
          <a:xfrm>
            <a:off x="3276600" y="5062571"/>
            <a:ext cx="343364" cy="307777"/>
          </a:xfrm>
          <a:prstGeom prst="rect">
            <a:avLst/>
          </a:prstGeom>
          <a:noFill/>
        </p:spPr>
        <p:txBody>
          <a:bodyPr wrap="none" rtlCol="0">
            <a:spAutoFit/>
          </a:bodyPr>
          <a:lstStyle/>
          <a:p>
            <a:r>
              <a:rPr lang="en-US" sz="1400" b="1" i="1" dirty="0" smtClean="0">
                <a:latin typeface="Cambria" pitchFamily="18" charset="0"/>
              </a:rPr>
              <a:t>e</a:t>
            </a:r>
            <a:r>
              <a:rPr lang="en-US" sz="1400" b="1" i="1" baseline="-25000" dirty="0" smtClean="0">
                <a:latin typeface="Cambria" pitchFamily="18" charset="0"/>
              </a:rPr>
              <a:t>6</a:t>
            </a:r>
            <a:endParaRPr lang="en-US" sz="1400" b="1" i="1" baseline="-25000" dirty="0">
              <a:latin typeface="Cambria" pitchFamily="18" charset="0"/>
            </a:endParaRPr>
          </a:p>
        </p:txBody>
      </p:sp>
      <p:sp>
        <p:nvSpPr>
          <p:cNvPr id="49" name="TextBox 48"/>
          <p:cNvSpPr txBox="1"/>
          <p:nvPr/>
        </p:nvSpPr>
        <p:spPr>
          <a:xfrm>
            <a:off x="3733800" y="5062571"/>
            <a:ext cx="343364" cy="307777"/>
          </a:xfrm>
          <a:prstGeom prst="rect">
            <a:avLst/>
          </a:prstGeom>
          <a:noFill/>
        </p:spPr>
        <p:txBody>
          <a:bodyPr wrap="none" rtlCol="0">
            <a:spAutoFit/>
          </a:bodyPr>
          <a:lstStyle/>
          <a:p>
            <a:r>
              <a:rPr lang="en-US" sz="1400" b="1" i="1" dirty="0" smtClean="0">
                <a:latin typeface="Cambria" pitchFamily="18" charset="0"/>
              </a:rPr>
              <a:t>e</a:t>
            </a:r>
            <a:r>
              <a:rPr lang="en-US" sz="1400" b="1" i="1" baseline="-25000" dirty="0" smtClean="0">
                <a:latin typeface="Cambria" pitchFamily="18" charset="0"/>
              </a:rPr>
              <a:t>7</a:t>
            </a:r>
            <a:endParaRPr lang="en-US" sz="1400" b="1" i="1" baseline="-25000" dirty="0">
              <a:latin typeface="Cambria" pitchFamily="18" charset="0"/>
            </a:endParaRPr>
          </a:p>
        </p:txBody>
      </p:sp>
      <p:sp>
        <p:nvSpPr>
          <p:cNvPr id="50" name="TextBox 49"/>
          <p:cNvSpPr txBox="1"/>
          <p:nvPr/>
        </p:nvSpPr>
        <p:spPr>
          <a:xfrm>
            <a:off x="2743200" y="3535594"/>
            <a:ext cx="308098" cy="307777"/>
          </a:xfrm>
          <a:prstGeom prst="rect">
            <a:avLst/>
          </a:prstGeom>
          <a:noFill/>
        </p:spPr>
        <p:txBody>
          <a:bodyPr wrap="none" rtlCol="0">
            <a:spAutoFit/>
          </a:bodyPr>
          <a:lstStyle/>
          <a:p>
            <a:r>
              <a:rPr lang="en-US" sz="1400" b="1" i="1" dirty="0" smtClean="0">
                <a:latin typeface="Cambria" pitchFamily="18" charset="0"/>
              </a:rPr>
              <a:t>i</a:t>
            </a:r>
            <a:r>
              <a:rPr lang="en-US" sz="1400" b="1" i="1" baseline="-25000" dirty="0" smtClean="0">
                <a:latin typeface="Cambria" pitchFamily="18" charset="0"/>
              </a:rPr>
              <a:t>0</a:t>
            </a:r>
            <a:endParaRPr lang="en-US" sz="1400" b="1" i="1" baseline="-25000" dirty="0">
              <a:latin typeface="Cambria" pitchFamily="18" charset="0"/>
            </a:endParaRPr>
          </a:p>
        </p:txBody>
      </p:sp>
      <p:sp>
        <p:nvSpPr>
          <p:cNvPr id="51" name="TextBox 50"/>
          <p:cNvSpPr txBox="1"/>
          <p:nvPr/>
        </p:nvSpPr>
        <p:spPr>
          <a:xfrm>
            <a:off x="1919336" y="4373794"/>
            <a:ext cx="308098" cy="307777"/>
          </a:xfrm>
          <a:prstGeom prst="rect">
            <a:avLst/>
          </a:prstGeom>
          <a:noFill/>
        </p:spPr>
        <p:txBody>
          <a:bodyPr wrap="none" rtlCol="0">
            <a:spAutoFit/>
          </a:bodyPr>
          <a:lstStyle/>
          <a:p>
            <a:r>
              <a:rPr lang="en-US" sz="1400" b="1" i="1" dirty="0" smtClean="0">
                <a:latin typeface="Cambria" pitchFamily="18" charset="0"/>
              </a:rPr>
              <a:t>i</a:t>
            </a:r>
            <a:r>
              <a:rPr lang="en-US" sz="1400" b="1" i="1" baseline="-25000" dirty="0" smtClean="0">
                <a:latin typeface="Cambria" pitchFamily="18" charset="0"/>
              </a:rPr>
              <a:t>1</a:t>
            </a:r>
            <a:endParaRPr lang="en-US" sz="1400" b="1" i="1" baseline="-25000" dirty="0">
              <a:latin typeface="Cambria" pitchFamily="18" charset="0"/>
            </a:endParaRPr>
          </a:p>
        </p:txBody>
      </p:sp>
      <p:sp>
        <p:nvSpPr>
          <p:cNvPr id="52" name="TextBox 51"/>
          <p:cNvSpPr txBox="1"/>
          <p:nvPr/>
        </p:nvSpPr>
        <p:spPr>
          <a:xfrm>
            <a:off x="3505200" y="4373794"/>
            <a:ext cx="308098" cy="307777"/>
          </a:xfrm>
          <a:prstGeom prst="rect">
            <a:avLst/>
          </a:prstGeom>
          <a:noFill/>
        </p:spPr>
        <p:txBody>
          <a:bodyPr wrap="none" rtlCol="0">
            <a:spAutoFit/>
          </a:bodyPr>
          <a:lstStyle/>
          <a:p>
            <a:r>
              <a:rPr lang="en-US" sz="1400" b="1" i="1" dirty="0" smtClean="0">
                <a:latin typeface="Cambria" pitchFamily="18" charset="0"/>
              </a:rPr>
              <a:t>i</a:t>
            </a:r>
            <a:r>
              <a:rPr lang="en-US" sz="1400" b="1" i="1" baseline="-25000" dirty="0" smtClean="0">
                <a:latin typeface="Cambria" pitchFamily="18" charset="0"/>
              </a:rPr>
              <a:t>2</a:t>
            </a:r>
            <a:endParaRPr lang="en-US" sz="1400" b="1" i="1" baseline="-25000" dirty="0">
              <a:latin typeface="Cambria" pitchFamily="18" charset="0"/>
            </a:endParaRPr>
          </a:p>
        </p:txBody>
      </p:sp>
      <p:sp>
        <p:nvSpPr>
          <p:cNvPr id="53" name="TextBox 52"/>
          <p:cNvSpPr txBox="1"/>
          <p:nvPr/>
        </p:nvSpPr>
        <p:spPr>
          <a:xfrm>
            <a:off x="2484120" y="6031468"/>
            <a:ext cx="4583562" cy="369332"/>
          </a:xfrm>
          <a:prstGeom prst="rect">
            <a:avLst/>
          </a:prstGeom>
          <a:noFill/>
        </p:spPr>
        <p:txBody>
          <a:bodyPr wrap="none" rtlCol="0">
            <a:spAutoFit/>
          </a:bodyPr>
          <a:lstStyle/>
          <a:p>
            <a:r>
              <a:rPr lang="en-US" dirty="0"/>
              <a:t>An example for SSP-Tree in 2D with 8 points</a:t>
            </a:r>
          </a:p>
        </p:txBody>
      </p:sp>
      <p:sp>
        <p:nvSpPr>
          <p:cNvPr id="55" name="Oval 54"/>
          <p:cNvSpPr/>
          <p:nvPr/>
        </p:nvSpPr>
        <p:spPr>
          <a:xfrm>
            <a:off x="6553200" y="5213482"/>
            <a:ext cx="114300" cy="11421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257800" y="5365882"/>
            <a:ext cx="114300" cy="11421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743700" y="3962400"/>
            <a:ext cx="114300" cy="11421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181600" y="3810000"/>
            <a:ext cx="114300" cy="11421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724400" y="3628351"/>
            <a:ext cx="2438400" cy="2286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724400" y="3631369"/>
            <a:ext cx="1219200" cy="11369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943600" y="3631369"/>
            <a:ext cx="1219200" cy="11369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943600" y="4768333"/>
            <a:ext cx="1219200" cy="11460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4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62" grpId="0" animBg="1"/>
      <p:bldP spid="63" grpId="0" animBg="1"/>
      <p:bldP spid="64" grpId="0" animBg="1"/>
      <p:bldP spid="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 Interpolation</a:t>
            </a:r>
            <a:endParaRPr lang="en-US" dirty="0"/>
          </a:p>
        </p:txBody>
      </p:sp>
      <p:sp>
        <p:nvSpPr>
          <p:cNvPr id="3" name="Content Placeholder 2"/>
          <p:cNvSpPr>
            <a:spLocks noGrp="1"/>
          </p:cNvSpPr>
          <p:nvPr>
            <p:ph idx="1"/>
          </p:nvPr>
        </p:nvSpPr>
        <p:spPr/>
        <p:txBody>
          <a:bodyPr>
            <a:normAutofit lnSpcReduction="10000"/>
          </a:bodyPr>
          <a:lstStyle/>
          <a:p>
            <a:r>
              <a:rPr lang="en-US" dirty="0" smtClean="0"/>
              <a:t>MI-MDS has to compare every out-sample point to every sample point to find k-NN points</a:t>
            </a:r>
          </a:p>
          <a:p>
            <a:r>
              <a:rPr lang="en-US" dirty="0" smtClean="0"/>
              <a:t>HI-MDS compare with each center point of each tree node, and searches k-NN points from top to bottom</a:t>
            </a:r>
          </a:p>
          <a:p>
            <a:r>
              <a:rPr lang="en-US" dirty="0" smtClean="0"/>
              <a:t>HE-MDS directly search nearest terminal node and find k-NN points within that node or its nearest nodes.</a:t>
            </a:r>
          </a:p>
          <a:p>
            <a:r>
              <a:rPr lang="en-US" dirty="0" smtClean="0"/>
              <a:t>Computation complexity</a:t>
            </a:r>
          </a:p>
          <a:p>
            <a:pPr lvl="1"/>
            <a:r>
              <a:rPr lang="en-US" dirty="0" smtClean="0"/>
              <a:t>MI-MDS: </a:t>
            </a:r>
            <a:r>
              <a:rPr lang="en-US" i="1" dirty="0" smtClean="0"/>
              <a:t>O(NM)</a:t>
            </a:r>
          </a:p>
          <a:p>
            <a:pPr lvl="1"/>
            <a:r>
              <a:rPr lang="en-US" dirty="0" smtClean="0"/>
              <a:t>HI-MDS: </a:t>
            </a:r>
            <a:r>
              <a:rPr lang="en-US" i="1" dirty="0" smtClean="0"/>
              <a:t>O(</a:t>
            </a:r>
            <a:r>
              <a:rPr lang="en-US" i="1" dirty="0" err="1" smtClean="0"/>
              <a:t>NlogM</a:t>
            </a:r>
            <a:r>
              <a:rPr lang="en-US" i="1" dirty="0" smtClean="0"/>
              <a:t>)</a:t>
            </a:r>
          </a:p>
          <a:p>
            <a:pPr lvl="1"/>
            <a:r>
              <a:rPr lang="en-US" dirty="0" smtClean="0"/>
              <a:t>HE-MDS: </a:t>
            </a:r>
            <a:r>
              <a:rPr lang="en-US" i="1" dirty="0" smtClean="0"/>
              <a:t>O(N(N</a:t>
            </a:r>
            <a:r>
              <a:rPr lang="en-US" i="1" baseline="-25000" dirty="0" smtClean="0"/>
              <a:t>T</a:t>
            </a:r>
            <a:r>
              <a:rPr lang="en-US" i="1" dirty="0" smtClean="0"/>
              <a:t> + M</a:t>
            </a:r>
            <a:r>
              <a:rPr lang="en-US" i="1" baseline="-25000" dirty="0" smtClean="0"/>
              <a:t>T</a:t>
            </a:r>
            <a:r>
              <a:rPr lang="en-US" i="1" dirty="0" smtClean="0"/>
              <a:t>))</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791200" y="4434840"/>
            <a:ext cx="2168525" cy="1882140"/>
          </a:xfrm>
          <a:prstGeom prst="rect">
            <a:avLst/>
          </a:prstGeom>
          <a:ln w="25400">
            <a:solidFill>
              <a:schemeClr val="bg1"/>
            </a:solidFill>
          </a:ln>
          <a:effectLst>
            <a:outerShdw blurRad="50800" dist="38100" dir="2700000" algn="tl" rotWithShape="0">
              <a:prstClr val="black">
                <a:alpha val="40000"/>
              </a:prstClr>
            </a:outerShdw>
          </a:effectLst>
        </p:spPr>
      </p:pic>
      <p:sp>
        <p:nvSpPr>
          <p:cNvPr id="5" name="TextBox 4"/>
          <p:cNvSpPr txBox="1"/>
          <p:nvPr/>
        </p:nvSpPr>
        <p:spPr>
          <a:xfrm>
            <a:off x="5905773" y="6400800"/>
            <a:ext cx="1939377" cy="338554"/>
          </a:xfrm>
          <a:prstGeom prst="rect">
            <a:avLst/>
          </a:prstGeom>
          <a:noFill/>
        </p:spPr>
        <p:txBody>
          <a:bodyPr wrap="none" rtlCol="0">
            <a:spAutoFit/>
          </a:bodyPr>
          <a:lstStyle/>
          <a:p>
            <a:r>
              <a:rPr lang="en-US" sz="1600" dirty="0" smtClean="0"/>
              <a:t>3D plot after HE-MI</a:t>
            </a:r>
            <a:endParaRPr lang="en-US" sz="1600" dirty="0"/>
          </a:p>
        </p:txBody>
      </p:sp>
    </p:spTree>
    <p:extLst>
      <p:ext uri="{BB962C8B-B14F-4D97-AF65-F5344CB8AC3E}">
        <p14:creationId xmlns:p14="http://schemas.microsoft.com/office/powerpoint/2010/main" val="4004234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Refinement</a:t>
            </a:r>
            <a:endParaRPr lang="en-US" dirty="0"/>
          </a:p>
        </p:txBody>
      </p:sp>
      <p:sp>
        <p:nvSpPr>
          <p:cNvPr id="3" name="Content Placeholder 2"/>
          <p:cNvSpPr>
            <a:spLocks noGrp="1"/>
          </p:cNvSpPr>
          <p:nvPr>
            <p:ph idx="1"/>
          </p:nvPr>
        </p:nvSpPr>
        <p:spPr>
          <a:xfrm>
            <a:off x="457200" y="1935480"/>
            <a:ext cx="5791200" cy="4389120"/>
          </a:xfrm>
        </p:spPr>
        <p:txBody>
          <a:bodyPr>
            <a:normAutofit fontScale="92500" lnSpcReduction="10000"/>
          </a:bodyPr>
          <a:lstStyle/>
          <a:p>
            <a:r>
              <a:rPr lang="en-US" dirty="0" smtClean="0"/>
              <a:t>Terminal nodes can be divided into:</a:t>
            </a:r>
          </a:p>
          <a:p>
            <a:pPr lvl="1"/>
            <a:r>
              <a:rPr lang="en-US" i="1" dirty="0" smtClean="0"/>
              <a:t>V</a:t>
            </a:r>
            <a:r>
              <a:rPr lang="en-US" dirty="0" smtClean="0"/>
              <a:t>: Inter-galactic void</a:t>
            </a:r>
          </a:p>
          <a:p>
            <a:pPr lvl="1"/>
            <a:r>
              <a:rPr lang="en-US" i="1" dirty="0" smtClean="0"/>
              <a:t>U</a:t>
            </a:r>
            <a:r>
              <a:rPr lang="en-US" dirty="0" smtClean="0"/>
              <a:t>: Undecided node</a:t>
            </a:r>
          </a:p>
          <a:p>
            <a:pPr lvl="1"/>
            <a:r>
              <a:rPr lang="en-US" i="1" dirty="0" smtClean="0"/>
              <a:t>G</a:t>
            </a:r>
            <a:r>
              <a:rPr lang="en-US" dirty="0" smtClean="0"/>
              <a:t>: Decided node</a:t>
            </a:r>
          </a:p>
          <a:p>
            <a:r>
              <a:rPr lang="en-US" dirty="0" smtClean="0"/>
              <a:t>Take </a:t>
            </a:r>
            <a:r>
              <a:rPr lang="en-US" i="1" dirty="0" smtClean="0"/>
              <a:t>H(t)</a:t>
            </a:r>
            <a:r>
              <a:rPr lang="en-US" dirty="0" smtClean="0"/>
              <a:t> to determine if a terminal node </a:t>
            </a:r>
            <a:r>
              <a:rPr lang="en-US" i="1" dirty="0" smtClean="0"/>
              <a:t>t</a:t>
            </a:r>
            <a:r>
              <a:rPr lang="en-US" dirty="0" smtClean="0"/>
              <a:t> should be assigned to </a:t>
            </a:r>
            <a:r>
              <a:rPr lang="en-US" i="1" dirty="0" smtClean="0"/>
              <a:t>V</a:t>
            </a:r>
          </a:p>
          <a:p>
            <a:r>
              <a:rPr lang="en-US" dirty="0" smtClean="0"/>
              <a:t>Take a fraction function </a:t>
            </a:r>
            <a:r>
              <a:rPr lang="en-US" i="1" dirty="0" smtClean="0"/>
              <a:t>F(t)</a:t>
            </a:r>
            <a:r>
              <a:rPr lang="en-US" dirty="0" smtClean="0"/>
              <a:t> to determine if a terminal node </a:t>
            </a:r>
            <a:r>
              <a:rPr lang="en-US" i="1" dirty="0" smtClean="0"/>
              <a:t>t</a:t>
            </a:r>
            <a:r>
              <a:rPr lang="en-US" dirty="0" smtClean="0"/>
              <a:t> should be assigned to </a:t>
            </a:r>
            <a:r>
              <a:rPr lang="en-US" i="1" dirty="0" smtClean="0"/>
              <a:t>G.</a:t>
            </a:r>
          </a:p>
          <a:p>
            <a:r>
              <a:rPr lang="en-US" dirty="0" smtClean="0"/>
              <a:t>Update center points of each terminal node</a:t>
            </a:r>
            <a:r>
              <a:rPr lang="en-US" i="1" dirty="0" smtClean="0"/>
              <a:t> t </a:t>
            </a:r>
            <a:r>
              <a:rPr lang="en-US" dirty="0" smtClean="0"/>
              <a:t>at the end of each iteration.</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431280" y="1821180"/>
            <a:ext cx="2232660" cy="1988820"/>
          </a:xfrm>
          <a:prstGeom prst="rect">
            <a:avLst/>
          </a:prstGeom>
          <a:ln w="25400">
            <a:solidFill>
              <a:schemeClr val="bg1"/>
            </a:solidFill>
          </a:ln>
          <a:effectLst>
            <a:outerShdw blurRad="50800" dist="38100" dir="2700000" algn="tl" rotWithShape="0">
              <a:prstClr val="black">
                <a:alpha val="40000"/>
              </a:prstClr>
            </a:outerShdw>
          </a:effec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54140" y="4419600"/>
            <a:ext cx="2209800" cy="1981200"/>
          </a:xfrm>
          <a:prstGeom prst="rect">
            <a:avLst/>
          </a:prstGeom>
          <a:ln w="25400">
            <a:solidFill>
              <a:schemeClr val="bg1"/>
            </a:solidFill>
          </a:ln>
          <a:effectLst>
            <a:outerShdw blurRad="50800" dist="38100" dir="2700000" algn="tl" rotWithShape="0">
              <a:prstClr val="black">
                <a:alpha val="40000"/>
              </a:prstClr>
            </a:outerShdw>
          </a:effectLst>
        </p:spPr>
      </p:pic>
      <p:sp>
        <p:nvSpPr>
          <p:cNvPr id="6" name="TextBox 5"/>
          <p:cNvSpPr txBox="1"/>
          <p:nvPr/>
        </p:nvSpPr>
        <p:spPr>
          <a:xfrm>
            <a:off x="7135606" y="1457682"/>
            <a:ext cx="824008" cy="369332"/>
          </a:xfrm>
          <a:prstGeom prst="rect">
            <a:avLst/>
          </a:prstGeom>
          <a:noFill/>
        </p:spPr>
        <p:txBody>
          <a:bodyPr wrap="none" rtlCol="0">
            <a:spAutoFit/>
          </a:bodyPr>
          <a:lstStyle/>
          <a:p>
            <a:r>
              <a:rPr lang="en-US" dirty="0" smtClean="0"/>
              <a:t>Before</a:t>
            </a:r>
            <a:endParaRPr lang="en-US" dirty="0"/>
          </a:p>
        </p:txBody>
      </p:sp>
      <p:sp>
        <p:nvSpPr>
          <p:cNvPr id="7" name="TextBox 6"/>
          <p:cNvSpPr txBox="1"/>
          <p:nvPr/>
        </p:nvSpPr>
        <p:spPr>
          <a:xfrm>
            <a:off x="7147036" y="4050268"/>
            <a:ext cx="689420" cy="369332"/>
          </a:xfrm>
          <a:prstGeom prst="rect">
            <a:avLst/>
          </a:prstGeom>
          <a:noFill/>
        </p:spPr>
        <p:txBody>
          <a:bodyPr wrap="none" rtlCol="0">
            <a:spAutoFit/>
          </a:bodyPr>
          <a:lstStyle/>
          <a:p>
            <a:r>
              <a:rPr lang="en-US" dirty="0" smtClean="0"/>
              <a:t>After</a:t>
            </a:r>
            <a:endParaRPr lang="en-US" dirty="0"/>
          </a:p>
        </p:txBody>
      </p:sp>
    </p:spTree>
    <p:extLst>
      <p:ext uri="{BB962C8B-B14F-4D97-AF65-F5344CB8AC3E}">
        <p14:creationId xmlns:p14="http://schemas.microsoft.com/office/powerpoint/2010/main" val="4086206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Clustering</a:t>
            </a:r>
            <a:endParaRPr lang="en-US" dirty="0"/>
          </a:p>
        </p:txBody>
      </p:sp>
      <p:sp>
        <p:nvSpPr>
          <p:cNvPr id="3" name="Content Placeholder 2"/>
          <p:cNvSpPr>
            <a:spLocks noGrp="1"/>
          </p:cNvSpPr>
          <p:nvPr>
            <p:ph idx="1"/>
          </p:nvPr>
        </p:nvSpPr>
        <p:spPr>
          <a:xfrm>
            <a:off x="457200" y="1935480"/>
            <a:ext cx="5943600" cy="4389120"/>
          </a:xfrm>
        </p:spPr>
        <p:txBody>
          <a:bodyPr/>
          <a:lstStyle/>
          <a:p>
            <a:r>
              <a:rPr lang="en-US" dirty="0" smtClean="0"/>
              <a:t>DACIDR create an initial clustering result </a:t>
            </a:r>
            <a:r>
              <a:rPr lang="en-US" i="1" dirty="0" smtClean="0"/>
              <a:t>W = {w</a:t>
            </a:r>
            <a:r>
              <a:rPr lang="en-US" i="1" baseline="-25000" dirty="0" smtClean="0"/>
              <a:t>1</a:t>
            </a:r>
            <a:r>
              <a:rPr lang="en-US" i="1" dirty="0" smtClean="0"/>
              <a:t>, w</a:t>
            </a:r>
            <a:r>
              <a:rPr lang="en-US" i="1" baseline="-25000" dirty="0" smtClean="0"/>
              <a:t>2</a:t>
            </a:r>
            <a:r>
              <a:rPr lang="en-US" i="1" dirty="0" smtClean="0"/>
              <a:t>, w</a:t>
            </a:r>
            <a:r>
              <a:rPr lang="en-US" i="1" baseline="-25000" dirty="0" smtClean="0"/>
              <a:t>3</a:t>
            </a:r>
            <a:r>
              <a:rPr lang="en-US" i="1" dirty="0" smtClean="0"/>
              <a:t>, … w</a:t>
            </a:r>
            <a:r>
              <a:rPr lang="en-US" i="1" baseline="-25000" dirty="0" smtClean="0"/>
              <a:t>r</a:t>
            </a:r>
            <a:r>
              <a:rPr lang="en-US" i="1" dirty="0" smtClean="0"/>
              <a:t>}. </a:t>
            </a:r>
          </a:p>
          <a:p>
            <a:r>
              <a:rPr lang="en-US" dirty="0" smtClean="0"/>
              <a:t>Possible Interesting Structures inside each mega region.</a:t>
            </a:r>
          </a:p>
          <a:p>
            <a:r>
              <a:rPr lang="en-US" i="1" dirty="0"/>
              <a:t>w</a:t>
            </a:r>
            <a:r>
              <a:rPr lang="en-US" i="1" baseline="-25000" dirty="0" smtClean="0"/>
              <a:t>1</a:t>
            </a:r>
            <a:r>
              <a:rPr lang="en-US" i="1" dirty="0" smtClean="0"/>
              <a:t> -&gt; W</a:t>
            </a:r>
            <a:r>
              <a:rPr lang="en-US" i="1" baseline="-25000" dirty="0" smtClean="0"/>
              <a:t>1</a:t>
            </a:r>
            <a:r>
              <a:rPr lang="en-US" i="1" dirty="0" smtClean="0"/>
              <a:t>’ = {w1</a:t>
            </a:r>
            <a:r>
              <a:rPr lang="en-US" i="1" baseline="-25000" dirty="0" smtClean="0"/>
              <a:t>1</a:t>
            </a:r>
            <a:r>
              <a:rPr lang="en-US" i="1" dirty="0" smtClean="0"/>
              <a:t>’, w1</a:t>
            </a:r>
            <a:r>
              <a:rPr lang="en-US" i="1" baseline="-25000" dirty="0" smtClean="0"/>
              <a:t>2</a:t>
            </a:r>
            <a:r>
              <a:rPr lang="en-US" i="1" dirty="0" smtClean="0"/>
              <a:t>’, w1</a:t>
            </a:r>
            <a:r>
              <a:rPr lang="en-US" i="1" baseline="-25000" dirty="0" smtClean="0"/>
              <a:t>3</a:t>
            </a:r>
            <a:r>
              <a:rPr lang="en-US" i="1" dirty="0" smtClean="0"/>
              <a:t>’, …, w1</a:t>
            </a:r>
            <a:r>
              <a:rPr lang="en-US" i="1" baseline="-25000" dirty="0" smtClean="0"/>
              <a:t>r</a:t>
            </a:r>
            <a:r>
              <a:rPr lang="en-US" i="1" baseline="-40000" dirty="0" smtClean="0"/>
              <a:t>1</a:t>
            </a:r>
            <a:r>
              <a:rPr lang="en-US" i="1" dirty="0" smtClean="0"/>
              <a:t>’};</a:t>
            </a:r>
          </a:p>
          <a:p>
            <a:r>
              <a:rPr lang="en-US" i="1" dirty="0" smtClean="0"/>
              <a:t>w</a:t>
            </a:r>
            <a:r>
              <a:rPr lang="en-US" i="1" baseline="-25000" dirty="0" smtClean="0"/>
              <a:t>2</a:t>
            </a:r>
            <a:r>
              <a:rPr lang="en-US" i="1" dirty="0" smtClean="0"/>
              <a:t> </a:t>
            </a:r>
            <a:r>
              <a:rPr lang="en-US" i="1" dirty="0"/>
              <a:t>-&gt; </a:t>
            </a:r>
            <a:r>
              <a:rPr lang="en-US" i="1" dirty="0" smtClean="0"/>
              <a:t>W</a:t>
            </a:r>
            <a:r>
              <a:rPr lang="en-US" i="1" baseline="-25000" dirty="0" smtClean="0"/>
              <a:t>2</a:t>
            </a:r>
            <a:r>
              <a:rPr lang="en-US" i="1" dirty="0" smtClean="0"/>
              <a:t>’ </a:t>
            </a:r>
            <a:r>
              <a:rPr lang="en-US" i="1" dirty="0"/>
              <a:t>= {</a:t>
            </a:r>
            <a:r>
              <a:rPr lang="en-US" i="1" dirty="0" smtClean="0"/>
              <a:t>w2</a:t>
            </a:r>
            <a:r>
              <a:rPr lang="en-US" i="1" baseline="-25000" dirty="0" smtClean="0"/>
              <a:t>1</a:t>
            </a:r>
            <a:r>
              <a:rPr lang="en-US" i="1" dirty="0"/>
              <a:t>’, </a:t>
            </a:r>
            <a:r>
              <a:rPr lang="en-US" i="1" dirty="0" smtClean="0"/>
              <a:t>w2</a:t>
            </a:r>
            <a:r>
              <a:rPr lang="en-US" i="1" baseline="-25000" dirty="0" smtClean="0"/>
              <a:t>2</a:t>
            </a:r>
            <a:r>
              <a:rPr lang="en-US" i="1" dirty="0"/>
              <a:t>’, </a:t>
            </a:r>
            <a:r>
              <a:rPr lang="en-US" i="1" dirty="0" smtClean="0"/>
              <a:t>w2</a:t>
            </a:r>
            <a:r>
              <a:rPr lang="en-US" i="1" baseline="-25000" dirty="0" smtClean="0"/>
              <a:t>3</a:t>
            </a:r>
            <a:r>
              <a:rPr lang="en-US" i="1" dirty="0"/>
              <a:t>’, …, </a:t>
            </a:r>
            <a:r>
              <a:rPr lang="en-US" i="1" dirty="0" smtClean="0"/>
              <a:t>w2</a:t>
            </a:r>
            <a:r>
              <a:rPr lang="en-US" i="1" baseline="-25000" dirty="0" smtClean="0"/>
              <a:t>r</a:t>
            </a:r>
            <a:r>
              <a:rPr lang="en-US" i="1" baseline="-40000" dirty="0" smtClean="0"/>
              <a:t>2</a:t>
            </a:r>
            <a:r>
              <a:rPr lang="en-US" i="1" dirty="0" smtClean="0"/>
              <a:t>’};</a:t>
            </a:r>
            <a:endParaRPr lang="en-US" i="1" dirty="0"/>
          </a:p>
          <a:p>
            <a:r>
              <a:rPr lang="en-US" i="1" dirty="0" smtClean="0"/>
              <a:t>w</a:t>
            </a:r>
            <a:r>
              <a:rPr lang="en-US" i="1" baseline="-25000" dirty="0" smtClean="0"/>
              <a:t>3</a:t>
            </a:r>
            <a:r>
              <a:rPr lang="en-US" i="1" dirty="0" smtClean="0"/>
              <a:t> </a:t>
            </a:r>
            <a:r>
              <a:rPr lang="en-US" i="1" dirty="0"/>
              <a:t>-&gt; </a:t>
            </a:r>
            <a:r>
              <a:rPr lang="en-US" i="1" dirty="0" smtClean="0"/>
              <a:t>W</a:t>
            </a:r>
            <a:r>
              <a:rPr lang="en-US" i="1" baseline="-25000" dirty="0" smtClean="0"/>
              <a:t>3</a:t>
            </a:r>
            <a:r>
              <a:rPr lang="en-US" i="1" dirty="0" smtClean="0"/>
              <a:t>’ </a:t>
            </a:r>
            <a:r>
              <a:rPr lang="en-US" i="1" dirty="0"/>
              <a:t>= {</a:t>
            </a:r>
            <a:r>
              <a:rPr lang="en-US" i="1" dirty="0" smtClean="0"/>
              <a:t>w3</a:t>
            </a:r>
            <a:r>
              <a:rPr lang="en-US" i="1" baseline="-25000" dirty="0" smtClean="0"/>
              <a:t>1</a:t>
            </a:r>
            <a:r>
              <a:rPr lang="en-US" i="1" dirty="0"/>
              <a:t>’, </a:t>
            </a:r>
            <a:r>
              <a:rPr lang="en-US" i="1" dirty="0" smtClean="0"/>
              <a:t>w3</a:t>
            </a:r>
            <a:r>
              <a:rPr lang="en-US" i="1" baseline="-25000" dirty="0" smtClean="0"/>
              <a:t>2</a:t>
            </a:r>
            <a:r>
              <a:rPr lang="en-US" i="1" dirty="0"/>
              <a:t>’, </a:t>
            </a:r>
            <a:r>
              <a:rPr lang="en-US" i="1" dirty="0" smtClean="0"/>
              <a:t>w3</a:t>
            </a:r>
            <a:r>
              <a:rPr lang="en-US" i="1" baseline="-25000" dirty="0" smtClean="0"/>
              <a:t>3</a:t>
            </a:r>
            <a:r>
              <a:rPr lang="en-US" i="1" dirty="0"/>
              <a:t>’, …, </a:t>
            </a:r>
            <a:r>
              <a:rPr lang="en-US" i="1" dirty="0" smtClean="0"/>
              <a:t>w3</a:t>
            </a:r>
            <a:r>
              <a:rPr lang="en-US" i="1" baseline="-25000" dirty="0" smtClean="0"/>
              <a:t>r</a:t>
            </a:r>
            <a:r>
              <a:rPr lang="en-US" i="1" baseline="-40000" dirty="0" smtClean="0"/>
              <a:t>3</a:t>
            </a:r>
            <a:r>
              <a:rPr lang="en-US" i="1" dirty="0" smtClean="0"/>
              <a:t>’};</a:t>
            </a:r>
            <a:endParaRPr lang="en-US" i="1" dirty="0"/>
          </a:p>
          <a:p>
            <a:r>
              <a:rPr lang="en-US" i="1" dirty="0" smtClean="0"/>
              <a:t>…</a:t>
            </a:r>
          </a:p>
          <a:p>
            <a:r>
              <a:rPr lang="en-US" i="1" dirty="0" smtClean="0"/>
              <a:t>w</a:t>
            </a:r>
            <a:r>
              <a:rPr lang="en-US" i="1" baseline="-25000" dirty="0" smtClean="0"/>
              <a:t>r</a:t>
            </a:r>
            <a:r>
              <a:rPr lang="en-US" i="1" dirty="0" smtClean="0"/>
              <a:t> </a:t>
            </a:r>
            <a:r>
              <a:rPr lang="en-US" i="1" dirty="0"/>
              <a:t>-&gt; </a:t>
            </a:r>
            <a:r>
              <a:rPr lang="en-US" i="1" dirty="0" smtClean="0"/>
              <a:t>W</a:t>
            </a:r>
            <a:r>
              <a:rPr lang="en-US" i="1" baseline="-25000" dirty="0" smtClean="0"/>
              <a:t>r</a:t>
            </a:r>
            <a:r>
              <a:rPr lang="en-US" i="1" dirty="0" smtClean="0"/>
              <a:t>’ </a:t>
            </a:r>
            <a:r>
              <a:rPr lang="en-US" i="1" dirty="0"/>
              <a:t>= {</a:t>
            </a:r>
            <a:r>
              <a:rPr lang="en-US" i="1" dirty="0" smtClean="0"/>
              <a:t>wr</a:t>
            </a:r>
            <a:r>
              <a:rPr lang="en-US" i="1" baseline="-25000" dirty="0" smtClean="0"/>
              <a:t>1</a:t>
            </a:r>
            <a:r>
              <a:rPr lang="en-US" i="1" dirty="0"/>
              <a:t>’, </a:t>
            </a:r>
            <a:r>
              <a:rPr lang="en-US" i="1" dirty="0" smtClean="0"/>
              <a:t>wr</a:t>
            </a:r>
            <a:r>
              <a:rPr lang="en-US" i="1" baseline="-25000" dirty="0" smtClean="0"/>
              <a:t>2</a:t>
            </a:r>
            <a:r>
              <a:rPr lang="en-US" i="1" dirty="0"/>
              <a:t>’, </a:t>
            </a:r>
            <a:r>
              <a:rPr lang="en-US" i="1" dirty="0" smtClean="0"/>
              <a:t>wr</a:t>
            </a:r>
            <a:r>
              <a:rPr lang="en-US" i="1" baseline="-25000" dirty="0" smtClean="0"/>
              <a:t>3</a:t>
            </a:r>
            <a:r>
              <a:rPr lang="en-US" i="1" dirty="0"/>
              <a:t>’, …, </a:t>
            </a:r>
            <a:r>
              <a:rPr lang="en-US" i="1" dirty="0" err="1" smtClean="0"/>
              <a:t>wr</a:t>
            </a:r>
            <a:r>
              <a:rPr lang="en-US" i="1" baseline="-25000" dirty="0" err="1" smtClean="0"/>
              <a:t>r</a:t>
            </a:r>
            <a:r>
              <a:rPr lang="en-US" i="1" baseline="-40000" dirty="0" err="1" smtClean="0"/>
              <a:t>r</a:t>
            </a:r>
            <a:r>
              <a:rPr lang="en-US" i="1" dirty="0" smtClean="0"/>
              <a:t>’};</a:t>
            </a:r>
            <a:endParaRPr lang="en-US" i="1" dirty="0"/>
          </a:p>
          <a:p>
            <a:endParaRPr lang="en-US" i="1" dirty="0"/>
          </a:p>
        </p:txBody>
      </p:sp>
      <p:pic>
        <p:nvPicPr>
          <p:cNvPr id="1026" name="Picture 2" descr="C:\Users\Ryan\Documents\Research Assistant\NIH Project\ACM-BCB'12\Screenshot\mina_region_1(28)_zeroid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194" y="4191001"/>
            <a:ext cx="2146994" cy="1905000"/>
          </a:xfrm>
          <a:prstGeom prst="rect">
            <a:avLst/>
          </a:prstGeom>
          <a:noFill/>
          <a:ln w="254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Ryan\Documents\Research Assistant\NIH Project\ACM-BCB'12\Screenshot\16S rRNA_only_show_mega_region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194" y="1447800"/>
            <a:ext cx="2146994" cy="1905000"/>
          </a:xfrm>
          <a:prstGeom prst="rect">
            <a:avLst/>
          </a:prstGeom>
          <a:noFill/>
          <a:ln w="254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Down Arrow 3"/>
          <p:cNvSpPr/>
          <p:nvPr/>
        </p:nvSpPr>
        <p:spPr>
          <a:xfrm>
            <a:off x="7391400" y="3505200"/>
            <a:ext cx="457200" cy="533400"/>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5" name="TextBox 4"/>
          <p:cNvSpPr txBox="1"/>
          <p:nvPr/>
        </p:nvSpPr>
        <p:spPr>
          <a:xfrm>
            <a:off x="7848600" y="3487876"/>
            <a:ext cx="1141628" cy="600164"/>
          </a:xfrm>
          <a:prstGeom prst="rect">
            <a:avLst/>
          </a:prstGeom>
          <a:noFill/>
        </p:spPr>
        <p:txBody>
          <a:bodyPr wrap="square" rtlCol="0">
            <a:spAutoFit/>
          </a:bodyPr>
          <a:lstStyle/>
          <a:p>
            <a:r>
              <a:rPr lang="en-US" sz="1100" b="1" dirty="0" smtClean="0"/>
              <a:t>Mega Region 1</a:t>
            </a:r>
          </a:p>
          <a:p>
            <a:r>
              <a:rPr lang="en-US" sz="1100" dirty="0" smtClean="0"/>
              <a:t>Recursive Clustering</a:t>
            </a:r>
            <a:endParaRPr lang="en-US" sz="1100" dirty="0"/>
          </a:p>
        </p:txBody>
      </p:sp>
    </p:spTree>
    <p:extLst>
      <p:ext uri="{BB962C8B-B14F-4D97-AF65-F5344CB8AC3E}">
        <p14:creationId xmlns:p14="http://schemas.microsoft.com/office/powerpoint/2010/main" val="1886989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p:txBody>
          <a:bodyPr/>
          <a:lstStyle/>
          <a:p>
            <a:r>
              <a:rPr lang="en-US" dirty="0" smtClean="0"/>
              <a:t>Clustering and Visualization</a:t>
            </a:r>
          </a:p>
          <a:p>
            <a:pPr lvl="1"/>
            <a:r>
              <a:rPr lang="en-US" dirty="0" smtClean="0"/>
              <a:t>Input Data: 1.1 million 16S </a:t>
            </a:r>
            <a:r>
              <a:rPr lang="en-US" dirty="0" err="1" smtClean="0"/>
              <a:t>rRNA</a:t>
            </a:r>
            <a:r>
              <a:rPr lang="en-US" dirty="0" smtClean="0"/>
              <a:t> data</a:t>
            </a:r>
          </a:p>
          <a:p>
            <a:pPr lvl="1"/>
            <a:r>
              <a:rPr lang="en-US" dirty="0" smtClean="0"/>
              <a:t>Environment: 32 nodes (768 cores) of Tempest and 100 nodes (800 cores) of </a:t>
            </a:r>
            <a:r>
              <a:rPr lang="en-US" dirty="0" err="1" smtClean="0"/>
              <a:t>PolarGrid</a:t>
            </a:r>
            <a:r>
              <a:rPr lang="en-US" dirty="0" smtClean="0"/>
              <a:t>.</a:t>
            </a:r>
          </a:p>
          <a:p>
            <a:r>
              <a:rPr lang="en-US" dirty="0" smtClean="0"/>
              <a:t>SW </a:t>
            </a:r>
            <a:r>
              <a:rPr lang="en-US" dirty="0" err="1" smtClean="0"/>
              <a:t>vs</a:t>
            </a:r>
            <a:r>
              <a:rPr lang="en-US" dirty="0" smtClean="0"/>
              <a:t> NW</a:t>
            </a:r>
          </a:p>
          <a:p>
            <a:r>
              <a:rPr lang="en-US" dirty="0" smtClean="0"/>
              <a:t>PWC </a:t>
            </a:r>
            <a:r>
              <a:rPr lang="en-US" dirty="0" err="1" smtClean="0"/>
              <a:t>vs</a:t>
            </a:r>
            <a:r>
              <a:rPr lang="en-US" dirty="0" smtClean="0"/>
              <a:t> UCLUST/CDHIT</a:t>
            </a:r>
          </a:p>
          <a:p>
            <a:r>
              <a:rPr lang="en-US" dirty="0" smtClean="0"/>
              <a:t>HE-MI </a:t>
            </a:r>
            <a:r>
              <a:rPr lang="en-US" dirty="0" err="1" smtClean="0"/>
              <a:t>vs</a:t>
            </a:r>
            <a:r>
              <a:rPr lang="en-US" dirty="0" smtClean="0"/>
              <a:t> MI-MDS/HI-MI</a:t>
            </a:r>
          </a:p>
        </p:txBody>
      </p:sp>
    </p:spTree>
    <p:extLst>
      <p:ext uri="{BB962C8B-B14F-4D97-AF65-F5344CB8AC3E}">
        <p14:creationId xmlns:p14="http://schemas.microsoft.com/office/powerpoint/2010/main" val="2098995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 </a:t>
            </a:r>
            <a:r>
              <a:rPr lang="en-US" dirty="0" err="1" smtClean="0"/>
              <a:t>vs</a:t>
            </a:r>
            <a:r>
              <a:rPr lang="en-US" dirty="0" smtClean="0"/>
              <a:t> NW</a:t>
            </a:r>
            <a:endParaRPr lang="en-US" dirty="0"/>
          </a:p>
        </p:txBody>
      </p:sp>
      <p:sp>
        <p:nvSpPr>
          <p:cNvPr id="3" name="Content Placeholder 2"/>
          <p:cNvSpPr>
            <a:spLocks noGrp="1"/>
          </p:cNvSpPr>
          <p:nvPr>
            <p:ph idx="1"/>
          </p:nvPr>
        </p:nvSpPr>
        <p:spPr>
          <a:xfrm>
            <a:off x="457200" y="1935480"/>
            <a:ext cx="5867400" cy="4389120"/>
          </a:xfrm>
        </p:spPr>
        <p:txBody>
          <a:bodyPr/>
          <a:lstStyle/>
          <a:p>
            <a:r>
              <a:rPr lang="en-US" dirty="0" smtClean="0"/>
              <a:t>Smith Waterman performs local alignment while Needleman </a:t>
            </a:r>
            <a:r>
              <a:rPr lang="en-US" dirty="0" err="1" smtClean="0"/>
              <a:t>Wunsch</a:t>
            </a:r>
            <a:r>
              <a:rPr lang="en-US" dirty="0" smtClean="0"/>
              <a:t> performs global alignment.</a:t>
            </a:r>
          </a:p>
          <a:p>
            <a:r>
              <a:rPr lang="en-US" dirty="0" smtClean="0"/>
              <a:t>Global alignment suffers problem from various lengths in this dataset</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553200" y="4212916"/>
            <a:ext cx="2072004" cy="1927860"/>
          </a:xfrm>
          <a:prstGeom prst="rect">
            <a:avLst/>
          </a:prstGeom>
          <a:ln w="25400">
            <a:solidFill>
              <a:schemeClr val="bg1"/>
            </a:solidFill>
          </a:ln>
          <a:effectLst>
            <a:outerShdw blurRad="50800" dist="38100" dir="2700000" algn="tl" rotWithShape="0">
              <a:prstClr val="black">
                <a:alpha val="40000"/>
              </a:prstClr>
            </a:outerShdw>
          </a:effectLst>
        </p:spPr>
      </p:pic>
      <p:pic>
        <p:nvPicPr>
          <p:cNvPr id="1026" name="Picture 2" descr="C:\Users\Ryan\Documents\Research Assistant\NIH Project\ACM-BCB'12\Screenshot\16S rRNA 100k Sample DA-PWC Result same 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2720" y="1919294"/>
            <a:ext cx="2102484" cy="1865507"/>
          </a:xfrm>
          <a:prstGeom prst="rect">
            <a:avLst/>
          </a:prstGeom>
          <a:noFill/>
          <a:ln w="254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92486" y="1600200"/>
            <a:ext cx="537327" cy="369332"/>
          </a:xfrm>
          <a:prstGeom prst="rect">
            <a:avLst/>
          </a:prstGeom>
          <a:noFill/>
        </p:spPr>
        <p:txBody>
          <a:bodyPr wrap="none" rtlCol="0">
            <a:spAutoFit/>
          </a:bodyPr>
          <a:lstStyle/>
          <a:p>
            <a:r>
              <a:rPr lang="en-US" dirty="0" smtClean="0"/>
              <a:t>SW</a:t>
            </a:r>
            <a:endParaRPr lang="en-US" dirty="0"/>
          </a:p>
        </p:txBody>
      </p:sp>
      <p:sp>
        <p:nvSpPr>
          <p:cNvPr id="8" name="TextBox 7"/>
          <p:cNvSpPr txBox="1"/>
          <p:nvPr/>
        </p:nvSpPr>
        <p:spPr>
          <a:xfrm>
            <a:off x="7292486" y="3908116"/>
            <a:ext cx="593432" cy="369332"/>
          </a:xfrm>
          <a:prstGeom prst="rect">
            <a:avLst/>
          </a:prstGeom>
          <a:noFill/>
        </p:spPr>
        <p:txBody>
          <a:bodyPr wrap="none" rtlCol="0">
            <a:spAutoFit/>
          </a:bodyPr>
          <a:lstStyle/>
          <a:p>
            <a:r>
              <a:rPr lang="en-US" dirty="0" smtClean="0"/>
              <a:t>NW</a:t>
            </a:r>
            <a:endParaRPr lang="en-US" dirty="0"/>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3657600" y="4337693"/>
            <a:ext cx="2461260" cy="1678305"/>
          </a:xfrm>
          <a:prstGeom prst="rect">
            <a:avLst/>
          </a:prstGeom>
          <a:ln w="25400">
            <a:solidFill>
              <a:schemeClr val="bg1"/>
            </a:solidFill>
          </a:ln>
          <a:effectLst>
            <a:outerShdw blurRad="50800" dist="38100" dir="2700000" algn="tl" rotWithShape="0">
              <a:prstClr val="black">
                <a:alpha val="40000"/>
              </a:prstClr>
            </a:outerShdw>
          </a:effectLst>
        </p:spPr>
      </p:pic>
      <p:graphicFrame>
        <p:nvGraphicFramePr>
          <p:cNvPr id="10" name="Chart 9"/>
          <p:cNvGraphicFramePr/>
          <p:nvPr>
            <p:extLst>
              <p:ext uri="{D42A27DB-BD31-4B8C-83A1-F6EECF244321}">
                <p14:modId xmlns:p14="http://schemas.microsoft.com/office/powerpoint/2010/main" val="646640885"/>
              </p:ext>
            </p:extLst>
          </p:nvPr>
        </p:nvGraphicFramePr>
        <p:xfrm>
          <a:off x="533400" y="4212917"/>
          <a:ext cx="2971800" cy="21878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31285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PWC </a:t>
            </a:r>
            <a:r>
              <a:rPr lang="en-US" dirty="0" err="1" smtClean="0"/>
              <a:t>vs</a:t>
            </a:r>
            <a:r>
              <a:rPr lang="en-US" dirty="0" smtClean="0"/>
              <a:t> UCLUST/CDHIT</a:t>
            </a:r>
            <a:endParaRPr lang="en-US" dirty="0"/>
          </a:p>
        </p:txBody>
      </p:sp>
      <p:sp>
        <p:nvSpPr>
          <p:cNvPr id="3" name="Content Placeholder 2"/>
          <p:cNvSpPr>
            <a:spLocks noGrp="1"/>
          </p:cNvSpPr>
          <p:nvPr>
            <p:ph idx="1"/>
          </p:nvPr>
        </p:nvSpPr>
        <p:spPr>
          <a:xfrm>
            <a:off x="457200" y="1935480"/>
            <a:ext cx="6019800" cy="4389120"/>
          </a:xfrm>
        </p:spPr>
        <p:txBody>
          <a:bodyPr/>
          <a:lstStyle/>
          <a:p>
            <a:r>
              <a:rPr lang="en-US" dirty="0" smtClean="0"/>
              <a:t>PWC shows much more robust result than UCLUST and CDHIT</a:t>
            </a:r>
          </a:p>
          <a:p>
            <a:r>
              <a:rPr lang="en-US" dirty="0" smtClean="0"/>
              <a:t>PWC has a high correlation with visualized clusters while UCLUST/CDHIT shows a worse result</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781800" y="2057400"/>
            <a:ext cx="1934210" cy="1737360"/>
          </a:xfrm>
          <a:prstGeom prst="rect">
            <a:avLst/>
          </a:prstGeom>
          <a:ln w="25400">
            <a:solidFill>
              <a:schemeClr val="bg1"/>
            </a:solidFill>
          </a:ln>
          <a:effectLst>
            <a:outerShdw blurRad="50800" dist="38100" dir="2700000" algn="tl" rotWithShape="0">
              <a:prstClr val="black">
                <a:alpha val="40000"/>
              </a:prstClr>
            </a:outerShdw>
          </a:effec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781800" y="4495800"/>
            <a:ext cx="1934210" cy="1737360"/>
          </a:xfrm>
          <a:prstGeom prst="rect">
            <a:avLst/>
          </a:prstGeom>
          <a:ln w="25400">
            <a:solidFill>
              <a:schemeClr val="bg1"/>
            </a:solidFill>
          </a:ln>
          <a:effectLst>
            <a:outerShdw blurRad="50800" dist="38100" dir="2700000" algn="tl" rotWithShape="0">
              <a:prstClr val="black">
                <a:alpha val="40000"/>
              </a:prstClr>
            </a:outerShdw>
          </a:effectLst>
        </p:spPr>
      </p:pic>
      <p:sp>
        <p:nvSpPr>
          <p:cNvPr id="7" name="TextBox 6"/>
          <p:cNvSpPr txBox="1"/>
          <p:nvPr/>
        </p:nvSpPr>
        <p:spPr>
          <a:xfrm>
            <a:off x="7402560" y="1756648"/>
            <a:ext cx="692690" cy="369332"/>
          </a:xfrm>
          <a:prstGeom prst="rect">
            <a:avLst/>
          </a:prstGeom>
          <a:noFill/>
        </p:spPr>
        <p:txBody>
          <a:bodyPr wrap="none" rtlCol="0">
            <a:spAutoFit/>
          </a:bodyPr>
          <a:lstStyle/>
          <a:p>
            <a:r>
              <a:rPr lang="en-US" dirty="0" smtClean="0"/>
              <a:t>PWC</a:t>
            </a:r>
            <a:endParaRPr lang="en-US" dirty="0"/>
          </a:p>
        </p:txBody>
      </p:sp>
      <p:sp>
        <p:nvSpPr>
          <p:cNvPr id="8" name="TextBox 7"/>
          <p:cNvSpPr txBox="1"/>
          <p:nvPr/>
        </p:nvSpPr>
        <p:spPr>
          <a:xfrm>
            <a:off x="7220491" y="4161472"/>
            <a:ext cx="1056828" cy="369332"/>
          </a:xfrm>
          <a:prstGeom prst="rect">
            <a:avLst/>
          </a:prstGeom>
          <a:noFill/>
        </p:spPr>
        <p:txBody>
          <a:bodyPr wrap="none" rtlCol="0">
            <a:spAutoFit/>
          </a:bodyPr>
          <a:lstStyle/>
          <a:p>
            <a:r>
              <a:rPr lang="en-US" dirty="0" smtClean="0"/>
              <a:t>UCLUST</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263368267"/>
              </p:ext>
            </p:extLst>
          </p:nvPr>
        </p:nvGraphicFramePr>
        <p:xfrm>
          <a:off x="228600" y="4561284"/>
          <a:ext cx="6400800" cy="1805940"/>
        </p:xfrm>
        <a:graphic>
          <a:graphicData uri="http://schemas.openxmlformats.org/drawingml/2006/table">
            <a:tbl>
              <a:tblPr firstRow="1" firstCol="1" bandRow="1">
                <a:tableStyleId>{5C22544A-7EE6-4342-B048-85BDC9FD1C3A}</a:tableStyleId>
              </a:tblPr>
              <a:tblGrid>
                <a:gridCol w="1871345"/>
                <a:gridCol w="414655"/>
                <a:gridCol w="400050"/>
                <a:gridCol w="400050"/>
                <a:gridCol w="457200"/>
                <a:gridCol w="571500"/>
                <a:gridCol w="571500"/>
                <a:gridCol w="571500"/>
                <a:gridCol w="571500"/>
                <a:gridCol w="571500"/>
              </a:tblGrid>
              <a:tr h="182880">
                <a:tc>
                  <a:txBody>
                    <a:bodyPr/>
                    <a:lstStyle/>
                    <a:p>
                      <a:pPr algn="l"/>
                      <a:endParaRPr lang="en-US" sz="1050" dirty="0">
                        <a:effectLst/>
                        <a:latin typeface="Times New Roman"/>
                      </a:endParaRPr>
                    </a:p>
                  </a:txBody>
                  <a:tcPr marL="36830" marR="36830" marT="0" marB="0" anchor="ctr"/>
                </a:tc>
                <a:tc>
                  <a:txBody>
                    <a:bodyPr/>
                    <a:lstStyle/>
                    <a:p>
                      <a:pPr marL="0" marR="0" algn="ctr">
                        <a:spcBef>
                          <a:spcPts val="0"/>
                        </a:spcBef>
                        <a:spcAft>
                          <a:spcPts val="0"/>
                        </a:spcAft>
                      </a:pPr>
                      <a:r>
                        <a:rPr lang="en-US" sz="1050">
                          <a:effectLst/>
                        </a:rPr>
                        <a:t>PWC</a:t>
                      </a:r>
                      <a:endParaRPr lang="en-US" sz="1050">
                        <a:effectLst/>
                        <a:latin typeface="Times New Roman"/>
                        <a:ea typeface="宋体"/>
                      </a:endParaRPr>
                    </a:p>
                  </a:txBody>
                  <a:tcPr marL="36830" marR="36830" marT="0" marB="0" anchor="ctr"/>
                </a:tc>
                <a:tc gridSpan="5">
                  <a:txBody>
                    <a:bodyPr/>
                    <a:lstStyle/>
                    <a:p>
                      <a:pPr marL="0" marR="0" algn="ctr">
                        <a:spcBef>
                          <a:spcPts val="0"/>
                        </a:spcBef>
                        <a:spcAft>
                          <a:spcPts val="0"/>
                        </a:spcAft>
                      </a:pPr>
                      <a:r>
                        <a:rPr lang="en-US" sz="1050" dirty="0">
                          <a:effectLst/>
                        </a:rPr>
                        <a:t>UCLUST</a:t>
                      </a:r>
                      <a:endParaRPr lang="en-US" sz="1050" dirty="0">
                        <a:effectLst/>
                        <a:latin typeface="Times New Roman"/>
                        <a:ea typeface="宋体"/>
                      </a:endParaRPr>
                    </a:p>
                  </a:txBody>
                  <a:tcPr marL="36830" marR="3683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050">
                          <a:effectLst/>
                        </a:rPr>
                        <a:t>CDHIT</a:t>
                      </a:r>
                      <a:endParaRPr lang="en-US" sz="1050">
                        <a:effectLst/>
                        <a:latin typeface="Times New Roman"/>
                        <a:ea typeface="宋体"/>
                      </a:endParaRPr>
                    </a:p>
                  </a:txBody>
                  <a:tcPr marL="36830" marR="36830" marT="0" marB="0" anchor="ctr"/>
                </a:tc>
                <a:tc hMerge="1">
                  <a:txBody>
                    <a:bodyPr/>
                    <a:lstStyle/>
                    <a:p>
                      <a:endParaRPr lang="en-US"/>
                    </a:p>
                  </a:txBody>
                  <a:tcPr/>
                </a:tc>
                <a:tc hMerge="1">
                  <a:txBody>
                    <a:bodyPr/>
                    <a:lstStyle/>
                    <a:p>
                      <a:endParaRPr lang="en-US"/>
                    </a:p>
                  </a:txBody>
                  <a:tcPr/>
                </a:tc>
              </a:tr>
              <a:tr h="182880">
                <a:tc>
                  <a:txBody>
                    <a:bodyPr/>
                    <a:lstStyle/>
                    <a:p>
                      <a:pPr marL="0" marR="0" algn="l">
                        <a:spcBef>
                          <a:spcPts val="0"/>
                        </a:spcBef>
                        <a:spcAft>
                          <a:spcPts val="0"/>
                        </a:spcAft>
                      </a:pPr>
                      <a:r>
                        <a:rPr lang="en-US" sz="1050">
                          <a:effectLst/>
                        </a:rPr>
                        <a:t>Hard-cutoff Threshold</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0.75</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0.85</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0.9</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0.95</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0.97</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0.9</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0.95</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0.97</a:t>
                      </a:r>
                      <a:endParaRPr lang="en-US" sz="1050">
                        <a:effectLst/>
                        <a:latin typeface="Times New Roman"/>
                        <a:ea typeface="宋体"/>
                      </a:endParaRPr>
                    </a:p>
                  </a:txBody>
                  <a:tcPr marL="36830" marR="36830" marT="0" marB="0" anchor="ctr"/>
                </a:tc>
              </a:tr>
              <a:tr h="182880">
                <a:tc>
                  <a:txBody>
                    <a:bodyPr/>
                    <a:lstStyle/>
                    <a:p>
                      <a:pPr marL="0" marR="0" algn="l">
                        <a:spcBef>
                          <a:spcPts val="0"/>
                        </a:spcBef>
                        <a:spcAft>
                          <a:spcPts val="0"/>
                        </a:spcAft>
                      </a:pPr>
                      <a:r>
                        <a:rPr lang="en-US" sz="1050">
                          <a:effectLst/>
                        </a:rPr>
                        <a:t>Number of A-clusters (number of clusters contains only one sequence)</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16</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6</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23</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71(10)</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288(77)</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618(208)</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134(16)</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375(95)</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619(206)</a:t>
                      </a:r>
                      <a:endParaRPr lang="en-US" sz="1050">
                        <a:effectLst/>
                        <a:latin typeface="Times New Roman"/>
                        <a:ea typeface="宋体"/>
                      </a:endParaRPr>
                    </a:p>
                  </a:txBody>
                  <a:tcPr marL="36830" marR="36830" marT="0" marB="0" anchor="ctr"/>
                </a:tc>
              </a:tr>
              <a:tr h="182880">
                <a:tc>
                  <a:txBody>
                    <a:bodyPr/>
                    <a:lstStyle/>
                    <a:p>
                      <a:pPr marL="0" marR="0" algn="l">
                        <a:spcBef>
                          <a:spcPts val="0"/>
                        </a:spcBef>
                        <a:spcAft>
                          <a:spcPts val="0"/>
                        </a:spcAft>
                      </a:pPr>
                      <a:r>
                        <a:rPr lang="en-US" sz="1050">
                          <a:effectLst/>
                        </a:rPr>
                        <a:t>Number of clusters uniquely identified</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16</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2</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9</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8</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9</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4</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3</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2</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1</a:t>
                      </a:r>
                      <a:endParaRPr lang="en-US" sz="1050">
                        <a:effectLst/>
                        <a:latin typeface="Times New Roman"/>
                        <a:ea typeface="宋体"/>
                      </a:endParaRPr>
                    </a:p>
                  </a:txBody>
                  <a:tcPr marL="36830" marR="36830" marT="0" marB="0" anchor="ctr"/>
                </a:tc>
              </a:tr>
              <a:tr h="182880">
                <a:tc>
                  <a:txBody>
                    <a:bodyPr/>
                    <a:lstStyle/>
                    <a:p>
                      <a:pPr marL="0" marR="0" algn="l">
                        <a:spcBef>
                          <a:spcPts val="0"/>
                        </a:spcBef>
                        <a:spcAft>
                          <a:spcPts val="0"/>
                        </a:spcAft>
                      </a:pPr>
                      <a:r>
                        <a:rPr lang="en-US" sz="1050">
                          <a:effectLst/>
                        </a:rPr>
                        <a:t>Number of shared A-clusters</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0</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4</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2</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1</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0</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0</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0</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0</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0</a:t>
                      </a:r>
                      <a:endParaRPr lang="en-US" sz="1050">
                        <a:effectLst/>
                        <a:latin typeface="Times New Roman"/>
                        <a:ea typeface="宋体"/>
                      </a:endParaRPr>
                    </a:p>
                  </a:txBody>
                  <a:tcPr marL="36830" marR="36830" marT="0" marB="0" anchor="ctr"/>
                </a:tc>
              </a:tr>
              <a:tr h="182880">
                <a:tc>
                  <a:txBody>
                    <a:bodyPr/>
                    <a:lstStyle/>
                    <a:p>
                      <a:pPr marL="0" marR="0" algn="l">
                        <a:spcBef>
                          <a:spcPts val="0"/>
                        </a:spcBef>
                        <a:spcAft>
                          <a:spcPts val="0"/>
                        </a:spcAft>
                      </a:pPr>
                      <a:r>
                        <a:rPr lang="en-US" sz="1050">
                          <a:effectLst/>
                        </a:rPr>
                        <a:t>Number of A-clusters in one V-cluster</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0</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0</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dirty="0">
                          <a:effectLst/>
                        </a:rPr>
                        <a:t>12</a:t>
                      </a:r>
                      <a:endParaRPr lang="en-US" sz="1050" dirty="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62(10)</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279(77)</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614(208)</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131(16)</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a:effectLst/>
                        </a:rPr>
                        <a:t>373(95)</a:t>
                      </a:r>
                      <a:endParaRPr lang="en-US" sz="1050">
                        <a:effectLst/>
                        <a:latin typeface="Times New Roman"/>
                        <a:ea typeface="宋体"/>
                      </a:endParaRPr>
                    </a:p>
                  </a:txBody>
                  <a:tcPr marL="36830" marR="36830" marT="0" marB="0" anchor="ctr"/>
                </a:tc>
                <a:tc>
                  <a:txBody>
                    <a:bodyPr/>
                    <a:lstStyle/>
                    <a:p>
                      <a:pPr marL="0" marR="0" algn="ctr">
                        <a:spcBef>
                          <a:spcPts val="0"/>
                        </a:spcBef>
                        <a:spcAft>
                          <a:spcPts val="0"/>
                        </a:spcAft>
                      </a:pPr>
                      <a:r>
                        <a:rPr lang="en-US" sz="1050" dirty="0">
                          <a:effectLst/>
                        </a:rPr>
                        <a:t>618(206)</a:t>
                      </a:r>
                      <a:endParaRPr lang="en-US" sz="1050" dirty="0">
                        <a:effectLst/>
                        <a:latin typeface="Times New Roman"/>
                        <a:ea typeface="宋体"/>
                      </a:endParaRPr>
                    </a:p>
                  </a:txBody>
                  <a:tcPr marL="36830" marR="36830" marT="0" marB="0" anchor="ctr"/>
                </a:tc>
              </a:tr>
            </a:tbl>
          </a:graphicData>
        </a:graphic>
      </p:graphicFrame>
    </p:spTree>
    <p:extLst>
      <p:ext uri="{BB962C8B-B14F-4D97-AF65-F5344CB8AC3E}">
        <p14:creationId xmlns:p14="http://schemas.microsoft.com/office/powerpoint/2010/main" val="986318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HE-MI </a:t>
            </a:r>
            <a:r>
              <a:rPr lang="en-US" dirty="0" err="1" smtClean="0"/>
              <a:t>vs</a:t>
            </a:r>
            <a:r>
              <a:rPr lang="en-US" dirty="0" smtClean="0"/>
              <a:t> MI-MDS/HI-MI</a:t>
            </a:r>
            <a:endParaRPr lang="en-US" dirty="0"/>
          </a:p>
        </p:txBody>
      </p:sp>
      <p:sp>
        <p:nvSpPr>
          <p:cNvPr id="3" name="Content Placeholder 2"/>
          <p:cNvSpPr>
            <a:spLocks noGrp="1"/>
          </p:cNvSpPr>
          <p:nvPr>
            <p:ph idx="1"/>
          </p:nvPr>
        </p:nvSpPr>
        <p:spPr/>
        <p:txBody>
          <a:bodyPr/>
          <a:lstStyle/>
          <a:p>
            <a:r>
              <a:rPr lang="en-US" dirty="0" smtClean="0"/>
              <a:t>Input set: 100k subset from 1.1 million data</a:t>
            </a:r>
          </a:p>
          <a:p>
            <a:r>
              <a:rPr lang="en-US" dirty="0" smtClean="0"/>
              <a:t>Environment: 32 nodes (256 cores) from </a:t>
            </a:r>
            <a:r>
              <a:rPr lang="en-US" dirty="0" err="1" smtClean="0"/>
              <a:t>PolarGrid</a:t>
            </a:r>
            <a:endParaRPr lang="en-US" dirty="0" smtClean="0"/>
          </a:p>
          <a:p>
            <a:r>
              <a:rPr lang="en-US" dirty="0" smtClean="0"/>
              <a:t>Compared time and normalized stress value: </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2286000" y="3284220"/>
                <a:ext cx="3691074" cy="7997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𝜎</m:t>
                      </m:r>
                      <m:d>
                        <m:dPr>
                          <m:ctrlPr>
                            <a:rPr lang="en-US" i="1">
                              <a:latin typeface="Cambria Math"/>
                            </a:rPr>
                          </m:ctrlPr>
                        </m:dPr>
                        <m:e>
                          <m:r>
                            <a:rPr lang="en-US" i="1">
                              <a:latin typeface="Cambria Math"/>
                            </a:rPr>
                            <m:t>𝑋</m:t>
                          </m:r>
                        </m:e>
                      </m:d>
                      <m:r>
                        <a:rPr lang="en-US" i="1">
                          <a:latin typeface="Cambria Math"/>
                        </a:rPr>
                        <m:t>=</m:t>
                      </m:r>
                      <m:nary>
                        <m:naryPr>
                          <m:chr m:val="∑"/>
                          <m:limLoc m:val="undOvr"/>
                          <m:supHide m:val="on"/>
                          <m:ctrlPr>
                            <a:rPr lang="en-US" i="1">
                              <a:latin typeface="Cambria Math"/>
                            </a:rPr>
                          </m:ctrlPr>
                        </m:naryPr>
                        <m:sub>
                          <m:r>
                            <a:rPr lang="en-US" i="1">
                              <a:latin typeface="Cambria Math"/>
                            </a:rPr>
                            <m:t>𝑖</m:t>
                          </m:r>
                          <m:r>
                            <a:rPr lang="en-US" i="1">
                              <a:latin typeface="Cambria Math"/>
                            </a:rPr>
                            <m:t>&lt;</m:t>
                          </m:r>
                          <m:r>
                            <a:rPr lang="en-US" i="1">
                              <a:latin typeface="Cambria Math"/>
                            </a:rPr>
                            <m:t>𝑗</m:t>
                          </m:r>
                          <m:r>
                            <a:rPr lang="en-US" i="1">
                              <a:latin typeface="Cambria Math"/>
                            </a:rPr>
                            <m:t>≤</m:t>
                          </m:r>
                          <m:r>
                            <a:rPr lang="en-US" i="1">
                              <a:latin typeface="Cambria Math"/>
                            </a:rPr>
                            <m:t>𝑁</m:t>
                          </m:r>
                        </m:sub>
                        <m:sup/>
                        <m:e>
                          <m:f>
                            <m:fPr>
                              <m:ctrlPr>
                                <a:rPr lang="en-US" i="1">
                                  <a:latin typeface="Cambria Math"/>
                                </a:rPr>
                              </m:ctrlPr>
                            </m:fPr>
                            <m:num>
                              <m:r>
                                <a:rPr lang="en-US" i="1">
                                  <a:latin typeface="Cambria Math"/>
                                </a:rPr>
                                <m:t>1</m:t>
                              </m:r>
                            </m:num>
                            <m:den>
                              <m:nary>
                                <m:naryPr>
                                  <m:chr m:val="∑"/>
                                  <m:limLoc m:val="undOvr"/>
                                  <m:supHide m:val="on"/>
                                  <m:ctrlPr>
                                    <a:rPr lang="en-US" i="1">
                                      <a:latin typeface="Cambria Math"/>
                                    </a:rPr>
                                  </m:ctrlPr>
                                </m:naryPr>
                                <m:sub>
                                  <m:r>
                                    <a:rPr lang="en-US" i="1">
                                      <a:latin typeface="Cambria Math"/>
                                    </a:rPr>
                                    <m:t>𝑖</m:t>
                                  </m:r>
                                  <m:r>
                                    <a:rPr lang="en-US" i="1">
                                      <a:latin typeface="Cambria Math"/>
                                    </a:rPr>
                                    <m:t>&lt;</m:t>
                                  </m:r>
                                  <m:r>
                                    <a:rPr lang="en-US" i="1">
                                      <a:latin typeface="Cambria Math"/>
                                    </a:rPr>
                                    <m:t>𝑗</m:t>
                                  </m:r>
                                </m:sub>
                                <m:sup/>
                                <m:e>
                                  <m:sSub>
                                    <m:sSubPr>
                                      <m:ctrlPr>
                                        <a:rPr lang="en-US" i="1">
                                          <a:latin typeface="Cambria Math"/>
                                        </a:rPr>
                                      </m:ctrlPr>
                                    </m:sSubPr>
                                    <m:e>
                                      <m:r>
                                        <a:rPr lang="en-US" i="1">
                                          <a:latin typeface="Cambria Math"/>
                                        </a:rPr>
                                        <m:t>𝛿</m:t>
                                      </m:r>
                                    </m:e>
                                    <m:sub>
                                      <m:r>
                                        <a:rPr lang="en-US" i="1">
                                          <a:latin typeface="Cambria Math"/>
                                        </a:rPr>
                                        <m:t>𝑖𝑗</m:t>
                                      </m:r>
                                    </m:sub>
                                  </m:sSub>
                                </m:e>
                              </m:nary>
                            </m:den>
                          </m:f>
                        </m:e>
                      </m:nary>
                      <m:sSup>
                        <m:sSupPr>
                          <m:ctrlPr>
                            <a:rPr lang="en-US" i="1">
                              <a:latin typeface="Cambria Math"/>
                            </a:rPr>
                          </m:ctrlPr>
                        </m:sSupPr>
                        <m:e>
                          <m:r>
                            <a:rPr lang="en-US" i="1">
                              <a:latin typeface="Cambria Math"/>
                            </a:rPr>
                            <m:t>(</m:t>
                          </m:r>
                          <m:sSub>
                            <m:sSubPr>
                              <m:ctrlPr>
                                <a:rPr lang="en-US" i="1">
                                  <a:latin typeface="Cambria Math"/>
                                </a:rPr>
                              </m:ctrlPr>
                            </m:sSubPr>
                            <m:e>
                              <m:r>
                                <a:rPr lang="en-US" i="1">
                                  <a:latin typeface="Cambria Math"/>
                                </a:rPr>
                                <m:t>𝑑</m:t>
                              </m:r>
                            </m:e>
                            <m:sub>
                              <m:r>
                                <a:rPr lang="en-US" i="1">
                                  <a:latin typeface="Cambria Math"/>
                                </a:rPr>
                                <m:t>𝑖𝑗</m:t>
                              </m:r>
                            </m:sub>
                          </m:sSub>
                          <m:r>
                            <a:rPr lang="en-US" i="1">
                              <a:latin typeface="Cambria Math"/>
                            </a:rPr>
                            <m:t>(</m:t>
                          </m:r>
                          <m:r>
                            <a:rPr lang="en-US" i="1">
                              <a:latin typeface="Cambria Math"/>
                            </a:rPr>
                            <m:t>𝑋</m:t>
                          </m:r>
                          <m:r>
                            <a:rPr lang="en-US" i="1">
                              <a:latin typeface="Cambria Math"/>
                            </a:rPr>
                            <m:t>)−</m:t>
                          </m:r>
                          <m:sSub>
                            <m:sSubPr>
                              <m:ctrlPr>
                                <a:rPr lang="en-US" i="1">
                                  <a:latin typeface="Cambria Math"/>
                                </a:rPr>
                              </m:ctrlPr>
                            </m:sSubPr>
                            <m:e>
                              <m:r>
                                <a:rPr lang="en-US" i="1">
                                  <a:latin typeface="Cambria Math"/>
                                </a:rPr>
                                <m:t>𝛿</m:t>
                              </m:r>
                            </m:e>
                            <m:sub>
                              <m:r>
                                <a:rPr lang="en-US" i="1">
                                  <a:latin typeface="Cambria Math"/>
                                </a:rPr>
                                <m:t>𝑖𝑗</m:t>
                              </m:r>
                            </m:sub>
                          </m:sSub>
                          <m:r>
                            <a:rPr lang="en-US" i="1">
                              <a:latin typeface="Cambria Math"/>
                            </a:rPr>
                            <m:t>)</m:t>
                          </m:r>
                        </m:e>
                        <m:sup>
                          <m:r>
                            <a:rPr lang="en-US" i="1">
                              <a:latin typeface="Cambria Math"/>
                            </a:rPr>
                            <m:t>2</m:t>
                          </m:r>
                        </m:sup>
                      </m:sSup>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286000" y="3284220"/>
                <a:ext cx="3691074" cy="799771"/>
              </a:xfrm>
              <a:prstGeom prst="rect">
                <a:avLst/>
              </a:prstGeom>
              <a:blipFill rotWithShape="1">
                <a:blip r:embed="rId2"/>
                <a:stretch>
                  <a:fillRect/>
                </a:stretch>
              </a:blipFill>
            </p:spPr>
            <p:txBody>
              <a:bodyPr/>
              <a:lstStyle/>
              <a:p>
                <a:r>
                  <a:rPr lang="en-US">
                    <a:noFill/>
                  </a:rPr>
                  <a:t> </a:t>
                </a:r>
              </a:p>
            </p:txBody>
          </p:sp>
        </mc:Fallback>
      </mc:AlternateContent>
      <p:graphicFrame>
        <p:nvGraphicFramePr>
          <p:cNvPr id="5" name="Chart 4"/>
          <p:cNvGraphicFramePr/>
          <p:nvPr>
            <p:extLst>
              <p:ext uri="{D42A27DB-BD31-4B8C-83A1-F6EECF244321}">
                <p14:modId xmlns:p14="http://schemas.microsoft.com/office/powerpoint/2010/main" val="2141373389"/>
              </p:ext>
            </p:extLst>
          </p:nvPr>
        </p:nvGraphicFramePr>
        <p:xfrm>
          <a:off x="800100" y="4191000"/>
          <a:ext cx="29718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617984554"/>
              </p:ext>
            </p:extLst>
          </p:nvPr>
        </p:nvGraphicFramePr>
        <p:xfrm>
          <a:off x="4876800" y="4191000"/>
          <a:ext cx="2865120" cy="2209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94609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Solve Taxonomy independent analysis problem for millions of data</a:t>
            </a:r>
            <a:r>
              <a:rPr lang="en-US" dirty="0"/>
              <a:t> </a:t>
            </a:r>
            <a:r>
              <a:rPr lang="en-US" dirty="0" smtClean="0"/>
              <a:t>with a high accuracy solution.</a:t>
            </a:r>
          </a:p>
          <a:p>
            <a:r>
              <a:rPr lang="en-US" dirty="0" smtClean="0"/>
              <a:t>Introduction to DACIDR</a:t>
            </a:r>
          </a:p>
          <a:p>
            <a:pPr lvl="1"/>
            <a:r>
              <a:rPr lang="en-US" dirty="0" smtClean="0"/>
              <a:t>All-pair sequence alignment</a:t>
            </a:r>
          </a:p>
          <a:p>
            <a:pPr lvl="1"/>
            <a:r>
              <a:rPr lang="en-US" dirty="0" smtClean="0"/>
              <a:t>Pairwise Clustering and Multidimensional Scaling</a:t>
            </a:r>
          </a:p>
          <a:p>
            <a:pPr lvl="1"/>
            <a:r>
              <a:rPr lang="en-US" dirty="0" smtClean="0"/>
              <a:t>Interpolation</a:t>
            </a:r>
          </a:p>
          <a:p>
            <a:pPr lvl="1"/>
            <a:r>
              <a:rPr lang="en-US" dirty="0" smtClean="0"/>
              <a:t>Visualization</a:t>
            </a:r>
          </a:p>
          <a:p>
            <a:r>
              <a:rPr lang="en-US" dirty="0" smtClean="0"/>
              <a:t>SSP-Tree</a:t>
            </a:r>
          </a:p>
          <a:p>
            <a:r>
              <a:rPr lang="en-US" dirty="0" smtClean="0"/>
              <a:t>Experiments</a:t>
            </a:r>
            <a:endParaRPr lang="en-US" dirty="0"/>
          </a:p>
        </p:txBody>
      </p:sp>
    </p:spTree>
    <p:extLst>
      <p:ext uri="{BB962C8B-B14F-4D97-AF65-F5344CB8AC3E}">
        <p14:creationId xmlns:p14="http://schemas.microsoft.com/office/powerpoint/2010/main" val="3473732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By using SSP-Tree inside DACIDR, we </a:t>
            </a:r>
            <a:r>
              <a:rPr lang="en-US" dirty="0" err="1" smtClean="0"/>
              <a:t>sucessfully</a:t>
            </a:r>
            <a:r>
              <a:rPr lang="en-US" dirty="0" smtClean="0"/>
              <a:t> clustered and visualized 1.1 million 16S </a:t>
            </a:r>
            <a:r>
              <a:rPr lang="en-US" dirty="0" err="1" smtClean="0"/>
              <a:t>rRNA</a:t>
            </a:r>
            <a:r>
              <a:rPr lang="en-US" dirty="0" smtClean="0"/>
              <a:t> data</a:t>
            </a:r>
          </a:p>
          <a:p>
            <a:r>
              <a:rPr lang="en-US" dirty="0" smtClean="0"/>
              <a:t>Distance measurement is important in clustering and visualization as SW and NW will give quite different answers when sequence lengths varies.</a:t>
            </a:r>
          </a:p>
          <a:p>
            <a:r>
              <a:rPr lang="en-US" dirty="0" smtClean="0"/>
              <a:t>DA-PWC performs much better than UCLUST/CDHIT</a:t>
            </a:r>
          </a:p>
          <a:p>
            <a:r>
              <a:rPr lang="en-US" dirty="0" smtClean="0"/>
              <a:t>HE-MI has a slight higher stress value than MI-MDS, but is almost 100 times faster than the latter one, which makes it suitable for massive scale dataset.</a:t>
            </a:r>
            <a:endParaRPr lang="en-US" dirty="0"/>
          </a:p>
        </p:txBody>
      </p:sp>
    </p:spTree>
    <p:extLst>
      <p:ext uri="{BB962C8B-B14F-4D97-AF65-F5344CB8AC3E}">
        <p14:creationId xmlns:p14="http://schemas.microsoft.com/office/powerpoint/2010/main" val="3321889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Futurework</a:t>
            </a:r>
            <a:endParaRPr lang="en-US" dirty="0"/>
          </a:p>
        </p:txBody>
      </p:sp>
      <p:sp>
        <p:nvSpPr>
          <p:cNvPr id="3" name="Content Placeholder 2"/>
          <p:cNvSpPr>
            <a:spLocks noGrp="1"/>
          </p:cNvSpPr>
          <p:nvPr>
            <p:ph idx="1"/>
          </p:nvPr>
        </p:nvSpPr>
        <p:spPr/>
        <p:txBody>
          <a:bodyPr/>
          <a:lstStyle/>
          <a:p>
            <a:r>
              <a:rPr lang="en-US" dirty="0" smtClean="0"/>
              <a:t>We are experimenting using different techniques choosing reference set from the clustering result we have.</a:t>
            </a:r>
          </a:p>
          <a:p>
            <a:r>
              <a:rPr lang="en-US" dirty="0" smtClean="0"/>
              <a:t>To do further study about the taxonomy-independent clustering result we have, phylogenetic tree are generated with some sequences selected from known samples.</a:t>
            </a:r>
          </a:p>
          <a:p>
            <a:r>
              <a:rPr lang="en-US" dirty="0" smtClean="0"/>
              <a:t>Visualized phylogenetic tree in 3D to help biologist better understand it.</a:t>
            </a:r>
          </a:p>
          <a:p>
            <a:endParaRPr lang="en-US" dirty="0"/>
          </a:p>
        </p:txBody>
      </p:sp>
    </p:spTree>
    <p:extLst>
      <p:ext uri="{BB962C8B-B14F-4D97-AF65-F5344CB8AC3E}">
        <p14:creationId xmlns:p14="http://schemas.microsoft.com/office/powerpoint/2010/main" val="2676343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2327900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ounded Rectangle 221"/>
          <p:cNvSpPr/>
          <p:nvPr/>
        </p:nvSpPr>
        <p:spPr>
          <a:xfrm>
            <a:off x="533400" y="2438400"/>
            <a:ext cx="1524000" cy="3124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737477" y="838200"/>
            <a:ext cx="8229600" cy="850391"/>
          </a:xfrm>
        </p:spPr>
        <p:txBody>
          <a:bodyPr>
            <a:normAutofit fontScale="90000"/>
          </a:bodyPr>
          <a:lstStyle/>
          <a:p>
            <a:r>
              <a:rPr lang="en-US" dirty="0" smtClean="0"/>
              <a:t>DACIDR                             Flow Chart</a:t>
            </a:r>
            <a:endParaRPr lang="en-US" dirty="0"/>
          </a:p>
        </p:txBody>
      </p:sp>
      <p:sp>
        <p:nvSpPr>
          <p:cNvPr id="4" name="Flowchart: Multidocument 3"/>
          <p:cNvSpPr/>
          <p:nvPr/>
        </p:nvSpPr>
        <p:spPr>
          <a:xfrm>
            <a:off x="4030980" y="990600"/>
            <a:ext cx="838200" cy="906103"/>
          </a:xfrm>
          <a:prstGeom prst="flowChartMultidocumen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16S </a:t>
            </a:r>
            <a:r>
              <a:rPr lang="en-US" sz="1200" b="1" dirty="0" err="1" smtClean="0">
                <a:solidFill>
                  <a:schemeClr val="bg1">
                    <a:lumMod val="95000"/>
                  </a:schemeClr>
                </a:solidFill>
                <a:latin typeface="+mj-lt"/>
                <a:cs typeface="Times New Roman" pitchFamily="18" charset="0"/>
              </a:rPr>
              <a:t>rRNA</a:t>
            </a:r>
            <a:r>
              <a:rPr lang="en-US" sz="1200" b="1" dirty="0" smtClean="0">
                <a:solidFill>
                  <a:schemeClr val="bg1">
                    <a:lumMod val="95000"/>
                  </a:schemeClr>
                </a:solidFill>
                <a:latin typeface="+mj-lt"/>
                <a:cs typeface="Times New Roman" pitchFamily="18" charset="0"/>
              </a:rPr>
              <a:t> Data</a:t>
            </a:r>
            <a:endParaRPr lang="en-US" sz="1200" b="1" dirty="0">
              <a:solidFill>
                <a:schemeClr val="bg1">
                  <a:lumMod val="95000"/>
                </a:schemeClr>
              </a:solidFill>
              <a:latin typeface="+mj-lt"/>
              <a:cs typeface="Times New Roman" pitchFamily="18" charset="0"/>
            </a:endParaRPr>
          </a:p>
        </p:txBody>
      </p:sp>
      <p:sp>
        <p:nvSpPr>
          <p:cNvPr id="5" name="Flowchart: Process 4"/>
          <p:cNvSpPr/>
          <p:nvPr/>
        </p:nvSpPr>
        <p:spPr>
          <a:xfrm>
            <a:off x="779915" y="3628294"/>
            <a:ext cx="9906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All-Pair Sequence Alignment</a:t>
            </a:r>
            <a:endParaRPr lang="en-US" sz="1200" b="1" dirty="0">
              <a:solidFill>
                <a:schemeClr val="bg1">
                  <a:lumMod val="95000"/>
                </a:schemeClr>
              </a:solidFill>
              <a:latin typeface="+mj-lt"/>
              <a:cs typeface="Times New Roman" pitchFamily="18" charset="0"/>
            </a:endParaRPr>
          </a:p>
        </p:txBody>
      </p:sp>
      <p:sp>
        <p:nvSpPr>
          <p:cNvPr id="6" name="Flowchart: Process 5"/>
          <p:cNvSpPr/>
          <p:nvPr/>
        </p:nvSpPr>
        <p:spPr>
          <a:xfrm>
            <a:off x="6562534" y="4676092"/>
            <a:ext cx="1447800" cy="518587"/>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Heuristic Interpolation</a:t>
            </a:r>
            <a:endParaRPr lang="en-US" sz="1200" b="1" dirty="0">
              <a:solidFill>
                <a:schemeClr val="bg1">
                  <a:lumMod val="95000"/>
                </a:schemeClr>
              </a:solidFill>
              <a:latin typeface="+mj-lt"/>
              <a:cs typeface="Times New Roman" pitchFamily="18" charset="0"/>
            </a:endParaRPr>
          </a:p>
        </p:txBody>
      </p:sp>
      <p:sp>
        <p:nvSpPr>
          <p:cNvPr id="7" name="Flowchart: Process 6"/>
          <p:cNvSpPr/>
          <p:nvPr/>
        </p:nvSpPr>
        <p:spPr>
          <a:xfrm>
            <a:off x="2971800" y="3581400"/>
            <a:ext cx="9906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Pairwise Clustering</a:t>
            </a:r>
            <a:endParaRPr lang="en-US" sz="1200" b="1" dirty="0">
              <a:solidFill>
                <a:schemeClr val="bg1">
                  <a:lumMod val="95000"/>
                </a:schemeClr>
              </a:solidFill>
              <a:latin typeface="+mj-lt"/>
              <a:cs typeface="Times New Roman" pitchFamily="18" charset="0"/>
            </a:endParaRPr>
          </a:p>
        </p:txBody>
      </p:sp>
      <p:sp>
        <p:nvSpPr>
          <p:cNvPr id="8" name="Flowchart: Process 7"/>
          <p:cNvSpPr/>
          <p:nvPr/>
        </p:nvSpPr>
        <p:spPr>
          <a:xfrm>
            <a:off x="2781300" y="4632048"/>
            <a:ext cx="13716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Multidimensional Scaling</a:t>
            </a:r>
            <a:endParaRPr lang="en-US" sz="1200" b="1" dirty="0">
              <a:solidFill>
                <a:schemeClr val="bg1">
                  <a:lumMod val="95000"/>
                </a:schemeClr>
              </a:solidFill>
              <a:latin typeface="+mj-lt"/>
              <a:cs typeface="Times New Roman" pitchFamily="18" charset="0"/>
            </a:endParaRPr>
          </a:p>
        </p:txBody>
      </p:sp>
      <p:sp>
        <p:nvSpPr>
          <p:cNvPr id="9" name="Flowchart: Document 8"/>
          <p:cNvSpPr/>
          <p:nvPr/>
        </p:nvSpPr>
        <p:spPr>
          <a:xfrm>
            <a:off x="737477" y="4593948"/>
            <a:ext cx="1075477" cy="685800"/>
          </a:xfrm>
          <a:prstGeom prst="flowChartDocumen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Dissimilarity Matrix</a:t>
            </a:r>
            <a:endParaRPr lang="en-US" sz="1200" b="1" dirty="0">
              <a:solidFill>
                <a:schemeClr val="bg1">
                  <a:lumMod val="95000"/>
                </a:schemeClr>
              </a:solidFill>
              <a:latin typeface="+mj-lt"/>
              <a:cs typeface="Times New Roman" pitchFamily="18" charset="0"/>
            </a:endParaRPr>
          </a:p>
        </p:txBody>
      </p:sp>
      <p:sp>
        <p:nvSpPr>
          <p:cNvPr id="10" name="Flowchart: Document 9"/>
          <p:cNvSpPr/>
          <p:nvPr/>
        </p:nvSpPr>
        <p:spPr>
          <a:xfrm>
            <a:off x="5067300" y="4532584"/>
            <a:ext cx="1009650" cy="821227"/>
          </a:xfrm>
          <a:prstGeom prst="flowChartDocumen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Sample Clustering Result</a:t>
            </a:r>
          </a:p>
        </p:txBody>
      </p:sp>
      <p:sp>
        <p:nvSpPr>
          <p:cNvPr id="11" name="Flowchart: Multidocument 10"/>
          <p:cNvSpPr/>
          <p:nvPr/>
        </p:nvSpPr>
        <p:spPr>
          <a:xfrm>
            <a:off x="6562534" y="5727131"/>
            <a:ext cx="1255649" cy="909050"/>
          </a:xfrm>
          <a:prstGeom prst="flowChartMultidocumen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Target Dimension Result</a:t>
            </a:r>
            <a:endParaRPr lang="en-US" sz="1200" b="1" dirty="0">
              <a:solidFill>
                <a:schemeClr val="bg1">
                  <a:lumMod val="95000"/>
                </a:schemeClr>
              </a:solidFill>
              <a:latin typeface="+mj-lt"/>
              <a:cs typeface="Times New Roman" pitchFamily="18" charset="0"/>
            </a:endParaRPr>
          </a:p>
        </p:txBody>
      </p:sp>
      <p:sp>
        <p:nvSpPr>
          <p:cNvPr id="12" name="Flowchart: Process 11"/>
          <p:cNvSpPr/>
          <p:nvPr/>
        </p:nvSpPr>
        <p:spPr>
          <a:xfrm>
            <a:off x="3802380" y="5876856"/>
            <a:ext cx="12954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Visualization</a:t>
            </a:r>
            <a:endParaRPr lang="en-US" sz="1200" b="1" dirty="0">
              <a:solidFill>
                <a:schemeClr val="bg1">
                  <a:lumMod val="95000"/>
                </a:schemeClr>
              </a:solidFill>
              <a:latin typeface="+mj-lt"/>
              <a:cs typeface="Times New Roman" pitchFamily="18" charset="0"/>
            </a:endParaRPr>
          </a:p>
        </p:txBody>
      </p:sp>
      <p:cxnSp>
        <p:nvCxnSpPr>
          <p:cNvPr id="13" name="Elbow Connector 12"/>
          <p:cNvCxnSpPr>
            <a:stCxn id="4" idx="2"/>
            <a:endCxn id="60" idx="0"/>
          </p:cNvCxnSpPr>
          <p:nvPr/>
        </p:nvCxnSpPr>
        <p:spPr>
          <a:xfrm rot="5400000">
            <a:off x="2476001" y="777554"/>
            <a:ext cx="830958" cy="3000629"/>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4" name="Elbow Connector 13"/>
          <p:cNvCxnSpPr>
            <a:stCxn id="4" idx="2"/>
            <a:endCxn id="59" idx="0"/>
          </p:cNvCxnSpPr>
          <p:nvPr/>
        </p:nvCxnSpPr>
        <p:spPr>
          <a:xfrm rot="16200000" flipH="1">
            <a:off x="5466371" y="787811"/>
            <a:ext cx="861436" cy="3010591"/>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Elbow Connector 14"/>
          <p:cNvCxnSpPr>
            <a:stCxn id="5" idx="2"/>
            <a:endCxn id="9" idx="0"/>
          </p:cNvCxnSpPr>
          <p:nvPr/>
        </p:nvCxnSpPr>
        <p:spPr>
          <a:xfrm rot="16200000" flipH="1">
            <a:off x="1097188" y="4415920"/>
            <a:ext cx="356054" cy="1"/>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6" name="Elbow Connector 15"/>
          <p:cNvCxnSpPr>
            <a:stCxn id="9" idx="3"/>
            <a:endCxn id="7" idx="1"/>
          </p:cNvCxnSpPr>
          <p:nvPr/>
        </p:nvCxnSpPr>
        <p:spPr>
          <a:xfrm flipV="1">
            <a:off x="1812954" y="3886200"/>
            <a:ext cx="1158846" cy="1050648"/>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7" name="Elbow Connector 16"/>
          <p:cNvCxnSpPr>
            <a:stCxn id="9" idx="3"/>
            <a:endCxn id="8" idx="1"/>
          </p:cNvCxnSpPr>
          <p:nvPr/>
        </p:nvCxnSpPr>
        <p:spPr>
          <a:xfrm>
            <a:off x="1812954" y="4936848"/>
            <a:ext cx="968346" cy="12700"/>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8" name="Elbow Connector 17"/>
          <p:cNvCxnSpPr>
            <a:stCxn id="7" idx="3"/>
            <a:endCxn id="10" idx="1"/>
          </p:cNvCxnSpPr>
          <p:nvPr/>
        </p:nvCxnSpPr>
        <p:spPr>
          <a:xfrm>
            <a:off x="3962400" y="3886200"/>
            <a:ext cx="1104900" cy="1056998"/>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9" name="Elbow Connector 18"/>
          <p:cNvCxnSpPr>
            <a:stCxn id="8" idx="3"/>
            <a:endCxn id="10" idx="1"/>
          </p:cNvCxnSpPr>
          <p:nvPr/>
        </p:nvCxnSpPr>
        <p:spPr>
          <a:xfrm>
            <a:off x="4152900" y="4936848"/>
            <a:ext cx="914400" cy="6350"/>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0" name="Elbow Connector 19"/>
          <p:cNvCxnSpPr>
            <a:stCxn id="10" idx="3"/>
            <a:endCxn id="6" idx="1"/>
          </p:cNvCxnSpPr>
          <p:nvPr/>
        </p:nvCxnSpPr>
        <p:spPr>
          <a:xfrm flipV="1">
            <a:off x="6076950" y="4935386"/>
            <a:ext cx="485584" cy="7812"/>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1" name="Elbow Connector 20"/>
          <p:cNvCxnSpPr>
            <a:stCxn id="6" idx="2"/>
            <a:endCxn id="11" idx="0"/>
          </p:cNvCxnSpPr>
          <p:nvPr/>
        </p:nvCxnSpPr>
        <p:spPr>
          <a:xfrm rot="5400000">
            <a:off x="7015363" y="5456060"/>
            <a:ext cx="532452" cy="9691"/>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Elbow Connector 21"/>
          <p:cNvCxnSpPr>
            <a:stCxn id="11" idx="1"/>
            <a:endCxn id="12" idx="3"/>
          </p:cNvCxnSpPr>
          <p:nvPr/>
        </p:nvCxnSpPr>
        <p:spPr>
          <a:xfrm rot="10800000">
            <a:off x="5097780" y="6181656"/>
            <a:ext cx="1464754" cy="12700"/>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59" name="Flowchart: Multidocument 58"/>
          <p:cNvSpPr/>
          <p:nvPr/>
        </p:nvSpPr>
        <p:spPr>
          <a:xfrm>
            <a:off x="6925620" y="2723825"/>
            <a:ext cx="838200" cy="906103"/>
          </a:xfrm>
          <a:prstGeom prst="flowChartMultidocumen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Out-sample Set</a:t>
            </a:r>
            <a:endParaRPr lang="en-US" sz="1200" b="1" dirty="0">
              <a:solidFill>
                <a:schemeClr val="bg1">
                  <a:lumMod val="95000"/>
                </a:schemeClr>
              </a:solidFill>
              <a:latin typeface="+mj-lt"/>
              <a:cs typeface="Times New Roman" pitchFamily="18" charset="0"/>
            </a:endParaRPr>
          </a:p>
        </p:txBody>
      </p:sp>
      <p:sp>
        <p:nvSpPr>
          <p:cNvPr id="60" name="Flowchart: Multidocument 59"/>
          <p:cNvSpPr/>
          <p:nvPr/>
        </p:nvSpPr>
        <p:spPr>
          <a:xfrm>
            <a:off x="914400" y="2693347"/>
            <a:ext cx="838200" cy="644213"/>
          </a:xfrm>
          <a:prstGeom prst="flowChartMultidocumen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Sample Set</a:t>
            </a:r>
            <a:endParaRPr lang="en-US" sz="1200" b="1" dirty="0">
              <a:solidFill>
                <a:schemeClr val="bg1">
                  <a:lumMod val="95000"/>
                </a:schemeClr>
              </a:solidFill>
              <a:latin typeface="+mj-lt"/>
              <a:cs typeface="Times New Roman" pitchFamily="18" charset="0"/>
            </a:endParaRPr>
          </a:p>
        </p:txBody>
      </p:sp>
      <p:cxnSp>
        <p:nvCxnSpPr>
          <p:cNvPr id="64" name="Elbow Connector 63"/>
          <p:cNvCxnSpPr>
            <a:stCxn id="60" idx="2"/>
            <a:endCxn id="5" idx="0"/>
          </p:cNvCxnSpPr>
          <p:nvPr/>
        </p:nvCxnSpPr>
        <p:spPr>
          <a:xfrm rot="16200000" flipH="1">
            <a:off x="1117649" y="3470727"/>
            <a:ext cx="315131" cy="1"/>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5" name="Elbow Connector 64"/>
          <p:cNvCxnSpPr>
            <a:stCxn id="59" idx="2"/>
            <a:endCxn id="6" idx="0"/>
          </p:cNvCxnSpPr>
          <p:nvPr/>
        </p:nvCxnSpPr>
        <p:spPr>
          <a:xfrm rot="5400000">
            <a:off x="6746195" y="4135853"/>
            <a:ext cx="1080478" cy="12700"/>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18" name="Elbow Connector 217"/>
          <p:cNvCxnSpPr>
            <a:stCxn id="12" idx="1"/>
          </p:cNvCxnSpPr>
          <p:nvPr/>
        </p:nvCxnSpPr>
        <p:spPr>
          <a:xfrm rot="10800000">
            <a:off x="2392378" y="6168254"/>
            <a:ext cx="1410003" cy="13402"/>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221" name="Oval 220"/>
          <p:cNvSpPr/>
          <p:nvPr/>
        </p:nvSpPr>
        <p:spPr>
          <a:xfrm>
            <a:off x="737477" y="5727132"/>
            <a:ext cx="1654901" cy="82606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Further Analysis</a:t>
            </a:r>
            <a:endParaRPr lang="en-US" dirty="0"/>
          </a:p>
        </p:txBody>
      </p:sp>
    </p:spTree>
    <p:extLst>
      <p:ext uri="{BB962C8B-B14F-4D97-AF65-F5344CB8AC3E}">
        <p14:creationId xmlns:p14="http://schemas.microsoft.com/office/powerpoint/2010/main" val="301239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2"/>
                                        </p:tgtEl>
                                      </p:cBhvr>
                                    </p:animEffect>
                                    <p:set>
                                      <p:cBhvr>
                                        <p:cTn id="53" dur="1" fill="hold">
                                          <p:stCondLst>
                                            <p:cond delay="499"/>
                                          </p:stCondLst>
                                        </p:cTn>
                                        <p:tgtEl>
                                          <p:spTgt spid="22"/>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59"/>
                                        </p:tgtEl>
                                      </p:cBhvr>
                                    </p:animEffect>
                                    <p:set>
                                      <p:cBhvr>
                                        <p:cTn id="56" dur="1" fill="hold">
                                          <p:stCondLst>
                                            <p:cond delay="499"/>
                                          </p:stCondLst>
                                        </p:cTn>
                                        <p:tgtEl>
                                          <p:spTgt spid="5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5"/>
                                        </p:tgtEl>
                                      </p:cBhvr>
                                    </p:animEffect>
                                    <p:set>
                                      <p:cBhvr>
                                        <p:cTn id="59" dur="1" fill="hold">
                                          <p:stCondLst>
                                            <p:cond delay="499"/>
                                          </p:stCondLst>
                                        </p:cTn>
                                        <p:tgtEl>
                                          <p:spTgt spid="65"/>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18"/>
                                        </p:tgtEl>
                                      </p:cBhvr>
                                    </p:animEffect>
                                    <p:set>
                                      <p:cBhvr>
                                        <p:cTn id="62" dur="1" fill="hold">
                                          <p:stCondLst>
                                            <p:cond delay="499"/>
                                          </p:stCondLst>
                                        </p:cTn>
                                        <p:tgtEl>
                                          <p:spTgt spid="218"/>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221"/>
                                        </p:tgtEl>
                                      </p:cBhvr>
                                    </p:animEffect>
                                    <p:set>
                                      <p:cBhvr>
                                        <p:cTn id="65" dur="1" fill="hold">
                                          <p:stCondLst>
                                            <p:cond delay="499"/>
                                          </p:stCondLst>
                                        </p:cTn>
                                        <p:tgtEl>
                                          <p:spTgt spid="22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4" grpId="0" animBg="1"/>
      <p:bldP spid="6" grpId="0" animBg="1"/>
      <p:bldP spid="7" grpId="0" animBg="1"/>
      <p:bldP spid="8" grpId="0" animBg="1"/>
      <p:bldP spid="10" grpId="0" animBg="1"/>
      <p:bldP spid="11" grpId="0" animBg="1"/>
      <p:bldP spid="12" grpId="0" animBg="1"/>
      <p:bldP spid="59" grpId="0" animBg="1"/>
      <p:bldP spid="2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All-Pair Sequence Analysis</a:t>
            </a:r>
            <a:endParaRPr lang="en-US" dirty="0"/>
          </a:p>
        </p:txBody>
      </p:sp>
      <p:sp>
        <p:nvSpPr>
          <p:cNvPr id="3" name="Content Placeholder 2"/>
          <p:cNvSpPr>
            <a:spLocks noGrp="1"/>
          </p:cNvSpPr>
          <p:nvPr>
            <p:ph idx="1"/>
          </p:nvPr>
        </p:nvSpPr>
        <p:spPr/>
        <p:txBody>
          <a:bodyPr/>
          <a:lstStyle/>
          <a:p>
            <a:r>
              <a:rPr lang="en-US" b="1" dirty="0" smtClean="0"/>
              <a:t>Input: FASTA File</a:t>
            </a:r>
          </a:p>
          <a:p>
            <a:r>
              <a:rPr lang="en-US" b="1" dirty="0" smtClean="0"/>
              <a:t>Output: Dissimilarity Matrix</a:t>
            </a:r>
          </a:p>
          <a:p>
            <a:r>
              <a:rPr lang="en-US" dirty="0" smtClean="0"/>
              <a:t>Use Smith Waterman alignment to perform </a:t>
            </a:r>
            <a:r>
              <a:rPr lang="en-US" dirty="0"/>
              <a:t>local sequence alignment to determine similar regions between two nucleotide or protein sequences</a:t>
            </a:r>
            <a:r>
              <a:rPr lang="en-US" dirty="0" smtClean="0"/>
              <a:t>.</a:t>
            </a:r>
          </a:p>
          <a:p>
            <a:r>
              <a:rPr lang="en-US" dirty="0" smtClean="0"/>
              <a:t>Use percentage identity as similarity measurement.</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6550090" y="5181600"/>
                <a:ext cx="1987724" cy="647228"/>
              </a:xfrm>
              <a:prstGeom prst="rect">
                <a:avLst/>
              </a:prstGeom>
            </p:spPr>
            <p:txBody>
              <a:bodyPr wrap="none">
                <a:spAutoFit/>
              </a:bodyPr>
              <a:lstStyle/>
              <a:p>
                <a14:m>
                  <m:oMath xmlns:m="http://schemas.openxmlformats.org/officeDocument/2006/math">
                    <m:sSub>
                      <m:sSubPr>
                        <m:ctrlPr>
                          <a:rPr lang="en-US" i="1">
                            <a:latin typeface="Cambria Math"/>
                          </a:rPr>
                        </m:ctrlPr>
                      </m:sSubPr>
                      <m:e>
                        <m:r>
                          <a:rPr lang="en-US" i="1">
                            <a:latin typeface="Cambria Math"/>
                          </a:rPr>
                          <m:t>𝛿</m:t>
                        </m:r>
                      </m:e>
                      <m:sub>
                        <m:r>
                          <a:rPr lang="en-US" i="1">
                            <a:latin typeface="Cambria Math"/>
                          </a:rPr>
                          <m:t>𝑖𝑗</m:t>
                        </m:r>
                      </m:sub>
                    </m:sSub>
                    <m:r>
                      <a:rPr lang="en-US" i="1">
                        <a:latin typeface="Cambria Math"/>
                      </a:rPr>
                      <m:t>=1−</m:t>
                    </m:r>
                    <m:f>
                      <m:fPr>
                        <m:ctrlPr>
                          <a:rPr lang="en-US" i="1">
                            <a:latin typeface="Cambria Math"/>
                          </a:rPr>
                        </m:ctrlPr>
                      </m:fPr>
                      <m:num>
                        <m:sSubSup>
                          <m:sSubSupPr>
                            <m:ctrlPr>
                              <a:rPr lang="en-US" i="1">
                                <a:latin typeface="Cambria Math"/>
                              </a:rPr>
                            </m:ctrlPr>
                          </m:sSubSupPr>
                          <m:e>
                            <m:r>
                              <a:rPr lang="en-US" i="1">
                                <a:latin typeface="Cambria Math"/>
                              </a:rPr>
                              <m:t>𝑛</m:t>
                            </m:r>
                          </m:e>
                          <m:sub>
                            <m:r>
                              <a:rPr lang="en-US" i="1">
                                <a:latin typeface="Cambria Math"/>
                              </a:rPr>
                              <m:t>𝑖𝑗</m:t>
                            </m:r>
                          </m:sub>
                          <m:sup>
                            <m:r>
                              <a:rPr lang="en-US" i="1">
                                <a:latin typeface="Cambria Math"/>
                              </a:rPr>
                              <m:t>′</m:t>
                            </m:r>
                          </m:sup>
                        </m:sSubSup>
                      </m:num>
                      <m:den>
                        <m:sSub>
                          <m:sSubPr>
                            <m:ctrlPr>
                              <a:rPr lang="en-US" i="1" smtClean="0">
                                <a:latin typeface="Cambria Math"/>
                              </a:rPr>
                            </m:ctrlPr>
                          </m:sSubPr>
                          <m:e>
                            <m:r>
                              <a:rPr lang="en-US" i="1">
                                <a:latin typeface="Cambria Math"/>
                              </a:rPr>
                              <m:t>𝑛</m:t>
                            </m:r>
                          </m:e>
                          <m:sub>
                            <m:r>
                              <a:rPr lang="en-US" i="1">
                                <a:latin typeface="Cambria Math"/>
                              </a:rPr>
                              <m:t>𝑖𝑗</m:t>
                            </m:r>
                          </m:sub>
                        </m:sSub>
                      </m:den>
                    </m:f>
                  </m:oMath>
                </a14:m>
                <a:r>
                  <a:rPr lang="en-US" dirty="0" smtClean="0"/>
                  <a:t> = 0.47</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6550090" y="5181600"/>
                <a:ext cx="1987724" cy="647228"/>
              </a:xfrm>
              <a:prstGeom prst="rect">
                <a:avLst/>
              </a:prstGeom>
              <a:blipFill rotWithShape="1">
                <a:blip r:embed="rId2"/>
                <a:stretch>
                  <a:fillRect r="-1529"/>
                </a:stretch>
              </a:blipFill>
            </p:spPr>
            <p:txBody>
              <a:bodyPr/>
              <a:lstStyle/>
              <a:p>
                <a:r>
                  <a:rPr lang="en-US">
                    <a:noFill/>
                  </a:rPr>
                  <a:t> </a:t>
                </a:r>
              </a:p>
            </p:txBody>
          </p:sp>
        </mc:Fallback>
      </mc:AlternateContent>
      <p:sp>
        <p:nvSpPr>
          <p:cNvPr id="5" name="TextBox 4"/>
          <p:cNvSpPr txBox="1"/>
          <p:nvPr/>
        </p:nvSpPr>
        <p:spPr>
          <a:xfrm>
            <a:off x="557023" y="5117068"/>
            <a:ext cx="5006820" cy="369332"/>
          </a:xfrm>
          <a:prstGeom prst="rect">
            <a:avLst/>
          </a:prstGeom>
          <a:noFill/>
        </p:spPr>
        <p:txBody>
          <a:bodyPr wrap="none" rtlCol="0">
            <a:spAutoFit/>
          </a:bodyPr>
          <a:lstStyle/>
          <a:p>
            <a:r>
              <a:rPr lang="en-US" dirty="0" smtClean="0"/>
              <a:t>ACATCCTTAACAA -  - ATTGC-ATC - AGT - CTA</a:t>
            </a:r>
            <a:endParaRPr lang="en-US" dirty="0"/>
          </a:p>
        </p:txBody>
      </p:sp>
      <p:sp>
        <p:nvSpPr>
          <p:cNvPr id="6" name="TextBox 5"/>
          <p:cNvSpPr txBox="1"/>
          <p:nvPr/>
        </p:nvSpPr>
        <p:spPr>
          <a:xfrm>
            <a:off x="557023" y="5633614"/>
            <a:ext cx="5180585" cy="369332"/>
          </a:xfrm>
          <a:prstGeom prst="rect">
            <a:avLst/>
          </a:prstGeom>
          <a:noFill/>
        </p:spPr>
        <p:txBody>
          <a:bodyPr wrap="none" rtlCol="0">
            <a:spAutoFit/>
          </a:bodyPr>
          <a:lstStyle/>
          <a:p>
            <a:r>
              <a:rPr lang="en-US" dirty="0" smtClean="0"/>
              <a:t>ACATCCTTAGC - - GAATT - - TATGAT - CACCA</a:t>
            </a:r>
            <a:endParaRPr lang="en-US" dirty="0"/>
          </a:p>
        </p:txBody>
      </p:sp>
      <p:cxnSp>
        <p:nvCxnSpPr>
          <p:cNvPr id="8" name="Straight Connector 7"/>
          <p:cNvCxnSpPr/>
          <p:nvPr/>
        </p:nvCxnSpPr>
        <p:spPr>
          <a:xfrm>
            <a:off x="723900" y="5488358"/>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76300" y="5486400"/>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5486400"/>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43000" y="5486400"/>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5400" y="5486400"/>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47800" y="5486400"/>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00200" y="5486400"/>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52600" y="5486400"/>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05000" y="5486400"/>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33600" y="5486400"/>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24200" y="5474732"/>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76600" y="5474732"/>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71800" y="5474732"/>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10000" y="5474732"/>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437989" y="3244334"/>
            <a:ext cx="268022" cy="369332"/>
          </a:xfrm>
          <a:prstGeom prst="rect">
            <a:avLst/>
          </a:prstGeom>
        </p:spPr>
        <p:txBody>
          <a:bodyPr wrap="none">
            <a:spAutoFit/>
          </a:bodyPr>
          <a:lstStyle/>
          <a:p>
            <a:r>
              <a:rPr lang="en-US" dirty="0" smtClean="0"/>
              <a:t>-</a:t>
            </a:r>
            <a:endParaRPr lang="en-US" dirty="0"/>
          </a:p>
        </p:txBody>
      </p:sp>
      <p:cxnSp>
        <p:nvCxnSpPr>
          <p:cNvPr id="24" name="Straight Connector 23"/>
          <p:cNvCxnSpPr/>
          <p:nvPr/>
        </p:nvCxnSpPr>
        <p:spPr>
          <a:xfrm>
            <a:off x="3985260" y="5474732"/>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34000" y="5474732"/>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105400" y="5474732"/>
            <a:ext cx="0" cy="1640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p:cNvSpPr/>
              <p:nvPr/>
            </p:nvSpPr>
            <p:spPr>
              <a:xfrm>
                <a:off x="5615940" y="5573200"/>
                <a:ext cx="816698" cy="391646"/>
              </a:xfrm>
              <a:prstGeom prst="rect">
                <a:avLst/>
              </a:prstGeom>
            </p:spPr>
            <p:txBody>
              <a:bodyPr wrap="none">
                <a:spAutoFit/>
              </a:bodyPr>
              <a:lstStyle/>
              <a:p>
                <a14:m>
                  <m:oMath xmlns:m="http://schemas.openxmlformats.org/officeDocument/2006/math">
                    <m:sSub>
                      <m:sSubPr>
                        <m:ctrlPr>
                          <a:rPr lang="en-US" i="1" smtClean="0">
                            <a:latin typeface="Cambria Math"/>
                          </a:rPr>
                        </m:ctrlPr>
                      </m:sSubPr>
                      <m:e>
                        <m:r>
                          <a:rPr lang="en-US" i="1">
                            <a:latin typeface="Cambria Math"/>
                          </a:rPr>
                          <m:t>𝑛</m:t>
                        </m:r>
                      </m:e>
                      <m:sub>
                        <m:r>
                          <a:rPr lang="en-US" i="1">
                            <a:latin typeface="Cambria Math"/>
                          </a:rPr>
                          <m:t>𝑖𝑗</m:t>
                        </m:r>
                      </m:sub>
                    </m:sSub>
                  </m:oMath>
                </a14:m>
                <a:r>
                  <a:rPr lang="en-US" dirty="0" smtClean="0"/>
                  <a:t>=32</a:t>
                </a:r>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5615940" y="5573200"/>
                <a:ext cx="816698" cy="391646"/>
              </a:xfrm>
              <a:prstGeom prst="rect">
                <a:avLst/>
              </a:prstGeom>
              <a:blipFill rotWithShape="1">
                <a:blip r:embed="rId3"/>
                <a:stretch>
                  <a:fillRect t="-6250" r="-5970"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646535" y="4981159"/>
                <a:ext cx="778483" cy="400879"/>
              </a:xfrm>
              <a:prstGeom prst="rect">
                <a:avLst/>
              </a:prstGeom>
            </p:spPr>
            <p:txBody>
              <a:bodyPr wrap="none">
                <a:spAutoFit/>
              </a:bodyPr>
              <a:lstStyle/>
              <a:p>
                <a14:m>
                  <m:oMath xmlns:m="http://schemas.openxmlformats.org/officeDocument/2006/math">
                    <m:sSubSup>
                      <m:sSubSupPr>
                        <m:ctrlPr>
                          <a:rPr lang="en-US" i="1" smtClean="0">
                            <a:latin typeface="Cambria Math"/>
                          </a:rPr>
                        </m:ctrlPr>
                      </m:sSubSupPr>
                      <m:e>
                        <m:r>
                          <a:rPr lang="en-US" i="1">
                            <a:latin typeface="Cambria Math"/>
                          </a:rPr>
                          <m:t>𝑛</m:t>
                        </m:r>
                      </m:e>
                      <m:sub>
                        <m:r>
                          <a:rPr lang="en-US" i="1">
                            <a:latin typeface="Cambria Math"/>
                          </a:rPr>
                          <m:t>𝑖𝑗</m:t>
                        </m:r>
                      </m:sub>
                      <m:sup>
                        <m:r>
                          <a:rPr lang="en-US" i="1">
                            <a:latin typeface="Cambria Math"/>
                          </a:rPr>
                          <m:t>′</m:t>
                        </m:r>
                      </m:sup>
                    </m:sSubSup>
                  </m:oMath>
                </a14:m>
                <a:r>
                  <a:rPr lang="en-US" dirty="0" smtClean="0"/>
                  <a:t>=17</a:t>
                </a:r>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5646535" y="4981159"/>
                <a:ext cx="778483" cy="400879"/>
              </a:xfrm>
              <a:prstGeom prst="rect">
                <a:avLst/>
              </a:prstGeom>
              <a:blipFill rotWithShape="1">
                <a:blip r:embed="rId4"/>
                <a:stretch>
                  <a:fillRect t="-6061" r="-6250" b="-16667"/>
                </a:stretch>
              </a:blipFill>
            </p:spPr>
            <p:txBody>
              <a:bodyPr/>
              <a:lstStyle/>
              <a:p>
                <a:r>
                  <a:rPr lang="en-US">
                    <a:noFill/>
                  </a:rPr>
                  <a:t> </a:t>
                </a:r>
              </a:p>
            </p:txBody>
          </p:sp>
        </mc:Fallback>
      </mc:AlternateContent>
    </p:spTree>
    <p:extLst>
      <p:ext uri="{BB962C8B-B14F-4D97-AF65-F5344CB8AC3E}">
        <p14:creationId xmlns:p14="http://schemas.microsoft.com/office/powerpoint/2010/main" val="1127832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ounded Rectangle 221"/>
          <p:cNvSpPr/>
          <p:nvPr/>
        </p:nvSpPr>
        <p:spPr>
          <a:xfrm>
            <a:off x="533400" y="3470726"/>
            <a:ext cx="5786342" cy="209187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737477" y="838200"/>
            <a:ext cx="8229600" cy="850391"/>
          </a:xfrm>
        </p:spPr>
        <p:txBody>
          <a:bodyPr>
            <a:normAutofit fontScale="90000"/>
          </a:bodyPr>
          <a:lstStyle/>
          <a:p>
            <a:r>
              <a:rPr lang="en-US" dirty="0" smtClean="0"/>
              <a:t>DACIDR                             Flow Chart</a:t>
            </a:r>
            <a:endParaRPr lang="en-US" dirty="0"/>
          </a:p>
        </p:txBody>
      </p:sp>
      <p:sp>
        <p:nvSpPr>
          <p:cNvPr id="4" name="Flowchart: Multidocument 3"/>
          <p:cNvSpPr/>
          <p:nvPr/>
        </p:nvSpPr>
        <p:spPr>
          <a:xfrm>
            <a:off x="4030980" y="990600"/>
            <a:ext cx="838200" cy="906103"/>
          </a:xfrm>
          <a:prstGeom prst="flowChartMultidocumen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16S </a:t>
            </a:r>
            <a:r>
              <a:rPr lang="en-US" sz="1200" b="1" dirty="0" err="1" smtClean="0">
                <a:solidFill>
                  <a:schemeClr val="bg1">
                    <a:lumMod val="95000"/>
                  </a:schemeClr>
                </a:solidFill>
                <a:latin typeface="+mj-lt"/>
                <a:cs typeface="Times New Roman" pitchFamily="18" charset="0"/>
              </a:rPr>
              <a:t>rRNA</a:t>
            </a:r>
            <a:r>
              <a:rPr lang="en-US" sz="1200" b="1" dirty="0" smtClean="0">
                <a:solidFill>
                  <a:schemeClr val="bg1">
                    <a:lumMod val="95000"/>
                  </a:schemeClr>
                </a:solidFill>
                <a:latin typeface="+mj-lt"/>
                <a:cs typeface="Times New Roman" pitchFamily="18" charset="0"/>
              </a:rPr>
              <a:t> Data</a:t>
            </a:r>
            <a:endParaRPr lang="en-US" sz="1200" b="1" dirty="0">
              <a:solidFill>
                <a:schemeClr val="bg1">
                  <a:lumMod val="95000"/>
                </a:schemeClr>
              </a:solidFill>
              <a:latin typeface="+mj-lt"/>
              <a:cs typeface="Times New Roman" pitchFamily="18" charset="0"/>
            </a:endParaRPr>
          </a:p>
        </p:txBody>
      </p:sp>
      <p:sp>
        <p:nvSpPr>
          <p:cNvPr id="5" name="Flowchart: Process 4"/>
          <p:cNvSpPr/>
          <p:nvPr/>
        </p:nvSpPr>
        <p:spPr>
          <a:xfrm>
            <a:off x="779915" y="3628294"/>
            <a:ext cx="9906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All-Pair Sequence Alignment</a:t>
            </a:r>
            <a:endParaRPr lang="en-US" sz="1200" b="1" dirty="0">
              <a:solidFill>
                <a:schemeClr val="bg1">
                  <a:lumMod val="95000"/>
                </a:schemeClr>
              </a:solidFill>
              <a:latin typeface="+mj-lt"/>
              <a:cs typeface="Times New Roman" pitchFamily="18" charset="0"/>
            </a:endParaRPr>
          </a:p>
        </p:txBody>
      </p:sp>
      <p:sp>
        <p:nvSpPr>
          <p:cNvPr id="6" name="Flowchart: Process 5"/>
          <p:cNvSpPr/>
          <p:nvPr/>
        </p:nvSpPr>
        <p:spPr>
          <a:xfrm>
            <a:off x="6562534" y="4676092"/>
            <a:ext cx="1447800" cy="518587"/>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Heuristic Interpolation</a:t>
            </a:r>
            <a:endParaRPr lang="en-US" sz="1200" b="1" dirty="0">
              <a:solidFill>
                <a:schemeClr val="bg1">
                  <a:lumMod val="95000"/>
                </a:schemeClr>
              </a:solidFill>
              <a:latin typeface="+mj-lt"/>
              <a:cs typeface="Times New Roman" pitchFamily="18" charset="0"/>
            </a:endParaRPr>
          </a:p>
        </p:txBody>
      </p:sp>
      <p:sp>
        <p:nvSpPr>
          <p:cNvPr id="7" name="Flowchart: Process 6"/>
          <p:cNvSpPr/>
          <p:nvPr/>
        </p:nvSpPr>
        <p:spPr>
          <a:xfrm>
            <a:off x="2971800" y="3581400"/>
            <a:ext cx="9906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Pairwise Clustering</a:t>
            </a:r>
            <a:endParaRPr lang="en-US" sz="1200" b="1" dirty="0">
              <a:solidFill>
                <a:schemeClr val="bg1">
                  <a:lumMod val="95000"/>
                </a:schemeClr>
              </a:solidFill>
              <a:latin typeface="+mj-lt"/>
              <a:cs typeface="Times New Roman" pitchFamily="18" charset="0"/>
            </a:endParaRPr>
          </a:p>
        </p:txBody>
      </p:sp>
      <p:sp>
        <p:nvSpPr>
          <p:cNvPr id="8" name="Flowchart: Process 7"/>
          <p:cNvSpPr/>
          <p:nvPr/>
        </p:nvSpPr>
        <p:spPr>
          <a:xfrm>
            <a:off x="2781300" y="4632048"/>
            <a:ext cx="13716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Multidimensional Scaling</a:t>
            </a:r>
            <a:endParaRPr lang="en-US" sz="1200" b="1" dirty="0">
              <a:solidFill>
                <a:schemeClr val="bg1">
                  <a:lumMod val="95000"/>
                </a:schemeClr>
              </a:solidFill>
              <a:latin typeface="+mj-lt"/>
              <a:cs typeface="Times New Roman" pitchFamily="18" charset="0"/>
            </a:endParaRPr>
          </a:p>
        </p:txBody>
      </p:sp>
      <p:sp>
        <p:nvSpPr>
          <p:cNvPr id="9" name="Flowchart: Document 8"/>
          <p:cNvSpPr/>
          <p:nvPr/>
        </p:nvSpPr>
        <p:spPr>
          <a:xfrm>
            <a:off x="737477" y="4593948"/>
            <a:ext cx="1075477" cy="685800"/>
          </a:xfrm>
          <a:prstGeom prst="flowChartDocumen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Dissimilarity Matrix</a:t>
            </a:r>
            <a:endParaRPr lang="en-US" sz="1200" b="1" dirty="0">
              <a:solidFill>
                <a:schemeClr val="bg1">
                  <a:lumMod val="95000"/>
                </a:schemeClr>
              </a:solidFill>
              <a:latin typeface="+mj-lt"/>
              <a:cs typeface="Times New Roman" pitchFamily="18" charset="0"/>
            </a:endParaRPr>
          </a:p>
        </p:txBody>
      </p:sp>
      <p:sp>
        <p:nvSpPr>
          <p:cNvPr id="10" name="Flowchart: Document 9"/>
          <p:cNvSpPr/>
          <p:nvPr/>
        </p:nvSpPr>
        <p:spPr>
          <a:xfrm>
            <a:off x="5067300" y="4532584"/>
            <a:ext cx="1009650" cy="821227"/>
          </a:xfrm>
          <a:prstGeom prst="flowChartDocumen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Sample Clustering Result</a:t>
            </a:r>
          </a:p>
        </p:txBody>
      </p:sp>
      <p:sp>
        <p:nvSpPr>
          <p:cNvPr id="11" name="Flowchart: Multidocument 10"/>
          <p:cNvSpPr/>
          <p:nvPr/>
        </p:nvSpPr>
        <p:spPr>
          <a:xfrm>
            <a:off x="6562534" y="5727131"/>
            <a:ext cx="1255649" cy="909050"/>
          </a:xfrm>
          <a:prstGeom prst="flowChartMultidocumen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Target Dimension Result</a:t>
            </a:r>
            <a:endParaRPr lang="en-US" sz="1200" b="1" dirty="0">
              <a:solidFill>
                <a:schemeClr val="bg1">
                  <a:lumMod val="95000"/>
                </a:schemeClr>
              </a:solidFill>
              <a:latin typeface="+mj-lt"/>
              <a:cs typeface="Times New Roman" pitchFamily="18" charset="0"/>
            </a:endParaRPr>
          </a:p>
        </p:txBody>
      </p:sp>
      <p:sp>
        <p:nvSpPr>
          <p:cNvPr id="12" name="Flowchart: Process 11"/>
          <p:cNvSpPr/>
          <p:nvPr/>
        </p:nvSpPr>
        <p:spPr>
          <a:xfrm>
            <a:off x="3802380" y="5876856"/>
            <a:ext cx="12954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Visualization</a:t>
            </a:r>
            <a:endParaRPr lang="en-US" sz="1200" b="1" dirty="0">
              <a:solidFill>
                <a:schemeClr val="bg1">
                  <a:lumMod val="95000"/>
                </a:schemeClr>
              </a:solidFill>
              <a:latin typeface="+mj-lt"/>
              <a:cs typeface="Times New Roman" pitchFamily="18" charset="0"/>
            </a:endParaRPr>
          </a:p>
        </p:txBody>
      </p:sp>
      <p:cxnSp>
        <p:nvCxnSpPr>
          <p:cNvPr id="13" name="Elbow Connector 12"/>
          <p:cNvCxnSpPr>
            <a:stCxn id="4" idx="2"/>
            <a:endCxn id="60" idx="0"/>
          </p:cNvCxnSpPr>
          <p:nvPr/>
        </p:nvCxnSpPr>
        <p:spPr>
          <a:xfrm rot="5400000">
            <a:off x="2476001" y="777554"/>
            <a:ext cx="830958" cy="3000629"/>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4" name="Elbow Connector 13"/>
          <p:cNvCxnSpPr>
            <a:stCxn id="4" idx="2"/>
            <a:endCxn id="59" idx="0"/>
          </p:cNvCxnSpPr>
          <p:nvPr/>
        </p:nvCxnSpPr>
        <p:spPr>
          <a:xfrm rot="16200000" flipH="1">
            <a:off x="5466371" y="787811"/>
            <a:ext cx="861436" cy="3010591"/>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Elbow Connector 14"/>
          <p:cNvCxnSpPr>
            <a:stCxn id="5" idx="2"/>
            <a:endCxn id="9" idx="0"/>
          </p:cNvCxnSpPr>
          <p:nvPr/>
        </p:nvCxnSpPr>
        <p:spPr>
          <a:xfrm rot="16200000" flipH="1">
            <a:off x="1097188" y="4415920"/>
            <a:ext cx="356054" cy="1"/>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6" name="Elbow Connector 15"/>
          <p:cNvCxnSpPr>
            <a:stCxn id="9" idx="3"/>
            <a:endCxn id="7" idx="1"/>
          </p:cNvCxnSpPr>
          <p:nvPr/>
        </p:nvCxnSpPr>
        <p:spPr>
          <a:xfrm flipV="1">
            <a:off x="1812954" y="3886200"/>
            <a:ext cx="1158846" cy="1050648"/>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7" name="Elbow Connector 16"/>
          <p:cNvCxnSpPr>
            <a:stCxn id="9" idx="3"/>
            <a:endCxn id="8" idx="1"/>
          </p:cNvCxnSpPr>
          <p:nvPr/>
        </p:nvCxnSpPr>
        <p:spPr>
          <a:xfrm>
            <a:off x="1812954" y="4936848"/>
            <a:ext cx="968346" cy="12700"/>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8" name="Elbow Connector 17"/>
          <p:cNvCxnSpPr>
            <a:stCxn id="7" idx="3"/>
            <a:endCxn id="10" idx="1"/>
          </p:cNvCxnSpPr>
          <p:nvPr/>
        </p:nvCxnSpPr>
        <p:spPr>
          <a:xfrm>
            <a:off x="3962400" y="3886200"/>
            <a:ext cx="1104900" cy="1056998"/>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9" name="Elbow Connector 18"/>
          <p:cNvCxnSpPr>
            <a:stCxn id="8" idx="3"/>
            <a:endCxn id="10" idx="1"/>
          </p:cNvCxnSpPr>
          <p:nvPr/>
        </p:nvCxnSpPr>
        <p:spPr>
          <a:xfrm>
            <a:off x="4152900" y="4936848"/>
            <a:ext cx="914400" cy="6350"/>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0" name="Elbow Connector 19"/>
          <p:cNvCxnSpPr>
            <a:stCxn id="10" idx="3"/>
            <a:endCxn id="6" idx="1"/>
          </p:cNvCxnSpPr>
          <p:nvPr/>
        </p:nvCxnSpPr>
        <p:spPr>
          <a:xfrm flipV="1">
            <a:off x="6076950" y="4935386"/>
            <a:ext cx="485584" cy="7812"/>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1" name="Elbow Connector 20"/>
          <p:cNvCxnSpPr>
            <a:stCxn id="6" idx="2"/>
            <a:endCxn id="11" idx="0"/>
          </p:cNvCxnSpPr>
          <p:nvPr/>
        </p:nvCxnSpPr>
        <p:spPr>
          <a:xfrm rot="5400000">
            <a:off x="7015363" y="5456060"/>
            <a:ext cx="532452" cy="9691"/>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Elbow Connector 21"/>
          <p:cNvCxnSpPr>
            <a:stCxn id="11" idx="1"/>
            <a:endCxn id="12" idx="3"/>
          </p:cNvCxnSpPr>
          <p:nvPr/>
        </p:nvCxnSpPr>
        <p:spPr>
          <a:xfrm rot="10800000">
            <a:off x="5097780" y="6181656"/>
            <a:ext cx="1464754" cy="12700"/>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59" name="Flowchart: Multidocument 58"/>
          <p:cNvSpPr/>
          <p:nvPr/>
        </p:nvSpPr>
        <p:spPr>
          <a:xfrm>
            <a:off x="6925620" y="2723825"/>
            <a:ext cx="838200" cy="906103"/>
          </a:xfrm>
          <a:prstGeom prst="flowChartMultidocumen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Out-sample Set</a:t>
            </a:r>
            <a:endParaRPr lang="en-US" sz="1200" b="1" dirty="0">
              <a:solidFill>
                <a:schemeClr val="bg1">
                  <a:lumMod val="95000"/>
                </a:schemeClr>
              </a:solidFill>
              <a:latin typeface="+mj-lt"/>
              <a:cs typeface="Times New Roman" pitchFamily="18" charset="0"/>
            </a:endParaRPr>
          </a:p>
        </p:txBody>
      </p:sp>
      <p:sp>
        <p:nvSpPr>
          <p:cNvPr id="60" name="Flowchart: Multidocument 59"/>
          <p:cNvSpPr/>
          <p:nvPr/>
        </p:nvSpPr>
        <p:spPr>
          <a:xfrm>
            <a:off x="914400" y="2693347"/>
            <a:ext cx="838200" cy="644213"/>
          </a:xfrm>
          <a:prstGeom prst="flowChartMultidocumen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Sample Set</a:t>
            </a:r>
            <a:endParaRPr lang="en-US" sz="1200" b="1" dirty="0">
              <a:solidFill>
                <a:schemeClr val="bg1">
                  <a:lumMod val="95000"/>
                </a:schemeClr>
              </a:solidFill>
              <a:latin typeface="+mj-lt"/>
              <a:cs typeface="Times New Roman" pitchFamily="18" charset="0"/>
            </a:endParaRPr>
          </a:p>
        </p:txBody>
      </p:sp>
      <p:cxnSp>
        <p:nvCxnSpPr>
          <p:cNvPr id="64" name="Elbow Connector 63"/>
          <p:cNvCxnSpPr>
            <a:stCxn id="60" idx="2"/>
            <a:endCxn id="5" idx="0"/>
          </p:cNvCxnSpPr>
          <p:nvPr/>
        </p:nvCxnSpPr>
        <p:spPr>
          <a:xfrm rot="16200000" flipH="1">
            <a:off x="1117649" y="3470727"/>
            <a:ext cx="315131" cy="1"/>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5" name="Elbow Connector 64"/>
          <p:cNvCxnSpPr>
            <a:stCxn id="59" idx="2"/>
            <a:endCxn id="6" idx="0"/>
          </p:cNvCxnSpPr>
          <p:nvPr/>
        </p:nvCxnSpPr>
        <p:spPr>
          <a:xfrm rot="5400000">
            <a:off x="6746195" y="4135853"/>
            <a:ext cx="1080478" cy="12700"/>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18" name="Elbow Connector 217"/>
          <p:cNvCxnSpPr>
            <a:stCxn id="12" idx="1"/>
          </p:cNvCxnSpPr>
          <p:nvPr/>
        </p:nvCxnSpPr>
        <p:spPr>
          <a:xfrm rot="10800000">
            <a:off x="2392378" y="6168254"/>
            <a:ext cx="1410003" cy="13402"/>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221" name="Oval 220"/>
          <p:cNvSpPr/>
          <p:nvPr/>
        </p:nvSpPr>
        <p:spPr>
          <a:xfrm>
            <a:off x="737477" y="5727132"/>
            <a:ext cx="1654901" cy="82606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Further Analysis</a:t>
            </a:r>
            <a:endParaRPr lang="en-US" dirty="0"/>
          </a:p>
        </p:txBody>
      </p:sp>
    </p:spTree>
    <p:extLst>
      <p:ext uri="{BB962C8B-B14F-4D97-AF65-F5344CB8AC3E}">
        <p14:creationId xmlns:p14="http://schemas.microsoft.com/office/powerpoint/2010/main" val="36445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59"/>
                                        </p:tgtEl>
                                      </p:cBhvr>
                                    </p:animEffect>
                                    <p:set>
                                      <p:cBhvr>
                                        <p:cTn id="36" dur="1" fill="hold">
                                          <p:stCondLst>
                                            <p:cond delay="499"/>
                                          </p:stCondLst>
                                        </p:cTn>
                                        <p:tgtEl>
                                          <p:spTgt spid="59"/>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60"/>
                                        </p:tgtEl>
                                      </p:cBhvr>
                                    </p:animEffect>
                                    <p:set>
                                      <p:cBhvr>
                                        <p:cTn id="39" dur="1" fill="hold">
                                          <p:stCondLst>
                                            <p:cond delay="499"/>
                                          </p:stCondLst>
                                        </p:cTn>
                                        <p:tgtEl>
                                          <p:spTgt spid="6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65"/>
                                        </p:tgtEl>
                                      </p:cBhvr>
                                    </p:animEffect>
                                    <p:set>
                                      <p:cBhvr>
                                        <p:cTn id="42" dur="1" fill="hold">
                                          <p:stCondLst>
                                            <p:cond delay="499"/>
                                          </p:stCondLst>
                                        </p:cTn>
                                        <p:tgtEl>
                                          <p:spTgt spid="6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18"/>
                                        </p:tgtEl>
                                      </p:cBhvr>
                                    </p:animEffect>
                                    <p:set>
                                      <p:cBhvr>
                                        <p:cTn id="45" dur="1" fill="hold">
                                          <p:stCondLst>
                                            <p:cond delay="499"/>
                                          </p:stCondLst>
                                        </p:cTn>
                                        <p:tgtEl>
                                          <p:spTgt spid="218"/>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21"/>
                                        </p:tgtEl>
                                      </p:cBhvr>
                                    </p:animEffect>
                                    <p:set>
                                      <p:cBhvr>
                                        <p:cTn id="48" dur="1" fill="hold">
                                          <p:stCondLst>
                                            <p:cond delay="499"/>
                                          </p:stCondLst>
                                        </p:cTn>
                                        <p:tgtEl>
                                          <p:spTgt spid="221"/>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4"/>
                                        </p:tgtEl>
                                      </p:cBhvr>
                                    </p:animEffect>
                                    <p:set>
                                      <p:cBhvr>
                                        <p:cTn id="54"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4" grpId="0" animBg="1"/>
      <p:bldP spid="6" grpId="0" animBg="1"/>
      <p:bldP spid="11" grpId="0" animBg="1"/>
      <p:bldP spid="12" grpId="0" animBg="1"/>
      <p:bldP spid="59" grpId="0" animBg="1"/>
      <p:bldP spid="60" grpId="0" animBg="1"/>
      <p:bldP spid="2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 Pairwise Clustering</a:t>
            </a:r>
            <a:endParaRPr lang="en-US" dirty="0"/>
          </a:p>
        </p:txBody>
      </p:sp>
      <p:sp>
        <p:nvSpPr>
          <p:cNvPr id="3" name="Content Placeholder 2"/>
          <p:cNvSpPr>
            <a:spLocks noGrp="1"/>
          </p:cNvSpPr>
          <p:nvPr>
            <p:ph idx="1"/>
          </p:nvPr>
        </p:nvSpPr>
        <p:spPr/>
        <p:txBody>
          <a:bodyPr/>
          <a:lstStyle/>
          <a:p>
            <a:r>
              <a:rPr lang="en-US" b="1" dirty="0" smtClean="0"/>
              <a:t>Input: Dissimilarity Matrix</a:t>
            </a:r>
          </a:p>
          <a:p>
            <a:r>
              <a:rPr lang="en-US" b="1" dirty="0" smtClean="0"/>
              <a:t>Output: Clustering result</a:t>
            </a:r>
          </a:p>
          <a:p>
            <a:r>
              <a:rPr lang="en-US" dirty="0" smtClean="0"/>
              <a:t>Deterministic Annealing clustering is a robust clustering method.</a:t>
            </a:r>
          </a:p>
          <a:p>
            <a:r>
              <a:rPr lang="en-US" dirty="0"/>
              <a:t>Temperature corresponds to pairwise distance scale and one starts at high temperature with all sequences in same cluster. As temperature is lowered one looks at finer distance scale and additional clusters are automatically </a:t>
            </a:r>
            <a:r>
              <a:rPr lang="en-US" dirty="0" smtClean="0"/>
              <a:t>detected.</a:t>
            </a:r>
          </a:p>
          <a:p>
            <a:r>
              <a:rPr lang="en-US" dirty="0" smtClean="0"/>
              <a:t>No heuristic input is needed.</a:t>
            </a:r>
            <a:endParaRPr lang="en-US" dirty="0"/>
          </a:p>
        </p:txBody>
      </p:sp>
    </p:spTree>
    <p:extLst>
      <p:ext uri="{BB962C8B-B14F-4D97-AF65-F5344CB8AC3E}">
        <p14:creationId xmlns:p14="http://schemas.microsoft.com/office/powerpoint/2010/main" val="444997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Multidimensional Scaling</a:t>
            </a:r>
            <a:endParaRPr lang="en-US" dirty="0"/>
          </a:p>
        </p:txBody>
      </p:sp>
      <p:sp>
        <p:nvSpPr>
          <p:cNvPr id="3" name="Content Placeholder 2"/>
          <p:cNvSpPr>
            <a:spLocks noGrp="1"/>
          </p:cNvSpPr>
          <p:nvPr>
            <p:ph idx="1"/>
          </p:nvPr>
        </p:nvSpPr>
        <p:spPr/>
        <p:txBody>
          <a:bodyPr/>
          <a:lstStyle/>
          <a:p>
            <a:r>
              <a:rPr lang="en-US" b="1" dirty="0" smtClean="0"/>
              <a:t>Input: Dissimilarity Matrix</a:t>
            </a:r>
          </a:p>
          <a:p>
            <a:r>
              <a:rPr lang="en-US" b="1" dirty="0" smtClean="0"/>
              <a:t>Output: Visualization Result (in 3D)</a:t>
            </a:r>
          </a:p>
          <a:p>
            <a:r>
              <a:rPr lang="en-US" dirty="0" smtClean="0"/>
              <a:t>MDS is a set of techniques used in dimension reduction.</a:t>
            </a:r>
          </a:p>
          <a:p>
            <a:r>
              <a:rPr lang="en-US" dirty="0" smtClean="0"/>
              <a:t>Scaling by Majorizing a Complicated Function (SMACOF) is a fast EM method for distributed computing.</a:t>
            </a:r>
          </a:p>
          <a:p>
            <a:r>
              <a:rPr lang="en-US" dirty="0" smtClean="0"/>
              <a:t>DA introduce temperature into SMACOF which can eliminates the local optima problem.</a:t>
            </a:r>
            <a:endParaRPr lang="en-US" dirty="0"/>
          </a:p>
        </p:txBody>
      </p:sp>
    </p:spTree>
    <p:extLst>
      <p:ext uri="{BB962C8B-B14F-4D97-AF65-F5344CB8AC3E}">
        <p14:creationId xmlns:p14="http://schemas.microsoft.com/office/powerpoint/2010/main" val="4124909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ounded Rectangle 221"/>
          <p:cNvSpPr/>
          <p:nvPr/>
        </p:nvSpPr>
        <p:spPr>
          <a:xfrm>
            <a:off x="4800600" y="2514600"/>
            <a:ext cx="3657600" cy="4191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737477" y="838200"/>
            <a:ext cx="8229600" cy="850391"/>
          </a:xfrm>
        </p:spPr>
        <p:txBody>
          <a:bodyPr>
            <a:normAutofit fontScale="90000"/>
          </a:bodyPr>
          <a:lstStyle/>
          <a:p>
            <a:r>
              <a:rPr lang="en-US" dirty="0" smtClean="0"/>
              <a:t>DACIDR                            Flow Chart</a:t>
            </a:r>
            <a:endParaRPr lang="en-US" dirty="0"/>
          </a:p>
        </p:txBody>
      </p:sp>
      <p:sp>
        <p:nvSpPr>
          <p:cNvPr id="4" name="Flowchart: Multidocument 3"/>
          <p:cNvSpPr/>
          <p:nvPr/>
        </p:nvSpPr>
        <p:spPr>
          <a:xfrm>
            <a:off x="4030980" y="990600"/>
            <a:ext cx="838200" cy="906103"/>
          </a:xfrm>
          <a:prstGeom prst="flowChartMultidocumen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16S </a:t>
            </a:r>
            <a:r>
              <a:rPr lang="en-US" sz="1200" b="1" dirty="0" err="1" smtClean="0">
                <a:solidFill>
                  <a:schemeClr val="bg1">
                    <a:lumMod val="95000"/>
                  </a:schemeClr>
                </a:solidFill>
                <a:latin typeface="+mj-lt"/>
                <a:cs typeface="Times New Roman" pitchFamily="18" charset="0"/>
              </a:rPr>
              <a:t>rRNA</a:t>
            </a:r>
            <a:r>
              <a:rPr lang="en-US" sz="1200" b="1" dirty="0" smtClean="0">
                <a:solidFill>
                  <a:schemeClr val="bg1">
                    <a:lumMod val="95000"/>
                  </a:schemeClr>
                </a:solidFill>
                <a:latin typeface="+mj-lt"/>
                <a:cs typeface="Times New Roman" pitchFamily="18" charset="0"/>
              </a:rPr>
              <a:t> Data</a:t>
            </a:r>
            <a:endParaRPr lang="en-US" sz="1200" b="1" dirty="0">
              <a:solidFill>
                <a:schemeClr val="bg1">
                  <a:lumMod val="95000"/>
                </a:schemeClr>
              </a:solidFill>
              <a:latin typeface="+mj-lt"/>
              <a:cs typeface="Times New Roman" pitchFamily="18" charset="0"/>
            </a:endParaRPr>
          </a:p>
        </p:txBody>
      </p:sp>
      <p:sp>
        <p:nvSpPr>
          <p:cNvPr id="5" name="Flowchart: Process 4"/>
          <p:cNvSpPr/>
          <p:nvPr/>
        </p:nvSpPr>
        <p:spPr>
          <a:xfrm>
            <a:off x="779915" y="3628294"/>
            <a:ext cx="9906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All-Pair Sequence Alignment</a:t>
            </a:r>
            <a:endParaRPr lang="en-US" sz="1200" b="1" dirty="0">
              <a:solidFill>
                <a:schemeClr val="bg1">
                  <a:lumMod val="95000"/>
                </a:schemeClr>
              </a:solidFill>
              <a:latin typeface="+mj-lt"/>
              <a:cs typeface="Times New Roman" pitchFamily="18" charset="0"/>
            </a:endParaRPr>
          </a:p>
        </p:txBody>
      </p:sp>
      <p:sp>
        <p:nvSpPr>
          <p:cNvPr id="6" name="Flowchart: Process 5"/>
          <p:cNvSpPr/>
          <p:nvPr/>
        </p:nvSpPr>
        <p:spPr>
          <a:xfrm>
            <a:off x="6562534" y="4676092"/>
            <a:ext cx="1447800" cy="518587"/>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Heuristic Interpolation</a:t>
            </a:r>
            <a:endParaRPr lang="en-US" sz="1200" b="1" dirty="0">
              <a:solidFill>
                <a:schemeClr val="bg1">
                  <a:lumMod val="95000"/>
                </a:schemeClr>
              </a:solidFill>
              <a:latin typeface="+mj-lt"/>
              <a:cs typeface="Times New Roman" pitchFamily="18" charset="0"/>
            </a:endParaRPr>
          </a:p>
        </p:txBody>
      </p:sp>
      <p:sp>
        <p:nvSpPr>
          <p:cNvPr id="7" name="Flowchart: Process 6"/>
          <p:cNvSpPr/>
          <p:nvPr/>
        </p:nvSpPr>
        <p:spPr>
          <a:xfrm>
            <a:off x="2971800" y="3581400"/>
            <a:ext cx="9906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Pairwise Clustering</a:t>
            </a:r>
            <a:endParaRPr lang="en-US" sz="1200" b="1" dirty="0">
              <a:solidFill>
                <a:schemeClr val="bg1">
                  <a:lumMod val="95000"/>
                </a:schemeClr>
              </a:solidFill>
              <a:latin typeface="+mj-lt"/>
              <a:cs typeface="Times New Roman" pitchFamily="18" charset="0"/>
            </a:endParaRPr>
          </a:p>
        </p:txBody>
      </p:sp>
      <p:sp>
        <p:nvSpPr>
          <p:cNvPr id="8" name="Flowchart: Process 7"/>
          <p:cNvSpPr/>
          <p:nvPr/>
        </p:nvSpPr>
        <p:spPr>
          <a:xfrm>
            <a:off x="2781300" y="4632048"/>
            <a:ext cx="13716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Multidimensional Scaling</a:t>
            </a:r>
            <a:endParaRPr lang="en-US" sz="1200" b="1" dirty="0">
              <a:solidFill>
                <a:schemeClr val="bg1">
                  <a:lumMod val="95000"/>
                </a:schemeClr>
              </a:solidFill>
              <a:latin typeface="+mj-lt"/>
              <a:cs typeface="Times New Roman" pitchFamily="18" charset="0"/>
            </a:endParaRPr>
          </a:p>
        </p:txBody>
      </p:sp>
      <p:sp>
        <p:nvSpPr>
          <p:cNvPr id="9" name="Flowchart: Document 8"/>
          <p:cNvSpPr/>
          <p:nvPr/>
        </p:nvSpPr>
        <p:spPr>
          <a:xfrm>
            <a:off x="737477" y="4593948"/>
            <a:ext cx="1075477" cy="685800"/>
          </a:xfrm>
          <a:prstGeom prst="flowChartDocumen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Dissimilarity Matrix</a:t>
            </a:r>
            <a:endParaRPr lang="en-US" sz="1200" b="1" dirty="0">
              <a:solidFill>
                <a:schemeClr val="bg1">
                  <a:lumMod val="95000"/>
                </a:schemeClr>
              </a:solidFill>
              <a:latin typeface="+mj-lt"/>
              <a:cs typeface="Times New Roman" pitchFamily="18" charset="0"/>
            </a:endParaRPr>
          </a:p>
        </p:txBody>
      </p:sp>
      <p:sp>
        <p:nvSpPr>
          <p:cNvPr id="10" name="Flowchart: Document 9"/>
          <p:cNvSpPr/>
          <p:nvPr/>
        </p:nvSpPr>
        <p:spPr>
          <a:xfrm>
            <a:off x="5067300" y="4532584"/>
            <a:ext cx="1009650" cy="821227"/>
          </a:xfrm>
          <a:prstGeom prst="flowChartDocumen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Sample Clustering Result</a:t>
            </a:r>
          </a:p>
        </p:txBody>
      </p:sp>
      <p:sp>
        <p:nvSpPr>
          <p:cNvPr id="11" name="Flowchart: Multidocument 10"/>
          <p:cNvSpPr/>
          <p:nvPr/>
        </p:nvSpPr>
        <p:spPr>
          <a:xfrm>
            <a:off x="6562534" y="5727131"/>
            <a:ext cx="1255649" cy="909050"/>
          </a:xfrm>
          <a:prstGeom prst="flowChartMultidocumen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Target Dimension Result</a:t>
            </a:r>
            <a:endParaRPr lang="en-US" sz="1200" b="1" dirty="0">
              <a:solidFill>
                <a:schemeClr val="bg1">
                  <a:lumMod val="95000"/>
                </a:schemeClr>
              </a:solidFill>
              <a:latin typeface="+mj-lt"/>
              <a:cs typeface="Times New Roman" pitchFamily="18" charset="0"/>
            </a:endParaRPr>
          </a:p>
        </p:txBody>
      </p:sp>
      <p:sp>
        <p:nvSpPr>
          <p:cNvPr id="12" name="Flowchart: Process 11"/>
          <p:cNvSpPr/>
          <p:nvPr/>
        </p:nvSpPr>
        <p:spPr>
          <a:xfrm>
            <a:off x="3802380" y="5876856"/>
            <a:ext cx="1295400" cy="609600"/>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Visualization</a:t>
            </a:r>
            <a:endParaRPr lang="en-US" sz="1200" b="1" dirty="0">
              <a:solidFill>
                <a:schemeClr val="bg1">
                  <a:lumMod val="95000"/>
                </a:schemeClr>
              </a:solidFill>
              <a:latin typeface="+mj-lt"/>
              <a:cs typeface="Times New Roman" pitchFamily="18" charset="0"/>
            </a:endParaRPr>
          </a:p>
        </p:txBody>
      </p:sp>
      <p:cxnSp>
        <p:nvCxnSpPr>
          <p:cNvPr id="13" name="Elbow Connector 12"/>
          <p:cNvCxnSpPr>
            <a:stCxn id="4" idx="2"/>
            <a:endCxn id="60" idx="0"/>
          </p:cNvCxnSpPr>
          <p:nvPr/>
        </p:nvCxnSpPr>
        <p:spPr>
          <a:xfrm rot="5400000">
            <a:off x="2476001" y="777554"/>
            <a:ext cx="830958" cy="3000629"/>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4" name="Elbow Connector 13"/>
          <p:cNvCxnSpPr>
            <a:stCxn id="4" idx="2"/>
            <a:endCxn id="59" idx="0"/>
          </p:cNvCxnSpPr>
          <p:nvPr/>
        </p:nvCxnSpPr>
        <p:spPr>
          <a:xfrm rot="16200000" flipH="1">
            <a:off x="5466371" y="787811"/>
            <a:ext cx="861436" cy="3010591"/>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Elbow Connector 14"/>
          <p:cNvCxnSpPr>
            <a:stCxn id="5" idx="2"/>
            <a:endCxn id="9" idx="0"/>
          </p:cNvCxnSpPr>
          <p:nvPr/>
        </p:nvCxnSpPr>
        <p:spPr>
          <a:xfrm rot="16200000" flipH="1">
            <a:off x="1097188" y="4415920"/>
            <a:ext cx="356054" cy="1"/>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6" name="Elbow Connector 15"/>
          <p:cNvCxnSpPr>
            <a:stCxn id="9" idx="3"/>
            <a:endCxn id="7" idx="1"/>
          </p:cNvCxnSpPr>
          <p:nvPr/>
        </p:nvCxnSpPr>
        <p:spPr>
          <a:xfrm flipV="1">
            <a:off x="1812954" y="3886200"/>
            <a:ext cx="1158846" cy="1050648"/>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7" name="Elbow Connector 16"/>
          <p:cNvCxnSpPr>
            <a:stCxn id="9" idx="3"/>
            <a:endCxn id="8" idx="1"/>
          </p:cNvCxnSpPr>
          <p:nvPr/>
        </p:nvCxnSpPr>
        <p:spPr>
          <a:xfrm>
            <a:off x="1812954" y="4936848"/>
            <a:ext cx="968346" cy="12700"/>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8" name="Elbow Connector 17"/>
          <p:cNvCxnSpPr>
            <a:stCxn id="7" idx="3"/>
            <a:endCxn id="10" idx="1"/>
          </p:cNvCxnSpPr>
          <p:nvPr/>
        </p:nvCxnSpPr>
        <p:spPr>
          <a:xfrm>
            <a:off x="3962400" y="3886200"/>
            <a:ext cx="1104900" cy="1056998"/>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9" name="Elbow Connector 18"/>
          <p:cNvCxnSpPr>
            <a:stCxn id="8" idx="3"/>
            <a:endCxn id="10" idx="1"/>
          </p:cNvCxnSpPr>
          <p:nvPr/>
        </p:nvCxnSpPr>
        <p:spPr>
          <a:xfrm>
            <a:off x="4152900" y="4936848"/>
            <a:ext cx="914400" cy="6350"/>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0" name="Elbow Connector 19"/>
          <p:cNvCxnSpPr>
            <a:stCxn id="10" idx="3"/>
            <a:endCxn id="6" idx="1"/>
          </p:cNvCxnSpPr>
          <p:nvPr/>
        </p:nvCxnSpPr>
        <p:spPr>
          <a:xfrm flipV="1">
            <a:off x="6076950" y="4935386"/>
            <a:ext cx="485584" cy="7812"/>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1" name="Elbow Connector 20"/>
          <p:cNvCxnSpPr>
            <a:stCxn id="6" idx="2"/>
            <a:endCxn id="11" idx="0"/>
          </p:cNvCxnSpPr>
          <p:nvPr/>
        </p:nvCxnSpPr>
        <p:spPr>
          <a:xfrm rot="5400000">
            <a:off x="7015363" y="5456060"/>
            <a:ext cx="532452" cy="9691"/>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Elbow Connector 21"/>
          <p:cNvCxnSpPr>
            <a:stCxn id="11" idx="1"/>
            <a:endCxn id="12" idx="3"/>
          </p:cNvCxnSpPr>
          <p:nvPr/>
        </p:nvCxnSpPr>
        <p:spPr>
          <a:xfrm rot="10800000">
            <a:off x="5097780" y="6181656"/>
            <a:ext cx="1464754" cy="12700"/>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59" name="Flowchart: Multidocument 58"/>
          <p:cNvSpPr/>
          <p:nvPr/>
        </p:nvSpPr>
        <p:spPr>
          <a:xfrm>
            <a:off x="6925620" y="2723825"/>
            <a:ext cx="838200" cy="906103"/>
          </a:xfrm>
          <a:prstGeom prst="flowChartMultidocumen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Out-sample Set</a:t>
            </a:r>
            <a:endParaRPr lang="en-US" sz="1200" b="1" dirty="0">
              <a:solidFill>
                <a:schemeClr val="bg1">
                  <a:lumMod val="95000"/>
                </a:schemeClr>
              </a:solidFill>
              <a:latin typeface="+mj-lt"/>
              <a:cs typeface="Times New Roman" pitchFamily="18" charset="0"/>
            </a:endParaRPr>
          </a:p>
        </p:txBody>
      </p:sp>
      <p:sp>
        <p:nvSpPr>
          <p:cNvPr id="60" name="Flowchart: Multidocument 59"/>
          <p:cNvSpPr/>
          <p:nvPr/>
        </p:nvSpPr>
        <p:spPr>
          <a:xfrm>
            <a:off x="914400" y="2693347"/>
            <a:ext cx="838200" cy="644213"/>
          </a:xfrm>
          <a:prstGeom prst="flowChartMultidocumen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b="1" dirty="0" smtClean="0">
                <a:solidFill>
                  <a:schemeClr val="bg1">
                    <a:lumMod val="95000"/>
                  </a:schemeClr>
                </a:solidFill>
                <a:latin typeface="+mj-lt"/>
                <a:cs typeface="Times New Roman" pitchFamily="18" charset="0"/>
              </a:rPr>
              <a:t>Sample Set</a:t>
            </a:r>
            <a:endParaRPr lang="en-US" sz="1200" b="1" dirty="0">
              <a:solidFill>
                <a:schemeClr val="bg1">
                  <a:lumMod val="95000"/>
                </a:schemeClr>
              </a:solidFill>
              <a:latin typeface="+mj-lt"/>
              <a:cs typeface="Times New Roman" pitchFamily="18" charset="0"/>
            </a:endParaRPr>
          </a:p>
        </p:txBody>
      </p:sp>
      <p:cxnSp>
        <p:nvCxnSpPr>
          <p:cNvPr id="64" name="Elbow Connector 63"/>
          <p:cNvCxnSpPr>
            <a:stCxn id="60" idx="2"/>
            <a:endCxn id="5" idx="0"/>
          </p:cNvCxnSpPr>
          <p:nvPr/>
        </p:nvCxnSpPr>
        <p:spPr>
          <a:xfrm rot="16200000" flipH="1">
            <a:off x="1117649" y="3470727"/>
            <a:ext cx="315131" cy="1"/>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5" name="Elbow Connector 64"/>
          <p:cNvCxnSpPr>
            <a:stCxn id="59" idx="2"/>
            <a:endCxn id="6" idx="0"/>
          </p:cNvCxnSpPr>
          <p:nvPr/>
        </p:nvCxnSpPr>
        <p:spPr>
          <a:xfrm rot="5400000">
            <a:off x="6746195" y="4135853"/>
            <a:ext cx="1080478" cy="12700"/>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18" name="Elbow Connector 217"/>
          <p:cNvCxnSpPr>
            <a:stCxn id="12" idx="1"/>
          </p:cNvCxnSpPr>
          <p:nvPr/>
        </p:nvCxnSpPr>
        <p:spPr>
          <a:xfrm rot="10800000">
            <a:off x="2392378" y="6168254"/>
            <a:ext cx="1410003" cy="13402"/>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221" name="Oval 220"/>
          <p:cNvSpPr/>
          <p:nvPr/>
        </p:nvSpPr>
        <p:spPr>
          <a:xfrm>
            <a:off x="737477" y="5727132"/>
            <a:ext cx="1654901" cy="82606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Further Analysis</a:t>
            </a:r>
            <a:endParaRPr lang="en-US" dirty="0"/>
          </a:p>
        </p:txBody>
      </p:sp>
    </p:spTree>
    <p:extLst>
      <p:ext uri="{BB962C8B-B14F-4D97-AF65-F5344CB8AC3E}">
        <p14:creationId xmlns:p14="http://schemas.microsoft.com/office/powerpoint/2010/main" val="358128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60"/>
                                        </p:tgtEl>
                                      </p:cBhvr>
                                    </p:animEffect>
                                    <p:set>
                                      <p:cBhvr>
                                        <p:cTn id="54" dur="1" fill="hold">
                                          <p:stCondLst>
                                            <p:cond delay="499"/>
                                          </p:stCondLst>
                                        </p:cTn>
                                        <p:tgtEl>
                                          <p:spTgt spid="6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64"/>
                                        </p:tgtEl>
                                      </p:cBhvr>
                                    </p:animEffect>
                                    <p:set>
                                      <p:cBhvr>
                                        <p:cTn id="57" dur="1" fill="hold">
                                          <p:stCondLst>
                                            <p:cond delay="499"/>
                                          </p:stCondLst>
                                        </p:cTn>
                                        <p:tgtEl>
                                          <p:spTgt spid="64"/>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18"/>
                                        </p:tgtEl>
                                      </p:cBhvr>
                                    </p:animEffect>
                                    <p:set>
                                      <p:cBhvr>
                                        <p:cTn id="60" dur="1" fill="hold">
                                          <p:stCondLst>
                                            <p:cond delay="499"/>
                                          </p:stCondLst>
                                        </p:cTn>
                                        <p:tgtEl>
                                          <p:spTgt spid="218"/>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221"/>
                                        </p:tgtEl>
                                      </p:cBhvr>
                                    </p:animEffect>
                                    <p:set>
                                      <p:cBhvr>
                                        <p:cTn id="63" dur="1" fill="hold">
                                          <p:stCondLst>
                                            <p:cond delay="499"/>
                                          </p:stCondLst>
                                        </p:cTn>
                                        <p:tgtEl>
                                          <p:spTgt spid="2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4" grpId="0" animBg="1"/>
      <p:bldP spid="5" grpId="0" animBg="1"/>
      <p:bldP spid="7" grpId="0" animBg="1"/>
      <p:bldP spid="8" grpId="0" animBg="1"/>
      <p:bldP spid="9" grpId="0" animBg="1"/>
      <p:bldP spid="12" grpId="0" animBg="1"/>
      <p:bldP spid="60" grpId="0" animBg="1"/>
      <p:bldP spid="2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Interpolation</a:t>
            </a:r>
            <a:endParaRPr lang="en-US" dirty="0"/>
          </a:p>
        </p:txBody>
      </p:sp>
      <p:sp>
        <p:nvSpPr>
          <p:cNvPr id="3" name="Content Placeholder 2"/>
          <p:cNvSpPr>
            <a:spLocks noGrp="1"/>
          </p:cNvSpPr>
          <p:nvPr>
            <p:ph idx="1"/>
          </p:nvPr>
        </p:nvSpPr>
        <p:spPr/>
        <p:txBody>
          <a:bodyPr>
            <a:normAutofit/>
          </a:bodyPr>
          <a:lstStyle/>
          <a:p>
            <a:r>
              <a:rPr lang="en-US" sz="2400" b="1" dirty="0" smtClean="0"/>
              <a:t>Input: Sample Set Result/Out-sample Set FASTA File</a:t>
            </a:r>
          </a:p>
          <a:p>
            <a:r>
              <a:rPr lang="en-US" sz="2400" b="1" dirty="0" smtClean="0"/>
              <a:t>Output: Full Set Result.</a:t>
            </a:r>
          </a:p>
          <a:p>
            <a:r>
              <a:rPr lang="en-US" sz="2400" dirty="0" smtClean="0"/>
              <a:t>SMACOF uses </a:t>
            </a:r>
            <a:r>
              <a:rPr lang="en-US" sz="2400" i="1" dirty="0" smtClean="0"/>
              <a:t>O(N</a:t>
            </a:r>
            <a:r>
              <a:rPr lang="en-US" sz="2400" i="1" baseline="30000" dirty="0" smtClean="0"/>
              <a:t>2</a:t>
            </a:r>
            <a:r>
              <a:rPr lang="en-US" sz="2400" i="1" dirty="0" smtClean="0"/>
              <a:t>) </a:t>
            </a:r>
            <a:r>
              <a:rPr lang="en-US" sz="2400" dirty="0" smtClean="0"/>
              <a:t>memory, which could be a limitation for million-scale dataset</a:t>
            </a:r>
          </a:p>
          <a:p>
            <a:r>
              <a:rPr lang="en-US" sz="2400" dirty="0" smtClean="0"/>
              <a:t>MI-MDS finds k nearest neighbor (k-NN) points in the sample set for sequences in the out-sample set. Then use this k points to determine the out-sample dimension reduction result.</a:t>
            </a:r>
          </a:p>
          <a:p>
            <a:r>
              <a:rPr lang="en-US" sz="2400" dirty="0" smtClean="0"/>
              <a:t>It doesn’t need </a:t>
            </a:r>
            <a:r>
              <a:rPr lang="en-US" sz="2400" i="1" dirty="0" smtClean="0"/>
              <a:t>O(N</a:t>
            </a:r>
            <a:r>
              <a:rPr lang="en-US" sz="2400" i="1" baseline="30000" dirty="0" smtClean="0"/>
              <a:t>2</a:t>
            </a:r>
            <a:r>
              <a:rPr lang="en-US" sz="2400" dirty="0" smtClean="0"/>
              <a:t>) memory and can be pleasingly parallelized.</a:t>
            </a:r>
          </a:p>
          <a:p>
            <a:endParaRPr lang="en-US" dirty="0"/>
          </a:p>
        </p:txBody>
      </p:sp>
    </p:spTree>
    <p:extLst>
      <p:ext uri="{BB962C8B-B14F-4D97-AF65-F5344CB8AC3E}">
        <p14:creationId xmlns:p14="http://schemas.microsoft.com/office/powerpoint/2010/main" val="1522801805"/>
      </p:ext>
    </p:extLst>
  </p:cSld>
  <p:clrMapOvr>
    <a:masterClrMapping/>
  </p:clrMapOvr>
  <p:timing>
    <p:tnLst>
      <p:par>
        <p:cTn id="1" dur="indefinite" restart="never" nodeType="tmRoot"/>
      </p:par>
    </p:tnLst>
  </p:timing>
</p:sld>
</file>

<file path=ppt/theme/_rels/theme13.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Salsahpc_dataEnabledScience">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VBITemplate">
  <a:themeElements>
    <a:clrScheme name="VBI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BITemplate">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lnDef>
  </a:objectDefaults>
  <a:extraClrSchemeLst>
    <a:extraClrScheme>
      <a:clrScheme name="VBI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BI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BI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BI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BI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BI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BI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VBITemplate">
  <a:themeElements>
    <a:clrScheme name="VBI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BITemplate">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lnDef>
  </a:objectDefaults>
  <a:extraClrSchemeLst>
    <a:extraClrScheme>
      <a:clrScheme name="VBI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BI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BI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BI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BI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BI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BI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alsahpc_dataEnabledScience">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Salsahpc_dataEnabledScience</Template>
  <TotalTime>373</TotalTime>
  <Words>1177</Words>
  <Application>Microsoft Office PowerPoint</Application>
  <PresentationFormat>On-screen Show (4:3)</PresentationFormat>
  <Paragraphs>247</Paragraphs>
  <Slides>22</Slides>
  <Notes>0</Notes>
  <HiddenSlides>0</HiddenSlides>
  <MMClips>0</MMClips>
  <ScaleCrop>false</ScaleCrop>
  <HeadingPairs>
    <vt:vector size="4" baseType="variant">
      <vt:variant>
        <vt:lpstr>Theme</vt:lpstr>
      </vt:variant>
      <vt:variant>
        <vt:i4>13</vt:i4>
      </vt:variant>
      <vt:variant>
        <vt:lpstr>Slide Titles</vt:lpstr>
      </vt:variant>
      <vt:variant>
        <vt:i4>22</vt:i4>
      </vt:variant>
    </vt:vector>
  </HeadingPairs>
  <TitlesOfParts>
    <vt:vector size="35" baseType="lpstr">
      <vt:lpstr>Salsahpc_dataEnabledScience</vt:lpstr>
      <vt:lpstr>template2[1]</vt:lpstr>
      <vt:lpstr>1_template2[1]</vt:lpstr>
      <vt:lpstr>Office Theme</vt:lpstr>
      <vt:lpstr>2_template2[1]</vt:lpstr>
      <vt:lpstr>VBITemplate</vt:lpstr>
      <vt:lpstr>1_Salsahpc_dataEnabledScience</vt:lpstr>
      <vt:lpstr>3_template2[1]</vt:lpstr>
      <vt:lpstr>4_template2[1]</vt:lpstr>
      <vt:lpstr>1_Office Theme</vt:lpstr>
      <vt:lpstr>5_template2[1]</vt:lpstr>
      <vt:lpstr>1_VBITemplate</vt:lpstr>
      <vt:lpstr>Flow</vt:lpstr>
      <vt:lpstr>DACIDR A Deterministic Annealing Clustering and Interpolative Dimension Reduction Method</vt:lpstr>
      <vt:lpstr>Overview</vt:lpstr>
      <vt:lpstr>DACIDR                             Flow Chart</vt:lpstr>
      <vt:lpstr>All-Pair Sequence Analysis</vt:lpstr>
      <vt:lpstr>DACIDR                             Flow Chart</vt:lpstr>
      <vt:lpstr>DA Pairwise Clustering</vt:lpstr>
      <vt:lpstr>Multidimensional Scaling</vt:lpstr>
      <vt:lpstr>DACIDR                            Flow Chart</vt:lpstr>
      <vt:lpstr>Interpolation</vt:lpstr>
      <vt:lpstr>DACIDR                            Flow Chart</vt:lpstr>
      <vt:lpstr>Visualization</vt:lpstr>
      <vt:lpstr>SSP-Tree</vt:lpstr>
      <vt:lpstr>Heuristic Interpolation</vt:lpstr>
      <vt:lpstr>Region Refinement</vt:lpstr>
      <vt:lpstr>Recursive Clustering</vt:lpstr>
      <vt:lpstr>Experiments</vt:lpstr>
      <vt:lpstr>SW vs NW</vt:lpstr>
      <vt:lpstr>PWC vs UCLUST/CDHIT</vt:lpstr>
      <vt:lpstr>HE-MI vs MI-MDS/HI-MI</vt:lpstr>
      <vt:lpstr>Conclusion</vt:lpstr>
      <vt:lpstr>Futurework</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DACIDR A Deterministic Annealing Clustering and Interpolative Dimension Reduction Method</dc:title>
  <dc:creator>Ryan</dc:creator>
  <cp:lastModifiedBy>Geoffrey Fox</cp:lastModifiedBy>
  <cp:revision>35</cp:revision>
  <dcterms:created xsi:type="dcterms:W3CDTF">2012-09-28T02:15:32Z</dcterms:created>
  <dcterms:modified xsi:type="dcterms:W3CDTF">2012-10-05T18:05:24Z</dcterms:modified>
</cp:coreProperties>
</file>