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0"/>
  </p:notesMasterIdLst>
  <p:sldIdLst>
    <p:sldId id="297" r:id="rId2"/>
    <p:sldId id="438" r:id="rId3"/>
    <p:sldId id="479" r:id="rId4"/>
    <p:sldId id="472" r:id="rId5"/>
    <p:sldId id="475" r:id="rId6"/>
    <p:sldId id="476" r:id="rId7"/>
    <p:sldId id="481" r:id="rId8"/>
    <p:sldId id="474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FC9F1"/>
    <a:srgbClr val="FF9797"/>
    <a:srgbClr val="C2E59B"/>
    <a:srgbClr val="B0DD7F"/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83228" autoAdjust="0"/>
  </p:normalViewPr>
  <p:slideViewPr>
    <p:cSldViewPr>
      <p:cViewPr varScale="1">
        <p:scale>
          <a:sx n="65" d="100"/>
          <a:sy n="65" d="100"/>
        </p:scale>
        <p:origin x="21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4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5/17/2013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5/17/2013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5/17/2013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5/17/2013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5/17/2013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5/17/2013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5/17/2013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5/17/2013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4dPIdvHNcNMEnak6cKKZGLSulQxeo40HeAOdGy-05M/ed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05000"/>
          </a:xfrm>
        </p:spPr>
        <p:txBody>
          <a:bodyPr>
            <a:noAutofit/>
          </a:bodyPr>
          <a:lstStyle/>
          <a:p>
            <a:r>
              <a:rPr lang="en-US" sz="5400" dirty="0"/>
              <a:t> Training Data Scientists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20297"/>
            <a:ext cx="9144000" cy="129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DELSA Workshop DW4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May 17 2013 Washington DC</a:t>
            </a:r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886200"/>
            <a:ext cx="9144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Informatics, Computing and Physics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Digital Science Center, Pervasive Technology Institute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Indiana 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University 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Bloomington</a:t>
            </a: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dirty="0" smtClean="0"/>
              <a:t>McKinsey Institute on Big Data Jobs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2163763"/>
          </a:xfrm>
        </p:spPr>
        <p:txBody>
          <a:bodyPr/>
          <a:lstStyle/>
          <a:p>
            <a:r>
              <a:rPr lang="en-US" sz="2200" dirty="0"/>
              <a:t>There will be a shortage of talent necessary for organizations to take advantage of big data. By 2018, the United States alone could face a shortage of 140,000 to 190,000 people with deep analytical skills as well as 1.5 million managers and analysts with the know-how to use the analysis of big data to make effective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/>
        </p:blipFill>
        <p:spPr bwMode="auto">
          <a:xfrm>
            <a:off x="762000" y="838200"/>
            <a:ext cx="7010400" cy="3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801029"/>
          </a:xfrm>
        </p:spPr>
        <p:txBody>
          <a:bodyPr/>
          <a:lstStyle/>
          <a:p>
            <a:r>
              <a:rPr lang="en-US" dirty="0" smtClean="0"/>
              <a:t>Data Science Education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9052932" cy="4525963"/>
          </a:xfrm>
        </p:spPr>
        <p:txBody>
          <a:bodyPr/>
          <a:lstStyle/>
          <a:p>
            <a:r>
              <a:rPr lang="en-US" dirty="0" smtClean="0"/>
              <a:t>Broad Range of Topics from Policy to curation to applications and algorithms, programming models, data systems, statistics, and broad range of CS subjects such as Clouds, Programming, HCI,</a:t>
            </a:r>
          </a:p>
          <a:p>
            <a:r>
              <a:rPr lang="en-US" dirty="0" smtClean="0"/>
              <a:t>Plenty of Jobs and broader range of possibilities than computational science but similar cosmic issues</a:t>
            </a:r>
          </a:p>
          <a:p>
            <a:pPr lvl="1"/>
            <a:r>
              <a:rPr lang="en-US" dirty="0" smtClean="0"/>
              <a:t>What type of degree (Certificate, minor, track, “real” degree)</a:t>
            </a:r>
          </a:p>
          <a:p>
            <a:pPr lvl="1"/>
            <a:r>
              <a:rPr lang="en-US" dirty="0" smtClean="0"/>
              <a:t>What implementation (department, interdisciplinary group supporting education and research program)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838200"/>
          </a:xfrm>
        </p:spPr>
        <p:txBody>
          <a:bodyPr/>
          <a:lstStyle/>
          <a:p>
            <a:r>
              <a:rPr lang="en-US" dirty="0" smtClean="0"/>
              <a:t>Massive Open Online Courses</a:t>
            </a:r>
            <a:r>
              <a:rPr lang="en-US" b="0" dirty="0"/>
              <a:t> (</a:t>
            </a:r>
            <a:r>
              <a:rPr lang="en-US" dirty="0"/>
              <a:t>MOOC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" y="609600"/>
            <a:ext cx="9144000" cy="5441950"/>
          </a:xfrm>
        </p:spPr>
        <p:txBody>
          <a:bodyPr/>
          <a:lstStyle/>
          <a:p>
            <a:r>
              <a:rPr lang="en-US" sz="2800" dirty="0" smtClean="0"/>
              <a:t>MOOC’s are very “hot” these days with </a:t>
            </a:r>
            <a:r>
              <a:rPr lang="en-US" sz="2800" dirty="0" err="1" smtClean="0"/>
              <a:t>Udacity</a:t>
            </a:r>
            <a:r>
              <a:rPr lang="en-US" sz="2800" dirty="0" smtClean="0"/>
              <a:t> and </a:t>
            </a:r>
            <a:r>
              <a:rPr lang="en-US" sz="2800" dirty="0" err="1" smtClean="0"/>
              <a:t>Coursera</a:t>
            </a:r>
            <a:r>
              <a:rPr lang="en-US" sz="2800" dirty="0" smtClean="0"/>
              <a:t> as start-ups; perhaps over 100,000 participants </a:t>
            </a:r>
          </a:p>
          <a:p>
            <a:r>
              <a:rPr lang="en-US" sz="2800" dirty="0" smtClean="0"/>
              <a:t>Relevant to Data Science as this is a new field with few courses at most universities</a:t>
            </a:r>
          </a:p>
          <a:p>
            <a:r>
              <a:rPr lang="en-US" sz="2800" dirty="0" smtClean="0"/>
              <a:t>Typical model is collection of short prerecorded segments (talking head over PowerPoint) of length ~10 minutes</a:t>
            </a:r>
          </a:p>
          <a:p>
            <a:r>
              <a:rPr lang="en-US" sz="2800" dirty="0" smtClean="0"/>
              <a:t>These “lesson objects” can be viewed as “songs”</a:t>
            </a:r>
          </a:p>
          <a:p>
            <a:r>
              <a:rPr lang="en-US" sz="2800" dirty="0" smtClean="0"/>
              <a:t>Google Course Builder (python open source) builds customizable  MOOC’s as “playlists” of “songs”</a:t>
            </a:r>
          </a:p>
          <a:p>
            <a:r>
              <a:rPr lang="en-US" sz="2800" b="1" dirty="0" smtClean="0"/>
              <a:t>Tells you to capture all material as “lesson objects”</a:t>
            </a:r>
          </a:p>
          <a:p>
            <a:r>
              <a:rPr lang="en-US" sz="2800" b="1" dirty="0" smtClean="0"/>
              <a:t>DELSA builds a repository of its “songs”; used in many ways – tutorials, classes …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094" t="11495" r="17763" b="10281"/>
          <a:stretch/>
        </p:blipFill>
        <p:spPr>
          <a:xfrm>
            <a:off x="0" y="76200"/>
            <a:ext cx="7792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79" t="15842" r="2754" b="4951"/>
          <a:stretch/>
        </p:blipFill>
        <p:spPr>
          <a:xfrm>
            <a:off x="0" y="152400"/>
            <a:ext cx="9144000" cy="512064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273041"/>
            <a:ext cx="9144000" cy="730884"/>
          </a:xfrm>
        </p:spPr>
        <p:txBody>
          <a:bodyPr/>
          <a:lstStyle/>
          <a:p>
            <a:r>
              <a:rPr lang="en-US" smtClean="0"/>
              <a:t>Seven </a:t>
            </a:r>
            <a:r>
              <a:rPr lang="en-US" dirty="0" smtClean="0"/>
              <a:t>~10 minutes </a:t>
            </a:r>
            <a:r>
              <a:rPr lang="en-US" smtClean="0"/>
              <a:t>lesson objects </a:t>
            </a:r>
            <a:r>
              <a:rPr lang="en-US" dirty="0" smtClean="0"/>
              <a:t>in this lecture</a:t>
            </a:r>
            <a:endParaRPr lang="en-US" dirty="0"/>
          </a:p>
          <a:p>
            <a:r>
              <a:rPr lang="en-US" dirty="0" smtClean="0"/>
              <a:t>IU wants us to close caption if use in real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63565"/>
            <a:ext cx="9067800" cy="914400"/>
          </a:xfrm>
        </p:spPr>
        <p:txBody>
          <a:bodyPr/>
          <a:lstStyle/>
          <a:p>
            <a:r>
              <a:rPr lang="en-US" dirty="0" smtClean="0"/>
              <a:t>MOOC’s for Traditional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675902" cy="4525963"/>
          </a:xfrm>
        </p:spPr>
        <p:txBody>
          <a:bodyPr/>
          <a:lstStyle/>
          <a:p>
            <a:r>
              <a:rPr lang="en-US" sz="2400" dirty="0" smtClean="0"/>
              <a:t>We can take MOOC lessons and view them as a “lesson object” that we can share between different teachers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7941"/>
            <a:ext cx="2133600" cy="372428"/>
          </a:xfrm>
        </p:spPr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39" t="12295" r="4499"/>
          <a:stretch/>
        </p:blipFill>
        <p:spPr>
          <a:xfrm>
            <a:off x="22860" y="1930104"/>
            <a:ext cx="5653042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5630" y="734760"/>
            <a:ext cx="3414758" cy="5632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i.e. as a way of teaching typical sized classes but with less effort as shared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Start with what’s in repository;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pick and choose;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 custom material of individual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~15 minute Video over PowerPoint of MOOC’s </a:t>
            </a:r>
            <a:r>
              <a:rPr lang="en-US" sz="2000" dirty="0" smtClean="0"/>
              <a:t>easy to re-use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Defining how to support computing labs with FutureGrid or appliances + Virtual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Qiu will offer Cloud MOOC module to HBCU’s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" y="6344718"/>
            <a:ext cx="91211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Building MOOC Tutorial</a:t>
            </a:r>
            <a:endParaRPr lang="en-US" sz="2000" b="1" dirty="0" smtClean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://docs.google.com/document/d/1n4dPIdvHNcNMEnak6cKKZGLSulQxeo40HeAOdGy-05M/edit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38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0" t="9195" r="3605" b="4528"/>
          <a:stretch/>
        </p:blipFill>
        <p:spPr>
          <a:xfrm>
            <a:off x="22123" y="12290"/>
            <a:ext cx="682201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4142" y="533400"/>
            <a:ext cx="22998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of course build many different interfaces</a:t>
            </a:r>
          </a:p>
          <a:p>
            <a:endParaRPr lang="en-US" sz="2800" dirty="0"/>
          </a:p>
          <a:p>
            <a:r>
              <a:rPr lang="en-US" sz="2800" dirty="0" smtClean="0"/>
              <a:t>Songs stored on YouTube</a:t>
            </a:r>
          </a:p>
          <a:p>
            <a:endParaRPr lang="en-US" sz="2800" dirty="0"/>
          </a:p>
          <a:p>
            <a:r>
              <a:rPr lang="en-US" sz="2800" dirty="0" smtClean="0"/>
              <a:t>Songs prepared with Adobe Presenter on Laptop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9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Training Data Scientists&amp;quot;&quot;/&gt;&lt;property id=&quot;20307&quot; value=&quot;297&quot;/&gt;&lt;/object&gt;&lt;object type=&quot;3&quot; unique_id=&quot;10006&quot;&gt;&lt;property id=&quot;20148&quot; value=&quot;5&quot;/&gt;&lt;property id=&quot;20300&quot; value=&quot;Slide 2 - &amp;quot;McKinsey Institute on Big Data Jobs&amp;quot;&quot;/&gt;&lt;property id=&quot;20307&quot; value=&quot;438&quot;/&gt;&lt;/object&gt;&lt;object type=&quot;3&quot; unique_id=&quot;10012&quot;&gt;&lt;property id=&quot;20148&quot; value=&quot;5&quot;/&gt;&lt;property id=&quot;20300&quot; value=&quot;Slide 4 - &amp;quot;Massive Open Online Courses (MOOC)&amp;quot;&quot;/&gt;&lt;property id=&quot;20307&quot; value=&quot;472&quot;/&gt;&lt;/object&gt;&lt;object type=&quot;3&quot; unique_id=&quot;106382&quot;&gt;&lt;property id=&quot;20148&quot; value=&quot;5&quot;/&gt;&lt;property id=&quot;20300&quot; value=&quot;Slide 3 - &amp;quot;Data Science Education&amp;quot;&quot;/&gt;&lt;property id=&quot;20307&quot; value=&quot;479&quot;/&gt;&lt;/object&gt;&lt;object type=&quot;3&quot; unique_id=&quot;106385&quot;&gt;&lt;property id=&quot;20148&quot; value=&quot;5&quot;/&gt;&lt;property id=&quot;20300&quot; value=&quot;Slide 5&quot;/&gt;&lt;property id=&quot;20307&quot; value=&quot;475&quot;/&gt;&lt;/object&gt;&lt;object type=&quot;3&quot; unique_id=&quot;106386&quot;&gt;&lt;property id=&quot;20148&quot; value=&quot;5&quot;/&gt;&lt;property id=&quot;20300&quot; value=&quot;Slide 6&quot;/&gt;&lt;property id=&quot;20307&quot; value=&quot;476&quot;/&gt;&lt;/object&gt;&lt;object type=&quot;3&quot; unique_id=&quot;106387&quot;&gt;&lt;property id=&quot;20148&quot; value=&quot;5&quot;/&gt;&lt;property id=&quot;20300&quot; value=&quot;Slide 7 - &amp;quot;MOOC’s for Traditional Lectures&amp;quot;&quot;/&gt;&lt;property id=&quot;20307&quot; value=&quot;481&quot;/&gt;&lt;/object&gt;&lt;object type=&quot;3&quot; unique_id=&quot;106388&quot;&gt;&lt;property id=&quot;20148&quot; value=&quot;5&quot;/&gt;&lt;property id=&quot;20300&quot; value=&quot;Slide 8&quot;/&gt;&lt;property id=&quot;20307&quot; value=&quot;474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20856</TotalTime>
  <Words>440</Words>
  <Application>Microsoft Office PowerPoint</Application>
  <PresentationFormat>On-screen Show (4:3)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Times New Roman</vt:lpstr>
      <vt:lpstr>3_Office Theme</vt:lpstr>
      <vt:lpstr> Training Data Scientists</vt:lpstr>
      <vt:lpstr>McKinsey Institute on Big Data Jobs</vt:lpstr>
      <vt:lpstr>Data Science Education</vt:lpstr>
      <vt:lpstr>Massive Open Online Courses (MOOC)</vt:lpstr>
      <vt:lpstr>PowerPoint Presentation</vt:lpstr>
      <vt:lpstr>PowerPoint Presentation</vt:lpstr>
      <vt:lpstr>MOOC’s for Traditional Lectures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878</cp:revision>
  <dcterms:created xsi:type="dcterms:W3CDTF">2010-11-02T19:01:47Z</dcterms:created>
  <dcterms:modified xsi:type="dcterms:W3CDTF">2013-05-17T11:52:50Z</dcterms:modified>
</cp:coreProperties>
</file>