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7"/>
  </p:notesMasterIdLst>
  <p:sldIdLst>
    <p:sldId id="297" r:id="rId2"/>
    <p:sldId id="470" r:id="rId3"/>
    <p:sldId id="415" r:id="rId4"/>
    <p:sldId id="438" r:id="rId5"/>
    <p:sldId id="465" r:id="rId6"/>
    <p:sldId id="471" r:id="rId7"/>
    <p:sldId id="452" r:id="rId8"/>
    <p:sldId id="453" r:id="rId9"/>
    <p:sldId id="456" r:id="rId10"/>
    <p:sldId id="472" r:id="rId11"/>
    <p:sldId id="473" r:id="rId12"/>
    <p:sldId id="462" r:id="rId13"/>
    <p:sldId id="463" r:id="rId14"/>
    <p:sldId id="464" r:id="rId15"/>
    <p:sldId id="3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FC9F1"/>
    <a:srgbClr val="FF9797"/>
    <a:srgbClr val="C2E59B"/>
    <a:srgbClr val="B0DD7F"/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83228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10/11/2012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05000"/>
          </a:xfrm>
        </p:spPr>
        <p:txBody>
          <a:bodyPr>
            <a:noAutofit/>
          </a:bodyPr>
          <a:lstStyle/>
          <a:p>
            <a:r>
              <a:rPr lang="en-US" sz="4800" dirty="0"/>
              <a:t> Data </a:t>
            </a:r>
            <a:r>
              <a:rPr lang="en-US" sz="4800" dirty="0" smtClean="0"/>
              <a:t>Analytics and its Curricula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DELSA Workshop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October 9 2012 Chicago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100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Indiana </a:t>
            </a: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University </a:t>
            </a: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r>
              <a:rPr lang="en-US" sz="2800" dirty="0" smtClean="0"/>
              <a:t>MOOC’s are very “hot” these days with </a:t>
            </a:r>
            <a:r>
              <a:rPr lang="en-US" sz="2800" dirty="0" err="1" smtClean="0"/>
              <a:t>Udacity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Coursera</a:t>
            </a:r>
            <a:r>
              <a:rPr lang="en-US" sz="2800" dirty="0" smtClean="0"/>
              <a:t> as start-ups</a:t>
            </a:r>
          </a:p>
          <a:p>
            <a:r>
              <a:rPr lang="en-US" sz="2800" dirty="0" smtClean="0"/>
              <a:t>Over 100,000 participants but concept valid at smaller sizes</a:t>
            </a:r>
          </a:p>
          <a:p>
            <a:r>
              <a:rPr lang="en-US" sz="2800" dirty="0" smtClean="0"/>
              <a:t>Relevant to Data Science as this is a new field with few courses at most universities</a:t>
            </a:r>
          </a:p>
          <a:p>
            <a:r>
              <a:rPr lang="en-US" sz="2800" dirty="0" smtClean="0"/>
              <a:t>Technology to make MOOC’s</a:t>
            </a:r>
          </a:p>
          <a:p>
            <a:pPr lvl="1"/>
            <a:r>
              <a:rPr lang="en-US" sz="2400" dirty="0" smtClean="0"/>
              <a:t>Drupal </a:t>
            </a:r>
            <a:r>
              <a:rPr lang="en-US" sz="2400" dirty="0" err="1" smtClean="0"/>
              <a:t>mooc</a:t>
            </a:r>
            <a:r>
              <a:rPr lang="en-US" sz="2400" dirty="0" smtClean="0"/>
              <a:t> (unclear)</a:t>
            </a:r>
          </a:p>
          <a:p>
            <a:pPr lvl="1"/>
            <a:r>
              <a:rPr lang="en-US" sz="2400" dirty="0" smtClean="0"/>
              <a:t>Google Open Source Course Builder is lightweight LMS (learning management system) released September 12 rescuing us from Sakai</a:t>
            </a:r>
          </a:p>
          <a:p>
            <a:r>
              <a:rPr lang="en-US" sz="2800" dirty="0" smtClean="0"/>
              <a:t>At least one model is collection of short prerecorded segments (talking head over PowerPoint)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I400 X-Informatics (MOOC)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r>
              <a:rPr lang="en-US" dirty="0" smtClean="0"/>
              <a:t>General overview of “use of IT” (data analysis) in “all fields” starting with data deluge and pipeline</a:t>
            </a:r>
          </a:p>
          <a:p>
            <a:r>
              <a:rPr lang="en-US" sz="2800" dirty="0" err="1"/>
              <a:t>Observation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/>
              <a:t>Data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 smtClean="0"/>
              <a:t>Information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/>
              <a:t>Knowledge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 smtClean="0"/>
              <a:t>Wisdom</a:t>
            </a:r>
            <a:endParaRPr lang="en-US" sz="2800" dirty="0" smtClean="0"/>
          </a:p>
          <a:p>
            <a:r>
              <a:rPr lang="en-US" sz="2800" dirty="0" smtClean="0"/>
              <a:t>Go through many applications from life/medical science to “finding Higgs” and business informatics</a:t>
            </a:r>
          </a:p>
          <a:p>
            <a:r>
              <a:rPr lang="en-US" sz="2800" dirty="0" smtClean="0"/>
              <a:t>Describe cyberinfrastructure needed with visualization, security, provenance, portals, services and workflow</a:t>
            </a:r>
          </a:p>
          <a:p>
            <a:r>
              <a:rPr lang="en-US" sz="2800" dirty="0" smtClean="0"/>
              <a:t>Lab sessions built on virtualized infrastructure (appliances)</a:t>
            </a:r>
          </a:p>
          <a:p>
            <a:r>
              <a:rPr lang="en-US" sz="2800" dirty="0" smtClean="0"/>
              <a:t>Describe and illustrate </a:t>
            </a:r>
            <a:r>
              <a:rPr lang="en-US" sz="2800" dirty="0"/>
              <a:t>key algorithms histograms, clustering, Support Vector Machines, Dimension Reduction, Hidden Markov Models and Image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2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08386"/>
              </p:ext>
            </p:extLst>
          </p:nvPr>
        </p:nvGraphicFramePr>
        <p:xfrm>
          <a:off x="29110" y="0"/>
          <a:ext cx="9114890" cy="6800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505"/>
                <a:gridCol w="3442785"/>
                <a:gridCol w="609600"/>
                <a:gridCol w="609600"/>
                <a:gridCol w="914400"/>
              </a:tblGrid>
              <a:tr h="383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School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Program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On-Campus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Online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Degrees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166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Undergraduate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545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George Mason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Computational and Data Sciences: the combination of applied math, real world CS skills, data acquisition and analysis, and scientific modeling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Illinois Institute of </a:t>
                      </a:r>
                      <a:r>
                        <a:rPr lang="en-US" sz="1800" dirty="0" smtClean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CS Specialization in Data Science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CIS specialization in Data Science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25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Oxford 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and Systems Analysis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Adv. Diploma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166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Masters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767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Bentley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Marketing Analytics: knowledge and skills that marketing professionals need for a rapidly evolving, data-focused, global business environment.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1151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Carnegie Mellon </a:t>
                      </a:r>
                      <a:endParaRPr lang="en-US" sz="2000" dirty="0">
                        <a:effectLst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MISM Business Intelligence and Data Analytics: an elite set of graduates cross-trained in business process analysis and skilled in predictive modeling, GIS mapping, analytical reporting, segmentation analysis, and data visualization.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 9 courses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895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Carnegie Mellon </a:t>
                      </a:r>
                      <a:endParaRPr lang="en-US" sz="2000" dirty="0">
                        <a:effectLst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Very Large Information Systems: train technologists to (a) develop the layers of technology involved in the next generation of massive IS deployments (b) analyze the data these systems generate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895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DePaul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Predictive Analytics: analyze large datasets and develop modeling solutions for decision making, an understanding of the fundamental principles of marketing and CRM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895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Georgia Southern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 Sci with concentration in Data and Know. Systems: covers speech and vision recognition systems, expert systems, data storage systems, and IR systems, such as online search engines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M.S. 30 </a:t>
                      </a:r>
                      <a:r>
                        <a:rPr lang="en-US" sz="1100" dirty="0" err="1">
                          <a:effectLst/>
                        </a:rPr>
                        <a:t>cr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" y="6248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Survey from </a:t>
            </a:r>
          </a:p>
          <a:p>
            <a:r>
              <a:rPr lang="en-US" b="1" dirty="0" smtClean="0"/>
              <a:t>Howard Rosenbaum SLIS IU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0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08858"/>
              </p:ext>
            </p:extLst>
          </p:nvPr>
        </p:nvGraphicFramePr>
        <p:xfrm>
          <a:off x="0" y="52227"/>
          <a:ext cx="9153418" cy="674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9222"/>
                <a:gridCol w="3070178"/>
                <a:gridCol w="646894"/>
                <a:gridCol w="743416"/>
                <a:gridCol w="1133708"/>
              </a:tblGrid>
              <a:tr h="709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Illinois Institute of </a:t>
                      </a:r>
                      <a:r>
                        <a:rPr lang="en-US" sz="1800" dirty="0" smtClean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CS specialization in Data Analytics: intended for learning how to discover patterns in large amounts of data in information systems and how to use these to draw conclusions.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Masters 4 courses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Louisiana State University businessanalytics.lsu.edu/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Business Analytics: designed to meet the growing demand for professionals with skills in specialized methods of predictive analytics 36 </a:t>
                      </a:r>
                      <a:r>
                        <a:rPr lang="en-US" sz="1100" dirty="0" err="1">
                          <a:effectLst/>
                        </a:rPr>
                        <a:t>cr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 36 cr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822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Michigan State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Analytics: courses in business strategy, data mining, applied statistics, project management, marketing technologies, communications and ethics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M.S.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 Carolina State University: Institute for Advanced </a:t>
                      </a:r>
                      <a:r>
                        <a:rPr lang="en-US" sz="1800" dirty="0" smtClean="0">
                          <a:effectLst/>
                        </a:rPr>
                        <a:t>Analytics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Analytics: designed to equip individuals to derive insights from a vast quantity and variety of data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M.S.: 30 cr.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Northwestern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Predictive Analytics: a comprehensive and applied curriculum exploring data science, IT and business of analytics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822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York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Analytics: unlocks predictive potential of data analysis to improve financial performance, strategic management and operational efficiency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 1 yr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960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Stevens Institute of </a:t>
                      </a:r>
                      <a:r>
                        <a:rPr lang="en-US" sz="1800" dirty="0" smtClean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Intel. &amp; Analytics: offers the most advanced curriculum available for leveraging quant methods and evidence-based decision making for optimal business performance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M.S.: 36 cr.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</a:t>
                      </a:r>
                      <a:r>
                        <a:rPr lang="en-US" sz="1800" dirty="0" smtClean="0">
                          <a:effectLst/>
                        </a:rPr>
                        <a:t>Cincinnati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Analytics: combines operations research and applied stats, using applied math and computer applications, in a business environment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822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San </a:t>
                      </a:r>
                      <a:r>
                        <a:rPr lang="en-US" sz="1800" dirty="0" smtClean="0">
                          <a:effectLst/>
                        </a:rPr>
                        <a:t>Francisco</a:t>
                      </a:r>
                      <a:endParaRPr lang="en-US" sz="2000" dirty="0">
                        <a:effectLst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Analytics: provides students with skills necessary to develop techniques and processes for data-driven decision-making — the key to effective business strategies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M.S.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0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25000"/>
              </p:ext>
            </p:extLst>
          </p:nvPr>
        </p:nvGraphicFramePr>
        <p:xfrm>
          <a:off x="483782" y="228600"/>
          <a:ext cx="8686799" cy="650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315"/>
                <a:gridCol w="2736695"/>
                <a:gridCol w="794524"/>
                <a:gridCol w="706244"/>
                <a:gridCol w="1077021"/>
              </a:tblGrid>
              <a:tr h="108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Certificate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iSchool</a:t>
                      </a:r>
                      <a:r>
                        <a:rPr lang="en-US" sz="1800" dirty="0">
                          <a:effectLst/>
                        </a:rPr>
                        <a:t> @ </a:t>
                      </a:r>
                      <a:r>
                        <a:rPr lang="en-US" sz="1800" dirty="0" smtClean="0">
                          <a:effectLst/>
                        </a:rPr>
                        <a:t>Syracuse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Science: for those with background or experience in science, stats, research, and/or IT interested in interdiscip work managing big data using IT tools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 Cert. 5 courses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Rice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Big Data Summer Institute: organized to address a growing demand for skills that will help individuals and corporations make sense of huge data sets 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Stanford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>
                          <a:effectLst/>
                        </a:rPr>
                        <a:t>Data Mining and Applications: introduces important new ideas in data mining and machine learning, explains them in a statistical framework, and describes their applications to business, science, and technology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 Cert.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08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California San </a:t>
                      </a:r>
                      <a:r>
                        <a:rPr lang="en-US" sz="1800" dirty="0" smtClean="0">
                          <a:effectLst/>
                        </a:rPr>
                        <a:t>Diego</a:t>
                      </a:r>
                      <a:endParaRPr lang="en-US" sz="2000" dirty="0">
                        <a:effectLst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Mining: designed to provide individuals in business and scientific communities with the skills necessary to design, build, verify and test predictive data models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 Cert. 6 courses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08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</a:t>
                      </a:r>
                      <a:r>
                        <a:rPr lang="en-US" sz="1800" dirty="0" smtClean="0">
                          <a:effectLst/>
                        </a:rPr>
                        <a:t>Washington</a:t>
                      </a:r>
                      <a:endParaRPr lang="en-US" sz="2000" dirty="0">
                        <a:effectLst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Science: Develop the computer science, mathematics and analytical skills in the context of practical application needed to enter the field of data science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84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Ph.D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720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George Mason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Computational Sci and Informatics: role of computation in sci, math, and engineering,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Ph.D.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242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IU </a:t>
                      </a:r>
                      <a:r>
                        <a:rPr lang="en-US" sz="1800" dirty="0" err="1">
                          <a:effectLst/>
                        </a:rPr>
                        <a:t>SoIC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Informatics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Ph.D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74900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" name="Content Placeholder 29"/>
          <p:cNvSpPr>
            <a:spLocks noGrp="1"/>
          </p:cNvSpPr>
          <p:nvPr>
            <p:ph idx="1"/>
          </p:nvPr>
        </p:nvSpPr>
        <p:spPr>
          <a:xfrm>
            <a:off x="5905500" y="2853312"/>
            <a:ext cx="3276600" cy="361309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and Training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2678" y="4967178"/>
            <a:ext cx="4450644" cy="1200329"/>
            <a:chOff x="2133600" y="4876800"/>
            <a:chExt cx="4114800" cy="1200329"/>
          </a:xfrm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512513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1671" y="4876800"/>
              <a:ext cx="2806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Virtual Clusters, Networks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5078" y="3805721"/>
            <a:ext cx="4145844" cy="1233219"/>
            <a:chOff x="2133600" y="2133600"/>
            <a:chExt cx="4145844" cy="1233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Languages, Sensor nets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1112294"/>
            <a:ext cx="4114800" cy="1603730"/>
            <a:chOff x="2996494" y="609600"/>
            <a:chExt cx="4114800" cy="1603730"/>
          </a:xfrm>
        </p:grpSpPr>
        <p:sp>
          <p:nvSpPr>
            <p:cNvPr id="16" name="Rounded Rectangle 15"/>
            <p:cNvSpPr/>
            <p:nvPr/>
          </p:nvSpPr>
          <p:spPr>
            <a:xfrm>
              <a:off x="2996494" y="652384"/>
              <a:ext cx="4114800" cy="140623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9193" y="710441"/>
              <a:ext cx="20418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Research</a:t>
              </a:r>
            </a:p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Computing</a:t>
              </a:r>
            </a:p>
            <a:p>
              <a:pPr algn="ctr"/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1070" y="609600"/>
              <a:ext cx="2057401" cy="160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Custom Images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Courses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Consulting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Portals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Archival Storage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5078" y="2561314"/>
            <a:ext cx="4145844" cy="1200329"/>
            <a:chOff x="2133600" y="2089936"/>
            <a:chExt cx="4145844" cy="12003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SaaS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2444" y="2089936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System e.g. SQL, </a:t>
              </a:r>
              <a:r>
                <a:rPr lang="en-US" b="1" dirty="0" err="1" smtClean="0"/>
                <a:t>GlobusOnline</a:t>
              </a:r>
              <a:endParaRPr lang="en-US" b="1" dirty="0" smtClean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 e.g. Amber, Blast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576" y="200971"/>
            <a:ext cx="5791200" cy="5955177"/>
            <a:chOff x="73376" y="200971"/>
            <a:chExt cx="5791200" cy="5955177"/>
          </a:xfrm>
        </p:grpSpPr>
        <p:sp>
          <p:nvSpPr>
            <p:cNvPr id="26" name="Trapezoid 25"/>
            <p:cNvSpPr/>
            <p:nvPr/>
          </p:nvSpPr>
          <p:spPr>
            <a:xfrm>
              <a:off x="73376" y="1090935"/>
              <a:ext cx="5791200" cy="5065213"/>
            </a:xfrm>
            <a:prstGeom prst="trapezoid">
              <a:avLst>
                <a:gd name="adj" fmla="val 11343"/>
              </a:avLst>
            </a:prstGeom>
            <a:solidFill>
              <a:schemeClr val="bg1">
                <a:lumMod val="65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009" y="200971"/>
              <a:ext cx="48751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FutureGrid offers</a:t>
              </a:r>
            </a:p>
            <a:p>
              <a:pPr algn="ctr"/>
              <a:r>
                <a:rPr lang="en-US" sz="2800" b="1" dirty="0" smtClean="0"/>
                <a:t>Computing Testbed as a Service</a:t>
              </a:r>
              <a:endParaRPr lang="en-US" sz="2800" b="1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715000" y="1025209"/>
            <a:ext cx="0" cy="50652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Network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74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883920"/>
          </a:xfrm>
        </p:spPr>
        <p:txBody>
          <a:bodyPr/>
          <a:lstStyle/>
          <a:p>
            <a:r>
              <a:rPr lang="en-US" dirty="0"/>
              <a:t>Project 3: Training Data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838200"/>
            <a:ext cx="9128760" cy="4953000"/>
          </a:xfrm>
        </p:spPr>
        <p:txBody>
          <a:bodyPr/>
          <a:lstStyle/>
          <a:p>
            <a:r>
              <a:rPr lang="en-US" sz="2800" b="1" dirty="0" smtClean="0"/>
              <a:t>Lead</a:t>
            </a:r>
            <a:r>
              <a:rPr lang="en-US" sz="2800" b="1" dirty="0"/>
              <a:t>: </a:t>
            </a:r>
            <a:r>
              <a:rPr lang="en-US" sz="2800" dirty="0"/>
              <a:t>Geoffrey Fox (Indiana University, Bloomington, Indiana) </a:t>
            </a:r>
          </a:p>
          <a:p>
            <a:r>
              <a:rPr lang="en-US" sz="2800" b="1" dirty="0"/>
              <a:t>Goal: </a:t>
            </a:r>
            <a:r>
              <a:rPr lang="en-US" sz="2800" dirty="0"/>
              <a:t>Train new and established scientists to enable more effective use of big data and its cyberinfrastructure. </a:t>
            </a:r>
          </a:p>
          <a:p>
            <a:r>
              <a:rPr lang="en-US" sz="2800" b="1" dirty="0"/>
              <a:t>Deliverable</a:t>
            </a:r>
            <a:r>
              <a:rPr lang="en-US" sz="2800" dirty="0"/>
              <a:t>: Courses in data enabled science culminating in a certification similar to Microsoft or Cisco certification or existing scientific computing or computational science certificates/curricula. Need to evaluate existing resources such as: UW eScience classes, OGF Grid Computing certificate , and XSEDE HPC University… Possible approach is to focus on particular life science subdomains.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76200"/>
            <a:ext cx="8229600" cy="990600"/>
          </a:xfrm>
        </p:spPr>
        <p:txBody>
          <a:bodyPr/>
          <a:lstStyle/>
          <a:p>
            <a:r>
              <a:rPr lang="en-US" dirty="0" smtClean="0"/>
              <a:t>Jobs v. Countries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 descr="C:\Users\Geoffrey Fox\Downloads\03-05CloudJobs_l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/>
          <a:stretch/>
        </p:blipFill>
        <p:spPr bwMode="auto">
          <a:xfrm>
            <a:off x="0" y="1219200"/>
            <a:ext cx="9234918" cy="49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 smtClean="0"/>
              <a:t>McKinsey Institute on Big Data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163763"/>
          </a:xfrm>
        </p:spPr>
        <p:txBody>
          <a:bodyPr/>
          <a:lstStyle/>
          <a:p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 bwMode="auto">
          <a:xfrm>
            <a:off x="762000" y="838200"/>
            <a:ext cx="7010400" cy="3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1029629"/>
          </a:xfrm>
        </p:spPr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6020" y="914400"/>
            <a:ext cx="9052932" cy="4525963"/>
          </a:xfrm>
        </p:spPr>
        <p:txBody>
          <a:bodyPr/>
          <a:lstStyle/>
          <a:p>
            <a:r>
              <a:rPr lang="en-US" sz="2800" dirty="0" smtClean="0"/>
              <a:t>Broad Range of Topics from Policy to new algorithms</a:t>
            </a:r>
          </a:p>
          <a:p>
            <a:r>
              <a:rPr lang="en-US" sz="2800" dirty="0" smtClean="0"/>
              <a:t>Enables X-Informatics where several X’s defined </a:t>
            </a:r>
            <a:r>
              <a:rPr lang="en-US" sz="2800" b="1" dirty="0" smtClean="0"/>
              <a:t>especially in Life Sciences</a:t>
            </a:r>
          </a:p>
          <a:p>
            <a:pPr lvl="1"/>
            <a:r>
              <a:rPr lang="en-US" sz="2400" dirty="0" smtClean="0"/>
              <a:t>Medical, Bio, </a:t>
            </a:r>
            <a:r>
              <a:rPr lang="en-US" sz="2400" dirty="0" err="1" smtClean="0"/>
              <a:t>Chem</a:t>
            </a:r>
            <a:r>
              <a:rPr lang="en-US" sz="2400" dirty="0" smtClean="0"/>
              <a:t>, Health, Pathology, </a:t>
            </a:r>
            <a:r>
              <a:rPr lang="en-US" sz="2400" dirty="0" err="1" smtClean="0"/>
              <a:t>Astro</a:t>
            </a:r>
            <a:r>
              <a:rPr lang="en-US" sz="2400" dirty="0" smtClean="0"/>
              <a:t>, Social, Business, Security, Intelligence  Informatics defined (more or less)</a:t>
            </a:r>
          </a:p>
          <a:p>
            <a:pPr lvl="1"/>
            <a:r>
              <a:rPr lang="en-US" sz="2400" dirty="0" smtClean="0"/>
              <a:t>Could invent Life Style (e.g. IT for Facebook), Radar …. Informatics</a:t>
            </a:r>
          </a:p>
          <a:p>
            <a:pPr lvl="1"/>
            <a:r>
              <a:rPr lang="en-US" sz="2400" dirty="0" smtClean="0"/>
              <a:t>Physics Informatics ought to exist but doesn’t</a:t>
            </a:r>
          </a:p>
          <a:p>
            <a:r>
              <a:rPr lang="en-US" sz="2800" dirty="0" smtClean="0"/>
              <a:t>Plenty of Jobs and broader range of possibilities than computational science but similar issues</a:t>
            </a:r>
          </a:p>
          <a:p>
            <a:pPr lvl="1"/>
            <a:r>
              <a:rPr lang="en-US" sz="2400" dirty="0" smtClean="0"/>
              <a:t>What type of degree (Certificate, track, “real” degree)</a:t>
            </a:r>
          </a:p>
          <a:p>
            <a:pPr lvl="1"/>
            <a:r>
              <a:rPr lang="en-US" sz="2400" dirty="0" smtClean="0"/>
              <a:t>What type of program (department, interdisciplinary group supporting education and research program)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838200"/>
          </a:xfrm>
        </p:spPr>
        <p:txBody>
          <a:bodyPr/>
          <a:lstStyle/>
          <a:p>
            <a:r>
              <a:rPr lang="en-US" dirty="0" smtClean="0"/>
              <a:t>Computational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r>
              <a:rPr lang="en-US" dirty="0" smtClean="0"/>
              <a:t>Interdisciplinary field between computer science and applications with primary focus on simulation areas</a:t>
            </a:r>
          </a:p>
          <a:p>
            <a:r>
              <a:rPr lang="en-US" dirty="0" smtClean="0"/>
              <a:t>Very successful as a research area</a:t>
            </a:r>
          </a:p>
          <a:p>
            <a:pPr lvl="1"/>
            <a:r>
              <a:rPr lang="en-US" dirty="0" smtClean="0"/>
              <a:t>XSEDE and Exascale systems enable</a:t>
            </a:r>
          </a:p>
          <a:p>
            <a:r>
              <a:rPr lang="en-US" dirty="0" smtClean="0"/>
              <a:t>Several academic programs but these have been less successful as</a:t>
            </a:r>
          </a:p>
          <a:p>
            <a:pPr lvl="1"/>
            <a:r>
              <a:rPr lang="en-US" dirty="0" smtClean="0"/>
              <a:t>No consensus as to curricula and jobs (don’t appoint faculty in computational science; do appoint to DoE labs)</a:t>
            </a:r>
          </a:p>
          <a:p>
            <a:pPr lvl="1"/>
            <a:r>
              <a:rPr lang="en-US" dirty="0" smtClean="0"/>
              <a:t>Field relatively small</a:t>
            </a:r>
          </a:p>
          <a:p>
            <a:r>
              <a:rPr lang="en-US" dirty="0" smtClean="0"/>
              <a:t>Started around 1990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/>
              <a:t>General Remarks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5712" cy="5410200"/>
          </a:xfrm>
        </p:spPr>
        <p:txBody>
          <a:bodyPr/>
          <a:lstStyle/>
          <a:p>
            <a:r>
              <a:rPr lang="en-US" sz="2400" b="1" dirty="0" smtClean="0"/>
              <a:t>An immature (exciting) field: </a:t>
            </a:r>
            <a:r>
              <a:rPr lang="en-US" sz="2400" dirty="0" smtClean="0"/>
              <a:t>No agreement as to what is data analytics and what tools/computers needed</a:t>
            </a:r>
          </a:p>
          <a:p>
            <a:pPr lvl="1"/>
            <a:r>
              <a:rPr lang="en-US" sz="2400" dirty="0" smtClean="0"/>
              <a:t>Databases or NOSQL?</a:t>
            </a:r>
          </a:p>
          <a:p>
            <a:pPr lvl="1"/>
            <a:r>
              <a:rPr lang="en-US" sz="2400" dirty="0" smtClean="0"/>
              <a:t>Shared repositories or bring computing to data</a:t>
            </a:r>
          </a:p>
          <a:p>
            <a:pPr lvl="1"/>
            <a:r>
              <a:rPr lang="en-US" sz="2400" dirty="0" smtClean="0"/>
              <a:t>What is repository architecture?</a:t>
            </a:r>
          </a:p>
          <a:p>
            <a:r>
              <a:rPr lang="en-US" sz="2400" b="1" dirty="0" smtClean="0"/>
              <a:t>Sources: </a:t>
            </a:r>
            <a:r>
              <a:rPr lang="en-US" sz="2400" dirty="0" smtClean="0"/>
              <a:t>Data from observation or simulation</a:t>
            </a:r>
          </a:p>
          <a:p>
            <a:r>
              <a:rPr lang="en-US" sz="2400" b="1" dirty="0" smtClean="0"/>
              <a:t>Different terms: </a:t>
            </a:r>
            <a:r>
              <a:rPr lang="en-US" sz="2400" dirty="0" smtClean="0"/>
              <a:t>Data analysis, Datamining, Data analytics., machine learning, Information visualization, Data Science</a:t>
            </a:r>
          </a:p>
          <a:p>
            <a:r>
              <a:rPr lang="en-US" sz="2400" b="1" dirty="0" smtClean="0"/>
              <a:t>Fields: </a:t>
            </a:r>
            <a:r>
              <a:rPr lang="en-US" sz="2400" dirty="0" smtClean="0"/>
              <a:t>Computer Science, Informatics, Library and Information Science, Statistics, Application Fields including Business</a:t>
            </a:r>
          </a:p>
          <a:p>
            <a:r>
              <a:rPr lang="en-US" sz="2400" b="1" dirty="0" smtClean="0"/>
              <a:t>Approaches: </a:t>
            </a:r>
            <a:r>
              <a:rPr lang="en-US" sz="2400" dirty="0" smtClean="0"/>
              <a:t>Big data (cell phone interactions) v. Little data (Ethnography, surveys, interviews)</a:t>
            </a:r>
          </a:p>
          <a:p>
            <a:r>
              <a:rPr lang="en-US" sz="2400" b="1" dirty="0" smtClean="0"/>
              <a:t>Includes: </a:t>
            </a:r>
            <a:r>
              <a:rPr lang="en-US" sz="2400" dirty="0" smtClean="0"/>
              <a:t>Security, Provenance, Metadata, Data Management, Curation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/>
              <a:t>General Remarks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Tools: </a:t>
            </a:r>
            <a:r>
              <a:rPr lang="en-US" sz="2400" dirty="0" smtClean="0"/>
              <a:t>Regression analysis; biostatistics; neural nets; </a:t>
            </a:r>
            <a:r>
              <a:rPr lang="en-US" sz="2400" dirty="0" err="1" smtClean="0"/>
              <a:t>bayesian</a:t>
            </a:r>
            <a:r>
              <a:rPr lang="en-US" sz="2400" dirty="0" smtClean="0"/>
              <a:t> nets; support vector machines; classification; clustering; dimension reduction; artificial intelligence; semantic web</a:t>
            </a:r>
          </a:p>
          <a:p>
            <a:r>
              <a:rPr lang="en-US" sz="2400" b="1" dirty="0" smtClean="0"/>
              <a:t>Some driving forces: </a:t>
            </a:r>
            <a:r>
              <a:rPr lang="en-US" sz="2400" dirty="0" smtClean="0"/>
              <a:t>Patient records growing fast and Abstract graphs from net leads to community detection</a:t>
            </a:r>
          </a:p>
          <a:p>
            <a:r>
              <a:rPr lang="en-US" sz="2400" dirty="0" smtClean="0"/>
              <a:t>Some data in </a:t>
            </a:r>
            <a:r>
              <a:rPr lang="en-US" sz="2400" b="1" dirty="0" smtClean="0"/>
              <a:t>metric spaces</a:t>
            </a:r>
            <a:r>
              <a:rPr lang="en-US" sz="2400" dirty="0" smtClean="0"/>
              <a:t>; others very high dimension or </a:t>
            </a:r>
            <a:r>
              <a:rPr lang="en-US" sz="2400" b="1" dirty="0" smtClean="0"/>
              <a:t>none</a:t>
            </a:r>
          </a:p>
          <a:p>
            <a:r>
              <a:rPr lang="en-US" sz="2400" b="1" dirty="0" smtClean="0"/>
              <a:t>Large Hadron Collider </a:t>
            </a:r>
            <a:r>
              <a:rPr lang="en-US" sz="2400" dirty="0" smtClean="0"/>
              <a:t>analysis mainly histogramming – all can be done with MapReduce (larger use than MPI)</a:t>
            </a:r>
          </a:p>
          <a:p>
            <a:r>
              <a:rPr lang="en-US" sz="2400" b="1" dirty="0" smtClean="0"/>
              <a:t>Commercial: </a:t>
            </a:r>
            <a:r>
              <a:rPr lang="en-US" sz="2400" dirty="0" smtClean="0"/>
              <a:t>Google, Bing largest data analytics in world</a:t>
            </a:r>
          </a:p>
          <a:p>
            <a:r>
              <a:rPr lang="en-US" sz="2400" b="1" dirty="0" smtClean="0"/>
              <a:t>Time Series: </a:t>
            </a:r>
            <a:r>
              <a:rPr lang="en-US" sz="2400" dirty="0" smtClean="0"/>
              <a:t>Earthquakes, Tweets, Stock Market </a:t>
            </a:r>
            <a:r>
              <a:rPr lang="en-US" sz="2400" dirty="0"/>
              <a:t>(</a:t>
            </a:r>
            <a:r>
              <a:rPr lang="en-US" sz="2400" b="1" dirty="0"/>
              <a:t>Pattern Informatics</a:t>
            </a:r>
            <a:r>
              <a:rPr lang="en-US" sz="2400" dirty="0"/>
              <a:t>)</a:t>
            </a:r>
          </a:p>
          <a:p>
            <a:r>
              <a:rPr lang="en-US" sz="2400" b="1" dirty="0" smtClean="0"/>
              <a:t>Image Processing </a:t>
            </a:r>
            <a:r>
              <a:rPr lang="en-US" sz="2400" dirty="0" smtClean="0"/>
              <a:t>from climate simulations to NASA to </a:t>
            </a:r>
            <a:r>
              <a:rPr lang="en-US" sz="2400" dirty="0" err="1" smtClean="0"/>
              <a:t>DoD</a:t>
            </a:r>
            <a:r>
              <a:rPr lang="en-US" sz="2400" dirty="0" smtClean="0"/>
              <a:t> to Radiology (Radar and Pathology Informatics – same library)</a:t>
            </a:r>
          </a:p>
          <a:p>
            <a:r>
              <a:rPr lang="en-US" sz="2400" b="1" dirty="0" smtClean="0"/>
              <a:t>Financial decision support</a:t>
            </a:r>
            <a:r>
              <a:rPr lang="en-US" sz="2400" dirty="0" smtClean="0"/>
              <a:t>; marketing; fraud detection; automatic preference detection (map users to books, films)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r>
              <a:rPr lang="en-US" dirty="0" smtClean="0"/>
              <a:t>Data Analytics Futures?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525963"/>
          </a:xfrm>
        </p:spPr>
        <p:txBody>
          <a:bodyPr/>
          <a:lstStyle/>
          <a:p>
            <a:r>
              <a:rPr lang="en-US" sz="2400" b="1" dirty="0" err="1" smtClean="0"/>
              <a:t>PETSc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ScaLAPACK</a:t>
            </a:r>
            <a:r>
              <a:rPr lang="en-US" sz="2400" b="1" dirty="0" smtClean="0"/>
              <a:t> </a:t>
            </a:r>
            <a:r>
              <a:rPr lang="en-US" sz="2400" dirty="0" smtClean="0"/>
              <a:t>and similar libraries very important in supporting parallel simulations</a:t>
            </a:r>
          </a:p>
          <a:p>
            <a:r>
              <a:rPr lang="en-US" sz="2400" dirty="0" smtClean="0"/>
              <a:t>Need equivalent </a:t>
            </a:r>
            <a:r>
              <a:rPr lang="en-US" sz="2400" b="1" dirty="0" smtClean="0"/>
              <a:t>Data Analytics libraries</a:t>
            </a:r>
          </a:p>
          <a:p>
            <a:r>
              <a:rPr lang="en-US" sz="2400" dirty="0" smtClean="0"/>
              <a:t>Include</a:t>
            </a:r>
            <a:r>
              <a:rPr lang="en-US" sz="2400" b="1" dirty="0" smtClean="0"/>
              <a:t> datamining </a:t>
            </a:r>
            <a:r>
              <a:rPr lang="en-US" sz="2400" dirty="0" smtClean="0"/>
              <a:t>(Clustering, SVM, HMM, Bayesian Nets …), </a:t>
            </a:r>
            <a:r>
              <a:rPr lang="en-US" sz="2400" b="1" dirty="0" smtClean="0"/>
              <a:t>image processing</a:t>
            </a:r>
            <a:r>
              <a:rPr lang="en-US" sz="2400" dirty="0" smtClean="0"/>
              <a:t>, </a:t>
            </a:r>
            <a:r>
              <a:rPr lang="en-US" sz="2400" b="1" dirty="0" smtClean="0"/>
              <a:t>information retrieval </a:t>
            </a:r>
            <a:r>
              <a:rPr lang="en-US" sz="2400" dirty="0" smtClean="0"/>
              <a:t>including </a:t>
            </a:r>
            <a:r>
              <a:rPr lang="en-US" sz="2400" b="1" dirty="0" smtClean="0"/>
              <a:t>hidden factor </a:t>
            </a:r>
            <a:r>
              <a:rPr lang="en-US" sz="2400" dirty="0" smtClean="0"/>
              <a:t>analysis (LDA), </a:t>
            </a:r>
            <a:r>
              <a:rPr lang="en-US" sz="2400" b="1" dirty="0" smtClean="0"/>
              <a:t>global inference</a:t>
            </a:r>
            <a:r>
              <a:rPr lang="en-US" sz="2400" dirty="0" smtClean="0"/>
              <a:t>, </a:t>
            </a:r>
            <a:r>
              <a:rPr lang="en-US" sz="2400" b="1" dirty="0" smtClean="0"/>
              <a:t>dimension reduction</a:t>
            </a:r>
          </a:p>
          <a:p>
            <a:pPr lvl="1"/>
            <a:r>
              <a:rPr lang="en-US" sz="2000" dirty="0" smtClean="0"/>
              <a:t>Many libraries/toolkits (R, Matlab) and web sites (BLAST) but typically not aimed at scalable high performance algorithms</a:t>
            </a:r>
          </a:p>
          <a:p>
            <a:r>
              <a:rPr lang="en-US" sz="2400" dirty="0" smtClean="0"/>
              <a:t>Should support </a:t>
            </a:r>
            <a:r>
              <a:rPr lang="en-US" sz="2400" b="1" dirty="0" smtClean="0"/>
              <a:t>clouds and HPC; MPI </a:t>
            </a:r>
            <a:r>
              <a:rPr lang="en-US" sz="2400" dirty="0" smtClean="0"/>
              <a:t>and</a:t>
            </a:r>
            <a:r>
              <a:rPr lang="en-US" sz="2400" b="1" dirty="0" smtClean="0"/>
              <a:t> MapReduce</a:t>
            </a:r>
          </a:p>
          <a:p>
            <a:pPr lvl="1"/>
            <a:r>
              <a:rPr lang="en-US" sz="2000" dirty="0" smtClean="0"/>
              <a:t>Iterative MapReduce an interesting runtime; Hadoop has many limitations</a:t>
            </a:r>
          </a:p>
          <a:p>
            <a:r>
              <a:rPr lang="en-US" sz="2400" dirty="0" smtClean="0"/>
              <a:t>Need a </a:t>
            </a:r>
            <a:r>
              <a:rPr lang="en-US" sz="2400" b="1" dirty="0" smtClean="0"/>
              <a:t>coordinated </a:t>
            </a:r>
            <a:r>
              <a:rPr lang="en-US" sz="2400" b="1" dirty="0"/>
              <a:t>Academic Business Government Collaboration </a:t>
            </a:r>
            <a:r>
              <a:rPr lang="en-US" sz="2400" b="1" dirty="0" smtClean="0"/>
              <a:t>to build robust algorithms that scale well</a:t>
            </a:r>
            <a:endParaRPr lang="en-US" sz="2400" dirty="0" smtClean="0"/>
          </a:p>
          <a:p>
            <a:pPr lvl="1"/>
            <a:r>
              <a:rPr lang="en-US" sz="2000" dirty="0" smtClean="0"/>
              <a:t>Crosses Science, Business Network Science, Social Science</a:t>
            </a:r>
          </a:p>
          <a:p>
            <a:r>
              <a:rPr lang="en-US" sz="2400" dirty="0" smtClean="0"/>
              <a:t>Propose to build community to define &amp; implement</a:t>
            </a:r>
            <a:br>
              <a:rPr lang="en-US" sz="2400" dirty="0" smtClean="0"/>
            </a:br>
            <a:r>
              <a:rPr lang="en-US" sz="2400" b="1" dirty="0" smtClean="0"/>
              <a:t>SPIDAL </a:t>
            </a:r>
            <a:r>
              <a:rPr lang="en-US" sz="2400" dirty="0" smtClean="0"/>
              <a:t>or</a:t>
            </a:r>
            <a:r>
              <a:rPr lang="en-US" sz="2400" b="1" dirty="0" smtClean="0"/>
              <a:t> Scalable </a:t>
            </a:r>
            <a:r>
              <a:rPr lang="en-US" sz="2400" b="1" dirty="0"/>
              <a:t>Parallel Interoperable  Data Analytics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20149</TotalTime>
  <Words>1753</Words>
  <Application>Microsoft Office PowerPoint</Application>
  <PresentationFormat>On-screen Show (4:3)</PresentationFormat>
  <Paragraphs>277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3_Office Theme</vt:lpstr>
      <vt:lpstr> Data Analytics and its Curricula</vt:lpstr>
      <vt:lpstr>Project 3: Training Data Scientists</vt:lpstr>
      <vt:lpstr>Jobs v. Countries</vt:lpstr>
      <vt:lpstr>McKinsey Institute on Big Data Jobs</vt:lpstr>
      <vt:lpstr>Data Analytics</vt:lpstr>
      <vt:lpstr>Computational Science</vt:lpstr>
      <vt:lpstr>General Remarks I</vt:lpstr>
      <vt:lpstr>General Remarks II</vt:lpstr>
      <vt:lpstr>Data Analytics Futures?</vt:lpstr>
      <vt:lpstr>Massive Open Online Courses (MOOC)</vt:lpstr>
      <vt:lpstr>I400 X-Informatics (MOOC)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864</cp:revision>
  <dcterms:created xsi:type="dcterms:W3CDTF">2010-11-02T19:01:47Z</dcterms:created>
  <dcterms:modified xsi:type="dcterms:W3CDTF">2012-10-11T19:21:11Z</dcterms:modified>
</cp:coreProperties>
</file>