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256" r:id="rId4"/>
    <p:sldId id="309" r:id="rId5"/>
    <p:sldId id="268" r:id="rId6"/>
    <p:sldId id="313" r:id="rId7"/>
    <p:sldId id="275" r:id="rId8"/>
    <p:sldId id="345" r:id="rId9"/>
    <p:sldId id="312" r:id="rId10"/>
    <p:sldId id="303" r:id="rId11"/>
    <p:sldId id="328" r:id="rId12"/>
    <p:sldId id="277" r:id="rId13"/>
    <p:sldId id="329" r:id="rId14"/>
    <p:sldId id="330" r:id="rId15"/>
    <p:sldId id="314" r:id="rId16"/>
    <p:sldId id="331" r:id="rId17"/>
    <p:sldId id="333" r:id="rId18"/>
    <p:sldId id="334" r:id="rId19"/>
    <p:sldId id="337" r:id="rId20"/>
    <p:sldId id="332" r:id="rId21"/>
    <p:sldId id="336" r:id="rId22"/>
    <p:sldId id="346" r:id="rId23"/>
    <p:sldId id="342" r:id="rId24"/>
    <p:sldId id="343" r:id="rId25"/>
    <p:sldId id="335" r:id="rId26"/>
    <p:sldId id="338" r:id="rId27"/>
    <p:sldId id="339" r:id="rId28"/>
    <p:sldId id="340" r:id="rId29"/>
    <p:sldId id="34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5" autoAdjust="0"/>
    <p:restoredTop sz="94648" autoAdjust="0"/>
  </p:normalViewPr>
  <p:slideViewPr>
    <p:cSldViewPr>
      <p:cViewPr varScale="1">
        <p:scale>
          <a:sx n="112" d="100"/>
          <a:sy n="112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E561BF2-50D9-429A-9CB2-7F17F0399C44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33D4677B-C5CE-4183-A13D-EB29CCD21300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24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25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26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370173B2-124D-4BC8-AF9F-167E85A21D5D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27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EB221654-0E17-4502-910A-E9A48320A18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EB221654-0E17-4502-910A-E9A48320A18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015A1C-A950-4BF7-9F1F-2CA7C903A8E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8/3/2009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EFFF6C-AE4E-4FE6-A064-67A5E3D5DC7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015A1C-A950-4BF7-9F1F-2CA7C903A8E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8/3/2009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EFFF6C-AE4E-4FE6-A064-67A5E3D5DC7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qiu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sals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Large Scale DNA Sequence Analysis and Biomedical Computing using </a:t>
            </a:r>
            <a:br>
              <a:rPr lang="en-US" sz="3200" b="1" dirty="0" smtClean="0"/>
            </a:br>
            <a:r>
              <a:rPr lang="en-US" sz="3200" b="1" dirty="0" err="1" smtClean="0"/>
              <a:t>MapReduce</a:t>
            </a:r>
            <a:r>
              <a:rPr lang="en-US" sz="3200" b="1" dirty="0" smtClean="0"/>
              <a:t>, MPI and Threading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78486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Workshop on Enabling Data-Intensive Computing: from Systems to Applications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 July 30-31, 2009, Pittsburgh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Judy Qiu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www.infomall.org/salsa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Laboratory, 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Digital Science Center</a:t>
            </a:r>
            <a:br>
              <a:rPr lang="en-US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Other File Parallel Examples</a:t>
            </a:r>
            <a:br>
              <a:rPr lang="en-US" sz="3200" dirty="0" smtClean="0"/>
            </a:br>
            <a:r>
              <a:rPr lang="en-US" sz="3200" dirty="0" smtClean="0"/>
              <a:t>from Indiana University Biology Dept.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191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EST (Expressed Sequence Tag) Assembly</a:t>
            </a:r>
            <a:r>
              <a:rPr lang="en-US" sz="2000" dirty="0" smtClean="0"/>
              <a:t>: 2 million mRNA sequences generates 540000 files taking 15 hours on 400 TeraGrid nodes (CAP3 run dominates)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MultiParanoid/InParanoid</a:t>
            </a:r>
            <a:r>
              <a:rPr lang="en-US" sz="2000" dirty="0" smtClean="0"/>
              <a:t> gene sequence clustering: 476 core years just for Prokaryotes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Population Genomics: </a:t>
            </a:r>
            <a:r>
              <a:rPr lang="en-US" sz="2000" dirty="0" smtClean="0"/>
              <a:t>(Lynch) Looking at all pairs separated by up to 1000 nucleotides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Sequence-based </a:t>
            </a:r>
            <a:r>
              <a:rPr lang="en-US" sz="2000" dirty="0" err="1" smtClean="0">
                <a:solidFill>
                  <a:srgbClr val="0070C0"/>
                </a:solidFill>
              </a:rPr>
              <a:t>transcriptome</a:t>
            </a:r>
            <a:r>
              <a:rPr lang="en-US" sz="2000" dirty="0" smtClean="0">
                <a:solidFill>
                  <a:srgbClr val="0070C0"/>
                </a:solidFill>
              </a:rPr>
              <a:t> profiling</a:t>
            </a:r>
            <a:r>
              <a:rPr lang="en-US" sz="2000" dirty="0" smtClean="0"/>
              <a:t>: (</a:t>
            </a:r>
            <a:r>
              <a:rPr lang="en-US" sz="2000" dirty="0" err="1" smtClean="0"/>
              <a:t>Cherbas</a:t>
            </a:r>
            <a:r>
              <a:rPr lang="en-US" sz="2000" dirty="0" smtClean="0"/>
              <a:t>, Innes) MAQ, SOAP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Systems Microbiology </a:t>
            </a:r>
            <a:r>
              <a:rPr lang="en-US" sz="2000" dirty="0" smtClean="0"/>
              <a:t>(</a:t>
            </a:r>
            <a:r>
              <a:rPr lang="en-US" sz="2000" dirty="0" err="1" smtClean="0"/>
              <a:t>Brun</a:t>
            </a:r>
            <a:r>
              <a:rPr lang="en-US" sz="2000" dirty="0" smtClean="0"/>
              <a:t>) BLAST, </a:t>
            </a:r>
            <a:r>
              <a:rPr lang="en-US" sz="2000" dirty="0" err="1" smtClean="0"/>
              <a:t>InterProScan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0070C0"/>
                </a:solidFill>
              </a:rPr>
              <a:t>Metagenomics</a:t>
            </a:r>
            <a:r>
              <a:rPr lang="en-US" sz="2000" dirty="0" smtClean="0"/>
              <a:t> (</a:t>
            </a:r>
            <a:r>
              <a:rPr lang="en-US" sz="2000" dirty="0" err="1" smtClean="0"/>
              <a:t>Fortenberry</a:t>
            </a:r>
            <a:r>
              <a:rPr lang="en-US" sz="2000" dirty="0" smtClean="0"/>
              <a:t>, Nelson) Pairwise alignment of 7243 16s sequence data took 12 hours on TeraGrid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All can use Dryad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4191000" cy="762000"/>
          </a:xfrm>
        </p:spPr>
        <p:txBody>
          <a:bodyPr/>
          <a:lstStyle/>
          <a:p>
            <a:r>
              <a:rPr lang="en-US" sz="3200" dirty="0" smtClean="0"/>
              <a:t>CAP3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419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Results obtained using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two clusters running at IU and Microsoft. Each cluster has 32 nodes and so each node has 8 cores. There is  a total of 256 cores.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Cap3 is a sequence assembly program that operates on a collection of gene sequence files which produce several output files. 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parallel implementations, the input files are processed concurrently and the outputs are saved in a predefined location. 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 a comparison, we have implemented this application using Hadoop, CGL-MapReduce (enhanced Hadoop) and Dryad.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715000" cy="762000"/>
          </a:xfrm>
        </p:spPr>
        <p:txBody>
          <a:bodyPr/>
          <a:lstStyle/>
          <a:p>
            <a:r>
              <a:rPr lang="en-US" sz="3200" dirty="0" smtClean="0"/>
              <a:t>CAP3 Results</a:t>
            </a:r>
            <a:endParaRPr lang="en-US" sz="3200" dirty="0"/>
          </a:p>
        </p:txBody>
      </p:sp>
      <p:pic>
        <p:nvPicPr>
          <p:cNvPr id="1026" name="Picture 2" descr="C:\Documents and Settings\Geoffrey Fox\Desktop\cap3_per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7104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548640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Number of CAP3 Files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Architecture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4953000"/>
            <a:ext cx="14798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Prepare for 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Viz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0" y="4953000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Initial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1000" y="41148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1828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600" y="2286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4290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1752600" y="1219200"/>
            <a:ext cx="1600200" cy="3657600"/>
            <a:chOff x="1752600" y="1219200"/>
            <a:chExt cx="1600200" cy="3657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8955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847850" y="3763609"/>
              <a:ext cx="762000" cy="457200"/>
              <a:chOff x="506" y="717"/>
              <a:chExt cx="790" cy="445"/>
            </a:xfrm>
          </p:grpSpPr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9"/>
            <p:cNvGrpSpPr>
              <a:grpSpLocks/>
            </p:cNvGrpSpPr>
            <p:nvPr/>
          </p:nvGrpSpPr>
          <p:grpSpPr bwMode="auto">
            <a:xfrm>
              <a:off x="1847850" y="1874072"/>
              <a:ext cx="762000" cy="457200"/>
              <a:chOff x="506" y="717"/>
              <a:chExt cx="790" cy="445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3581400" y="1219200"/>
            <a:ext cx="1600200" cy="3657600"/>
            <a:chOff x="3581400" y="1219200"/>
            <a:chExt cx="1600200" cy="3657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47243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03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07" name="Oval 206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05" name="Oval 204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oup 9"/>
            <p:cNvGrpSpPr>
              <a:grpSpLocks/>
            </p:cNvGrpSpPr>
            <p:nvPr/>
          </p:nvGrpSpPr>
          <p:grpSpPr bwMode="auto">
            <a:xfrm>
              <a:off x="3676650" y="3763610"/>
              <a:ext cx="762001" cy="457201"/>
              <a:chOff x="506" y="717"/>
              <a:chExt cx="790" cy="445"/>
            </a:xfrm>
          </p:grpSpPr>
          <p:sp>
            <p:nvSpPr>
              <p:cNvPr id="188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676650" y="1874073"/>
              <a:ext cx="762001" cy="457201"/>
              <a:chOff x="506" y="717"/>
              <a:chExt cx="790" cy="445"/>
            </a:xfrm>
          </p:grpSpPr>
          <p:sp>
            <p:nvSpPr>
              <p:cNvPr id="173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410200" y="1219200"/>
            <a:ext cx="1600200" cy="3657600"/>
            <a:chOff x="5410200" y="1219200"/>
            <a:chExt cx="1600200" cy="36576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65531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49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51" name="Oval 250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7" name="Group 9"/>
            <p:cNvGrpSpPr>
              <a:grpSpLocks/>
            </p:cNvGrpSpPr>
            <p:nvPr/>
          </p:nvGrpSpPr>
          <p:grpSpPr bwMode="auto">
            <a:xfrm>
              <a:off x="5505450" y="3763610"/>
              <a:ext cx="762001" cy="457201"/>
              <a:chOff x="506" y="717"/>
              <a:chExt cx="790" cy="445"/>
            </a:xfrm>
          </p:grpSpPr>
          <p:sp>
            <p:nvSpPr>
              <p:cNvPr id="234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9"/>
            <p:cNvGrpSpPr>
              <a:grpSpLocks/>
            </p:cNvGrpSpPr>
            <p:nvPr/>
          </p:nvGrpSpPr>
          <p:grpSpPr bwMode="auto">
            <a:xfrm>
              <a:off x="5505450" y="1874073"/>
              <a:ext cx="762001" cy="457201"/>
              <a:chOff x="506" y="717"/>
              <a:chExt cx="790" cy="445"/>
            </a:xfrm>
          </p:grpSpPr>
          <p:sp>
            <p:nvSpPr>
              <p:cNvPr id="219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7" name="TextBox 266"/>
          <p:cNvSpPr txBox="1"/>
          <p:nvPr/>
        </p:nvSpPr>
        <p:spPr>
          <a:xfrm>
            <a:off x="3810000" y="4953000"/>
            <a:ext cx="19415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Level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Such as 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PCA, Clustering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Correlations …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Maybe MPI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15200" y="2133600"/>
            <a:ext cx="15911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Visualization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User Portal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20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Gather/ Scatter Operation Important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64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There is  a famous factor of 2 in many O(N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parallel algorithms</a:t>
            </a:r>
          </a:p>
          <a:p>
            <a:r>
              <a:rPr lang="en-US" sz="1800" dirty="0" smtClean="0"/>
              <a:t>We initially calculate in parallel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between points (sequences) </a:t>
            </a:r>
            <a:r>
              <a:rPr lang="en-US" sz="1800" dirty="0" err="1" smtClean="0"/>
              <a:t>i</a:t>
            </a:r>
            <a:r>
              <a:rPr lang="en-US" sz="1800" dirty="0" smtClean="0"/>
              <a:t> and j.</a:t>
            </a:r>
          </a:p>
          <a:p>
            <a:pPr lvl="1"/>
            <a:r>
              <a:rPr lang="en-US" sz="1800" dirty="0" smtClean="0"/>
              <a:t>Done in parallel over all processor nodes for say </a:t>
            </a:r>
            <a:r>
              <a:rPr lang="en-US" sz="1800" dirty="0" err="1" smtClean="0"/>
              <a:t>i</a:t>
            </a:r>
            <a:r>
              <a:rPr lang="en-US" sz="1800" dirty="0" smtClean="0"/>
              <a:t> &lt; j</a:t>
            </a:r>
          </a:p>
          <a:p>
            <a:r>
              <a:rPr lang="en-US" sz="1800" dirty="0" smtClean="0"/>
              <a:t>However later parallel algorithms may want specific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in specific machines </a:t>
            </a:r>
          </a:p>
          <a:p>
            <a:r>
              <a:rPr lang="en-US" sz="1800" dirty="0" smtClean="0"/>
              <a:t>Our MDS and </a:t>
            </a:r>
            <a:r>
              <a:rPr lang="en-US" sz="1800" dirty="0" err="1" smtClean="0"/>
              <a:t>PWClustering</a:t>
            </a:r>
            <a:r>
              <a:rPr lang="en-US" sz="1800" dirty="0" smtClean="0"/>
              <a:t> algorithms require each of N processes has 1/N of sequences and for this subset {</a:t>
            </a:r>
            <a:r>
              <a:rPr lang="en-US" sz="1800" dirty="0" err="1" smtClean="0"/>
              <a:t>i</a:t>
            </a:r>
            <a:r>
              <a:rPr lang="en-US" sz="1800" dirty="0" smtClean="0"/>
              <a:t>} </a:t>
            </a:r>
            <a:r>
              <a:rPr lang="en-US" sz="1800" dirty="0" smtClean="0">
                <a:solidFill>
                  <a:srgbClr val="FF0000"/>
                </a:solidFill>
              </a:rPr>
              <a:t>Distance({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},j) </a:t>
            </a:r>
            <a:r>
              <a:rPr lang="en-US" sz="1800" dirty="0" smtClean="0"/>
              <a:t>for ALL j. i.e. wants both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j,i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stored (in different processors/disk)</a:t>
            </a:r>
          </a:p>
          <a:p>
            <a:r>
              <a:rPr lang="en-US" sz="1800" dirty="0" smtClean="0"/>
              <a:t>The different distributions of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r>
              <a:rPr lang="en-US" sz="1800" dirty="0" smtClean="0"/>
              <a:t> across processes is in MPI called  a scatter or gather operation. This time is included in previous SW timings and is about half total time</a:t>
            </a:r>
          </a:p>
          <a:p>
            <a:pPr lvl="1"/>
            <a:r>
              <a:rPr lang="en-US" sz="1800" dirty="0" smtClean="0"/>
              <a:t>We did NOT get good performance here from either MPI (it should be a seconds on </a:t>
            </a:r>
            <a:r>
              <a:rPr lang="en-US" sz="1800" dirty="0" err="1" smtClean="0"/>
              <a:t>Petabit</a:t>
            </a:r>
            <a:r>
              <a:rPr lang="en-US" sz="1800" dirty="0" smtClean="0"/>
              <a:t>/sec Infiniband switch) or Dryad</a:t>
            </a:r>
          </a:p>
          <a:p>
            <a:pPr lvl="1"/>
            <a:r>
              <a:rPr lang="en-US" sz="1800" dirty="0" smtClean="0"/>
              <a:t>We will make needed primitives precise and greatly improve performance here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Performance Robust Algorithms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810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suggest that the data deluge will demand more robust algorithms in many areas and these algorithms will be highly I/O and compute intensive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Clustering N= 200,000 sequences using deterministic annealing will require around 750 cores and this need scales like N</a:t>
            </a:r>
            <a:r>
              <a:rPr lang="en-US" sz="2000" baseline="30000" dirty="0" smtClean="0"/>
              <a:t>2</a:t>
            </a:r>
          </a:p>
          <a:p>
            <a:pPr>
              <a:buNone/>
            </a:pPr>
            <a:endParaRPr lang="en-US" sz="2000" baseline="30000" dirty="0" smtClean="0"/>
          </a:p>
          <a:p>
            <a:r>
              <a:rPr lang="en-US" sz="2000" dirty="0" smtClean="0"/>
              <a:t>NSF Track 1 – Blue Waters  in 2011 – could be saturated by 5,000,000 point clustering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200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end Multi Dimension scaling MDS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Given dissimilarities </a:t>
            </a:r>
            <a:r>
              <a:rPr lang="en-US" sz="2900" dirty="0" smtClean="0">
                <a:solidFill>
                  <a:srgbClr val="FF0000"/>
                </a:solidFill>
              </a:rPr>
              <a:t>D(</a:t>
            </a:r>
            <a:r>
              <a:rPr lang="en-US" sz="2900" dirty="0" err="1" smtClean="0">
                <a:solidFill>
                  <a:srgbClr val="FF0000"/>
                </a:solidFill>
              </a:rPr>
              <a:t>i,j</a:t>
            </a:r>
            <a:r>
              <a:rPr lang="en-US" sz="2900" dirty="0" smtClean="0">
                <a:solidFill>
                  <a:srgbClr val="FF0000"/>
                </a:solidFill>
              </a:rPr>
              <a:t>)</a:t>
            </a:r>
            <a:r>
              <a:rPr lang="en-US" sz="2900" dirty="0" smtClean="0"/>
              <a:t>, find the best set of vectors </a:t>
            </a:r>
            <a:r>
              <a:rPr lang="en-US" sz="2900" u="sng" dirty="0" smtClean="0"/>
              <a:t>x</a:t>
            </a:r>
            <a:r>
              <a:rPr lang="en-US" sz="2900" baseline="-25000" dirty="0" smtClean="0"/>
              <a:t>i</a:t>
            </a:r>
            <a:r>
              <a:rPr lang="en-US" sz="2900" dirty="0" smtClean="0"/>
              <a:t> in </a:t>
            </a:r>
            <a:r>
              <a:rPr lang="en-US" sz="2900" i="1" dirty="0" smtClean="0"/>
              <a:t>d</a:t>
            </a:r>
            <a:r>
              <a:rPr lang="en-US" sz="2900" dirty="0" smtClean="0"/>
              <a:t> (any number) dimensions minimizing </a:t>
            </a:r>
            <a:br>
              <a:rPr lang="en-US" sz="2900" dirty="0" smtClean="0"/>
            </a:br>
            <a:r>
              <a:rPr lang="en-US" sz="2900" dirty="0" smtClean="0"/>
              <a:t>	</a:t>
            </a:r>
            <a:r>
              <a:rPr lang="en-US" sz="2900" dirty="0" smtClean="0">
                <a:sym typeface="Symbol"/>
              </a:rPr>
              <a:t></a:t>
            </a:r>
            <a:r>
              <a:rPr lang="en-US" sz="2900" baseline="-25000" dirty="0" err="1" smtClean="0">
                <a:sym typeface="Symbol"/>
              </a:rPr>
              <a:t>i,j</a:t>
            </a:r>
            <a:r>
              <a:rPr lang="en-US" sz="2900" dirty="0" smtClean="0"/>
              <a:t> weight(</a:t>
            </a:r>
            <a:r>
              <a:rPr lang="en-US" sz="2900" dirty="0" err="1" smtClean="0"/>
              <a:t>i,j</a:t>
            </a:r>
            <a:r>
              <a:rPr lang="en-US" sz="2900" dirty="0" smtClean="0"/>
              <a:t>) (</a:t>
            </a:r>
            <a:r>
              <a:rPr lang="en-US" sz="2900" dirty="0" smtClean="0">
                <a:solidFill>
                  <a:srgbClr val="FF0000"/>
                </a:solidFill>
              </a:rPr>
              <a:t>D(</a:t>
            </a:r>
            <a:r>
              <a:rPr lang="en-US" sz="2900" dirty="0" err="1" smtClean="0">
                <a:solidFill>
                  <a:srgbClr val="FF0000"/>
                </a:solidFill>
              </a:rPr>
              <a:t>i,j</a:t>
            </a:r>
            <a:r>
              <a:rPr lang="en-US" sz="2900" dirty="0" smtClean="0">
                <a:solidFill>
                  <a:srgbClr val="FF0000"/>
                </a:solidFill>
              </a:rPr>
              <a:t>)</a:t>
            </a:r>
            <a:r>
              <a:rPr lang="en-US" sz="2900" dirty="0" smtClean="0"/>
              <a:t> – |</a:t>
            </a:r>
            <a:r>
              <a:rPr lang="en-US" sz="2900" u="sng" dirty="0" smtClean="0"/>
              <a:t>x</a:t>
            </a:r>
            <a:r>
              <a:rPr lang="en-US" sz="2900" baseline="-25000" dirty="0" smtClean="0"/>
              <a:t>i</a:t>
            </a:r>
            <a:r>
              <a:rPr lang="en-US" sz="2900" dirty="0" smtClean="0"/>
              <a:t> – </a:t>
            </a:r>
            <a:r>
              <a:rPr lang="en-US" sz="2900" u="sng" dirty="0" err="1" smtClean="0"/>
              <a:t>x</a:t>
            </a:r>
            <a:r>
              <a:rPr lang="en-US" sz="2900" baseline="-25000" dirty="0" err="1" smtClean="0"/>
              <a:t>j</a:t>
            </a:r>
            <a:r>
              <a:rPr lang="en-US" sz="2900" dirty="0" err="1" smtClean="0"/>
              <a:t>|</a:t>
            </a:r>
            <a:r>
              <a:rPr lang="en-US" sz="2900" baseline="30000" dirty="0" err="1" smtClean="0"/>
              <a:t>n</a:t>
            </a:r>
            <a:r>
              <a:rPr lang="en-US" sz="2900" dirty="0" smtClean="0"/>
              <a:t>)</a:t>
            </a:r>
            <a:r>
              <a:rPr lang="en-US" sz="2900" baseline="30000" dirty="0" smtClean="0"/>
              <a:t>2       </a:t>
            </a:r>
            <a:r>
              <a:rPr lang="en-US" sz="2900" dirty="0" smtClean="0"/>
              <a:t>        (*)</a:t>
            </a:r>
            <a:endParaRPr lang="en-US" sz="2900" baseline="30000" dirty="0" smtClean="0"/>
          </a:p>
          <a:p>
            <a:r>
              <a:rPr lang="en-US" sz="2900" dirty="0" smtClean="0"/>
              <a:t>Weight chosen to </a:t>
            </a:r>
            <a:r>
              <a:rPr lang="en-US" sz="2900" dirty="0" err="1" smtClean="0"/>
              <a:t>refelect</a:t>
            </a:r>
            <a:r>
              <a:rPr lang="en-US" sz="2900" dirty="0" smtClean="0"/>
              <a:t> importance of point or perhaps a desire (</a:t>
            </a:r>
            <a:r>
              <a:rPr lang="en-US" sz="2900" dirty="0" err="1" smtClean="0"/>
              <a:t>Sammon’s</a:t>
            </a:r>
            <a:r>
              <a:rPr lang="en-US" sz="2900" dirty="0" smtClean="0"/>
              <a:t> method) to fit smaller distance more than larger ones</a:t>
            </a:r>
          </a:p>
          <a:p>
            <a:r>
              <a:rPr lang="en-US" sz="2900" dirty="0" smtClean="0"/>
              <a:t>n is typically 1 (Euclidean distance) but 2 also useful</a:t>
            </a:r>
          </a:p>
          <a:p>
            <a:r>
              <a:rPr lang="en-US" sz="2900" dirty="0" smtClean="0"/>
              <a:t>Normal approach is Expectation </a:t>
            </a:r>
            <a:r>
              <a:rPr lang="en-US" sz="2900" dirty="0" err="1" smtClean="0"/>
              <a:t>Maximation</a:t>
            </a:r>
            <a:r>
              <a:rPr lang="en-US" sz="2900" dirty="0" smtClean="0"/>
              <a:t> and we are exploring adding deterministic annealing to improve robustness</a:t>
            </a:r>
          </a:p>
          <a:p>
            <a:r>
              <a:rPr lang="en-US" sz="2900" dirty="0" smtClean="0"/>
              <a:t>Currently mainly note (*) is “just” </a:t>
            </a:r>
            <a:r>
              <a:rPr lang="en-US" sz="2900" dirty="0" smtClean="0">
                <a:sym typeface="Symbol"/>
              </a:rPr>
              <a:t></a:t>
            </a:r>
            <a:r>
              <a:rPr lang="en-US" sz="2900" baseline="30000" dirty="0" smtClean="0">
                <a:sym typeface="Symbol"/>
              </a:rPr>
              <a:t>2</a:t>
            </a:r>
            <a:r>
              <a:rPr lang="en-US" sz="2900" dirty="0" smtClean="0">
                <a:sym typeface="Symbol"/>
              </a:rPr>
              <a:t> and one can use very reliable nonlinear optimizers</a:t>
            </a:r>
          </a:p>
          <a:p>
            <a:pPr lvl="1"/>
            <a:r>
              <a:rPr lang="en-US" sz="2900" dirty="0" smtClean="0">
                <a:sym typeface="Symbol"/>
              </a:rPr>
              <a:t>We have good results with </a:t>
            </a:r>
            <a:r>
              <a:rPr lang="en-US" sz="2900" dirty="0" err="1" smtClean="0">
                <a:sym typeface="Symbol"/>
              </a:rPr>
              <a:t>Levenberg</a:t>
            </a:r>
            <a:r>
              <a:rPr lang="en-US" sz="2900" dirty="0" smtClean="0">
                <a:sym typeface="Symbol"/>
              </a:rPr>
              <a:t>–Marquardt approach to </a:t>
            </a:r>
            <a:r>
              <a:rPr lang="en-US" sz="2900" baseline="30000" dirty="0" smtClean="0">
                <a:sym typeface="Symbol"/>
              </a:rPr>
              <a:t>2</a:t>
            </a:r>
            <a:r>
              <a:rPr lang="en-US" sz="2900" dirty="0" smtClean="0">
                <a:sym typeface="Symbol"/>
              </a:rPr>
              <a:t> solution (adding suitable multiple of unit matrix to nonlinear second derivative matrix). However EM also works well</a:t>
            </a:r>
          </a:p>
          <a:p>
            <a:r>
              <a:rPr lang="en-US" sz="2900" dirty="0" smtClean="0">
                <a:sym typeface="Symbol"/>
              </a:rPr>
              <a:t>We have some novel features</a:t>
            </a:r>
          </a:p>
          <a:p>
            <a:pPr lvl="1"/>
            <a:r>
              <a:rPr lang="en-US" sz="2900" dirty="0" smtClean="0">
                <a:sym typeface="Symbol"/>
              </a:rPr>
              <a:t>Fully parallel over unknowns </a:t>
            </a:r>
            <a:r>
              <a:rPr lang="en-US" sz="2900" u="sng" dirty="0" smtClean="0"/>
              <a:t>x</a:t>
            </a:r>
            <a:r>
              <a:rPr lang="en-US" sz="2900" baseline="-25000" dirty="0" smtClean="0"/>
              <a:t>i</a:t>
            </a:r>
            <a:r>
              <a:rPr lang="en-US" sz="2900" dirty="0" smtClean="0"/>
              <a:t> </a:t>
            </a:r>
          </a:p>
          <a:p>
            <a:pPr lvl="1"/>
            <a:r>
              <a:rPr lang="en-US" sz="2900" dirty="0" smtClean="0"/>
              <a:t>Allow “incremental use”; fixing MDS from a subset of data and adding  new points</a:t>
            </a:r>
          </a:p>
          <a:p>
            <a:pPr lvl="1"/>
            <a:r>
              <a:rPr lang="en-US" sz="2900" dirty="0" smtClean="0"/>
              <a:t>Allow general d, n and weight(</a:t>
            </a:r>
            <a:r>
              <a:rPr lang="en-US" sz="2900" dirty="0" err="1" smtClean="0"/>
              <a:t>i,j</a:t>
            </a:r>
            <a:r>
              <a:rPr lang="en-US" sz="2900" dirty="0" smtClean="0"/>
              <a:t>)</a:t>
            </a:r>
          </a:p>
          <a:p>
            <a:pPr lvl="1"/>
            <a:r>
              <a:rPr lang="en-US" sz="2900" dirty="0" smtClean="0"/>
              <a:t>Can optimally align different versions of MDS (e.g. different choices of weight(</a:t>
            </a:r>
            <a:r>
              <a:rPr lang="en-US" sz="2900" dirty="0" err="1" smtClean="0"/>
              <a:t>i,j</a:t>
            </a:r>
            <a:r>
              <a:rPr lang="en-US" sz="2900" dirty="0" smtClean="0"/>
              <a:t>) to allow precise comparisons</a:t>
            </a:r>
          </a:p>
          <a:p>
            <a:r>
              <a:rPr lang="en-US" sz="2900" dirty="0" smtClean="0"/>
              <a:t>Feeds directly to powerful Point Visualizer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390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Deterministic Annealing Clustering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464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Clustering methods like </a:t>
            </a:r>
            <a:r>
              <a:rPr lang="en-US" sz="1800" dirty="0" err="1" smtClean="0"/>
              <a:t>Kmeans</a:t>
            </a:r>
            <a:r>
              <a:rPr lang="en-US" sz="1800" dirty="0" smtClean="0"/>
              <a:t> very sensitive to false minima but some 20 years ago an EM (Expectation Maximization) method using annealing (deterministic NOT Monte Carlo) developed by Ken Rose (UCSB), Fox and others</a:t>
            </a:r>
          </a:p>
          <a:p>
            <a:r>
              <a:rPr lang="en-US" sz="1800" dirty="0" smtClean="0"/>
              <a:t>Annealing is in distance resolution – Temperature T looks at distance scales of order T</a:t>
            </a:r>
            <a:r>
              <a:rPr lang="en-US" sz="1800" baseline="30000" dirty="0" smtClean="0"/>
              <a:t>0.5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Method automatically splits clusters where instability detected</a:t>
            </a:r>
          </a:p>
          <a:p>
            <a:r>
              <a:rPr lang="en-US" sz="1800" dirty="0" smtClean="0"/>
              <a:t>Highly efficient parallel algorithm</a:t>
            </a:r>
          </a:p>
          <a:p>
            <a:r>
              <a:rPr lang="en-US" sz="1800" dirty="0" smtClean="0"/>
              <a:t>Points are assigned probabilities for belonging to a particular cluster</a:t>
            </a:r>
          </a:p>
          <a:p>
            <a:r>
              <a:rPr lang="en-US" sz="1800" dirty="0" smtClean="0"/>
              <a:t>Original work based in a vector space e.g. cluster has a vector as its center</a:t>
            </a:r>
          </a:p>
          <a:p>
            <a:r>
              <a:rPr lang="en-US" sz="1800" dirty="0" smtClean="0"/>
              <a:t>Major advance 10 years ago in Germany showed how one could use vector free approach – just the distances </a:t>
            </a:r>
            <a:r>
              <a:rPr lang="en-US" sz="1800" dirty="0" smtClean="0">
                <a:solidFill>
                  <a:srgbClr val="FF0000"/>
                </a:solidFill>
              </a:rPr>
              <a:t>D(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at cost of O(N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complexity.</a:t>
            </a:r>
          </a:p>
          <a:p>
            <a:r>
              <a:rPr lang="en-US" sz="1800" dirty="0" smtClean="0"/>
              <a:t>We have extended this and implemented in threading and/or MPI</a:t>
            </a:r>
          </a:p>
          <a:p>
            <a:r>
              <a:rPr lang="en-US" sz="1800" dirty="0" smtClean="0"/>
              <a:t>We will release this as a service later this year followed by vector version</a:t>
            </a:r>
          </a:p>
          <a:p>
            <a:pPr lvl="1"/>
            <a:r>
              <a:rPr lang="en-US" sz="1800" dirty="0" smtClean="0"/>
              <a:t>Gene Sequence applications naturally fit vector free approach.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10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Features of our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26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Initially we will make key capabilities available as services that we eventually be implemented on virtual clusters (clouds) to address very large problems</a:t>
            </a:r>
          </a:p>
          <a:p>
            <a:pPr lvl="1"/>
            <a:r>
              <a:rPr lang="en-US" sz="2000" dirty="0" smtClean="0"/>
              <a:t>Basic Pairwise dissimilarity calculations</a:t>
            </a:r>
          </a:p>
          <a:p>
            <a:pPr lvl="1"/>
            <a:r>
              <a:rPr lang="en-US" sz="2000" dirty="0" smtClean="0"/>
              <a:t>R (done already by us and others)</a:t>
            </a:r>
          </a:p>
          <a:p>
            <a:pPr lvl="1"/>
            <a:r>
              <a:rPr lang="en-US" sz="2000" dirty="0" smtClean="0"/>
              <a:t>MDS in various forms</a:t>
            </a:r>
          </a:p>
          <a:p>
            <a:pPr lvl="1"/>
            <a:r>
              <a:rPr lang="en-US" sz="2000" dirty="0" smtClean="0"/>
              <a:t>Vector and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Deterministic annealing clustering</a:t>
            </a:r>
          </a:p>
          <a:p>
            <a:r>
              <a:rPr lang="en-US" sz="2000" dirty="0" smtClean="0"/>
              <a:t>Point viewer (</a:t>
            </a:r>
            <a:r>
              <a:rPr lang="en-US" sz="2000" dirty="0" err="1" smtClean="0"/>
              <a:t>Plotviz</a:t>
            </a:r>
            <a:r>
              <a:rPr lang="en-US" sz="2000" dirty="0" smtClean="0"/>
              <a:t>) either as download (to Windows!) or as  a Web service</a:t>
            </a:r>
          </a:p>
          <a:p>
            <a:r>
              <a:rPr lang="en-US" sz="2000" dirty="0" smtClean="0"/>
              <a:t>Note all our code written in C# (high performance managed code) and runs on Microsoft HPCS 2008 (with Dryad extensions)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352800" y="1295400"/>
            <a:ext cx="2895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Various </a:t>
            </a:r>
            <a:r>
              <a:rPr lang="en-US" sz="3200" dirty="0" err="1" smtClean="0"/>
              <a:t>Alu</a:t>
            </a:r>
            <a:r>
              <a:rPr lang="en-US" sz="3200" dirty="0" smtClean="0"/>
              <a:t> Sequence Results</a:t>
            </a:r>
            <a:br>
              <a:rPr lang="en-US" sz="3200" dirty="0" smtClean="0"/>
            </a:br>
            <a:r>
              <a:rPr lang="en-US" sz="3200" dirty="0" smtClean="0"/>
              <a:t>showing Clustering and</a:t>
            </a:r>
            <a:br>
              <a:rPr lang="en-US" sz="3200" dirty="0" smtClean="0"/>
            </a:br>
            <a:r>
              <a:rPr lang="en-US" sz="3200" dirty="0" smtClean="0"/>
              <a:t>MDS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0" y="0"/>
            <a:ext cx="3276600" cy="3112532"/>
            <a:chOff x="152400" y="1371600"/>
            <a:chExt cx="3276600" cy="3112532"/>
          </a:xfrm>
        </p:grpSpPr>
        <p:pic>
          <p:nvPicPr>
            <p:cNvPr id="28676" name="Picture 4" descr="C:\Documents and Settings\Geoffrey Fox\Desktop\moz-screenshot-11-1.jpg"/>
            <p:cNvPicPr>
              <a:picLocks noChangeAspect="1" noChangeArrowheads="1"/>
            </p:cNvPicPr>
            <p:nvPr/>
          </p:nvPicPr>
          <p:blipFill>
            <a:blip r:embed="rId3"/>
            <a:srcRect l="14509" t="31827" r="43644" b="23091"/>
            <a:stretch>
              <a:fillRect/>
            </a:stretch>
          </p:blipFill>
          <p:spPr bwMode="auto">
            <a:xfrm>
              <a:off x="152400" y="1371600"/>
              <a:ext cx="32766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52400" y="4114800"/>
              <a:ext cx="3172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4500 Points : Pairwise Aligned</a:t>
              </a:r>
              <a:endParaRPr lang="en-US" sz="1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64886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4500 Points : </a:t>
            </a:r>
            <a:r>
              <a:rPr lang="en-US" sz="1800" dirty="0" err="1" smtClean="0"/>
              <a:t>Clustal</a:t>
            </a:r>
            <a:r>
              <a:rPr lang="en-US" sz="1800" dirty="0" smtClean="0"/>
              <a:t> MSA</a:t>
            </a:r>
            <a:endParaRPr lang="en-US" sz="1800" dirty="0"/>
          </a:p>
        </p:txBody>
      </p:sp>
      <p:pic>
        <p:nvPicPr>
          <p:cNvPr id="8" name="Picture 2" descr="C:\Documents and Settings\Geoffrey Fox\Desktop\moz-screenshot-10-1.jpg"/>
          <p:cNvPicPr>
            <a:picLocks noChangeAspect="1" noChangeArrowheads="1"/>
          </p:cNvPicPr>
          <p:nvPr/>
        </p:nvPicPr>
        <p:blipFill>
          <a:blip r:embed="rId4"/>
          <a:srcRect l="14428" t="13000" r="38193" b="16157"/>
          <a:stretch>
            <a:fillRect/>
          </a:stretch>
        </p:blipFill>
        <p:spPr bwMode="auto">
          <a:xfrm>
            <a:off x="228600" y="32004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10334" t="19407" r="41873" b="20754"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6"/>
          <a:srcRect l="9186" t="27478" r="38518" b="21876"/>
          <a:stretch>
            <a:fillRect/>
          </a:stretch>
        </p:blipFill>
        <p:spPr bwMode="auto">
          <a:xfrm>
            <a:off x="3124200" y="34290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24200" y="6488668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Map distances to 4D Sphere before MDS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6057" y="28194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3000 Points : </a:t>
            </a:r>
            <a:r>
              <a:rPr lang="en-US" sz="1800" dirty="0" err="1" smtClean="0"/>
              <a:t>Clustal</a:t>
            </a:r>
            <a:r>
              <a:rPr lang="en-US" sz="1800" dirty="0" smtClean="0"/>
              <a:t> MSA</a:t>
            </a:r>
            <a:br>
              <a:rPr lang="en-US" sz="1800" dirty="0" smtClean="0"/>
            </a:br>
            <a:r>
              <a:rPr lang="en-US" sz="1800" dirty="0" smtClean="0"/>
              <a:t>Kimura2 Distance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Collaboration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>
                <a:ea typeface="Arial Unicode MS" pitchFamily="34" charset="-128"/>
                <a:cs typeface="Arial Unicode MS" pitchFamily="34" charset="-128"/>
              </a:rPr>
              <a:t>Team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Xiaohong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Beason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Jaliya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6400" dirty="0" err="1">
                <a:ea typeface="Arial Unicode MS" pitchFamily="34" charset="-128"/>
                <a:cs typeface="Arial Unicode MS" pitchFamily="34" charset="-128"/>
              </a:rPr>
              <a:t>Ekanayake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Thilina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Gunarathne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err="1" smtClean="0"/>
              <a:t>Thilina</a:t>
            </a:r>
            <a:r>
              <a:rPr lang="en-US" sz="800" dirty="0" smtClean="0"/>
              <a:t> </a:t>
            </a:r>
            <a:r>
              <a:rPr lang="en-US" sz="800" dirty="0" err="1" smtClean="0"/>
              <a:t>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Youl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Choi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Ruan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Others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4300" dirty="0" smtClean="0">
                <a:latin typeface="+mn-lt"/>
                <a:ea typeface="ＭＳ Ｐゴシック" pitchFamily="34" charset="-128"/>
              </a:rPr>
              <a:t>Application</a:t>
            </a:r>
            <a:r>
              <a:rPr lang="en-US" sz="4300" dirty="0" smtClean="0">
                <a:latin typeface="+mn-lt"/>
                <a:ea typeface="SimSun" pitchFamily="2" charset="-122"/>
              </a:rPr>
              <a:t> </a:t>
            </a:r>
            <a:r>
              <a:rPr lang="en-US" sz="4300" dirty="0">
                <a:latin typeface="+mn-lt"/>
                <a:ea typeface="SimSun" pitchFamily="2" charset="-122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Haiku </a:t>
            </a:r>
            <a:r>
              <a:rPr lang="en-US" sz="4900" dirty="0" smtClean="0">
                <a:ea typeface="SimSun" pitchFamily="2" charset="-122"/>
              </a:rPr>
              <a:t>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 Gilbert 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</a:t>
            </a:r>
            <a:r>
              <a:rPr lang="en-US" sz="4900" dirty="0">
                <a:solidFill>
                  <a:srgbClr val="0070C0"/>
                </a:solidFill>
                <a:latin typeface="+mn-lt"/>
                <a:ea typeface="SimSun" pitchFamily="2" charset="-122"/>
              </a:rPr>
              <a:t>(GIS)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Rajarshi </a:t>
            </a:r>
            <a:r>
              <a:rPr lang="en-US" sz="4900" dirty="0" smtClean="0">
                <a:ea typeface="SimSun" pitchFamily="2" charset="-122"/>
              </a:rPr>
              <a:t>Guha (NIH),  </a:t>
            </a:r>
            <a:r>
              <a:rPr lang="en-US" sz="4900" dirty="0">
                <a:ea typeface="SimSun" pitchFamily="2" charset="-122"/>
              </a:rPr>
              <a:t>David </a:t>
            </a:r>
            <a:r>
              <a:rPr lang="en-US" sz="4900" dirty="0" smtClean="0">
                <a:ea typeface="SimSun" pitchFamily="2" charset="-122"/>
              </a:rPr>
              <a:t>Wild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4608493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Backgrou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9200"/>
            <a:ext cx="6324601" cy="5638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Pairwise Clustering of 35229 Sequences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219201"/>
            <a:ext cx="3886200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Initial Clustering of 35229 Sequences showing first four clusters identified with different colors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Pairwise clustering using MDS on same sample to display results. It used all 768 cores from Tempest Windows cluster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Further work will improve clustering. Investigate sensitivity to alignment (Smith Waterman) and give performance details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219200" y="533400"/>
            <a:ext cx="6791418" cy="5490674"/>
            <a:chOff x="0" y="1297522"/>
            <a:chExt cx="6791418" cy="5490674"/>
          </a:xfrm>
        </p:grpSpPr>
        <p:grpSp>
          <p:nvGrpSpPr>
            <p:cNvPr id="3" name="Group 9"/>
            <p:cNvGrpSpPr/>
            <p:nvPr/>
          </p:nvGrpSpPr>
          <p:grpSpPr>
            <a:xfrm>
              <a:off x="0" y="1297522"/>
              <a:ext cx="6791418" cy="5490674"/>
              <a:chOff x="1322343" y="936594"/>
              <a:chExt cx="6791418" cy="5490674"/>
            </a:xfrm>
          </p:grpSpPr>
          <p:pic>
            <p:nvPicPr>
              <p:cNvPr id="30208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6832" t="17832" r="2952" b="2418"/>
              <a:stretch>
                <a:fillRect/>
              </a:stretch>
            </p:blipFill>
            <p:spPr bwMode="auto">
              <a:xfrm>
                <a:off x="1322343" y="1676376"/>
                <a:ext cx="6791418" cy="434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084343" y="936594"/>
                <a:ext cx="49736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PWDA Parallel Pairwise data clustering </a:t>
                </a:r>
              </a:p>
              <a:p>
                <a:pPr algn="ctr">
                  <a:defRPr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by Deterministic Annealing run on 24 core computer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68532" y="6057936"/>
                <a:ext cx="4216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Parallel Pattern (Thread X Process X Node)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23965" y="3031559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Threading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49636" y="2297097"/>
                <a:ext cx="13131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Intra-node</a:t>
                </a:r>
                <a:br>
                  <a:rPr lang="en-US" dirty="0" smtClean="0"/>
                </a:br>
                <a:r>
                  <a:rPr lang="en-US" dirty="0" smtClean="0"/>
                  <a:t>MPI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56208" y="2625714"/>
                <a:ext cx="13131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Inter-node</a:t>
                </a:r>
                <a:br>
                  <a:rPr lang="en-US" dirty="0" smtClean="0"/>
                </a:br>
                <a:r>
                  <a:rPr lang="en-US" dirty="0" smtClean="0"/>
                  <a:t>MPI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5570" y="2224071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Parallel</a:t>
              </a:r>
              <a:br>
                <a:rPr lang="en-US" sz="1400" dirty="0" smtClean="0"/>
              </a:br>
              <a:r>
                <a:rPr lang="en-US" sz="1400" dirty="0" smtClean="0"/>
                <a:t>Overhead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754" y="136677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Parallel Overhead</a:t>
            </a:r>
          </a:p>
        </p:txBody>
      </p:sp>
      <p:grpSp>
        <p:nvGrpSpPr>
          <p:cNvPr id="6" name="Group 241"/>
          <p:cNvGrpSpPr/>
          <p:nvPr/>
        </p:nvGrpSpPr>
        <p:grpSpPr>
          <a:xfrm>
            <a:off x="336492" y="381000"/>
            <a:ext cx="8237537" cy="6357386"/>
            <a:chOff x="336492" y="381000"/>
            <a:chExt cx="8237537" cy="6357386"/>
          </a:xfrm>
        </p:grpSpPr>
        <p:sp>
          <p:nvSpPr>
            <p:cNvPr id="3" name="TextBox 15"/>
            <p:cNvSpPr txBox="1">
              <a:spLocks noChangeArrowheads="1"/>
            </p:cNvSpPr>
            <p:nvPr/>
          </p:nvSpPr>
          <p:spPr bwMode="auto">
            <a:xfrm>
              <a:off x="914400" y="381000"/>
              <a:ext cx="765222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Pairwise Clustering PWDA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Speedup Tests on eight 16-core Systems (6 Clusters, 10,000 </a:t>
              </a:r>
              <a:r>
                <a:rPr lang="en-US" sz="16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Patient Records</a:t>
              </a: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)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Threading with Short Lived CCR Threads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0806" y="6369054"/>
              <a:ext cx="708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Parallel  Patterns (# Thread /process) x (# MPI process /node) x (# node)</a:t>
              </a:r>
            </a:p>
          </p:txBody>
        </p:sp>
        <p:pic>
          <p:nvPicPr>
            <p:cNvPr id="3031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492" y="1090653"/>
              <a:ext cx="8237537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 descr="2002_AllPatientsByR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WeightedPatientMDSEnvPC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030"/>
            <a:ext cx="9144000" cy="688403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2578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MDS of 635 Census Blocks with 97 Environmental Properties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Shows expected Correlation with Principal Component – color varies from greenish to reddish as projection of leading eigenvector changes value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 color bins used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4427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MDS and </a:t>
            </a:r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Primary PCA Vector</a:t>
            </a:r>
            <a:endParaRPr lang="en-US" sz="28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629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Canonical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572000" cy="5867400"/>
          </a:xfrm>
        </p:spPr>
        <p:txBody>
          <a:bodyPr/>
          <a:lstStyle/>
          <a:p>
            <a:r>
              <a:rPr lang="en-US" sz="2800" dirty="0" smtClean="0"/>
              <a:t>Choose </a:t>
            </a:r>
            <a:r>
              <a:rPr lang="en-US" sz="2800" dirty="0"/>
              <a:t> vectors </a:t>
            </a:r>
            <a:r>
              <a:rPr lang="en-US" sz="2800" i="1" u="sng" dirty="0"/>
              <a:t>a</a:t>
            </a:r>
            <a:r>
              <a:rPr lang="en-US" sz="2800" dirty="0"/>
              <a:t> and </a:t>
            </a:r>
            <a:r>
              <a:rPr lang="en-US" sz="2800" i="1" u="sng" dirty="0"/>
              <a:t>b</a:t>
            </a:r>
            <a:r>
              <a:rPr lang="en-US" sz="2800" dirty="0"/>
              <a:t> such that the random variables </a:t>
            </a:r>
            <a:r>
              <a:rPr lang="en-US" sz="2800" u="sng" dirty="0" smtClean="0"/>
              <a:t>U</a:t>
            </a:r>
            <a:r>
              <a:rPr lang="en-US" sz="2800" dirty="0" smtClean="0"/>
              <a:t> = </a:t>
            </a:r>
            <a:r>
              <a:rPr lang="en-US" sz="2800" i="1" u="sng" dirty="0" err="1" smtClean="0"/>
              <a:t>a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.</a:t>
            </a:r>
            <a:r>
              <a:rPr lang="en-US" sz="2800" i="1" u="sng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u="sng" dirty="0" smtClean="0"/>
              <a:t>V</a:t>
            </a:r>
            <a:r>
              <a:rPr lang="en-US" sz="2800" dirty="0" smtClean="0"/>
              <a:t> = </a:t>
            </a:r>
            <a:r>
              <a:rPr lang="en-US" sz="2800" i="1" u="sng" dirty="0" err="1" smtClean="0"/>
              <a:t>b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.</a:t>
            </a:r>
            <a:r>
              <a:rPr lang="en-US" sz="2800" i="1" u="sng" dirty="0" err="1" smtClean="0"/>
              <a:t>Y</a:t>
            </a:r>
            <a:r>
              <a:rPr lang="en-US" sz="2800" u="sng" dirty="0" smtClean="0"/>
              <a:t> </a:t>
            </a:r>
            <a:r>
              <a:rPr lang="en-US" sz="2800" dirty="0"/>
              <a:t>maximize </a:t>
            </a:r>
            <a:r>
              <a:rPr lang="en-US" sz="2800" dirty="0" smtClean="0"/>
              <a:t>the correlation  </a:t>
            </a:r>
            <a:br>
              <a:rPr lang="en-US" sz="2800" dirty="0" smtClean="0"/>
            </a:br>
            <a:r>
              <a:rPr lang="en-US" sz="2800" dirty="0" smtClean="0">
                <a:sym typeface="Symbol"/>
              </a:rPr>
              <a:t></a:t>
            </a:r>
            <a:r>
              <a:rPr lang="en-US" sz="2800" dirty="0"/>
              <a:t>= </a:t>
            </a:r>
            <a:r>
              <a:rPr lang="en-US" sz="2800" dirty="0" err="1"/>
              <a:t>cor</a:t>
            </a:r>
            <a:r>
              <a:rPr lang="en-US" sz="2800" dirty="0"/>
              <a:t>(</a:t>
            </a:r>
            <a:r>
              <a:rPr lang="en-US" sz="2800" i="1" u="sng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.</a:t>
            </a:r>
            <a:r>
              <a:rPr lang="en-US" sz="2800" i="1" u="sng" dirty="0" err="1"/>
              <a:t>X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en-US" sz="2800" i="1" u="sng" dirty="0" err="1"/>
              <a:t>b</a:t>
            </a:r>
            <a:r>
              <a:rPr lang="en-US" sz="2800" baseline="30000" dirty="0" err="1"/>
              <a:t>T</a:t>
            </a:r>
            <a:r>
              <a:rPr lang="en-US" sz="2800" dirty="0" err="1"/>
              <a:t>.</a:t>
            </a:r>
            <a:r>
              <a:rPr lang="en-US" sz="2800" i="1" u="sng" dirty="0" err="1"/>
              <a:t>Y</a:t>
            </a:r>
            <a:r>
              <a:rPr lang="en-US" sz="2800" dirty="0" smtClean="0"/>
              <a:t>).</a:t>
            </a:r>
          </a:p>
          <a:p>
            <a:r>
              <a:rPr lang="en-US" sz="2800" u="sng" dirty="0" smtClean="0"/>
              <a:t>X</a:t>
            </a:r>
            <a:r>
              <a:rPr lang="en-US" sz="2800" dirty="0" smtClean="0"/>
              <a:t> Environmental Data</a:t>
            </a:r>
          </a:p>
          <a:p>
            <a:r>
              <a:rPr lang="en-US" sz="2800" u="sng" dirty="0" smtClean="0"/>
              <a:t>Y</a:t>
            </a:r>
            <a:r>
              <a:rPr lang="en-US" sz="2800" dirty="0" smtClean="0"/>
              <a:t> Patient Data</a:t>
            </a:r>
          </a:p>
          <a:p>
            <a:r>
              <a:rPr lang="en-US" sz="2800" dirty="0" smtClean="0"/>
              <a:t>Use R to calculate </a:t>
            </a:r>
            <a:r>
              <a:rPr lang="en-US" sz="2800" dirty="0" smtClean="0">
                <a:sym typeface="Symbol"/>
              </a:rPr>
              <a:t> </a:t>
            </a:r>
            <a:r>
              <a:rPr lang="en-US" sz="2800" dirty="0" smtClean="0"/>
              <a:t>= 0.76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85801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eightedPatientMDSCanCorU0.png"/>
          <p:cNvPicPr>
            <a:picLocks noChangeAspect="1" noChangeArrowheads="1"/>
          </p:cNvPicPr>
          <p:nvPr/>
        </p:nvPicPr>
        <p:blipFill>
          <a:blip r:embed="rId3"/>
          <a:srcRect r="8813"/>
          <a:stretch>
            <a:fillRect/>
          </a:stretch>
        </p:blipFill>
        <p:spPr bwMode="auto">
          <a:xfrm>
            <a:off x="0" y="0"/>
            <a:ext cx="9144000" cy="594787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590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Projection of First Canonical Coefficient between Environment and Patient Data onto Environmental MDS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Keep smallest 30% (green-blue) and top 30% (red-orchid) in numerical value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Remove small values &lt; 5% mean in absolute value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"/>
            <a:ext cx="4721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MDS and Canonical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3886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>
                <a:solidFill>
                  <a:srgbClr val="0070C0"/>
                </a:solidFill>
              </a:rPr>
              <a:t>. Rose</a:t>
            </a:r>
            <a:r>
              <a:rPr lang="en-US" sz="2400" dirty="0" smtClean="0"/>
              <a:t>, "</a:t>
            </a:r>
            <a:r>
              <a:rPr lang="en-US" sz="2400" i="1" dirty="0" smtClean="0">
                <a:solidFill>
                  <a:srgbClr val="0070C0"/>
                </a:solidFill>
              </a:rPr>
              <a:t>Deterministic Annealing for Clustering, Compression, Classification, Regression, and Related Optimization Problems</a:t>
            </a:r>
            <a:r>
              <a:rPr lang="en-US" sz="2400" dirty="0" smtClean="0"/>
              <a:t>," Proceedings of the IEEE, vol. 80, pp. 2210-2239, November 1998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T Hofmann, JM </a:t>
            </a:r>
            <a:r>
              <a:rPr lang="en-US" sz="2400" dirty="0" err="1" smtClean="0">
                <a:solidFill>
                  <a:srgbClr val="0070C0"/>
                </a:solidFill>
              </a:rPr>
              <a:t>Buhmann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Pairwise data clustering by deterministic annealing</a:t>
            </a:r>
            <a:r>
              <a:rPr lang="en-US" sz="2400" dirty="0" smtClean="0"/>
              <a:t>, IEEE Transactions on Pattern Analysis and Machine  Intelligence 19, pp1-13 1997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0070C0"/>
                </a:solidFill>
              </a:rPr>
              <a:t>Hansjörg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Klock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Joachim M. </a:t>
            </a:r>
            <a:r>
              <a:rPr lang="en-US" sz="2400" dirty="0" err="1" smtClean="0">
                <a:solidFill>
                  <a:srgbClr val="0070C0"/>
                </a:solidFill>
              </a:rPr>
              <a:t>Buhmann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Data visualization by multidimensional scaling: a deterministic annealing approach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Pattern Recognition Volume 33, Issue 4, April 2000, Pages 651-669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0070C0"/>
                </a:solidFill>
              </a:rPr>
              <a:t>Granat</a:t>
            </a:r>
            <a:r>
              <a:rPr lang="en-US" sz="2400" dirty="0" smtClean="0">
                <a:solidFill>
                  <a:srgbClr val="0070C0"/>
                </a:solidFill>
              </a:rPr>
              <a:t>, R. A., </a:t>
            </a:r>
            <a:r>
              <a:rPr lang="en-US" sz="2400" i="1" dirty="0" smtClean="0">
                <a:solidFill>
                  <a:srgbClr val="0070C0"/>
                </a:solidFill>
              </a:rPr>
              <a:t>Regularized Deterministic Annealing EM for Hidden Markov Models</a:t>
            </a:r>
            <a:r>
              <a:rPr lang="en-US" sz="2400" dirty="0" smtClean="0"/>
              <a:t>, Ph.D. Thesis, University of California, Los Angeles, 2004. We use for Earthquake prediction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Geoffrey Fox, </a:t>
            </a:r>
            <a:r>
              <a:rPr lang="en-US" sz="2400" dirty="0" err="1" smtClean="0">
                <a:solidFill>
                  <a:srgbClr val="0070C0"/>
                </a:solidFill>
              </a:rPr>
              <a:t>Seung-Hee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Bae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Jaliya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Ekanayake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Xiaohong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Qiu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Huapeng</a:t>
            </a:r>
            <a:r>
              <a:rPr lang="en-US" sz="2400" dirty="0" smtClean="0">
                <a:solidFill>
                  <a:srgbClr val="0070C0"/>
                </a:solidFill>
              </a:rPr>
              <a:t> Yuan, </a:t>
            </a:r>
            <a:r>
              <a:rPr lang="en-US" sz="2400" i="1" dirty="0" smtClean="0">
                <a:solidFill>
                  <a:srgbClr val="0070C0"/>
                </a:solidFill>
              </a:rPr>
              <a:t>Parallel Data Mining from </a:t>
            </a:r>
            <a:r>
              <a:rPr lang="en-US" sz="2400" i="1" dirty="0" err="1" smtClean="0">
                <a:solidFill>
                  <a:srgbClr val="0070C0"/>
                </a:solidFill>
              </a:rPr>
              <a:t>Multicore</a:t>
            </a:r>
            <a:r>
              <a:rPr lang="en-US" sz="2400" i="1" dirty="0" smtClean="0">
                <a:solidFill>
                  <a:srgbClr val="0070C0"/>
                </a:solidFill>
              </a:rPr>
              <a:t> to Cloudy Grids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smtClean="0"/>
              <a:t>Proceedings of HPC 2008 High Performance Computing and Grids Workshop, </a:t>
            </a:r>
            <a:r>
              <a:rPr lang="en-US" sz="2400" dirty="0" err="1" smtClean="0"/>
              <a:t>Cetraro</a:t>
            </a:r>
            <a:r>
              <a:rPr lang="en-US" sz="2400" dirty="0" smtClean="0"/>
              <a:t> Italy, July 3 2008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Project website: </a:t>
            </a:r>
            <a:r>
              <a:rPr lang="en-US" sz="2400" dirty="0" smtClean="0">
                <a:hlinkClick r:id="rId3"/>
              </a:rPr>
              <a:t>www.infomall.org/salsa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762000"/>
          </a:xfrm>
        </p:spPr>
        <p:txBody>
          <a:bodyPr/>
          <a:lstStyle/>
          <a:p>
            <a:pPr algn="ctr"/>
            <a:r>
              <a:rPr lang="en-US" sz="3200" dirty="0" smtClean="0"/>
              <a:t>Data Intensive (Science) Applications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51054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1) Data starts on some disk/sensor/instrument</a:t>
            </a:r>
          </a:p>
          <a:p>
            <a:pPr lvl="1"/>
            <a:r>
              <a:rPr lang="en-US" sz="1800" dirty="0" smtClean="0"/>
              <a:t>It needs to be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partitioned</a:t>
            </a:r>
            <a:r>
              <a:rPr lang="en-US" sz="1800" dirty="0" smtClean="0"/>
              <a:t>; often partitioning natural from source of data</a:t>
            </a:r>
          </a:p>
          <a:p>
            <a:pPr lvl="1" algn="just">
              <a:buNone/>
            </a:pPr>
            <a:endParaRPr lang="en-US" sz="1800" dirty="0" smtClean="0"/>
          </a:p>
          <a:p>
            <a:r>
              <a:rPr lang="en-US" sz="1800" dirty="0" smtClean="0"/>
              <a:t>2) One runs a </a:t>
            </a:r>
            <a:r>
              <a:rPr lang="en-US" sz="1800" dirty="0" smtClean="0">
                <a:solidFill>
                  <a:srgbClr val="0070C0"/>
                </a:solidFill>
              </a:rPr>
              <a:t>filter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of some sort extracting data of interest and (re)formatting it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Pleasingly parallel </a:t>
            </a:r>
            <a:r>
              <a:rPr lang="en-US" sz="1800" dirty="0" smtClean="0"/>
              <a:t>with often “millions” of jobs</a:t>
            </a:r>
          </a:p>
          <a:p>
            <a:pPr lvl="1"/>
            <a:r>
              <a:rPr lang="en-US" sz="1800" dirty="0" smtClean="0"/>
              <a:t>Communication latencies can be many </a:t>
            </a:r>
            <a:r>
              <a:rPr lang="en-US" sz="1800" dirty="0" smtClean="0">
                <a:solidFill>
                  <a:srgbClr val="0070C0"/>
                </a:solidFill>
              </a:rPr>
              <a:t>milliseconds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and can involve </a:t>
            </a:r>
            <a:r>
              <a:rPr lang="en-US" sz="1800" dirty="0" smtClean="0">
                <a:solidFill>
                  <a:srgbClr val="0070C0"/>
                </a:solidFill>
              </a:rPr>
              <a:t>disks</a:t>
            </a:r>
          </a:p>
          <a:p>
            <a:pPr lvl="1"/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/>
              <a:t>3) Using same (or map to a new) decomposition, one runs a parallel application that could  require </a:t>
            </a:r>
            <a:r>
              <a:rPr lang="en-US" sz="1800" dirty="0" smtClean="0">
                <a:solidFill>
                  <a:srgbClr val="0070C0"/>
                </a:solidFill>
              </a:rPr>
              <a:t>iterative </a:t>
            </a:r>
            <a:r>
              <a:rPr lang="en-US" sz="1800" dirty="0" smtClean="0"/>
              <a:t>steps between communicating processes or could be pleasing parallel</a:t>
            </a:r>
          </a:p>
          <a:p>
            <a:pPr lvl="1"/>
            <a:r>
              <a:rPr lang="en-US" sz="1800" dirty="0" smtClean="0"/>
              <a:t>Communication latencies may be at most some </a:t>
            </a:r>
            <a:r>
              <a:rPr lang="en-US" sz="1800" dirty="0" smtClean="0">
                <a:solidFill>
                  <a:srgbClr val="0070C0"/>
                </a:solidFill>
              </a:rPr>
              <a:t>microseconds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and involves </a:t>
            </a:r>
            <a:r>
              <a:rPr lang="en-US" sz="1800" dirty="0" smtClean="0">
                <a:solidFill>
                  <a:srgbClr val="0070C0"/>
                </a:solidFill>
              </a:rPr>
              <a:t>shared memory </a:t>
            </a:r>
            <a:r>
              <a:rPr lang="en-US" sz="1800" dirty="0" smtClean="0"/>
              <a:t>or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high speed networks</a:t>
            </a:r>
          </a:p>
          <a:p>
            <a:pPr lvl="1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Workflow</a:t>
            </a:r>
            <a:r>
              <a:rPr lang="en-US" sz="1800" dirty="0" smtClean="0"/>
              <a:t> links 1) 2) 3) with multiple instances of 2) 3)</a:t>
            </a:r>
          </a:p>
          <a:p>
            <a:pPr lvl="1"/>
            <a:r>
              <a:rPr lang="en-US" sz="1800" dirty="0" smtClean="0"/>
              <a:t>Pipeline or more complex graphs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1800" dirty="0" smtClean="0"/>
              <a:t>Filters are “</a:t>
            </a:r>
            <a:r>
              <a:rPr lang="en-US" sz="1800" dirty="0" smtClean="0">
                <a:solidFill>
                  <a:srgbClr val="0070C0"/>
                </a:solidFill>
              </a:rPr>
              <a:t>Maps</a:t>
            </a:r>
            <a:r>
              <a:rPr lang="en-US" sz="1800" dirty="0" smtClean="0"/>
              <a:t>” or “</a:t>
            </a:r>
            <a:r>
              <a:rPr lang="en-US" sz="1800" dirty="0" smtClean="0">
                <a:solidFill>
                  <a:srgbClr val="0070C0"/>
                </a:solidFill>
              </a:rPr>
              <a:t>Reductions</a:t>
            </a:r>
            <a:r>
              <a:rPr lang="en-US" sz="1800" dirty="0" smtClean="0"/>
              <a:t>” in MapReduce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“File/Data Repository” Parallelism</a:t>
            </a:r>
            <a:endParaRPr lang="en-US" sz="32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52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638800" cy="838200"/>
          </a:xfrm>
        </p:spPr>
        <p:txBody>
          <a:bodyPr/>
          <a:lstStyle/>
          <a:p>
            <a:r>
              <a:rPr lang="en-US" sz="3200" dirty="0" smtClean="0"/>
              <a:t>Data Analysis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LHC Particle Physics analysis: File </a:t>
            </a:r>
            <a:r>
              <a:rPr lang="en-US" sz="2000" dirty="0" smtClean="0"/>
              <a:t>parallel over events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Filter1: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Process raw event data into “events with physics parameters”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Filter2: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Process physics into histograms using ROOT or equivalent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Reduce2: </a:t>
            </a:r>
            <a:r>
              <a:rPr lang="en-US" sz="2000" dirty="0" smtClean="0"/>
              <a:t>Add together separate histogram counts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Filter 3: </a:t>
            </a:r>
            <a:r>
              <a:rPr lang="en-US" sz="2000" dirty="0" smtClean="0"/>
              <a:t>Visualize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Bioinformatics - Gene Families: Data </a:t>
            </a:r>
            <a:r>
              <a:rPr lang="en-US" sz="2000" dirty="0" smtClean="0"/>
              <a:t>parallel over sequences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Filter1: </a:t>
            </a:r>
            <a:r>
              <a:rPr lang="en-US" sz="2000" dirty="0" smtClean="0"/>
              <a:t>Calculate similarities (distances) between sequences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Filter2: </a:t>
            </a:r>
            <a:r>
              <a:rPr lang="en-US" sz="2000" dirty="0" smtClean="0"/>
              <a:t>Align Sequences (if needed)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Filter3: </a:t>
            </a:r>
            <a:r>
              <a:rPr lang="en-US" sz="2000" dirty="0" smtClean="0"/>
              <a:t>Cluster to find families and/or other statistical tools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Filter 4: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Apply Dimension Reduction to 3D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Filter5: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Visualize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Particle Physics (LHC) Data Analysis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267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</a:t>
            </a:r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analysis, execution time vs. the volume of data (fixed compute resources)</a:t>
            </a:r>
          </a:p>
        </p:txBody>
      </p:sp>
      <p:pic>
        <p:nvPicPr>
          <p:cNvPr id="6" name="Picture 5" descr="HEP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3643648" cy="2667000"/>
          </a:xfrm>
          <a:prstGeom prst="rect">
            <a:avLst/>
          </a:prstGeom>
        </p:spPr>
      </p:pic>
      <p:pic>
        <p:nvPicPr>
          <p:cNvPr id="7" name="Picture 4" descr="E:\academic\phd\DryadTests\hep-perf-normalized-dryad-hadoop-cglm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38441"/>
            <a:ext cx="4953000" cy="3333559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340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Root running in distributed fashion allowing analysis to access distributed data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Reduce Phase of Particle Physics </a:t>
            </a:r>
            <a:br>
              <a:rPr lang="en-US" sz="3200" dirty="0" smtClean="0"/>
            </a:br>
            <a:r>
              <a:rPr lang="en-US" sz="3200" dirty="0" smtClean="0"/>
              <a:t>“Find the Higgs” using Dryad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43600"/>
            <a:ext cx="80010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Combine Histograms produced by separate Root “Maps” (of event data to partial histograms) into a single Histogram delivered to Client</a:t>
            </a:r>
            <a:endParaRPr lang="en-US" sz="2000" dirty="0"/>
          </a:p>
        </p:txBody>
      </p:sp>
      <p:pic>
        <p:nvPicPr>
          <p:cNvPr id="1026" name="Picture 2" descr="C:\Documents and Settings\Geoffrey Fox\Desktop\hep_scr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861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5715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Notes on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257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         Speed up </a:t>
            </a:r>
            <a:r>
              <a:rPr lang="en-US" sz="2000" dirty="0" smtClean="0"/>
              <a:t>= T(1)/T(P) =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sz="2000" dirty="0" smtClean="0">
                <a:sym typeface="Symbol"/>
              </a:rPr>
              <a:t> (</a:t>
            </a:r>
            <a:r>
              <a:rPr lang="en-US" sz="2000" dirty="0" smtClean="0"/>
              <a:t>efficiency ) </a:t>
            </a:r>
            <a:r>
              <a:rPr lang="en-US" sz="2000" dirty="0" smtClean="0">
                <a:sym typeface="Symbol"/>
              </a:rPr>
              <a:t>P </a:t>
            </a:r>
          </a:p>
          <a:p>
            <a:pPr lvl="1">
              <a:buNone/>
            </a:pPr>
            <a:r>
              <a:rPr lang="en-US" sz="2000" dirty="0" smtClean="0">
                <a:sym typeface="Symbol"/>
              </a:rPr>
              <a:t>        with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sz="2000" dirty="0" smtClean="0">
                <a:sym typeface="Symbol"/>
              </a:rPr>
              <a:t> processors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Overhead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f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= (PT(P)/T(1)-1) = (1/ -1)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is linear in overheads and usually best way to record results if overhead small</a:t>
            </a:r>
          </a:p>
          <a:p>
            <a:r>
              <a:rPr lang="en-US" sz="2000" dirty="0" smtClean="0">
                <a:sym typeface="Symbol"/>
              </a:rPr>
              <a:t>For MPI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communication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i="1" dirty="0" smtClean="0">
                <a:sym typeface="Symbol"/>
              </a:rPr>
              <a:t>f</a:t>
            </a:r>
            <a:r>
              <a:rPr lang="en-US" sz="2000" dirty="0" smtClean="0">
                <a:sym typeface="Symbol"/>
              </a:rPr>
              <a:t>  ratio of data communicated to calculation complexity =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000" baseline="30000" dirty="0" smtClean="0">
                <a:solidFill>
                  <a:srgbClr val="0070C0"/>
                </a:solidFill>
                <a:sym typeface="Symbol"/>
              </a:rPr>
              <a:t>-0.5</a:t>
            </a:r>
            <a:r>
              <a:rPr lang="en-US" sz="2000" dirty="0" smtClean="0">
                <a:sym typeface="Symbol"/>
              </a:rPr>
              <a:t> for matrix multiplication where 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 (grain size) </a:t>
            </a:r>
            <a:r>
              <a:rPr lang="en-US" sz="2000" dirty="0" smtClean="0">
                <a:sym typeface="Symbol"/>
              </a:rPr>
              <a:t>matrix elements per node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MPI Communication Overheads decrease in size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as problem sizes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increase (edge over area rule)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Dataflow</a:t>
            </a:r>
            <a:r>
              <a:rPr lang="en-US" sz="2000" dirty="0" smtClean="0">
                <a:sym typeface="Symbol"/>
              </a:rPr>
              <a:t> communicates all data – Overhead does not decrease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Scaled Speed up</a:t>
            </a:r>
            <a:r>
              <a:rPr lang="en-US" sz="2000" dirty="0" smtClean="0">
                <a:sym typeface="Symbol"/>
              </a:rPr>
              <a:t>: keep grain size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fixed as P increases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Conventional Speed up</a:t>
            </a:r>
            <a:r>
              <a:rPr lang="en-US" sz="2000" dirty="0" smtClean="0">
                <a:sym typeface="Symbol"/>
              </a:rPr>
              <a:t>: keep Problem size fixed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 1/P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VMs</a:t>
            </a:r>
            <a:r>
              <a:rPr lang="en-US" sz="2000" dirty="0" smtClean="0">
                <a:sym typeface="Symbol"/>
              </a:rPr>
              <a:t> and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Windows</a:t>
            </a:r>
            <a:r>
              <a:rPr lang="en-US" sz="2000" dirty="0" smtClean="0">
                <a:sym typeface="Symbol"/>
              </a:rPr>
              <a:t> Threads have runtime fluctuation /synchronization overheads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705600" cy="715962"/>
          </a:xfrm>
        </p:spPr>
        <p:txBody>
          <a:bodyPr/>
          <a:lstStyle/>
          <a:p>
            <a:r>
              <a:rPr lang="en-US" sz="3200" dirty="0" smtClean="0"/>
              <a:t>Gene Sequencing Application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39" t="19868"/>
          <a:stretch>
            <a:fillRect/>
          </a:stretch>
        </p:blipFill>
        <p:spPr bwMode="auto">
          <a:xfrm>
            <a:off x="0" y="2133600"/>
            <a:ext cx="90437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1676400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This is first filter in </a:t>
            </a:r>
            <a:r>
              <a:rPr lang="en-US" dirty="0" err="1" smtClean="0"/>
              <a:t>Alu</a:t>
            </a:r>
            <a:r>
              <a:rPr lang="en-US" dirty="0" smtClean="0"/>
              <a:t> Gene Sequence study – find Smith Waterman dissimilarities between genes</a:t>
            </a:r>
          </a:p>
          <a:p>
            <a:r>
              <a:rPr lang="en-US" dirty="0" smtClean="0"/>
              <a:t>Essentially embarrassingly parallel</a:t>
            </a:r>
          </a:p>
          <a:p>
            <a:r>
              <a:rPr lang="en-US" dirty="0" smtClean="0"/>
              <a:t>Note MPI faster than threading</a:t>
            </a:r>
          </a:p>
          <a:p>
            <a:r>
              <a:rPr lang="en-US" dirty="0" smtClean="0"/>
              <a:t>All 35,229 sequences require 624,404,791 pairwise distances = 2.5 hours with some optimization</a:t>
            </a:r>
          </a:p>
          <a:p>
            <a:r>
              <a:rPr lang="en-US" dirty="0" smtClean="0"/>
              <a:t>This includes calculation and needed I/O to redistribute data)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356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Overhead =</a:t>
            </a:r>
            <a:br>
              <a:rPr lang="en-US" b="1" dirty="0" smtClean="0"/>
            </a:br>
            <a:r>
              <a:rPr lang="en-US" b="1" dirty="0" smtClean="0"/>
              <a:t>(Number of Processes/Speedup) - 1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048000"/>
            <a:ext cx="109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data </a:t>
            </a:r>
            <a:br>
              <a:rPr lang="en-US" dirty="0" smtClean="0"/>
            </a:br>
            <a:r>
              <a:rPr lang="en-US" dirty="0" smtClean="0"/>
              <a:t>set sizes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5966</TotalTime>
  <Words>1724</Words>
  <Application>Microsoft Office PowerPoint</Application>
  <PresentationFormat>On-screen Show (4:3)</PresentationFormat>
  <Paragraphs>286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2_Office Theme</vt:lpstr>
      <vt:lpstr>Large Scale DNA Sequence Analysis and Biomedical Computing using  MapReduce, MPI and Threading</vt:lpstr>
      <vt:lpstr>Collaboration in SALSA Project</vt:lpstr>
      <vt:lpstr>Data Intensive (Science) Applications</vt:lpstr>
      <vt:lpstr>“File/Data Repository” Parallelism</vt:lpstr>
      <vt:lpstr>Data Analysis Examples</vt:lpstr>
      <vt:lpstr>Particle Physics (LHC) Data Analysis</vt:lpstr>
      <vt:lpstr>Reduce Phase of Particle Physics  “Find the Higgs” using Dryad</vt:lpstr>
      <vt:lpstr>Notes on Performance</vt:lpstr>
      <vt:lpstr>Gene Sequencing Application</vt:lpstr>
      <vt:lpstr>Some Other File Parallel Examples from Indiana University Biology Dept.</vt:lpstr>
      <vt:lpstr>CAP3 Results</vt:lpstr>
      <vt:lpstr>CAP3 Results</vt:lpstr>
      <vt:lpstr>Data Intensive Architecture</vt:lpstr>
      <vt:lpstr>Why Gather/ Scatter Operation Important</vt:lpstr>
      <vt:lpstr>High Performance Robust Algorithms</vt:lpstr>
      <vt:lpstr>High end Multi Dimension scaling MDS</vt:lpstr>
      <vt:lpstr>Deterministic Annealing Clustering</vt:lpstr>
      <vt:lpstr>Key Features of our Approach</vt:lpstr>
      <vt:lpstr>Various Alu Sequence Results showing Clustering and MDS</vt:lpstr>
      <vt:lpstr>Pairwise Clustering of 35229 Sequences</vt:lpstr>
      <vt:lpstr>Slide 21</vt:lpstr>
      <vt:lpstr>Slide 22</vt:lpstr>
      <vt:lpstr>Slide 23</vt:lpstr>
      <vt:lpstr>Slide 24</vt:lpstr>
      <vt:lpstr>Canonical Correlation</vt:lpstr>
      <vt:lpstr>Slide 26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Judy Qiu</cp:lastModifiedBy>
  <cp:revision>266</cp:revision>
  <dcterms:created xsi:type="dcterms:W3CDTF">2009-02-17T15:34:47Z</dcterms:created>
  <dcterms:modified xsi:type="dcterms:W3CDTF">2009-08-05T17:52:06Z</dcterms:modified>
</cp:coreProperties>
</file>