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14"/>
  </p:notesMasterIdLst>
  <p:sldIdLst>
    <p:sldId id="256" r:id="rId2"/>
    <p:sldId id="410" r:id="rId3"/>
    <p:sldId id="412" r:id="rId4"/>
    <p:sldId id="413" r:id="rId5"/>
    <p:sldId id="411" r:id="rId6"/>
    <p:sldId id="415" r:id="rId7"/>
    <p:sldId id="427" r:id="rId8"/>
    <p:sldId id="428" r:id="rId9"/>
    <p:sldId id="429" r:id="rId10"/>
    <p:sldId id="430" r:id="rId11"/>
    <p:sldId id="431" r:id="rId12"/>
    <p:sldId id="43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7F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4648" autoAdjust="0"/>
  </p:normalViewPr>
  <p:slideViewPr>
    <p:cSldViewPr>
      <p:cViewPr varScale="1">
        <p:scale>
          <a:sx n="64" d="100"/>
          <a:sy n="64" d="100"/>
        </p:scale>
        <p:origin x="-1128" y="773"/>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hilina\Documents\Downloads\PhyloDPerformanceStuff\PhyloDPerformanceStuff\GoodResults\TempestScalabilit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7290410896913749"/>
          <c:y val="6.1204647213215994E-2"/>
          <c:w val="0.67064553353245127"/>
          <c:h val="0.70277867840049879"/>
        </c:manualLayout>
      </c:layout>
      <c:scatterChart>
        <c:scatterStyle val="smoothMarker"/>
        <c:ser>
          <c:idx val="0"/>
          <c:order val="0"/>
          <c:tx>
            <c:v>Avg. Time</c:v>
          </c:tx>
          <c:xVal>
            <c:numRef>
              <c:f>Sheet1!$B$9:$F$9</c:f>
              <c:numCache>
                <c:formatCode>General</c:formatCode>
                <c:ptCount val="5"/>
                <c:pt idx="0">
                  <c:v>22875</c:v>
                </c:pt>
                <c:pt idx="1">
                  <c:v>45750</c:v>
                </c:pt>
                <c:pt idx="2">
                  <c:v>68625</c:v>
                </c:pt>
                <c:pt idx="3">
                  <c:v>91500</c:v>
                </c:pt>
                <c:pt idx="4">
                  <c:v>114376</c:v>
                </c:pt>
              </c:numCache>
            </c:numRef>
          </c:xVal>
          <c:yVal>
            <c:numRef>
              <c:f>Sheet1!$B$11:$F$11</c:f>
              <c:numCache>
                <c:formatCode>General</c:formatCode>
                <c:ptCount val="5"/>
                <c:pt idx="0">
                  <c:v>438</c:v>
                </c:pt>
                <c:pt idx="1">
                  <c:v>776.4</c:v>
                </c:pt>
                <c:pt idx="2">
                  <c:v>1063.8</c:v>
                </c:pt>
                <c:pt idx="3">
                  <c:v>1490.4</c:v>
                </c:pt>
                <c:pt idx="4">
                  <c:v>1738.8</c:v>
                </c:pt>
              </c:numCache>
            </c:numRef>
          </c:yVal>
          <c:smooth val="1"/>
        </c:ser>
        <c:axId val="83976960"/>
        <c:axId val="83978880"/>
      </c:scatterChart>
      <c:scatterChart>
        <c:scatterStyle val="smoothMarker"/>
        <c:ser>
          <c:idx val="1"/>
          <c:order val="1"/>
          <c:tx>
            <c:v>Time per Pair</c:v>
          </c:tx>
          <c:marker>
            <c:symbol val="square"/>
            <c:size val="4"/>
          </c:marker>
          <c:xVal>
            <c:numRef>
              <c:f>Sheet1!$B$9:$F$9</c:f>
              <c:numCache>
                <c:formatCode>General</c:formatCode>
                <c:ptCount val="5"/>
                <c:pt idx="0">
                  <c:v>22875</c:v>
                </c:pt>
                <c:pt idx="1">
                  <c:v>45750</c:v>
                </c:pt>
                <c:pt idx="2">
                  <c:v>68625</c:v>
                </c:pt>
                <c:pt idx="3">
                  <c:v>91500</c:v>
                </c:pt>
                <c:pt idx="4">
                  <c:v>114376</c:v>
                </c:pt>
              </c:numCache>
            </c:numRef>
          </c:xVal>
          <c:yVal>
            <c:numRef>
              <c:f>Sheet1!$B$12:$F$12</c:f>
              <c:numCache>
                <c:formatCode>General</c:formatCode>
                <c:ptCount val="5"/>
                <c:pt idx="0">
                  <c:v>19.147540983606557</c:v>
                </c:pt>
                <c:pt idx="1">
                  <c:v>16.970491803278687</c:v>
                </c:pt>
                <c:pt idx="2">
                  <c:v>15.501639344262324</c:v>
                </c:pt>
                <c:pt idx="3">
                  <c:v>16.288524590163401</c:v>
                </c:pt>
                <c:pt idx="4">
                  <c:v>15.202490032874056</c:v>
                </c:pt>
              </c:numCache>
            </c:numRef>
          </c:yVal>
          <c:smooth val="1"/>
        </c:ser>
        <c:axId val="83987072"/>
        <c:axId val="83985152"/>
      </c:scatterChart>
      <c:valAx>
        <c:axId val="83976960"/>
        <c:scaling>
          <c:orientation val="minMax"/>
        </c:scaling>
        <c:axPos val="b"/>
        <c:title>
          <c:tx>
            <c:rich>
              <a:bodyPr/>
              <a:lstStyle/>
              <a:p>
                <a:pPr>
                  <a:defRPr/>
                </a:pPr>
                <a:r>
                  <a:rPr lang="en-US"/>
                  <a:t>Number</a:t>
                </a:r>
                <a:r>
                  <a:rPr lang="en-US" baseline="0"/>
                  <a:t> of HLA&amp;HIV Pairs</a:t>
                </a:r>
                <a:endParaRPr lang="en-US"/>
              </a:p>
            </c:rich>
          </c:tx>
          <c:layout/>
        </c:title>
        <c:numFmt formatCode="General" sourceLinked="1"/>
        <c:tickLblPos val="nextTo"/>
        <c:crossAx val="83978880"/>
        <c:crosses val="autoZero"/>
        <c:crossBetween val="midCat"/>
      </c:valAx>
      <c:valAx>
        <c:axId val="83978880"/>
        <c:scaling>
          <c:orientation val="minMax"/>
        </c:scaling>
        <c:axPos val="l"/>
        <c:majorGridlines/>
        <c:title>
          <c:tx>
            <c:rich>
              <a:bodyPr rot="-5400000" vert="horz"/>
              <a:lstStyle/>
              <a:p>
                <a:pPr>
                  <a:defRPr/>
                </a:pPr>
                <a:r>
                  <a:rPr lang="en-US" dirty="0"/>
                  <a:t>Avg. time on </a:t>
                </a:r>
                <a:r>
                  <a:rPr lang="en-US" dirty="0" smtClean="0"/>
                  <a:t>48</a:t>
                </a:r>
                <a:r>
                  <a:rPr lang="en-US" baseline="0" dirty="0" smtClean="0"/>
                  <a:t> CPU cores</a:t>
                </a:r>
                <a:r>
                  <a:rPr lang="en-US" dirty="0" smtClean="0"/>
                  <a:t> (Seconds)</a:t>
                </a:r>
                <a:endParaRPr lang="en-US" dirty="0"/>
              </a:p>
            </c:rich>
          </c:tx>
          <c:layout/>
        </c:title>
        <c:numFmt formatCode="General" sourceLinked="1"/>
        <c:tickLblPos val="nextTo"/>
        <c:crossAx val="83976960"/>
        <c:crosses val="autoZero"/>
        <c:crossBetween val="midCat"/>
      </c:valAx>
      <c:valAx>
        <c:axId val="83985152"/>
        <c:scaling>
          <c:orientation val="minMax"/>
          <c:max val="50"/>
        </c:scaling>
        <c:axPos val="r"/>
        <c:title>
          <c:tx>
            <c:rich>
              <a:bodyPr rot="-5400000" vert="horz"/>
              <a:lstStyle/>
              <a:p>
                <a:pPr>
                  <a:defRPr/>
                </a:pPr>
                <a:r>
                  <a:rPr lang="en-US" dirty="0"/>
                  <a:t>Avg.  Time to Calculate a Pair (</a:t>
                </a:r>
                <a:r>
                  <a:rPr lang="en-US" dirty="0" smtClean="0"/>
                  <a:t>milliseconds)</a:t>
                </a:r>
                <a:endParaRPr lang="en-US" dirty="0"/>
              </a:p>
            </c:rich>
          </c:tx>
          <c:layout>
            <c:manualLayout>
              <c:xMode val="edge"/>
              <c:yMode val="edge"/>
              <c:x val="0.91945719069599052"/>
              <c:y val="8.8254195498290888E-2"/>
            </c:manualLayout>
          </c:layout>
        </c:title>
        <c:numFmt formatCode="General" sourceLinked="1"/>
        <c:tickLblPos val="nextTo"/>
        <c:crossAx val="83987072"/>
        <c:crosses val="max"/>
        <c:crossBetween val="midCat"/>
      </c:valAx>
      <c:valAx>
        <c:axId val="83987072"/>
        <c:scaling>
          <c:orientation val="minMax"/>
        </c:scaling>
        <c:delete val="1"/>
        <c:axPos val="b"/>
        <c:numFmt formatCode="General" sourceLinked="1"/>
        <c:tickLblPos val="none"/>
        <c:crossAx val="83985152"/>
        <c:crosses val="autoZero"/>
        <c:crossBetween val="midCat"/>
      </c:valAx>
    </c:plotArea>
    <c:legend>
      <c:legendPos val="r"/>
      <c:layout>
        <c:manualLayout>
          <c:xMode val="edge"/>
          <c:yMode val="edge"/>
          <c:x val="0.17205086433161368"/>
          <c:y val="6.206422726570944E-2"/>
          <c:w val="0.27361254412163999"/>
          <c:h val="0.26393657042869639"/>
        </c:manualLayout>
      </c:layout>
      <c:spPr>
        <a:solidFill>
          <a:schemeClr val="bg1"/>
        </a:solidFill>
        <a:ln>
          <a:solidFill>
            <a:schemeClr val="tx1"/>
          </a:solidFill>
        </a:ln>
      </c:spPr>
    </c:legend>
    <c:plotVisOnly val="1"/>
  </c:chart>
  <c:spPr>
    <a:ln>
      <a:solidFill>
        <a:prstClr val="black"/>
      </a:solidFill>
    </a:ln>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2C4FAC-5D83-482A-9809-B34FBC9884EF}" type="datetimeFigureOut">
              <a:rPr lang="en-US" smtClean="0"/>
              <a:pPr/>
              <a:t>2/14/2010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D4677B-C5CE-4183-A13D-EB29CCD2130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640080" rtl="0" eaLnBrk="1" fontAlgn="auto" latinLnBrk="0" hangingPunct="1">
              <a:lnSpc>
                <a:spcPct val="100000"/>
              </a:lnSpc>
              <a:spcBef>
                <a:spcPts val="0"/>
              </a:spcBef>
              <a:spcAft>
                <a:spcPts val="0"/>
              </a:spcAft>
              <a:buClrTx/>
              <a:buSzTx/>
              <a:buFontTx/>
              <a:buNone/>
              <a:tabLst/>
              <a:defRPr/>
            </a:pPr>
            <a:endParaRPr lang="en-US"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144EC547-398A-4BEA-B97B-98F7CF26DFDE}"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41D1390-938F-470D-BFF9-D6F51F014ADE}" type="slidenum">
              <a:rPr lang="en-US" b="1" smtClean="0">
                <a:solidFill>
                  <a:srgbClr val="000000"/>
                </a:solidFill>
              </a:rPr>
              <a:pPr/>
              <a:t>7</a:t>
            </a:fld>
            <a:endParaRPr lang="en-US" b="1" smtClean="0">
              <a:solidFill>
                <a:srgbClr val="000000"/>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25"/>
          <p:cNvSpPr>
            <a:spLocks noChangeArrowheads="1"/>
          </p:cNvSpPr>
          <p:nvPr userDrawn="1"/>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fontAlgn="auto">
              <a:spcBef>
                <a:spcPts val="0"/>
              </a:spcBef>
              <a:spcAft>
                <a:spcPts val="0"/>
              </a:spcAft>
              <a:defRPr/>
            </a:pPr>
            <a:r>
              <a:rPr lang="en-US" b="1" i="1" dirty="0">
                <a:solidFill>
                  <a:srgbClr val="1851CE"/>
                </a:solidFill>
                <a:latin typeface="Calibri" pitchFamily="34" charset="0"/>
              </a:rPr>
              <a:t>S</a:t>
            </a:r>
            <a:r>
              <a:rPr lang="en-US" b="1" i="1" dirty="0">
                <a:solidFill>
                  <a:srgbClr val="E40701"/>
                </a:solidFill>
                <a:latin typeface="Calibri" pitchFamily="34" charset="0"/>
              </a:rPr>
              <a:t>A</a:t>
            </a:r>
            <a:r>
              <a:rPr lang="en-US" b="1" i="1" dirty="0">
                <a:solidFill>
                  <a:srgbClr val="EFBA00"/>
                </a:solidFill>
                <a:latin typeface="Calibri" pitchFamily="34" charset="0"/>
              </a:rPr>
              <a:t>L</a:t>
            </a:r>
            <a:r>
              <a:rPr lang="en-US" b="1" i="1" dirty="0">
                <a:solidFill>
                  <a:srgbClr val="1851CE"/>
                </a:solidFill>
                <a:latin typeface="Calibri" pitchFamily="34" charset="0"/>
              </a:rPr>
              <a:t>S</a:t>
            </a:r>
            <a:r>
              <a:rPr lang="en-US" b="1" i="1" dirty="0">
                <a:solidFill>
                  <a:srgbClr val="18A221"/>
                </a:solidFill>
                <a:latin typeface="Calibri" pitchFamily="34" charset="0"/>
              </a:rPr>
              <a:t>A</a:t>
            </a:r>
            <a:endParaRPr lang="en-US" dirty="0">
              <a:latin typeface="Corbel" pitchFamily="34" charset="0"/>
            </a:endParaRPr>
          </a:p>
        </p:txBody>
      </p:sp>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2/14/2010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2/14/2010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2/14/2010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6425"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4963"/>
            <a:ext cx="8226425" cy="4524375"/>
          </a:xfrm>
        </p:spPr>
        <p:txBody>
          <a:bodyPr/>
          <a:lstStyle/>
          <a:p>
            <a:endParaRPr lang="en-US"/>
          </a:p>
        </p:txBody>
      </p:sp>
      <p:sp>
        <p:nvSpPr>
          <p:cNvPr id="4" name="Date Placeholder 3"/>
          <p:cNvSpPr>
            <a:spLocks noGrp="1"/>
          </p:cNvSpPr>
          <p:nvPr>
            <p:ph type="dt" idx="10"/>
          </p:nvPr>
        </p:nvSpPr>
        <p:spPr>
          <a:xfrm>
            <a:off x="457200" y="6246813"/>
            <a:ext cx="2125663" cy="473075"/>
          </a:xfrm>
        </p:spPr>
        <p:txBody>
          <a:bodyPr/>
          <a:lstStyle>
            <a:lvl1pPr>
              <a:defRPr/>
            </a:lvl1pPr>
          </a:lstStyle>
          <a:p>
            <a:fld id="{1CF38E74-0795-4C1D-94D5-E9F826DF6C89}" type="datetimeFigureOut">
              <a:rPr lang="en-GB"/>
              <a:pPr/>
              <a:t>14/02/2010</a:t>
            </a:fld>
            <a:endParaRPr lang="en-GB"/>
          </a:p>
        </p:txBody>
      </p:sp>
      <p:sp>
        <p:nvSpPr>
          <p:cNvPr id="5" name="Footer Placeholder 4"/>
          <p:cNvSpPr>
            <a:spLocks noGrp="1"/>
          </p:cNvSpPr>
          <p:nvPr>
            <p:ph type="ftr" idx="11"/>
          </p:nvPr>
        </p:nvSpPr>
        <p:spPr>
          <a:xfrm>
            <a:off x="3127375" y="6246813"/>
            <a:ext cx="2895600" cy="473075"/>
          </a:xfrm>
        </p:spPr>
        <p:txBody>
          <a:bodyPr/>
          <a:lstStyle>
            <a:lvl1pPr>
              <a:defRPr/>
            </a:lvl1pPr>
          </a:lstStyle>
          <a:p>
            <a:endParaRPr lang="en-GB"/>
          </a:p>
        </p:txBody>
      </p:sp>
      <p:sp>
        <p:nvSpPr>
          <p:cNvPr id="6" name="Slide Number Placeholder 5"/>
          <p:cNvSpPr>
            <a:spLocks noGrp="1"/>
          </p:cNvSpPr>
          <p:nvPr>
            <p:ph type="sldNum" idx="12"/>
          </p:nvPr>
        </p:nvSpPr>
        <p:spPr>
          <a:xfrm>
            <a:off x="7016750" y="6384925"/>
            <a:ext cx="2127250" cy="473075"/>
          </a:xfrm>
          <a:solidFill>
            <a:srgbClr val="DEE7F8"/>
          </a:solidFill>
        </p:spPr>
        <p:txBody>
          <a:bodyPr/>
          <a:lstStyle>
            <a:lvl1pPr>
              <a:defRPr/>
            </a:lvl1pPr>
          </a:lstStyle>
          <a:p>
            <a:fld id="{487E03E8-23EC-4C7C-B218-7D94F2E08843}"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2/14/2010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pPr/>
              <a:t>2/14/2010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pPr/>
              <a:t>2/14/2010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pPr/>
              <a:t>2/14/2010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pPr/>
              <a:t>2/14/2010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pPr/>
              <a:t>2/14/2010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pPr/>
              <a:t>2/14/2010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pPr/>
              <a:t>2/14/2010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pPr/>
              <a:t>2/14/2010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pPr/>
              <a:t>‹#›</a:t>
            </a:fld>
            <a:endParaRPr lang="en-US"/>
          </a:p>
        </p:txBody>
      </p:sp>
      <p:pic>
        <p:nvPicPr>
          <p:cNvPr id="7" name="Picture 6" descr="350px-Zuoshangjiao.jpg"/>
          <p:cNvPicPr>
            <a:picLocks noChangeAspect="1"/>
          </p:cNvPicPr>
          <p:nvPr/>
        </p:nvPicPr>
        <p:blipFill>
          <a:blip r:embed="rId14" cstate="print"/>
          <a:stretch>
            <a:fillRect/>
          </a:stretch>
        </p:blipFill>
        <p:spPr>
          <a:xfrm>
            <a:off x="0" y="0"/>
            <a:ext cx="1600200" cy="1540764"/>
          </a:xfrm>
          <a:prstGeom prst="rect">
            <a:avLst/>
          </a:prstGeom>
        </p:spPr>
      </p:pic>
      <p:sp>
        <p:nvSpPr>
          <p:cNvPr id="8" name="Rectangle 25"/>
          <p:cNvSpPr>
            <a:spLocks noChangeArrowheads="1"/>
          </p:cNvSpPr>
          <p:nvPr/>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fontAlgn="auto">
              <a:spcBef>
                <a:spcPts val="0"/>
              </a:spcBef>
              <a:spcAft>
                <a:spcPts val="0"/>
              </a:spcAft>
              <a:defRPr/>
            </a:pPr>
            <a:r>
              <a:rPr lang="en-US" b="1" i="1" dirty="0">
                <a:solidFill>
                  <a:srgbClr val="1851CE"/>
                </a:solidFill>
                <a:latin typeface="Calibri" pitchFamily="34" charset="0"/>
              </a:rPr>
              <a:t>S</a:t>
            </a:r>
            <a:r>
              <a:rPr lang="en-US" b="1" i="1" dirty="0">
                <a:solidFill>
                  <a:srgbClr val="E40701"/>
                </a:solidFill>
                <a:latin typeface="Calibri" pitchFamily="34" charset="0"/>
              </a:rPr>
              <a:t>A</a:t>
            </a:r>
            <a:r>
              <a:rPr lang="en-US" b="1" i="1" dirty="0">
                <a:solidFill>
                  <a:srgbClr val="EFBA00"/>
                </a:solidFill>
                <a:latin typeface="Calibri" pitchFamily="34" charset="0"/>
              </a:rPr>
              <a:t>L</a:t>
            </a:r>
            <a:r>
              <a:rPr lang="en-US" b="1" i="1" dirty="0">
                <a:solidFill>
                  <a:srgbClr val="1851CE"/>
                </a:solidFill>
                <a:latin typeface="Calibri" pitchFamily="34" charset="0"/>
              </a:rPr>
              <a:t>S</a:t>
            </a:r>
            <a:r>
              <a:rPr lang="en-US" b="1" i="1" dirty="0">
                <a:solidFill>
                  <a:srgbClr val="18A221"/>
                </a:solidFill>
                <a:latin typeface="Calibri" pitchFamily="34" charset="0"/>
              </a:rPr>
              <a:t>A</a:t>
            </a:r>
            <a:endParaRPr lang="en-US" dirty="0">
              <a:latin typeface="Corbe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uitspress.iu.edu/news/page/normal/11841.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CGL+SC09/DataforPlotviz/GENE_Chimp.ba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CGL+SC09/DataforPlotviz/BIOLOGY_Metagenomics.bat" TargetMode="Externa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noAutofit/>
          </a:bodyPr>
          <a:lstStyle/>
          <a:p>
            <a:r>
              <a:rPr lang="en-US" sz="4000" b="1" dirty="0" smtClean="0"/>
              <a:t>Digital Science Center</a:t>
            </a:r>
            <a:endParaRPr lang="en-US" sz="4000" dirty="0"/>
          </a:p>
        </p:txBody>
      </p:sp>
      <p:sp>
        <p:nvSpPr>
          <p:cNvPr id="3" name="Subtitle 2"/>
          <p:cNvSpPr>
            <a:spLocks noGrp="1"/>
          </p:cNvSpPr>
          <p:nvPr>
            <p:ph type="subTitle" idx="1"/>
          </p:nvPr>
        </p:nvSpPr>
        <p:spPr>
          <a:xfrm>
            <a:off x="457200" y="2209800"/>
            <a:ext cx="8686800" cy="609600"/>
          </a:xfrm>
        </p:spPr>
        <p:txBody>
          <a:bodyPr>
            <a:noAutofit/>
          </a:bodyPr>
          <a:lstStyle/>
          <a:p>
            <a:r>
              <a:rPr lang="en-US" sz="1800" dirty="0" smtClean="0">
                <a:solidFill>
                  <a:srgbClr val="7030A0"/>
                </a:solidFill>
              </a:rPr>
              <a:t>February 12, 2010, </a:t>
            </a:r>
            <a:r>
              <a:rPr lang="en-US" sz="1800" dirty="0" smtClean="0">
                <a:solidFill>
                  <a:srgbClr val="7030A0"/>
                </a:solidFill>
              </a:rPr>
              <a:t>Bloomington</a:t>
            </a:r>
            <a:endParaRPr lang="en-US" sz="1800" dirty="0">
              <a:solidFill>
                <a:srgbClr val="7030A0"/>
              </a:solidFill>
            </a:endParaRPr>
          </a:p>
        </p:txBody>
      </p:sp>
      <p:sp>
        <p:nvSpPr>
          <p:cNvPr id="5" name="Subtitle 2"/>
          <p:cNvSpPr txBox="1">
            <a:spLocks/>
          </p:cNvSpPr>
          <p:nvPr/>
        </p:nvSpPr>
        <p:spPr>
          <a:xfrm>
            <a:off x="914400" y="3124200"/>
            <a:ext cx="7239000" cy="3352800"/>
          </a:xfrm>
          <a:prstGeom prst="rect">
            <a:avLst/>
          </a:prstGeom>
        </p:spPr>
        <p:txBody>
          <a:bodyPr vert="horz" lIns="91440" tIns="45720" rIns="91440" bIns="45720" rtlCol="0">
            <a:normAutofit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Geoffrey </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Fox</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smtClean="0">
                <a:latin typeface="Times New Roman" pitchFamily="18" charset="0"/>
                <a:cs typeface="Times New Roman" pitchFamily="18" charset="0"/>
              </a:rPr>
              <a:t>Judy </a:t>
            </a:r>
            <a:r>
              <a:rPr lang="en-US" sz="2400" dirty="0" err="1" smtClean="0">
                <a:latin typeface="Times New Roman" pitchFamily="18" charset="0"/>
                <a:cs typeface="Times New Roman" pitchFamily="18" charset="0"/>
              </a:rPr>
              <a:t>Qiu</a:t>
            </a:r>
            <a:endParaRPr kumimoji="0" lang="en-US" sz="2400" b="0" i="0" u="none" strike="noStrike" kern="1200" cap="none" spc="0" normalizeH="0" noProof="0" dirty="0" smtClean="0">
              <a:ln>
                <a:noFill/>
              </a:ln>
              <a:effectLst/>
              <a:uLnTx/>
              <a:uFillTx/>
              <a:latin typeface="Times New Roman" pitchFamily="18" charset="0"/>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000" baseline="0" dirty="0" smtClean="0">
                <a:hlinkClick r:id="rId3"/>
              </a:rPr>
              <a:t>gcf@indiana.edu</a:t>
            </a:r>
            <a:r>
              <a:rPr lang="en-US" sz="2000" dirty="0" smtClean="0"/>
              <a:t>   </a:t>
            </a:r>
            <a:r>
              <a:rPr lang="en-US" sz="2000" dirty="0" smtClean="0">
                <a:hlinkClick r:id="rId4"/>
              </a:rPr>
              <a:t>www.infomall.org</a:t>
            </a:r>
            <a:r>
              <a:rPr lang="en-US" sz="2000" dirty="0" smtClean="0"/>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baseline="0" dirty="0"/>
          </a:p>
          <a:p>
            <a:pPr lvl="0" algn="ctr">
              <a:spcBef>
                <a:spcPct val="20000"/>
              </a:spcBef>
            </a:pPr>
            <a:r>
              <a:rPr lang="en-US" sz="1900" dirty="0" smtClean="0">
                <a:latin typeface="Times New Roman" pitchFamily="18" charset="0"/>
                <a:cs typeface="Times New Roman" pitchFamily="18" charset="0"/>
              </a:rPr>
              <a:t>School of Informatics and Computing</a:t>
            </a:r>
          </a:p>
          <a:p>
            <a:pPr lvl="0" algn="ctr">
              <a:spcBef>
                <a:spcPct val="20000"/>
              </a:spcBef>
            </a:pPr>
            <a:r>
              <a:rPr lang="en-US" sz="1900" dirty="0" smtClean="0">
                <a:latin typeface="Times New Roman" pitchFamily="18" charset="0"/>
                <a:cs typeface="Times New Roman" pitchFamily="18" charset="0"/>
              </a:rPr>
              <a:t>and Community Grids Laboratory, </a:t>
            </a:r>
          </a:p>
          <a:p>
            <a:pPr lvl="0" algn="ctr">
              <a:spcBef>
                <a:spcPct val="20000"/>
              </a:spcBef>
            </a:pPr>
            <a:r>
              <a:rPr lang="en-US" sz="1900" dirty="0" smtClean="0">
                <a:latin typeface="Times New Roman" pitchFamily="18" charset="0"/>
                <a:cs typeface="Times New Roman" pitchFamily="18" charset="0"/>
              </a:rPr>
              <a:t>Digital Science Center</a:t>
            </a:r>
          </a:p>
          <a:p>
            <a:pPr lvl="0" algn="ctr">
              <a:spcBef>
                <a:spcPct val="20000"/>
              </a:spcBef>
            </a:pPr>
            <a:r>
              <a:rPr lang="en-US" sz="1900" dirty="0" smtClean="0">
                <a:latin typeface="Times New Roman" pitchFamily="18" charset="0"/>
                <a:cs typeface="Times New Roman" pitchFamily="18" charset="0"/>
              </a:rPr>
              <a:t>Pervasive Technology Institute</a:t>
            </a:r>
          </a:p>
          <a:p>
            <a:pPr lvl="0" algn="ctr">
              <a:spcBef>
                <a:spcPct val="20000"/>
              </a:spcBef>
            </a:pPr>
            <a:r>
              <a:rPr lang="en-US" sz="1900" dirty="0" smtClean="0">
                <a:latin typeface="Times New Roman" pitchFamily="18" charset="0"/>
                <a:cs typeface="Times New Roman" pitchFamily="18" charset="0"/>
              </a:rPr>
              <a:t>Indiana University</a:t>
            </a:r>
            <a:endParaRPr kumimoji="0" lang="en-US" sz="2400" b="0" i="0"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Applications using Dryad &amp; DryadLINQ (2)</a:t>
            </a:r>
            <a:endParaRPr lang="en-US" dirty="0"/>
          </a:p>
        </p:txBody>
      </p:sp>
      <p:sp>
        <p:nvSpPr>
          <p:cNvPr id="39" name="Content Placeholder 2"/>
          <p:cNvSpPr>
            <a:spLocks noGrp="1"/>
          </p:cNvSpPr>
          <p:nvPr>
            <p:ph idx="1"/>
          </p:nvPr>
        </p:nvSpPr>
        <p:spPr>
          <a:xfrm>
            <a:off x="304800" y="1371600"/>
            <a:ext cx="3657600" cy="1295400"/>
          </a:xfrm>
        </p:spPr>
        <p:txBody>
          <a:bodyPr>
            <a:noAutofit/>
          </a:bodyPr>
          <a:lstStyle/>
          <a:p>
            <a:pPr marL="228600" indent="-228600"/>
            <a:r>
              <a:rPr lang="en-US" sz="1800" dirty="0" smtClean="0"/>
              <a:t>Derive associations between HLA alleles and HIV </a:t>
            </a:r>
            <a:r>
              <a:rPr lang="en-US" sz="1800" dirty="0" err="1" smtClean="0"/>
              <a:t>codons</a:t>
            </a:r>
            <a:r>
              <a:rPr lang="en-US" sz="1800" dirty="0" smtClean="0"/>
              <a:t> and between </a:t>
            </a:r>
            <a:r>
              <a:rPr lang="en-US" sz="1800" dirty="0" err="1" smtClean="0"/>
              <a:t>codons</a:t>
            </a:r>
            <a:r>
              <a:rPr lang="en-US" sz="1800" dirty="0" smtClean="0"/>
              <a:t> themselves</a:t>
            </a:r>
            <a:endParaRPr lang="en-US" sz="1800" dirty="0"/>
          </a:p>
        </p:txBody>
      </p:sp>
      <p:sp>
        <p:nvSpPr>
          <p:cNvPr id="40" name="Rectangle 39"/>
          <p:cNvSpPr/>
          <p:nvPr/>
        </p:nvSpPr>
        <p:spPr>
          <a:xfrm>
            <a:off x="304800" y="990600"/>
            <a:ext cx="4035144" cy="326243"/>
          </a:xfrm>
          <a:prstGeom prst="rect">
            <a:avLst/>
          </a:prstGeom>
        </p:spPr>
        <p:txBody>
          <a:bodyPr wrap="none" lIns="64008" tIns="32004" rIns="64008" bIns="32004">
            <a:spAutoFit/>
          </a:bodyPr>
          <a:lstStyle/>
          <a:p>
            <a:pPr marL="240018" indent="-240018" defTabSz="640048">
              <a:defRPr/>
            </a:pPr>
            <a:r>
              <a:rPr lang="en-US" sz="1700" b="1" dirty="0" err="1" smtClean="0">
                <a:solidFill>
                  <a:srgbClr val="C00000"/>
                </a:solidFill>
              </a:rPr>
              <a:t>PhyloD</a:t>
            </a:r>
            <a:r>
              <a:rPr lang="en-US" sz="1700" b="1" dirty="0" smtClean="0">
                <a:solidFill>
                  <a:srgbClr val="C00000"/>
                </a:solidFill>
              </a:rPr>
              <a:t> [2]</a:t>
            </a:r>
            <a:r>
              <a:rPr lang="en-US" sz="1700" b="1" dirty="0" smtClean="0">
                <a:solidFill>
                  <a:srgbClr val="00B0F0"/>
                </a:solidFill>
              </a:rPr>
              <a:t> project from Microsoft Research</a:t>
            </a:r>
          </a:p>
        </p:txBody>
      </p:sp>
      <p:graphicFrame>
        <p:nvGraphicFramePr>
          <p:cNvPr id="41" name="Chart 40"/>
          <p:cNvGraphicFramePr/>
          <p:nvPr/>
        </p:nvGraphicFramePr>
        <p:xfrm>
          <a:off x="3886200" y="3581400"/>
          <a:ext cx="4419600" cy="2590800"/>
        </p:xfrm>
        <a:graphic>
          <a:graphicData uri="http://schemas.openxmlformats.org/drawingml/2006/chart">
            <c:chart xmlns:c="http://schemas.openxmlformats.org/drawingml/2006/chart" xmlns:r="http://schemas.openxmlformats.org/officeDocument/2006/relationships" r:id="rId3"/>
          </a:graphicData>
        </a:graphic>
      </p:graphicFrame>
      <p:pic>
        <p:nvPicPr>
          <p:cNvPr id="43" name="Picture 42" descr="Copy of PhyloDV.bmp"/>
          <p:cNvPicPr>
            <a:picLocks noChangeAspect="1"/>
          </p:cNvPicPr>
          <p:nvPr/>
        </p:nvPicPr>
        <p:blipFill>
          <a:blip r:embed="rId4" cstate="print"/>
          <a:stretch>
            <a:fillRect/>
          </a:stretch>
        </p:blipFill>
        <p:spPr>
          <a:xfrm>
            <a:off x="4572000" y="1066800"/>
            <a:ext cx="2209800" cy="2177063"/>
          </a:xfrm>
          <a:prstGeom prst="rect">
            <a:avLst/>
          </a:prstGeom>
        </p:spPr>
      </p:pic>
      <p:sp>
        <p:nvSpPr>
          <p:cNvPr id="44" name="Content Placeholder 2"/>
          <p:cNvSpPr txBox="1">
            <a:spLocks/>
          </p:cNvSpPr>
          <p:nvPr/>
        </p:nvSpPr>
        <p:spPr>
          <a:xfrm>
            <a:off x="4267200" y="3276600"/>
            <a:ext cx="3962400" cy="698500"/>
          </a:xfrm>
          <a:prstGeom prst="rect">
            <a:avLst/>
          </a:prstGeom>
        </p:spPr>
        <p:txBody>
          <a:bodyPr vert="horz" lIns="91435" tIns="45718" rIns="91435" bIns="45718" rtlCol="0">
            <a:normAutofit/>
          </a:bodyPr>
          <a:lstStyle/>
          <a:p>
            <a:pPr marL="342883" indent="-342883">
              <a:spcBef>
                <a:spcPct val="20000"/>
              </a:spcBef>
              <a:defRPr/>
            </a:pPr>
            <a:r>
              <a:rPr lang="en-US" sz="1600" b="1" dirty="0" smtClean="0"/>
              <a:t>Scalability of  DryadLINQ </a:t>
            </a:r>
            <a:r>
              <a:rPr lang="en-US" sz="1600" b="1" dirty="0" err="1" smtClean="0"/>
              <a:t>PhyloD</a:t>
            </a:r>
            <a:r>
              <a:rPr lang="en-US" sz="1600" b="1" dirty="0" smtClean="0"/>
              <a:t> Application</a:t>
            </a:r>
            <a:endParaRPr lang="en-US" sz="1600" b="1" dirty="0"/>
          </a:p>
        </p:txBody>
      </p:sp>
      <p:pic>
        <p:nvPicPr>
          <p:cNvPr id="42" name="Picture 41" descr="PhyloD.png"/>
          <p:cNvPicPr>
            <a:picLocks noChangeAspect="1"/>
          </p:cNvPicPr>
          <p:nvPr/>
        </p:nvPicPr>
        <p:blipFill>
          <a:blip r:embed="rId5" cstate="print"/>
          <a:stretch>
            <a:fillRect/>
          </a:stretch>
        </p:blipFill>
        <p:spPr>
          <a:xfrm>
            <a:off x="609600" y="2667000"/>
            <a:ext cx="2526063" cy="3505200"/>
          </a:xfrm>
          <a:prstGeom prst="rect">
            <a:avLst/>
          </a:prstGeom>
        </p:spPr>
      </p:pic>
      <p:sp>
        <p:nvSpPr>
          <p:cNvPr id="10" name="TextBox 9"/>
          <p:cNvSpPr txBox="1"/>
          <p:nvPr/>
        </p:nvSpPr>
        <p:spPr>
          <a:xfrm>
            <a:off x="457200" y="6324600"/>
            <a:ext cx="7839780" cy="276999"/>
          </a:xfrm>
          <a:prstGeom prst="rect">
            <a:avLst/>
          </a:prstGeom>
          <a:noFill/>
        </p:spPr>
        <p:txBody>
          <a:bodyPr wrap="square" rtlCol="0">
            <a:spAutoFit/>
          </a:bodyPr>
          <a:lstStyle/>
          <a:p>
            <a:r>
              <a:rPr lang="en-US" sz="1200" dirty="0" smtClean="0">
                <a:solidFill>
                  <a:schemeClr val="tx2">
                    <a:lumMod val="75000"/>
                  </a:schemeClr>
                </a:solidFill>
              </a:rPr>
              <a:t>[5] </a:t>
            </a:r>
            <a:r>
              <a:rPr lang="en-US" sz="1200" dirty="0" smtClean="0"/>
              <a:t>Microsoft Computational Biology Web Tools, http://research.microsoft.com/en-us/um/redmond/projects/MSCompBio/</a:t>
            </a:r>
            <a:endParaRPr lang="en-US" sz="1200" dirty="0">
              <a:solidFill>
                <a:schemeClr val="tx2">
                  <a:lumMod val="75000"/>
                </a:schemeClr>
              </a:solidFill>
            </a:endParaRPr>
          </a:p>
        </p:txBody>
      </p:sp>
      <p:sp>
        <p:nvSpPr>
          <p:cNvPr id="11" name="TextBox 10"/>
          <p:cNvSpPr txBox="1"/>
          <p:nvPr/>
        </p:nvSpPr>
        <p:spPr>
          <a:xfrm>
            <a:off x="6858000" y="990600"/>
            <a:ext cx="2133600" cy="1200329"/>
          </a:xfrm>
          <a:prstGeom prst="rect">
            <a:avLst/>
          </a:prstGeom>
          <a:noFill/>
        </p:spPr>
        <p:txBody>
          <a:bodyPr wrap="square" rtlCol="0">
            <a:spAutoFit/>
          </a:bodyPr>
          <a:lstStyle/>
          <a:p>
            <a:pPr marL="228600" lvl="0" indent="-228600">
              <a:buFont typeface="Arial" pitchFamily="34" charset="0"/>
              <a:buChar char="•"/>
            </a:pPr>
            <a:r>
              <a:rPr lang="en-US" dirty="0" smtClean="0"/>
              <a:t>Output of </a:t>
            </a:r>
            <a:r>
              <a:rPr lang="en-US" dirty="0" err="1" smtClean="0"/>
              <a:t>PhyloD</a:t>
            </a:r>
            <a:r>
              <a:rPr lang="en-US" dirty="0" smtClean="0"/>
              <a:t> shows the associations</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0"/>
            <a:ext cx="8229600" cy="1066800"/>
          </a:xfrm>
        </p:spPr>
        <p:txBody>
          <a:bodyPr>
            <a:normAutofit/>
          </a:bodyPr>
          <a:lstStyle/>
          <a:p>
            <a:r>
              <a:rPr lang="en-US" sz="4000" dirty="0" smtClean="0"/>
              <a:t>Dynamic Virtual Clusters</a:t>
            </a:r>
            <a:endParaRPr lang="en-US" sz="4000" dirty="0"/>
          </a:p>
        </p:txBody>
      </p:sp>
      <p:sp>
        <p:nvSpPr>
          <p:cNvPr id="78" name="Content Placeholder 2"/>
          <p:cNvSpPr>
            <a:spLocks noGrp="1"/>
          </p:cNvSpPr>
          <p:nvPr>
            <p:ph idx="1"/>
          </p:nvPr>
        </p:nvSpPr>
        <p:spPr>
          <a:xfrm>
            <a:off x="152400" y="5105400"/>
            <a:ext cx="8991600" cy="1143000"/>
          </a:xfrm>
        </p:spPr>
        <p:txBody>
          <a:bodyPr>
            <a:normAutofit/>
          </a:bodyPr>
          <a:lstStyle/>
          <a:p>
            <a:pPr marL="341313" lvl="0" indent="-165100"/>
            <a:r>
              <a:rPr lang="en-US" sz="1400" dirty="0" smtClean="0"/>
              <a:t>Switchable clusters on the same hardware (~5 minutes between different OS such as </a:t>
            </a:r>
            <a:r>
              <a:rPr lang="en-US" sz="1400" dirty="0" err="1" smtClean="0"/>
              <a:t>Linux+Xen</a:t>
            </a:r>
            <a:r>
              <a:rPr lang="en-US" sz="1400" dirty="0" smtClean="0"/>
              <a:t> to </a:t>
            </a:r>
            <a:r>
              <a:rPr lang="en-US" sz="1400" dirty="0" err="1" smtClean="0"/>
              <a:t>Windows+HPCS</a:t>
            </a:r>
            <a:r>
              <a:rPr lang="en-US" sz="1400" dirty="0" smtClean="0"/>
              <a:t>)</a:t>
            </a:r>
          </a:p>
          <a:p>
            <a:pPr marL="341313" lvl="0" indent="-165100"/>
            <a:r>
              <a:rPr lang="en-US" sz="1400" dirty="0" smtClean="0"/>
              <a:t>Support for virtual clusters</a:t>
            </a:r>
          </a:p>
          <a:p>
            <a:pPr marL="341313" indent="-165100"/>
            <a:r>
              <a:rPr lang="en-US" sz="1400" dirty="0" smtClean="0"/>
              <a:t>SW-G : Smith Waterman </a:t>
            </a:r>
            <a:r>
              <a:rPr lang="en-US" sz="1400" dirty="0" err="1" smtClean="0"/>
              <a:t>Gotoh</a:t>
            </a:r>
            <a:r>
              <a:rPr lang="en-US" sz="1400" dirty="0" smtClean="0"/>
              <a:t> Dissimilarity Computation  as an pleasingly parallel problem suitable for MapReduce style applications</a:t>
            </a:r>
            <a:endParaRPr lang="en-US" sz="3400" dirty="0" smtClean="0"/>
          </a:p>
          <a:p>
            <a:pPr lvl="0">
              <a:buNone/>
            </a:pPr>
            <a:endParaRPr lang="en-US" sz="3400" dirty="0" smtClean="0"/>
          </a:p>
          <a:p>
            <a:endParaRPr lang="en-US" sz="3400" dirty="0" smtClean="0"/>
          </a:p>
          <a:p>
            <a:pPr lvl="0"/>
            <a:endParaRPr lang="en-US" sz="3400" dirty="0" smtClean="0"/>
          </a:p>
          <a:p>
            <a:endParaRPr lang="en-US" dirty="0"/>
          </a:p>
        </p:txBody>
      </p:sp>
      <p:grpSp>
        <p:nvGrpSpPr>
          <p:cNvPr id="3" name="Group 74"/>
          <p:cNvGrpSpPr/>
          <p:nvPr/>
        </p:nvGrpSpPr>
        <p:grpSpPr>
          <a:xfrm>
            <a:off x="4572000" y="1447800"/>
            <a:ext cx="3733800" cy="3530599"/>
            <a:chOff x="7467600" y="1524000"/>
            <a:chExt cx="6934200" cy="5510212"/>
          </a:xfrm>
        </p:grpSpPr>
        <p:grpSp>
          <p:nvGrpSpPr>
            <p:cNvPr id="7" name="Group 52"/>
            <p:cNvGrpSpPr/>
            <p:nvPr/>
          </p:nvGrpSpPr>
          <p:grpSpPr>
            <a:xfrm>
              <a:off x="7543800" y="3886200"/>
              <a:ext cx="609600" cy="1371600"/>
              <a:chOff x="1600200" y="1295400"/>
              <a:chExt cx="609600" cy="1371600"/>
            </a:xfrm>
          </p:grpSpPr>
          <p:sp>
            <p:nvSpPr>
              <p:cNvPr id="22" name="Rectangle 21"/>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3" name="Oval 22"/>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4" name="Oval 23"/>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5" name="Oval 24"/>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26" name="Down Arrow 25"/>
            <p:cNvSpPr/>
            <p:nvPr/>
          </p:nvSpPr>
          <p:spPr>
            <a:xfrm rot="10800000">
              <a:off x="7772400" y="3200400"/>
              <a:ext cx="304800" cy="5334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8" name="Group 51"/>
            <p:cNvGrpSpPr/>
            <p:nvPr/>
          </p:nvGrpSpPr>
          <p:grpSpPr>
            <a:xfrm>
              <a:off x="8001000" y="1600200"/>
              <a:ext cx="2467571" cy="1786438"/>
              <a:chOff x="2209800" y="2362200"/>
              <a:chExt cx="4191000" cy="2768979"/>
            </a:xfrm>
          </p:grpSpPr>
          <p:sp>
            <p:nvSpPr>
              <p:cNvPr id="28" name="Cloud"/>
              <p:cNvSpPr>
                <a:spLocks noChangeAspect="1" noEditPoints="1" noChangeArrowheads="1"/>
              </p:cNvSpPr>
              <p:nvPr/>
            </p:nvSpPr>
            <p:spPr bwMode="auto">
              <a:xfrm>
                <a:off x="2209800" y="2362200"/>
                <a:ext cx="4191000" cy="23622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29" name="TextBox 28"/>
              <p:cNvSpPr txBox="1"/>
              <p:nvPr/>
            </p:nvSpPr>
            <p:spPr>
              <a:xfrm>
                <a:off x="2986324" y="2674202"/>
                <a:ext cx="2884228" cy="2456977"/>
              </a:xfrm>
              <a:prstGeom prst="rect">
                <a:avLst/>
              </a:prstGeom>
              <a:noFill/>
            </p:spPr>
            <p:txBody>
              <a:bodyPr wrap="square" rtlCol="0">
                <a:spAutoFit/>
              </a:bodyPr>
              <a:lstStyle/>
              <a:p>
                <a:r>
                  <a:rPr lang="en-US" sz="1400" b="1" dirty="0" smtClean="0"/>
                  <a:t>Pub/Sub Broker Network</a:t>
                </a:r>
              </a:p>
              <a:p>
                <a:endParaRPr lang="en-US" dirty="0"/>
              </a:p>
            </p:txBody>
          </p:sp>
        </p:grpSp>
        <p:grpSp>
          <p:nvGrpSpPr>
            <p:cNvPr id="11" name="Group 49"/>
            <p:cNvGrpSpPr/>
            <p:nvPr/>
          </p:nvGrpSpPr>
          <p:grpSpPr>
            <a:xfrm>
              <a:off x="11658600" y="4495800"/>
              <a:ext cx="2590800" cy="1828800"/>
              <a:chOff x="5105400" y="5257801"/>
              <a:chExt cx="3124200" cy="2514600"/>
            </a:xfrm>
          </p:grpSpPr>
          <p:sp>
            <p:nvSpPr>
              <p:cNvPr id="31" name="Rectangle 30"/>
              <p:cNvSpPr/>
              <p:nvPr/>
            </p:nvSpPr>
            <p:spPr>
              <a:xfrm>
                <a:off x="5105400" y="5257801"/>
                <a:ext cx="3124200" cy="2514600"/>
              </a:xfrm>
              <a:prstGeom prst="rect">
                <a:avLst/>
              </a:prstGeom>
              <a:ln w="25400">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2" name="Oval 31"/>
              <p:cNvSpPr/>
              <p:nvPr/>
            </p:nvSpPr>
            <p:spPr>
              <a:xfrm>
                <a:off x="5333999" y="5486402"/>
                <a:ext cx="2738077" cy="83820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050" b="1" dirty="0" smtClean="0"/>
                  <a:t>Summarizer</a:t>
                </a:r>
                <a:endParaRPr lang="en-US" sz="1050" b="1" dirty="0"/>
              </a:p>
            </p:txBody>
          </p:sp>
          <p:sp>
            <p:nvSpPr>
              <p:cNvPr id="33" name="Oval 32"/>
              <p:cNvSpPr/>
              <p:nvPr/>
            </p:nvSpPr>
            <p:spPr>
              <a:xfrm>
                <a:off x="5334000" y="6705601"/>
                <a:ext cx="2667000" cy="8382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50" b="1" dirty="0" smtClean="0"/>
                  <a:t>Switcher</a:t>
                </a:r>
                <a:endParaRPr lang="en-US" sz="1050" b="1" dirty="0"/>
              </a:p>
            </p:txBody>
          </p:sp>
        </p:grpSp>
        <p:sp>
          <p:nvSpPr>
            <p:cNvPr id="34" name="Left-Right Arrow 33"/>
            <p:cNvSpPr/>
            <p:nvPr/>
          </p:nvSpPr>
          <p:spPr>
            <a:xfrm rot="3352647">
              <a:off x="10656961" y="3548602"/>
              <a:ext cx="1219506" cy="422187"/>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13" name="Group 39"/>
            <p:cNvGrpSpPr/>
            <p:nvPr/>
          </p:nvGrpSpPr>
          <p:grpSpPr>
            <a:xfrm>
              <a:off x="11658600" y="1524000"/>
              <a:ext cx="2743200" cy="2209800"/>
              <a:chOff x="8991600" y="3200400"/>
              <a:chExt cx="4495800" cy="2895600"/>
            </a:xfrm>
          </p:grpSpPr>
          <p:sp>
            <p:nvSpPr>
              <p:cNvPr id="36" name="Rectangle 35"/>
              <p:cNvSpPr/>
              <p:nvPr/>
            </p:nvSpPr>
            <p:spPr>
              <a:xfrm>
                <a:off x="8991600" y="3200400"/>
                <a:ext cx="4495800" cy="2895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pic>
            <p:nvPicPr>
              <p:cNvPr id="37" name="Picture 3" descr="D:\academic\phd\Publications\SC09DocSymposium\monitor_small.jpg"/>
              <p:cNvPicPr>
                <a:picLocks noChangeAspect="1" noChangeArrowheads="1"/>
              </p:cNvPicPr>
              <p:nvPr/>
            </p:nvPicPr>
            <p:blipFill>
              <a:blip r:embed="rId3" cstate="print"/>
              <a:srcRect/>
              <a:stretch>
                <a:fillRect/>
              </a:stretch>
            </p:blipFill>
            <p:spPr bwMode="auto">
              <a:xfrm>
                <a:off x="9312729" y="3875676"/>
                <a:ext cx="3942744" cy="2025833"/>
              </a:xfrm>
              <a:prstGeom prst="rect">
                <a:avLst/>
              </a:prstGeom>
              <a:noFill/>
            </p:spPr>
          </p:pic>
          <p:sp>
            <p:nvSpPr>
              <p:cNvPr id="38" name="TextBox 37"/>
              <p:cNvSpPr txBox="1"/>
              <p:nvPr/>
            </p:nvSpPr>
            <p:spPr>
              <a:xfrm>
                <a:off x="9056856" y="3252342"/>
                <a:ext cx="3966695" cy="435556"/>
              </a:xfrm>
              <a:prstGeom prst="rect">
                <a:avLst/>
              </a:prstGeom>
              <a:noFill/>
            </p:spPr>
            <p:txBody>
              <a:bodyPr wrap="none" rtlCol="0">
                <a:spAutoFit/>
              </a:bodyPr>
              <a:lstStyle/>
              <a:p>
                <a:r>
                  <a:rPr lang="en-US" sz="1200" b="1" dirty="0" smtClean="0"/>
                  <a:t>Monitoring Interface</a:t>
                </a:r>
                <a:endParaRPr lang="en-US" sz="1200" b="1" dirty="0"/>
              </a:p>
            </p:txBody>
          </p:sp>
        </p:grpSp>
        <p:sp>
          <p:nvSpPr>
            <p:cNvPr id="39" name="Down Arrow 38"/>
            <p:cNvSpPr/>
            <p:nvPr/>
          </p:nvSpPr>
          <p:spPr>
            <a:xfrm rot="16200000">
              <a:off x="10782301" y="1638301"/>
              <a:ext cx="609600" cy="8382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16" name="Group 50"/>
            <p:cNvGrpSpPr/>
            <p:nvPr/>
          </p:nvGrpSpPr>
          <p:grpSpPr>
            <a:xfrm>
              <a:off x="7467600" y="5410200"/>
              <a:ext cx="3200400" cy="1624012"/>
              <a:chOff x="0" y="6553200"/>
              <a:chExt cx="4724400" cy="1624012"/>
            </a:xfrm>
          </p:grpSpPr>
          <p:sp>
            <p:nvSpPr>
              <p:cNvPr id="41" name="Rectangle 40"/>
              <p:cNvSpPr/>
              <p:nvPr/>
            </p:nvSpPr>
            <p:spPr>
              <a:xfrm>
                <a:off x="0" y="7239000"/>
                <a:ext cx="4724400" cy="93821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b="1" dirty="0" err="1" smtClean="0"/>
                  <a:t>iDataplex</a:t>
                </a:r>
                <a:r>
                  <a:rPr lang="en-US" sz="1400" b="1" dirty="0" smtClean="0"/>
                  <a:t> Bare-metal Nodes </a:t>
                </a:r>
              </a:p>
            </p:txBody>
          </p:sp>
          <p:sp>
            <p:nvSpPr>
              <p:cNvPr id="42" name="Rectangle 41"/>
              <p:cNvSpPr/>
              <p:nvPr/>
            </p:nvSpPr>
            <p:spPr>
              <a:xfrm>
                <a:off x="0" y="6553200"/>
                <a:ext cx="4724400" cy="609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t>XCAT Infrastructure</a:t>
                </a:r>
                <a:endParaRPr lang="en-US" sz="1400" b="1" dirty="0"/>
              </a:p>
            </p:txBody>
          </p:sp>
        </p:grpSp>
        <p:sp>
          <p:nvSpPr>
            <p:cNvPr id="43" name="Down Arrow 42"/>
            <p:cNvSpPr/>
            <p:nvPr/>
          </p:nvSpPr>
          <p:spPr>
            <a:xfrm rot="5400000">
              <a:off x="10820400" y="5486400"/>
              <a:ext cx="609600" cy="762000"/>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nvGrpSpPr>
            <p:cNvPr id="17" name="Group 53"/>
            <p:cNvGrpSpPr/>
            <p:nvPr/>
          </p:nvGrpSpPr>
          <p:grpSpPr>
            <a:xfrm>
              <a:off x="8382000" y="3886200"/>
              <a:ext cx="609600" cy="1371600"/>
              <a:chOff x="1600200" y="1295400"/>
              <a:chExt cx="609600" cy="1371600"/>
            </a:xfrm>
          </p:grpSpPr>
          <p:sp>
            <p:nvSpPr>
              <p:cNvPr id="45" name="Rectangle 44"/>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46" name="Oval 45"/>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7" name="Oval 46"/>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8" name="Oval 47"/>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nvGrpSpPr>
            <p:cNvPr id="18" name="Group 58"/>
            <p:cNvGrpSpPr/>
            <p:nvPr/>
          </p:nvGrpSpPr>
          <p:grpSpPr>
            <a:xfrm>
              <a:off x="9220200" y="3886200"/>
              <a:ext cx="609600" cy="1371600"/>
              <a:chOff x="1600200" y="1295400"/>
              <a:chExt cx="609600" cy="1371600"/>
            </a:xfrm>
          </p:grpSpPr>
          <p:sp>
            <p:nvSpPr>
              <p:cNvPr id="50" name="Rectangle 49"/>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1" name="Oval 50"/>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2" name="Oval 51"/>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3" name="Oval 52"/>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nvGrpSpPr>
            <p:cNvPr id="20" name="Group 63"/>
            <p:cNvGrpSpPr/>
            <p:nvPr/>
          </p:nvGrpSpPr>
          <p:grpSpPr>
            <a:xfrm>
              <a:off x="10058400" y="3886200"/>
              <a:ext cx="609600" cy="1371600"/>
              <a:chOff x="1600200" y="1295400"/>
              <a:chExt cx="609600" cy="1371600"/>
            </a:xfrm>
          </p:grpSpPr>
          <p:sp>
            <p:nvSpPr>
              <p:cNvPr id="55" name="Rectangle 54"/>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6" name="Oval 55"/>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7" name="Oval 56"/>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8" name="Oval 57"/>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69" name="TextBox 68"/>
            <p:cNvSpPr txBox="1"/>
            <p:nvPr/>
          </p:nvSpPr>
          <p:spPr>
            <a:xfrm>
              <a:off x="7609114" y="4298928"/>
              <a:ext cx="2971800" cy="720521"/>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1200" b="1" dirty="0" smtClean="0"/>
                <a:t>Virtual/Physical Clusters</a:t>
              </a:r>
              <a:endParaRPr lang="en-US" sz="1200" b="1" dirty="0"/>
            </a:p>
          </p:txBody>
        </p:sp>
        <p:sp>
          <p:nvSpPr>
            <p:cNvPr id="70" name="Down Arrow 69"/>
            <p:cNvSpPr/>
            <p:nvPr/>
          </p:nvSpPr>
          <p:spPr>
            <a:xfrm rot="10800000">
              <a:off x="8534400" y="3200400"/>
              <a:ext cx="304800" cy="5334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71" name="Down Arrow 70"/>
            <p:cNvSpPr/>
            <p:nvPr/>
          </p:nvSpPr>
          <p:spPr>
            <a:xfrm rot="10800000">
              <a:off x="9372600" y="3200400"/>
              <a:ext cx="304800" cy="5334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2" name="Down Arrow 71"/>
            <p:cNvSpPr/>
            <p:nvPr/>
          </p:nvSpPr>
          <p:spPr>
            <a:xfrm rot="10800000">
              <a:off x="10210800" y="3200400"/>
              <a:ext cx="304800" cy="5334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76" name="TextBox 75"/>
          <p:cNvSpPr txBox="1"/>
          <p:nvPr/>
        </p:nvSpPr>
        <p:spPr>
          <a:xfrm>
            <a:off x="4495800" y="990600"/>
            <a:ext cx="3905250" cy="326243"/>
          </a:xfrm>
          <a:prstGeom prst="rect">
            <a:avLst/>
          </a:prstGeom>
          <a:noFill/>
        </p:spPr>
        <p:txBody>
          <a:bodyPr wrap="square" lIns="64008" tIns="32004" rIns="64008" bIns="32004" rtlCol="0">
            <a:spAutoFit/>
          </a:bodyPr>
          <a:lstStyle/>
          <a:p>
            <a:pPr lvl="0"/>
            <a:r>
              <a:rPr lang="en-US" sz="1700" b="1" dirty="0" smtClean="0">
                <a:solidFill>
                  <a:srgbClr val="00B0F0"/>
                </a:solidFill>
              </a:rPr>
              <a:t>Monitoring &amp; Control Infrastructure</a:t>
            </a:r>
            <a:endParaRPr lang="en-US" sz="1700" b="1" dirty="0">
              <a:solidFill>
                <a:schemeClr val="bg1"/>
              </a:solidFill>
            </a:endParaRPr>
          </a:p>
        </p:txBody>
      </p:sp>
      <p:grpSp>
        <p:nvGrpSpPr>
          <p:cNvPr id="21" name="Group 78"/>
          <p:cNvGrpSpPr/>
          <p:nvPr/>
        </p:nvGrpSpPr>
        <p:grpSpPr>
          <a:xfrm>
            <a:off x="409575" y="990600"/>
            <a:ext cx="3333750" cy="3962400"/>
            <a:chOff x="533400" y="2484120"/>
            <a:chExt cx="5334000" cy="4754880"/>
          </a:xfrm>
        </p:grpSpPr>
        <p:grpSp>
          <p:nvGrpSpPr>
            <p:cNvPr id="27" name="Group 19"/>
            <p:cNvGrpSpPr/>
            <p:nvPr/>
          </p:nvGrpSpPr>
          <p:grpSpPr>
            <a:xfrm>
              <a:off x="533400" y="3048000"/>
              <a:ext cx="5334000" cy="4191000"/>
              <a:chOff x="609600" y="2362200"/>
              <a:chExt cx="5334000" cy="4191000"/>
            </a:xfrm>
          </p:grpSpPr>
          <p:sp>
            <p:nvSpPr>
              <p:cNvPr id="4" name="Rectangle 3"/>
              <p:cNvSpPr/>
              <p:nvPr/>
            </p:nvSpPr>
            <p:spPr>
              <a:xfrm>
                <a:off x="609600" y="5715000"/>
                <a:ext cx="5334000" cy="838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err="1" smtClean="0"/>
                  <a:t>iDataplex</a:t>
                </a:r>
                <a:r>
                  <a:rPr lang="en-US" dirty="0" smtClean="0"/>
                  <a:t> Bare-metal Nodes </a:t>
                </a:r>
              </a:p>
              <a:p>
                <a:pPr algn="ctr"/>
                <a:r>
                  <a:rPr lang="en-US" dirty="0" smtClean="0"/>
                  <a:t>(32 nodes)</a:t>
                </a:r>
                <a:endParaRPr lang="en-US" dirty="0"/>
              </a:p>
            </p:txBody>
          </p:sp>
          <p:sp>
            <p:nvSpPr>
              <p:cNvPr id="5" name="Rectangle 4"/>
              <p:cNvSpPr/>
              <p:nvPr/>
            </p:nvSpPr>
            <p:spPr>
              <a:xfrm>
                <a:off x="609600" y="5129212"/>
                <a:ext cx="5334000" cy="43338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XCAT Infrastructure</a:t>
                </a:r>
                <a:endParaRPr lang="en-US" dirty="0"/>
              </a:p>
            </p:txBody>
          </p:sp>
          <p:sp>
            <p:nvSpPr>
              <p:cNvPr id="6" name="Rectangle 5"/>
              <p:cNvSpPr/>
              <p:nvPr/>
            </p:nvSpPr>
            <p:spPr>
              <a:xfrm>
                <a:off x="609600" y="4138612"/>
                <a:ext cx="1676400" cy="89058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smtClean="0"/>
                  <a:t>Linux </a:t>
                </a:r>
              </a:p>
              <a:p>
                <a:pPr algn="ctr"/>
                <a:r>
                  <a:rPr lang="en-US" sz="1400" b="1" dirty="0" smtClean="0"/>
                  <a:t>Bare-system</a:t>
                </a:r>
                <a:endParaRPr lang="en-US" sz="1400" b="1" dirty="0"/>
              </a:p>
            </p:txBody>
          </p:sp>
          <p:sp>
            <p:nvSpPr>
              <p:cNvPr id="9" name="Rectangle 8"/>
              <p:cNvSpPr/>
              <p:nvPr/>
            </p:nvSpPr>
            <p:spPr>
              <a:xfrm>
                <a:off x="2362200" y="4138612"/>
                <a:ext cx="1676400" cy="8905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smtClean="0"/>
                  <a:t>Linux on Xen</a:t>
                </a:r>
                <a:endParaRPr lang="en-US" sz="1400" b="1" dirty="0"/>
              </a:p>
            </p:txBody>
          </p:sp>
          <p:sp>
            <p:nvSpPr>
              <p:cNvPr id="10" name="Rectangle 9"/>
              <p:cNvSpPr/>
              <p:nvPr/>
            </p:nvSpPr>
            <p:spPr>
              <a:xfrm>
                <a:off x="4114800" y="4138612"/>
                <a:ext cx="1828800" cy="8905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t>Windows Server 2008 Bare-system</a:t>
                </a:r>
                <a:endParaRPr lang="en-US" sz="1400" b="1" dirty="0"/>
              </a:p>
            </p:txBody>
          </p:sp>
          <p:sp>
            <p:nvSpPr>
              <p:cNvPr id="12" name="Rectangle 11"/>
              <p:cNvSpPr/>
              <p:nvPr/>
            </p:nvSpPr>
            <p:spPr>
              <a:xfrm>
                <a:off x="609600" y="3148012"/>
                <a:ext cx="1676400" cy="8905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SW-G Using Hadoop </a:t>
                </a:r>
                <a:endParaRPr lang="en-US" sz="1400" b="1" dirty="0"/>
              </a:p>
            </p:txBody>
          </p:sp>
          <p:sp>
            <p:nvSpPr>
              <p:cNvPr id="14" name="Rectangle 13"/>
              <p:cNvSpPr/>
              <p:nvPr/>
            </p:nvSpPr>
            <p:spPr>
              <a:xfrm>
                <a:off x="2362200" y="3148012"/>
                <a:ext cx="1676400" cy="8905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SW-G Using Hadoop </a:t>
                </a:r>
                <a:endParaRPr lang="en-US" sz="1400" b="1" dirty="0"/>
              </a:p>
            </p:txBody>
          </p:sp>
          <p:sp>
            <p:nvSpPr>
              <p:cNvPr id="15" name="Rectangle 14"/>
              <p:cNvSpPr/>
              <p:nvPr/>
            </p:nvSpPr>
            <p:spPr>
              <a:xfrm>
                <a:off x="4114800" y="3148012"/>
                <a:ext cx="1828800" cy="89058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t>SW-G Using DryadLINQ</a:t>
                </a:r>
                <a:endParaRPr lang="en-US" sz="1400" b="1" dirty="0"/>
              </a:p>
            </p:txBody>
          </p:sp>
          <p:sp>
            <p:nvSpPr>
              <p:cNvPr id="19" name="Rectangle 18"/>
              <p:cNvSpPr/>
              <p:nvPr/>
            </p:nvSpPr>
            <p:spPr>
              <a:xfrm>
                <a:off x="609600" y="2362200"/>
                <a:ext cx="5334000" cy="66198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Monitoring Infrastructure</a:t>
                </a:r>
                <a:endParaRPr lang="en-US" dirty="0"/>
              </a:p>
            </p:txBody>
          </p:sp>
        </p:grpSp>
        <p:sp>
          <p:nvSpPr>
            <p:cNvPr id="77" name="TextBox 76"/>
            <p:cNvSpPr txBox="1"/>
            <p:nvPr/>
          </p:nvSpPr>
          <p:spPr>
            <a:xfrm>
              <a:off x="975360" y="2484120"/>
              <a:ext cx="4465320" cy="424732"/>
            </a:xfrm>
            <a:prstGeom prst="rect">
              <a:avLst/>
            </a:prstGeom>
            <a:noFill/>
          </p:spPr>
          <p:txBody>
            <a:bodyPr wrap="square" rtlCol="0">
              <a:spAutoFit/>
            </a:bodyPr>
            <a:lstStyle/>
            <a:p>
              <a:pPr lvl="0"/>
              <a:r>
                <a:rPr lang="en-US" sz="1700" b="1" dirty="0" smtClean="0">
                  <a:solidFill>
                    <a:srgbClr val="00B0F0"/>
                  </a:solidFill>
                </a:rPr>
                <a:t>Dynamic Cluster Architecture</a:t>
              </a:r>
              <a:endParaRPr lang="en-US" sz="1700" b="1" dirty="0">
                <a:solidFill>
                  <a:schemeClr val="bg1"/>
                </a:solidFill>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533400"/>
          </a:xfrm>
        </p:spPr>
        <p:txBody>
          <a:bodyPr>
            <a:noAutofit/>
          </a:bodyPr>
          <a:lstStyle/>
          <a:p>
            <a:r>
              <a:rPr lang="en-US" sz="3600" dirty="0" smtClean="0"/>
              <a:t>SALSA HPC  Dynamic Virtual Clusters Demo</a:t>
            </a:r>
            <a:endParaRPr lang="en-US" sz="3600" dirty="0"/>
          </a:p>
        </p:txBody>
      </p:sp>
      <p:pic>
        <p:nvPicPr>
          <p:cNvPr id="4" name="Content Placeholder 3" descr="monitor_full.png"/>
          <p:cNvPicPr>
            <a:picLocks noGrp="1" noChangeAspect="1"/>
          </p:cNvPicPr>
          <p:nvPr>
            <p:ph idx="1"/>
          </p:nvPr>
        </p:nvPicPr>
        <p:blipFill>
          <a:blip r:embed="rId3" cstate="print"/>
          <a:stretch>
            <a:fillRect/>
          </a:stretch>
        </p:blipFill>
        <p:spPr>
          <a:xfrm>
            <a:off x="533400" y="838200"/>
            <a:ext cx="8153400" cy="5004010"/>
          </a:xfrm>
        </p:spPr>
      </p:pic>
      <p:sp>
        <p:nvSpPr>
          <p:cNvPr id="7" name="TextBox 6"/>
          <p:cNvSpPr txBox="1"/>
          <p:nvPr/>
        </p:nvSpPr>
        <p:spPr>
          <a:xfrm>
            <a:off x="457200" y="5867400"/>
            <a:ext cx="8305800" cy="954107"/>
          </a:xfrm>
          <a:prstGeom prst="rect">
            <a:avLst/>
          </a:prstGeom>
          <a:noFill/>
        </p:spPr>
        <p:txBody>
          <a:bodyPr wrap="square" rtlCol="0">
            <a:spAutoFit/>
          </a:bodyPr>
          <a:lstStyle/>
          <a:p>
            <a:pPr marL="114300" indent="-114300" defTabSz="640080">
              <a:buFont typeface="Arial" pitchFamily="34" charset="0"/>
              <a:buChar char="•"/>
              <a:defRPr/>
            </a:pPr>
            <a:r>
              <a:rPr lang="en-US" sz="1400" dirty="0" smtClean="0"/>
              <a:t>At top, these 3 clusters are switching applications on fixed environment. Takes ~30 Seconds.</a:t>
            </a:r>
          </a:p>
          <a:p>
            <a:pPr marL="114300" indent="-114300">
              <a:buFont typeface="Arial" pitchFamily="34" charset="0"/>
              <a:buChar char="•"/>
            </a:pPr>
            <a:r>
              <a:rPr lang="en-US" sz="1400" dirty="0" smtClean="0"/>
              <a:t>At bottom, this cluster is switching between Environments – Linux; Linux +</a:t>
            </a:r>
            <a:r>
              <a:rPr lang="en-US" sz="1400" dirty="0" err="1" smtClean="0"/>
              <a:t>Xen</a:t>
            </a:r>
            <a:r>
              <a:rPr lang="en-US" sz="1400" dirty="0" smtClean="0"/>
              <a:t>; Windows + HPCS. Takes about ~7 minutes.</a:t>
            </a:r>
          </a:p>
          <a:p>
            <a:pPr marL="114300" indent="-114300">
              <a:buFont typeface="Arial" pitchFamily="34" charset="0"/>
              <a:buChar char="•"/>
            </a:pPr>
            <a:r>
              <a:rPr lang="en-US" sz="1400" dirty="0" smtClean="0"/>
              <a:t>It demonstrates the concept of Science on Clouds using a </a:t>
            </a:r>
            <a:r>
              <a:rPr lang="en-US" sz="1400" dirty="0" err="1" smtClean="0"/>
              <a:t>FutureGrid</a:t>
            </a:r>
            <a:r>
              <a:rPr lang="en-US" sz="1400" dirty="0" smtClean="0"/>
              <a:t> cluster.</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normAutofit fontScale="90000"/>
          </a:bodyPr>
          <a:lstStyle/>
          <a:p>
            <a:r>
              <a:rPr lang="en-US" dirty="0" smtClean="0"/>
              <a:t>PTI Activities in Digital Science Center</a:t>
            </a:r>
            <a:endParaRPr lang="en-US" dirty="0"/>
          </a:p>
        </p:txBody>
      </p:sp>
      <p:sp>
        <p:nvSpPr>
          <p:cNvPr id="3" name="Content Placeholder 2"/>
          <p:cNvSpPr>
            <a:spLocks noGrp="1"/>
          </p:cNvSpPr>
          <p:nvPr>
            <p:ph idx="1"/>
          </p:nvPr>
        </p:nvSpPr>
        <p:spPr>
          <a:xfrm>
            <a:off x="0" y="1295400"/>
            <a:ext cx="9144000" cy="5334000"/>
          </a:xfrm>
        </p:spPr>
        <p:txBody>
          <a:bodyPr>
            <a:normAutofit fontScale="85000" lnSpcReduction="20000"/>
          </a:bodyPr>
          <a:lstStyle/>
          <a:p>
            <a:r>
              <a:rPr lang="en-US" dirty="0" smtClean="0">
                <a:solidFill>
                  <a:srgbClr val="FF0000"/>
                </a:solidFill>
              </a:rPr>
              <a:t>Community Grids Laboratory </a:t>
            </a:r>
            <a:r>
              <a:rPr lang="en-US" dirty="0" smtClean="0"/>
              <a:t>led by Fox</a:t>
            </a:r>
          </a:p>
          <a:p>
            <a:pPr lvl="1"/>
            <a:r>
              <a:rPr lang="en-US" dirty="0" err="1" smtClean="0"/>
              <a:t>Gregor</a:t>
            </a:r>
            <a:r>
              <a:rPr lang="en-US" dirty="0" smtClean="0"/>
              <a:t> von </a:t>
            </a:r>
            <a:r>
              <a:rPr lang="en-US" dirty="0" err="1" smtClean="0"/>
              <a:t>Lazewski</a:t>
            </a:r>
            <a:r>
              <a:rPr lang="en-US" dirty="0" smtClean="0"/>
              <a:t>: </a:t>
            </a:r>
            <a:r>
              <a:rPr lang="en-US" dirty="0" err="1" smtClean="0"/>
              <a:t>FutureGrid</a:t>
            </a:r>
            <a:r>
              <a:rPr lang="en-US" dirty="0" smtClean="0"/>
              <a:t> architect, </a:t>
            </a:r>
            <a:r>
              <a:rPr lang="en-US" dirty="0" err="1" smtClean="0"/>
              <a:t>GreenIT</a:t>
            </a:r>
            <a:r>
              <a:rPr lang="en-US" dirty="0" smtClean="0"/>
              <a:t> </a:t>
            </a:r>
          </a:p>
          <a:p>
            <a:pPr lvl="1"/>
            <a:r>
              <a:rPr lang="en-US" dirty="0" smtClean="0"/>
              <a:t>Marlon Pierce: Grids, Services, Portals including Earthquake Science, Chemistry and Polar Science applications</a:t>
            </a:r>
          </a:p>
          <a:p>
            <a:pPr lvl="1"/>
            <a:r>
              <a:rPr lang="en-US" dirty="0" smtClean="0"/>
              <a:t>Judy Qiu: Multicore and Data Intensive Computing (</a:t>
            </a:r>
            <a:r>
              <a:rPr lang="en-US" dirty="0" err="1" smtClean="0"/>
              <a:t>Cyberinfrastructure</a:t>
            </a:r>
            <a:r>
              <a:rPr lang="en-US" dirty="0" smtClean="0"/>
              <a:t>) including Biology and </a:t>
            </a:r>
            <a:r>
              <a:rPr lang="en-US" dirty="0" err="1" smtClean="0"/>
              <a:t>Cheminformatics</a:t>
            </a:r>
            <a:r>
              <a:rPr lang="en-US" dirty="0" smtClean="0"/>
              <a:t> applications</a:t>
            </a:r>
          </a:p>
          <a:p>
            <a:r>
              <a:rPr lang="en-US" dirty="0" smtClean="0">
                <a:solidFill>
                  <a:srgbClr val="FF0000"/>
                </a:solidFill>
              </a:rPr>
              <a:t>Open Software Laboratory </a:t>
            </a:r>
            <a:r>
              <a:rPr lang="en-US" dirty="0" smtClean="0"/>
              <a:t>led by Andrew </a:t>
            </a:r>
            <a:r>
              <a:rPr lang="en-US" dirty="0" err="1" smtClean="0"/>
              <a:t>Lumsdaine</a:t>
            </a:r>
            <a:endParaRPr lang="en-US" dirty="0" smtClean="0"/>
          </a:p>
          <a:p>
            <a:pPr lvl="1"/>
            <a:r>
              <a:rPr lang="en-US" dirty="0" smtClean="0"/>
              <a:t>Software like MPI, Scientific Computing Environments</a:t>
            </a:r>
          </a:p>
          <a:p>
            <a:pPr lvl="1"/>
            <a:r>
              <a:rPr lang="en-US" dirty="0" smtClean="0"/>
              <a:t>Parallel Graph Algorithms</a:t>
            </a:r>
          </a:p>
          <a:p>
            <a:r>
              <a:rPr lang="en-US" dirty="0" smtClean="0">
                <a:solidFill>
                  <a:srgbClr val="FF0000"/>
                </a:solidFill>
              </a:rPr>
              <a:t>Complex Networks and Systems </a:t>
            </a:r>
            <a:r>
              <a:rPr lang="en-US" dirty="0" smtClean="0"/>
              <a:t>led by Alex </a:t>
            </a:r>
            <a:r>
              <a:rPr lang="en-US" dirty="0" err="1" smtClean="0"/>
              <a:t>Vespignani</a:t>
            </a:r>
            <a:endParaRPr lang="en-US" dirty="0" smtClean="0"/>
          </a:p>
          <a:p>
            <a:pPr lvl="1"/>
            <a:r>
              <a:rPr lang="en-US" dirty="0" smtClean="0"/>
              <a:t>Very successful H1N1 spread simulations run on Big Red</a:t>
            </a:r>
          </a:p>
          <a:p>
            <a:pPr lvl="1"/>
            <a:r>
              <a:rPr lang="en-US" dirty="0" smtClean="0"/>
              <a:t>Can be extended to other epidemics and to “critical infrastructure” simulations such as transportation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FutureGrid</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September 10, 2009 Press Release</a:t>
            </a:r>
            <a:endParaRPr lang="en-US" dirty="0" smtClean="0"/>
          </a:p>
          <a:p>
            <a:r>
              <a:rPr lang="en-US" dirty="0" smtClean="0"/>
              <a:t>BLOOMINGTON, Ind. -- The future of scientific computing will be developed with the leadership of Indiana University and nine national and international partners as part of a $15 million project largely supported by a $10.1 million grant from the National Science Foundation (NSF). The award will be used to establish FutureGrid—one of only two experimental systems (other one is GPU enhanced cluster) in the NSF Track 2 program that funds the most powerful, next-generation scientific supercomputers in the nation.</a:t>
            </a:r>
          </a:p>
          <a:p>
            <a:r>
              <a:rPr lang="en-US" dirty="0" smtClean="0">
                <a:hlinkClick r:id="rId3"/>
              </a:rPr>
              <a:t>http://uitspress.iu.edu/news/page/normal/11841.html</a:t>
            </a:r>
            <a:r>
              <a:rPr lang="en-US" dirty="0" smtClean="0"/>
              <a:t>  </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FutureGrid</a:t>
            </a:r>
            <a:endParaRPr lang="en-US" dirty="0"/>
          </a:p>
        </p:txBody>
      </p:sp>
      <p:sp>
        <p:nvSpPr>
          <p:cNvPr id="3" name="Content Placeholder 2"/>
          <p:cNvSpPr>
            <a:spLocks noGrp="1"/>
          </p:cNvSpPr>
          <p:nvPr>
            <p:ph idx="1"/>
          </p:nvPr>
        </p:nvSpPr>
        <p:spPr>
          <a:xfrm>
            <a:off x="0" y="1447800"/>
            <a:ext cx="9144000" cy="5410200"/>
          </a:xfrm>
        </p:spPr>
        <p:txBody>
          <a:bodyPr>
            <a:normAutofit fontScale="92500" lnSpcReduction="20000"/>
          </a:bodyPr>
          <a:lstStyle/>
          <a:p>
            <a:r>
              <a:rPr lang="en-US" dirty="0" smtClean="0"/>
              <a:t>FutureGrid is part of TeraGrid – NSF’s national network of supercomputers – and is aimed at providing a distributed testbed of ~9 clusters for both application and computer scientists exploring</a:t>
            </a:r>
          </a:p>
          <a:p>
            <a:pPr lvl="1"/>
            <a:r>
              <a:rPr lang="en-US" dirty="0" smtClean="0"/>
              <a:t>Clouds</a:t>
            </a:r>
          </a:p>
          <a:p>
            <a:pPr lvl="1"/>
            <a:r>
              <a:rPr lang="en-US" dirty="0" smtClean="0"/>
              <a:t>Grids</a:t>
            </a:r>
          </a:p>
          <a:p>
            <a:pPr lvl="1"/>
            <a:r>
              <a:rPr lang="en-US" dirty="0" smtClean="0"/>
              <a:t>Multicore and architecture diversity</a:t>
            </a:r>
          </a:p>
          <a:p>
            <a:r>
              <a:rPr lang="en-US" dirty="0" smtClean="0"/>
              <a:t>Testbed enabled by virtual machine technology including virtual network</a:t>
            </a:r>
          </a:p>
          <a:p>
            <a:pPr lvl="1"/>
            <a:r>
              <a:rPr lang="en-US" dirty="0" smtClean="0"/>
              <a:t>Dedicated network connects  allowing experiments to be isolated</a:t>
            </a:r>
          </a:p>
          <a:p>
            <a:r>
              <a:rPr lang="en-US" dirty="0" smtClean="0"/>
              <a:t>Modest number of cores (5000) but will be relatively large as a Science Cloud</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Documents and Settings\Geoffrey Fox\Desktop\FutureGrid_01.tiff"/>
          <p:cNvPicPr>
            <a:picLocks noChangeAspect="1" noChangeArrowheads="1"/>
          </p:cNvPicPr>
          <p:nvPr/>
        </p:nvPicPr>
        <p:blipFill>
          <a:blip r:embed="rId3" cstate="print"/>
          <a:srcRect/>
          <a:stretch>
            <a:fillRect/>
          </a:stretch>
        </p:blipFill>
        <p:spPr bwMode="auto">
          <a:xfrm>
            <a:off x="-14076" y="381000"/>
            <a:ext cx="9158076" cy="6477000"/>
          </a:xfrm>
          <a:prstGeom prst="rect">
            <a:avLst/>
          </a:prstGeom>
          <a:noFill/>
        </p:spPr>
      </p:pic>
      <p:sp>
        <p:nvSpPr>
          <p:cNvPr id="9" name="TextBox 8"/>
          <p:cNvSpPr txBox="1"/>
          <p:nvPr/>
        </p:nvSpPr>
        <p:spPr>
          <a:xfrm>
            <a:off x="609600" y="6488668"/>
            <a:ext cx="6415731" cy="369332"/>
          </a:xfrm>
          <a:prstGeom prst="rect">
            <a:avLst/>
          </a:prstGeom>
          <a:noFill/>
        </p:spPr>
        <p:txBody>
          <a:bodyPr wrap="none" rtlCol="0">
            <a:spAutoFit/>
          </a:bodyPr>
          <a:lstStyle/>
          <a:p>
            <a:r>
              <a:rPr lang="en-US" b="1" dirty="0" smtClean="0"/>
              <a:t>Add 768 core Windows Server at IU and Network Fault Generator</a:t>
            </a: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
            <a:ext cx="7848600" cy="1143000"/>
          </a:xfrm>
        </p:spPr>
        <p:txBody>
          <a:bodyPr/>
          <a:lstStyle/>
          <a:p>
            <a:r>
              <a:rPr lang="en-US" dirty="0" smtClean="0"/>
              <a:t>Indiana University is already part of base TeraGrid through Big Red and services</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0" y="1371600"/>
            <a:ext cx="920537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a:noFill/>
        </p:spPr>
        <p:txBody>
          <a:bodyPr/>
          <a:lstStyle/>
          <a:p>
            <a:fld id="{22382303-84B4-4167-ACB5-F46B6536487F}" type="slidenum">
              <a:rPr lang="en-US" smtClean="0"/>
              <a:pPr/>
              <a:t>7</a:t>
            </a:fld>
            <a:endParaRPr lang="en-US" smtClean="0"/>
          </a:p>
        </p:txBody>
      </p:sp>
      <p:pic>
        <p:nvPicPr>
          <p:cNvPr id="14339" name="Picture 7" descr="Picture2"/>
          <p:cNvPicPr>
            <a:picLocks noGrp="1" noChangeAspect="1" noChangeArrowheads="1"/>
          </p:cNvPicPr>
          <p:nvPr>
            <p:ph idx="4294967295"/>
          </p:nvPr>
        </p:nvPicPr>
        <p:blipFill>
          <a:blip r:embed="rId3" cstate="print"/>
          <a:srcRect/>
          <a:stretch>
            <a:fillRect/>
          </a:stretch>
        </p:blipFill>
        <p:spPr>
          <a:xfrm>
            <a:off x="0" y="285750"/>
            <a:ext cx="7656513" cy="6359525"/>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162800" cy="762000"/>
          </a:xfrm>
        </p:spPr>
        <p:txBody>
          <a:bodyPr>
            <a:normAutofit fontScale="90000"/>
          </a:bodyPr>
          <a:lstStyle/>
          <a:p>
            <a:r>
              <a:rPr lang="en-US" sz="4000" dirty="0" smtClean="0"/>
              <a:t>Biology MDS and Clustering Results</a:t>
            </a:r>
            <a:endParaRPr lang="en-US" sz="4000" dirty="0"/>
          </a:p>
        </p:txBody>
      </p:sp>
      <p:pic>
        <p:nvPicPr>
          <p:cNvPr id="4" name="Picture 2" descr="C:\gcf\multicore_msft09\ACTIVEMDSProg\ALU35339\AllAlu35339A.png">
            <a:hlinkClick r:id="rId3" action="ppaction://hlinkfile"/>
          </p:cNvPr>
          <p:cNvPicPr>
            <a:picLocks noChangeAspect="1" noChangeArrowheads="1"/>
          </p:cNvPicPr>
          <p:nvPr/>
        </p:nvPicPr>
        <p:blipFill>
          <a:blip r:embed="rId4" cstate="print"/>
          <a:srcRect/>
          <a:stretch>
            <a:fillRect/>
          </a:stretch>
        </p:blipFill>
        <p:spPr bwMode="auto">
          <a:xfrm>
            <a:off x="228600" y="753440"/>
            <a:ext cx="4391025" cy="3945561"/>
          </a:xfrm>
          <a:prstGeom prst="rect">
            <a:avLst/>
          </a:prstGeom>
        </p:spPr>
        <p:style>
          <a:lnRef idx="0">
            <a:schemeClr val="accent1"/>
          </a:lnRef>
          <a:fillRef idx="3">
            <a:schemeClr val="accent1"/>
          </a:fillRef>
          <a:effectRef idx="3">
            <a:schemeClr val="accent1"/>
          </a:effectRef>
          <a:fontRef idx="minor">
            <a:schemeClr val="lt1"/>
          </a:fontRef>
        </p:style>
      </p:pic>
      <p:pic>
        <p:nvPicPr>
          <p:cNvPr id="5" name="Picture 4" descr="MG30000-17clustersC.png">
            <a:hlinkClick r:id="rId5" action="ppaction://hlinkfile"/>
          </p:cNvPr>
          <p:cNvPicPr>
            <a:picLocks noChangeAspect="1"/>
          </p:cNvPicPr>
          <p:nvPr/>
        </p:nvPicPr>
        <p:blipFill>
          <a:blip r:embed="rId6" cstate="print"/>
          <a:stretch>
            <a:fillRect/>
          </a:stretch>
        </p:blipFill>
        <p:spPr>
          <a:xfrm>
            <a:off x="4804587" y="762000"/>
            <a:ext cx="4101288" cy="3937000"/>
          </a:xfrm>
          <a:prstGeom prst="rect">
            <a:avLst/>
          </a:prstGeom>
        </p:spPr>
        <p:style>
          <a:lnRef idx="0">
            <a:schemeClr val="accent1"/>
          </a:lnRef>
          <a:fillRef idx="3">
            <a:schemeClr val="accent1"/>
          </a:fillRef>
          <a:effectRef idx="3">
            <a:schemeClr val="accent1"/>
          </a:effectRef>
          <a:fontRef idx="minor">
            <a:schemeClr val="lt1"/>
          </a:fontRef>
        </p:style>
      </p:pic>
      <p:sp>
        <p:nvSpPr>
          <p:cNvPr id="8" name="TextBox 7"/>
          <p:cNvSpPr txBox="1"/>
          <p:nvPr/>
        </p:nvSpPr>
        <p:spPr>
          <a:xfrm>
            <a:off x="228600" y="4724400"/>
            <a:ext cx="4419600" cy="1600438"/>
          </a:xfrm>
          <a:prstGeom prst="rect">
            <a:avLst/>
          </a:prstGeom>
          <a:noFill/>
        </p:spPr>
        <p:txBody>
          <a:bodyPr wrap="square" rtlCol="0">
            <a:spAutoFit/>
          </a:bodyPr>
          <a:lstStyle/>
          <a:p>
            <a:pPr algn="ctr"/>
            <a:r>
              <a:rPr lang="en-US" sz="1400" b="1" dirty="0" err="1" smtClean="0"/>
              <a:t>Alu</a:t>
            </a:r>
            <a:r>
              <a:rPr lang="en-US" sz="1400" b="1" dirty="0" smtClean="0"/>
              <a:t> Families</a:t>
            </a:r>
          </a:p>
          <a:p>
            <a:pPr algn="ctr"/>
            <a:endParaRPr lang="en-US" sz="1400" dirty="0" smtClean="0"/>
          </a:p>
          <a:p>
            <a:r>
              <a:rPr lang="en-US" sz="1400" dirty="0" smtClean="0"/>
              <a:t>This visualizes results of </a:t>
            </a:r>
            <a:r>
              <a:rPr lang="en-US" sz="1400" dirty="0" err="1" smtClean="0"/>
              <a:t>Alu</a:t>
            </a:r>
            <a:r>
              <a:rPr lang="en-US" sz="1400" dirty="0" smtClean="0"/>
              <a:t> repeats from Chimpanzee and Human Genomes. Young families (green, yellow) are seen as tight clusters. This is projection of MDS dimension reduction to 3D of 35399 repeats – each with about 400 base pairs</a:t>
            </a:r>
            <a:endParaRPr lang="en-US" sz="1400" dirty="0"/>
          </a:p>
        </p:txBody>
      </p:sp>
      <p:sp>
        <p:nvSpPr>
          <p:cNvPr id="9" name="TextBox 8"/>
          <p:cNvSpPr txBox="1"/>
          <p:nvPr/>
        </p:nvSpPr>
        <p:spPr>
          <a:xfrm>
            <a:off x="4800600" y="4724400"/>
            <a:ext cx="4191000" cy="1384995"/>
          </a:xfrm>
          <a:prstGeom prst="rect">
            <a:avLst/>
          </a:prstGeom>
          <a:noFill/>
        </p:spPr>
        <p:txBody>
          <a:bodyPr wrap="square" rtlCol="0">
            <a:spAutoFit/>
          </a:bodyPr>
          <a:lstStyle/>
          <a:p>
            <a:pPr algn="ctr"/>
            <a:r>
              <a:rPr lang="en-US" sz="1400" b="1" dirty="0" err="1" smtClean="0"/>
              <a:t>Metagenomics</a:t>
            </a:r>
            <a:endParaRPr lang="en-US" sz="1400" b="1" dirty="0" smtClean="0"/>
          </a:p>
          <a:p>
            <a:pPr algn="ctr"/>
            <a:endParaRPr lang="en-US" sz="1400" dirty="0" smtClean="0"/>
          </a:p>
          <a:p>
            <a:r>
              <a:rPr lang="en-US" sz="1400" dirty="0" smtClean="0"/>
              <a:t>This visualizes results of dimension reduction to 3D of 30000 gene sequences from an environmental sample. The many different genes are classified by clustering algorithm and visualized by MDS dimension reduction</a:t>
            </a:r>
            <a:endParaRPr lang="en-US"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High Performance Data Visualization</a:t>
            </a:r>
            <a:endParaRPr lang="en-US" dirty="0"/>
          </a:p>
        </p:txBody>
      </p:sp>
      <p:sp>
        <p:nvSpPr>
          <p:cNvPr id="4" name="Content Placeholder 3"/>
          <p:cNvSpPr>
            <a:spLocks noGrp="1"/>
          </p:cNvSpPr>
          <p:nvPr>
            <p:ph idx="1"/>
          </p:nvPr>
        </p:nvSpPr>
        <p:spPr>
          <a:xfrm>
            <a:off x="228600" y="1066800"/>
            <a:ext cx="8763000" cy="1143000"/>
          </a:xfrm>
        </p:spPr>
        <p:txBody>
          <a:bodyPr>
            <a:normAutofit fontScale="55000" lnSpcReduction="20000"/>
          </a:bodyPr>
          <a:lstStyle/>
          <a:p>
            <a:pPr marL="228600" indent="-228600"/>
            <a:r>
              <a:rPr lang="en-US" dirty="0" smtClean="0"/>
              <a:t>Developed parallel MDS and GTM algorithm to visualize large and high-dimensional data</a:t>
            </a:r>
          </a:p>
          <a:p>
            <a:pPr marL="228600" indent="-228600"/>
            <a:r>
              <a:rPr lang="en-US" dirty="0" smtClean="0"/>
              <a:t>Processed 0.1 million </a:t>
            </a:r>
            <a:r>
              <a:rPr lang="en-US" dirty="0" err="1" smtClean="0"/>
              <a:t>PubChem</a:t>
            </a:r>
            <a:r>
              <a:rPr lang="en-US" dirty="0" smtClean="0"/>
              <a:t> data having 166 dimensions</a:t>
            </a:r>
          </a:p>
          <a:p>
            <a:pPr marL="228600" indent="-228600"/>
            <a:r>
              <a:rPr lang="en-US" dirty="0" smtClean="0"/>
              <a:t>Parallel interpolation can process up to 2M </a:t>
            </a:r>
            <a:r>
              <a:rPr lang="en-US" dirty="0" err="1" smtClean="0"/>
              <a:t>PubChem</a:t>
            </a:r>
            <a:r>
              <a:rPr lang="en-US" dirty="0" smtClean="0"/>
              <a:t> points</a:t>
            </a:r>
          </a:p>
          <a:p>
            <a:endParaRPr lang="en-US" dirty="0" smtClean="0"/>
          </a:p>
        </p:txBody>
      </p:sp>
      <p:pic>
        <p:nvPicPr>
          <p:cNvPr id="19" name="Picture 3"/>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3429000" y="2209800"/>
            <a:ext cx="2454250" cy="2403855"/>
          </a:xfrm>
          <a:prstGeom prst="rect">
            <a:avLst/>
          </a:prstGeom>
          <a:noFill/>
          <a:ln w="9525">
            <a:noFill/>
            <a:miter lim="800000"/>
            <a:headEnd/>
            <a:tailEnd/>
          </a:ln>
        </p:spPr>
      </p:pic>
      <p:pic>
        <p:nvPicPr>
          <p:cNvPr id="21" name="Picture 4"/>
          <p:cNvPicPr>
            <a:picLocks noChangeAspect="1" noChangeArrowheads="1"/>
          </p:cNvPicPr>
          <p:nvPr/>
        </p:nvPicPr>
        <p:blipFill>
          <a:blip r:embed="rId4" cstate="print">
            <a:clrChange>
              <a:clrFrom>
                <a:srgbClr val="F5F5F5"/>
              </a:clrFrom>
              <a:clrTo>
                <a:srgbClr val="F5F5F5">
                  <a:alpha val="0"/>
                </a:srgbClr>
              </a:clrTo>
            </a:clrChange>
          </a:blip>
          <a:srcRect/>
          <a:stretch>
            <a:fillRect/>
          </a:stretch>
        </p:blipFill>
        <p:spPr bwMode="auto">
          <a:xfrm>
            <a:off x="6324600" y="2209800"/>
            <a:ext cx="2473948" cy="2264945"/>
          </a:xfrm>
          <a:prstGeom prst="rect">
            <a:avLst/>
          </a:prstGeom>
          <a:noFill/>
          <a:ln w="9525">
            <a:noFill/>
            <a:miter lim="800000"/>
            <a:headEnd/>
            <a:tailEnd/>
          </a:ln>
        </p:spPr>
      </p:pic>
      <p:pic>
        <p:nvPicPr>
          <p:cNvPr id="22" name="Picture 5"/>
          <p:cNvPicPr>
            <a:picLocks noChangeAspect="1" noChangeArrowheads="1"/>
          </p:cNvPicPr>
          <p:nvPr/>
        </p:nvPicPr>
        <p:blipFill>
          <a:blip r:embed="rId5" cstate="print">
            <a:clrChange>
              <a:clrFrom>
                <a:srgbClr val="000000"/>
              </a:clrFrom>
              <a:clrTo>
                <a:srgbClr val="000000">
                  <a:alpha val="0"/>
                </a:srgbClr>
              </a:clrTo>
            </a:clrChange>
          </a:blip>
          <a:srcRect/>
          <a:stretch>
            <a:fillRect/>
          </a:stretch>
        </p:blipFill>
        <p:spPr bwMode="auto">
          <a:xfrm>
            <a:off x="304800" y="2057400"/>
            <a:ext cx="2743200" cy="2647949"/>
          </a:xfrm>
          <a:prstGeom prst="rect">
            <a:avLst/>
          </a:prstGeom>
          <a:noFill/>
          <a:ln w="9525">
            <a:noFill/>
            <a:miter lim="800000"/>
            <a:headEnd/>
            <a:tailEnd/>
          </a:ln>
        </p:spPr>
      </p:pic>
      <p:sp>
        <p:nvSpPr>
          <p:cNvPr id="24" name="Rectangle 8"/>
          <p:cNvSpPr>
            <a:spLocks noChangeArrowheads="1"/>
          </p:cNvSpPr>
          <p:nvPr/>
        </p:nvSpPr>
        <p:spPr bwMode="auto">
          <a:xfrm>
            <a:off x="228600" y="4724400"/>
            <a:ext cx="2895600" cy="1384995"/>
          </a:xfrm>
          <a:prstGeom prst="rect">
            <a:avLst/>
          </a:prstGeom>
          <a:noFill/>
          <a:ln w="9525">
            <a:noFill/>
            <a:miter lim="800000"/>
            <a:headEnd/>
            <a:tailEnd/>
          </a:ln>
        </p:spPr>
        <p:txBody>
          <a:bodyPr wrap="square">
            <a:spAutoFit/>
          </a:bodyPr>
          <a:lstStyle/>
          <a:p>
            <a:r>
              <a:rPr lang="en-US" sz="1400" b="1" i="1" dirty="0" smtClean="0">
                <a:latin typeface="Calibri" pitchFamily="34" charset="0"/>
              </a:rPr>
              <a:t>MDS for 100k </a:t>
            </a:r>
            <a:r>
              <a:rPr lang="en-US" sz="1400" b="1" i="1" dirty="0" err="1" smtClean="0">
                <a:latin typeface="Calibri" pitchFamily="34" charset="0"/>
              </a:rPr>
              <a:t>PubChem</a:t>
            </a:r>
            <a:r>
              <a:rPr lang="en-US" sz="1400" b="1" i="1" dirty="0" smtClean="0">
                <a:latin typeface="Calibri" pitchFamily="34" charset="0"/>
              </a:rPr>
              <a:t> data</a:t>
            </a:r>
          </a:p>
          <a:p>
            <a:r>
              <a:rPr lang="en-US" sz="1400" dirty="0" smtClean="0">
                <a:latin typeface="Calibri" pitchFamily="34" charset="0"/>
              </a:rPr>
              <a:t>100k </a:t>
            </a:r>
            <a:r>
              <a:rPr lang="en-US" sz="1400" dirty="0" err="1" smtClean="0">
                <a:latin typeface="Calibri" pitchFamily="34" charset="0"/>
              </a:rPr>
              <a:t>PubChem</a:t>
            </a:r>
            <a:r>
              <a:rPr lang="en-US" sz="1400" dirty="0" smtClean="0">
                <a:latin typeface="Calibri" pitchFamily="34" charset="0"/>
              </a:rPr>
              <a:t> data having 166 dimensions are visualized in 3D space. Colors represent 2 clusters separated by their structural proximity.</a:t>
            </a:r>
            <a:endParaRPr lang="en-US" sz="1400" dirty="0">
              <a:latin typeface="Calibri" pitchFamily="34" charset="0"/>
            </a:endParaRPr>
          </a:p>
        </p:txBody>
      </p:sp>
      <p:sp>
        <p:nvSpPr>
          <p:cNvPr id="26" name="Rectangle 8"/>
          <p:cNvSpPr>
            <a:spLocks noChangeArrowheads="1"/>
          </p:cNvSpPr>
          <p:nvPr/>
        </p:nvSpPr>
        <p:spPr bwMode="auto">
          <a:xfrm>
            <a:off x="3200400" y="4724400"/>
            <a:ext cx="2895600" cy="1169551"/>
          </a:xfrm>
          <a:prstGeom prst="rect">
            <a:avLst/>
          </a:prstGeom>
          <a:noFill/>
          <a:ln w="9525">
            <a:noFill/>
            <a:miter lim="800000"/>
            <a:headEnd/>
            <a:tailEnd/>
          </a:ln>
        </p:spPr>
        <p:txBody>
          <a:bodyPr wrap="square">
            <a:spAutoFit/>
          </a:bodyPr>
          <a:lstStyle/>
          <a:p>
            <a:r>
              <a:rPr lang="en-US" sz="1400" b="1" i="1" dirty="0" smtClean="0">
                <a:latin typeface="Calibri" pitchFamily="34" charset="0"/>
              </a:rPr>
              <a:t>GTM for 930k genes and diseases</a:t>
            </a:r>
          </a:p>
          <a:p>
            <a:r>
              <a:rPr lang="en-US" sz="1400" dirty="0" smtClean="0">
                <a:latin typeface="Calibri" pitchFamily="34" charset="0"/>
              </a:rPr>
              <a:t>Genes (green color) and diseases (others) are plotted in 3D space, aiming at finding  cause-and-effect relationships.</a:t>
            </a:r>
            <a:endParaRPr lang="en-US" sz="1400" dirty="0">
              <a:latin typeface="Calibri" pitchFamily="34" charset="0"/>
            </a:endParaRPr>
          </a:p>
        </p:txBody>
      </p:sp>
      <p:sp>
        <p:nvSpPr>
          <p:cNvPr id="27" name="Rectangle 8"/>
          <p:cNvSpPr>
            <a:spLocks noChangeArrowheads="1"/>
          </p:cNvSpPr>
          <p:nvPr/>
        </p:nvSpPr>
        <p:spPr bwMode="auto">
          <a:xfrm>
            <a:off x="6096000" y="4571762"/>
            <a:ext cx="2895600" cy="1600438"/>
          </a:xfrm>
          <a:prstGeom prst="rect">
            <a:avLst/>
          </a:prstGeom>
          <a:noFill/>
          <a:ln w="9525">
            <a:noFill/>
            <a:miter lim="800000"/>
            <a:headEnd/>
            <a:tailEnd/>
          </a:ln>
        </p:spPr>
        <p:txBody>
          <a:bodyPr wrap="square">
            <a:spAutoFit/>
          </a:bodyPr>
          <a:lstStyle/>
          <a:p>
            <a:r>
              <a:rPr lang="en-US" sz="1400" b="1" i="1" dirty="0" smtClean="0">
                <a:latin typeface="Calibri" pitchFamily="34" charset="0"/>
              </a:rPr>
              <a:t>GTM with interpolation for </a:t>
            </a:r>
            <a:br>
              <a:rPr lang="en-US" sz="1400" b="1" i="1" dirty="0" smtClean="0">
                <a:latin typeface="Calibri" pitchFamily="34" charset="0"/>
              </a:rPr>
            </a:br>
            <a:r>
              <a:rPr lang="en-US" sz="1400" b="1" i="1" dirty="0" smtClean="0">
                <a:latin typeface="Calibri" pitchFamily="34" charset="0"/>
              </a:rPr>
              <a:t>2M </a:t>
            </a:r>
            <a:r>
              <a:rPr lang="en-US" sz="1400" b="1" i="1" dirty="0" err="1" smtClean="0">
                <a:latin typeface="Calibri" pitchFamily="34" charset="0"/>
              </a:rPr>
              <a:t>PubChem</a:t>
            </a:r>
            <a:r>
              <a:rPr lang="en-US" sz="1400" b="1" i="1" dirty="0" smtClean="0">
                <a:latin typeface="Calibri" pitchFamily="34" charset="0"/>
              </a:rPr>
              <a:t> data</a:t>
            </a:r>
          </a:p>
          <a:p>
            <a:r>
              <a:rPr lang="en-US" sz="1400" dirty="0" smtClean="0">
                <a:latin typeface="Calibri" pitchFamily="34" charset="0"/>
              </a:rPr>
              <a:t>2M </a:t>
            </a:r>
            <a:r>
              <a:rPr lang="en-US" sz="1400" dirty="0" err="1" smtClean="0">
                <a:latin typeface="Calibri" pitchFamily="34" charset="0"/>
              </a:rPr>
              <a:t>PubChem</a:t>
            </a:r>
            <a:r>
              <a:rPr lang="en-US" sz="1400" dirty="0" smtClean="0">
                <a:latin typeface="Calibri" pitchFamily="34" charset="0"/>
              </a:rPr>
              <a:t> data is plotted in 3D with GTM interpolation approach. Red points are 100k sampled data and blue points are 4M interpolated points.</a:t>
            </a:r>
            <a:endParaRPr lang="en-US" sz="1400" dirty="0">
              <a:latin typeface="Calibri" pitchFamily="34" charset="0"/>
            </a:endParaRPr>
          </a:p>
        </p:txBody>
      </p:sp>
      <p:sp>
        <p:nvSpPr>
          <p:cNvPr id="10" name="TextBox 9"/>
          <p:cNvSpPr txBox="1"/>
          <p:nvPr/>
        </p:nvSpPr>
        <p:spPr>
          <a:xfrm>
            <a:off x="228600" y="6248400"/>
            <a:ext cx="3886200" cy="276999"/>
          </a:xfrm>
          <a:prstGeom prst="rect">
            <a:avLst/>
          </a:prstGeom>
          <a:noFill/>
        </p:spPr>
        <p:txBody>
          <a:bodyPr wrap="square" rtlCol="0">
            <a:spAutoFit/>
          </a:bodyPr>
          <a:lstStyle/>
          <a:p>
            <a:r>
              <a:rPr lang="en-US" sz="1200" dirty="0" smtClean="0">
                <a:solidFill>
                  <a:schemeClr val="tx2">
                    <a:lumMod val="75000"/>
                  </a:schemeClr>
                </a:solidFill>
              </a:rPr>
              <a:t>[3] </a:t>
            </a:r>
            <a:r>
              <a:rPr lang="en-US" sz="1200" dirty="0" err="1" smtClean="0"/>
              <a:t>PubChem</a:t>
            </a:r>
            <a:r>
              <a:rPr lang="en-US" sz="1200" dirty="0" smtClean="0"/>
              <a:t> project, http://pubchem.ncbi.nlm.nih.gov/</a:t>
            </a:r>
            <a:endParaRPr lang="en-US" sz="1200" dirty="0">
              <a:solidFill>
                <a:schemeClr val="tx2">
                  <a:lumMod val="7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9204</TotalTime>
  <Words>760</Words>
  <Application>Microsoft Office PowerPoint</Application>
  <PresentationFormat>On-screen Show (4:3)</PresentationFormat>
  <Paragraphs>106</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Digital Science Center</vt:lpstr>
      <vt:lpstr>PTI Activities in Digital Science Center</vt:lpstr>
      <vt:lpstr>FutureGrid</vt:lpstr>
      <vt:lpstr>FutureGrid</vt:lpstr>
      <vt:lpstr>Slide 5</vt:lpstr>
      <vt:lpstr>Slide 6</vt:lpstr>
      <vt:lpstr>Slide 7</vt:lpstr>
      <vt:lpstr>Biology MDS and Clustering Results</vt:lpstr>
      <vt:lpstr>High Performance Data Visualization</vt:lpstr>
      <vt:lpstr>Applications using Dryad &amp; DryadLINQ (2)</vt:lpstr>
      <vt:lpstr>Dynamic Virtual Clusters</vt:lpstr>
      <vt:lpstr>SALSA HPC  Dynamic Virtual Clusters Demo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ptl</dc:creator>
  <cp:lastModifiedBy>Geoffrey Fox</cp:lastModifiedBy>
  <cp:revision>298</cp:revision>
  <dcterms:created xsi:type="dcterms:W3CDTF">2009-02-17T15:34:47Z</dcterms:created>
  <dcterms:modified xsi:type="dcterms:W3CDTF">2010-02-14T18:57:55Z</dcterms:modified>
</cp:coreProperties>
</file>