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2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3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4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5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6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7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3D2926-71E5-47FE-BB71-97592561D9B6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Benchmarks\Omb\Benchmar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E:\Sali\InCloud\IUBox\My%20Box%20Files\Sponge\DAVSPerformance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E:\Sali\InCloud\IUBox\My%20Box%20Files\Sponge\DAVSPerformance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E:\Sali\InCloud\IUBox\My%20Box%20Files\Sponge\DAVSPerformance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E:\Sali\InCloud\IUBox\My%20Box%20Files\Sponge\DAVSPerformance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E:\Sali\InCloud\IUBox\My%20Box%20Files\pwc\pwcperformance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E:\Sali\InCloud\IUBox\My%20Box%20Files\pwc\pwcperformance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E:\Sali\InCloud\IUBox\My%20Box%20Files\pwc\pwcperformanc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Benchmarks\Omb\Benchmark_OMPI-trunk-r3030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Benchmarks\Omb\Benchmar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Benchmarks\Omb\Benchmark_OMPI-trunk-r3030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DAVSPerformanc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E:\Sali\InCloud\IUBox\My%20Box%20Files\Sponge\DAVSPerformance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DAVSPerformanc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DAVSPerformanc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DAVSPerformanc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53090661808833E-2"/>
          <c:y val="1.7046830579846396E-2"/>
          <c:w val="0.90007629557347457"/>
          <c:h val="0.82904293122885042"/>
        </c:manualLayout>
      </c:layout>
      <c:lineChart>
        <c:grouping val="standard"/>
        <c:varyColors val="0"/>
        <c:ser>
          <c:idx val="3"/>
          <c:order val="0"/>
          <c:tx>
            <c:strRef>
              <c:f>Latency!$F$2</c:f>
              <c:strCache>
                <c:ptCount val="1"/>
                <c:pt idx="0">
                  <c:v>MPI.NET C# in Tempest</c:v>
                </c:pt>
              </c:strCache>
            </c:strRef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3"/>
            <c:spPr>
              <a:solidFill>
                <a:schemeClr val="tx1"/>
              </a:solidFill>
              <a:ln w="3175">
                <a:solidFill>
                  <a:schemeClr val="tx1"/>
                </a:solidFill>
              </a:ln>
              <a:effectLst/>
            </c:spPr>
          </c:marker>
          <c:cat>
            <c:strRef>
              <c:f>Latency!$A$4:$A$25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Latency!$F$4:$F$25</c:f>
              <c:numCache>
                <c:formatCode>General</c:formatCode>
                <c:ptCount val="22"/>
                <c:pt idx="0">
                  <c:v>51.163099356926999</c:v>
                </c:pt>
                <c:pt idx="1">
                  <c:v>51.291092881001497</c:v>
                </c:pt>
                <c:pt idx="2">
                  <c:v>51.376635208725901</c:v>
                </c:pt>
                <c:pt idx="3">
                  <c:v>49.168745405040703</c:v>
                </c:pt>
                <c:pt idx="4">
                  <c:v>51.934900693595402</c:v>
                </c:pt>
                <c:pt idx="5">
                  <c:v>49.179411726072402</c:v>
                </c:pt>
                <c:pt idx="6">
                  <c:v>50.7270676316693</c:v>
                </c:pt>
                <c:pt idx="7">
                  <c:v>49.877403536811499</c:v>
                </c:pt>
                <c:pt idx="8">
                  <c:v>51.580785075202598</c:v>
                </c:pt>
                <c:pt idx="9">
                  <c:v>52.955649793147998</c:v>
                </c:pt>
                <c:pt idx="10">
                  <c:v>53.388694766908898</c:v>
                </c:pt>
                <c:pt idx="11">
                  <c:v>55.486083496361999</c:v>
                </c:pt>
                <c:pt idx="12">
                  <c:v>68.337068543769405</c:v>
                </c:pt>
                <c:pt idx="13">
                  <c:v>91.165369027294204</c:v>
                </c:pt>
                <c:pt idx="14">
                  <c:v>116.335099213757</c:v>
                </c:pt>
                <c:pt idx="15">
                  <c:v>144.25946515984799</c:v>
                </c:pt>
                <c:pt idx="16">
                  <c:v>226.41003131866501</c:v>
                </c:pt>
                <c:pt idx="17">
                  <c:v>357.53095173277001</c:v>
                </c:pt>
                <c:pt idx="18">
                  <c:v>719.82966619543697</c:v>
                </c:pt>
                <c:pt idx="19">
                  <c:v>1303.0624180100899</c:v>
                </c:pt>
                <c:pt idx="20">
                  <c:v>2573.0662199202902</c:v>
                </c:pt>
                <c:pt idx="21">
                  <c:v>4924.5498992968396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Latency!$E$2</c:f>
              <c:strCache>
                <c:ptCount val="1"/>
                <c:pt idx="0">
                  <c:v>FastMPJ Java in FG</c:v>
                </c:pt>
              </c:strCache>
            </c:strRef>
          </c:tx>
          <c:spPr>
            <a:ln w="6350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x"/>
            <c:size val="3"/>
            <c:spPr>
              <a:noFill/>
              <a:ln w="6350">
                <a:solidFill>
                  <a:schemeClr val="tx1"/>
                </a:solidFill>
              </a:ln>
              <a:effectLst/>
            </c:spPr>
          </c:marker>
          <c:cat>
            <c:strRef>
              <c:f>Latency!$A$4:$A$25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Latency!$E$4:$E$25</c:f>
              <c:numCache>
                <c:formatCode>General</c:formatCode>
                <c:ptCount val="22"/>
                <c:pt idx="0">
                  <c:v>3.07</c:v>
                </c:pt>
                <c:pt idx="1">
                  <c:v>2.3199999999999998</c:v>
                </c:pt>
                <c:pt idx="2">
                  <c:v>2.4</c:v>
                </c:pt>
                <c:pt idx="3">
                  <c:v>2.4</c:v>
                </c:pt>
                <c:pt idx="4">
                  <c:v>2.39</c:v>
                </c:pt>
                <c:pt idx="5">
                  <c:v>2.3199999999999998</c:v>
                </c:pt>
                <c:pt idx="6">
                  <c:v>2.35</c:v>
                </c:pt>
                <c:pt idx="7">
                  <c:v>2.59</c:v>
                </c:pt>
                <c:pt idx="8">
                  <c:v>2.67</c:v>
                </c:pt>
                <c:pt idx="9">
                  <c:v>3.53</c:v>
                </c:pt>
                <c:pt idx="10">
                  <c:v>3.91</c:v>
                </c:pt>
                <c:pt idx="11">
                  <c:v>4.82</c:v>
                </c:pt>
                <c:pt idx="12">
                  <c:v>6.29</c:v>
                </c:pt>
                <c:pt idx="13">
                  <c:v>7.84</c:v>
                </c:pt>
                <c:pt idx="14">
                  <c:v>10.86</c:v>
                </c:pt>
                <c:pt idx="15">
                  <c:v>16.84</c:v>
                </c:pt>
                <c:pt idx="16">
                  <c:v>28.51</c:v>
                </c:pt>
                <c:pt idx="17">
                  <c:v>51.23</c:v>
                </c:pt>
                <c:pt idx="18">
                  <c:v>76.5</c:v>
                </c:pt>
                <c:pt idx="19">
                  <c:v>144.16999999999999</c:v>
                </c:pt>
                <c:pt idx="20">
                  <c:v>281.95999999999998</c:v>
                </c:pt>
                <c:pt idx="21">
                  <c:v>552.12</c:v>
                </c:pt>
              </c:numCache>
            </c:numRef>
          </c:val>
          <c:smooth val="0"/>
        </c:ser>
        <c:ser>
          <c:idx val="5"/>
          <c:order val="2"/>
          <c:tx>
            <c:v>OMPI-nightly Java FG</c:v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4"/>
            <c:spPr>
              <a:noFill/>
              <a:ln w="6350">
                <a:solidFill>
                  <a:schemeClr val="tx1"/>
                </a:solidFill>
              </a:ln>
              <a:effectLst/>
            </c:spPr>
          </c:marker>
          <c:cat>
            <c:strRef>
              <c:f>Latency!$A$4:$A$25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Latency!$H$4:$H$25</c:f>
              <c:numCache>
                <c:formatCode>0.00</c:formatCode>
                <c:ptCount val="22"/>
                <c:pt idx="0">
                  <c:v>8.61</c:v>
                </c:pt>
                <c:pt idx="1">
                  <c:v>5.54</c:v>
                </c:pt>
                <c:pt idx="2">
                  <c:v>5.17</c:v>
                </c:pt>
                <c:pt idx="3">
                  <c:v>5.92</c:v>
                </c:pt>
                <c:pt idx="4">
                  <c:v>5.15</c:v>
                </c:pt>
                <c:pt idx="5">
                  <c:v>6.23</c:v>
                </c:pt>
                <c:pt idx="6">
                  <c:v>5.31</c:v>
                </c:pt>
                <c:pt idx="7">
                  <c:v>5.49</c:v>
                </c:pt>
                <c:pt idx="8">
                  <c:v>6.65</c:v>
                </c:pt>
                <c:pt idx="9">
                  <c:v>8.51</c:v>
                </c:pt>
                <c:pt idx="10">
                  <c:v>7.16</c:v>
                </c:pt>
                <c:pt idx="11">
                  <c:v>7.96</c:v>
                </c:pt>
                <c:pt idx="12">
                  <c:v>10.75</c:v>
                </c:pt>
                <c:pt idx="13">
                  <c:v>11.17</c:v>
                </c:pt>
                <c:pt idx="14">
                  <c:v>14.51</c:v>
                </c:pt>
                <c:pt idx="15">
                  <c:v>27.88</c:v>
                </c:pt>
                <c:pt idx="16">
                  <c:v>43.47</c:v>
                </c:pt>
                <c:pt idx="17">
                  <c:v>72.2</c:v>
                </c:pt>
                <c:pt idx="18">
                  <c:v>118.2</c:v>
                </c:pt>
                <c:pt idx="19">
                  <c:v>229.06</c:v>
                </c:pt>
                <c:pt idx="20">
                  <c:v>476.01</c:v>
                </c:pt>
                <c:pt idx="21">
                  <c:v>1054.1300000000001</c:v>
                </c:pt>
              </c:numCache>
            </c:numRef>
          </c:val>
          <c:smooth val="0"/>
        </c:ser>
        <c:ser>
          <c:idx val="1"/>
          <c:order val="3"/>
          <c:tx>
            <c:v>OMPI-trunk Java FG</c:v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6"/>
            <c:spPr>
              <a:noFill/>
              <a:ln w="6350">
                <a:solidFill>
                  <a:schemeClr val="tx1"/>
                </a:solidFill>
              </a:ln>
              <a:effectLst/>
            </c:spPr>
          </c:marker>
          <c:cat>
            <c:strRef>
              <c:f>Latency!$A$4:$A$25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Latency!$D$4:$D$25</c:f>
              <c:numCache>
                <c:formatCode>General</c:formatCode>
                <c:ptCount val="22"/>
                <c:pt idx="0">
                  <c:v>2.5299999999999998</c:v>
                </c:pt>
                <c:pt idx="1">
                  <c:v>2.69</c:v>
                </c:pt>
                <c:pt idx="2">
                  <c:v>2.1800000000000002</c:v>
                </c:pt>
                <c:pt idx="3">
                  <c:v>2.33</c:v>
                </c:pt>
                <c:pt idx="4">
                  <c:v>2.19</c:v>
                </c:pt>
                <c:pt idx="5">
                  <c:v>2.23</c:v>
                </c:pt>
                <c:pt idx="6">
                  <c:v>2.25</c:v>
                </c:pt>
                <c:pt idx="7">
                  <c:v>2.56</c:v>
                </c:pt>
                <c:pt idx="8">
                  <c:v>3.55</c:v>
                </c:pt>
                <c:pt idx="9">
                  <c:v>3.79</c:v>
                </c:pt>
                <c:pt idx="10">
                  <c:v>4.1399999999999997</c:v>
                </c:pt>
                <c:pt idx="11">
                  <c:v>5.0199999999999996</c:v>
                </c:pt>
                <c:pt idx="12">
                  <c:v>6.31</c:v>
                </c:pt>
                <c:pt idx="13">
                  <c:v>7.87</c:v>
                </c:pt>
                <c:pt idx="14">
                  <c:v>10.88</c:v>
                </c:pt>
                <c:pt idx="15">
                  <c:v>22.13</c:v>
                </c:pt>
                <c:pt idx="16">
                  <c:v>34.32</c:v>
                </c:pt>
                <c:pt idx="17">
                  <c:v>60.67</c:v>
                </c:pt>
                <c:pt idx="18">
                  <c:v>99.44</c:v>
                </c:pt>
                <c:pt idx="19">
                  <c:v>169.85</c:v>
                </c:pt>
                <c:pt idx="20">
                  <c:v>310.75</c:v>
                </c:pt>
                <c:pt idx="21">
                  <c:v>595.29</c:v>
                </c:pt>
              </c:numCache>
            </c:numRef>
          </c:val>
          <c:smooth val="0"/>
        </c:ser>
        <c:ser>
          <c:idx val="0"/>
          <c:order val="4"/>
          <c:tx>
            <c:v>OMPI-trunk C FG</c:v>
          </c:tx>
          <c:spPr>
            <a:ln w="63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x"/>
            <c:size val="3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Latency!$A$4:$A$25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Latency!$C$4:$C$25</c:f>
              <c:numCache>
                <c:formatCode>General</c:formatCode>
                <c:ptCount val="22"/>
                <c:pt idx="0">
                  <c:v>1.92</c:v>
                </c:pt>
                <c:pt idx="1">
                  <c:v>1.98</c:v>
                </c:pt>
                <c:pt idx="2">
                  <c:v>1.97</c:v>
                </c:pt>
                <c:pt idx="3">
                  <c:v>1.95</c:v>
                </c:pt>
                <c:pt idx="4">
                  <c:v>2</c:v>
                </c:pt>
                <c:pt idx="5">
                  <c:v>2.02</c:v>
                </c:pt>
                <c:pt idx="6">
                  <c:v>2.04</c:v>
                </c:pt>
                <c:pt idx="7">
                  <c:v>2.2400000000000002</c:v>
                </c:pt>
                <c:pt idx="8">
                  <c:v>3.35</c:v>
                </c:pt>
                <c:pt idx="9">
                  <c:v>3.59</c:v>
                </c:pt>
                <c:pt idx="10">
                  <c:v>3.91</c:v>
                </c:pt>
                <c:pt idx="11">
                  <c:v>4.66</c:v>
                </c:pt>
                <c:pt idx="12">
                  <c:v>6.13</c:v>
                </c:pt>
                <c:pt idx="13">
                  <c:v>7.67</c:v>
                </c:pt>
                <c:pt idx="14">
                  <c:v>10.64</c:v>
                </c:pt>
                <c:pt idx="15">
                  <c:v>16.37</c:v>
                </c:pt>
                <c:pt idx="16">
                  <c:v>26.7</c:v>
                </c:pt>
                <c:pt idx="17">
                  <c:v>40.76</c:v>
                </c:pt>
                <c:pt idx="18">
                  <c:v>80.150000000000006</c:v>
                </c:pt>
                <c:pt idx="19">
                  <c:v>149.41</c:v>
                </c:pt>
                <c:pt idx="20">
                  <c:v>282.08</c:v>
                </c:pt>
                <c:pt idx="21">
                  <c:v>565.99</c:v>
                </c:pt>
              </c:numCache>
            </c:numRef>
          </c:val>
          <c:smooth val="0"/>
        </c:ser>
        <c:ser>
          <c:idx val="4"/>
          <c:order val="5"/>
          <c:tx>
            <c:v>OMPI-nightly C FG</c:v>
          </c:tx>
          <c:spPr>
            <a:ln w="63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/>
              </a:solidFill>
              <a:ln w="6350">
                <a:solidFill>
                  <a:schemeClr val="tx1"/>
                </a:solidFill>
              </a:ln>
              <a:effectLst/>
            </c:spPr>
          </c:marker>
          <c:cat>
            <c:strRef>
              <c:f>Latency!$A$4:$A$25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Latency!$G$4:$G$25</c:f>
              <c:numCache>
                <c:formatCode>General</c:formatCode>
                <c:ptCount val="22"/>
                <c:pt idx="0">
                  <c:v>1.92</c:v>
                </c:pt>
                <c:pt idx="1">
                  <c:v>1.85</c:v>
                </c:pt>
                <c:pt idx="2">
                  <c:v>1.87</c:v>
                </c:pt>
                <c:pt idx="3">
                  <c:v>1.85</c:v>
                </c:pt>
                <c:pt idx="4">
                  <c:v>1.9</c:v>
                </c:pt>
                <c:pt idx="5">
                  <c:v>1.93</c:v>
                </c:pt>
                <c:pt idx="6">
                  <c:v>1.98</c:v>
                </c:pt>
                <c:pt idx="7">
                  <c:v>2.14</c:v>
                </c:pt>
                <c:pt idx="8">
                  <c:v>3.26</c:v>
                </c:pt>
                <c:pt idx="9">
                  <c:v>3.47</c:v>
                </c:pt>
                <c:pt idx="10">
                  <c:v>3.79</c:v>
                </c:pt>
                <c:pt idx="11">
                  <c:v>4.46</c:v>
                </c:pt>
                <c:pt idx="12">
                  <c:v>5.9</c:v>
                </c:pt>
                <c:pt idx="13">
                  <c:v>7.39</c:v>
                </c:pt>
                <c:pt idx="14">
                  <c:v>10.62</c:v>
                </c:pt>
                <c:pt idx="15">
                  <c:v>15.56</c:v>
                </c:pt>
                <c:pt idx="16">
                  <c:v>23.81</c:v>
                </c:pt>
                <c:pt idx="17">
                  <c:v>40.46</c:v>
                </c:pt>
                <c:pt idx="18">
                  <c:v>73.83</c:v>
                </c:pt>
                <c:pt idx="19">
                  <c:v>140.6</c:v>
                </c:pt>
                <c:pt idx="20">
                  <c:v>273.66000000000003</c:v>
                </c:pt>
                <c:pt idx="21">
                  <c:v>540.01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7626912"/>
        <c:axId val="-2017626368"/>
      </c:lineChart>
      <c:catAx>
        <c:axId val="-20176269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9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rPr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13621203599550055"/>
              <c:y val="0.920313165982457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626368"/>
        <c:crosses val="autoZero"/>
        <c:auto val="1"/>
        <c:lblAlgn val="ctr"/>
        <c:lblOffset val="100"/>
        <c:noMultiLvlLbl val="0"/>
      </c:catAx>
      <c:valAx>
        <c:axId val="-2017626368"/>
        <c:scaling>
          <c:logBase val="10"/>
          <c:orientation val="minMax"/>
          <c:max val="10000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9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rPr>
                  <a:t>Average time (us)</a:t>
                </a:r>
              </a:p>
            </c:rich>
          </c:tx>
          <c:layout>
            <c:manualLayout>
              <c:xMode val="edge"/>
              <c:yMode val="edge"/>
              <c:x val="9.8291561338187897E-3"/>
              <c:y val="0.47757530308711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626912"/>
        <c:crosses val="autoZero"/>
        <c:crossBetween val="between"/>
      </c:valAx>
      <c:spPr>
        <a:noFill/>
        <a:ln w="6350"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2259295758684841"/>
          <c:y val="4.2071006018382866E-2"/>
          <c:w val="0.35673605601643121"/>
          <c:h val="0.28350550704130184"/>
        </c:manualLayout>
      </c:layout>
      <c:overlay val="0"/>
      <c:spPr>
        <a:noFill/>
        <a:ln w="3175"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90357455318085"/>
          <c:y val="1.8544115409486858E-2"/>
          <c:w val="0.87911261092363457"/>
          <c:h val="0.89033863973525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Charge2RunsWThreads!$K$9</c:f>
              <c:strCache>
                <c:ptCount val="1"/>
                <c:pt idx="0">
                  <c:v>MPI.NET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Charge2RunsWThreads!$B$3:$B$10</c:f>
              <c:strCache>
                <c:ptCount val="8"/>
                <c:pt idx="0">
                  <c:v>2x1x8</c:v>
                </c:pt>
                <c:pt idx="1">
                  <c:v>4x1x8</c:v>
                </c:pt>
                <c:pt idx="2">
                  <c:v>8x1x8</c:v>
                </c:pt>
                <c:pt idx="3">
                  <c:v>1x2x8</c:v>
                </c:pt>
                <c:pt idx="4">
                  <c:v>4x2x8</c:v>
                </c:pt>
                <c:pt idx="5">
                  <c:v>1x4x8</c:v>
                </c:pt>
                <c:pt idx="6">
                  <c:v>2x4x8</c:v>
                </c:pt>
                <c:pt idx="7">
                  <c:v>1x8x8</c:v>
                </c:pt>
              </c:strCache>
            </c:strRef>
          </c:cat>
          <c:val>
            <c:numRef>
              <c:f>Charge2RunsWThreads!$M$3:$M$10</c:f>
              <c:numCache>
                <c:formatCode>General</c:formatCode>
                <c:ptCount val="8"/>
                <c:pt idx="0">
                  <c:v>4.4577200000000001</c:v>
                </c:pt>
                <c:pt idx="1">
                  <c:v>3.3402500000000002</c:v>
                </c:pt>
                <c:pt idx="2">
                  <c:v>2.4632800000000001</c:v>
                </c:pt>
                <c:pt idx="3">
                  <c:v>2.3501599999999998</c:v>
                </c:pt>
                <c:pt idx="4">
                  <c:v>2.0471300000000001</c:v>
                </c:pt>
                <c:pt idx="5">
                  <c:v>1.5043299999999999</c:v>
                </c:pt>
                <c:pt idx="6">
                  <c:v>1.5711200000000001</c:v>
                </c:pt>
                <c:pt idx="7">
                  <c:v>1.10161</c:v>
                </c:pt>
              </c:numCache>
            </c:numRef>
          </c:val>
        </c:ser>
        <c:ser>
          <c:idx val="2"/>
          <c:order val="1"/>
          <c:tx>
            <c:v>OMPI-nightly</c:v>
          </c:tx>
          <c:spPr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Charge2RunsWThreads!$B$3:$B$10</c:f>
              <c:strCache>
                <c:ptCount val="8"/>
                <c:pt idx="0">
                  <c:v>2x1x8</c:v>
                </c:pt>
                <c:pt idx="1">
                  <c:v>4x1x8</c:v>
                </c:pt>
                <c:pt idx="2">
                  <c:v>8x1x8</c:v>
                </c:pt>
                <c:pt idx="3">
                  <c:v>1x2x8</c:v>
                </c:pt>
                <c:pt idx="4">
                  <c:v>4x2x8</c:v>
                </c:pt>
                <c:pt idx="5">
                  <c:v>1x4x8</c:v>
                </c:pt>
                <c:pt idx="6">
                  <c:v>2x4x8</c:v>
                </c:pt>
                <c:pt idx="7">
                  <c:v>1x8x8</c:v>
                </c:pt>
              </c:strCache>
            </c:strRef>
          </c:cat>
          <c:val>
            <c:numRef>
              <c:f>Charge2RunsWThreads!$M$19:$M$26</c:f>
              <c:numCache>
                <c:formatCode>General</c:formatCode>
                <c:ptCount val="8"/>
                <c:pt idx="0">
                  <c:v>2.1891099999999999</c:v>
                </c:pt>
                <c:pt idx="1">
                  <c:v>1.41567</c:v>
                </c:pt>
                <c:pt idx="2">
                  <c:v>1.28833</c:v>
                </c:pt>
                <c:pt idx="3">
                  <c:v>1.5380799999999999</c:v>
                </c:pt>
                <c:pt idx="4">
                  <c:v>0.97436</c:v>
                </c:pt>
                <c:pt idx="5">
                  <c:v>1.0393300000000001</c:v>
                </c:pt>
                <c:pt idx="6">
                  <c:v>1.00586</c:v>
                </c:pt>
                <c:pt idx="7">
                  <c:v>1.10917</c:v>
                </c:pt>
              </c:numCache>
            </c:numRef>
          </c:val>
        </c:ser>
        <c:ser>
          <c:idx val="0"/>
          <c:order val="2"/>
          <c:tx>
            <c:v>OMPI-trunk</c:v>
          </c:tx>
          <c:spPr>
            <a:pattFill prst="pct5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Charge2RunsWThreads!$B$3:$B$10</c:f>
              <c:strCache>
                <c:ptCount val="8"/>
                <c:pt idx="0">
                  <c:v>2x1x8</c:v>
                </c:pt>
                <c:pt idx="1">
                  <c:v>4x1x8</c:v>
                </c:pt>
                <c:pt idx="2">
                  <c:v>8x1x8</c:v>
                </c:pt>
                <c:pt idx="3">
                  <c:v>1x2x8</c:v>
                </c:pt>
                <c:pt idx="4">
                  <c:v>4x2x8</c:v>
                </c:pt>
                <c:pt idx="5">
                  <c:v>1x4x8</c:v>
                </c:pt>
                <c:pt idx="6">
                  <c:v>2x4x8</c:v>
                </c:pt>
                <c:pt idx="7">
                  <c:v>1x8x8</c:v>
                </c:pt>
              </c:strCache>
            </c:strRef>
          </c:cat>
          <c:val>
            <c:numRef>
              <c:f>Charge2RunsWThreads!$M$11:$M$18</c:f>
              <c:numCache>
                <c:formatCode>General</c:formatCode>
                <c:ptCount val="8"/>
                <c:pt idx="0">
                  <c:v>2.14053</c:v>
                </c:pt>
                <c:pt idx="1">
                  <c:v>1.43072</c:v>
                </c:pt>
                <c:pt idx="2">
                  <c:v>1.2724200000000001</c:v>
                </c:pt>
                <c:pt idx="3">
                  <c:v>1.0498099999999999</c:v>
                </c:pt>
                <c:pt idx="4">
                  <c:v>0.94499999999999995</c:v>
                </c:pt>
                <c:pt idx="5">
                  <c:v>0.84092</c:v>
                </c:pt>
                <c:pt idx="6">
                  <c:v>0.95764000000000005</c:v>
                </c:pt>
                <c:pt idx="7">
                  <c:v>1.4680299999999999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17586656"/>
        <c:axId val="-2017594272"/>
      </c:barChart>
      <c:catAx>
        <c:axId val="-20175866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94272"/>
        <c:crosses val="autoZero"/>
        <c:auto val="1"/>
        <c:lblAlgn val="ctr"/>
        <c:lblOffset val="100"/>
        <c:noMultiLvlLbl val="0"/>
      </c:catAx>
      <c:valAx>
        <c:axId val="-20175942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(hours)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8665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6824078934577622"/>
          <c:y val="4.1062801932367152E-2"/>
          <c:w val="0.27482314710661171"/>
          <c:h val="0.1736605614515577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206005499312585"/>
          <c:y val="4.571813939924177E-2"/>
          <c:w val="0.43461192350956129"/>
          <c:h val="0.7258038898983780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Sequential!$A$13</c:f>
              <c:strCache>
                <c:ptCount val="1"/>
                <c:pt idx="0">
                  <c:v>OMPI-trunk Madrid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Lit>
              <c:ptCount val="1"/>
              <c:pt idx="0">
                <c:v>1x1x1</c:v>
              </c:pt>
            </c:strLit>
          </c:cat>
          <c:val>
            <c:numRef>
              <c:f>Sequential!$B$13</c:f>
              <c:numCache>
                <c:formatCode>0.00</c:formatCode>
                <c:ptCount val="1"/>
                <c:pt idx="0">
                  <c:v>31.480374444444443</c:v>
                </c:pt>
              </c:numCache>
            </c:numRef>
          </c:val>
        </c:ser>
        <c:ser>
          <c:idx val="0"/>
          <c:order val="1"/>
          <c:tx>
            <c:strRef>
              <c:f>Sequential!$A$15</c:f>
              <c:strCache>
                <c:ptCount val="1"/>
                <c:pt idx="0">
                  <c:v>OMPI-trunk FG</c:v>
                </c:pt>
              </c:strCache>
            </c:strRef>
          </c:tx>
          <c:spPr>
            <a:pattFill prst="pct5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Lit>
              <c:ptCount val="1"/>
              <c:pt idx="0">
                <c:v>1x1x1</c:v>
              </c:pt>
            </c:strLit>
          </c:cat>
          <c:val>
            <c:numRef>
              <c:f>Sequential!$B$15</c:f>
              <c:numCache>
                <c:formatCode>0.00</c:formatCode>
                <c:ptCount val="1"/>
                <c:pt idx="0">
                  <c:v>8.8213899999999992</c:v>
                </c:pt>
              </c:numCache>
            </c:numRef>
          </c:val>
        </c:ser>
        <c:ser>
          <c:idx val="3"/>
          <c:order val="2"/>
          <c:tx>
            <c:strRef>
              <c:f>Sequential!$A$16</c:f>
              <c:strCache>
                <c:ptCount val="1"/>
                <c:pt idx="0">
                  <c:v>MPI.NET Tempest</c:v>
                </c:pt>
              </c:strCache>
            </c:strRef>
          </c:tx>
          <c:spPr>
            <a:pattFill prst="pct70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Lit>
              <c:ptCount val="1"/>
              <c:pt idx="0">
                <c:v>1x1x1</c:v>
              </c:pt>
            </c:strLit>
          </c:cat>
          <c:val>
            <c:numRef>
              <c:f>Sequential!$B$16</c:f>
              <c:numCache>
                <c:formatCode>0.00</c:formatCode>
                <c:ptCount val="1"/>
                <c:pt idx="0">
                  <c:v>24.514980000000001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axId val="-2017536064"/>
        <c:axId val="-2017557824"/>
      </c:barChart>
      <c:catAx>
        <c:axId val="-2017536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578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-2017557824"/>
        <c:scaling>
          <c:orientation val="minMax"/>
          <c:max val="35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(hours)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3606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63095238095238104"/>
          <c:y val="5.8119226930804506E-2"/>
          <c:w val="0.34523809523809523"/>
          <c:h val="0.35333161872353896"/>
        </c:manualLayout>
      </c:layout>
      <c:overlay val="1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206005499312585"/>
          <c:y val="4.571813939924177E-2"/>
          <c:w val="0.43461192350956129"/>
          <c:h val="0.7770860963692430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Sequential!$A$13</c:f>
              <c:strCache>
                <c:ptCount val="1"/>
                <c:pt idx="0">
                  <c:v>OMPI-trunk Madrid</c:v>
                </c:pt>
              </c:strCache>
            </c:strRef>
          </c:tx>
          <c:spPr>
            <a:pattFill prst="ltDnDiag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Lit>
              <c:ptCount val="1"/>
              <c:pt idx="0">
                <c:v>1x1x1</c:v>
              </c:pt>
            </c:strLit>
          </c:cat>
          <c:val>
            <c:numRef>
              <c:f>Sequential!$F$2</c:f>
              <c:numCache>
                <c:formatCode>General</c:formatCode>
                <c:ptCount val="1"/>
                <c:pt idx="0">
                  <c:v>147.49199999999999</c:v>
                </c:pt>
              </c:numCache>
            </c:numRef>
          </c:val>
        </c:ser>
        <c:ser>
          <c:idx val="0"/>
          <c:order val="1"/>
          <c:tx>
            <c:strRef>
              <c:f>Sequential!$A$15</c:f>
              <c:strCache>
                <c:ptCount val="1"/>
                <c:pt idx="0">
                  <c:v>OMPI-trunk FG</c:v>
                </c:pt>
              </c:strCache>
            </c:strRef>
          </c:tx>
          <c:spPr>
            <a:pattFill prst="pct50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Lit>
              <c:ptCount val="1"/>
              <c:pt idx="0">
                <c:v>1x1x1</c:v>
              </c:pt>
            </c:strLit>
          </c:cat>
          <c:val>
            <c:numRef>
              <c:f>Sequential!$F$4</c:f>
              <c:numCache>
                <c:formatCode>General</c:formatCode>
                <c:ptCount val="1"/>
                <c:pt idx="0">
                  <c:v>84.024000000000001</c:v>
                </c:pt>
              </c:numCache>
            </c:numRef>
          </c:val>
        </c:ser>
        <c:ser>
          <c:idx val="3"/>
          <c:order val="2"/>
          <c:tx>
            <c:strRef>
              <c:f>Sequential!$A$16</c:f>
              <c:strCache>
                <c:ptCount val="1"/>
                <c:pt idx="0">
                  <c:v>MPI.NET Tempest</c:v>
                </c:pt>
              </c:strCache>
            </c:strRef>
          </c:tx>
          <c:spPr>
            <a:pattFill prst="pct70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Lit>
              <c:ptCount val="1"/>
              <c:pt idx="0">
                <c:v>1x1x1</c:v>
              </c:pt>
            </c:strLit>
          </c:cat>
          <c:val>
            <c:numRef>
              <c:f>Sequential!$F$5</c:f>
              <c:numCache>
                <c:formatCode>General</c:formatCode>
                <c:ptCount val="1"/>
                <c:pt idx="0">
                  <c:v>130.94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axId val="-2017548032"/>
        <c:axId val="-2017536608"/>
      </c:barChart>
      <c:catAx>
        <c:axId val="-2017548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366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-2017536608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4803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63095238095238104"/>
          <c:y val="5.8119226930804506E-2"/>
          <c:w val="0.34523809523809523"/>
          <c:h val="0.35333161872353896"/>
        </c:manualLayout>
      </c:layout>
      <c:overlay val="1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206005499312585"/>
          <c:y val="4.571813939924177E-2"/>
          <c:w val="0.43461192350956129"/>
          <c:h val="0.77708609636924308"/>
        </c:manualLayout>
      </c:layout>
      <c:barChart>
        <c:barDir val="col"/>
        <c:grouping val="clustered"/>
        <c:varyColors val="0"/>
        <c:ser>
          <c:idx val="1"/>
          <c:order val="0"/>
          <c:tx>
            <c:v>MPI.NET Madrid</c:v>
          </c:tx>
          <c:spPr>
            <a:pattFill prst="lgCheck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Lit>
              <c:ptCount val="1"/>
              <c:pt idx="0">
                <c:v>1x4x1</c:v>
              </c:pt>
            </c:strLit>
          </c:cat>
          <c:val>
            <c:numRef>
              <c:f>Sequential!$D$2</c:f>
              <c:numCache>
                <c:formatCode>General</c:formatCode>
                <c:ptCount val="1"/>
                <c:pt idx="0">
                  <c:v>123.28</c:v>
                </c:pt>
              </c:numCache>
            </c:numRef>
          </c:val>
        </c:ser>
        <c:ser>
          <c:idx val="0"/>
          <c:order val="1"/>
          <c:tx>
            <c:strRef>
              <c:f>Sequential!$A$15</c:f>
              <c:strCache>
                <c:ptCount val="1"/>
                <c:pt idx="0">
                  <c:v>OMPI-trunk FG</c:v>
                </c:pt>
              </c:strCache>
            </c:strRef>
          </c:tx>
          <c:spPr>
            <a:pattFill prst="pct50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Lit>
              <c:ptCount val="1"/>
              <c:pt idx="0">
                <c:v>1x4x1</c:v>
              </c:pt>
            </c:strLit>
          </c:cat>
          <c:val>
            <c:numRef>
              <c:f>Sequential!$D$4</c:f>
              <c:numCache>
                <c:formatCode>0.00</c:formatCode>
                <c:ptCount val="1"/>
                <c:pt idx="0">
                  <c:v>63.396000000000001</c:v>
                </c:pt>
              </c:numCache>
            </c:numRef>
          </c:val>
        </c:ser>
        <c:ser>
          <c:idx val="3"/>
          <c:order val="2"/>
          <c:tx>
            <c:strRef>
              <c:f>Sequential!$A$16</c:f>
              <c:strCache>
                <c:ptCount val="1"/>
                <c:pt idx="0">
                  <c:v>MPI.NET Tempest</c:v>
                </c:pt>
              </c:strCache>
            </c:strRef>
          </c:tx>
          <c:spPr>
            <a:pattFill prst="pct70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Lit>
              <c:ptCount val="1"/>
              <c:pt idx="0">
                <c:v>1x4x1</c:v>
              </c:pt>
            </c:strLit>
          </c:cat>
          <c:val>
            <c:numRef>
              <c:f>Sequential!$D$5</c:f>
              <c:numCache>
                <c:formatCode>General</c:formatCode>
                <c:ptCount val="1"/>
                <c:pt idx="0">
                  <c:v>59.53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axId val="-2017554016"/>
        <c:axId val="-2017555648"/>
      </c:barChart>
      <c:catAx>
        <c:axId val="-2017554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556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-2017555648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5401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63095238095238104"/>
          <c:y val="5.8119226930804506E-2"/>
          <c:w val="0.34523809523809523"/>
          <c:h val="0.35333161872353896"/>
        </c:manualLayout>
      </c:layout>
      <c:overlay val="1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Region 5(10)_2(4) 12579 Points 4 Clusters - OMPI-1.7.5rc5</a:t>
            </a:r>
            <a:r>
              <a:rPr lang="en-US" baseline="0"/>
              <a:t> Performance</a:t>
            </a:r>
            <a:endParaRPr lang="en-US"/>
          </a:p>
        </c:rich>
      </c:tx>
      <c:layout>
        <c:manualLayout>
          <c:xMode val="edge"/>
          <c:yMode val="edge"/>
          <c:x val="0.45481730399606934"/>
          <c:y val="4.37158563994355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7815711209854547E-2"/>
          <c:y val="1.807043975526865E-2"/>
          <c:w val="0.96883264610064146"/>
          <c:h val="0.878458947218051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'r5(10)_2(4)'!$K$3</c:f>
              <c:strCache>
                <c:ptCount val="1"/>
                <c:pt idx="0">
                  <c:v>OMPI-1.7.5rc5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Text" lastClr="0000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pattFill prst="wdDnDiag">
                <a:fgClr>
                  <a:srgbClr val="7030A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pattFill prst="wdDnDiag">
                <a:fgClr>
                  <a:srgbClr val="7030A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pattFill prst="pct50">
                <a:fgClr>
                  <a:srgbClr val="7030A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pattFill prst="wdDnDiag">
                <a:fgClr>
                  <a:srgbClr val="ED7D31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pattFill prst="wdDnDiag">
                <a:fgClr>
                  <a:srgbClr val="ED7D31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pattFill prst="wdDnDiag">
                <a:fgClr>
                  <a:srgbClr val="ED7D31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pattFill prst="pct50">
                <a:fgClr>
                  <a:srgbClr val="ED7D31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pattFill prst="pct50">
                <a:fgClr>
                  <a:srgbClr val="ED7D31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pattFill prst="pct50">
                <a:fgClr>
                  <a:srgbClr val="ED7D31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pattFill prst="wdDnDiag">
                <a:fgClr>
                  <a:srgbClr val="70AD47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pattFill prst="wdDnDiag">
                <a:fgClr>
                  <a:srgbClr val="70AD47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2"/>
            <c:invertIfNegative val="0"/>
            <c:bubble3D val="0"/>
            <c:spPr>
              <a:pattFill prst="wdDnDiag">
                <a:fgClr>
                  <a:srgbClr val="70AD47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3"/>
            <c:invertIfNegative val="0"/>
            <c:bubble3D val="0"/>
            <c:spPr>
              <a:pattFill prst="wdDnDiag">
                <a:fgClr>
                  <a:srgbClr val="70AD47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4"/>
            <c:invertIfNegative val="0"/>
            <c:bubble3D val="0"/>
            <c:spPr>
              <a:pattFill prst="pct50">
                <a:fgClr>
                  <a:srgbClr val="70AD47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5"/>
            <c:invertIfNegative val="0"/>
            <c:bubble3D val="0"/>
            <c:spPr>
              <a:pattFill prst="pct50">
                <a:fgClr>
                  <a:srgbClr val="70AD47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6"/>
            <c:invertIfNegative val="0"/>
            <c:bubble3D val="0"/>
            <c:spPr>
              <a:pattFill prst="pct50">
                <a:fgClr>
                  <a:srgbClr val="70AD47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7"/>
            <c:invertIfNegative val="0"/>
            <c:bubble3D val="0"/>
            <c:spPr>
              <a:pattFill prst="pct50">
                <a:fgClr>
                  <a:srgbClr val="70AD47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8"/>
            <c:invertIfNegative val="0"/>
            <c:bubble3D val="0"/>
            <c:spPr>
              <a:pattFill prst="pct50">
                <a:fgClr>
                  <a:srgbClr val="70AD47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9"/>
            <c:invertIfNegative val="0"/>
            <c:bubble3D val="0"/>
            <c:spPr>
              <a:pattFill prst="pct50">
                <a:fgClr>
                  <a:srgbClr val="70AD47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0"/>
            <c:invertIfNegative val="0"/>
            <c:bubble3D val="0"/>
            <c:spPr>
              <a:pattFill prst="wdDnDiag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1"/>
            <c:invertIfNegative val="0"/>
            <c:bubble3D val="0"/>
            <c:spPr>
              <a:pattFill prst="wdDnDiag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2"/>
            <c:invertIfNegative val="0"/>
            <c:bubble3D val="0"/>
            <c:spPr>
              <a:pattFill prst="wdDnDiag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3"/>
            <c:invertIfNegative val="0"/>
            <c:bubble3D val="0"/>
            <c:spPr>
              <a:pattFill prst="wdDnDiag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4"/>
            <c:invertIfNegative val="0"/>
            <c:bubble3D val="0"/>
            <c:spPr>
              <a:pattFill prst="pct50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5"/>
            <c:invertIfNegative val="0"/>
            <c:bubble3D val="0"/>
            <c:spPr>
              <a:pattFill prst="pct50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6"/>
            <c:invertIfNegative val="0"/>
            <c:bubble3D val="0"/>
            <c:spPr>
              <a:pattFill prst="pct50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7"/>
            <c:invertIfNegative val="0"/>
            <c:bubble3D val="0"/>
            <c:spPr>
              <a:pattFill prst="pct50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8"/>
            <c:invertIfNegative val="0"/>
            <c:bubble3D val="0"/>
            <c:spPr>
              <a:pattFill prst="pct50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9"/>
            <c:invertIfNegative val="0"/>
            <c:bubble3D val="0"/>
            <c:spPr>
              <a:pattFill prst="pct50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0"/>
            <c:invertIfNegative val="0"/>
            <c:bubble3D val="0"/>
            <c:spPr>
              <a:pattFill prst="wdDnDiag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1"/>
            <c:invertIfNegative val="0"/>
            <c:bubble3D val="0"/>
            <c:spPr>
              <a:pattFill prst="wdDnDiag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2"/>
            <c:invertIfNegative val="0"/>
            <c:bubble3D val="0"/>
            <c:spPr>
              <a:pattFill prst="wdDnDiag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3"/>
            <c:invertIfNegative val="0"/>
            <c:bubble3D val="0"/>
            <c:spPr>
              <a:pattFill prst="wdDnDiag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4"/>
            <c:invertIfNegative val="0"/>
            <c:bubble3D val="0"/>
            <c:spPr>
              <a:pattFill prst="pct50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5"/>
            <c:invertIfNegative val="0"/>
            <c:bubble3D val="0"/>
            <c:spPr>
              <a:pattFill prst="pct50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6"/>
            <c:invertIfNegative val="0"/>
            <c:bubble3D val="0"/>
            <c:spPr>
              <a:pattFill prst="pct50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7"/>
            <c:invertIfNegative val="0"/>
            <c:bubble3D val="0"/>
            <c:spPr>
              <a:pattFill prst="pct50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8"/>
            <c:invertIfNegative val="0"/>
            <c:bubble3D val="0"/>
            <c:spPr>
              <a:pattFill prst="pct50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9"/>
            <c:invertIfNegative val="0"/>
            <c:bubble3D val="0"/>
            <c:spPr>
              <a:pattFill prst="pct50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40"/>
            <c:invertIfNegative val="0"/>
            <c:bubble3D val="0"/>
            <c:spPr>
              <a:pattFill prst="wdDnDiag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41"/>
            <c:invertIfNegative val="0"/>
            <c:bubble3D val="0"/>
            <c:spPr>
              <a:pattFill prst="wdDnDiag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42"/>
            <c:invertIfNegative val="0"/>
            <c:bubble3D val="0"/>
            <c:spPr>
              <a:pattFill prst="wdDnDiag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43"/>
            <c:invertIfNegative val="0"/>
            <c:bubble3D val="0"/>
            <c:spPr>
              <a:pattFill prst="pct50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44"/>
            <c:invertIfNegative val="0"/>
            <c:bubble3D val="0"/>
            <c:spPr>
              <a:pattFill prst="pct50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45"/>
            <c:invertIfNegative val="0"/>
            <c:bubble3D val="0"/>
            <c:spPr>
              <a:pattFill prst="pct50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46"/>
            <c:invertIfNegative val="0"/>
            <c:bubble3D val="0"/>
            <c:spPr>
              <a:pattFill prst="pct50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47"/>
            <c:invertIfNegative val="0"/>
            <c:bubble3D val="0"/>
            <c:spPr>
              <a:pattFill prst="pct50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48"/>
            <c:invertIfNegative val="0"/>
            <c:bubble3D val="0"/>
            <c:spPr>
              <a:pattFill prst="pct50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49"/>
            <c:invertIfNegative val="0"/>
            <c:bubble3D val="0"/>
            <c:spPr>
              <a:pattFill prst="wdDnDiag">
                <a:fgClr>
                  <a:srgbClr val="FF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50"/>
            <c:invertIfNegative val="0"/>
            <c:bubble3D val="0"/>
            <c:spPr>
              <a:pattFill prst="wdDnDiag">
                <a:fgClr>
                  <a:srgbClr val="FF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51"/>
            <c:invertIfNegative val="0"/>
            <c:bubble3D val="0"/>
            <c:spPr>
              <a:pattFill prst="pct50">
                <a:fgClr>
                  <a:srgbClr val="FF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52"/>
            <c:invertIfNegative val="0"/>
            <c:bubble3D val="0"/>
            <c:spPr>
              <a:pattFill prst="pct50">
                <a:fgClr>
                  <a:srgbClr val="FF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53"/>
            <c:invertIfNegative val="0"/>
            <c:bubble3D val="0"/>
            <c:spPr>
              <a:pattFill prst="pct50">
                <a:fgClr>
                  <a:srgbClr val="FF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54"/>
            <c:invertIfNegative val="0"/>
            <c:bubble3D val="0"/>
            <c:spPr>
              <a:pattFill prst="pct50">
                <a:fgClr>
                  <a:srgbClr val="FF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55"/>
            <c:invertIfNegative val="0"/>
            <c:bubble3D val="0"/>
            <c:spPr>
              <a:pattFill prst="pct50">
                <a:fgClr>
                  <a:srgbClr val="FF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56"/>
            <c:invertIfNegative val="0"/>
            <c:bubble3D val="0"/>
            <c:spPr>
              <a:pattFill prst="wdDnDiag">
                <a:fgClr>
                  <a:srgbClr val="0070C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57"/>
            <c:invertIfNegative val="0"/>
            <c:bubble3D val="0"/>
            <c:spPr>
              <a:pattFill prst="pct50">
                <a:fgClr>
                  <a:srgbClr val="0070C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58"/>
            <c:invertIfNegative val="0"/>
            <c:bubble3D val="0"/>
            <c:spPr>
              <a:pattFill prst="pct50">
                <a:fgClr>
                  <a:srgbClr val="0070C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59"/>
            <c:invertIfNegative val="0"/>
            <c:bubble3D val="0"/>
            <c:spPr>
              <a:pattFill prst="pct50">
                <a:fgClr>
                  <a:srgbClr val="0070C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60"/>
            <c:invertIfNegative val="0"/>
            <c:bubble3D val="0"/>
            <c:spPr>
              <a:pattFill prst="pct50">
                <a:fgClr>
                  <a:srgbClr val="0070C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cat>
            <c:strRef>
              <c:f>'r5(10)_2(4)'!$B$3:$B$63</c:f>
              <c:strCache>
                <c:ptCount val="61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2x1x1</c:v>
                </c:pt>
                <c:pt idx="4">
                  <c:v>1x1x4</c:v>
                </c:pt>
                <c:pt idx="5">
                  <c:v>1x2x2</c:v>
                </c:pt>
                <c:pt idx="6">
                  <c:v>1x4x1</c:v>
                </c:pt>
                <c:pt idx="7">
                  <c:v>2x1x2</c:v>
                </c:pt>
                <c:pt idx="8">
                  <c:v>2x2x1</c:v>
                </c:pt>
                <c:pt idx="9">
                  <c:v>4x1x1</c:v>
                </c:pt>
                <c:pt idx="10">
                  <c:v>1x1x8</c:v>
                </c:pt>
                <c:pt idx="11">
                  <c:v>1x2x4</c:v>
                </c:pt>
                <c:pt idx="12">
                  <c:v>1x4x2</c:v>
                </c:pt>
                <c:pt idx="13">
                  <c:v>1x8x1</c:v>
                </c:pt>
                <c:pt idx="14">
                  <c:v>2x1x4</c:v>
                </c:pt>
                <c:pt idx="15">
                  <c:v>2x2x2</c:v>
                </c:pt>
                <c:pt idx="16">
                  <c:v>2x4x1</c:v>
                </c:pt>
                <c:pt idx="17">
                  <c:v>4x1x2</c:v>
                </c:pt>
                <c:pt idx="18">
                  <c:v>4x2x1</c:v>
                </c:pt>
                <c:pt idx="19">
                  <c:v>8x1x1</c:v>
                </c:pt>
                <c:pt idx="20">
                  <c:v>1x1x16</c:v>
                </c:pt>
                <c:pt idx="21">
                  <c:v>1x2x8</c:v>
                </c:pt>
                <c:pt idx="22">
                  <c:v>1x4x4</c:v>
                </c:pt>
                <c:pt idx="23">
                  <c:v>1x8x2</c:v>
                </c:pt>
                <c:pt idx="24">
                  <c:v>2x1x8</c:v>
                </c:pt>
                <c:pt idx="25">
                  <c:v>2x2x4</c:v>
                </c:pt>
                <c:pt idx="26">
                  <c:v>2x4x2</c:v>
                </c:pt>
                <c:pt idx="27">
                  <c:v>4x1x4</c:v>
                </c:pt>
                <c:pt idx="28">
                  <c:v>4x2x2</c:v>
                </c:pt>
                <c:pt idx="29">
                  <c:v>8x1x2</c:v>
                </c:pt>
                <c:pt idx="30">
                  <c:v>1x1x32</c:v>
                </c:pt>
                <c:pt idx="31">
                  <c:v>1x2x16</c:v>
                </c:pt>
                <c:pt idx="32">
                  <c:v>1x4x8</c:v>
                </c:pt>
                <c:pt idx="33">
                  <c:v>1x8x4</c:v>
                </c:pt>
                <c:pt idx="34">
                  <c:v>2x1x16</c:v>
                </c:pt>
                <c:pt idx="35">
                  <c:v>2x2x8</c:v>
                </c:pt>
                <c:pt idx="36">
                  <c:v>2x4x4</c:v>
                </c:pt>
                <c:pt idx="37">
                  <c:v>4x1x8</c:v>
                </c:pt>
                <c:pt idx="38">
                  <c:v>4x2x4</c:v>
                </c:pt>
                <c:pt idx="39">
                  <c:v>8x1x4</c:v>
                </c:pt>
                <c:pt idx="40">
                  <c:v>1x2x32</c:v>
                </c:pt>
                <c:pt idx="41">
                  <c:v>1x4x16</c:v>
                </c:pt>
                <c:pt idx="42">
                  <c:v>1x8x8</c:v>
                </c:pt>
                <c:pt idx="43">
                  <c:v>2x1x32</c:v>
                </c:pt>
                <c:pt idx="44">
                  <c:v>2x2x16</c:v>
                </c:pt>
                <c:pt idx="45">
                  <c:v>2x4x8</c:v>
                </c:pt>
                <c:pt idx="46">
                  <c:v>4x1x16</c:v>
                </c:pt>
                <c:pt idx="47">
                  <c:v>4x2x8</c:v>
                </c:pt>
                <c:pt idx="48">
                  <c:v>8x1x8</c:v>
                </c:pt>
                <c:pt idx="49">
                  <c:v>1x4x32</c:v>
                </c:pt>
                <c:pt idx="50">
                  <c:v>1x8x16</c:v>
                </c:pt>
                <c:pt idx="51">
                  <c:v>2x2x32</c:v>
                </c:pt>
                <c:pt idx="52">
                  <c:v>2x4x16</c:v>
                </c:pt>
                <c:pt idx="53">
                  <c:v>4x1x32</c:v>
                </c:pt>
                <c:pt idx="54">
                  <c:v>4x2x16</c:v>
                </c:pt>
                <c:pt idx="55">
                  <c:v>8x1x16</c:v>
                </c:pt>
                <c:pt idx="56">
                  <c:v>1x8x32</c:v>
                </c:pt>
                <c:pt idx="57">
                  <c:v>2x4x32</c:v>
                </c:pt>
                <c:pt idx="58">
                  <c:v>4x2x32</c:v>
                </c:pt>
                <c:pt idx="59">
                  <c:v>8x1x32</c:v>
                </c:pt>
                <c:pt idx="60">
                  <c:v>1x8x43</c:v>
                </c:pt>
              </c:strCache>
            </c:strRef>
          </c:cat>
          <c:val>
            <c:numRef>
              <c:f>'r5(10)_2(4)'!$M$3:$M$63</c:f>
              <c:numCache>
                <c:formatCode>General</c:formatCode>
                <c:ptCount val="61"/>
                <c:pt idx="0">
                  <c:v>4.4151400000000001</c:v>
                </c:pt>
                <c:pt idx="1">
                  <c:v>2.6175899999999999</c:v>
                </c:pt>
                <c:pt idx="2">
                  <c:v>2.57192</c:v>
                </c:pt>
                <c:pt idx="3">
                  <c:v>2.24674</c:v>
                </c:pt>
                <c:pt idx="4">
                  <c:v>1.3059099999999999</c:v>
                </c:pt>
                <c:pt idx="5">
                  <c:v>1.41842</c:v>
                </c:pt>
                <c:pt idx="6">
                  <c:v>1.4481900000000001</c:v>
                </c:pt>
                <c:pt idx="7">
                  <c:v>1.2237800000000001</c:v>
                </c:pt>
                <c:pt idx="8">
                  <c:v>1.2256400000000001</c:v>
                </c:pt>
                <c:pt idx="9">
                  <c:v>1.1178300000000001</c:v>
                </c:pt>
                <c:pt idx="10">
                  <c:v>0.65619000000000005</c:v>
                </c:pt>
                <c:pt idx="11">
                  <c:v>0.76217999999999997</c:v>
                </c:pt>
                <c:pt idx="12">
                  <c:v>0.74306000000000005</c:v>
                </c:pt>
                <c:pt idx="13">
                  <c:v>0.72792000000000001</c:v>
                </c:pt>
                <c:pt idx="14">
                  <c:v>0.66803999999999997</c:v>
                </c:pt>
                <c:pt idx="15">
                  <c:v>0.66425999999999996</c:v>
                </c:pt>
                <c:pt idx="16">
                  <c:v>0.72202</c:v>
                </c:pt>
                <c:pt idx="17">
                  <c:v>0.68028999999999995</c:v>
                </c:pt>
                <c:pt idx="18">
                  <c:v>0.69008999999999998</c:v>
                </c:pt>
                <c:pt idx="19">
                  <c:v>1.16031</c:v>
                </c:pt>
                <c:pt idx="20">
                  <c:v>0.34244999999999998</c:v>
                </c:pt>
                <c:pt idx="21">
                  <c:v>0.34198000000000001</c:v>
                </c:pt>
                <c:pt idx="22">
                  <c:v>0.34873999999999999</c:v>
                </c:pt>
                <c:pt idx="23">
                  <c:v>0.34386</c:v>
                </c:pt>
                <c:pt idx="24">
                  <c:v>0.37152000000000002</c:v>
                </c:pt>
                <c:pt idx="25">
                  <c:v>0.37714999999999999</c:v>
                </c:pt>
                <c:pt idx="26">
                  <c:v>0.35106999999999999</c:v>
                </c:pt>
                <c:pt idx="27">
                  <c:v>0.36519000000000001</c:v>
                </c:pt>
                <c:pt idx="28">
                  <c:v>0.36254999999999998</c:v>
                </c:pt>
                <c:pt idx="29">
                  <c:v>0.71770100000000003</c:v>
                </c:pt>
                <c:pt idx="30">
                  <c:v>0.17788000000000001</c:v>
                </c:pt>
                <c:pt idx="31">
                  <c:v>0.17817</c:v>
                </c:pt>
                <c:pt idx="32">
                  <c:v>0.17960999999999999</c:v>
                </c:pt>
                <c:pt idx="33">
                  <c:v>0.17732000000000001</c:v>
                </c:pt>
                <c:pt idx="34">
                  <c:v>0.20966000000000001</c:v>
                </c:pt>
                <c:pt idx="35">
                  <c:v>0.21126</c:v>
                </c:pt>
                <c:pt idx="36">
                  <c:v>0.19897999999999999</c:v>
                </c:pt>
                <c:pt idx="37">
                  <c:v>0.19087000000000001</c:v>
                </c:pt>
                <c:pt idx="38">
                  <c:v>0.19081000000000001</c:v>
                </c:pt>
                <c:pt idx="39">
                  <c:v>0.35650999999999999</c:v>
                </c:pt>
                <c:pt idx="40">
                  <c:v>9.2730000000000007E-2</c:v>
                </c:pt>
                <c:pt idx="41">
                  <c:v>9.1759999999999994E-2</c:v>
                </c:pt>
                <c:pt idx="42">
                  <c:v>9.2469999999999997E-2</c:v>
                </c:pt>
                <c:pt idx="43">
                  <c:v>0.13159000000000001</c:v>
                </c:pt>
                <c:pt idx="44">
                  <c:v>0.12436</c:v>
                </c:pt>
                <c:pt idx="45">
                  <c:v>0.11070000000000001</c:v>
                </c:pt>
                <c:pt idx="46">
                  <c:v>9.7659999999999997E-2</c:v>
                </c:pt>
                <c:pt idx="47">
                  <c:v>9.7449999999999995E-2</c:v>
                </c:pt>
                <c:pt idx="48">
                  <c:v>0.20921999999999999</c:v>
                </c:pt>
                <c:pt idx="49">
                  <c:v>5.1589999999999997E-2</c:v>
                </c:pt>
                <c:pt idx="50">
                  <c:v>5.3359999999999998E-2</c:v>
                </c:pt>
                <c:pt idx="51">
                  <c:v>6.3579999999999998E-2</c:v>
                </c:pt>
                <c:pt idx="52">
                  <c:v>7.6759999999999995E-2</c:v>
                </c:pt>
                <c:pt idx="53">
                  <c:v>5.9839999999999997E-2</c:v>
                </c:pt>
                <c:pt idx="54">
                  <c:v>5.9240000000000001E-2</c:v>
                </c:pt>
                <c:pt idx="55">
                  <c:v>0.10238</c:v>
                </c:pt>
                <c:pt idx="56">
                  <c:v>4.5100000000000001E-2</c:v>
                </c:pt>
                <c:pt idx="57">
                  <c:v>7.2599999999999998E-2</c:v>
                </c:pt>
                <c:pt idx="58">
                  <c:v>5.16E-2</c:v>
                </c:pt>
                <c:pt idx="59">
                  <c:v>5.9859999999999997E-2</c:v>
                </c:pt>
                <c:pt idx="60">
                  <c:v>0.17133000000000001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17553472"/>
        <c:axId val="-2017541504"/>
      </c:barChart>
      <c:catAx>
        <c:axId val="-20175534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41504"/>
        <c:crosses val="autoZero"/>
        <c:auto val="1"/>
        <c:lblAlgn val="ctr"/>
        <c:lblOffset val="100"/>
        <c:noMultiLvlLbl val="0"/>
      </c:catAx>
      <c:valAx>
        <c:axId val="-20175415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(hours)</a:t>
                </a:r>
              </a:p>
            </c:rich>
          </c:tx>
          <c:layout>
            <c:manualLayout>
              <c:xMode val="edge"/>
              <c:yMode val="edge"/>
              <c:x val="6.466214031684449E-3"/>
              <c:y val="7.5037408637411212E-3"/>
            </c:manualLayout>
          </c:layout>
          <c:overlay val="0"/>
          <c:spPr>
            <a:solidFill>
              <a:sysClr val="window" lastClr="FFFFFF"/>
            </a:solidFill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5347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Region 5(10)_2(4) 12579 Points 4 Clusters - OMPI-1.7.5rc5</a:t>
            </a:r>
            <a:r>
              <a:rPr lang="en-US" baseline="0" dirty="0"/>
              <a:t> Performance</a:t>
            </a:r>
            <a:endParaRPr lang="en-US" dirty="0"/>
          </a:p>
        </c:rich>
      </c:tx>
      <c:layout>
        <c:manualLayout>
          <c:xMode val="edge"/>
          <c:yMode val="edge"/>
          <c:x val="0.52260825957549351"/>
          <c:y val="4.27041539870118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7815711209854547E-2"/>
          <c:y val="1.6723424112986943E-2"/>
          <c:w val="0.96200725529656184"/>
          <c:h val="0.8798059909437754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'r5(10)_2(4)'!$K$3</c:f>
              <c:strCache>
                <c:ptCount val="1"/>
                <c:pt idx="0">
                  <c:v>OMPI-1.7.5rc5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DnDiag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pattFill prst="wdDnDiag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pattFill prst="wdDnDiag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pattFill prst="wdDnDiag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pattFill prst="pct50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pattFill prst="pct50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pattFill prst="pct50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pattFill prst="pct50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pattFill prst="pct50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pattFill prst="pct50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pattFill prst="wdDnDiag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pattFill prst="wdDnDiag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2"/>
            <c:invertIfNegative val="0"/>
            <c:bubble3D val="0"/>
            <c:spPr>
              <a:pattFill prst="wdDnDiag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3"/>
            <c:invertIfNegative val="0"/>
            <c:bubble3D val="0"/>
            <c:spPr>
              <a:pattFill prst="wdDnDiag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4"/>
            <c:invertIfNegative val="0"/>
            <c:bubble3D val="0"/>
            <c:spPr>
              <a:pattFill prst="pct50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5"/>
            <c:invertIfNegative val="0"/>
            <c:bubble3D val="0"/>
            <c:spPr>
              <a:pattFill prst="pct50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6"/>
            <c:invertIfNegative val="0"/>
            <c:bubble3D val="0"/>
            <c:spPr>
              <a:pattFill prst="pct50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7"/>
            <c:invertIfNegative val="0"/>
            <c:bubble3D val="0"/>
            <c:spPr>
              <a:pattFill prst="pct50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8"/>
            <c:invertIfNegative val="0"/>
            <c:bubble3D val="0"/>
            <c:spPr>
              <a:pattFill prst="pct50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19"/>
            <c:invertIfNegative val="0"/>
            <c:bubble3D val="0"/>
            <c:spPr>
              <a:pattFill prst="pct50">
                <a:fgClr>
                  <a:srgbClr val="00B0F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0"/>
            <c:invertIfNegative val="0"/>
            <c:bubble3D val="0"/>
            <c:spPr>
              <a:pattFill prst="wdDnDiag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1"/>
            <c:invertIfNegative val="0"/>
            <c:bubble3D val="0"/>
            <c:spPr>
              <a:pattFill prst="wdDnDiag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2"/>
            <c:invertIfNegative val="0"/>
            <c:bubble3D val="0"/>
            <c:spPr>
              <a:pattFill prst="wdDnDiag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3"/>
            <c:invertIfNegative val="0"/>
            <c:bubble3D val="0"/>
            <c:spPr>
              <a:pattFill prst="pct50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4"/>
            <c:invertIfNegative val="0"/>
            <c:bubble3D val="0"/>
            <c:spPr>
              <a:pattFill prst="pct50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5"/>
            <c:invertIfNegative val="0"/>
            <c:bubble3D val="0"/>
            <c:spPr>
              <a:pattFill prst="pct50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6"/>
            <c:invertIfNegative val="0"/>
            <c:bubble3D val="0"/>
            <c:spPr>
              <a:pattFill prst="pct50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7"/>
            <c:invertIfNegative val="0"/>
            <c:bubble3D val="0"/>
            <c:spPr>
              <a:pattFill prst="pct50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8"/>
            <c:invertIfNegative val="0"/>
            <c:bubble3D val="0"/>
            <c:spPr>
              <a:pattFill prst="pct50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29"/>
            <c:invertIfNegative val="0"/>
            <c:bubble3D val="0"/>
            <c:spPr>
              <a:pattFill prst="wdDnDiag">
                <a:fgClr>
                  <a:srgbClr val="FF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0"/>
            <c:invertIfNegative val="0"/>
            <c:bubble3D val="0"/>
            <c:spPr>
              <a:pattFill prst="wdDnDiag">
                <a:fgClr>
                  <a:srgbClr val="FF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1"/>
            <c:invertIfNegative val="0"/>
            <c:bubble3D val="0"/>
            <c:spPr>
              <a:pattFill prst="pct50">
                <a:fgClr>
                  <a:srgbClr val="FF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2"/>
            <c:invertIfNegative val="0"/>
            <c:bubble3D val="0"/>
            <c:spPr>
              <a:pattFill prst="pct50">
                <a:fgClr>
                  <a:srgbClr val="FF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3"/>
            <c:invertIfNegative val="0"/>
            <c:bubble3D val="0"/>
            <c:spPr>
              <a:pattFill prst="pct50">
                <a:fgClr>
                  <a:srgbClr val="FF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4"/>
            <c:invertIfNegative val="0"/>
            <c:bubble3D val="0"/>
            <c:spPr>
              <a:pattFill prst="pct50">
                <a:fgClr>
                  <a:srgbClr val="FF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5"/>
            <c:invertIfNegative val="0"/>
            <c:bubble3D val="0"/>
            <c:spPr>
              <a:pattFill prst="pct50">
                <a:fgClr>
                  <a:srgbClr val="FF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6"/>
            <c:invertIfNegative val="0"/>
            <c:bubble3D val="0"/>
            <c:spPr>
              <a:pattFill prst="wdDnDiag">
                <a:fgClr>
                  <a:srgbClr val="0070C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7"/>
            <c:invertIfNegative val="0"/>
            <c:bubble3D val="0"/>
            <c:spPr>
              <a:pattFill prst="pct50">
                <a:fgClr>
                  <a:srgbClr val="0070C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8"/>
            <c:invertIfNegative val="0"/>
            <c:bubble3D val="0"/>
            <c:spPr>
              <a:pattFill prst="pct50">
                <a:fgClr>
                  <a:srgbClr val="0070C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dPt>
            <c:idx val="39"/>
            <c:invertIfNegative val="0"/>
            <c:bubble3D val="0"/>
            <c:spPr>
              <a:pattFill prst="pct50">
                <a:fgClr>
                  <a:srgbClr val="0070C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  <a:effectLst/>
            </c:spPr>
          </c:dPt>
          <c:cat>
            <c:strRef>
              <c:f>'r5(10)_2(4)'!$B$23:$B$62</c:f>
              <c:strCache>
                <c:ptCount val="40"/>
                <c:pt idx="0">
                  <c:v>1x1x16</c:v>
                </c:pt>
                <c:pt idx="1">
                  <c:v>1x2x8</c:v>
                </c:pt>
                <c:pt idx="2">
                  <c:v>1x4x4</c:v>
                </c:pt>
                <c:pt idx="3">
                  <c:v>1x8x2</c:v>
                </c:pt>
                <c:pt idx="4">
                  <c:v>2x1x8</c:v>
                </c:pt>
                <c:pt idx="5">
                  <c:v>2x2x4</c:v>
                </c:pt>
                <c:pt idx="6">
                  <c:v>2x4x2</c:v>
                </c:pt>
                <c:pt idx="7">
                  <c:v>4x1x4</c:v>
                </c:pt>
                <c:pt idx="8">
                  <c:v>4x2x2</c:v>
                </c:pt>
                <c:pt idx="9">
                  <c:v>8x1x2</c:v>
                </c:pt>
                <c:pt idx="10">
                  <c:v>1x1x32</c:v>
                </c:pt>
                <c:pt idx="11">
                  <c:v>1x2x16</c:v>
                </c:pt>
                <c:pt idx="12">
                  <c:v>1x4x8</c:v>
                </c:pt>
                <c:pt idx="13">
                  <c:v>1x8x4</c:v>
                </c:pt>
                <c:pt idx="14">
                  <c:v>2x1x16</c:v>
                </c:pt>
                <c:pt idx="15">
                  <c:v>2x2x8</c:v>
                </c:pt>
                <c:pt idx="16">
                  <c:v>2x4x4</c:v>
                </c:pt>
                <c:pt idx="17">
                  <c:v>4x1x8</c:v>
                </c:pt>
                <c:pt idx="18">
                  <c:v>4x2x4</c:v>
                </c:pt>
                <c:pt idx="19">
                  <c:v>8x1x4</c:v>
                </c:pt>
                <c:pt idx="20">
                  <c:v>1x2x32</c:v>
                </c:pt>
                <c:pt idx="21">
                  <c:v>1x4x16</c:v>
                </c:pt>
                <c:pt idx="22">
                  <c:v>1x8x8</c:v>
                </c:pt>
                <c:pt idx="23">
                  <c:v>2x1x32</c:v>
                </c:pt>
                <c:pt idx="24">
                  <c:v>2x2x16</c:v>
                </c:pt>
                <c:pt idx="25">
                  <c:v>2x4x8</c:v>
                </c:pt>
                <c:pt idx="26">
                  <c:v>4x1x16</c:v>
                </c:pt>
                <c:pt idx="27">
                  <c:v>4x2x8</c:v>
                </c:pt>
                <c:pt idx="28">
                  <c:v>8x1x8</c:v>
                </c:pt>
                <c:pt idx="29">
                  <c:v>1x4x32</c:v>
                </c:pt>
                <c:pt idx="30">
                  <c:v>1x8x16</c:v>
                </c:pt>
                <c:pt idx="31">
                  <c:v>2x2x32</c:v>
                </c:pt>
                <c:pt idx="32">
                  <c:v>2x4x16</c:v>
                </c:pt>
                <c:pt idx="33">
                  <c:v>4x1x32</c:v>
                </c:pt>
                <c:pt idx="34">
                  <c:v>4x2x16</c:v>
                </c:pt>
                <c:pt idx="35">
                  <c:v>8x1x16</c:v>
                </c:pt>
                <c:pt idx="36">
                  <c:v>1x8x32</c:v>
                </c:pt>
                <c:pt idx="37">
                  <c:v>2x4x32</c:v>
                </c:pt>
                <c:pt idx="38">
                  <c:v>4x2x32</c:v>
                </c:pt>
                <c:pt idx="39">
                  <c:v>8x1x32</c:v>
                </c:pt>
              </c:strCache>
            </c:strRef>
          </c:cat>
          <c:val>
            <c:numRef>
              <c:f>'r5(10)_2(4)'!$M$23:$M$62</c:f>
              <c:numCache>
                <c:formatCode>General</c:formatCode>
                <c:ptCount val="40"/>
                <c:pt idx="0">
                  <c:v>0.34244999999999998</c:v>
                </c:pt>
                <c:pt idx="1">
                  <c:v>0.34198000000000001</c:v>
                </c:pt>
                <c:pt idx="2">
                  <c:v>0.34873999999999999</c:v>
                </c:pt>
                <c:pt idx="3">
                  <c:v>0.34386</c:v>
                </c:pt>
                <c:pt idx="4">
                  <c:v>0.37152000000000002</c:v>
                </c:pt>
                <c:pt idx="5">
                  <c:v>0.37714999999999999</c:v>
                </c:pt>
                <c:pt idx="6">
                  <c:v>0.35106999999999999</c:v>
                </c:pt>
                <c:pt idx="7">
                  <c:v>0.36519000000000001</c:v>
                </c:pt>
                <c:pt idx="8">
                  <c:v>0.36254999999999998</c:v>
                </c:pt>
                <c:pt idx="9">
                  <c:v>0.71770100000000003</c:v>
                </c:pt>
                <c:pt idx="10">
                  <c:v>0.17788000000000001</c:v>
                </c:pt>
                <c:pt idx="11">
                  <c:v>0.17817</c:v>
                </c:pt>
                <c:pt idx="12">
                  <c:v>0.17960999999999999</c:v>
                </c:pt>
                <c:pt idx="13">
                  <c:v>0.17732000000000001</c:v>
                </c:pt>
                <c:pt idx="14">
                  <c:v>0.20966000000000001</c:v>
                </c:pt>
                <c:pt idx="15">
                  <c:v>0.21126</c:v>
                </c:pt>
                <c:pt idx="16">
                  <c:v>0.19897999999999999</c:v>
                </c:pt>
                <c:pt idx="17">
                  <c:v>0.19087000000000001</c:v>
                </c:pt>
                <c:pt idx="18">
                  <c:v>0.19081000000000001</c:v>
                </c:pt>
                <c:pt idx="19">
                  <c:v>0.35650999999999999</c:v>
                </c:pt>
                <c:pt idx="20">
                  <c:v>9.2730000000000007E-2</c:v>
                </c:pt>
                <c:pt idx="21">
                  <c:v>9.1759999999999994E-2</c:v>
                </c:pt>
                <c:pt idx="22">
                  <c:v>9.2469999999999997E-2</c:v>
                </c:pt>
                <c:pt idx="23">
                  <c:v>0.13159000000000001</c:v>
                </c:pt>
                <c:pt idx="24">
                  <c:v>0.12436</c:v>
                </c:pt>
                <c:pt idx="25">
                  <c:v>0.11070000000000001</c:v>
                </c:pt>
                <c:pt idx="26">
                  <c:v>9.7659999999999997E-2</c:v>
                </c:pt>
                <c:pt idx="27">
                  <c:v>9.7449999999999995E-2</c:v>
                </c:pt>
                <c:pt idx="28">
                  <c:v>0.20921999999999999</c:v>
                </c:pt>
                <c:pt idx="29">
                  <c:v>5.1589999999999997E-2</c:v>
                </c:pt>
                <c:pt idx="30">
                  <c:v>5.3359999999999998E-2</c:v>
                </c:pt>
                <c:pt idx="31">
                  <c:v>6.3579999999999998E-2</c:v>
                </c:pt>
                <c:pt idx="32">
                  <c:v>7.6759999999999995E-2</c:v>
                </c:pt>
                <c:pt idx="33">
                  <c:v>5.9839999999999997E-2</c:v>
                </c:pt>
                <c:pt idx="34">
                  <c:v>5.9240000000000001E-2</c:v>
                </c:pt>
                <c:pt idx="35">
                  <c:v>0.10238</c:v>
                </c:pt>
                <c:pt idx="36">
                  <c:v>4.5100000000000001E-2</c:v>
                </c:pt>
                <c:pt idx="37">
                  <c:v>7.2599999999999998E-2</c:v>
                </c:pt>
                <c:pt idx="38">
                  <c:v>5.16E-2</c:v>
                </c:pt>
                <c:pt idx="39">
                  <c:v>5.9859999999999997E-2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17552928"/>
        <c:axId val="-2017551296"/>
      </c:barChart>
      <c:catAx>
        <c:axId val="-2017552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51296"/>
        <c:crosses val="autoZero"/>
        <c:auto val="1"/>
        <c:lblAlgn val="ctr"/>
        <c:lblOffset val="100"/>
        <c:noMultiLvlLbl val="0"/>
      </c:catAx>
      <c:valAx>
        <c:axId val="-20175512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(hours)</a:t>
                </a:r>
              </a:p>
            </c:rich>
          </c:tx>
          <c:layout>
            <c:manualLayout>
              <c:xMode val="edge"/>
              <c:yMode val="edge"/>
              <c:x val="1.8859025959523481E-3"/>
              <c:y val="5.1142541537087189E-3"/>
            </c:manualLayout>
          </c:layout>
          <c:overlay val="0"/>
          <c:spPr>
            <a:solidFill>
              <a:sysClr val="window" lastClr="FFFFFF"/>
            </a:solidFill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5292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Region 5(10)_2(4) 12579 Points 4 Clusters - OMPI-1.7.5rc5 Speedup</a:t>
            </a:r>
          </a:p>
        </c:rich>
      </c:tx>
      <c:layout>
        <c:manualLayout>
          <c:xMode val="edge"/>
          <c:yMode val="edge"/>
          <c:x val="5.0260468301410677E-2"/>
          <c:y val="7.1557648830115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170964924697024E-2"/>
          <c:y val="3.4299437886964788E-2"/>
          <c:w val="0.95803801901785157"/>
          <c:h val="0.79213178615628987"/>
        </c:manualLayout>
      </c:layout>
      <c:lineChart>
        <c:grouping val="standard"/>
        <c:varyColors val="0"/>
        <c:ser>
          <c:idx val="1"/>
          <c:order val="0"/>
          <c:tx>
            <c:v>Series1</c:v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'r5(10)_2(4)'!$B$3:$B$62</c:f>
              <c:strCache>
                <c:ptCount val="60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2x1x1</c:v>
                </c:pt>
                <c:pt idx="4">
                  <c:v>1x1x4</c:v>
                </c:pt>
                <c:pt idx="5">
                  <c:v>1x2x2</c:v>
                </c:pt>
                <c:pt idx="6">
                  <c:v>1x4x1</c:v>
                </c:pt>
                <c:pt idx="7">
                  <c:v>2x1x2</c:v>
                </c:pt>
                <c:pt idx="8">
                  <c:v>2x2x1</c:v>
                </c:pt>
                <c:pt idx="9">
                  <c:v>4x1x1</c:v>
                </c:pt>
                <c:pt idx="10">
                  <c:v>1x1x8</c:v>
                </c:pt>
                <c:pt idx="11">
                  <c:v>1x2x4</c:v>
                </c:pt>
                <c:pt idx="12">
                  <c:v>1x4x2</c:v>
                </c:pt>
                <c:pt idx="13">
                  <c:v>1x8x1</c:v>
                </c:pt>
                <c:pt idx="14">
                  <c:v>2x1x4</c:v>
                </c:pt>
                <c:pt idx="15">
                  <c:v>2x2x2</c:v>
                </c:pt>
                <c:pt idx="16">
                  <c:v>2x4x1</c:v>
                </c:pt>
                <c:pt idx="17">
                  <c:v>4x1x2</c:v>
                </c:pt>
                <c:pt idx="18">
                  <c:v>4x2x1</c:v>
                </c:pt>
                <c:pt idx="19">
                  <c:v>8x1x1</c:v>
                </c:pt>
                <c:pt idx="20">
                  <c:v>1x1x16</c:v>
                </c:pt>
                <c:pt idx="21">
                  <c:v>1x2x8</c:v>
                </c:pt>
                <c:pt idx="22">
                  <c:v>1x4x4</c:v>
                </c:pt>
                <c:pt idx="23">
                  <c:v>1x8x2</c:v>
                </c:pt>
                <c:pt idx="24">
                  <c:v>2x1x8</c:v>
                </c:pt>
                <c:pt idx="25">
                  <c:v>2x2x4</c:v>
                </c:pt>
                <c:pt idx="26">
                  <c:v>2x4x2</c:v>
                </c:pt>
                <c:pt idx="27">
                  <c:v>4x1x4</c:v>
                </c:pt>
                <c:pt idx="28">
                  <c:v>4x2x2</c:v>
                </c:pt>
                <c:pt idx="29">
                  <c:v>8x1x2</c:v>
                </c:pt>
                <c:pt idx="30">
                  <c:v>1x1x32</c:v>
                </c:pt>
                <c:pt idx="31">
                  <c:v>1x2x16</c:v>
                </c:pt>
                <c:pt idx="32">
                  <c:v>1x4x8</c:v>
                </c:pt>
                <c:pt idx="33">
                  <c:v>1x8x4</c:v>
                </c:pt>
                <c:pt idx="34">
                  <c:v>2x1x16</c:v>
                </c:pt>
                <c:pt idx="35">
                  <c:v>2x2x8</c:v>
                </c:pt>
                <c:pt idx="36">
                  <c:v>2x4x4</c:v>
                </c:pt>
                <c:pt idx="37">
                  <c:v>4x1x8</c:v>
                </c:pt>
                <c:pt idx="38">
                  <c:v>4x2x4</c:v>
                </c:pt>
                <c:pt idx="39">
                  <c:v>8x1x4</c:v>
                </c:pt>
                <c:pt idx="40">
                  <c:v>1x2x32</c:v>
                </c:pt>
                <c:pt idx="41">
                  <c:v>1x4x16</c:v>
                </c:pt>
                <c:pt idx="42">
                  <c:v>1x8x8</c:v>
                </c:pt>
                <c:pt idx="43">
                  <c:v>2x1x32</c:v>
                </c:pt>
                <c:pt idx="44">
                  <c:v>2x2x16</c:v>
                </c:pt>
                <c:pt idx="45">
                  <c:v>2x4x8</c:v>
                </c:pt>
                <c:pt idx="46">
                  <c:v>4x1x16</c:v>
                </c:pt>
                <c:pt idx="47">
                  <c:v>4x2x8</c:v>
                </c:pt>
                <c:pt idx="48">
                  <c:v>8x1x8</c:v>
                </c:pt>
                <c:pt idx="49">
                  <c:v>1x4x32</c:v>
                </c:pt>
                <c:pt idx="50">
                  <c:v>1x8x16</c:v>
                </c:pt>
                <c:pt idx="51">
                  <c:v>2x2x32</c:v>
                </c:pt>
                <c:pt idx="52">
                  <c:v>2x4x16</c:v>
                </c:pt>
                <c:pt idx="53">
                  <c:v>4x1x32</c:v>
                </c:pt>
                <c:pt idx="54">
                  <c:v>4x2x16</c:v>
                </c:pt>
                <c:pt idx="55">
                  <c:v>8x1x16</c:v>
                </c:pt>
                <c:pt idx="56">
                  <c:v>1x8x32</c:v>
                </c:pt>
                <c:pt idx="57">
                  <c:v>2x4x32</c:v>
                </c:pt>
                <c:pt idx="58">
                  <c:v>4x2x32</c:v>
                </c:pt>
                <c:pt idx="59">
                  <c:v>8x1x32</c:v>
                </c:pt>
              </c:strCache>
            </c:strRef>
          </c:cat>
          <c:val>
            <c:numRef>
              <c:f>'r5(10)_2(4)'!$N$3:$N$62</c:f>
              <c:numCache>
                <c:formatCode>General</c:formatCode>
                <c:ptCount val="60"/>
                <c:pt idx="0">
                  <c:v>1</c:v>
                </c:pt>
                <c:pt idx="1">
                  <c:v>1.6867194633231333</c:v>
                </c:pt>
                <c:pt idx="2">
                  <c:v>1.7166708140222091</c:v>
                </c:pt>
                <c:pt idx="3">
                  <c:v>1.965131701932578</c:v>
                </c:pt>
                <c:pt idx="4">
                  <c:v>3.38089148563071</c:v>
                </c:pt>
                <c:pt idx="5">
                  <c:v>3.1127169667658379</c:v>
                </c:pt>
                <c:pt idx="6">
                  <c:v>3.0487297937425337</c:v>
                </c:pt>
                <c:pt idx="7">
                  <c:v>3.6077889816797133</c:v>
                </c:pt>
                <c:pt idx="8">
                  <c:v>3.6023138931497014</c:v>
                </c:pt>
                <c:pt idx="9">
                  <c:v>3.9497419106662011</c:v>
                </c:pt>
                <c:pt idx="10">
                  <c:v>6.7284475533001107</c:v>
                </c:pt>
                <c:pt idx="11">
                  <c:v>5.7927786087275974</c:v>
                </c:pt>
                <c:pt idx="12">
                  <c:v>5.9418351142572599</c:v>
                </c:pt>
                <c:pt idx="13">
                  <c:v>6.0654192768436088</c:v>
                </c:pt>
                <c:pt idx="14">
                  <c:v>6.6090952637566618</c:v>
                </c:pt>
                <c:pt idx="15">
                  <c:v>6.6467046036190656</c:v>
                </c:pt>
                <c:pt idx="16">
                  <c:v>6.1149829644608182</c:v>
                </c:pt>
                <c:pt idx="17">
                  <c:v>6.4900851107615871</c:v>
                </c:pt>
                <c:pt idx="18">
                  <c:v>6.3979191119998839</c:v>
                </c:pt>
                <c:pt idx="19">
                  <c:v>3.8051382820108421</c:v>
                </c:pt>
                <c:pt idx="20">
                  <c:v>12.89280186888597</c:v>
                </c:pt>
                <c:pt idx="21">
                  <c:v>12.910521083104275</c:v>
                </c:pt>
                <c:pt idx="22">
                  <c:v>12.660262659861216</c:v>
                </c:pt>
                <c:pt idx="23">
                  <c:v>12.839934857209329</c:v>
                </c:pt>
                <c:pt idx="24">
                  <c:v>11.883990094745908</c:v>
                </c:pt>
                <c:pt idx="25">
                  <c:v>11.706588890361926</c:v>
                </c:pt>
                <c:pt idx="26">
                  <c:v>12.576238357022817</c:v>
                </c:pt>
                <c:pt idx="27">
                  <c:v>12.089980558065664</c:v>
                </c:pt>
                <c:pt idx="28">
                  <c:v>12.178016825265482</c:v>
                </c:pt>
                <c:pt idx="29">
                  <c:v>6.1517818701659879</c:v>
                </c:pt>
                <c:pt idx="30">
                  <c:v>24.820890487969418</c:v>
                </c:pt>
                <c:pt idx="31">
                  <c:v>24.780490542740079</c:v>
                </c:pt>
                <c:pt idx="32">
                  <c:v>24.581816157229554</c:v>
                </c:pt>
                <c:pt idx="33">
                  <c:v>24.899278141213625</c:v>
                </c:pt>
                <c:pt idx="34">
                  <c:v>21.058571019746253</c:v>
                </c:pt>
                <c:pt idx="35">
                  <c:v>20.899081700274543</c:v>
                </c:pt>
                <c:pt idx="36">
                  <c:v>22.188863202331895</c:v>
                </c:pt>
                <c:pt idx="37">
                  <c:v>23.131660292345575</c:v>
                </c:pt>
                <c:pt idx="38">
                  <c:v>23.13893401813322</c:v>
                </c:pt>
                <c:pt idx="39">
                  <c:v>12.384337045244173</c:v>
                </c:pt>
                <c:pt idx="40">
                  <c:v>47.612854523886547</c:v>
                </c:pt>
                <c:pt idx="41">
                  <c:v>48.116172624237144</c:v>
                </c:pt>
                <c:pt idx="42">
                  <c:v>47.746728668757434</c:v>
                </c:pt>
                <c:pt idx="43">
                  <c:v>33.55224561136864</c:v>
                </c:pt>
                <c:pt idx="44">
                  <c:v>35.502894821486009</c:v>
                </c:pt>
                <c:pt idx="45">
                  <c:v>39.883830171635047</c:v>
                </c:pt>
                <c:pt idx="46">
                  <c:v>45.209297562973582</c:v>
                </c:pt>
                <c:pt idx="47">
                  <c:v>45.306721395587481</c:v>
                </c:pt>
                <c:pt idx="48">
                  <c:v>21.10285823535035</c:v>
                </c:pt>
                <c:pt idx="49">
                  <c:v>85.58131420817989</c:v>
                </c:pt>
                <c:pt idx="50">
                  <c:v>82.742503748125941</c:v>
                </c:pt>
                <c:pt idx="51">
                  <c:v>69.442277445737659</c:v>
                </c:pt>
                <c:pt idx="52">
                  <c:v>57.51875977071392</c:v>
                </c:pt>
                <c:pt idx="53">
                  <c:v>73.782419786096256</c:v>
                </c:pt>
                <c:pt idx="54">
                  <c:v>74.529709655638086</c:v>
                </c:pt>
                <c:pt idx="55">
                  <c:v>43.125024418831806</c:v>
                </c:pt>
                <c:pt idx="56">
                  <c:v>97.896674057649662</c:v>
                </c:pt>
                <c:pt idx="57">
                  <c:v>60.814600550964187</c:v>
                </c:pt>
                <c:pt idx="58">
                  <c:v>85.564728682170539</c:v>
                </c:pt>
                <c:pt idx="59">
                  <c:v>73.75776812562647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7564352"/>
        <c:axId val="-2017547488"/>
      </c:lineChart>
      <c:catAx>
        <c:axId val="-2017564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47488"/>
        <c:crosses val="autoZero"/>
        <c:auto val="1"/>
        <c:lblAlgn val="ctr"/>
        <c:lblOffset val="100"/>
        <c:noMultiLvlLbl val="0"/>
      </c:catAx>
      <c:valAx>
        <c:axId val="-2017547488"/>
        <c:scaling>
          <c:orientation val="minMax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6435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864603791572706E-2"/>
          <c:y val="2.0922013461188643E-2"/>
          <c:w val="0.88576606871509478"/>
          <c:h val="0.84299285505978416"/>
        </c:manualLayout>
      </c:layout>
      <c:lineChart>
        <c:grouping val="standard"/>
        <c:varyColors val="0"/>
        <c:ser>
          <c:idx val="0"/>
          <c:order val="0"/>
          <c:tx>
            <c:v>OMPI-trunk C Madrid</c:v>
          </c:tx>
          <c:spPr>
            <a:ln w="127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square"/>
            <c:size val="8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SendAndRecv!$A$3:$A$24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SendAndRecv!$C$3:$C$24</c:f>
              <c:numCache>
                <c:formatCode>General</c:formatCode>
                <c:ptCount val="22"/>
                <c:pt idx="0">
                  <c:v>50.04</c:v>
                </c:pt>
                <c:pt idx="1">
                  <c:v>50.03</c:v>
                </c:pt>
                <c:pt idx="2">
                  <c:v>58.51</c:v>
                </c:pt>
                <c:pt idx="3">
                  <c:v>61.41</c:v>
                </c:pt>
                <c:pt idx="4">
                  <c:v>61.49</c:v>
                </c:pt>
                <c:pt idx="5">
                  <c:v>56.18</c:v>
                </c:pt>
                <c:pt idx="6">
                  <c:v>50.35</c:v>
                </c:pt>
                <c:pt idx="7">
                  <c:v>50</c:v>
                </c:pt>
                <c:pt idx="8">
                  <c:v>58.14</c:v>
                </c:pt>
                <c:pt idx="9">
                  <c:v>54.54</c:v>
                </c:pt>
                <c:pt idx="10">
                  <c:v>74.72</c:v>
                </c:pt>
                <c:pt idx="11">
                  <c:v>80.87</c:v>
                </c:pt>
                <c:pt idx="12">
                  <c:v>123.57</c:v>
                </c:pt>
                <c:pt idx="13">
                  <c:v>148.5</c:v>
                </c:pt>
                <c:pt idx="14">
                  <c:v>223.14</c:v>
                </c:pt>
                <c:pt idx="15">
                  <c:v>373.92</c:v>
                </c:pt>
                <c:pt idx="16">
                  <c:v>440.27</c:v>
                </c:pt>
                <c:pt idx="17">
                  <c:v>817.02</c:v>
                </c:pt>
                <c:pt idx="18">
                  <c:v>960.48</c:v>
                </c:pt>
                <c:pt idx="19">
                  <c:v>1490.81</c:v>
                </c:pt>
                <c:pt idx="20">
                  <c:v>2716.79</c:v>
                </c:pt>
                <c:pt idx="21">
                  <c:v>5027.3100000000004</c:v>
                </c:pt>
              </c:numCache>
            </c:numRef>
          </c:val>
          <c:smooth val="0"/>
        </c:ser>
        <c:ser>
          <c:idx val="1"/>
          <c:order val="1"/>
          <c:tx>
            <c:v>OMPI-trunk Java Madrid</c:v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SendAndRecv!$A$3:$A$24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SendAndRecv!$D$3:$D$24</c:f>
              <c:numCache>
                <c:formatCode>General</c:formatCode>
                <c:ptCount val="22"/>
                <c:pt idx="0">
                  <c:v>50.3</c:v>
                </c:pt>
                <c:pt idx="1">
                  <c:v>55.41</c:v>
                </c:pt>
                <c:pt idx="2">
                  <c:v>61.12</c:v>
                </c:pt>
                <c:pt idx="3">
                  <c:v>62.27</c:v>
                </c:pt>
                <c:pt idx="4">
                  <c:v>60.81</c:v>
                </c:pt>
                <c:pt idx="5">
                  <c:v>51.34</c:v>
                </c:pt>
                <c:pt idx="6">
                  <c:v>50.02</c:v>
                </c:pt>
                <c:pt idx="7">
                  <c:v>54.67</c:v>
                </c:pt>
                <c:pt idx="8">
                  <c:v>59.01</c:v>
                </c:pt>
                <c:pt idx="9">
                  <c:v>57.06</c:v>
                </c:pt>
                <c:pt idx="10">
                  <c:v>72.48</c:v>
                </c:pt>
                <c:pt idx="11">
                  <c:v>84.22</c:v>
                </c:pt>
                <c:pt idx="12">
                  <c:v>99.79</c:v>
                </c:pt>
                <c:pt idx="13">
                  <c:v>124.98</c:v>
                </c:pt>
                <c:pt idx="14">
                  <c:v>164.11</c:v>
                </c:pt>
                <c:pt idx="15">
                  <c:v>265.67</c:v>
                </c:pt>
                <c:pt idx="16">
                  <c:v>441.96</c:v>
                </c:pt>
                <c:pt idx="17">
                  <c:v>822.66</c:v>
                </c:pt>
                <c:pt idx="18">
                  <c:v>980.71</c:v>
                </c:pt>
                <c:pt idx="19">
                  <c:v>1502.26</c:v>
                </c:pt>
                <c:pt idx="20">
                  <c:v>2720.89</c:v>
                </c:pt>
                <c:pt idx="21">
                  <c:v>5038</c:v>
                </c:pt>
              </c:numCache>
            </c:numRef>
          </c:val>
          <c:smooth val="0"/>
        </c:ser>
        <c:ser>
          <c:idx val="2"/>
          <c:order val="2"/>
          <c:tx>
            <c:v>OMPI-trunk C FG</c:v>
          </c:tx>
          <c:spPr>
            <a:ln w="12700" cap="rnd" cmpd="sng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4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SendAndRecv!$A$3:$A$24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SendAndRecv!$G$3:$G$24</c:f>
              <c:numCache>
                <c:formatCode>General</c:formatCode>
                <c:ptCount val="22"/>
                <c:pt idx="0">
                  <c:v>1.92</c:v>
                </c:pt>
                <c:pt idx="1">
                  <c:v>1.98</c:v>
                </c:pt>
                <c:pt idx="2">
                  <c:v>1.97</c:v>
                </c:pt>
                <c:pt idx="3">
                  <c:v>1.95</c:v>
                </c:pt>
                <c:pt idx="4">
                  <c:v>2</c:v>
                </c:pt>
                <c:pt idx="5">
                  <c:v>2.02</c:v>
                </c:pt>
                <c:pt idx="6">
                  <c:v>2.04</c:v>
                </c:pt>
                <c:pt idx="7">
                  <c:v>2.2400000000000002</c:v>
                </c:pt>
                <c:pt idx="8">
                  <c:v>3.35</c:v>
                </c:pt>
                <c:pt idx="9">
                  <c:v>3.59</c:v>
                </c:pt>
                <c:pt idx="10">
                  <c:v>3.91</c:v>
                </c:pt>
                <c:pt idx="11">
                  <c:v>4.66</c:v>
                </c:pt>
                <c:pt idx="12">
                  <c:v>6.13</c:v>
                </c:pt>
                <c:pt idx="13">
                  <c:v>7.67</c:v>
                </c:pt>
                <c:pt idx="14">
                  <c:v>10.64</c:v>
                </c:pt>
                <c:pt idx="15">
                  <c:v>16.37</c:v>
                </c:pt>
                <c:pt idx="16">
                  <c:v>26.7</c:v>
                </c:pt>
                <c:pt idx="17">
                  <c:v>40.76</c:v>
                </c:pt>
                <c:pt idx="18">
                  <c:v>80.150000000000006</c:v>
                </c:pt>
                <c:pt idx="19">
                  <c:v>149.41</c:v>
                </c:pt>
                <c:pt idx="20">
                  <c:v>282.08</c:v>
                </c:pt>
                <c:pt idx="21">
                  <c:v>565.99</c:v>
                </c:pt>
              </c:numCache>
            </c:numRef>
          </c:val>
          <c:smooth val="0"/>
        </c:ser>
        <c:ser>
          <c:idx val="3"/>
          <c:order val="3"/>
          <c:tx>
            <c:v>OMPI-trunk Java FG</c:v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SendAndRecv!$A$3:$A$24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SendAndRecv!$H$3:$H$24</c:f>
              <c:numCache>
                <c:formatCode>General</c:formatCode>
                <c:ptCount val="22"/>
                <c:pt idx="0">
                  <c:v>2.5299999999999998</c:v>
                </c:pt>
                <c:pt idx="1">
                  <c:v>2.69</c:v>
                </c:pt>
                <c:pt idx="2">
                  <c:v>2.1800000000000002</c:v>
                </c:pt>
                <c:pt idx="3">
                  <c:v>2.33</c:v>
                </c:pt>
                <c:pt idx="4">
                  <c:v>2.19</c:v>
                </c:pt>
                <c:pt idx="5">
                  <c:v>2.23</c:v>
                </c:pt>
                <c:pt idx="6">
                  <c:v>2.25</c:v>
                </c:pt>
                <c:pt idx="7">
                  <c:v>2.56</c:v>
                </c:pt>
                <c:pt idx="8">
                  <c:v>3.55</c:v>
                </c:pt>
                <c:pt idx="9">
                  <c:v>3.79</c:v>
                </c:pt>
                <c:pt idx="10">
                  <c:v>4.1399999999999997</c:v>
                </c:pt>
                <c:pt idx="11">
                  <c:v>5.0199999999999996</c:v>
                </c:pt>
                <c:pt idx="12">
                  <c:v>6.31</c:v>
                </c:pt>
                <c:pt idx="13">
                  <c:v>7.87</c:v>
                </c:pt>
                <c:pt idx="14">
                  <c:v>10.88</c:v>
                </c:pt>
                <c:pt idx="15">
                  <c:v>22.13</c:v>
                </c:pt>
                <c:pt idx="16">
                  <c:v>34.32</c:v>
                </c:pt>
                <c:pt idx="17">
                  <c:v>60.67</c:v>
                </c:pt>
                <c:pt idx="18">
                  <c:v>99.44</c:v>
                </c:pt>
                <c:pt idx="19">
                  <c:v>169.85</c:v>
                </c:pt>
                <c:pt idx="20">
                  <c:v>310.75</c:v>
                </c:pt>
                <c:pt idx="21">
                  <c:v>595.29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7624192"/>
        <c:axId val="-2017604064"/>
        <c:extLst/>
      </c:lineChart>
      <c:catAx>
        <c:axId val="-2017624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43258066425907288"/>
              <c:y val="0.947251145845575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604064"/>
        <c:crosses val="autoZero"/>
        <c:auto val="1"/>
        <c:lblAlgn val="ctr"/>
        <c:lblOffset val="100"/>
        <c:noMultiLvlLbl val="0"/>
      </c:catAx>
      <c:valAx>
        <c:axId val="-2017604064"/>
        <c:scaling>
          <c:logBase val="10"/>
          <c:orientation val="minMax"/>
          <c:max val="10000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 Time (us)</a:t>
                </a:r>
              </a:p>
            </c:rich>
          </c:tx>
          <c:layout>
            <c:manualLayout>
              <c:xMode val="edge"/>
              <c:yMode val="edge"/>
              <c:x val="1.4884389451318585E-2"/>
              <c:y val="0.418027396603469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624192"/>
        <c:crosses val="autoZero"/>
        <c:crossBetween val="between"/>
      </c:valAx>
      <c:spPr>
        <a:noFill/>
        <a:ln w="3175">
          <a:solidFill>
            <a:schemeClr val="tx1"/>
          </a:solidFill>
        </a:ln>
        <a:effectLst/>
      </c:spPr>
    </c:plotArea>
    <c:legend>
      <c:legendPos val="t"/>
      <c:legendEntry>
        <c:idx val="2"/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2939176873724118"/>
          <c:y val="4.8769563526781377E-2"/>
          <c:w val="0.36823910032079321"/>
          <c:h val="0.24060756294352098"/>
        </c:manualLayout>
      </c:layout>
      <c:overlay val="0"/>
      <c:spPr>
        <a:noFill/>
        <a:ln w="3175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706328375619739E-2"/>
          <c:y val="1.897273257509478E-2"/>
          <c:w val="0.89534922717993581"/>
          <c:h val="0.83488845144356949"/>
        </c:manualLayout>
      </c:layout>
      <c:lineChart>
        <c:grouping val="standard"/>
        <c:varyColors val="0"/>
        <c:ser>
          <c:idx val="3"/>
          <c:order val="0"/>
          <c:tx>
            <c:strRef>
              <c:f>Allreduce!$F$2</c:f>
              <c:strCache>
                <c:ptCount val="1"/>
                <c:pt idx="0">
                  <c:v>MPI.NET C# in Tempest</c:v>
                </c:pt>
              </c:strCache>
            </c:strRef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3"/>
            <c:spPr>
              <a:solidFill>
                <a:schemeClr val="tx1"/>
              </a:solidFill>
              <a:ln w="3175">
                <a:solidFill>
                  <a:schemeClr val="tx1"/>
                </a:solidFill>
              </a:ln>
              <a:effectLst/>
            </c:spPr>
          </c:marker>
          <c:val>
            <c:numRef>
              <c:f>Allreduce!$F$4:$F$25</c:f>
              <c:numCache>
                <c:formatCode>0.00</c:formatCode>
                <c:ptCount val="22"/>
                <c:pt idx="0">
                  <c:v>285.11367135797633</c:v>
                </c:pt>
                <c:pt idx="1">
                  <c:v>274.13078227740101</c:v>
                </c:pt>
                <c:pt idx="2">
                  <c:v>276.45602857228369</c:v>
                </c:pt>
                <c:pt idx="3">
                  <c:v>275.93938783684303</c:v>
                </c:pt>
                <c:pt idx="4">
                  <c:v>279.64092150311131</c:v>
                </c:pt>
                <c:pt idx="5">
                  <c:v>279.45493102500501</c:v>
                </c:pt>
                <c:pt idx="6">
                  <c:v>288.50042913594098</c:v>
                </c:pt>
                <c:pt idx="7">
                  <c:v>295.61769886640832</c:v>
                </c:pt>
                <c:pt idx="8">
                  <c:v>306.41533470770798</c:v>
                </c:pt>
                <c:pt idx="9">
                  <c:v>422.68638606765302</c:v>
                </c:pt>
                <c:pt idx="10">
                  <c:v>606.10183127088624</c:v>
                </c:pt>
                <c:pt idx="11">
                  <c:v>728.68928095461649</c:v>
                </c:pt>
                <c:pt idx="12">
                  <c:v>934.74565572008305</c:v>
                </c:pt>
                <c:pt idx="13">
                  <c:v>1262.7888133623267</c:v>
                </c:pt>
                <c:pt idx="14">
                  <c:v>1810.6040869800702</c:v>
                </c:pt>
                <c:pt idx="15">
                  <c:v>2752.2483908008603</c:v>
                </c:pt>
                <c:pt idx="16">
                  <c:v>5096.4492711743032</c:v>
                </c:pt>
                <c:pt idx="17">
                  <c:v>9612.6339328960403</c:v>
                </c:pt>
                <c:pt idx="18">
                  <c:v>19109.252217555535</c:v>
                </c:pt>
                <c:pt idx="19">
                  <c:v>55482.88633241706</c:v>
                </c:pt>
                <c:pt idx="20">
                  <c:v>73215.087666370266</c:v>
                </c:pt>
                <c:pt idx="21">
                  <c:v>136230.97765681436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Allreduce!$E$2</c:f>
              <c:strCache>
                <c:ptCount val="1"/>
                <c:pt idx="0">
                  <c:v>FastMPJ Java in FG</c:v>
                </c:pt>
              </c:strCache>
            </c:strRef>
          </c:tx>
          <c:spPr>
            <a:ln w="6350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x"/>
            <c:size val="3"/>
            <c:spPr>
              <a:noFill/>
              <a:ln w="6350">
                <a:solidFill>
                  <a:schemeClr val="tx1"/>
                </a:solidFill>
              </a:ln>
              <a:effectLst/>
            </c:spPr>
          </c:marker>
          <c:val>
            <c:numRef>
              <c:f>Allreduce!$E$4:$E$25</c:f>
              <c:numCache>
                <c:formatCode>0.00</c:formatCode>
                <c:ptCount val="22"/>
                <c:pt idx="0">
                  <c:v>62.410052037193736</c:v>
                </c:pt>
                <c:pt idx="1">
                  <c:v>47.499291570450872</c:v>
                </c:pt>
                <c:pt idx="2">
                  <c:v>41.68887498978313</c:v>
                </c:pt>
                <c:pt idx="3">
                  <c:v>37.887937497847169</c:v>
                </c:pt>
                <c:pt idx="4">
                  <c:v>48.771927057259433</c:v>
                </c:pt>
                <c:pt idx="5">
                  <c:v>32.054093738831035</c:v>
                </c:pt>
                <c:pt idx="6">
                  <c:v>35.527312515720602</c:v>
                </c:pt>
                <c:pt idx="7">
                  <c:v>45.34612493974533</c:v>
                </c:pt>
                <c:pt idx="8">
                  <c:v>48.215541662708937</c:v>
                </c:pt>
                <c:pt idx="9">
                  <c:v>58.757291676859438</c:v>
                </c:pt>
                <c:pt idx="10">
                  <c:v>82.133906192059911</c:v>
                </c:pt>
                <c:pt idx="11">
                  <c:v>133.56077084623976</c:v>
                </c:pt>
                <c:pt idx="12">
                  <c:v>200.98992706137594</c:v>
                </c:pt>
                <c:pt idx="13">
                  <c:v>268.17069788921771</c:v>
                </c:pt>
                <c:pt idx="14">
                  <c:v>508.07781255116362</c:v>
                </c:pt>
                <c:pt idx="15">
                  <c:v>1272.8947916912093</c:v>
                </c:pt>
                <c:pt idx="16">
                  <c:v>2180.1602084148367</c:v>
                </c:pt>
                <c:pt idx="17">
                  <c:v>4049.55156255255</c:v>
                </c:pt>
                <c:pt idx="18">
                  <c:v>7529.1357291825962</c:v>
                </c:pt>
                <c:pt idx="19">
                  <c:v>14535.624270803635</c:v>
                </c:pt>
                <c:pt idx="20">
                  <c:v>27580.794375068432</c:v>
                </c:pt>
                <c:pt idx="21">
                  <c:v>55421.655937548108</c:v>
                </c:pt>
              </c:numCache>
            </c:numRef>
          </c:val>
          <c:smooth val="0"/>
        </c:ser>
        <c:ser>
          <c:idx val="5"/>
          <c:order val="2"/>
          <c:tx>
            <c:v>OMPI-nightly Java FG</c:v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4"/>
            <c:spPr>
              <a:noFill/>
              <a:ln w="6350">
                <a:solidFill>
                  <a:schemeClr val="tx1"/>
                </a:solidFill>
              </a:ln>
              <a:effectLst/>
            </c:spPr>
          </c:marker>
          <c:val>
            <c:numRef>
              <c:f>Allreduce!$H$4:$H$25</c:f>
              <c:numCache>
                <c:formatCode>0.00</c:formatCode>
                <c:ptCount val="22"/>
                <c:pt idx="0">
                  <c:v>20.190964142481434</c:v>
                </c:pt>
                <c:pt idx="1">
                  <c:v>16.925652821858666</c:v>
                </c:pt>
                <c:pt idx="2">
                  <c:v>15.781191488106998</c:v>
                </c:pt>
                <c:pt idx="3">
                  <c:v>15.968129038810702</c:v>
                </c:pt>
                <c:pt idx="4">
                  <c:v>17.388400932153033</c:v>
                </c:pt>
                <c:pt idx="5">
                  <c:v>19.736009339491467</c:v>
                </c:pt>
                <c:pt idx="6">
                  <c:v>20.643013219038604</c:v>
                </c:pt>
                <c:pt idx="7">
                  <c:v>22.172396381696</c:v>
                </c:pt>
                <c:pt idx="8">
                  <c:v>25.890693068504302</c:v>
                </c:pt>
                <c:pt idx="9">
                  <c:v>32.726402084032664</c:v>
                </c:pt>
                <c:pt idx="10">
                  <c:v>44.830285012721994</c:v>
                </c:pt>
                <c:pt idx="11">
                  <c:v>66.281795501708928</c:v>
                </c:pt>
                <c:pt idx="12">
                  <c:v>124.24062937498032</c:v>
                </c:pt>
                <c:pt idx="13">
                  <c:v>153.42195083697598</c:v>
                </c:pt>
                <c:pt idx="14">
                  <c:v>216.182246804237</c:v>
                </c:pt>
                <c:pt idx="15">
                  <c:v>429.48715388774832</c:v>
                </c:pt>
                <c:pt idx="16">
                  <c:v>807.96425541241899</c:v>
                </c:pt>
                <c:pt idx="17">
                  <c:v>1678.74604463577</c:v>
                </c:pt>
                <c:pt idx="18">
                  <c:v>3346.6311792532529</c:v>
                </c:pt>
                <c:pt idx="19">
                  <c:v>6703.3424476782429</c:v>
                </c:pt>
                <c:pt idx="20">
                  <c:v>13150.616933902033</c:v>
                </c:pt>
                <c:pt idx="21">
                  <c:v>25456.150149305602</c:v>
                </c:pt>
              </c:numCache>
            </c:numRef>
          </c:val>
          <c:smooth val="0"/>
        </c:ser>
        <c:ser>
          <c:idx val="1"/>
          <c:order val="3"/>
          <c:tx>
            <c:v>OMPI-trunk Java FG</c:v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6"/>
            <c:spPr>
              <a:noFill/>
              <a:ln w="6350">
                <a:solidFill>
                  <a:schemeClr val="tx1"/>
                </a:solidFill>
              </a:ln>
              <a:effectLst/>
            </c:spPr>
          </c:marker>
          <c:val>
            <c:numRef>
              <c:f>Allreduce!$D$4:$D$25</c:f>
              <c:numCache>
                <c:formatCode>0.00</c:formatCode>
                <c:ptCount val="22"/>
                <c:pt idx="0">
                  <c:v>11.495088537534025</c:v>
                </c:pt>
                <c:pt idx="1">
                  <c:v>9.6750482916831793</c:v>
                </c:pt>
                <c:pt idx="2">
                  <c:v>9.7435613473256186</c:v>
                </c:pt>
                <c:pt idx="3">
                  <c:v>9.9143336216608464</c:v>
                </c:pt>
                <c:pt idx="4">
                  <c:v>13.842776417732201</c:v>
                </c:pt>
                <c:pt idx="5">
                  <c:v>13.869643211364698</c:v>
                </c:pt>
                <c:pt idx="6">
                  <c:v>14.658321936925233</c:v>
                </c:pt>
                <c:pt idx="7">
                  <c:v>16.000809768835698</c:v>
                </c:pt>
                <c:pt idx="8">
                  <c:v>19.102488954861901</c:v>
                </c:pt>
                <c:pt idx="9">
                  <c:v>25.359715024630166</c:v>
                </c:pt>
                <c:pt idx="10">
                  <c:v>34.625624616940769</c:v>
                </c:pt>
                <c:pt idx="11">
                  <c:v>52.548358837763395</c:v>
                </c:pt>
                <c:pt idx="12">
                  <c:v>104.15844122568753</c:v>
                </c:pt>
                <c:pt idx="13">
                  <c:v>127.771193782488</c:v>
                </c:pt>
                <c:pt idx="14">
                  <c:v>175.55333673953965</c:v>
                </c:pt>
                <c:pt idx="15">
                  <c:v>295.43166359265598</c:v>
                </c:pt>
                <c:pt idx="16">
                  <c:v>598.48586718241336</c:v>
                </c:pt>
                <c:pt idx="17">
                  <c:v>1300.62254766623</c:v>
                </c:pt>
                <c:pt idx="18">
                  <c:v>2239.47820564111</c:v>
                </c:pt>
                <c:pt idx="19">
                  <c:v>4446.0281481345473</c:v>
                </c:pt>
                <c:pt idx="20">
                  <c:v>8740.1696294546109</c:v>
                </c:pt>
                <c:pt idx="21">
                  <c:v>16972.952137390734</c:v>
                </c:pt>
              </c:numCache>
            </c:numRef>
          </c:val>
          <c:smooth val="0"/>
        </c:ser>
        <c:ser>
          <c:idx val="0"/>
          <c:order val="4"/>
          <c:tx>
            <c:v>OMPI-trunk C FG</c:v>
          </c:tx>
          <c:spPr>
            <a:ln w="63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x"/>
            <c:size val="3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Allreduce!$A$4:$A$25</c:f>
              <c:strCache>
                <c:ptCount val="22"/>
                <c:pt idx="0">
                  <c:v>4B</c:v>
                </c:pt>
                <c:pt idx="1">
                  <c:v>8B</c:v>
                </c:pt>
                <c:pt idx="2">
                  <c:v>16B</c:v>
                </c:pt>
                <c:pt idx="3">
                  <c:v>32B</c:v>
                </c:pt>
                <c:pt idx="4">
                  <c:v>64B</c:v>
                </c:pt>
                <c:pt idx="5">
                  <c:v>128B</c:v>
                </c:pt>
                <c:pt idx="6">
                  <c:v>256B</c:v>
                </c:pt>
                <c:pt idx="7">
                  <c:v>512B</c:v>
                </c:pt>
                <c:pt idx="8">
                  <c:v>1KB</c:v>
                </c:pt>
                <c:pt idx="9">
                  <c:v>2KB</c:v>
                </c:pt>
                <c:pt idx="10">
                  <c:v>4KB</c:v>
                </c:pt>
                <c:pt idx="11">
                  <c:v>8KB</c:v>
                </c:pt>
                <c:pt idx="12">
                  <c:v>16KB</c:v>
                </c:pt>
                <c:pt idx="13">
                  <c:v>32KB</c:v>
                </c:pt>
                <c:pt idx="14">
                  <c:v>64KB</c:v>
                </c:pt>
                <c:pt idx="15">
                  <c:v>128KB</c:v>
                </c:pt>
                <c:pt idx="16">
                  <c:v>256KB</c:v>
                </c:pt>
                <c:pt idx="17">
                  <c:v>512KB</c:v>
                </c:pt>
                <c:pt idx="18">
                  <c:v>1MB</c:v>
                </c:pt>
                <c:pt idx="19">
                  <c:v>2MB</c:v>
                </c:pt>
                <c:pt idx="20">
                  <c:v>4MB</c:v>
                </c:pt>
                <c:pt idx="21">
                  <c:v>8MB</c:v>
                </c:pt>
              </c:strCache>
            </c:strRef>
          </c:cat>
          <c:val>
            <c:numRef>
              <c:f>Allreduce!$C$4:$C$25</c:f>
              <c:numCache>
                <c:formatCode>0.00</c:formatCode>
                <c:ptCount val="22"/>
                <c:pt idx="0">
                  <c:v>8.8966666666666683</c:v>
                </c:pt>
                <c:pt idx="1">
                  <c:v>8.94</c:v>
                </c:pt>
                <c:pt idx="2">
                  <c:v>9.0366666666666671</c:v>
                </c:pt>
                <c:pt idx="3">
                  <c:v>9.2100000000000009</c:v>
                </c:pt>
                <c:pt idx="4">
                  <c:v>9.663333333333334</c:v>
                </c:pt>
                <c:pt idx="5">
                  <c:v>13.186666666666667</c:v>
                </c:pt>
                <c:pt idx="6">
                  <c:v>14.019999999999998</c:v>
                </c:pt>
                <c:pt idx="7">
                  <c:v>15.413333333333334</c:v>
                </c:pt>
                <c:pt idx="8">
                  <c:v>18.516666666666666</c:v>
                </c:pt>
                <c:pt idx="9">
                  <c:v>24.656666666666666</c:v>
                </c:pt>
                <c:pt idx="10">
                  <c:v>33.869999999999997</c:v>
                </c:pt>
                <c:pt idx="11">
                  <c:v>51.660000000000004</c:v>
                </c:pt>
                <c:pt idx="12">
                  <c:v>102.7</c:v>
                </c:pt>
                <c:pt idx="13">
                  <c:v>126.32666666666667</c:v>
                </c:pt>
                <c:pt idx="14">
                  <c:v>173.54</c:v>
                </c:pt>
                <c:pt idx="15">
                  <c:v>288.4666666666667</c:v>
                </c:pt>
                <c:pt idx="16">
                  <c:v>572.65333333333331</c:v>
                </c:pt>
                <c:pt idx="17">
                  <c:v>1238.0266666666666</c:v>
                </c:pt>
                <c:pt idx="18">
                  <c:v>2176.0233333333331</c:v>
                </c:pt>
                <c:pt idx="19">
                  <c:v>4210.6333333333332</c:v>
                </c:pt>
                <c:pt idx="20">
                  <c:v>8432.2466666666678</c:v>
                </c:pt>
                <c:pt idx="21">
                  <c:v>16659.266666666666</c:v>
                </c:pt>
              </c:numCache>
            </c:numRef>
          </c:val>
          <c:smooth val="0"/>
        </c:ser>
        <c:ser>
          <c:idx val="4"/>
          <c:order val="5"/>
          <c:tx>
            <c:v>OMPI-nightly C FG</c:v>
          </c:tx>
          <c:spPr>
            <a:ln w="63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/>
              </a:solidFill>
              <a:ln w="6350">
                <a:solidFill>
                  <a:schemeClr val="tx1"/>
                </a:solidFill>
              </a:ln>
              <a:effectLst/>
            </c:spPr>
          </c:marker>
          <c:val>
            <c:numRef>
              <c:f>Allreduce!$G$4:$G$25</c:f>
              <c:numCache>
                <c:formatCode>0.00</c:formatCode>
                <c:ptCount val="22"/>
                <c:pt idx="0">
                  <c:v>10.26</c:v>
                </c:pt>
                <c:pt idx="1">
                  <c:v>10.193333333333333</c:v>
                </c:pt>
                <c:pt idx="2">
                  <c:v>9.84</c:v>
                </c:pt>
                <c:pt idx="3">
                  <c:v>9.793333333333333</c:v>
                </c:pt>
                <c:pt idx="4">
                  <c:v>10.229999999999999</c:v>
                </c:pt>
                <c:pt idx="5">
                  <c:v>13.72</c:v>
                </c:pt>
                <c:pt idx="6">
                  <c:v>14.686666666666667</c:v>
                </c:pt>
                <c:pt idx="7">
                  <c:v>16.053333333333331</c:v>
                </c:pt>
                <c:pt idx="8">
                  <c:v>19.463333333333335</c:v>
                </c:pt>
                <c:pt idx="9">
                  <c:v>26.103333333333335</c:v>
                </c:pt>
                <c:pt idx="10">
                  <c:v>37.07</c:v>
                </c:pt>
                <c:pt idx="11">
                  <c:v>56.713333333333338</c:v>
                </c:pt>
                <c:pt idx="12">
                  <c:v>111.14999999999999</c:v>
                </c:pt>
                <c:pt idx="13">
                  <c:v>137.24666666666667</c:v>
                </c:pt>
                <c:pt idx="14">
                  <c:v>189.1</c:v>
                </c:pt>
                <c:pt idx="15">
                  <c:v>325.36333333333329</c:v>
                </c:pt>
                <c:pt idx="16">
                  <c:v>612.71999999999991</c:v>
                </c:pt>
                <c:pt idx="17">
                  <c:v>1254.4533333333334</c:v>
                </c:pt>
                <c:pt idx="18">
                  <c:v>2199.5966666666668</c:v>
                </c:pt>
                <c:pt idx="19">
                  <c:v>4067.4966666666664</c:v>
                </c:pt>
                <c:pt idx="20">
                  <c:v>8091.0233333333335</c:v>
                </c:pt>
                <c:pt idx="21">
                  <c:v>16168.81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7630720"/>
        <c:axId val="-2017631808"/>
      </c:lineChart>
      <c:catAx>
        <c:axId val="-2017630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9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rPr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4463972732575095"/>
              <c:y val="0.941460095265869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631808"/>
        <c:crosses val="autoZero"/>
        <c:auto val="1"/>
        <c:lblAlgn val="ctr"/>
        <c:lblOffset val="100"/>
        <c:noMultiLvlLbl val="0"/>
      </c:catAx>
      <c:valAx>
        <c:axId val="-2017631808"/>
        <c:scaling>
          <c:logBase val="10"/>
          <c:orientation val="minMax"/>
          <c:max val="200000"/>
          <c:min val="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9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rPr>
                  <a:t>Average time (us)</a:t>
                </a:r>
              </a:p>
            </c:rich>
          </c:tx>
          <c:layout>
            <c:manualLayout>
              <c:xMode val="edge"/>
              <c:yMode val="edge"/>
              <c:x val="1.5781386701662292E-2"/>
              <c:y val="0.486834840089433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 w="31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630720"/>
        <c:crosses val="autoZero"/>
        <c:crossBetween val="between"/>
      </c:valAx>
      <c:spPr>
        <a:noFill/>
        <a:ln w="6350"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2863061388159813"/>
          <c:y val="5.1485612909497415E-2"/>
          <c:w val="0.32268573199183431"/>
          <c:h val="0.29299771556333237"/>
        </c:manualLayout>
      </c:layout>
      <c:overlay val="0"/>
      <c:spPr>
        <a:noFill/>
        <a:ln w="3175"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74372995042289"/>
          <c:y val="2.0922013461188643E-2"/>
          <c:w val="0.89395924467774857"/>
          <c:h val="0.83268299795858836"/>
        </c:manualLayout>
      </c:layout>
      <c:lineChart>
        <c:grouping val="standard"/>
        <c:varyColors val="0"/>
        <c:ser>
          <c:idx val="0"/>
          <c:order val="0"/>
          <c:tx>
            <c:v>OMPI-trunk C Madrid</c:v>
          </c:tx>
          <c:spPr>
            <a:ln w="127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square"/>
            <c:size val="8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Allreduce!$A$3:$A$24</c:f>
              <c:strCache>
                <c:ptCount val="22"/>
                <c:pt idx="0">
                  <c:v>4B</c:v>
                </c:pt>
                <c:pt idx="1">
                  <c:v>8B</c:v>
                </c:pt>
                <c:pt idx="2">
                  <c:v>16B</c:v>
                </c:pt>
                <c:pt idx="3">
                  <c:v>32B</c:v>
                </c:pt>
                <c:pt idx="4">
                  <c:v>64B</c:v>
                </c:pt>
                <c:pt idx="5">
                  <c:v>128B</c:v>
                </c:pt>
                <c:pt idx="6">
                  <c:v>256B</c:v>
                </c:pt>
                <c:pt idx="7">
                  <c:v>512B</c:v>
                </c:pt>
                <c:pt idx="8">
                  <c:v>1KB</c:v>
                </c:pt>
                <c:pt idx="9">
                  <c:v>2KB</c:v>
                </c:pt>
                <c:pt idx="10">
                  <c:v>4KB</c:v>
                </c:pt>
                <c:pt idx="11">
                  <c:v>8KB</c:v>
                </c:pt>
                <c:pt idx="12">
                  <c:v>16KB</c:v>
                </c:pt>
                <c:pt idx="13">
                  <c:v>32KB</c:v>
                </c:pt>
                <c:pt idx="14">
                  <c:v>64KB</c:v>
                </c:pt>
                <c:pt idx="15">
                  <c:v>128KB</c:v>
                </c:pt>
                <c:pt idx="16">
                  <c:v>256KB</c:v>
                </c:pt>
                <c:pt idx="17">
                  <c:v>512KB</c:v>
                </c:pt>
                <c:pt idx="18">
                  <c:v>1MB</c:v>
                </c:pt>
                <c:pt idx="19">
                  <c:v>2MB</c:v>
                </c:pt>
                <c:pt idx="20">
                  <c:v>4MB</c:v>
                </c:pt>
                <c:pt idx="21">
                  <c:v>8MB</c:v>
                </c:pt>
              </c:strCache>
            </c:strRef>
          </c:cat>
          <c:val>
            <c:numRef>
              <c:f>Allreduce!$K$3:$K$24</c:f>
              <c:numCache>
                <c:formatCode>0.00</c:formatCode>
                <c:ptCount val="22"/>
                <c:pt idx="0">
                  <c:v>205.85333333333332</c:v>
                </c:pt>
                <c:pt idx="1">
                  <c:v>201.37333333333333</c:v>
                </c:pt>
                <c:pt idx="2">
                  <c:v>206.08666666666667</c:v>
                </c:pt>
                <c:pt idx="3">
                  <c:v>203.03666666666666</c:v>
                </c:pt>
                <c:pt idx="4">
                  <c:v>212.57333333333335</c:v>
                </c:pt>
                <c:pt idx="5">
                  <c:v>213.47</c:v>
                </c:pt>
                <c:pt idx="6">
                  <c:v>231.74</c:v>
                </c:pt>
                <c:pt idx="7">
                  <c:v>251.01999999999998</c:v>
                </c:pt>
                <c:pt idx="8">
                  <c:v>311.86999999999995</c:v>
                </c:pt>
                <c:pt idx="9">
                  <c:v>397.08333333333331</c:v>
                </c:pt>
                <c:pt idx="10">
                  <c:v>553.76</c:v>
                </c:pt>
                <c:pt idx="11">
                  <c:v>764.86</c:v>
                </c:pt>
                <c:pt idx="12">
                  <c:v>1511.3766666666668</c:v>
                </c:pt>
                <c:pt idx="13">
                  <c:v>1798.4133333333332</c:v>
                </c:pt>
                <c:pt idx="14">
                  <c:v>2367.896666666667</c:v>
                </c:pt>
                <c:pt idx="15">
                  <c:v>3668.1766666666667</c:v>
                </c:pt>
                <c:pt idx="16">
                  <c:v>5760.7766666666676</c:v>
                </c:pt>
                <c:pt idx="17">
                  <c:v>10819.443333333335</c:v>
                </c:pt>
                <c:pt idx="18">
                  <c:v>19040.883333333335</c:v>
                </c:pt>
                <c:pt idx="19">
                  <c:v>38410.019999999997</c:v>
                </c:pt>
                <c:pt idx="20">
                  <c:v>63296.556666666664</c:v>
                </c:pt>
                <c:pt idx="21">
                  <c:v>112681.01000000001</c:v>
                </c:pt>
              </c:numCache>
            </c:numRef>
          </c:val>
          <c:smooth val="0"/>
        </c:ser>
        <c:ser>
          <c:idx val="1"/>
          <c:order val="1"/>
          <c:tx>
            <c:v>OMPI-trunk Java Madrid</c:v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Allreduce!$A$3:$A$24</c:f>
              <c:strCache>
                <c:ptCount val="22"/>
                <c:pt idx="0">
                  <c:v>4B</c:v>
                </c:pt>
                <c:pt idx="1">
                  <c:v>8B</c:v>
                </c:pt>
                <c:pt idx="2">
                  <c:v>16B</c:v>
                </c:pt>
                <c:pt idx="3">
                  <c:v>32B</c:v>
                </c:pt>
                <c:pt idx="4">
                  <c:v>64B</c:v>
                </c:pt>
                <c:pt idx="5">
                  <c:v>128B</c:v>
                </c:pt>
                <c:pt idx="6">
                  <c:v>256B</c:v>
                </c:pt>
                <c:pt idx="7">
                  <c:v>512B</c:v>
                </c:pt>
                <c:pt idx="8">
                  <c:v>1KB</c:v>
                </c:pt>
                <c:pt idx="9">
                  <c:v>2KB</c:v>
                </c:pt>
                <c:pt idx="10">
                  <c:v>4KB</c:v>
                </c:pt>
                <c:pt idx="11">
                  <c:v>8KB</c:v>
                </c:pt>
                <c:pt idx="12">
                  <c:v>16KB</c:v>
                </c:pt>
                <c:pt idx="13">
                  <c:v>32KB</c:v>
                </c:pt>
                <c:pt idx="14">
                  <c:v>64KB</c:v>
                </c:pt>
                <c:pt idx="15">
                  <c:v>128KB</c:v>
                </c:pt>
                <c:pt idx="16">
                  <c:v>256KB</c:v>
                </c:pt>
                <c:pt idx="17">
                  <c:v>512KB</c:v>
                </c:pt>
                <c:pt idx="18">
                  <c:v>1MB</c:v>
                </c:pt>
                <c:pt idx="19">
                  <c:v>2MB</c:v>
                </c:pt>
                <c:pt idx="20">
                  <c:v>4MB</c:v>
                </c:pt>
                <c:pt idx="21">
                  <c:v>8MB</c:v>
                </c:pt>
              </c:strCache>
            </c:strRef>
          </c:cat>
          <c:val>
            <c:numRef>
              <c:f>Allreduce!$L$3:$L$24</c:f>
              <c:numCache>
                <c:formatCode>0.00</c:formatCode>
                <c:ptCount val="22"/>
                <c:pt idx="0">
                  <c:v>217.8076505661007</c:v>
                </c:pt>
                <c:pt idx="1">
                  <c:v>199.38171406586935</c:v>
                </c:pt>
                <c:pt idx="2">
                  <c:v>211.45989249149932</c:v>
                </c:pt>
                <c:pt idx="3">
                  <c:v>199.19239481290131</c:v>
                </c:pt>
                <c:pt idx="4">
                  <c:v>217.46075898408833</c:v>
                </c:pt>
                <c:pt idx="5">
                  <c:v>211.85024579365998</c:v>
                </c:pt>
                <c:pt idx="6">
                  <c:v>235.07941265900865</c:v>
                </c:pt>
                <c:pt idx="7">
                  <c:v>239.87477521101599</c:v>
                </c:pt>
                <c:pt idx="8">
                  <c:v>299.40712203582069</c:v>
                </c:pt>
                <c:pt idx="9">
                  <c:v>365.10086059570267</c:v>
                </c:pt>
                <c:pt idx="10">
                  <c:v>532.94103344281473</c:v>
                </c:pt>
                <c:pt idx="11">
                  <c:v>735.98466813564244</c:v>
                </c:pt>
                <c:pt idx="12">
                  <c:v>1510.1016511519701</c:v>
                </c:pt>
                <c:pt idx="13">
                  <c:v>1816.8533096710798</c:v>
                </c:pt>
                <c:pt idx="14">
                  <c:v>2342.1957095464036</c:v>
                </c:pt>
                <c:pt idx="15">
                  <c:v>3622.4970221519397</c:v>
                </c:pt>
                <c:pt idx="16">
                  <c:v>5793.2457079489968</c:v>
                </c:pt>
                <c:pt idx="17">
                  <c:v>10862.168620030059</c:v>
                </c:pt>
                <c:pt idx="18">
                  <c:v>18992.830092708235</c:v>
                </c:pt>
                <c:pt idx="19">
                  <c:v>38162.115340431505</c:v>
                </c:pt>
                <c:pt idx="20">
                  <c:v>63581.126828988337</c:v>
                </c:pt>
                <c:pt idx="21">
                  <c:v>113830.890655517</c:v>
                </c:pt>
              </c:numCache>
            </c:numRef>
          </c:val>
          <c:smooth val="0"/>
        </c:ser>
        <c:ser>
          <c:idx val="2"/>
          <c:order val="2"/>
          <c:tx>
            <c:v>OMPI-trunk C FG</c:v>
          </c:tx>
          <c:spPr>
            <a:ln w="12700" cap="rnd" cmpd="sng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4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Allreduce!$A$3:$A$24</c:f>
              <c:strCache>
                <c:ptCount val="22"/>
                <c:pt idx="0">
                  <c:v>4B</c:v>
                </c:pt>
                <c:pt idx="1">
                  <c:v>8B</c:v>
                </c:pt>
                <c:pt idx="2">
                  <c:v>16B</c:v>
                </c:pt>
                <c:pt idx="3">
                  <c:v>32B</c:v>
                </c:pt>
                <c:pt idx="4">
                  <c:v>64B</c:v>
                </c:pt>
                <c:pt idx="5">
                  <c:v>128B</c:v>
                </c:pt>
                <c:pt idx="6">
                  <c:v>256B</c:v>
                </c:pt>
                <c:pt idx="7">
                  <c:v>512B</c:v>
                </c:pt>
                <c:pt idx="8">
                  <c:v>1KB</c:v>
                </c:pt>
                <c:pt idx="9">
                  <c:v>2KB</c:v>
                </c:pt>
                <c:pt idx="10">
                  <c:v>4KB</c:v>
                </c:pt>
                <c:pt idx="11">
                  <c:v>8KB</c:v>
                </c:pt>
                <c:pt idx="12">
                  <c:v>16KB</c:v>
                </c:pt>
                <c:pt idx="13">
                  <c:v>32KB</c:v>
                </c:pt>
                <c:pt idx="14">
                  <c:v>64KB</c:v>
                </c:pt>
                <c:pt idx="15">
                  <c:v>128KB</c:v>
                </c:pt>
                <c:pt idx="16">
                  <c:v>256KB</c:v>
                </c:pt>
                <c:pt idx="17">
                  <c:v>512KB</c:v>
                </c:pt>
                <c:pt idx="18">
                  <c:v>1MB</c:v>
                </c:pt>
                <c:pt idx="19">
                  <c:v>2MB</c:v>
                </c:pt>
                <c:pt idx="20">
                  <c:v>4MB</c:v>
                </c:pt>
                <c:pt idx="21">
                  <c:v>8MB</c:v>
                </c:pt>
              </c:strCache>
            </c:strRef>
          </c:cat>
          <c:val>
            <c:numRef>
              <c:f>Allreduce!$K$28:$K$49</c:f>
              <c:numCache>
                <c:formatCode>0.00</c:formatCode>
                <c:ptCount val="22"/>
                <c:pt idx="0">
                  <c:v>8.8966666666666683</c:v>
                </c:pt>
                <c:pt idx="1">
                  <c:v>8.94</c:v>
                </c:pt>
                <c:pt idx="2">
                  <c:v>9.0366666666666671</c:v>
                </c:pt>
                <c:pt idx="3">
                  <c:v>9.2100000000000009</c:v>
                </c:pt>
                <c:pt idx="4">
                  <c:v>9.663333333333334</c:v>
                </c:pt>
                <c:pt idx="5">
                  <c:v>13.186666666666667</c:v>
                </c:pt>
                <c:pt idx="6">
                  <c:v>14.019999999999998</c:v>
                </c:pt>
                <c:pt idx="7">
                  <c:v>15.413333333333334</c:v>
                </c:pt>
                <c:pt idx="8">
                  <c:v>18.516666666666666</c:v>
                </c:pt>
                <c:pt idx="9">
                  <c:v>24.656666666666666</c:v>
                </c:pt>
                <c:pt idx="10">
                  <c:v>33.869999999999997</c:v>
                </c:pt>
                <c:pt idx="11">
                  <c:v>51.660000000000004</c:v>
                </c:pt>
                <c:pt idx="12">
                  <c:v>102.7</c:v>
                </c:pt>
                <c:pt idx="13">
                  <c:v>126.32666666666667</c:v>
                </c:pt>
                <c:pt idx="14">
                  <c:v>173.54</c:v>
                </c:pt>
                <c:pt idx="15">
                  <c:v>288.4666666666667</c:v>
                </c:pt>
                <c:pt idx="16">
                  <c:v>572.65333333333331</c:v>
                </c:pt>
                <c:pt idx="17">
                  <c:v>1238.0266666666666</c:v>
                </c:pt>
                <c:pt idx="18">
                  <c:v>2176.0233333333331</c:v>
                </c:pt>
                <c:pt idx="19">
                  <c:v>4210.6333333333332</c:v>
                </c:pt>
                <c:pt idx="20">
                  <c:v>8432.2466666666678</c:v>
                </c:pt>
                <c:pt idx="21">
                  <c:v>16659.266666666666</c:v>
                </c:pt>
              </c:numCache>
            </c:numRef>
          </c:val>
          <c:smooth val="0"/>
        </c:ser>
        <c:ser>
          <c:idx val="3"/>
          <c:order val="3"/>
          <c:tx>
            <c:v>OMPI-trunk Java FG</c:v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Allreduce!$A$3:$A$24</c:f>
              <c:strCache>
                <c:ptCount val="22"/>
                <c:pt idx="0">
                  <c:v>4B</c:v>
                </c:pt>
                <c:pt idx="1">
                  <c:v>8B</c:v>
                </c:pt>
                <c:pt idx="2">
                  <c:v>16B</c:v>
                </c:pt>
                <c:pt idx="3">
                  <c:v>32B</c:v>
                </c:pt>
                <c:pt idx="4">
                  <c:v>64B</c:v>
                </c:pt>
                <c:pt idx="5">
                  <c:v>128B</c:v>
                </c:pt>
                <c:pt idx="6">
                  <c:v>256B</c:v>
                </c:pt>
                <c:pt idx="7">
                  <c:v>512B</c:v>
                </c:pt>
                <c:pt idx="8">
                  <c:v>1KB</c:v>
                </c:pt>
                <c:pt idx="9">
                  <c:v>2KB</c:v>
                </c:pt>
                <c:pt idx="10">
                  <c:v>4KB</c:v>
                </c:pt>
                <c:pt idx="11">
                  <c:v>8KB</c:v>
                </c:pt>
                <c:pt idx="12">
                  <c:v>16KB</c:v>
                </c:pt>
                <c:pt idx="13">
                  <c:v>32KB</c:v>
                </c:pt>
                <c:pt idx="14">
                  <c:v>64KB</c:v>
                </c:pt>
                <c:pt idx="15">
                  <c:v>128KB</c:v>
                </c:pt>
                <c:pt idx="16">
                  <c:v>256KB</c:v>
                </c:pt>
                <c:pt idx="17">
                  <c:v>512KB</c:v>
                </c:pt>
                <c:pt idx="18">
                  <c:v>1MB</c:v>
                </c:pt>
                <c:pt idx="19">
                  <c:v>2MB</c:v>
                </c:pt>
                <c:pt idx="20">
                  <c:v>4MB</c:v>
                </c:pt>
                <c:pt idx="21">
                  <c:v>8MB</c:v>
                </c:pt>
              </c:strCache>
            </c:strRef>
          </c:cat>
          <c:val>
            <c:numRef>
              <c:f>Allreduce!$L$28:$L$49</c:f>
              <c:numCache>
                <c:formatCode>0.00</c:formatCode>
                <c:ptCount val="22"/>
                <c:pt idx="0">
                  <c:v>11.495088537534025</c:v>
                </c:pt>
                <c:pt idx="1">
                  <c:v>9.6750482916831793</c:v>
                </c:pt>
                <c:pt idx="2">
                  <c:v>9.7435613473256186</c:v>
                </c:pt>
                <c:pt idx="3">
                  <c:v>9.9143336216608464</c:v>
                </c:pt>
                <c:pt idx="4">
                  <c:v>13.842776417732201</c:v>
                </c:pt>
                <c:pt idx="5">
                  <c:v>13.869643211364698</c:v>
                </c:pt>
                <c:pt idx="6">
                  <c:v>14.658321936925233</c:v>
                </c:pt>
                <c:pt idx="7">
                  <c:v>16.000809768835698</c:v>
                </c:pt>
                <c:pt idx="8">
                  <c:v>19.102488954861901</c:v>
                </c:pt>
                <c:pt idx="9">
                  <c:v>25.359715024630166</c:v>
                </c:pt>
                <c:pt idx="10">
                  <c:v>34.625624616940769</c:v>
                </c:pt>
                <c:pt idx="11">
                  <c:v>52.548358837763395</c:v>
                </c:pt>
                <c:pt idx="12">
                  <c:v>104.15844122568753</c:v>
                </c:pt>
                <c:pt idx="13">
                  <c:v>127.771193782488</c:v>
                </c:pt>
                <c:pt idx="14">
                  <c:v>175.55333673953965</c:v>
                </c:pt>
                <c:pt idx="15">
                  <c:v>295.43166359265598</c:v>
                </c:pt>
                <c:pt idx="16">
                  <c:v>598.48586718241336</c:v>
                </c:pt>
                <c:pt idx="17">
                  <c:v>1300.62254766623</c:v>
                </c:pt>
                <c:pt idx="18">
                  <c:v>2239.47820564111</c:v>
                </c:pt>
                <c:pt idx="19">
                  <c:v>4446.0281481345473</c:v>
                </c:pt>
                <c:pt idx="20">
                  <c:v>8740.1696294546109</c:v>
                </c:pt>
                <c:pt idx="21">
                  <c:v>16972.952137390734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7575776"/>
        <c:axId val="-2017600256"/>
        <c:extLst>
          <c:ext xmlns:c15="http://schemas.microsoft.com/office/drawing/2012/chart" uri="{02D57815-91ED-43cb-92C2-25804820EDAC}">
            <c15:filteredLineSeries>
              <c15:ser>
                <c:idx val="4"/>
                <c:order val="4"/>
                <c:tx>
                  <c:v>Local Avg C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Allreduce!$A$3:$A$24</c15:sqref>
                        </c15:formulaRef>
                      </c:ext>
                    </c:extLst>
                    <c:strCache>
                      <c:ptCount val="22"/>
                      <c:pt idx="0">
                        <c:v>4B</c:v>
                      </c:pt>
                      <c:pt idx="1">
                        <c:v>8B</c:v>
                      </c:pt>
                      <c:pt idx="2">
                        <c:v>16B</c:v>
                      </c:pt>
                      <c:pt idx="3">
                        <c:v>32B</c:v>
                      </c:pt>
                      <c:pt idx="4">
                        <c:v>64B</c:v>
                      </c:pt>
                      <c:pt idx="5">
                        <c:v>128B</c:v>
                      </c:pt>
                      <c:pt idx="6">
                        <c:v>256B</c:v>
                      </c:pt>
                      <c:pt idx="7">
                        <c:v>512B</c:v>
                      </c:pt>
                      <c:pt idx="8">
                        <c:v>1KB</c:v>
                      </c:pt>
                      <c:pt idx="9">
                        <c:v>2KB</c:v>
                      </c:pt>
                      <c:pt idx="10">
                        <c:v>4KB</c:v>
                      </c:pt>
                      <c:pt idx="11">
                        <c:v>8KB</c:v>
                      </c:pt>
                      <c:pt idx="12">
                        <c:v>16KB</c:v>
                      </c:pt>
                      <c:pt idx="13">
                        <c:v>32KB</c:v>
                      </c:pt>
                      <c:pt idx="14">
                        <c:v>64KB</c:v>
                      </c:pt>
                      <c:pt idx="15">
                        <c:v>128KB</c:v>
                      </c:pt>
                      <c:pt idx="16">
                        <c:v>256KB</c:v>
                      </c:pt>
                      <c:pt idx="17">
                        <c:v>512KB</c:v>
                      </c:pt>
                      <c:pt idx="18">
                        <c:v>1MB</c:v>
                      </c:pt>
                      <c:pt idx="19">
                        <c:v>2MB</c:v>
                      </c:pt>
                      <c:pt idx="20">
                        <c:v>4MB</c:v>
                      </c:pt>
                      <c:pt idx="21">
                        <c:v>8MB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Allreduce!$K$53:$K$74</c15:sqref>
                        </c15:formulaRef>
                      </c:ext>
                    </c:extLst>
                    <c:numCache>
                      <c:formatCode>0.00</c:formatCode>
                      <c:ptCount val="22"/>
                      <c:pt idx="0">
                        <c:v>70.44</c:v>
                      </c:pt>
                      <c:pt idx="1">
                        <c:v>72.644999999999996</c:v>
                      </c:pt>
                      <c:pt idx="2">
                        <c:v>72</c:v>
                      </c:pt>
                      <c:pt idx="3">
                        <c:v>68.892499999999998</c:v>
                      </c:pt>
                      <c:pt idx="4">
                        <c:v>71.650000000000006</c:v>
                      </c:pt>
                      <c:pt idx="5">
                        <c:v>73.722499999999997</c:v>
                      </c:pt>
                      <c:pt idx="6">
                        <c:v>80.707499999999996</c:v>
                      </c:pt>
                      <c:pt idx="7">
                        <c:v>94.25</c:v>
                      </c:pt>
                      <c:pt idx="8">
                        <c:v>126.39750000000001</c:v>
                      </c:pt>
                      <c:pt idx="9">
                        <c:v>167.9025</c:v>
                      </c:pt>
                      <c:pt idx="10">
                        <c:v>260.66999999999996</c:v>
                      </c:pt>
                      <c:pt idx="11">
                        <c:v>389.44499999999999</c:v>
                      </c:pt>
                      <c:pt idx="12">
                        <c:v>584.8175</c:v>
                      </c:pt>
                      <c:pt idx="13">
                        <c:v>834.72</c:v>
                      </c:pt>
                      <c:pt idx="14">
                        <c:v>1220.3225</c:v>
                      </c:pt>
                      <c:pt idx="15">
                        <c:v>2298.5425</c:v>
                      </c:pt>
                      <c:pt idx="16">
                        <c:v>4418.5324999999993</c:v>
                      </c:pt>
                      <c:pt idx="17">
                        <c:v>9765.49</c:v>
                      </c:pt>
                      <c:pt idx="18">
                        <c:v>21553.147499999999</c:v>
                      </c:pt>
                      <c:pt idx="19">
                        <c:v>40539.135000000002</c:v>
                      </c:pt>
                      <c:pt idx="20">
                        <c:v>81159.875</c:v>
                      </c:pt>
                      <c:pt idx="21">
                        <c:v>162807.22749999998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5"/>
                <c:order val="5"/>
                <c:tx>
                  <c:v>Local Avg Java</c:v>
                </c:tx>
                <c:spPr>
                  <a:ln w="158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4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Allreduce!$A$3:$A$24</c15:sqref>
                        </c15:formulaRef>
                      </c:ext>
                    </c:extLst>
                    <c:strCache>
                      <c:ptCount val="22"/>
                      <c:pt idx="0">
                        <c:v>4B</c:v>
                      </c:pt>
                      <c:pt idx="1">
                        <c:v>8B</c:v>
                      </c:pt>
                      <c:pt idx="2">
                        <c:v>16B</c:v>
                      </c:pt>
                      <c:pt idx="3">
                        <c:v>32B</c:v>
                      </c:pt>
                      <c:pt idx="4">
                        <c:v>64B</c:v>
                      </c:pt>
                      <c:pt idx="5">
                        <c:v>128B</c:v>
                      </c:pt>
                      <c:pt idx="6">
                        <c:v>256B</c:v>
                      </c:pt>
                      <c:pt idx="7">
                        <c:v>512B</c:v>
                      </c:pt>
                      <c:pt idx="8">
                        <c:v>1KB</c:v>
                      </c:pt>
                      <c:pt idx="9">
                        <c:v>2KB</c:v>
                      </c:pt>
                      <c:pt idx="10">
                        <c:v>4KB</c:v>
                      </c:pt>
                      <c:pt idx="11">
                        <c:v>8KB</c:v>
                      </c:pt>
                      <c:pt idx="12">
                        <c:v>16KB</c:v>
                      </c:pt>
                      <c:pt idx="13">
                        <c:v>32KB</c:v>
                      </c:pt>
                      <c:pt idx="14">
                        <c:v>64KB</c:v>
                      </c:pt>
                      <c:pt idx="15">
                        <c:v>128KB</c:v>
                      </c:pt>
                      <c:pt idx="16">
                        <c:v>256KB</c:v>
                      </c:pt>
                      <c:pt idx="17">
                        <c:v>512KB</c:v>
                      </c:pt>
                      <c:pt idx="18">
                        <c:v>1MB</c:v>
                      </c:pt>
                      <c:pt idx="19">
                        <c:v>2MB</c:v>
                      </c:pt>
                      <c:pt idx="20">
                        <c:v>4MB</c:v>
                      </c:pt>
                      <c:pt idx="21">
                        <c:v>8MB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Allreduce!$L$53:$L$74</c15:sqref>
                        </c15:formulaRef>
                      </c:ext>
                    </c:extLst>
                    <c:numCache>
                      <c:formatCode>0.00</c:formatCode>
                      <c:ptCount val="22"/>
                      <c:pt idx="0">
                        <c:v>78.660383820533525</c:v>
                      </c:pt>
                      <c:pt idx="1">
                        <c:v>72.323881089687276</c:v>
                      </c:pt>
                      <c:pt idx="2">
                        <c:v>72.361912578344274</c:v>
                      </c:pt>
                      <c:pt idx="3">
                        <c:v>71.640662848949205</c:v>
                      </c:pt>
                      <c:pt idx="4">
                        <c:v>78.048389405011974</c:v>
                      </c:pt>
                      <c:pt idx="5">
                        <c:v>76.908294111490022</c:v>
                      </c:pt>
                      <c:pt idx="6">
                        <c:v>83.719663321971836</c:v>
                      </c:pt>
                      <c:pt idx="7">
                        <c:v>96.325527876615439</c:v>
                      </c:pt>
                      <c:pt idx="8">
                        <c:v>124.2875456809993</c:v>
                      </c:pt>
                      <c:pt idx="9">
                        <c:v>168.44018548726973</c:v>
                      </c:pt>
                      <c:pt idx="10">
                        <c:v>268.41799169778778</c:v>
                      </c:pt>
                      <c:pt idx="11">
                        <c:v>398.79075437784149</c:v>
                      </c:pt>
                      <c:pt idx="12">
                        <c:v>586.09589934349026</c:v>
                      </c:pt>
                      <c:pt idx="13">
                        <c:v>829.75366711616471</c:v>
                      </c:pt>
                      <c:pt idx="14">
                        <c:v>1232.1396544575664</c:v>
                      </c:pt>
                      <c:pt idx="15">
                        <c:v>2297.8810220956775</c:v>
                      </c:pt>
                      <c:pt idx="16">
                        <c:v>4430.6361302733376</c:v>
                      </c:pt>
                      <c:pt idx="17">
                        <c:v>9792.4472019076129</c:v>
                      </c:pt>
                      <c:pt idx="18">
                        <c:v>22081.024423241601</c:v>
                      </c:pt>
                      <c:pt idx="19">
                        <c:v>43567.874878644878</c:v>
                      </c:pt>
                      <c:pt idx="20">
                        <c:v>83821.13561034188</c:v>
                      </c:pt>
                      <c:pt idx="21">
                        <c:v>162485.56248843623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-20175757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41670759905011873"/>
              <c:y val="0.920183520367040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600256"/>
        <c:crosses val="autoZero"/>
        <c:auto val="1"/>
        <c:lblAlgn val="ctr"/>
        <c:lblOffset val="100"/>
        <c:noMultiLvlLbl val="0"/>
      </c:catAx>
      <c:valAx>
        <c:axId val="-2017600256"/>
        <c:scaling>
          <c:logBase val="10"/>
          <c:orientation val="minMax"/>
          <c:max val="1000000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 Time (us)</a:t>
                </a:r>
              </a:p>
            </c:rich>
          </c:tx>
          <c:layout>
            <c:manualLayout>
              <c:xMode val="edge"/>
              <c:yMode val="edge"/>
              <c:x val="1.0916135483064617E-2"/>
              <c:y val="0.412778225556451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75776"/>
        <c:crosses val="autoZero"/>
        <c:crossBetween val="between"/>
      </c:valAx>
      <c:spPr>
        <a:noFill/>
        <a:ln w="3175">
          <a:solidFill>
            <a:schemeClr val="tx1"/>
          </a:solidFill>
        </a:ln>
        <a:effectLst/>
      </c:spPr>
    </c:plotArea>
    <c:legend>
      <c:legendPos val="t"/>
      <c:legendEntry>
        <c:idx val="2"/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340213983668708"/>
          <c:y val="5.8028822786040629E-2"/>
          <c:w val="0.34046132254301548"/>
          <c:h val="0.25912610448008577"/>
        </c:manualLayout>
      </c:layout>
      <c:overlay val="0"/>
      <c:spPr>
        <a:noFill/>
        <a:ln w="3175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847456567929"/>
          <c:y val="2.5428331875182269E-2"/>
          <c:w val="0.8584133233345832"/>
          <c:h val="0.8932477884708856"/>
        </c:manualLayout>
      </c:layout>
      <c:lineChart>
        <c:grouping val="standard"/>
        <c:varyColors val="0"/>
        <c:ser>
          <c:idx val="1"/>
          <c:order val="0"/>
          <c:tx>
            <c:strRef>
              <c:f>Charge5Runs!$K$30</c:f>
              <c:strCache>
                <c:ptCount val="1"/>
                <c:pt idx="0">
                  <c:v>MPI.NET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x"/>
            <c:size val="4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Charge5Runs!$B$21:$B$29</c:f>
              <c:strCache>
                <c:ptCount val="9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  <c:pt idx="8">
                  <c:v>1x8x1</c:v>
                </c:pt>
              </c:strCache>
            </c:strRef>
          </c:cat>
          <c:val>
            <c:numRef>
              <c:f>Charge5Runs!$W$30:$W$38</c:f>
              <c:numCache>
                <c:formatCode>General</c:formatCode>
                <c:ptCount val="9"/>
                <c:pt idx="0">
                  <c:v>1</c:v>
                </c:pt>
                <c:pt idx="1">
                  <c:v>1.6596422049692359</c:v>
                </c:pt>
                <c:pt idx="2">
                  <c:v>1.7790651061308087</c:v>
                </c:pt>
                <c:pt idx="3">
                  <c:v>2.6734303895701794</c:v>
                </c:pt>
                <c:pt idx="4">
                  <c:v>3.2297298715717453</c:v>
                </c:pt>
                <c:pt idx="5">
                  <c:v>3.6409966954027699</c:v>
                </c:pt>
                <c:pt idx="6">
                  <c:v>4.1374882524547507</c:v>
                </c:pt>
                <c:pt idx="7">
                  <c:v>4.6660327367756658</c:v>
                </c:pt>
                <c:pt idx="8">
                  <c:v>5.5752559276935969</c:v>
                </c:pt>
              </c:numCache>
            </c:numRef>
          </c:val>
          <c:smooth val="0"/>
        </c:ser>
        <c:ser>
          <c:idx val="2"/>
          <c:order val="1"/>
          <c:tx>
            <c:v>OMPI-nightly</c:v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val>
            <c:numRef>
              <c:f>Charge5Runs!$W$39:$W$47</c:f>
              <c:numCache>
                <c:formatCode>General</c:formatCode>
                <c:ptCount val="9"/>
                <c:pt idx="0">
                  <c:v>1</c:v>
                </c:pt>
                <c:pt idx="1">
                  <c:v>1.9039692701664535</c:v>
                </c:pt>
                <c:pt idx="2">
                  <c:v>1.8242453591606134</c:v>
                </c:pt>
                <c:pt idx="3">
                  <c:v>2.4526238117973871</c:v>
                </c:pt>
                <c:pt idx="4">
                  <c:v>2.9788602456639781</c:v>
                </c:pt>
                <c:pt idx="5">
                  <c:v>3.5265555763589838</c:v>
                </c:pt>
                <c:pt idx="6">
                  <c:v>3.6184682377049184</c:v>
                </c:pt>
                <c:pt idx="7">
                  <c:v>4.421785742233352</c:v>
                </c:pt>
                <c:pt idx="8">
                  <c:v>2.8409250879839116</c:v>
                </c:pt>
              </c:numCache>
            </c:numRef>
          </c:val>
          <c:smooth val="0"/>
        </c:ser>
        <c:ser>
          <c:idx val="0"/>
          <c:order val="2"/>
          <c:tx>
            <c:v>OMPI-trunk</c:v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6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Charge5Runs!$B$21:$B$29</c:f>
              <c:strCache>
                <c:ptCount val="9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  <c:pt idx="8">
                  <c:v>1x8x1</c:v>
                </c:pt>
              </c:strCache>
            </c:strRef>
          </c:cat>
          <c:val>
            <c:numRef>
              <c:f>Charge5Runs!$W$21:$W$29</c:f>
              <c:numCache>
                <c:formatCode>General</c:formatCode>
                <c:ptCount val="9"/>
                <c:pt idx="0">
                  <c:v>1</c:v>
                </c:pt>
                <c:pt idx="1">
                  <c:v>1.7928685897435896</c:v>
                </c:pt>
                <c:pt idx="2">
                  <c:v>1.612454140461216</c:v>
                </c:pt>
                <c:pt idx="3">
                  <c:v>3.3630525380884064</c:v>
                </c:pt>
                <c:pt idx="4">
                  <c:v>2.6993309936389562</c:v>
                </c:pt>
                <c:pt idx="5">
                  <c:v>4.8999601831574759</c:v>
                </c:pt>
                <c:pt idx="6">
                  <c:v>4.8364118687364908</c:v>
                </c:pt>
                <c:pt idx="7">
                  <c:v>4.445096622719884</c:v>
                </c:pt>
                <c:pt idx="8">
                  <c:v>4.4571713147410366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7635616"/>
        <c:axId val="-2017603520"/>
      </c:lineChart>
      <c:catAx>
        <c:axId val="-2017635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603520"/>
        <c:crosses val="autoZero"/>
        <c:auto val="1"/>
        <c:lblAlgn val="ctr"/>
        <c:lblOffset val="100"/>
        <c:noMultiLvlLbl val="0"/>
      </c:catAx>
      <c:valAx>
        <c:axId val="-2017603520"/>
        <c:scaling>
          <c:orientation val="minMax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63561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5743055555555557"/>
          <c:y val="4.866749295226986E-2"/>
          <c:w val="0.29381822625888793"/>
          <c:h val="0.15556551958782927"/>
        </c:manualLayout>
      </c:layout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754666083406242"/>
          <c:y val="3.6458880139982504E-2"/>
          <c:w val="0.82394162535238646"/>
          <c:h val="0.87033658987071061"/>
        </c:manualLayout>
      </c:layout>
      <c:barChart>
        <c:barDir val="col"/>
        <c:grouping val="clustered"/>
        <c:varyColors val="0"/>
        <c:ser>
          <c:idx val="0"/>
          <c:order val="0"/>
          <c:tx>
            <c:v>MPI.NET</c:v>
          </c:tx>
          <c:spPr>
            <a:pattFill prst="ltDnDiag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Charge5WThreads!$M$19:$M$25</c:f>
              <c:numCache>
                <c:formatCode>General</c:formatCode>
                <c:ptCount val="7"/>
                <c:pt idx="0">
                  <c:v>0.32192999999999999</c:v>
                </c:pt>
                <c:pt idx="1">
                  <c:v>0.28872999999999999</c:v>
                </c:pt>
                <c:pt idx="2">
                  <c:v>0.24510000000000001</c:v>
                </c:pt>
                <c:pt idx="3">
                  <c:v>0.23513000000000001</c:v>
                </c:pt>
                <c:pt idx="4">
                  <c:v>0.24498</c:v>
                </c:pt>
                <c:pt idx="5">
                  <c:v>0.23841000000000001</c:v>
                </c:pt>
                <c:pt idx="6">
                  <c:v>0.26074999999999998</c:v>
                </c:pt>
              </c:numCache>
            </c:numRef>
          </c:val>
        </c:ser>
        <c:ser>
          <c:idx val="1"/>
          <c:order val="1"/>
          <c:tx>
            <c:v>OMPI-nightly</c:v>
          </c:tx>
          <c:spPr>
            <a:pattFill prst="wdDnDiag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Charge5WThreads!$B$3:$B$9</c:f>
              <c:strCache>
                <c:ptCount val="7"/>
                <c:pt idx="0">
                  <c:v>2x1x8</c:v>
                </c:pt>
                <c:pt idx="1">
                  <c:v>4x1x8</c:v>
                </c:pt>
                <c:pt idx="2">
                  <c:v>8x1x8</c:v>
                </c:pt>
                <c:pt idx="3">
                  <c:v>1x2x8</c:v>
                </c:pt>
                <c:pt idx="4">
                  <c:v>4x2x8</c:v>
                </c:pt>
                <c:pt idx="5">
                  <c:v>1x4x8</c:v>
                </c:pt>
                <c:pt idx="6">
                  <c:v>2x4x8</c:v>
                </c:pt>
              </c:strCache>
            </c:strRef>
          </c:cat>
          <c:val>
            <c:numRef>
              <c:f>Charge5WThreads!$M$3:$M$9</c:f>
              <c:numCache>
                <c:formatCode>General</c:formatCode>
                <c:ptCount val="7"/>
                <c:pt idx="0">
                  <c:v>0.15096999999999999</c:v>
                </c:pt>
                <c:pt idx="1">
                  <c:v>0.11778</c:v>
                </c:pt>
                <c:pt idx="2">
                  <c:v>0.11226999999999999</c:v>
                </c:pt>
                <c:pt idx="3">
                  <c:v>0.14291000000000001</c:v>
                </c:pt>
                <c:pt idx="4">
                  <c:v>0.11876</c:v>
                </c:pt>
                <c:pt idx="5">
                  <c:v>0.14445</c:v>
                </c:pt>
                <c:pt idx="6">
                  <c:v>0.1464</c:v>
                </c:pt>
              </c:numCache>
            </c:numRef>
          </c:val>
        </c:ser>
        <c:ser>
          <c:idx val="2"/>
          <c:order val="2"/>
          <c:tx>
            <c:v>OMPI-trunk</c:v>
          </c:tx>
          <c:spPr>
            <a:pattFill prst="pct50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Charge5WThreads!$M$11:$M$17</c:f>
              <c:numCache>
                <c:formatCode>General</c:formatCode>
                <c:ptCount val="7"/>
                <c:pt idx="0">
                  <c:v>0.13825999999999999</c:v>
                </c:pt>
                <c:pt idx="1">
                  <c:v>0.10238</c:v>
                </c:pt>
                <c:pt idx="2">
                  <c:v>9.3229999999999993E-2</c:v>
                </c:pt>
                <c:pt idx="3">
                  <c:v>0.12035999999999999</c:v>
                </c:pt>
                <c:pt idx="4">
                  <c:v>8.6529999999999996E-2</c:v>
                </c:pt>
                <c:pt idx="5">
                  <c:v>0.15217</c:v>
                </c:pt>
                <c:pt idx="6">
                  <c:v>0.10423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17608416"/>
        <c:axId val="-2017635072"/>
      </c:barChart>
      <c:catAx>
        <c:axId val="-2017608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635072"/>
        <c:crosses val="autoZero"/>
        <c:auto val="1"/>
        <c:lblAlgn val="ctr"/>
        <c:lblOffset val="100"/>
        <c:noMultiLvlLbl val="0"/>
      </c:catAx>
      <c:valAx>
        <c:axId val="-20176350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(hours)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60841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72914503742587733"/>
          <c:y val="5.3135996889277733E-2"/>
          <c:w val="0.24562742157230349"/>
          <c:h val="0.17469767667930397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70924467774863"/>
          <c:y val="1.6583694701205829E-2"/>
          <c:w val="0.85428963740643538"/>
          <c:h val="0.8629407737076343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Charge5Runs!$K$30</c:f>
              <c:strCache>
                <c:ptCount val="1"/>
                <c:pt idx="0">
                  <c:v>MPI.NET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c:spPr>
          <c:invertIfNegative val="0"/>
          <c:cat>
            <c:strRef>
              <c:f>Charge5Runs!$B$21:$B$29</c:f>
              <c:strCache>
                <c:ptCount val="9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  <c:pt idx="8">
                  <c:v>1x8x1</c:v>
                </c:pt>
              </c:strCache>
            </c:strRef>
          </c:cat>
          <c:val>
            <c:numRef>
              <c:f>Charge5Runs!$M$30:$M$38</c:f>
              <c:numCache>
                <c:formatCode>General</c:formatCode>
                <c:ptCount val="9"/>
                <c:pt idx="0">
                  <c:v>1.10951</c:v>
                </c:pt>
                <c:pt idx="1">
                  <c:v>0.66852361110000003</c:v>
                </c:pt>
                <c:pt idx="2">
                  <c:v>0.62364777780000002</c:v>
                </c:pt>
                <c:pt idx="3">
                  <c:v>0.41501361110000001</c:v>
                </c:pt>
                <c:pt idx="4">
                  <c:v>0.34353027780000001</c:v>
                </c:pt>
                <c:pt idx="5">
                  <c:v>0.30472700000000003</c:v>
                </c:pt>
                <c:pt idx="6">
                  <c:v>0.26816027799999997</c:v>
                </c:pt>
                <c:pt idx="7">
                  <c:v>0.23778444400000001</c:v>
                </c:pt>
                <c:pt idx="8">
                  <c:v>0.19900611100000001</c:v>
                </c:pt>
              </c:numCache>
            </c:numRef>
          </c:val>
        </c:ser>
        <c:ser>
          <c:idx val="2"/>
          <c:order val="1"/>
          <c:tx>
            <c:v>OMPI-nightly</c:v>
          </c:tx>
          <c:spPr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Charge5Runs!$M$39:$M$47</c:f>
              <c:numCache>
                <c:formatCode>General</c:formatCode>
                <c:ptCount val="9"/>
                <c:pt idx="0">
                  <c:v>0.56506000000000001</c:v>
                </c:pt>
                <c:pt idx="1">
                  <c:v>0.29677999999999999</c:v>
                </c:pt>
                <c:pt idx="2">
                  <c:v>0.30975000000000003</c:v>
                </c:pt>
                <c:pt idx="3">
                  <c:v>0.23039000000000001</c:v>
                </c:pt>
                <c:pt idx="4">
                  <c:v>0.18969</c:v>
                </c:pt>
                <c:pt idx="5">
                  <c:v>0.16023000000000001</c:v>
                </c:pt>
                <c:pt idx="6">
                  <c:v>0.15615999999999999</c:v>
                </c:pt>
                <c:pt idx="7">
                  <c:v>0.12778999999999999</c:v>
                </c:pt>
                <c:pt idx="8">
                  <c:v>0.19889999999999999</c:v>
                </c:pt>
              </c:numCache>
            </c:numRef>
          </c:val>
        </c:ser>
        <c:ser>
          <c:idx val="0"/>
          <c:order val="2"/>
          <c:tx>
            <c:v>OMPI-trunk</c:v>
          </c:tx>
          <c:spPr>
            <a:pattFill prst="pct5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Charge5Runs!$B$21:$B$29</c:f>
              <c:strCache>
                <c:ptCount val="9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  <c:pt idx="8">
                  <c:v>1x8x1</c:v>
                </c:pt>
              </c:strCache>
            </c:strRef>
          </c:cat>
          <c:val>
            <c:numRef>
              <c:f>Charge5Runs!$M$21:$M$29</c:f>
              <c:numCache>
                <c:formatCode>General</c:formatCode>
                <c:ptCount val="9"/>
                <c:pt idx="0">
                  <c:v>0.49225000000000002</c:v>
                </c:pt>
                <c:pt idx="1">
                  <c:v>0.27456000000000003</c:v>
                </c:pt>
                <c:pt idx="2">
                  <c:v>0.30528</c:v>
                </c:pt>
                <c:pt idx="3">
                  <c:v>0.14637</c:v>
                </c:pt>
                <c:pt idx="4">
                  <c:v>0.18235999999999999</c:v>
                </c:pt>
                <c:pt idx="5">
                  <c:v>0.10045999999999999</c:v>
                </c:pt>
                <c:pt idx="6">
                  <c:v>0.10178</c:v>
                </c:pt>
                <c:pt idx="7">
                  <c:v>0.11074000000000001</c:v>
                </c:pt>
                <c:pt idx="8">
                  <c:v>0.11044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17605152"/>
        <c:axId val="-2017605696"/>
      </c:barChart>
      <c:catAx>
        <c:axId val="-20176051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605696"/>
        <c:crosses val="autoZero"/>
        <c:auto val="1"/>
        <c:lblAlgn val="ctr"/>
        <c:lblOffset val="100"/>
        <c:noMultiLvlLbl val="0"/>
      </c:catAx>
      <c:valAx>
        <c:axId val="-20176056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</a:t>
                </a:r>
                <a:r>
                  <a:rPr lang="en-US" baseline="0"/>
                  <a:t> (hours)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60515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64542918246330316"/>
          <c:y val="8.2574698543116887E-2"/>
          <c:w val="0.24273997000374956"/>
          <c:h val="0.18606926851534863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89632545931758"/>
          <c:y val="2.4582762752482026E-2"/>
          <c:w val="0.87111986001749786"/>
          <c:h val="0.8995295085396933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Charge2Runs!$K$59</c:f>
              <c:strCache>
                <c:ptCount val="1"/>
                <c:pt idx="0">
                  <c:v>MPI.NET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Charge2Runs!$M$59:$M$66</c:f>
              <c:numCache>
                <c:formatCode>General</c:formatCode>
                <c:ptCount val="8"/>
                <c:pt idx="0">
                  <c:v>24.514980000000001</c:v>
                </c:pt>
                <c:pt idx="1">
                  <c:v>14.100680000000001</c:v>
                </c:pt>
                <c:pt idx="2">
                  <c:v>14.16569</c:v>
                </c:pt>
                <c:pt idx="3">
                  <c:v>8.6192100000000007</c:v>
                </c:pt>
                <c:pt idx="4">
                  <c:v>8.7170699999999997</c:v>
                </c:pt>
                <c:pt idx="5">
                  <c:v>5.0257899999999998</c:v>
                </c:pt>
                <c:pt idx="6">
                  <c:v>4.9356799999999996</c:v>
                </c:pt>
                <c:pt idx="7">
                  <c:v>5.0713600000000003</c:v>
                </c:pt>
              </c:numCache>
            </c:numRef>
          </c:val>
        </c:ser>
        <c:ser>
          <c:idx val="2"/>
          <c:order val="1"/>
          <c:tx>
            <c:v>OMPI-nightly</c:v>
          </c:tx>
          <c:spPr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Charge2Runs!$B$41:$B$48</c:f>
              <c:strCache>
                <c:ptCount val="8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</c:strCache>
            </c:strRef>
          </c:cat>
          <c:val>
            <c:numRef>
              <c:f>Charge2Runs!$M$41:$M$48</c:f>
              <c:numCache>
                <c:formatCode>General</c:formatCode>
                <c:ptCount val="8"/>
                <c:pt idx="0">
                  <c:v>9.9433299999999996</c:v>
                </c:pt>
                <c:pt idx="1">
                  <c:v>6.0563900000000004</c:v>
                </c:pt>
                <c:pt idx="2">
                  <c:v>6.1536099999999996</c:v>
                </c:pt>
                <c:pt idx="3">
                  <c:v>3.58</c:v>
                </c:pt>
                <c:pt idx="4">
                  <c:v>4.3738900000000003</c:v>
                </c:pt>
                <c:pt idx="5">
                  <c:v>2.6991399999999999</c:v>
                </c:pt>
                <c:pt idx="6">
                  <c:v>2.17639</c:v>
                </c:pt>
                <c:pt idx="7">
                  <c:v>2.1511100000000001</c:v>
                </c:pt>
              </c:numCache>
            </c:numRef>
          </c:val>
        </c:ser>
        <c:ser>
          <c:idx val="0"/>
          <c:order val="2"/>
          <c:tx>
            <c:v>OMPI-trunk</c:v>
          </c:tx>
          <c:spPr>
            <a:pattFill prst="pct5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Charge2Runs!$B$41:$B$48</c:f>
              <c:strCache>
                <c:ptCount val="8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</c:strCache>
            </c:strRef>
          </c:cat>
          <c:val>
            <c:numRef>
              <c:f>Charge2Runs!$M$50:$M$57</c:f>
              <c:numCache>
                <c:formatCode>General</c:formatCode>
                <c:ptCount val="8"/>
                <c:pt idx="0">
                  <c:v>8.8213899999999992</c:v>
                </c:pt>
                <c:pt idx="1">
                  <c:v>5.54556</c:v>
                </c:pt>
                <c:pt idx="2">
                  <c:v>5.6463900000000002</c:v>
                </c:pt>
                <c:pt idx="3">
                  <c:v>3.1611099999999999</c:v>
                </c:pt>
                <c:pt idx="4">
                  <c:v>3.3305600000000002</c:v>
                </c:pt>
                <c:pt idx="5">
                  <c:v>2.3746100000000001</c:v>
                </c:pt>
                <c:pt idx="6">
                  <c:v>1.8435299999999999</c:v>
                </c:pt>
                <c:pt idx="7">
                  <c:v>2.0769199999999999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17597536"/>
        <c:axId val="-2017587744"/>
      </c:barChart>
      <c:catAx>
        <c:axId val="-2017597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87744"/>
        <c:crosses val="autoZero"/>
        <c:auto val="1"/>
        <c:lblAlgn val="ctr"/>
        <c:lblOffset val="100"/>
        <c:noMultiLvlLbl val="0"/>
      </c:catAx>
      <c:valAx>
        <c:axId val="-20175877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(hours)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9753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68417152717021479"/>
          <c:y val="5.6159420289855079E-2"/>
          <c:w val="0.26688663917010375"/>
          <c:h val="0.17698015329605538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2883467504212"/>
          <c:y val="2.5428331875182269E-2"/>
          <c:w val="0.87781454626325184"/>
          <c:h val="0.88535219030959889"/>
        </c:manualLayout>
      </c:layout>
      <c:lineChart>
        <c:grouping val="standard"/>
        <c:varyColors val="0"/>
        <c:ser>
          <c:idx val="1"/>
          <c:order val="0"/>
          <c:tx>
            <c:strRef>
              <c:f>Charge2Runs!$K$59</c:f>
              <c:strCache>
                <c:ptCount val="1"/>
                <c:pt idx="0">
                  <c:v>MPI.NET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4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val>
            <c:numRef>
              <c:f>Charge2Runs!$W$59:$W$66</c:f>
              <c:numCache>
                <c:formatCode>General</c:formatCode>
                <c:ptCount val="8"/>
                <c:pt idx="0">
                  <c:v>1</c:v>
                </c:pt>
                <c:pt idx="1">
                  <c:v>1.738567218034875</c:v>
                </c:pt>
                <c:pt idx="2">
                  <c:v>1.7305884852767499</c:v>
                </c:pt>
                <c:pt idx="3">
                  <c:v>2.8442258629271127</c:v>
                </c:pt>
                <c:pt idx="4">
                  <c:v>2.8122958746459537</c:v>
                </c:pt>
                <c:pt idx="5">
                  <c:v>4.8778361212864052</c:v>
                </c:pt>
                <c:pt idx="6">
                  <c:v>4.9668900739107888</c:v>
                </c:pt>
                <c:pt idx="7">
                  <c:v>4.8340050795053005</c:v>
                </c:pt>
              </c:numCache>
            </c:numRef>
          </c:val>
          <c:smooth val="0"/>
        </c:ser>
        <c:ser>
          <c:idx val="2"/>
          <c:order val="1"/>
          <c:tx>
            <c:v>OMPI-nightly</c:v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Charge2Runs!$B$41:$B$48</c:f>
              <c:strCache>
                <c:ptCount val="8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</c:strCache>
            </c:strRef>
          </c:cat>
          <c:val>
            <c:numRef>
              <c:f>Charge2Runs!$W$41:$W$48</c:f>
              <c:numCache>
                <c:formatCode>General</c:formatCode>
                <c:ptCount val="8"/>
                <c:pt idx="0">
                  <c:v>1</c:v>
                </c:pt>
                <c:pt idx="1">
                  <c:v>1.6417915623003141</c:v>
                </c:pt>
                <c:pt idx="2">
                  <c:v>1.6158531333639929</c:v>
                </c:pt>
                <c:pt idx="3">
                  <c:v>2.7774664804469271</c:v>
                </c:pt>
                <c:pt idx="4">
                  <c:v>2.2733379211639981</c:v>
                </c:pt>
                <c:pt idx="5">
                  <c:v>3.6838882014271213</c:v>
                </c:pt>
                <c:pt idx="6">
                  <c:v>4.5687261933752676</c:v>
                </c:pt>
                <c:pt idx="7">
                  <c:v>4.6224181933978272</c:v>
                </c:pt>
              </c:numCache>
            </c:numRef>
          </c:val>
          <c:smooth val="0"/>
        </c:ser>
        <c:ser>
          <c:idx val="0"/>
          <c:order val="2"/>
          <c:tx>
            <c:v>OMPI-trunk</c:v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6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Charge2Runs!$B$41:$B$48</c:f>
              <c:strCache>
                <c:ptCount val="8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</c:strCache>
            </c:strRef>
          </c:cat>
          <c:val>
            <c:numRef>
              <c:f>Charge2Runs!$W$50:$W$57</c:f>
              <c:numCache>
                <c:formatCode>General</c:formatCode>
                <c:ptCount val="8"/>
                <c:pt idx="0">
                  <c:v>1</c:v>
                </c:pt>
                <c:pt idx="1">
                  <c:v>1.5907122094071653</c:v>
                </c:pt>
                <c:pt idx="2">
                  <c:v>1.5623061814717012</c:v>
                </c:pt>
                <c:pt idx="3">
                  <c:v>2.790598871915245</c:v>
                </c:pt>
                <c:pt idx="4">
                  <c:v>2.6486206523827822</c:v>
                </c:pt>
                <c:pt idx="5">
                  <c:v>3.7148794960014482</c:v>
                </c:pt>
                <c:pt idx="6">
                  <c:v>4.7850536742011247</c:v>
                </c:pt>
                <c:pt idx="7">
                  <c:v>4.2473422182847678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7596992"/>
        <c:axId val="-2017594816"/>
      </c:lineChart>
      <c:catAx>
        <c:axId val="-2017596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94816"/>
        <c:crosses val="autoZero"/>
        <c:auto val="1"/>
        <c:lblAlgn val="ctr"/>
        <c:lblOffset val="100"/>
        <c:noMultiLvlLbl val="0"/>
      </c:catAx>
      <c:valAx>
        <c:axId val="-2017594816"/>
        <c:scaling>
          <c:orientation val="minMax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759699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480060695538058"/>
          <c:y val="5.9127953901836103E-2"/>
          <c:w val="0.30090277777777774"/>
          <c:h val="0.17692171767593109"/>
        </c:manualLayout>
      </c:layout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81ADD-2738-488B-8C0D-DD69E7510FE8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B80C4-402D-44DD-AEE7-4B7DBDEEE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54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80C4-402D-44DD-AEE7-4B7DBDEEE5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1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6271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326468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174067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77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8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99" y="235804"/>
            <a:ext cx="11794068" cy="67859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4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31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5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0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0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9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D00B0-B11D-49C6-A9C3-DA2F8CB2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5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6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199" y="218870"/>
            <a:ext cx="11794068" cy="6998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199" y="1219199"/>
            <a:ext cx="11794068" cy="505613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5FD00B0-B11D-49C6-A9C3-DA2F8CB2738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03199" y="1068976"/>
            <a:ext cx="117940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18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r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alsahpc.indiana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salsacog.blogspot.com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salsahpc.indiana.edu/millionseq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salsafungiphy.blogspot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alsahpc.indiana.edu/millionseq/fungi2/fungi2_index.html" TargetMode="External"/><Relationship Id="rId4" Type="http://schemas.openxmlformats.org/officeDocument/2006/relationships/hyperlink" Target="http://salsahpc.blogspot.com/2013/05/study-of-biological-sequence-structure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817767"/>
            <a:ext cx="10058400" cy="3262715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 smtClean="0"/>
              <a:t>Towards High Performance Data Analytics with Java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1425" y="4270432"/>
            <a:ext cx="10058400" cy="404246"/>
          </a:xfrm>
        </p:spPr>
        <p:txBody>
          <a:bodyPr>
            <a:normAutofit lnSpcReduction="10000"/>
          </a:bodyPr>
          <a:lstStyle/>
          <a:p>
            <a:pPr algn="r"/>
            <a:r>
              <a:rPr lang="en-US" cap="none" smtClean="0"/>
              <a:t>SALIYA EKANAYAKE</a:t>
            </a:r>
            <a:endParaRPr lang="en-US" cap="non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SALSA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97280" y="4600513"/>
            <a:ext cx="10058400" cy="553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cap="none" dirty="0" smtClean="0"/>
              <a:t>sekanaya@cs.indiana.edu</a:t>
            </a:r>
          </a:p>
        </p:txBody>
      </p:sp>
      <p:pic>
        <p:nvPicPr>
          <p:cNvPr id="8" name="Picture 7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241496"/>
            <a:ext cx="850000" cy="2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8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DAVS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949" y="1114424"/>
            <a:ext cx="11794068" cy="5076826"/>
          </a:xfrm>
        </p:spPr>
        <p:txBody>
          <a:bodyPr/>
          <a:lstStyle/>
          <a:p>
            <a:r>
              <a:rPr lang="en-US" dirty="0" smtClean="0"/>
              <a:t>Single Node Charge 2, Charge 5 and Charge 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Points</a:t>
            </a:r>
          </a:p>
          <a:p>
            <a:pPr lvl="1"/>
            <a:r>
              <a:rPr lang="en-US" dirty="0" smtClean="0"/>
              <a:t>OMPI-trunk performed the best and OMPI-nightly was near too</a:t>
            </a:r>
          </a:p>
          <a:p>
            <a:pPr lvl="1"/>
            <a:r>
              <a:rPr lang="en-US" dirty="0" smtClean="0"/>
              <a:t>MPI.NET may be suffering from bad </a:t>
            </a:r>
            <a:r>
              <a:rPr lang="en-US" dirty="0" err="1" smtClean="0"/>
              <a:t>Infiniband</a:t>
            </a:r>
            <a:endParaRPr lang="en-US" dirty="0" smtClean="0"/>
          </a:p>
          <a:p>
            <a:pPr lvl="1"/>
            <a:r>
              <a:rPr lang="en-US" dirty="0" err="1" smtClean="0"/>
              <a:t>FastMPJ</a:t>
            </a:r>
            <a:r>
              <a:rPr lang="en-US" dirty="0" smtClean="0"/>
              <a:t> had issues that prevented it from running the applications</a:t>
            </a:r>
          </a:p>
          <a:p>
            <a:pPr lvl="1"/>
            <a:r>
              <a:rPr lang="en-US" dirty="0" smtClean="0"/>
              <a:t>Performance with threading is not up to expected for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2239" y="3449885"/>
            <a:ext cx="2152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Charge 2 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14332" y="3449884"/>
            <a:ext cx="2152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Charge 5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8676425" y="3449884"/>
            <a:ext cx="2152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Charge 6</a:t>
            </a:r>
            <a:endParaRPr lang="en-US" sz="1400" dirty="0"/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293671546"/>
              </p:ext>
            </p:extLst>
          </p:nvPr>
        </p:nvGraphicFramePr>
        <p:xfrm>
          <a:off x="203199" y="1581150"/>
          <a:ext cx="36576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4050666783"/>
              </p:ext>
            </p:extLst>
          </p:nvPr>
        </p:nvGraphicFramePr>
        <p:xfrm>
          <a:off x="4238625" y="1566861"/>
          <a:ext cx="36576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2104319884"/>
              </p:ext>
            </p:extLst>
          </p:nvPr>
        </p:nvGraphicFramePr>
        <p:xfrm>
          <a:off x="8339667" y="1585911"/>
          <a:ext cx="36576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0531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DAPWC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OMPI-175 Only (Chosen over OMPI-trunk)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643873"/>
              </p:ext>
            </p:extLst>
          </p:nvPr>
        </p:nvGraphicFramePr>
        <p:xfrm>
          <a:off x="327024" y="1627132"/>
          <a:ext cx="11670243" cy="4648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478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DAPWC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Parallelism </a:t>
            </a:r>
            <a:r>
              <a:rPr lang="en-US" dirty="0" smtClean="0">
                <a:sym typeface="Symbol" panose="05050102010706020507" pitchFamily="18" charset="2"/>
              </a:rPr>
              <a:t> 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477430"/>
              </p:ext>
            </p:extLst>
          </p:nvPr>
        </p:nvGraphicFramePr>
        <p:xfrm>
          <a:off x="323850" y="1619250"/>
          <a:ext cx="11515725" cy="4656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74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DAPWC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Speedup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Points</a:t>
            </a:r>
          </a:p>
          <a:p>
            <a:pPr lvl="1"/>
            <a:r>
              <a:rPr lang="en-US" dirty="0" smtClean="0"/>
              <a:t>Performance with threads is better than DAVS, but Tx</a:t>
            </a:r>
            <a:r>
              <a:rPr lang="en-US" b="1" dirty="0" smtClean="0"/>
              <a:t>1</a:t>
            </a:r>
            <a:r>
              <a:rPr lang="en-US" dirty="0" smtClean="0"/>
              <a:t>xN is peculiar</a:t>
            </a:r>
          </a:p>
          <a:p>
            <a:pPr lvl="1"/>
            <a:r>
              <a:rPr lang="en-US" dirty="0" err="1" smtClean="0"/>
              <a:t>FastMPJ</a:t>
            </a:r>
            <a:r>
              <a:rPr lang="en-US" dirty="0" smtClean="0"/>
              <a:t> failed as before</a:t>
            </a:r>
          </a:p>
          <a:p>
            <a:pPr lvl="1"/>
            <a:r>
              <a:rPr lang="en-US" dirty="0" smtClean="0"/>
              <a:t>MPI.NET and OMPI-nightly runs are yet to perform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128080"/>
              </p:ext>
            </p:extLst>
          </p:nvPr>
        </p:nvGraphicFramePr>
        <p:xfrm>
          <a:off x="271271" y="1535907"/>
          <a:ext cx="11725995" cy="3283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709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Tasks and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</a:p>
          <a:p>
            <a:pPr lvl="1"/>
            <a:r>
              <a:rPr lang="en-US" dirty="0" smtClean="0"/>
              <a:t>Complete migration of applications to Java</a:t>
            </a:r>
          </a:p>
          <a:p>
            <a:pPr lvl="1"/>
            <a:r>
              <a:rPr lang="en-US" dirty="0" smtClean="0"/>
              <a:t>Evaluate performance</a:t>
            </a:r>
          </a:p>
          <a:p>
            <a:pPr lvl="1"/>
            <a:r>
              <a:rPr lang="en-US" dirty="0" smtClean="0"/>
              <a:t>Investigate “not so great” thread performance</a:t>
            </a:r>
          </a:p>
          <a:p>
            <a:r>
              <a:rPr lang="en-US" dirty="0" smtClean="0"/>
              <a:t>Future</a:t>
            </a:r>
          </a:p>
          <a:p>
            <a:pPr lvl="1"/>
            <a:r>
              <a:rPr lang="en-US" dirty="0" smtClean="0"/>
              <a:t>How to integrate with ABDS?</a:t>
            </a:r>
          </a:p>
          <a:p>
            <a:pPr lvl="1"/>
            <a:r>
              <a:rPr lang="en-US" dirty="0" smtClean="0"/>
              <a:t>Provide SaaS?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8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Bit of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1228724"/>
            <a:ext cx="5883276" cy="5056132"/>
          </a:xfrm>
        </p:spPr>
        <p:txBody>
          <a:bodyPr/>
          <a:lstStyle/>
          <a:p>
            <a:r>
              <a:rPr lang="en-US" dirty="0">
                <a:cs typeface="Consolas" panose="020B0609020204030204" pitchFamily="49" charset="0"/>
              </a:rPr>
              <a:t>Gene Sequence Clustering and </a:t>
            </a:r>
            <a:r>
              <a:rPr lang="en-US" dirty="0" smtClean="0">
                <a:cs typeface="Consolas" panose="020B0609020204030204" pitchFamily="49" charset="0"/>
              </a:rPr>
              <a:t>Visualization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Projects</a:t>
            </a:r>
          </a:p>
          <a:p>
            <a:pPr lvl="2"/>
            <a:r>
              <a:rPr lang="en-US" dirty="0">
                <a:cs typeface="Consolas" panose="020B0609020204030204" pitchFamily="49" charset="0"/>
              </a:rPr>
              <a:t>Million sequence project </a:t>
            </a:r>
            <a:r>
              <a:rPr lang="en-US" dirty="0">
                <a:cs typeface="Consolas" panose="020B0609020204030204" pitchFamily="49" charset="0"/>
                <a:hlinkClick r:id="rId2"/>
              </a:rPr>
              <a:t>http://salsahpc.indiana.edu/millionseq/</a:t>
            </a:r>
            <a:endParaRPr lang="en-US" dirty="0">
              <a:cs typeface="Consolas" panose="020B0609020204030204" pitchFamily="49" charset="0"/>
            </a:endParaRPr>
          </a:p>
          <a:p>
            <a:pPr lvl="2"/>
            <a:r>
              <a:rPr lang="en-US" dirty="0">
                <a:cs typeface="Consolas" panose="020B0609020204030204" pitchFamily="49" charset="0"/>
              </a:rPr>
              <a:t>Work on COG (Protein) sequences </a:t>
            </a:r>
            <a:r>
              <a:rPr lang="en-US" dirty="0">
                <a:cs typeface="Consolas" panose="020B0609020204030204" pitchFamily="49" charset="0"/>
                <a:hlinkClick r:id="rId3"/>
              </a:rPr>
              <a:t>http://salsacog.blogspot.com/</a:t>
            </a:r>
            <a:endParaRPr lang="en-US" dirty="0">
              <a:cs typeface="Consolas" panose="020B0609020204030204" pitchFamily="49" charset="0"/>
            </a:endParaRPr>
          </a:p>
          <a:p>
            <a:pPr lvl="2"/>
            <a:r>
              <a:rPr lang="en-US" dirty="0">
                <a:cs typeface="Consolas" panose="020B0609020204030204" pitchFamily="49" charset="0"/>
              </a:rPr>
              <a:t>Work on phylogenetic trees </a:t>
            </a:r>
            <a:r>
              <a:rPr lang="en-US" dirty="0">
                <a:cs typeface="Consolas" panose="020B0609020204030204" pitchFamily="49" charset="0"/>
                <a:hlinkClick r:id="rId4"/>
              </a:rPr>
              <a:t>http://salsafungiphy.blogspot.com/</a:t>
            </a:r>
            <a:endParaRPr lang="en-US" dirty="0">
              <a:cs typeface="Consolas" panose="020B0609020204030204" pitchFamily="49" charset="0"/>
            </a:endParaRP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Publications</a:t>
            </a:r>
          </a:p>
          <a:p>
            <a:pPr lvl="2"/>
            <a:r>
              <a:rPr lang="en-US" sz="1200" dirty="0"/>
              <a:t>G. L. H. Yang </a:t>
            </a:r>
            <a:r>
              <a:rPr lang="en-US" sz="1200" dirty="0" err="1"/>
              <a:t>Ruan</a:t>
            </a:r>
            <a:r>
              <a:rPr lang="en-US" sz="1200" dirty="0"/>
              <a:t>, Saliya Ekanayake, </a:t>
            </a:r>
            <a:r>
              <a:rPr lang="en-US" sz="1200" dirty="0" err="1"/>
              <a:t>Ursel</a:t>
            </a:r>
            <a:r>
              <a:rPr lang="en-US" sz="1200" dirty="0"/>
              <a:t> </a:t>
            </a:r>
            <a:r>
              <a:rPr lang="en-US" sz="1200" dirty="0" err="1"/>
              <a:t>Schütte</a:t>
            </a:r>
            <a:r>
              <a:rPr lang="en-US" sz="1200" dirty="0"/>
              <a:t>, James D. </a:t>
            </a:r>
            <a:r>
              <a:rPr lang="en-US" sz="1200" dirty="0" err="1"/>
              <a:t>Bever</a:t>
            </a:r>
            <a:r>
              <a:rPr lang="en-US" sz="1200" dirty="0"/>
              <a:t>, </a:t>
            </a:r>
            <a:r>
              <a:rPr lang="en-US" sz="1200" dirty="0" err="1"/>
              <a:t>Haixu</a:t>
            </a:r>
            <a:r>
              <a:rPr lang="en-US" sz="1200" dirty="0"/>
              <a:t> Tang, Geoffrey Fox, “Integration of Clustering and Multidimensional Scaling to Determine Phylogenetic Trees as Spherical </a:t>
            </a:r>
            <a:r>
              <a:rPr lang="en-US" sz="1200" dirty="0" err="1"/>
              <a:t>Phylograms</a:t>
            </a:r>
            <a:r>
              <a:rPr lang="en-US" sz="1200" dirty="0"/>
              <a:t> Visualized in 3 Dimensions,” in C4Bio 2014 of IEEE/ACM </a:t>
            </a:r>
            <a:r>
              <a:rPr lang="en-US" sz="1200" dirty="0" err="1"/>
              <a:t>CCGrid</a:t>
            </a:r>
            <a:r>
              <a:rPr lang="en-US" sz="1200" dirty="0"/>
              <a:t> 2014, Chicago, USA, </a:t>
            </a:r>
            <a:r>
              <a:rPr lang="en-US" sz="1200" dirty="0" smtClean="0"/>
              <a:t>2014</a:t>
            </a:r>
          </a:p>
          <a:p>
            <a:pPr lvl="2"/>
            <a:r>
              <a:rPr lang="en-US" sz="1200" dirty="0"/>
              <a:t>L. Stanberry, R. Higdon, W. Haynes, N. </a:t>
            </a:r>
            <a:r>
              <a:rPr lang="en-US" sz="1200" dirty="0" err="1"/>
              <a:t>Kolker</a:t>
            </a:r>
            <a:r>
              <a:rPr lang="en-US" sz="1200" dirty="0"/>
              <a:t>, W. Broomall, S. Ekanayake, A. Hughes, Y. </a:t>
            </a:r>
            <a:r>
              <a:rPr lang="en-US" sz="1200" dirty="0" err="1"/>
              <a:t>Ruan</a:t>
            </a:r>
            <a:r>
              <a:rPr lang="en-US" sz="1200" dirty="0"/>
              <a:t>, J. </a:t>
            </a:r>
            <a:r>
              <a:rPr lang="en-US" sz="1200" dirty="0" err="1"/>
              <a:t>Qiu</a:t>
            </a:r>
            <a:r>
              <a:rPr lang="en-US" sz="1200" dirty="0"/>
              <a:t>, E. </a:t>
            </a:r>
            <a:r>
              <a:rPr lang="en-US" sz="1200" dirty="0" err="1"/>
              <a:t>Kolker</a:t>
            </a:r>
            <a:r>
              <a:rPr lang="en-US" sz="1200" dirty="0"/>
              <a:t>, and G. Fox, “Visualizing the protein sequence universe,” in Proceedings of the 3rd international workshop on Emerging computational methods for the life sciences, Delft, The Netherlands, 2012, pp. 13-22</a:t>
            </a:r>
            <a:endParaRPr lang="en-US" sz="1200" dirty="0" smtClean="0"/>
          </a:p>
          <a:p>
            <a:pPr lvl="2"/>
            <a:r>
              <a:rPr lang="en-US" sz="1200" dirty="0"/>
              <a:t>Y. </a:t>
            </a:r>
            <a:r>
              <a:rPr lang="en-US" sz="1200" dirty="0" err="1"/>
              <a:t>Ruan</a:t>
            </a:r>
            <a:r>
              <a:rPr lang="en-US" sz="1200" dirty="0"/>
              <a:t>, S. Ekanayake, M. Rho, H. Tang, S.-H. </a:t>
            </a:r>
            <a:r>
              <a:rPr lang="en-US" sz="1200" dirty="0" err="1"/>
              <a:t>Bae</a:t>
            </a:r>
            <a:r>
              <a:rPr lang="en-US" sz="1200" dirty="0"/>
              <a:t>, J. </a:t>
            </a:r>
            <a:r>
              <a:rPr lang="en-US" sz="1200" dirty="0" err="1"/>
              <a:t>Qiu</a:t>
            </a:r>
            <a:r>
              <a:rPr lang="en-US" sz="1200" dirty="0"/>
              <a:t>, and G. Fox, “DACIDR: deterministic annealed clustering with interpolative dimension reduction using a large collection of 16S </a:t>
            </a:r>
            <a:r>
              <a:rPr lang="en-US" sz="1200" dirty="0" err="1"/>
              <a:t>rRNA</a:t>
            </a:r>
            <a:r>
              <a:rPr lang="en-US" sz="1200" dirty="0"/>
              <a:t> sequences,” in Proceedings of the ACM Conference on Bioinformatics, Computational Biology and Biomedicine, Orlando, Florida, 2012, pp. </a:t>
            </a:r>
            <a:r>
              <a:rPr lang="en-US" sz="1200" dirty="0" smtClean="0"/>
              <a:t>329-336</a:t>
            </a:r>
          </a:p>
          <a:p>
            <a:pPr lvl="2"/>
            <a:r>
              <a:rPr lang="en-US" sz="1200" dirty="0"/>
              <a:t>A. Hughes, Y. </a:t>
            </a:r>
            <a:r>
              <a:rPr lang="en-US" sz="1200" dirty="0" err="1"/>
              <a:t>Ruan</a:t>
            </a:r>
            <a:r>
              <a:rPr lang="en-US" sz="1200" dirty="0"/>
              <a:t>, S. Ekanayake, S. H. </a:t>
            </a:r>
            <a:r>
              <a:rPr lang="en-US" sz="1200" dirty="0" err="1"/>
              <a:t>Bae</a:t>
            </a:r>
            <a:r>
              <a:rPr lang="en-US" sz="1200" dirty="0"/>
              <a:t>, Q. Dong, M. Rho, J. </a:t>
            </a:r>
            <a:r>
              <a:rPr lang="en-US" sz="1200" dirty="0" err="1"/>
              <a:t>Qiu</a:t>
            </a:r>
            <a:r>
              <a:rPr lang="en-US" sz="1200" dirty="0"/>
              <a:t>, and G. Fox, “Interpolative multidimensional scaling techniques for the identification of clusters in very large sequence sets,” </a:t>
            </a:r>
            <a:r>
              <a:rPr lang="en-US" sz="1200" i="1" dirty="0"/>
              <a:t>BMC Bioinformatics,</a:t>
            </a:r>
            <a:r>
              <a:rPr lang="en-US" sz="1200" dirty="0"/>
              <a:t> vol. 13 </a:t>
            </a:r>
            <a:r>
              <a:rPr lang="en-US" sz="1200" dirty="0" err="1"/>
              <a:t>Suppl</a:t>
            </a:r>
            <a:r>
              <a:rPr lang="en-US" sz="1200" dirty="0"/>
              <a:t> 2, pp. S9, 2012</a:t>
            </a:r>
            <a:endParaRPr lang="en-US" sz="1200" dirty="0"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29471" y="1242427"/>
            <a:ext cx="229552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>
              <a:spcBef>
                <a:spcPts val="600"/>
              </a:spcBef>
            </a:pPr>
            <a:r>
              <a:rPr lang="en-US" sz="1000" dirty="0">
                <a:latin typeface="+mj-lt"/>
              </a:rPr>
              <a:t>&gt;G0H13NN01D34CL</a:t>
            </a:r>
          </a:p>
          <a:p>
            <a:pPr marL="285750"/>
            <a:r>
              <a:rPr lang="en-US" sz="1000" dirty="0">
                <a:latin typeface="+mj-lt"/>
              </a:rPr>
              <a:t>GTCGTTTAAGCCATTACGTC …</a:t>
            </a:r>
          </a:p>
          <a:p>
            <a:pPr marL="285750">
              <a:spcBef>
                <a:spcPts val="600"/>
              </a:spcBef>
            </a:pPr>
            <a:r>
              <a:rPr lang="en-US" sz="1000" dirty="0">
                <a:latin typeface="+mj-lt"/>
              </a:rPr>
              <a:t>&gt;G0H13NN01DK2OZ</a:t>
            </a:r>
          </a:p>
          <a:p>
            <a:pPr marL="285750"/>
            <a:r>
              <a:rPr lang="en-US" sz="1000" dirty="0">
                <a:latin typeface="+mj-lt"/>
              </a:rPr>
              <a:t>GTCGTTAAGCCATTACGTC …</a:t>
            </a:r>
          </a:p>
        </p:txBody>
      </p:sp>
      <p:sp>
        <p:nvSpPr>
          <p:cNvPr id="9" name="Oval 8"/>
          <p:cNvSpPr/>
          <p:nvPr/>
        </p:nvSpPr>
        <p:spPr>
          <a:xfrm>
            <a:off x="6387290" y="1186757"/>
            <a:ext cx="1019175" cy="896171"/>
          </a:xfrm>
          <a:prstGeom prst="ellipse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576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Gene Sequences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066769" y="2406969"/>
            <a:ext cx="1144557" cy="1006421"/>
          </a:xfrm>
          <a:prstGeom prst="ellipse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576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Determine, Represent, and Verify Clusters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066768" y="3813207"/>
            <a:ext cx="1144557" cy="1006421"/>
          </a:xfrm>
          <a:prstGeom prst="ellipse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576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Visualize in 3D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66768" y="5219446"/>
            <a:ext cx="1144559" cy="1006422"/>
          </a:xfrm>
          <a:prstGeom prst="ellipse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576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Generate Phylogenetic Trees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Elbow Connector 13"/>
          <p:cNvCxnSpPr>
            <a:stCxn id="9" idx="4"/>
            <a:endCxn id="10" idx="2"/>
          </p:cNvCxnSpPr>
          <p:nvPr/>
        </p:nvCxnSpPr>
        <p:spPr>
          <a:xfrm rot="16200000" flipH="1">
            <a:off x="6568197" y="2411608"/>
            <a:ext cx="827252" cy="16989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9" idx="4"/>
            <a:endCxn id="11" idx="2"/>
          </p:cNvCxnSpPr>
          <p:nvPr/>
        </p:nvCxnSpPr>
        <p:spPr>
          <a:xfrm rot="16200000" flipH="1">
            <a:off x="5865078" y="3114728"/>
            <a:ext cx="2233490" cy="16989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9" idx="4"/>
            <a:endCxn id="12" idx="2"/>
          </p:cNvCxnSpPr>
          <p:nvPr/>
        </p:nvCxnSpPr>
        <p:spPr>
          <a:xfrm rot="16200000" flipH="1">
            <a:off x="5161959" y="3817847"/>
            <a:ext cx="3639729" cy="16989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742184"/>
              </p:ext>
            </p:extLst>
          </p:nvPr>
        </p:nvGraphicFramePr>
        <p:xfrm>
          <a:off x="8377233" y="2496554"/>
          <a:ext cx="1063919" cy="75868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0368"/>
                <a:gridCol w="423551"/>
              </a:tblGrid>
              <a:tr h="218071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Sequence</a:t>
                      </a:r>
                      <a:endParaRPr lang="en-US" sz="800" dirty="0"/>
                    </a:p>
                  </a:txBody>
                  <a:tcPr marL="51441" marR="51441" marT="25721" marB="2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Cluster</a:t>
                      </a:r>
                      <a:endParaRPr lang="en-US" sz="800" dirty="0"/>
                    </a:p>
                  </a:txBody>
                  <a:tcPr marL="51441" marR="51441" marT="25721" marB="25721" anchor="ctr"/>
                </a:tc>
              </a:tr>
              <a:tr h="180206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marL="51441" marR="51441" marT="25721" marB="2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2</a:t>
                      </a:r>
                      <a:endParaRPr lang="en-US" sz="700" dirty="0"/>
                    </a:p>
                  </a:txBody>
                  <a:tcPr marL="51441" marR="51441" marT="25721" marB="25721" anchor="ctr"/>
                </a:tc>
              </a:tr>
              <a:tr h="180206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1</a:t>
                      </a:r>
                      <a:endParaRPr lang="en-US" sz="700" dirty="0"/>
                    </a:p>
                  </a:txBody>
                  <a:tcPr marL="51441" marR="51441" marT="25721" marB="2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1</a:t>
                      </a:r>
                    </a:p>
                  </a:txBody>
                  <a:tcPr marL="51441" marR="51441" marT="25721" marB="25721" anchor="ctr"/>
                </a:tc>
              </a:tr>
              <a:tr h="180206"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…</a:t>
                      </a:r>
                      <a:endParaRPr lang="en-US" sz="700" dirty="0"/>
                    </a:p>
                  </a:txBody>
                  <a:tcPr marL="51441" marR="51441" marT="25721" marB="2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…</a:t>
                      </a:r>
                    </a:p>
                  </a:txBody>
                  <a:tcPr marL="51441" marR="51441" marT="25721" marB="25721" anchor="ctr"/>
                </a:tc>
              </a:tr>
            </a:tbl>
          </a:graphicData>
        </a:graphic>
      </p:graphicFrame>
      <p:pic>
        <p:nvPicPr>
          <p:cNvPr id="20" name="Picture 1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269" y="5214591"/>
            <a:ext cx="1733099" cy="1542818"/>
          </a:xfrm>
          <a:prstGeom prst="rect">
            <a:avLst/>
          </a:prstGeom>
        </p:spPr>
      </p:pic>
      <p:pic>
        <p:nvPicPr>
          <p:cNvPr id="21" name="Picture 2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989" y="3534712"/>
            <a:ext cx="1501140" cy="1504950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97" t="15062" r="642" b="17166"/>
          <a:stretch/>
        </p:blipFill>
        <p:spPr bwMode="auto">
          <a:xfrm>
            <a:off x="10367529" y="2384689"/>
            <a:ext cx="1689908" cy="10287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6" name="Straight Arrow Connector 25"/>
          <p:cNvCxnSpPr/>
          <p:nvPr/>
        </p:nvCxnSpPr>
        <p:spPr>
          <a:xfrm>
            <a:off x="9524996" y="2910179"/>
            <a:ext cx="7524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9538854" y="2447423"/>
            <a:ext cx="8286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000" dirty="0" smtClean="0">
                <a:latin typeface="+mj-lt"/>
              </a:rPr>
              <a:t>Represent and Verify</a:t>
            </a:r>
            <a:endParaRPr lang="en-US" sz="1000" dirty="0">
              <a:latin typeface="+mj-lt"/>
            </a:endParaRPr>
          </a:p>
        </p:txBody>
      </p:sp>
      <p:pic>
        <p:nvPicPr>
          <p:cNvPr id="31" name="Picture 30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57" b="42792"/>
          <a:stretch/>
        </p:blipFill>
        <p:spPr>
          <a:xfrm>
            <a:off x="11104588" y="5022984"/>
            <a:ext cx="994000" cy="1558136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0213315" y="5756520"/>
            <a:ext cx="9452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000" dirty="0" smtClean="0">
                <a:latin typeface="+mj-lt"/>
              </a:rPr>
              <a:t>Compared to Traditional 2D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551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 the Hood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83125" y="2466400"/>
            <a:ext cx="5316901" cy="1256279"/>
          </a:xfrm>
          <a:prstGeom prst="rect">
            <a:avLst/>
          </a:prstGeom>
        </p:spPr>
      </p:sp>
      <p:sp>
        <p:nvSpPr>
          <p:cNvPr id="9" name="Oval 8"/>
          <p:cNvSpPr/>
          <p:nvPr/>
        </p:nvSpPr>
        <p:spPr>
          <a:xfrm>
            <a:off x="893075" y="2088688"/>
            <a:ext cx="500414" cy="424672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D1</a:t>
            </a:r>
            <a:endParaRPr lang="en-US" sz="120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" name="Donut 9"/>
          <p:cNvSpPr/>
          <p:nvPr/>
        </p:nvSpPr>
        <p:spPr>
          <a:xfrm>
            <a:off x="1584836" y="1824309"/>
            <a:ext cx="941403" cy="974088"/>
          </a:xfrm>
          <a:prstGeom prst="donut">
            <a:avLst>
              <a:gd name="adj" fmla="val 7645"/>
            </a:avLst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 smtClean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Iskoola Pota" panose="020B0502040204020203" pitchFamily="34" charset="0"/>
              </a:rPr>
              <a:t>Alignment and Distance </a:t>
            </a:r>
            <a:r>
              <a:rPr lang="en-US" sz="1000" dirty="0" smtClean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Iskoola Pota" panose="020B0502040204020203" pitchFamily="34" charset="0"/>
              </a:rPr>
              <a:t>Calculation</a:t>
            </a:r>
            <a:endParaRPr lang="en-US" sz="10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>
            <a:stCxn id="9" idx="6"/>
            <a:endCxn id="10" idx="2"/>
          </p:cNvCxnSpPr>
          <p:nvPr/>
        </p:nvCxnSpPr>
        <p:spPr>
          <a:xfrm>
            <a:off x="1393489" y="2301024"/>
            <a:ext cx="191347" cy="1032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702652" y="2094114"/>
            <a:ext cx="499255" cy="424672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D2</a:t>
            </a:r>
            <a:endParaRPr lang="en-US" sz="1200">
              <a:effectLst/>
              <a:latin typeface="+mj-lt"/>
              <a:ea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>
            <a:stCxn id="10" idx="6"/>
            <a:endCxn id="12" idx="2"/>
          </p:cNvCxnSpPr>
          <p:nvPr/>
        </p:nvCxnSpPr>
        <p:spPr>
          <a:xfrm flipV="1">
            <a:off x="2526239" y="2306450"/>
            <a:ext cx="176413" cy="490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nut 13"/>
          <p:cNvSpPr/>
          <p:nvPr/>
        </p:nvSpPr>
        <p:spPr>
          <a:xfrm>
            <a:off x="3304341" y="1540431"/>
            <a:ext cx="834377" cy="664848"/>
          </a:xfrm>
          <a:prstGeom prst="donut">
            <a:avLst>
              <a:gd name="adj" fmla="val 6443"/>
            </a:avLst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 smtClean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Iskoola Pota" panose="020B0502040204020203" pitchFamily="34" charset="0"/>
              </a:rPr>
              <a:t>Dimension </a:t>
            </a:r>
            <a:r>
              <a:rPr lang="en-US" sz="1000" dirty="0" smtClean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Iskoola Pota" panose="020B0502040204020203" pitchFamily="34" charset="0"/>
              </a:rPr>
              <a:t>Reduction</a:t>
            </a:r>
            <a:endParaRPr lang="en-US" sz="10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>
            <a:stCxn id="12" idx="7"/>
            <a:endCxn id="14" idx="2"/>
          </p:cNvCxnSpPr>
          <p:nvPr/>
        </p:nvCxnSpPr>
        <p:spPr>
          <a:xfrm flipV="1">
            <a:off x="3128793" y="1872855"/>
            <a:ext cx="175548" cy="28345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5"/>
            <a:endCxn id="19" idx="2"/>
          </p:cNvCxnSpPr>
          <p:nvPr/>
        </p:nvCxnSpPr>
        <p:spPr>
          <a:xfrm>
            <a:off x="3128793" y="2456594"/>
            <a:ext cx="175548" cy="26973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344435" y="1663552"/>
            <a:ext cx="498097" cy="424672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D3</a:t>
            </a:r>
            <a:endParaRPr lang="en-US" sz="1200">
              <a:effectLst/>
              <a:latin typeface="+mj-lt"/>
              <a:ea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>
            <a:stCxn id="14" idx="6"/>
            <a:endCxn id="17" idx="2"/>
          </p:cNvCxnSpPr>
          <p:nvPr/>
        </p:nvCxnSpPr>
        <p:spPr>
          <a:xfrm>
            <a:off x="4138718" y="1872855"/>
            <a:ext cx="205717" cy="303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onut 18"/>
          <p:cNvSpPr/>
          <p:nvPr/>
        </p:nvSpPr>
        <p:spPr>
          <a:xfrm>
            <a:off x="3304341" y="2393902"/>
            <a:ext cx="834375" cy="664848"/>
          </a:xfrm>
          <a:prstGeom prst="donut">
            <a:avLst>
              <a:gd name="adj" fmla="val 7407"/>
            </a:avLst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 smtClean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Clustering</a:t>
            </a:r>
            <a:endParaRPr lang="en-US" sz="1000" dirty="0" smtClean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352852" y="2515797"/>
            <a:ext cx="496939" cy="424672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D4</a:t>
            </a:r>
            <a:endParaRPr lang="en-US" sz="1200">
              <a:effectLst/>
              <a:latin typeface="+mj-lt"/>
              <a:ea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>
            <a:stCxn id="19" idx="6"/>
            <a:endCxn id="20" idx="2"/>
          </p:cNvCxnSpPr>
          <p:nvPr/>
        </p:nvCxnSpPr>
        <p:spPr>
          <a:xfrm>
            <a:off x="4138716" y="2726326"/>
            <a:ext cx="214136" cy="180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nut 21"/>
          <p:cNvSpPr/>
          <p:nvPr/>
        </p:nvSpPr>
        <p:spPr>
          <a:xfrm>
            <a:off x="5123234" y="2013835"/>
            <a:ext cx="943884" cy="664848"/>
          </a:xfrm>
          <a:prstGeom prst="donut">
            <a:avLst>
              <a:gd name="adj" fmla="val 7397"/>
            </a:avLst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 smtClean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Visualization</a:t>
            </a:r>
            <a:endParaRPr lang="en-US" sz="10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347299" y="2130052"/>
            <a:ext cx="496939" cy="424672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D5</a:t>
            </a:r>
            <a:endParaRPr lang="en-US" sz="1200">
              <a:effectLst/>
              <a:latin typeface="+mj-lt"/>
              <a:ea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>
            <a:stCxn id="22" idx="6"/>
            <a:endCxn id="23" idx="2"/>
          </p:cNvCxnSpPr>
          <p:nvPr/>
        </p:nvCxnSpPr>
        <p:spPr>
          <a:xfrm flipV="1">
            <a:off x="6067117" y="2342387"/>
            <a:ext cx="280182" cy="387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6"/>
            <a:endCxn id="22" idx="2"/>
          </p:cNvCxnSpPr>
          <p:nvPr/>
        </p:nvCxnSpPr>
        <p:spPr>
          <a:xfrm flipV="1">
            <a:off x="4849791" y="2346259"/>
            <a:ext cx="273443" cy="38187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6"/>
            <a:endCxn id="22" idx="2"/>
          </p:cNvCxnSpPr>
          <p:nvPr/>
        </p:nvCxnSpPr>
        <p:spPr>
          <a:xfrm>
            <a:off x="4842532" y="1875888"/>
            <a:ext cx="280702" cy="47037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09003" y="1316896"/>
            <a:ext cx="157655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+mj-lt"/>
              </a:rPr>
              <a:t>&gt;G0H13NN01D34CL</a:t>
            </a:r>
          </a:p>
          <a:p>
            <a:r>
              <a:rPr lang="en-US" sz="900" dirty="0" smtClean="0">
                <a:latin typeface="+mj-lt"/>
              </a:rPr>
              <a:t>GTCGTTTAAGCCATTACGTC …</a:t>
            </a:r>
          </a:p>
          <a:p>
            <a:pPr>
              <a:spcBef>
                <a:spcPts val="600"/>
              </a:spcBef>
            </a:pPr>
            <a:r>
              <a:rPr lang="en-US" sz="900" dirty="0">
                <a:latin typeface="+mj-lt"/>
              </a:rPr>
              <a:t>&gt;</a:t>
            </a:r>
            <a:r>
              <a:rPr lang="en-US" sz="900" dirty="0" smtClean="0">
                <a:latin typeface="+mj-lt"/>
              </a:rPr>
              <a:t>G0H13NN01DK2OZ</a:t>
            </a:r>
          </a:p>
          <a:p>
            <a:r>
              <a:rPr lang="en-US" sz="900" dirty="0" smtClean="0">
                <a:latin typeface="+mj-lt"/>
              </a:rPr>
              <a:t>GTCGTTAAGCCATTACGTC …</a:t>
            </a:r>
            <a:endParaRPr lang="en-US" sz="900" dirty="0">
              <a:latin typeface="+mj-lt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7" t="-2" b="24025"/>
          <a:stretch/>
        </p:blipFill>
        <p:spPr>
          <a:xfrm>
            <a:off x="2526240" y="2600199"/>
            <a:ext cx="611867" cy="609725"/>
          </a:xfrm>
          <a:prstGeom prst="rect">
            <a:avLst/>
          </a:prstGeom>
        </p:spPr>
      </p:pic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191620"/>
              </p:ext>
            </p:extLst>
          </p:nvPr>
        </p:nvGraphicFramePr>
        <p:xfrm>
          <a:off x="4925382" y="1133081"/>
          <a:ext cx="1026844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6711"/>
                <a:gridCol w="256711"/>
                <a:gridCol w="256711"/>
                <a:gridCol w="256711"/>
              </a:tblGrid>
              <a:tr h="18689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#</a:t>
                      </a:r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X</a:t>
                      </a:r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Y</a:t>
                      </a:r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Z</a:t>
                      </a:r>
                      <a:endParaRPr lang="en-US" sz="800" dirty="0"/>
                    </a:p>
                  </a:txBody>
                  <a:tcPr marL="0" marR="0" anchor="ctr"/>
                </a:tc>
              </a:tr>
              <a:tr h="19716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en-US" sz="800" dirty="0"/>
                    </a:p>
                  </a:txBody>
                  <a:tcPr marL="0" marR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0.358</a:t>
                      </a:r>
                      <a:endParaRPr lang="en-US" sz="800" dirty="0"/>
                    </a:p>
                  </a:txBody>
                  <a:tcPr marL="0" marR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0.262</a:t>
                      </a:r>
                      <a:endParaRPr lang="en-US" sz="800" dirty="0"/>
                    </a:p>
                  </a:txBody>
                  <a:tcPr marL="0" marR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0. 295</a:t>
                      </a:r>
                      <a:endParaRPr lang="en-US" sz="800" dirty="0"/>
                    </a:p>
                  </a:txBody>
                  <a:tcPr marL="0" marR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19716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0.252</a:t>
                      </a:r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0.422</a:t>
                      </a:r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0.372</a:t>
                      </a:r>
                      <a:endParaRPr lang="en-US" sz="800" dirty="0"/>
                    </a:p>
                  </a:txBody>
                  <a:tcPr marL="0" marR="0" anchor="ctr"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637506"/>
              </p:ext>
            </p:extLst>
          </p:nvPr>
        </p:nvGraphicFramePr>
        <p:xfrm>
          <a:off x="4875157" y="2783068"/>
          <a:ext cx="656492" cy="55136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8246"/>
                <a:gridCol w="328246"/>
              </a:tblGrid>
              <a:tr h="21608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#</a:t>
                      </a:r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Cluster</a:t>
                      </a:r>
                      <a:endParaRPr lang="en-US" sz="800" dirty="0"/>
                    </a:p>
                  </a:txBody>
                  <a:tcPr marL="0" marR="0" anchor="ctr"/>
                </a:tc>
              </a:tr>
              <a:tr h="13656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en-US" sz="800" dirty="0"/>
                    </a:p>
                  </a:txBody>
                  <a:tcPr marL="0" marR="0" marT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en-US" sz="800" dirty="0"/>
                    </a:p>
                  </a:txBody>
                  <a:tcPr marL="0" marR="0" marT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13686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en-US" sz="800" dirty="0"/>
                    </a:p>
                  </a:txBody>
                  <a:tcPr marL="0" marR="0" marT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</a:t>
                      </a:r>
                    </a:p>
                  </a:txBody>
                  <a:tcPr marL="0" marR="0" marT="0" anchor="ctr"/>
                </a:tc>
              </a:tr>
            </a:tbl>
          </a:graphicData>
        </a:graphic>
      </p:graphicFrame>
      <p:pic>
        <p:nvPicPr>
          <p:cNvPr id="31" name="Picture 3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r="17410" b="70109"/>
          <a:stretch/>
        </p:blipFill>
        <p:spPr>
          <a:xfrm>
            <a:off x="6374196" y="2778406"/>
            <a:ext cx="933254" cy="60928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203198" y="3611368"/>
            <a:ext cx="7931151" cy="221094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Reality Is More </a:t>
            </a:r>
            <a:r>
              <a:rPr lang="en-US" dirty="0" smtClean="0"/>
              <a:t>Complex</a:t>
            </a:r>
          </a:p>
          <a:p>
            <a:pPr lvl="1"/>
            <a:r>
              <a:rPr lang="en-US" dirty="0"/>
              <a:t>Study of Biological Sequence </a:t>
            </a:r>
            <a:r>
              <a:rPr lang="en-US" dirty="0" smtClean="0"/>
              <a:t>Structure</a:t>
            </a:r>
          </a:p>
          <a:p>
            <a:pPr lvl="2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salsahpc.blogspot.com/2013/05/study-of-biological-sequence-structure.html</a:t>
            </a:r>
            <a:endParaRPr lang="en-US" dirty="0" smtClean="0"/>
          </a:p>
          <a:p>
            <a:pPr lvl="1"/>
            <a:r>
              <a:rPr lang="en-US" dirty="0" smtClean="0"/>
              <a:t>Million Sequence Processes</a:t>
            </a:r>
          </a:p>
          <a:p>
            <a:pPr lvl="2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salsahpc.indiana.edu/millionseq/fungi2/fungi2_index.html</a:t>
            </a:r>
            <a:endParaRPr lang="en-US" dirty="0" smtClean="0"/>
          </a:p>
          <a:p>
            <a:r>
              <a:rPr lang="en-US" dirty="0" smtClean="0"/>
              <a:t>Runs On</a:t>
            </a:r>
          </a:p>
          <a:p>
            <a:pPr lvl="1"/>
            <a:r>
              <a:rPr lang="en-US" dirty="0" smtClean="0"/>
              <a:t>Tempest </a:t>
            </a:r>
            <a:r>
              <a:rPr lang="en-US" dirty="0" smtClean="0">
                <a:sym typeface="Wingdings" panose="05000000000000000000" pitchFamily="2" charset="2"/>
              </a:rPr>
              <a:t> Windows HPC Cluster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FutureGrid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BigRed</a:t>
            </a:r>
            <a:r>
              <a:rPr lang="en-US" dirty="0" smtClean="0">
                <a:sym typeface="Wingdings" panose="05000000000000000000" pitchFamily="2" charset="2"/>
              </a:rPr>
              <a:t> II, Quarry  Traditional Linux Based HPC Clusters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7603840" y="1171575"/>
            <a:ext cx="4393428" cy="50101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Alignment and Distance Calculation</a:t>
            </a:r>
          </a:p>
          <a:p>
            <a:pPr lvl="2">
              <a:tabLst>
                <a:tab pos="2286000" algn="l"/>
              </a:tabLst>
            </a:pPr>
            <a:r>
              <a:rPr lang="en-US" dirty="0" smtClean="0"/>
              <a:t>SALSA-SWG	</a:t>
            </a:r>
            <a:r>
              <a:rPr lang="en-US" dirty="0" smtClean="0">
                <a:sym typeface="Wingdings" panose="05000000000000000000" pitchFamily="2" charset="2"/>
              </a:rPr>
              <a:t> C# MPI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>
              <a:tabLst>
                <a:tab pos="2286000" algn="l"/>
              </a:tabLst>
            </a:pPr>
            <a:r>
              <a:rPr lang="en-US" dirty="0" smtClean="0"/>
              <a:t>SALSA-SWG-MBF	</a:t>
            </a:r>
            <a:r>
              <a:rPr lang="en-US" dirty="0" smtClean="0">
                <a:sym typeface="Wingdings" panose="05000000000000000000" pitchFamily="2" charset="2"/>
              </a:rPr>
              <a:t> C# MPI</a:t>
            </a:r>
            <a:endParaRPr lang="en-US" dirty="0" smtClean="0"/>
          </a:p>
          <a:p>
            <a:pPr lvl="2">
              <a:tabLst>
                <a:tab pos="2286000" algn="l"/>
              </a:tabLst>
            </a:pPr>
            <a:r>
              <a:rPr lang="en-US" dirty="0" smtClean="0"/>
              <a:t>SALSA-NW-MBF	</a:t>
            </a:r>
            <a:r>
              <a:rPr lang="en-US" dirty="0" smtClean="0">
                <a:sym typeface="Wingdings" panose="05000000000000000000" pitchFamily="2" charset="2"/>
              </a:rPr>
              <a:t> C# MPI</a:t>
            </a:r>
            <a:endParaRPr lang="en-US" dirty="0" smtClean="0"/>
          </a:p>
          <a:p>
            <a:pPr lvl="2">
              <a:tabLst>
                <a:tab pos="2286000" algn="l"/>
              </a:tabLst>
            </a:pPr>
            <a:r>
              <a:rPr lang="en-US" dirty="0" smtClean="0"/>
              <a:t>SALSA-SWG-MBF2Java	</a:t>
            </a:r>
            <a:r>
              <a:rPr lang="en-US" dirty="0" smtClean="0">
                <a:sym typeface="Wingdings" panose="05000000000000000000" pitchFamily="2" charset="2"/>
              </a:rPr>
              <a:t> Java </a:t>
            </a:r>
            <a:r>
              <a:rPr lang="en-US" dirty="0" err="1" smtClean="0">
                <a:sym typeface="Wingdings" panose="05000000000000000000" pitchFamily="2" charset="2"/>
              </a:rPr>
              <a:t>MapReduce</a:t>
            </a:r>
            <a:endParaRPr lang="en-US" dirty="0" smtClean="0"/>
          </a:p>
          <a:p>
            <a:pPr lvl="2">
              <a:tabLst>
                <a:tab pos="2286000" algn="l"/>
              </a:tabLst>
            </a:pPr>
            <a:r>
              <a:rPr lang="en-US" dirty="0" smtClean="0"/>
              <a:t>SALSA-NW-</a:t>
            </a:r>
            <a:r>
              <a:rPr lang="en-US" dirty="0" err="1" smtClean="0"/>
              <a:t>BioJava</a:t>
            </a:r>
            <a:r>
              <a:rPr lang="en-US" dirty="0"/>
              <a:t>	</a:t>
            </a:r>
            <a:r>
              <a:rPr lang="en-US" dirty="0" smtClean="0">
                <a:sym typeface="Wingdings" panose="05000000000000000000" pitchFamily="2" charset="2"/>
              </a:rPr>
              <a:t> Java </a:t>
            </a:r>
            <a:r>
              <a:rPr lang="en-US" dirty="0" err="1" smtClean="0">
                <a:sym typeface="Wingdings" panose="05000000000000000000" pitchFamily="2" charset="2"/>
              </a:rPr>
              <a:t>MapReduce</a:t>
            </a:r>
            <a:endParaRPr lang="en-US" dirty="0" smtClean="0"/>
          </a:p>
          <a:p>
            <a:pPr lvl="1"/>
            <a:r>
              <a:rPr lang="en-US" dirty="0" smtClean="0"/>
              <a:t>Dimension Reduction</a:t>
            </a:r>
          </a:p>
          <a:p>
            <a:pPr lvl="2">
              <a:tabLst>
                <a:tab pos="2286000" algn="l"/>
              </a:tabLst>
            </a:pPr>
            <a:r>
              <a:rPr lang="en-US" dirty="0" err="1" smtClean="0"/>
              <a:t>MDSasChisq</a:t>
            </a:r>
            <a:r>
              <a:rPr lang="en-US" dirty="0" smtClean="0"/>
              <a:t>	</a:t>
            </a:r>
            <a:r>
              <a:rPr lang="en-US" dirty="0" smtClean="0">
                <a:sym typeface="Wingdings" panose="05000000000000000000" pitchFamily="2" charset="2"/>
              </a:rPr>
              <a:t> C# MPI</a:t>
            </a:r>
            <a:endParaRPr lang="en-US" dirty="0" smtClean="0"/>
          </a:p>
          <a:p>
            <a:pPr lvl="2">
              <a:tabLst>
                <a:tab pos="2286000" algn="l"/>
              </a:tabLst>
            </a:pPr>
            <a:r>
              <a:rPr lang="en-US" dirty="0" smtClean="0"/>
              <a:t>DA-SMACOF	</a:t>
            </a:r>
            <a:r>
              <a:rPr lang="en-US" dirty="0" smtClean="0">
                <a:sym typeface="Wingdings" panose="05000000000000000000" pitchFamily="2" charset="2"/>
              </a:rPr>
              <a:t> C# MPI</a:t>
            </a:r>
            <a:endParaRPr lang="en-US" dirty="0" smtClean="0"/>
          </a:p>
          <a:p>
            <a:pPr lvl="2">
              <a:tabLst>
                <a:tab pos="2286000" algn="l"/>
              </a:tabLst>
            </a:pPr>
            <a:r>
              <a:rPr lang="en-US" dirty="0" smtClean="0"/>
              <a:t>Twister DA-SMACOF	</a:t>
            </a:r>
            <a:r>
              <a:rPr lang="en-US" dirty="0" smtClean="0">
                <a:sym typeface="Wingdings" panose="05000000000000000000" pitchFamily="2" charset="2"/>
              </a:rPr>
              <a:t> Java Iterative </a:t>
            </a:r>
            <a:r>
              <a:rPr lang="en-US" dirty="0" err="1" smtClean="0">
                <a:sym typeface="Wingdings" panose="05000000000000000000" pitchFamily="2" charset="2"/>
              </a:rPr>
              <a:t>MapReduce</a:t>
            </a:r>
            <a:endParaRPr lang="en-US" dirty="0" smtClean="0"/>
          </a:p>
          <a:p>
            <a:pPr lvl="2">
              <a:tabLst>
                <a:tab pos="2286000" algn="l"/>
              </a:tabLst>
            </a:pPr>
            <a:r>
              <a:rPr lang="en-US" dirty="0" smtClean="0"/>
              <a:t>WDA-SMACOF	</a:t>
            </a:r>
            <a:r>
              <a:rPr lang="en-US" dirty="0" smtClean="0">
                <a:sym typeface="Wingdings" panose="05000000000000000000" pitchFamily="2" charset="2"/>
              </a:rPr>
              <a:t> Java Iterative </a:t>
            </a:r>
            <a:r>
              <a:rPr lang="en-US" dirty="0" err="1" smtClean="0">
                <a:sym typeface="Wingdings" panose="05000000000000000000" pitchFamily="2" charset="2"/>
              </a:rPr>
              <a:t>MapReduce</a:t>
            </a:r>
            <a:endParaRPr lang="en-US" dirty="0" smtClean="0"/>
          </a:p>
          <a:p>
            <a:pPr lvl="1"/>
            <a:r>
              <a:rPr lang="en-US" dirty="0" smtClean="0"/>
              <a:t>Clustering</a:t>
            </a:r>
          </a:p>
          <a:p>
            <a:pPr lvl="2">
              <a:tabLst>
                <a:tab pos="2286000" algn="l"/>
              </a:tabLst>
            </a:pPr>
            <a:r>
              <a:rPr lang="en-US" dirty="0" smtClean="0"/>
              <a:t>DAPWC	</a:t>
            </a:r>
            <a:r>
              <a:rPr lang="en-US" dirty="0" smtClean="0">
                <a:sym typeface="Wingdings" panose="05000000000000000000" pitchFamily="2" charset="2"/>
              </a:rPr>
              <a:t> C# MPI</a:t>
            </a:r>
          </a:p>
          <a:p>
            <a:pPr lvl="2">
              <a:tabLst>
                <a:tab pos="2286000" algn="l"/>
              </a:tabLst>
            </a:pPr>
            <a:r>
              <a:rPr lang="en-US" dirty="0" smtClean="0">
                <a:sym typeface="Wingdings" panose="05000000000000000000" pitchFamily="2" charset="2"/>
              </a:rPr>
              <a:t>DAVS	 C# MPI</a:t>
            </a:r>
          </a:p>
          <a:p>
            <a:pPr lvl="2">
              <a:tabLst>
                <a:tab pos="2286000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789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Towards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Immediate </a:t>
            </a:r>
            <a:r>
              <a:rPr lang="en-US" dirty="0" smtClean="0">
                <a:sym typeface="Wingdings" panose="05000000000000000000" pitchFamily="2" charset="2"/>
              </a:rPr>
              <a:t> Limited Windows HPC Clusters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Future  Integrate with Apache Big Data Stack (ABDS)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Options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Keep C#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Run on Azure cloud  Not the best for MPI because of high latencies and low bandwidths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Run on Mono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 We tried, it worked, but poor in performance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Convert to Java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Time consuming, but gained good results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“Java Ready” Applications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Deterministic Annealing Vector Sponge (DAVS)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Deterministic Annealing Pairwise Clustering (DAPWC)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2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MPI Frameworks</a:t>
            </a:r>
          </a:p>
          <a:p>
            <a:pPr lvl="2">
              <a:tabLst>
                <a:tab pos="1371600" algn="l"/>
              </a:tabLst>
            </a:pPr>
            <a:r>
              <a:rPr lang="en-US" dirty="0"/>
              <a:t>MPI.NET	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 A high performance message passing interface for .NET environment</a:t>
            </a:r>
          </a:p>
          <a:p>
            <a:pPr lvl="2">
              <a:tabLst>
                <a:tab pos="1371600" algn="l"/>
              </a:tabLst>
            </a:pPr>
            <a:r>
              <a:rPr lang="en-US" dirty="0" err="1"/>
              <a:t>FastMPJ</a:t>
            </a:r>
            <a:r>
              <a:rPr lang="en-US" dirty="0"/>
              <a:t>  	</a:t>
            </a:r>
            <a:r>
              <a:rPr lang="en-US" dirty="0">
                <a:sym typeface="Wingdings" panose="05000000000000000000" pitchFamily="2" charset="2"/>
              </a:rPr>
              <a:t> A pure Java implementation of </a:t>
            </a:r>
            <a:r>
              <a:rPr lang="en-US" dirty="0" err="1">
                <a:sym typeface="Wingdings" panose="05000000000000000000" pitchFamily="2" charset="2"/>
              </a:rPr>
              <a:t>mpiJava</a:t>
            </a:r>
            <a:r>
              <a:rPr lang="en-US" dirty="0">
                <a:sym typeface="Wingdings" panose="05000000000000000000" pitchFamily="2" charset="2"/>
              </a:rPr>
              <a:t> 1.2 specification</a:t>
            </a:r>
          </a:p>
          <a:p>
            <a:pPr lvl="2">
              <a:tabLst>
                <a:tab pos="1371600" algn="l"/>
              </a:tabLst>
            </a:pPr>
            <a:r>
              <a:rPr lang="en-US" dirty="0" err="1"/>
              <a:t>OpenMPI</a:t>
            </a:r>
            <a:r>
              <a:rPr lang="en-US" dirty="0"/>
              <a:t> 	</a:t>
            </a:r>
            <a:r>
              <a:rPr lang="en-US" dirty="0">
                <a:sym typeface="Wingdings" panose="05000000000000000000" pitchFamily="2" charset="2"/>
              </a:rPr>
              <a:t> Java wrapper for native MPI implementation</a:t>
            </a:r>
          </a:p>
          <a:p>
            <a:pPr lvl="3">
              <a:tabLst>
                <a:tab pos="1371600" algn="l"/>
              </a:tabLst>
            </a:pPr>
            <a:r>
              <a:rPr lang="en-US" dirty="0">
                <a:sym typeface="Wingdings" panose="05000000000000000000" pitchFamily="2" charset="2"/>
              </a:rPr>
              <a:t>Nightly snapshot </a:t>
            </a:r>
            <a:r>
              <a:rPr lang="en-US" dirty="0"/>
              <a:t>1.9a1r28881 (OMPI-nightly) – conforms with </a:t>
            </a:r>
            <a:r>
              <a:rPr lang="en-US" dirty="0" err="1"/>
              <a:t>mpiJava</a:t>
            </a:r>
            <a:r>
              <a:rPr lang="en-US" dirty="0"/>
              <a:t> 1.2 specification</a:t>
            </a:r>
          </a:p>
          <a:p>
            <a:pPr lvl="3"/>
            <a:r>
              <a:rPr lang="en-US" dirty="0"/>
              <a:t>Source tree revision 30301 (OMPI-trunk)</a:t>
            </a:r>
          </a:p>
          <a:p>
            <a:pPr lvl="3"/>
            <a:r>
              <a:rPr lang="en-US" dirty="0"/>
              <a:t>Release candidate version 1.7.5rc5 (OMPI-175rc5</a:t>
            </a:r>
            <a:r>
              <a:rPr lang="en-US" dirty="0" smtClean="0"/>
              <a:t>) – latest of the three</a:t>
            </a:r>
            <a:endParaRPr lang="en-US" dirty="0"/>
          </a:p>
          <a:p>
            <a:r>
              <a:rPr lang="en-US" dirty="0" smtClean="0"/>
              <a:t>Kernel Benchmarks</a:t>
            </a:r>
          </a:p>
          <a:p>
            <a:pPr lvl="1"/>
            <a:r>
              <a:rPr lang="en-US" dirty="0" smtClean="0"/>
              <a:t>Ohio </a:t>
            </a:r>
            <a:r>
              <a:rPr lang="en-US" dirty="0" err="1" smtClean="0"/>
              <a:t>MicroBenchmark</a:t>
            </a:r>
            <a:r>
              <a:rPr lang="en-US" dirty="0" smtClean="0"/>
              <a:t> (OMB) Suite</a:t>
            </a:r>
          </a:p>
          <a:p>
            <a:pPr lvl="2"/>
            <a:r>
              <a:rPr lang="en-US" dirty="0" smtClean="0"/>
              <a:t>Send and receive</a:t>
            </a:r>
          </a:p>
          <a:p>
            <a:pPr lvl="2"/>
            <a:r>
              <a:rPr lang="en-US" dirty="0" err="1" smtClean="0"/>
              <a:t>Allreduce</a:t>
            </a:r>
            <a:endParaRPr lang="en-US" dirty="0" smtClean="0"/>
          </a:p>
          <a:p>
            <a:r>
              <a:rPr lang="en-US" dirty="0" smtClean="0"/>
              <a:t>Application Benchmarks</a:t>
            </a:r>
          </a:p>
          <a:p>
            <a:pPr lvl="1"/>
            <a:r>
              <a:rPr lang="en-US" dirty="0" smtClean="0"/>
              <a:t>DAVS and DAPWC on Real Data</a:t>
            </a:r>
          </a:p>
          <a:p>
            <a:pPr lvl="1"/>
            <a:r>
              <a:rPr lang="en-US" dirty="0" smtClean="0"/>
              <a:t>Parallel Patterns of T x P x N </a:t>
            </a:r>
          </a:p>
          <a:p>
            <a:pPr lvl="2"/>
            <a:r>
              <a:rPr lang="en-US" dirty="0" smtClean="0"/>
              <a:t>T - # threads per process</a:t>
            </a:r>
          </a:p>
          <a:p>
            <a:pPr lvl="2"/>
            <a:r>
              <a:rPr lang="en-US" dirty="0" smtClean="0"/>
              <a:t>P - # MPI processes per node</a:t>
            </a:r>
          </a:p>
          <a:p>
            <a:pPr lvl="2"/>
            <a:r>
              <a:rPr lang="en-US" dirty="0" smtClean="0"/>
              <a:t>N - # nodes</a:t>
            </a:r>
          </a:p>
          <a:p>
            <a:pPr lvl="1"/>
            <a:r>
              <a:rPr lang="en-US" dirty="0" smtClean="0"/>
              <a:t>Threads from Habanero Java Library </a:t>
            </a:r>
            <a:r>
              <a:rPr lang="en-US" dirty="0" smtClean="0">
                <a:sym typeface="Wingdings" panose="05000000000000000000" pitchFamily="2" charset="2"/>
              </a:rPr>
              <a:t>Mainly for Parallel Loops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82181" y="2295098"/>
            <a:ext cx="34736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egoe Print" panose="02000600000000000000" pitchFamily="2" charset="0"/>
                <a:sym typeface="Wingdings" panose="05000000000000000000" pitchFamily="2" charset="2"/>
              </a:rPr>
              <a:t> </a:t>
            </a:r>
            <a:r>
              <a:rPr lang="en-US" sz="2000" dirty="0" smtClean="0">
                <a:latin typeface="Segoe Print" panose="02000600000000000000" pitchFamily="2" charset="0"/>
              </a:rPr>
              <a:t>Your code was here</a:t>
            </a:r>
            <a:r>
              <a:rPr lang="en-US" sz="2000" dirty="0" smtClean="0">
                <a:latin typeface="Segoe Print" panose="02000600000000000000" pitchFamily="2" charset="0"/>
              </a:rPr>
              <a:t>!!</a:t>
            </a:r>
            <a:endParaRPr lang="en-US" sz="20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37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Kernel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MPI Send and Receive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011288337"/>
              </p:ext>
            </p:extLst>
          </p:nvPr>
        </p:nvGraphicFramePr>
        <p:xfrm>
          <a:off x="203199" y="1768951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177968419"/>
              </p:ext>
            </p:extLst>
          </p:nvPr>
        </p:nvGraphicFramePr>
        <p:xfrm>
          <a:off x="6237274" y="1723246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57299" y="5905893"/>
            <a:ext cx="3771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Performance with Different MPI Frameworks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749" y="5905893"/>
            <a:ext cx="4162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OMPI-trunk Performance with and without </a:t>
            </a:r>
            <a:r>
              <a:rPr lang="en-US" sz="1400" dirty="0" err="1" smtClean="0"/>
              <a:t>Infiniband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5335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Kernel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MPI </a:t>
            </a:r>
            <a:r>
              <a:rPr lang="en-US" dirty="0" err="1" smtClean="0"/>
              <a:t>Allreduce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57299" y="5905893"/>
            <a:ext cx="3771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Performance with Different MPI Frameworks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749" y="5905893"/>
            <a:ext cx="4162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OMPI-trunk Performance with and without </a:t>
            </a:r>
            <a:r>
              <a:rPr lang="en-US" sz="1400" dirty="0" err="1" smtClean="0"/>
              <a:t>Infiniband</a:t>
            </a:r>
            <a:endParaRPr lang="en-US" sz="1400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924821042"/>
              </p:ext>
            </p:extLst>
          </p:nvPr>
        </p:nvGraphicFramePr>
        <p:xfrm>
          <a:off x="203199" y="1648218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064397938"/>
              </p:ext>
            </p:extLst>
          </p:nvPr>
        </p:nvGraphicFramePr>
        <p:xfrm>
          <a:off x="6328583" y="1610279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51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DAVS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949" y="1114424"/>
            <a:ext cx="11794068" cy="2809876"/>
          </a:xfrm>
        </p:spPr>
        <p:txBody>
          <a:bodyPr/>
          <a:lstStyle/>
          <a:p>
            <a:r>
              <a:rPr lang="en-US" dirty="0" smtClean="0"/>
              <a:t>Mode – Charge5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95717479"/>
              </p:ext>
            </p:extLst>
          </p:nvPr>
        </p:nvGraphicFramePr>
        <p:xfrm>
          <a:off x="8339667" y="1585090"/>
          <a:ext cx="3657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230028890"/>
              </p:ext>
            </p:extLst>
          </p:nvPr>
        </p:nvGraphicFramePr>
        <p:xfrm>
          <a:off x="4040187" y="1607619"/>
          <a:ext cx="4114800" cy="4206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993257399"/>
              </p:ext>
            </p:extLst>
          </p:nvPr>
        </p:nvGraphicFramePr>
        <p:xfrm>
          <a:off x="133350" y="1675399"/>
          <a:ext cx="4114800" cy="420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57089" y="5839218"/>
            <a:ext cx="2152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Pure MPI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43314" y="5839217"/>
            <a:ext cx="2152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MPI with Threads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9296189" y="5839217"/>
            <a:ext cx="2152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Pure MPI Speedup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7278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DAVS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949" y="1114424"/>
            <a:ext cx="11794068" cy="2809876"/>
          </a:xfrm>
        </p:spPr>
        <p:txBody>
          <a:bodyPr/>
          <a:lstStyle/>
          <a:p>
            <a:r>
              <a:rPr lang="en-US" dirty="0" smtClean="0"/>
              <a:t>Mode – Charge2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SALSA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57089" y="5839218"/>
            <a:ext cx="2152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Pure MPI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43314" y="5839217"/>
            <a:ext cx="2152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MPI with Threads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9296189" y="5839217"/>
            <a:ext cx="2152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Pure MPI Speedup</a:t>
            </a:r>
            <a:endParaRPr lang="en-US" sz="1400" dirty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4001474691"/>
              </p:ext>
            </p:extLst>
          </p:nvPr>
        </p:nvGraphicFramePr>
        <p:xfrm>
          <a:off x="0" y="1468663"/>
          <a:ext cx="4114800" cy="420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4021258542"/>
              </p:ext>
            </p:extLst>
          </p:nvPr>
        </p:nvGraphicFramePr>
        <p:xfrm>
          <a:off x="8339667" y="1495557"/>
          <a:ext cx="3657600" cy="4267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358065566"/>
              </p:ext>
            </p:extLst>
          </p:nvPr>
        </p:nvGraphicFramePr>
        <p:xfrm>
          <a:off x="4190990" y="1529802"/>
          <a:ext cx="4114800" cy="420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2899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929</TotalTime>
  <Words>917</Words>
  <Application>Microsoft Office PowerPoint</Application>
  <PresentationFormat>Widescreen</PresentationFormat>
  <Paragraphs>260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Calibri</vt:lpstr>
      <vt:lpstr>Calibri Light</vt:lpstr>
      <vt:lpstr>Consolas</vt:lpstr>
      <vt:lpstr>Iskoola Pota</vt:lpstr>
      <vt:lpstr>Segoe Print</vt:lpstr>
      <vt:lpstr>Symbol</vt:lpstr>
      <vt:lpstr>Times New Roman</vt:lpstr>
      <vt:lpstr>Wingdings</vt:lpstr>
      <vt:lpstr>Retrospect</vt:lpstr>
      <vt:lpstr>Towards High Performance Data Analytics with Java</vt:lpstr>
      <vt:lpstr>A Bit of Background</vt:lpstr>
      <vt:lpstr>Under the Hood</vt:lpstr>
      <vt:lpstr>Towards Java</vt:lpstr>
      <vt:lpstr>Evaluations</vt:lpstr>
      <vt:lpstr>Kernel Benchmarks</vt:lpstr>
      <vt:lpstr>Kernel Benchmarks</vt:lpstr>
      <vt:lpstr>DAVS Performance</vt:lpstr>
      <vt:lpstr>DAVS Performance</vt:lpstr>
      <vt:lpstr>DAVS Performance</vt:lpstr>
      <vt:lpstr>DAPWC Performance</vt:lpstr>
      <vt:lpstr>DAPWC Performance</vt:lpstr>
      <vt:lpstr>DAPWC Performance</vt:lpstr>
      <vt:lpstr>Current Tasks and Future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Biological Sequence Structure: Clustering and Visualization</dc:title>
  <dc:creator>Saliya</dc:creator>
  <cp:lastModifiedBy>Saliya</cp:lastModifiedBy>
  <cp:revision>70</cp:revision>
  <dcterms:created xsi:type="dcterms:W3CDTF">2013-02-08T15:40:49Z</dcterms:created>
  <dcterms:modified xsi:type="dcterms:W3CDTF">2014-04-01T14:04:28Z</dcterms:modified>
</cp:coreProperties>
</file>