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drawings/drawing6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71" r:id="rId10"/>
    <p:sldId id="265" r:id="rId11"/>
    <p:sldId id="273" r:id="rId12"/>
    <p:sldId id="266" r:id="rId13"/>
    <p:sldId id="274" r:id="rId14"/>
    <p:sldId id="277" r:id="rId15"/>
    <p:sldId id="275" r:id="rId16"/>
    <p:sldId id="276" r:id="rId17"/>
    <p:sldId id="268" r:id="rId18"/>
    <p:sldId id="269" r:id="rId19"/>
    <p:sldId id="278" r:id="rId20"/>
    <p:sldId id="270" r:id="rId21"/>
    <p:sldId id="26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3" autoAdjust="0"/>
    <p:restoredTop sz="90216" autoAdjust="0"/>
  </p:normalViewPr>
  <p:slideViewPr>
    <p:cSldViewPr>
      <p:cViewPr varScale="1">
        <p:scale>
          <a:sx n="83" d="100"/>
          <a:sy n="83" d="100"/>
        </p:scale>
        <p:origin x="-11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lihui\Desktop\Log4MM_10_2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lihui\Desktop\Log4MM_10_2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Log4MM_11_12_lastest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D:\Log4MM_11_12_lastest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985981252959901"/>
          <c:y val="4.5132193841623501E-2"/>
          <c:w val="0.81163974588421095"/>
          <c:h val="0.78805297767612204"/>
        </c:manualLayout>
      </c:layout>
      <c:lineChart>
        <c:grouping val="standard"/>
        <c:varyColors val="0"/>
        <c:ser>
          <c:idx val="0"/>
          <c:order val="0"/>
          <c:tx>
            <c:v>Std. Dev. = 50</c:v>
          </c:tx>
          <c:spPr>
            <a:ln w="12700">
              <a:solidFill>
                <a:srgbClr val="4F81B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pPr>
              <a:ln w="12700">
                <a:solidFill>
                  <a:srgbClr val="4F81BD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Sheet1!$C$2:$G$2</c:f>
              <c:numCache>
                <c:formatCode>General</c:formatCode>
                <c:ptCount val="5"/>
                <c:pt idx="0">
                  <c:v>31</c:v>
                </c:pt>
                <c:pt idx="1">
                  <c:v>62</c:v>
                </c:pt>
                <c:pt idx="2">
                  <c:v>124</c:v>
                </c:pt>
                <c:pt idx="3">
                  <c:v>186</c:v>
                </c:pt>
                <c:pt idx="4">
                  <c:v>248</c:v>
                </c:pt>
              </c:numCache>
            </c:numRef>
          </c:cat>
          <c:val>
            <c:numRef>
              <c:f>Sheet1!$C$5:$G$5</c:f>
              <c:numCache>
                <c:formatCode>General</c:formatCode>
                <c:ptCount val="5"/>
                <c:pt idx="0">
                  <c:v>3414.5</c:v>
                </c:pt>
                <c:pt idx="1">
                  <c:v>3002</c:v>
                </c:pt>
                <c:pt idx="2">
                  <c:v>3034</c:v>
                </c:pt>
                <c:pt idx="3">
                  <c:v>2899</c:v>
                </c:pt>
                <c:pt idx="4">
                  <c:v>3392</c:v>
                </c:pt>
              </c:numCache>
            </c:numRef>
          </c:val>
          <c:smooth val="0"/>
        </c:ser>
        <c:ser>
          <c:idx val="1"/>
          <c:order val="1"/>
          <c:tx>
            <c:v>Std. Dev. = 100</c:v>
          </c:tx>
          <c:spPr>
            <a:ln w="12700"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pPr>
              <a:ln w="12700"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Sheet1!$C$2:$G$2</c:f>
              <c:numCache>
                <c:formatCode>General</c:formatCode>
                <c:ptCount val="5"/>
                <c:pt idx="0">
                  <c:v>31</c:v>
                </c:pt>
                <c:pt idx="1">
                  <c:v>62</c:v>
                </c:pt>
                <c:pt idx="2">
                  <c:v>124</c:v>
                </c:pt>
                <c:pt idx="3">
                  <c:v>186</c:v>
                </c:pt>
                <c:pt idx="4">
                  <c:v>248</c:v>
                </c:pt>
              </c:numCache>
            </c:numRef>
          </c:cat>
          <c:val>
            <c:numRef>
              <c:f>Sheet1!$C$4:$G$4</c:f>
              <c:numCache>
                <c:formatCode>General</c:formatCode>
                <c:ptCount val="5"/>
                <c:pt idx="0">
                  <c:v>5452</c:v>
                </c:pt>
                <c:pt idx="1">
                  <c:v>4056.5</c:v>
                </c:pt>
                <c:pt idx="2">
                  <c:v>3392</c:v>
                </c:pt>
                <c:pt idx="3">
                  <c:v>3408</c:v>
                </c:pt>
                <c:pt idx="4">
                  <c:v>3700</c:v>
                </c:pt>
              </c:numCache>
            </c:numRef>
          </c:val>
          <c:smooth val="0"/>
        </c:ser>
        <c:ser>
          <c:idx val="2"/>
          <c:order val="2"/>
          <c:tx>
            <c:v>Std. Dev. = 250</c:v>
          </c:tx>
          <c:spPr>
            <a:ln w="12700"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pPr>
              <a:ln w="12700"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Sheet1!$C$2:$G$2</c:f>
              <c:numCache>
                <c:formatCode>General</c:formatCode>
                <c:ptCount val="5"/>
                <c:pt idx="0">
                  <c:v>31</c:v>
                </c:pt>
                <c:pt idx="1">
                  <c:v>62</c:v>
                </c:pt>
                <c:pt idx="2">
                  <c:v>124</c:v>
                </c:pt>
                <c:pt idx="3">
                  <c:v>186</c:v>
                </c:pt>
                <c:pt idx="4">
                  <c:v>248</c:v>
                </c:pt>
              </c:numCache>
            </c:numRef>
          </c:cat>
          <c:val>
            <c:numRef>
              <c:f>Sheet1!$C$3:$G$3</c:f>
              <c:numCache>
                <c:formatCode>General</c:formatCode>
                <c:ptCount val="5"/>
                <c:pt idx="0">
                  <c:v>8626</c:v>
                </c:pt>
                <c:pt idx="1">
                  <c:v>6582</c:v>
                </c:pt>
                <c:pt idx="2">
                  <c:v>4336</c:v>
                </c:pt>
                <c:pt idx="3">
                  <c:v>4382</c:v>
                </c:pt>
                <c:pt idx="4">
                  <c:v>4592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146688"/>
        <c:axId val="133807424"/>
      </c:lineChart>
      <c:catAx>
        <c:axId val="44146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b="0"/>
                  <a:t>Number of</a:t>
                </a:r>
                <a:r>
                  <a:rPr lang="en-US" sz="1400" b="0" baseline="0"/>
                  <a:t> Partitions</a:t>
                </a:r>
                <a:endParaRPr lang="en-US" sz="1400" b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33807424"/>
        <c:crosses val="autoZero"/>
        <c:auto val="1"/>
        <c:lblAlgn val="ctr"/>
        <c:lblOffset val="100"/>
        <c:noMultiLvlLbl val="0"/>
      </c:catAx>
      <c:valAx>
        <c:axId val="1338074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b="0"/>
                  <a:t>Execution Time (Seconds)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44146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583313787904175"/>
          <c:y val="0.6513122445060221"/>
          <c:w val="0.288532565952971"/>
          <c:h val="0.16361276486780599"/>
        </c:manualLayout>
      </c:layout>
      <c:overlay val="0"/>
      <c:spPr>
        <a:solidFill>
          <a:sysClr val="window" lastClr="FFFFFF"/>
        </a:solidFill>
        <a:ln w="9525" cap="flat" cmpd="sng" algn="ctr">
          <a:solidFill>
            <a:sysClr val="windowText" lastClr="000000"/>
          </a:solidFill>
          <a:prstDash val="solid"/>
        </a:ln>
        <a:effectLst/>
      </c:spPr>
      <c:txPr>
        <a:bodyPr/>
        <a:lstStyle/>
        <a:p>
          <a:pPr>
            <a:defRPr sz="60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33644405560416"/>
          <c:y val="0.16289552347623215"/>
          <c:w val="0.80607984187161785"/>
          <c:h val="0.6563097841936425"/>
        </c:manualLayout>
      </c:layout>
      <c:lineChart>
        <c:grouping val="standard"/>
        <c:varyColors val="0"/>
        <c:ser>
          <c:idx val="1"/>
          <c:order val="0"/>
          <c:tx>
            <c:v>Fox-Hey</c:v>
          </c:tx>
          <c:spPr>
            <a:ln w="2540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5"/>
            <c:spPr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Sheet1!$E$2:$L$2</c:f>
              <c:numCache>
                <c:formatCode>General</c:formatCode>
                <c:ptCount val="8"/>
                <c:pt idx="0">
                  <c:v>2400</c:v>
                </c:pt>
                <c:pt idx="1">
                  <c:v>4800</c:v>
                </c:pt>
                <c:pt idx="2">
                  <c:v>7200</c:v>
                </c:pt>
                <c:pt idx="3">
                  <c:v>9600</c:v>
                </c:pt>
                <c:pt idx="4">
                  <c:v>12000</c:v>
                </c:pt>
                <c:pt idx="5">
                  <c:v>14400</c:v>
                </c:pt>
                <c:pt idx="6">
                  <c:v>16800</c:v>
                </c:pt>
                <c:pt idx="7">
                  <c:v>19200</c:v>
                </c:pt>
              </c:numCache>
            </c:numRef>
          </c:cat>
          <c:val>
            <c:numRef>
              <c:f>Sheet1!$F$13:$M$13</c:f>
              <c:numCache>
                <c:formatCode>General</c:formatCode>
                <c:ptCount val="8"/>
                <c:pt idx="0">
                  <c:v>0.33437499999999998</c:v>
                </c:pt>
                <c:pt idx="1">
                  <c:v>0.98499999999999999</c:v>
                </c:pt>
                <c:pt idx="2">
                  <c:v>1.2250000000000001</c:v>
                </c:pt>
                <c:pt idx="3">
                  <c:v>1.3374999999999999</c:v>
                </c:pt>
                <c:pt idx="4">
                  <c:v>1.3868750000000001</c:v>
                </c:pt>
                <c:pt idx="5">
                  <c:v>1.4212499999999999</c:v>
                </c:pt>
                <c:pt idx="6">
                  <c:v>1.45625</c:v>
                </c:pt>
                <c:pt idx="7">
                  <c:v>1.48125</c:v>
                </c:pt>
              </c:numCache>
            </c:numRef>
          </c:val>
          <c:smooth val="0"/>
        </c:ser>
        <c:ser>
          <c:idx val="0"/>
          <c:order val="1"/>
          <c:tx>
            <c:v>RowPartition</c:v>
          </c:tx>
          <c:spPr>
            <a:ln w="2540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5"/>
            <c:spPr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Sheet1!$E$2:$L$2</c:f>
              <c:numCache>
                <c:formatCode>General</c:formatCode>
                <c:ptCount val="8"/>
                <c:pt idx="0">
                  <c:v>2400</c:v>
                </c:pt>
                <c:pt idx="1">
                  <c:v>4800</c:v>
                </c:pt>
                <c:pt idx="2">
                  <c:v>7200</c:v>
                </c:pt>
                <c:pt idx="3">
                  <c:v>9600</c:v>
                </c:pt>
                <c:pt idx="4">
                  <c:v>12000</c:v>
                </c:pt>
                <c:pt idx="5">
                  <c:v>14400</c:v>
                </c:pt>
                <c:pt idx="6">
                  <c:v>16800</c:v>
                </c:pt>
                <c:pt idx="7">
                  <c:v>19200</c:v>
                </c:pt>
              </c:numCache>
            </c:numRef>
          </c:cat>
          <c:val>
            <c:numRef>
              <c:f>Sheet1!$F$12:$M$12</c:f>
              <c:numCache>
                <c:formatCode>General</c:formatCode>
                <c:ptCount val="8"/>
                <c:pt idx="0">
                  <c:v>0.45624999999999999</c:v>
                </c:pt>
                <c:pt idx="1">
                  <c:v>0.78749999999999998</c:v>
                </c:pt>
                <c:pt idx="2">
                  <c:v>0.84375</c:v>
                </c:pt>
                <c:pt idx="3">
                  <c:v>0.96250000000000002</c:v>
                </c:pt>
                <c:pt idx="4">
                  <c:v>0.95499999999999996</c:v>
                </c:pt>
                <c:pt idx="5">
                  <c:v>0.96875</c:v>
                </c:pt>
                <c:pt idx="6">
                  <c:v>1.09375</c:v>
                </c:pt>
                <c:pt idx="7">
                  <c:v>1.08125</c:v>
                </c:pt>
              </c:numCache>
            </c:numRef>
          </c:val>
          <c:smooth val="0"/>
        </c:ser>
        <c:ser>
          <c:idx val="2"/>
          <c:order val="2"/>
          <c:tx>
            <c:v>RowColumnPartition</c:v>
          </c:tx>
          <c:spPr>
            <a:ln w="2540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5"/>
            <c:spPr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Sheet1!$E$2:$L$2</c:f>
              <c:numCache>
                <c:formatCode>General</c:formatCode>
                <c:ptCount val="8"/>
                <c:pt idx="0">
                  <c:v>2400</c:v>
                </c:pt>
                <c:pt idx="1">
                  <c:v>4800</c:v>
                </c:pt>
                <c:pt idx="2">
                  <c:v>7200</c:v>
                </c:pt>
                <c:pt idx="3">
                  <c:v>9600</c:v>
                </c:pt>
                <c:pt idx="4">
                  <c:v>12000</c:v>
                </c:pt>
                <c:pt idx="5">
                  <c:v>14400</c:v>
                </c:pt>
                <c:pt idx="6">
                  <c:v>16800</c:v>
                </c:pt>
                <c:pt idx="7">
                  <c:v>19200</c:v>
                </c:pt>
              </c:numCache>
            </c:numRef>
          </c:cat>
          <c:val>
            <c:numRef>
              <c:f>Sheet1!$F$14:$M$14</c:f>
              <c:numCache>
                <c:formatCode>General</c:formatCode>
                <c:ptCount val="8"/>
                <c:pt idx="0">
                  <c:v>0.16250000000000001</c:v>
                </c:pt>
                <c:pt idx="1">
                  <c:v>0.41875000000000001</c:v>
                </c:pt>
                <c:pt idx="2">
                  <c:v>0.48749999999999999</c:v>
                </c:pt>
                <c:pt idx="3">
                  <c:v>0.51249999999999996</c:v>
                </c:pt>
                <c:pt idx="4">
                  <c:v>0.52749999999999997</c:v>
                </c:pt>
                <c:pt idx="5">
                  <c:v>0.53437500000000004</c:v>
                </c:pt>
                <c:pt idx="6">
                  <c:v>0.54249999999999998</c:v>
                </c:pt>
                <c:pt idx="7">
                  <c:v>0.61187499999999995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910592"/>
        <c:axId val="132792320"/>
      </c:lineChart>
      <c:catAx>
        <c:axId val="132910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32792320"/>
        <c:crosses val="autoZero"/>
        <c:auto val="1"/>
        <c:lblAlgn val="ctr"/>
        <c:lblOffset val="100"/>
        <c:noMultiLvlLbl val="0"/>
      </c:catAx>
      <c:valAx>
        <c:axId val="132792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3291059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758270956871132"/>
          <c:y val="0.16289552347623215"/>
          <c:w val="0.80185441909054622"/>
          <c:h val="0.65168015456401296"/>
        </c:manualLayout>
      </c:layout>
      <c:lineChart>
        <c:grouping val="standard"/>
        <c:varyColors val="0"/>
        <c:ser>
          <c:idx val="0"/>
          <c:order val="0"/>
          <c:tx>
            <c:v>Fox-Hey</c:v>
          </c:tx>
          <c:spPr>
            <a:ln w="2540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5"/>
            <c:spPr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Sheet1!$I$51:$P$51</c:f>
              <c:numCache>
                <c:formatCode>General</c:formatCode>
                <c:ptCount val="8"/>
                <c:pt idx="0">
                  <c:v>2400</c:v>
                </c:pt>
                <c:pt idx="1">
                  <c:v>4800</c:v>
                </c:pt>
                <c:pt idx="2">
                  <c:v>7200</c:v>
                </c:pt>
                <c:pt idx="3">
                  <c:v>9600</c:v>
                </c:pt>
                <c:pt idx="4">
                  <c:v>12000</c:v>
                </c:pt>
                <c:pt idx="5">
                  <c:v>14400</c:v>
                </c:pt>
                <c:pt idx="6">
                  <c:v>16800</c:v>
                </c:pt>
                <c:pt idx="7">
                  <c:v>19200</c:v>
                </c:pt>
              </c:numCache>
            </c:numRef>
          </c:cat>
          <c:val>
            <c:numRef>
              <c:f>Sheet1!$K$30:$R$30</c:f>
              <c:numCache>
                <c:formatCode>General</c:formatCode>
                <c:ptCount val="8"/>
                <c:pt idx="0">
                  <c:v>1.0807291666666668E-2</c:v>
                </c:pt>
                <c:pt idx="1">
                  <c:v>0.10677083333333333</c:v>
                </c:pt>
                <c:pt idx="2">
                  <c:v>0.19010416666666666</c:v>
                </c:pt>
                <c:pt idx="3">
                  <c:v>0.31510416666666669</c:v>
                </c:pt>
                <c:pt idx="4">
                  <c:v>0.46354166666666669</c:v>
                </c:pt>
                <c:pt idx="5">
                  <c:v>0.55729166666666663</c:v>
                </c:pt>
                <c:pt idx="6">
                  <c:v>0.60963541666666665</c:v>
                </c:pt>
                <c:pt idx="7">
                  <c:v>0.6640625</c:v>
                </c:pt>
              </c:numCache>
            </c:numRef>
          </c:val>
          <c:smooth val="0"/>
        </c:ser>
        <c:ser>
          <c:idx val="1"/>
          <c:order val="1"/>
          <c:tx>
            <c:v>RowPartition</c:v>
          </c:tx>
          <c:spPr>
            <a:ln w="2540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5"/>
            <c:spPr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Sheet1!$I$51:$P$51</c:f>
              <c:numCache>
                <c:formatCode>General</c:formatCode>
                <c:ptCount val="8"/>
                <c:pt idx="0">
                  <c:v>2400</c:v>
                </c:pt>
                <c:pt idx="1">
                  <c:v>4800</c:v>
                </c:pt>
                <c:pt idx="2">
                  <c:v>7200</c:v>
                </c:pt>
                <c:pt idx="3">
                  <c:v>9600</c:v>
                </c:pt>
                <c:pt idx="4">
                  <c:v>12000</c:v>
                </c:pt>
                <c:pt idx="5">
                  <c:v>14400</c:v>
                </c:pt>
                <c:pt idx="6">
                  <c:v>16800</c:v>
                </c:pt>
                <c:pt idx="7">
                  <c:v>19200</c:v>
                </c:pt>
              </c:numCache>
            </c:numRef>
          </c:cat>
          <c:val>
            <c:numRef>
              <c:f>Sheet1!$K$31:$R$31</c:f>
              <c:numCache>
                <c:formatCode>General</c:formatCode>
                <c:ptCount val="8"/>
                <c:pt idx="0">
                  <c:v>3.7239583333333333E-2</c:v>
                </c:pt>
                <c:pt idx="1">
                  <c:v>0.13984375000000002</c:v>
                </c:pt>
                <c:pt idx="2">
                  <c:v>0.23515624999999998</c:v>
                </c:pt>
                <c:pt idx="3">
                  <c:v>0.30989583333333331</c:v>
                </c:pt>
                <c:pt idx="4">
                  <c:v>0.32291666666666669</c:v>
                </c:pt>
                <c:pt idx="5">
                  <c:v>0.359375</c:v>
                </c:pt>
                <c:pt idx="6">
                  <c:v>0.38541666666666669</c:v>
                </c:pt>
                <c:pt idx="7">
                  <c:v>0.40625</c:v>
                </c:pt>
              </c:numCache>
            </c:numRef>
          </c:val>
          <c:smooth val="0"/>
        </c:ser>
        <c:ser>
          <c:idx val="2"/>
          <c:order val="2"/>
          <c:tx>
            <c:v>RowColumnPartition</c:v>
          </c:tx>
          <c:spPr>
            <a:ln w="2540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5"/>
            <c:spPr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Sheet1!$I$51:$P$51</c:f>
              <c:numCache>
                <c:formatCode>General</c:formatCode>
                <c:ptCount val="8"/>
                <c:pt idx="0">
                  <c:v>2400</c:v>
                </c:pt>
                <c:pt idx="1">
                  <c:v>4800</c:v>
                </c:pt>
                <c:pt idx="2">
                  <c:v>7200</c:v>
                </c:pt>
                <c:pt idx="3">
                  <c:v>9600</c:v>
                </c:pt>
                <c:pt idx="4">
                  <c:v>12000</c:v>
                </c:pt>
                <c:pt idx="5">
                  <c:v>14400</c:v>
                </c:pt>
                <c:pt idx="6">
                  <c:v>16800</c:v>
                </c:pt>
                <c:pt idx="7">
                  <c:v>19200</c:v>
                </c:pt>
              </c:numCache>
            </c:numRef>
          </c:cat>
          <c:val>
            <c:numRef>
              <c:f>Sheet1!$K$32:$R$32</c:f>
              <c:numCache>
                <c:formatCode>General</c:formatCode>
                <c:ptCount val="8"/>
                <c:pt idx="0">
                  <c:v>9.8958333333333329E-3</c:v>
                </c:pt>
                <c:pt idx="1">
                  <c:v>5.46875E-2</c:v>
                </c:pt>
                <c:pt idx="2">
                  <c:v>0.1171875</c:v>
                </c:pt>
                <c:pt idx="3">
                  <c:v>0.18489583333333334</c:v>
                </c:pt>
                <c:pt idx="4">
                  <c:v>0.19791666666666666</c:v>
                </c:pt>
                <c:pt idx="5">
                  <c:v>0.22916666666666666</c:v>
                </c:pt>
                <c:pt idx="6">
                  <c:v>0.25520833333333331</c:v>
                </c:pt>
                <c:pt idx="7">
                  <c:v>0.27083333333333331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584384"/>
        <c:axId val="132794048"/>
      </c:lineChart>
      <c:catAx>
        <c:axId val="133584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32794048"/>
        <c:crosses val="autoZero"/>
        <c:auto val="1"/>
        <c:lblAlgn val="ctr"/>
        <c:lblOffset val="100"/>
        <c:noMultiLvlLbl val="0"/>
      </c:catAx>
      <c:valAx>
        <c:axId val="132794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3358438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59951881014873"/>
          <c:y val="0.16289552347623215"/>
          <c:w val="0.79984492563429577"/>
          <c:h val="0.67019867308253134"/>
        </c:manualLayout>
      </c:layout>
      <c:lineChart>
        <c:grouping val="standard"/>
        <c:varyColors val="0"/>
        <c:ser>
          <c:idx val="0"/>
          <c:order val="0"/>
          <c:tx>
            <c:v>Fox</c:v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pPr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Sheet1!$B$26:$I$26</c:f>
              <c:numCache>
                <c:formatCode>General</c:formatCode>
                <c:ptCount val="8"/>
                <c:pt idx="0">
                  <c:v>2400</c:v>
                </c:pt>
                <c:pt idx="1">
                  <c:v>4800</c:v>
                </c:pt>
                <c:pt idx="2">
                  <c:v>7200</c:v>
                </c:pt>
                <c:pt idx="3">
                  <c:v>9600</c:v>
                </c:pt>
                <c:pt idx="4">
                  <c:v>12000</c:v>
                </c:pt>
                <c:pt idx="5">
                  <c:v>14400</c:v>
                </c:pt>
                <c:pt idx="6">
                  <c:v>16800</c:v>
                </c:pt>
                <c:pt idx="7">
                  <c:v>19200</c:v>
                </c:pt>
              </c:numCache>
            </c:numRef>
          </c:cat>
          <c:val>
            <c:numRef>
              <c:f>Sheet1!$B$28:$I$28</c:f>
              <c:numCache>
                <c:formatCode>General</c:formatCode>
                <c:ptCount val="8"/>
                <c:pt idx="0">
                  <c:v>411.88683448429487</c:v>
                </c:pt>
                <c:pt idx="1">
                  <c:v>1215.110305497846</c:v>
                </c:pt>
                <c:pt idx="2">
                  <c:v>1511.1130206310779</c:v>
                </c:pt>
                <c:pt idx="3">
                  <c:v>1649.4333330429404</c:v>
                </c:pt>
                <c:pt idx="4">
                  <c:v>1709.8672393526604</c:v>
                </c:pt>
                <c:pt idx="5">
                  <c:v>1751.854277359502</c:v>
                </c:pt>
                <c:pt idx="6">
                  <c:v>1794.664117837021</c:v>
                </c:pt>
                <c:pt idx="7">
                  <c:v>1825.1955275045934</c:v>
                </c:pt>
              </c:numCache>
            </c:numRef>
          </c:val>
          <c:smooth val="0"/>
        </c:ser>
        <c:ser>
          <c:idx val="1"/>
          <c:order val="1"/>
          <c:tx>
            <c:v>RowPartition</c:v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pPr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Sheet1!$B$26:$I$26</c:f>
              <c:numCache>
                <c:formatCode>General</c:formatCode>
                <c:ptCount val="8"/>
                <c:pt idx="0">
                  <c:v>2400</c:v>
                </c:pt>
                <c:pt idx="1">
                  <c:v>4800</c:v>
                </c:pt>
                <c:pt idx="2">
                  <c:v>7200</c:v>
                </c:pt>
                <c:pt idx="3">
                  <c:v>9600</c:v>
                </c:pt>
                <c:pt idx="4">
                  <c:v>12000</c:v>
                </c:pt>
                <c:pt idx="5">
                  <c:v>14400</c:v>
                </c:pt>
                <c:pt idx="6">
                  <c:v>16800</c:v>
                </c:pt>
                <c:pt idx="7">
                  <c:v>19200</c:v>
                </c:pt>
              </c:numCache>
            </c:numRef>
          </c:cat>
          <c:val>
            <c:numRef>
              <c:f>Sheet1!$B$27:$I$27</c:f>
              <c:numCache>
                <c:formatCode>General</c:formatCode>
                <c:ptCount val="8"/>
                <c:pt idx="0">
                  <c:v>562.01381153931834</c:v>
                </c:pt>
                <c:pt idx="1">
                  <c:v>971.47143713660262</c:v>
                </c:pt>
                <c:pt idx="2">
                  <c:v>1040.8176417612017</c:v>
                </c:pt>
                <c:pt idx="3">
                  <c:v>1186.9753891991256</c:v>
                </c:pt>
                <c:pt idx="4">
                  <c:v>1177.4119611225169</c:v>
                </c:pt>
                <c:pt idx="5">
                  <c:v>1194.0959234420529</c:v>
                </c:pt>
                <c:pt idx="6">
                  <c:v>1347.9236936544148</c:v>
                </c:pt>
                <c:pt idx="7">
                  <c:v>1332.3157226088383</c:v>
                </c:pt>
              </c:numCache>
            </c:numRef>
          </c:val>
          <c:smooth val="0"/>
        </c:ser>
        <c:ser>
          <c:idx val="2"/>
          <c:order val="2"/>
          <c:tx>
            <c:v>Row/Column Partition</c:v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pPr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Sheet1!$B$26:$I$26</c:f>
              <c:numCache>
                <c:formatCode>General</c:formatCode>
                <c:ptCount val="8"/>
                <c:pt idx="0">
                  <c:v>2400</c:v>
                </c:pt>
                <c:pt idx="1">
                  <c:v>4800</c:v>
                </c:pt>
                <c:pt idx="2">
                  <c:v>7200</c:v>
                </c:pt>
                <c:pt idx="3">
                  <c:v>9600</c:v>
                </c:pt>
                <c:pt idx="4">
                  <c:v>12000</c:v>
                </c:pt>
                <c:pt idx="5">
                  <c:v>14400</c:v>
                </c:pt>
                <c:pt idx="6">
                  <c:v>16800</c:v>
                </c:pt>
                <c:pt idx="7">
                  <c:v>19200</c:v>
                </c:pt>
              </c:numCache>
            </c:numRef>
          </c:cat>
          <c:val>
            <c:numRef>
              <c:f>Sheet1!$B$29:$I$29</c:f>
              <c:numCache>
                <c:formatCode>General</c:formatCode>
                <c:ptCount val="8"/>
                <c:pt idx="0">
                  <c:v>200.16930274003118</c:v>
                </c:pt>
                <c:pt idx="1">
                  <c:v>516.57608165200304</c:v>
                </c:pt>
                <c:pt idx="2">
                  <c:v>601.36130412869431</c:v>
                </c:pt>
                <c:pt idx="3">
                  <c:v>632.02585658654721</c:v>
                </c:pt>
                <c:pt idx="4">
                  <c:v>650.35058585563104</c:v>
                </c:pt>
                <c:pt idx="5">
                  <c:v>658.67871905997117</c:v>
                </c:pt>
                <c:pt idx="6">
                  <c:v>668.57015205258972</c:v>
                </c:pt>
                <c:pt idx="7">
                  <c:v>753.95207655147544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584896"/>
        <c:axId val="132795776"/>
      </c:lineChart>
      <c:catAx>
        <c:axId val="133584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2795776"/>
        <c:crosses val="autoZero"/>
        <c:auto val="1"/>
        <c:lblAlgn val="ctr"/>
        <c:lblOffset val="100"/>
        <c:noMultiLvlLbl val="0"/>
      </c:catAx>
      <c:valAx>
        <c:axId val="132795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58489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848762147974746"/>
          <c:y val="0.16289552347623215"/>
          <c:w val="0.78095670473623224"/>
          <c:h val="0.65168015456401285"/>
        </c:manualLayout>
      </c:layout>
      <c:lineChart>
        <c:grouping val="standard"/>
        <c:varyColors val="0"/>
        <c:ser>
          <c:idx val="0"/>
          <c:order val="0"/>
          <c:tx>
            <c:v>Fox</c:v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pPr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Sheet1!$P$11:$W$11</c:f>
              <c:numCache>
                <c:formatCode>General</c:formatCode>
                <c:ptCount val="8"/>
                <c:pt idx="0">
                  <c:v>2400</c:v>
                </c:pt>
                <c:pt idx="1">
                  <c:v>4800</c:v>
                </c:pt>
                <c:pt idx="2">
                  <c:v>7200</c:v>
                </c:pt>
                <c:pt idx="3">
                  <c:v>9600</c:v>
                </c:pt>
                <c:pt idx="4">
                  <c:v>12000</c:v>
                </c:pt>
                <c:pt idx="5">
                  <c:v>14400</c:v>
                </c:pt>
                <c:pt idx="6">
                  <c:v>16800</c:v>
                </c:pt>
                <c:pt idx="7">
                  <c:v>19200</c:v>
                </c:pt>
              </c:numCache>
            </c:numRef>
          </c:cat>
          <c:val>
            <c:numRef>
              <c:f>Sheet1!$P$13:$W$13</c:f>
              <c:numCache>
                <c:formatCode>General</c:formatCode>
                <c:ptCount val="8"/>
                <c:pt idx="0">
                  <c:v>319.50100245043444</c:v>
                </c:pt>
                <c:pt idx="1">
                  <c:v>3161.1372160794213</c:v>
                </c:pt>
                <c:pt idx="2">
                  <c:v>5628.1250258198315</c:v>
                </c:pt>
                <c:pt idx="3">
                  <c:v>9326.2352008502712</c:v>
                </c:pt>
                <c:pt idx="4">
                  <c:v>13715.924677997906</c:v>
                </c:pt>
                <c:pt idx="5">
                  <c:v>16486.227588167701</c:v>
                </c:pt>
                <c:pt idx="6">
                  <c:v>18031.367810542772</c:v>
                </c:pt>
                <c:pt idx="7">
                  <c:v>19638.179726315248</c:v>
                </c:pt>
              </c:numCache>
            </c:numRef>
          </c:val>
          <c:smooth val="0"/>
        </c:ser>
        <c:ser>
          <c:idx val="1"/>
          <c:order val="1"/>
          <c:tx>
            <c:v>RowPartition</c:v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pPr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Sheet1!$P$11:$W$11</c:f>
              <c:numCache>
                <c:formatCode>General</c:formatCode>
                <c:ptCount val="8"/>
                <c:pt idx="0">
                  <c:v>2400</c:v>
                </c:pt>
                <c:pt idx="1">
                  <c:v>4800</c:v>
                </c:pt>
                <c:pt idx="2">
                  <c:v>7200</c:v>
                </c:pt>
                <c:pt idx="3">
                  <c:v>9600</c:v>
                </c:pt>
                <c:pt idx="4">
                  <c:v>12000</c:v>
                </c:pt>
                <c:pt idx="5">
                  <c:v>14400</c:v>
                </c:pt>
                <c:pt idx="6">
                  <c:v>16800</c:v>
                </c:pt>
                <c:pt idx="7">
                  <c:v>19200</c:v>
                </c:pt>
              </c:numCache>
            </c:numRef>
          </c:cat>
          <c:val>
            <c:numRef>
              <c:f>Sheet1!$P$14:$W$14</c:f>
              <c:numCache>
                <c:formatCode>General</c:formatCode>
                <c:ptCount val="8"/>
                <c:pt idx="0">
                  <c:v>1100.9311650701716</c:v>
                </c:pt>
                <c:pt idx="1">
                  <c:v>4140.3187439869498</c:v>
                </c:pt>
                <c:pt idx="2">
                  <c:v>6961.9135593360388</c:v>
                </c:pt>
                <c:pt idx="3">
                  <c:v>9172.082552902335</c:v>
                </c:pt>
                <c:pt idx="4">
                  <c:v>9554.9138206277548</c:v>
                </c:pt>
                <c:pt idx="5">
                  <c:v>10631.305640967956</c:v>
                </c:pt>
                <c:pt idx="6">
                  <c:v>11399.583237763052</c:v>
                </c:pt>
                <c:pt idx="7">
                  <c:v>12013.945244334032</c:v>
                </c:pt>
              </c:numCache>
            </c:numRef>
          </c:val>
          <c:smooth val="0"/>
        </c:ser>
        <c:ser>
          <c:idx val="2"/>
          <c:order val="2"/>
          <c:tx>
            <c:v>RowColumnPartition</c:v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pPr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Sheet1!$P$11:$W$11</c:f>
              <c:numCache>
                <c:formatCode>General</c:formatCode>
                <c:ptCount val="8"/>
                <c:pt idx="0">
                  <c:v>2400</c:v>
                </c:pt>
                <c:pt idx="1">
                  <c:v>4800</c:v>
                </c:pt>
                <c:pt idx="2">
                  <c:v>7200</c:v>
                </c:pt>
                <c:pt idx="3">
                  <c:v>9600</c:v>
                </c:pt>
                <c:pt idx="4">
                  <c:v>12000</c:v>
                </c:pt>
                <c:pt idx="5">
                  <c:v>14400</c:v>
                </c:pt>
                <c:pt idx="6">
                  <c:v>16800</c:v>
                </c:pt>
                <c:pt idx="7">
                  <c:v>19200</c:v>
                </c:pt>
              </c:numCache>
            </c:numRef>
          </c:cat>
          <c:val>
            <c:numRef>
              <c:f>Sheet1!$P$15:$W$15</c:f>
              <c:numCache>
                <c:formatCode>General</c:formatCode>
                <c:ptCount val="8"/>
                <c:pt idx="0">
                  <c:v>292.55513477389167</c:v>
                </c:pt>
                <c:pt idx="1">
                  <c:v>1619.1190618943376</c:v>
                </c:pt>
                <c:pt idx="2">
                  <c:v>3469.3921392040056</c:v>
                </c:pt>
                <c:pt idx="3">
                  <c:v>5472.4190021518125</c:v>
                </c:pt>
                <c:pt idx="4">
                  <c:v>5856.2375029653977</c:v>
                </c:pt>
                <c:pt idx="5">
                  <c:v>6779.3833072839143</c:v>
                </c:pt>
                <c:pt idx="6">
                  <c:v>7548.3726844647235</c:v>
                </c:pt>
                <c:pt idx="7">
                  <c:v>8009.2968295560213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582848"/>
        <c:axId val="132797504"/>
      </c:lineChart>
      <c:catAx>
        <c:axId val="133582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2797504"/>
        <c:crosses val="autoZero"/>
        <c:auto val="1"/>
        <c:lblAlgn val="ctr"/>
        <c:lblOffset val="100"/>
        <c:noMultiLvlLbl val="0"/>
      </c:catAx>
      <c:valAx>
        <c:axId val="132797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58284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4464210492207"/>
          <c:y val="5.0218890793467197E-2"/>
          <c:w val="0.83510346752254572"/>
          <c:h val="0.79558688884819628"/>
        </c:manualLayout>
      </c:layout>
      <c:lineChart>
        <c:grouping val="standard"/>
        <c:varyColors val="0"/>
        <c:ser>
          <c:idx val="0"/>
          <c:order val="0"/>
          <c:tx>
            <c:v>Aggregation Tree</c:v>
          </c:tx>
          <c:spPr>
            <a:ln w="12700"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pPr>
              <a:ln w="12700"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Sheet1!$B$2:$B$8</c:f>
              <c:numCache>
                <c:formatCode>General</c:formatCode>
                <c:ptCount val="7"/>
                <c:pt idx="0">
                  <c:v>320</c:v>
                </c:pt>
                <c:pt idx="1">
                  <c:v>480</c:v>
                </c:pt>
                <c:pt idx="2">
                  <c:v>640</c:v>
                </c:pt>
                <c:pt idx="3">
                  <c:v>800</c:v>
                </c:pt>
                <c:pt idx="4">
                  <c:v>960</c:v>
                </c:pt>
                <c:pt idx="5">
                  <c:v>1120</c:v>
                </c:pt>
                <c:pt idx="6">
                  <c:v>1280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110</c:v>
                </c:pt>
                <c:pt idx="1">
                  <c:v>122</c:v>
                </c:pt>
                <c:pt idx="2">
                  <c:v>135</c:v>
                </c:pt>
                <c:pt idx="3">
                  <c:v>149</c:v>
                </c:pt>
                <c:pt idx="4">
                  <c:v>156</c:v>
                </c:pt>
                <c:pt idx="5">
                  <c:v>159</c:v>
                </c:pt>
                <c:pt idx="6">
                  <c:v>165</c:v>
                </c:pt>
              </c:numCache>
            </c:numRef>
          </c:val>
          <c:smooth val="0"/>
        </c:ser>
        <c:ser>
          <c:idx val="1"/>
          <c:order val="1"/>
          <c:tx>
            <c:v>Hash Partition</c:v>
          </c:tx>
          <c:spPr>
            <a:ln w="12700"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pPr>
              <a:ln w="12700"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Sheet1!$B$2:$B$8</c:f>
              <c:numCache>
                <c:formatCode>General</c:formatCode>
                <c:ptCount val="7"/>
                <c:pt idx="0">
                  <c:v>320</c:v>
                </c:pt>
                <c:pt idx="1">
                  <c:v>480</c:v>
                </c:pt>
                <c:pt idx="2">
                  <c:v>640</c:v>
                </c:pt>
                <c:pt idx="3">
                  <c:v>800</c:v>
                </c:pt>
                <c:pt idx="4">
                  <c:v>960</c:v>
                </c:pt>
                <c:pt idx="5">
                  <c:v>1120</c:v>
                </c:pt>
                <c:pt idx="6">
                  <c:v>1280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150</c:v>
                </c:pt>
                <c:pt idx="1">
                  <c:v>157</c:v>
                </c:pt>
                <c:pt idx="2">
                  <c:v>175</c:v>
                </c:pt>
                <c:pt idx="3">
                  <c:v>189</c:v>
                </c:pt>
                <c:pt idx="4">
                  <c:v>201</c:v>
                </c:pt>
                <c:pt idx="5">
                  <c:v>211</c:v>
                </c:pt>
                <c:pt idx="6">
                  <c:v>221</c:v>
                </c:pt>
              </c:numCache>
            </c:numRef>
          </c:val>
          <c:smooth val="0"/>
        </c:ser>
        <c:ser>
          <c:idx val="2"/>
          <c:order val="2"/>
          <c:tx>
            <c:v>Hierarchical Aggregation</c:v>
          </c:tx>
          <c:spPr>
            <a:ln w="12700"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pPr>
              <a:ln w="12700"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Sheet1!$B$2:$B$8</c:f>
              <c:numCache>
                <c:formatCode>General</c:formatCode>
                <c:ptCount val="7"/>
                <c:pt idx="0">
                  <c:v>320</c:v>
                </c:pt>
                <c:pt idx="1">
                  <c:v>480</c:v>
                </c:pt>
                <c:pt idx="2">
                  <c:v>640</c:v>
                </c:pt>
                <c:pt idx="3">
                  <c:v>800</c:v>
                </c:pt>
                <c:pt idx="4">
                  <c:v>960</c:v>
                </c:pt>
                <c:pt idx="5">
                  <c:v>1120</c:v>
                </c:pt>
                <c:pt idx="6">
                  <c:v>1280</c:v>
                </c:pt>
              </c:numCache>
            </c:numRef>
          </c:cat>
          <c:val>
            <c:numRef>
              <c:f>Sheet1!$E$2:$E$8</c:f>
              <c:numCache>
                <c:formatCode>General</c:formatCode>
                <c:ptCount val="7"/>
                <c:pt idx="0">
                  <c:v>36</c:v>
                </c:pt>
                <c:pt idx="1">
                  <c:v>48</c:v>
                </c:pt>
                <c:pt idx="2">
                  <c:v>52</c:v>
                </c:pt>
                <c:pt idx="3">
                  <c:v>59</c:v>
                </c:pt>
                <c:pt idx="4">
                  <c:v>65</c:v>
                </c:pt>
                <c:pt idx="5">
                  <c:v>72</c:v>
                </c:pt>
                <c:pt idx="6">
                  <c:v>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038400"/>
        <c:axId val="143664832"/>
      </c:lineChart>
      <c:catAx>
        <c:axId val="136038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143664832"/>
        <c:crosses val="autoZero"/>
        <c:auto val="1"/>
        <c:lblAlgn val="ctr"/>
        <c:lblOffset val="100"/>
        <c:noMultiLvlLbl val="0"/>
      </c:catAx>
      <c:valAx>
        <c:axId val="143664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1360384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6994733841333267"/>
          <c:y val="0.68073258472098341"/>
          <c:w val="0.39306022259382056"/>
          <c:h val="0.16564807358177211"/>
        </c:manualLayout>
      </c:layout>
      <c:overlay val="0"/>
      <c:spPr>
        <a:solidFill>
          <a:schemeClr val="lt1"/>
        </a:solidFill>
        <a:ln w="9525" cap="flat" cmpd="sng" algn="ctr">
          <a:solidFill>
            <a:schemeClr val="dk1"/>
          </a:solidFill>
          <a:prstDash val="solid"/>
        </a:ln>
        <a:effectLst/>
      </c:spPr>
      <c:txPr>
        <a:bodyPr/>
        <a:lstStyle/>
        <a:p>
          <a:pPr>
            <a:defRPr sz="6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228031564810895"/>
          <c:y val="0.16242089530475357"/>
          <c:w val="0.82976244046219549"/>
          <c:h val="0.57974551096498206"/>
        </c:manualLayout>
      </c:layout>
      <c:lineChart>
        <c:grouping val="standard"/>
        <c:varyColors val="0"/>
        <c:ser>
          <c:idx val="0"/>
          <c:order val="0"/>
          <c:tx>
            <c:v>Hash Partition</c:v>
          </c:tx>
          <c:spPr>
            <a:ln w="12700"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pPr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'July 1st'!$B$8:$K$8</c:f>
              <c:numCache>
                <c:formatCode>General</c:formatCode>
                <c:ptCount val="10"/>
                <c:pt idx="0">
                  <c:v>100000</c:v>
                </c:pt>
                <c:pt idx="1">
                  <c:v>200000</c:v>
                </c:pt>
                <c:pt idx="2">
                  <c:v>300000</c:v>
                </c:pt>
                <c:pt idx="3">
                  <c:v>400000</c:v>
                </c:pt>
                <c:pt idx="4">
                  <c:v>500000</c:v>
                </c:pt>
                <c:pt idx="5">
                  <c:v>600000</c:v>
                </c:pt>
                <c:pt idx="6">
                  <c:v>700000</c:v>
                </c:pt>
                <c:pt idx="7">
                  <c:v>800000</c:v>
                </c:pt>
                <c:pt idx="8">
                  <c:v>900000</c:v>
                </c:pt>
                <c:pt idx="9">
                  <c:v>1000000</c:v>
                </c:pt>
              </c:numCache>
            </c:numRef>
          </c:cat>
          <c:val>
            <c:numRef>
              <c:f>'July 1st'!$B$9:$K$9</c:f>
              <c:numCache>
                <c:formatCode>General</c:formatCode>
                <c:ptCount val="10"/>
                <c:pt idx="0">
                  <c:v>1130</c:v>
                </c:pt>
                <c:pt idx="1">
                  <c:v>1047</c:v>
                </c:pt>
                <c:pt idx="2">
                  <c:v>957</c:v>
                </c:pt>
                <c:pt idx="3">
                  <c:v>943</c:v>
                </c:pt>
                <c:pt idx="4">
                  <c:v>866</c:v>
                </c:pt>
                <c:pt idx="5">
                  <c:v>816</c:v>
                </c:pt>
                <c:pt idx="6">
                  <c:v>810</c:v>
                </c:pt>
                <c:pt idx="7">
                  <c:v>843</c:v>
                </c:pt>
                <c:pt idx="8">
                  <c:v>831</c:v>
                </c:pt>
                <c:pt idx="9">
                  <c:v>843</c:v>
                </c:pt>
              </c:numCache>
            </c:numRef>
          </c:val>
          <c:smooth val="0"/>
        </c:ser>
        <c:ser>
          <c:idx val="1"/>
          <c:order val="1"/>
          <c:tx>
            <c:v>Aggregation Tree</c:v>
          </c:tx>
          <c:spPr>
            <a:ln w="12700"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pPr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'July 1st'!$B$8:$K$8</c:f>
              <c:numCache>
                <c:formatCode>General</c:formatCode>
                <c:ptCount val="10"/>
                <c:pt idx="0">
                  <c:v>100000</c:v>
                </c:pt>
                <c:pt idx="1">
                  <c:v>200000</c:v>
                </c:pt>
                <c:pt idx="2">
                  <c:v>300000</c:v>
                </c:pt>
                <c:pt idx="3">
                  <c:v>400000</c:v>
                </c:pt>
                <c:pt idx="4">
                  <c:v>500000</c:v>
                </c:pt>
                <c:pt idx="5">
                  <c:v>600000</c:v>
                </c:pt>
                <c:pt idx="6">
                  <c:v>700000</c:v>
                </c:pt>
                <c:pt idx="7">
                  <c:v>800000</c:v>
                </c:pt>
                <c:pt idx="8">
                  <c:v>900000</c:v>
                </c:pt>
                <c:pt idx="9">
                  <c:v>1000000</c:v>
                </c:pt>
              </c:numCache>
            </c:numRef>
          </c:cat>
          <c:val>
            <c:numRef>
              <c:f>'July 1st'!$B$10:$K$10</c:f>
              <c:numCache>
                <c:formatCode>General</c:formatCode>
                <c:ptCount val="10"/>
                <c:pt idx="0">
                  <c:v>791</c:v>
                </c:pt>
                <c:pt idx="1">
                  <c:v>812</c:v>
                </c:pt>
                <c:pt idx="2">
                  <c:v>822</c:v>
                </c:pt>
                <c:pt idx="3">
                  <c:v>833</c:v>
                </c:pt>
                <c:pt idx="4">
                  <c:v>859</c:v>
                </c:pt>
                <c:pt idx="5">
                  <c:v>870</c:v>
                </c:pt>
                <c:pt idx="6">
                  <c:v>923</c:v>
                </c:pt>
                <c:pt idx="7">
                  <c:v>925</c:v>
                </c:pt>
                <c:pt idx="8">
                  <c:v>930</c:v>
                </c:pt>
                <c:pt idx="9">
                  <c:v>948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039936"/>
        <c:axId val="143667712"/>
      </c:lineChart>
      <c:catAx>
        <c:axId val="136039936"/>
        <c:scaling>
          <c:orientation val="minMax"/>
        </c:scaling>
        <c:delete val="0"/>
        <c:axPos val="b"/>
        <c:numFmt formatCode="#,##0;[Red]#,##0" sourceLinked="0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143667712"/>
        <c:crosses val="autoZero"/>
        <c:auto val="1"/>
        <c:lblAlgn val="ctr"/>
        <c:lblOffset val="100"/>
        <c:tickMarkSkip val="1"/>
        <c:noMultiLvlLbl val="0"/>
      </c:catAx>
      <c:valAx>
        <c:axId val="143667712"/>
        <c:scaling>
          <c:orientation val="minMax"/>
          <c:max val="1200"/>
          <c:min val="3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1360399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0.4125</cdr:x>
      <cdr:y>0.90451</cdr:y>
    </cdr:from>
    <cdr:to>
      <cdr:x>0.71154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34490" y="1929862"/>
          <a:ext cx="1184910" cy="203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smtClean="0"/>
            <a:t>Matrices </a:t>
          </a:r>
          <a:r>
            <a:rPr lang="en-US" sz="1200" dirty="0"/>
            <a:t>Sizes</a:t>
          </a:r>
        </a:p>
      </cdr:txBody>
    </cdr:sp>
  </cdr:relSizeAnchor>
  <cdr:relSizeAnchor xmlns:cdr="http://schemas.openxmlformats.org/drawingml/2006/chartDrawing">
    <cdr:from>
      <cdr:x>0</cdr:x>
      <cdr:y>0.05219</cdr:y>
    </cdr:from>
    <cdr:to>
      <cdr:x>0.07692</cdr:x>
      <cdr:y>0.92857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111352"/>
          <a:ext cx="304800" cy="18698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en-US" sz="1200" dirty="0"/>
            <a:t>Relative</a:t>
          </a:r>
          <a:r>
            <a:rPr lang="en-US" sz="1200" baseline="0" dirty="0"/>
            <a:t> Parallel Efficiency</a:t>
          </a:r>
          <a:endParaRPr lang="en-US" sz="1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0.37917</cdr:x>
      <cdr:y>0.90625</cdr:y>
    </cdr:from>
    <cdr:to>
      <cdr:x>0.65763</cdr:x>
      <cdr:y>0.9997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70156" y="1678068"/>
          <a:ext cx="859365" cy="173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/>
            <a:t>Matrices Sizes</a:t>
          </a:r>
        </a:p>
      </cdr:txBody>
    </cdr:sp>
  </cdr:relSizeAnchor>
  <cdr:relSizeAnchor xmlns:cdr="http://schemas.openxmlformats.org/drawingml/2006/chartDrawing">
    <cdr:from>
      <cdr:x>0.00417</cdr:x>
      <cdr:y>0.03571</cdr:y>
    </cdr:from>
    <cdr:to>
      <cdr:x>0.09091</cdr:x>
      <cdr:y>0.89286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476" y="76200"/>
          <a:ext cx="363524" cy="1828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en-US" sz="1200" dirty="0"/>
            <a:t>Relative Parallel Efficiency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0.4125</cdr:x>
      <cdr:y>0.91493</cdr:y>
    </cdr:from>
    <cdr:to>
      <cdr:x>0.71028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81639" y="2230965"/>
          <a:ext cx="1213961" cy="2074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/>
            <a:t>Matrices Sizes</a:t>
          </a:r>
        </a:p>
      </cdr:txBody>
    </cdr:sp>
  </cdr:relSizeAnchor>
  <cdr:relSizeAnchor xmlns:cdr="http://schemas.openxmlformats.org/drawingml/2006/chartDrawing">
    <cdr:from>
      <cdr:x>0</cdr:x>
      <cdr:y>0.26563</cdr:y>
    </cdr:from>
    <cdr:to>
      <cdr:x>0.07888</cdr:x>
      <cdr:y>0.60243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647700"/>
          <a:ext cx="321562" cy="8212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Mflops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0.40541</cdr:x>
      <cdr:y>0.91493</cdr:y>
    </cdr:from>
    <cdr:to>
      <cdr:x>0.71171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14500" y="2230965"/>
          <a:ext cx="1295400" cy="2074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/>
            <a:t>Matrices Sizes</a:t>
          </a:r>
        </a:p>
      </cdr:txBody>
    </cdr:sp>
  </cdr:relSizeAnchor>
  <cdr:relSizeAnchor xmlns:cdr="http://schemas.openxmlformats.org/drawingml/2006/chartDrawing">
    <cdr:from>
      <cdr:x>0.00208</cdr:x>
      <cdr:y>0.29688</cdr:y>
    </cdr:from>
    <cdr:to>
      <cdr:x>0.06306</cdr:x>
      <cdr:y>0.57118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797" y="723900"/>
          <a:ext cx="257903" cy="6688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Mflops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0.34519</cdr:x>
      <cdr:y>0.89507</cdr:y>
    </cdr:from>
    <cdr:to>
      <cdr:x>0.8156</cdr:x>
      <cdr:y>0.97842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83134" y="1978505"/>
          <a:ext cx="1884852" cy="1842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Number of AM files</a:t>
          </a:r>
        </a:p>
      </cdr:txBody>
    </cdr:sp>
  </cdr:relSizeAnchor>
  <cdr:relSizeAnchor xmlns:cdr="http://schemas.openxmlformats.org/drawingml/2006/chartDrawing">
    <cdr:from>
      <cdr:x>0</cdr:x>
      <cdr:y>0.10539</cdr:y>
    </cdr:from>
    <cdr:to>
      <cdr:x>0.0875</cdr:x>
      <cdr:y>0.7597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178419"/>
          <a:ext cx="270034" cy="1107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Second</a:t>
          </a:r>
          <a:r>
            <a:rPr lang="en-US" sz="1400" baseline="0" dirty="0"/>
            <a:t> per </a:t>
          </a:r>
          <a:r>
            <a:rPr lang="en-US" sz="1400" dirty="0"/>
            <a:t>Iteration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0.3497</cdr:x>
      <cdr:y>0.87749</cdr:y>
    </cdr:from>
    <cdr:to>
      <cdr:x>0.86441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72180" y="2206536"/>
          <a:ext cx="2314019" cy="308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Number </a:t>
          </a:r>
          <a:r>
            <a:rPr lang="en-US" sz="1400" dirty="0"/>
            <a:t>of Output Tuples</a:t>
          </a:r>
        </a:p>
      </cdr:txBody>
    </cdr:sp>
  </cdr:relSizeAnchor>
  <cdr:relSizeAnchor xmlns:cdr="http://schemas.openxmlformats.org/drawingml/2006/chartDrawing">
    <cdr:from>
      <cdr:x>0</cdr:x>
      <cdr:y>0.10871</cdr:y>
    </cdr:from>
    <cdr:to>
      <cdr:x>0.08475</cdr:x>
      <cdr:y>0.75758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273362"/>
          <a:ext cx="380999" cy="16316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Second Per </a:t>
          </a:r>
          <a:r>
            <a:rPr lang="en-US" sz="1400" dirty="0" smtClean="0"/>
            <a:t>Iteration</a:t>
          </a:r>
          <a:endParaRPr lang="en-US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9D9AA-02D7-4C2E-8A3E-1E9E42A4FD82}" type="datetimeFigureOut">
              <a:rPr lang="en-US" smtClean="0"/>
              <a:t>11/16/2011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AFF32-C918-4FA3-AE66-587B2BA2E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61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53D69-B1FE-4076-8D13-783D38E069D6}" type="datetimeFigureOut">
              <a:rPr lang="en-US" smtClean="0"/>
              <a:t>11/16/2011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8D8FE-46AE-4A65-B6E2-77487D5DE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97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Programming model is very critical to runtime and computation</a:t>
            </a:r>
            <a:r>
              <a:rPr lang="en-US" baseline="0" dirty="0" smtClean="0"/>
              <a:t> infrastructure, one reason why cloud over grid is that is provide the </a:t>
            </a:r>
            <a:r>
              <a:rPr lang="en-US" baseline="0" dirty="0" err="1" smtClean="0"/>
              <a:t>mapreduce</a:t>
            </a:r>
            <a:r>
              <a:rPr lang="en-US" baseline="0" dirty="0" smtClean="0"/>
              <a:t> runtime. IN </a:t>
            </a:r>
            <a:r>
              <a:rPr lang="en-US" baseline="0" dirty="0" err="1" smtClean="0"/>
              <a:t>geffrey’s</a:t>
            </a:r>
            <a:r>
              <a:rPr lang="en-US" baseline="0" dirty="0" smtClean="0"/>
              <a:t> talk the programming model is </a:t>
            </a:r>
            <a:r>
              <a:rPr lang="en-US" baseline="0" dirty="0" err="1" smtClean="0"/>
              <a:t>immportant</a:t>
            </a:r>
            <a:r>
              <a:rPr lang="en-US" baseline="0" dirty="0" smtClean="0"/>
              <a:t> for computation infrastructure, and </a:t>
            </a:r>
            <a:r>
              <a:rPr lang="en-US" baseline="0" dirty="0" err="1" smtClean="0"/>
              <a:t>runti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8D8FE-46AE-4A65-B6E2-77487D5DE0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36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Calculate the ranking</a:t>
            </a:r>
            <a:r>
              <a:rPr lang="en-US" baseline="0" dirty="0" smtClean="0"/>
              <a:t> of a set web pages by </a:t>
            </a:r>
            <a:r>
              <a:rPr lang="en-US" baseline="0" dirty="0" err="1" smtClean="0"/>
              <a:t>propogate</a:t>
            </a:r>
            <a:r>
              <a:rPr lang="en-US" baseline="0" dirty="0" smtClean="0"/>
              <a:t> the score of pages by go through the hyper links within web graph. </a:t>
            </a:r>
          </a:p>
          <a:p>
            <a:endParaRPr lang="en-US" baseline="0" dirty="0" smtClean="0"/>
          </a:p>
          <a:p>
            <a:r>
              <a:rPr lang="en-US" dirty="0" smtClean="0"/>
              <a:t>PageRank is </a:t>
            </a:r>
            <a:r>
              <a:rPr lang="en-US" dirty="0" err="1" smtClean="0"/>
              <a:t>basical</a:t>
            </a:r>
            <a:r>
              <a:rPr lang="en-US" baseline="0" dirty="0" smtClean="0"/>
              <a:t> join the rank value table and web graph table.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8D8FE-46AE-4A65-B6E2-77487D5DE0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00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purpose of this job is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evalute</a:t>
            </a:r>
            <a:r>
              <a:rPr lang="en-US" baseline="0" dirty="0" smtClean="0"/>
              <a:t> the grouped aggregation in </a:t>
            </a:r>
            <a:r>
              <a:rPr lang="en-US" baseline="0" dirty="0" err="1" smtClean="0"/>
              <a:t>dryadlinq</a:t>
            </a:r>
            <a:r>
              <a:rPr lang="en-US" baseline="0" dirty="0" smtClean="0"/>
              <a:t>. Diverge, converge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BF1BF-C908-42E1-8D2B-E45E8FF48FB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(Change</a:t>
            </a:r>
            <a:r>
              <a:rPr lang="en-US" baseline="0" dirty="0" smtClean="0"/>
              <a:t> programming model into patterns)!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8D8FE-46AE-4A65-B6E2-77487D5DE05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87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DryadLinq</a:t>
            </a:r>
            <a:r>
              <a:rPr lang="en-US" baseline="0" dirty="0" smtClean="0"/>
              <a:t> is library for the </a:t>
            </a:r>
            <a:r>
              <a:rPr lang="en-US" baseline="0" dirty="0" err="1" smtClean="0"/>
              <a:t>.Net</a:t>
            </a:r>
            <a:r>
              <a:rPr lang="en-US" baseline="0" dirty="0" smtClean="0"/>
              <a:t> framework that enables </a:t>
            </a:r>
            <a:r>
              <a:rPr lang="en-US" baseline="0" dirty="0" err="1" smtClean="0"/>
              <a:t>developes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easilty</a:t>
            </a:r>
            <a:r>
              <a:rPr lang="en-US" baseline="0" dirty="0" smtClean="0"/>
              <a:t> write </a:t>
            </a:r>
            <a:r>
              <a:rPr lang="en-US" baseline="0" dirty="0" err="1" smtClean="0"/>
              <a:t>prorams</a:t>
            </a:r>
            <a:r>
              <a:rPr lang="en-US" baseline="0" dirty="0" smtClean="0"/>
              <a:t> that process large </a:t>
            </a:r>
            <a:r>
              <a:rPr lang="en-US" baseline="0" dirty="0" err="1" smtClean="0"/>
              <a:t>disttirubed</a:t>
            </a:r>
            <a:r>
              <a:rPr lang="en-US" baseline="0" dirty="0" smtClean="0"/>
              <a:t> data sets</a:t>
            </a:r>
          </a:p>
          <a:p>
            <a:r>
              <a:rPr lang="en-US" baseline="0" dirty="0" err="1" smtClean="0"/>
              <a:t>Distributred</a:t>
            </a:r>
            <a:r>
              <a:rPr lang="en-US" baseline="0" dirty="0" smtClean="0"/>
              <a:t> objects that developers can apply some application LINQ operation on these objects like select, </a:t>
            </a:r>
            <a:r>
              <a:rPr lang="en-US" baseline="0" dirty="0" err="1" smtClean="0"/>
              <a:t>groupby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75089-66C2-4C5F-BE44-A4EFD298D1F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43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primary function of data flow language and runtimes is the management and manipulation of data. The sample systems include the MapReduce architecture</a:t>
            </a:r>
            <a:r>
              <a:rPr lang="en-US" baseline="0" dirty="0" smtClean="0"/>
              <a:t> pioneered by Google and the open-source implementation called Hadoop. 30 </a:t>
            </a:r>
            <a:r>
              <a:rPr lang="en-US" baseline="0" dirty="0" err="1" smtClean="0"/>
              <a:t>peta</a:t>
            </a:r>
            <a:r>
              <a:rPr lang="en-US" baseline="0" dirty="0" smtClean="0"/>
              <a:t> new gene data per data. High through put gene sequence data 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75089-66C2-4C5F-BE44-A4EFD298D1F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356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classic MapReduce</a:t>
            </a:r>
            <a:r>
              <a:rPr lang="en-US" baseline="0" dirty="0" smtClean="0"/>
              <a:t> PageRank is very inefficient as the Join step in MapReduce PageRank spawns a very large number of Map and Reduce tasks during the processing; table. (MapReduce Not efficient for relational operation for large scale input data)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75089-66C2-4C5F-BE44-A4EFD298D1F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737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Matrix Multiplication, sequential,</a:t>
            </a:r>
            <a:r>
              <a:rPr lang="en-US" baseline="0" dirty="0" smtClean="0"/>
              <a:t> threads, </a:t>
            </a:r>
            <a:r>
              <a:rPr lang="en-US" baseline="0" dirty="0" err="1" smtClean="0"/>
              <a:t>multinodes</a:t>
            </a:r>
            <a:r>
              <a:rPr lang="en-US" baseline="0" dirty="0" smtClean="0"/>
              <a:t>, OpenMPI, DryadLINQ provide unified data model based on LINQ and .NET language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8D8FE-46AE-4A65-B6E2-77487D5DE0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7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8D8FE-46AE-4A65-B6E2-77487D5DE0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19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(Font color, </a:t>
            </a:r>
            <a:r>
              <a:rPr lang="en-US" dirty="0" err="1" smtClean="0"/>
              <a:t>todo</a:t>
            </a:r>
            <a:r>
              <a:rPr lang="en-US" dirty="0" smtClean="0"/>
              <a:t> ) </a:t>
            </a:r>
            <a:r>
              <a:rPr lang="en-US" dirty="0" err="1" smtClean="0"/>
              <a:t>MPI+OpenMP</a:t>
            </a:r>
            <a:r>
              <a:rPr lang="en-US" dirty="0" smtClean="0"/>
              <a:t>; </a:t>
            </a:r>
            <a:r>
              <a:rPr lang="en-US" dirty="0" err="1" smtClean="0"/>
              <a:t>DyradLINQ</a:t>
            </a:r>
            <a:r>
              <a:rPr lang="en-US" dirty="0" smtClean="0"/>
              <a:t> and PLINQ have</a:t>
            </a:r>
            <a:r>
              <a:rPr lang="en-US" baseline="0" dirty="0" smtClean="0"/>
              <a:t> same data model, its very easy to use them just PLINQ </a:t>
            </a:r>
            <a:r>
              <a:rPr lang="en-US" baseline="0" dirty="0" err="1" smtClean="0"/>
              <a:t>asParallel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purpose of</a:t>
            </a:r>
            <a:r>
              <a:rPr lang="en-US" baseline="0" dirty="0" smtClean="0"/>
              <a:t> this job is to study the performance of scheduling in new dryad;  and we’ll use the SW-G application to do this job. </a:t>
            </a:r>
          </a:p>
          <a:p>
            <a:r>
              <a:rPr lang="en-US" baseline="0" dirty="0" smtClean="0"/>
              <a:t> in previous report there is issue the scheduling in </a:t>
            </a:r>
            <a:r>
              <a:rPr lang="en-US" baseline="0" dirty="0" err="1" smtClean="0"/>
              <a:t>prvious</a:t>
            </a:r>
            <a:r>
              <a:rPr lang="en-US" baseline="0" dirty="0" smtClean="0"/>
              <a:t> dryad do not perform as well as that in </a:t>
            </a:r>
            <a:r>
              <a:rPr lang="en-US" baseline="0" dirty="0" err="1" smtClean="0"/>
              <a:t>hadoop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inhomogenesou</a:t>
            </a:r>
            <a:r>
              <a:rPr lang="en-US" baseline="0" dirty="0" smtClean="0"/>
              <a:t> tasks.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BF1BF-C908-42E1-8D2B-E45E8FF48FB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Program easily</a:t>
            </a:r>
            <a:r>
              <a:rPr lang="en-US" baseline="0" dirty="0" smtClean="0"/>
              <a:t> scale from multiple core to multiple nodes; it cost 300 lines to implement Fox algorithm with DryadLINQ. Implement Row partition is easy cost about 50 lines; do not pipeline the communication.  MPI can broadcast to a subset of grid of processors, while </a:t>
            </a:r>
            <a:r>
              <a:rPr lang="en-US" baseline="0" dirty="0" err="1" smtClean="0"/>
              <a:t>DryadLinq</a:t>
            </a:r>
            <a:r>
              <a:rPr lang="en-US" baseline="0" dirty="0" smtClean="0"/>
              <a:t> not. It can pipeline the communication, while Dryad can pipeline the execution of computation steps.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8D8FE-46AE-4A65-B6E2-77487D5DE0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20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Font Size (</a:t>
            </a:r>
            <a:r>
              <a:rPr lang="en-US" dirty="0" err="1" smtClean="0"/>
              <a:t>todo</a:t>
            </a:r>
            <a:r>
              <a:rPr lang="en-US" dirty="0" smtClean="0"/>
              <a:t>) X , Y axis, add</a:t>
            </a:r>
            <a:r>
              <a:rPr lang="en-US" baseline="0" dirty="0" smtClean="0"/>
              <a:t> box to set of results, number of nodes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8D8FE-46AE-4A65-B6E2-77487D5DE0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79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dirty="0">
              <a:latin typeface="Corbel" pitchFamily="34" charset="0"/>
            </a:endParaRPr>
          </a:p>
        </p:txBody>
      </p:sp>
      <p:pic>
        <p:nvPicPr>
          <p:cNvPr id="8" name="Picture 7" descr="350px-Zuoshangjia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153400" y="6477000"/>
            <a:ext cx="9906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153400" y="6477000"/>
            <a:ext cx="9906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1571" y="6477000"/>
            <a:ext cx="183242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dirty="0">
              <a:latin typeface="Corbe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oston.lti.cs.cmu.edu/Data/clueweb09/" TargetMode="External"/><Relationship Id="rId4" Type="http://schemas.openxmlformats.org/officeDocument/2006/relationships/hyperlink" Target="http://en.wikipedia.org/wiki/PageRank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jp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png"/><Relationship Id="rId1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6.wmf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image" Target="../media/image5.jp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 dirty="0"/>
              <a:t>Design Pattern for Scientific Applications in DryadLINQ CTP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DataCloud-SC11</a:t>
            </a:r>
          </a:p>
          <a:p>
            <a:r>
              <a:rPr lang="en-US" dirty="0">
                <a:solidFill>
                  <a:schemeClr val="tx1"/>
                </a:solidFill>
              </a:rPr>
              <a:t>Hui </a:t>
            </a:r>
            <a:r>
              <a:rPr lang="en-US" dirty="0" smtClean="0">
                <a:solidFill>
                  <a:schemeClr val="tx1"/>
                </a:solidFill>
              </a:rPr>
              <a:t>Li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Yang </a:t>
            </a:r>
            <a:r>
              <a:rPr lang="en-US" dirty="0">
                <a:solidFill>
                  <a:schemeClr val="tx1"/>
                </a:solidFill>
              </a:rPr>
              <a:t>Ruan, Yuduo </a:t>
            </a:r>
            <a:r>
              <a:rPr lang="en-US" dirty="0" smtClean="0">
                <a:solidFill>
                  <a:schemeClr val="tx1"/>
                </a:solidFill>
              </a:rPr>
              <a:t>Zhou    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Judy </a:t>
            </a:r>
            <a:r>
              <a:rPr lang="en-US" dirty="0">
                <a:solidFill>
                  <a:schemeClr val="tx1"/>
                </a:solidFill>
              </a:rPr>
              <a:t>Qiu, Geoffrey Fox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756366"/>
            <a:ext cx="3657600" cy="69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774872"/>
            <a:ext cx="251957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895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8"/>
    </mc:Choice>
    <mc:Fallback xmlns="">
      <p:transition spd="slow" advTm="211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86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Distributed Grouped Aggregation Pattern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447871"/>
            <a:ext cx="3429000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Three aggregation approaches: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Naïve aggregation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Hierarchical aggregation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Aggregation tree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819870"/>
            <a:ext cx="3429000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Sample applications</a:t>
            </a:r>
            <a:r>
              <a:rPr lang="en-US" dirty="0"/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Word count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PageRank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143000"/>
            <a:ext cx="5257800" cy="534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8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6"/>
    </mc:Choice>
    <mc:Fallback xmlns="">
      <p:transition spd="slow" advTm="50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and Performance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309626"/>
              </p:ext>
            </p:extLst>
          </p:nvPr>
        </p:nvGraphicFramePr>
        <p:xfrm>
          <a:off x="152400" y="2198130"/>
          <a:ext cx="4343400" cy="2069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8026"/>
                <a:gridCol w="1359705"/>
                <a:gridCol w="1405669"/>
              </a:tblGrid>
              <a:tr h="4138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r>
                        <a:rPr lang="en-US" sz="800" dirty="0" smtClean="0">
                          <a:effectLst/>
                        </a:rPr>
                        <a:t>TEMPEST</a:t>
                      </a:r>
                      <a:endParaRPr lang="en-US" sz="10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TEMPEST</a:t>
                      </a:r>
                      <a:endParaRPr lang="en-US" sz="10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TEMPEST-CNXX</a:t>
                      </a:r>
                      <a:endParaRPr lang="en-US" sz="10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4138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CPU</a:t>
                      </a:r>
                      <a:endParaRPr lang="en-US" sz="10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Intel E7450</a:t>
                      </a:r>
                      <a:endParaRPr lang="en-US" sz="10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Intel E7450</a:t>
                      </a:r>
                      <a:endParaRPr lang="en-US" sz="10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4138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Cores</a:t>
                      </a:r>
                      <a:endParaRPr lang="en-US" sz="10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24</a:t>
                      </a:r>
                      <a:endParaRPr lang="en-US" sz="10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24</a:t>
                      </a:r>
                      <a:endParaRPr lang="en-US" sz="10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4138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Memory</a:t>
                      </a:r>
                      <a:endParaRPr lang="en-US" sz="10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24.0 GB</a:t>
                      </a:r>
                      <a:endParaRPr lang="en-US" sz="10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50.0 GB</a:t>
                      </a:r>
                      <a:endParaRPr lang="en-US" sz="10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4138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Memory/Core</a:t>
                      </a:r>
                      <a:endParaRPr lang="en-US" sz="10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 GB</a:t>
                      </a:r>
                      <a:endParaRPr lang="en-US" sz="10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 GB</a:t>
                      </a:r>
                      <a:endParaRPr lang="en-US" sz="10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503006"/>
              </p:ext>
            </p:extLst>
          </p:nvPr>
        </p:nvGraphicFramePr>
        <p:xfrm>
          <a:off x="4648200" y="2209800"/>
          <a:ext cx="4191000" cy="2057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9818"/>
                <a:gridCol w="1027422"/>
                <a:gridCol w="1021880"/>
                <a:gridCol w="1021880"/>
              </a:tblGrid>
              <a:tr h="8817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STORM</a:t>
                      </a: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STORM-CN01,CN02, CN03</a:t>
                      </a:r>
                      <a:endParaRPr lang="en-US" sz="10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STORM-CN04,CN05</a:t>
                      </a:r>
                      <a:endParaRPr lang="en-US" sz="10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STORM-CN06,CN07</a:t>
                      </a:r>
                      <a:endParaRPr lang="en-US" sz="10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939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CPU</a:t>
                      </a:r>
                      <a:endParaRPr lang="en-US" sz="10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AMD 2356</a:t>
                      </a:r>
                      <a:endParaRPr lang="en-US" sz="10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AMD 8356</a:t>
                      </a:r>
                      <a:endParaRPr lang="en-US" sz="10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Intel E7450</a:t>
                      </a:r>
                      <a:endParaRPr lang="en-US" sz="10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939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Cores</a:t>
                      </a:r>
                      <a:endParaRPr lang="en-US" sz="10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</a:t>
                      </a:r>
                      <a:endParaRPr lang="en-US" sz="10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</a:t>
                      </a:r>
                      <a:endParaRPr lang="en-US" sz="10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24</a:t>
                      </a:r>
                      <a:endParaRPr lang="en-US" sz="10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939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Memory</a:t>
                      </a:r>
                      <a:endParaRPr lang="en-US" sz="10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 GB</a:t>
                      </a:r>
                      <a:endParaRPr lang="en-US" sz="10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 GB</a:t>
                      </a:r>
                      <a:endParaRPr lang="en-US" sz="10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48 GB</a:t>
                      </a:r>
                      <a:endParaRPr lang="en-US" sz="10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939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Memory/Core</a:t>
                      </a:r>
                      <a:endParaRPr lang="en-US" sz="10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 GB</a:t>
                      </a:r>
                      <a:endParaRPr lang="en-US" sz="10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 GB</a:t>
                      </a:r>
                      <a:endParaRPr lang="en-US" sz="10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 GB</a:t>
                      </a:r>
                      <a:endParaRPr lang="en-US" sz="10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1676400"/>
            <a:ext cx="3124200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Hardware configuration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47244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We use DryadLINQ CTP version released in December 2010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Windows HPC R2 SP2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.NET 4.0, Visual Studio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65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6"/>
    </mc:Choice>
    <mc:Fallback xmlns="">
      <p:transition spd="slow" advTm="62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0"/>
            <a:ext cx="82296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Pairwise sequence comparison using Smith Waterman </a:t>
            </a:r>
            <a:r>
              <a:rPr lang="en-US" dirty="0" err="1" smtClean="0"/>
              <a:t>Gotoh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0" y="1643742"/>
            <a:ext cx="5083630" cy="3309258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4" name="TextBox 3"/>
          <p:cNvSpPr txBox="1"/>
          <p:nvPr/>
        </p:nvSpPr>
        <p:spPr>
          <a:xfrm>
            <a:off x="478971" y="5352365"/>
            <a:ext cx="805543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SWG_Blocks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create_SWG_Blocks</a:t>
            </a:r>
            <a:r>
              <a:rPr lang="en-US" dirty="0" smtClean="0"/>
              <a:t>(</a:t>
            </a:r>
            <a:r>
              <a:rPr lang="en-US" dirty="0" err="1" smtClean="0"/>
              <a:t>AluGeneFile</a:t>
            </a:r>
            <a:r>
              <a:rPr lang="en-US" dirty="0" smtClean="0"/>
              <a:t>, </a:t>
            </a:r>
            <a:r>
              <a:rPr lang="en-US" dirty="0" err="1" smtClean="0"/>
              <a:t>numOfBlocks</a:t>
            </a:r>
            <a:r>
              <a:rPr lang="en-US" dirty="0" smtClean="0"/>
              <a:t>, </a:t>
            </a:r>
            <a:r>
              <a:rPr lang="en-US" dirty="0" err="1" smtClean="0"/>
              <a:t>BlockSize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/>
              <a:t>inputs= </a:t>
            </a:r>
            <a:r>
              <a:rPr lang="en-US" dirty="0" err="1"/>
              <a:t>SWG_Blocks.AsDistributedFromPartitions</a:t>
            </a:r>
            <a:r>
              <a:rPr lang="en-US" dirty="0"/>
              <a:t>();</a:t>
            </a:r>
          </a:p>
          <a:p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/>
              <a:t>outputs= </a:t>
            </a:r>
            <a:r>
              <a:rPr lang="en-US" dirty="0" err="1"/>
              <a:t>inputs.Select</a:t>
            </a:r>
            <a:r>
              <a:rPr lang="en-US" dirty="0"/>
              <a:t>(</a:t>
            </a:r>
            <a:r>
              <a:rPr lang="en-US" dirty="0" err="1"/>
              <a:t>distributedObject</a:t>
            </a:r>
            <a:r>
              <a:rPr lang="en-US" dirty="0"/>
              <a:t> </a:t>
            </a:r>
            <a:r>
              <a:rPr lang="en-US" dirty="0" smtClean="0"/>
              <a:t>=&gt; </a:t>
            </a:r>
            <a:r>
              <a:rPr lang="en-US" dirty="0" err="1" smtClean="0"/>
              <a:t>SWG_Program</a:t>
            </a:r>
            <a:r>
              <a:rPr lang="en-US" dirty="0" smtClean="0"/>
              <a:t>(</a:t>
            </a:r>
            <a:r>
              <a:rPr lang="en-US" dirty="0" err="1" smtClean="0"/>
              <a:t>distributedObject</a:t>
            </a:r>
            <a:r>
              <a:rPr lang="en-US" dirty="0" smtClean="0"/>
              <a:t>));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2438400"/>
            <a:ext cx="3352800" cy="147732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Pleasingly parallel application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Easy to program with DryadLINQ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Easy to tune task granularity with DryadLINQ API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4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8"/>
    </mc:Choice>
    <mc:Fallback xmlns="">
      <p:transition spd="slow" advTm="136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Workload balance in SW-G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4872621"/>
              </p:ext>
            </p:extLst>
          </p:nvPr>
        </p:nvGraphicFramePr>
        <p:xfrm>
          <a:off x="238599" y="3810000"/>
          <a:ext cx="45520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3448999" cy="28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1486" y="1676400"/>
            <a:ext cx="3352800" cy="175432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SWG tasks are heterogeneous in CPU time.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Coarse task granularity brings workload balance issue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Finer task granularity has more scheduling overhead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25399" y="4724400"/>
            <a:ext cx="3352800" cy="147732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Simply solution: tune the task granularity with DryadLINQ API</a:t>
            </a:r>
          </a:p>
          <a:p>
            <a:r>
              <a:rPr lang="en-US" dirty="0" smtClean="0"/>
              <a:t>Related API:</a:t>
            </a:r>
          </a:p>
          <a:p>
            <a:pPr lvl="1"/>
            <a:r>
              <a:rPr lang="en-US" dirty="0" err="1" smtClean="0"/>
              <a:t>AsDistributedFromPartition</a:t>
            </a:r>
            <a:r>
              <a:rPr lang="en-US" dirty="0" smtClean="0"/>
              <a:t>()</a:t>
            </a:r>
          </a:p>
          <a:p>
            <a:pPr lvl="1"/>
            <a:r>
              <a:rPr lang="en-US" dirty="0" err="1" smtClean="0"/>
              <a:t>RangePartition</a:t>
            </a:r>
            <a:r>
              <a:rPr lang="en-US" dirty="0" smtClean="0"/>
              <a:t>&lt;Type t&gt;()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81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"/>
    </mc:Choice>
    <mc:Fallback xmlns="">
      <p:transition spd="slow" advTm="59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0"/>
            <a:ext cx="82296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Square dense matrix multiplication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49" y="1580606"/>
            <a:ext cx="2947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Parallel MM algorithms:</a:t>
            </a:r>
          </a:p>
          <a:p>
            <a:r>
              <a:rPr lang="en-US" dirty="0" smtClean="0"/>
              <a:t>1.Row partition</a:t>
            </a:r>
          </a:p>
          <a:p>
            <a:r>
              <a:rPr lang="en-US" dirty="0" smtClean="0"/>
              <a:t>2.Row/Column partition </a:t>
            </a:r>
          </a:p>
          <a:p>
            <a:r>
              <a:rPr lang="en-US" dirty="0" smtClean="0"/>
              <a:t>3.Fox algorithm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947" y="2891246"/>
            <a:ext cx="23654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Multiple core parallel technologies:</a:t>
            </a:r>
          </a:p>
          <a:p>
            <a:r>
              <a:rPr lang="en-US" dirty="0" smtClean="0"/>
              <a:t>1.PLINQ, </a:t>
            </a:r>
          </a:p>
          <a:p>
            <a:r>
              <a:rPr lang="en-US" dirty="0" smtClean="0"/>
              <a:t>2.TPL,</a:t>
            </a:r>
          </a:p>
          <a:p>
            <a:r>
              <a:rPr lang="en-US" dirty="0" smtClean="0"/>
              <a:t>3.Thread Pool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066800"/>
            <a:ext cx="5638801" cy="420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200" y="4495800"/>
            <a:ext cx="5791200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Pseudo Code of Fox algorithm: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Partitioned matrix A, B to blocks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For each iteration i:</a:t>
            </a:r>
          </a:p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 1) broadcast matrix A block 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k,j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 to row k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  2) compute matrix C blocks, and add the partial results to the previous result of matrix C block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  3) roll-up matrix B block by column</a:t>
            </a:r>
          </a:p>
        </p:txBody>
      </p:sp>
    </p:spTree>
    <p:extLst>
      <p:ext uri="{BB962C8B-B14F-4D97-AF65-F5344CB8AC3E}">
        <p14:creationId xmlns:p14="http://schemas.microsoft.com/office/powerpoint/2010/main" val="154396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59"/>
    </mc:Choice>
    <mc:Fallback xmlns="">
      <p:transition spd="slow" advTm="3355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52400" y="4114800"/>
            <a:ext cx="8915400" cy="2667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" y="1295400"/>
            <a:ext cx="8915400" cy="2667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0"/>
            <a:ext cx="82296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dirty="0" smtClean="0"/>
              <a:t>Matrix multiplication performance results</a:t>
            </a:r>
            <a:br>
              <a:rPr lang="en-US" sz="3600" dirty="0" smtClean="0"/>
            </a:br>
            <a:r>
              <a:rPr lang="en-US" sz="3600" dirty="0" smtClean="0"/>
              <a:t>1core on 16 nodes V.S 24 cores on 16 nodes</a:t>
            </a:r>
            <a:endParaRPr lang="en-US" sz="3600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293922158"/>
              </p:ext>
            </p:extLst>
          </p:nvPr>
        </p:nvGraphicFramePr>
        <p:xfrm>
          <a:off x="381000" y="4343400"/>
          <a:ext cx="39624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657935672"/>
              </p:ext>
            </p:extLst>
          </p:nvPr>
        </p:nvGraphicFramePr>
        <p:xfrm>
          <a:off x="4648200" y="4343400"/>
          <a:ext cx="41910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984434"/>
              </p:ext>
            </p:extLst>
          </p:nvPr>
        </p:nvGraphicFramePr>
        <p:xfrm>
          <a:off x="381000" y="1409700"/>
          <a:ext cx="40767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0712996"/>
              </p:ext>
            </p:extLst>
          </p:nvPr>
        </p:nvGraphicFramePr>
        <p:xfrm>
          <a:off x="4610100" y="1409700"/>
          <a:ext cx="42291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8078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4"/>
    </mc:Choice>
    <mc:Fallback xmlns="">
      <p:transition spd="slow" advTm="90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92202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PageRank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524000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 distributed grouped aggregation approaches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Naïve aggregation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Hierarchical aggregation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Aggregation Tree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566" y="685800"/>
            <a:ext cx="5514833" cy="41361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621610" y="4803555"/>
            <a:ext cx="507274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PageRank with hierarchical aggregation approach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3352800"/>
            <a:ext cx="3217686" cy="2031236"/>
          </a:xfrm>
          <a:prstGeom prst="rect">
            <a:avLst/>
          </a:prstGeom>
          <a:noFill/>
        </p:spPr>
        <p:txBody>
          <a:bodyPr wrap="square" lIns="91348" tIns="45676" rIns="91348" bIns="45676" rtlCol="0">
            <a:spAutoFit/>
          </a:bodyPr>
          <a:lstStyle/>
          <a:p>
            <a:r>
              <a:rPr lang="en-US" dirty="0" err="1" smtClean="0"/>
              <a:t>Foreach</a:t>
            </a:r>
            <a:r>
              <a:rPr lang="en-US" dirty="0"/>
              <a:t> </a:t>
            </a:r>
            <a:r>
              <a:rPr lang="en-US" dirty="0" smtClean="0"/>
              <a:t> iteration</a:t>
            </a:r>
          </a:p>
          <a:p>
            <a:r>
              <a:rPr lang="en-US" dirty="0" smtClean="0"/>
              <a:t>{</a:t>
            </a:r>
          </a:p>
          <a:p>
            <a:pPr marL="342558" indent="-342558">
              <a:buAutoNum type="arabicPeriod"/>
            </a:pPr>
            <a:r>
              <a:rPr lang="en-US" dirty="0" smtClean="0"/>
              <a:t>join </a:t>
            </a:r>
            <a:r>
              <a:rPr lang="en-US" b="1" dirty="0" smtClean="0"/>
              <a:t>edges </a:t>
            </a:r>
            <a:r>
              <a:rPr lang="en-US" dirty="0" smtClean="0"/>
              <a:t>with </a:t>
            </a:r>
            <a:r>
              <a:rPr lang="en-US" b="1" dirty="0" smtClean="0"/>
              <a:t>ranks</a:t>
            </a:r>
          </a:p>
          <a:p>
            <a:pPr marL="342558" indent="-342558">
              <a:buAutoNum type="arabicPeriod"/>
            </a:pPr>
            <a:r>
              <a:rPr lang="en-US" dirty="0" smtClean="0"/>
              <a:t>distribute </a:t>
            </a:r>
            <a:r>
              <a:rPr lang="en-US" b="1" dirty="0" smtClean="0"/>
              <a:t>ranks</a:t>
            </a:r>
            <a:r>
              <a:rPr lang="en-US" dirty="0" smtClean="0"/>
              <a:t> on </a:t>
            </a:r>
            <a:r>
              <a:rPr lang="en-US" b="1" dirty="0" smtClean="0"/>
              <a:t>edges</a:t>
            </a:r>
          </a:p>
          <a:p>
            <a:pPr marL="342558" indent="-342558">
              <a:buAutoNum type="arabicPeriod"/>
            </a:pPr>
            <a:r>
              <a:rPr lang="en-US" dirty="0" err="1"/>
              <a:t>g</a:t>
            </a:r>
            <a:r>
              <a:rPr lang="en-US" dirty="0" err="1" smtClean="0"/>
              <a:t>roupBy</a:t>
            </a:r>
            <a:r>
              <a:rPr lang="en-US" dirty="0" smtClean="0"/>
              <a:t> edge destination</a:t>
            </a:r>
          </a:p>
          <a:p>
            <a:pPr marL="342558" indent="-342558">
              <a:buAutoNum type="arabicPeriod"/>
            </a:pPr>
            <a:r>
              <a:rPr lang="en-US" dirty="0"/>
              <a:t>a</a:t>
            </a:r>
            <a:r>
              <a:rPr lang="en-US" dirty="0" smtClean="0"/>
              <a:t>ggregate into </a:t>
            </a:r>
            <a:r>
              <a:rPr lang="en-US" b="1" dirty="0" smtClean="0"/>
              <a:t>ranks</a:t>
            </a:r>
          </a:p>
          <a:p>
            <a:r>
              <a:rPr lang="en-US" dirty="0"/>
              <a:t>}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57199" y="5934670"/>
            <a:ext cx="6896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[1] Pagerank Algorithm, </a:t>
            </a:r>
            <a:r>
              <a:rPr lang="en-US" dirty="0" smtClean="0">
                <a:hlinkClick r:id="rId4"/>
              </a:rPr>
              <a:t>http://en.wikipedia.org/wiki/PageRank</a:t>
            </a:r>
            <a:endParaRPr lang="en-US" dirty="0" smtClean="0"/>
          </a:p>
          <a:p>
            <a:r>
              <a:rPr lang="en-US" dirty="0" smtClean="0"/>
              <a:t>[2] ClueWeb09 Data Set, </a:t>
            </a:r>
            <a:r>
              <a:rPr lang="en-US" dirty="0" smtClean="0">
                <a:hlinkClick r:id="rId5"/>
              </a:rPr>
              <a:t>http://boston.lti.cs.cmu.edu/Data/clueweb09/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56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PageRank performance results</a:t>
            </a:r>
            <a:br>
              <a:rPr lang="en-US" dirty="0" smtClean="0"/>
            </a:br>
            <a:r>
              <a:rPr lang="en-US" dirty="0" smtClean="0"/>
              <a:t>Naïve aggregation </a:t>
            </a:r>
            <a:r>
              <a:rPr lang="en-US" dirty="0" err="1" smtClean="0"/>
              <a:t>v.s</a:t>
            </a:r>
            <a:r>
              <a:rPr lang="en-US" dirty="0" smtClean="0"/>
              <a:t> Aggregation Tree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76058869"/>
              </p:ext>
            </p:extLst>
          </p:nvPr>
        </p:nvGraphicFramePr>
        <p:xfrm>
          <a:off x="381000" y="1295400"/>
          <a:ext cx="38862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587946018"/>
              </p:ext>
            </p:extLst>
          </p:nvPr>
        </p:nvGraphicFramePr>
        <p:xfrm>
          <a:off x="4495800" y="1295400"/>
          <a:ext cx="4495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6" y="4038600"/>
            <a:ext cx="8382000" cy="228600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84123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We investigated the usability and performance of using DryadLINQ to develop three applications: SW-G</a:t>
            </a:r>
            <a:r>
              <a:rPr lang="en-US" dirty="0"/>
              <a:t>, Matrix Multiply, </a:t>
            </a:r>
            <a:r>
              <a:rPr lang="en-US" dirty="0" smtClean="0"/>
              <a:t>PageRank. And we abstracted three design patterns: pleasingly parallel programming pattern, hybrid parallel programming pattern, distributed aggregation pattern</a:t>
            </a:r>
          </a:p>
          <a:p>
            <a:r>
              <a:rPr lang="en-US" dirty="0" smtClean="0"/>
              <a:t>Usability</a:t>
            </a:r>
          </a:p>
          <a:p>
            <a:pPr lvl="1"/>
            <a:r>
              <a:rPr lang="en-US" dirty="0" smtClean="0"/>
              <a:t>It is easy to tune task granularity with DryadLINQ data model and interfaces</a:t>
            </a:r>
          </a:p>
          <a:p>
            <a:pPr lvl="1"/>
            <a:r>
              <a:rPr lang="en-US" dirty="0" smtClean="0"/>
              <a:t>The unified data model and interface enable developers to easily utilize the parallelism of single-core, multi-core and multi-node environments. </a:t>
            </a:r>
          </a:p>
          <a:p>
            <a:pPr lvl="1"/>
            <a:r>
              <a:rPr lang="en-US" dirty="0" smtClean="0"/>
              <a:t>DryadLINQ provide optimized distributed aggregation approaches, and the choice of approaches have materialized effect on the performance</a:t>
            </a:r>
          </a:p>
          <a:p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The parallel MM algorithm scale up for large matrices sizes. </a:t>
            </a:r>
          </a:p>
          <a:p>
            <a:pPr lvl="1"/>
            <a:r>
              <a:rPr lang="en-US" dirty="0" smtClean="0"/>
              <a:t>Distributed aggregation optimization can speed up the program by 30% than naïve approach</a:t>
            </a:r>
          </a:p>
        </p:txBody>
      </p:sp>
    </p:spTree>
    <p:extLst>
      <p:ext uri="{BB962C8B-B14F-4D97-AF65-F5344CB8AC3E}">
        <p14:creationId xmlns:p14="http://schemas.microsoft.com/office/powerpoint/2010/main" val="177314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90873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One of latest release of DryadLINQ was published on </a:t>
            </a:r>
            <a:r>
              <a:rPr lang="en-US" dirty="0"/>
              <a:t>Dec </a:t>
            </a:r>
            <a:r>
              <a:rPr lang="en-US" dirty="0" smtClean="0"/>
              <a:t>2010</a:t>
            </a:r>
            <a:endParaRPr lang="en-US" dirty="0"/>
          </a:p>
          <a:p>
            <a:r>
              <a:rPr lang="en-US" dirty="0" smtClean="0"/>
              <a:t>Investigate usability </a:t>
            </a:r>
            <a:r>
              <a:rPr lang="en-US" dirty="0"/>
              <a:t>and </a:t>
            </a:r>
            <a:r>
              <a:rPr lang="en-US" dirty="0" smtClean="0"/>
              <a:t>performance of using DryadLINQ language to develop data intensive applications</a:t>
            </a:r>
          </a:p>
          <a:p>
            <a:r>
              <a:rPr lang="en-US" dirty="0" smtClean="0"/>
              <a:t>Generalize programming patterns for scientific applications in DryadLINQ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Programing model is important for </a:t>
            </a:r>
            <a:r>
              <a:rPr lang="en-US" dirty="0" err="1" smtClean="0">
                <a:solidFill>
                  <a:schemeClr val="accent1"/>
                </a:solidFill>
              </a:rPr>
              <a:t>eScience</a:t>
            </a:r>
            <a:r>
              <a:rPr lang="en-US" dirty="0" smtClean="0">
                <a:solidFill>
                  <a:schemeClr val="accent1"/>
                </a:solidFill>
              </a:rPr>
              <a:t> infrastructure, one reason why cloud over grid is that cloud has practical programming model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94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"/>
    </mc:Choice>
    <mc:Fallback xmlns="">
      <p:transition spd="slow" advTm="28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Big Data Challenge</a:t>
            </a:r>
          </a:p>
          <a:p>
            <a:pPr lvl="1"/>
            <a:r>
              <a:rPr lang="en-US" dirty="0" smtClean="0"/>
              <a:t>MapReduce</a:t>
            </a:r>
          </a:p>
          <a:p>
            <a:pPr lvl="1"/>
            <a:r>
              <a:rPr lang="en-US" dirty="0" smtClean="0"/>
              <a:t>DryadLINQ CTP</a:t>
            </a:r>
            <a:endParaRPr lang="en-US" dirty="0"/>
          </a:p>
          <a:p>
            <a:r>
              <a:rPr lang="en-US" dirty="0" smtClean="0"/>
              <a:t>Programming Model Using DryadLINQ</a:t>
            </a:r>
          </a:p>
          <a:p>
            <a:pPr lvl="1"/>
            <a:r>
              <a:rPr lang="en-US" dirty="0" smtClean="0"/>
              <a:t>Pleasingly</a:t>
            </a:r>
          </a:p>
          <a:p>
            <a:pPr lvl="1"/>
            <a:r>
              <a:rPr lang="en-US" dirty="0" smtClean="0"/>
              <a:t>Hybrid</a:t>
            </a:r>
          </a:p>
          <a:p>
            <a:pPr lvl="1"/>
            <a:r>
              <a:rPr lang="en-US" dirty="0" smtClean="0"/>
              <a:t>Distributed Grouped Aggregation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smtClean="0"/>
              <a:t>Discussion and Conclusion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3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 of Dryad job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079698"/>
              </p:ext>
            </p:extLst>
          </p:nvPr>
        </p:nvGraphicFramePr>
        <p:xfrm>
          <a:off x="1219200" y="1676400"/>
          <a:ext cx="6934200" cy="4595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r:id="rId4" imgW="6604180" imgH="4378043" progId="Visio.Drawing.11">
                  <p:embed/>
                </p:oleObj>
              </mc:Choice>
              <mc:Fallback>
                <p:oleObj r:id="rId4" imgW="6604180" imgH="437804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676400"/>
                        <a:ext cx="6934200" cy="4595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776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905000" y="1447800"/>
            <a:ext cx="4800600" cy="4724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43200" y="2329934"/>
            <a:ext cx="3200400" cy="3200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00400" y="2971800"/>
            <a:ext cx="2286000" cy="2286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Challenge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731727" y="3573779"/>
            <a:ext cx="1234440" cy="12344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95700" y="4006333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Mega 10^6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75017" y="3124200"/>
            <a:ext cx="1203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Giga 10^9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58293" y="25262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Tera</a:t>
            </a:r>
            <a:r>
              <a:rPr lang="en-US" dirty="0" smtClean="0"/>
              <a:t> 10^12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89019" y="1828800"/>
            <a:ext cx="1289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Peta</a:t>
            </a:r>
            <a:r>
              <a:rPr lang="en-US" dirty="0" smtClean="0"/>
              <a:t> 10^15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388" y="2107220"/>
            <a:ext cx="1295527" cy="12955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0" y="1624528"/>
            <a:ext cx="2540001" cy="7778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060" y="2380633"/>
            <a:ext cx="1880161" cy="12999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678" y="3956863"/>
            <a:ext cx="1460423" cy="11063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647" y="4879285"/>
            <a:ext cx="1841833" cy="10810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1" y="1688172"/>
            <a:ext cx="2031746" cy="8380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3956863"/>
            <a:ext cx="1651000" cy="1397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676344"/>
            <a:ext cx="952500" cy="952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376" y="3628844"/>
            <a:ext cx="1676048" cy="7549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73" y="4510054"/>
            <a:ext cx="1904824" cy="7166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3" y="5666800"/>
            <a:ext cx="2114554" cy="11911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591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"/>
    </mc:Choice>
    <mc:Fallback xmlns="">
      <p:transition spd="slow" advTm="5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5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25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75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25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" grpId="0" animBg="1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loud 14"/>
          <p:cNvSpPr/>
          <p:nvPr/>
        </p:nvSpPr>
        <p:spPr>
          <a:xfrm>
            <a:off x="4878767" y="2092778"/>
            <a:ext cx="4265233" cy="4441371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650" tIns="13326" rIns="26650" bIns="13326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Processing Model</a:t>
            </a:r>
            <a:endParaRPr lang="en-US" dirty="0"/>
          </a:p>
        </p:txBody>
      </p:sp>
      <p:pic>
        <p:nvPicPr>
          <p:cNvPr id="2050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26029"/>
            <a:ext cx="1766269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ihui\AppData\Local\Microsoft\Windows\Temporary Internet Files\Content.IE5\LA01047R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43200"/>
            <a:ext cx="854528" cy="85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09" y="1109595"/>
            <a:ext cx="2309266" cy="230926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7714" y="3439292"/>
            <a:ext cx="25146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Users\lihui\AppData\Local\Microsoft\Windows\Temporary Internet Files\Content.IE5\LA01047R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743200"/>
            <a:ext cx="854528" cy="85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ihui\AppData\Local\Microsoft\Windows\Temporary Internet Files\Content.IE5\LA01047R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872" y="2743200"/>
            <a:ext cx="854528" cy="85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lihui\AppData\Local\Microsoft\Windows\Temporary Internet Files\Content.IE5\LA01047R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10000"/>
            <a:ext cx="854528" cy="85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lihui\AppData\Local\Microsoft\Windows\Temporary Internet Files\Content.IE5\LA01047R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0"/>
            <a:ext cx="854528" cy="85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lihui\AppData\Local\Microsoft\Windows\Temporary Internet Files\Content.IE5\LA01047R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872" y="3810000"/>
            <a:ext cx="854528" cy="85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lihui\AppData\Local\Microsoft\Windows\Temporary Internet Files\Content.IE5\LA01047R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76800"/>
            <a:ext cx="854528" cy="85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lihui\AppData\Local\Microsoft\Windows\Temporary Internet Files\Content.IE5\LA01047R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76800"/>
            <a:ext cx="854528" cy="85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lihui\AppData\Local\Microsoft\Windows\Temporary Internet Files\Content.IE5\LA01047R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872" y="4876800"/>
            <a:ext cx="854528" cy="85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279" y="2743200"/>
            <a:ext cx="443600" cy="443600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8141" y="3256250"/>
            <a:ext cx="455659" cy="4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479" y="2726863"/>
            <a:ext cx="443600" cy="443600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21341" y="3239913"/>
            <a:ext cx="455659" cy="4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000" y="2726863"/>
            <a:ext cx="443600" cy="443600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4941" y="3239913"/>
            <a:ext cx="455659" cy="4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479" y="3810000"/>
            <a:ext cx="443600" cy="443600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21341" y="4323050"/>
            <a:ext cx="455659" cy="4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738" y="3810000"/>
            <a:ext cx="443600" cy="443600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4323050"/>
            <a:ext cx="455659" cy="4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000" y="3810000"/>
            <a:ext cx="443600" cy="443600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4941" y="4323050"/>
            <a:ext cx="455659" cy="4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079" y="4876800"/>
            <a:ext cx="443600" cy="443600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4941" y="5389850"/>
            <a:ext cx="455659" cy="4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738" y="4876800"/>
            <a:ext cx="443600" cy="443600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5389850"/>
            <a:ext cx="455659" cy="4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938" y="4876800"/>
            <a:ext cx="443600" cy="443600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5389850"/>
            <a:ext cx="455659" cy="4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27" y="1426029"/>
            <a:ext cx="2703030" cy="1676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86901" y="4876800"/>
            <a:ext cx="2990099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Scheduling </a:t>
            </a:r>
          </a:p>
          <a:p>
            <a:pPr algn="ctr"/>
            <a:r>
              <a:rPr lang="en-US" sz="2000" dirty="0" smtClean="0"/>
              <a:t>Fault tolerance </a:t>
            </a:r>
          </a:p>
          <a:p>
            <a:pPr algn="ctr"/>
            <a:r>
              <a:rPr lang="en-US" sz="2000" dirty="0" smtClean="0"/>
              <a:t>Workload balance</a:t>
            </a:r>
          </a:p>
          <a:p>
            <a:pPr algn="ctr"/>
            <a:r>
              <a:rPr lang="en-US" sz="2000" dirty="0" smtClean="0"/>
              <a:t>Communication</a:t>
            </a:r>
            <a:endParaRPr lang="en-US" sz="2000" dirty="0"/>
          </a:p>
        </p:txBody>
      </p:sp>
      <p:sp>
        <p:nvSpPr>
          <p:cNvPr id="41" name=" 3"/>
          <p:cNvSpPr/>
          <p:nvPr/>
        </p:nvSpPr>
        <p:spPr>
          <a:xfrm rot="3955787" flipH="1" flipV="1">
            <a:off x="4027391" y="3265021"/>
            <a:ext cx="1447800" cy="914399"/>
          </a:xfrm>
          <a:prstGeom prst="swooshArrow">
            <a:avLst>
              <a:gd name="adj1" fmla="val 25000"/>
              <a:gd name="adj2" fmla="val 27419"/>
            </a:avLst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6" name="Picture 2" descr="C:\Users\lihui\AppData\Local\Microsoft\Windows\Temporary Internet Files\Content.IE5\VKNAQ5RT\MC900433885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4831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25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2"/>
    </mc:Choice>
    <mc:Fallback xmlns="">
      <p:transition spd="slow" advTm="6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Disadvantages in 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Rigid and flat data processing paradigm are difficult to express semantic of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relational operation</a:t>
            </a:r>
            <a:r>
              <a:rPr lang="en-US" dirty="0" smtClean="0"/>
              <a:t>, such as Join. </a:t>
            </a:r>
          </a:p>
          <a:p>
            <a:r>
              <a:rPr lang="en-US" dirty="0" smtClean="0"/>
              <a:t>Pig or Hive can solve above issue to some extent but has several limitations:</a:t>
            </a:r>
          </a:p>
          <a:p>
            <a:pPr lvl="1"/>
            <a:r>
              <a:rPr lang="en-US" dirty="0" smtClean="0"/>
              <a:t>Relational operations are converted into a set of MapReduce tasks for execution</a:t>
            </a:r>
          </a:p>
          <a:p>
            <a:pPr lvl="1"/>
            <a:r>
              <a:rPr lang="en-US" dirty="0" smtClean="0"/>
              <a:t>For some equal join, it needs to materialize entire cross product to the disk</a:t>
            </a:r>
          </a:p>
          <a:p>
            <a:r>
              <a:rPr lang="en-US" dirty="0" smtClean="0"/>
              <a:t>Sample: MapReduce PageRank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09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"/>
    </mc:Choice>
    <mc:Fallback xmlns="">
      <p:transition spd="slow" advTm="21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86" y="0"/>
            <a:ext cx="82296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Microsoft Dryad Processing Model</a:t>
            </a:r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57200" y="3216729"/>
            <a:ext cx="1730602" cy="95410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lang="en-US" sz="2800" dirty="0"/>
              <a:t>Processing</a:t>
            </a:r>
          </a:p>
          <a:p>
            <a:pPr eaLnBrk="1" hangingPunct="1"/>
            <a:r>
              <a:rPr lang="en-US" sz="2800" dirty="0"/>
              <a:t>v</a:t>
            </a:r>
            <a:r>
              <a:rPr lang="en-US" sz="2800" dirty="0" smtClean="0"/>
              <a:t>ertices</a:t>
            </a:r>
            <a:endParaRPr lang="en-US" sz="28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315200" y="3826329"/>
            <a:ext cx="1725613" cy="18002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lang="en-US" sz="2800" dirty="0"/>
              <a:t>Channels</a:t>
            </a:r>
          </a:p>
          <a:p>
            <a:pPr eaLnBrk="1" hangingPunct="1"/>
            <a:r>
              <a:rPr lang="en-US" sz="2800" dirty="0"/>
              <a:t>(file, pipe,</a:t>
            </a:r>
          </a:p>
          <a:p>
            <a:pPr eaLnBrk="1" hangingPunct="1"/>
            <a:r>
              <a:rPr lang="en-US" sz="2800" dirty="0"/>
              <a:t> shared</a:t>
            </a:r>
          </a:p>
          <a:p>
            <a:pPr eaLnBrk="1" hangingPunct="1"/>
            <a:r>
              <a:rPr lang="en-US" sz="2800" dirty="0"/>
              <a:t> memory)</a:t>
            </a: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1790700" y="5572579"/>
            <a:ext cx="381000" cy="3810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2836863" y="5731329"/>
            <a:ext cx="381000" cy="3810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6269038" y="5959929"/>
            <a:ext cx="381000" cy="3810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2209800" y="2149929"/>
            <a:ext cx="381000" cy="381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3505200" y="2149929"/>
            <a:ext cx="381000" cy="381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4343400" y="2149929"/>
            <a:ext cx="381000" cy="381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6553200" y="2149929"/>
            <a:ext cx="381000" cy="381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5562600" y="2149929"/>
            <a:ext cx="381000" cy="381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2438400" y="4283529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3733800" y="4953000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5" name="AutoShape 22"/>
          <p:cNvCxnSpPr>
            <a:cxnSpLocks noChangeShapeType="1"/>
            <a:endCxn id="19" idx="3"/>
          </p:cNvCxnSpPr>
          <p:nvPr/>
        </p:nvCxnSpPr>
        <p:spPr bwMode="auto">
          <a:xfrm flipV="1">
            <a:off x="2001838" y="4608967"/>
            <a:ext cx="492125" cy="949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AutoShape 23"/>
          <p:cNvCxnSpPr>
            <a:cxnSpLocks noChangeShapeType="1"/>
            <a:endCxn id="19" idx="4"/>
          </p:cNvCxnSpPr>
          <p:nvPr/>
        </p:nvCxnSpPr>
        <p:spPr bwMode="auto">
          <a:xfrm flipH="1" flipV="1">
            <a:off x="2628900" y="4664529"/>
            <a:ext cx="381000" cy="1066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AutoShape 24"/>
          <p:cNvCxnSpPr>
            <a:cxnSpLocks noChangeShapeType="1"/>
            <a:stCxn id="104" idx="0"/>
            <a:endCxn id="20" idx="4"/>
          </p:cNvCxnSpPr>
          <p:nvPr/>
        </p:nvCxnSpPr>
        <p:spPr bwMode="auto">
          <a:xfrm flipV="1">
            <a:off x="3897313" y="5334000"/>
            <a:ext cx="26987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Oval 27"/>
          <p:cNvSpPr>
            <a:spLocks noChangeArrowheads="1"/>
          </p:cNvSpPr>
          <p:nvPr/>
        </p:nvSpPr>
        <p:spPr bwMode="auto">
          <a:xfrm>
            <a:off x="6781800" y="5045529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28"/>
          <p:cNvSpPr>
            <a:spLocks noChangeArrowheads="1"/>
          </p:cNvSpPr>
          <p:nvPr/>
        </p:nvSpPr>
        <p:spPr bwMode="auto">
          <a:xfrm>
            <a:off x="5715000" y="5045529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2" name="AutoShape 29"/>
          <p:cNvCxnSpPr>
            <a:cxnSpLocks noChangeShapeType="1"/>
            <a:endCxn id="30" idx="4"/>
          </p:cNvCxnSpPr>
          <p:nvPr/>
        </p:nvCxnSpPr>
        <p:spPr bwMode="auto">
          <a:xfrm flipV="1">
            <a:off x="6573838" y="5426529"/>
            <a:ext cx="398462" cy="588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AutoShape 30"/>
          <p:cNvCxnSpPr>
            <a:cxnSpLocks noChangeShapeType="1"/>
            <a:endCxn id="30" idx="3"/>
          </p:cNvCxnSpPr>
          <p:nvPr/>
        </p:nvCxnSpPr>
        <p:spPr bwMode="auto">
          <a:xfrm flipV="1">
            <a:off x="6438900" y="5370967"/>
            <a:ext cx="398463" cy="588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AutoShape 31"/>
          <p:cNvCxnSpPr>
            <a:cxnSpLocks noChangeShapeType="1"/>
            <a:endCxn id="31" idx="4"/>
          </p:cNvCxnSpPr>
          <p:nvPr/>
        </p:nvCxnSpPr>
        <p:spPr bwMode="auto">
          <a:xfrm flipH="1" flipV="1">
            <a:off x="5905500" y="5426529"/>
            <a:ext cx="398463" cy="588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AutoShape 32"/>
          <p:cNvCxnSpPr>
            <a:cxnSpLocks noChangeShapeType="1"/>
            <a:stCxn id="20" idx="1"/>
            <a:endCxn id="19" idx="5"/>
          </p:cNvCxnSpPr>
          <p:nvPr/>
        </p:nvCxnSpPr>
        <p:spPr bwMode="auto">
          <a:xfrm flipH="1" flipV="1">
            <a:off x="2763604" y="4608733"/>
            <a:ext cx="1025992" cy="4000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Oval 33"/>
          <p:cNvSpPr>
            <a:spLocks noChangeArrowheads="1"/>
          </p:cNvSpPr>
          <p:nvPr/>
        </p:nvSpPr>
        <p:spPr bwMode="auto">
          <a:xfrm>
            <a:off x="4724400" y="4512129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35"/>
          <p:cNvSpPr>
            <a:spLocks noChangeArrowheads="1"/>
          </p:cNvSpPr>
          <p:nvPr/>
        </p:nvSpPr>
        <p:spPr bwMode="auto">
          <a:xfrm>
            <a:off x="3581400" y="3826329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36"/>
          <p:cNvSpPr>
            <a:spLocks noChangeArrowheads="1"/>
          </p:cNvSpPr>
          <p:nvPr/>
        </p:nvSpPr>
        <p:spPr bwMode="auto">
          <a:xfrm>
            <a:off x="2819400" y="2988129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37"/>
          <p:cNvSpPr>
            <a:spLocks noChangeArrowheads="1"/>
          </p:cNvSpPr>
          <p:nvPr/>
        </p:nvSpPr>
        <p:spPr bwMode="auto">
          <a:xfrm>
            <a:off x="4343400" y="2988129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38"/>
          <p:cNvSpPr>
            <a:spLocks noChangeArrowheads="1"/>
          </p:cNvSpPr>
          <p:nvPr/>
        </p:nvSpPr>
        <p:spPr bwMode="auto">
          <a:xfrm>
            <a:off x="6400800" y="2988129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2" name="AutoShape 39"/>
          <p:cNvCxnSpPr>
            <a:cxnSpLocks noChangeShapeType="1"/>
            <a:stCxn id="20" idx="7"/>
            <a:endCxn id="36" idx="3"/>
          </p:cNvCxnSpPr>
          <p:nvPr/>
        </p:nvCxnSpPr>
        <p:spPr bwMode="auto">
          <a:xfrm flipV="1">
            <a:off x="4059004" y="4837333"/>
            <a:ext cx="721192" cy="171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AutoShape 40"/>
          <p:cNvCxnSpPr>
            <a:cxnSpLocks noChangeShapeType="1"/>
            <a:stCxn id="31" idx="1"/>
            <a:endCxn id="36" idx="5"/>
          </p:cNvCxnSpPr>
          <p:nvPr/>
        </p:nvCxnSpPr>
        <p:spPr bwMode="auto">
          <a:xfrm flipH="1" flipV="1">
            <a:off x="5049838" y="4837567"/>
            <a:ext cx="720725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AutoShape 41"/>
          <p:cNvCxnSpPr>
            <a:cxnSpLocks noChangeShapeType="1"/>
            <a:stCxn id="19" idx="0"/>
            <a:endCxn id="39" idx="3"/>
          </p:cNvCxnSpPr>
          <p:nvPr/>
        </p:nvCxnSpPr>
        <p:spPr bwMode="auto">
          <a:xfrm flipV="1">
            <a:off x="2628900" y="3313567"/>
            <a:ext cx="246063" cy="969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AutoShape 42"/>
          <p:cNvCxnSpPr>
            <a:cxnSpLocks noChangeShapeType="1"/>
            <a:stCxn id="38" idx="1"/>
            <a:endCxn id="39" idx="5"/>
          </p:cNvCxnSpPr>
          <p:nvPr/>
        </p:nvCxnSpPr>
        <p:spPr bwMode="auto">
          <a:xfrm flipH="1" flipV="1">
            <a:off x="3144838" y="3313567"/>
            <a:ext cx="492125" cy="568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Oval 44"/>
          <p:cNvSpPr>
            <a:spLocks noChangeArrowheads="1"/>
          </p:cNvSpPr>
          <p:nvPr/>
        </p:nvSpPr>
        <p:spPr bwMode="auto">
          <a:xfrm>
            <a:off x="5562600" y="3292929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8" name="AutoShape 45"/>
          <p:cNvCxnSpPr>
            <a:cxnSpLocks noChangeShapeType="1"/>
            <a:stCxn id="36" idx="7"/>
            <a:endCxn id="47" idx="3"/>
          </p:cNvCxnSpPr>
          <p:nvPr/>
        </p:nvCxnSpPr>
        <p:spPr bwMode="auto">
          <a:xfrm flipV="1">
            <a:off x="5049838" y="3618367"/>
            <a:ext cx="568325" cy="949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AutoShape 46"/>
          <p:cNvCxnSpPr>
            <a:cxnSpLocks noChangeShapeType="1"/>
            <a:stCxn id="31" idx="0"/>
            <a:endCxn id="41" idx="3"/>
          </p:cNvCxnSpPr>
          <p:nvPr/>
        </p:nvCxnSpPr>
        <p:spPr bwMode="auto">
          <a:xfrm flipV="1">
            <a:off x="5905500" y="3313567"/>
            <a:ext cx="550863" cy="1731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AutoShape 47"/>
          <p:cNvCxnSpPr>
            <a:cxnSpLocks noChangeShapeType="1"/>
            <a:stCxn id="30" idx="0"/>
            <a:endCxn id="41" idx="4"/>
          </p:cNvCxnSpPr>
          <p:nvPr/>
        </p:nvCxnSpPr>
        <p:spPr bwMode="auto">
          <a:xfrm flipH="1" flipV="1">
            <a:off x="6591300" y="3369129"/>
            <a:ext cx="381000" cy="1676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AutoShape 48"/>
          <p:cNvCxnSpPr>
            <a:cxnSpLocks noChangeShapeType="1"/>
            <a:stCxn id="47" idx="7"/>
            <a:endCxn id="41" idx="2"/>
          </p:cNvCxnSpPr>
          <p:nvPr/>
        </p:nvCxnSpPr>
        <p:spPr bwMode="auto">
          <a:xfrm flipV="1">
            <a:off x="5888038" y="3178629"/>
            <a:ext cx="512762" cy="1698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AutoShape 49"/>
          <p:cNvCxnSpPr>
            <a:cxnSpLocks noChangeShapeType="1"/>
            <a:stCxn id="41" idx="1"/>
            <a:endCxn id="16" idx="5"/>
          </p:cNvCxnSpPr>
          <p:nvPr/>
        </p:nvCxnSpPr>
        <p:spPr bwMode="auto">
          <a:xfrm flipH="1" flipV="1">
            <a:off x="5888038" y="2475367"/>
            <a:ext cx="568325" cy="568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AutoShape 50"/>
          <p:cNvCxnSpPr>
            <a:cxnSpLocks noChangeShapeType="1"/>
          </p:cNvCxnSpPr>
          <p:nvPr/>
        </p:nvCxnSpPr>
        <p:spPr bwMode="auto">
          <a:xfrm flipV="1">
            <a:off x="6573838" y="2530929"/>
            <a:ext cx="1524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AutoShape 51"/>
          <p:cNvCxnSpPr>
            <a:cxnSpLocks noChangeShapeType="1"/>
            <a:stCxn id="39" idx="1"/>
            <a:endCxn id="12" idx="5"/>
          </p:cNvCxnSpPr>
          <p:nvPr/>
        </p:nvCxnSpPr>
        <p:spPr bwMode="auto">
          <a:xfrm flipH="1" flipV="1">
            <a:off x="2535238" y="2475367"/>
            <a:ext cx="339725" cy="568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AutoShape 52"/>
          <p:cNvCxnSpPr>
            <a:cxnSpLocks noChangeShapeType="1"/>
            <a:stCxn id="39" idx="7"/>
            <a:endCxn id="13" idx="3"/>
          </p:cNvCxnSpPr>
          <p:nvPr/>
        </p:nvCxnSpPr>
        <p:spPr bwMode="auto">
          <a:xfrm flipV="1">
            <a:off x="3144838" y="2475367"/>
            <a:ext cx="415925" cy="568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AutoShape 53"/>
          <p:cNvCxnSpPr>
            <a:cxnSpLocks noChangeShapeType="1"/>
            <a:stCxn id="40" idx="0"/>
            <a:endCxn id="14" idx="4"/>
          </p:cNvCxnSpPr>
          <p:nvPr/>
        </p:nvCxnSpPr>
        <p:spPr bwMode="auto">
          <a:xfrm flipV="1">
            <a:off x="4533900" y="2530929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AutoShape 54"/>
          <p:cNvCxnSpPr>
            <a:cxnSpLocks noChangeShapeType="1"/>
            <a:stCxn id="38" idx="7"/>
            <a:endCxn id="40" idx="3"/>
          </p:cNvCxnSpPr>
          <p:nvPr/>
        </p:nvCxnSpPr>
        <p:spPr bwMode="auto">
          <a:xfrm flipV="1">
            <a:off x="3906838" y="3313567"/>
            <a:ext cx="492125" cy="568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AutoShape 55"/>
          <p:cNvCxnSpPr>
            <a:cxnSpLocks noChangeShapeType="1"/>
            <a:stCxn id="36" idx="1"/>
            <a:endCxn id="40" idx="4"/>
          </p:cNvCxnSpPr>
          <p:nvPr/>
        </p:nvCxnSpPr>
        <p:spPr bwMode="auto">
          <a:xfrm flipH="1" flipV="1">
            <a:off x="4533900" y="3369129"/>
            <a:ext cx="246063" cy="11985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Text Box 56"/>
          <p:cNvSpPr txBox="1">
            <a:spLocks noChangeArrowheads="1"/>
          </p:cNvSpPr>
          <p:nvPr/>
        </p:nvSpPr>
        <p:spPr bwMode="auto">
          <a:xfrm>
            <a:off x="4080668" y="6186487"/>
            <a:ext cx="1152525" cy="51911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lang="en-US" sz="2800" dirty="0"/>
              <a:t>Inputs</a:t>
            </a:r>
          </a:p>
        </p:txBody>
      </p:sp>
      <p:sp>
        <p:nvSpPr>
          <p:cNvPr id="60" name="Text Box 57"/>
          <p:cNvSpPr txBox="1">
            <a:spLocks noChangeArrowheads="1"/>
          </p:cNvSpPr>
          <p:nvPr/>
        </p:nvSpPr>
        <p:spPr bwMode="auto">
          <a:xfrm>
            <a:off x="3960812" y="1447800"/>
            <a:ext cx="1428750" cy="51911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lang="en-US" sz="2800" dirty="0"/>
              <a:t>Outputs</a:t>
            </a:r>
          </a:p>
        </p:txBody>
      </p:sp>
      <p:sp>
        <p:nvSpPr>
          <p:cNvPr id="61" name="Line 58"/>
          <p:cNvSpPr>
            <a:spLocks noChangeShapeType="1"/>
          </p:cNvSpPr>
          <p:nvPr/>
        </p:nvSpPr>
        <p:spPr bwMode="auto">
          <a:xfrm flipH="1" flipV="1">
            <a:off x="3547268" y="6262687"/>
            <a:ext cx="533400" cy="1524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2" name="Line 59"/>
          <p:cNvSpPr>
            <a:spLocks noChangeShapeType="1"/>
          </p:cNvSpPr>
          <p:nvPr/>
        </p:nvSpPr>
        <p:spPr bwMode="auto">
          <a:xfrm flipV="1">
            <a:off x="5223668" y="6338887"/>
            <a:ext cx="533400" cy="762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" name="Line 60"/>
          <p:cNvSpPr>
            <a:spLocks noChangeShapeType="1"/>
          </p:cNvSpPr>
          <p:nvPr/>
        </p:nvSpPr>
        <p:spPr bwMode="auto">
          <a:xfrm flipH="1">
            <a:off x="3579812" y="1779816"/>
            <a:ext cx="381000" cy="293913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4" name="Line 61"/>
          <p:cNvSpPr>
            <a:spLocks noChangeShapeType="1"/>
          </p:cNvSpPr>
          <p:nvPr/>
        </p:nvSpPr>
        <p:spPr bwMode="auto">
          <a:xfrm>
            <a:off x="1828800" y="3978729"/>
            <a:ext cx="533400" cy="381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" name="Line 62"/>
          <p:cNvSpPr>
            <a:spLocks noChangeShapeType="1"/>
          </p:cNvSpPr>
          <p:nvPr/>
        </p:nvSpPr>
        <p:spPr bwMode="auto">
          <a:xfrm flipV="1">
            <a:off x="2286000" y="3216729"/>
            <a:ext cx="457200" cy="1524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" name="Line 63"/>
          <p:cNvSpPr>
            <a:spLocks noChangeShapeType="1"/>
          </p:cNvSpPr>
          <p:nvPr/>
        </p:nvSpPr>
        <p:spPr bwMode="auto">
          <a:xfrm flipH="1" flipV="1">
            <a:off x="6781800" y="3902529"/>
            <a:ext cx="533400" cy="1524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" name="Oval 64"/>
          <p:cNvSpPr>
            <a:spLocks noChangeArrowheads="1"/>
          </p:cNvSpPr>
          <p:nvPr/>
        </p:nvSpPr>
        <p:spPr bwMode="auto">
          <a:xfrm>
            <a:off x="4800600" y="5426529"/>
            <a:ext cx="381000" cy="3810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8" name="AutoShape 65"/>
          <p:cNvCxnSpPr>
            <a:cxnSpLocks noChangeShapeType="1"/>
            <a:stCxn id="67" idx="0"/>
            <a:endCxn id="36" idx="4"/>
          </p:cNvCxnSpPr>
          <p:nvPr/>
        </p:nvCxnSpPr>
        <p:spPr bwMode="auto">
          <a:xfrm flipH="1" flipV="1">
            <a:off x="4914900" y="4893129"/>
            <a:ext cx="762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AutoShape 67"/>
          <p:cNvCxnSpPr>
            <a:cxnSpLocks noChangeShapeType="1"/>
            <a:stCxn id="19" idx="6"/>
            <a:endCxn id="38" idx="3"/>
          </p:cNvCxnSpPr>
          <p:nvPr/>
        </p:nvCxnSpPr>
        <p:spPr bwMode="auto">
          <a:xfrm flipV="1">
            <a:off x="2819400" y="4151533"/>
            <a:ext cx="8177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AutoShape 68"/>
          <p:cNvCxnSpPr>
            <a:cxnSpLocks noChangeShapeType="1"/>
            <a:stCxn id="36" idx="0"/>
            <a:endCxn id="40" idx="5"/>
          </p:cNvCxnSpPr>
          <p:nvPr/>
        </p:nvCxnSpPr>
        <p:spPr bwMode="auto">
          <a:xfrm flipH="1" flipV="1">
            <a:off x="4668838" y="3313567"/>
            <a:ext cx="246062" cy="1198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AutoShape 70"/>
          <p:cNvCxnSpPr>
            <a:cxnSpLocks noChangeShapeType="1"/>
            <a:stCxn id="38" idx="0"/>
            <a:endCxn id="39" idx="6"/>
          </p:cNvCxnSpPr>
          <p:nvPr/>
        </p:nvCxnSpPr>
        <p:spPr bwMode="auto">
          <a:xfrm flipH="1" flipV="1">
            <a:off x="3200400" y="3178629"/>
            <a:ext cx="571500" cy="647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Oval 64"/>
          <p:cNvSpPr>
            <a:spLocks noChangeArrowheads="1"/>
          </p:cNvSpPr>
          <p:nvPr/>
        </p:nvSpPr>
        <p:spPr bwMode="auto">
          <a:xfrm>
            <a:off x="3706813" y="5715000"/>
            <a:ext cx="381000" cy="3810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Line 60"/>
          <p:cNvSpPr>
            <a:spLocks noChangeShapeType="1"/>
          </p:cNvSpPr>
          <p:nvPr/>
        </p:nvSpPr>
        <p:spPr bwMode="auto">
          <a:xfrm>
            <a:off x="5392738" y="1785260"/>
            <a:ext cx="474662" cy="28847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1" name="Text Box 57"/>
          <p:cNvSpPr txBox="1">
            <a:spLocks noChangeArrowheads="1"/>
          </p:cNvSpPr>
          <p:nvPr/>
        </p:nvSpPr>
        <p:spPr bwMode="auto">
          <a:xfrm>
            <a:off x="417058" y="1596675"/>
            <a:ext cx="2611439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sz="2800" dirty="0" smtClean="0"/>
              <a:t>Directed Acyclic Graph (DAG)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880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"/>
    </mc:Choice>
    <mc:Fallback xmlns="">
      <p:transition spd="slow" advTm="7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Microsoft DryadLINQ Programming Model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/>
          <a:lstStyle/>
          <a:p>
            <a:r>
              <a:rPr lang="en-US" dirty="0" smtClean="0"/>
              <a:t>Higher level programing interface for Dryad</a:t>
            </a:r>
          </a:p>
          <a:p>
            <a:r>
              <a:rPr lang="en-US" dirty="0" smtClean="0"/>
              <a:t>Based on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LINQ</a:t>
            </a:r>
            <a:r>
              <a:rPr lang="en-US" dirty="0" smtClean="0"/>
              <a:t> model</a:t>
            </a:r>
          </a:p>
          <a:p>
            <a:r>
              <a:rPr lang="en-US" dirty="0" smtClean="0"/>
              <a:t>Unified data model</a:t>
            </a:r>
          </a:p>
          <a:p>
            <a:r>
              <a:rPr lang="en-US" dirty="0" smtClean="0"/>
              <a:t>Integrated into .NET language</a:t>
            </a:r>
          </a:p>
          <a:p>
            <a:r>
              <a:rPr lang="en-US" dirty="0" smtClean="0"/>
              <a:t>Strong typed .NET objects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048233"/>
              </p:ext>
            </p:extLst>
          </p:nvPr>
        </p:nvGraphicFramePr>
        <p:xfrm>
          <a:off x="990600" y="4724400"/>
          <a:ext cx="6096000" cy="2001052"/>
        </p:xfrm>
        <a:graphic>
          <a:graphicData uri="http://schemas.openxmlformats.org/drawingml/2006/table">
            <a:tbl>
              <a:tblPr firstRow="1"/>
              <a:tblGrid>
                <a:gridCol w="2539071"/>
                <a:gridCol w="3556929"/>
              </a:tblGrid>
              <a:tr h="43742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Cambria"/>
                        </a:rPr>
                        <a:t>Common LINQ providers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62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Provider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Base class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7034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Consolas"/>
                        </a:rPr>
                        <a:t>&lt;T&gt;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onsolas"/>
                          <a:ea typeface="Calibri"/>
                          <a:cs typeface="Consolas"/>
                        </a:rPr>
                        <a:t>Strong typed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effectLst/>
                          <a:latin typeface="Consolas"/>
                          <a:ea typeface="Calibri"/>
                          <a:cs typeface="Consolas"/>
                        </a:rPr>
                        <a:t> .NET objects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703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LINQ-to-objects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effectLst/>
                          <a:latin typeface="Consolas"/>
                          <a:ea typeface="Calibri"/>
                          <a:cs typeface="Consolas"/>
                        </a:rPr>
                        <a:t>IEnumerable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onsolas"/>
                          <a:ea typeface="Calibri"/>
                          <a:cs typeface="Consolas"/>
                        </a:rPr>
                        <a:t>&lt;T&gt;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nsolas"/>
                        <a:ea typeface="Calibri"/>
                        <a:cs typeface="Consola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703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PLINQ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effectLst/>
                          <a:latin typeface="Consolas"/>
                          <a:ea typeface="Calibri"/>
                          <a:cs typeface="Consolas"/>
                        </a:rPr>
                        <a:t>ParallelQuery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onsolas"/>
                          <a:ea typeface="Calibri"/>
                          <a:cs typeface="Consolas"/>
                        </a:rPr>
                        <a:t>&lt;T&gt;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nsolas"/>
                        <a:ea typeface="Calibri"/>
                        <a:cs typeface="Consola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703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DryadLINQ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nsolas"/>
                          <a:ea typeface="Calibri"/>
                          <a:cs typeface="Consolas"/>
                        </a:rPr>
                        <a:t>DistributedQuery&lt;T&gt;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47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"/>
    </mc:Choice>
    <mc:Fallback xmlns="">
      <p:transition spd="slow" advTm="31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343400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0888" y="4343400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343400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6488" y="4343400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4343400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2819400" y="2895600"/>
            <a:ext cx="3276600" cy="4572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DryadLINQ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>
            <a:endCxn id="17" idx="0"/>
          </p:cNvCxnSpPr>
          <p:nvPr/>
        </p:nvCxnSpPr>
        <p:spPr>
          <a:xfrm rot="5400000">
            <a:off x="4267200" y="27051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2"/>
            <a:endCxn id="7" idx="0"/>
          </p:cNvCxnSpPr>
          <p:nvPr/>
        </p:nvCxnSpPr>
        <p:spPr>
          <a:xfrm rot="5400000">
            <a:off x="3666728" y="3552428"/>
            <a:ext cx="990600" cy="59134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2"/>
            <a:endCxn id="11" idx="0"/>
          </p:cNvCxnSpPr>
          <p:nvPr/>
        </p:nvCxnSpPr>
        <p:spPr>
          <a:xfrm rot="16200000" flipH="1">
            <a:off x="4372372" y="3438128"/>
            <a:ext cx="990600" cy="81994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2"/>
            <a:endCxn id="12" idx="0"/>
          </p:cNvCxnSpPr>
          <p:nvPr/>
        </p:nvCxnSpPr>
        <p:spPr>
          <a:xfrm rot="16200000" flipH="1">
            <a:off x="5172472" y="2638028"/>
            <a:ext cx="990600" cy="242014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" idx="2"/>
            <a:endCxn id="5" idx="0"/>
          </p:cNvCxnSpPr>
          <p:nvPr/>
        </p:nvCxnSpPr>
        <p:spPr>
          <a:xfrm rot="5400000">
            <a:off x="2180828" y="2066528"/>
            <a:ext cx="990600" cy="356314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2"/>
            <a:endCxn id="6" idx="0"/>
          </p:cNvCxnSpPr>
          <p:nvPr/>
        </p:nvCxnSpPr>
        <p:spPr>
          <a:xfrm rot="5400000">
            <a:off x="2924572" y="2810272"/>
            <a:ext cx="990600" cy="207565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838200" y="4876800"/>
            <a:ext cx="1066800" cy="4572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Subquery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362200" y="4876800"/>
            <a:ext cx="1066800" cy="4572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Subquery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810000" y="4876800"/>
            <a:ext cx="1066800" cy="4572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Subquery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257800" y="4876800"/>
            <a:ext cx="1066800" cy="4572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Subquery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858000" y="4876800"/>
            <a:ext cx="1066800" cy="4572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Subquery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rot="5400000">
            <a:off x="5638800" y="5486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733800" y="1905000"/>
            <a:ext cx="1447800" cy="609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Query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724400" y="5638800"/>
            <a:ext cx="1828800" cy="3810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Application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Program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rot="5400000">
            <a:off x="7239000" y="5485606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6781800" y="5638006"/>
            <a:ext cx="1828800" cy="3810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Legacy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Code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rot="5400000">
            <a:off x="1218406" y="5486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>
            <a:off x="2743994" y="5485606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Pleasingly Parallel Programing Patterns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533400" y="5638800"/>
            <a:ext cx="1828800" cy="3810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User defined function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514600" y="5638800"/>
            <a:ext cx="1828800" cy="3810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User defined function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0500" y="1639238"/>
            <a:ext cx="32293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applications: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SAT problem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Parameter sweep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Blast,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SW-G</a:t>
            </a:r>
            <a:r>
              <a:rPr lang="en-US" dirty="0" smtClean="0"/>
              <a:t> bio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374130" y="1639238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Issue:</a:t>
            </a:r>
          </a:p>
          <a:p>
            <a:pPr algn="just"/>
            <a:r>
              <a:rPr lang="en-US" dirty="0" smtClean="0"/>
              <a:t>Scheduling resources in the granularity of node rather than core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130" y="2826881"/>
            <a:ext cx="2505425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18442"/>
      </p:ext>
    </p:extLst>
  </p:cSld>
  <p:clrMapOvr>
    <a:masterClrMapping/>
  </p:clrMapOvr>
  <p:transition advTm="2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2" grpId="0" animBg="1"/>
      <p:bldP spid="39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9906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Hybrid Parallel Programming Pattern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0901" name="Picture 5" descr="C:\Users\mbudiu\Pictures\TaskManag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743200"/>
            <a:ext cx="3962400" cy="1018327"/>
          </a:xfrm>
          <a:prstGeom prst="rect">
            <a:avLst/>
          </a:prstGeom>
          <a:noFill/>
        </p:spPr>
      </p:pic>
      <p:sp>
        <p:nvSpPr>
          <p:cNvPr id="11" name="Down Arrow 10"/>
          <p:cNvSpPr/>
          <p:nvPr/>
        </p:nvSpPr>
        <p:spPr>
          <a:xfrm>
            <a:off x="6781800" y="3810000"/>
            <a:ext cx="609600" cy="3810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22" name="Picture 2" descr="C:\Users\mbudiu\Pictures\TaskManag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267200"/>
            <a:ext cx="3914775" cy="942975"/>
          </a:xfrm>
          <a:prstGeom prst="rect">
            <a:avLst/>
          </a:prstGeom>
          <a:noFill/>
        </p:spPr>
      </p:pic>
      <p:pic>
        <p:nvPicPr>
          <p:cNvPr id="149506" name="Picture 2" descr="C:\Users\mbudiu\AppData\Local\Microsoft\Windows\Temporary Internet Files\Content.IE5\CEUDYJIA\MCj0433905000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5581650"/>
            <a:ext cx="838200" cy="838200"/>
          </a:xfrm>
          <a:prstGeom prst="rect">
            <a:avLst/>
          </a:prstGeom>
          <a:noFill/>
        </p:spPr>
      </p:pic>
      <p:pic>
        <p:nvPicPr>
          <p:cNvPr id="12" name="Picture 2" descr="C:\Users\mbudiu\AppData\Local\Microsoft\Windows\Temporary Internet Files\Content.IE5\CEUDYJIA\MCj0433905000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5581650"/>
            <a:ext cx="838200" cy="838200"/>
          </a:xfrm>
          <a:prstGeom prst="rect">
            <a:avLst/>
          </a:prstGeom>
          <a:noFill/>
        </p:spPr>
      </p:pic>
      <p:pic>
        <p:nvPicPr>
          <p:cNvPr id="13" name="Picture 2" descr="C:\Users\mbudiu\AppData\Local\Microsoft\Windows\Temporary Internet Files\Content.IE5\CEUDYJIA\MCj0433905000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5581650"/>
            <a:ext cx="838200" cy="838200"/>
          </a:xfrm>
          <a:prstGeom prst="rect">
            <a:avLst/>
          </a:prstGeom>
          <a:noFill/>
        </p:spPr>
      </p:pic>
      <p:pic>
        <p:nvPicPr>
          <p:cNvPr id="14" name="Picture 2" descr="C:\Users\mbudiu\AppData\Local\Microsoft\Windows\Temporary Internet Files\Content.IE5\CEUDYJIA\MCj0433905000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5581650"/>
            <a:ext cx="838200" cy="838200"/>
          </a:xfrm>
          <a:prstGeom prst="rect">
            <a:avLst/>
          </a:prstGeom>
          <a:noFill/>
        </p:spPr>
      </p:pic>
      <p:pic>
        <p:nvPicPr>
          <p:cNvPr id="15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47078" y="3367668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0" y="3352800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3352800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ounded Rectangle 17"/>
          <p:cNvSpPr/>
          <p:nvPr/>
        </p:nvSpPr>
        <p:spPr>
          <a:xfrm>
            <a:off x="2057400" y="1219200"/>
            <a:ext cx="1447800" cy="609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Query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43000" y="2209800"/>
            <a:ext cx="3276600" cy="4572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DryadLINQ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8200" y="4895850"/>
            <a:ext cx="1524000" cy="4572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PLINQ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>
            <a:stCxn id="18" idx="2"/>
            <a:endCxn id="19" idx="0"/>
          </p:cNvCxnSpPr>
          <p:nvPr/>
        </p:nvCxnSpPr>
        <p:spPr>
          <a:xfrm rot="5400000">
            <a:off x="2590800" y="20193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9" idx="2"/>
            <a:endCxn id="15" idx="0"/>
          </p:cNvCxnSpPr>
          <p:nvPr/>
        </p:nvCxnSpPr>
        <p:spPr>
          <a:xfrm rot="5400000">
            <a:off x="1844433" y="2430801"/>
            <a:ext cx="700668" cy="117306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9" idx="2"/>
            <a:endCxn id="16" idx="0"/>
          </p:cNvCxnSpPr>
          <p:nvPr/>
        </p:nvCxnSpPr>
        <p:spPr>
          <a:xfrm rot="16200000" flipH="1">
            <a:off x="2447528" y="3000772"/>
            <a:ext cx="685800" cy="1825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9" idx="2"/>
            <a:endCxn id="17" idx="0"/>
          </p:cNvCxnSpPr>
          <p:nvPr/>
        </p:nvCxnSpPr>
        <p:spPr>
          <a:xfrm rot="16200000" flipH="1">
            <a:off x="3095228" y="2353072"/>
            <a:ext cx="685800" cy="131365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0" idx="2"/>
          </p:cNvCxnSpPr>
          <p:nvPr/>
        </p:nvCxnSpPr>
        <p:spPr>
          <a:xfrm rot="5400000">
            <a:off x="831699" y="5268489"/>
            <a:ext cx="683941" cy="85306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0" idx="2"/>
          </p:cNvCxnSpPr>
          <p:nvPr/>
        </p:nvCxnSpPr>
        <p:spPr>
          <a:xfrm rot="5400000">
            <a:off x="1104900" y="5543550"/>
            <a:ext cx="685800" cy="3048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0" idx="2"/>
          </p:cNvCxnSpPr>
          <p:nvPr/>
        </p:nvCxnSpPr>
        <p:spPr>
          <a:xfrm rot="16200000" flipH="1">
            <a:off x="1371600" y="5581650"/>
            <a:ext cx="685800" cy="2286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0" idx="2"/>
          </p:cNvCxnSpPr>
          <p:nvPr/>
        </p:nvCxnSpPr>
        <p:spPr>
          <a:xfrm rot="16200000" flipH="1">
            <a:off x="1638300" y="5314950"/>
            <a:ext cx="685800" cy="7620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838200" y="4114800"/>
            <a:ext cx="1524000" cy="4572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subquery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55" name="Straight Arrow Connector 54"/>
          <p:cNvCxnSpPr>
            <a:stCxn id="53" idx="2"/>
            <a:endCxn id="20" idx="0"/>
          </p:cNvCxnSpPr>
          <p:nvPr/>
        </p:nvCxnSpPr>
        <p:spPr>
          <a:xfrm rot="5400000">
            <a:off x="1438275" y="4733925"/>
            <a:ext cx="323850" cy="15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2514600" y="4115592"/>
            <a:ext cx="2057400" cy="62309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User defined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function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544888" y="4738687"/>
            <a:ext cx="265112" cy="38576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124200" y="5105400"/>
            <a:ext cx="1524000" cy="4572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TPL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8" name="Picture 2" descr="C:\Users\mbudiu\AppData\Local\Microsoft\Windows\Temporary Internet Files\Content.IE5\CEUDYJIA\MCj0433905000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5791201"/>
            <a:ext cx="838200" cy="838200"/>
          </a:xfrm>
          <a:prstGeom prst="rect">
            <a:avLst/>
          </a:prstGeom>
          <a:noFill/>
        </p:spPr>
      </p:pic>
      <p:pic>
        <p:nvPicPr>
          <p:cNvPr id="39" name="Picture 2" descr="C:\Users\mbudiu\AppData\Local\Microsoft\Windows\Temporary Internet Files\Content.IE5\CEUDYJIA\MCj0433905000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5791201"/>
            <a:ext cx="838200" cy="838200"/>
          </a:xfrm>
          <a:prstGeom prst="rect">
            <a:avLst/>
          </a:prstGeom>
          <a:noFill/>
        </p:spPr>
      </p:pic>
      <p:pic>
        <p:nvPicPr>
          <p:cNvPr id="40" name="Picture 2" descr="C:\Users\mbudiu\AppData\Local\Microsoft\Windows\Temporary Internet Files\Content.IE5\CEUDYJIA\MCj0433905000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5791201"/>
            <a:ext cx="838200" cy="838200"/>
          </a:xfrm>
          <a:prstGeom prst="rect">
            <a:avLst/>
          </a:prstGeom>
          <a:noFill/>
        </p:spPr>
      </p:pic>
      <p:pic>
        <p:nvPicPr>
          <p:cNvPr id="41" name="Picture 2" descr="C:\Users\mbudiu\AppData\Local\Microsoft\Windows\Temporary Internet Files\Content.IE5\CEUDYJIA\MCj0433905000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5791201"/>
            <a:ext cx="838200" cy="838200"/>
          </a:xfrm>
          <a:prstGeom prst="rect">
            <a:avLst/>
          </a:prstGeom>
          <a:noFill/>
        </p:spPr>
      </p:pic>
      <p:cxnSp>
        <p:nvCxnSpPr>
          <p:cNvPr id="43" name="Straight Arrow Connector 42"/>
          <p:cNvCxnSpPr>
            <a:stCxn id="31" idx="2"/>
          </p:cNvCxnSpPr>
          <p:nvPr/>
        </p:nvCxnSpPr>
        <p:spPr>
          <a:xfrm flipH="1">
            <a:off x="3261739" y="5562600"/>
            <a:ext cx="624461" cy="68394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1" idx="2"/>
          </p:cNvCxnSpPr>
          <p:nvPr/>
        </p:nvCxnSpPr>
        <p:spPr>
          <a:xfrm flipH="1">
            <a:off x="3810000" y="5562600"/>
            <a:ext cx="76200" cy="68580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1" idx="2"/>
          </p:cNvCxnSpPr>
          <p:nvPr/>
        </p:nvCxnSpPr>
        <p:spPr>
          <a:xfrm>
            <a:off x="3886200" y="5562600"/>
            <a:ext cx="457200" cy="68580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1" idx="2"/>
          </p:cNvCxnSpPr>
          <p:nvPr/>
        </p:nvCxnSpPr>
        <p:spPr>
          <a:xfrm>
            <a:off x="3886200" y="5562600"/>
            <a:ext cx="990600" cy="68580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724400" y="1090930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applications: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Matrix Multiplication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GTM and MDS</a:t>
            </a:r>
          </a:p>
          <a:p>
            <a:r>
              <a:rPr lang="en-US" dirty="0" smtClean="0"/>
              <a:t>Solve previous issue by using PLINQ, TPL, Thread Pool technologies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5426155"/>
      </p:ext>
    </p:extLst>
  </p:cSld>
  <p:clrMapOvr>
    <a:masterClrMapping/>
  </p:clrMapOvr>
  <p:transition advTm="5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SALSAHP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SALSAHPC</Template>
  <TotalTime>2508</TotalTime>
  <Words>1270</Words>
  <Application>Microsoft Office PowerPoint</Application>
  <PresentationFormat>On-screen Show (4:3)</PresentationFormat>
  <Paragraphs>247</Paragraphs>
  <Slides>21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SALSAHPC</vt:lpstr>
      <vt:lpstr>Visio.Drawing.11</vt:lpstr>
      <vt:lpstr>Design Pattern for Scientific Applications in DryadLINQ CTP</vt:lpstr>
      <vt:lpstr>Motivation</vt:lpstr>
      <vt:lpstr>Big Data Challenge</vt:lpstr>
      <vt:lpstr>MapReduce Processing Model</vt:lpstr>
      <vt:lpstr>Disadvantages in MapReduce</vt:lpstr>
      <vt:lpstr>Microsoft Dryad Processing Model</vt:lpstr>
      <vt:lpstr>Microsoft DryadLINQ Programming Model</vt:lpstr>
      <vt:lpstr>PowerPoint Presentation</vt:lpstr>
      <vt:lpstr>Hybrid Parallel Programming Pattern</vt:lpstr>
      <vt:lpstr>Distributed Grouped Aggregation Pattern</vt:lpstr>
      <vt:lpstr>Implementation and Performance</vt:lpstr>
      <vt:lpstr>Pairwise sequence comparison using Smith Waterman Gotoh</vt:lpstr>
      <vt:lpstr>Workload balance in SW-G</vt:lpstr>
      <vt:lpstr>Square dense matrix multiplication  </vt:lpstr>
      <vt:lpstr>Matrix multiplication performance results 1core on 16 nodes V.S 24 cores on 16 nodes</vt:lpstr>
      <vt:lpstr>PageRank</vt:lpstr>
      <vt:lpstr>PageRank performance results Naïve aggregation v.s Aggregation Tree </vt:lpstr>
      <vt:lpstr>Conclusion</vt:lpstr>
      <vt:lpstr>Question?</vt:lpstr>
      <vt:lpstr>Outline</vt:lpstr>
      <vt:lpstr>Workflow of Dryad job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Pattern for Scientific Applications in DryadLINQ CTP</dc:title>
  <dc:creator>lihui</dc:creator>
  <cp:lastModifiedBy>lihui</cp:lastModifiedBy>
  <cp:revision>80</cp:revision>
  <cp:lastPrinted>2011-11-13T15:38:49Z</cp:lastPrinted>
  <dcterms:created xsi:type="dcterms:W3CDTF">2006-08-16T00:00:00Z</dcterms:created>
  <dcterms:modified xsi:type="dcterms:W3CDTF">2011-11-16T13:11:20Z</dcterms:modified>
</cp:coreProperties>
</file>