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3" r:id="rId2"/>
  </p:sldMasterIdLst>
  <p:notesMasterIdLst>
    <p:notesMasterId r:id="rId25"/>
  </p:notesMasterIdLst>
  <p:sldIdLst>
    <p:sldId id="256" r:id="rId3"/>
    <p:sldId id="309" r:id="rId4"/>
    <p:sldId id="393" r:id="rId5"/>
    <p:sldId id="397" r:id="rId6"/>
    <p:sldId id="394" r:id="rId7"/>
    <p:sldId id="395" r:id="rId8"/>
    <p:sldId id="396" r:id="rId9"/>
    <p:sldId id="332" r:id="rId10"/>
    <p:sldId id="380" r:id="rId11"/>
    <p:sldId id="358" r:id="rId12"/>
    <p:sldId id="347" r:id="rId13"/>
    <p:sldId id="387" r:id="rId14"/>
    <p:sldId id="389" r:id="rId15"/>
    <p:sldId id="388" r:id="rId16"/>
    <p:sldId id="373" r:id="rId17"/>
    <p:sldId id="372" r:id="rId18"/>
    <p:sldId id="390" r:id="rId19"/>
    <p:sldId id="360" r:id="rId20"/>
    <p:sldId id="361" r:id="rId21"/>
    <p:sldId id="314" r:id="rId22"/>
    <p:sldId id="391" r:id="rId23"/>
    <p:sldId id="3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5" autoAdjust="0"/>
    <p:restoredTop sz="86876" autoAdjust="0"/>
  </p:normalViewPr>
  <p:slideViewPr>
    <p:cSldViewPr>
      <p:cViewPr varScale="1">
        <p:scale>
          <a:sx n="89" d="100"/>
          <a:sy n="89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8510.4749999999804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137392128"/>
        <c:axId val="137395584"/>
      </c:barChart>
      <c:catAx>
        <c:axId val="137392128"/>
        <c:scaling>
          <c:orientation val="minMax"/>
        </c:scaling>
        <c:axPos val="b"/>
        <c:numFmt formatCode="0" sourceLinked="1"/>
        <c:tickLblPos val="nextTo"/>
        <c:crossAx val="137395584"/>
        <c:crosses val="autoZero"/>
        <c:auto val="1"/>
        <c:lblAlgn val="ctr"/>
        <c:lblOffset val="100"/>
      </c:catAx>
      <c:valAx>
        <c:axId val="137395584"/>
        <c:scaling>
          <c:orientation val="minMax"/>
        </c:scaling>
        <c:axPos val="l"/>
        <c:majorGridlines/>
        <c:numFmt formatCode="0" sourceLinked="1"/>
        <c:tickLblPos val="nextTo"/>
        <c:crossAx val="13739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09"/>
          <c:y val="6.9060586176728014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7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9/24/2009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EB221654-0E17-4502-910A-E9A48320A18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015A1C-A950-4BF7-9F1F-2CA7C903A8E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9/24/2009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EFFF6C-AE4E-4FE6-A064-67A5E3D5DC7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xqiu\Desktop\plotvizCapture1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Data </a:t>
            </a:r>
            <a:r>
              <a:rPr lang="en-US" sz="4000" b="1" dirty="0" smtClean="0"/>
              <a:t>Intensive Biomedical Computing </a:t>
            </a:r>
            <a:r>
              <a:rPr lang="en-US" sz="4000" b="1" dirty="0" smtClean="0"/>
              <a:t>Systems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686800" cy="6096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Statewide IT Conference </a:t>
            </a:r>
            <a:endParaRPr lang="en-US" sz="1800" b="1" i="1" dirty="0" smtClean="0"/>
          </a:p>
          <a:p>
            <a:r>
              <a:rPr lang="en-US" sz="1800" dirty="0" smtClean="0">
                <a:solidFill>
                  <a:srgbClr val="7030A0"/>
                </a:solidFill>
              </a:rPr>
              <a:t>October 1, </a:t>
            </a:r>
            <a:r>
              <a:rPr lang="en-US" sz="1800" dirty="0" smtClean="0">
                <a:solidFill>
                  <a:srgbClr val="7030A0"/>
                </a:solidFill>
              </a:rPr>
              <a:t>2009, Indianapolis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Judy Qiu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www.infomall.org/salsa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Grids Laboratory, 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Pairwise Distances – ALU Sequencing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1336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609601"/>
          <a:ext cx="85344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806"/>
                <a:gridCol w="2133931"/>
                <a:gridCol w="2133931"/>
                <a:gridCol w="205773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CAP3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(HEP)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MDS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MPI on Clouds </a:t>
            </a:r>
            <a:br>
              <a:rPr lang="en-US" dirty="0" smtClean="0"/>
            </a:br>
            <a:r>
              <a:rPr lang="en-US" dirty="0" smtClean="0"/>
              <a:t>Parallel Wave Equation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Clear difference in performance and speedups between VMs and bare-metal</a:t>
            </a:r>
          </a:p>
          <a:p>
            <a:r>
              <a:rPr lang="en-US" dirty="0" smtClean="0"/>
              <a:t>Very small messages (the message size in each </a:t>
            </a:r>
            <a:r>
              <a:rPr lang="en-US" i="1" dirty="0" err="1" smtClean="0"/>
              <a:t>MPI_Sendrecv</a:t>
            </a:r>
            <a:r>
              <a:rPr lang="en-US" i="1" dirty="0" smtClean="0"/>
              <a:t>() </a:t>
            </a:r>
            <a:r>
              <a:rPr lang="en-US" dirty="0" smtClean="0"/>
              <a:t>call is only 8 bytes)</a:t>
            </a:r>
          </a:p>
          <a:p>
            <a:r>
              <a:rPr lang="en-US" dirty="0" smtClean="0"/>
              <a:t>More susceptible to latency</a:t>
            </a:r>
          </a:p>
          <a:p>
            <a:r>
              <a:rPr lang="en-US" dirty="0" smtClean="0"/>
              <a:t>At 51200 data points, at least 40% decrease in performance is observed in VMs</a:t>
            </a:r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199"/>
            <a:ext cx="4305584" cy="29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81199"/>
            <a:ext cx="4318808" cy="29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676399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600199"/>
            <a:ext cx="38396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 Speedup – 30720 data points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1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is perfect scaling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077200" cy="45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1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is perfect scaling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497436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gcf\multicore_msft09\ACTIVEMDSProg\ALU35339\Alu35339YaYbChimp=2Hu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445501" cy="570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Scheduling of Tasks</a:t>
            </a:r>
            <a:endParaRPr lang="en-US" sz="3600" dirty="0"/>
          </a:p>
        </p:txBody>
      </p:sp>
      <p:grpSp>
        <p:nvGrpSpPr>
          <p:cNvPr id="3" name="Group 120"/>
          <p:cNvGrpSpPr/>
          <p:nvPr/>
        </p:nvGrpSpPr>
        <p:grpSpPr>
          <a:xfrm>
            <a:off x="152400" y="685800"/>
            <a:ext cx="6858000" cy="3160931"/>
            <a:chOff x="1219200" y="1066800"/>
            <a:chExt cx="6858000" cy="3160931"/>
          </a:xfrm>
        </p:grpSpPr>
        <p:sp>
          <p:nvSpPr>
            <p:cNvPr id="49" name="TextBox 48"/>
            <p:cNvSpPr txBox="1"/>
            <p:nvPr/>
          </p:nvSpPr>
          <p:spPr>
            <a:xfrm>
              <a:off x="1219200" y="1752600"/>
              <a:ext cx="1082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Partitions</a:t>
              </a:r>
            </a:p>
            <a:p>
              <a:r>
                <a:rPr lang="en-US" dirty="0" smtClean="0"/>
                <a:t>/vertices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352800" y="1066800"/>
              <a:ext cx="914400" cy="533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2860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2004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3434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7432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67200" y="1143000"/>
              <a:ext cx="1572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DryadLINQ Job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71800" y="2819400"/>
              <a:ext cx="1668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PLINQ sub tasks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41" idx="4"/>
              <a:endCxn id="42" idx="0"/>
            </p:cNvCxnSpPr>
            <p:nvPr/>
          </p:nvCxnSpPr>
          <p:spPr>
            <a:xfrm rot="5400000">
              <a:off x="2971800" y="1219200"/>
              <a:ext cx="457200" cy="1219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1" idx="4"/>
              <a:endCxn id="43" idx="0"/>
            </p:cNvCxnSpPr>
            <p:nvPr/>
          </p:nvCxnSpPr>
          <p:spPr>
            <a:xfrm rot="5400000">
              <a:off x="3429000" y="1676400"/>
              <a:ext cx="457200" cy="304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1" idx="4"/>
              <a:endCxn id="44" idx="0"/>
            </p:cNvCxnSpPr>
            <p:nvPr/>
          </p:nvCxnSpPr>
          <p:spPr>
            <a:xfrm rot="16200000" flipH="1">
              <a:off x="4000500" y="1409700"/>
              <a:ext cx="457200" cy="838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2" idx="4"/>
              <a:endCxn id="45" idx="0"/>
            </p:cNvCxnSpPr>
            <p:nvPr/>
          </p:nvCxnSpPr>
          <p:spPr>
            <a:xfrm rot="5400000">
              <a:off x="2114550" y="2495550"/>
              <a:ext cx="533400" cy="4191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2" idx="4"/>
              <a:endCxn id="46" idx="0"/>
            </p:cNvCxnSpPr>
            <p:nvPr/>
          </p:nvCxnSpPr>
          <p:spPr>
            <a:xfrm rot="5400000">
              <a:off x="2266950" y="2647950"/>
              <a:ext cx="533400" cy="1143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2" idx="4"/>
              <a:endCxn id="47" idx="0"/>
            </p:cNvCxnSpPr>
            <p:nvPr/>
          </p:nvCxnSpPr>
          <p:spPr>
            <a:xfrm rot="16200000" flipH="1">
              <a:off x="2457450" y="2571750"/>
              <a:ext cx="533400" cy="2667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343400" y="16764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43400" y="27432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Brace 58"/>
            <p:cNvSpPr/>
            <p:nvPr/>
          </p:nvSpPr>
          <p:spPr>
            <a:xfrm>
              <a:off x="5029200" y="1676400"/>
              <a:ext cx="304800" cy="10668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5029200" y="2743200"/>
              <a:ext cx="304800" cy="5334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419600" y="32766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1981200" y="3352800"/>
              <a:ext cx="2286000" cy="381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Threads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981200" y="3810000"/>
              <a:ext cx="3124200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 cores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34000" y="1828800"/>
              <a:ext cx="2209800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DryadLINQ schedules</a:t>
              </a:r>
            </a:p>
            <a:p>
              <a:r>
                <a:rPr lang="en-US" dirty="0" smtClean="0"/>
                <a:t>Partitions to </a:t>
              </a:r>
              <a:r>
                <a:rPr lang="en-US" dirty="0" smtClean="0">
                  <a:solidFill>
                    <a:srgbClr val="FF0000"/>
                  </a:solidFill>
                </a:rPr>
                <a:t>nodes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34000" y="2743200"/>
              <a:ext cx="22098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PLINQ explores </a:t>
              </a:r>
            </a:p>
            <a:p>
              <a:r>
                <a:rPr lang="en-US" dirty="0" smtClean="0"/>
                <a:t>Further parallelism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34000" y="3581400"/>
              <a:ext cx="22098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Threads map PLINQ</a:t>
              </a:r>
            </a:p>
            <a:p>
              <a:r>
                <a:rPr lang="en-US" dirty="0" smtClean="0"/>
                <a:t>Tasks to CPU cores</a:t>
              </a:r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7620000" y="19050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76200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6200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sp>
        <p:nvSpPr>
          <p:cNvPr id="85" name="Right Arrow 84"/>
          <p:cNvSpPr/>
          <p:nvPr/>
        </p:nvSpPr>
        <p:spPr>
          <a:xfrm>
            <a:off x="12954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>
            <a:off x="12954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12954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12954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4752201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CPU cores</a:t>
            </a:r>
            <a:endParaRPr lang="en-US" dirty="0"/>
          </a:p>
        </p:txBody>
      </p:sp>
      <p:sp>
        <p:nvSpPr>
          <p:cNvPr id="99" name="Right Arrow 98"/>
          <p:cNvSpPr/>
          <p:nvPr/>
        </p:nvSpPr>
        <p:spPr>
          <a:xfrm>
            <a:off x="19812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19812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19812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19812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26670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>
            <a:off x="26670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>
            <a:off x="26670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>
            <a:off x="26670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Brace 106"/>
          <p:cNvSpPr/>
          <p:nvPr/>
        </p:nvSpPr>
        <p:spPr>
          <a:xfrm rot="5400000">
            <a:off x="14097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Brace 108"/>
          <p:cNvSpPr/>
          <p:nvPr/>
        </p:nvSpPr>
        <p:spPr>
          <a:xfrm rot="5400000">
            <a:off x="20955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Brace 109"/>
          <p:cNvSpPr/>
          <p:nvPr/>
        </p:nvSpPr>
        <p:spPr>
          <a:xfrm rot="5400000">
            <a:off x="27813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28600" y="5590401"/>
            <a:ext cx="10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3716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0574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8194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4" name="Group 116"/>
          <p:cNvGrpSpPr/>
          <p:nvPr/>
        </p:nvGrpSpPr>
        <p:grpSpPr>
          <a:xfrm>
            <a:off x="152400" y="3990201"/>
            <a:ext cx="1447800" cy="457200"/>
            <a:chOff x="228600" y="4419600"/>
            <a:chExt cx="1447800" cy="457200"/>
          </a:xfrm>
        </p:grpSpPr>
        <p:sp>
          <p:nvSpPr>
            <p:cNvPr id="84" name="Oval 83"/>
            <p:cNvSpPr/>
            <p:nvPr/>
          </p:nvSpPr>
          <p:spPr>
            <a:xfrm>
              <a:off x="1219200" y="44196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8600" y="4495800"/>
              <a:ext cx="992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Problem</a:t>
              </a:r>
              <a:endParaRPr lang="en-US" b="1" dirty="0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192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Better utilization when tasks are homogenous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219200" y="6047601"/>
            <a:ext cx="2819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276600" y="559040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57150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/>
          <p:cNvSpPr/>
          <p:nvPr/>
        </p:nvSpPr>
        <p:spPr>
          <a:xfrm>
            <a:off x="5715000" y="4828401"/>
            <a:ext cx="685800" cy="12459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123"/>
          <p:cNvSpPr/>
          <p:nvPr/>
        </p:nvSpPr>
        <p:spPr>
          <a:xfrm>
            <a:off x="57150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/>
          <p:cNvSpPr/>
          <p:nvPr/>
        </p:nvSpPr>
        <p:spPr>
          <a:xfrm>
            <a:off x="5715000" y="5133201"/>
            <a:ext cx="914400" cy="1245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4419600" y="4752201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CPU cores</a:t>
            </a:r>
            <a:endParaRPr lang="en-US" dirty="0"/>
          </a:p>
        </p:txBody>
      </p:sp>
      <p:sp>
        <p:nvSpPr>
          <p:cNvPr id="127" name="Right Arrow 126"/>
          <p:cNvSpPr/>
          <p:nvPr/>
        </p:nvSpPr>
        <p:spPr>
          <a:xfrm>
            <a:off x="6781800" y="4724400"/>
            <a:ext cx="7620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>
            <a:off x="6781800" y="4876800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6781800" y="5029200"/>
            <a:ext cx="3810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>
            <a:off x="6781800" y="5181600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>
            <a:off x="7696200" y="4724400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/>
          <p:cNvSpPr/>
          <p:nvPr/>
        </p:nvSpPr>
        <p:spPr>
          <a:xfrm>
            <a:off x="7696200" y="4876800"/>
            <a:ext cx="6858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Arrow 132"/>
          <p:cNvSpPr/>
          <p:nvPr/>
        </p:nvSpPr>
        <p:spPr>
          <a:xfrm>
            <a:off x="7696200" y="5029200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7696200" y="5181600"/>
            <a:ext cx="3810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Brace 134"/>
          <p:cNvSpPr/>
          <p:nvPr/>
        </p:nvSpPr>
        <p:spPr>
          <a:xfrm rot="5400000">
            <a:off x="6033701" y="4939099"/>
            <a:ext cx="200798" cy="9906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Brace 135"/>
          <p:cNvSpPr/>
          <p:nvPr/>
        </p:nvSpPr>
        <p:spPr>
          <a:xfrm rot="5400000">
            <a:off x="7010400" y="5029200"/>
            <a:ext cx="228600" cy="8382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Brace 136"/>
          <p:cNvSpPr/>
          <p:nvPr/>
        </p:nvSpPr>
        <p:spPr>
          <a:xfrm rot="5400000">
            <a:off x="7886700" y="5067300"/>
            <a:ext cx="228600" cy="7620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648200" y="5590401"/>
            <a:ext cx="10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7912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010400" y="563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7772400" y="563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56388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Under utilization when tasks are non-homogenous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5638800" y="6047601"/>
            <a:ext cx="2819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8229600" y="56388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7543800" y="1447800"/>
            <a:ext cx="1371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Hadoop Schedules map/reduce tasks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directly to CPU </a:t>
            </a:r>
            <a:r>
              <a:rPr lang="en-US" b="1" dirty="0" smtClean="0">
                <a:solidFill>
                  <a:srgbClr val="FF0000"/>
                </a:solidFill>
              </a:rPr>
              <a:t>cores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HPC release of DryadLINQ requires Windows Server 2008</a:t>
            </a:r>
          </a:p>
          <a:p>
            <a:r>
              <a:rPr lang="en-US" dirty="0" smtClean="0"/>
              <a:t>Amazon does not provide this VM yet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GoGrid</a:t>
            </a:r>
            <a:r>
              <a:rPr lang="en-US" dirty="0" smtClean="0"/>
              <a:t> cloud provider</a:t>
            </a:r>
          </a:p>
          <a:p>
            <a:r>
              <a:rPr lang="en-US" dirty="0" smtClean="0"/>
              <a:t>Before Running Applications</a:t>
            </a:r>
          </a:p>
          <a:p>
            <a:pPr lvl="1"/>
            <a:r>
              <a:rPr lang="en-US" dirty="0" smtClean="0"/>
              <a:t>Create VM image with necessary software	</a:t>
            </a:r>
          </a:p>
          <a:p>
            <a:pPr lvl="2"/>
            <a:r>
              <a:rPr lang="en-US" dirty="0" smtClean="0"/>
              <a:t>E.g. NET framework</a:t>
            </a:r>
          </a:p>
          <a:p>
            <a:pPr lvl="1"/>
            <a:r>
              <a:rPr lang="en-US" dirty="0" smtClean="0"/>
              <a:t>Deploy a collection of images </a:t>
            </a:r>
            <a:r>
              <a:rPr lang="en-US" dirty="0" smtClean="0">
                <a:solidFill>
                  <a:srgbClr val="C00000"/>
                </a:solidFill>
              </a:rPr>
              <a:t>(one by one – a feature of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Configure IP addresses </a:t>
            </a:r>
            <a:r>
              <a:rPr lang="en-US" dirty="0" smtClean="0">
                <a:solidFill>
                  <a:srgbClr val="C00000"/>
                </a:solidFill>
              </a:rPr>
              <a:t>(requires login to individual nodes)</a:t>
            </a:r>
          </a:p>
          <a:p>
            <a:pPr lvl="1"/>
            <a:r>
              <a:rPr lang="en-US" dirty="0" smtClean="0"/>
              <a:t>Configure an HPC cluster</a:t>
            </a:r>
          </a:p>
          <a:p>
            <a:pPr lvl="1"/>
            <a:r>
              <a:rPr lang="en-US" dirty="0" smtClean="0"/>
              <a:t>Install DryadLINQ</a:t>
            </a:r>
          </a:p>
          <a:p>
            <a:pPr lvl="1"/>
            <a:r>
              <a:rPr lang="en-US" dirty="0" smtClean="0"/>
              <a:t>Copying data from “cloud storage”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0"/>
            <a:ext cx="647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002060"/>
                </a:solidFill>
              </a:rPr>
              <a:t>We configured a 32 node virtual cluster in </a:t>
            </a:r>
            <a:r>
              <a:rPr lang="en-US" sz="2400" b="1" dirty="0" err="1" smtClean="0">
                <a:solidFill>
                  <a:srgbClr val="002060"/>
                </a:solidFill>
              </a:rPr>
              <a:t>GoGrid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 contd..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820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CloudBurst</a:t>
            </a:r>
            <a:r>
              <a:rPr lang="en-US" dirty="0" smtClean="0"/>
              <a:t> and Kmeans did not run on cloud</a:t>
            </a:r>
          </a:p>
          <a:p>
            <a:r>
              <a:rPr lang="en-US" dirty="0" smtClean="0"/>
              <a:t>VMs were crashing/freezing even at data partitioning</a:t>
            </a:r>
          </a:p>
          <a:p>
            <a:pPr lvl="1"/>
            <a:r>
              <a:rPr lang="en-US" dirty="0" smtClean="0"/>
              <a:t>Communication and data accessing simply freeze VMs</a:t>
            </a:r>
          </a:p>
          <a:p>
            <a:pPr lvl="1"/>
            <a:r>
              <a:rPr lang="en-US" dirty="0" smtClean="0"/>
              <a:t>VMs become unreachable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expect some communication overhead, but the above observations are more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 related than to Cloud</a:t>
            </a:r>
          </a:p>
        </p:txBody>
      </p:sp>
      <p:pic>
        <p:nvPicPr>
          <p:cNvPr id="7170" name="Picture 2" descr="C:\Users\jaliya\Desktop\DryadOnCloud\CAP3-CloudvsBareme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838200"/>
            <a:ext cx="5029200" cy="3683358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143000"/>
            <a:ext cx="3352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CAP3 works on cloud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Used 32 CPU cores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100% utilization of virtual CPU cores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3 times more time in cloud than the bare-metal runs on different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Judy 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Jaliya  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Ekanayake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Thilina Gunarathne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 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Youl Choi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Ruan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Bae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Hui Li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Architecture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4953000"/>
            <a:ext cx="14798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Prepare for 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Viz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0" y="4953000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Initial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1000" y="41148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1828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600" y="2286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4290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1752600" y="1219200"/>
            <a:ext cx="1600200" cy="3657600"/>
            <a:chOff x="1752600" y="1219200"/>
            <a:chExt cx="1600200" cy="3657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8955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847850" y="3763609"/>
              <a:ext cx="762000" cy="457200"/>
              <a:chOff x="506" y="717"/>
              <a:chExt cx="790" cy="445"/>
            </a:xfrm>
          </p:grpSpPr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9"/>
            <p:cNvGrpSpPr>
              <a:grpSpLocks/>
            </p:cNvGrpSpPr>
            <p:nvPr/>
          </p:nvGrpSpPr>
          <p:grpSpPr bwMode="auto">
            <a:xfrm>
              <a:off x="1847850" y="1874072"/>
              <a:ext cx="762000" cy="457200"/>
              <a:chOff x="506" y="717"/>
              <a:chExt cx="790" cy="445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3581400" y="1219200"/>
            <a:ext cx="1600200" cy="3657600"/>
            <a:chOff x="3581400" y="1219200"/>
            <a:chExt cx="1600200" cy="3657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47243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03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07" name="Oval 206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05" name="Oval 204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oup 9"/>
            <p:cNvGrpSpPr>
              <a:grpSpLocks/>
            </p:cNvGrpSpPr>
            <p:nvPr/>
          </p:nvGrpSpPr>
          <p:grpSpPr bwMode="auto">
            <a:xfrm>
              <a:off x="3676650" y="3763610"/>
              <a:ext cx="762001" cy="457201"/>
              <a:chOff x="506" y="717"/>
              <a:chExt cx="790" cy="445"/>
            </a:xfrm>
          </p:grpSpPr>
          <p:sp>
            <p:nvSpPr>
              <p:cNvPr id="188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676650" y="1874073"/>
              <a:ext cx="762001" cy="457201"/>
              <a:chOff x="506" y="717"/>
              <a:chExt cx="790" cy="445"/>
            </a:xfrm>
          </p:grpSpPr>
          <p:sp>
            <p:nvSpPr>
              <p:cNvPr id="173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410200" y="1219200"/>
            <a:ext cx="1600200" cy="3657600"/>
            <a:chOff x="5410200" y="1219200"/>
            <a:chExt cx="1600200" cy="36576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65531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49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51" name="Oval 250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7" name="Group 9"/>
            <p:cNvGrpSpPr>
              <a:grpSpLocks/>
            </p:cNvGrpSpPr>
            <p:nvPr/>
          </p:nvGrpSpPr>
          <p:grpSpPr bwMode="auto">
            <a:xfrm>
              <a:off x="5505450" y="3763610"/>
              <a:ext cx="762001" cy="457201"/>
              <a:chOff x="506" y="717"/>
              <a:chExt cx="790" cy="445"/>
            </a:xfrm>
          </p:grpSpPr>
          <p:sp>
            <p:nvSpPr>
              <p:cNvPr id="234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9"/>
            <p:cNvGrpSpPr>
              <a:grpSpLocks/>
            </p:cNvGrpSpPr>
            <p:nvPr/>
          </p:nvGrpSpPr>
          <p:grpSpPr bwMode="auto">
            <a:xfrm>
              <a:off x="5505450" y="1874073"/>
              <a:ext cx="762001" cy="457201"/>
              <a:chOff x="506" y="717"/>
              <a:chExt cx="790" cy="445"/>
            </a:xfrm>
          </p:grpSpPr>
          <p:sp>
            <p:nvSpPr>
              <p:cNvPr id="219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7" name="TextBox 266"/>
          <p:cNvSpPr txBox="1"/>
          <p:nvPr/>
        </p:nvSpPr>
        <p:spPr>
          <a:xfrm>
            <a:off x="3810000" y="4953000"/>
            <a:ext cx="19415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Level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Such as 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PCA, Clustering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Correlations …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Maybe MPI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15200" y="2133600"/>
            <a:ext cx="15911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Visualization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User Portal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Heuristics at PLINQ </a:t>
            </a:r>
            <a:r>
              <a:rPr lang="en-US" dirty="0" smtClean="0">
                <a:solidFill>
                  <a:srgbClr val="C00000"/>
                </a:solidFill>
              </a:rPr>
              <a:t>(version 3.5) </a:t>
            </a:r>
            <a:r>
              <a:rPr lang="en-US" dirty="0" smtClean="0"/>
              <a:t>scheduler does not seem to work well for coarse grained tasks</a:t>
            </a:r>
          </a:p>
          <a:p>
            <a:r>
              <a:rPr lang="en-US" b="1" dirty="0" smtClean="0"/>
              <a:t>Workaround</a:t>
            </a:r>
          </a:p>
          <a:p>
            <a:pPr lvl="1"/>
            <a:r>
              <a:rPr lang="en-US" dirty="0" smtClean="0"/>
              <a:t>Use “Apply” instead of “Select”</a:t>
            </a:r>
          </a:p>
          <a:p>
            <a:pPr lvl="1"/>
            <a:r>
              <a:rPr lang="en-US" dirty="0" smtClean="0"/>
              <a:t>Apply allows iterating over the complete partition (“Select” allows accessing a single element only)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rgbClr val="C00000"/>
                </a:solidFill>
              </a:rPr>
              <a:t>multi-threaded</a:t>
            </a:r>
            <a:r>
              <a:rPr lang="en-US" dirty="0" smtClean="0"/>
              <a:t> program inside “Apply” (Ugly solution invoking processes!)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Bypass PLINQ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Scheduling of Tasks contd..</a:t>
            </a:r>
            <a:endParaRPr lang="en-US" sz="3600" dirty="0"/>
          </a:p>
        </p:txBody>
      </p:sp>
      <p:grpSp>
        <p:nvGrpSpPr>
          <p:cNvPr id="2" name="Group 8"/>
          <p:cNvGrpSpPr/>
          <p:nvPr/>
        </p:nvGrpSpPr>
        <p:grpSpPr>
          <a:xfrm>
            <a:off x="914400" y="685800"/>
            <a:ext cx="6147125" cy="476310"/>
            <a:chOff x="457200" y="1447800"/>
            <a:chExt cx="6147125" cy="476310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1447800"/>
              <a:ext cx="1447800" cy="457200"/>
              <a:chOff x="228600" y="4419600"/>
              <a:chExt cx="1447800" cy="4572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192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8600" y="4495800"/>
                <a:ext cx="992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Problem</a:t>
                </a:r>
                <a:endParaRPr lang="en-US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81200" y="1524000"/>
              <a:ext cx="462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PLINQ Scheduler and coarse grained tasks</a:t>
              </a:r>
              <a:endParaRPr lang="en-US" sz="2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1143000"/>
            <a:ext cx="7630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E.g. A data partition contains 16 records, 8 CPU cores in a node of MSR Cluster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We expect the scheduling of tasks to be as follows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9" name="Group 52"/>
          <p:cNvGrpSpPr/>
          <p:nvPr/>
        </p:nvGrpSpPr>
        <p:grpSpPr>
          <a:xfrm>
            <a:off x="762000" y="1828800"/>
            <a:ext cx="6771847" cy="1941731"/>
            <a:chOff x="685800" y="2209800"/>
            <a:chExt cx="6771847" cy="1941731"/>
          </a:xfrm>
        </p:grpSpPr>
        <p:sp>
          <p:nvSpPr>
            <p:cNvPr id="11" name="Right Arrow 10"/>
            <p:cNvSpPr/>
            <p:nvPr/>
          </p:nvSpPr>
          <p:spPr>
            <a:xfrm>
              <a:off x="11430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1430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1430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1430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143000" y="2895600"/>
              <a:ext cx="533400" cy="15240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143000" y="3048000"/>
              <a:ext cx="533400" cy="15240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143000" y="3200400"/>
              <a:ext cx="533400" cy="1524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143000" y="3352800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8288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8288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8288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8288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828800" y="2895600"/>
              <a:ext cx="533400" cy="15240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828800" y="3048000"/>
              <a:ext cx="533400" cy="15240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828800" y="3200400"/>
              <a:ext cx="533400" cy="1524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828800" y="3352800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19400" y="2514600"/>
              <a:ext cx="2356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X-ray tool shows this -&gt;</a:t>
              </a:r>
              <a:endParaRPr lang="en-US" dirty="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2578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2578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2578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2578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257800" y="2895600"/>
              <a:ext cx="533400" cy="15240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257800" y="3048000"/>
              <a:ext cx="533400" cy="15240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257800" y="3200400"/>
              <a:ext cx="533400" cy="1524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257800" y="3352800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9436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9436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9436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59436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6629400" y="2286000"/>
              <a:ext cx="533400" cy="15240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6629400" y="2438400"/>
              <a:ext cx="533400" cy="15240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629400" y="2590800"/>
              <a:ext cx="533400" cy="1524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6629400" y="2743200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221955" y="2673645"/>
              <a:ext cx="1297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 CPU cores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3505200"/>
              <a:ext cx="2352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      50%      50% </a:t>
              </a:r>
            </a:p>
            <a:p>
              <a:r>
                <a:rPr lang="en-US" dirty="0" smtClean="0"/>
                <a:t>utilization of CPU cores</a:t>
              </a:r>
              <a:endParaRPr lang="en-US" dirty="0"/>
            </a:p>
          </p:txBody>
        </p:sp>
      </p:grpSp>
      <p:grpSp>
        <p:nvGrpSpPr>
          <p:cNvPr id="40" name="Group 53"/>
          <p:cNvGrpSpPr/>
          <p:nvPr/>
        </p:nvGrpSpPr>
        <p:grpSpPr>
          <a:xfrm>
            <a:off x="838200" y="6172200"/>
            <a:ext cx="3180094" cy="457200"/>
            <a:chOff x="457200" y="1447800"/>
            <a:chExt cx="3180094" cy="457200"/>
          </a:xfrm>
        </p:grpSpPr>
        <p:grpSp>
          <p:nvGrpSpPr>
            <p:cNvPr id="41" name="Group 4"/>
            <p:cNvGrpSpPr/>
            <p:nvPr/>
          </p:nvGrpSpPr>
          <p:grpSpPr>
            <a:xfrm>
              <a:off x="457200" y="1447800"/>
              <a:ext cx="1447800" cy="457200"/>
              <a:chOff x="228600" y="4419600"/>
              <a:chExt cx="14478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2192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3</a:t>
                </a:r>
                <a:endParaRPr lang="en-US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8600" y="4495800"/>
                <a:ext cx="992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Problem</a:t>
                </a:r>
                <a:endParaRPr lang="en-US" b="1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981200" y="1524000"/>
              <a:ext cx="1656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Discussed Later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lotvizCapture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3850" y="52388"/>
            <a:ext cx="97917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Intensive </a:t>
            </a:r>
            <a:r>
              <a:rPr lang="en-US" sz="3600" dirty="0" smtClean="0"/>
              <a:t>Science </a:t>
            </a:r>
            <a:r>
              <a:rPr lang="en-US" sz="3600" dirty="0" smtClean="0"/>
              <a:t>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study computer system architecture and novel software technologies including </a:t>
            </a:r>
            <a:r>
              <a:rPr lang="en-US" dirty="0" err="1" smtClean="0"/>
              <a:t>MapReduce</a:t>
            </a:r>
            <a:r>
              <a:rPr lang="en-US" dirty="0" smtClean="0"/>
              <a:t> and Clouds.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stress study of data intensive biomedical applications in areas of </a:t>
            </a:r>
            <a:endParaRPr lang="en-US" dirty="0" smtClean="0"/>
          </a:p>
          <a:p>
            <a:pPr lvl="1"/>
            <a:r>
              <a:rPr lang="en-US" dirty="0" smtClean="0"/>
              <a:t>Expressed </a:t>
            </a:r>
            <a:r>
              <a:rPr lang="en-US" dirty="0" smtClean="0"/>
              <a:t>Sequence Tag (EST) sequence assembly using CAP3, </a:t>
            </a:r>
            <a:endParaRPr lang="en-US" dirty="0" smtClean="0"/>
          </a:p>
          <a:p>
            <a:pPr lvl="1"/>
            <a:r>
              <a:rPr lang="en-US" dirty="0" err="1" smtClean="0"/>
              <a:t>pairwise</a:t>
            </a:r>
            <a:r>
              <a:rPr lang="en-US" dirty="0" smtClean="0"/>
              <a:t> </a:t>
            </a:r>
            <a:r>
              <a:rPr lang="en-US" dirty="0" err="1" smtClean="0"/>
              <a:t>Alu</a:t>
            </a:r>
            <a:r>
              <a:rPr lang="en-US" dirty="0" smtClean="0"/>
              <a:t> sequence alignment using Smith Waterman dissimilarity, </a:t>
            </a:r>
            <a:endParaRPr lang="en-US" dirty="0" smtClean="0"/>
          </a:p>
          <a:p>
            <a:pPr lvl="1"/>
            <a:r>
              <a:rPr lang="en-US" dirty="0" smtClean="0"/>
              <a:t>correlating </a:t>
            </a:r>
            <a:r>
              <a:rPr lang="en-US" dirty="0" smtClean="0"/>
              <a:t>childhood obesity with environmental factors using various statistical analysis technologies, </a:t>
            </a:r>
            <a:endParaRPr lang="en-US" dirty="0" smtClean="0"/>
          </a:p>
          <a:p>
            <a:pPr lvl="1"/>
            <a:r>
              <a:rPr lang="en-US" dirty="0" smtClean="0"/>
              <a:t>mapping </a:t>
            </a:r>
            <a:r>
              <a:rPr lang="en-US" dirty="0" smtClean="0"/>
              <a:t>over 20 million entries in </a:t>
            </a:r>
            <a:r>
              <a:rPr lang="en-US" dirty="0" err="1" smtClean="0"/>
              <a:t>PubChem</a:t>
            </a:r>
            <a:r>
              <a:rPr lang="en-US" dirty="0" smtClean="0"/>
              <a:t> into two or three dimensions to aid selection of related chemicals for drug discovery.  </a:t>
            </a:r>
            <a:endParaRPr lang="en-US" dirty="0" smtClean="0"/>
          </a:p>
          <a:p>
            <a:r>
              <a:rPr lang="en-US" dirty="0" smtClean="0"/>
              <a:t>We develop a suite of high performance data mining tools to provide an end-to-end solution.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Deterministic </a:t>
            </a:r>
            <a:r>
              <a:rPr lang="en-US" dirty="0" smtClean="0"/>
              <a:t>Annealing Clustering, </a:t>
            </a:r>
            <a:endParaRPr lang="en-US" dirty="0" smtClean="0"/>
          </a:p>
          <a:p>
            <a:pPr lvl="1"/>
            <a:r>
              <a:rPr lang="en-US" dirty="0" err="1" smtClean="0"/>
              <a:t>Pairwise</a:t>
            </a:r>
            <a:r>
              <a:rPr lang="en-US" dirty="0" smtClean="0"/>
              <a:t> </a:t>
            </a:r>
            <a:r>
              <a:rPr lang="en-US" dirty="0" smtClean="0"/>
              <a:t>Clustering, MDS (Multi Dimensional Scaling), </a:t>
            </a:r>
            <a:endParaRPr lang="en-US" dirty="0" smtClean="0"/>
          </a:p>
          <a:p>
            <a:pPr lvl="1"/>
            <a:r>
              <a:rPr lang="en-US" dirty="0" smtClean="0"/>
              <a:t>GTM </a:t>
            </a:r>
            <a:r>
              <a:rPr lang="en-US" dirty="0" smtClean="0"/>
              <a:t>(Generative Topographic </a:t>
            </a:r>
            <a:r>
              <a:rPr lang="en-US" dirty="0" smtClean="0"/>
              <a:t>Mapping)</a:t>
            </a:r>
          </a:p>
          <a:p>
            <a:pPr lvl="1"/>
            <a:r>
              <a:rPr lang="en-US" dirty="0" err="1" smtClean="0"/>
              <a:t>Plotviz</a:t>
            </a:r>
            <a:r>
              <a:rPr lang="en-US" dirty="0" smtClean="0"/>
              <a:t> visualization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285" y="1554480"/>
            <a:ext cx="7446989" cy="3924717"/>
            <a:chOff x="840285" y="1554480"/>
            <a:chExt cx="7446989" cy="3924717"/>
          </a:xfrm>
        </p:grpSpPr>
        <p:grpSp>
          <p:nvGrpSpPr>
            <p:cNvPr id="3" name="Group 8"/>
            <p:cNvGrpSpPr/>
            <p:nvPr/>
          </p:nvGrpSpPr>
          <p:grpSpPr>
            <a:xfrm>
              <a:off x="1764792" y="1581912"/>
              <a:ext cx="685800" cy="381000"/>
              <a:chOff x="1078992" y="838200"/>
              <a:chExt cx="685800" cy="381000"/>
            </a:xfrm>
          </p:grpSpPr>
          <p:sp>
            <p:nvSpPr>
              <p:cNvPr id="119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5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4" name="Group 7"/>
            <p:cNvGrpSpPr/>
            <p:nvPr/>
          </p:nvGrpSpPr>
          <p:grpSpPr>
            <a:xfrm>
              <a:off x="1828800" y="2103120"/>
              <a:ext cx="579120" cy="381000"/>
              <a:chOff x="1143000" y="2057400"/>
              <a:chExt cx="579120" cy="381000"/>
            </a:xfrm>
          </p:grpSpPr>
          <p:sp>
            <p:nvSpPr>
              <p:cNvPr id="117" name="Flowchart: Multidocument 4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6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grpSp>
          <p:nvGrpSpPr>
            <p:cNvPr id="5" name="Group 8"/>
            <p:cNvGrpSpPr/>
            <p:nvPr/>
          </p:nvGrpSpPr>
          <p:grpSpPr>
            <a:xfrm>
              <a:off x="1752600" y="2633472"/>
              <a:ext cx="685800" cy="381000"/>
              <a:chOff x="1078992" y="838200"/>
              <a:chExt cx="685800" cy="381000"/>
            </a:xfrm>
          </p:grpSpPr>
          <p:sp>
            <p:nvSpPr>
              <p:cNvPr id="115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6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1816608" y="3136392"/>
              <a:ext cx="579120" cy="381000"/>
              <a:chOff x="1143000" y="2057400"/>
              <a:chExt cx="579120" cy="381000"/>
            </a:xfrm>
          </p:grpSpPr>
          <p:sp>
            <p:nvSpPr>
              <p:cNvPr id="113" name="Flowchart: Multidocument 13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4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>
              <a:off x="1752600" y="3639312"/>
              <a:ext cx="685800" cy="381000"/>
              <a:chOff x="1078992" y="838200"/>
              <a:chExt cx="685800" cy="381000"/>
            </a:xfrm>
          </p:grpSpPr>
          <p:sp>
            <p:nvSpPr>
              <p:cNvPr id="111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16608" y="4160520"/>
              <a:ext cx="579120" cy="381000"/>
              <a:chOff x="1143000" y="2057400"/>
              <a:chExt cx="579120" cy="381000"/>
            </a:xfrm>
          </p:grpSpPr>
          <p:sp>
            <p:nvSpPr>
              <p:cNvPr id="109" name="Flowchart: Multidocument 108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505200" y="1581912"/>
              <a:ext cx="685800" cy="381000"/>
              <a:chOff x="1078992" y="838200"/>
              <a:chExt cx="685800" cy="381000"/>
            </a:xfrm>
          </p:grpSpPr>
          <p:sp>
            <p:nvSpPr>
              <p:cNvPr id="107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5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3581400" y="2103120"/>
              <a:ext cx="579120" cy="381000"/>
              <a:chOff x="1143000" y="2057400"/>
              <a:chExt cx="579120" cy="381000"/>
            </a:xfrm>
          </p:grpSpPr>
          <p:sp>
            <p:nvSpPr>
              <p:cNvPr id="105" name="Flowchart: Multidocument 4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6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grpSp>
          <p:nvGrpSpPr>
            <p:cNvPr id="11" name="Group 8"/>
            <p:cNvGrpSpPr/>
            <p:nvPr/>
          </p:nvGrpSpPr>
          <p:grpSpPr>
            <a:xfrm>
              <a:off x="3505200" y="2642616"/>
              <a:ext cx="685800" cy="381000"/>
              <a:chOff x="1078992" y="838200"/>
              <a:chExt cx="685800" cy="381000"/>
            </a:xfrm>
          </p:grpSpPr>
          <p:sp>
            <p:nvSpPr>
              <p:cNvPr id="103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12" name="Group 7"/>
            <p:cNvGrpSpPr/>
            <p:nvPr/>
          </p:nvGrpSpPr>
          <p:grpSpPr>
            <a:xfrm>
              <a:off x="3581400" y="3145536"/>
              <a:ext cx="579120" cy="381000"/>
              <a:chOff x="1143000" y="2057400"/>
              <a:chExt cx="579120" cy="381000"/>
            </a:xfrm>
          </p:grpSpPr>
          <p:sp>
            <p:nvSpPr>
              <p:cNvPr id="101" name="Flowchart: Multidocument 100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grpSp>
          <p:nvGrpSpPr>
            <p:cNvPr id="13" name="Group 8"/>
            <p:cNvGrpSpPr/>
            <p:nvPr/>
          </p:nvGrpSpPr>
          <p:grpSpPr>
            <a:xfrm>
              <a:off x="3505200" y="3648456"/>
              <a:ext cx="685800" cy="381000"/>
              <a:chOff x="1078992" y="838200"/>
              <a:chExt cx="685800" cy="381000"/>
            </a:xfrm>
          </p:grpSpPr>
          <p:sp>
            <p:nvSpPr>
              <p:cNvPr id="99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14" name="Group 31"/>
            <p:cNvGrpSpPr/>
            <p:nvPr/>
          </p:nvGrpSpPr>
          <p:grpSpPr>
            <a:xfrm>
              <a:off x="3581400" y="4169664"/>
              <a:ext cx="579120" cy="381000"/>
              <a:chOff x="1143000" y="2057400"/>
              <a:chExt cx="579120" cy="381000"/>
            </a:xfrm>
          </p:grpSpPr>
          <p:sp>
            <p:nvSpPr>
              <p:cNvPr id="97" name="Flowchart: Multidocument 96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346192" y="1581912"/>
              <a:ext cx="685800" cy="381000"/>
              <a:chOff x="1078992" y="838200"/>
              <a:chExt cx="685800" cy="381000"/>
            </a:xfrm>
          </p:grpSpPr>
          <p:sp>
            <p:nvSpPr>
              <p:cNvPr id="95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5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16" name="Group 7"/>
            <p:cNvGrpSpPr/>
            <p:nvPr/>
          </p:nvGrpSpPr>
          <p:grpSpPr>
            <a:xfrm>
              <a:off x="5410200" y="2103120"/>
              <a:ext cx="579120" cy="381000"/>
              <a:chOff x="1143000" y="2057400"/>
              <a:chExt cx="579120" cy="381000"/>
            </a:xfrm>
          </p:grpSpPr>
          <p:sp>
            <p:nvSpPr>
              <p:cNvPr id="93" name="Flowchart: Multidocument 4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6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grpSp>
          <p:nvGrpSpPr>
            <p:cNvPr id="17" name="Group 8"/>
            <p:cNvGrpSpPr/>
            <p:nvPr/>
          </p:nvGrpSpPr>
          <p:grpSpPr>
            <a:xfrm>
              <a:off x="5334000" y="2642616"/>
              <a:ext cx="685800" cy="381000"/>
              <a:chOff x="1078992" y="838200"/>
              <a:chExt cx="685800" cy="381000"/>
            </a:xfrm>
          </p:grpSpPr>
          <p:sp>
            <p:nvSpPr>
              <p:cNvPr id="91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18" name="Group 7"/>
            <p:cNvGrpSpPr/>
            <p:nvPr/>
          </p:nvGrpSpPr>
          <p:grpSpPr>
            <a:xfrm>
              <a:off x="5398008" y="3145536"/>
              <a:ext cx="579120" cy="381000"/>
              <a:chOff x="1143000" y="2057400"/>
              <a:chExt cx="579120" cy="381000"/>
            </a:xfrm>
          </p:grpSpPr>
          <p:sp>
            <p:nvSpPr>
              <p:cNvPr id="89" name="Flowchart: Multidocument 88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grpSp>
          <p:nvGrpSpPr>
            <p:cNvPr id="19" name="Group 8"/>
            <p:cNvGrpSpPr/>
            <p:nvPr/>
          </p:nvGrpSpPr>
          <p:grpSpPr>
            <a:xfrm>
              <a:off x="5334000" y="3657600"/>
              <a:ext cx="685800" cy="381000"/>
              <a:chOff x="1078992" y="838200"/>
              <a:chExt cx="685800" cy="381000"/>
            </a:xfrm>
          </p:grpSpPr>
          <p:sp>
            <p:nvSpPr>
              <p:cNvPr id="87" name="Flowchart: Magnetic Disk 3"/>
              <p:cNvSpPr/>
              <p:nvPr/>
            </p:nvSpPr>
            <p:spPr>
              <a:xfrm>
                <a:off x="1143000" y="838200"/>
                <a:ext cx="533400" cy="381000"/>
              </a:xfrm>
              <a:prstGeom prst="flowChartMagneticDisk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078992" y="960120"/>
                <a:ext cx="685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Database</a:t>
                </a:r>
                <a:endParaRPr lang="en-US" sz="1000" dirty="0"/>
              </a:p>
            </p:txBody>
          </p:sp>
        </p:grpSp>
        <p:grpSp>
          <p:nvGrpSpPr>
            <p:cNvPr id="20" name="Group 50"/>
            <p:cNvGrpSpPr/>
            <p:nvPr/>
          </p:nvGrpSpPr>
          <p:grpSpPr>
            <a:xfrm>
              <a:off x="5398008" y="4178808"/>
              <a:ext cx="579120" cy="381000"/>
              <a:chOff x="1143000" y="2057400"/>
              <a:chExt cx="579120" cy="381000"/>
            </a:xfrm>
          </p:grpSpPr>
          <p:sp>
            <p:nvSpPr>
              <p:cNvPr id="85" name="Flowchart: Multidocument 84"/>
              <p:cNvSpPr/>
              <p:nvPr/>
            </p:nvSpPr>
            <p:spPr>
              <a:xfrm>
                <a:off x="1143000" y="2057400"/>
                <a:ext cx="533400" cy="38100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188720" y="2133600"/>
                <a:ext cx="533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Files</a:t>
                </a:r>
                <a:endParaRPr lang="en-US" sz="1000" dirty="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2743200" y="1554480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43200" y="2075688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743200" y="2609088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43200" y="3108960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743200" y="3614928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743200" y="4133088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84192" y="1554480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81144" y="2075688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75048" y="2615184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72000" y="3118104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72000" y="3621024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572000" y="4142232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endCxn id="21" idx="2"/>
            </p:cNvCxnSpPr>
            <p:nvPr/>
          </p:nvCxnSpPr>
          <p:spPr>
            <a:xfrm>
              <a:off x="2362200" y="1772412"/>
              <a:ext cx="381000" cy="1524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2" idx="2"/>
            </p:cNvCxnSpPr>
            <p:nvPr/>
          </p:nvCxnSpPr>
          <p:spPr>
            <a:xfrm>
              <a:off x="2362200" y="2293620"/>
              <a:ext cx="381000" cy="15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23" idx="2"/>
            </p:cNvCxnSpPr>
            <p:nvPr/>
          </p:nvCxnSpPr>
          <p:spPr>
            <a:xfrm>
              <a:off x="2350008" y="2823972"/>
              <a:ext cx="393192" cy="45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24" idx="2"/>
            </p:cNvCxnSpPr>
            <p:nvPr/>
          </p:nvCxnSpPr>
          <p:spPr>
            <a:xfrm>
              <a:off x="2350008" y="3326892"/>
              <a:ext cx="393192" cy="15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1" idx="4"/>
              <a:endCxn id="25" idx="2"/>
            </p:cNvCxnSpPr>
            <p:nvPr/>
          </p:nvCxnSpPr>
          <p:spPr>
            <a:xfrm>
              <a:off x="2350008" y="3829812"/>
              <a:ext cx="393192" cy="45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9" idx="3"/>
              <a:endCxn id="26" idx="2"/>
            </p:cNvCxnSpPr>
            <p:nvPr/>
          </p:nvCxnSpPr>
          <p:spPr>
            <a:xfrm>
              <a:off x="2350008" y="4351020"/>
              <a:ext cx="393192" cy="152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07" idx="2"/>
            </p:cNvCxnSpPr>
            <p:nvPr/>
          </p:nvCxnSpPr>
          <p:spPr>
            <a:xfrm flipV="1">
              <a:off x="3182112" y="1772412"/>
              <a:ext cx="387096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2" idx="6"/>
              <a:endCxn id="105" idx="1"/>
            </p:cNvCxnSpPr>
            <p:nvPr/>
          </p:nvCxnSpPr>
          <p:spPr>
            <a:xfrm flipV="1">
              <a:off x="3182112" y="2293620"/>
              <a:ext cx="399288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3" idx="6"/>
              <a:endCxn id="103" idx="2"/>
            </p:cNvCxnSpPr>
            <p:nvPr/>
          </p:nvCxnSpPr>
          <p:spPr>
            <a:xfrm>
              <a:off x="3182112" y="2828544"/>
              <a:ext cx="387096" cy="457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4" idx="6"/>
              <a:endCxn id="101" idx="1"/>
            </p:cNvCxnSpPr>
            <p:nvPr/>
          </p:nvCxnSpPr>
          <p:spPr>
            <a:xfrm>
              <a:off x="3182112" y="3328416"/>
              <a:ext cx="399288" cy="762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" idx="6"/>
              <a:endCxn id="99" idx="2"/>
            </p:cNvCxnSpPr>
            <p:nvPr/>
          </p:nvCxnSpPr>
          <p:spPr>
            <a:xfrm>
              <a:off x="3182112" y="3834384"/>
              <a:ext cx="387096" cy="457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6" idx="6"/>
              <a:endCxn id="97" idx="1"/>
            </p:cNvCxnSpPr>
            <p:nvPr/>
          </p:nvCxnSpPr>
          <p:spPr>
            <a:xfrm>
              <a:off x="3182112" y="4352544"/>
              <a:ext cx="399288" cy="762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07" idx="4"/>
              <a:endCxn id="27" idx="2"/>
            </p:cNvCxnSpPr>
            <p:nvPr/>
          </p:nvCxnSpPr>
          <p:spPr>
            <a:xfrm>
              <a:off x="4102608" y="1772412"/>
              <a:ext cx="481584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5" idx="3"/>
              <a:endCxn id="28" idx="2"/>
            </p:cNvCxnSpPr>
            <p:nvPr/>
          </p:nvCxnSpPr>
          <p:spPr>
            <a:xfrm>
              <a:off x="4114800" y="2293620"/>
              <a:ext cx="466344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03" idx="4"/>
              <a:endCxn id="29" idx="2"/>
            </p:cNvCxnSpPr>
            <p:nvPr/>
          </p:nvCxnSpPr>
          <p:spPr>
            <a:xfrm>
              <a:off x="4102608" y="2833116"/>
              <a:ext cx="472440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01" idx="3"/>
              <a:endCxn id="30" idx="2"/>
            </p:cNvCxnSpPr>
            <p:nvPr/>
          </p:nvCxnSpPr>
          <p:spPr>
            <a:xfrm>
              <a:off x="4114800" y="3336036"/>
              <a:ext cx="457200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99" idx="4"/>
              <a:endCxn id="31" idx="2"/>
            </p:cNvCxnSpPr>
            <p:nvPr/>
          </p:nvCxnSpPr>
          <p:spPr>
            <a:xfrm>
              <a:off x="4102608" y="3838956"/>
              <a:ext cx="469392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97" idx="3"/>
              <a:endCxn id="32" idx="2"/>
            </p:cNvCxnSpPr>
            <p:nvPr/>
          </p:nvCxnSpPr>
          <p:spPr>
            <a:xfrm>
              <a:off x="4114800" y="4360164"/>
              <a:ext cx="457200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7" idx="6"/>
              <a:endCxn id="95" idx="2"/>
            </p:cNvCxnSpPr>
            <p:nvPr/>
          </p:nvCxnSpPr>
          <p:spPr>
            <a:xfrm flipV="1">
              <a:off x="5023104" y="1772412"/>
              <a:ext cx="387096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8" idx="6"/>
              <a:endCxn id="93" idx="1"/>
            </p:cNvCxnSpPr>
            <p:nvPr/>
          </p:nvCxnSpPr>
          <p:spPr>
            <a:xfrm flipV="1">
              <a:off x="5020056" y="2293620"/>
              <a:ext cx="390144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9" idx="6"/>
              <a:endCxn id="91" idx="2"/>
            </p:cNvCxnSpPr>
            <p:nvPr/>
          </p:nvCxnSpPr>
          <p:spPr>
            <a:xfrm flipV="1">
              <a:off x="5013960" y="2833116"/>
              <a:ext cx="384048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0" idx="6"/>
              <a:endCxn id="89" idx="1"/>
            </p:cNvCxnSpPr>
            <p:nvPr/>
          </p:nvCxnSpPr>
          <p:spPr>
            <a:xfrm flipV="1">
              <a:off x="5010912" y="3336036"/>
              <a:ext cx="387096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1" idx="6"/>
              <a:endCxn id="87" idx="2"/>
            </p:cNvCxnSpPr>
            <p:nvPr/>
          </p:nvCxnSpPr>
          <p:spPr>
            <a:xfrm>
              <a:off x="5010912" y="3840480"/>
              <a:ext cx="387096" cy="762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2" idx="6"/>
              <a:endCxn id="85" idx="1"/>
            </p:cNvCxnSpPr>
            <p:nvPr/>
          </p:nvCxnSpPr>
          <p:spPr>
            <a:xfrm>
              <a:off x="5010912" y="4361688"/>
              <a:ext cx="387096" cy="762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438400" y="4643735"/>
              <a:ext cx="101341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Initial</a:t>
              </a:r>
              <a:br>
                <a:rPr lang="en-US" sz="12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Processing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1400" y="4648200"/>
              <a:ext cx="24384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Higher Level Processing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(e.g. R, PCA, Clustering 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Correlations)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maybe MPI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96000" y="4648200"/>
              <a:ext cx="1143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Prepare for Visualization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(e.g. MDS)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990600" y="3581400"/>
              <a:ext cx="838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40285" y="2209800"/>
              <a:ext cx="1064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Instruments</a:t>
              </a:r>
              <a:br>
                <a:rPr lang="en-US" sz="12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User Data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14400" y="2560320"/>
              <a:ext cx="9144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066938" y="3276600"/>
              <a:ext cx="60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Users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412992" y="1554480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409944" y="2075688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403848" y="2606040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400800" y="3108960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400800" y="3611880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400800" y="4151376"/>
              <a:ext cx="438912" cy="43891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>
              <a:stCxn id="87" idx="4"/>
              <a:endCxn id="67" idx="2"/>
            </p:cNvCxnSpPr>
            <p:nvPr/>
          </p:nvCxnSpPr>
          <p:spPr>
            <a:xfrm flipV="1">
              <a:off x="5931408" y="3328416"/>
              <a:ext cx="469392" cy="51968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9" idx="3"/>
              <a:endCxn id="66" idx="2"/>
            </p:cNvCxnSpPr>
            <p:nvPr/>
          </p:nvCxnSpPr>
          <p:spPr>
            <a:xfrm flipV="1">
              <a:off x="5931408" y="2825496"/>
              <a:ext cx="472440" cy="51054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91" idx="4"/>
              <a:endCxn id="68" idx="2"/>
            </p:cNvCxnSpPr>
            <p:nvPr/>
          </p:nvCxnSpPr>
          <p:spPr>
            <a:xfrm>
              <a:off x="5931408" y="2833116"/>
              <a:ext cx="469392" cy="99822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85" idx="3"/>
              <a:endCxn id="69" idx="2"/>
            </p:cNvCxnSpPr>
            <p:nvPr/>
          </p:nvCxnSpPr>
          <p:spPr>
            <a:xfrm>
              <a:off x="5931408" y="4369308"/>
              <a:ext cx="469392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95" idx="4"/>
              <a:endCxn id="64" idx="2"/>
            </p:cNvCxnSpPr>
            <p:nvPr/>
          </p:nvCxnSpPr>
          <p:spPr>
            <a:xfrm>
              <a:off x="5943600" y="1772412"/>
              <a:ext cx="469392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93" idx="3"/>
              <a:endCxn id="65" idx="2"/>
            </p:cNvCxnSpPr>
            <p:nvPr/>
          </p:nvCxnSpPr>
          <p:spPr>
            <a:xfrm>
              <a:off x="5943600" y="2293620"/>
              <a:ext cx="466344" cy="1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98"/>
            <p:cNvGrpSpPr/>
            <p:nvPr/>
          </p:nvGrpSpPr>
          <p:grpSpPr>
            <a:xfrm>
              <a:off x="7162800" y="2057400"/>
              <a:ext cx="1124474" cy="1676400"/>
              <a:chOff x="7607808" y="2133600"/>
              <a:chExt cx="1124474" cy="1676400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7607808" y="2590800"/>
                <a:ext cx="11244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Visualization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User Portal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Knowledge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Discovery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620000" y="2133600"/>
                <a:ext cx="1066800" cy="16764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Arrow Connector 76"/>
            <p:cNvCxnSpPr>
              <a:stCxn id="64" idx="6"/>
            </p:cNvCxnSpPr>
            <p:nvPr/>
          </p:nvCxnSpPr>
          <p:spPr>
            <a:xfrm>
              <a:off x="6851904" y="1773936"/>
              <a:ext cx="381000" cy="7406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5" idx="6"/>
            </p:cNvCxnSpPr>
            <p:nvPr/>
          </p:nvCxnSpPr>
          <p:spPr>
            <a:xfrm>
              <a:off x="6848856" y="2295144"/>
              <a:ext cx="320040" cy="44805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6" idx="6"/>
              <a:endCxn id="83" idx="1"/>
            </p:cNvCxnSpPr>
            <p:nvPr/>
          </p:nvCxnSpPr>
          <p:spPr>
            <a:xfrm>
              <a:off x="6842760" y="2825496"/>
              <a:ext cx="320040" cy="10460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7" idx="6"/>
            </p:cNvCxnSpPr>
            <p:nvPr/>
          </p:nvCxnSpPr>
          <p:spPr>
            <a:xfrm flipV="1">
              <a:off x="6839712" y="3124200"/>
              <a:ext cx="338328" cy="20421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8" idx="6"/>
            </p:cNvCxnSpPr>
            <p:nvPr/>
          </p:nvCxnSpPr>
          <p:spPr>
            <a:xfrm flipV="1">
              <a:off x="6839712" y="3276600"/>
              <a:ext cx="384048" cy="5547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9" idx="6"/>
              <a:endCxn id="84" idx="3"/>
            </p:cNvCxnSpPr>
            <p:nvPr/>
          </p:nvCxnSpPr>
          <p:spPr>
            <a:xfrm flipV="1">
              <a:off x="6839712" y="3488297"/>
              <a:ext cx="491509" cy="88253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itle 70"/>
          <p:cNvSpPr txBox="1">
            <a:spLocks/>
          </p:cNvSpPr>
          <p:nvPr/>
        </p:nvSpPr>
        <p:spPr>
          <a:xfrm>
            <a:off x="1524000" y="381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Intensive Architecture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Initial Clustering of 16sRNA Sequences </a:t>
            </a:r>
            <a:endParaRPr lang="en-US" sz="2400" dirty="0"/>
          </a:p>
        </p:txBody>
      </p:sp>
      <p:pic>
        <p:nvPicPr>
          <p:cNvPr id="6" name="Picture 5" descr="MG30000-17cluster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6140669" cy="51567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SManxcat-Labels-R1-MC30000_2_5-M10-C1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6009462" cy="533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3000" y="655638"/>
            <a:ext cx="7086600" cy="7159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Hierarchical Clustering of subgroups of 16sRNA Sequences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WeightedPatientMDSEnvPC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6934200" cy="5220389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5638800"/>
            <a:ext cx="5867400" cy="1066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MDS of 635 Census Blocks with 97 Environmental Properties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Shows expected Correlation with Principal Component – color varies from greenish to reddish as projection of leading eigenvector changes value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Ten color bins used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838200" y="838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Correlating </a:t>
            </a:r>
            <a:r>
              <a:rPr lang="en-US" sz="2400" dirty="0" smtClean="0"/>
              <a:t>Childhood obesity with environmental factors </a:t>
            </a:r>
            <a:r>
              <a:rPr lang="en-US" sz="2400" dirty="0" smtClean="0"/>
              <a:t> </a:t>
            </a:r>
            <a:endParaRPr lang="en-US" sz="2400" dirty="0" smtClean="0"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611868"/>
            <a:ext cx="6500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Apply MDS to Patient Record Data and correlation to GIS properties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10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Features of our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26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Initially we will make key capabilities available as services that we eventually be implemented on virtual clusters (clouds) to address very large problems</a:t>
            </a:r>
          </a:p>
          <a:p>
            <a:pPr lvl="1"/>
            <a:r>
              <a:rPr lang="en-US" sz="2000" dirty="0" smtClean="0"/>
              <a:t>Basic Pairwise dissimilarity calculations</a:t>
            </a:r>
          </a:p>
          <a:p>
            <a:pPr lvl="1"/>
            <a:r>
              <a:rPr lang="en-US" sz="2000" dirty="0" smtClean="0"/>
              <a:t>R (done already by us and others)</a:t>
            </a:r>
          </a:p>
          <a:p>
            <a:pPr lvl="1"/>
            <a:r>
              <a:rPr lang="en-US" sz="2000" dirty="0" smtClean="0"/>
              <a:t>MDS in various forms</a:t>
            </a:r>
          </a:p>
          <a:p>
            <a:pPr lvl="1"/>
            <a:r>
              <a:rPr lang="en-US" sz="2000" dirty="0" smtClean="0"/>
              <a:t>Vector and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Deterministic annealing clustering</a:t>
            </a:r>
          </a:p>
          <a:p>
            <a:r>
              <a:rPr lang="en-US" sz="2000" dirty="0" smtClean="0"/>
              <a:t>Point viewer (</a:t>
            </a:r>
            <a:r>
              <a:rPr lang="en-US" sz="2000" dirty="0" err="1" smtClean="0"/>
              <a:t>Plotviz</a:t>
            </a:r>
            <a:r>
              <a:rPr lang="en-US" sz="2000" dirty="0" smtClean="0"/>
              <a:t>) either as download (to Windows!) or as  a Web service</a:t>
            </a:r>
          </a:p>
          <a:p>
            <a:r>
              <a:rPr lang="en-US" sz="2000" dirty="0" smtClean="0"/>
              <a:t>Note all our code written in C# (high performance managed code) and runs on Microsoft HPCS 2008 (with Dryad extensions)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"/>
            <a:ext cx="6629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Cloud Computing: Infrastructure and Runtimes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computations. 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, Microsoft Dryad, and others </a:t>
            </a:r>
          </a:p>
          <a:p>
            <a:pPr lvl="1"/>
            <a:r>
              <a:rPr lang="en-US" sz="2400" dirty="0" smtClean="0"/>
              <a:t>Designed for information retrieval but are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dirty="0" smtClean="0"/>
              <a:t>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15912</TotalTime>
  <Words>1251</Words>
  <Application>Microsoft Office PowerPoint</Application>
  <PresentationFormat>On-screen Show (4:3)</PresentationFormat>
  <Paragraphs>278</Paragraphs>
  <Slides>22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2_Office Theme</vt:lpstr>
      <vt:lpstr>Data Intensive Biomedical Computing Systems</vt:lpstr>
      <vt:lpstr>Slide 2</vt:lpstr>
      <vt:lpstr>Data Intensive Science Applications</vt:lpstr>
      <vt:lpstr>Slide 4</vt:lpstr>
      <vt:lpstr>Initial Clustering of 16sRNA Sequences </vt:lpstr>
      <vt:lpstr>Slide 6</vt:lpstr>
      <vt:lpstr>Correlating Childhood obesity with environmental factors  </vt:lpstr>
      <vt:lpstr>Key Features of our Approach</vt:lpstr>
      <vt:lpstr>Cloud Computing: Infrastructure and Runtimes</vt:lpstr>
      <vt:lpstr>Pairwise Distances – ALU Sequencing</vt:lpstr>
      <vt:lpstr>Applications &amp; Different Interconnection Patterns</vt:lpstr>
      <vt:lpstr>MPI on Clouds  Parallel Wave Equation Solver</vt:lpstr>
      <vt:lpstr>Dryad versus MPI for Smith Waterman</vt:lpstr>
      <vt:lpstr>Dryad versus MPI for Smith Waterman</vt:lpstr>
      <vt:lpstr>Slide 15</vt:lpstr>
      <vt:lpstr>Slide 16</vt:lpstr>
      <vt:lpstr>Scheduling of Tasks</vt:lpstr>
      <vt:lpstr>DryadLINQ on Cloud</vt:lpstr>
      <vt:lpstr>DryadLINQ on Cloud contd..</vt:lpstr>
      <vt:lpstr>Data Intensive Architecture</vt:lpstr>
      <vt:lpstr>Scheduling of Tasks contd..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Judy Qiu</cp:lastModifiedBy>
  <cp:revision>791</cp:revision>
  <dcterms:created xsi:type="dcterms:W3CDTF">2009-02-17T15:34:47Z</dcterms:created>
  <dcterms:modified xsi:type="dcterms:W3CDTF">2009-09-29T21:25:15Z</dcterms:modified>
</cp:coreProperties>
</file>