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56" r:id="rId3"/>
    <p:sldId id="286" r:id="rId4"/>
    <p:sldId id="257" r:id="rId5"/>
    <p:sldId id="264" r:id="rId6"/>
    <p:sldId id="266" r:id="rId7"/>
    <p:sldId id="267" r:id="rId8"/>
    <p:sldId id="291" r:id="rId9"/>
    <p:sldId id="299" r:id="rId10"/>
    <p:sldId id="301" r:id="rId11"/>
    <p:sldId id="300" r:id="rId12"/>
    <p:sldId id="275" r:id="rId13"/>
    <p:sldId id="271" r:id="rId14"/>
    <p:sldId id="302" r:id="rId15"/>
    <p:sldId id="292" r:id="rId16"/>
    <p:sldId id="295" r:id="rId17"/>
    <p:sldId id="297" r:id="rId18"/>
    <p:sldId id="304" r:id="rId19"/>
    <p:sldId id="305" r:id="rId20"/>
    <p:sldId id="306" r:id="rId21"/>
    <p:sldId id="307" r:id="rId22"/>
    <p:sldId id="278" r:id="rId23"/>
    <p:sldId id="284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900"/>
    <a:srgbClr val="FFFF66"/>
    <a:srgbClr val="FFFF00"/>
    <a:srgbClr val="FF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2" autoAdjust="0"/>
    <p:restoredTop sz="93374" autoAdjust="0"/>
  </p:normalViewPr>
  <p:slideViewPr>
    <p:cSldViewPr>
      <p:cViewPr>
        <p:scale>
          <a:sx n="90" d="100"/>
          <a:sy n="90" d="100"/>
        </p:scale>
        <p:origin x="-64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angbj\Desktop\Twister-MDS%20performance%20result%20after%20improvem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Twister-MDS</a:t>
            </a:r>
            <a:r>
              <a:rPr lang="en-US" baseline="0" dirty="0">
                <a:solidFill>
                  <a:srgbClr val="00B050"/>
                </a:solidFill>
              </a:rPr>
              <a:t> Execution Time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100 iterations, 40 nodes, under different input data sizes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Original Execution Time (1 broker only)</c:v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(Sheet3!$A$1,Sheet3!$A$4,Sheet3!$A$9,Sheet3!$A$12)</c:f>
              <c:numCache>
                <c:formatCode>General</c:formatCode>
                <c:ptCount val="4"/>
                <c:pt idx="0">
                  <c:v>38400</c:v>
                </c:pt>
                <c:pt idx="1">
                  <c:v>51200</c:v>
                </c:pt>
                <c:pt idx="2">
                  <c:v>76800</c:v>
                </c:pt>
                <c:pt idx="3">
                  <c:v>102400</c:v>
                </c:pt>
              </c:numCache>
            </c:numRef>
          </c:cat>
          <c:val>
            <c:numRef>
              <c:f>Sheet3!$A$40:$A$43</c:f>
              <c:numCache>
                <c:formatCode>0.000</c:formatCode>
                <c:ptCount val="4"/>
                <c:pt idx="0">
                  <c:v>189.28800000000001</c:v>
                </c:pt>
                <c:pt idx="1">
                  <c:v>359.625</c:v>
                </c:pt>
                <c:pt idx="2">
                  <c:v>816.36400000000003</c:v>
                </c:pt>
                <c:pt idx="3">
                  <c:v>1508.4870000000001</c:v>
                </c:pt>
              </c:numCache>
            </c:numRef>
          </c:val>
        </c:ser>
        <c:ser>
          <c:idx val="1"/>
          <c:order val="1"/>
          <c:tx>
            <c:v>Current Execution Time (7 brokers, the best broker number)</c:v>
          </c:tx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(Sheet3!$A$1,Sheet3!$A$4,Sheet3!$A$9,Sheet3!$A$12)</c:f>
              <c:numCache>
                <c:formatCode>General</c:formatCode>
                <c:ptCount val="4"/>
                <c:pt idx="0">
                  <c:v>38400</c:v>
                </c:pt>
                <c:pt idx="1">
                  <c:v>51200</c:v>
                </c:pt>
                <c:pt idx="2">
                  <c:v>76800</c:v>
                </c:pt>
                <c:pt idx="3">
                  <c:v>102400</c:v>
                </c:pt>
              </c:numCache>
            </c:numRef>
          </c:cat>
          <c:val>
            <c:numRef>
              <c:f>Sheet3!$B$40:$B$43</c:f>
              <c:numCache>
                <c:formatCode>0.000</c:formatCode>
                <c:ptCount val="4"/>
                <c:pt idx="0">
                  <c:v>148.80500000000001</c:v>
                </c:pt>
                <c:pt idx="1">
                  <c:v>303.43200000000002</c:v>
                </c:pt>
                <c:pt idx="2">
                  <c:v>737.07299999999998</c:v>
                </c:pt>
                <c:pt idx="3">
                  <c:v>1404.431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858880"/>
        <c:axId val="143464064"/>
      </c:barChart>
      <c:catAx>
        <c:axId val="4485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Data Points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464064"/>
        <c:crosses val="autoZero"/>
        <c:auto val="1"/>
        <c:lblAlgn val="ctr"/>
        <c:lblOffset val="100"/>
        <c:noMultiLvlLbl val="0"/>
      </c:catAx>
      <c:valAx>
        <c:axId val="143464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Total</a:t>
                </a:r>
                <a:r>
                  <a:rPr lang="en-US" baseline="0" dirty="0"/>
                  <a:t> Execution Time (Seconds)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44858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DD33-B7F5-4459-9158-1219F5464B2E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2E7C-EC1E-402E-B503-5E997569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0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KMeans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iterative </a:t>
            </a:r>
            <a:r>
              <a:rPr kumimoji="0" lang="en-US" sz="120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MapReduce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performance.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16 Azure Small instances,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6 iterations,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8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to 48 million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20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-D </a:t>
            </a:r>
            <a: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data points.</a:t>
            </a:r>
            <a:br>
              <a:rPr kumimoji="0" lang="en-US" sz="1200" i="0" u="none" strike="noStrike" kern="1200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</a:t>
            </a:r>
            <a:r>
              <a:rPr kumimoji="0" lang="en-US" sz="120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Performance 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with and without data caching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.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b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en-US" sz="1200" b="1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Right</a:t>
            </a:r>
            <a:r>
              <a:rPr lang="en-US" sz="1200" kern="1200" dirty="0" smtClean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: Speedup obtained from using the data cache</a:t>
            </a:r>
            <a:endParaRPr kumimoji="0" lang="en-US" sz="320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Left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Scaling speedup with increasing number of instances (Azure Small) &amp; data for 10 iterations.</a:t>
            </a:r>
          </a:p>
          <a:p>
            <a:r>
              <a:rPr lang="en-US" sz="1200" b="1" dirty="0" smtClean="0">
                <a:solidFill>
                  <a:prstClr val="black"/>
                </a:solidFill>
                <a:cs typeface="Arial" pitchFamily="34" charset="0"/>
              </a:rPr>
              <a:t>Right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: Increasing number of iterations using 16 million data points with caching using 16 Azure Small instances.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3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1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3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20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5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26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D4A0-F6EE-49C4-9574-76A4D53AAD0D}" type="datetimeFigureOut">
              <a:rPr lang="en-US" smtClean="0"/>
              <a:t>7/17/2011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F235-8823-4994-91A5-C2CBB551C0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mtClean="0"/>
              <a:pPr/>
              <a:t>7/17/2011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6266"/>
            <a:ext cx="4423576" cy="1006489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5" name="Picture 4" descr="C:\Users\yangruan\Documents\Research Assistant\MicroSoft External  Research\soic-logo-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22402"/>
            <a:ext cx="1976423" cy="667895"/>
          </a:xfrm>
          <a:prstGeom prst="rect">
            <a:avLst/>
          </a:prstGeom>
          <a:noFill/>
        </p:spPr>
      </p:pic>
      <p:pic>
        <p:nvPicPr>
          <p:cNvPr id="2051" name="Picture 3" descr="C:\Users\yangruan\Documents\Research Assistant\MicroSoft External  Research\frontpag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56" y="627463"/>
            <a:ext cx="3516344" cy="1556715"/>
          </a:xfrm>
          <a:prstGeom prst="rect">
            <a:avLst/>
          </a:prstGeom>
          <a:noFill/>
        </p:spPr>
      </p:pic>
      <p:pic>
        <p:nvPicPr>
          <p:cNvPr id="20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86201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salsahp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2.gif"/><Relationship Id="rId7" Type="http://schemas.openxmlformats.org/officeDocument/2006/relationships/hyperlink" Target="../../CGL+SC09/DataforPlotviz/MDSGTM_ActiveCount.bat" TargetMode="External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jpeg"/><Relationship Id="rId11" Type="http://schemas.openxmlformats.org/officeDocument/2006/relationships/hyperlink" Target="../../CGL+SC09/DataforPlotviz/MDSGTM_2Kmeans.bat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7" Type="http://schemas.openxmlformats.org/officeDocument/2006/relationships/hyperlink" Target="http://salsahpc.indiana.edu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041990" y="3109908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Analysis Tools for</a:t>
            </a:r>
            <a:b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Data Enabled </a:t>
            </a:r>
            <a:r>
              <a:rPr lang="en-US" b="1" dirty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cience</a:t>
            </a:r>
            <a:endParaRPr lang="en-US" b="1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/>
                  </a:gs>
                  <a:gs pos="42000">
                    <a:srgbClr val="00B0F0"/>
                  </a:gs>
                  <a:gs pos="68738">
                    <a:srgbClr val="0000FF"/>
                  </a:gs>
                  <a:gs pos="18732">
                    <a:srgbClr val="0070C0"/>
                  </a:gs>
                  <a:gs pos="100000">
                    <a:srgbClr val="0000FF"/>
                  </a:gs>
                </a:gsLst>
                <a:lin ang="5400000" scaled="1"/>
                <a:tileRect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463653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F:\Docs\Dropbox\poster\plotviz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25905" b="36427"/>
          <a:stretch/>
        </p:blipFill>
        <p:spPr bwMode="auto">
          <a:xfrm>
            <a:off x="5837537" y="3109906"/>
            <a:ext cx="2087263" cy="6238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09907"/>
            <a:ext cx="1954730" cy="62389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1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"/>
    </mc:Choice>
    <mc:Fallback xmlns="">
      <p:transition spd="slow" advTm="34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Twister-MDS Work Flow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50389" y="1174694"/>
            <a:ext cx="8436411" cy="4464106"/>
            <a:chOff x="250389" y="2108888"/>
            <a:chExt cx="8436411" cy="4464106"/>
          </a:xfrm>
        </p:grpSpPr>
        <p:sp>
          <p:nvSpPr>
            <p:cNvPr id="96" name="Rounded Rectangle 95"/>
            <p:cNvSpPr/>
            <p:nvPr/>
          </p:nvSpPr>
          <p:spPr>
            <a:xfrm>
              <a:off x="4438289" y="2108888"/>
              <a:ext cx="4248511" cy="4464106"/>
            </a:xfrm>
            <a:prstGeom prst="roundRect">
              <a:avLst>
                <a:gd name="adj" fmla="val 1078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97" name="Down Arrow 96"/>
            <p:cNvSpPr/>
            <p:nvPr/>
          </p:nvSpPr>
          <p:spPr>
            <a:xfrm rot="19358271">
              <a:off x="5534370" y="4542453"/>
              <a:ext cx="390594" cy="914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50389" y="3048000"/>
              <a:ext cx="1558135" cy="1367878"/>
              <a:chOff x="250389" y="2970760"/>
              <a:chExt cx="1558135" cy="1367878"/>
            </a:xfrm>
          </p:grpSpPr>
          <p:sp>
            <p:nvSpPr>
              <p:cNvPr id="179" name="Rounded Rectangle 178"/>
              <p:cNvSpPr/>
              <p:nvPr/>
            </p:nvSpPr>
            <p:spPr>
              <a:xfrm>
                <a:off x="250389" y="2970760"/>
                <a:ext cx="1558135" cy="1367878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37365" y="3361582"/>
                <a:ext cx="1184183" cy="8467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57200" y="3045023"/>
                <a:ext cx="11551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Master Node</a:t>
                </a:r>
                <a:endParaRPr lang="en-US" sz="1400" b="1" dirty="0"/>
              </a:p>
            </p:txBody>
          </p:sp>
          <p:grpSp>
            <p:nvGrpSpPr>
              <p:cNvPr id="182" name="Group 8"/>
              <p:cNvGrpSpPr/>
              <p:nvPr/>
            </p:nvGrpSpPr>
            <p:grpSpPr>
              <a:xfrm>
                <a:off x="624341" y="3426719"/>
                <a:ext cx="833602" cy="523220"/>
                <a:chOff x="6553200" y="1463467"/>
                <a:chExt cx="1019175" cy="612084"/>
              </a:xfrm>
            </p:grpSpPr>
            <p:sp>
              <p:nvSpPr>
                <p:cNvPr id="184" name="Rounded Rectangle 183"/>
                <p:cNvSpPr/>
                <p:nvPr/>
              </p:nvSpPr>
              <p:spPr>
                <a:xfrm>
                  <a:off x="6553200" y="1463467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/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6576337" y="1463467"/>
                  <a:ext cx="941358" cy="612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Twister </a:t>
                  </a:r>
                </a:p>
                <a:p>
                  <a:pPr algn="ctr"/>
                  <a:r>
                    <a:rPr lang="en-US" sz="1400" b="1" dirty="0" smtClean="0"/>
                    <a:t>Driver</a:t>
                  </a:r>
                  <a:endParaRPr lang="en-US" sz="1400" b="1" dirty="0"/>
                </a:p>
              </p:txBody>
            </p:sp>
          </p:grpSp>
          <p:sp>
            <p:nvSpPr>
              <p:cNvPr id="183" name="TextBox 182"/>
              <p:cNvSpPr txBox="1"/>
              <p:nvPr/>
            </p:nvSpPr>
            <p:spPr>
              <a:xfrm>
                <a:off x="495554" y="3947816"/>
                <a:ext cx="1140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Twister-MDS</a:t>
                </a:r>
                <a:endParaRPr lang="en-US" sz="1400" b="1" dirty="0"/>
              </a:p>
            </p:txBody>
          </p:sp>
        </p:grpSp>
        <p:sp>
          <p:nvSpPr>
            <p:cNvPr id="99" name="Left-Right Arrow Callout 98"/>
            <p:cNvSpPr/>
            <p:nvPr/>
          </p:nvSpPr>
          <p:spPr>
            <a:xfrm>
              <a:off x="1905000" y="3145854"/>
              <a:ext cx="2446860" cy="1273746"/>
            </a:xfrm>
            <a:prstGeom prst="leftRightArrowCallo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dk1"/>
                  </a:solidFill>
                </a:rPr>
                <a:t>ActiveMQ</a:t>
              </a:r>
            </a:p>
            <a:p>
              <a:pPr algn="ctr"/>
              <a:r>
                <a:rPr lang="en-US" sz="1400" b="1" dirty="0" smtClean="0"/>
                <a:t>Broker</a:t>
              </a:r>
              <a:endParaRPr lang="en-US" sz="1400" b="1" dirty="0">
                <a:solidFill>
                  <a:schemeClr val="dk1"/>
                </a:solidFill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4567727" y="3327388"/>
              <a:ext cx="1676400" cy="862453"/>
              <a:chOff x="4979108" y="1701931"/>
              <a:chExt cx="1676400" cy="862453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4979108" y="1701931"/>
                <a:ext cx="1676400" cy="86245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5105399" y="1997794"/>
                <a:ext cx="14238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MDS Monitor</a:t>
                </a:r>
                <a:endParaRPr lang="en-US" sz="1400" b="1" dirty="0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6311439" y="2590800"/>
              <a:ext cx="2269709" cy="2057400"/>
              <a:chOff x="6148760" y="3733800"/>
              <a:chExt cx="2269709" cy="2057400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6148760" y="3733800"/>
                <a:ext cx="2269709" cy="2057400"/>
                <a:chOff x="5638800" y="4267200"/>
                <a:chExt cx="2132746" cy="1801929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5638800" y="4291091"/>
                  <a:ext cx="2132746" cy="177803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74" name="Picture 3" descr="C:\Users\zhangbj\Pictures\Picasa\Exports\Pictures\MDS-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4267200"/>
                  <a:ext cx="1382386" cy="13385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75" name="Picture 3" descr="C:\Users\zhangbj\Pictures\Picasa\Exports\Pictures\MDS-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771" y="4448783"/>
                  <a:ext cx="1382386" cy="13385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  <a:extLst/>
              </p:spPr>
            </p:pic>
            <p:pic>
              <p:nvPicPr>
                <p:cNvPr id="176" name="Picture 3" descr="C:\Users\zhangbj\Pictures\Picasa\Exports\Pictures\MDS-2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0727" y="4611564"/>
                  <a:ext cx="1382386" cy="1338532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solidFill>
                    <a:srgbClr val="FDFDFD"/>
                  </a:solidFill>
                  <a:miter lim="800000"/>
                </a:ln>
                <a:effectLst>
                  <a:outerShdw blurRad="57150" dist="37500" dir="7560000" sy="98000" kx="110000" ky="200000" algn="tl" rotWithShape="0">
                    <a:srgbClr val="000000">
                      <a:alpha val="20000"/>
                    </a:srgbClr>
                  </a:outerShdw>
                </a:effectLst>
                <a:scene3d>
                  <a:camera prst="perspectiveRelaxed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 w="22860" h="12700"/>
                  <a:contourClr>
                    <a:srgbClr val="FFFFFF"/>
                  </a:contourClr>
                </a:sp3d>
                <a:extLst/>
              </p:spPr>
            </p:pic>
          </p:grpSp>
          <p:sp>
            <p:nvSpPr>
              <p:cNvPr id="172" name="TextBox 171"/>
              <p:cNvSpPr txBox="1"/>
              <p:nvPr/>
            </p:nvSpPr>
            <p:spPr>
              <a:xfrm>
                <a:off x="6886488" y="5469431"/>
                <a:ext cx="707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PlotViz</a:t>
                </a:r>
                <a:endParaRPr lang="en-US" sz="1400" b="1" dirty="0"/>
              </a:p>
            </p:txBody>
          </p:sp>
        </p:grpSp>
        <p:sp>
          <p:nvSpPr>
            <p:cNvPr id="112" name="Down Arrow 111"/>
            <p:cNvSpPr/>
            <p:nvPr/>
          </p:nvSpPr>
          <p:spPr>
            <a:xfrm rot="13739058">
              <a:off x="7013910" y="4608743"/>
              <a:ext cx="390594" cy="91440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rved Right Arrow 113"/>
            <p:cNvSpPr/>
            <p:nvPr/>
          </p:nvSpPr>
          <p:spPr>
            <a:xfrm rot="5654083" flipV="1">
              <a:off x="2795355" y="465964"/>
              <a:ext cx="845791" cy="4458563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Curved Right Arrow 123"/>
            <p:cNvSpPr/>
            <p:nvPr/>
          </p:nvSpPr>
          <p:spPr>
            <a:xfrm rot="16030576" flipV="1">
              <a:off x="2661114" y="2529182"/>
              <a:ext cx="949227" cy="4653350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057400" y="4648200"/>
              <a:ext cx="1772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I. Send message to start the job</a:t>
              </a:r>
              <a:endParaRPr lang="en-US" sz="14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133600" y="2447540"/>
              <a:ext cx="1772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II. Send intermediate results</a:t>
              </a:r>
              <a:endParaRPr lang="en-US" sz="1400" b="1" dirty="0"/>
            </a:p>
          </p:txBody>
        </p:sp>
        <p:sp>
          <p:nvSpPr>
            <p:cNvPr id="152" name="Flowchart: Magnetic Disk 151"/>
            <p:cNvSpPr/>
            <p:nvPr/>
          </p:nvSpPr>
          <p:spPr>
            <a:xfrm>
              <a:off x="4876800" y="5562601"/>
              <a:ext cx="3302709" cy="762000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19800" y="5864575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Candara" pitchFamily="34" charset="0"/>
                </a:rPr>
                <a:t>Local Disk</a:t>
              </a:r>
              <a:endParaRPr lang="en-US" sz="1400" b="1" dirty="0">
                <a:latin typeface="Candara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267200" y="5181600"/>
              <a:ext cx="1772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III. Write data</a:t>
              </a:r>
              <a:endParaRPr lang="en-US" sz="1400" b="1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858000" y="5178623"/>
              <a:ext cx="1772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IV. Read data</a:t>
              </a:r>
              <a:endParaRPr lang="en-US" sz="1400" b="1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029964" y="2209800"/>
              <a:ext cx="1056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Client Node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3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3"/>
    </mc:Choice>
    <mc:Fallback xmlns="">
      <p:transition spd="slow" advTm="628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858648" y="1536047"/>
            <a:ext cx="2280976" cy="2466733"/>
            <a:chOff x="5962603" y="1452669"/>
            <a:chExt cx="2741007" cy="2964228"/>
          </a:xfrm>
        </p:grpSpPr>
        <p:sp>
          <p:nvSpPr>
            <p:cNvPr id="53" name="TextBox 52"/>
            <p:cNvSpPr txBox="1"/>
            <p:nvPr/>
          </p:nvSpPr>
          <p:spPr>
            <a:xfrm>
              <a:off x="5962603" y="1452669"/>
              <a:ext cx="2741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MDS  Output Monitoring Interface</a:t>
              </a:r>
              <a:endParaRPr lang="en-US" sz="1400" b="1" dirty="0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986176" y="1971711"/>
              <a:ext cx="2693860" cy="2445186"/>
              <a:chOff x="5975581" y="2004631"/>
              <a:chExt cx="3320819" cy="3326394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975581" y="2004631"/>
                <a:ext cx="3320819" cy="332639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3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1273" y="2323879"/>
                <a:ext cx="2100727" cy="21731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  <p:pic>
            <p:nvPicPr>
              <p:cNvPr id="64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8714" y="2618686"/>
                <a:ext cx="2100727" cy="21731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  <p:pic>
            <p:nvPicPr>
              <p:cNvPr id="68" name="Picture 3" descr="C:\Users\zhangbj\Pictures\Picasa\Exports\Pictures\MDS-2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8802" y="2882968"/>
                <a:ext cx="2100727" cy="21731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01600" cap="sq">
                <a:solidFill>
                  <a:srgbClr val="FDFDFD"/>
                </a:solidFill>
                <a:miter lim="800000"/>
              </a:ln>
              <a:effectLst>
                <a:outerShdw blurRad="57150" dist="37500" dir="7560000" sy="98000" kx="110000" ky="200000" algn="tl" rotWithShape="0">
                  <a:srgbClr val="000000">
                    <a:alpha val="20000"/>
                  </a:srgbClr>
                </a:outerShdw>
              </a:effectLst>
              <a:scene3d>
                <a:camera prst="perspectiveRelaxed">
                  <a:rot lat="18960000" lon="0" rev="0"/>
                </a:camera>
                <a:lightRig rig="twoPt" dir="t">
                  <a:rot lat="0" lon="0" rev="7200000"/>
                </a:lightRig>
              </a:scene3d>
              <a:sp3d prstMaterial="matte">
                <a:bevelT w="22860" h="12700"/>
                <a:contourClr>
                  <a:srgbClr val="FFFFFF"/>
                </a:contourClr>
              </a:sp3d>
              <a:extLst/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183640" y="1216876"/>
            <a:ext cx="4845560" cy="4556757"/>
            <a:chOff x="-135856" y="1196506"/>
            <a:chExt cx="5291049" cy="4975694"/>
          </a:xfrm>
        </p:grpSpPr>
        <p:grpSp>
          <p:nvGrpSpPr>
            <p:cNvPr id="70" name="Group 51"/>
            <p:cNvGrpSpPr/>
            <p:nvPr/>
          </p:nvGrpSpPr>
          <p:grpSpPr>
            <a:xfrm>
              <a:off x="2722982" y="1404770"/>
              <a:ext cx="1718997" cy="1244706"/>
              <a:chOff x="2209800" y="2362200"/>
              <a:chExt cx="4191000" cy="2768979"/>
            </a:xfrm>
          </p:grpSpPr>
          <p:sp>
            <p:nvSpPr>
              <p:cNvPr id="16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209800" y="2362200"/>
                <a:ext cx="4191000" cy="2362200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2986324" y="2674202"/>
                <a:ext cx="2884228" cy="245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Pub/Sub Broker Network</a:t>
                </a:r>
              </a:p>
              <a:p>
                <a:endParaRPr lang="en-US" dirty="0"/>
              </a:p>
            </p:txBody>
          </p:sp>
        </p:grpSp>
        <p:sp>
          <p:nvSpPr>
            <p:cNvPr id="74" name="Rounded Rectangle 73"/>
            <p:cNvSpPr/>
            <p:nvPr/>
          </p:nvSpPr>
          <p:spPr>
            <a:xfrm>
              <a:off x="130844" y="2821390"/>
              <a:ext cx="2021713" cy="3350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748509" y="2821390"/>
              <a:ext cx="2056738" cy="335081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241777" y="5864423"/>
              <a:ext cx="1177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Worker Node</a:t>
              </a:r>
              <a:endParaRPr lang="en-US" sz="1400" b="1" dirty="0"/>
            </a:p>
          </p:txBody>
        </p:sp>
        <p:grpSp>
          <p:nvGrpSpPr>
            <p:cNvPr id="78" name="Group 72"/>
            <p:cNvGrpSpPr/>
            <p:nvPr/>
          </p:nvGrpSpPr>
          <p:grpSpPr>
            <a:xfrm>
              <a:off x="3201422" y="5105399"/>
              <a:ext cx="1294378" cy="663674"/>
              <a:chOff x="762001" y="4024206"/>
              <a:chExt cx="2252995" cy="776394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762001" y="4343400"/>
                <a:ext cx="2252995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92856" y="4024206"/>
                <a:ext cx="1927908" cy="36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Worker Pool</a:t>
                </a:r>
                <a:endParaRPr lang="en-US" sz="1400" b="1" dirty="0"/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2873160" y="3147075"/>
              <a:ext cx="1840854" cy="275936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123839" y="2886527"/>
              <a:ext cx="1399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Twister Daemon</a:t>
              </a:r>
              <a:endParaRPr lang="en-US" sz="1400" b="1" dirty="0"/>
            </a:p>
          </p:txBody>
        </p:sp>
        <p:grpSp>
          <p:nvGrpSpPr>
            <p:cNvPr id="83" name="Group 51"/>
            <p:cNvGrpSpPr/>
            <p:nvPr/>
          </p:nvGrpSpPr>
          <p:grpSpPr>
            <a:xfrm>
              <a:off x="290986" y="1196506"/>
              <a:ext cx="1558135" cy="1367878"/>
              <a:chOff x="6172200" y="930067"/>
              <a:chExt cx="1905000" cy="1600200"/>
            </a:xfrm>
          </p:grpSpPr>
          <p:sp>
            <p:nvSpPr>
              <p:cNvPr id="155" name="Rounded Rectangle 154"/>
              <p:cNvSpPr/>
              <p:nvPr/>
            </p:nvSpPr>
            <p:spPr>
              <a:xfrm>
                <a:off x="6172200" y="1234867"/>
                <a:ext cx="1905000" cy="1295400"/>
              </a:xfrm>
              <a:prstGeom prst="roundRect">
                <a:avLst>
                  <a:gd name="adj" fmla="val 1078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6400800" y="1387267"/>
                <a:ext cx="14478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6477000" y="930067"/>
                <a:ext cx="1412273" cy="360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Master Node</a:t>
                </a:r>
                <a:endParaRPr lang="en-US" sz="1400" b="1" dirty="0"/>
              </a:p>
            </p:txBody>
          </p:sp>
          <p:grpSp>
            <p:nvGrpSpPr>
              <p:cNvPr id="158" name="Group 8"/>
              <p:cNvGrpSpPr/>
              <p:nvPr/>
            </p:nvGrpSpPr>
            <p:grpSpPr>
              <a:xfrm>
                <a:off x="6629400" y="1463467"/>
                <a:ext cx="1019175" cy="612084"/>
                <a:chOff x="6553200" y="1463467"/>
                <a:chExt cx="1019175" cy="612084"/>
              </a:xfrm>
            </p:grpSpPr>
            <p:sp>
              <p:nvSpPr>
                <p:cNvPr id="160" name="Rounded Rectangle 159"/>
                <p:cNvSpPr/>
                <p:nvPr/>
              </p:nvSpPr>
              <p:spPr>
                <a:xfrm>
                  <a:off x="6553200" y="1463467"/>
                  <a:ext cx="1019175" cy="609600"/>
                </a:xfrm>
                <a:prstGeom prst="roundRect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576337" y="1463467"/>
                  <a:ext cx="941358" cy="6120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dirty="0" smtClean="0"/>
                    <a:t>Twister </a:t>
                  </a:r>
                </a:p>
                <a:p>
                  <a:pPr algn="ctr"/>
                  <a:r>
                    <a:rPr lang="en-US" sz="1400" b="1" dirty="0" smtClean="0"/>
                    <a:t>Driver</a:t>
                  </a:r>
                  <a:endParaRPr lang="en-US" sz="1400" b="1" dirty="0"/>
                </a:p>
              </p:txBody>
            </p:sp>
          </p:grpSp>
          <p:sp>
            <p:nvSpPr>
              <p:cNvPr id="159" name="TextBox 158"/>
              <p:cNvSpPr txBox="1"/>
              <p:nvPr/>
            </p:nvSpPr>
            <p:spPr>
              <a:xfrm>
                <a:off x="6471943" y="2073067"/>
                <a:ext cx="1394086" cy="360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Twister-MDS</a:t>
                </a:r>
                <a:endParaRPr lang="en-US" sz="1400" b="1" dirty="0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90884" y="5864423"/>
              <a:ext cx="1177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Worker Node</a:t>
              </a:r>
              <a:endParaRPr lang="en-US" sz="1400" b="1" dirty="0"/>
            </a:p>
          </p:txBody>
        </p:sp>
        <p:grpSp>
          <p:nvGrpSpPr>
            <p:cNvPr id="86" name="Group 72"/>
            <p:cNvGrpSpPr/>
            <p:nvPr/>
          </p:nvGrpSpPr>
          <p:grpSpPr>
            <a:xfrm>
              <a:off x="407447" y="5102421"/>
              <a:ext cx="1558134" cy="670295"/>
              <a:chOff x="2179740" y="4016461"/>
              <a:chExt cx="2120839" cy="784139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2179740" y="4343400"/>
                <a:ext cx="2120839" cy="457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2503068" y="4016461"/>
                <a:ext cx="1507614" cy="360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Worker Pool</a:t>
                </a:r>
                <a:endParaRPr lang="en-US" sz="1400" b="1" dirty="0"/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255494" y="3147075"/>
              <a:ext cx="1807436" cy="275936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3848" y="2886527"/>
              <a:ext cx="13999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Twister Daemon</a:t>
              </a:r>
              <a:endParaRPr lang="en-US" sz="1400" b="1" dirty="0"/>
            </a:p>
          </p:txBody>
        </p:sp>
        <p:pic>
          <p:nvPicPr>
            <p:cNvPr id="90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3202" y="5366078"/>
              <a:ext cx="603743" cy="425122"/>
            </a:xfrm>
            <a:prstGeom prst="rect">
              <a:avLst/>
            </a:prstGeom>
            <a:noFill/>
          </p:spPr>
        </p:pic>
        <p:pic>
          <p:nvPicPr>
            <p:cNvPr id="91" name="Picture 3" descr="C:\Users\jekanaya\AppData\Local\Microsoft\Windows\Temporary Internet Files\Content.IE5\ILHW1VXR\MC900371028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378" y="5347272"/>
              <a:ext cx="630450" cy="443927"/>
            </a:xfrm>
            <a:prstGeom prst="rect">
              <a:avLst/>
            </a:prstGeom>
            <a:noFill/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2287968" y="5410199"/>
              <a:ext cx="379032" cy="1"/>
            </a:xfrm>
            <a:prstGeom prst="line">
              <a:avLst/>
            </a:prstGeom>
            <a:ln w="1016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407445" y="3200400"/>
              <a:ext cx="4210825" cy="911919"/>
              <a:chOff x="407445" y="3277350"/>
              <a:chExt cx="4210825" cy="911919"/>
            </a:xfrm>
          </p:grpSpPr>
          <p:sp>
            <p:nvSpPr>
              <p:cNvPr id="131" name="Rounded Rectangle 130"/>
              <p:cNvSpPr/>
              <p:nvPr/>
            </p:nvSpPr>
            <p:spPr>
              <a:xfrm>
                <a:off x="407445" y="3277350"/>
                <a:ext cx="4210825" cy="911919"/>
              </a:xfrm>
              <a:prstGeom prst="roundRect">
                <a:avLst>
                  <a:gd name="adj" fmla="val 50000"/>
                </a:avLst>
              </a:prstGeom>
              <a:solidFill>
                <a:srgbClr val="E6EDEE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32" name="Oval 10"/>
              <p:cNvSpPr>
                <a:spLocks noChangeArrowheads="1"/>
              </p:cNvSpPr>
              <p:nvPr/>
            </p:nvSpPr>
            <p:spPr bwMode="auto">
              <a:xfrm>
                <a:off x="1277713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cxnSp>
            <p:nvCxnSpPr>
              <p:cNvPr id="133" name="Straight Connector 132"/>
              <p:cNvCxnSpPr>
                <a:stCxn id="136" idx="5"/>
                <a:endCxn id="140" idx="0"/>
              </p:cNvCxnSpPr>
              <p:nvPr/>
            </p:nvCxnSpPr>
            <p:spPr>
              <a:xfrm>
                <a:off x="971123" y="3546955"/>
                <a:ext cx="2742881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7" idx="4"/>
                <a:endCxn id="140" idx="0"/>
              </p:cNvCxnSpPr>
              <p:nvPr/>
            </p:nvCxnSpPr>
            <p:spPr>
              <a:xfrm>
                <a:off x="1890408" y="3582037"/>
                <a:ext cx="1823596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>
                <a:stCxn id="139" idx="4"/>
                <a:endCxn id="132" idx="0"/>
              </p:cNvCxnSpPr>
              <p:nvPr/>
            </p:nvCxnSpPr>
            <p:spPr>
              <a:xfrm flipH="1">
                <a:off x="1387910" y="3582037"/>
                <a:ext cx="1844749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Oval 12"/>
              <p:cNvSpPr>
                <a:spLocks noChangeArrowheads="1"/>
              </p:cNvSpPr>
              <p:nvPr/>
            </p:nvSpPr>
            <p:spPr bwMode="auto">
              <a:xfrm>
                <a:off x="783005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37" name="Oval 14"/>
              <p:cNvSpPr>
                <a:spLocks noChangeArrowheads="1"/>
              </p:cNvSpPr>
              <p:nvPr/>
            </p:nvSpPr>
            <p:spPr bwMode="auto">
              <a:xfrm>
                <a:off x="1780211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38" name="Oval 18"/>
              <p:cNvSpPr>
                <a:spLocks noChangeArrowheads="1"/>
              </p:cNvSpPr>
              <p:nvPr/>
            </p:nvSpPr>
            <p:spPr bwMode="auto">
              <a:xfrm>
                <a:off x="4119668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39" name="Oval 19"/>
              <p:cNvSpPr>
                <a:spLocks noChangeArrowheads="1"/>
              </p:cNvSpPr>
              <p:nvPr/>
            </p:nvSpPr>
            <p:spPr bwMode="auto">
              <a:xfrm>
                <a:off x="3122462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40" name="Oval 13"/>
              <p:cNvSpPr>
                <a:spLocks noChangeArrowheads="1"/>
              </p:cNvSpPr>
              <p:nvPr/>
            </p:nvSpPr>
            <p:spPr bwMode="auto">
              <a:xfrm>
                <a:off x="3603807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cxnSp>
            <p:nvCxnSpPr>
              <p:cNvPr id="141" name="Straight Connector 140"/>
              <p:cNvCxnSpPr>
                <a:stCxn id="136" idx="5"/>
                <a:endCxn id="132" idx="0"/>
              </p:cNvCxnSpPr>
              <p:nvPr/>
            </p:nvCxnSpPr>
            <p:spPr>
              <a:xfrm>
                <a:off x="971123" y="3546955"/>
                <a:ext cx="416788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37" idx="4"/>
                <a:endCxn id="132" idx="0"/>
              </p:cNvCxnSpPr>
              <p:nvPr/>
            </p:nvCxnSpPr>
            <p:spPr>
              <a:xfrm flipH="1">
                <a:off x="1387910" y="3582037"/>
                <a:ext cx="502498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>
                <a:stCxn id="139" idx="3"/>
                <a:endCxn id="140" idx="7"/>
              </p:cNvCxnSpPr>
              <p:nvPr/>
            </p:nvCxnSpPr>
            <p:spPr>
              <a:xfrm>
                <a:off x="3154738" y="3546955"/>
                <a:ext cx="637187" cy="351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>
                <a:stCxn id="138" idx="4"/>
                <a:endCxn id="132" idx="0"/>
              </p:cNvCxnSpPr>
              <p:nvPr/>
            </p:nvCxnSpPr>
            <p:spPr>
              <a:xfrm flipH="1">
                <a:off x="1387910" y="3582037"/>
                <a:ext cx="2841955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38" idx="4"/>
                <a:endCxn id="140" idx="0"/>
              </p:cNvCxnSpPr>
              <p:nvPr/>
            </p:nvCxnSpPr>
            <p:spPr>
              <a:xfrm flipH="1">
                <a:off x="3714004" y="3582037"/>
                <a:ext cx="515861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/>
              <p:cNvSpPr txBox="1"/>
              <p:nvPr/>
            </p:nvSpPr>
            <p:spPr>
              <a:xfrm>
                <a:off x="1078231" y="3277350"/>
                <a:ext cx="560928" cy="30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map</a:t>
                </a:r>
                <a:endParaRPr lang="en-US" sz="1400" b="1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658352" y="3798446"/>
                <a:ext cx="729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reduce</a:t>
                </a:r>
                <a:endParaRPr lang="en-US" sz="1400" b="1" dirty="0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2349295" y="3472761"/>
                <a:ext cx="249302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627949" y="3993857"/>
                <a:ext cx="124651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/>
          </p:nvCxnSpPr>
          <p:spPr>
            <a:xfrm flipH="1">
              <a:off x="2000606" y="2372803"/>
              <a:ext cx="747903" cy="507490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3901070" y="2380275"/>
              <a:ext cx="586191" cy="551185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10800000">
              <a:off x="1891125" y="1987110"/>
              <a:ext cx="810230" cy="1357"/>
            </a:xfrm>
            <a:prstGeom prst="straightConnector1">
              <a:avLst/>
            </a:prstGeom>
            <a:ln w="41275">
              <a:solidFill>
                <a:srgbClr val="00206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381000" y="4182333"/>
              <a:ext cx="4210825" cy="911919"/>
              <a:chOff x="407445" y="3277350"/>
              <a:chExt cx="4210825" cy="91191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407445" y="3277350"/>
                <a:ext cx="4210825" cy="911919"/>
              </a:xfrm>
              <a:prstGeom prst="roundRect">
                <a:avLst>
                  <a:gd name="adj" fmla="val 50000"/>
                </a:avLst>
              </a:prstGeom>
              <a:solidFill>
                <a:srgbClr val="E6EDEE"/>
              </a:solidFill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108" name="Oval 10"/>
              <p:cNvSpPr>
                <a:spLocks noChangeArrowheads="1"/>
              </p:cNvSpPr>
              <p:nvPr/>
            </p:nvSpPr>
            <p:spPr bwMode="auto">
              <a:xfrm>
                <a:off x="1277713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cxnSp>
            <p:nvCxnSpPr>
              <p:cNvPr id="109" name="Straight Connector 108"/>
              <p:cNvCxnSpPr>
                <a:stCxn id="115" idx="5"/>
                <a:endCxn id="119" idx="0"/>
              </p:cNvCxnSpPr>
              <p:nvPr/>
            </p:nvCxnSpPr>
            <p:spPr>
              <a:xfrm>
                <a:off x="971123" y="3546955"/>
                <a:ext cx="2742881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16" idx="4"/>
                <a:endCxn id="119" idx="0"/>
              </p:cNvCxnSpPr>
              <p:nvPr/>
            </p:nvCxnSpPr>
            <p:spPr>
              <a:xfrm>
                <a:off x="1890408" y="3582037"/>
                <a:ext cx="1823596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8" idx="4"/>
                <a:endCxn id="108" idx="0"/>
              </p:cNvCxnSpPr>
              <p:nvPr/>
            </p:nvCxnSpPr>
            <p:spPr>
              <a:xfrm flipH="1">
                <a:off x="1387910" y="3582037"/>
                <a:ext cx="1844749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12"/>
              <p:cNvSpPr>
                <a:spLocks noChangeArrowheads="1"/>
              </p:cNvSpPr>
              <p:nvPr/>
            </p:nvSpPr>
            <p:spPr bwMode="auto">
              <a:xfrm>
                <a:off x="783005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16" name="Oval 14"/>
              <p:cNvSpPr>
                <a:spLocks noChangeArrowheads="1"/>
              </p:cNvSpPr>
              <p:nvPr/>
            </p:nvSpPr>
            <p:spPr bwMode="auto">
              <a:xfrm>
                <a:off x="1780211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17" name="Oval 18"/>
              <p:cNvSpPr>
                <a:spLocks noChangeArrowheads="1"/>
              </p:cNvSpPr>
              <p:nvPr/>
            </p:nvSpPr>
            <p:spPr bwMode="auto">
              <a:xfrm>
                <a:off x="4119668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18" name="Oval 19"/>
              <p:cNvSpPr>
                <a:spLocks noChangeArrowheads="1"/>
              </p:cNvSpPr>
              <p:nvPr/>
            </p:nvSpPr>
            <p:spPr bwMode="auto">
              <a:xfrm>
                <a:off x="3122462" y="3342487"/>
                <a:ext cx="220394" cy="23955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sp>
            <p:nvSpPr>
              <p:cNvPr id="119" name="Oval 13"/>
              <p:cNvSpPr>
                <a:spLocks noChangeArrowheads="1"/>
              </p:cNvSpPr>
              <p:nvPr/>
            </p:nvSpPr>
            <p:spPr bwMode="auto">
              <a:xfrm>
                <a:off x="3603807" y="3863583"/>
                <a:ext cx="220394" cy="239550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1" dirty="0"/>
              </a:p>
            </p:txBody>
          </p:sp>
          <p:cxnSp>
            <p:nvCxnSpPr>
              <p:cNvPr id="120" name="Straight Connector 119"/>
              <p:cNvCxnSpPr>
                <a:stCxn id="115" idx="5"/>
                <a:endCxn id="108" idx="0"/>
              </p:cNvCxnSpPr>
              <p:nvPr/>
            </p:nvCxnSpPr>
            <p:spPr>
              <a:xfrm>
                <a:off x="971123" y="3546955"/>
                <a:ext cx="416788" cy="3166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16" idx="4"/>
                <a:endCxn id="108" idx="0"/>
              </p:cNvCxnSpPr>
              <p:nvPr/>
            </p:nvCxnSpPr>
            <p:spPr>
              <a:xfrm flipH="1">
                <a:off x="1387910" y="3582037"/>
                <a:ext cx="502498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18" idx="3"/>
                <a:endCxn id="119" idx="7"/>
              </p:cNvCxnSpPr>
              <p:nvPr/>
            </p:nvCxnSpPr>
            <p:spPr>
              <a:xfrm>
                <a:off x="3154738" y="3546955"/>
                <a:ext cx="637187" cy="3517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stCxn id="117" idx="4"/>
                <a:endCxn id="108" idx="0"/>
              </p:cNvCxnSpPr>
              <p:nvPr/>
            </p:nvCxnSpPr>
            <p:spPr>
              <a:xfrm flipH="1">
                <a:off x="1387910" y="3582037"/>
                <a:ext cx="2841955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17" idx="4"/>
                <a:endCxn id="119" idx="0"/>
              </p:cNvCxnSpPr>
              <p:nvPr/>
            </p:nvCxnSpPr>
            <p:spPr>
              <a:xfrm flipH="1">
                <a:off x="3714004" y="3582037"/>
                <a:ext cx="515861" cy="2815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078231" y="3277350"/>
                <a:ext cx="560928" cy="30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map</a:t>
                </a:r>
                <a:endParaRPr lang="en-US" sz="14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658352" y="3798446"/>
                <a:ext cx="729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reduce</a:t>
                </a:r>
                <a:endParaRPr lang="en-US" sz="1400" b="1" dirty="0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349295" y="3472761"/>
                <a:ext cx="249302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855245" y="3993857"/>
                <a:ext cx="124651" cy="0"/>
              </a:xfrm>
              <a:prstGeom prst="line">
                <a:avLst/>
              </a:prstGeom>
              <a:ln w="53975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TextBox 102"/>
            <p:cNvSpPr txBox="1"/>
            <p:nvPr/>
          </p:nvSpPr>
          <p:spPr>
            <a:xfrm>
              <a:off x="2128135" y="4744951"/>
              <a:ext cx="1377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calculateStress</a:t>
              </a:r>
              <a:endParaRPr lang="en-US" sz="14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356557" y="3722107"/>
              <a:ext cx="13772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calculateBC</a:t>
              </a:r>
              <a:endParaRPr lang="en-US" sz="1400" b="1" dirty="0"/>
            </a:p>
          </p:txBody>
        </p:sp>
        <p:sp>
          <p:nvSpPr>
            <p:cNvPr id="105" name="Curved Right Arrow 104"/>
            <p:cNvSpPr/>
            <p:nvPr/>
          </p:nvSpPr>
          <p:spPr>
            <a:xfrm flipV="1">
              <a:off x="-135856" y="3771771"/>
              <a:ext cx="533400" cy="918015"/>
            </a:xfrm>
            <a:prstGeom prst="curved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urved Left Arrow 105"/>
            <p:cNvSpPr/>
            <p:nvPr/>
          </p:nvSpPr>
          <p:spPr>
            <a:xfrm>
              <a:off x="4598177" y="3849217"/>
              <a:ext cx="557016" cy="919349"/>
            </a:xfrm>
            <a:prstGeom prst="curvedLef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Twister-MDS Structure</a:t>
            </a:r>
          </a:p>
        </p:txBody>
      </p:sp>
      <p:sp>
        <p:nvSpPr>
          <p:cNvPr id="167" name="Down Arrow 166"/>
          <p:cNvSpPr/>
          <p:nvPr/>
        </p:nvSpPr>
        <p:spPr>
          <a:xfrm rot="16200000">
            <a:off x="4922326" y="1605150"/>
            <a:ext cx="287911" cy="67401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0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8"/>
    </mc:Choice>
    <mc:Fallback xmlns="">
      <p:transition spd="slow" advTm="6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5636"/>
            <a:ext cx="8534400" cy="91356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New Network of </a:t>
            </a:r>
            <a:r>
              <a:rPr lang="en-US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Messaging Brokers</a:t>
            </a:r>
            <a:endParaRPr lang="en-US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3869" y="1065964"/>
            <a:ext cx="4701652" cy="3283934"/>
            <a:chOff x="-580995" y="982593"/>
            <a:chExt cx="8228972" cy="5747642"/>
          </a:xfrm>
        </p:grpSpPr>
        <p:sp>
          <p:nvSpPr>
            <p:cNvPr id="120" name="TextBox 119"/>
            <p:cNvSpPr txBox="1"/>
            <p:nvPr/>
          </p:nvSpPr>
          <p:spPr>
            <a:xfrm>
              <a:off x="-257593" y="1822242"/>
              <a:ext cx="2590617" cy="80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Twister Driver </a:t>
              </a:r>
            </a:p>
            <a:p>
              <a:r>
                <a:rPr lang="en-US" sz="1200" dirty="0" smtClean="0"/>
                <a:t>Node</a:t>
              </a:r>
              <a:endParaRPr lang="en-US" sz="1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752600" y="1525204"/>
              <a:ext cx="5181600" cy="4800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1" idx="2"/>
              <a:endCxn id="9" idx="7"/>
            </p:cNvCxnSpPr>
            <p:nvPr/>
          </p:nvCxnSpPr>
          <p:spPr>
            <a:xfrm>
              <a:off x="2388805" y="2408728"/>
              <a:ext cx="3895375" cy="1837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6"/>
              <a:endCxn id="10" idx="8"/>
            </p:cNvCxnSpPr>
            <p:nvPr/>
          </p:nvCxnSpPr>
          <p:spPr>
            <a:xfrm>
              <a:off x="1799860" y="3981817"/>
              <a:ext cx="3696281" cy="2032435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4"/>
              <a:endCxn id="9" idx="7"/>
            </p:cNvCxnSpPr>
            <p:nvPr/>
          </p:nvCxnSpPr>
          <p:spPr>
            <a:xfrm flipV="1">
              <a:off x="1820279" y="2410565"/>
              <a:ext cx="4463901" cy="1495052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5" idx="3"/>
              <a:endCxn id="129" idx="6"/>
            </p:cNvCxnSpPr>
            <p:nvPr/>
          </p:nvCxnSpPr>
          <p:spPr>
            <a:xfrm flipV="1">
              <a:off x="1799860" y="1579780"/>
              <a:ext cx="2487759" cy="2290474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5" idx="7"/>
              <a:endCxn id="12" idx="9"/>
            </p:cNvCxnSpPr>
            <p:nvPr/>
          </p:nvCxnSpPr>
          <p:spPr>
            <a:xfrm>
              <a:off x="1764498" y="4002236"/>
              <a:ext cx="1086744" cy="1899573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" idx="2"/>
              <a:endCxn id="11" idx="5"/>
            </p:cNvCxnSpPr>
            <p:nvPr/>
          </p:nvCxnSpPr>
          <p:spPr>
            <a:xfrm flipV="1">
              <a:off x="1764498" y="2464509"/>
              <a:ext cx="527688" cy="1385327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" idx="9"/>
              <a:endCxn id="12" idx="1"/>
            </p:cNvCxnSpPr>
            <p:nvPr/>
          </p:nvCxnSpPr>
          <p:spPr>
            <a:xfrm flipH="1">
              <a:off x="2983223" y="4018181"/>
              <a:ext cx="3941198" cy="1918990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0" idx="0"/>
              <a:endCxn id="6" idx="9"/>
            </p:cNvCxnSpPr>
            <p:nvPr/>
          </p:nvCxnSpPr>
          <p:spPr>
            <a:xfrm flipV="1">
              <a:off x="5628122" y="4018181"/>
              <a:ext cx="1296299" cy="1960709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0" idx="7"/>
              <a:endCxn id="12" idx="2"/>
            </p:cNvCxnSpPr>
            <p:nvPr/>
          </p:nvCxnSpPr>
          <p:spPr>
            <a:xfrm flipH="1" flipV="1">
              <a:off x="2983223" y="5978009"/>
              <a:ext cx="2512918" cy="7708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9" idx="5"/>
              <a:endCxn id="10" idx="11"/>
            </p:cNvCxnSpPr>
            <p:nvPr/>
          </p:nvCxnSpPr>
          <p:spPr>
            <a:xfrm flipH="1">
              <a:off x="5592760" y="2466346"/>
              <a:ext cx="747201" cy="3492125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1" idx="4"/>
              <a:endCxn id="12" idx="10"/>
            </p:cNvCxnSpPr>
            <p:nvPr/>
          </p:nvCxnSpPr>
          <p:spPr>
            <a:xfrm>
              <a:off x="2333024" y="2464509"/>
              <a:ext cx="553580" cy="341688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" idx="3"/>
              <a:endCxn id="6" idx="10"/>
            </p:cNvCxnSpPr>
            <p:nvPr/>
          </p:nvCxnSpPr>
          <p:spPr>
            <a:xfrm>
              <a:off x="2368386" y="2444090"/>
              <a:ext cx="4535616" cy="1538729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" idx="4"/>
              <a:endCxn id="6" idx="0"/>
            </p:cNvCxnSpPr>
            <p:nvPr/>
          </p:nvCxnSpPr>
          <p:spPr>
            <a:xfrm>
              <a:off x="6380799" y="2466346"/>
              <a:ext cx="543622" cy="1440273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" idx="3"/>
              <a:endCxn id="129" idx="7"/>
            </p:cNvCxnSpPr>
            <p:nvPr/>
          </p:nvCxnSpPr>
          <p:spPr>
            <a:xfrm flipV="1">
              <a:off x="2368386" y="1544419"/>
              <a:ext cx="1898814" cy="89967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9" idx="8"/>
              <a:endCxn id="129" idx="2"/>
            </p:cNvCxnSpPr>
            <p:nvPr/>
          </p:nvCxnSpPr>
          <p:spPr>
            <a:xfrm flipH="1" flipV="1">
              <a:off x="4419600" y="1544419"/>
              <a:ext cx="1864580" cy="825308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Heptagon 107"/>
            <p:cNvSpPr/>
            <p:nvPr/>
          </p:nvSpPr>
          <p:spPr>
            <a:xfrm rot="18696956">
              <a:off x="-534068" y="1148800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decagon 108"/>
            <p:cNvSpPr/>
            <p:nvPr/>
          </p:nvSpPr>
          <p:spPr>
            <a:xfrm>
              <a:off x="-534066" y="1524001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299415" y="982593"/>
              <a:ext cx="3024180" cy="48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Twister Daemon Node</a:t>
              </a:r>
              <a:endParaRPr lang="en-US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-299415" y="1370448"/>
              <a:ext cx="2956263" cy="484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ActiveMQ</a:t>
              </a:r>
              <a:r>
                <a:rPr lang="en-US" sz="1200" dirty="0" smtClean="0"/>
                <a:t> Broker Node</a:t>
              </a:r>
              <a:endParaRPr lang="en-US" sz="1200" dirty="0"/>
            </a:p>
          </p:txBody>
        </p:sp>
        <p:sp>
          <p:nvSpPr>
            <p:cNvPr id="11" name="Dodecagon 10"/>
            <p:cNvSpPr/>
            <p:nvPr/>
          </p:nvSpPr>
          <p:spPr>
            <a:xfrm>
              <a:off x="2236405" y="2312109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Heptagon 184"/>
            <p:cNvSpPr/>
            <p:nvPr/>
          </p:nvSpPr>
          <p:spPr>
            <a:xfrm rot="16200000">
              <a:off x="1743233" y="259950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Heptagon 187"/>
            <p:cNvSpPr/>
            <p:nvPr/>
          </p:nvSpPr>
          <p:spPr>
            <a:xfrm rot="18696956">
              <a:off x="2388615" y="1820501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Heptagon 188"/>
            <p:cNvSpPr/>
            <p:nvPr/>
          </p:nvSpPr>
          <p:spPr>
            <a:xfrm rot="18696956">
              <a:off x="2106961" y="188087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Heptagon 189"/>
            <p:cNvSpPr/>
            <p:nvPr/>
          </p:nvSpPr>
          <p:spPr>
            <a:xfrm rot="18696956">
              <a:off x="1831235" y="203677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Heptagon 190"/>
            <p:cNvSpPr/>
            <p:nvPr/>
          </p:nvSpPr>
          <p:spPr>
            <a:xfrm rot="18696956">
              <a:off x="1711857" y="231210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>
              <a:stCxn id="11" idx="11"/>
              <a:endCxn id="188" idx="3"/>
            </p:cNvCxnSpPr>
            <p:nvPr/>
          </p:nvCxnSpPr>
          <p:spPr>
            <a:xfrm flipV="1">
              <a:off x="2333024" y="1972662"/>
              <a:ext cx="166238" cy="33944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" idx="9"/>
              <a:endCxn id="189" idx="3"/>
            </p:cNvCxnSpPr>
            <p:nvPr/>
          </p:nvCxnSpPr>
          <p:spPr>
            <a:xfrm flipH="1" flipV="1">
              <a:off x="2217608" y="2033034"/>
              <a:ext cx="39216" cy="299494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" idx="8"/>
              <a:endCxn id="190" idx="2"/>
            </p:cNvCxnSpPr>
            <p:nvPr/>
          </p:nvCxnSpPr>
          <p:spPr>
            <a:xfrm flipH="1" flipV="1">
              <a:off x="1986926" y="2138228"/>
              <a:ext cx="249479" cy="22966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" idx="6"/>
              <a:endCxn id="191" idx="2"/>
            </p:cNvCxnSpPr>
            <p:nvPr/>
          </p:nvCxnSpPr>
          <p:spPr>
            <a:xfrm flipH="1" flipV="1">
              <a:off x="1867548" y="2413564"/>
              <a:ext cx="389276" cy="3052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" idx="6"/>
              <a:endCxn id="185" idx="2"/>
            </p:cNvCxnSpPr>
            <p:nvPr/>
          </p:nvCxnSpPr>
          <p:spPr>
            <a:xfrm flipH="1">
              <a:off x="1895634" y="2444090"/>
              <a:ext cx="361190" cy="19770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0" name="Group 549"/>
            <p:cNvGrpSpPr/>
            <p:nvPr/>
          </p:nvGrpSpPr>
          <p:grpSpPr>
            <a:xfrm>
              <a:off x="2158118" y="5649265"/>
              <a:ext cx="987863" cy="947986"/>
              <a:chOff x="1440476" y="4949475"/>
              <a:chExt cx="987863" cy="947986"/>
            </a:xfrm>
          </p:grpSpPr>
          <p:sp>
            <p:nvSpPr>
              <p:cNvPr id="12" name="Dodecagon 11"/>
              <p:cNvSpPr/>
              <p:nvPr/>
            </p:nvSpPr>
            <p:spPr>
              <a:xfrm>
                <a:off x="2113181" y="5181600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Heptagon 177"/>
              <p:cNvSpPr/>
              <p:nvPr/>
            </p:nvSpPr>
            <p:spPr>
              <a:xfrm rot="13915147">
                <a:off x="1440476" y="528412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Heptagon 178"/>
              <p:cNvSpPr/>
              <p:nvPr/>
            </p:nvSpPr>
            <p:spPr>
              <a:xfrm rot="13915147">
                <a:off x="1569959" y="558229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Heptagon 179"/>
              <p:cNvSpPr/>
              <p:nvPr/>
            </p:nvSpPr>
            <p:spPr>
              <a:xfrm rot="13915147">
                <a:off x="1885777" y="5739512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Heptagon 180"/>
              <p:cNvSpPr/>
              <p:nvPr/>
            </p:nvSpPr>
            <p:spPr>
              <a:xfrm rot="13915147">
                <a:off x="2275939" y="5745061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Heptagon 185"/>
              <p:cNvSpPr/>
              <p:nvPr/>
            </p:nvSpPr>
            <p:spPr>
              <a:xfrm rot="16200000">
                <a:off x="1471255" y="494947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12" idx="8"/>
                <a:endCxn id="186" idx="2"/>
              </p:cNvCxnSpPr>
              <p:nvPr/>
            </p:nvCxnSpPr>
            <p:spPr>
              <a:xfrm flipH="1" flipV="1">
                <a:off x="1623656" y="4991763"/>
                <a:ext cx="489525" cy="24561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" idx="7"/>
                <a:endCxn id="178" idx="3"/>
              </p:cNvCxnSpPr>
              <p:nvPr/>
            </p:nvCxnSpPr>
            <p:spPr>
              <a:xfrm flipH="1">
                <a:off x="1597573" y="5278219"/>
                <a:ext cx="515608" cy="61801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" idx="6"/>
                <a:endCxn id="179" idx="3"/>
              </p:cNvCxnSpPr>
              <p:nvPr/>
            </p:nvCxnSpPr>
            <p:spPr>
              <a:xfrm flipH="1">
                <a:off x="1727056" y="5313581"/>
                <a:ext cx="406544" cy="324610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2" idx="5"/>
                <a:endCxn id="180" idx="2"/>
              </p:cNvCxnSpPr>
              <p:nvPr/>
            </p:nvCxnSpPr>
            <p:spPr>
              <a:xfrm flipH="1">
                <a:off x="2001042" y="5334000"/>
                <a:ext cx="167920" cy="408020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2" idx="5"/>
                <a:endCxn id="181" idx="2"/>
              </p:cNvCxnSpPr>
              <p:nvPr/>
            </p:nvCxnSpPr>
            <p:spPr>
              <a:xfrm>
                <a:off x="2168962" y="5334000"/>
                <a:ext cx="222242" cy="41356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1" name="Group 550"/>
            <p:cNvGrpSpPr/>
            <p:nvPr/>
          </p:nvGrpSpPr>
          <p:grpSpPr>
            <a:xfrm>
              <a:off x="5436001" y="5856509"/>
              <a:ext cx="906582" cy="873726"/>
              <a:chOff x="6307609" y="5101978"/>
              <a:chExt cx="906582" cy="873726"/>
            </a:xfrm>
          </p:grpSpPr>
          <p:sp>
            <p:nvSpPr>
              <p:cNvPr id="10" name="Dodecagon 9"/>
              <p:cNvSpPr/>
              <p:nvPr/>
            </p:nvSpPr>
            <p:spPr>
              <a:xfrm>
                <a:off x="6367749" y="5203940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Heptagon 162"/>
              <p:cNvSpPr/>
              <p:nvPr/>
            </p:nvSpPr>
            <p:spPr>
              <a:xfrm rot="5400000">
                <a:off x="7061791" y="5101978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Heptagon 167"/>
              <p:cNvSpPr/>
              <p:nvPr/>
            </p:nvSpPr>
            <p:spPr>
              <a:xfrm rot="7694223">
                <a:off x="6307609" y="582330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Heptagon 168"/>
              <p:cNvSpPr/>
              <p:nvPr/>
            </p:nvSpPr>
            <p:spPr>
              <a:xfrm rot="7694223">
                <a:off x="6616057" y="578330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Heptagon 169"/>
              <p:cNvSpPr/>
              <p:nvPr/>
            </p:nvSpPr>
            <p:spPr>
              <a:xfrm rot="7694223">
                <a:off x="6852589" y="565373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Heptagon 170"/>
              <p:cNvSpPr/>
              <p:nvPr/>
            </p:nvSpPr>
            <p:spPr>
              <a:xfrm rot="7694223">
                <a:off x="7007351" y="5409843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92"/>
              <p:cNvCxnSpPr>
                <a:stCxn id="10" idx="4"/>
                <a:endCxn id="168" idx="3"/>
              </p:cNvCxnSpPr>
              <p:nvPr/>
            </p:nvCxnSpPr>
            <p:spPr>
              <a:xfrm flipH="1">
                <a:off x="6344945" y="5356340"/>
                <a:ext cx="119423" cy="469366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0" idx="3"/>
                <a:endCxn id="169" idx="3"/>
              </p:cNvCxnSpPr>
              <p:nvPr/>
            </p:nvCxnSpPr>
            <p:spPr>
              <a:xfrm>
                <a:off x="6499730" y="5335921"/>
                <a:ext cx="153663" cy="449785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0" idx="2"/>
                <a:endCxn id="170" idx="2"/>
              </p:cNvCxnSpPr>
              <p:nvPr/>
            </p:nvCxnSpPr>
            <p:spPr>
              <a:xfrm>
                <a:off x="6520149" y="5300559"/>
                <a:ext cx="327799" cy="408851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0" idx="2"/>
                <a:endCxn id="171" idx="2"/>
              </p:cNvCxnSpPr>
              <p:nvPr/>
            </p:nvCxnSpPr>
            <p:spPr>
              <a:xfrm>
                <a:off x="6520149" y="5300559"/>
                <a:ext cx="482561" cy="16495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0" idx="2"/>
                <a:endCxn id="163" idx="3"/>
              </p:cNvCxnSpPr>
              <p:nvPr/>
            </p:nvCxnSpPr>
            <p:spPr>
              <a:xfrm flipV="1">
                <a:off x="6520149" y="5144266"/>
                <a:ext cx="541641" cy="156293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Dodecagon 5"/>
            <p:cNvSpPr/>
            <p:nvPr/>
          </p:nvSpPr>
          <p:spPr>
            <a:xfrm rot="16200000">
              <a:off x="6904002" y="3886200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Heptagon 163"/>
            <p:cNvSpPr/>
            <p:nvPr/>
          </p:nvSpPr>
          <p:spPr>
            <a:xfrm>
              <a:off x="7056402" y="323548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Heptagon 172"/>
            <p:cNvSpPr/>
            <p:nvPr/>
          </p:nvSpPr>
          <p:spPr>
            <a:xfrm rot="5400000">
              <a:off x="7283309" y="430955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Heptagon 173"/>
            <p:cNvSpPr/>
            <p:nvPr/>
          </p:nvSpPr>
          <p:spPr>
            <a:xfrm rot="5400000">
              <a:off x="7458295" y="407191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Heptagon 174"/>
            <p:cNvSpPr/>
            <p:nvPr/>
          </p:nvSpPr>
          <p:spPr>
            <a:xfrm rot="5400000">
              <a:off x="7495577" y="369743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Heptagon 175"/>
            <p:cNvSpPr/>
            <p:nvPr/>
          </p:nvSpPr>
          <p:spPr>
            <a:xfrm rot="5400000">
              <a:off x="7363164" y="343092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Heptagon 183"/>
            <p:cNvSpPr/>
            <p:nvPr/>
          </p:nvSpPr>
          <p:spPr>
            <a:xfrm rot="10800000">
              <a:off x="7044720" y="447336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>
              <a:stCxn id="6" idx="7"/>
              <a:endCxn id="184" idx="2"/>
            </p:cNvCxnSpPr>
            <p:nvPr/>
          </p:nvCxnSpPr>
          <p:spPr>
            <a:xfrm>
              <a:off x="7000621" y="4038600"/>
              <a:ext cx="86387" cy="43476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6" idx="6"/>
              <a:endCxn id="173" idx="4"/>
            </p:cNvCxnSpPr>
            <p:nvPr/>
          </p:nvCxnSpPr>
          <p:spPr>
            <a:xfrm>
              <a:off x="7035983" y="4018181"/>
              <a:ext cx="301717" cy="29137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6" idx="5"/>
              <a:endCxn id="174" idx="2"/>
            </p:cNvCxnSpPr>
            <p:nvPr/>
          </p:nvCxnSpPr>
          <p:spPr>
            <a:xfrm>
              <a:off x="7056402" y="3982819"/>
              <a:ext cx="401892" cy="19920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6" idx="3"/>
              <a:endCxn id="175" idx="2"/>
            </p:cNvCxnSpPr>
            <p:nvPr/>
          </p:nvCxnSpPr>
          <p:spPr>
            <a:xfrm flipV="1">
              <a:off x="7035983" y="3807548"/>
              <a:ext cx="459593" cy="9907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6" idx="3"/>
              <a:endCxn id="176" idx="1"/>
            </p:cNvCxnSpPr>
            <p:nvPr/>
          </p:nvCxnSpPr>
          <p:spPr>
            <a:xfrm flipV="1">
              <a:off x="7035983" y="3583323"/>
              <a:ext cx="381572" cy="32329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6" idx="2"/>
              <a:endCxn id="164" idx="3"/>
            </p:cNvCxnSpPr>
            <p:nvPr/>
          </p:nvCxnSpPr>
          <p:spPr>
            <a:xfrm flipV="1">
              <a:off x="7000621" y="3387883"/>
              <a:ext cx="98069" cy="498317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odecagon 8"/>
            <p:cNvSpPr/>
            <p:nvPr/>
          </p:nvSpPr>
          <p:spPr>
            <a:xfrm>
              <a:off x="6284180" y="2313946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Heptagon 157"/>
            <p:cNvSpPr/>
            <p:nvPr/>
          </p:nvSpPr>
          <p:spPr>
            <a:xfrm rot="2708517">
              <a:off x="6775110" y="2410348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Heptagon 158"/>
            <p:cNvSpPr/>
            <p:nvPr/>
          </p:nvSpPr>
          <p:spPr>
            <a:xfrm rot="2708517">
              <a:off x="6740328" y="210817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Heptagon 159"/>
            <p:cNvSpPr/>
            <p:nvPr/>
          </p:nvSpPr>
          <p:spPr>
            <a:xfrm rot="2708517">
              <a:off x="6524802" y="192512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Heptagon 160"/>
            <p:cNvSpPr/>
            <p:nvPr/>
          </p:nvSpPr>
          <p:spPr>
            <a:xfrm rot="2708517">
              <a:off x="6221745" y="185746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Heptagon 165"/>
            <p:cNvSpPr/>
            <p:nvPr/>
          </p:nvSpPr>
          <p:spPr>
            <a:xfrm rot="5400000">
              <a:off x="6673915" y="265050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Connector 199"/>
            <p:cNvCxnSpPr>
              <a:stCxn id="9" idx="4"/>
              <a:endCxn id="166" idx="3"/>
            </p:cNvCxnSpPr>
            <p:nvPr/>
          </p:nvCxnSpPr>
          <p:spPr>
            <a:xfrm>
              <a:off x="6380799" y="2466346"/>
              <a:ext cx="293115" cy="22644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9" idx="2"/>
              <a:endCxn id="158" idx="3"/>
            </p:cNvCxnSpPr>
            <p:nvPr/>
          </p:nvCxnSpPr>
          <p:spPr>
            <a:xfrm>
              <a:off x="6436580" y="2410565"/>
              <a:ext cx="336795" cy="10569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9" idx="1"/>
              <a:endCxn id="159" idx="3"/>
            </p:cNvCxnSpPr>
            <p:nvPr/>
          </p:nvCxnSpPr>
          <p:spPr>
            <a:xfrm flipV="1">
              <a:off x="6436580" y="2214086"/>
              <a:ext cx="302013" cy="15564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9" idx="11"/>
              <a:endCxn id="160" idx="2"/>
            </p:cNvCxnSpPr>
            <p:nvPr/>
          </p:nvCxnSpPr>
          <p:spPr>
            <a:xfrm flipV="1">
              <a:off x="6380799" y="2079110"/>
              <a:ext cx="190107" cy="23483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9" idx="10"/>
              <a:endCxn id="161" idx="1"/>
            </p:cNvCxnSpPr>
            <p:nvPr/>
          </p:nvCxnSpPr>
          <p:spPr>
            <a:xfrm flipH="1" flipV="1">
              <a:off x="6336233" y="2003061"/>
              <a:ext cx="3728" cy="31088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Dodecagon 4"/>
            <p:cNvSpPr/>
            <p:nvPr/>
          </p:nvSpPr>
          <p:spPr>
            <a:xfrm rot="16200000">
              <a:off x="1667879" y="3849836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Heptagon 151"/>
            <p:cNvSpPr/>
            <p:nvPr/>
          </p:nvSpPr>
          <p:spPr>
            <a:xfrm rot="16200000">
              <a:off x="1259130" y="3449494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Heptagon 152"/>
            <p:cNvSpPr/>
            <p:nvPr/>
          </p:nvSpPr>
          <p:spPr>
            <a:xfrm rot="16200000">
              <a:off x="1126006" y="3675108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Heptagon 153"/>
            <p:cNvSpPr/>
            <p:nvPr/>
          </p:nvSpPr>
          <p:spPr>
            <a:xfrm rot="16200000">
              <a:off x="1134551" y="3982819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Heptagon 154"/>
            <p:cNvSpPr/>
            <p:nvPr/>
          </p:nvSpPr>
          <p:spPr>
            <a:xfrm rot="16200000">
              <a:off x="1315622" y="4240886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Heptagon 164"/>
            <p:cNvSpPr/>
            <p:nvPr/>
          </p:nvSpPr>
          <p:spPr>
            <a:xfrm>
              <a:off x="1473916" y="3278523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Heptagon 182"/>
            <p:cNvSpPr/>
            <p:nvPr/>
          </p:nvSpPr>
          <p:spPr>
            <a:xfrm rot="10800000">
              <a:off x="1536049" y="4397162"/>
              <a:ext cx="152400" cy="152400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5" idx="8"/>
              <a:endCxn id="183" idx="3"/>
            </p:cNvCxnSpPr>
            <p:nvPr/>
          </p:nvCxnSpPr>
          <p:spPr>
            <a:xfrm rot="16200000" flipH="1" flipV="1">
              <a:off x="1487448" y="4160949"/>
              <a:ext cx="394925" cy="7749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5" idx="1"/>
              <a:endCxn id="165" idx="2"/>
            </p:cNvCxnSpPr>
            <p:nvPr/>
          </p:nvCxnSpPr>
          <p:spPr>
            <a:xfrm flipH="1" flipV="1">
              <a:off x="1584028" y="3430924"/>
              <a:ext cx="139632" cy="41891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5" idx="1"/>
              <a:endCxn id="152" idx="4"/>
            </p:cNvCxnSpPr>
            <p:nvPr/>
          </p:nvCxnSpPr>
          <p:spPr>
            <a:xfrm flipH="1" flipV="1">
              <a:off x="1357139" y="3601894"/>
              <a:ext cx="366521" cy="24794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5" idx="0"/>
              <a:endCxn id="153" idx="3"/>
            </p:cNvCxnSpPr>
            <p:nvPr/>
          </p:nvCxnSpPr>
          <p:spPr>
            <a:xfrm flipH="1" flipV="1">
              <a:off x="1278407" y="3785220"/>
              <a:ext cx="409891" cy="85035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5" idx="9"/>
              <a:endCxn id="154" idx="2"/>
            </p:cNvCxnSpPr>
            <p:nvPr/>
          </p:nvCxnSpPr>
          <p:spPr>
            <a:xfrm flipH="1">
              <a:off x="1286952" y="3981817"/>
              <a:ext cx="401346" cy="43290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5" idx="8"/>
              <a:endCxn id="155" idx="2"/>
            </p:cNvCxnSpPr>
            <p:nvPr/>
          </p:nvCxnSpPr>
          <p:spPr>
            <a:xfrm flipH="1">
              <a:off x="1468023" y="4002236"/>
              <a:ext cx="255637" cy="28093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Sun 117"/>
            <p:cNvSpPr/>
            <p:nvPr/>
          </p:nvSpPr>
          <p:spPr>
            <a:xfrm>
              <a:off x="-580995" y="1909629"/>
              <a:ext cx="246257" cy="228599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un 120"/>
            <p:cNvSpPr/>
            <p:nvPr/>
          </p:nvSpPr>
          <p:spPr>
            <a:xfrm>
              <a:off x="4191000" y="1066800"/>
              <a:ext cx="246257" cy="228600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/>
            <p:nvPr/>
          </p:nvSpPr>
          <p:spPr>
            <a:xfrm>
              <a:off x="4267200" y="1447800"/>
              <a:ext cx="152400" cy="15240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29" idx="4"/>
              <a:endCxn id="10" idx="10"/>
            </p:cNvCxnSpPr>
            <p:nvPr/>
          </p:nvCxnSpPr>
          <p:spPr>
            <a:xfrm>
              <a:off x="4363819" y="1600200"/>
              <a:ext cx="1188103" cy="435827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9" idx="3"/>
              <a:endCxn id="6" idx="11"/>
            </p:cNvCxnSpPr>
            <p:nvPr/>
          </p:nvCxnSpPr>
          <p:spPr>
            <a:xfrm>
              <a:off x="4399181" y="1579781"/>
              <a:ext cx="2504821" cy="2362200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29" idx="6"/>
              <a:endCxn id="12" idx="11"/>
            </p:cNvCxnSpPr>
            <p:nvPr/>
          </p:nvCxnSpPr>
          <p:spPr>
            <a:xfrm flipH="1">
              <a:off x="2927442" y="1579781"/>
              <a:ext cx="1360177" cy="4301609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129" idx="10"/>
              <a:endCxn id="121" idx="2"/>
            </p:cNvCxnSpPr>
            <p:nvPr/>
          </p:nvCxnSpPr>
          <p:spPr>
            <a:xfrm flipH="1" flipV="1">
              <a:off x="4314129" y="1295400"/>
              <a:ext cx="8852" cy="152400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>
              <a:stCxn id="11" idx="4"/>
              <a:endCxn id="10" idx="9"/>
            </p:cNvCxnSpPr>
            <p:nvPr/>
          </p:nvCxnSpPr>
          <p:spPr>
            <a:xfrm>
              <a:off x="2333024" y="2464509"/>
              <a:ext cx="3183536" cy="3514381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2"/>
            <p:cNvCxnSpPr>
              <a:stCxn id="12" idx="0"/>
              <a:endCxn id="9" idx="5"/>
            </p:cNvCxnSpPr>
            <p:nvPr/>
          </p:nvCxnSpPr>
          <p:spPr>
            <a:xfrm flipV="1">
              <a:off x="2962804" y="2466346"/>
              <a:ext cx="3377157" cy="343546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32"/>
            <p:cNvCxnSpPr>
              <a:stCxn id="5" idx="5"/>
              <a:endCxn id="6" idx="10"/>
            </p:cNvCxnSpPr>
            <p:nvPr/>
          </p:nvCxnSpPr>
          <p:spPr>
            <a:xfrm>
              <a:off x="1820279" y="3946455"/>
              <a:ext cx="5083723" cy="36364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/>
        </p:nvCxnSpPr>
        <p:spPr>
          <a:xfrm flipH="1">
            <a:off x="711277" y="4951345"/>
            <a:ext cx="144405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1033612" y="5177010"/>
            <a:ext cx="1869172" cy="53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Broker-Daemon Connection</a:t>
            </a:r>
          </a:p>
        </p:txBody>
      </p:sp>
      <p:cxnSp>
        <p:nvCxnSpPr>
          <p:cNvPr id="243" name="Straight Connector 242"/>
          <p:cNvCxnSpPr/>
          <p:nvPr/>
        </p:nvCxnSpPr>
        <p:spPr>
          <a:xfrm>
            <a:off x="723869" y="5398348"/>
            <a:ext cx="153316" cy="0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1010012" y="5654649"/>
            <a:ext cx="1352188" cy="2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Broker-Broker Connection</a:t>
            </a:r>
          </a:p>
        </p:txBody>
      </p:sp>
      <p:cxnSp>
        <p:nvCxnSpPr>
          <p:cNvPr id="255" name="Straight Connector 254"/>
          <p:cNvCxnSpPr/>
          <p:nvPr/>
        </p:nvCxnSpPr>
        <p:spPr>
          <a:xfrm flipH="1">
            <a:off x="717300" y="5780999"/>
            <a:ext cx="144405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1040795" y="4724400"/>
            <a:ext cx="1164961" cy="23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Broker-Driver Connection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42074" y="3996022"/>
            <a:ext cx="2939926" cy="2001137"/>
            <a:chOff x="3993325" y="2691546"/>
            <a:chExt cx="5278661" cy="3593058"/>
          </a:xfrm>
        </p:grpSpPr>
        <p:cxnSp>
          <p:nvCxnSpPr>
            <p:cNvPr id="122" name="Straight Connector 121"/>
            <p:cNvCxnSpPr>
              <a:stCxn id="232" idx="5"/>
              <a:endCxn id="138" idx="4"/>
            </p:cNvCxnSpPr>
            <p:nvPr/>
          </p:nvCxnSpPr>
          <p:spPr>
            <a:xfrm flipV="1">
              <a:off x="4832267" y="3198524"/>
              <a:ext cx="1229175" cy="2309376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8" idx="4"/>
              <a:endCxn id="262" idx="2"/>
            </p:cNvCxnSpPr>
            <p:nvPr/>
          </p:nvCxnSpPr>
          <p:spPr>
            <a:xfrm>
              <a:off x="6061442" y="3198524"/>
              <a:ext cx="548288" cy="2520018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46" idx="11"/>
              <a:endCxn id="138" idx="5"/>
            </p:cNvCxnSpPr>
            <p:nvPr/>
          </p:nvCxnSpPr>
          <p:spPr>
            <a:xfrm flipV="1">
              <a:off x="4270351" y="3183836"/>
              <a:ext cx="1773664" cy="2012915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77" idx="7"/>
              <a:endCxn id="138" idx="3"/>
            </p:cNvCxnSpPr>
            <p:nvPr/>
          </p:nvCxnSpPr>
          <p:spPr>
            <a:xfrm flipH="1" flipV="1">
              <a:off x="6081968" y="3199467"/>
              <a:ext cx="1185433" cy="2277221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274" idx="8"/>
              <a:endCxn id="138" idx="4"/>
            </p:cNvCxnSpPr>
            <p:nvPr/>
          </p:nvCxnSpPr>
          <p:spPr>
            <a:xfrm flipV="1">
              <a:off x="5641502" y="3198524"/>
              <a:ext cx="419941" cy="2467327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217" idx="5"/>
              <a:endCxn id="138" idx="2"/>
            </p:cNvCxnSpPr>
            <p:nvPr/>
          </p:nvCxnSpPr>
          <p:spPr>
            <a:xfrm flipH="1" flipV="1">
              <a:off x="6100094" y="3186417"/>
              <a:ext cx="1823868" cy="2025838"/>
            </a:xfrm>
            <a:prstGeom prst="line">
              <a:avLst/>
            </a:prstGeom>
            <a:ln w="254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Dodecagon 137"/>
            <p:cNvSpPr/>
            <p:nvPr/>
          </p:nvSpPr>
          <p:spPr>
            <a:xfrm rot="1917019">
              <a:off x="6034684" y="3095444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Heptagon 138"/>
            <p:cNvSpPr/>
            <p:nvPr/>
          </p:nvSpPr>
          <p:spPr>
            <a:xfrm rot="11352310">
              <a:off x="4083979" y="545670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46" idx="6"/>
              <a:endCxn id="139" idx="3"/>
            </p:cNvCxnSpPr>
            <p:nvPr/>
          </p:nvCxnSpPr>
          <p:spPr>
            <a:xfrm flipH="1">
              <a:off x="4145271" y="5286454"/>
              <a:ext cx="86755" cy="17460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Heptagon 144"/>
            <p:cNvSpPr/>
            <p:nvPr/>
          </p:nvSpPr>
          <p:spPr>
            <a:xfrm rot="10800000">
              <a:off x="3993325" y="5349418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Dodecagon 145"/>
            <p:cNvSpPr/>
            <p:nvPr/>
          </p:nvSpPr>
          <p:spPr>
            <a:xfrm>
              <a:off x="4221756" y="5196751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Heptagon 147"/>
            <p:cNvSpPr/>
            <p:nvPr/>
          </p:nvSpPr>
          <p:spPr>
            <a:xfrm rot="10800000">
              <a:off x="4200852" y="551389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Heptagon 148"/>
            <p:cNvSpPr/>
            <p:nvPr/>
          </p:nvSpPr>
          <p:spPr>
            <a:xfrm rot="10800000">
              <a:off x="4326707" y="5468124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Heptagon 150"/>
            <p:cNvSpPr/>
            <p:nvPr/>
          </p:nvSpPr>
          <p:spPr>
            <a:xfrm rot="10800000">
              <a:off x="4438327" y="5371769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>
              <a:stCxn id="146" idx="7"/>
              <a:endCxn id="145" idx="3"/>
            </p:cNvCxnSpPr>
            <p:nvPr/>
          </p:nvCxnSpPr>
          <p:spPr>
            <a:xfrm flipH="1">
              <a:off x="4048706" y="5262420"/>
              <a:ext cx="173051" cy="8699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6" idx="5"/>
              <a:endCxn id="148" idx="3"/>
            </p:cNvCxnSpPr>
            <p:nvPr/>
          </p:nvCxnSpPr>
          <p:spPr>
            <a:xfrm>
              <a:off x="4249811" y="5300332"/>
              <a:ext cx="6422" cy="21355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46" idx="3"/>
              <a:endCxn id="149" idx="2"/>
            </p:cNvCxnSpPr>
            <p:nvPr/>
          </p:nvCxnSpPr>
          <p:spPr>
            <a:xfrm>
              <a:off x="4288136" y="5286454"/>
              <a:ext cx="59839" cy="18166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46" idx="2"/>
              <a:endCxn id="151" idx="2"/>
            </p:cNvCxnSpPr>
            <p:nvPr/>
          </p:nvCxnSpPr>
          <p:spPr>
            <a:xfrm>
              <a:off x="4298406" y="5262420"/>
              <a:ext cx="161190" cy="10934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Heptagon 171"/>
            <p:cNvSpPr/>
            <p:nvPr/>
          </p:nvSpPr>
          <p:spPr>
            <a:xfrm rot="10837955">
              <a:off x="7113208" y="5715500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Dodecagon 176"/>
            <p:cNvSpPr/>
            <p:nvPr/>
          </p:nvSpPr>
          <p:spPr>
            <a:xfrm rot="3143732">
              <a:off x="7247133" y="5470925"/>
              <a:ext cx="103582" cy="76650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Heptagon 181"/>
            <p:cNvSpPr/>
            <p:nvPr/>
          </p:nvSpPr>
          <p:spPr>
            <a:xfrm rot="10837955">
              <a:off x="7236502" y="5764795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Heptagon 186"/>
            <p:cNvSpPr/>
            <p:nvPr/>
          </p:nvSpPr>
          <p:spPr>
            <a:xfrm rot="10837955">
              <a:off x="7379568" y="5736338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Heptagon 210"/>
            <p:cNvSpPr/>
            <p:nvPr/>
          </p:nvSpPr>
          <p:spPr>
            <a:xfrm rot="10837955">
              <a:off x="7483648" y="5644363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Connector 211"/>
            <p:cNvCxnSpPr>
              <a:stCxn id="177" idx="4"/>
              <a:endCxn id="172" idx="3"/>
            </p:cNvCxnSpPr>
            <p:nvPr/>
          </p:nvCxnSpPr>
          <p:spPr>
            <a:xfrm flipH="1">
              <a:off x="7169011" y="5551848"/>
              <a:ext cx="105817" cy="16390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77" idx="3"/>
              <a:endCxn id="182" idx="3"/>
            </p:cNvCxnSpPr>
            <p:nvPr/>
          </p:nvCxnSpPr>
          <p:spPr>
            <a:xfrm flipH="1">
              <a:off x="7292305" y="5562420"/>
              <a:ext cx="1511" cy="202632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stCxn id="177" idx="2"/>
              <a:endCxn id="187" idx="2"/>
            </p:cNvCxnSpPr>
            <p:nvPr/>
          </p:nvCxnSpPr>
          <p:spPr>
            <a:xfrm>
              <a:off x="7314173" y="5558749"/>
              <a:ext cx="87088" cy="17733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177" idx="1"/>
              <a:endCxn id="211" idx="2"/>
            </p:cNvCxnSpPr>
            <p:nvPr/>
          </p:nvCxnSpPr>
          <p:spPr>
            <a:xfrm>
              <a:off x="7330446" y="5541812"/>
              <a:ext cx="174895" cy="10229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Dodecagon 216"/>
            <p:cNvSpPr/>
            <p:nvPr/>
          </p:nvSpPr>
          <p:spPr>
            <a:xfrm rot="8162615">
              <a:off x="7904846" y="5207380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8" name="Heptagon 217"/>
            <p:cNvSpPr/>
            <p:nvPr/>
          </p:nvSpPr>
          <p:spPr>
            <a:xfrm rot="10871132">
              <a:off x="7774530" y="5469185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19" name="Heptagon 218"/>
            <p:cNvSpPr/>
            <p:nvPr/>
          </p:nvSpPr>
          <p:spPr>
            <a:xfrm rot="10871132">
              <a:off x="7909238" y="5520295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0" name="Heptagon 219"/>
            <p:cNvSpPr/>
            <p:nvPr/>
          </p:nvSpPr>
          <p:spPr>
            <a:xfrm rot="10871132">
              <a:off x="8044869" y="5477688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1" name="Heptagon 220"/>
            <p:cNvSpPr/>
            <p:nvPr/>
          </p:nvSpPr>
          <p:spPr>
            <a:xfrm rot="10871132">
              <a:off x="8129909" y="536348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22" name="Straight Connector 221"/>
            <p:cNvCxnSpPr>
              <a:stCxn id="217" idx="2"/>
              <a:endCxn id="218" idx="3"/>
            </p:cNvCxnSpPr>
            <p:nvPr/>
          </p:nvCxnSpPr>
          <p:spPr>
            <a:xfrm flipH="1">
              <a:off x="7830700" y="5285129"/>
              <a:ext cx="77753" cy="184544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17" idx="1"/>
              <a:endCxn id="219" idx="3"/>
            </p:cNvCxnSpPr>
            <p:nvPr/>
          </p:nvCxnSpPr>
          <p:spPr>
            <a:xfrm>
              <a:off x="7922710" y="5305110"/>
              <a:ext cx="42698" cy="21567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17" idx="11"/>
              <a:endCxn id="220" idx="2"/>
            </p:cNvCxnSpPr>
            <p:nvPr/>
          </p:nvCxnSpPr>
          <p:spPr>
            <a:xfrm>
              <a:off x="7962379" y="5306086"/>
              <a:ext cx="104555" cy="17113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17" idx="10"/>
              <a:endCxn id="221" idx="1"/>
            </p:cNvCxnSpPr>
            <p:nvPr/>
          </p:nvCxnSpPr>
          <p:spPr>
            <a:xfrm>
              <a:off x="7977165" y="5286820"/>
              <a:ext cx="152980" cy="11256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Heptagon 229"/>
            <p:cNvSpPr/>
            <p:nvPr/>
          </p:nvSpPr>
          <p:spPr>
            <a:xfrm rot="11352310">
              <a:off x="4536382" y="5671953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/>
            <p:cNvCxnSpPr>
              <a:stCxn id="232" idx="1"/>
              <a:endCxn id="230" idx="3"/>
            </p:cNvCxnSpPr>
            <p:nvPr/>
          </p:nvCxnSpPr>
          <p:spPr>
            <a:xfrm flipH="1">
              <a:off x="4597674" y="5573569"/>
              <a:ext cx="185998" cy="10273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Dodecagon 231"/>
            <p:cNvSpPr/>
            <p:nvPr/>
          </p:nvSpPr>
          <p:spPr>
            <a:xfrm rot="10800000">
              <a:off x="4783673" y="5507900"/>
              <a:ext cx="76650" cy="103582"/>
            </a:xfrm>
            <a:prstGeom prst="dodecago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Heptagon 232"/>
            <p:cNvSpPr/>
            <p:nvPr/>
          </p:nvSpPr>
          <p:spPr>
            <a:xfrm rot="10800000">
              <a:off x="4636432" y="577899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Heptagon 233"/>
            <p:cNvSpPr/>
            <p:nvPr/>
          </p:nvSpPr>
          <p:spPr>
            <a:xfrm rot="10800000">
              <a:off x="4765145" y="5871942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Heptagon 234"/>
            <p:cNvSpPr/>
            <p:nvPr/>
          </p:nvSpPr>
          <p:spPr>
            <a:xfrm rot="10800000">
              <a:off x="4916975" y="5795456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Heptagon 235"/>
            <p:cNvSpPr/>
            <p:nvPr/>
          </p:nvSpPr>
          <p:spPr>
            <a:xfrm rot="10800000">
              <a:off x="5050279" y="5704550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/>
            <p:cNvCxnSpPr>
              <a:stCxn id="232" idx="0"/>
              <a:endCxn id="233" idx="3"/>
            </p:cNvCxnSpPr>
            <p:nvPr/>
          </p:nvCxnSpPr>
          <p:spPr>
            <a:xfrm flipH="1">
              <a:off x="4691813" y="5597603"/>
              <a:ext cx="102129" cy="18138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2" idx="11"/>
              <a:endCxn id="234" idx="3"/>
            </p:cNvCxnSpPr>
            <p:nvPr/>
          </p:nvCxnSpPr>
          <p:spPr>
            <a:xfrm>
              <a:off x="4811728" y="5611481"/>
              <a:ext cx="8798" cy="260461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32" idx="10"/>
              <a:endCxn id="235" idx="2"/>
            </p:cNvCxnSpPr>
            <p:nvPr/>
          </p:nvCxnSpPr>
          <p:spPr>
            <a:xfrm>
              <a:off x="4832267" y="5611481"/>
              <a:ext cx="105977" cy="183974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2" idx="8"/>
              <a:endCxn id="236" idx="1"/>
            </p:cNvCxnSpPr>
            <p:nvPr/>
          </p:nvCxnSpPr>
          <p:spPr>
            <a:xfrm>
              <a:off x="4860322" y="5573569"/>
              <a:ext cx="189957" cy="167949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/>
            <p:cNvSpPr txBox="1"/>
            <p:nvPr/>
          </p:nvSpPr>
          <p:spPr>
            <a:xfrm>
              <a:off x="7236957" y="2691546"/>
              <a:ext cx="2035029" cy="116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7</a:t>
              </a:r>
              <a:r>
                <a:rPr lang="en-US" sz="1200" dirty="0" smtClean="0"/>
                <a:t> </a:t>
              </a:r>
              <a:r>
                <a:rPr lang="en-US" sz="1200" dirty="0"/>
                <a:t>Brokers </a:t>
              </a:r>
              <a:r>
                <a:rPr lang="en-US" sz="1200" dirty="0" smtClean="0"/>
                <a:t>and </a:t>
              </a:r>
              <a:r>
                <a:rPr lang="en-US" sz="1200" dirty="0"/>
                <a:t>32 Computing </a:t>
              </a:r>
              <a:r>
                <a:rPr lang="en-US" sz="1200" dirty="0" smtClean="0"/>
                <a:t>Nodes in total</a:t>
              </a:r>
              <a:endParaRPr lang="en-US" sz="1200" dirty="0"/>
            </a:p>
          </p:txBody>
        </p:sp>
        <p:sp>
          <p:nvSpPr>
            <p:cNvPr id="248" name="Sun 247"/>
            <p:cNvSpPr/>
            <p:nvPr/>
          </p:nvSpPr>
          <p:spPr>
            <a:xfrm>
              <a:off x="6003285" y="2809971"/>
              <a:ext cx="123855" cy="155372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8" idx="2"/>
              <a:endCxn id="138" idx="3"/>
            </p:cNvCxnSpPr>
            <p:nvPr/>
          </p:nvCxnSpPr>
          <p:spPr>
            <a:xfrm>
              <a:off x="6065213" y="2965343"/>
              <a:ext cx="11539" cy="228908"/>
            </a:xfrm>
            <a:prstGeom prst="line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Heptagon 249"/>
            <p:cNvSpPr/>
            <p:nvPr/>
          </p:nvSpPr>
          <p:spPr>
            <a:xfrm rot="11352310">
              <a:off x="7656394" y="5391113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Heptagon 250"/>
            <p:cNvSpPr/>
            <p:nvPr/>
          </p:nvSpPr>
          <p:spPr>
            <a:xfrm rot="11352310">
              <a:off x="6994106" y="5653400"/>
              <a:ext cx="76650" cy="103582"/>
            </a:xfrm>
            <a:prstGeom prst="heptago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5299317" y="5665851"/>
              <a:ext cx="655796" cy="578696"/>
              <a:chOff x="2834004" y="5625604"/>
              <a:chExt cx="1303898" cy="851438"/>
            </a:xfrm>
          </p:grpSpPr>
          <p:sp>
            <p:nvSpPr>
              <p:cNvPr id="272" name="Heptagon 271"/>
              <p:cNvSpPr/>
              <p:nvPr/>
            </p:nvSpPr>
            <p:spPr>
              <a:xfrm rot="11352310">
                <a:off x="2834004" y="6083653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3" name="Straight Connector 272"/>
              <p:cNvCxnSpPr>
                <a:stCxn id="274" idx="3"/>
                <a:endCxn id="272" idx="3"/>
              </p:cNvCxnSpPr>
              <p:nvPr/>
            </p:nvCxnSpPr>
            <p:spPr>
              <a:xfrm flipH="1">
                <a:off x="2955869" y="5757585"/>
                <a:ext cx="482290" cy="332473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Dodecagon 273"/>
              <p:cNvSpPr/>
              <p:nvPr/>
            </p:nvSpPr>
            <p:spPr>
              <a:xfrm rot="5400000">
                <a:off x="3417740" y="5625604"/>
                <a:ext cx="152400" cy="152400"/>
              </a:xfrm>
              <a:prstGeom prst="dodecago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Heptagon 274"/>
              <p:cNvSpPr/>
              <p:nvPr/>
            </p:nvSpPr>
            <p:spPr>
              <a:xfrm rot="10800000">
                <a:off x="2997612" y="622342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Heptagon 275"/>
              <p:cNvSpPr/>
              <p:nvPr/>
            </p:nvSpPr>
            <p:spPr>
              <a:xfrm rot="10800000">
                <a:off x="3257073" y="6324642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Heptagon 276"/>
              <p:cNvSpPr/>
              <p:nvPr/>
            </p:nvSpPr>
            <p:spPr>
              <a:xfrm rot="10800000">
                <a:off x="3549721" y="632283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Heptagon 277"/>
              <p:cNvSpPr/>
              <p:nvPr/>
            </p:nvSpPr>
            <p:spPr>
              <a:xfrm rot="10800000">
                <a:off x="3985502" y="6072444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Connector 278"/>
              <p:cNvCxnSpPr>
                <a:stCxn id="274" idx="3"/>
                <a:endCxn id="275" idx="3"/>
              </p:cNvCxnSpPr>
              <p:nvPr/>
            </p:nvCxnSpPr>
            <p:spPr>
              <a:xfrm flipH="1">
                <a:off x="3107724" y="5757585"/>
                <a:ext cx="330435" cy="46583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74" idx="2"/>
                <a:endCxn id="276" idx="3"/>
              </p:cNvCxnSpPr>
              <p:nvPr/>
            </p:nvCxnSpPr>
            <p:spPr>
              <a:xfrm flipH="1">
                <a:off x="3367185" y="5778004"/>
                <a:ext cx="106336" cy="546637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>
                <a:stCxn id="274" idx="1"/>
                <a:endCxn id="277" idx="2"/>
              </p:cNvCxnSpPr>
              <p:nvPr/>
            </p:nvCxnSpPr>
            <p:spPr>
              <a:xfrm>
                <a:off x="3514359" y="5778004"/>
                <a:ext cx="77650" cy="544829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>
                <a:stCxn id="274" idx="0"/>
                <a:endCxn id="278" idx="2"/>
              </p:cNvCxnSpPr>
              <p:nvPr/>
            </p:nvCxnSpPr>
            <p:spPr>
              <a:xfrm>
                <a:off x="3549721" y="5757585"/>
                <a:ext cx="478069" cy="314858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Heptagon 282"/>
              <p:cNvSpPr/>
              <p:nvPr/>
            </p:nvSpPr>
            <p:spPr>
              <a:xfrm rot="11352310">
                <a:off x="3789520" y="6209835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4" name="Straight Connector 283"/>
              <p:cNvCxnSpPr>
                <a:stCxn id="274" idx="0"/>
                <a:endCxn id="283" idx="1"/>
              </p:cNvCxnSpPr>
              <p:nvPr/>
            </p:nvCxnSpPr>
            <p:spPr>
              <a:xfrm>
                <a:off x="3549721" y="5757585"/>
                <a:ext cx="244269" cy="494732"/>
              </a:xfrm>
              <a:prstGeom prst="line">
                <a:avLst/>
              </a:prstGeom>
              <a:ln w="25400">
                <a:solidFill>
                  <a:schemeClr val="accent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/>
            <p:cNvCxnSpPr>
              <a:stCxn id="217" idx="3"/>
              <a:endCxn id="250" idx="3"/>
            </p:cNvCxnSpPr>
            <p:nvPr/>
          </p:nvCxnSpPr>
          <p:spPr>
            <a:xfrm flipH="1">
              <a:off x="7717686" y="5258194"/>
              <a:ext cx="185815" cy="137273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177" idx="5"/>
              <a:endCxn id="251" idx="3"/>
            </p:cNvCxnSpPr>
            <p:nvPr/>
          </p:nvCxnSpPr>
          <p:spPr>
            <a:xfrm flipH="1">
              <a:off x="7055398" y="5529858"/>
              <a:ext cx="206896" cy="127896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7" name="Group 256"/>
            <p:cNvGrpSpPr/>
            <p:nvPr/>
          </p:nvGrpSpPr>
          <p:grpSpPr>
            <a:xfrm>
              <a:off x="6232687" y="5718542"/>
              <a:ext cx="754407" cy="566062"/>
              <a:chOff x="4397595" y="5666646"/>
              <a:chExt cx="1499965" cy="832850"/>
            </a:xfrm>
          </p:grpSpPr>
          <p:sp>
            <p:nvSpPr>
              <p:cNvPr id="258" name="Heptagon 257"/>
              <p:cNvSpPr/>
              <p:nvPr/>
            </p:nvSpPr>
            <p:spPr>
              <a:xfrm rot="11352310">
                <a:off x="4397595" y="6143156"/>
                <a:ext cx="152400" cy="152400"/>
              </a:xfrm>
              <a:prstGeom prst="heptagon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9" name="Group 258"/>
              <p:cNvGrpSpPr/>
              <p:nvPr/>
            </p:nvGrpSpPr>
            <p:grpSpPr>
              <a:xfrm>
                <a:off x="4519460" y="5666646"/>
                <a:ext cx="1378100" cy="832850"/>
                <a:chOff x="378687" y="5095968"/>
                <a:chExt cx="1378100" cy="832850"/>
              </a:xfrm>
            </p:grpSpPr>
            <p:sp>
              <p:nvSpPr>
                <p:cNvPr id="260" name="Heptagon 259"/>
                <p:cNvSpPr/>
                <p:nvPr/>
              </p:nvSpPr>
              <p:spPr>
                <a:xfrm rot="11352310">
                  <a:off x="508715" y="5683206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1" name="Straight Connector 260"/>
                <p:cNvCxnSpPr>
                  <a:stCxn id="262" idx="9"/>
                  <a:endCxn id="260" idx="2"/>
                </p:cNvCxnSpPr>
                <p:nvPr/>
              </p:nvCxnSpPr>
              <p:spPr>
                <a:xfrm flipH="1">
                  <a:off x="563630" y="5227949"/>
                  <a:ext cx="366655" cy="450812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2" name="Dodecagon 261"/>
                <p:cNvSpPr/>
                <p:nvPr/>
              </p:nvSpPr>
              <p:spPr>
                <a:xfrm rot="16200000">
                  <a:off x="909866" y="5095968"/>
                  <a:ext cx="152400" cy="152400"/>
                </a:xfrm>
                <a:prstGeom prst="dodecagon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Heptagon 262"/>
                <p:cNvSpPr/>
                <p:nvPr/>
              </p:nvSpPr>
              <p:spPr>
                <a:xfrm rot="10800000">
                  <a:off x="793501" y="5762430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Heptagon 263"/>
                <p:cNvSpPr/>
                <p:nvPr/>
              </p:nvSpPr>
              <p:spPr>
                <a:xfrm rot="10800000">
                  <a:off x="1062267" y="5776418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Heptagon 264"/>
                <p:cNvSpPr/>
                <p:nvPr/>
              </p:nvSpPr>
              <p:spPr>
                <a:xfrm rot="10800000">
                  <a:off x="1330307" y="5702914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Heptagon 265"/>
                <p:cNvSpPr/>
                <p:nvPr/>
              </p:nvSpPr>
              <p:spPr>
                <a:xfrm rot="10800000">
                  <a:off x="1604387" y="5583686"/>
                  <a:ext cx="152400" cy="152400"/>
                </a:xfrm>
                <a:prstGeom prst="heptagon">
                  <a:avLst/>
                </a:prstGeom>
                <a:solidFill>
                  <a:schemeClr val="accent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7" name="Straight Connector 266"/>
                <p:cNvCxnSpPr>
                  <a:stCxn id="262" idx="8"/>
                  <a:endCxn id="263" idx="3"/>
                </p:cNvCxnSpPr>
                <p:nvPr/>
              </p:nvCxnSpPr>
              <p:spPr>
                <a:xfrm flipH="1">
                  <a:off x="903613" y="5248368"/>
                  <a:ext cx="62034" cy="514061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>
                  <a:stCxn id="262" idx="7"/>
                  <a:endCxn id="264" idx="2"/>
                </p:cNvCxnSpPr>
                <p:nvPr/>
              </p:nvCxnSpPr>
              <p:spPr>
                <a:xfrm>
                  <a:off x="1006485" y="5248368"/>
                  <a:ext cx="98070" cy="528049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>
                  <a:stCxn id="262" idx="6"/>
                  <a:endCxn id="265" idx="2"/>
                </p:cNvCxnSpPr>
                <p:nvPr/>
              </p:nvCxnSpPr>
              <p:spPr>
                <a:xfrm>
                  <a:off x="1041847" y="5227949"/>
                  <a:ext cx="330748" cy="474964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>
                  <a:stCxn id="262" idx="5"/>
                </p:cNvCxnSpPr>
                <p:nvPr/>
              </p:nvCxnSpPr>
              <p:spPr>
                <a:xfrm>
                  <a:off x="1062266" y="5192587"/>
                  <a:ext cx="510802" cy="476773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270"/>
                <p:cNvCxnSpPr>
                  <a:stCxn id="262" idx="10"/>
                  <a:endCxn id="258" idx="3"/>
                </p:cNvCxnSpPr>
                <p:nvPr/>
              </p:nvCxnSpPr>
              <p:spPr>
                <a:xfrm flipH="1">
                  <a:off x="378687" y="5192587"/>
                  <a:ext cx="531179" cy="386296"/>
                </a:xfrm>
                <a:prstGeom prst="line">
                  <a:avLst/>
                </a:prstGeom>
                <a:ln w="25400">
                  <a:solidFill>
                    <a:schemeClr val="accent4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TextBox 14"/>
          <p:cNvSpPr txBox="1"/>
          <p:nvPr/>
        </p:nvSpPr>
        <p:spPr>
          <a:xfrm>
            <a:off x="2473201" y="4467522"/>
            <a:ext cx="206473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B050"/>
                </a:solidFill>
              </a:rPr>
              <a:t>Full Mesh Network</a:t>
            </a:r>
            <a:endParaRPr lang="en-US" b="1" dirty="0">
              <a:ln/>
              <a:solidFill>
                <a:srgbClr val="00B050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565791" y="3333910"/>
            <a:ext cx="20647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00B050"/>
                </a:solidFill>
              </a:rPr>
              <a:t>Hierarchical Sending</a:t>
            </a:r>
            <a:endParaRPr lang="en-US" b="1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"/>
    </mc:Choice>
    <mc:Fallback xmlns="">
      <p:transition spd="slow" advTm="58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US" b="1" dirty="0" smtClean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erformance Improvements</a:t>
            </a:r>
            <a:endParaRPr lang="en-US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0574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383332"/>
              </p:ext>
            </p:extLst>
          </p:nvPr>
        </p:nvGraphicFramePr>
        <p:xfrm>
          <a:off x="505047" y="14478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60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3"/>
    </mc:Choice>
    <mc:Fallback xmlns="">
      <p:transition spd="slow" advTm="5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52400"/>
            <a:ext cx="8378825" cy="1143000"/>
          </a:xfrm>
        </p:spPr>
        <p:txBody>
          <a:bodyPr>
            <a:noAutofit/>
          </a:bodyPr>
          <a:lstStyle/>
          <a:p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900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79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</a:rPr>
              <a:t>Harnessing</a:t>
            </a:r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900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79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the Power of Workflow</a:t>
            </a:r>
          </a:p>
        </p:txBody>
      </p:sp>
      <p:sp>
        <p:nvSpPr>
          <p:cNvPr id="4" name="AutoShape 2" descr="imap://yuduozhou%40gmail%2Ecom@imap.googlemail.com:993/fetch%3EUID%3E/INBOX%3E6906?part=1.5&amp;type=image/png&amp;filename=Workflo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p://yuduozhou%40gmail%2Ecom@imap.googlemail.com:993/fetch%3EUID%3E/INBOX%3E6906?part=1.5&amp;type=image/png&amp;filename=Workflo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p://yuduozhou%40gmail%2Ecom@imap.googlemail.com:993/fetch%3EUID%3E/INBOX%3E6906?part=1.5&amp;type=image/png&amp;filename=Workflow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9" descr="imap://yuduozhou%40gmail%2Ecom@imap.googlemail.com:993/fetch%3EUID%3E/INBOX%3E6906?part=1.2&amp;type=image/png&amp;filename=Type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4902" y="1320492"/>
            <a:ext cx="4554298" cy="4851708"/>
            <a:chOff x="474902" y="1320493"/>
            <a:chExt cx="3511506" cy="4457452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02" y="1320493"/>
              <a:ext cx="3511506" cy="39631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05028" y="5408613"/>
              <a:ext cx="3481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</a:rPr>
                <a:t>Design Workflow Pattern</a:t>
              </a:r>
              <a:endParaRPr lang="en-US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62600" y="1734411"/>
            <a:ext cx="2881570" cy="4075432"/>
            <a:chOff x="5169195" y="1702513"/>
            <a:chExt cx="2881570" cy="407543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91"/>
            <a:stretch/>
          </p:blipFill>
          <p:spPr bwMode="auto">
            <a:xfrm>
              <a:off x="5293369" y="2121932"/>
              <a:ext cx="2748535" cy="36560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169195" y="1702513"/>
              <a:ext cx="288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7030A0"/>
                  </a:solidFill>
                </a:rPr>
                <a:t>Configure Trident Jobs</a:t>
              </a:r>
              <a:endParaRPr lang="en-US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39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1"/>
    </mc:Choice>
    <mc:Fallback xmlns="">
      <p:transition spd="slow" advTm="5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900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79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</a:rPr>
              <a:t>Harnessing the Power of Workflow</a:t>
            </a:r>
          </a:p>
        </p:txBody>
      </p:sp>
      <p:sp>
        <p:nvSpPr>
          <p:cNvPr id="4" name="AutoShape 2" descr="imap://yuduozhou%40gmail%2Ecom@imap.googlemail.com:993/fetch%3EUID%3E/INBOX%3E6906?part=1.5&amp;type=image/png&amp;filename=Workflo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p://yuduozhou%40gmail%2Ecom@imap.googlemail.com:993/fetch%3EUID%3E/INBOX%3E6906?part=1.5&amp;type=image/png&amp;filename=Workflo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p://yuduozhou%40gmail%2Ecom@imap.googlemail.com:993/fetch%3EUID%3E/INBOX%3E6906?part=1.5&amp;type=image/png&amp;filename=Workflow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9" descr="imap://yuduozhou%40gmail%2Ecom@imap.googlemail.com:993/fetch%3EUID%3E/INBOX%3E6906?part=1.2&amp;type=image/png&amp;filename=Type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3" name="Curved Connector 12"/>
          <p:cNvCxnSpPr>
            <a:stCxn id="1036" idx="3"/>
            <a:endCxn id="1037" idx="1"/>
          </p:cNvCxnSpPr>
          <p:nvPr/>
        </p:nvCxnSpPr>
        <p:spPr>
          <a:xfrm flipH="1">
            <a:off x="1357237" y="2781300"/>
            <a:ext cx="7003317" cy="2224404"/>
          </a:xfrm>
          <a:prstGeom prst="curvedConnector5">
            <a:avLst>
              <a:gd name="adj1" fmla="val -3264"/>
              <a:gd name="adj2" fmla="val 48615"/>
              <a:gd name="adj3" fmla="val 103264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00200" y="1295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Future Work: Combine Windows Trident with Twister</a:t>
            </a:r>
            <a:endParaRPr lang="en-US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1200"/>
            <a:ext cx="7900179" cy="16002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37" y="4144008"/>
            <a:ext cx="7041714" cy="172339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7"/>
    </mc:Choice>
    <mc:Fallback xmlns="">
      <p:transition spd="slow" advTm="482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900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79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</a:rPr>
              <a:t>Twister for Polar Science</a:t>
            </a:r>
          </a:p>
        </p:txBody>
      </p:sp>
      <p:pic>
        <p:nvPicPr>
          <p:cNvPr id="26" name="Picture 4" descr="CReSIS_brandon_kn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1616"/>
            <a:ext cx="3619718" cy="271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7" name="TextBox 26"/>
          <p:cNvSpPr txBox="1"/>
          <p:nvPr/>
        </p:nvSpPr>
        <p:spPr>
          <a:xfrm>
            <a:off x="533400" y="1401616"/>
            <a:ext cx="4724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The Center for Remote </a:t>
            </a:r>
            <a:r>
              <a:rPr lang="en-US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Sensing </a:t>
            </a:r>
            <a:r>
              <a:rPr lang="en-US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of Ice </a:t>
            </a:r>
            <a:r>
              <a:rPr lang="en-US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Sheets 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Research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Education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i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Knowledge Transfer</a:t>
            </a:r>
            <a:endParaRPr lang="en-US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 descr="https://www.cresis.ku.edu/sites/all/themes/cresis_default/images/cresis_logo_over_v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1524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381000" y="3109776"/>
            <a:ext cx="4572000" cy="3333005"/>
            <a:chOff x="3648" y="432"/>
            <a:chExt cx="2038" cy="1822"/>
          </a:xfr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grpSpPr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32"/>
              <a:ext cx="2039" cy="1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3648" y="432"/>
              <a:ext cx="2039" cy="18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899284" y="4755352"/>
            <a:ext cx="2336750" cy="1200329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Utilizing the Power of </a:t>
            </a:r>
            <a:r>
              <a:rPr lang="en-US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Twister to Perform Large Scale Scientific Calculation</a:t>
            </a:r>
            <a:endParaRPr lang="en-US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8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9"/>
    </mc:Choice>
    <mc:Fallback xmlns="">
      <p:transition spd="slow" advTm="6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900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chemeClr val="accent4">
                        <a:lumMod val="75000"/>
                      </a:schemeClr>
                    </a:gs>
                    <a:gs pos="79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</a:rPr>
              <a:t>Twister for Polar Science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5774" y="1244415"/>
            <a:ext cx="264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Deploying a Twister </a:t>
            </a:r>
            <a:endParaRPr lang="en-US" b="1" dirty="0" smtClean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"/>
              <a:cs typeface="Times"/>
            </a:endParaRPr>
          </a:p>
          <a:p>
            <a:pPr algn="ctr"/>
            <a:r>
              <a:rPr lang="en-US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"/>
                <a:cs typeface="Times"/>
              </a:rPr>
              <a:t>Appliance for Polar Grid</a:t>
            </a:r>
            <a:endParaRPr lang="en-US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2149532"/>
            <a:ext cx="6384886" cy="3297882"/>
            <a:chOff x="117051" y="1623486"/>
            <a:chExt cx="9056318" cy="4677713"/>
          </a:xfrm>
        </p:grpSpPr>
        <p:pic>
          <p:nvPicPr>
            <p:cNvPr id="9" name="Picture 8" descr="MC900435242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369" y="3434293"/>
              <a:ext cx="963613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MC900435242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742" y="3395663"/>
              <a:ext cx="963613" cy="19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2550060" y="3196697"/>
              <a:ext cx="2089033" cy="565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769743" y="4395133"/>
              <a:ext cx="858777" cy="494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Times"/>
                  <a:cs typeface="Times"/>
                </a:rPr>
                <a:t>copy</a:t>
              </a:r>
              <a:endParaRPr lang="en-US" sz="2000" dirty="0" smtClean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795633" y="3361898"/>
              <a:ext cx="1320125" cy="445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200" dirty="0" smtClean="0">
                  <a:solidFill>
                    <a:srgbClr val="000000"/>
                  </a:solidFill>
                  <a:latin typeface="Times"/>
                  <a:cs typeface="Times"/>
                </a:rPr>
                <a:t>instantiate</a:t>
              </a:r>
              <a:endParaRPr lang="en-US" sz="2000" dirty="0" smtClean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916075" y="4007909"/>
              <a:ext cx="953028" cy="544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charset="0"/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charset="0"/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charset="0"/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charset="0"/>
                <a:defRPr sz="20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600" dirty="0" smtClean="0"/>
                <a:t>…</a:t>
              </a:r>
              <a:endParaRPr lang="en-US" sz="1600" dirty="0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988594" y="5756861"/>
              <a:ext cx="5184775" cy="544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600" dirty="0" smtClean="0">
                  <a:solidFill>
                    <a:srgbClr val="FF0000"/>
                  </a:solidFill>
                  <a:latin typeface="Times"/>
                  <a:cs typeface="Times"/>
                </a:rPr>
                <a:t>Virtual Machines</a:t>
              </a:r>
            </a:p>
          </p:txBody>
        </p:sp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5023369" y="1623486"/>
              <a:ext cx="2490787" cy="1667973"/>
            </a:xfrm>
            <a:custGeom>
              <a:avLst/>
              <a:gdLst>
                <a:gd name="T0" fmla="*/ 543966 w 21600"/>
                <a:gd name="T1" fmla="*/ 39321496 h 21600"/>
                <a:gd name="T2" fmla="*/ 87684915 w 21600"/>
                <a:gd name="T3" fmla="*/ 78559181 h 21600"/>
                <a:gd name="T4" fmla="*/ 175223589 w 21600"/>
                <a:gd name="T5" fmla="*/ 39321496 h 21600"/>
                <a:gd name="T6" fmla="*/ 87684915 w 21600"/>
                <a:gd name="T7" fmla="*/ 449645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BE7D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76374" y="2008187"/>
              <a:ext cx="5184775" cy="1019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600" dirty="0" smtClean="0">
                  <a:solidFill>
                    <a:srgbClr val="0033CC"/>
                  </a:solidFill>
                  <a:latin typeface="Times"/>
                  <a:cs typeface="Times"/>
                </a:rPr>
                <a:t>Group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600" dirty="0" smtClean="0">
                  <a:solidFill>
                    <a:srgbClr val="0033CC"/>
                  </a:solidFill>
                  <a:latin typeface="Times"/>
                  <a:cs typeface="Times"/>
                </a:rPr>
                <a:t>VPN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3161678" y="4465638"/>
              <a:ext cx="1477415" cy="768350"/>
            </a:xfrm>
            <a:prstGeom prst="line">
              <a:avLst/>
            </a:prstGeom>
            <a:noFill/>
            <a:ln w="2540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595516" y="5021792"/>
              <a:ext cx="1990236" cy="747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050" dirty="0" smtClean="0">
                  <a:solidFill>
                    <a:srgbClr val="0033CC"/>
                  </a:solidFill>
                  <a:latin typeface="Times"/>
                  <a:cs typeface="Times"/>
                </a:rPr>
                <a:t>Virtual IP - DHCP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050" dirty="0" smtClean="0">
                  <a:solidFill>
                    <a:srgbClr val="0033CC"/>
                  </a:solidFill>
                  <a:latin typeface="Times"/>
                  <a:cs typeface="Times"/>
                </a:rPr>
                <a:t>5.5.1.1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6790235" y="5058306"/>
              <a:ext cx="1990236" cy="747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050" dirty="0" smtClean="0">
                  <a:solidFill>
                    <a:srgbClr val="0033CC"/>
                  </a:solidFill>
                  <a:latin typeface="Times"/>
                  <a:cs typeface="Times"/>
                </a:rPr>
                <a:t>Virtual IP - DHCP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050" dirty="0" smtClean="0">
                  <a:solidFill>
                    <a:srgbClr val="0033CC"/>
                  </a:solidFill>
                  <a:latin typeface="Times"/>
                  <a:cs typeface="Times"/>
                </a:rPr>
                <a:t>5.5.1.2</a:t>
              </a:r>
            </a:p>
          </p:txBody>
        </p:sp>
        <p:pic>
          <p:nvPicPr>
            <p:cNvPr id="21" name="Picture 18" descr="MC900359735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5118100"/>
              <a:ext cx="92392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14499" y="4465638"/>
              <a:ext cx="1428373" cy="80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200" dirty="0" err="1" smtClean="0">
                  <a:solidFill>
                    <a:srgbClr val="0033CC"/>
                  </a:solidFill>
                  <a:latin typeface="Times"/>
                  <a:cs typeface="Times"/>
                </a:rPr>
                <a:t>GroupVPN</a:t>
              </a:r>
              <a:endParaRPr lang="en-US" sz="1200" dirty="0" smtClean="0">
                <a:solidFill>
                  <a:srgbClr val="0033CC"/>
                </a:solidFill>
                <a:latin typeface="Times"/>
                <a:cs typeface="Times"/>
              </a:endParaRP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200" dirty="0" smtClean="0">
                  <a:solidFill>
                    <a:srgbClr val="0033CC"/>
                  </a:solidFill>
                  <a:latin typeface="Times"/>
                  <a:cs typeface="Times"/>
                </a:rPr>
                <a:t>Credentials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31775" y="4427538"/>
              <a:ext cx="2611438" cy="1766887"/>
            </a:xfrm>
            <a:prstGeom prst="rect">
              <a:avLst/>
            </a:prstGeom>
            <a:noFill/>
            <a:ln w="25400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54394" y="5233988"/>
              <a:ext cx="1235896" cy="80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200" dirty="0" smtClean="0">
                  <a:solidFill>
                    <a:srgbClr val="0033CC"/>
                  </a:solidFill>
                  <a:latin typeface="Times"/>
                  <a:cs typeface="Times"/>
                </a:rPr>
                <a:t>(from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en-US" sz="1200" dirty="0" smtClean="0">
                  <a:solidFill>
                    <a:srgbClr val="0033CC"/>
                  </a:solidFill>
                  <a:latin typeface="Times"/>
                  <a:cs typeface="Times"/>
                </a:rPr>
                <a:t>Web site)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51" y="1938229"/>
              <a:ext cx="3559324" cy="1040285"/>
            </a:xfrm>
            <a:prstGeom prst="rect">
              <a:avLst/>
            </a:prstGeom>
          </p:spPr>
        </p:pic>
        <p:pic>
          <p:nvPicPr>
            <p:cNvPr id="26" name="Picture 4" descr="MC90043482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975" y="2479786"/>
              <a:ext cx="716911" cy="71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957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1"/>
    </mc:Choice>
    <mc:Fallback xmlns="">
      <p:transition spd="slow" advTm="4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872975" y="381000"/>
            <a:ext cx="7524751" cy="990601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pPr algn="ctr" defTabSz="914354">
              <a:spcBef>
                <a:spcPct val="0"/>
              </a:spcBef>
              <a:defRPr/>
            </a:pPr>
            <a:r>
              <a:rPr lang="en-US" sz="4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</a:t>
            </a:r>
            <a:r>
              <a:rPr lang="en-US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Architecture</a:t>
            </a: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833592"/>
            <a:ext cx="9067799" cy="4354833"/>
            <a:chOff x="1" y="1104899"/>
            <a:chExt cx="9067799" cy="4354833"/>
          </a:xfrm>
        </p:grpSpPr>
        <p:sp>
          <p:nvSpPr>
            <p:cNvPr id="7" name="Rectangle 6"/>
            <p:cNvSpPr/>
            <p:nvPr/>
          </p:nvSpPr>
          <p:spPr>
            <a:xfrm>
              <a:off x="1524000" y="3848100"/>
              <a:ext cx="1295400" cy="11350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Linux HPC</a:t>
              </a:r>
            </a:p>
            <a:p>
              <a:pPr algn="ctr"/>
              <a:r>
                <a:rPr lang="en-US" dirty="0" smtClean="0"/>
                <a:t>Bare-system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19400" y="3848101"/>
              <a:ext cx="1600200" cy="6707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Amazon Cloud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3848100"/>
              <a:ext cx="1676400" cy="1143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Windows Server  HPC</a:t>
              </a:r>
            </a:p>
            <a:p>
              <a:pPr algn="ctr"/>
              <a:r>
                <a:rPr lang="en-US" dirty="0" smtClean="0"/>
                <a:t>Bare-system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4546600"/>
              <a:ext cx="1752601" cy="444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Virtualization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4001" y="2895600"/>
              <a:ext cx="7381874" cy="3970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Cross Platform Iterative </a:t>
              </a:r>
              <a:r>
                <a:rPr lang="en-US" dirty="0" err="1" smtClean="0"/>
                <a:t>MapReduce</a:t>
              </a:r>
              <a:endParaRPr lang="en-US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0" y="1104899"/>
              <a:ext cx="7381875" cy="100330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Life Sciences, Physics, Information Retrieval, Social Network</a:t>
              </a:r>
            </a:p>
            <a:p>
              <a:pPr algn="ctr"/>
              <a:r>
                <a:rPr lang="en-US" dirty="0" smtClean="0"/>
                <a:t>Smith Waterman Dissimilarities, CAP-3 Gene Assembly, </a:t>
              </a:r>
              <a:r>
                <a:rPr lang="en-US" dirty="0" err="1" smtClean="0"/>
                <a:t>PhyloD</a:t>
              </a:r>
              <a:r>
                <a:rPr lang="en-US" dirty="0" smtClean="0"/>
                <a:t>, High Energy Physics, Clustering, Multidimensional Scaling, Generative Topological Mapping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24000" y="5029200"/>
              <a:ext cx="3962399" cy="3611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CPU Nodes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19400" y="4546600"/>
              <a:ext cx="1600200" cy="4445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Virtualization</a:t>
              </a:r>
              <a:endParaRPr lang="en-US" dirty="0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1333501" y="1282700"/>
              <a:ext cx="120894" cy="698500"/>
            </a:xfrm>
            <a:prstGeom prst="lef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64008" tIns="32004" rIns="64008" bIns="32004"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" y="1409700"/>
              <a:ext cx="1421543" cy="3416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64008" tIns="32004" rIns="64008" bIns="32004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Applications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320013" y="2540000"/>
              <a:ext cx="127787" cy="1117600"/>
            </a:xfrm>
            <a:prstGeom prst="lef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64008" tIns="32004" rIns="64008" bIns="32004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948" y="2603501"/>
              <a:ext cx="1128016" cy="3416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64008" tIns="32004" rIns="64008" bIns="32004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Runtimes</a:t>
              </a:r>
            </a:p>
          </p:txBody>
        </p:sp>
        <p:sp>
          <p:nvSpPr>
            <p:cNvPr id="24" name="Left Brace 23"/>
            <p:cNvSpPr/>
            <p:nvPr/>
          </p:nvSpPr>
          <p:spPr>
            <a:xfrm>
              <a:off x="1393689" y="3848100"/>
              <a:ext cx="54111" cy="1135063"/>
            </a:xfrm>
            <a:prstGeom prst="lef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64008" tIns="32004" rIns="64008" bIns="32004"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" y="4229100"/>
              <a:ext cx="1428750" cy="6186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64008" tIns="32004" rIns="64008" bIns="32004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Infrastructure software</a:t>
              </a:r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1381125" y="5041900"/>
              <a:ext cx="73270" cy="348457"/>
            </a:xfrm>
            <a:prstGeom prst="lef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lIns="64008" tIns="32004" rIns="64008" bIns="32004"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605" y="5118100"/>
              <a:ext cx="1165206" cy="3416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64008" tIns="32004" rIns="64008" bIns="32004" rtlCol="0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Hardware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0" y="3848101"/>
              <a:ext cx="1752600" cy="67071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Azure Cloud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24000" y="2133600"/>
              <a:ext cx="7381875" cy="3611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Services and Workflow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66800" y="3810000"/>
              <a:ext cx="8001000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524000" y="2514600"/>
              <a:ext cx="7381875" cy="381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High </a:t>
              </a:r>
              <a:r>
                <a:rPr lang="en-US" dirty="0"/>
                <a:t>L</a:t>
              </a:r>
              <a:r>
                <a:rPr lang="en-US" dirty="0" smtClean="0"/>
                <a:t>evel Language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24000" y="3310128"/>
              <a:ext cx="3265714" cy="457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Messaging Middleware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89714" y="3310128"/>
              <a:ext cx="4125686" cy="457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Storage and Data Parallel File System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48601" y="3848101"/>
              <a:ext cx="1066799" cy="11429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Grid Appliance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6398" y="5029200"/>
              <a:ext cx="3429001" cy="3611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4008" tIns="32004" rIns="64008" bIns="32004" rtlCol="0" anchor="ctr"/>
            <a:lstStyle/>
            <a:p>
              <a:pPr algn="ctr"/>
              <a:r>
                <a:rPr lang="en-US" dirty="0" smtClean="0"/>
                <a:t>GPU Nodes</a:t>
              </a:r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436441" y="1368057"/>
            <a:ext cx="6492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Support  Scientific Simulations  (Data Mining and Data Analysis)</a:t>
            </a:r>
          </a:p>
        </p:txBody>
      </p:sp>
    </p:spTree>
    <p:extLst>
      <p:ext uri="{BB962C8B-B14F-4D97-AF65-F5344CB8AC3E}">
        <p14:creationId xmlns:p14="http://schemas.microsoft.com/office/powerpoint/2010/main" val="33592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Futures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56938" cy="51054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Development of library of Collectives to use at Reduce phase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Broadcast and Gather needed by current applications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Discover other important ones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 efficiently on each platform – especially Azure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Better software message routing with broker networks using asynchronous I/O with communication fault tolerance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 nearby location of data and computing using data parallel file systems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Clearer application fault tolerance model based on implicit synchronizations points at iteration end points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Later: Investigate GPU support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Later: run time for data parallel languages like Sawzall, Pig Latin, LINQ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1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05" y="350254"/>
            <a:ext cx="8229600" cy="8033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Bioinformatics Pipeline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1421780"/>
            <a:ext cx="6439741" cy="4151373"/>
            <a:chOff x="1371600" y="1676400"/>
            <a:chExt cx="6855822" cy="4419600"/>
          </a:xfrm>
        </p:grpSpPr>
        <p:sp>
          <p:nvSpPr>
            <p:cNvPr id="5" name="Flowchart: Document 4"/>
            <p:cNvSpPr/>
            <p:nvPr/>
          </p:nvSpPr>
          <p:spPr>
            <a:xfrm>
              <a:off x="1397346" y="1676400"/>
              <a:ext cx="1123464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Gene Sequences  (N = 1 Million)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oup 192"/>
            <p:cNvGrpSpPr/>
            <p:nvPr/>
          </p:nvGrpSpPr>
          <p:grpSpPr>
            <a:xfrm>
              <a:off x="6990685" y="2515336"/>
              <a:ext cx="1083951" cy="844065"/>
              <a:chOff x="6599319" y="2515336"/>
              <a:chExt cx="1083951" cy="844065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308" y="2783139"/>
                <a:ext cx="576262" cy="576262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6599319" y="2515336"/>
                <a:ext cx="10839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Distance Matrix</a:t>
                </a:r>
              </a:p>
            </p:txBody>
          </p:sp>
        </p:grpSp>
        <p:grpSp>
          <p:nvGrpSpPr>
            <p:cNvPr id="7" name="Group 188"/>
            <p:cNvGrpSpPr/>
            <p:nvPr/>
          </p:nvGrpSpPr>
          <p:grpSpPr>
            <a:xfrm>
              <a:off x="2690334" y="3957944"/>
              <a:ext cx="2303019" cy="1125539"/>
              <a:chOff x="2690334" y="3957944"/>
              <a:chExt cx="2303019" cy="112553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690334" y="4248750"/>
                <a:ext cx="1789612" cy="83473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</a:rPr>
                  <a:t>Interpolative MDS with  Pairwise Distance Calculation </a:t>
                </a:r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Picture 2" descr="http://iterativemapreduce.org/images/twist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71347" y="3957944"/>
                <a:ext cx="1022006" cy="298702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60000"/>
                  </a:schemeClr>
                </a:glow>
              </a:effectLst>
            </p:spPr>
          </p:pic>
        </p:grpSp>
        <p:sp>
          <p:nvSpPr>
            <p:cNvPr id="41" name="Oval 40"/>
            <p:cNvSpPr/>
            <p:nvPr/>
          </p:nvSpPr>
          <p:spPr>
            <a:xfrm>
              <a:off x="6858000" y="4339580"/>
              <a:ext cx="1369422" cy="643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Multi-Dimensional Scaling (MDS)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4" idx="6"/>
              <a:endCxn id="44" idx="1"/>
            </p:cNvCxnSpPr>
            <p:nvPr/>
          </p:nvCxnSpPr>
          <p:spPr>
            <a:xfrm>
              <a:off x="6327296" y="3067664"/>
              <a:ext cx="925378" cy="3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2"/>
              <a:endCxn id="18" idx="0"/>
            </p:cNvCxnSpPr>
            <p:nvPr/>
          </p:nvCxnSpPr>
          <p:spPr>
            <a:xfrm flipH="1">
              <a:off x="1956620" y="2346024"/>
              <a:ext cx="2458" cy="344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4" idx="2"/>
              <a:endCxn id="41" idx="0"/>
            </p:cNvCxnSpPr>
            <p:nvPr/>
          </p:nvCxnSpPr>
          <p:spPr>
            <a:xfrm>
              <a:off x="7540805" y="3359401"/>
              <a:ext cx="1906" cy="98017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428488" y="5560847"/>
              <a:ext cx="1353312" cy="457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Visualization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39" idx="1"/>
              <a:endCxn id="43" idx="6"/>
            </p:cNvCxnSpPr>
            <p:nvPr/>
          </p:nvCxnSpPr>
          <p:spPr>
            <a:xfrm flipH="1">
              <a:off x="4479946" y="4662536"/>
              <a:ext cx="1368068" cy="35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1" idx="2"/>
              <a:endCxn id="39" idx="3"/>
            </p:cNvCxnSpPr>
            <p:nvPr/>
          </p:nvCxnSpPr>
          <p:spPr>
            <a:xfrm flipH="1">
              <a:off x="6365834" y="4661083"/>
              <a:ext cx="492166" cy="14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ocument 14"/>
            <p:cNvSpPr/>
            <p:nvPr/>
          </p:nvSpPr>
          <p:spPr>
            <a:xfrm>
              <a:off x="7236436" y="5486400"/>
              <a:ext cx="838200" cy="609600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3D Plot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3018223" y="2706717"/>
              <a:ext cx="1123464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Reference Sequence Set (M = 100K) </a:t>
              </a:r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1503714" y="4304887"/>
              <a:ext cx="914400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N - M Sequence Set (900K) </a:t>
              </a:r>
            </a:p>
          </p:txBody>
        </p:sp>
        <p:sp>
          <p:nvSpPr>
            <p:cNvPr id="18" name="Diamond 17"/>
            <p:cNvSpPr/>
            <p:nvPr/>
          </p:nvSpPr>
          <p:spPr>
            <a:xfrm>
              <a:off x="1371600" y="2690534"/>
              <a:ext cx="1170039" cy="75990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Select Reference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17" idx="0"/>
            </p:cNvCxnSpPr>
            <p:nvPr/>
          </p:nvCxnSpPr>
          <p:spPr>
            <a:xfrm>
              <a:off x="1956620" y="3450440"/>
              <a:ext cx="4294" cy="8544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3"/>
              <a:endCxn id="16" idx="1"/>
            </p:cNvCxnSpPr>
            <p:nvPr/>
          </p:nvCxnSpPr>
          <p:spPr>
            <a:xfrm flipV="1">
              <a:off x="2541639" y="3065231"/>
              <a:ext cx="476584" cy="52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7" idx="3"/>
              <a:endCxn id="43" idx="2"/>
            </p:cNvCxnSpPr>
            <p:nvPr/>
          </p:nvCxnSpPr>
          <p:spPr>
            <a:xfrm>
              <a:off x="2418114" y="4663401"/>
              <a:ext cx="272220" cy="2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  <a:endCxn id="43" idx="0"/>
            </p:cNvCxnSpPr>
            <p:nvPr/>
          </p:nvCxnSpPr>
          <p:spPr>
            <a:xfrm>
              <a:off x="3579955" y="3376341"/>
              <a:ext cx="5185" cy="8724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  <a:endCxn id="34" idx="2"/>
            </p:cNvCxnSpPr>
            <p:nvPr/>
          </p:nvCxnSpPr>
          <p:spPr>
            <a:xfrm>
              <a:off x="4141687" y="3065231"/>
              <a:ext cx="890209" cy="243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91"/>
            <p:cNvGrpSpPr/>
            <p:nvPr/>
          </p:nvGrpSpPr>
          <p:grpSpPr>
            <a:xfrm>
              <a:off x="5578302" y="3984609"/>
              <a:ext cx="1082359" cy="971484"/>
              <a:chOff x="5223808" y="3984609"/>
              <a:chExt cx="1082359" cy="97148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223808" y="3984609"/>
                <a:ext cx="1082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prstClr val="black"/>
                    </a:solidFill>
                  </a:rPr>
                  <a:t>Reference Coordinates</a:t>
                </a:r>
              </a:p>
            </p:txBody>
          </p:sp>
          <p:sp>
            <p:nvSpPr>
              <p:cNvPr id="39" name="Folded Corner 38"/>
              <p:cNvSpPr/>
              <p:nvPr/>
            </p:nvSpPr>
            <p:spPr>
              <a:xfrm>
                <a:off x="5493520" y="4368979"/>
                <a:ext cx="517820" cy="587114"/>
              </a:xfrm>
              <a:prstGeom prst="foldedCorner">
                <a:avLst>
                  <a:gd name="adj" fmla="val 22363"/>
                </a:avLst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dirty="0" smtClean="0">
                    <a:solidFill>
                      <a:prstClr val="black"/>
                    </a:solidFill>
                  </a:rPr>
                  <a:t>x, y, z</a:t>
                </a:r>
              </a:p>
              <a:p>
                <a:pPr algn="ct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193"/>
            <p:cNvGrpSpPr/>
            <p:nvPr/>
          </p:nvGrpSpPr>
          <p:grpSpPr>
            <a:xfrm>
              <a:off x="2389239" y="5500375"/>
              <a:ext cx="1454332" cy="587114"/>
              <a:chOff x="2389239" y="5500375"/>
              <a:chExt cx="1454332" cy="587114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389239" y="5578488"/>
                <a:ext cx="1082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prstClr val="black"/>
                    </a:solidFill>
                  </a:rPr>
                  <a:t>N - M Coordinates</a:t>
                </a:r>
              </a:p>
            </p:txBody>
          </p:sp>
          <p:sp>
            <p:nvSpPr>
              <p:cNvPr id="37" name="Folded Corner 36"/>
              <p:cNvSpPr/>
              <p:nvPr/>
            </p:nvSpPr>
            <p:spPr>
              <a:xfrm>
                <a:off x="3325751" y="5500375"/>
                <a:ext cx="517820" cy="587114"/>
              </a:xfrm>
              <a:prstGeom prst="foldedCorner">
                <a:avLst>
                  <a:gd name="adj" fmla="val 22363"/>
                </a:avLst>
              </a:prstGeom>
              <a:ln>
                <a:noFill/>
              </a:ln>
            </p:spPr>
            <p:style>
              <a:lnRef idx="2">
                <a:schemeClr val="accent6"/>
              </a:lnRef>
              <a:fillRef idx="1002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dirty="0" smtClean="0">
                    <a:solidFill>
                      <a:prstClr val="black"/>
                    </a:solidFill>
                  </a:rPr>
                  <a:t>x, y, z</a:t>
                </a:r>
              </a:p>
              <a:p>
                <a:pPr algn="ct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>
              <a:stCxn id="43" idx="4"/>
              <a:endCxn id="37" idx="0"/>
            </p:cNvCxnSpPr>
            <p:nvPr/>
          </p:nvCxnSpPr>
          <p:spPr>
            <a:xfrm flipH="1">
              <a:off x="3584661" y="5083483"/>
              <a:ext cx="479" cy="4168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7" idx="3"/>
              <a:endCxn id="12" idx="2"/>
            </p:cNvCxnSpPr>
            <p:nvPr/>
          </p:nvCxnSpPr>
          <p:spPr>
            <a:xfrm flipV="1">
              <a:off x="3843571" y="5789447"/>
              <a:ext cx="1584917" cy="44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9" idx="2"/>
              <a:endCxn id="12" idx="0"/>
            </p:cNvCxnSpPr>
            <p:nvPr/>
          </p:nvCxnSpPr>
          <p:spPr>
            <a:xfrm flipH="1">
              <a:off x="6105144" y="4956093"/>
              <a:ext cx="1780" cy="6047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2" idx="6"/>
              <a:endCxn id="15" idx="1"/>
            </p:cNvCxnSpPr>
            <p:nvPr/>
          </p:nvCxnSpPr>
          <p:spPr>
            <a:xfrm>
              <a:off x="6781800" y="5789447"/>
              <a:ext cx="454636" cy="17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5031896" y="2534264"/>
              <a:ext cx="1295400" cy="106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prstClr val="white"/>
                  </a:solidFill>
                </a:rPr>
                <a:t>Pairwise Alignment &amp; Distance Calculation</a:t>
              </a:r>
              <a:endParaRPr 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4800" y="4902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Adobe Caslon Pro" pitchFamily="18" charset="0"/>
                </a:rPr>
                <a:t>O(N</a:t>
              </a:r>
              <a:r>
                <a:rPr lang="en-US" i="1" baseline="30000" dirty="0" smtClean="0">
                  <a:solidFill>
                    <a:prstClr val="black"/>
                  </a:solidFill>
                  <a:latin typeface="Adobe Caslon Pro" pitchFamily="18" charset="0"/>
                </a:rPr>
                <a:t>2</a:t>
              </a:r>
              <a:r>
                <a:rPr lang="en-US" i="1" dirty="0" smtClean="0">
                  <a:solidFill>
                    <a:prstClr val="black"/>
                  </a:solidFill>
                  <a:latin typeface="Adobe Caslon Pro" pitchFamily="18" charset="0"/>
                </a:rPr>
                <a:t>) </a:t>
              </a:r>
              <a:endParaRPr lang="en-US" i="1" dirty="0">
                <a:solidFill>
                  <a:prstClr val="black"/>
                </a:solidFill>
                <a:latin typeface="Adobe Caslon Pro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34212" y="1263235"/>
            <a:ext cx="2048059" cy="990600"/>
            <a:chOff x="304800" y="1828800"/>
            <a:chExt cx="6808389" cy="312420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7" name="Picture 46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828800"/>
              <a:ext cx="3562765" cy="31242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48" name="Picture 47" descr="Picture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2789" y="2395006"/>
              <a:ext cx="3200400" cy="224350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49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r="4954"/>
          <a:stretch>
            <a:fillRect/>
          </a:stretch>
        </p:blipFill>
        <p:spPr bwMode="auto">
          <a:xfrm flipH="1">
            <a:off x="7162235" y="2989902"/>
            <a:ext cx="982083" cy="94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 t="1230" r="8571" b="1537"/>
          <a:stretch>
            <a:fillRect/>
          </a:stretch>
        </p:blipFill>
        <p:spPr bwMode="auto">
          <a:xfrm flipH="1">
            <a:off x="7579849" y="3600852"/>
            <a:ext cx="1128937" cy="108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/>
          <p:nvPr/>
        </p:nvPicPr>
        <p:blipFill>
          <a:blip r:embed="rId10" cstate="print"/>
          <a:srcRect l="1478" t="5681" r="2463" b="2012"/>
          <a:stretch>
            <a:fillRect/>
          </a:stretch>
        </p:blipFill>
        <p:spPr bwMode="auto">
          <a:xfrm>
            <a:off x="5581531" y="5528573"/>
            <a:ext cx="1128796" cy="8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8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23340" y="4406080"/>
            <a:ext cx="869804" cy="72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9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340" y="5564643"/>
            <a:ext cx="924053" cy="76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90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5"/>
    </mc:Choice>
    <mc:Fallback xmlns="">
      <p:transition spd="slow" advTm="7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anvas 17"/>
          <p:cNvGrpSpPr/>
          <p:nvPr/>
        </p:nvGrpSpPr>
        <p:grpSpPr>
          <a:xfrm>
            <a:off x="947847" y="1365441"/>
            <a:ext cx="7205553" cy="4882959"/>
            <a:chOff x="0" y="0"/>
            <a:chExt cx="6191250" cy="351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6191250" cy="35147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110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88646" y="592084"/>
              <a:ext cx="1591064" cy="1252943"/>
              <a:chOff x="4697170" y="1719596"/>
              <a:chExt cx="1591408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33921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01838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36866" y="507032"/>
              <a:ext cx="1594916" cy="1398727"/>
              <a:chOff x="4628557" y="1730864"/>
              <a:chExt cx="1595261" cy="1469536"/>
            </a:xfrm>
          </p:grpSpPr>
          <p:sp>
            <p:nvSpPr>
              <p:cNvPr id="72" name="Arc 71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1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4" name="Group 53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5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6" name="Straight Arrow Connector 65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9" name="TextBox 48"/>
              <p:cNvSpPr txBox="1"/>
              <p:nvPr/>
            </p:nvSpPr>
            <p:spPr>
              <a:xfrm>
                <a:off x="4628557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reduce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30864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Iterations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Input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Output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map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8" name="Arc 17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r>
                <a:rPr lang="en-US" sz="1800" kern="1200" baseline="-250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ij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118430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CAP3 Analysis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Smith-Waterman Distances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Parametric sweeps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PolarGrid Matlab data analysis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118236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High Energy Physics (HEP) Histograms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search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Distributed sorting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Information retrieval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118233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Many MPI scientific applications such as solving differential equations and particle dynamics</a:t>
              </a:r>
              <a:endParaRPr lang="en-US" sz="120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3090860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Domain of MapReduce and Iterative Extensions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3089107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MPI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062316" y="3274350"/>
              <a:ext cx="440794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3265284"/>
              <a:ext cx="44059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11762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Expectation maximization clustering e.g. </a:t>
              </a:r>
              <a:r>
                <a:rPr lang="en-US" sz="8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Kmeans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Linear Algebra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Multimensional</a:t>
              </a: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  <a:cs typeface="Times New Roman"/>
                </a:rPr>
                <a:t> Scaling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Page Rank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0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Twister Futures</a:t>
            </a:r>
            <a:endParaRPr lang="en-US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07613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duo\AppData\Local\Microsoft\Windows\Temporary Internet Files\Content.IE5\60RVP0KR\MC9004413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914400"/>
            <a:ext cx="67437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Education and Broader Impact</a:t>
            </a:r>
            <a:endParaRPr lang="en-US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rgbClr val="C00000"/>
                  </a:gs>
                  <a:gs pos="79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44863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We devote a lot to guide students</a:t>
            </a:r>
          </a:p>
          <a:p>
            <a:pPr algn="ctr"/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who are interested in 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computing</a:t>
            </a:r>
            <a:endParaRPr lang="en-US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rgbClr val="C00000"/>
                  </a:gs>
                  <a:gs pos="79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64" y="2362200"/>
            <a:ext cx="5040536" cy="332836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86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2"/>
    </mc:Choice>
    <mc:Fallback xmlns="">
      <p:transition spd="slow" advTm="503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Education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19099" r="11858"/>
          <a:stretch/>
        </p:blipFill>
        <p:spPr bwMode="auto">
          <a:xfrm>
            <a:off x="2819400" y="1370427"/>
            <a:ext cx="6124345" cy="207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784" r="44712" b="67215"/>
          <a:stretch/>
        </p:blipFill>
        <p:spPr bwMode="auto">
          <a:xfrm>
            <a:off x="4625592" y="2009940"/>
            <a:ext cx="3583577" cy="18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We offer classes with 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new topic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7540" r="5173" b="29481"/>
          <a:stretch/>
        </p:blipFill>
        <p:spPr bwMode="auto">
          <a:xfrm>
            <a:off x="241104" y="2511975"/>
            <a:ext cx="6177951" cy="344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267200"/>
            <a:ext cx="23905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Together with tutorials on the most popular cloud computing tools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236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391"/>
    </mc:Choice>
    <mc:Fallback xmlns="">
      <p:transition spd="slow" advTm="9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10929" r="34702" b="54151"/>
          <a:stretch/>
        </p:blipFill>
        <p:spPr bwMode="auto">
          <a:xfrm>
            <a:off x="4222897" y="1315881"/>
            <a:ext cx="4792057" cy="155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5918" r="43536" b="1703"/>
          <a:stretch/>
        </p:blipFill>
        <p:spPr bwMode="auto">
          <a:xfrm>
            <a:off x="76200" y="2241490"/>
            <a:ext cx="4800600" cy="279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Hosting workshops </a:t>
            </a:r>
            <a:r>
              <a:rPr lang="en-US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and spreading </a:t>
            </a:r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our technology across the nation</a:t>
            </a:r>
          </a:p>
        </p:txBody>
      </p:sp>
      <p:pic>
        <p:nvPicPr>
          <p:cNvPr id="2054" name="Picture 6" descr="Stem Inti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5181600"/>
            <a:ext cx="589407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39877" r="18444" b="7819"/>
          <a:stretch/>
        </p:blipFill>
        <p:spPr bwMode="auto">
          <a:xfrm>
            <a:off x="3505200" y="1973490"/>
            <a:ext cx="5048339" cy="333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9369" y="5410200"/>
            <a:ext cx="28098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Giving students unforgettable research experience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Broader Impact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2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8"/>
    </mc:Choice>
    <mc:Fallback xmlns="">
      <p:transition spd="slow" advTm="1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Acknowledgement</a:t>
            </a:r>
          </a:p>
        </p:txBody>
      </p:sp>
      <p:pic>
        <p:nvPicPr>
          <p:cNvPr id="5" name="Picture 4" descr="n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648814"/>
            <a:ext cx="1054608" cy="105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nih-logo-blu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5534" y="4762805"/>
            <a:ext cx="1135094" cy="1028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icroso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775" y="2438400"/>
            <a:ext cx="2782825" cy="222626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pixture_reloaded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3775" y="4761746"/>
            <a:ext cx="1396825" cy="99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56824"/>
            <a:ext cx="4862513" cy="123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495961"/>
            <a:ext cx="8229600" cy="1323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883" indent="-342883" algn="ctr" defTabSz="914354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 smtClean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HPC Group </a:t>
            </a:r>
          </a:p>
          <a:p>
            <a:pPr marL="0" indent="-342883" algn="ctr" defTabSz="914354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Candara" pitchFamily="34" charset="0"/>
              </a:rPr>
              <a:t>Indiana University</a:t>
            </a:r>
          </a:p>
          <a:p>
            <a:pPr marL="0" indent="-342883" algn="ctr" defTabSz="914354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  <a:hlinkClick r:id="rId7"/>
              </a:rPr>
              <a:t>http://salsahpc.indiana.edu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0"/>
    </mc:Choice>
    <mc:Fallback xmlns="">
      <p:transition spd="slow" advTm="3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Structure of Twister4Azure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2" y="1504950"/>
            <a:ext cx="7781925" cy="443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1600" dist="1524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1"/>
    </mc:Choice>
    <mc:Fallback xmlns="">
      <p:transition spd="slow" advTm="55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Iterative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MapReduce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for Azure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42399"/>
            <a:ext cx="6781800" cy="25724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4068395"/>
            <a:ext cx="7239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Merge Step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In-Memory Caching of static data</a:t>
            </a:r>
          </a:p>
          <a:p>
            <a:pPr marL="514350" indent="-51435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Cache aware hybrid scheduling using Queues as well as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using a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bulletin board (special table) </a:t>
            </a:r>
          </a:p>
        </p:txBody>
      </p:sp>
    </p:spTree>
    <p:extLst>
      <p:ext uri="{BB962C8B-B14F-4D97-AF65-F5344CB8AC3E}">
        <p14:creationId xmlns:p14="http://schemas.microsoft.com/office/powerpoint/2010/main" val="102482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6"/>
    </mc:Choice>
    <mc:Fallback xmlns="">
      <p:transition spd="slow" advTm="600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– </a:t>
            </a:r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Kmeans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Clustering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5600" y="1549569"/>
            <a:ext cx="6096000" cy="2625485"/>
            <a:chOff x="2895600" y="1219200"/>
            <a:chExt cx="6096000" cy="26254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1268361"/>
              <a:ext cx="2906057" cy="193203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1219200"/>
              <a:ext cx="2971800" cy="1905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379295" y="3259910"/>
              <a:ext cx="24737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cs typeface="Arial" pitchFamily="34" charset="0"/>
                </a:rPr>
                <a:t>Performance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with/without</a:t>
              </a:r>
            </a:p>
            <a:p>
              <a:pPr algn="ctr"/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1600" b="1" dirty="0">
                  <a:solidFill>
                    <a:prstClr val="black"/>
                  </a:solidFill>
                  <a:cs typeface="Arial" pitchFamily="34" charset="0"/>
                </a:rPr>
                <a:t>data </a:t>
              </a:r>
              <a:r>
                <a:rPr lang="en-US" sz="1600" b="1" dirty="0" smtClean="0">
                  <a:solidFill>
                    <a:prstClr val="black"/>
                  </a:solidFill>
                  <a:cs typeface="Arial" pitchFamily="34" charset="0"/>
                </a:rPr>
                <a:t>caching </a:t>
              </a:r>
              <a:endParaRPr lang="en-US" sz="16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53049" y="3259910"/>
              <a:ext cx="30005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Speedup gained using data cache</a:t>
              </a:r>
              <a:endParaRPr lang="en-US" sz="1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3633" y="4195187"/>
            <a:ext cx="6708960" cy="2510413"/>
            <a:chOff x="303633" y="3864818"/>
            <a:chExt cx="6708960" cy="25104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77" y="3864818"/>
              <a:ext cx="3017216" cy="19811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633" y="3864818"/>
              <a:ext cx="3429000" cy="20574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>
              <a:off x="1241926" y="6019800"/>
              <a:ext cx="15524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Scaling speedup</a:t>
              </a:r>
              <a:endParaRPr lang="en-US" sz="16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77152" y="6036677"/>
              <a:ext cx="28536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Increasing number of iterations</a:t>
              </a:r>
              <a:endParaRPr lang="en-US" sz="1600" b="1" dirty="0"/>
            </a:p>
          </p:txBody>
        </p:sp>
      </p:grpSp>
      <p:pic>
        <p:nvPicPr>
          <p:cNvPr id="14" name="Picture 13" descr="k-m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633" y="1744979"/>
            <a:ext cx="2405563" cy="2014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7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"/>
    </mc:Choice>
    <mc:Fallback xmlns="">
      <p:transition spd="slow" advTm="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Performance Comparisons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38400" y="1277022"/>
            <a:ext cx="3429000" cy="2472154"/>
            <a:chOff x="2438400" y="1126175"/>
            <a:chExt cx="3429000" cy="24721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464729"/>
              <a:ext cx="3429000" cy="21336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061294" y="1126175"/>
              <a:ext cx="21947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BLAST Sequence Search</a:t>
              </a:r>
              <a:endParaRPr lang="en-US" sz="1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590" y="3810000"/>
            <a:ext cx="5307409" cy="2667000"/>
            <a:chOff x="407590" y="3810000"/>
            <a:chExt cx="5307409" cy="266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590" y="4142228"/>
              <a:ext cx="5307409" cy="2334772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1890140" y="3810000"/>
              <a:ext cx="23423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cs typeface="Arial" pitchFamily="34" charset="0"/>
                </a:rPr>
                <a:t>Cap3 Sequence Assembly</a:t>
              </a:r>
              <a:endParaRPr lang="en-US" sz="16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3600" y="1293847"/>
            <a:ext cx="3124200" cy="3201953"/>
            <a:chOff x="5943600" y="1143000"/>
            <a:chExt cx="3124200" cy="32019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727775"/>
              <a:ext cx="3124200" cy="2617178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575586" y="1143000"/>
              <a:ext cx="19364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cs typeface="Arial" pitchFamily="34" charset="0"/>
                </a:rPr>
                <a:t>Smith </a:t>
              </a:r>
              <a:r>
                <a:rPr lang="en-US" sz="1600" b="1" dirty="0" err="1" smtClean="0">
                  <a:cs typeface="Arial" pitchFamily="34" charset="0"/>
                </a:rPr>
                <a:t>Watermann</a:t>
              </a:r>
              <a:r>
                <a:rPr lang="en-US" sz="1600" b="1" dirty="0" smtClean="0">
                  <a:cs typeface="Arial" pitchFamily="34" charset="0"/>
                </a:rPr>
                <a:t> </a:t>
              </a:r>
            </a:p>
            <a:p>
              <a:pPr algn="ctr"/>
              <a:r>
                <a:rPr lang="en-US" sz="1600" b="1" dirty="0" smtClean="0">
                  <a:cs typeface="Arial" pitchFamily="34" charset="0"/>
                </a:rPr>
                <a:t>Sequence Alignment</a:t>
              </a:r>
              <a:endParaRPr lang="en-US" sz="1600" b="1" dirty="0"/>
            </a:p>
          </p:txBody>
        </p:sp>
      </p:grpSp>
      <p:pic>
        <p:nvPicPr>
          <p:cNvPr id="10" name="Picture 9" descr="D:\academic\phd\Publications\CloudComp09\figures\cap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565" y="1522447"/>
            <a:ext cx="1719648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Untitled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00800" y="4455891"/>
            <a:ext cx="1962144" cy="1868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5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4"/>
    </mc:Choice>
    <mc:Fallback xmlns="">
      <p:transition spd="slow" advTm="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62940" y="617220"/>
            <a:ext cx="7600950" cy="9067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60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Twister v0.9</a:t>
            </a:r>
            <a:br>
              <a:rPr lang="en-US" sz="60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endParaRPr lang="en-US" sz="6000" b="1" dirty="0">
              <a:ln w="10541" cmpd="sng">
                <a:solidFill>
                  <a:srgbClr val="00B050"/>
                </a:solidFill>
                <a:prstDash val="solid"/>
              </a:ln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3000">
                    <a:srgbClr val="009900"/>
                  </a:gs>
                  <a:gs pos="50000">
                    <a:schemeClr val="accent3">
                      <a:lumMod val="50000"/>
                    </a:schemeClr>
                  </a:gs>
                  <a:gs pos="83000">
                    <a:srgbClr val="0099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2551814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solidFill>
                  <a:srgbClr val="009900"/>
                </a:solidFill>
                <a:latin typeface="Book Antiqua" pitchFamily="18" charset="0"/>
              </a:rPr>
              <a:t>Configuration Program to setup Twister environment automatically on a cluster</a:t>
            </a:r>
          </a:p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solidFill>
                  <a:srgbClr val="009900"/>
                </a:solidFill>
                <a:latin typeface="Book Antiqua" pitchFamily="18" charset="0"/>
              </a:rPr>
              <a:t>Full mesh network of brokers for facilitating communication</a:t>
            </a:r>
          </a:p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solidFill>
                  <a:srgbClr val="009900"/>
                </a:solidFill>
                <a:latin typeface="Book Antiqua" pitchFamily="18" charset="0"/>
              </a:rPr>
              <a:t>New messaging interface for reducing the message serialization overhead</a:t>
            </a:r>
          </a:p>
          <a:p>
            <a:pPr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2"/>
              </a:buBlip>
              <a:defRPr/>
            </a:pPr>
            <a:r>
              <a:rPr lang="en-US" sz="2000" i="1" kern="0" dirty="0">
                <a:solidFill>
                  <a:srgbClr val="009900"/>
                </a:solidFill>
                <a:latin typeface="Book Antiqua" pitchFamily="18" charset="0"/>
              </a:rPr>
              <a:t>Memory Cache to share data between tasks and </a:t>
            </a:r>
            <a:r>
              <a:rPr lang="en-US" sz="2000" i="1" kern="0" dirty="0" smtClean="0">
                <a:solidFill>
                  <a:srgbClr val="009900"/>
                </a:solidFill>
                <a:latin typeface="Book Antiqua" pitchFamily="18" charset="0"/>
              </a:rPr>
              <a:t>jobs</a:t>
            </a:r>
            <a:endParaRPr lang="en-US" sz="2000" i="1" kern="0" dirty="0">
              <a:solidFill>
                <a:srgbClr val="009900"/>
              </a:solidFill>
              <a:latin typeface="Book Antiqua" pitchFamily="18" charset="0"/>
            </a:endParaRPr>
          </a:p>
        </p:txBody>
      </p:sp>
      <p:pic>
        <p:nvPicPr>
          <p:cNvPr id="6" name="Picture 2" descr="D:\Documents\Dropbox\poster\twi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672896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53515" y="1548809"/>
            <a:ext cx="6019800" cy="108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3" lvl="1" indent="0"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30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New Infrastructure for Iterative MapReduce Programming</a:t>
            </a:r>
          </a:p>
        </p:txBody>
      </p:sp>
    </p:spTree>
    <p:extLst>
      <p:ext uri="{BB962C8B-B14F-4D97-AF65-F5344CB8AC3E}">
        <p14:creationId xmlns:p14="http://schemas.microsoft.com/office/powerpoint/2010/main" val="25961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0"/>
    </mc:Choice>
    <mc:Fallback xmlns="">
      <p:transition spd="slow" advTm="54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Twister-MDS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demo is for real time visualization of the process of multidimensional scaling(MDS) calculation. 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We use Twister to do parallel calculation inside the cluster, and use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PlotViz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show the intermediate results at the user client computer. 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process of computation and monitoring is automated by the program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5120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2"/>
    </mc:Choice>
    <mc:Fallback xmlns="">
      <p:transition spd="slow" advTm="610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/>
          <p:nvPr/>
        </p:nvSpPr>
        <p:spPr>
          <a:xfrm>
            <a:off x="619648" y="5928527"/>
            <a:ext cx="7772400" cy="5388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100" i="1" dirty="0" smtClean="0">
                <a:effectLst/>
                <a:latin typeface="Arial"/>
                <a:ea typeface="Times New Roman"/>
                <a:cs typeface="Times New Roman"/>
              </a:rPr>
              <a:t>MDS </a:t>
            </a:r>
            <a:r>
              <a:rPr lang="en-US" sz="1100" i="1" dirty="0">
                <a:effectLst/>
                <a:latin typeface="Arial"/>
                <a:ea typeface="Times New Roman"/>
                <a:cs typeface="Times New Roman"/>
              </a:rPr>
              <a:t>projection of 100,000 protein sequences showing a </a:t>
            </a:r>
            <a:r>
              <a:rPr lang="en-US" sz="1100" i="1" dirty="0" smtClean="0">
                <a:effectLst/>
                <a:latin typeface="Arial"/>
                <a:ea typeface="Times New Roman"/>
                <a:cs typeface="Times New Roman"/>
              </a:rPr>
              <a:t>few experimentally </a:t>
            </a:r>
          </a:p>
          <a:p>
            <a:pPr algn="ctr"/>
            <a:r>
              <a:rPr lang="en-US" sz="1100" i="1" dirty="0" smtClean="0">
                <a:effectLst/>
                <a:latin typeface="Arial"/>
                <a:ea typeface="Times New Roman"/>
                <a:cs typeface="Times New Roman"/>
              </a:rPr>
              <a:t>identified clusters in preliminary work </a:t>
            </a:r>
            <a:r>
              <a:rPr lang="en-US" sz="1100" i="1" dirty="0" smtClean="0">
                <a:latin typeface="Arial"/>
                <a:ea typeface="Times New Roman"/>
                <a:cs typeface="Times New Roman"/>
              </a:rPr>
              <a:t>with Seattle </a:t>
            </a:r>
            <a:r>
              <a:rPr lang="en-US" sz="1100" i="1" dirty="0">
                <a:latin typeface="Arial"/>
                <a:ea typeface="Times New Roman"/>
                <a:cs typeface="Times New Roman"/>
              </a:rPr>
              <a:t>Children’s Research Institute.</a:t>
            </a:r>
            <a:endParaRPr lang="en-US" sz="1400" dirty="0">
              <a:effectLst/>
              <a:ea typeface="Times New Roman"/>
              <a:cs typeface="Times New Roman"/>
            </a:endParaRPr>
          </a:p>
        </p:txBody>
      </p:sp>
      <p:pic>
        <p:nvPicPr>
          <p:cNvPr id="4" name="Picture 3" descr="C:\Users\Geoffrey Fox\Desktop\100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9" y="1447800"/>
            <a:ext cx="6886321" cy="430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6350" stA="52000" endA="300" endPos="10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0340" y="41569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A6132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4400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Twister-MDS Output</a:t>
            </a:r>
          </a:p>
        </p:txBody>
      </p:sp>
    </p:spTree>
    <p:extLst>
      <p:ext uri="{BB962C8B-B14F-4D97-AF65-F5344CB8AC3E}">
        <p14:creationId xmlns:p14="http://schemas.microsoft.com/office/powerpoint/2010/main" val="17795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"/>
    </mc:Choice>
    <mc:Fallback xmlns="">
      <p:transition spd="slow" advTm="605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1.2|0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2.1|1.8|0.9|1.3"/>
</p:tagLst>
</file>

<file path=ppt/theme/theme1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760</TotalTime>
  <Words>832</Words>
  <Application>Microsoft Office PowerPoint</Application>
  <PresentationFormat>On-screen Show (4:3)</PresentationFormat>
  <Paragraphs>250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template2[1]</vt:lpstr>
      <vt:lpstr>Custom Design</vt:lpstr>
      <vt:lpstr>Analysis Tools for Data Enabled Science</vt:lpstr>
      <vt:lpstr>Bioinformatics Pipeline</vt:lpstr>
      <vt:lpstr>Structure of Twister4Azure</vt:lpstr>
      <vt:lpstr>Iterative MapReduce for Azure</vt:lpstr>
      <vt:lpstr>Performance – Kmeans Clustering</vt:lpstr>
      <vt:lpstr>Performance Comparisons</vt:lpstr>
      <vt:lpstr>PowerPoint Presentation</vt:lpstr>
      <vt:lpstr>Twister-MDS Demo</vt:lpstr>
      <vt:lpstr>PowerPoint Presentation</vt:lpstr>
      <vt:lpstr>PowerPoint Presentation</vt:lpstr>
      <vt:lpstr>PowerPoint Presentation</vt:lpstr>
      <vt:lpstr>New Network of Messaging Brokers</vt:lpstr>
      <vt:lpstr>Performance Improvements</vt:lpstr>
      <vt:lpstr>Harnessing the Power of Workflow</vt:lpstr>
      <vt:lpstr>Harnessing the Power of Workflow</vt:lpstr>
      <vt:lpstr>Twister for Polar Science</vt:lpstr>
      <vt:lpstr>Twister for Polar Science</vt:lpstr>
      <vt:lpstr>PowerPoint Presentation</vt:lpstr>
      <vt:lpstr>Twister Futures</vt:lpstr>
      <vt:lpstr>PowerPoint Presentation</vt:lpstr>
      <vt:lpstr>Education and Broader Impact</vt:lpstr>
      <vt:lpstr>Education</vt:lpstr>
      <vt:lpstr>Broader Impact</vt:lpstr>
      <vt:lpstr>Acknowledgement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Yuduo Zhou</dc:creator>
  <cp:lastModifiedBy>Judy Qiu</cp:lastModifiedBy>
  <cp:revision>114</cp:revision>
  <dcterms:created xsi:type="dcterms:W3CDTF">2011-07-12T16:36:16Z</dcterms:created>
  <dcterms:modified xsi:type="dcterms:W3CDTF">2011-07-18T01:00:39Z</dcterms:modified>
</cp:coreProperties>
</file>