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62"/>
  </p:notesMasterIdLst>
  <p:sldIdLst>
    <p:sldId id="267" r:id="rId2"/>
    <p:sldId id="475" r:id="rId3"/>
    <p:sldId id="472" r:id="rId4"/>
    <p:sldId id="427" r:id="rId5"/>
    <p:sldId id="422" r:id="rId6"/>
    <p:sldId id="450" r:id="rId7"/>
    <p:sldId id="348" r:id="rId8"/>
    <p:sldId id="411" r:id="rId9"/>
    <p:sldId id="412" r:id="rId10"/>
    <p:sldId id="413" r:id="rId11"/>
    <p:sldId id="417" r:id="rId12"/>
    <p:sldId id="474" r:id="rId13"/>
    <p:sldId id="415" r:id="rId14"/>
    <p:sldId id="416" r:id="rId15"/>
    <p:sldId id="428" r:id="rId16"/>
    <p:sldId id="429" r:id="rId17"/>
    <p:sldId id="430" r:id="rId18"/>
    <p:sldId id="449" r:id="rId19"/>
    <p:sldId id="448" r:id="rId20"/>
    <p:sldId id="349" r:id="rId21"/>
    <p:sldId id="418" r:id="rId22"/>
    <p:sldId id="419" r:id="rId23"/>
    <p:sldId id="440" r:id="rId24"/>
    <p:sldId id="441" r:id="rId25"/>
    <p:sldId id="432" r:id="rId26"/>
    <p:sldId id="433" r:id="rId27"/>
    <p:sldId id="435" r:id="rId28"/>
    <p:sldId id="434" r:id="rId29"/>
    <p:sldId id="436" r:id="rId30"/>
    <p:sldId id="437" r:id="rId31"/>
    <p:sldId id="438" r:id="rId32"/>
    <p:sldId id="439" r:id="rId33"/>
    <p:sldId id="471" r:id="rId34"/>
    <p:sldId id="470" r:id="rId35"/>
    <p:sldId id="451" r:id="rId36"/>
    <p:sldId id="452" r:id="rId37"/>
    <p:sldId id="454" r:id="rId38"/>
    <p:sldId id="455" r:id="rId39"/>
    <p:sldId id="456" r:id="rId40"/>
    <p:sldId id="457" r:id="rId41"/>
    <p:sldId id="458" r:id="rId42"/>
    <p:sldId id="459" r:id="rId43"/>
    <p:sldId id="468" r:id="rId44"/>
    <p:sldId id="469" r:id="rId45"/>
    <p:sldId id="460" r:id="rId46"/>
    <p:sldId id="461" r:id="rId47"/>
    <p:sldId id="462" r:id="rId48"/>
    <p:sldId id="463" r:id="rId49"/>
    <p:sldId id="473" r:id="rId50"/>
    <p:sldId id="478" r:id="rId51"/>
    <p:sldId id="479" r:id="rId52"/>
    <p:sldId id="464" r:id="rId53"/>
    <p:sldId id="466" r:id="rId54"/>
    <p:sldId id="442" r:id="rId55"/>
    <p:sldId id="446" r:id="rId56"/>
    <p:sldId id="476" r:id="rId57"/>
    <p:sldId id="477" r:id="rId58"/>
    <p:sldId id="443" r:id="rId59"/>
    <p:sldId id="445" r:id="rId60"/>
    <p:sldId id="447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89293" autoAdjust="0"/>
  </p:normalViewPr>
  <p:slideViewPr>
    <p:cSldViewPr>
      <p:cViewPr varScale="1">
        <p:scale>
          <a:sx n="63" d="100"/>
          <a:sy n="63" d="100"/>
        </p:scale>
        <p:origin x="-6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D83D6-BC8D-4DF2-B085-69437481D5ED}" type="datetimeFigureOut">
              <a:rPr lang="en-US" smtClean="0"/>
              <a:pPr/>
              <a:t>12/21/2011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E2EF6-2C29-45ED-84E7-564F5EB110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73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253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With David Wild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8034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7491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A12F6-8783-B54E-BD62-66C75C77408C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A12F6-8783-B54E-BD62-66C75C77408C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-T \sum_{n=1}^N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\sum_{k=1}^K \left\{ \psi_{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Multi}(\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x}_n |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y}_k )\right\}^{1 \over T}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778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478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EC547-398A-4BEA-B97B-98F7CF26DFDE}" type="slidenum">
              <a:rPr lang="en-US" smtClean="0">
                <a:solidFill>
                  <a:prstClr val="black"/>
                </a:solidFill>
              </a:rPr>
              <a:pPr/>
              <a:t>55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71EF7-631D-4D38-8978-F435F493C744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766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6. Twister4Azure MDS performance 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Instance type study using 76800 data points, 32 instances, 20 iterations.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Twister4Azure MDS individual task execution time histogram for 144384 x144384 distance matrix in 64 Azure small instances, 10 iterations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Twister4Azure executing Map Task histogram for 144384 x144384 distance matrix in 64 Azure small instances, 10 iterations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7.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Left: 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Weak scaling where workload per core is ~constant. Ideal is a straight horizontal line.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Center 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size scaling with 128 Azure small instances/cores, 20 iterations.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Time per iteration with increasing number of iterations 30k x 30k distance matrix, 15 instances. 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91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0188" indent="-230188">
              <a:lnSpc>
                <a:spcPct val="85000"/>
              </a:lnSpc>
              <a:spcBef>
                <a:spcPct val="15000"/>
              </a:spcBef>
              <a:buFont typeface="Wingdings" pitchFamily="2" charset="2"/>
              <a:buChar char="§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0C960C-6805-4193-8999-8626886B029B}" type="datetime1">
              <a:rPr lang="en-US"/>
              <a:pPr/>
              <a:t>12/21/2011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1097E-4E1A-429E-9D18-4E5F1AF0DA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490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ECBCD8-8123-4A28-8ED7-5C8069706EB7}" type="datetime1">
              <a:rPr lang="en-US"/>
              <a:pPr/>
              <a:t>12/21/2011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C141A-9CC6-41A7-A7D0-011D836CC6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80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D04E1-C7DF-4791-A59D-75E2636CF366}" type="datetime1">
              <a:rPr lang="en-US"/>
              <a:pPr/>
              <a:t>12/21/2011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63A95-EFDD-42CD-9D76-FAD52E8A5B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63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685CBD-A47F-45DF-A496-568E8394BBBE}" type="datetime1">
              <a:rPr lang="en-US"/>
              <a:pPr/>
              <a:t>12/21/2011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68EA6-6EA6-45E6-A5AA-9910092C43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862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AF6515-ABF6-4FAD-83D6-8E90C2A18B59}" type="datetime1">
              <a:rPr lang="en-US"/>
              <a:pPr/>
              <a:t>12/21/2011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7D5EB-B370-4F48-9C1E-EF1F474161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8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FEA99E-1D6C-4338-9DDB-D6B1D25076BB}" type="datetime1">
              <a:rPr lang="en-US"/>
              <a:pPr/>
              <a:t>12/21/2011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FE096-9650-498C-990C-20F2420C25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300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D6C439-BF23-4C00-A9EF-F430A02737C4}" type="datetime1">
              <a:rPr lang="en-US"/>
              <a:pPr/>
              <a:t>12/21/2011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46A98-E713-4B22-96A8-FD47EC0F5D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88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s://portal.futuregrid.org/" TargetMode="Externa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37D7BBC-53A7-495F-9E9A-078AED3FDFDE}" type="datetime1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12/21/2011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310F143-984D-44E5-B575-7A3B728F021C}" type="slidenum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031" name="Picture 6" descr="pixture_reloaded_logo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9925" y="6278563"/>
            <a:ext cx="73818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/>
        </p:nvSpPr>
        <p:spPr bwMode="auto">
          <a:xfrm>
            <a:off x="3142343" y="6324600"/>
            <a:ext cx="333465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100" kern="1200" dirty="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hlinkClick r:id="rId11"/>
              </a:rPr>
              <a:t>https://portal.futuregrid.org </a:t>
            </a:r>
            <a:endParaRPr lang="en-US"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8" name="Picture 2" descr="Hom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899" y="6181725"/>
            <a:ext cx="2446101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51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uturegrid.org/" TargetMode="External"/><Relationship Id="rId4" Type="http://schemas.openxmlformats.org/officeDocument/2006/relationships/hyperlink" Target="http://www.infomall.org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salsahpc.org/millionseq/16SrRNA_index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grids.ucs.indiana.edu/ptliupages/publications/CetraroWriteupJune11-09.pdf" TargetMode="External"/><Relationship Id="rId2" Type="http://schemas.openxmlformats.org/officeDocument/2006/relationships/hyperlink" Target="http://grids.ucs.indiana.edu/ptliupages/publications/pdac24g-fox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rids.ucs.indiana.edu/ptliupages/publications/hpdc2010_submission_57.pdf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3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3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0.emf"/><Relationship Id="rId4" Type="http://schemas.openxmlformats.org/officeDocument/2006/relationships/package" Target="../embeddings/Microsoft_Word_Document1.docx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5.e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6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7.e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55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1470025"/>
          </a:xfrm>
        </p:spPr>
        <p:txBody>
          <a:bodyPr>
            <a:noAutofit/>
          </a:bodyPr>
          <a:lstStyle/>
          <a:p>
            <a:r>
              <a:rPr lang="en-US" sz="4000" dirty="0"/>
              <a:t>Deterministic Annealing and </a:t>
            </a:r>
            <a:br>
              <a:rPr lang="en-US" sz="4000" dirty="0"/>
            </a:br>
            <a:r>
              <a:rPr lang="en-US" sz="4000" dirty="0"/>
              <a:t>Robust Scalable Data mining </a:t>
            </a:r>
            <a:br>
              <a:rPr lang="en-US" sz="4000" dirty="0"/>
            </a:br>
            <a:r>
              <a:rPr lang="en-US" sz="4000" dirty="0"/>
              <a:t>for the Data Deluge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286000"/>
            <a:ext cx="9144000" cy="16002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Future Internet Technology Building</a:t>
            </a:r>
          </a:p>
          <a:p>
            <a:r>
              <a:rPr lang="en-US" sz="2400" b="1" dirty="0" smtClean="0"/>
              <a:t>Tsinghua </a:t>
            </a:r>
            <a:r>
              <a:rPr lang="en-US" sz="2400" b="1" dirty="0"/>
              <a:t>University, Beijing, China </a:t>
            </a:r>
            <a:endParaRPr lang="en-US" sz="2400" b="1" dirty="0" smtClean="0"/>
          </a:p>
          <a:p>
            <a:r>
              <a:rPr lang="it-IT" sz="2400" b="1" dirty="0" smtClean="0">
                <a:solidFill>
                  <a:schemeClr val="tx1"/>
                </a:solidFill>
              </a:rPr>
              <a:t>December 22 2011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-12290" y="3581400"/>
            <a:ext cx="91440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Geoffrey Fox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 smtClean="0">
                <a:solidFill>
                  <a:prstClr val="black"/>
                </a:solidFill>
                <a:hlinkClick r:id="rId3"/>
              </a:rPr>
              <a:t>gcf@indiana.edu</a:t>
            </a:r>
            <a:r>
              <a:rPr lang="en-US" sz="2000" dirty="0" smtClean="0">
                <a:solidFill>
                  <a:prstClr val="black"/>
                </a:solidFill>
              </a:rPr>
              <a:t>           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hlinkClick r:id="rId4"/>
              </a:rPr>
              <a:t>http://www.infomall.org</a:t>
            </a:r>
            <a:r>
              <a:rPr lang="en-US" sz="2000" dirty="0" smtClean="0">
                <a:solidFill>
                  <a:prstClr val="black"/>
                </a:solidFill>
              </a:rPr>
              <a:t>    </a:t>
            </a:r>
            <a:r>
              <a:rPr lang="en-US" sz="2000" dirty="0" smtClean="0">
                <a:solidFill>
                  <a:prstClr val="black"/>
                </a:solidFill>
                <a:hlinkClick r:id="rId5"/>
              </a:rPr>
              <a:t>http://www.futuregrid.org</a:t>
            </a:r>
            <a:r>
              <a:rPr lang="en-US" sz="2000" dirty="0" smtClean="0">
                <a:solidFill>
                  <a:prstClr val="black"/>
                </a:solidFill>
              </a:rPr>
              <a:t>  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Director, Digital Science Center, Pervasive Technology Institute</a:t>
            </a:r>
          </a:p>
          <a:p>
            <a:pPr algn="ctr">
              <a:spcBef>
                <a:spcPct val="20000"/>
              </a:spcBef>
            </a:pP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Associate Dean for Research and Graduate Studies,  School of Informatics and Computing</a:t>
            </a:r>
          </a:p>
          <a:p>
            <a:pPr algn="ctr">
              <a:spcBef>
                <a:spcPct val="20000"/>
              </a:spcBef>
            </a:pP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Indiana University Bloomington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153400" cy="838200"/>
          </a:xfrm>
        </p:spPr>
        <p:txBody>
          <a:bodyPr/>
          <a:lstStyle/>
          <a:p>
            <a:r>
              <a:rPr lang="en-US" b="1" dirty="0" smtClean="0"/>
              <a:t>Deterministic Annealing II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97" y="685800"/>
            <a:ext cx="8991600" cy="5638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For some cases such as vector clustering and Mixture Models </a:t>
            </a:r>
            <a:r>
              <a:rPr lang="en-US" dirty="0" smtClean="0">
                <a:solidFill>
                  <a:srgbClr val="FF0000"/>
                </a:solidFill>
              </a:rPr>
              <a:t>one can do integrals by hand </a:t>
            </a:r>
            <a:r>
              <a:rPr lang="en-US" dirty="0" smtClean="0"/>
              <a:t>but usually will be impossible</a:t>
            </a:r>
          </a:p>
          <a:p>
            <a:r>
              <a:rPr lang="en-US" dirty="0" smtClean="0"/>
              <a:t>So introduce Hamiltonian </a:t>
            </a: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baseline="-25000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u="sng" dirty="0" smtClean="0">
                <a:solidFill>
                  <a:srgbClr val="FF0000"/>
                </a:solidFill>
                <a:sym typeface="Symbol"/>
              </a:rPr>
              <a:t>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u="sng" dirty="0" smtClean="0">
                <a:solidFill>
                  <a:srgbClr val="FF0000"/>
                </a:solidFill>
                <a:sym typeface="Symbol"/>
              </a:rPr>
              <a:t>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smtClean="0"/>
              <a:t>which by choice of </a:t>
            </a:r>
            <a:r>
              <a:rPr lang="en-US" u="sng" dirty="0" smtClean="0">
                <a:sym typeface="Symbol"/>
              </a:rPr>
              <a:t></a:t>
            </a:r>
            <a:r>
              <a:rPr lang="en-US" dirty="0" smtClean="0">
                <a:sym typeface="Symbol"/>
              </a:rPr>
              <a:t>  </a:t>
            </a:r>
            <a:r>
              <a:rPr lang="en-US" dirty="0" smtClean="0"/>
              <a:t>can be made similar to real Hamiltonian H</a:t>
            </a:r>
            <a:r>
              <a:rPr lang="en-US" sz="3300" baseline="-25000" dirty="0" smtClean="0"/>
              <a:t>R</a:t>
            </a:r>
            <a:r>
              <a:rPr lang="en-US" dirty="0" smtClean="0"/>
              <a:t>(</a:t>
            </a:r>
            <a:r>
              <a:rPr lang="en-US" u="sng" dirty="0" smtClean="0">
                <a:sym typeface="Symbol"/>
              </a:rPr>
              <a:t></a:t>
            </a:r>
            <a:r>
              <a:rPr lang="en-US" dirty="0" smtClean="0">
                <a:sym typeface="Symbol"/>
              </a:rPr>
              <a:t>) and which has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tractable integrals</a:t>
            </a:r>
          </a:p>
          <a:p>
            <a:r>
              <a:rPr lang="en-US" dirty="0" smtClean="0"/>
              <a:t>P</a:t>
            </a:r>
            <a:r>
              <a:rPr lang="en-US" baseline="-25000" dirty="0" smtClean="0"/>
              <a:t>0</a:t>
            </a:r>
            <a:r>
              <a:rPr lang="en-US" dirty="0" smtClean="0"/>
              <a:t>(</a:t>
            </a:r>
            <a:r>
              <a:rPr lang="en-US" u="sng" dirty="0" smtClean="0">
                <a:sym typeface="Symbol"/>
              </a:rPr>
              <a:t></a:t>
            </a:r>
            <a:r>
              <a:rPr lang="en-US" dirty="0" smtClean="0"/>
              <a:t>) = exp( - H</a:t>
            </a:r>
            <a:r>
              <a:rPr lang="en-US" baseline="-25000" dirty="0" smtClean="0"/>
              <a:t>0</a:t>
            </a:r>
            <a:r>
              <a:rPr lang="en-US" dirty="0" smtClean="0"/>
              <a:t>(</a:t>
            </a:r>
            <a:r>
              <a:rPr lang="en-US" u="sng" dirty="0" smtClean="0">
                <a:sym typeface="Symbol"/>
              </a:rPr>
              <a:t></a:t>
            </a:r>
            <a:r>
              <a:rPr lang="en-US" dirty="0" smtClean="0"/>
              <a:t>)/T + F</a:t>
            </a:r>
            <a:r>
              <a:rPr lang="en-US" baseline="-25000" dirty="0" smtClean="0"/>
              <a:t>0</a:t>
            </a:r>
            <a:r>
              <a:rPr lang="en-US" dirty="0" smtClean="0"/>
              <a:t>/T ) approximate Gibbs for H</a:t>
            </a:r>
            <a:r>
              <a:rPr lang="en-US" baseline="-25000" dirty="0" smtClean="0"/>
              <a:t>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baseline="-25000" dirty="0" smtClean="0">
                <a:solidFill>
                  <a:srgbClr val="FF0000"/>
                </a:solidFill>
              </a:rPr>
              <a:t>R </a:t>
            </a:r>
            <a:r>
              <a:rPr lang="en-US" dirty="0" smtClean="0">
                <a:solidFill>
                  <a:srgbClr val="FF0000"/>
                </a:solidFill>
              </a:rPr>
              <a:t>(P</a:t>
            </a:r>
            <a:r>
              <a:rPr lang="en-US" baseline="-25000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) = &lt; H</a:t>
            </a:r>
            <a:r>
              <a:rPr lang="en-US" baseline="-25000" dirty="0" smtClean="0">
                <a:solidFill>
                  <a:srgbClr val="FF0000"/>
                </a:solidFill>
              </a:rPr>
              <a:t>R </a:t>
            </a:r>
            <a:r>
              <a:rPr lang="en-US" dirty="0" smtClean="0">
                <a:solidFill>
                  <a:srgbClr val="FF0000"/>
                </a:solidFill>
              </a:rPr>
              <a:t>- T S</a:t>
            </a:r>
            <a:r>
              <a:rPr lang="en-US" baseline="-25000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(P</a:t>
            </a:r>
            <a:r>
              <a:rPr lang="en-US" baseline="-25000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) &gt;|</a:t>
            </a:r>
            <a:r>
              <a:rPr lang="en-US" baseline="-25000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 = &lt; H</a:t>
            </a:r>
            <a:r>
              <a:rPr lang="en-US" baseline="-25000" dirty="0" smtClean="0">
                <a:solidFill>
                  <a:srgbClr val="FF0000"/>
                </a:solidFill>
              </a:rPr>
              <a:t>R </a:t>
            </a:r>
            <a:r>
              <a:rPr lang="en-US" dirty="0" smtClean="0">
                <a:solidFill>
                  <a:srgbClr val="FF0000"/>
                </a:solidFill>
              </a:rPr>
              <a:t>– H</a:t>
            </a:r>
            <a:r>
              <a:rPr lang="en-US" baseline="-25000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&gt; |</a:t>
            </a:r>
            <a:r>
              <a:rPr lang="en-US" baseline="-25000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 + F</a:t>
            </a:r>
            <a:r>
              <a:rPr lang="en-US" baseline="-25000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(P</a:t>
            </a:r>
            <a:r>
              <a:rPr lang="en-US" baseline="-25000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dirty="0" smtClean="0"/>
              <a:t>Where </a:t>
            </a:r>
            <a:r>
              <a:rPr lang="en-US" dirty="0" smtClean="0">
                <a:solidFill>
                  <a:srgbClr val="FF0000"/>
                </a:solidFill>
              </a:rPr>
              <a:t>&lt;…&gt;|</a:t>
            </a:r>
            <a:r>
              <a:rPr lang="en-US" baseline="-25000" dirty="0" smtClean="0">
                <a:solidFill>
                  <a:srgbClr val="FF0000"/>
                </a:solidFill>
              </a:rPr>
              <a:t>0 </a:t>
            </a:r>
            <a:r>
              <a:rPr lang="en-US" dirty="0" smtClean="0"/>
              <a:t>denotes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</a:t>
            </a:r>
            <a:r>
              <a:rPr lang="en-US" dirty="0" smtClean="0">
                <a:solidFill>
                  <a:srgbClr val="FF0000"/>
                </a:solidFill>
              </a:rPr>
              <a:t> d</a:t>
            </a:r>
            <a:r>
              <a:rPr lang="en-US" u="sng" dirty="0" smtClean="0">
                <a:solidFill>
                  <a:srgbClr val="FF0000"/>
                </a:solidFill>
                <a:sym typeface="Symbol"/>
              </a:rPr>
              <a:t></a:t>
            </a:r>
            <a:r>
              <a:rPr lang="en-US" dirty="0" smtClean="0">
                <a:solidFill>
                  <a:srgbClr val="FF0000"/>
                </a:solidFill>
              </a:rPr>
              <a:t> P</a:t>
            </a:r>
            <a:r>
              <a:rPr lang="en-US" baseline="-25000" dirty="0" smtClean="0">
                <a:solidFill>
                  <a:srgbClr val="FF0000"/>
                </a:solidFill>
              </a:rPr>
              <a:t>o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u="sng" dirty="0" smtClean="0">
                <a:solidFill>
                  <a:srgbClr val="FF0000"/>
                </a:solidFill>
                <a:sym typeface="Symbol"/>
              </a:rPr>
              <a:t>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dirty="0" smtClean="0"/>
              <a:t>Easy to show that real Free  Energy (the Gibb’s inequality)</a:t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baseline="-25000" dirty="0" smtClean="0">
                <a:solidFill>
                  <a:srgbClr val="FF0000"/>
                </a:solidFill>
              </a:rPr>
              <a:t>R </a:t>
            </a:r>
            <a:r>
              <a:rPr lang="en-US" dirty="0" smtClean="0">
                <a:solidFill>
                  <a:srgbClr val="FF0000"/>
                </a:solidFill>
              </a:rPr>
              <a:t>(P</a:t>
            </a:r>
            <a:r>
              <a:rPr lang="en-US" baseline="-25000" dirty="0" smtClean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) ≤ F</a:t>
            </a:r>
            <a:r>
              <a:rPr lang="en-US" baseline="-25000" dirty="0" smtClean="0">
                <a:solidFill>
                  <a:srgbClr val="FF0000"/>
                </a:solidFill>
              </a:rPr>
              <a:t>R </a:t>
            </a:r>
            <a:r>
              <a:rPr lang="en-US" dirty="0" smtClean="0">
                <a:solidFill>
                  <a:srgbClr val="FF0000"/>
                </a:solidFill>
              </a:rPr>
              <a:t>(P</a:t>
            </a:r>
            <a:r>
              <a:rPr lang="en-US" baseline="-25000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)  </a:t>
            </a:r>
            <a:r>
              <a:rPr lang="en-US" dirty="0"/>
              <a:t>(</a:t>
            </a:r>
            <a:r>
              <a:rPr lang="en-US" dirty="0" err="1" smtClean="0"/>
              <a:t>Kullback-Leibler</a:t>
            </a:r>
            <a:r>
              <a:rPr lang="en-US" dirty="0" smtClean="0"/>
              <a:t> divergence)</a:t>
            </a:r>
          </a:p>
          <a:p>
            <a:r>
              <a:rPr lang="en-US" dirty="0">
                <a:solidFill>
                  <a:srgbClr val="FF0000"/>
                </a:solidFill>
              </a:rPr>
              <a:t>Expectation step E </a:t>
            </a:r>
            <a:r>
              <a:rPr lang="en-US" dirty="0"/>
              <a:t>is find </a:t>
            </a:r>
            <a:r>
              <a:rPr lang="en-US" u="sng" dirty="0">
                <a:sym typeface="Symbol"/>
              </a:rPr>
              <a:t></a:t>
            </a:r>
            <a:r>
              <a:rPr lang="en-US" dirty="0">
                <a:sym typeface="Symbol"/>
              </a:rPr>
              <a:t> minimizing </a:t>
            </a:r>
            <a:r>
              <a:rPr lang="en-US" dirty="0"/>
              <a:t>F</a:t>
            </a:r>
            <a:r>
              <a:rPr lang="en-US" baseline="-25000" dirty="0"/>
              <a:t>R </a:t>
            </a:r>
            <a:r>
              <a:rPr lang="en-US" dirty="0"/>
              <a:t>(P</a:t>
            </a:r>
            <a:r>
              <a:rPr lang="en-US" baseline="-25000" dirty="0"/>
              <a:t>0</a:t>
            </a:r>
            <a:r>
              <a:rPr lang="en-US" dirty="0"/>
              <a:t>) and </a:t>
            </a:r>
          </a:p>
          <a:p>
            <a:r>
              <a:rPr lang="en-US" dirty="0"/>
              <a:t>Follow with </a:t>
            </a:r>
            <a:r>
              <a:rPr lang="en-US" dirty="0">
                <a:solidFill>
                  <a:srgbClr val="FF0000"/>
                </a:solidFill>
              </a:rPr>
              <a:t>M step </a:t>
            </a:r>
            <a:r>
              <a:rPr lang="en-US" dirty="0" smtClean="0">
                <a:solidFill>
                  <a:srgbClr val="FF0000"/>
                </a:solidFill>
              </a:rPr>
              <a:t>(of EM) setting </a:t>
            </a:r>
            <a:r>
              <a:rPr lang="en-US" u="sng" dirty="0">
                <a:solidFill>
                  <a:srgbClr val="FF0000"/>
                </a:solidFill>
                <a:sym typeface="Symbol"/>
              </a:rPr>
              <a:t></a:t>
            </a:r>
            <a:r>
              <a:rPr lang="en-US" dirty="0">
                <a:solidFill>
                  <a:srgbClr val="FF0000"/>
                </a:solidFill>
              </a:rPr>
              <a:t> = &lt;</a:t>
            </a:r>
            <a:r>
              <a:rPr lang="en-US" u="sng" dirty="0">
                <a:solidFill>
                  <a:srgbClr val="FF0000"/>
                </a:solidFill>
                <a:sym typeface="Symbol"/>
              </a:rPr>
              <a:t></a:t>
            </a:r>
            <a:r>
              <a:rPr lang="en-US" dirty="0">
                <a:solidFill>
                  <a:srgbClr val="FF0000"/>
                </a:solidFill>
              </a:rPr>
              <a:t>&gt; |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dirty="0">
                <a:solidFill>
                  <a:srgbClr val="FF0000"/>
                </a:solidFill>
                <a:sym typeface="Symbol"/>
              </a:rPr>
              <a:t></a:t>
            </a:r>
            <a:r>
              <a:rPr lang="en-US" dirty="0">
                <a:solidFill>
                  <a:srgbClr val="FF0000"/>
                </a:solidFill>
              </a:rPr>
              <a:t> d</a:t>
            </a:r>
            <a:r>
              <a:rPr lang="en-US" u="sng" dirty="0">
                <a:solidFill>
                  <a:srgbClr val="FF0000"/>
                </a:solidFill>
                <a:sym typeface="Symbol"/>
              </a:rPr>
              <a:t>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u="sng" dirty="0">
                <a:solidFill>
                  <a:srgbClr val="FF0000"/>
                </a:solidFill>
                <a:sym typeface="Symbol"/>
              </a:rPr>
              <a:t>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o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u="sng" dirty="0">
                <a:solidFill>
                  <a:srgbClr val="FF0000"/>
                </a:solidFill>
                <a:sym typeface="Symbol"/>
              </a:rPr>
              <a:t></a:t>
            </a:r>
            <a:r>
              <a:rPr lang="en-US" dirty="0">
                <a:solidFill>
                  <a:srgbClr val="FF0000"/>
                </a:solidFill>
              </a:rPr>
              <a:t>) </a:t>
            </a:r>
            <a:r>
              <a:rPr lang="en-US" dirty="0" smtClean="0"/>
              <a:t>(mean field) and one </a:t>
            </a:r>
            <a:r>
              <a:rPr lang="en-US" dirty="0"/>
              <a:t>follows with a traditional minimization of remaining  parameters</a:t>
            </a:r>
          </a:p>
          <a:p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076899D-FFC3-4469-9655-B235E84A17F8}" type="slidenum">
              <a:rPr lang="en-US" sz="1000" kern="1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z="1000" kern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942" y="838200"/>
            <a:ext cx="8841658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Note 3 types of variables</a:t>
            </a:r>
            <a:br>
              <a:rPr lang="en-US" sz="2800" dirty="0" smtClean="0"/>
            </a:br>
            <a:r>
              <a:rPr lang="en-US" sz="2800" u="sng" dirty="0" smtClean="0">
                <a:solidFill>
                  <a:srgbClr val="FF0000"/>
                </a:solidFill>
                <a:sym typeface="Symbol"/>
              </a:rPr>
              <a:t></a:t>
            </a:r>
            <a:r>
              <a:rPr lang="en-US" sz="2800" dirty="0" smtClean="0">
                <a:solidFill>
                  <a:schemeClr val="bg2"/>
                </a:solidFill>
                <a:sym typeface="Symbol"/>
              </a:rPr>
              <a:t> </a:t>
            </a:r>
            <a:r>
              <a:rPr lang="en-US" sz="2800" dirty="0" smtClean="0">
                <a:sym typeface="Symbol"/>
              </a:rPr>
              <a:t>used to approximate real Hamiltonian</a:t>
            </a:r>
            <a:r>
              <a:rPr lang="en-US" sz="2800" dirty="0" smtClean="0">
                <a:solidFill>
                  <a:schemeClr val="bg2"/>
                </a:solidFill>
                <a:sym typeface="Symbol"/>
              </a:rPr>
              <a:t/>
            </a:r>
            <a:br>
              <a:rPr lang="en-US" sz="2800" dirty="0" smtClean="0">
                <a:solidFill>
                  <a:schemeClr val="bg2"/>
                </a:solidFill>
                <a:sym typeface="Symbol"/>
              </a:rPr>
            </a:br>
            <a:r>
              <a:rPr lang="en-US" sz="2800" u="sng" dirty="0">
                <a:solidFill>
                  <a:srgbClr val="FF0000"/>
                </a:solidFill>
                <a:sym typeface="Symbol"/>
              </a:rPr>
              <a:t> </a:t>
            </a:r>
            <a:r>
              <a:rPr lang="en-US" sz="2800" dirty="0" smtClean="0">
                <a:sym typeface="Symbol"/>
              </a:rPr>
              <a:t>subject to annealing</a:t>
            </a:r>
          </a:p>
          <a:p>
            <a:r>
              <a:rPr lang="en-US" sz="2800" dirty="0" smtClean="0">
                <a:solidFill>
                  <a:srgbClr val="FF0000"/>
                </a:solidFill>
                <a:sym typeface="Symbol"/>
              </a:rPr>
              <a:t>The rest </a:t>
            </a:r>
            <a:r>
              <a:rPr lang="en-US" sz="2800" dirty="0" smtClean="0">
                <a:sym typeface="Symbol"/>
              </a:rPr>
              <a:t>– optimized by traditional methods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886"/>
            <a:ext cx="89154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Implementation of DA Central Clustering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09587" cy="5410200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</a:pPr>
            <a:r>
              <a:rPr lang="en-US" sz="2800" dirty="0" smtClean="0"/>
              <a:t>Clustering variables are </a:t>
            </a:r>
            <a:r>
              <a:rPr lang="en-US" sz="2800" dirty="0" smtClean="0">
                <a:solidFill>
                  <a:srgbClr val="FF0000"/>
                </a:solidFill>
              </a:rPr>
              <a:t>M</a:t>
            </a:r>
            <a:r>
              <a:rPr lang="en-US" sz="2800" i="1" baseline="-25000" dirty="0" smtClean="0">
                <a:solidFill>
                  <a:srgbClr val="FF0000"/>
                </a:solidFill>
              </a:rPr>
              <a:t>i</a:t>
            </a:r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en-US" sz="2800" i="1" dirty="0" smtClean="0">
                <a:solidFill>
                  <a:srgbClr val="FF0000"/>
                </a:solidFill>
              </a:rPr>
              <a:t>k</a:t>
            </a:r>
            <a:r>
              <a:rPr lang="en-US" sz="2800" dirty="0" smtClean="0">
                <a:solidFill>
                  <a:srgbClr val="FF0000"/>
                </a:solidFill>
              </a:rPr>
              <a:t>) </a:t>
            </a:r>
            <a:r>
              <a:rPr lang="en-US" sz="2800" dirty="0" smtClean="0"/>
              <a:t>(these are </a:t>
            </a:r>
            <a:r>
              <a:rPr lang="en-US" sz="2800" u="sng" dirty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800" dirty="0">
                <a:sym typeface="Symbol"/>
              </a:rPr>
              <a:t> </a:t>
            </a:r>
            <a:r>
              <a:rPr lang="en-US" sz="2800" dirty="0" smtClean="0">
                <a:sym typeface="Symbol"/>
              </a:rPr>
              <a:t> in general approach) </a:t>
            </a:r>
            <a:r>
              <a:rPr lang="en-US" sz="2800" dirty="0" smtClean="0"/>
              <a:t>where this is probability point </a:t>
            </a:r>
            <a:r>
              <a:rPr lang="en-US" sz="2800" dirty="0" smtClean="0">
                <a:solidFill>
                  <a:srgbClr val="FF0000"/>
                </a:solidFill>
              </a:rPr>
              <a:t>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/>
              <a:t>belongs to cluster </a:t>
            </a:r>
            <a:r>
              <a:rPr lang="en-US" sz="2800" dirty="0" smtClean="0">
                <a:solidFill>
                  <a:srgbClr val="FF0000"/>
                </a:solidFill>
              </a:rPr>
              <a:t>k</a:t>
            </a:r>
          </a:p>
          <a:p>
            <a:pPr>
              <a:spcBef>
                <a:spcPts val="300"/>
              </a:spcBef>
            </a:pPr>
            <a:r>
              <a:rPr lang="en-US" sz="2800" dirty="0" smtClean="0"/>
              <a:t>In </a:t>
            </a:r>
            <a:r>
              <a:rPr lang="en-US" sz="2800" dirty="0" smtClean="0">
                <a:solidFill>
                  <a:srgbClr val="FF0000"/>
                </a:solidFill>
              </a:rPr>
              <a:t>Central </a:t>
            </a:r>
            <a:r>
              <a:rPr lang="en-US" sz="2800" dirty="0" smtClean="0"/>
              <a:t>or </a:t>
            </a:r>
            <a:r>
              <a:rPr lang="en-US" sz="2800" dirty="0" smtClean="0">
                <a:solidFill>
                  <a:srgbClr val="FF0000"/>
                </a:solidFill>
              </a:rPr>
              <a:t>PW</a:t>
            </a:r>
            <a:r>
              <a:rPr lang="en-US" sz="2800" dirty="0" smtClean="0"/>
              <a:t> Clustering, take </a:t>
            </a:r>
            <a:r>
              <a:rPr lang="en-US" sz="2800" dirty="0" smtClean="0">
                <a:solidFill>
                  <a:srgbClr val="FF0000"/>
                </a:solidFill>
              </a:rPr>
              <a:t>H</a:t>
            </a:r>
            <a:r>
              <a:rPr lang="en-US" sz="2800" baseline="-25000" dirty="0" smtClean="0">
                <a:solidFill>
                  <a:srgbClr val="FF0000"/>
                </a:solidFill>
              </a:rPr>
              <a:t>0</a:t>
            </a:r>
            <a:r>
              <a:rPr lang="en-US" sz="2800" dirty="0" smtClean="0">
                <a:solidFill>
                  <a:srgbClr val="FF0000"/>
                </a:solidFill>
              </a:rPr>
              <a:t> = </a:t>
            </a:r>
            <a:r>
              <a:rPr lang="en-US" sz="2800" dirty="0" smtClean="0">
                <a:solidFill>
                  <a:srgbClr val="FF0000"/>
                </a:solidFill>
                <a:sym typeface="Symbol"/>
              </a:rPr>
              <a:t></a:t>
            </a:r>
            <a:r>
              <a:rPr lang="en-US" sz="2800" i="1" baseline="-25000" dirty="0" smtClean="0">
                <a:solidFill>
                  <a:srgbClr val="FF0000"/>
                </a:solidFill>
              </a:rPr>
              <a:t>i</a:t>
            </a:r>
            <a:r>
              <a:rPr lang="en-US" sz="2800" baseline="-25000" dirty="0" smtClean="0">
                <a:solidFill>
                  <a:srgbClr val="FF0000"/>
                </a:solidFill>
              </a:rPr>
              <a:t>=1</a:t>
            </a:r>
            <a:r>
              <a:rPr lang="en-US" sz="2800" baseline="30000" dirty="0" smtClean="0">
                <a:solidFill>
                  <a:srgbClr val="FF0000"/>
                </a:solidFill>
              </a:rPr>
              <a:t>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sym typeface="Symbol"/>
              </a:rPr>
              <a:t></a:t>
            </a:r>
            <a:r>
              <a:rPr lang="en-US" sz="2800" baseline="-25000" dirty="0" smtClean="0">
                <a:solidFill>
                  <a:srgbClr val="FF0000"/>
                </a:solidFill>
              </a:rPr>
              <a:t>k=1</a:t>
            </a:r>
            <a:r>
              <a:rPr lang="en-US" sz="2800" baseline="30000" dirty="0" smtClean="0">
                <a:solidFill>
                  <a:srgbClr val="FF0000"/>
                </a:solidFill>
              </a:rPr>
              <a:t>K</a:t>
            </a:r>
            <a:r>
              <a:rPr lang="en-US" sz="2800" dirty="0" smtClean="0">
                <a:solidFill>
                  <a:srgbClr val="FF0000"/>
                </a:solidFill>
              </a:rPr>
              <a:t> M</a:t>
            </a:r>
            <a:r>
              <a:rPr lang="en-US" sz="2800" i="1" baseline="-25000" dirty="0" smtClean="0">
                <a:solidFill>
                  <a:srgbClr val="FF0000"/>
                </a:solidFill>
              </a:rPr>
              <a:t>i</a:t>
            </a:r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en-US" sz="2800" i="1" dirty="0" smtClean="0">
                <a:solidFill>
                  <a:srgbClr val="FF0000"/>
                </a:solidFill>
              </a:rPr>
              <a:t>k</a:t>
            </a:r>
            <a:r>
              <a:rPr lang="en-US" sz="2800" dirty="0" smtClean="0">
                <a:solidFill>
                  <a:srgbClr val="FF0000"/>
                </a:solidFill>
              </a:rPr>
              <a:t>) </a:t>
            </a:r>
            <a:r>
              <a:rPr lang="en-US" sz="2800" dirty="0" smtClean="0">
                <a:solidFill>
                  <a:srgbClr val="FF0000"/>
                </a:solidFill>
                <a:sym typeface="Symbol"/>
              </a:rPr>
              <a:t></a:t>
            </a:r>
            <a:r>
              <a:rPr lang="en-US" sz="2800" i="1" baseline="-25000" dirty="0" smtClean="0">
                <a:solidFill>
                  <a:srgbClr val="FF0000"/>
                </a:solidFill>
              </a:rPr>
              <a:t>i</a:t>
            </a:r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en-US" sz="2800" i="1" dirty="0" smtClean="0">
                <a:solidFill>
                  <a:srgbClr val="FF0000"/>
                </a:solidFill>
              </a:rPr>
              <a:t>k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</a:p>
          <a:p>
            <a:pPr lvl="1">
              <a:spcBef>
                <a:spcPts val="300"/>
              </a:spcBef>
            </a:pPr>
            <a:r>
              <a:rPr lang="en-US" sz="2400" dirty="0" smtClean="0"/>
              <a:t>Linear form allows DA integrals to be done analytically</a:t>
            </a:r>
          </a:p>
          <a:p>
            <a:pPr>
              <a:spcBef>
                <a:spcPts val="30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Central clustering </a:t>
            </a:r>
            <a:r>
              <a:rPr lang="en-US" sz="2800" dirty="0" smtClean="0"/>
              <a:t>has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ym typeface="Symbol"/>
              </a:rPr>
              <a:t></a:t>
            </a:r>
            <a:r>
              <a:rPr lang="en-US" sz="2800" i="1" baseline="-25000" dirty="0" smtClean="0"/>
              <a:t>i</a:t>
            </a:r>
            <a:r>
              <a:rPr lang="en-US" sz="2800" dirty="0" smtClean="0"/>
              <a:t>(</a:t>
            </a:r>
            <a:r>
              <a:rPr lang="en-US" sz="2800" i="1" dirty="0" smtClean="0"/>
              <a:t>k</a:t>
            </a:r>
            <a:r>
              <a:rPr lang="en-US" sz="2800" dirty="0" smtClean="0"/>
              <a:t>) = (</a:t>
            </a:r>
            <a:r>
              <a:rPr lang="en-US" sz="2800" u="sng" dirty="0" smtClean="0"/>
              <a:t>X</a:t>
            </a:r>
            <a:r>
              <a:rPr lang="en-US" sz="2800" dirty="0" smtClean="0"/>
              <a:t>(i)- </a:t>
            </a:r>
            <a:r>
              <a:rPr lang="en-US" sz="2800" u="sng" dirty="0" smtClean="0"/>
              <a:t>Y</a:t>
            </a:r>
            <a:r>
              <a:rPr lang="en-US" sz="2800" dirty="0" smtClean="0"/>
              <a:t>(</a:t>
            </a:r>
            <a:r>
              <a:rPr lang="en-US" sz="2800" i="1" dirty="0" smtClean="0"/>
              <a:t>k</a:t>
            </a:r>
            <a:r>
              <a:rPr lang="en-US" sz="2800" dirty="0" smtClean="0"/>
              <a:t>))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and </a:t>
            </a:r>
            <a:r>
              <a:rPr lang="en-US" sz="2800" dirty="0" err="1" smtClean="0">
                <a:sym typeface="Symbol"/>
              </a:rPr>
              <a:t>M</a:t>
            </a:r>
            <a:r>
              <a:rPr lang="en-US" sz="2800" i="1" baseline="-25000" dirty="0" err="1" smtClean="0"/>
              <a:t>i</a:t>
            </a:r>
            <a:r>
              <a:rPr lang="en-US" sz="2800" dirty="0" smtClean="0"/>
              <a:t>(</a:t>
            </a:r>
            <a:r>
              <a:rPr lang="en-US" sz="2800" i="1" dirty="0" smtClean="0"/>
              <a:t>k</a:t>
            </a:r>
            <a:r>
              <a:rPr lang="en-US" sz="2800" dirty="0" smtClean="0"/>
              <a:t>) determined by Expectation step</a:t>
            </a:r>
          </a:p>
          <a:p>
            <a:pPr lvl="1">
              <a:spcBef>
                <a:spcPts val="300"/>
              </a:spcBef>
            </a:pPr>
            <a:r>
              <a:rPr lang="en-US" dirty="0" err="1" smtClean="0">
                <a:solidFill>
                  <a:srgbClr val="FF0000"/>
                </a:solidFill>
              </a:rPr>
              <a:t>H</a:t>
            </a:r>
            <a:r>
              <a:rPr lang="en-US" baseline="-25000" dirty="0" err="1" smtClean="0">
                <a:solidFill>
                  <a:srgbClr val="FF0000"/>
                </a:solidFill>
              </a:rPr>
              <a:t>Central</a:t>
            </a:r>
            <a:r>
              <a:rPr lang="en-US" dirty="0" smtClean="0">
                <a:solidFill>
                  <a:srgbClr val="FF0000"/>
                </a:solidFill>
              </a:rPr>
              <a:t> =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</a:t>
            </a:r>
            <a:r>
              <a:rPr lang="en-US" i="1" baseline="-25000" dirty="0" smtClean="0">
                <a:solidFill>
                  <a:srgbClr val="FF0000"/>
                </a:solidFill>
              </a:rPr>
              <a:t>i</a:t>
            </a:r>
            <a:r>
              <a:rPr lang="en-US" baseline="-25000" dirty="0" smtClean="0">
                <a:solidFill>
                  <a:srgbClr val="FF0000"/>
                </a:solidFill>
              </a:rPr>
              <a:t>=1</a:t>
            </a:r>
            <a:r>
              <a:rPr lang="en-US" baseline="30000" dirty="0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</a:t>
            </a:r>
            <a:r>
              <a:rPr lang="en-US" baseline="-25000" dirty="0" smtClean="0">
                <a:solidFill>
                  <a:srgbClr val="FF0000"/>
                </a:solidFill>
              </a:rPr>
              <a:t>k=1</a:t>
            </a:r>
            <a:r>
              <a:rPr lang="en-US" baseline="30000" dirty="0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</a:t>
            </a:r>
            <a:r>
              <a:rPr lang="en-US" i="1" baseline="-25000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i="1" dirty="0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) (</a:t>
            </a:r>
            <a:r>
              <a:rPr lang="en-US" u="sng" dirty="0" smtClean="0">
                <a:solidFill>
                  <a:srgbClr val="FF0000"/>
                </a:solidFill>
              </a:rPr>
              <a:t>X</a:t>
            </a:r>
            <a:r>
              <a:rPr lang="en-US" dirty="0" smtClean="0">
                <a:solidFill>
                  <a:srgbClr val="FF0000"/>
                </a:solidFill>
              </a:rPr>
              <a:t>(i)- </a:t>
            </a:r>
            <a:r>
              <a:rPr lang="en-US" u="sng" dirty="0" smtClean="0">
                <a:solidFill>
                  <a:srgbClr val="FF0000"/>
                </a:solidFill>
              </a:rPr>
              <a:t>Y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i="1" dirty="0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))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lvl="1">
              <a:spcBef>
                <a:spcPts val="300"/>
              </a:spcBef>
            </a:pPr>
            <a:r>
              <a:rPr lang="en-US" dirty="0" err="1" smtClean="0">
                <a:solidFill>
                  <a:srgbClr val="FF0000"/>
                </a:solidFill>
              </a:rPr>
              <a:t>H</a:t>
            </a:r>
            <a:r>
              <a:rPr lang="en-US" baseline="-25000" dirty="0" err="1" smtClean="0">
                <a:solidFill>
                  <a:srgbClr val="FF0000"/>
                </a:solidFill>
              </a:rPr>
              <a:t>central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H</a:t>
            </a:r>
            <a:r>
              <a:rPr lang="en-US" baseline="-25000" dirty="0" smtClean="0"/>
              <a:t>0</a:t>
            </a:r>
            <a:r>
              <a:rPr lang="en-US" dirty="0" smtClean="0"/>
              <a:t> are identical </a:t>
            </a:r>
          </a:p>
          <a:p>
            <a:pPr>
              <a:spcBef>
                <a:spcPts val="300"/>
              </a:spcBef>
            </a:pPr>
            <a:r>
              <a:rPr lang="en-US" sz="3200" dirty="0" smtClean="0">
                <a:solidFill>
                  <a:srgbClr val="FF0000"/>
                </a:solidFill>
              </a:rPr>
              <a:t>&lt;</a:t>
            </a:r>
            <a:r>
              <a:rPr lang="en-US" sz="3200" dirty="0" err="1">
                <a:solidFill>
                  <a:srgbClr val="FF0000"/>
                </a:solidFill>
              </a:rPr>
              <a:t>M</a:t>
            </a:r>
            <a:r>
              <a:rPr lang="en-US" sz="3200" i="1" baseline="-25000" dirty="0" err="1">
                <a:solidFill>
                  <a:srgbClr val="FF0000"/>
                </a:solidFill>
              </a:rPr>
              <a:t>i</a:t>
            </a:r>
            <a:r>
              <a:rPr lang="en-US" sz="3200" dirty="0">
                <a:solidFill>
                  <a:srgbClr val="FF0000"/>
                </a:solidFill>
              </a:rPr>
              <a:t>(</a:t>
            </a:r>
            <a:r>
              <a:rPr lang="en-US" sz="3200" i="1" dirty="0">
                <a:solidFill>
                  <a:srgbClr val="FF0000"/>
                </a:solidFill>
              </a:rPr>
              <a:t>k</a:t>
            </a:r>
            <a:r>
              <a:rPr lang="en-US" sz="3200" dirty="0">
                <a:solidFill>
                  <a:srgbClr val="FF0000"/>
                </a:solidFill>
              </a:rPr>
              <a:t>)&gt;  =  </a:t>
            </a:r>
            <a:r>
              <a:rPr lang="en-US" sz="3200" dirty="0" err="1">
                <a:solidFill>
                  <a:srgbClr val="FF0000"/>
                </a:solidFill>
              </a:rPr>
              <a:t>exp</a:t>
            </a:r>
            <a:r>
              <a:rPr lang="en-US" sz="3200" dirty="0">
                <a:solidFill>
                  <a:srgbClr val="FF0000"/>
                </a:solidFill>
              </a:rPr>
              <a:t>( -</a:t>
            </a:r>
            <a:r>
              <a:rPr lang="en-US" sz="3200" dirty="0">
                <a:solidFill>
                  <a:srgbClr val="FF0000"/>
                </a:solidFill>
                <a:sym typeface="Symbol"/>
              </a:rPr>
              <a:t></a:t>
            </a:r>
            <a:r>
              <a:rPr lang="en-US" sz="3200" i="1" baseline="-25000" dirty="0">
                <a:solidFill>
                  <a:srgbClr val="FF0000"/>
                </a:solidFill>
              </a:rPr>
              <a:t>i</a:t>
            </a:r>
            <a:r>
              <a:rPr lang="en-US" sz="3200" dirty="0">
                <a:solidFill>
                  <a:srgbClr val="FF0000"/>
                </a:solidFill>
              </a:rPr>
              <a:t>(</a:t>
            </a:r>
            <a:r>
              <a:rPr lang="en-US" sz="3200" i="1" dirty="0">
                <a:solidFill>
                  <a:srgbClr val="FF0000"/>
                </a:solidFill>
              </a:rPr>
              <a:t>k</a:t>
            </a:r>
            <a:r>
              <a:rPr lang="en-US" sz="3200" dirty="0">
                <a:solidFill>
                  <a:srgbClr val="FF0000"/>
                </a:solidFill>
              </a:rPr>
              <a:t>)/T ) / </a:t>
            </a:r>
            <a:r>
              <a:rPr lang="en-US" sz="3200" dirty="0">
                <a:solidFill>
                  <a:srgbClr val="FF0000"/>
                </a:solidFill>
                <a:sym typeface="Symbol"/>
              </a:rPr>
              <a:t></a:t>
            </a:r>
            <a:r>
              <a:rPr lang="en-US" sz="3200" baseline="-25000" dirty="0">
                <a:solidFill>
                  <a:srgbClr val="FF0000"/>
                </a:solidFill>
              </a:rPr>
              <a:t>k=1</a:t>
            </a:r>
            <a:r>
              <a:rPr lang="en-US" sz="3200" baseline="30000" dirty="0">
                <a:solidFill>
                  <a:srgbClr val="FF0000"/>
                </a:solidFill>
              </a:rPr>
              <a:t>K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exp</a:t>
            </a:r>
            <a:r>
              <a:rPr lang="en-US" sz="3200" dirty="0">
                <a:solidFill>
                  <a:srgbClr val="FF0000"/>
                </a:solidFill>
              </a:rPr>
              <a:t>( -</a:t>
            </a:r>
            <a:r>
              <a:rPr lang="en-US" sz="3200" dirty="0">
                <a:solidFill>
                  <a:srgbClr val="FF0000"/>
                </a:solidFill>
                <a:sym typeface="Symbol"/>
              </a:rPr>
              <a:t></a:t>
            </a:r>
            <a:r>
              <a:rPr lang="en-US" sz="3200" i="1" baseline="-25000" dirty="0">
                <a:solidFill>
                  <a:srgbClr val="FF0000"/>
                </a:solidFill>
              </a:rPr>
              <a:t>i</a:t>
            </a:r>
            <a:r>
              <a:rPr lang="en-US" sz="3200" dirty="0">
                <a:solidFill>
                  <a:srgbClr val="FF0000"/>
                </a:solidFill>
              </a:rPr>
              <a:t>(</a:t>
            </a:r>
            <a:r>
              <a:rPr lang="en-US" sz="3200" i="1" dirty="0">
                <a:solidFill>
                  <a:srgbClr val="FF0000"/>
                </a:solidFill>
              </a:rPr>
              <a:t>k</a:t>
            </a:r>
            <a:r>
              <a:rPr lang="en-US" sz="3200" dirty="0">
                <a:solidFill>
                  <a:srgbClr val="FF0000"/>
                </a:solidFill>
              </a:rPr>
              <a:t>)/T </a:t>
            </a:r>
            <a:r>
              <a:rPr lang="en-US" sz="3200" dirty="0" smtClean="0">
                <a:solidFill>
                  <a:srgbClr val="FF0000"/>
                </a:solidFill>
              </a:rPr>
              <a:t>)</a:t>
            </a:r>
          </a:p>
          <a:p>
            <a:pPr marL="342900" lvl="1" indent="-342900">
              <a:spcBef>
                <a:spcPts val="300"/>
              </a:spcBef>
              <a:buFont typeface="Arial" pitchFamily="34" charset="0"/>
              <a:buChar char="•"/>
            </a:pPr>
            <a:r>
              <a:rPr lang="en-US" dirty="0"/>
              <a:t>Centers </a:t>
            </a:r>
            <a:r>
              <a:rPr lang="en-US" u="sng" dirty="0"/>
              <a:t>Y</a:t>
            </a:r>
            <a:r>
              <a:rPr lang="en-US" dirty="0"/>
              <a:t>(k) are determined in M step</a:t>
            </a:r>
          </a:p>
          <a:p>
            <a:pPr>
              <a:spcBef>
                <a:spcPts val="300"/>
              </a:spcBef>
            </a:pPr>
            <a:endParaRPr lang="en-US" sz="3200" dirty="0">
              <a:solidFill>
                <a:srgbClr val="FF0000"/>
              </a:solidFill>
            </a:endParaRPr>
          </a:p>
          <a:p>
            <a:pPr>
              <a:spcBef>
                <a:spcPts val="300"/>
              </a:spcBef>
            </a:pP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076899D-FFC3-4469-9655-B235E84A17F8}" type="slidenum">
              <a:rPr lang="en-US" sz="1000" kern="1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z="1000" kern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Implementation of DA-PWC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09587" cy="5410200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</a:pPr>
            <a:r>
              <a:rPr lang="en-US" sz="2600" dirty="0" smtClean="0"/>
              <a:t>Clustering variables are again </a:t>
            </a:r>
            <a:r>
              <a:rPr lang="en-US" sz="2600" dirty="0" smtClean="0">
                <a:solidFill>
                  <a:srgbClr val="FF0000"/>
                </a:solidFill>
              </a:rPr>
              <a:t>M</a:t>
            </a:r>
            <a:r>
              <a:rPr lang="en-US" sz="2600" i="1" baseline="-25000" dirty="0" smtClean="0">
                <a:solidFill>
                  <a:srgbClr val="FF0000"/>
                </a:solidFill>
              </a:rPr>
              <a:t>i</a:t>
            </a:r>
            <a:r>
              <a:rPr lang="en-US" sz="2600" dirty="0" smtClean="0">
                <a:solidFill>
                  <a:srgbClr val="FF0000"/>
                </a:solidFill>
              </a:rPr>
              <a:t>(</a:t>
            </a:r>
            <a:r>
              <a:rPr lang="en-US" sz="2600" i="1" dirty="0" smtClean="0">
                <a:solidFill>
                  <a:srgbClr val="FF0000"/>
                </a:solidFill>
              </a:rPr>
              <a:t>k</a:t>
            </a:r>
            <a:r>
              <a:rPr lang="en-US" sz="2600" dirty="0" smtClean="0">
                <a:solidFill>
                  <a:srgbClr val="FF0000"/>
                </a:solidFill>
              </a:rPr>
              <a:t>) </a:t>
            </a:r>
            <a:r>
              <a:rPr lang="en-US" sz="2600" dirty="0" smtClean="0"/>
              <a:t>(these are </a:t>
            </a:r>
            <a:r>
              <a:rPr lang="en-US" sz="2600" u="sng" dirty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600" dirty="0">
                <a:sym typeface="Symbol"/>
              </a:rPr>
              <a:t> </a:t>
            </a:r>
            <a:r>
              <a:rPr lang="en-US" sz="2600" dirty="0" smtClean="0">
                <a:sym typeface="Symbol"/>
              </a:rPr>
              <a:t> in general approach) </a:t>
            </a:r>
            <a:r>
              <a:rPr lang="en-US" sz="2600" dirty="0" smtClean="0"/>
              <a:t>where this is probability point </a:t>
            </a:r>
            <a:r>
              <a:rPr lang="en-US" sz="2600" dirty="0" smtClean="0">
                <a:solidFill>
                  <a:srgbClr val="FF0000"/>
                </a:solidFill>
              </a:rPr>
              <a:t>i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smtClean="0"/>
              <a:t>belongs to cluster </a:t>
            </a:r>
            <a:r>
              <a:rPr lang="en-US" sz="2600" dirty="0" smtClean="0">
                <a:solidFill>
                  <a:srgbClr val="FF0000"/>
                </a:solidFill>
              </a:rPr>
              <a:t>k</a:t>
            </a:r>
          </a:p>
          <a:p>
            <a:pPr>
              <a:spcBef>
                <a:spcPts val="300"/>
              </a:spcBef>
            </a:pPr>
            <a:r>
              <a:rPr lang="en-US" sz="2600" dirty="0">
                <a:solidFill>
                  <a:srgbClr val="FF0000"/>
                </a:solidFill>
              </a:rPr>
              <a:t>Pairwise Clustering </a:t>
            </a:r>
            <a:r>
              <a:rPr lang="en-US" sz="2600" dirty="0"/>
              <a:t>Hamiltonian given by nonlinear form</a:t>
            </a:r>
          </a:p>
          <a:p>
            <a:pPr>
              <a:spcBef>
                <a:spcPts val="300"/>
              </a:spcBef>
            </a:pPr>
            <a:r>
              <a:rPr lang="en-US" sz="2600" dirty="0" smtClean="0">
                <a:solidFill>
                  <a:srgbClr val="FF0000"/>
                </a:solidFill>
              </a:rPr>
              <a:t>H</a:t>
            </a:r>
            <a:r>
              <a:rPr lang="en-US" sz="2600" baseline="-25000" dirty="0" smtClean="0">
                <a:solidFill>
                  <a:srgbClr val="FF0000"/>
                </a:solidFill>
              </a:rPr>
              <a:t>PWC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>
                <a:solidFill>
                  <a:srgbClr val="FF0000"/>
                </a:solidFill>
              </a:rPr>
              <a:t>= 0.5 </a:t>
            </a:r>
            <a:r>
              <a:rPr lang="en-US" sz="2600" dirty="0">
                <a:solidFill>
                  <a:srgbClr val="FF0000"/>
                </a:solidFill>
                <a:sym typeface="Symbol"/>
              </a:rPr>
              <a:t></a:t>
            </a:r>
            <a:r>
              <a:rPr lang="en-US" sz="2600" i="1" baseline="-25000" dirty="0">
                <a:solidFill>
                  <a:srgbClr val="FF0000"/>
                </a:solidFill>
              </a:rPr>
              <a:t>i</a:t>
            </a:r>
            <a:r>
              <a:rPr lang="en-US" sz="2600" baseline="-25000" dirty="0">
                <a:solidFill>
                  <a:srgbClr val="FF0000"/>
                </a:solidFill>
              </a:rPr>
              <a:t>=1</a:t>
            </a:r>
            <a:r>
              <a:rPr lang="en-US" sz="2600" baseline="30000" dirty="0">
                <a:solidFill>
                  <a:srgbClr val="FF0000"/>
                </a:solidFill>
              </a:rPr>
              <a:t>N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>
                <a:solidFill>
                  <a:srgbClr val="FF0000"/>
                </a:solidFill>
                <a:sym typeface="Symbol"/>
              </a:rPr>
              <a:t></a:t>
            </a:r>
            <a:r>
              <a:rPr lang="en-US" sz="2600" i="1" baseline="-25000" dirty="0">
                <a:solidFill>
                  <a:srgbClr val="FF0000"/>
                </a:solidFill>
              </a:rPr>
              <a:t>j</a:t>
            </a:r>
            <a:r>
              <a:rPr lang="en-US" sz="2600" baseline="-25000" dirty="0">
                <a:solidFill>
                  <a:srgbClr val="FF0000"/>
                </a:solidFill>
              </a:rPr>
              <a:t>=1</a:t>
            </a:r>
            <a:r>
              <a:rPr lang="en-US" sz="2600" baseline="30000" dirty="0">
                <a:solidFill>
                  <a:srgbClr val="FF0000"/>
                </a:solidFill>
              </a:rPr>
              <a:t>N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>
                <a:solidFill>
                  <a:srgbClr val="FF0000"/>
                </a:solidFill>
                <a:sym typeface="Symbol"/>
              </a:rPr>
              <a:t></a:t>
            </a:r>
            <a:r>
              <a:rPr lang="en-US" sz="2600" dirty="0">
                <a:solidFill>
                  <a:srgbClr val="FF0000"/>
                </a:solidFill>
              </a:rPr>
              <a:t>(</a:t>
            </a:r>
            <a:r>
              <a:rPr lang="en-US" sz="2600" i="1" dirty="0">
                <a:solidFill>
                  <a:srgbClr val="FF0000"/>
                </a:solidFill>
              </a:rPr>
              <a:t>i</a:t>
            </a:r>
            <a:r>
              <a:rPr lang="en-US" sz="2600" dirty="0">
                <a:solidFill>
                  <a:srgbClr val="FF0000"/>
                </a:solidFill>
              </a:rPr>
              <a:t>, </a:t>
            </a:r>
            <a:r>
              <a:rPr lang="en-US" sz="2600" i="1" dirty="0">
                <a:solidFill>
                  <a:srgbClr val="FF0000"/>
                </a:solidFill>
              </a:rPr>
              <a:t>j</a:t>
            </a:r>
            <a:r>
              <a:rPr lang="en-US" sz="2600" dirty="0">
                <a:solidFill>
                  <a:srgbClr val="FF0000"/>
                </a:solidFill>
              </a:rPr>
              <a:t>) </a:t>
            </a:r>
            <a:r>
              <a:rPr lang="en-US" sz="2600" dirty="0">
                <a:solidFill>
                  <a:srgbClr val="FF0000"/>
                </a:solidFill>
                <a:sym typeface="Symbol"/>
              </a:rPr>
              <a:t></a:t>
            </a:r>
            <a:r>
              <a:rPr lang="en-US" sz="2600" baseline="-25000" dirty="0">
                <a:solidFill>
                  <a:srgbClr val="FF0000"/>
                </a:solidFill>
              </a:rPr>
              <a:t>k=1</a:t>
            </a:r>
            <a:r>
              <a:rPr lang="en-US" sz="2600" baseline="30000" dirty="0">
                <a:solidFill>
                  <a:srgbClr val="FF0000"/>
                </a:solidFill>
              </a:rPr>
              <a:t>K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M</a:t>
            </a:r>
            <a:r>
              <a:rPr lang="en-US" sz="2600" i="1" baseline="-25000" dirty="0" err="1">
                <a:solidFill>
                  <a:srgbClr val="FF0000"/>
                </a:solidFill>
              </a:rPr>
              <a:t>i</a:t>
            </a:r>
            <a:r>
              <a:rPr lang="en-US" sz="2600" dirty="0">
                <a:solidFill>
                  <a:srgbClr val="FF0000"/>
                </a:solidFill>
              </a:rPr>
              <a:t>(</a:t>
            </a:r>
            <a:r>
              <a:rPr lang="en-US" sz="2600" i="1" dirty="0">
                <a:solidFill>
                  <a:srgbClr val="FF0000"/>
                </a:solidFill>
              </a:rPr>
              <a:t>k</a:t>
            </a:r>
            <a:r>
              <a:rPr lang="en-US" sz="2600" dirty="0">
                <a:solidFill>
                  <a:srgbClr val="FF0000"/>
                </a:solidFill>
              </a:rPr>
              <a:t>) </a:t>
            </a:r>
            <a:r>
              <a:rPr lang="en-US" sz="2600" dirty="0" err="1">
                <a:solidFill>
                  <a:srgbClr val="FF0000"/>
                </a:solidFill>
              </a:rPr>
              <a:t>M</a:t>
            </a:r>
            <a:r>
              <a:rPr lang="en-US" sz="2600" i="1" baseline="-25000" dirty="0" err="1">
                <a:solidFill>
                  <a:srgbClr val="FF0000"/>
                </a:solidFill>
              </a:rPr>
              <a:t>j</a:t>
            </a:r>
            <a:r>
              <a:rPr lang="en-US" sz="2600" dirty="0">
                <a:solidFill>
                  <a:srgbClr val="FF0000"/>
                </a:solidFill>
              </a:rPr>
              <a:t>(</a:t>
            </a:r>
            <a:r>
              <a:rPr lang="en-US" sz="2600" i="1" dirty="0">
                <a:solidFill>
                  <a:srgbClr val="FF0000"/>
                </a:solidFill>
              </a:rPr>
              <a:t>k</a:t>
            </a:r>
            <a:r>
              <a:rPr lang="en-US" sz="2600" dirty="0">
                <a:solidFill>
                  <a:srgbClr val="FF0000"/>
                </a:solidFill>
              </a:rPr>
              <a:t>) / C(</a:t>
            </a:r>
            <a:r>
              <a:rPr lang="en-US" sz="2600" i="1" dirty="0">
                <a:solidFill>
                  <a:srgbClr val="FF0000"/>
                </a:solidFill>
              </a:rPr>
              <a:t>k</a:t>
            </a:r>
            <a:r>
              <a:rPr lang="en-US" sz="2600" dirty="0">
                <a:solidFill>
                  <a:srgbClr val="FF0000"/>
                </a:solidFill>
              </a:rPr>
              <a:t>) </a:t>
            </a:r>
            <a:endParaRPr lang="en-US" sz="2600" dirty="0" smtClean="0">
              <a:solidFill>
                <a:srgbClr val="FF0000"/>
              </a:solidFill>
            </a:endParaRPr>
          </a:p>
          <a:p>
            <a:pPr>
              <a:spcBef>
                <a:spcPts val="300"/>
              </a:spcBef>
            </a:pPr>
            <a:r>
              <a:rPr lang="en-US" sz="2600" dirty="0">
                <a:solidFill>
                  <a:srgbClr val="FF0000"/>
                </a:solidFill>
                <a:sym typeface="Symbol"/>
              </a:rPr>
              <a:t></a:t>
            </a:r>
            <a:r>
              <a:rPr lang="en-US" sz="2600" dirty="0">
                <a:solidFill>
                  <a:srgbClr val="FF0000"/>
                </a:solidFill>
              </a:rPr>
              <a:t>(</a:t>
            </a:r>
            <a:r>
              <a:rPr lang="en-US" sz="2600" i="1" dirty="0">
                <a:solidFill>
                  <a:srgbClr val="FF0000"/>
                </a:solidFill>
              </a:rPr>
              <a:t>i</a:t>
            </a:r>
            <a:r>
              <a:rPr lang="en-US" sz="2600" dirty="0">
                <a:solidFill>
                  <a:srgbClr val="FF0000"/>
                </a:solidFill>
              </a:rPr>
              <a:t>, </a:t>
            </a:r>
            <a:r>
              <a:rPr lang="en-US" sz="2600" i="1" dirty="0">
                <a:solidFill>
                  <a:srgbClr val="FF0000"/>
                </a:solidFill>
              </a:rPr>
              <a:t>j</a:t>
            </a:r>
            <a:r>
              <a:rPr lang="en-US" sz="2600" dirty="0">
                <a:solidFill>
                  <a:srgbClr val="FF0000"/>
                </a:solidFill>
              </a:rPr>
              <a:t>)  </a:t>
            </a:r>
            <a:r>
              <a:rPr lang="en-US" sz="2600" dirty="0"/>
              <a:t>is pairwise distance between points </a:t>
            </a:r>
            <a:r>
              <a:rPr lang="en-US" sz="2600" i="1" dirty="0"/>
              <a:t>i</a:t>
            </a:r>
            <a:r>
              <a:rPr lang="en-US" sz="2600" dirty="0"/>
              <a:t> and </a:t>
            </a:r>
            <a:r>
              <a:rPr lang="en-US" sz="2600" i="1" dirty="0"/>
              <a:t>j</a:t>
            </a:r>
          </a:p>
          <a:p>
            <a:pPr>
              <a:spcBef>
                <a:spcPts val="300"/>
              </a:spcBef>
            </a:pPr>
            <a:r>
              <a:rPr lang="en-US" sz="2600" dirty="0"/>
              <a:t>with </a:t>
            </a:r>
            <a:r>
              <a:rPr lang="en-US" sz="2600" dirty="0">
                <a:solidFill>
                  <a:srgbClr val="FF0000"/>
                </a:solidFill>
              </a:rPr>
              <a:t>C(k) = </a:t>
            </a:r>
            <a:r>
              <a:rPr lang="en-US" sz="2600" dirty="0">
                <a:solidFill>
                  <a:srgbClr val="FF0000"/>
                </a:solidFill>
                <a:sym typeface="Symbol"/>
              </a:rPr>
              <a:t></a:t>
            </a:r>
            <a:r>
              <a:rPr lang="en-US" sz="2600" i="1" baseline="-25000" dirty="0">
                <a:solidFill>
                  <a:srgbClr val="FF0000"/>
                </a:solidFill>
              </a:rPr>
              <a:t>i</a:t>
            </a:r>
            <a:r>
              <a:rPr lang="en-US" sz="2600" baseline="-25000" dirty="0">
                <a:solidFill>
                  <a:srgbClr val="FF0000"/>
                </a:solidFill>
              </a:rPr>
              <a:t>=1</a:t>
            </a:r>
            <a:r>
              <a:rPr lang="en-US" sz="2600" baseline="30000" dirty="0">
                <a:solidFill>
                  <a:srgbClr val="FF0000"/>
                </a:solidFill>
              </a:rPr>
              <a:t>N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M</a:t>
            </a:r>
            <a:r>
              <a:rPr lang="en-US" sz="2600" i="1" baseline="-25000" dirty="0" err="1">
                <a:solidFill>
                  <a:srgbClr val="FF0000"/>
                </a:solidFill>
              </a:rPr>
              <a:t>i</a:t>
            </a:r>
            <a:r>
              <a:rPr lang="en-US" sz="2600" dirty="0">
                <a:solidFill>
                  <a:srgbClr val="FF0000"/>
                </a:solidFill>
              </a:rPr>
              <a:t>(</a:t>
            </a:r>
            <a:r>
              <a:rPr lang="en-US" sz="2600" i="1" dirty="0">
                <a:solidFill>
                  <a:srgbClr val="FF0000"/>
                </a:solidFill>
              </a:rPr>
              <a:t>k</a:t>
            </a:r>
            <a:r>
              <a:rPr lang="en-US" sz="2600" dirty="0">
                <a:solidFill>
                  <a:srgbClr val="FF0000"/>
                </a:solidFill>
              </a:rPr>
              <a:t>) </a:t>
            </a:r>
            <a:r>
              <a:rPr lang="en-US" sz="2600" dirty="0"/>
              <a:t>as number of points in Cluster k</a:t>
            </a:r>
          </a:p>
          <a:p>
            <a:pPr>
              <a:spcBef>
                <a:spcPts val="300"/>
              </a:spcBef>
            </a:pPr>
            <a:r>
              <a:rPr lang="en-US" sz="2600" dirty="0" smtClean="0"/>
              <a:t>Take same form </a:t>
            </a:r>
            <a:r>
              <a:rPr lang="en-US" sz="2600" dirty="0" smtClean="0">
                <a:solidFill>
                  <a:srgbClr val="FF0000"/>
                </a:solidFill>
              </a:rPr>
              <a:t>H</a:t>
            </a:r>
            <a:r>
              <a:rPr lang="en-US" sz="2600" baseline="-25000" dirty="0" smtClean="0">
                <a:solidFill>
                  <a:srgbClr val="FF0000"/>
                </a:solidFill>
              </a:rPr>
              <a:t>0</a:t>
            </a:r>
            <a:r>
              <a:rPr lang="en-US" sz="2600" dirty="0" smtClean="0">
                <a:solidFill>
                  <a:srgbClr val="FF0000"/>
                </a:solidFill>
              </a:rPr>
              <a:t> = </a:t>
            </a:r>
            <a:r>
              <a:rPr lang="en-US" sz="2600" dirty="0" smtClean="0">
                <a:solidFill>
                  <a:srgbClr val="FF0000"/>
                </a:solidFill>
                <a:sym typeface="Symbol"/>
              </a:rPr>
              <a:t></a:t>
            </a:r>
            <a:r>
              <a:rPr lang="en-US" sz="2600" i="1" baseline="-25000" dirty="0" smtClean="0">
                <a:solidFill>
                  <a:srgbClr val="FF0000"/>
                </a:solidFill>
              </a:rPr>
              <a:t>i</a:t>
            </a:r>
            <a:r>
              <a:rPr lang="en-US" sz="2600" baseline="-25000" dirty="0" smtClean="0">
                <a:solidFill>
                  <a:srgbClr val="FF0000"/>
                </a:solidFill>
              </a:rPr>
              <a:t>=1</a:t>
            </a:r>
            <a:r>
              <a:rPr lang="en-US" sz="2600" baseline="30000" dirty="0" smtClean="0">
                <a:solidFill>
                  <a:srgbClr val="FF0000"/>
                </a:solidFill>
              </a:rPr>
              <a:t>N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sym typeface="Symbol"/>
              </a:rPr>
              <a:t></a:t>
            </a:r>
            <a:r>
              <a:rPr lang="en-US" sz="2600" baseline="-25000" dirty="0" smtClean="0">
                <a:solidFill>
                  <a:srgbClr val="FF0000"/>
                </a:solidFill>
              </a:rPr>
              <a:t>k=1</a:t>
            </a:r>
            <a:r>
              <a:rPr lang="en-US" sz="2600" baseline="30000" dirty="0" smtClean="0">
                <a:solidFill>
                  <a:srgbClr val="FF0000"/>
                </a:solidFill>
              </a:rPr>
              <a:t>K</a:t>
            </a:r>
            <a:r>
              <a:rPr lang="en-US" sz="2600" dirty="0" smtClean="0">
                <a:solidFill>
                  <a:srgbClr val="FF0000"/>
                </a:solidFill>
              </a:rPr>
              <a:t> M</a:t>
            </a:r>
            <a:r>
              <a:rPr lang="en-US" sz="2600" i="1" baseline="-25000" dirty="0" smtClean="0">
                <a:solidFill>
                  <a:srgbClr val="FF0000"/>
                </a:solidFill>
              </a:rPr>
              <a:t>i</a:t>
            </a:r>
            <a:r>
              <a:rPr lang="en-US" sz="2600" dirty="0" smtClean="0">
                <a:solidFill>
                  <a:srgbClr val="FF0000"/>
                </a:solidFill>
              </a:rPr>
              <a:t>(</a:t>
            </a:r>
            <a:r>
              <a:rPr lang="en-US" sz="2600" i="1" dirty="0" smtClean="0">
                <a:solidFill>
                  <a:srgbClr val="FF0000"/>
                </a:solidFill>
              </a:rPr>
              <a:t>k</a:t>
            </a:r>
            <a:r>
              <a:rPr lang="en-US" sz="2600" dirty="0" smtClean="0">
                <a:solidFill>
                  <a:srgbClr val="FF0000"/>
                </a:solidFill>
              </a:rPr>
              <a:t>) </a:t>
            </a:r>
            <a:r>
              <a:rPr lang="en-US" sz="2600" dirty="0" smtClean="0">
                <a:solidFill>
                  <a:srgbClr val="FF0000"/>
                </a:solidFill>
                <a:sym typeface="Symbol"/>
              </a:rPr>
              <a:t></a:t>
            </a:r>
            <a:r>
              <a:rPr lang="en-US" sz="2600" i="1" baseline="-25000" dirty="0" smtClean="0">
                <a:solidFill>
                  <a:srgbClr val="FF0000"/>
                </a:solidFill>
              </a:rPr>
              <a:t>i</a:t>
            </a:r>
            <a:r>
              <a:rPr lang="en-US" sz="2600" dirty="0" smtClean="0">
                <a:solidFill>
                  <a:srgbClr val="FF0000"/>
                </a:solidFill>
              </a:rPr>
              <a:t>(</a:t>
            </a:r>
            <a:r>
              <a:rPr lang="en-US" sz="2600" i="1" dirty="0" smtClean="0">
                <a:solidFill>
                  <a:srgbClr val="FF0000"/>
                </a:solidFill>
              </a:rPr>
              <a:t>k</a:t>
            </a:r>
            <a:r>
              <a:rPr lang="en-US" sz="2600" dirty="0" smtClean="0">
                <a:solidFill>
                  <a:srgbClr val="FF0000"/>
                </a:solidFill>
              </a:rPr>
              <a:t>) </a:t>
            </a:r>
            <a:r>
              <a:rPr lang="en-US" sz="2600" dirty="0" smtClean="0"/>
              <a:t>as for central clustering</a:t>
            </a:r>
          </a:p>
          <a:p>
            <a:pPr>
              <a:spcBef>
                <a:spcPts val="300"/>
              </a:spcBef>
            </a:pPr>
            <a:r>
              <a:rPr lang="en-US" sz="2600" dirty="0" smtClean="0">
                <a:solidFill>
                  <a:srgbClr val="FF0000"/>
                </a:solidFill>
                <a:sym typeface="Symbol"/>
              </a:rPr>
              <a:t></a:t>
            </a:r>
            <a:r>
              <a:rPr lang="en-US" sz="2600" i="1" baseline="-25000" dirty="0">
                <a:solidFill>
                  <a:srgbClr val="FF0000"/>
                </a:solidFill>
              </a:rPr>
              <a:t>i</a:t>
            </a:r>
            <a:r>
              <a:rPr lang="en-US" sz="2600" dirty="0">
                <a:solidFill>
                  <a:srgbClr val="FF0000"/>
                </a:solidFill>
              </a:rPr>
              <a:t>(</a:t>
            </a:r>
            <a:r>
              <a:rPr lang="en-US" sz="2600" i="1" dirty="0">
                <a:solidFill>
                  <a:srgbClr val="FF0000"/>
                </a:solidFill>
              </a:rPr>
              <a:t>k</a:t>
            </a:r>
            <a:r>
              <a:rPr lang="en-US" sz="2600" dirty="0">
                <a:solidFill>
                  <a:srgbClr val="FF0000"/>
                </a:solidFill>
              </a:rPr>
              <a:t>) 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/>
              <a:t>determined to minimize </a:t>
            </a:r>
            <a:r>
              <a:rPr lang="en-US" sz="2600" dirty="0" smtClean="0">
                <a:solidFill>
                  <a:srgbClr val="FF0000"/>
                </a:solidFill>
              </a:rPr>
              <a:t>F</a:t>
            </a:r>
            <a:r>
              <a:rPr lang="en-US" sz="2600" baseline="-25000" dirty="0" smtClean="0">
                <a:solidFill>
                  <a:srgbClr val="FF0000"/>
                </a:solidFill>
              </a:rPr>
              <a:t>PWC </a:t>
            </a:r>
            <a:r>
              <a:rPr lang="en-US" sz="2600" dirty="0">
                <a:solidFill>
                  <a:srgbClr val="FF0000"/>
                </a:solidFill>
              </a:rPr>
              <a:t>(P</a:t>
            </a:r>
            <a:r>
              <a:rPr lang="en-US" sz="2600" baseline="-25000" dirty="0">
                <a:solidFill>
                  <a:srgbClr val="FF0000"/>
                </a:solidFill>
              </a:rPr>
              <a:t>0</a:t>
            </a:r>
            <a:r>
              <a:rPr lang="en-US" sz="2600" dirty="0">
                <a:solidFill>
                  <a:srgbClr val="FF0000"/>
                </a:solidFill>
              </a:rPr>
              <a:t>) = &lt; </a:t>
            </a:r>
            <a:r>
              <a:rPr lang="en-US" sz="2600" dirty="0" smtClean="0">
                <a:solidFill>
                  <a:srgbClr val="FF0000"/>
                </a:solidFill>
              </a:rPr>
              <a:t>H</a:t>
            </a:r>
            <a:r>
              <a:rPr lang="en-US" sz="2600" baseline="-25000" dirty="0" smtClean="0">
                <a:solidFill>
                  <a:srgbClr val="FF0000"/>
                </a:solidFill>
              </a:rPr>
              <a:t>PWC </a:t>
            </a:r>
            <a:r>
              <a:rPr lang="en-US" sz="2600" dirty="0" smtClean="0">
                <a:solidFill>
                  <a:srgbClr val="FF0000"/>
                </a:solidFill>
              </a:rPr>
              <a:t>- T </a:t>
            </a:r>
            <a:r>
              <a:rPr lang="en-US" sz="2600" dirty="0">
                <a:solidFill>
                  <a:srgbClr val="FF0000"/>
                </a:solidFill>
              </a:rPr>
              <a:t>S</a:t>
            </a:r>
            <a:r>
              <a:rPr lang="en-US" sz="2600" baseline="-25000" dirty="0">
                <a:solidFill>
                  <a:srgbClr val="FF0000"/>
                </a:solidFill>
              </a:rPr>
              <a:t>0</a:t>
            </a:r>
            <a:r>
              <a:rPr lang="en-US" sz="2600" dirty="0">
                <a:solidFill>
                  <a:srgbClr val="FF0000"/>
                </a:solidFill>
              </a:rPr>
              <a:t>(P</a:t>
            </a:r>
            <a:r>
              <a:rPr lang="en-US" sz="2600" baseline="-25000" dirty="0">
                <a:solidFill>
                  <a:srgbClr val="FF0000"/>
                </a:solidFill>
              </a:rPr>
              <a:t>0</a:t>
            </a:r>
            <a:r>
              <a:rPr lang="en-US" sz="2600" dirty="0">
                <a:solidFill>
                  <a:srgbClr val="FF0000"/>
                </a:solidFill>
              </a:rPr>
              <a:t>) &gt;|</a:t>
            </a:r>
            <a:r>
              <a:rPr lang="en-US" sz="2600" baseline="-25000" dirty="0">
                <a:solidFill>
                  <a:srgbClr val="FF0000"/>
                </a:solidFill>
              </a:rPr>
              <a:t>0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smtClean="0"/>
              <a:t>where integrals can be easily done</a:t>
            </a:r>
          </a:p>
          <a:p>
            <a:pPr>
              <a:spcBef>
                <a:spcPts val="300"/>
              </a:spcBef>
            </a:pPr>
            <a:r>
              <a:rPr lang="en-US" sz="2600" dirty="0" smtClean="0"/>
              <a:t>And </a:t>
            </a:r>
            <a:r>
              <a:rPr lang="en-US" sz="2600" dirty="0"/>
              <a:t>now linear (in </a:t>
            </a:r>
            <a:r>
              <a:rPr lang="en-US" sz="2600" dirty="0" err="1">
                <a:solidFill>
                  <a:srgbClr val="FF0000"/>
                </a:solidFill>
              </a:rPr>
              <a:t>M</a:t>
            </a:r>
            <a:r>
              <a:rPr lang="en-US" sz="2600" i="1" baseline="-25000" dirty="0" err="1">
                <a:solidFill>
                  <a:srgbClr val="FF0000"/>
                </a:solidFill>
              </a:rPr>
              <a:t>i</a:t>
            </a:r>
            <a:r>
              <a:rPr lang="en-US" sz="2600" dirty="0">
                <a:solidFill>
                  <a:srgbClr val="FF0000"/>
                </a:solidFill>
              </a:rPr>
              <a:t>(</a:t>
            </a:r>
            <a:r>
              <a:rPr lang="en-US" sz="2600" i="1" dirty="0">
                <a:solidFill>
                  <a:srgbClr val="FF0000"/>
                </a:solidFill>
              </a:rPr>
              <a:t>k</a:t>
            </a:r>
            <a:r>
              <a:rPr lang="en-US" sz="2600" dirty="0">
                <a:solidFill>
                  <a:srgbClr val="FF0000"/>
                </a:solidFill>
              </a:rPr>
              <a:t>)</a:t>
            </a:r>
            <a:r>
              <a:rPr lang="en-US" sz="2600" dirty="0"/>
              <a:t>) H</a:t>
            </a:r>
            <a:r>
              <a:rPr lang="en-US" sz="2600" baseline="-25000" dirty="0"/>
              <a:t>0</a:t>
            </a:r>
            <a:r>
              <a:rPr lang="en-US" sz="2600" dirty="0"/>
              <a:t> and quadratic H</a:t>
            </a:r>
            <a:r>
              <a:rPr lang="en-US" sz="2600" baseline="-25000" dirty="0"/>
              <a:t>PC</a:t>
            </a:r>
            <a:r>
              <a:rPr lang="en-US" sz="2600" dirty="0"/>
              <a:t> are different</a:t>
            </a:r>
          </a:p>
          <a:p>
            <a:pPr>
              <a:spcBef>
                <a:spcPts val="300"/>
              </a:spcBef>
            </a:pPr>
            <a:r>
              <a:rPr lang="en-US" sz="2600" dirty="0" smtClean="0"/>
              <a:t>Again</a:t>
            </a:r>
            <a:r>
              <a:rPr lang="en-US" sz="2600" dirty="0" smtClean="0">
                <a:solidFill>
                  <a:srgbClr val="FF0000"/>
                </a:solidFill>
              </a:rPr>
              <a:t> &lt;</a:t>
            </a:r>
            <a:r>
              <a:rPr lang="en-US" sz="2600" dirty="0" err="1" smtClean="0">
                <a:solidFill>
                  <a:srgbClr val="FF0000"/>
                </a:solidFill>
              </a:rPr>
              <a:t>M</a:t>
            </a:r>
            <a:r>
              <a:rPr lang="en-US" sz="2600" i="1" baseline="-25000" dirty="0" err="1" smtClean="0">
                <a:solidFill>
                  <a:srgbClr val="FF0000"/>
                </a:solidFill>
              </a:rPr>
              <a:t>i</a:t>
            </a:r>
            <a:r>
              <a:rPr lang="en-US" sz="2600" dirty="0" smtClean="0">
                <a:solidFill>
                  <a:srgbClr val="FF0000"/>
                </a:solidFill>
              </a:rPr>
              <a:t>(</a:t>
            </a:r>
            <a:r>
              <a:rPr lang="en-US" sz="2600" i="1" dirty="0" smtClean="0">
                <a:solidFill>
                  <a:srgbClr val="FF0000"/>
                </a:solidFill>
              </a:rPr>
              <a:t>k</a:t>
            </a:r>
            <a:r>
              <a:rPr lang="en-US" sz="2600" dirty="0">
                <a:solidFill>
                  <a:srgbClr val="FF0000"/>
                </a:solidFill>
              </a:rPr>
              <a:t>)&gt;  =  </a:t>
            </a:r>
            <a:r>
              <a:rPr lang="en-US" sz="2600" dirty="0" err="1">
                <a:solidFill>
                  <a:srgbClr val="FF0000"/>
                </a:solidFill>
              </a:rPr>
              <a:t>exp</a:t>
            </a:r>
            <a:r>
              <a:rPr lang="en-US" sz="2600" dirty="0">
                <a:solidFill>
                  <a:srgbClr val="FF0000"/>
                </a:solidFill>
              </a:rPr>
              <a:t>( -</a:t>
            </a:r>
            <a:r>
              <a:rPr lang="en-US" sz="2600" dirty="0">
                <a:solidFill>
                  <a:srgbClr val="FF0000"/>
                </a:solidFill>
                <a:sym typeface="Symbol"/>
              </a:rPr>
              <a:t></a:t>
            </a:r>
            <a:r>
              <a:rPr lang="en-US" sz="2600" i="1" baseline="-25000" dirty="0">
                <a:solidFill>
                  <a:srgbClr val="FF0000"/>
                </a:solidFill>
              </a:rPr>
              <a:t>i</a:t>
            </a:r>
            <a:r>
              <a:rPr lang="en-US" sz="2600" dirty="0">
                <a:solidFill>
                  <a:srgbClr val="FF0000"/>
                </a:solidFill>
              </a:rPr>
              <a:t>(</a:t>
            </a:r>
            <a:r>
              <a:rPr lang="en-US" sz="2600" i="1" dirty="0">
                <a:solidFill>
                  <a:srgbClr val="FF0000"/>
                </a:solidFill>
              </a:rPr>
              <a:t>k</a:t>
            </a:r>
            <a:r>
              <a:rPr lang="en-US" sz="2600" dirty="0">
                <a:solidFill>
                  <a:srgbClr val="FF0000"/>
                </a:solidFill>
              </a:rPr>
              <a:t>)/T ) / </a:t>
            </a:r>
            <a:r>
              <a:rPr lang="en-US" sz="2600" dirty="0">
                <a:solidFill>
                  <a:srgbClr val="FF0000"/>
                </a:solidFill>
                <a:sym typeface="Symbol"/>
              </a:rPr>
              <a:t></a:t>
            </a:r>
            <a:r>
              <a:rPr lang="en-US" sz="2600" baseline="-25000" dirty="0">
                <a:solidFill>
                  <a:srgbClr val="FF0000"/>
                </a:solidFill>
              </a:rPr>
              <a:t>k=1</a:t>
            </a:r>
            <a:r>
              <a:rPr lang="en-US" sz="2600" baseline="30000" dirty="0">
                <a:solidFill>
                  <a:srgbClr val="FF0000"/>
                </a:solidFill>
              </a:rPr>
              <a:t>K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exp</a:t>
            </a:r>
            <a:r>
              <a:rPr lang="en-US" sz="2600" dirty="0">
                <a:solidFill>
                  <a:srgbClr val="FF0000"/>
                </a:solidFill>
              </a:rPr>
              <a:t>( -</a:t>
            </a:r>
            <a:r>
              <a:rPr lang="en-US" sz="2600" dirty="0">
                <a:solidFill>
                  <a:srgbClr val="FF0000"/>
                </a:solidFill>
                <a:sym typeface="Symbol"/>
              </a:rPr>
              <a:t></a:t>
            </a:r>
            <a:r>
              <a:rPr lang="en-US" sz="2600" i="1" baseline="-25000" dirty="0">
                <a:solidFill>
                  <a:srgbClr val="FF0000"/>
                </a:solidFill>
              </a:rPr>
              <a:t>i</a:t>
            </a:r>
            <a:r>
              <a:rPr lang="en-US" sz="2600" dirty="0">
                <a:solidFill>
                  <a:srgbClr val="FF0000"/>
                </a:solidFill>
              </a:rPr>
              <a:t>(</a:t>
            </a:r>
            <a:r>
              <a:rPr lang="en-US" sz="2600" i="1" dirty="0">
                <a:solidFill>
                  <a:srgbClr val="FF0000"/>
                </a:solidFill>
              </a:rPr>
              <a:t>k</a:t>
            </a:r>
            <a:r>
              <a:rPr lang="en-US" sz="2600" dirty="0">
                <a:solidFill>
                  <a:srgbClr val="FF0000"/>
                </a:solidFill>
              </a:rPr>
              <a:t>)/T </a:t>
            </a:r>
            <a:r>
              <a:rPr lang="en-US" sz="2600" dirty="0" smtClean="0">
                <a:solidFill>
                  <a:srgbClr val="FF0000"/>
                </a:solidFill>
              </a:rPr>
              <a:t>)</a:t>
            </a:r>
            <a:endParaRPr lang="en-US" sz="2600" dirty="0" smtClean="0">
              <a:solidFill>
                <a:srgbClr val="FFFF00"/>
              </a:solidFill>
            </a:endParaRPr>
          </a:p>
          <a:p>
            <a:pPr>
              <a:spcBef>
                <a:spcPts val="300"/>
              </a:spcBef>
            </a:pPr>
            <a:endParaRPr lang="en-US" sz="2600" dirty="0" smtClean="0"/>
          </a:p>
          <a:p>
            <a:pPr>
              <a:spcBef>
                <a:spcPts val="300"/>
              </a:spcBef>
            </a:pPr>
            <a:endParaRPr lang="en-US" sz="260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076899D-FFC3-4469-9655-B235E84A17F8}" type="slidenum">
              <a:rPr lang="en-US" sz="1000" kern="1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z="1000" kern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067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990600"/>
          </a:xfrm>
        </p:spPr>
        <p:txBody>
          <a:bodyPr/>
          <a:lstStyle/>
          <a:p>
            <a:r>
              <a:rPr lang="en-US" b="1" dirty="0" smtClean="0"/>
              <a:t>General Features of 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915400" cy="5638800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</a:pPr>
            <a:r>
              <a:rPr lang="en-US" sz="2800" dirty="0" smtClean="0"/>
              <a:t>Deterministic Annealing DA is related </a:t>
            </a:r>
            <a:r>
              <a:rPr lang="en-US" sz="2800" dirty="0"/>
              <a:t>to Variational Inference or Variational Bayes </a:t>
            </a:r>
            <a:r>
              <a:rPr lang="en-US" sz="2800" dirty="0" smtClean="0"/>
              <a:t>methods</a:t>
            </a:r>
          </a:p>
          <a:p>
            <a:pPr>
              <a:spcBef>
                <a:spcPts val="300"/>
              </a:spcBef>
            </a:pPr>
            <a:r>
              <a:rPr lang="en-US" sz="2800" dirty="0" smtClean="0"/>
              <a:t>In </a:t>
            </a:r>
            <a:r>
              <a:rPr lang="en-US" sz="2800" dirty="0"/>
              <a:t>many problems, decreasing temperature is classic </a:t>
            </a:r>
            <a:r>
              <a:rPr lang="en-US" sz="2800" dirty="0" err="1">
                <a:solidFill>
                  <a:srgbClr val="FF0000"/>
                </a:solidFill>
              </a:rPr>
              <a:t>multiscale</a:t>
            </a:r>
            <a:r>
              <a:rPr lang="en-US" sz="2800" dirty="0"/>
              <a:t> – finer resolution </a:t>
            </a:r>
            <a:r>
              <a:rPr lang="en-US" sz="2800" dirty="0" smtClean="0"/>
              <a:t>(√T </a:t>
            </a:r>
            <a:r>
              <a:rPr lang="en-US" sz="2800" dirty="0"/>
              <a:t>is “just” distance scale</a:t>
            </a:r>
            <a:r>
              <a:rPr lang="en-US" sz="2800" dirty="0" smtClean="0"/>
              <a:t>)</a:t>
            </a:r>
          </a:p>
          <a:p>
            <a:pPr lvl="1">
              <a:spcBef>
                <a:spcPts val="300"/>
              </a:spcBef>
            </a:pPr>
            <a:r>
              <a:rPr lang="en-US" sz="2400" dirty="0" smtClean="0"/>
              <a:t>We have  factors like </a:t>
            </a:r>
            <a:r>
              <a:rPr lang="en-US" sz="2400" dirty="0" smtClean="0">
                <a:solidFill>
                  <a:srgbClr val="FF0000"/>
                </a:solidFill>
              </a:rPr>
              <a:t>(</a:t>
            </a:r>
            <a:r>
              <a:rPr lang="en-US" sz="2400" u="sng" dirty="0" smtClean="0">
                <a:solidFill>
                  <a:srgbClr val="FF0000"/>
                </a:solidFill>
              </a:rPr>
              <a:t>X</a:t>
            </a:r>
            <a:r>
              <a:rPr lang="en-US" sz="2400" dirty="0" smtClean="0">
                <a:solidFill>
                  <a:srgbClr val="FF0000"/>
                </a:solidFill>
              </a:rPr>
              <a:t>(i</a:t>
            </a:r>
            <a:r>
              <a:rPr lang="en-US" sz="2400" dirty="0">
                <a:solidFill>
                  <a:srgbClr val="FF0000"/>
                </a:solidFill>
              </a:rPr>
              <a:t>)- </a:t>
            </a:r>
            <a:r>
              <a:rPr lang="en-US" sz="2400" u="sng" dirty="0">
                <a:solidFill>
                  <a:srgbClr val="FF0000"/>
                </a:solidFill>
              </a:rPr>
              <a:t>Y</a:t>
            </a:r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i="1" dirty="0">
                <a:solidFill>
                  <a:srgbClr val="FF0000"/>
                </a:solidFill>
              </a:rPr>
              <a:t>k</a:t>
            </a:r>
            <a:r>
              <a:rPr lang="en-US" sz="2400" dirty="0">
                <a:solidFill>
                  <a:srgbClr val="FF0000"/>
                </a:solidFill>
              </a:rPr>
              <a:t>))</a:t>
            </a:r>
            <a:r>
              <a:rPr lang="en-US" sz="2400" baseline="30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/ T</a:t>
            </a:r>
            <a:endParaRPr lang="en-US" sz="2400" dirty="0">
              <a:solidFill>
                <a:srgbClr val="FF0000"/>
              </a:solidFill>
            </a:endParaRPr>
          </a:p>
          <a:p>
            <a:pPr>
              <a:spcBef>
                <a:spcPts val="300"/>
              </a:spcBef>
            </a:pPr>
            <a:r>
              <a:rPr lang="en-US" sz="2800" dirty="0" smtClean="0"/>
              <a:t>In clustering, one then looks at </a:t>
            </a:r>
            <a:r>
              <a:rPr lang="en-US" sz="2800" dirty="0" smtClean="0">
                <a:solidFill>
                  <a:srgbClr val="FF0000"/>
                </a:solidFill>
              </a:rPr>
              <a:t>second derivative matrix </a:t>
            </a:r>
            <a:r>
              <a:rPr lang="en-US" sz="2800" dirty="0" smtClean="0"/>
              <a:t>of F</a:t>
            </a:r>
            <a:r>
              <a:rPr lang="en-US" sz="2800" baseline="-25000" dirty="0" smtClean="0"/>
              <a:t>R </a:t>
            </a:r>
            <a:r>
              <a:rPr lang="en-US" sz="2800" dirty="0" smtClean="0"/>
              <a:t>(P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) </a:t>
            </a:r>
            <a:r>
              <a:rPr lang="en-US" sz="2800" dirty="0" err="1" smtClean="0"/>
              <a:t>wrt</a:t>
            </a:r>
            <a:r>
              <a:rPr lang="en-US" sz="2800" dirty="0" smtClean="0"/>
              <a:t>  </a:t>
            </a:r>
            <a:r>
              <a:rPr lang="en-US" sz="2800" u="sng" dirty="0" smtClean="0">
                <a:solidFill>
                  <a:srgbClr val="FF0000"/>
                </a:solidFill>
                <a:sym typeface="Symbol"/>
              </a:rPr>
              <a:t></a:t>
            </a:r>
            <a:r>
              <a:rPr lang="en-US" sz="2800" dirty="0" smtClean="0">
                <a:solidFill>
                  <a:srgbClr val="0070C0"/>
                </a:solidFill>
                <a:sym typeface="Symbol"/>
              </a:rPr>
              <a:t> </a:t>
            </a:r>
            <a:r>
              <a:rPr lang="en-US" sz="2800" dirty="0" smtClean="0"/>
              <a:t>and as temperature is lowered this develops </a:t>
            </a:r>
            <a:r>
              <a:rPr lang="en-US" sz="2800" dirty="0" smtClean="0">
                <a:solidFill>
                  <a:srgbClr val="FF0000"/>
                </a:solidFill>
              </a:rPr>
              <a:t>negative eigenvalue </a:t>
            </a:r>
            <a:r>
              <a:rPr lang="en-US" sz="2800" dirty="0" smtClean="0"/>
              <a:t>corresponding to instability</a:t>
            </a:r>
          </a:p>
          <a:p>
            <a:pPr lvl="1">
              <a:spcBef>
                <a:spcPts val="300"/>
              </a:spcBef>
            </a:pPr>
            <a:r>
              <a:rPr lang="en-US" sz="2400" dirty="0" smtClean="0"/>
              <a:t>Or have multiple clusters at each center and perturb</a:t>
            </a:r>
          </a:p>
          <a:p>
            <a:pPr>
              <a:spcBef>
                <a:spcPts val="300"/>
              </a:spcBef>
            </a:pPr>
            <a:r>
              <a:rPr lang="en-US" sz="2800" dirty="0" smtClean="0"/>
              <a:t>This is a </a:t>
            </a:r>
            <a:r>
              <a:rPr lang="en-US" sz="2800" dirty="0" smtClean="0">
                <a:solidFill>
                  <a:srgbClr val="FF0000"/>
                </a:solidFill>
              </a:rPr>
              <a:t>phase transition </a:t>
            </a:r>
            <a:r>
              <a:rPr lang="en-US" sz="2800" dirty="0" smtClean="0"/>
              <a:t>and one splits cluster  into two and continues EM iteration</a:t>
            </a:r>
          </a:p>
          <a:p>
            <a:pPr>
              <a:spcBef>
                <a:spcPts val="300"/>
              </a:spcBef>
            </a:pPr>
            <a:r>
              <a:rPr lang="en-US" sz="2800" dirty="0" smtClean="0"/>
              <a:t>One can start with just one cluster</a:t>
            </a:r>
          </a:p>
          <a:p>
            <a:pPr>
              <a:spcBef>
                <a:spcPts val="300"/>
              </a:spcBef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076899D-FFC3-4469-9655-B235E84A17F8}" type="slidenum">
              <a:rPr lang="en-US" sz="1000" kern="1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z="1000" kern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076899D-FFC3-4469-9655-B235E84A17F8}" type="slidenum">
              <a:rPr lang="en-US" sz="1000" kern="1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z="1000" kern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5" name="Picture 2" descr="0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0" y="1295400"/>
            <a:ext cx="4419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solidFill>
                  <a:schemeClr val="bg1"/>
                </a:solidFill>
              </a:rPr>
              <a:t>Rose, K., </a:t>
            </a:r>
            <a:r>
              <a:rPr lang="en-US" sz="1800" dirty="0" err="1" smtClean="0">
                <a:solidFill>
                  <a:schemeClr val="bg1"/>
                </a:solidFill>
              </a:rPr>
              <a:t>Gurewitz</a:t>
            </a:r>
            <a:r>
              <a:rPr lang="en-US" sz="1800" dirty="0" smtClean="0">
                <a:solidFill>
                  <a:schemeClr val="bg1"/>
                </a:solidFill>
              </a:rPr>
              <a:t>, E., and Fox, G. C. ``Statistical mechanics and phase transitions in clustering,'' </a:t>
            </a:r>
            <a:r>
              <a:rPr lang="en-US" sz="1800" i="1" dirty="0" smtClean="0">
                <a:solidFill>
                  <a:schemeClr val="bg1"/>
                </a:solidFill>
              </a:rPr>
              <a:t>Physical Review Letters</a:t>
            </a:r>
            <a:r>
              <a:rPr lang="en-US" sz="1800" dirty="0" smtClean="0">
                <a:solidFill>
                  <a:schemeClr val="bg1"/>
                </a:solidFill>
              </a:rPr>
              <a:t>, 65(8):945-948, August 1990.</a:t>
            </a:r>
          </a:p>
          <a:p>
            <a:pPr algn="l"/>
            <a:endParaRPr lang="en-US" sz="1800" dirty="0" smtClean="0">
              <a:solidFill>
                <a:schemeClr val="bg1"/>
              </a:solidFill>
            </a:endParaRPr>
          </a:p>
          <a:p>
            <a:pPr algn="l"/>
            <a:r>
              <a:rPr lang="en-US" sz="1800" dirty="0" smtClean="0">
                <a:solidFill>
                  <a:schemeClr val="bg1"/>
                </a:solidFill>
              </a:rPr>
              <a:t>My #6 most cited article (401 cites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including 15 in 2011)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242" name="Picture 2" descr="C:\Users\Geoffrey Fox\Downloads\haixu_100K_K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1" r="32641"/>
          <a:stretch/>
        </p:blipFill>
        <p:spPr bwMode="auto">
          <a:xfrm>
            <a:off x="22761" y="0"/>
            <a:ext cx="76413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533400"/>
            <a:ext cx="4572000" cy="21336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Start at T= “</a:t>
            </a:r>
            <a:r>
              <a:rPr lang="en-US" dirty="0" smtClean="0">
                <a:sym typeface="Symbol"/>
              </a:rPr>
              <a:t>” with 1 Cluster</a:t>
            </a:r>
          </a:p>
          <a:p>
            <a:r>
              <a:rPr lang="en-US" dirty="0" smtClean="0">
                <a:sym typeface="Symbol"/>
              </a:rPr>
              <a:t>Decrease T, Clusters emerge at instabilities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64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1266" name="Picture 2" descr="C:\Users\Geoffrey Fox\Downloads\haixu_100K_K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4" r="23195"/>
          <a:stretch/>
        </p:blipFill>
        <p:spPr bwMode="auto">
          <a:xfrm>
            <a:off x="0" y="0"/>
            <a:ext cx="86301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01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8194" name="Picture 2" descr="C:\Users\Geoffrey Fox\Downloads\haixu_100K_K6B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86"/>
          <a:stretch/>
        </p:blipFill>
        <p:spPr bwMode="auto">
          <a:xfrm>
            <a:off x="0" y="-2866"/>
            <a:ext cx="9067800" cy="687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30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0" y="1524000"/>
            <a:ext cx="9122229" cy="4525963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sz="3000" b="1" dirty="0" smtClean="0">
                <a:solidFill>
                  <a:srgbClr val="FF0000"/>
                </a:solidFill>
              </a:rPr>
              <a:t>A(k</a:t>
            </a:r>
            <a:r>
              <a:rPr lang="en-US" sz="3000" b="1" dirty="0">
                <a:solidFill>
                  <a:srgbClr val="FF0000"/>
                </a:solidFill>
              </a:rPr>
              <a:t>) = - 0.5 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</a:t>
            </a:r>
            <a:r>
              <a:rPr lang="en-US" sz="3000" b="1" i="1" baseline="-25000" dirty="0">
                <a:solidFill>
                  <a:srgbClr val="FF0000"/>
                </a:solidFill>
              </a:rPr>
              <a:t>i</a:t>
            </a:r>
            <a:r>
              <a:rPr lang="en-US" sz="3000" b="1" baseline="-25000" dirty="0">
                <a:solidFill>
                  <a:srgbClr val="FF0000"/>
                </a:solidFill>
              </a:rPr>
              <a:t>=1</a:t>
            </a:r>
            <a:r>
              <a:rPr lang="en-US" sz="3000" b="1" baseline="30000" dirty="0">
                <a:solidFill>
                  <a:srgbClr val="FF0000"/>
                </a:solidFill>
              </a:rPr>
              <a:t>N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</a:t>
            </a:r>
            <a:r>
              <a:rPr lang="en-US" sz="3000" b="1" i="1" baseline="-25000" dirty="0">
                <a:solidFill>
                  <a:srgbClr val="FF0000"/>
                </a:solidFill>
              </a:rPr>
              <a:t>j</a:t>
            </a:r>
            <a:r>
              <a:rPr lang="en-US" sz="3000" b="1" baseline="-25000" dirty="0">
                <a:solidFill>
                  <a:srgbClr val="FF0000"/>
                </a:solidFill>
              </a:rPr>
              <a:t>=1</a:t>
            </a:r>
            <a:r>
              <a:rPr lang="en-US" sz="3000" b="1" baseline="30000" dirty="0">
                <a:solidFill>
                  <a:srgbClr val="FF0000"/>
                </a:solidFill>
              </a:rPr>
              <a:t>N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smtClean="0">
                <a:solidFill>
                  <a:srgbClr val="FF0000"/>
                </a:solidFill>
                <a:sym typeface="Symbol"/>
              </a:rPr>
              <a:t></a:t>
            </a:r>
            <a:r>
              <a:rPr lang="en-US" sz="3000" b="1" dirty="0" smtClean="0">
                <a:solidFill>
                  <a:srgbClr val="FF0000"/>
                </a:solidFill>
              </a:rPr>
              <a:t>(</a:t>
            </a:r>
            <a:r>
              <a:rPr lang="en-US" sz="3000" b="1" i="1" dirty="0">
                <a:solidFill>
                  <a:srgbClr val="FF0000"/>
                </a:solidFill>
              </a:rPr>
              <a:t>i</a:t>
            </a:r>
            <a:r>
              <a:rPr lang="en-US" sz="3000" b="1" dirty="0">
                <a:solidFill>
                  <a:srgbClr val="FF0000"/>
                </a:solidFill>
              </a:rPr>
              <a:t>, </a:t>
            </a:r>
            <a:r>
              <a:rPr lang="en-US" sz="3000" b="1" i="1" dirty="0">
                <a:solidFill>
                  <a:srgbClr val="FF0000"/>
                </a:solidFill>
              </a:rPr>
              <a:t>j</a:t>
            </a:r>
            <a:r>
              <a:rPr lang="en-US" sz="3000" b="1" dirty="0">
                <a:solidFill>
                  <a:srgbClr val="FF0000"/>
                </a:solidFill>
              </a:rPr>
              <a:t>) &lt;</a:t>
            </a:r>
            <a:r>
              <a:rPr lang="en-US" sz="3000" b="1" dirty="0" err="1">
                <a:solidFill>
                  <a:srgbClr val="FF0000"/>
                </a:solidFill>
              </a:rPr>
              <a:t>M</a:t>
            </a:r>
            <a:r>
              <a:rPr lang="en-US" sz="3000" b="1" i="1" baseline="-25000" dirty="0" err="1">
                <a:solidFill>
                  <a:srgbClr val="FF0000"/>
                </a:solidFill>
              </a:rPr>
              <a:t>i</a:t>
            </a:r>
            <a:r>
              <a:rPr lang="en-US" sz="3000" b="1" dirty="0">
                <a:solidFill>
                  <a:srgbClr val="FF0000"/>
                </a:solidFill>
              </a:rPr>
              <a:t>(</a:t>
            </a:r>
            <a:r>
              <a:rPr lang="en-US" sz="3000" b="1" i="1" dirty="0">
                <a:solidFill>
                  <a:srgbClr val="FF0000"/>
                </a:solidFill>
              </a:rPr>
              <a:t>k</a:t>
            </a:r>
            <a:r>
              <a:rPr lang="en-US" sz="3000" b="1" dirty="0">
                <a:solidFill>
                  <a:srgbClr val="FF0000"/>
                </a:solidFill>
              </a:rPr>
              <a:t>)&gt; &lt;</a:t>
            </a:r>
            <a:r>
              <a:rPr lang="en-US" sz="3000" b="1" dirty="0" err="1">
                <a:solidFill>
                  <a:srgbClr val="FF0000"/>
                </a:solidFill>
              </a:rPr>
              <a:t>M</a:t>
            </a:r>
            <a:r>
              <a:rPr lang="en-US" sz="3000" b="1" i="1" baseline="-25000" dirty="0" err="1">
                <a:solidFill>
                  <a:srgbClr val="FF0000"/>
                </a:solidFill>
              </a:rPr>
              <a:t>j</a:t>
            </a:r>
            <a:r>
              <a:rPr lang="en-US" sz="3000" b="1" dirty="0">
                <a:solidFill>
                  <a:srgbClr val="FF0000"/>
                </a:solidFill>
              </a:rPr>
              <a:t>(</a:t>
            </a:r>
            <a:r>
              <a:rPr lang="en-US" sz="3000" b="1" i="1" dirty="0">
                <a:solidFill>
                  <a:srgbClr val="FF0000"/>
                </a:solidFill>
              </a:rPr>
              <a:t>k</a:t>
            </a:r>
            <a:r>
              <a:rPr lang="en-US" sz="3000" b="1" dirty="0">
                <a:solidFill>
                  <a:srgbClr val="FF0000"/>
                </a:solidFill>
              </a:rPr>
              <a:t>)&gt; / &lt;C(k)&gt;</a:t>
            </a:r>
            <a:r>
              <a:rPr lang="en-US" sz="3000" b="1" baseline="30000" dirty="0" smtClean="0">
                <a:solidFill>
                  <a:srgbClr val="FF0000"/>
                </a:solidFill>
              </a:rPr>
              <a:t>2</a:t>
            </a:r>
            <a:endParaRPr lang="en-US" b="1" baseline="30000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b="1" dirty="0" err="1" smtClean="0">
                <a:solidFill>
                  <a:srgbClr val="FF0000"/>
                </a:solidFill>
              </a:rPr>
              <a:t>B</a:t>
            </a:r>
            <a:r>
              <a:rPr lang="en-US" b="1" baseline="-25000" dirty="0" err="1" smtClean="0">
                <a:solidFill>
                  <a:srgbClr val="FF0000"/>
                </a:solidFill>
                <a:sym typeface="Symbol"/>
              </a:rPr>
              <a:t>j</a:t>
            </a:r>
            <a:r>
              <a:rPr lang="en-US" b="1" dirty="0" smtClean="0">
                <a:solidFill>
                  <a:srgbClr val="FF0000"/>
                </a:solidFill>
              </a:rPr>
              <a:t>(k</a:t>
            </a:r>
            <a:r>
              <a:rPr lang="en-US" b="1" dirty="0">
                <a:solidFill>
                  <a:srgbClr val="FF0000"/>
                </a:solidFill>
              </a:rPr>
              <a:t>) =  </a:t>
            </a:r>
            <a:r>
              <a:rPr lang="en-US" b="1" dirty="0">
                <a:solidFill>
                  <a:srgbClr val="FF0000"/>
                </a:solidFill>
                <a:sym typeface="Symbol"/>
              </a:rPr>
              <a:t></a:t>
            </a:r>
            <a:r>
              <a:rPr lang="en-US" b="1" i="1" baseline="-25000" dirty="0">
                <a:solidFill>
                  <a:srgbClr val="FF0000"/>
                </a:solidFill>
              </a:rPr>
              <a:t>i</a:t>
            </a:r>
            <a:r>
              <a:rPr lang="en-US" b="1" baseline="-25000" dirty="0">
                <a:solidFill>
                  <a:srgbClr val="FF0000"/>
                </a:solidFill>
              </a:rPr>
              <a:t>=1</a:t>
            </a:r>
            <a:r>
              <a:rPr lang="en-US" b="1" baseline="30000" dirty="0">
                <a:solidFill>
                  <a:srgbClr val="FF0000"/>
                </a:solidFill>
              </a:rPr>
              <a:t>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</a:t>
            </a: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b="1" i="1" dirty="0">
                <a:solidFill>
                  <a:srgbClr val="FF0000"/>
                </a:solidFill>
              </a:rPr>
              <a:t>i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i="1" dirty="0" smtClean="0">
                <a:solidFill>
                  <a:srgbClr val="FF0000"/>
                </a:solidFill>
                <a:sym typeface="Symbol"/>
              </a:rPr>
              <a:t>j</a:t>
            </a:r>
            <a:r>
              <a:rPr lang="en-US" b="1" dirty="0" smtClean="0">
                <a:solidFill>
                  <a:srgbClr val="FF0000"/>
                </a:solidFill>
              </a:rPr>
              <a:t>) </a:t>
            </a:r>
            <a:r>
              <a:rPr lang="en-US" b="1" dirty="0">
                <a:solidFill>
                  <a:srgbClr val="FF0000"/>
                </a:solidFill>
              </a:rPr>
              <a:t>&lt;</a:t>
            </a:r>
            <a:r>
              <a:rPr lang="en-US" b="1" dirty="0" err="1">
                <a:solidFill>
                  <a:srgbClr val="FF0000"/>
                </a:solidFill>
              </a:rPr>
              <a:t>M</a:t>
            </a:r>
            <a:r>
              <a:rPr lang="en-US" b="1" i="1" baseline="-25000" dirty="0" err="1">
                <a:solidFill>
                  <a:srgbClr val="FF0000"/>
                </a:solidFill>
              </a:rPr>
              <a:t>i</a:t>
            </a:r>
            <a:r>
              <a:rPr lang="en-US" b="1" dirty="0">
                <a:solidFill>
                  <a:srgbClr val="FF0000"/>
                </a:solidFill>
              </a:rPr>
              <a:t>(</a:t>
            </a:r>
            <a:r>
              <a:rPr lang="en-US" b="1" i="1" dirty="0">
                <a:solidFill>
                  <a:srgbClr val="FF0000"/>
                </a:solidFill>
              </a:rPr>
              <a:t>k</a:t>
            </a:r>
            <a:r>
              <a:rPr lang="en-US" b="1" dirty="0">
                <a:solidFill>
                  <a:srgbClr val="FF0000"/>
                </a:solidFill>
              </a:rPr>
              <a:t>)&gt; / &lt;C(k)&gt;	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rgbClr val="FF0000"/>
                </a:solidFill>
                <a:sym typeface="Symbol"/>
              </a:rPr>
              <a:t></a:t>
            </a:r>
            <a:r>
              <a:rPr lang="en-US" b="1" baseline="-25000" dirty="0" smtClean="0">
                <a:solidFill>
                  <a:srgbClr val="FF0000"/>
                </a:solidFill>
                <a:sym typeface="Symbol"/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b="1" i="1" dirty="0" smtClean="0">
                <a:solidFill>
                  <a:srgbClr val="FF0000"/>
                </a:solidFill>
              </a:rPr>
              <a:t>k</a:t>
            </a:r>
            <a:r>
              <a:rPr lang="en-US" b="1" dirty="0">
                <a:solidFill>
                  <a:srgbClr val="FF0000"/>
                </a:solidFill>
              </a:rPr>
              <a:t>) = (</a:t>
            </a:r>
            <a:r>
              <a:rPr lang="en-US" b="1" dirty="0" smtClean="0">
                <a:solidFill>
                  <a:srgbClr val="FF0000"/>
                </a:solidFill>
              </a:rPr>
              <a:t>B</a:t>
            </a:r>
            <a:r>
              <a:rPr lang="en-US" b="1" baseline="-25000" dirty="0" smtClean="0">
                <a:solidFill>
                  <a:srgbClr val="FF0000"/>
                </a:solidFill>
                <a:sym typeface="Symbol"/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(k</a:t>
            </a:r>
            <a:r>
              <a:rPr lang="en-US" b="1" dirty="0">
                <a:solidFill>
                  <a:srgbClr val="FF0000"/>
                </a:solidFill>
              </a:rPr>
              <a:t>) + A(k))</a:t>
            </a:r>
            <a:r>
              <a:rPr lang="en-US" b="1" dirty="0"/>
              <a:t>			</a:t>
            </a:r>
            <a:endParaRPr lang="en-US" b="1" dirty="0" smtClean="0"/>
          </a:p>
          <a:p>
            <a:pPr marL="514350" indent="-514350">
              <a:buFont typeface="+mj-lt"/>
              <a:buAutoNum type="arabicParenR"/>
            </a:pPr>
            <a:r>
              <a:rPr lang="en-US" sz="3100" b="1" dirty="0" smtClean="0"/>
              <a:t>&lt;</a:t>
            </a:r>
            <a:r>
              <a:rPr lang="en-US" sz="3100" b="1" dirty="0" err="1" smtClean="0"/>
              <a:t>M</a:t>
            </a:r>
            <a:r>
              <a:rPr lang="en-US" sz="3100" b="1" i="1" baseline="-25000" dirty="0" err="1" smtClean="0"/>
              <a:t>i</a:t>
            </a:r>
            <a:r>
              <a:rPr lang="en-US" sz="3100" b="1" dirty="0" smtClean="0"/>
              <a:t>(</a:t>
            </a:r>
            <a:r>
              <a:rPr lang="en-US" sz="3100" b="1" i="1" dirty="0" smtClean="0"/>
              <a:t>k</a:t>
            </a:r>
            <a:r>
              <a:rPr lang="en-US" sz="3100" b="1" dirty="0" smtClean="0"/>
              <a:t>)&gt; </a:t>
            </a:r>
            <a:r>
              <a:rPr lang="en-US" sz="3100" b="1" dirty="0"/>
              <a:t>= </a:t>
            </a:r>
            <a:r>
              <a:rPr lang="en-US" sz="3100" b="1" dirty="0" smtClean="0"/>
              <a:t>p(k</a:t>
            </a:r>
            <a:r>
              <a:rPr lang="en-US" sz="3100" b="1" dirty="0"/>
              <a:t>) </a:t>
            </a:r>
            <a:r>
              <a:rPr lang="en-US" sz="3100" b="1" dirty="0" err="1"/>
              <a:t>exp</a:t>
            </a:r>
            <a:r>
              <a:rPr lang="en-US" sz="3100" b="1" dirty="0"/>
              <a:t>( -</a:t>
            </a:r>
            <a:r>
              <a:rPr lang="en-US" sz="3100" b="1" dirty="0">
                <a:sym typeface="Symbol"/>
              </a:rPr>
              <a:t></a:t>
            </a:r>
            <a:r>
              <a:rPr lang="en-US" sz="3100" b="1" i="1" baseline="-25000" dirty="0"/>
              <a:t>i</a:t>
            </a:r>
            <a:r>
              <a:rPr lang="en-US" sz="3100" b="1" dirty="0"/>
              <a:t>(</a:t>
            </a:r>
            <a:r>
              <a:rPr lang="en-US" sz="3100" b="1" i="1" dirty="0"/>
              <a:t>k</a:t>
            </a:r>
            <a:r>
              <a:rPr lang="en-US" sz="3100" b="1" dirty="0"/>
              <a:t>)/T </a:t>
            </a:r>
            <a:r>
              <a:rPr lang="en-US" sz="3100" b="1" dirty="0" smtClean="0"/>
              <a:t>)/</a:t>
            </a:r>
            <a:r>
              <a:rPr lang="en-US" sz="3100" b="1" dirty="0">
                <a:sym typeface="Symbol"/>
              </a:rPr>
              <a:t></a:t>
            </a:r>
            <a:r>
              <a:rPr lang="en-US" sz="3100" b="1" baseline="-25000" dirty="0"/>
              <a:t>k=1</a:t>
            </a:r>
            <a:r>
              <a:rPr lang="en-US" sz="3100" b="1" baseline="30000" dirty="0"/>
              <a:t>K</a:t>
            </a:r>
            <a:r>
              <a:rPr lang="en-US" sz="3100" b="1" dirty="0"/>
              <a:t> p(k) </a:t>
            </a:r>
            <a:r>
              <a:rPr lang="en-US" sz="3100" b="1" dirty="0" err="1"/>
              <a:t>exp</a:t>
            </a:r>
            <a:r>
              <a:rPr lang="en-US" sz="3100" b="1" dirty="0" smtClean="0"/>
              <a:t>(-</a:t>
            </a:r>
            <a:r>
              <a:rPr lang="en-US" sz="3100" b="1" dirty="0">
                <a:sym typeface="Symbol"/>
              </a:rPr>
              <a:t></a:t>
            </a:r>
            <a:r>
              <a:rPr lang="en-US" sz="3100" b="1" i="1" baseline="-25000" dirty="0"/>
              <a:t>i</a:t>
            </a:r>
            <a:r>
              <a:rPr lang="en-US" sz="3100" b="1" dirty="0"/>
              <a:t>(</a:t>
            </a:r>
            <a:r>
              <a:rPr lang="en-US" sz="3100" b="1" i="1" dirty="0"/>
              <a:t>k</a:t>
            </a:r>
            <a:r>
              <a:rPr lang="en-US" sz="3100" b="1" dirty="0"/>
              <a:t>)/</a:t>
            </a:r>
            <a:r>
              <a:rPr lang="en-US" sz="3100" b="1" dirty="0" smtClean="0"/>
              <a:t>T)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/>
              <a:t>C(k</a:t>
            </a:r>
            <a:r>
              <a:rPr lang="en-US" b="1" dirty="0"/>
              <a:t>) = </a:t>
            </a:r>
            <a:r>
              <a:rPr lang="en-US" b="1" dirty="0">
                <a:sym typeface="Symbol"/>
              </a:rPr>
              <a:t></a:t>
            </a:r>
            <a:r>
              <a:rPr lang="en-US" b="1" i="1" baseline="-25000" dirty="0"/>
              <a:t>i</a:t>
            </a:r>
            <a:r>
              <a:rPr lang="en-US" b="1" baseline="-25000" dirty="0"/>
              <a:t>=1</a:t>
            </a:r>
            <a:r>
              <a:rPr lang="en-US" b="1" baseline="30000" dirty="0"/>
              <a:t>N</a:t>
            </a:r>
            <a:r>
              <a:rPr lang="en-US" b="1" dirty="0"/>
              <a:t> </a:t>
            </a:r>
            <a:r>
              <a:rPr lang="en-US" b="1" dirty="0" smtClean="0"/>
              <a:t>&lt;</a:t>
            </a:r>
            <a:r>
              <a:rPr lang="en-US" b="1" dirty="0" err="1" smtClean="0"/>
              <a:t>M</a:t>
            </a:r>
            <a:r>
              <a:rPr lang="en-US" b="1" i="1" baseline="-25000" dirty="0" err="1" smtClean="0"/>
              <a:t>i</a:t>
            </a:r>
            <a:r>
              <a:rPr lang="en-US" b="1" dirty="0" smtClean="0"/>
              <a:t>(</a:t>
            </a:r>
            <a:r>
              <a:rPr lang="en-US" b="1" i="1" dirty="0" smtClean="0"/>
              <a:t>k</a:t>
            </a:r>
            <a:r>
              <a:rPr lang="en-US" b="1" dirty="0" smtClean="0"/>
              <a:t>)&gt;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/>
              <a:t>p(k) </a:t>
            </a:r>
            <a:r>
              <a:rPr lang="en-US" b="1" dirty="0" smtClean="0"/>
              <a:t>= </a:t>
            </a:r>
            <a:r>
              <a:rPr lang="en-US" b="1" dirty="0"/>
              <a:t>C(k) / N	</a:t>
            </a:r>
          </a:p>
          <a:p>
            <a:r>
              <a:rPr lang="en-US" b="1" dirty="0" smtClean="0"/>
              <a:t>Loop to converge variables; decrease T from </a:t>
            </a:r>
            <a:r>
              <a:rPr lang="en-US" b="1" dirty="0" smtClean="0">
                <a:sym typeface="Symbol"/>
              </a:rPr>
              <a:t>; split centers by halving p(k) </a:t>
            </a:r>
            <a:endParaRPr lang="en-US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958" y="228600"/>
            <a:ext cx="9144000" cy="1143000"/>
          </a:xfrm>
        </p:spPr>
        <p:txBody>
          <a:bodyPr/>
          <a:lstStyle/>
          <a:p>
            <a:r>
              <a:rPr lang="en-US" dirty="0" smtClean="0"/>
              <a:t>DA-PWC EM Steps (</a:t>
            </a:r>
            <a:r>
              <a:rPr lang="en-US" dirty="0" smtClean="0">
                <a:solidFill>
                  <a:srgbClr val="FF0000"/>
                </a:solidFill>
              </a:rPr>
              <a:t>E is red</a:t>
            </a:r>
            <a:r>
              <a:rPr lang="en-US" dirty="0" smtClean="0"/>
              <a:t>, M Black)</a:t>
            </a:r>
            <a:br>
              <a:rPr lang="en-US" dirty="0" smtClean="0"/>
            </a:br>
            <a:r>
              <a:rPr lang="en-US" dirty="0" smtClean="0"/>
              <a:t>k runs over clusters; </a:t>
            </a:r>
            <a:r>
              <a:rPr lang="en-US" dirty="0" err="1" smtClean="0"/>
              <a:t>i,j</a:t>
            </a:r>
            <a:r>
              <a:rPr lang="en-US" dirty="0" smtClean="0"/>
              <a:t> points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24400" y="3810000"/>
            <a:ext cx="4343400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Steps 1 global sum (reduction)</a:t>
            </a:r>
          </a:p>
          <a:p>
            <a:r>
              <a:rPr lang="en-US" sz="2400" b="1" dirty="0" smtClean="0">
                <a:solidFill>
                  <a:prstClr val="black"/>
                </a:solidFill>
              </a:rPr>
              <a:t>Step 1, 2, 5 local sum if </a:t>
            </a:r>
            <a:r>
              <a:rPr lang="en-US" sz="2400" b="1" dirty="0">
                <a:solidFill>
                  <a:prstClr val="black"/>
                </a:solidFill>
              </a:rPr>
              <a:t>&lt;</a:t>
            </a:r>
            <a:r>
              <a:rPr lang="en-US" sz="2400" b="1" dirty="0" err="1">
                <a:solidFill>
                  <a:prstClr val="black"/>
                </a:solidFill>
              </a:rPr>
              <a:t>M</a:t>
            </a:r>
            <a:r>
              <a:rPr lang="en-US" sz="2400" b="1" baseline="-25000" dirty="0" err="1">
                <a:solidFill>
                  <a:prstClr val="black"/>
                </a:solidFill>
              </a:rPr>
              <a:t>i</a:t>
            </a:r>
            <a:r>
              <a:rPr lang="en-US" sz="2400" b="1" dirty="0">
                <a:solidFill>
                  <a:prstClr val="black"/>
                </a:solidFill>
              </a:rPr>
              <a:t>(k)&gt; </a:t>
            </a:r>
            <a:r>
              <a:rPr lang="en-US" sz="2400" b="1" dirty="0" smtClean="0">
                <a:solidFill>
                  <a:prstClr val="black"/>
                </a:solidFill>
              </a:rPr>
              <a:t>broadcast</a:t>
            </a:r>
          </a:p>
        </p:txBody>
      </p:sp>
    </p:spTree>
    <p:extLst>
      <p:ext uri="{BB962C8B-B14F-4D97-AF65-F5344CB8AC3E}">
        <p14:creationId xmlns:p14="http://schemas.microsoft.com/office/powerpoint/2010/main" val="138066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838200"/>
          </a:xfrm>
        </p:spPr>
        <p:txBody>
          <a:bodyPr>
            <a:normAutofit/>
          </a:bodyPr>
          <a:lstStyle/>
          <a:p>
            <a:r>
              <a:rPr lang="en-US" b="1" dirty="0" smtClean="0"/>
              <a:t>Trimmed Clustering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48322"/>
            <a:ext cx="8991600" cy="4525963"/>
          </a:xfrm>
        </p:spPr>
        <p:txBody>
          <a:bodyPr>
            <a:noAutofit/>
          </a:bodyPr>
          <a:lstStyle/>
          <a:p>
            <a:r>
              <a:rPr lang="en-US" sz="2400" i="1" dirty="0"/>
              <a:t>Clustering with position-specific constraints on variance: Applying </a:t>
            </a:r>
            <a:r>
              <a:rPr lang="en-US" sz="2400" i="1" dirty="0" err="1"/>
              <a:t>redescending</a:t>
            </a:r>
            <a:r>
              <a:rPr lang="en-US" sz="2400" i="1" dirty="0"/>
              <a:t> M-estimators to label-free LC-MS data </a:t>
            </a:r>
            <a:r>
              <a:rPr lang="en-US" sz="2400" i="1" dirty="0" smtClean="0"/>
              <a:t>analysis </a:t>
            </a:r>
            <a:r>
              <a:rPr lang="en-US" sz="2400" dirty="0" smtClean="0"/>
              <a:t>(Rudolf </a:t>
            </a:r>
            <a:r>
              <a:rPr lang="en-US" sz="2400" dirty="0" err="1" smtClean="0"/>
              <a:t>Frühwirth</a:t>
            </a:r>
            <a:r>
              <a:rPr lang="en-US" sz="2400" baseline="30000" dirty="0"/>
              <a:t> </a:t>
            </a:r>
            <a:r>
              <a:rPr lang="en-US" sz="2400" dirty="0"/>
              <a:t>, D R </a:t>
            </a:r>
            <a:r>
              <a:rPr lang="en-US" sz="2400" dirty="0" smtClean="0"/>
              <a:t>Mani</a:t>
            </a:r>
            <a:r>
              <a:rPr lang="en-US" sz="2400" baseline="30000" dirty="0"/>
              <a:t> </a:t>
            </a:r>
            <a:r>
              <a:rPr lang="en-US" sz="2400" dirty="0"/>
              <a:t> and </a:t>
            </a:r>
            <a:r>
              <a:rPr lang="en-US" sz="2400" dirty="0" err="1"/>
              <a:t>Saumyadipta</a:t>
            </a:r>
            <a:r>
              <a:rPr lang="en-US" sz="2400" dirty="0"/>
              <a:t> </a:t>
            </a:r>
            <a:r>
              <a:rPr lang="en-US" sz="2400" dirty="0" err="1" smtClean="0"/>
              <a:t>Pyne</a:t>
            </a:r>
            <a:r>
              <a:rPr lang="en-US" sz="2400" dirty="0" smtClean="0"/>
              <a:t>) </a:t>
            </a:r>
            <a:r>
              <a:rPr lang="en-US" sz="2400" i="1" dirty="0" smtClean="0"/>
              <a:t>BMC Bioinformatics</a:t>
            </a:r>
            <a:r>
              <a:rPr lang="en-US" sz="2400" dirty="0"/>
              <a:t> 2011, </a:t>
            </a:r>
            <a:r>
              <a:rPr lang="en-US" sz="2400" b="1" dirty="0" smtClean="0"/>
              <a:t>12:</a:t>
            </a:r>
            <a:r>
              <a:rPr lang="en-US" sz="2400" dirty="0" smtClean="0"/>
              <a:t>358</a:t>
            </a:r>
          </a:p>
          <a:p>
            <a:r>
              <a:rPr lang="en-US" sz="2400" dirty="0" smtClean="0"/>
              <a:t>H</a:t>
            </a:r>
            <a:r>
              <a:rPr lang="en-US" sz="2400" baseline="-25000" dirty="0" smtClean="0"/>
              <a:t>TCC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>
                <a:sym typeface="Symbol"/>
              </a:rPr>
              <a:t></a:t>
            </a:r>
            <a:r>
              <a:rPr lang="en-US" sz="2400" i="1" baseline="-25000" dirty="0"/>
              <a:t>k</a:t>
            </a:r>
            <a:r>
              <a:rPr lang="en-US" sz="2400" baseline="-25000" dirty="0"/>
              <a:t>=0</a:t>
            </a:r>
            <a:r>
              <a:rPr lang="en-US" sz="2400" baseline="30000" dirty="0"/>
              <a:t>K</a:t>
            </a:r>
            <a:r>
              <a:rPr lang="en-US" sz="2400" dirty="0"/>
              <a:t> </a:t>
            </a:r>
            <a:r>
              <a:rPr lang="en-US" sz="2400" dirty="0" smtClean="0">
                <a:sym typeface="Symbol"/>
              </a:rPr>
              <a:t></a:t>
            </a:r>
            <a:r>
              <a:rPr lang="en-US" sz="2400" i="1" baseline="-25000" dirty="0" smtClean="0"/>
              <a:t>i</a:t>
            </a:r>
            <a:r>
              <a:rPr lang="en-US" sz="2400" baseline="-25000" dirty="0" smtClean="0"/>
              <a:t>=1</a:t>
            </a:r>
            <a:r>
              <a:rPr lang="en-US" sz="2400" baseline="30000" dirty="0" smtClean="0"/>
              <a:t>N</a:t>
            </a:r>
            <a:r>
              <a:rPr lang="en-US" sz="2400" dirty="0" smtClean="0"/>
              <a:t> </a:t>
            </a:r>
            <a:r>
              <a:rPr lang="en-US" sz="2400" dirty="0" err="1" smtClean="0"/>
              <a:t>M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(</a:t>
            </a:r>
            <a:r>
              <a:rPr lang="en-US" sz="2400" i="1" dirty="0" smtClean="0"/>
              <a:t>k</a:t>
            </a:r>
            <a:r>
              <a:rPr lang="en-US" sz="2400" dirty="0"/>
              <a:t>) </a:t>
            </a:r>
            <a:r>
              <a:rPr lang="en-US" sz="2400" dirty="0" smtClean="0"/>
              <a:t>f(</a:t>
            </a:r>
            <a:r>
              <a:rPr lang="en-US" sz="2400" i="1" dirty="0" err="1" smtClean="0"/>
              <a:t>i</a:t>
            </a:r>
            <a:r>
              <a:rPr lang="en-US" sz="2400" dirty="0" err="1" smtClean="0"/>
              <a:t>,k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f(</a:t>
            </a:r>
            <a:r>
              <a:rPr lang="en-US" sz="2400" i="1" dirty="0" err="1" smtClean="0"/>
              <a:t>i</a:t>
            </a:r>
            <a:r>
              <a:rPr lang="en-US" sz="2400" dirty="0" err="1" smtClean="0"/>
              <a:t>,k</a:t>
            </a:r>
            <a:r>
              <a:rPr lang="en-US" sz="2400" dirty="0" smtClean="0"/>
              <a:t>) = (</a:t>
            </a:r>
            <a:r>
              <a:rPr lang="en-US" sz="2400" u="sng" dirty="0" smtClean="0"/>
              <a:t>X</a:t>
            </a:r>
            <a:r>
              <a:rPr lang="en-US" sz="2400" dirty="0" smtClean="0"/>
              <a:t>(</a:t>
            </a:r>
            <a:r>
              <a:rPr lang="en-US" sz="2400" i="1" dirty="0" smtClean="0"/>
              <a:t>i</a:t>
            </a:r>
            <a:r>
              <a:rPr lang="en-US" sz="2400" dirty="0" smtClean="0"/>
              <a:t>) </a:t>
            </a:r>
            <a:r>
              <a:rPr lang="en-US" sz="2400" dirty="0"/>
              <a:t>- </a:t>
            </a:r>
            <a:r>
              <a:rPr lang="en-US" sz="2400" u="sng" dirty="0"/>
              <a:t>Y</a:t>
            </a:r>
            <a:r>
              <a:rPr lang="en-US" sz="2400" dirty="0"/>
              <a:t>(</a:t>
            </a:r>
            <a:r>
              <a:rPr lang="en-US" sz="2400" i="1" dirty="0"/>
              <a:t>k</a:t>
            </a:r>
            <a:r>
              <a:rPr lang="en-US" sz="2400" dirty="0" smtClean="0"/>
              <a:t>))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/2</a:t>
            </a:r>
            <a:r>
              <a:rPr lang="en-US" sz="2400" dirty="0" smtClean="0">
                <a:sym typeface="Symbol"/>
              </a:rPr>
              <a:t>(k)</a:t>
            </a:r>
            <a:r>
              <a:rPr lang="en-US" sz="2400" baseline="30000" dirty="0" smtClean="0">
                <a:sym typeface="Symbol"/>
              </a:rPr>
              <a:t>2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   k &gt; 0</a:t>
            </a:r>
          </a:p>
          <a:p>
            <a:pPr lvl="1"/>
            <a:r>
              <a:rPr lang="en-US" sz="2400" dirty="0" smtClean="0"/>
              <a:t>f(</a:t>
            </a:r>
            <a:r>
              <a:rPr lang="en-US" sz="2400" i="1" dirty="0" smtClean="0"/>
              <a:t>i</a:t>
            </a:r>
            <a:r>
              <a:rPr lang="en-US" sz="2400" dirty="0" smtClean="0"/>
              <a:t>,0) = c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/ 2                             k = 0</a:t>
            </a:r>
            <a:endParaRPr lang="en-US" sz="2400" dirty="0" smtClean="0">
              <a:sym typeface="Symbol"/>
            </a:endParaRPr>
          </a:p>
          <a:p>
            <a:r>
              <a:rPr lang="en-US" sz="2400" dirty="0" smtClean="0"/>
              <a:t>The 0’th cluster captures (at zero temperature) all points outside clusters (background)</a:t>
            </a:r>
          </a:p>
          <a:p>
            <a:r>
              <a:rPr lang="en-US" sz="2400" dirty="0" smtClean="0"/>
              <a:t>Clusters are trimmed </a:t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u="sng" dirty="0" smtClean="0"/>
              <a:t>X</a:t>
            </a:r>
            <a:r>
              <a:rPr lang="en-US" sz="2400" dirty="0" smtClean="0"/>
              <a:t>(</a:t>
            </a:r>
            <a:r>
              <a:rPr lang="en-US" sz="2400" i="1" dirty="0" smtClean="0"/>
              <a:t>i</a:t>
            </a:r>
            <a:r>
              <a:rPr lang="en-US" sz="2400" dirty="0" smtClean="0"/>
              <a:t>) </a:t>
            </a:r>
            <a:r>
              <a:rPr lang="en-US" sz="2400" dirty="0"/>
              <a:t>- </a:t>
            </a:r>
            <a:r>
              <a:rPr lang="en-US" sz="2400" u="sng" dirty="0"/>
              <a:t>Y</a:t>
            </a:r>
            <a:r>
              <a:rPr lang="en-US" sz="2400" dirty="0"/>
              <a:t>(</a:t>
            </a:r>
            <a:r>
              <a:rPr lang="en-US" sz="2400" i="1" dirty="0"/>
              <a:t>k</a:t>
            </a:r>
            <a:r>
              <a:rPr lang="en-US" sz="2400" dirty="0"/>
              <a:t>))</a:t>
            </a:r>
            <a:r>
              <a:rPr lang="en-US" sz="2400" baseline="30000" dirty="0"/>
              <a:t>2</a:t>
            </a:r>
            <a:r>
              <a:rPr lang="en-US" sz="2400" dirty="0"/>
              <a:t>/2</a:t>
            </a:r>
            <a:r>
              <a:rPr lang="en-US" sz="2400" dirty="0">
                <a:sym typeface="Symbol"/>
              </a:rPr>
              <a:t>(k)</a:t>
            </a:r>
            <a:r>
              <a:rPr lang="en-US" sz="2400" baseline="30000" dirty="0">
                <a:sym typeface="Symbol"/>
              </a:rPr>
              <a:t>2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&lt; </a:t>
            </a:r>
            <a:r>
              <a:rPr lang="en-US" sz="2400" dirty="0"/>
              <a:t>c</a:t>
            </a:r>
            <a:r>
              <a:rPr lang="en-US" sz="2400" baseline="30000" dirty="0"/>
              <a:t>2</a:t>
            </a:r>
            <a:r>
              <a:rPr lang="en-US" sz="2400" dirty="0"/>
              <a:t> / 2 </a:t>
            </a:r>
            <a:endParaRPr lang="en-US" sz="2400" dirty="0" smtClean="0"/>
          </a:p>
          <a:p>
            <a:r>
              <a:rPr lang="en-US" sz="2400" dirty="0" smtClean="0"/>
              <a:t>Another case when H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is </a:t>
            </a:r>
            <a:br>
              <a:rPr lang="en-US" sz="2400" dirty="0" smtClean="0"/>
            </a:br>
            <a:r>
              <a:rPr lang="en-US" sz="2400" dirty="0" smtClean="0"/>
              <a:t>same as target Hamiltonian</a:t>
            </a:r>
          </a:p>
          <a:p>
            <a:r>
              <a:rPr lang="en-US" sz="2000" dirty="0"/>
              <a:t>Proteomics Mass Spectrometry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962400" y="4125675"/>
            <a:ext cx="5181600" cy="2466552"/>
            <a:chOff x="3962400" y="4343400"/>
            <a:chExt cx="5181600" cy="2466552"/>
          </a:xfrm>
        </p:grpSpPr>
        <p:grpSp>
          <p:nvGrpSpPr>
            <p:cNvPr id="12" name="Group 11"/>
            <p:cNvGrpSpPr/>
            <p:nvPr/>
          </p:nvGrpSpPr>
          <p:grpSpPr>
            <a:xfrm>
              <a:off x="3962400" y="4343400"/>
              <a:ext cx="5181600" cy="2466552"/>
              <a:chOff x="3962400" y="4382981"/>
              <a:chExt cx="5181600" cy="2466552"/>
            </a:xfrm>
          </p:grpSpPr>
          <p:pic>
            <p:nvPicPr>
              <p:cNvPr id="11878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2400" y="4382981"/>
                <a:ext cx="5181600" cy="24665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7967133" y="4648200"/>
                <a:ext cx="6351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T ~ </a:t>
                </a:r>
                <a:r>
                  <a:rPr lang="en-US" b="1" dirty="0" smtClean="0">
                    <a:solidFill>
                      <a:srgbClr val="FF0000"/>
                    </a:solidFill>
                    <a:sym typeface="Symbol"/>
                  </a:rPr>
                  <a:t>0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477000" y="4495800"/>
                <a:ext cx="6351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 = </a:t>
                </a:r>
                <a:r>
                  <a:rPr lang="en-US" dirty="0" smtClean="0">
                    <a:sym typeface="Symbol"/>
                  </a:rPr>
                  <a:t>1</a:t>
                </a:r>
                <a:endParaRPr lang="en-US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477000" y="5029200"/>
                <a:ext cx="6351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 = </a:t>
                </a:r>
                <a:r>
                  <a:rPr lang="en-US" dirty="0" smtClean="0">
                    <a:sym typeface="Symbol"/>
                  </a:rPr>
                  <a:t>5</a:t>
                </a:r>
                <a:endParaRPr lang="en-US" dirty="0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5638800" y="4495800"/>
                <a:ext cx="22860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7924800" y="4495800"/>
                <a:ext cx="0" cy="19812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5636079" y="4495800"/>
                <a:ext cx="0" cy="19812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6019800" y="5791200"/>
              <a:ext cx="1676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Distance from cluster center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0788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686800" cy="4525963"/>
          </a:xfrm>
        </p:spPr>
        <p:txBody>
          <a:bodyPr/>
          <a:lstStyle/>
          <a:p>
            <a:r>
              <a:rPr lang="en-US" sz="2800" dirty="0"/>
              <a:t>We describe data analytics on large systems using a suite of robust parallel algorithms running on both clouds and HPC systems. </a:t>
            </a:r>
            <a:endParaRPr lang="en-US" sz="2800" dirty="0" smtClean="0"/>
          </a:p>
          <a:p>
            <a:r>
              <a:rPr lang="en-US" sz="2800" dirty="0" smtClean="0"/>
              <a:t>We </a:t>
            </a:r>
            <a:r>
              <a:rPr lang="en-US" sz="2800" dirty="0"/>
              <a:t>apply this to cases where the data is defined in a vector space and when only pairwise distances between points are defined. </a:t>
            </a:r>
            <a:endParaRPr lang="en-US" sz="2800" dirty="0" smtClean="0"/>
          </a:p>
          <a:p>
            <a:r>
              <a:rPr lang="en-US" sz="2800" dirty="0" smtClean="0"/>
              <a:t>We </a:t>
            </a:r>
            <a:r>
              <a:rPr lang="en-US" sz="2800" dirty="0"/>
              <a:t>introduce new O(N </a:t>
            </a:r>
            <a:r>
              <a:rPr lang="en-US" sz="2800" dirty="0" err="1"/>
              <a:t>logN</a:t>
            </a:r>
            <a:r>
              <a:rPr lang="en-US" sz="2800" dirty="0"/>
              <a:t>) algorithms for pairwise cases, where direct algorithms are O(N</a:t>
            </a:r>
            <a:r>
              <a:rPr lang="en-US" sz="2800" baseline="30000" dirty="0"/>
              <a:t>2</a:t>
            </a:r>
            <a:r>
              <a:rPr lang="en-US" sz="2800" dirty="0"/>
              <a:t>) for N points. </a:t>
            </a:r>
            <a:endParaRPr lang="en-US" sz="2800" dirty="0" smtClean="0"/>
          </a:p>
          <a:p>
            <a:r>
              <a:rPr lang="en-US" sz="2800" dirty="0" smtClean="0"/>
              <a:t>We </a:t>
            </a:r>
            <a:r>
              <a:rPr lang="en-US" sz="2800" dirty="0"/>
              <a:t>show the value of visualization using dimension reduction for steering complex analytics and illustrate the value of deterministic annealing for relatively fast robust algorithms. </a:t>
            </a:r>
            <a:endParaRPr lang="en-US" sz="2800" dirty="0" smtClean="0"/>
          </a:p>
          <a:p>
            <a:r>
              <a:rPr lang="en-US" sz="2800" dirty="0" smtClean="0"/>
              <a:t>We </a:t>
            </a:r>
            <a:r>
              <a:rPr lang="en-US" sz="2800" dirty="0"/>
              <a:t>apply methods to metagenomics applications.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51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63246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High Performance Dimension Reduction and Visualization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220200" cy="5181599"/>
          </a:xfrm>
        </p:spPr>
        <p:txBody>
          <a:bodyPr>
            <a:noAutofit/>
          </a:bodyPr>
          <a:lstStyle/>
          <a:p>
            <a:r>
              <a:rPr lang="en-US" sz="2400" dirty="0" smtClean="0"/>
              <a:t>Need is pervasive</a:t>
            </a:r>
          </a:p>
          <a:p>
            <a:pPr lvl="1"/>
            <a:r>
              <a:rPr lang="en-US" sz="2400" dirty="0" smtClean="0"/>
              <a:t>Large and high dimensional data are everywhere: biology, physics, Internet, …</a:t>
            </a:r>
          </a:p>
          <a:p>
            <a:pPr lvl="1"/>
            <a:r>
              <a:rPr lang="en-US" sz="2400" b="1" dirty="0" smtClean="0"/>
              <a:t>Visualization can help data analysis</a:t>
            </a:r>
          </a:p>
          <a:p>
            <a:r>
              <a:rPr lang="en-US" sz="2400" dirty="0" smtClean="0"/>
              <a:t> Visualization of large datasets with high performance</a:t>
            </a:r>
          </a:p>
          <a:p>
            <a:pPr lvl="1"/>
            <a:r>
              <a:rPr lang="en-US" sz="2400" dirty="0" smtClean="0"/>
              <a:t>Map high-dimensional data into low dimensions (2D or 3D).</a:t>
            </a:r>
          </a:p>
          <a:p>
            <a:pPr lvl="1"/>
            <a:r>
              <a:rPr lang="en-US" sz="2400" dirty="0" smtClean="0"/>
              <a:t>Need Parallel programming for processing large data sets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400" dirty="0" smtClean="0"/>
              <a:t>Developing high performance dimension reduction algorithms: 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/>
              <a:t>MDS(Multi-dimensional Scaling)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/>
              <a:t>GTM(Generative Topographic Mapping)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/>
              <a:t>DA-MDS(Deterministic Annealing MDS) 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/>
              <a:t>DA-GTM(Deterministic Annealing GTM)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400" dirty="0" smtClean="0"/>
              <a:t>Interactive visualization tool </a:t>
            </a:r>
            <a:r>
              <a:rPr lang="en-US" sz="2400" dirty="0" err="1" smtClean="0">
                <a:solidFill>
                  <a:srgbClr val="990033"/>
                </a:solidFill>
              </a:rPr>
              <a:t>PlotViz</a:t>
            </a:r>
            <a:endParaRPr lang="en-US" sz="2400" dirty="0" smtClean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690" name="Rectangle 2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7620000" cy="6858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700" b="1" dirty="0" smtClean="0"/>
              <a:t>Multidimensional Scaling MDS</a:t>
            </a:r>
          </a:p>
        </p:txBody>
      </p:sp>
      <p:sp>
        <p:nvSpPr>
          <p:cNvPr id="26627" name="Rectangle 3"/>
          <p:cNvSpPr>
            <a:spLocks noGrp="1"/>
          </p:cNvSpPr>
          <p:nvPr>
            <p:ph idx="1"/>
          </p:nvPr>
        </p:nvSpPr>
        <p:spPr>
          <a:xfrm>
            <a:off x="76200" y="762000"/>
            <a:ext cx="9144000" cy="47244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200" dirty="0" smtClean="0">
                <a:solidFill>
                  <a:srgbClr val="FF0000"/>
                </a:solidFill>
              </a:rPr>
              <a:t>Map points </a:t>
            </a:r>
            <a:r>
              <a:rPr lang="en-US" sz="2200" dirty="0" smtClean="0"/>
              <a:t>in high dimension to </a:t>
            </a:r>
            <a:r>
              <a:rPr lang="en-US" sz="2200" dirty="0" smtClean="0">
                <a:solidFill>
                  <a:srgbClr val="FF0000"/>
                </a:solidFill>
              </a:rPr>
              <a:t>lower dimensions</a:t>
            </a:r>
          </a:p>
          <a:p>
            <a:pPr eaLnBrk="1" hangingPunct="1"/>
            <a:r>
              <a:rPr lang="en-US" sz="2200" dirty="0" smtClean="0"/>
              <a:t>Many such </a:t>
            </a:r>
            <a:r>
              <a:rPr lang="en-US" sz="2200" dirty="0" smtClean="0">
                <a:solidFill>
                  <a:srgbClr val="FF0000"/>
                </a:solidFill>
              </a:rPr>
              <a:t>dimension</a:t>
            </a:r>
            <a:r>
              <a:rPr lang="en-US" sz="2200" dirty="0" smtClean="0">
                <a:solidFill>
                  <a:srgbClr val="0070C0"/>
                </a:solidFill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reduction</a:t>
            </a:r>
            <a:r>
              <a:rPr lang="en-US" sz="2200" dirty="0" smtClean="0">
                <a:solidFill>
                  <a:srgbClr val="FFFF00"/>
                </a:solidFill>
              </a:rPr>
              <a:t> </a:t>
            </a:r>
            <a:r>
              <a:rPr lang="en-US" sz="2200" dirty="0" smtClean="0"/>
              <a:t>algorithms (</a:t>
            </a:r>
            <a:r>
              <a:rPr lang="en-US" sz="2200" dirty="0" smtClean="0">
                <a:solidFill>
                  <a:srgbClr val="FF0000"/>
                </a:solidFill>
              </a:rPr>
              <a:t>PCA</a:t>
            </a:r>
            <a:r>
              <a:rPr lang="en-US" sz="2200" dirty="0" smtClean="0"/>
              <a:t> Principal component analysis easiest); simplest but perhaps best at times is </a:t>
            </a:r>
            <a:r>
              <a:rPr lang="en-US" sz="2200" dirty="0" smtClean="0">
                <a:solidFill>
                  <a:srgbClr val="FF0000"/>
                </a:solidFill>
              </a:rPr>
              <a:t>MDS</a:t>
            </a:r>
          </a:p>
          <a:p>
            <a:r>
              <a:rPr lang="en-US" sz="2200" dirty="0" smtClean="0"/>
              <a:t>Minimize </a:t>
            </a:r>
            <a:r>
              <a:rPr lang="en-US" altLang="ja-JP" sz="2200" dirty="0" smtClean="0">
                <a:ea typeface="ＭＳ Ｐゴシック" pitchFamily="-112" charset="-128"/>
              </a:rPr>
              <a:t>Stress </a:t>
            </a:r>
            <a:br>
              <a:rPr lang="en-US" altLang="ja-JP" sz="2200" dirty="0" smtClean="0">
                <a:ea typeface="ＭＳ Ｐゴシック" pitchFamily="-112" charset="-128"/>
              </a:rPr>
            </a:br>
            <a:r>
              <a:rPr lang="en-US" altLang="ja-JP" sz="2200" b="1" dirty="0" smtClean="0">
                <a:ea typeface="ＭＳ Ｐゴシック" pitchFamily="-112" charset="-128"/>
              </a:rPr>
              <a:t>	</a:t>
            </a:r>
            <a:r>
              <a:rPr lang="en-US" altLang="ja-JP" sz="2400" b="1" dirty="0" smtClean="0">
                <a:solidFill>
                  <a:srgbClr val="FF0000"/>
                </a:solidFill>
                <a:ea typeface="ＭＳ Ｐゴシック" pitchFamily="-112" charset="-128"/>
                <a:sym typeface="Symbol" pitchFamily="18" charset="2"/>
              </a:rPr>
              <a:t></a:t>
            </a:r>
            <a:r>
              <a:rPr lang="en-US" altLang="ja-JP" sz="2400" b="1" dirty="0" smtClean="0">
                <a:solidFill>
                  <a:srgbClr val="FF0000"/>
                </a:solidFill>
                <a:ea typeface="ＭＳ Ｐゴシック" pitchFamily="-112" charset="-128"/>
              </a:rPr>
              <a:t>(</a:t>
            </a:r>
            <a:r>
              <a:rPr lang="en-US" altLang="ja-JP" sz="2400" b="1" u="sng" dirty="0" smtClean="0">
                <a:solidFill>
                  <a:srgbClr val="FF0000"/>
                </a:solidFill>
                <a:ea typeface="ＭＳ Ｐゴシック" pitchFamily="-112" charset="-128"/>
              </a:rPr>
              <a:t>X</a:t>
            </a:r>
            <a:r>
              <a:rPr lang="en-US" altLang="ja-JP" sz="2400" b="1" dirty="0" smtClean="0">
                <a:solidFill>
                  <a:srgbClr val="FF0000"/>
                </a:solidFill>
                <a:ea typeface="ＭＳ Ｐゴシック" pitchFamily="-112" charset="-128"/>
              </a:rPr>
              <a:t>) = </a:t>
            </a:r>
            <a:r>
              <a:rPr lang="en-US" altLang="ja-JP" sz="2400" b="1" dirty="0" smtClean="0">
                <a:solidFill>
                  <a:srgbClr val="FF0000"/>
                </a:solidFill>
                <a:ea typeface="ＭＳ Ｐゴシック" pitchFamily="-112" charset="-128"/>
                <a:sym typeface="Symbol" pitchFamily="18" charset="2"/>
              </a:rPr>
              <a:t></a:t>
            </a:r>
            <a:r>
              <a:rPr lang="en-US" altLang="ja-JP" sz="2400" b="1" i="1" baseline="-25000" dirty="0" smtClean="0">
                <a:solidFill>
                  <a:srgbClr val="FF0000"/>
                </a:solidFill>
                <a:latin typeface="Arial" pitchFamily="34" charset="0"/>
                <a:ea typeface="ＭＳ Ｐゴシック" pitchFamily="-112" charset="-128"/>
              </a:rPr>
              <a:t>i&lt;j</a:t>
            </a:r>
            <a:r>
              <a:rPr lang="en-US" altLang="ja-JP" sz="2400" b="1" i="1" baseline="-25000" dirty="0" smtClean="0">
                <a:solidFill>
                  <a:srgbClr val="FF0000"/>
                </a:solidFill>
                <a:ea typeface="ＭＳ Ｐゴシック" pitchFamily="-112" charset="-128"/>
              </a:rPr>
              <a:t>=1</a:t>
            </a:r>
            <a:r>
              <a:rPr lang="en-US" altLang="ja-JP" sz="2400" b="1" i="1" baseline="30000" dirty="0" smtClean="0">
                <a:solidFill>
                  <a:srgbClr val="FF0000"/>
                </a:solidFill>
                <a:ea typeface="ＭＳ Ｐゴシック" pitchFamily="-112" charset="-128"/>
              </a:rPr>
              <a:t>n</a:t>
            </a:r>
            <a:r>
              <a:rPr lang="en-US" altLang="ja-JP" sz="2400" b="1" i="1" dirty="0" smtClean="0">
                <a:solidFill>
                  <a:srgbClr val="FF0000"/>
                </a:solidFill>
                <a:ea typeface="ＭＳ Ｐゴシック" pitchFamily="-112" charset="-128"/>
              </a:rPr>
              <a:t> </a:t>
            </a:r>
            <a:r>
              <a:rPr lang="en-US" altLang="ja-JP" sz="2400" b="1" dirty="0" smtClean="0">
                <a:solidFill>
                  <a:srgbClr val="FF0000"/>
                </a:solidFill>
                <a:ea typeface="ＭＳ Ｐゴシック" pitchFamily="-112" charset="-128"/>
              </a:rPr>
              <a:t>weight(</a:t>
            </a:r>
            <a:r>
              <a:rPr lang="en-US" altLang="ja-JP" sz="2400" b="1" i="1" dirty="0" err="1" smtClean="0">
                <a:solidFill>
                  <a:srgbClr val="FF0000"/>
                </a:solidFill>
                <a:ea typeface="ＭＳ Ｐゴシック" pitchFamily="-112" charset="-128"/>
              </a:rPr>
              <a:t>i,j</a:t>
            </a:r>
            <a:r>
              <a:rPr lang="en-US" altLang="ja-JP" sz="2400" b="1" dirty="0" smtClean="0">
                <a:solidFill>
                  <a:srgbClr val="FF0000"/>
                </a:solidFill>
                <a:ea typeface="ＭＳ Ｐゴシック" pitchFamily="-112" charset="-128"/>
              </a:rPr>
              <a:t>) (</a:t>
            </a:r>
            <a:r>
              <a:rPr lang="en-US" sz="2400" b="1" dirty="0">
                <a:solidFill>
                  <a:srgbClr val="FF0000"/>
                </a:solidFill>
                <a:sym typeface="Symbol"/>
              </a:rPr>
              <a:t></a:t>
            </a:r>
            <a:r>
              <a:rPr lang="en-US" sz="2400" b="1" dirty="0">
                <a:solidFill>
                  <a:srgbClr val="FF0000"/>
                </a:solidFill>
              </a:rPr>
              <a:t>(</a:t>
            </a:r>
            <a:r>
              <a:rPr lang="en-US" sz="2400" b="1" i="1" dirty="0">
                <a:solidFill>
                  <a:srgbClr val="FF0000"/>
                </a:solidFill>
              </a:rPr>
              <a:t>i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i="1" dirty="0">
                <a:solidFill>
                  <a:srgbClr val="FF0000"/>
                </a:solidFill>
              </a:rPr>
              <a:t>j</a:t>
            </a:r>
            <a:r>
              <a:rPr lang="en-US" sz="2400" b="1" dirty="0">
                <a:solidFill>
                  <a:srgbClr val="FF0000"/>
                </a:solidFill>
              </a:rPr>
              <a:t>) </a:t>
            </a:r>
            <a:r>
              <a:rPr lang="en-US" altLang="ja-JP" sz="2400" b="1" dirty="0" smtClean="0">
                <a:solidFill>
                  <a:srgbClr val="FF0000"/>
                </a:solidFill>
                <a:ea typeface="ＭＳ Ｐゴシック" pitchFamily="-112" charset="-128"/>
              </a:rPr>
              <a:t>- d(</a:t>
            </a:r>
            <a:r>
              <a:rPr lang="en-US" altLang="ja-JP" sz="2400" b="1" u="sng" dirty="0" smtClean="0">
                <a:solidFill>
                  <a:srgbClr val="FF0000"/>
                </a:solidFill>
                <a:ea typeface="ＭＳ Ｐゴシック" pitchFamily="-112" charset="-128"/>
              </a:rPr>
              <a:t>X</a:t>
            </a:r>
            <a:r>
              <a:rPr lang="en-US" altLang="ja-JP" sz="2400" b="1" i="1" baseline="-25000" dirty="0" smtClean="0">
                <a:solidFill>
                  <a:srgbClr val="FF0000"/>
                </a:solidFill>
                <a:ea typeface="ＭＳ Ｐゴシック" pitchFamily="-112" charset="-128"/>
              </a:rPr>
              <a:t>i </a:t>
            </a:r>
            <a:r>
              <a:rPr lang="en-US" altLang="ja-JP" sz="2400" b="1" i="1" dirty="0" smtClean="0">
                <a:solidFill>
                  <a:srgbClr val="FF0000"/>
                </a:solidFill>
                <a:ea typeface="ＭＳ Ｐゴシック" pitchFamily="-112" charset="-128"/>
              </a:rPr>
              <a:t>, </a:t>
            </a:r>
            <a:r>
              <a:rPr lang="en-US" altLang="ja-JP" sz="2400" b="1" u="sng" dirty="0" err="1" smtClean="0">
                <a:solidFill>
                  <a:srgbClr val="FF0000"/>
                </a:solidFill>
                <a:ea typeface="ＭＳ Ｐゴシック" pitchFamily="-112" charset="-128"/>
              </a:rPr>
              <a:t>X</a:t>
            </a:r>
            <a:r>
              <a:rPr lang="en-US" altLang="ja-JP" sz="2400" b="1" i="1" baseline="-25000" dirty="0" err="1" smtClean="0">
                <a:solidFill>
                  <a:srgbClr val="FF0000"/>
                </a:solidFill>
                <a:ea typeface="ＭＳ Ｐゴシック" pitchFamily="-112" charset="-128"/>
              </a:rPr>
              <a:t>j</a:t>
            </a:r>
            <a:r>
              <a:rPr lang="en-US" altLang="ja-JP" sz="2400" b="1" dirty="0" smtClean="0">
                <a:solidFill>
                  <a:srgbClr val="FF0000"/>
                </a:solidFill>
                <a:ea typeface="ＭＳ Ｐゴシック" pitchFamily="-112" charset="-128"/>
              </a:rPr>
              <a:t>))</a:t>
            </a:r>
            <a:r>
              <a:rPr lang="en-US" altLang="ja-JP" sz="2400" b="1" baseline="30000" dirty="0" smtClean="0">
                <a:solidFill>
                  <a:srgbClr val="FF0000"/>
                </a:solidFill>
                <a:ea typeface="ＭＳ Ｐゴシック" pitchFamily="-112" charset="-128"/>
              </a:rPr>
              <a:t>2</a:t>
            </a:r>
            <a:r>
              <a:rPr lang="en-US" altLang="ja-JP" sz="2400" dirty="0" smtClean="0">
                <a:solidFill>
                  <a:srgbClr val="FF0000"/>
                </a:solidFill>
                <a:ea typeface="ＭＳ Ｐゴシック" pitchFamily="-112" charset="-128"/>
              </a:rPr>
              <a:t> </a:t>
            </a:r>
          </a:p>
          <a:p>
            <a:r>
              <a:rPr lang="en-US" sz="2200" b="1" dirty="0">
                <a:solidFill>
                  <a:srgbClr val="FF0000"/>
                </a:solidFill>
                <a:sym typeface="Symbol"/>
              </a:rPr>
              <a:t></a:t>
            </a:r>
            <a:r>
              <a:rPr lang="en-US" sz="2200" b="1" dirty="0">
                <a:solidFill>
                  <a:srgbClr val="FF0000"/>
                </a:solidFill>
              </a:rPr>
              <a:t>(</a:t>
            </a:r>
            <a:r>
              <a:rPr lang="en-US" sz="2200" b="1" i="1" dirty="0">
                <a:solidFill>
                  <a:srgbClr val="FF0000"/>
                </a:solidFill>
              </a:rPr>
              <a:t>i</a:t>
            </a:r>
            <a:r>
              <a:rPr lang="en-US" sz="2200" b="1" dirty="0">
                <a:solidFill>
                  <a:srgbClr val="FF0000"/>
                </a:solidFill>
              </a:rPr>
              <a:t>, </a:t>
            </a:r>
            <a:r>
              <a:rPr lang="en-US" sz="2200" b="1" i="1" dirty="0">
                <a:solidFill>
                  <a:srgbClr val="FF0000"/>
                </a:solidFill>
              </a:rPr>
              <a:t>j</a:t>
            </a:r>
            <a:r>
              <a:rPr lang="en-US" sz="2200" b="1" dirty="0">
                <a:solidFill>
                  <a:srgbClr val="FF0000"/>
                </a:solidFill>
              </a:rPr>
              <a:t>) </a:t>
            </a:r>
            <a:r>
              <a:rPr lang="en-US" altLang="ja-JP" sz="2200" dirty="0" smtClean="0">
                <a:ea typeface="ＭＳ Ｐゴシック" pitchFamily="-112" charset="-128"/>
              </a:rPr>
              <a:t>are input dissimilarities and </a:t>
            </a:r>
            <a:r>
              <a:rPr lang="en-US" altLang="ja-JP" sz="2200" dirty="0" smtClean="0">
                <a:solidFill>
                  <a:srgbClr val="FF0000"/>
                </a:solidFill>
                <a:ea typeface="ＭＳ Ｐゴシック" pitchFamily="-112" charset="-128"/>
              </a:rPr>
              <a:t>d(</a:t>
            </a:r>
            <a:r>
              <a:rPr lang="en-US" altLang="ja-JP" sz="2200" u="sng" dirty="0" smtClean="0">
                <a:solidFill>
                  <a:srgbClr val="FF0000"/>
                </a:solidFill>
                <a:ea typeface="ＭＳ Ｐゴシック" pitchFamily="-112" charset="-128"/>
              </a:rPr>
              <a:t>X</a:t>
            </a:r>
            <a:r>
              <a:rPr lang="en-US" altLang="ja-JP" sz="2200" i="1" baseline="-25000" dirty="0" smtClean="0">
                <a:solidFill>
                  <a:srgbClr val="FF0000"/>
                </a:solidFill>
                <a:ea typeface="ＭＳ Ｐゴシック" pitchFamily="-112" charset="-128"/>
              </a:rPr>
              <a:t>i </a:t>
            </a:r>
            <a:r>
              <a:rPr lang="en-US" altLang="ja-JP" sz="2200" i="1" dirty="0" smtClean="0">
                <a:solidFill>
                  <a:srgbClr val="FF0000"/>
                </a:solidFill>
                <a:ea typeface="ＭＳ Ｐゴシック" pitchFamily="-112" charset="-128"/>
              </a:rPr>
              <a:t>, </a:t>
            </a:r>
            <a:r>
              <a:rPr lang="en-US" altLang="ja-JP" sz="2200" u="sng" dirty="0" err="1" smtClean="0">
                <a:solidFill>
                  <a:srgbClr val="FF0000"/>
                </a:solidFill>
                <a:ea typeface="ＭＳ Ｐゴシック" pitchFamily="-112" charset="-128"/>
              </a:rPr>
              <a:t>X</a:t>
            </a:r>
            <a:r>
              <a:rPr lang="en-US" altLang="ja-JP" sz="2200" i="1" baseline="-25000" dirty="0" err="1" smtClean="0">
                <a:solidFill>
                  <a:srgbClr val="FF0000"/>
                </a:solidFill>
                <a:ea typeface="ＭＳ Ｐゴシック" pitchFamily="-112" charset="-128"/>
              </a:rPr>
              <a:t>j</a:t>
            </a:r>
            <a:r>
              <a:rPr lang="en-US" altLang="ja-JP" sz="2200" dirty="0" smtClean="0">
                <a:solidFill>
                  <a:srgbClr val="FF0000"/>
                </a:solidFill>
                <a:ea typeface="ＭＳ Ｐゴシック" pitchFamily="-112" charset="-128"/>
              </a:rPr>
              <a:t>) </a:t>
            </a:r>
            <a:r>
              <a:rPr lang="en-US" altLang="ja-JP" sz="2200" dirty="0" smtClean="0">
                <a:ea typeface="ＭＳ Ｐゴシック" pitchFamily="-112" charset="-128"/>
              </a:rPr>
              <a:t>the Euclidean distance squared in embedding space (3D usually)</a:t>
            </a:r>
          </a:p>
          <a:p>
            <a:pPr eaLnBrk="1" hangingPunct="1"/>
            <a:r>
              <a:rPr lang="en-US" sz="2200" dirty="0" smtClean="0"/>
              <a:t>SMACOF or </a:t>
            </a:r>
            <a:r>
              <a:rPr lang="en-US" sz="2200" dirty="0" smtClean="0">
                <a:solidFill>
                  <a:srgbClr val="FF0000"/>
                </a:solidFill>
              </a:rPr>
              <a:t>Scaling by minimizing a complicated function </a:t>
            </a:r>
            <a:r>
              <a:rPr lang="en-US" sz="2200" dirty="0" smtClean="0"/>
              <a:t>is clever steepest descent (expectation maximization EM) algorithm</a:t>
            </a:r>
          </a:p>
          <a:p>
            <a:pPr eaLnBrk="1" hangingPunct="1"/>
            <a:r>
              <a:rPr lang="en-US" sz="2200" dirty="0" smtClean="0"/>
              <a:t>Computational complexity goes like N</a:t>
            </a:r>
            <a:r>
              <a:rPr lang="en-US" sz="2200" baseline="30000" dirty="0" smtClean="0"/>
              <a:t>2</a:t>
            </a:r>
            <a:r>
              <a:rPr lang="en-US" sz="2200" dirty="0"/>
              <a:t> </a:t>
            </a:r>
            <a:r>
              <a:rPr lang="en-US" sz="2200" baseline="-25000" dirty="0" smtClean="0"/>
              <a:t>*</a:t>
            </a:r>
            <a:r>
              <a:rPr lang="en-US" sz="2200" dirty="0" smtClean="0"/>
              <a:t> Reduced Dimension</a:t>
            </a:r>
          </a:p>
          <a:p>
            <a:pPr eaLnBrk="1" hangingPunct="1"/>
            <a:r>
              <a:rPr lang="en-US" sz="2200" dirty="0" smtClean="0"/>
              <a:t>We describe </a:t>
            </a:r>
            <a:r>
              <a:rPr lang="en-US" sz="2200" dirty="0" smtClean="0">
                <a:solidFill>
                  <a:srgbClr val="FF0000"/>
                </a:solidFill>
              </a:rPr>
              <a:t>Deterministic annealed </a:t>
            </a:r>
            <a:r>
              <a:rPr lang="en-US" sz="2200" dirty="0" smtClean="0"/>
              <a:t>version of it which is much better</a:t>
            </a:r>
          </a:p>
          <a:p>
            <a:pPr eaLnBrk="1" hangingPunct="1"/>
            <a:r>
              <a:rPr lang="en-US" sz="2200" dirty="0" smtClean="0"/>
              <a:t>Could just view as non linear </a:t>
            </a:r>
            <a:r>
              <a:rPr lang="en-US" sz="2200" dirty="0" smtClean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200" baseline="30000" dirty="0" smtClean="0">
                <a:solidFill>
                  <a:srgbClr val="FF0000"/>
                </a:solidFill>
                <a:sym typeface="Symbol"/>
              </a:rPr>
              <a:t>2</a:t>
            </a:r>
            <a:r>
              <a:rPr lang="en-US" sz="22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200" dirty="0" smtClean="0">
                <a:sym typeface="Symbol"/>
              </a:rPr>
              <a:t>problem (Tapia et al. Rice)</a:t>
            </a:r>
          </a:p>
          <a:p>
            <a:pPr lvl="1"/>
            <a:r>
              <a:rPr lang="en-US" sz="1800" dirty="0" smtClean="0">
                <a:sym typeface="Symbol"/>
              </a:rPr>
              <a:t>Slower but more general</a:t>
            </a:r>
          </a:p>
          <a:p>
            <a:pPr eaLnBrk="1" hangingPunct="1"/>
            <a:r>
              <a:rPr lang="en-US" sz="2200" dirty="0" smtClean="0">
                <a:sym typeface="Symbol"/>
              </a:rPr>
              <a:t>All parallelize with high efficiency</a:t>
            </a:r>
            <a:endParaRPr lang="en-US" sz="2200" dirty="0" smtClean="0"/>
          </a:p>
          <a:p>
            <a:pPr eaLnBrk="1" hangingPunct="1"/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Implementation of MDS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991600" cy="5486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baseline="-25000" dirty="0" smtClean="0">
                <a:solidFill>
                  <a:srgbClr val="FF0000"/>
                </a:solidFill>
              </a:rPr>
              <a:t>MDS</a:t>
            </a:r>
            <a:r>
              <a:rPr lang="en-US" dirty="0" smtClean="0">
                <a:solidFill>
                  <a:srgbClr val="FF0000"/>
                </a:solidFill>
              </a:rPr>
              <a:t> =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</a:t>
            </a:r>
            <a:r>
              <a:rPr lang="en-US" i="1" baseline="-25000" dirty="0" smtClean="0">
                <a:solidFill>
                  <a:srgbClr val="FF0000"/>
                </a:solidFill>
              </a:rPr>
              <a:t>i&lt; j=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i="1" baseline="30000" dirty="0" smtClean="0">
                <a:solidFill>
                  <a:srgbClr val="FF0000"/>
                </a:solidFill>
              </a:rPr>
              <a:t>n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weight(</a:t>
            </a:r>
            <a:r>
              <a:rPr lang="en-US" i="1" dirty="0" err="1" smtClean="0">
                <a:solidFill>
                  <a:srgbClr val="FF0000"/>
                </a:solidFill>
              </a:rPr>
              <a:t>i,j</a:t>
            </a:r>
            <a:r>
              <a:rPr lang="en-US" dirty="0" smtClean="0">
                <a:solidFill>
                  <a:srgbClr val="FF0000"/>
                </a:solidFill>
              </a:rPr>
              <a:t>) (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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i="1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i="1" dirty="0" smtClean="0">
                <a:solidFill>
                  <a:srgbClr val="FF0000"/>
                </a:solidFill>
              </a:rPr>
              <a:t>j</a:t>
            </a:r>
            <a:r>
              <a:rPr lang="en-US" dirty="0" smtClean="0">
                <a:solidFill>
                  <a:srgbClr val="FF0000"/>
                </a:solidFill>
              </a:rPr>
              <a:t>) - d(</a:t>
            </a:r>
            <a:r>
              <a:rPr lang="en-US" u="sng" dirty="0" smtClean="0">
                <a:solidFill>
                  <a:srgbClr val="FF0000"/>
                </a:solidFill>
              </a:rPr>
              <a:t>X(</a:t>
            </a:r>
            <a:r>
              <a:rPr lang="en-US" i="1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i="1" baseline="-25000" dirty="0" smtClean="0">
                <a:solidFill>
                  <a:srgbClr val="FF0000"/>
                </a:solidFill>
              </a:rPr>
              <a:t> , </a:t>
            </a:r>
            <a:r>
              <a:rPr lang="en-US" u="sng" dirty="0" smtClean="0">
                <a:solidFill>
                  <a:srgbClr val="FF0000"/>
                </a:solidFill>
              </a:rPr>
              <a:t>X(</a:t>
            </a:r>
            <a:r>
              <a:rPr lang="en-US" i="1" dirty="0" smtClean="0">
                <a:solidFill>
                  <a:srgbClr val="FF0000"/>
                </a:solidFill>
              </a:rPr>
              <a:t>j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i="1" baseline="-25000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))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</a:p>
          <a:p>
            <a:r>
              <a:rPr lang="en-US" dirty="0" smtClean="0"/>
              <a:t>Where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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i="1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i="1" dirty="0" smtClean="0">
                <a:solidFill>
                  <a:srgbClr val="FF0000"/>
                </a:solidFill>
              </a:rPr>
              <a:t>j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smtClean="0"/>
              <a:t>are observed dissimilarities and we want to represent as Euclidean distance </a:t>
            </a:r>
            <a:r>
              <a:rPr lang="en-US" dirty="0" smtClean="0">
                <a:solidFill>
                  <a:srgbClr val="FF0000"/>
                </a:solidFill>
              </a:rPr>
              <a:t>d </a:t>
            </a:r>
            <a:r>
              <a:rPr lang="en-US" dirty="0" smtClean="0"/>
              <a:t>between points </a:t>
            </a:r>
            <a:r>
              <a:rPr lang="en-US" u="sng" dirty="0" smtClean="0">
                <a:solidFill>
                  <a:srgbClr val="FF0000"/>
                </a:solidFill>
              </a:rPr>
              <a:t>X(</a:t>
            </a:r>
            <a:r>
              <a:rPr lang="en-US" i="1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smtClean="0"/>
              <a:t>and </a:t>
            </a:r>
            <a:r>
              <a:rPr lang="en-US" u="sng" dirty="0" smtClean="0">
                <a:solidFill>
                  <a:srgbClr val="FF0000"/>
                </a:solidFill>
              </a:rPr>
              <a:t>X(</a:t>
            </a:r>
            <a:r>
              <a:rPr lang="en-US" i="1" dirty="0" smtClean="0">
                <a:solidFill>
                  <a:srgbClr val="FF0000"/>
                </a:solidFill>
              </a:rPr>
              <a:t>j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baseline="-25000" dirty="0" smtClean="0">
                <a:solidFill>
                  <a:srgbClr val="FF0000"/>
                </a:solidFill>
              </a:rPr>
              <a:t>MDS</a:t>
            </a:r>
            <a:r>
              <a:rPr lang="en-US" dirty="0" smtClean="0"/>
              <a:t> is quartic or involves square roots, so we need the idea of an approximate Hamiltonian H</a:t>
            </a:r>
            <a:r>
              <a:rPr lang="en-US" baseline="-25000" dirty="0" smtClean="0"/>
              <a:t>0 </a:t>
            </a:r>
          </a:p>
          <a:p>
            <a:r>
              <a:rPr lang="en-US" dirty="0"/>
              <a:t>One tractable integral form </a:t>
            </a:r>
            <a:r>
              <a:rPr lang="en-US" dirty="0" smtClean="0"/>
              <a:t>for H</a:t>
            </a:r>
            <a:r>
              <a:rPr lang="en-US" baseline="-25000" dirty="0" smtClean="0"/>
              <a:t>0</a:t>
            </a:r>
            <a:r>
              <a:rPr lang="en-US" dirty="0" smtClean="0"/>
              <a:t> was </a:t>
            </a:r>
            <a:r>
              <a:rPr lang="en-US" dirty="0"/>
              <a:t>linear Hamiltonians</a:t>
            </a:r>
          </a:p>
          <a:p>
            <a:r>
              <a:rPr lang="en-US" dirty="0"/>
              <a:t>Another is Gaussian </a:t>
            </a:r>
            <a:r>
              <a:rPr lang="en-US" dirty="0">
                <a:solidFill>
                  <a:srgbClr val="FF0000"/>
                </a:solidFill>
              </a:rPr>
              <a:t>H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dirty="0">
                <a:solidFill>
                  <a:srgbClr val="FF0000"/>
                </a:solidFill>
                <a:sym typeface="Symbol"/>
              </a:rPr>
              <a:t></a:t>
            </a:r>
            <a:r>
              <a:rPr lang="en-US" i="1" baseline="-25000" dirty="0">
                <a:solidFill>
                  <a:srgbClr val="FF0000"/>
                </a:solidFill>
              </a:rPr>
              <a:t>i=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baseline="30000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 (</a:t>
            </a:r>
            <a:r>
              <a:rPr lang="en-US" u="sng" dirty="0">
                <a:solidFill>
                  <a:srgbClr val="FF0000"/>
                </a:solidFill>
              </a:rPr>
              <a:t>X(</a:t>
            </a:r>
            <a:r>
              <a:rPr lang="en-US" i="1" dirty="0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)</a:t>
            </a:r>
            <a:r>
              <a:rPr lang="en-US" i="1" baseline="-25000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- </a:t>
            </a:r>
            <a:r>
              <a:rPr lang="en-US" u="sng" dirty="0">
                <a:solidFill>
                  <a:srgbClr val="FF0000"/>
                </a:solidFill>
                <a:sym typeface="Symbol"/>
              </a:rPr>
              <a:t></a:t>
            </a:r>
            <a:r>
              <a:rPr lang="en-US" u="sng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))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/ 2</a:t>
            </a:r>
            <a:r>
              <a:rPr lang="en-US" dirty="0"/>
              <a:t>	</a:t>
            </a:r>
          </a:p>
          <a:p>
            <a:r>
              <a:rPr lang="en-US" dirty="0"/>
              <a:t>Where </a:t>
            </a:r>
            <a:r>
              <a:rPr lang="en-US" u="sng" dirty="0"/>
              <a:t>X(</a:t>
            </a:r>
            <a:r>
              <a:rPr lang="en-US" i="1" dirty="0"/>
              <a:t>i</a:t>
            </a:r>
            <a:r>
              <a:rPr lang="en-US" dirty="0"/>
              <a:t>)</a:t>
            </a:r>
            <a:r>
              <a:rPr lang="en-US" i="1" baseline="-25000" dirty="0"/>
              <a:t> </a:t>
            </a:r>
            <a:r>
              <a:rPr lang="en-US" dirty="0"/>
              <a:t>are vectors to be determined as in formula for Multidimensional scaling</a:t>
            </a:r>
          </a:p>
          <a:p>
            <a:r>
              <a:rPr lang="en-US" dirty="0" smtClean="0"/>
              <a:t>The E step is minimize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  <a:sym typeface="Symbol"/>
              </a:rPr>
              <a:t> </a:t>
            </a:r>
            <a:r>
              <a:rPr lang="en-US" i="1" baseline="-25000" dirty="0" smtClean="0">
                <a:solidFill>
                  <a:srgbClr val="FF0000"/>
                </a:solidFill>
              </a:rPr>
              <a:t>i&lt; j=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i="1" baseline="30000" dirty="0" smtClean="0">
                <a:solidFill>
                  <a:srgbClr val="FF0000"/>
                </a:solidFill>
              </a:rPr>
              <a:t>n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weight(</a:t>
            </a:r>
            <a:r>
              <a:rPr lang="en-US" i="1" dirty="0" err="1" smtClean="0">
                <a:solidFill>
                  <a:srgbClr val="FF0000"/>
                </a:solidFill>
              </a:rPr>
              <a:t>i,j</a:t>
            </a:r>
            <a:r>
              <a:rPr lang="en-US" dirty="0" smtClean="0">
                <a:solidFill>
                  <a:srgbClr val="FF0000"/>
                </a:solidFill>
              </a:rPr>
              <a:t>) (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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i="1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i="1" dirty="0" smtClean="0">
                <a:solidFill>
                  <a:srgbClr val="FF0000"/>
                </a:solidFill>
              </a:rPr>
              <a:t>j</a:t>
            </a:r>
            <a:r>
              <a:rPr lang="en-US" dirty="0" smtClean="0">
                <a:solidFill>
                  <a:srgbClr val="FF0000"/>
                </a:solidFill>
              </a:rPr>
              <a:t>) – </a:t>
            </a:r>
            <a:r>
              <a:rPr lang="en-US" dirty="0" err="1" smtClean="0">
                <a:solidFill>
                  <a:srgbClr val="FF0000"/>
                </a:solidFill>
              </a:rPr>
              <a:t>constant.T</a:t>
            </a:r>
            <a:r>
              <a:rPr lang="en-US" dirty="0" smtClean="0">
                <a:solidFill>
                  <a:srgbClr val="FF0000"/>
                </a:solidFill>
              </a:rPr>
              <a:t> - (</a:t>
            </a:r>
            <a:r>
              <a:rPr lang="en-US" u="sng" dirty="0" smtClean="0">
                <a:solidFill>
                  <a:srgbClr val="FF0000"/>
                </a:solidFill>
                <a:sym typeface="Symbol"/>
              </a:rPr>
              <a:t></a:t>
            </a:r>
            <a:r>
              <a:rPr lang="en-US" u="sng" dirty="0" smtClean="0">
                <a:solidFill>
                  <a:srgbClr val="FF0000"/>
                </a:solidFill>
              </a:rPr>
              <a:t>(</a:t>
            </a:r>
            <a:r>
              <a:rPr lang="en-US" i="1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) - </a:t>
            </a:r>
            <a:r>
              <a:rPr lang="en-US" u="sng" dirty="0" smtClean="0">
                <a:solidFill>
                  <a:srgbClr val="FF0000"/>
                </a:solidFill>
                <a:sym typeface="Symbol"/>
              </a:rPr>
              <a:t></a:t>
            </a:r>
            <a:r>
              <a:rPr lang="en-US" u="sng" dirty="0" smtClean="0">
                <a:solidFill>
                  <a:srgbClr val="FF0000"/>
                </a:solidFill>
              </a:rPr>
              <a:t>(</a:t>
            </a:r>
            <a:r>
              <a:rPr lang="en-US" i="1" dirty="0" smtClean="0">
                <a:solidFill>
                  <a:srgbClr val="FF0000"/>
                </a:solidFill>
              </a:rPr>
              <a:t>j</a:t>
            </a:r>
            <a:r>
              <a:rPr lang="en-US" dirty="0" smtClean="0">
                <a:solidFill>
                  <a:srgbClr val="FF0000"/>
                </a:solidFill>
              </a:rPr>
              <a:t>))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)</a:t>
            </a:r>
            <a:r>
              <a:rPr lang="en-US" baseline="30000" dirty="0" smtClean="0">
                <a:solidFill>
                  <a:srgbClr val="FF0000"/>
                </a:solidFill>
              </a:rPr>
              <a:t>2 </a:t>
            </a:r>
          </a:p>
          <a:p>
            <a:r>
              <a:rPr lang="en-US" dirty="0" smtClean="0"/>
              <a:t>with solution </a:t>
            </a:r>
            <a:r>
              <a:rPr lang="en-US" u="sng" dirty="0" smtClean="0">
                <a:solidFill>
                  <a:srgbClr val="FF0000"/>
                </a:solidFill>
                <a:sym typeface="Symbol"/>
              </a:rPr>
              <a:t></a:t>
            </a:r>
            <a:r>
              <a:rPr lang="en-US" u="sng" dirty="0" smtClean="0">
                <a:solidFill>
                  <a:srgbClr val="FF0000"/>
                </a:solidFill>
              </a:rPr>
              <a:t>(</a:t>
            </a:r>
            <a:r>
              <a:rPr lang="en-US" i="1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smtClean="0"/>
              <a:t>= 0 at large Temperature </a:t>
            </a:r>
            <a:r>
              <a:rPr lang="en-US" dirty="0" smtClean="0">
                <a:solidFill>
                  <a:srgbClr val="FF0000"/>
                </a:solidFill>
              </a:rPr>
              <a:t>T</a:t>
            </a:r>
          </a:p>
          <a:p>
            <a:r>
              <a:rPr lang="en-US" dirty="0" smtClean="0"/>
              <a:t>Points pop out from origin as Temperature lowered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076899D-FFC3-4469-9655-B235E84A17F8}" type="slidenum">
              <a:rPr lang="en-US" sz="1000" kern="1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z="1000" kern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/>
          <a:lstStyle/>
          <a:p>
            <a:r>
              <a:rPr lang="en-US" dirty="0" smtClean="0"/>
              <a:t>Pairwise Clustering and MDS </a:t>
            </a:r>
            <a:br>
              <a:rPr lang="en-US" dirty="0" smtClean="0"/>
            </a:br>
            <a:r>
              <a:rPr lang="en-US" dirty="0" smtClean="0"/>
              <a:t>are O(N</a:t>
            </a:r>
            <a:r>
              <a:rPr lang="en-US" baseline="30000" dirty="0" smtClean="0"/>
              <a:t>2</a:t>
            </a:r>
            <a:r>
              <a:rPr lang="en-US" dirty="0" smtClean="0"/>
              <a:t>) Problems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4" y="1143000"/>
            <a:ext cx="8915400" cy="4525963"/>
          </a:xfrm>
        </p:spPr>
        <p:txBody>
          <a:bodyPr/>
          <a:lstStyle/>
          <a:p>
            <a:r>
              <a:rPr lang="en-US" dirty="0" smtClean="0"/>
              <a:t>100,000 sequences takes a few days on 768 cores 32 nodes Windows Cluster Tempest</a:t>
            </a:r>
          </a:p>
          <a:p>
            <a:r>
              <a:rPr lang="en-US" dirty="0" smtClean="0"/>
              <a:t>Could just run 680K on 6.8</a:t>
            </a:r>
            <a:r>
              <a:rPr lang="en-US" baseline="30000" dirty="0" smtClean="0"/>
              <a:t>2 </a:t>
            </a:r>
            <a:r>
              <a:rPr lang="en-US" dirty="0" smtClean="0"/>
              <a:t>larger machine but lets try to be “cleverer” and use hierarchical methods</a:t>
            </a:r>
          </a:p>
          <a:p>
            <a:r>
              <a:rPr lang="en-US" dirty="0" smtClean="0"/>
              <a:t>Start with 100K sample run fully </a:t>
            </a:r>
          </a:p>
          <a:p>
            <a:r>
              <a:rPr lang="en-US" dirty="0" smtClean="0"/>
              <a:t>Divide into “</a:t>
            </a:r>
            <a:r>
              <a:rPr lang="en-US" dirty="0" err="1" smtClean="0"/>
              <a:t>megaregions</a:t>
            </a:r>
            <a:r>
              <a:rPr lang="en-US" dirty="0" smtClean="0"/>
              <a:t>” using 3D projection</a:t>
            </a:r>
          </a:p>
          <a:p>
            <a:r>
              <a:rPr lang="en-US" dirty="0" smtClean="0"/>
              <a:t>Interpolate full sample into </a:t>
            </a:r>
            <a:r>
              <a:rPr lang="en-US" dirty="0" err="1" smtClean="0"/>
              <a:t>megaregions</a:t>
            </a:r>
            <a:r>
              <a:rPr lang="en-US" dirty="0" smtClean="0"/>
              <a:t> and analyze latter separately</a:t>
            </a:r>
          </a:p>
          <a:p>
            <a:r>
              <a:rPr lang="en-US" dirty="0"/>
              <a:t>See </a:t>
            </a:r>
            <a:r>
              <a:rPr lang="en-US" sz="2800" dirty="0">
                <a:hlinkClick r:id="rId2"/>
              </a:rPr>
              <a:t>http://</a:t>
            </a:r>
            <a:r>
              <a:rPr lang="en-US" sz="2800" dirty="0" smtClean="0">
                <a:hlinkClick r:id="rId2"/>
              </a:rPr>
              <a:t>salsahpc.org/millionseq/16SrRNA_index.html</a:t>
            </a:r>
            <a:r>
              <a:rPr lang="en-US" sz="2800" dirty="0" smtClean="0"/>
              <a:t> 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7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4099" name="Picture 3" descr="C:\Users\Geoffrey Fox\Desktop\Bh_tre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1" r="5803"/>
          <a:stretch/>
        </p:blipFill>
        <p:spPr bwMode="auto">
          <a:xfrm>
            <a:off x="1227117" y="-14014"/>
            <a:ext cx="7924800" cy="687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19791" y="29688"/>
            <a:ext cx="3220191" cy="1875312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Use Barnes Hut </a:t>
            </a:r>
            <a:r>
              <a:rPr lang="en-US" sz="2400" dirty="0" err="1" smtClean="0"/>
              <a:t>OctTree</a:t>
            </a:r>
            <a:r>
              <a:rPr lang="en-US" sz="2400" dirty="0" smtClean="0"/>
              <a:t> originally developed to make O(N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 astrophysics O(</a:t>
            </a:r>
            <a:r>
              <a:rPr lang="en-US" sz="2400" dirty="0" err="1" smtClean="0"/>
              <a:t>NlogN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611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122" name="Picture 2" descr="C:\Users\Geoffrey Fox\Desktop\Rc_haixu_100k_aft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7" t="8497" r="15760" b="7305"/>
          <a:stretch/>
        </p:blipFill>
        <p:spPr bwMode="auto">
          <a:xfrm>
            <a:off x="762000" y="990"/>
            <a:ext cx="8382000" cy="687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3276600" cy="1143000"/>
          </a:xfrm>
          <a:solidFill>
            <a:schemeClr val="bg1"/>
          </a:solidFill>
        </p:spPr>
        <p:txBody>
          <a:bodyPr/>
          <a:lstStyle/>
          <a:p>
            <a:r>
              <a:rPr lang="en-US" sz="2800" dirty="0" err="1" smtClean="0"/>
              <a:t>OctTree</a:t>
            </a:r>
            <a:r>
              <a:rPr lang="en-US" sz="2800" dirty="0" smtClean="0"/>
              <a:t> for 100K sample of Fungi</a:t>
            </a:r>
            <a:endParaRPr lang="en-US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4953000"/>
            <a:ext cx="2971800" cy="129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800" dirty="0" smtClean="0">
                <a:solidFill>
                  <a:prstClr val="black"/>
                </a:solidFill>
              </a:rPr>
              <a:t>We use </a:t>
            </a:r>
            <a:r>
              <a:rPr lang="en-US" sz="2800" dirty="0" err="1" smtClean="0">
                <a:solidFill>
                  <a:prstClr val="black"/>
                </a:solidFill>
              </a:rPr>
              <a:t>OctTree</a:t>
            </a:r>
            <a:r>
              <a:rPr lang="en-US" sz="2800" dirty="0" smtClean="0">
                <a:solidFill>
                  <a:prstClr val="black"/>
                </a:solidFill>
              </a:rPr>
              <a:t> for logarithmic interpolation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4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71"/>
            <a:ext cx="8229600" cy="850134"/>
          </a:xfrm>
        </p:spPr>
        <p:txBody>
          <a:bodyPr/>
          <a:lstStyle/>
          <a:p>
            <a:r>
              <a:rPr lang="en-US" dirty="0" smtClean="0"/>
              <a:t>440K Interpolated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7170" name="Picture 2" descr="C:\Users\Geoffrey Fox\Desktop\Talk\Haixu440KInterpolat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2534"/>
            <a:ext cx="9144000" cy="585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54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26334"/>
          </a:xfrm>
        </p:spPr>
        <p:txBody>
          <a:bodyPr/>
          <a:lstStyle/>
          <a:p>
            <a:r>
              <a:rPr lang="en-US" dirty="0" smtClean="0"/>
              <a:t>A large cluster in Region 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15714" name="Picture 2" descr="C:\Users\Geoffrey Fox\Desktop\haixu\HaixuPNG\HaixuPNG\HaixuMegaregion0Oct20-11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2534"/>
            <a:ext cx="9144000" cy="585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77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23" y="152400"/>
            <a:ext cx="8229600" cy="729335"/>
          </a:xfrm>
        </p:spPr>
        <p:txBody>
          <a:bodyPr/>
          <a:lstStyle/>
          <a:p>
            <a:r>
              <a:rPr lang="en-US" dirty="0" smtClean="0"/>
              <a:t>26 Clusters in Region 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16738" name="Picture 2" descr="C:\Users\Geoffrey Fox\Desktop\haixu\HaixuPNG\HaixuPNG\HaixuMegaregion4Oct20-11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77" y="1003973"/>
            <a:ext cx="9144000" cy="585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20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36391"/>
          </a:xfrm>
        </p:spPr>
        <p:txBody>
          <a:bodyPr/>
          <a:lstStyle/>
          <a:p>
            <a:r>
              <a:rPr lang="en-US" dirty="0" smtClean="0"/>
              <a:t>13  Clusters in Region 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17762" name="Picture 2" descr="C:\Users\Geoffrey Fox\Desktop\haixu\HaixuPNG\HaixuPNG\HaixuMegaregion6Oct20-11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2591"/>
            <a:ext cx="9144000" cy="584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39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75"/>
            <a:ext cx="8229600" cy="6858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610600" cy="4525963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Ken Rose</a:t>
            </a:r>
            <a:r>
              <a:rPr lang="en-US" sz="2400" dirty="0"/>
              <a:t>, Deterministic Annealing for Clustering, Compression, Classification, Regression, and Related Optimization Problems. Proceedings of the IEEE, 1998. 86: p. 2210--2239</a:t>
            </a:r>
            <a:r>
              <a:rPr lang="en-US" sz="2400" dirty="0" smtClean="0"/>
              <a:t>.</a:t>
            </a:r>
          </a:p>
          <a:p>
            <a:pPr lvl="1"/>
            <a:r>
              <a:rPr lang="en-US" sz="2000" dirty="0" smtClean="0"/>
              <a:t>References earlier papers including his </a:t>
            </a:r>
            <a:r>
              <a:rPr lang="en-US" sz="2000" dirty="0"/>
              <a:t>Caltech </a:t>
            </a:r>
            <a:r>
              <a:rPr lang="en-US" sz="2000" dirty="0" smtClean="0"/>
              <a:t>Elec. Eng. PhD 1990</a:t>
            </a:r>
            <a:endParaRPr lang="en-US" sz="2000" dirty="0"/>
          </a:p>
          <a:p>
            <a:r>
              <a:rPr lang="en-US" sz="2400" dirty="0"/>
              <a:t>T Hofmann, JM </a:t>
            </a:r>
            <a:r>
              <a:rPr lang="en-US" sz="2400" dirty="0" err="1"/>
              <a:t>Buhmann</a:t>
            </a:r>
            <a:r>
              <a:rPr lang="en-US" sz="2400" dirty="0"/>
              <a:t>, “Pairwise data clustering by deterministic annealing”, IEEE Transactions on Pattern Analysis and Machine Intelligence 19, pp1-13 1997.</a:t>
            </a:r>
          </a:p>
          <a:p>
            <a:r>
              <a:rPr lang="en-US" sz="2400" dirty="0" err="1"/>
              <a:t>Hansjörg</a:t>
            </a:r>
            <a:r>
              <a:rPr lang="en-US" sz="2400" dirty="0"/>
              <a:t> </a:t>
            </a:r>
            <a:r>
              <a:rPr lang="en-US" sz="2400" dirty="0" err="1"/>
              <a:t>Klock</a:t>
            </a:r>
            <a:r>
              <a:rPr lang="en-US" sz="2400" dirty="0"/>
              <a:t> and Joachim M. </a:t>
            </a:r>
            <a:r>
              <a:rPr lang="en-US" sz="2400" dirty="0" err="1"/>
              <a:t>Buhmann</a:t>
            </a:r>
            <a:r>
              <a:rPr lang="en-US" sz="2400" dirty="0"/>
              <a:t>, “Data visualization by multidimensional scaling: a deterministic annealing approach”, Pattern Recognition, Volume 33, Issue 4, April 2000, Pages 651-669.</a:t>
            </a:r>
          </a:p>
          <a:p>
            <a:r>
              <a:rPr lang="en-US" sz="2000" dirty="0" smtClean="0"/>
              <a:t>Review </a:t>
            </a:r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grids.ucs.indiana.edu/ptliupages/publications/pdac24g-fox.pdf</a:t>
            </a:r>
            <a:endParaRPr lang="en-US" sz="2000" dirty="0" smtClean="0"/>
          </a:p>
          <a:p>
            <a:r>
              <a:rPr lang="en-US" sz="2000" dirty="0" smtClean="0"/>
              <a:t>Recent algorithm work by </a:t>
            </a:r>
            <a:r>
              <a:rPr lang="en-US" sz="2000" dirty="0">
                <a:solidFill>
                  <a:srgbClr val="FF0000"/>
                </a:solidFill>
              </a:rPr>
              <a:t>Seung-Hee </a:t>
            </a:r>
            <a:r>
              <a:rPr lang="en-US" sz="2000" dirty="0" smtClean="0">
                <a:solidFill>
                  <a:srgbClr val="FF0000"/>
                </a:solidFill>
              </a:rPr>
              <a:t>Bae, </a:t>
            </a:r>
            <a:r>
              <a:rPr lang="en-US" sz="2000" dirty="0">
                <a:solidFill>
                  <a:srgbClr val="FF0000"/>
                </a:solidFill>
              </a:rPr>
              <a:t>Jong </a:t>
            </a:r>
            <a:r>
              <a:rPr lang="en-US" sz="2000" dirty="0" err="1">
                <a:solidFill>
                  <a:srgbClr val="FF0000"/>
                </a:solidFill>
              </a:rPr>
              <a:t>Youl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Choi </a:t>
            </a:r>
            <a:r>
              <a:rPr lang="en-US" sz="2000" dirty="0" smtClean="0"/>
              <a:t>(Indiana CS PhD’s)</a:t>
            </a:r>
          </a:p>
          <a:p>
            <a:r>
              <a:rPr lang="en-US" sz="1800" dirty="0" smtClean="0">
                <a:hlinkClick r:id="rId3"/>
              </a:rPr>
              <a:t>http</a:t>
            </a:r>
            <a:r>
              <a:rPr lang="en-US" sz="1800" dirty="0">
                <a:hlinkClick r:id="rId3"/>
              </a:rPr>
              <a:t>://</a:t>
            </a:r>
            <a:r>
              <a:rPr lang="en-US" sz="1800" dirty="0" smtClean="0">
                <a:hlinkClick r:id="rId3"/>
              </a:rPr>
              <a:t>grids.ucs.indiana.edu/ptliupages/publications/CetraroWriteupJune11-09.pdf</a:t>
            </a:r>
            <a:r>
              <a:rPr lang="en-US" sz="1800" dirty="0" smtClean="0"/>
              <a:t> </a:t>
            </a:r>
            <a:endParaRPr lang="en-US" sz="1800" dirty="0"/>
          </a:p>
          <a:p>
            <a:r>
              <a:rPr lang="en-US" sz="1800" dirty="0">
                <a:hlinkClick r:id="rId4"/>
              </a:rPr>
              <a:t>http://grids.ucs.indiana.edu/ptliupages/publications/hpdc2010_submission_57.pdf</a:t>
            </a:r>
            <a:endParaRPr lang="en-US" sz="18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0325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026" name="Picture 2" descr="C:\Users\Geoffrey Fox\Desktop\Talk\cigar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73"/>
          <a:stretch/>
        </p:blipFill>
        <p:spPr bwMode="auto">
          <a:xfrm>
            <a:off x="11875" y="0"/>
            <a:ext cx="91647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" y="609600"/>
            <a:ext cx="3645726" cy="1446550"/>
          </a:xfr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Understanding </a:t>
            </a:r>
            <a:br>
              <a:rPr lang="en-US" dirty="0" smtClean="0"/>
            </a:br>
            <a:r>
              <a:rPr lang="en-US" dirty="0" smtClean="0"/>
              <a:t>the Octopi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73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8734" y="152400"/>
            <a:ext cx="4180466" cy="57150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The octopi are globular clusters distorted by length dependence of dissimilarity measure</a:t>
            </a:r>
          </a:p>
          <a:p>
            <a:r>
              <a:rPr lang="en-US" dirty="0" smtClean="0"/>
              <a:t>Sequences are 200 to 500 base pairs long</a:t>
            </a:r>
          </a:p>
          <a:p>
            <a:r>
              <a:rPr lang="en-US" dirty="0" smtClean="0"/>
              <a:t>We </a:t>
            </a:r>
            <a:r>
              <a:rPr lang="en-US" b="1" dirty="0" smtClean="0"/>
              <a:t>restarted</a:t>
            </a:r>
            <a:r>
              <a:rPr lang="en-US" dirty="0" smtClean="0"/>
              <a:t> project using local (SWG) not global (NW) alignment</a:t>
            </a:r>
            <a:endParaRPr lang="en-US" dirty="0"/>
          </a:p>
        </p:txBody>
      </p:sp>
      <p:pic>
        <p:nvPicPr>
          <p:cNvPr id="2050" name="Picture 2" descr="C:\Users\Geoffrey Fox\Desktop\Talk\along-cig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13" y="0"/>
            <a:ext cx="46765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69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46" y="20782"/>
            <a:ext cx="9110353" cy="10668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Note mapped (Euclidean 3D shown as red) and abstract dissimilarity (blue) are very similar</a:t>
            </a:r>
            <a:endParaRPr lang="en-US" dirty="0"/>
          </a:p>
        </p:txBody>
      </p:sp>
      <p:pic>
        <p:nvPicPr>
          <p:cNvPr id="3074" name="Picture 2" descr="C:\Users\Geoffrey Fox\Desktop\Talk\table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" y="1193217"/>
            <a:ext cx="9131808" cy="569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51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8229600" cy="639762"/>
          </a:xfrm>
        </p:spPr>
        <p:txBody>
          <a:bodyPr/>
          <a:lstStyle/>
          <a:p>
            <a:r>
              <a:rPr lang="en-US" dirty="0" smtClean="0"/>
              <a:t>Quality of DA versus EM MDS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33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0" y="914400"/>
            <a:ext cx="9196958" cy="5262265"/>
            <a:chOff x="0" y="914400"/>
            <a:chExt cx="9196958" cy="5262265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41" b="10529"/>
            <a:stretch/>
          </p:blipFill>
          <p:spPr bwMode="auto">
            <a:xfrm>
              <a:off x="0" y="914400"/>
              <a:ext cx="9196958" cy="4722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219200" y="5715000"/>
              <a:ext cx="68070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Map to 2D        100K Metagenomics             Map to 3D</a:t>
              </a:r>
              <a:endParaRPr lang="en-US" sz="24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7514" y="977146"/>
              <a:ext cx="2012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Normalized STRESS</a:t>
              </a:r>
              <a:endParaRPr lang="en-US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248400" y="1600200"/>
              <a:ext cx="122950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Variation</a:t>
              </a:r>
            </a:p>
            <a:p>
              <a:r>
                <a:rPr lang="en-US" dirty="0" smtClean="0"/>
                <a:t>in different</a:t>
              </a:r>
            </a:p>
            <a:p>
              <a:r>
                <a:rPr lang="en-US" dirty="0" smtClean="0"/>
                <a:t>runs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3411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r>
              <a:rPr lang="en-US" dirty="0" smtClean="0"/>
              <a:t>Run Time </a:t>
            </a:r>
            <a:r>
              <a:rPr lang="en-US" dirty="0"/>
              <a:t>of DA versus EM MDS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34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0" y="1066800"/>
            <a:ext cx="9155361" cy="5262265"/>
            <a:chOff x="0" y="762000"/>
            <a:chExt cx="9155361" cy="5262265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47" t="4377" r="4616" b="13538"/>
            <a:stretch/>
          </p:blipFill>
          <p:spPr bwMode="auto">
            <a:xfrm>
              <a:off x="55301" y="1085164"/>
              <a:ext cx="9100060" cy="43250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0" y="762000"/>
              <a:ext cx="10534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Run time</a:t>
              </a:r>
            </a:p>
            <a:p>
              <a:r>
                <a:rPr lang="en-US" b="1" dirty="0" err="1" smtClean="0"/>
                <a:t>secs</a:t>
              </a:r>
              <a:endParaRPr lang="en-US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01803" y="5562600"/>
              <a:ext cx="68070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Map to 2D        100K Metagenomics             Map to 3D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827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 smtClean="0"/>
              <a:t>GTM with DA (DA-GTM)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57600"/>
            <a:ext cx="8686800" cy="3063875"/>
          </a:xfrm>
        </p:spPr>
        <p:txBody>
          <a:bodyPr>
            <a:normAutofit/>
          </a:bodyPr>
          <a:lstStyle/>
          <a:p>
            <a:r>
              <a:rPr lang="en-US" dirty="0" smtClean="0"/>
              <a:t>GTM is </a:t>
            </a:r>
            <a:r>
              <a:rPr lang="en-US" dirty="0"/>
              <a:t>a</a:t>
            </a:r>
            <a:r>
              <a:rPr lang="en-US" dirty="0" smtClean="0"/>
              <a:t>n algorithm for dimension reduction </a:t>
            </a:r>
          </a:p>
          <a:p>
            <a:pPr lvl="1"/>
            <a:r>
              <a:rPr lang="en-US" dirty="0" smtClean="0"/>
              <a:t>Find optimal K latent variables in Latent Space </a:t>
            </a:r>
          </a:p>
          <a:p>
            <a:pPr lvl="1"/>
            <a:r>
              <a:rPr lang="en-US" i="1" dirty="0" smtClean="0"/>
              <a:t>f</a:t>
            </a:r>
            <a:r>
              <a:rPr lang="en-US" dirty="0" smtClean="0"/>
              <a:t> is a non-linear mapping function</a:t>
            </a:r>
          </a:p>
          <a:p>
            <a:pPr lvl="1"/>
            <a:r>
              <a:rPr lang="en-US" dirty="0" smtClean="0"/>
              <a:t>Traditional algorithm use EM for model fitting</a:t>
            </a:r>
          </a:p>
          <a:p>
            <a:r>
              <a:rPr lang="en-US" dirty="0" smtClean="0"/>
              <a:t>DA optimization can improve the fitting process</a:t>
            </a:r>
          </a:p>
          <a:p>
            <a:pPr lvl="1"/>
            <a:endParaRPr lang="en-US" dirty="0" smtClean="0"/>
          </a:p>
        </p:txBody>
      </p:sp>
      <p:pic>
        <p:nvPicPr>
          <p:cNvPr id="4" name="Picture 3" descr="overview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685800"/>
            <a:ext cx="5943600" cy="2763841"/>
          </a:xfrm>
          <a:prstGeom prst="rect">
            <a:avLst/>
          </a:prstGeom>
        </p:spPr>
      </p:pic>
      <p:grpSp>
        <p:nvGrpSpPr>
          <p:cNvPr id="7" name="Group 9"/>
          <p:cNvGrpSpPr/>
          <p:nvPr/>
        </p:nvGrpSpPr>
        <p:grpSpPr>
          <a:xfrm>
            <a:off x="7239000" y="2789299"/>
            <a:ext cx="1749865" cy="646331"/>
            <a:chOff x="7165535" y="2983468"/>
            <a:chExt cx="1749865" cy="646331"/>
          </a:xfrm>
        </p:grpSpPr>
        <p:sp>
          <p:nvSpPr>
            <p:cNvPr id="5" name="TextBox 4"/>
            <p:cNvSpPr txBox="1"/>
            <p:nvPr/>
          </p:nvSpPr>
          <p:spPr>
            <a:xfrm>
              <a:off x="7391400" y="2983468"/>
              <a:ext cx="1524000" cy="646331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K latent points</a:t>
              </a:r>
            </a:p>
            <a:p>
              <a:r>
                <a:rPr lang="en-US" dirty="0" smtClean="0"/>
                <a:t>N data points</a:t>
              </a:r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7165535" y="3082216"/>
              <a:ext cx="228600" cy="228600"/>
            </a:xfrm>
            <a:prstGeom prst="ellipse">
              <a:avLst/>
            </a:prstGeom>
            <a:solidFill>
              <a:srgbClr val="D3002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7165535" y="3352800"/>
              <a:ext cx="228600" cy="228600"/>
            </a:xfrm>
            <a:prstGeom prst="ellipse">
              <a:avLst/>
            </a:prstGeom>
            <a:solidFill>
              <a:srgbClr val="3100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1828799"/>
            <a:ext cx="1752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Map to Grid (like SOM)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8559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il2d_pca.pdf"/>
          <p:cNvPicPr>
            <a:picLocks noChangeAspect="1"/>
          </p:cNvPicPr>
          <p:nvPr/>
        </p:nvPicPr>
        <p:blipFill>
          <a:blip r:embed="rId3"/>
          <a:srcRect l="5868" t="4082" b="7352"/>
          <a:stretch>
            <a:fillRect/>
          </a:stretch>
        </p:blipFill>
        <p:spPr>
          <a:xfrm>
            <a:off x="228600" y="3505200"/>
            <a:ext cx="3514711" cy="3306879"/>
          </a:xfrm>
          <a:prstGeom prst="rect">
            <a:avLst/>
          </a:prstGeom>
        </p:spPr>
      </p:pic>
      <p:pic>
        <p:nvPicPr>
          <p:cNvPr id="5" name="Picture 4" descr="oil2d_da_auto.pdf"/>
          <p:cNvPicPr>
            <a:picLocks noChangeAspect="1"/>
          </p:cNvPicPr>
          <p:nvPr/>
        </p:nvPicPr>
        <p:blipFill>
          <a:blip r:embed="rId4"/>
          <a:srcRect l="7329" t="9156" r="2723" b="5219"/>
          <a:stretch>
            <a:fillRect/>
          </a:stretch>
        </p:blipFill>
        <p:spPr>
          <a:xfrm>
            <a:off x="3852504" y="3525296"/>
            <a:ext cx="3460158" cy="32938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Advantages of GTM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2362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Computational complexity is </a:t>
            </a:r>
            <a:r>
              <a:rPr lang="en-US" i="1" dirty="0" smtClean="0"/>
              <a:t>O</a:t>
            </a:r>
            <a:r>
              <a:rPr lang="en-US" dirty="0" smtClean="0"/>
              <a:t>(KN), where </a:t>
            </a:r>
          </a:p>
          <a:p>
            <a:pPr lvl="1"/>
            <a:r>
              <a:rPr lang="en-US" dirty="0" smtClean="0"/>
              <a:t>N is the number of data points </a:t>
            </a:r>
          </a:p>
          <a:p>
            <a:pPr lvl="1"/>
            <a:r>
              <a:rPr lang="en-US" dirty="0" smtClean="0"/>
              <a:t>K is the number of latent variables or </a:t>
            </a:r>
            <a:r>
              <a:rPr lang="en-US" i="1" dirty="0" smtClean="0"/>
              <a:t>clusters</a:t>
            </a:r>
            <a:r>
              <a:rPr lang="en-US" dirty="0" smtClean="0"/>
              <a:t>. K &lt;&lt; N </a:t>
            </a:r>
          </a:p>
          <a:p>
            <a:r>
              <a:rPr lang="en-US" dirty="0" smtClean="0"/>
              <a:t>Efficient, compared with MDS which is </a:t>
            </a:r>
            <a:r>
              <a:rPr lang="en-US" i="1" dirty="0" smtClean="0"/>
              <a:t>O</a:t>
            </a:r>
            <a:r>
              <a:rPr lang="en-US" dirty="0" smtClean="0"/>
              <a:t>(N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r>
              <a:rPr lang="en-US" dirty="0" smtClean="0"/>
              <a:t>Produce more separable map (right) than PCA (left)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3415518"/>
            <a:ext cx="10668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PCA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89446" y="3390126"/>
            <a:ext cx="10668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GTM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319522" y="3657600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Oil flow data</a:t>
            </a:r>
          </a:p>
          <a:p>
            <a:r>
              <a:rPr lang="en-US" dirty="0" smtClean="0"/>
              <a:t>1000 points</a:t>
            </a:r>
          </a:p>
          <a:p>
            <a:r>
              <a:rPr lang="en-US" dirty="0" smtClean="0"/>
              <a:t>12 Dimensions</a:t>
            </a:r>
          </a:p>
          <a:p>
            <a:r>
              <a:rPr lang="en-US" dirty="0" smtClean="0"/>
              <a:t>3 Clusters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56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Free Energy for DA-GTM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57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Free Energy 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D : expected distortion</a:t>
            </a:r>
          </a:p>
          <a:p>
            <a:pPr lvl="1"/>
            <a:r>
              <a:rPr lang="en-US" dirty="0" smtClean="0"/>
              <a:t>H : Shannon entropy</a:t>
            </a:r>
          </a:p>
          <a:p>
            <a:pPr lvl="1"/>
            <a:r>
              <a:rPr lang="en-US" dirty="0" smtClean="0"/>
              <a:t>T : computational temperature</a:t>
            </a:r>
          </a:p>
          <a:p>
            <a:pPr lvl="1"/>
            <a:r>
              <a:rPr lang="en-US" dirty="0" smtClean="0"/>
              <a:t>Z</a:t>
            </a:r>
            <a:r>
              <a:rPr lang="en-US" baseline="-25000" dirty="0" smtClean="0"/>
              <a:t>n</a:t>
            </a:r>
            <a:r>
              <a:rPr lang="en-US" dirty="0" smtClean="0"/>
              <a:t> : partitioning function</a:t>
            </a:r>
          </a:p>
          <a:p>
            <a:r>
              <a:rPr lang="en-US" dirty="0" smtClean="0"/>
              <a:t>Partition Function for GTM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349500"/>
            <a:ext cx="2628900" cy="31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828800"/>
            <a:ext cx="2971800" cy="1333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5158990"/>
            <a:ext cx="3556000" cy="10894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5311390"/>
            <a:ext cx="4070350" cy="87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14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600199" y="2743200"/>
            <a:ext cx="3124200" cy="182880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DA-GTM vs. EM-GTM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800598" y="2743200"/>
            <a:ext cx="4158441" cy="182880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429" y="2959100"/>
            <a:ext cx="3950970" cy="774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0408" y="2959100"/>
            <a:ext cx="2767791" cy="76765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54072" y="2743200"/>
            <a:ext cx="1269927" cy="182880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Objective</a:t>
            </a:r>
            <a:br>
              <a:rPr lang="en-US" sz="1600" dirty="0" smtClean="0"/>
            </a:br>
            <a:r>
              <a:rPr lang="en-US" sz="1600" dirty="0" smtClean="0"/>
              <a:t>Function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1600201" y="1524000"/>
            <a:ext cx="3124200" cy="4572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EM-GTM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4800598" y="1524000"/>
            <a:ext cx="4158441" cy="4572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DA-GTM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1600201" y="2057400"/>
            <a:ext cx="3124200" cy="60960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Maximize log-likelihood </a:t>
            </a:r>
            <a:r>
              <a:rPr lang="en-US" sz="2000" i="1" dirty="0" smtClean="0"/>
              <a:t>L</a:t>
            </a:r>
            <a:endParaRPr lang="en-US" sz="2000" i="1" dirty="0"/>
          </a:p>
        </p:txBody>
      </p:sp>
      <p:sp>
        <p:nvSpPr>
          <p:cNvPr id="16" name="Rectangle 15"/>
          <p:cNvSpPr/>
          <p:nvPr/>
        </p:nvSpPr>
        <p:spPr>
          <a:xfrm>
            <a:off x="4800600" y="2057400"/>
            <a:ext cx="4158441" cy="60960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Minimize free energy </a:t>
            </a:r>
            <a:r>
              <a:rPr lang="en-US" sz="2000" i="1" dirty="0" smtClean="0"/>
              <a:t>F</a:t>
            </a:r>
            <a:endParaRPr lang="en-US" sz="2000" i="1" dirty="0"/>
          </a:p>
        </p:txBody>
      </p:sp>
      <p:sp>
        <p:nvSpPr>
          <p:cNvPr id="19" name="Rectangle 18"/>
          <p:cNvSpPr/>
          <p:nvPr/>
        </p:nvSpPr>
        <p:spPr>
          <a:xfrm>
            <a:off x="254074" y="2057400"/>
            <a:ext cx="1269927" cy="60960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Optimization</a:t>
            </a:r>
            <a:endParaRPr lang="en-US" sz="1600" dirty="0"/>
          </a:p>
        </p:txBody>
      </p:sp>
      <p:sp>
        <p:nvSpPr>
          <p:cNvPr id="30" name="Rectangle 29"/>
          <p:cNvSpPr/>
          <p:nvPr/>
        </p:nvSpPr>
        <p:spPr>
          <a:xfrm>
            <a:off x="1600200" y="4648200"/>
            <a:ext cx="3124200" cy="170815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74320" indent="-274320">
              <a:buFont typeface="Wingdings" charset="2"/>
              <a:buChar char="§"/>
            </a:pPr>
            <a:r>
              <a:rPr lang="en-US" sz="2000" dirty="0" smtClean="0"/>
              <a:t>Very sensitive</a:t>
            </a:r>
          </a:p>
          <a:p>
            <a:pPr marL="274320" indent="-274320">
              <a:buFont typeface="Wingdings" charset="2"/>
              <a:buChar char="§"/>
            </a:pPr>
            <a:r>
              <a:rPr lang="en-US" sz="2000" dirty="0" smtClean="0"/>
              <a:t>Trapped in local optima</a:t>
            </a:r>
          </a:p>
          <a:p>
            <a:pPr marL="274320" indent="-274320">
              <a:buFont typeface="Wingdings" charset="2"/>
              <a:buChar char="§"/>
            </a:pPr>
            <a:r>
              <a:rPr lang="en-US" sz="2000" dirty="0" smtClean="0"/>
              <a:t>Faster</a:t>
            </a:r>
          </a:p>
          <a:p>
            <a:pPr marL="274320" indent="-274320">
              <a:buFont typeface="Wingdings" charset="2"/>
              <a:buChar char="§"/>
            </a:pPr>
            <a:r>
              <a:rPr lang="en-US" sz="2000" dirty="0" smtClean="0"/>
              <a:t>Large deviation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800600" y="4648200"/>
            <a:ext cx="4158441" cy="170815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74320" lvl="0" indent="-274320">
              <a:buFont typeface="Wingdings" charset="2"/>
              <a:buChar char="§"/>
            </a:pPr>
            <a:r>
              <a:rPr lang="en-US" sz="2000" dirty="0" smtClean="0"/>
              <a:t>Less sensitive to an initial condition</a:t>
            </a:r>
          </a:p>
          <a:p>
            <a:pPr marL="274320" lvl="0" indent="-274320">
              <a:buFont typeface="Wingdings" charset="2"/>
              <a:buChar char="§"/>
            </a:pPr>
            <a:r>
              <a:rPr lang="en-US" sz="2000" dirty="0" smtClean="0"/>
              <a:t>Find global optimum</a:t>
            </a:r>
          </a:p>
          <a:p>
            <a:pPr marL="274320" lvl="0" indent="-274320">
              <a:buFont typeface="Wingdings" charset="2"/>
              <a:buChar char="§"/>
            </a:pPr>
            <a:r>
              <a:rPr lang="en-US" sz="2000" dirty="0" smtClean="0"/>
              <a:t>Require more computational time</a:t>
            </a:r>
          </a:p>
          <a:p>
            <a:pPr marL="274320" lvl="0" indent="-274320">
              <a:buFont typeface="Wingdings" charset="2"/>
              <a:buChar char="§"/>
            </a:pPr>
            <a:r>
              <a:rPr lang="en-US" sz="2000" dirty="0" smtClean="0"/>
              <a:t>Smaller standard deviation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54074" y="4648200"/>
            <a:ext cx="1269927" cy="170815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Pros &amp; Cons</a:t>
            </a:r>
            <a:endParaRPr lang="en-US" sz="1600" dirty="0"/>
          </a:p>
        </p:txBody>
      </p:sp>
      <p:sp>
        <p:nvSpPr>
          <p:cNvPr id="33" name="Rectangle 32"/>
          <p:cNvSpPr/>
          <p:nvPr/>
        </p:nvSpPr>
        <p:spPr>
          <a:xfrm>
            <a:off x="1600201" y="3886200"/>
            <a:ext cx="7358842" cy="685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74320" indent="-274320" algn="ctr"/>
            <a:r>
              <a:rPr lang="en-US" sz="2000" dirty="0" smtClean="0">
                <a:solidFill>
                  <a:srgbClr val="F30032"/>
                </a:solidFill>
              </a:rPr>
              <a:t>When </a:t>
            </a:r>
            <a:r>
              <a:rPr lang="en-US" sz="2000" i="1" dirty="0" smtClean="0">
                <a:solidFill>
                  <a:srgbClr val="F30032"/>
                </a:solidFill>
              </a:rPr>
              <a:t>T</a:t>
            </a:r>
            <a:r>
              <a:rPr lang="en-US" sz="2000" dirty="0" smtClean="0">
                <a:solidFill>
                  <a:srgbClr val="F30032"/>
                </a:solidFill>
              </a:rPr>
              <a:t> = 1, </a:t>
            </a:r>
            <a:r>
              <a:rPr lang="en-US" sz="2000" i="1" dirty="0" smtClean="0">
                <a:solidFill>
                  <a:srgbClr val="F30032"/>
                </a:solidFill>
              </a:rPr>
              <a:t>L</a:t>
            </a:r>
            <a:r>
              <a:rPr lang="en-US" sz="2000" dirty="0" smtClean="0">
                <a:solidFill>
                  <a:srgbClr val="F30032"/>
                </a:solidFill>
              </a:rPr>
              <a:t> = -</a:t>
            </a:r>
            <a:r>
              <a:rPr lang="en-US" sz="2000" i="1" dirty="0" smtClean="0">
                <a:solidFill>
                  <a:srgbClr val="F30032"/>
                </a:solidFill>
              </a:rPr>
              <a:t>F</a:t>
            </a:r>
            <a:r>
              <a:rPr lang="en-US" sz="2000" dirty="0" smtClean="0">
                <a:solidFill>
                  <a:srgbClr val="F30032"/>
                </a:solidFill>
              </a:rPr>
              <a:t>.</a:t>
            </a:r>
            <a:endParaRPr lang="en-US" sz="2000" i="1" dirty="0">
              <a:solidFill>
                <a:srgbClr val="F30032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38</a:t>
            </a:fld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Equation" r:id="rId5" imgW="114300" imgH="165100" progId="Equation.3">
                  <p:embed/>
                </p:oleObj>
              </mc:Choice>
              <mc:Fallback>
                <p:oleObj name="Equation" r:id="rId5" imgW="1143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320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DA-GTM Result</a:t>
            </a:r>
            <a:endParaRPr lang="en-US" dirty="0"/>
          </a:p>
        </p:txBody>
      </p:sp>
      <p:pic>
        <p:nvPicPr>
          <p:cNvPr id="4" name="Content Placeholder 3" descr="fig_schedule.pdf"/>
          <p:cNvPicPr>
            <a:picLocks noChangeAspect="1"/>
          </p:cNvPicPr>
          <p:nvPr/>
        </p:nvPicPr>
        <p:blipFill>
          <a:blip r:embed="rId2"/>
          <a:srcRect l="-14880" r="-14880"/>
          <a:stretch>
            <a:fillRect/>
          </a:stretch>
        </p:blipFill>
        <p:spPr>
          <a:xfrm>
            <a:off x="228600" y="1050925"/>
            <a:ext cx="8691883" cy="573087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86177" y="1752600"/>
            <a:ext cx="71422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5700FF"/>
                </a:solidFill>
              </a:rPr>
              <a:t>511</a:t>
            </a:r>
            <a:endParaRPr lang="en-US" sz="2400" dirty="0">
              <a:solidFill>
                <a:srgbClr val="57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3800" y="4692134"/>
            <a:ext cx="1224283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α</a:t>
            </a:r>
            <a:r>
              <a:rPr lang="en-US" dirty="0" smtClean="0"/>
              <a:t> = 0.99)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30914" y="6269744"/>
            <a:ext cx="1752600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(1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c</a:t>
            </a:r>
            <a:r>
              <a:rPr lang="en-US" dirty="0" smtClean="0"/>
              <a:t> = 4.64)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231147" y="1577360"/>
            <a:ext cx="4114798" cy="1588"/>
          </a:xfrm>
          <a:prstGeom prst="line">
            <a:avLst/>
          </a:prstGeom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14800" y="1066800"/>
            <a:ext cx="71422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5700FF"/>
                </a:solidFill>
              </a:rPr>
              <a:t>496</a:t>
            </a:r>
            <a:endParaRPr lang="en-US" sz="2400" dirty="0">
              <a:solidFill>
                <a:srgbClr val="57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6976" y="1138535"/>
            <a:ext cx="71422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5700FF"/>
                </a:solidFill>
              </a:rPr>
              <a:t>466</a:t>
            </a:r>
            <a:endParaRPr lang="en-US" sz="2400" dirty="0">
              <a:solidFill>
                <a:srgbClr val="57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0401" y="1567934"/>
            <a:ext cx="71422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5700FF"/>
                </a:solidFill>
              </a:rPr>
              <a:t>427</a:t>
            </a:r>
            <a:endParaRPr lang="en-US" sz="2400" dirty="0">
              <a:solidFill>
                <a:srgbClr val="57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38717" y="4396760"/>
            <a:ext cx="1224283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α</a:t>
            </a:r>
            <a:r>
              <a:rPr lang="en-US" dirty="0" smtClean="0"/>
              <a:t> = 0.95)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53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"/>
            <a:ext cx="8229600" cy="1143000"/>
          </a:xfrm>
        </p:spPr>
        <p:txBody>
          <a:bodyPr/>
          <a:lstStyle/>
          <a:p>
            <a:r>
              <a:rPr lang="en-US" b="1" dirty="0" smtClean="0"/>
              <a:t>Some Goals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067800" cy="384568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We are building a library of parallel data mining tools that have best known (to me) robustness and performance characteristics</a:t>
            </a:r>
          </a:p>
          <a:p>
            <a:pPr lvl="1"/>
            <a:r>
              <a:rPr lang="en-US" dirty="0" smtClean="0"/>
              <a:t>Big data needs super algorithms?</a:t>
            </a:r>
          </a:p>
          <a:p>
            <a:r>
              <a:rPr lang="en-US" dirty="0" smtClean="0"/>
              <a:t>A lot of statistics tools (e.g. in R) are not the best algorithm and not always well parallelized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Deterministic </a:t>
            </a:r>
            <a:r>
              <a:rPr lang="en-US" sz="3200" dirty="0">
                <a:solidFill>
                  <a:srgbClr val="FF0000"/>
                </a:solidFill>
              </a:rPr>
              <a:t>annealing (DA)  </a:t>
            </a:r>
            <a:r>
              <a:rPr lang="en-US" sz="3200" dirty="0"/>
              <a:t>is one of better approaches to </a:t>
            </a:r>
            <a:r>
              <a:rPr lang="en-US" sz="3200" dirty="0" smtClean="0"/>
              <a:t>optimization</a:t>
            </a:r>
          </a:p>
          <a:p>
            <a:pPr lvl="1"/>
            <a:r>
              <a:rPr lang="en-US" sz="2800" dirty="0" smtClean="0"/>
              <a:t>Tends to remove </a:t>
            </a:r>
            <a:r>
              <a:rPr lang="en-US" sz="2800" dirty="0"/>
              <a:t>local </a:t>
            </a:r>
            <a:r>
              <a:rPr lang="en-US" sz="2800" dirty="0" smtClean="0"/>
              <a:t>optima</a:t>
            </a:r>
          </a:p>
          <a:p>
            <a:pPr lvl="1"/>
            <a:r>
              <a:rPr lang="en-US" dirty="0" smtClean="0"/>
              <a:t>Addresses overfitting</a:t>
            </a:r>
          </a:p>
          <a:p>
            <a:pPr lvl="1"/>
            <a:r>
              <a:rPr lang="en-US" dirty="0" smtClean="0"/>
              <a:t>Faster than simulated annealing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505742"/>
            <a:ext cx="6042942" cy="212365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/>
              <a:t>Return to my heritage (physics) with an approach I called </a:t>
            </a:r>
            <a:r>
              <a:rPr lang="en-US" sz="2200" dirty="0">
                <a:solidFill>
                  <a:srgbClr val="FF0000"/>
                </a:solidFill>
              </a:rPr>
              <a:t>Physical Computation </a:t>
            </a:r>
            <a:r>
              <a:rPr lang="en-US" sz="2200" dirty="0"/>
              <a:t>(23 years ago) </a:t>
            </a:r>
            <a:r>
              <a:rPr lang="en-US" sz="2200" dirty="0" smtClean="0"/>
              <a:t>-- methods </a:t>
            </a:r>
            <a:r>
              <a:rPr lang="en-US" sz="2200" dirty="0"/>
              <a:t>based on analogies to </a:t>
            </a:r>
            <a:r>
              <a:rPr lang="en-US" sz="2200" dirty="0" smtClean="0"/>
              <a:t>nature</a:t>
            </a:r>
            <a:endParaRPr lang="en-US" sz="22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/>
              <a:t>Physics systems find true lowest energy state if you </a:t>
            </a:r>
            <a:r>
              <a:rPr lang="en-US" sz="2200" dirty="0" smtClean="0"/>
              <a:t>anneal i.e</a:t>
            </a:r>
            <a:r>
              <a:rPr lang="en-US" sz="2200" dirty="0"/>
              <a:t>. you equilibrate at each temperature as you cool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942" y="3148191"/>
            <a:ext cx="3085818" cy="367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34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 smtClean="0"/>
              <a:t>Data Mining Projects using GTM</a:t>
            </a:r>
            <a:endParaRPr lang="en-US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25" y="1114961"/>
            <a:ext cx="3914225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76200" y="4620161"/>
            <a:ext cx="39142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i="1" dirty="0" err="1" smtClean="0">
                <a:latin typeface="Calibri" pitchFamily="34" charset="0"/>
              </a:rPr>
              <a:t>PubChem</a:t>
            </a:r>
            <a:r>
              <a:rPr lang="en-US" sz="1600" b="1" i="1" dirty="0" smtClean="0">
                <a:latin typeface="Calibri" pitchFamily="34" charset="0"/>
              </a:rPr>
              <a:t> data with CTD visualization </a:t>
            </a:r>
            <a:br>
              <a:rPr lang="en-US" sz="1600" b="1" i="1" dirty="0" smtClean="0">
                <a:latin typeface="Calibri" pitchFamily="34" charset="0"/>
              </a:rPr>
            </a:br>
            <a:r>
              <a:rPr lang="en-US" sz="1600" dirty="0" smtClean="0">
                <a:latin typeface="Calibri" pitchFamily="34" charset="0"/>
              </a:rPr>
              <a:t>About 930,000 chemical compounds are visualized in a 3D space, annotated by the related genes in Comparative </a:t>
            </a:r>
            <a:r>
              <a:rPr lang="en-US" sz="1600" dirty="0" err="1" smtClean="0">
                <a:latin typeface="Calibri" pitchFamily="34" charset="0"/>
              </a:rPr>
              <a:t>Toxicogenomics</a:t>
            </a:r>
            <a:r>
              <a:rPr lang="en-US" sz="1600" dirty="0" smtClean="0">
                <a:latin typeface="Calibri" pitchFamily="34" charset="0"/>
              </a:rPr>
              <a:t> Database (CTD)</a:t>
            </a:r>
            <a:endParaRPr lang="en-US" sz="1600" dirty="0">
              <a:latin typeface="Calibri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5600" y="3850738"/>
            <a:ext cx="2692400" cy="269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6908800" y="3846610"/>
            <a:ext cx="2235200" cy="2800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i="1" dirty="0" smtClean="0">
                <a:latin typeface="Calibri" pitchFamily="34" charset="0"/>
              </a:rPr>
              <a:t>Chemical compounds reported in literatures</a:t>
            </a:r>
          </a:p>
          <a:p>
            <a:r>
              <a:rPr lang="en-US" sz="1600" dirty="0" smtClean="0">
                <a:latin typeface="Calibri" pitchFamily="34" charset="0"/>
              </a:rPr>
              <a:t>Visualized 234,000 chemical compounds which may be related with a set of 5 genes of interest (ABCB1, CHRNB2, DRD2, ESR1, and F2) based on the dataset collected from major journal literatures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5600" y="1143000"/>
            <a:ext cx="303152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7247920" y="1009234"/>
            <a:ext cx="1896080" cy="2800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i="1" dirty="0" smtClean="0">
                <a:latin typeface="Calibri" pitchFamily="34" charset="0"/>
              </a:rPr>
              <a:t>Visualizing 215 solvents by GTM-Interpolation</a:t>
            </a:r>
          </a:p>
          <a:p>
            <a:r>
              <a:rPr lang="en-US" sz="1600" dirty="0" smtClean="0">
                <a:latin typeface="Calibri" pitchFamily="34" charset="0"/>
              </a:rPr>
              <a:t>215 solvents (colored and labeled) are embedded with 100,000 chemical compounds (colored in grey) in </a:t>
            </a:r>
            <a:r>
              <a:rPr lang="en-US" sz="1600" dirty="0" err="1" smtClean="0">
                <a:latin typeface="Calibri" pitchFamily="34" charset="0"/>
              </a:rPr>
              <a:t>PubChem</a:t>
            </a:r>
            <a:r>
              <a:rPr lang="en-US" sz="1600" dirty="0" smtClean="0">
                <a:latin typeface="Calibri" pitchFamily="34" charset="0"/>
              </a:rPr>
              <a:t> database 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2F0F68C-E4B4-0944-B06C-4EB1693564AD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1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US" dirty="0" smtClean="0"/>
              <a:t>Probabilistic Latent Semantic Analysis (PLSA)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86000"/>
          </a:xfrm>
        </p:spPr>
        <p:txBody>
          <a:bodyPr>
            <a:normAutofit/>
          </a:bodyPr>
          <a:lstStyle/>
          <a:p>
            <a:r>
              <a:rPr lang="en-US" dirty="0" smtClean="0"/>
              <a:t>Topic model (or latent model)</a:t>
            </a:r>
          </a:p>
          <a:p>
            <a:pPr lvl="1"/>
            <a:r>
              <a:rPr lang="en-US" dirty="0" smtClean="0"/>
              <a:t>Assume generative K topics (document generator)</a:t>
            </a:r>
          </a:p>
          <a:p>
            <a:pPr lvl="1"/>
            <a:r>
              <a:rPr lang="en-US" dirty="0" smtClean="0"/>
              <a:t>Each document is a mixture of K topics</a:t>
            </a:r>
          </a:p>
          <a:p>
            <a:pPr lvl="1"/>
            <a:r>
              <a:rPr lang="en-US" dirty="0" smtClean="0"/>
              <a:t>The original proposal used EM for model fitting</a:t>
            </a:r>
          </a:p>
        </p:txBody>
      </p:sp>
      <p:cxnSp>
        <p:nvCxnSpPr>
          <p:cNvPr id="18" name="Straight Arrow Connector 17"/>
          <p:cNvCxnSpPr>
            <a:stCxn id="4" idx="2"/>
            <a:endCxn id="7" idx="0"/>
          </p:cNvCxnSpPr>
          <p:nvPr/>
        </p:nvCxnSpPr>
        <p:spPr>
          <a:xfrm flipH="1">
            <a:off x="2019300" y="4572000"/>
            <a:ext cx="533400" cy="1371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2"/>
            <a:endCxn id="7" idx="0"/>
          </p:cNvCxnSpPr>
          <p:nvPr/>
        </p:nvCxnSpPr>
        <p:spPr>
          <a:xfrm flipH="1">
            <a:off x="2019300" y="4572000"/>
            <a:ext cx="4953000" cy="1371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2" idx="2"/>
            <a:endCxn id="7" idx="0"/>
          </p:cNvCxnSpPr>
          <p:nvPr/>
        </p:nvCxnSpPr>
        <p:spPr>
          <a:xfrm flipH="1">
            <a:off x="2019300" y="4572000"/>
            <a:ext cx="2286000" cy="1371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4" idx="2"/>
            <a:endCxn id="8" idx="0"/>
          </p:cNvCxnSpPr>
          <p:nvPr/>
        </p:nvCxnSpPr>
        <p:spPr>
          <a:xfrm>
            <a:off x="2552700" y="4572000"/>
            <a:ext cx="1066800" cy="1371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6" idx="2"/>
            <a:endCxn id="8" idx="0"/>
          </p:cNvCxnSpPr>
          <p:nvPr/>
        </p:nvCxnSpPr>
        <p:spPr>
          <a:xfrm flipH="1">
            <a:off x="3619500" y="4572000"/>
            <a:ext cx="3352800" cy="1371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2" idx="2"/>
            <a:endCxn id="8" idx="0"/>
          </p:cNvCxnSpPr>
          <p:nvPr/>
        </p:nvCxnSpPr>
        <p:spPr>
          <a:xfrm flipH="1">
            <a:off x="3619500" y="4572000"/>
            <a:ext cx="685800" cy="1371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4" idx="2"/>
            <a:endCxn id="9" idx="0"/>
          </p:cNvCxnSpPr>
          <p:nvPr/>
        </p:nvCxnSpPr>
        <p:spPr>
          <a:xfrm>
            <a:off x="2552700" y="4572000"/>
            <a:ext cx="4419600" cy="137160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6" idx="2"/>
            <a:endCxn id="9" idx="0"/>
          </p:cNvCxnSpPr>
          <p:nvPr/>
        </p:nvCxnSpPr>
        <p:spPr>
          <a:xfrm>
            <a:off x="6972300" y="4572000"/>
            <a:ext cx="0" cy="137160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2" idx="2"/>
            <a:endCxn id="9" idx="0"/>
          </p:cNvCxnSpPr>
          <p:nvPr/>
        </p:nvCxnSpPr>
        <p:spPr>
          <a:xfrm>
            <a:off x="4305300" y="4572000"/>
            <a:ext cx="2667000" cy="137160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371600" y="5943600"/>
            <a:ext cx="12954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 1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971800" y="5943600"/>
            <a:ext cx="12954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 2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324600" y="5943600"/>
            <a:ext cx="1295400" cy="609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 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05000" y="3962400"/>
            <a:ext cx="1295400" cy="609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Topic 1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324600" y="3962400"/>
            <a:ext cx="1295400" cy="609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Topic K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657600" y="3962400"/>
            <a:ext cx="1295400" cy="609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Topic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7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"/>
            <a:ext cx="8229600" cy="1143000"/>
          </a:xfrm>
        </p:spPr>
        <p:txBody>
          <a:bodyPr anchor="t"/>
          <a:lstStyle/>
          <a:p>
            <a:r>
              <a:rPr lang="en-US" dirty="0" smtClean="0"/>
              <a:t>DA-Mixture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" y="914400"/>
            <a:ext cx="9113520" cy="5486400"/>
          </a:xfrm>
        </p:spPr>
        <p:txBody>
          <a:bodyPr/>
          <a:lstStyle/>
          <a:p>
            <a:r>
              <a:rPr lang="en-US" sz="2800" dirty="0" smtClean="0"/>
              <a:t>Mixture models take general form</a:t>
            </a:r>
            <a:br>
              <a:rPr lang="en-US" sz="28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H = - </a:t>
            </a:r>
            <a:r>
              <a:rPr lang="en-US" sz="2800" dirty="0" smtClean="0">
                <a:solidFill>
                  <a:srgbClr val="FF0000"/>
                </a:solidFill>
                <a:sym typeface="Symbol"/>
              </a:rPr>
              <a:t></a:t>
            </a:r>
            <a:r>
              <a:rPr lang="en-US" sz="2800" i="1" baseline="-25000" dirty="0" smtClean="0">
                <a:solidFill>
                  <a:srgbClr val="FF0000"/>
                </a:solidFill>
              </a:rPr>
              <a:t>n</a:t>
            </a:r>
            <a:r>
              <a:rPr lang="en-US" sz="2800" baseline="-25000" dirty="0" smtClean="0">
                <a:solidFill>
                  <a:srgbClr val="FF0000"/>
                </a:solidFill>
              </a:rPr>
              <a:t>=1</a:t>
            </a:r>
            <a:r>
              <a:rPr lang="en-US" sz="2800" baseline="30000" dirty="0" smtClean="0">
                <a:solidFill>
                  <a:srgbClr val="FF0000"/>
                </a:solidFill>
              </a:rPr>
              <a:t>N  </a:t>
            </a:r>
            <a:r>
              <a:rPr lang="en-US" sz="2800" dirty="0" smtClean="0">
                <a:solidFill>
                  <a:srgbClr val="FF0000"/>
                </a:solidFill>
                <a:sym typeface="Symbol"/>
              </a:rPr>
              <a:t></a:t>
            </a:r>
            <a:r>
              <a:rPr lang="en-US" sz="2800" i="1" baseline="-25000" dirty="0">
                <a:solidFill>
                  <a:srgbClr val="FF0000"/>
                </a:solidFill>
              </a:rPr>
              <a:t>k</a:t>
            </a:r>
            <a:r>
              <a:rPr lang="en-US" sz="2800" baseline="-25000" dirty="0">
                <a:solidFill>
                  <a:srgbClr val="FF0000"/>
                </a:solidFill>
              </a:rPr>
              <a:t>=1</a:t>
            </a:r>
            <a:r>
              <a:rPr lang="en-US" sz="2800" baseline="30000" dirty="0">
                <a:solidFill>
                  <a:srgbClr val="FF0000"/>
                </a:solidFill>
              </a:rPr>
              <a:t>K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M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n</a:t>
            </a:r>
            <a:r>
              <a:rPr lang="en-US" sz="2800" dirty="0" smtClean="0">
                <a:solidFill>
                  <a:srgbClr val="FF0000"/>
                </a:solidFill>
              </a:rPr>
              <a:t>(k</a:t>
            </a:r>
            <a:r>
              <a:rPr lang="en-US" sz="2800" dirty="0" smtClean="0">
                <a:solidFill>
                  <a:srgbClr val="FF0000"/>
                </a:solidFill>
              </a:rPr>
              <a:t>) </a:t>
            </a:r>
            <a:r>
              <a:rPr lang="en-US" sz="2800" dirty="0" err="1" smtClean="0">
                <a:solidFill>
                  <a:srgbClr val="FF0000"/>
                </a:solidFill>
              </a:rPr>
              <a:t>ln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L(</a:t>
            </a:r>
            <a:r>
              <a:rPr lang="en-US" sz="2800" dirty="0" err="1" smtClean="0">
                <a:solidFill>
                  <a:srgbClr val="FF0000"/>
                </a:solidFill>
              </a:rPr>
              <a:t>n|k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>
                <a:sym typeface="Symbol"/>
              </a:rPr>
              <a:t></a:t>
            </a:r>
            <a:r>
              <a:rPr lang="en-US" sz="2800" i="1" baseline="-25000" dirty="0"/>
              <a:t>k</a:t>
            </a:r>
            <a:r>
              <a:rPr lang="en-US" sz="2800" baseline="-25000" dirty="0"/>
              <a:t>=1</a:t>
            </a:r>
            <a:r>
              <a:rPr lang="en-US" sz="2800" baseline="30000" dirty="0"/>
              <a:t>K</a:t>
            </a:r>
            <a:r>
              <a:rPr lang="en-US" sz="2800" dirty="0"/>
              <a:t> </a:t>
            </a:r>
            <a:r>
              <a:rPr lang="en-US" sz="2800" dirty="0" err="1" smtClean="0"/>
              <a:t>M</a:t>
            </a:r>
            <a:r>
              <a:rPr lang="en-US" sz="2800" baseline="-25000" dirty="0" err="1" smtClean="0"/>
              <a:t>n</a:t>
            </a:r>
            <a:r>
              <a:rPr lang="en-US" sz="2800" dirty="0" smtClean="0"/>
              <a:t>(k</a:t>
            </a:r>
            <a:r>
              <a:rPr lang="en-US" sz="2800" dirty="0" smtClean="0"/>
              <a:t>) = 1 for each </a:t>
            </a:r>
            <a:r>
              <a:rPr lang="en-US" sz="2800" dirty="0" smtClean="0"/>
              <a:t>n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n </a:t>
            </a:r>
            <a:r>
              <a:rPr lang="en-US" sz="2800" dirty="0" smtClean="0"/>
              <a:t>runs over things being decomposed (documents in this case)</a:t>
            </a:r>
            <a:br>
              <a:rPr lang="en-US" sz="2800" dirty="0" smtClean="0"/>
            </a:br>
            <a:r>
              <a:rPr lang="en-US" sz="2800" dirty="0" smtClean="0"/>
              <a:t>k runs over component things– </a:t>
            </a:r>
            <a:r>
              <a:rPr lang="en-US" sz="2400" dirty="0" smtClean="0"/>
              <a:t>Grid points for GTM, Gaussians for Gaussian mixtures, topics for PLSA</a:t>
            </a:r>
          </a:p>
          <a:p>
            <a:r>
              <a:rPr lang="en-US" sz="2800" dirty="0" smtClean="0"/>
              <a:t>Anneal on “spins</a:t>
            </a:r>
            <a:r>
              <a:rPr lang="en-US" sz="2800" dirty="0"/>
              <a:t>” </a:t>
            </a:r>
            <a:r>
              <a:rPr lang="en-US" sz="2800" dirty="0" err="1" smtClean="0"/>
              <a:t>M</a:t>
            </a:r>
            <a:r>
              <a:rPr lang="en-US" sz="2800" baseline="-25000" dirty="0" err="1" smtClean="0"/>
              <a:t>n</a:t>
            </a:r>
            <a:r>
              <a:rPr lang="en-US" sz="2800" dirty="0" smtClean="0"/>
              <a:t>(k</a:t>
            </a:r>
            <a:r>
              <a:rPr lang="en-US" sz="2800" dirty="0"/>
              <a:t>) </a:t>
            </a:r>
            <a:r>
              <a:rPr lang="en-US" sz="2800" dirty="0" smtClean="0"/>
              <a:t>so H is linear and do not need another Hamiltonian as H = H</a:t>
            </a:r>
            <a:r>
              <a:rPr lang="en-US" sz="2800" baseline="-25000" dirty="0" smtClean="0"/>
              <a:t>0</a:t>
            </a:r>
          </a:p>
          <a:p>
            <a:r>
              <a:rPr lang="en-US" sz="2800" dirty="0" smtClean="0"/>
              <a:t>Note </a:t>
            </a:r>
            <a:r>
              <a:rPr lang="en-US" sz="2800" dirty="0" smtClean="0"/>
              <a:t>L(</a:t>
            </a:r>
            <a:r>
              <a:rPr lang="en-US" sz="2800" dirty="0" err="1" smtClean="0"/>
              <a:t>n|k</a:t>
            </a:r>
            <a:r>
              <a:rPr lang="en-US" sz="2800" dirty="0" smtClean="0"/>
              <a:t>) is function of “interesting” parameters and these are found as in non annealed case by a separate optimization in the M step</a:t>
            </a:r>
          </a:p>
        </p:txBody>
      </p:sp>
    </p:spTree>
    <p:extLst>
      <p:ext uri="{BB962C8B-B14F-4D97-AF65-F5344CB8AC3E}">
        <p14:creationId xmlns:p14="http://schemas.microsoft.com/office/powerpoint/2010/main" val="357839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600199" y="2362200"/>
            <a:ext cx="3124200" cy="106680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 vs. DA-{GTM, PLSA}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800598" y="2362200"/>
            <a:ext cx="4158441" cy="106680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429" y="2578100"/>
            <a:ext cx="3950970" cy="774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0408" y="2578100"/>
            <a:ext cx="2767791" cy="76765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54073" y="2362200"/>
            <a:ext cx="584127" cy="281940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1600" b="1" dirty="0" smtClean="0"/>
              <a:t>Objective</a:t>
            </a:r>
            <a:br>
              <a:rPr lang="en-US" sz="1600" b="1" dirty="0" smtClean="0"/>
            </a:br>
            <a:r>
              <a:rPr lang="en-US" sz="1600" b="1" dirty="0" smtClean="0"/>
              <a:t>Functions</a:t>
            </a:r>
            <a:endParaRPr lang="en-US" sz="1600" b="1" dirty="0"/>
          </a:p>
        </p:txBody>
      </p:sp>
      <p:sp>
        <p:nvSpPr>
          <p:cNvPr id="13" name="Rectangle 12"/>
          <p:cNvSpPr/>
          <p:nvPr/>
        </p:nvSpPr>
        <p:spPr>
          <a:xfrm>
            <a:off x="1600201" y="1295400"/>
            <a:ext cx="3124200" cy="4572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EM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4800598" y="1295400"/>
            <a:ext cx="4158441" cy="4572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DA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1600201" y="1828800"/>
            <a:ext cx="3124200" cy="45720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Maximize log-likelihood </a:t>
            </a:r>
            <a:r>
              <a:rPr lang="en-US" sz="2000" i="1" dirty="0" smtClean="0"/>
              <a:t>L</a:t>
            </a:r>
            <a:endParaRPr lang="en-US" sz="2000" i="1" dirty="0"/>
          </a:p>
        </p:txBody>
      </p:sp>
      <p:sp>
        <p:nvSpPr>
          <p:cNvPr id="16" name="Rectangle 15"/>
          <p:cNvSpPr/>
          <p:nvPr/>
        </p:nvSpPr>
        <p:spPr>
          <a:xfrm>
            <a:off x="4800600" y="1828800"/>
            <a:ext cx="4158441" cy="45720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Minimize free energy </a:t>
            </a:r>
            <a:r>
              <a:rPr lang="en-US" sz="2000" i="1" dirty="0" smtClean="0"/>
              <a:t>F</a:t>
            </a:r>
            <a:endParaRPr lang="en-US" sz="2000" i="1" dirty="0"/>
          </a:p>
        </p:txBody>
      </p:sp>
      <p:sp>
        <p:nvSpPr>
          <p:cNvPr id="19" name="Rectangle 18"/>
          <p:cNvSpPr/>
          <p:nvPr/>
        </p:nvSpPr>
        <p:spPr>
          <a:xfrm>
            <a:off x="254074" y="1828800"/>
            <a:ext cx="1269927" cy="45720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Optimization</a:t>
            </a:r>
            <a:endParaRPr lang="en-US" sz="1600" dirty="0"/>
          </a:p>
        </p:txBody>
      </p:sp>
      <p:sp>
        <p:nvSpPr>
          <p:cNvPr id="30" name="Rectangle 29"/>
          <p:cNvSpPr/>
          <p:nvPr/>
        </p:nvSpPr>
        <p:spPr>
          <a:xfrm>
            <a:off x="1600200" y="5257800"/>
            <a:ext cx="3124200" cy="132715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74320" indent="-274320">
              <a:buFont typeface="Wingdings" charset="2"/>
              <a:buChar char="§"/>
            </a:pPr>
            <a:r>
              <a:rPr lang="en-US" sz="2000" dirty="0" smtClean="0"/>
              <a:t>Very sensitive</a:t>
            </a:r>
          </a:p>
          <a:p>
            <a:pPr marL="274320" indent="-274320">
              <a:buFont typeface="Wingdings" charset="2"/>
              <a:buChar char="§"/>
            </a:pPr>
            <a:r>
              <a:rPr lang="en-US" sz="2000" dirty="0" smtClean="0"/>
              <a:t>Trapped in local optima</a:t>
            </a:r>
          </a:p>
          <a:p>
            <a:pPr marL="274320" indent="-274320">
              <a:buFont typeface="Wingdings" charset="2"/>
              <a:buChar char="§"/>
            </a:pPr>
            <a:r>
              <a:rPr lang="en-US" sz="2000" dirty="0" smtClean="0"/>
              <a:t>Faster</a:t>
            </a:r>
          </a:p>
          <a:p>
            <a:pPr marL="274320" indent="-274320">
              <a:buFont typeface="Wingdings" charset="2"/>
              <a:buChar char="§"/>
            </a:pPr>
            <a:r>
              <a:rPr lang="en-US" sz="2000" dirty="0" smtClean="0"/>
              <a:t>Large deviation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800600" y="5257800"/>
            <a:ext cx="4158441" cy="132715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74320" lvl="0" indent="-274320">
              <a:buFont typeface="Wingdings" charset="2"/>
              <a:buChar char="§"/>
            </a:pPr>
            <a:r>
              <a:rPr lang="en-US" sz="2000" dirty="0" smtClean="0"/>
              <a:t>Less sensitive to an initial condition</a:t>
            </a:r>
          </a:p>
          <a:p>
            <a:pPr marL="274320" lvl="0" indent="-274320">
              <a:buFont typeface="Wingdings" charset="2"/>
              <a:buChar char="§"/>
            </a:pPr>
            <a:r>
              <a:rPr lang="en-US" sz="2000" dirty="0" smtClean="0"/>
              <a:t>Find global optimum</a:t>
            </a:r>
          </a:p>
          <a:p>
            <a:pPr marL="274320" lvl="0" indent="-274320">
              <a:buFont typeface="Wingdings" charset="2"/>
              <a:buChar char="§"/>
            </a:pPr>
            <a:r>
              <a:rPr lang="en-US" sz="2000" dirty="0" smtClean="0"/>
              <a:t>Require more computational time</a:t>
            </a:r>
          </a:p>
          <a:p>
            <a:pPr marL="274320" lvl="0" indent="-274320">
              <a:buFont typeface="Wingdings" charset="2"/>
              <a:buChar char="§"/>
            </a:pPr>
            <a:r>
              <a:rPr lang="en-US" sz="2000" smtClean="0"/>
              <a:t>Small deviation</a:t>
            </a:r>
            <a:endParaRPr lang="en-US" sz="2000" dirty="0" smtClean="0"/>
          </a:p>
        </p:txBody>
      </p:sp>
      <p:sp>
        <p:nvSpPr>
          <p:cNvPr id="32" name="Rectangle 31"/>
          <p:cNvSpPr/>
          <p:nvPr/>
        </p:nvSpPr>
        <p:spPr>
          <a:xfrm>
            <a:off x="254074" y="5257800"/>
            <a:ext cx="1269927" cy="132715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Pros &amp; Cons</a:t>
            </a:r>
            <a:endParaRPr lang="en-US" sz="1600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600201" y="3429000"/>
            <a:ext cx="3124200" cy="106680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800600" y="3429000"/>
            <a:ext cx="4158441" cy="106680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600201" y="4495800"/>
            <a:ext cx="7358842" cy="685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74320" indent="-274320" algn="ctr"/>
            <a:r>
              <a:rPr lang="en-US" sz="2000" dirty="0" smtClean="0">
                <a:solidFill>
                  <a:srgbClr val="F30032"/>
                </a:solidFill>
              </a:rPr>
              <a:t>Note: When </a:t>
            </a:r>
            <a:r>
              <a:rPr lang="en-US" sz="2000" i="1" dirty="0" smtClean="0">
                <a:solidFill>
                  <a:srgbClr val="F30032"/>
                </a:solidFill>
              </a:rPr>
              <a:t>T</a:t>
            </a:r>
            <a:r>
              <a:rPr lang="en-US" sz="2000" dirty="0" smtClean="0">
                <a:solidFill>
                  <a:srgbClr val="F30032"/>
                </a:solidFill>
              </a:rPr>
              <a:t> = 1, </a:t>
            </a:r>
            <a:r>
              <a:rPr lang="en-US" sz="2000" i="1" dirty="0" smtClean="0">
                <a:solidFill>
                  <a:srgbClr val="F30032"/>
                </a:solidFill>
              </a:rPr>
              <a:t>L</a:t>
            </a:r>
            <a:r>
              <a:rPr lang="en-US" sz="2000" dirty="0" smtClean="0">
                <a:solidFill>
                  <a:srgbClr val="F30032"/>
                </a:solidFill>
              </a:rPr>
              <a:t> = -</a:t>
            </a:r>
            <a:r>
              <a:rPr lang="en-US" sz="2000" i="1" dirty="0" smtClean="0">
                <a:solidFill>
                  <a:srgbClr val="F30032"/>
                </a:solidFill>
              </a:rPr>
              <a:t>F. </a:t>
            </a:r>
            <a:br>
              <a:rPr lang="en-US" sz="2000" i="1" dirty="0" smtClean="0">
                <a:solidFill>
                  <a:srgbClr val="F30032"/>
                </a:solidFill>
              </a:rPr>
            </a:br>
            <a:r>
              <a:rPr lang="en-US" sz="2000" i="1" dirty="0" smtClean="0">
                <a:solidFill>
                  <a:srgbClr val="F30032"/>
                </a:solidFill>
              </a:rPr>
              <a:t>This </a:t>
            </a:r>
            <a:r>
              <a:rPr lang="en-US" sz="2000" dirty="0" smtClean="0">
                <a:solidFill>
                  <a:srgbClr val="F30032"/>
                </a:solidFill>
              </a:rPr>
              <a:t>implies EM can be treated as a special case in DA</a:t>
            </a:r>
            <a:endParaRPr lang="en-US" sz="2000" i="1" dirty="0">
              <a:solidFill>
                <a:srgbClr val="F30032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38200" y="2362200"/>
            <a:ext cx="685800" cy="106680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GTM</a:t>
            </a:r>
            <a:endParaRPr lang="en-US" sz="1600" dirty="0"/>
          </a:p>
        </p:txBody>
      </p:sp>
      <p:sp>
        <p:nvSpPr>
          <p:cNvPr id="26" name="Rectangle 25"/>
          <p:cNvSpPr/>
          <p:nvPr/>
        </p:nvSpPr>
        <p:spPr>
          <a:xfrm>
            <a:off x="838200" y="3429000"/>
            <a:ext cx="685800" cy="106680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PLSA</a:t>
            </a:r>
            <a:endParaRPr lang="en-US" sz="1600" dirty="0"/>
          </a:p>
        </p:txBody>
      </p:sp>
      <p:sp>
        <p:nvSpPr>
          <p:cNvPr id="27" name="Rectangle 26"/>
          <p:cNvSpPr/>
          <p:nvPr/>
        </p:nvSpPr>
        <p:spPr>
          <a:xfrm>
            <a:off x="838200" y="4495800"/>
            <a:ext cx="685800" cy="68580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535680"/>
            <a:ext cx="4038600" cy="80772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622221"/>
            <a:ext cx="3048000" cy="72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96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DA-PLSA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9067800" cy="4525963"/>
          </a:xfrm>
        </p:spPr>
        <p:txBody>
          <a:bodyPr/>
          <a:lstStyle/>
          <a:p>
            <a:r>
              <a:rPr lang="en-US" dirty="0"/>
              <a:t>DA is good at both of the following:</a:t>
            </a:r>
          </a:p>
          <a:p>
            <a:pPr lvl="1"/>
            <a:r>
              <a:rPr lang="en-US" dirty="0"/>
              <a:t>To improve model fitting quality compared to EM</a:t>
            </a:r>
          </a:p>
          <a:p>
            <a:pPr lvl="1"/>
            <a:r>
              <a:rPr lang="en-US" dirty="0"/>
              <a:t>To avoid over-fitting and hence increase predicting power (generalization)</a:t>
            </a:r>
          </a:p>
          <a:p>
            <a:pPr lvl="2"/>
            <a:r>
              <a:rPr lang="en-US" dirty="0"/>
              <a:t>Find better relaxed model than EM by stopping T &gt; 1</a:t>
            </a:r>
          </a:p>
          <a:p>
            <a:pPr lvl="2"/>
            <a:r>
              <a:rPr lang="en-US" dirty="0"/>
              <a:t>Note Tempered-EM, proposed by Hofmann (the original author of PLSA) is similar to DA but annealing is done in reversed way</a:t>
            </a:r>
          </a:p>
          <a:p>
            <a:r>
              <a:rPr lang="en-US" dirty="0" smtClean="0"/>
              <a:t>LDA uses prior distribution to get effects similar to annealed smoothing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91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95300" y="152400"/>
            <a:ext cx="8229600" cy="639762"/>
          </a:xfrm>
        </p:spPr>
        <p:txBody>
          <a:bodyPr/>
          <a:lstStyle/>
          <a:p>
            <a:r>
              <a:rPr lang="en-US" dirty="0" smtClean="0"/>
              <a:t>An example of DA-PLSA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5230684"/>
              </p:ext>
            </p:extLst>
          </p:nvPr>
        </p:nvGraphicFramePr>
        <p:xfrm>
          <a:off x="228600" y="1066800"/>
          <a:ext cx="8782050" cy="458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Document" r:id="rId4" imgW="6083300" imgH="3175000" progId="Word.Document.12">
                  <p:embed/>
                </p:oleObj>
              </mc:Choice>
              <mc:Fallback>
                <p:oleObj name="Document" r:id="rId4" imgW="6083300" imgH="3175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" y="1066800"/>
                        <a:ext cx="8782050" cy="4583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5358665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Top 10 </a:t>
            </a:r>
            <a:r>
              <a:rPr lang="en-US" sz="2400" dirty="0" smtClean="0"/>
              <a:t>popular words of </a:t>
            </a:r>
            <a:r>
              <a:rPr lang="en-US" sz="2400" dirty="0"/>
              <a:t>the AP news dataset for 30 topics. Processed by </a:t>
            </a:r>
            <a:r>
              <a:rPr lang="en-US" sz="2400" dirty="0" smtClean="0"/>
              <a:t>DA-PLSI </a:t>
            </a:r>
            <a:r>
              <a:rPr lang="en-US" sz="2400" dirty="0"/>
              <a:t>and </a:t>
            </a:r>
            <a:r>
              <a:rPr lang="en-US" sz="2400" dirty="0" smtClean="0"/>
              <a:t>showing </a:t>
            </a:r>
            <a:r>
              <a:rPr lang="en-US" sz="2400" dirty="0"/>
              <a:t>only 5 topics among 30 topics </a:t>
            </a:r>
          </a:p>
        </p:txBody>
      </p:sp>
    </p:spTree>
    <p:extLst>
      <p:ext uri="{BB962C8B-B14F-4D97-AF65-F5344CB8AC3E}">
        <p14:creationId xmlns:p14="http://schemas.microsoft.com/office/powerpoint/2010/main" val="317069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LSA_totalperplexit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85800"/>
            <a:ext cx="5715000" cy="5562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432" y="0"/>
            <a:ext cx="8229600" cy="457200"/>
          </a:xfrm>
        </p:spPr>
        <p:txBody>
          <a:bodyPr anchor="t"/>
          <a:lstStyle/>
          <a:p>
            <a:r>
              <a:rPr lang="en-US" dirty="0" smtClean="0"/>
              <a:t>Annealing in DA-PLSA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82697" y="3048000"/>
            <a:ext cx="26375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Annealing  progresses from </a:t>
            </a:r>
            <a:r>
              <a:rPr lang="en-US" sz="2400" i="1" dirty="0" smtClean="0"/>
              <a:t>high</a:t>
            </a:r>
            <a:r>
              <a:rPr lang="en-US" sz="2400" dirty="0" smtClean="0"/>
              <a:t> temp to </a:t>
            </a:r>
            <a:r>
              <a:rPr lang="en-US" sz="2400" i="1" dirty="0" smtClean="0"/>
              <a:t>low</a:t>
            </a:r>
            <a:r>
              <a:rPr lang="en-US" sz="2400" dirty="0" smtClean="0"/>
              <a:t> temp</a:t>
            </a:r>
            <a:endParaRPr lang="en-US" sz="24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6629400" y="5257800"/>
            <a:ext cx="2438400" cy="685800"/>
          </a:xfrm>
          <a:prstGeom prst="wedgeRoundRectCallout">
            <a:avLst>
              <a:gd name="adj1" fmla="val -66183"/>
              <a:gd name="adj2" fmla="val 5659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Over-fitting at Temp=1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6629400" y="1143000"/>
            <a:ext cx="2438400" cy="1143000"/>
          </a:xfrm>
          <a:prstGeom prst="wedgeRoundRectCallout">
            <a:avLst>
              <a:gd name="adj1" fmla="val -67317"/>
              <a:gd name="adj2" fmla="val -35781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Improved fitting quality of training set during annealing</a:t>
            </a:r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685800" y="4800600"/>
            <a:ext cx="2133600" cy="685800"/>
          </a:xfrm>
          <a:prstGeom prst="wedgeRoundRectCallout">
            <a:avLst>
              <a:gd name="adj1" fmla="val 61254"/>
              <a:gd name="adj2" fmla="val 101007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 smtClean="0"/>
              <a:t>Proposed early-stop condition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82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anchor="t"/>
          <a:lstStyle/>
          <a:p>
            <a:r>
              <a:rPr lang="en-US" dirty="0" smtClean="0"/>
              <a:t>Predicting Power in DA-PLSA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696667"/>
            <a:ext cx="76200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 dirty="0" smtClean="0"/>
              <a:t>AP Word Probabilities (100 topics for 10473 words)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983067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optimized stop</a:t>
            </a:r>
            <a:br>
              <a:rPr lang="en-US" dirty="0" smtClean="0"/>
            </a:br>
            <a:r>
              <a:rPr lang="en-US" dirty="0" smtClean="0"/>
              <a:t>(Temp = 49.98)</a:t>
            </a:r>
            <a:endParaRPr lang="en-US" dirty="0"/>
          </a:p>
        </p:txBody>
      </p:sp>
      <p:pic>
        <p:nvPicPr>
          <p:cNvPr id="8" name="Picture 7" descr="AP_Theta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4" b="9421"/>
          <a:stretch/>
        </p:blipFill>
        <p:spPr>
          <a:xfrm>
            <a:off x="1015023" y="1142999"/>
            <a:ext cx="3409073" cy="48403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6200000">
            <a:off x="-1438617" y="3648417"/>
            <a:ext cx="4876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 smtClean="0"/>
              <a:t>Word Index</a:t>
            </a:r>
            <a:endParaRPr lang="en-US" dirty="0"/>
          </a:p>
        </p:txBody>
      </p:sp>
      <p:pic>
        <p:nvPicPr>
          <p:cNvPr id="9" name="Picture 8" descr="AP_Theta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7" b="8870"/>
          <a:stretch/>
        </p:blipFill>
        <p:spPr>
          <a:xfrm>
            <a:off x="4959916" y="1159675"/>
            <a:ext cx="3409073" cy="486141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2371383" y="3419816"/>
            <a:ext cx="4876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 smtClean="0"/>
              <a:t>Word Index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12920" y="5867400"/>
            <a:ext cx="452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Over-fitting  (most word probabilities are zero)</a:t>
            </a:r>
            <a:br>
              <a:rPr lang="en-US" dirty="0" smtClean="0"/>
            </a:br>
            <a:r>
              <a:rPr lang="en-US" dirty="0" smtClean="0"/>
              <a:t>at T =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30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Training &amp; Testing in DA-PLSA I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72200" y="1524000"/>
            <a:ext cx="2971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Here terminate on maximum of testing set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DA outperform EM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Improvements in training set matched by improvement in testing results</a:t>
            </a:r>
            <a:endParaRPr lang="en-US" sz="2400" dirty="0"/>
          </a:p>
        </p:txBody>
      </p:sp>
      <p:pic>
        <p:nvPicPr>
          <p:cNvPr id="2" name="Picture 1" descr="AP_stopcondition-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32272"/>
            <a:ext cx="5791200" cy="5791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24400" y="1737919"/>
            <a:ext cx="1283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DA-Train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638800" y="5105400"/>
            <a:ext cx="1330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EM-Train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61782" y="5712767"/>
            <a:ext cx="1207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EM-Test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586778" y="4343400"/>
            <a:ext cx="1160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DA-Test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1545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77000" y="1524000"/>
            <a:ext cx="2590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Here terminate on maximum of training set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Improvements in training set NOT matched by improvement in testing results</a:t>
            </a:r>
            <a:endParaRPr lang="en-US" sz="24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259899"/>
              </p:ext>
            </p:extLst>
          </p:nvPr>
        </p:nvGraphicFramePr>
        <p:xfrm>
          <a:off x="41694" y="461963"/>
          <a:ext cx="6397625" cy="639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Acrobat Document" r:id="rId4" imgW="6397560" imgH="6395760" progId="AcroExch.Document.7">
                  <p:embed/>
                </p:oleObj>
              </mc:Choice>
              <mc:Fallback>
                <p:oleObj name="Acrobat Document" r:id="rId4" imgW="6397560" imgH="639576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694" y="461963"/>
                        <a:ext cx="6397625" cy="6396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24932" y="5486400"/>
            <a:ext cx="1207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EM-Test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452482" y="1524837"/>
            <a:ext cx="1330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EM-Train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90800" y="1063172"/>
            <a:ext cx="1283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DA-Train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752476" y="3894295"/>
            <a:ext cx="1160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DA-Test</a:t>
            </a:r>
            <a:endParaRPr lang="en-US" sz="2400" b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7536"/>
            <a:ext cx="8229600" cy="788534"/>
          </a:xfrm>
        </p:spPr>
        <p:txBody>
          <a:bodyPr anchor="t"/>
          <a:lstStyle/>
          <a:p>
            <a:r>
              <a:rPr lang="en-US" dirty="0" smtClean="0"/>
              <a:t>Training &amp; Testing in DA-PLSA 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52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"/>
            <a:ext cx="8229600" cy="822960"/>
          </a:xfrm>
        </p:spPr>
        <p:txBody>
          <a:bodyPr/>
          <a:lstStyle/>
          <a:p>
            <a:r>
              <a:rPr lang="en-US" b="1" dirty="0" smtClean="0"/>
              <a:t>Some Ideas 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3114674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FF0000"/>
                </a:solidFill>
              </a:rPr>
              <a:t>Deterministic annealing </a:t>
            </a:r>
            <a:r>
              <a:rPr lang="en-US" sz="2800" dirty="0" smtClean="0"/>
              <a:t>is better than many well-used optimization problems</a:t>
            </a:r>
          </a:p>
          <a:p>
            <a:pPr lvl="1">
              <a:spcBef>
                <a:spcPts val="300"/>
              </a:spcBef>
              <a:buFont typeface="Wingdings" pitchFamily="2" charset="2"/>
              <a:buChar char="§"/>
            </a:pPr>
            <a:r>
              <a:rPr lang="en-US" sz="2000" dirty="0" smtClean="0"/>
              <a:t>Started as “Elastic Net” by Durbin for Travelling Salesman Problem TSP</a:t>
            </a:r>
          </a:p>
          <a:p>
            <a:pPr>
              <a:spcBef>
                <a:spcPts val="300"/>
              </a:spcBef>
              <a:buFont typeface="Wingdings" pitchFamily="2" charset="2"/>
              <a:buChar char="§"/>
            </a:pPr>
            <a:r>
              <a:rPr lang="en-US" sz="2800" dirty="0"/>
              <a:t>Basic idea behind deterministic annealing </a:t>
            </a:r>
            <a:r>
              <a:rPr lang="en-US" sz="2800" dirty="0" smtClean="0"/>
              <a:t>is </a:t>
            </a:r>
            <a:r>
              <a:rPr lang="en-US" sz="2800" dirty="0" smtClean="0">
                <a:solidFill>
                  <a:srgbClr val="FF0000"/>
                </a:solidFill>
              </a:rPr>
              <a:t>mean field </a:t>
            </a:r>
            <a:r>
              <a:rPr lang="en-US" sz="2800" dirty="0" smtClean="0"/>
              <a:t>approximation, which is also used </a:t>
            </a:r>
            <a:r>
              <a:rPr lang="en-US" sz="2800" dirty="0"/>
              <a:t>in “Variational Bayes” and many “neural network </a:t>
            </a:r>
            <a:r>
              <a:rPr lang="en-US" sz="2800" dirty="0" smtClean="0"/>
              <a:t>approaches”</a:t>
            </a:r>
          </a:p>
          <a:p>
            <a:pPr marL="342900" lvl="1" indent="-342900">
              <a:spcBef>
                <a:spcPts val="300"/>
              </a:spcBef>
              <a:buFont typeface="Wingdings" pitchFamily="2" charset="2"/>
              <a:buChar char="§"/>
            </a:pPr>
            <a:r>
              <a:rPr lang="en-US" dirty="0"/>
              <a:t>Markov chain Monte Carlo (MCMC) methods are </a:t>
            </a:r>
            <a:r>
              <a:rPr lang="en-US" dirty="0" smtClean="0"/>
              <a:t>roughly single temperature </a:t>
            </a:r>
            <a:r>
              <a:rPr lang="en-US" dirty="0" smtClean="0">
                <a:solidFill>
                  <a:srgbClr val="FF0000"/>
                </a:solidFill>
              </a:rPr>
              <a:t>simulated </a:t>
            </a:r>
            <a:r>
              <a:rPr lang="en-US" dirty="0">
                <a:solidFill>
                  <a:srgbClr val="FF0000"/>
                </a:solidFill>
              </a:rPr>
              <a:t>annealing</a:t>
            </a:r>
          </a:p>
          <a:p>
            <a:pPr>
              <a:spcBef>
                <a:spcPts val="300"/>
              </a:spcBef>
              <a:buFont typeface="Wingdings" pitchFamily="2" charset="2"/>
              <a:buChar char="§"/>
            </a:pPr>
            <a:endParaRPr lang="en-US" sz="2800" dirty="0" smtClean="0"/>
          </a:p>
        </p:txBody>
      </p:sp>
      <p:pic>
        <p:nvPicPr>
          <p:cNvPr id="1026" name="Picture 2" descr="http://www.frit-happens.co.uk/w/images/5/50/Bead_Anneal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4029075"/>
            <a:ext cx="516255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399" y="4267200"/>
            <a:ext cx="3657601" cy="19389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marL="91440" lvl="1">
              <a:buFont typeface="Arial" pitchFamily="34" charset="0"/>
              <a:buChar char="•"/>
            </a:pPr>
            <a:r>
              <a:rPr lang="en-US" sz="2400" dirty="0" smtClean="0"/>
              <a:t> Less </a:t>
            </a:r>
            <a:r>
              <a:rPr lang="en-US" sz="2400" dirty="0"/>
              <a:t>sensitive to </a:t>
            </a:r>
            <a:r>
              <a:rPr lang="en-US" sz="2400" dirty="0" smtClean="0"/>
              <a:t>initial conditions</a:t>
            </a:r>
            <a:endParaRPr lang="en-US" sz="2400" dirty="0"/>
          </a:p>
          <a:p>
            <a:pPr marL="91440" lvl="1">
              <a:buFont typeface="Arial" pitchFamily="34" charset="0"/>
              <a:buChar char="•"/>
            </a:pPr>
            <a:r>
              <a:rPr lang="en-US" sz="2400" dirty="0" smtClean="0"/>
              <a:t> Avoid </a:t>
            </a:r>
            <a:r>
              <a:rPr lang="en-US" sz="2400" dirty="0"/>
              <a:t>local </a:t>
            </a:r>
            <a:r>
              <a:rPr lang="en-US" sz="2400" dirty="0" smtClean="0"/>
              <a:t>optima</a:t>
            </a:r>
          </a:p>
          <a:p>
            <a:pPr marL="91440" lvl="1">
              <a:buFont typeface="Arial" pitchFamily="34" charset="0"/>
              <a:buChar char="•"/>
            </a:pPr>
            <a:r>
              <a:rPr lang="en-US" sz="2400" dirty="0" smtClean="0"/>
              <a:t> Not equivalent to trying random initial starts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50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5814764"/>
              </p:ext>
            </p:extLst>
          </p:nvPr>
        </p:nvGraphicFramePr>
        <p:xfrm>
          <a:off x="2287438" y="-76200"/>
          <a:ext cx="6858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Acrobat Document" r:id="rId3" imgW="4800532" imgH="4800600" progId="AcroExch.Document.7">
                  <p:embed/>
                </p:oleObj>
              </mc:Choice>
              <mc:Fallback>
                <p:oleObj name="Acrobat Document" r:id="rId3" imgW="4800532" imgH="48006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7438" y="-76200"/>
                        <a:ext cx="6858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41175"/>
            <a:ext cx="2286000" cy="1143000"/>
          </a:xfrm>
        </p:spPr>
        <p:txBody>
          <a:bodyPr/>
          <a:lstStyle/>
          <a:p>
            <a:pPr algn="l"/>
            <a:r>
              <a:rPr lang="en-US" sz="2800" dirty="0" smtClean="0"/>
              <a:t>Hard to Compare LDA and PLSA as different objective functions.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This is LDA and PLSA for LDA Objective function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848600" y="755613"/>
            <a:ext cx="562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LDA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799" y="2971800"/>
            <a:ext cx="651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PLSA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5053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2286000" cy="1143000"/>
          </a:xfrm>
        </p:spPr>
        <p:txBody>
          <a:bodyPr/>
          <a:lstStyle/>
          <a:p>
            <a:pPr algn="l"/>
            <a:r>
              <a:rPr lang="en-US" sz="2800" dirty="0" smtClean="0"/>
              <a:t>Best Temperature for 3 stopping Criteria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51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1033924"/>
              </p:ext>
            </p:extLst>
          </p:nvPr>
        </p:nvGraphicFramePr>
        <p:xfrm>
          <a:off x="2286000" y="11502"/>
          <a:ext cx="6858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Acrobat Document" r:id="rId3" imgW="4800532" imgH="4800600" progId="AcroExch.Document.7">
                  <p:embed/>
                </p:oleObj>
              </mc:Choice>
              <mc:Fallback>
                <p:oleObj name="Acrobat Document" r:id="rId3" imgW="4800532" imgH="48006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0" y="11502"/>
                        <a:ext cx="6858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24601" y="1143000"/>
            <a:ext cx="2438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Testing Set Only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which gives best result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6333" y="2286000"/>
            <a:ext cx="1662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90% Testing Set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3613666"/>
            <a:ext cx="1662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10% Testing Set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8616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DA-PLSA with DA-GTM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1752600"/>
            <a:ext cx="1981200" cy="838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Corpus</a:t>
            </a:r>
          </a:p>
          <a:p>
            <a:pPr algn="ctr"/>
            <a:r>
              <a:rPr lang="en-US" dirty="0" smtClean="0"/>
              <a:t>(Set of documents)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5486400"/>
            <a:ext cx="1981200" cy="838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Embedded Corpus in 3D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3619500"/>
            <a:ext cx="1981200" cy="838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Corpus </a:t>
            </a:r>
            <a:br>
              <a:rPr lang="en-US" dirty="0" smtClean="0"/>
            </a:br>
            <a:r>
              <a:rPr lang="en-US" dirty="0" smtClean="0"/>
              <a:t>in K-dimension</a:t>
            </a: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1257300" y="4495800"/>
            <a:ext cx="381000" cy="9525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1257300" y="2667000"/>
            <a:ext cx="381000" cy="9525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5800" y="2819400"/>
            <a:ext cx="15240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DA-PLSA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" y="4648200"/>
            <a:ext cx="15240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DA-GTM</a:t>
            </a:r>
            <a:endParaRPr lang="en-US" dirty="0"/>
          </a:p>
        </p:txBody>
      </p:sp>
      <p:pic>
        <p:nvPicPr>
          <p:cNvPr id="10" name="Picture 9" descr="AP.plsa.10pct.K500.935.reduced.g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066800"/>
            <a:ext cx="625215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76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P.plsa.10pct.K20.590.reduced.g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0"/>
            <a:ext cx="75606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48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92"/>
            <a:ext cx="8229600" cy="1143000"/>
          </a:xfrm>
        </p:spPr>
        <p:txBody>
          <a:bodyPr/>
          <a:lstStyle/>
          <a:p>
            <a:r>
              <a:rPr lang="en-US" dirty="0" smtClean="0"/>
              <a:t>What was/can be done where?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2" y="914400"/>
            <a:ext cx="9048008" cy="5334000"/>
          </a:xfrm>
        </p:spPr>
        <p:txBody>
          <a:bodyPr/>
          <a:lstStyle/>
          <a:p>
            <a:r>
              <a:rPr lang="en-US" sz="2400" b="1" dirty="0" smtClean="0"/>
              <a:t>Dissimilarity Computation </a:t>
            </a:r>
            <a:r>
              <a:rPr lang="en-US" sz="2400" dirty="0" smtClean="0"/>
              <a:t>(largest time)</a:t>
            </a:r>
          </a:p>
          <a:p>
            <a:pPr lvl="1"/>
            <a:r>
              <a:rPr lang="en-US" sz="2000" dirty="0" smtClean="0"/>
              <a:t>Done using Twister (Iterative MapReduce) on HPC</a:t>
            </a:r>
          </a:p>
          <a:p>
            <a:pPr lvl="1"/>
            <a:r>
              <a:rPr lang="en-US" sz="2000" dirty="0" smtClean="0"/>
              <a:t>Have running on Azure and Dryad</a:t>
            </a:r>
          </a:p>
          <a:p>
            <a:pPr lvl="1"/>
            <a:r>
              <a:rPr lang="en-US" sz="2000" dirty="0" smtClean="0"/>
              <a:t>Used Tempest (24 cores per node, 32 nodes) with MPI as well (MPI.NET failed(!), Twister didn’t)</a:t>
            </a:r>
            <a:endParaRPr lang="en-US" sz="2000" dirty="0"/>
          </a:p>
          <a:p>
            <a:r>
              <a:rPr lang="en-US" sz="2800" b="1" dirty="0" smtClean="0"/>
              <a:t>Full MDS </a:t>
            </a:r>
          </a:p>
          <a:p>
            <a:pPr lvl="1"/>
            <a:r>
              <a:rPr lang="en-US" sz="2000" dirty="0" smtClean="0"/>
              <a:t>Done using MPI on Tempest</a:t>
            </a:r>
          </a:p>
          <a:p>
            <a:pPr lvl="1"/>
            <a:r>
              <a:rPr lang="en-US" sz="2000" dirty="0" smtClean="0"/>
              <a:t>Have running well using Twister on HPC clusters and Azure</a:t>
            </a:r>
          </a:p>
          <a:p>
            <a:r>
              <a:rPr lang="en-US" sz="2400" b="1" dirty="0" smtClean="0"/>
              <a:t>Pairwise Clustering</a:t>
            </a:r>
          </a:p>
          <a:p>
            <a:pPr lvl="1"/>
            <a:r>
              <a:rPr lang="en-US" sz="2000" dirty="0"/>
              <a:t>Done using MPI on Tempest</a:t>
            </a:r>
          </a:p>
          <a:p>
            <a:pPr lvl="1"/>
            <a:r>
              <a:rPr lang="en-US" sz="2000" dirty="0" smtClean="0"/>
              <a:t>Probably need to change algorithm to get good efficiency on cloud but HPC parallel efficiency high </a:t>
            </a:r>
          </a:p>
          <a:p>
            <a:r>
              <a:rPr lang="en-US" sz="2400" b="1" dirty="0" smtClean="0"/>
              <a:t>Interpolation</a:t>
            </a:r>
            <a:r>
              <a:rPr lang="en-US" sz="2400" dirty="0" smtClean="0"/>
              <a:t> (smallest time)</a:t>
            </a:r>
          </a:p>
          <a:p>
            <a:pPr lvl="1"/>
            <a:r>
              <a:rPr lang="en-US" sz="2000" dirty="0" smtClean="0"/>
              <a:t>Done using Twister on HPC</a:t>
            </a:r>
          </a:p>
          <a:p>
            <a:pPr lvl="1"/>
            <a:r>
              <a:rPr lang="en-US" sz="2000" dirty="0" smtClean="0"/>
              <a:t>Running on Azure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03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5791200" cy="762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Twister</a:t>
            </a:r>
            <a:endParaRPr lang="en-US" sz="4000" b="1" dirty="0"/>
          </a:p>
        </p:txBody>
      </p:sp>
      <p:sp>
        <p:nvSpPr>
          <p:cNvPr id="192" name="Content Placeholder 2"/>
          <p:cNvSpPr txBox="1">
            <a:spLocks/>
          </p:cNvSpPr>
          <p:nvPr/>
        </p:nvSpPr>
        <p:spPr>
          <a:xfrm>
            <a:off x="5715000" y="1219200"/>
            <a:ext cx="3429000" cy="2514600"/>
          </a:xfrm>
          <a:prstGeom prst="rect">
            <a:avLst/>
          </a:prstGeom>
        </p:spPr>
        <p:txBody>
          <a:bodyPr vert="horz" lIns="91435" tIns="45718" rIns="91435" bIns="45718" rtlCol="0">
            <a:normAutofit fontScale="40000" lnSpcReduction="20000"/>
          </a:bodyPr>
          <a:lstStyle/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dirty="0" smtClean="0">
                <a:solidFill>
                  <a:srgbClr val="990033"/>
                </a:solidFill>
                <a:ea typeface="ＭＳ Ｐゴシック" pitchFamily="34" charset="-128"/>
              </a:rPr>
              <a:t>Streaming based </a:t>
            </a:r>
            <a:r>
              <a:rPr lang="en-US" sz="3500" dirty="0" smtClean="0">
                <a:solidFill>
                  <a:prstClr val="black"/>
                </a:solidFill>
                <a:ea typeface="ＭＳ Ｐゴシック" pitchFamily="34" charset="-128"/>
              </a:rPr>
              <a:t>communication</a:t>
            </a:r>
          </a:p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dirty="0" smtClean="0">
                <a:solidFill>
                  <a:prstClr val="black"/>
                </a:solidFill>
                <a:ea typeface="ＭＳ Ｐゴシック" pitchFamily="34" charset="-128"/>
              </a:rPr>
              <a:t>Intermediate results are directly transferred from the map tasks to the reduce tasks – </a:t>
            </a:r>
            <a:r>
              <a:rPr lang="en-US" sz="3500" b="1" dirty="0" smtClean="0">
                <a:solidFill>
                  <a:prstClr val="black"/>
                </a:solidFill>
                <a:ea typeface="ＭＳ Ｐゴシック" pitchFamily="34" charset="-128"/>
              </a:rPr>
              <a:t>eliminates local files</a:t>
            </a:r>
          </a:p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dirty="0" smtClean="0">
                <a:solidFill>
                  <a:srgbClr val="990033"/>
                </a:solidFill>
                <a:ea typeface="ＭＳ Ｐゴシック" pitchFamily="34" charset="-128"/>
              </a:rPr>
              <a:t>Cacheable</a:t>
            </a:r>
            <a:r>
              <a:rPr lang="en-US" sz="3500" dirty="0" smtClean="0">
                <a:solidFill>
                  <a:srgbClr val="E4CFA0"/>
                </a:solidFill>
                <a:ea typeface="ＭＳ Ｐゴシック" pitchFamily="34" charset="-128"/>
              </a:rPr>
              <a:t> </a:t>
            </a:r>
            <a:r>
              <a:rPr lang="en-US" sz="3500" dirty="0" smtClean="0">
                <a:solidFill>
                  <a:prstClr val="black"/>
                </a:solidFill>
                <a:ea typeface="ＭＳ Ｐゴシック" pitchFamily="34" charset="-128"/>
              </a:rPr>
              <a:t>map/reduce tasks</a:t>
            </a:r>
          </a:p>
          <a:p>
            <a:pPr marL="569913" lvl="1" indent="-11271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dirty="0" smtClean="0">
                <a:solidFill>
                  <a:prstClr val="black"/>
                </a:solidFill>
                <a:ea typeface="ＭＳ Ｐゴシック" pitchFamily="34" charset="-128"/>
              </a:rPr>
              <a:t>Static data remains in memory</a:t>
            </a:r>
          </a:p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dirty="0" smtClean="0">
                <a:solidFill>
                  <a:srgbClr val="990033"/>
                </a:solidFill>
                <a:ea typeface="ＭＳ Ｐゴシック" pitchFamily="34" charset="-128"/>
              </a:rPr>
              <a:t>Combine </a:t>
            </a:r>
            <a:r>
              <a:rPr lang="en-US" sz="3500" dirty="0" smtClean="0">
                <a:solidFill>
                  <a:prstClr val="black"/>
                </a:solidFill>
                <a:ea typeface="ＭＳ Ｐゴシック" pitchFamily="34" charset="-128"/>
              </a:rPr>
              <a:t>phase to combine reductions</a:t>
            </a:r>
          </a:p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dirty="0" smtClean="0">
                <a:solidFill>
                  <a:prstClr val="black"/>
                </a:solidFill>
                <a:ea typeface="ＭＳ Ｐゴシック" pitchFamily="34" charset="-128"/>
              </a:rPr>
              <a:t>User Program is the </a:t>
            </a:r>
            <a:r>
              <a:rPr lang="en-US" sz="3500" b="1" dirty="0" smtClean="0">
                <a:solidFill>
                  <a:prstClr val="black"/>
                </a:solidFill>
                <a:ea typeface="ＭＳ Ｐゴシック" pitchFamily="34" charset="-128"/>
              </a:rPr>
              <a:t>composer</a:t>
            </a:r>
            <a:r>
              <a:rPr lang="en-US" sz="3500" dirty="0" smtClean="0">
                <a:solidFill>
                  <a:prstClr val="black"/>
                </a:solidFill>
                <a:ea typeface="ＭＳ Ｐゴシック" pitchFamily="34" charset="-128"/>
              </a:rPr>
              <a:t> of MapReduce computations</a:t>
            </a:r>
          </a:p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b="1" dirty="0" smtClean="0">
                <a:solidFill>
                  <a:srgbClr val="990033"/>
                </a:solidFill>
                <a:ea typeface="ＭＳ Ｐゴシック" pitchFamily="34" charset="-128"/>
              </a:rPr>
              <a:t>Extends</a:t>
            </a:r>
            <a:r>
              <a:rPr lang="en-US" sz="3500" b="1" dirty="0" smtClean="0">
                <a:solidFill>
                  <a:srgbClr val="E4CFA0"/>
                </a:solidFill>
                <a:ea typeface="ＭＳ Ｐゴシック" pitchFamily="34" charset="-128"/>
              </a:rPr>
              <a:t> </a:t>
            </a:r>
            <a:r>
              <a:rPr lang="en-US" sz="3500" b="1" dirty="0" smtClean="0">
                <a:solidFill>
                  <a:prstClr val="black"/>
                </a:solidFill>
                <a:ea typeface="ＭＳ Ｐゴシック" pitchFamily="34" charset="-128"/>
              </a:rPr>
              <a:t>the MapReduce model to </a:t>
            </a:r>
            <a:r>
              <a:rPr lang="en-US" sz="3500" b="1" dirty="0" smtClean="0">
                <a:solidFill>
                  <a:srgbClr val="00B0F0"/>
                </a:solidFill>
                <a:ea typeface="ＭＳ Ｐゴシック" pitchFamily="34" charset="-128"/>
              </a:rPr>
              <a:t>iterative</a:t>
            </a:r>
            <a:r>
              <a:rPr lang="en-US" sz="3500" b="1" dirty="0" smtClean="0">
                <a:solidFill>
                  <a:srgbClr val="E4CFA0"/>
                </a:solidFill>
                <a:ea typeface="ＭＳ Ｐゴシック" pitchFamily="34" charset="-128"/>
              </a:rPr>
              <a:t> </a:t>
            </a:r>
            <a:r>
              <a:rPr lang="en-US" sz="3500" b="1" dirty="0" smtClean="0">
                <a:solidFill>
                  <a:prstClr val="black"/>
                </a:solidFill>
                <a:ea typeface="ＭＳ Ｐゴシック" pitchFamily="34" charset="-128"/>
              </a:rPr>
              <a:t>computations</a:t>
            </a:r>
          </a:p>
          <a:p>
            <a:pPr marL="342883" indent="-342883">
              <a:spcBef>
                <a:spcPct val="20000"/>
              </a:spcBef>
              <a:defRPr/>
            </a:pPr>
            <a:endParaRPr lang="en-US" sz="3200" dirty="0" smtClean="0">
              <a:solidFill>
                <a:srgbClr val="E4CFA0"/>
              </a:solidFill>
              <a:ea typeface="ＭＳ Ｐゴシック" pitchFamily="34" charset="-128"/>
            </a:endParaRPr>
          </a:p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dirty="0">
              <a:solidFill>
                <a:srgbClr val="E4CFA0"/>
              </a:solidFill>
              <a:ea typeface="ＭＳ Ｐゴシック" pitchFamily="34" charset="-128"/>
            </a:endParaRPr>
          </a:p>
        </p:txBody>
      </p:sp>
      <p:grpSp>
        <p:nvGrpSpPr>
          <p:cNvPr id="3" name="Group 195"/>
          <p:cNvGrpSpPr/>
          <p:nvPr/>
        </p:nvGrpSpPr>
        <p:grpSpPr>
          <a:xfrm>
            <a:off x="304800" y="762000"/>
            <a:ext cx="3733800" cy="2413000"/>
            <a:chOff x="1371600" y="762000"/>
            <a:chExt cx="4572000" cy="2438400"/>
          </a:xfrm>
        </p:grpSpPr>
        <p:sp>
          <p:nvSpPr>
            <p:cNvPr id="197" name="Rounded Rectangle 196"/>
            <p:cNvSpPr/>
            <p:nvPr/>
          </p:nvSpPr>
          <p:spPr>
            <a:xfrm>
              <a:off x="1371600" y="1524000"/>
              <a:ext cx="1066800" cy="914400"/>
            </a:xfrm>
            <a:prstGeom prst="roundRect">
              <a:avLst>
                <a:gd name="adj" fmla="val 12870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198" name="Rounded Rectangle 197"/>
            <p:cNvSpPr/>
            <p:nvPr/>
          </p:nvSpPr>
          <p:spPr>
            <a:xfrm>
              <a:off x="1371600" y="762000"/>
              <a:ext cx="4495800" cy="381000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199" name="Rounded Rectangle 198"/>
            <p:cNvSpPr/>
            <p:nvPr/>
          </p:nvSpPr>
          <p:spPr>
            <a:xfrm>
              <a:off x="1371600" y="2743200"/>
              <a:ext cx="4495800" cy="45720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1447800" y="2819400"/>
              <a:ext cx="2209800" cy="304800"/>
            </a:xfrm>
            <a:prstGeom prst="rect">
              <a:avLst/>
            </a:prstGeom>
            <a:solidFill>
              <a:srgbClr val="E6CF7A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Data Split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01" name="Rounded Rectangle 200"/>
            <p:cNvSpPr/>
            <p:nvPr/>
          </p:nvSpPr>
          <p:spPr>
            <a:xfrm>
              <a:off x="4038600" y="1524001"/>
              <a:ext cx="838200" cy="685800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202" name="Rounded Rectangle 201"/>
            <p:cNvSpPr/>
            <p:nvPr/>
          </p:nvSpPr>
          <p:spPr>
            <a:xfrm>
              <a:off x="5029200" y="1524000"/>
              <a:ext cx="838200" cy="685800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1752600" y="1524000"/>
              <a:ext cx="304800" cy="2286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prstClr val="white"/>
                  </a:solidFill>
                </a:rPr>
                <a:t>D</a:t>
              </a:r>
              <a:endParaRPr lang="en-US" sz="1400" b="1" dirty="0">
                <a:solidFill>
                  <a:prstClr val="white"/>
                </a:solidFill>
              </a:endParaRP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4038600" y="1524001"/>
              <a:ext cx="834100" cy="4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 smtClean="0">
                  <a:solidFill>
                    <a:srgbClr val="1F497D">
                      <a:lumMod val="75000"/>
                    </a:srgbClr>
                  </a:solidFill>
                  <a:ea typeface="ＭＳ Ｐゴシック" pitchFamily="34" charset="-128"/>
                </a:rPr>
                <a:t>MR</a:t>
              </a:r>
            </a:p>
            <a:p>
              <a:pPr algn="ctr"/>
              <a:r>
                <a:rPr lang="en-US" sz="1300" b="1" dirty="0" smtClean="0">
                  <a:solidFill>
                    <a:srgbClr val="1F497D">
                      <a:lumMod val="75000"/>
                    </a:srgbClr>
                  </a:solidFill>
                  <a:ea typeface="ＭＳ Ｐゴシック" pitchFamily="34" charset="-128"/>
                </a:rPr>
                <a:t>Driver</a:t>
              </a:r>
              <a:endParaRPr lang="en-US" sz="1300" b="1" dirty="0">
                <a:solidFill>
                  <a:srgbClr val="1F497D">
                    <a:lumMod val="75000"/>
                  </a:srgbClr>
                </a:solidFill>
                <a:ea typeface="ＭＳ Ｐゴシック" pitchFamily="34" charset="-128"/>
              </a:endParaRP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4953000" y="1524001"/>
              <a:ext cx="990600" cy="4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 smtClean="0">
                  <a:solidFill>
                    <a:srgbClr val="1F497D">
                      <a:lumMod val="75000"/>
                    </a:srgbClr>
                  </a:solidFill>
                  <a:ea typeface="ＭＳ Ｐゴシック" pitchFamily="34" charset="-128"/>
                </a:rPr>
                <a:t>User</a:t>
              </a:r>
            </a:p>
            <a:p>
              <a:pPr algn="ctr"/>
              <a:r>
                <a:rPr lang="en-US" sz="1300" b="1" dirty="0" smtClean="0">
                  <a:solidFill>
                    <a:srgbClr val="1F497D">
                      <a:lumMod val="75000"/>
                    </a:srgbClr>
                  </a:solidFill>
                  <a:ea typeface="ＭＳ Ｐゴシック" pitchFamily="34" charset="-128"/>
                </a:rPr>
                <a:t>Program</a:t>
              </a:r>
              <a:endParaRPr lang="en-US" sz="1300" b="1" dirty="0">
                <a:solidFill>
                  <a:srgbClr val="1F497D">
                    <a:lumMod val="75000"/>
                  </a:srgbClr>
                </a:solidFill>
                <a:ea typeface="ＭＳ Ｐゴシック" pitchFamily="34" charset="-128"/>
              </a:endParaRPr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1447800" y="762000"/>
              <a:ext cx="4495800" cy="311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  <a:ea typeface="ＭＳ Ｐゴシック" pitchFamily="34" charset="-128"/>
                </a:rPr>
                <a:t>Pub/Sub Broker Network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  <a:ea typeface="ＭＳ Ｐゴシック" pitchFamily="34" charset="-128"/>
              </a:endParaRPr>
            </a:p>
          </p:txBody>
        </p:sp>
        <p:sp>
          <p:nvSpPr>
            <p:cNvPr id="207" name="Rounded Rectangle 206"/>
            <p:cNvSpPr/>
            <p:nvPr/>
          </p:nvSpPr>
          <p:spPr>
            <a:xfrm>
              <a:off x="2667000" y="1524000"/>
              <a:ext cx="1066800" cy="914400"/>
            </a:xfrm>
            <a:prstGeom prst="roundRect">
              <a:avLst>
                <a:gd name="adj" fmla="val 12870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3048000" y="1524000"/>
              <a:ext cx="304800" cy="2286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prstClr val="white"/>
                  </a:solidFill>
                </a:rPr>
                <a:t>D</a:t>
              </a:r>
              <a:endParaRPr lang="en-US" sz="1400" b="1" dirty="0">
                <a:solidFill>
                  <a:prstClr val="white"/>
                </a:solidFill>
              </a:endParaRPr>
            </a:p>
          </p:txBody>
        </p:sp>
        <p:cxnSp>
          <p:nvCxnSpPr>
            <p:cNvPr id="209" name="Straight Connector 208"/>
            <p:cNvCxnSpPr/>
            <p:nvPr/>
          </p:nvCxnSpPr>
          <p:spPr>
            <a:xfrm rot="5400000">
              <a:off x="3276600" y="2971800"/>
              <a:ext cx="3048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5400000">
              <a:off x="2667794" y="2971006"/>
              <a:ext cx="3048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5400000">
              <a:off x="2896394" y="2971006"/>
              <a:ext cx="3048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2" name="TextBox 211"/>
            <p:cNvSpPr txBox="1"/>
            <p:nvPr/>
          </p:nvSpPr>
          <p:spPr>
            <a:xfrm>
              <a:off x="4038600" y="2743201"/>
              <a:ext cx="1296581" cy="311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  <a:ea typeface="ＭＳ Ｐゴシック" pitchFamily="34" charset="-128"/>
                </a:rPr>
                <a:t>File System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  <a:ea typeface="ＭＳ Ｐゴシック" pitchFamily="34" charset="-128"/>
              </a:endParaRPr>
            </a:p>
          </p:txBody>
        </p:sp>
        <p:cxnSp>
          <p:nvCxnSpPr>
            <p:cNvPr id="213" name="Straight Arrow Connector 212"/>
            <p:cNvCxnSpPr/>
            <p:nvPr/>
          </p:nvCxnSpPr>
          <p:spPr>
            <a:xfrm rot="5400000">
              <a:off x="1639094" y="1332706"/>
              <a:ext cx="381000" cy="158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4" name="Straight Arrow Connector 213"/>
            <p:cNvCxnSpPr/>
            <p:nvPr/>
          </p:nvCxnSpPr>
          <p:spPr>
            <a:xfrm rot="5400000">
              <a:off x="3010694" y="1332706"/>
              <a:ext cx="381000" cy="158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5" name="Straight Arrow Connector 214"/>
            <p:cNvCxnSpPr/>
            <p:nvPr/>
          </p:nvCxnSpPr>
          <p:spPr>
            <a:xfrm rot="5400000">
              <a:off x="4306094" y="1332706"/>
              <a:ext cx="381000" cy="158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6" name="Straight Arrow Connector 215"/>
            <p:cNvCxnSpPr/>
            <p:nvPr/>
          </p:nvCxnSpPr>
          <p:spPr>
            <a:xfrm rot="5400000">
              <a:off x="5220494" y="1332706"/>
              <a:ext cx="381000" cy="158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17" name="Up-Down Arrow 216"/>
            <p:cNvSpPr/>
            <p:nvPr/>
          </p:nvSpPr>
          <p:spPr>
            <a:xfrm>
              <a:off x="1828800" y="2438400"/>
              <a:ext cx="152400" cy="304800"/>
            </a:xfrm>
            <a:prstGeom prst="upDownArrow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18" name="Up-Down Arrow 217"/>
            <p:cNvSpPr/>
            <p:nvPr/>
          </p:nvSpPr>
          <p:spPr>
            <a:xfrm>
              <a:off x="3124200" y="2438400"/>
              <a:ext cx="152400" cy="304800"/>
            </a:xfrm>
            <a:prstGeom prst="upDownArrow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19" name="Up-Down Arrow 218"/>
            <p:cNvSpPr/>
            <p:nvPr/>
          </p:nvSpPr>
          <p:spPr>
            <a:xfrm>
              <a:off x="5334000" y="2209800"/>
              <a:ext cx="152400" cy="533400"/>
            </a:xfrm>
            <a:prstGeom prst="upDownArrow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20" name="Hexagon 219"/>
            <p:cNvSpPr/>
            <p:nvPr/>
          </p:nvSpPr>
          <p:spPr>
            <a:xfrm>
              <a:off x="1447800" y="1828800"/>
              <a:ext cx="304800" cy="228600"/>
            </a:xfrm>
            <a:prstGeom prst="hexagon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M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21" name="Oval 220"/>
            <p:cNvSpPr/>
            <p:nvPr/>
          </p:nvSpPr>
          <p:spPr>
            <a:xfrm>
              <a:off x="1447800" y="2133600"/>
              <a:ext cx="228600" cy="228600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R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22" name="Hexagon 221"/>
            <p:cNvSpPr/>
            <p:nvPr/>
          </p:nvSpPr>
          <p:spPr>
            <a:xfrm>
              <a:off x="2057400" y="1828800"/>
              <a:ext cx="304800" cy="228600"/>
            </a:xfrm>
            <a:prstGeom prst="hexagon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M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23" name="Oval 222"/>
            <p:cNvSpPr/>
            <p:nvPr/>
          </p:nvSpPr>
          <p:spPr>
            <a:xfrm>
              <a:off x="2133600" y="2133600"/>
              <a:ext cx="228600" cy="228600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R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24" name="Hexagon 223"/>
            <p:cNvSpPr/>
            <p:nvPr/>
          </p:nvSpPr>
          <p:spPr>
            <a:xfrm>
              <a:off x="2743200" y="1828800"/>
              <a:ext cx="304800" cy="228600"/>
            </a:xfrm>
            <a:prstGeom prst="hexagon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M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25" name="Oval 224"/>
            <p:cNvSpPr/>
            <p:nvPr/>
          </p:nvSpPr>
          <p:spPr>
            <a:xfrm>
              <a:off x="2743200" y="2133600"/>
              <a:ext cx="228600" cy="228600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R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26" name="Hexagon 225"/>
            <p:cNvSpPr/>
            <p:nvPr/>
          </p:nvSpPr>
          <p:spPr>
            <a:xfrm>
              <a:off x="3352800" y="1828800"/>
              <a:ext cx="304800" cy="228600"/>
            </a:xfrm>
            <a:prstGeom prst="hexagon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M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27" name="Oval 226"/>
            <p:cNvSpPr/>
            <p:nvPr/>
          </p:nvSpPr>
          <p:spPr>
            <a:xfrm>
              <a:off x="3429000" y="2133600"/>
              <a:ext cx="228600" cy="228600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R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28" name="Flowchart: Connector 227"/>
            <p:cNvSpPr/>
            <p:nvPr/>
          </p:nvSpPr>
          <p:spPr>
            <a:xfrm>
              <a:off x="1828800" y="19050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29" name="Flowchart: Connector 228"/>
            <p:cNvSpPr/>
            <p:nvPr/>
          </p:nvSpPr>
          <p:spPr>
            <a:xfrm>
              <a:off x="1905000" y="19050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30" name="Flowchart: Connector 229"/>
            <p:cNvSpPr/>
            <p:nvPr/>
          </p:nvSpPr>
          <p:spPr>
            <a:xfrm>
              <a:off x="1828800" y="22098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31" name="Flowchart: Connector 230"/>
            <p:cNvSpPr/>
            <p:nvPr/>
          </p:nvSpPr>
          <p:spPr>
            <a:xfrm>
              <a:off x="1905000" y="22098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grpSp>
          <p:nvGrpSpPr>
            <p:cNvPr id="4" name="Group 108"/>
            <p:cNvGrpSpPr/>
            <p:nvPr/>
          </p:nvGrpSpPr>
          <p:grpSpPr>
            <a:xfrm>
              <a:off x="2514600" y="1981200"/>
              <a:ext cx="121919" cy="45719"/>
              <a:chOff x="3200400" y="3352800"/>
              <a:chExt cx="121919" cy="45719"/>
            </a:xfrm>
          </p:grpSpPr>
          <p:sp>
            <p:nvSpPr>
              <p:cNvPr id="243" name="Flowchart: Connector 43"/>
              <p:cNvSpPr/>
              <p:nvPr/>
            </p:nvSpPr>
            <p:spPr>
              <a:xfrm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4" name="Flowchart: Connector 44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" name="Group 45"/>
            <p:cNvGrpSpPr/>
            <p:nvPr/>
          </p:nvGrpSpPr>
          <p:grpSpPr>
            <a:xfrm>
              <a:off x="3124200" y="1905000"/>
              <a:ext cx="121919" cy="45719"/>
              <a:chOff x="3200400" y="3352800"/>
              <a:chExt cx="121919" cy="45719"/>
            </a:xfrm>
          </p:grpSpPr>
          <p:sp>
            <p:nvSpPr>
              <p:cNvPr id="241" name="Flowchart: Connector 240"/>
              <p:cNvSpPr/>
              <p:nvPr/>
            </p:nvSpPr>
            <p:spPr>
              <a:xfrm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2" name="Flowchart: Connector 241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" name="Group 48"/>
            <p:cNvGrpSpPr/>
            <p:nvPr/>
          </p:nvGrpSpPr>
          <p:grpSpPr>
            <a:xfrm>
              <a:off x="3124200" y="2209800"/>
              <a:ext cx="121919" cy="45719"/>
              <a:chOff x="3200400" y="3352800"/>
              <a:chExt cx="121919" cy="45719"/>
            </a:xfrm>
          </p:grpSpPr>
          <p:sp>
            <p:nvSpPr>
              <p:cNvPr id="239" name="Flowchart: Connector 238"/>
              <p:cNvSpPr/>
              <p:nvPr/>
            </p:nvSpPr>
            <p:spPr>
              <a:xfrm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0" name="Flowchart: Connector 239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" name="Group 51"/>
            <p:cNvGrpSpPr/>
            <p:nvPr/>
          </p:nvGrpSpPr>
          <p:grpSpPr>
            <a:xfrm>
              <a:off x="3200400" y="2971800"/>
              <a:ext cx="121919" cy="45719"/>
              <a:chOff x="3200400" y="3352800"/>
              <a:chExt cx="121919" cy="45719"/>
            </a:xfrm>
          </p:grpSpPr>
          <p:sp>
            <p:nvSpPr>
              <p:cNvPr id="237" name="Flowchart: Connector 236"/>
              <p:cNvSpPr/>
              <p:nvPr/>
            </p:nvSpPr>
            <p:spPr>
              <a:xfrm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38" name="Flowchart: Connector 237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36" name="TextBox 235"/>
            <p:cNvSpPr txBox="1"/>
            <p:nvPr/>
          </p:nvSpPr>
          <p:spPr>
            <a:xfrm>
              <a:off x="1828801" y="1219201"/>
              <a:ext cx="1591458" cy="311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prstClr val="black"/>
                  </a:solidFill>
                  <a:ea typeface="ＭＳ Ｐゴシック" pitchFamily="34" charset="-128"/>
                </a:rPr>
                <a:t>Worker Nodes</a:t>
              </a:r>
              <a:endParaRPr lang="en-US" sz="1400" b="1" dirty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245" name="Hexagon 244"/>
          <p:cNvSpPr/>
          <p:nvPr/>
        </p:nvSpPr>
        <p:spPr>
          <a:xfrm>
            <a:off x="4029074" y="965200"/>
            <a:ext cx="304800" cy="228600"/>
          </a:xfrm>
          <a:prstGeom prst="hexagon">
            <a:avLst/>
          </a:prstGeom>
          <a:solidFill>
            <a:srgbClr val="66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1400" b="1" dirty="0" smtClean="0">
                <a:solidFill>
                  <a:srgbClr val="1F497D">
                    <a:lumMod val="75000"/>
                  </a:srgbClr>
                </a:solidFill>
              </a:rPr>
              <a:t>M</a:t>
            </a:r>
            <a:endParaRPr lang="en-US" sz="1400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246" name="Oval 245"/>
          <p:cNvSpPr/>
          <p:nvPr/>
        </p:nvSpPr>
        <p:spPr>
          <a:xfrm>
            <a:off x="4029074" y="1346200"/>
            <a:ext cx="228600" cy="228600"/>
          </a:xfrm>
          <a:prstGeom prst="ellipse">
            <a:avLst/>
          </a:prstGeom>
          <a:solidFill>
            <a:srgbClr val="FF6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1400" b="1" dirty="0" smtClean="0">
                <a:solidFill>
                  <a:srgbClr val="1F497D">
                    <a:lumMod val="75000"/>
                  </a:srgbClr>
                </a:solidFill>
              </a:rPr>
              <a:t>R</a:t>
            </a:r>
            <a:endParaRPr lang="en-US" sz="1400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247" name="Up-Down Arrow 246"/>
          <p:cNvSpPr/>
          <p:nvPr/>
        </p:nvSpPr>
        <p:spPr>
          <a:xfrm>
            <a:off x="4105274" y="2184400"/>
            <a:ext cx="152400" cy="304800"/>
          </a:xfrm>
          <a:prstGeom prst="upDownArrow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248" name="Rectangle 247"/>
          <p:cNvSpPr/>
          <p:nvPr/>
        </p:nvSpPr>
        <p:spPr>
          <a:xfrm>
            <a:off x="4029074" y="1803400"/>
            <a:ext cx="304800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1400" b="1" dirty="0" smtClean="0">
                <a:solidFill>
                  <a:prstClr val="white"/>
                </a:solidFill>
              </a:rPr>
              <a:t>D</a:t>
            </a: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4333875" y="889000"/>
            <a:ext cx="1118501" cy="30777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  <a:ea typeface="ＭＳ Ｐゴシック" pitchFamily="34" charset="-128"/>
              </a:rPr>
              <a:t>Map Worker</a:t>
            </a:r>
            <a:endParaRPr lang="en-US" sz="1400" b="1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4333875" y="1270000"/>
            <a:ext cx="1322660" cy="30777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  <a:ea typeface="ＭＳ Ｐゴシック" pitchFamily="34" charset="-128"/>
              </a:rPr>
              <a:t>Reduce Worker</a:t>
            </a:r>
            <a:endParaRPr lang="en-US" sz="1400" b="1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4333875" y="1727200"/>
            <a:ext cx="1072719" cy="30777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  <a:ea typeface="ＭＳ Ｐゴシック" pitchFamily="34" charset="-128"/>
              </a:rPr>
              <a:t>MRDeamon</a:t>
            </a:r>
            <a:endParaRPr lang="en-US" sz="1400" b="1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252" name="TextBox 251"/>
          <p:cNvSpPr txBox="1"/>
          <p:nvPr/>
        </p:nvSpPr>
        <p:spPr>
          <a:xfrm>
            <a:off x="4333875" y="2108200"/>
            <a:ext cx="1441090" cy="30777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  <a:ea typeface="ＭＳ Ｐゴシック" pitchFamily="34" charset="-128"/>
              </a:rPr>
              <a:t>Data Read/Write</a:t>
            </a:r>
            <a:endParaRPr lang="en-US" sz="1400" b="1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cxnSp>
        <p:nvCxnSpPr>
          <p:cNvPr id="253" name="Straight Arrow Connector 252"/>
          <p:cNvCxnSpPr/>
          <p:nvPr/>
        </p:nvCxnSpPr>
        <p:spPr>
          <a:xfrm rot="5400000">
            <a:off x="4029868" y="2793207"/>
            <a:ext cx="304800" cy="15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4" name="TextBox 253"/>
          <p:cNvSpPr txBox="1"/>
          <p:nvPr/>
        </p:nvSpPr>
        <p:spPr>
          <a:xfrm>
            <a:off x="4333875" y="2565400"/>
            <a:ext cx="1364979" cy="30777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  <a:ea typeface="ＭＳ Ｐゴシック" pitchFamily="34" charset="-128"/>
              </a:rPr>
              <a:t>Communication</a:t>
            </a:r>
            <a:endParaRPr lang="en-US" sz="1400" b="1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grpSp>
        <p:nvGrpSpPr>
          <p:cNvPr id="8" name="Group 148"/>
          <p:cNvGrpSpPr/>
          <p:nvPr/>
        </p:nvGrpSpPr>
        <p:grpSpPr>
          <a:xfrm>
            <a:off x="4648200" y="3598954"/>
            <a:ext cx="4191000" cy="2954245"/>
            <a:chOff x="1807721" y="808977"/>
            <a:chExt cx="4648200" cy="3370355"/>
          </a:xfrm>
        </p:grpSpPr>
        <p:grpSp>
          <p:nvGrpSpPr>
            <p:cNvPr id="9" name="Group 26"/>
            <p:cNvGrpSpPr/>
            <p:nvPr/>
          </p:nvGrpSpPr>
          <p:grpSpPr>
            <a:xfrm>
              <a:off x="2743200" y="808977"/>
              <a:ext cx="3712721" cy="3094411"/>
              <a:chOff x="304800" y="1694153"/>
              <a:chExt cx="3712721" cy="3094411"/>
            </a:xfrm>
          </p:grpSpPr>
          <p:sp>
            <p:nvSpPr>
              <p:cNvPr id="159" name="Arc 158"/>
              <p:cNvSpPr/>
              <p:nvPr/>
            </p:nvSpPr>
            <p:spPr>
              <a:xfrm rot="3177236">
                <a:off x="1648167" y="2620252"/>
                <a:ext cx="2942011" cy="1394613"/>
              </a:xfrm>
              <a:prstGeom prst="arc">
                <a:avLst>
                  <a:gd name="adj1" fmla="val 9813537"/>
                  <a:gd name="adj2" fmla="val 1099694"/>
                </a:avLst>
              </a:prstGeom>
              <a:ln w="50800"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664721" y="3323575"/>
                <a:ext cx="2590800" cy="350007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prstClr val="black"/>
                    </a:solidFill>
                    <a:cs typeface="Courier New" pitchFamily="49" charset="0"/>
                  </a:rPr>
                  <a:t>Reduce (Key, List&lt;Value&gt;) </a:t>
                </a:r>
              </a:p>
            </p:txBody>
          </p:sp>
          <p:sp>
            <p:nvSpPr>
              <p:cNvPr id="161" name="TextBox 160"/>
              <p:cNvSpPr txBox="1"/>
              <p:nvPr/>
            </p:nvSpPr>
            <p:spPr>
              <a:xfrm>
                <a:off x="2264921" y="1694153"/>
                <a:ext cx="882047" cy="360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C00000"/>
                    </a:solidFill>
                    <a:ea typeface="ＭＳ Ｐゴシック" pitchFamily="34" charset="-128"/>
                  </a:rPr>
                  <a:t>Iterate</a:t>
                </a:r>
                <a:endParaRPr lang="en-US" sz="1400" b="1" dirty="0">
                  <a:solidFill>
                    <a:srgbClr val="C00000"/>
                  </a:solidFill>
                  <a:ea typeface="ＭＳ Ｐゴシック" pitchFamily="34" charset="-128"/>
                </a:endParaRPr>
              </a:p>
            </p:txBody>
          </p:sp>
          <p:cxnSp>
            <p:nvCxnSpPr>
              <p:cNvPr id="162" name="Straight Arrow Connector 161"/>
              <p:cNvCxnSpPr/>
              <p:nvPr/>
            </p:nvCxnSpPr>
            <p:spPr>
              <a:xfrm rot="16200000" flipH="1">
                <a:off x="1296194" y="2972594"/>
                <a:ext cx="381000" cy="379412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3" name="TextBox 162"/>
              <p:cNvSpPr txBox="1"/>
              <p:nvPr/>
            </p:nvSpPr>
            <p:spPr>
              <a:xfrm>
                <a:off x="304800" y="2667000"/>
                <a:ext cx="1916468" cy="360424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prstClr val="black"/>
                    </a:solidFill>
                    <a:cs typeface="Courier New" pitchFamily="49" charset="0"/>
                  </a:rPr>
                  <a:t>Map(Key, Value)  </a:t>
                </a:r>
              </a:p>
            </p:txBody>
          </p:sp>
          <p:sp>
            <p:nvSpPr>
              <p:cNvPr id="164" name="TextBox 163"/>
              <p:cNvSpPr txBox="1"/>
              <p:nvPr/>
            </p:nvSpPr>
            <p:spPr>
              <a:xfrm>
                <a:off x="1198120" y="4009377"/>
                <a:ext cx="2743199" cy="359669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prstClr val="black"/>
                    </a:solidFill>
                    <a:cs typeface="Courier New" pitchFamily="49" charset="0"/>
                  </a:rPr>
                  <a:t>Combine (Key, List&lt;Value&gt;)</a:t>
                </a:r>
                <a:endParaRPr lang="en-US" sz="1400" b="1" dirty="0">
                  <a:solidFill>
                    <a:prstClr val="black"/>
                  </a:solidFill>
                  <a:cs typeface="Courier New" pitchFamily="49" charset="0"/>
                </a:endParaRPr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2666999" y="2180576"/>
                <a:ext cx="1350522" cy="762000"/>
              </a:xfrm>
              <a:prstGeom prst="ellipse">
                <a:avLst/>
              </a:prstGeom>
              <a:ln w="25400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prstClr val="black"/>
                    </a:solidFill>
                  </a:rPr>
                  <a:t>User Program</a:t>
                </a:r>
                <a:endParaRPr lang="en-US" sz="1400" b="1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66" name="Straight Arrow Connector 165"/>
              <p:cNvCxnSpPr/>
              <p:nvPr/>
            </p:nvCxnSpPr>
            <p:spPr>
              <a:xfrm rot="16200000" flipH="1">
                <a:off x="1883921" y="3704576"/>
                <a:ext cx="304800" cy="3048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1" name="TextBox 150"/>
            <p:cNvSpPr txBox="1"/>
            <p:nvPr/>
          </p:nvSpPr>
          <p:spPr>
            <a:xfrm>
              <a:off x="4550921" y="3810000"/>
              <a:ext cx="990600" cy="369332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prstClr val="black"/>
                  </a:solidFill>
                  <a:cs typeface="Courier New" pitchFamily="49" charset="0"/>
                </a:rPr>
                <a:t>Close()</a:t>
              </a:r>
              <a:endParaRPr lang="en-US" sz="1400" b="1" dirty="0">
                <a:solidFill>
                  <a:prstClr val="black"/>
                </a:solidFill>
                <a:cs typeface="Courier New" pitchFamily="49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3026922" y="1066801"/>
              <a:ext cx="1295400" cy="351128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prstClr val="black"/>
                  </a:solidFill>
                  <a:cs typeface="Courier New" pitchFamily="49" charset="0"/>
                </a:rPr>
                <a:t>Configure()</a:t>
              </a:r>
              <a:endParaRPr lang="en-US" sz="1400" b="1" dirty="0">
                <a:solidFill>
                  <a:prstClr val="black"/>
                </a:solidFill>
                <a:cs typeface="Courier New" pitchFamily="49" charset="0"/>
              </a:endParaRPr>
            </a:p>
          </p:txBody>
        </p:sp>
        <p:cxnSp>
          <p:nvCxnSpPr>
            <p:cNvPr id="153" name="Straight Arrow Connector 152"/>
            <p:cNvCxnSpPr>
              <a:stCxn id="152" idx="2"/>
            </p:cNvCxnSpPr>
            <p:nvPr/>
          </p:nvCxnSpPr>
          <p:spPr>
            <a:xfrm rot="5400000">
              <a:off x="3489272" y="1596474"/>
              <a:ext cx="363895" cy="680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/>
            <p:cNvCxnSpPr/>
            <p:nvPr/>
          </p:nvCxnSpPr>
          <p:spPr>
            <a:xfrm rot="5400000">
              <a:off x="4762479" y="3674642"/>
              <a:ext cx="345692" cy="680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Left Arrow Callout 154"/>
            <p:cNvSpPr/>
            <p:nvPr/>
          </p:nvSpPr>
          <p:spPr>
            <a:xfrm flipH="1">
              <a:off x="1807721" y="990600"/>
              <a:ext cx="1143000" cy="533400"/>
            </a:xfrm>
            <a:prstGeom prst="leftArrowCallout">
              <a:avLst>
                <a:gd name="adj1" fmla="val 25000"/>
                <a:gd name="adj2" fmla="val 25000"/>
                <a:gd name="adj3" fmla="val 25000"/>
                <a:gd name="adj4" fmla="val 79538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prstClr val="black"/>
                  </a:solidFill>
                </a:rPr>
                <a:t>Static</a:t>
              </a:r>
            </a:p>
            <a:p>
              <a:pPr algn="ctr"/>
              <a:r>
                <a:rPr lang="en-US" sz="1400" b="1" dirty="0" smtClean="0">
                  <a:solidFill>
                    <a:prstClr val="black"/>
                  </a:solidFill>
                </a:rPr>
                <a:t>data</a:t>
              </a:r>
            </a:p>
          </p:txBody>
        </p:sp>
        <p:sp>
          <p:nvSpPr>
            <p:cNvPr id="156" name="Left Arrow Callout 155"/>
            <p:cNvSpPr/>
            <p:nvPr/>
          </p:nvSpPr>
          <p:spPr>
            <a:xfrm flipH="1">
              <a:off x="1828800" y="2256777"/>
              <a:ext cx="1143000" cy="533400"/>
            </a:xfrm>
            <a:prstGeom prst="leftArrowCallout">
              <a:avLst>
                <a:gd name="adj1" fmla="val 25000"/>
                <a:gd name="adj2" fmla="val 25000"/>
                <a:gd name="adj3" fmla="val 25000"/>
                <a:gd name="adj4" fmla="val 80756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sz="1400" b="1" dirty="0" smtClean="0">
                  <a:solidFill>
                    <a:prstClr val="black"/>
                  </a:solidFill>
                </a:rPr>
                <a:t>δ</a:t>
              </a:r>
              <a:r>
                <a:rPr lang="en-US" sz="1400" b="1" dirty="0" smtClean="0">
                  <a:solidFill>
                    <a:prstClr val="black"/>
                  </a:solidFill>
                </a:rPr>
                <a:t> flow</a:t>
              </a:r>
            </a:p>
          </p:txBody>
        </p:sp>
        <p:cxnSp>
          <p:nvCxnSpPr>
            <p:cNvPr id="157" name="Straight Arrow Connector 156"/>
            <p:cNvCxnSpPr>
              <a:stCxn id="156" idx="1"/>
            </p:cNvCxnSpPr>
            <p:nvPr/>
          </p:nvCxnSpPr>
          <p:spPr>
            <a:xfrm flipV="1">
              <a:off x="2971800" y="2256777"/>
              <a:ext cx="914400" cy="2667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/>
            <p:cNvCxnSpPr>
              <a:stCxn id="156" idx="1"/>
            </p:cNvCxnSpPr>
            <p:nvPr/>
          </p:nvCxnSpPr>
          <p:spPr>
            <a:xfrm>
              <a:off x="2971800" y="2523477"/>
              <a:ext cx="1371600" cy="44832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505200"/>
            <a:ext cx="3962400" cy="2733798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68" name="TextBox 167"/>
          <p:cNvSpPr txBox="1"/>
          <p:nvPr/>
        </p:nvSpPr>
        <p:spPr>
          <a:xfrm>
            <a:off x="304800" y="6257835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ea typeface="ＭＳ Ｐゴシック" pitchFamily="34" charset="-128"/>
              </a:rPr>
              <a:t>Different synchronization and intercommunication mechanisms used by the parallel runtimes</a:t>
            </a:r>
            <a:endParaRPr lang="en-US" sz="1400" b="1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pic>
        <p:nvPicPr>
          <p:cNvPr id="1026" name="Picture 2" descr="D:\academic\phd\Publications\MapReduce++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76200"/>
            <a:ext cx="501094" cy="609600"/>
          </a:xfrm>
          <a:prstGeom prst="rect">
            <a:avLst/>
          </a:prstGeom>
          <a:noFill/>
        </p:spPr>
      </p:pic>
      <p:pic>
        <p:nvPicPr>
          <p:cNvPr id="84" name="Picture 2" descr="D:\academic\phd\Publications\MapReduce++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76200"/>
            <a:ext cx="501094" cy="60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860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Multi-Dimensional-Scaling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5237"/>
            <a:ext cx="8686800" cy="4525963"/>
          </a:xfrm>
        </p:spPr>
        <p:txBody>
          <a:bodyPr/>
          <a:lstStyle/>
          <a:p>
            <a:r>
              <a:rPr lang="en-US" dirty="0" smtClean="0"/>
              <a:t>Many iterations</a:t>
            </a:r>
          </a:p>
          <a:p>
            <a:r>
              <a:rPr lang="en-US" dirty="0" smtClean="0"/>
              <a:t>Memory &amp; Data intensive</a:t>
            </a:r>
          </a:p>
          <a:p>
            <a:r>
              <a:rPr lang="en-US" dirty="0" smtClean="0"/>
              <a:t>3 Map Reduce jobs per iteration</a:t>
            </a:r>
          </a:p>
          <a:p>
            <a:r>
              <a:rPr lang="en-US" u="sng" dirty="0" err="1" smtClean="0"/>
              <a:t>X</a:t>
            </a:r>
            <a:r>
              <a:rPr lang="en-US" baseline="-25000" dirty="0" err="1" smtClean="0"/>
              <a:t>k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invV</a:t>
            </a:r>
            <a:r>
              <a:rPr lang="en-US" dirty="0"/>
              <a:t> * </a:t>
            </a:r>
            <a:r>
              <a:rPr lang="en-US" dirty="0" smtClean="0"/>
              <a:t>B(</a:t>
            </a:r>
            <a:r>
              <a:rPr lang="en-US" u="sng" dirty="0" smtClean="0"/>
              <a:t>X</a:t>
            </a:r>
            <a:r>
              <a:rPr lang="en-US" baseline="-25000" dirty="0" smtClean="0"/>
              <a:t>(k-1)</a:t>
            </a:r>
            <a:r>
              <a:rPr lang="en-US" dirty="0" smtClean="0"/>
              <a:t>) </a:t>
            </a:r>
            <a:r>
              <a:rPr lang="en-US" dirty="0"/>
              <a:t>* </a:t>
            </a:r>
            <a:r>
              <a:rPr lang="en-US" u="sng" dirty="0" smtClean="0"/>
              <a:t>X</a:t>
            </a:r>
            <a:r>
              <a:rPr lang="en-US" baseline="-25000" dirty="0" smtClean="0"/>
              <a:t>(k-1)</a:t>
            </a:r>
          </a:p>
          <a:p>
            <a:r>
              <a:rPr lang="en-US" dirty="0" smtClean="0"/>
              <a:t>2 matrix vector multiplications termed BC and X</a:t>
            </a:r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066800" y="4267200"/>
            <a:ext cx="2057400" cy="838200"/>
            <a:chOff x="1066800" y="4267200"/>
            <a:chExt cx="2057400" cy="838200"/>
          </a:xfrm>
        </p:grpSpPr>
        <p:sp>
          <p:nvSpPr>
            <p:cNvPr id="4" name="Rectangle 3"/>
            <p:cNvSpPr/>
            <p:nvPr/>
          </p:nvSpPr>
          <p:spPr>
            <a:xfrm>
              <a:off x="1066800" y="4267200"/>
              <a:ext cx="20574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BC: </a:t>
              </a:r>
              <a:r>
                <a:rPr lang="en-US" b="1" dirty="0" smtClean="0"/>
                <a:t>Calculate BX </a:t>
              </a:r>
              <a:endParaRPr lang="en-US" b="1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143000" y="4648200"/>
              <a:ext cx="53340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Map</a:t>
              </a:r>
              <a:endParaRPr lang="en-US" sz="1400" b="1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807028" y="4648200"/>
              <a:ext cx="609600" cy="304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/>
                <a:t>Reduce</a:t>
              </a:r>
              <a:endParaRPr lang="en-US" b="1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514600" y="4648200"/>
              <a:ext cx="533400" cy="3048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/>
                <a:t>Merge</a:t>
              </a:r>
              <a:endParaRPr lang="en-US" sz="1600" b="1" dirty="0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1676400" y="4724400"/>
              <a:ext cx="152400" cy="15240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2394857" y="4724400"/>
              <a:ext cx="152400" cy="15240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581400" y="4267200"/>
            <a:ext cx="2057400" cy="838200"/>
            <a:chOff x="1066800" y="4267200"/>
            <a:chExt cx="2057400" cy="838200"/>
          </a:xfrm>
        </p:grpSpPr>
        <p:sp>
          <p:nvSpPr>
            <p:cNvPr id="12" name="Rectangle 11"/>
            <p:cNvSpPr/>
            <p:nvPr/>
          </p:nvSpPr>
          <p:spPr>
            <a:xfrm>
              <a:off x="1066800" y="4267200"/>
              <a:ext cx="20574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X: </a:t>
              </a:r>
              <a:r>
                <a:rPr lang="en-US" b="1" dirty="0" smtClean="0"/>
                <a:t>Calculate </a:t>
              </a:r>
              <a:r>
                <a:rPr lang="en-US" b="1" dirty="0" err="1" smtClean="0"/>
                <a:t>invV</a:t>
              </a:r>
              <a:r>
                <a:rPr lang="en-US" b="1" dirty="0" smtClean="0"/>
                <a:t> (BX)</a:t>
              </a:r>
              <a:endParaRPr lang="en-US" b="1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143000" y="4648200"/>
              <a:ext cx="53340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Map</a:t>
              </a:r>
              <a:endParaRPr lang="en-US" sz="1400" b="1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07028" y="4648200"/>
              <a:ext cx="609600" cy="304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/>
                <a:t>Reduce</a:t>
              </a:r>
              <a:endParaRPr lang="en-US" b="1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514600" y="4648200"/>
              <a:ext cx="533400" cy="3048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/>
                <a:t>Merge</a:t>
              </a:r>
              <a:endParaRPr lang="en-US" sz="1600" b="1" dirty="0"/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1676400" y="4724400"/>
              <a:ext cx="152400" cy="15240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2394857" y="4724400"/>
              <a:ext cx="152400" cy="15240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096000" y="4267200"/>
            <a:ext cx="2057400" cy="838200"/>
            <a:chOff x="1066800" y="4267200"/>
            <a:chExt cx="2057400" cy="838200"/>
          </a:xfrm>
        </p:grpSpPr>
        <p:sp>
          <p:nvSpPr>
            <p:cNvPr id="19" name="Rectangle 18"/>
            <p:cNvSpPr/>
            <p:nvPr/>
          </p:nvSpPr>
          <p:spPr>
            <a:xfrm>
              <a:off x="1066800" y="4267200"/>
              <a:ext cx="20574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b="1" dirty="0" smtClean="0"/>
                <a:t>Calculate </a:t>
              </a:r>
              <a:r>
                <a:rPr lang="en-US" b="1" dirty="0" smtClean="0">
                  <a:solidFill>
                    <a:srgbClr val="FF0000"/>
                  </a:solidFill>
                </a:rPr>
                <a:t>Stress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143000" y="4648200"/>
              <a:ext cx="53340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Map</a:t>
              </a:r>
              <a:endParaRPr lang="en-US" sz="1400" b="1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807028" y="4648200"/>
              <a:ext cx="609600" cy="304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/>
                <a:t>Reduce</a:t>
              </a:r>
              <a:endParaRPr lang="en-US" b="1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514600" y="4648200"/>
              <a:ext cx="533400" cy="3048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/>
                <a:t>Merge</a:t>
              </a:r>
              <a:endParaRPr lang="en-US" sz="1600" b="1" dirty="0"/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1676400" y="4724400"/>
              <a:ext cx="152400" cy="15240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2394857" y="4724400"/>
              <a:ext cx="152400" cy="15240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ight Arrow 24"/>
          <p:cNvSpPr/>
          <p:nvPr/>
        </p:nvSpPr>
        <p:spPr>
          <a:xfrm>
            <a:off x="3091543" y="4572000"/>
            <a:ext cx="566057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5606143" y="4572000"/>
            <a:ext cx="566057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Elbow Connector 28"/>
          <p:cNvCxnSpPr>
            <a:stCxn id="19" idx="3"/>
            <a:endCxn id="4" idx="1"/>
          </p:cNvCxnSpPr>
          <p:nvPr/>
        </p:nvCxnSpPr>
        <p:spPr>
          <a:xfrm flipH="1">
            <a:off x="1066800" y="4686300"/>
            <a:ext cx="7086600" cy="12700"/>
          </a:xfrm>
          <a:prstGeom prst="bentConnector5">
            <a:avLst>
              <a:gd name="adj1" fmla="val -7527"/>
              <a:gd name="adj2" fmla="val 8357142"/>
              <a:gd name="adj3" fmla="val 105530"/>
            </a:avLst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047917" y="5483423"/>
            <a:ext cx="1209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New Iteration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66560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Performance – Multi Dimensional Scaling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572094" y="7848600"/>
            <a:ext cx="6096000" cy="2625485"/>
            <a:chOff x="2895600" y="1219200"/>
            <a:chExt cx="6096000" cy="262548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5600" y="1268361"/>
              <a:ext cx="2906057" cy="1932039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219200"/>
              <a:ext cx="2971800" cy="19050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0" name="Rectangle 9"/>
            <p:cNvSpPr/>
            <p:nvPr/>
          </p:nvSpPr>
          <p:spPr>
            <a:xfrm>
              <a:off x="3379295" y="3259910"/>
              <a:ext cx="247375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cs typeface="Arial" pitchFamily="34" charset="0"/>
                </a:rPr>
                <a:t>Performance </a:t>
              </a:r>
              <a:r>
                <a:rPr lang="en-US" sz="1600" b="1" dirty="0" smtClean="0">
                  <a:solidFill>
                    <a:prstClr val="black"/>
                  </a:solidFill>
                  <a:cs typeface="Arial" pitchFamily="34" charset="0"/>
                </a:rPr>
                <a:t>with/without</a:t>
              </a:r>
            </a:p>
            <a:p>
              <a:pPr algn="ctr"/>
              <a:r>
                <a:rPr lang="en-US" sz="1600" b="1" dirty="0" smtClean="0">
                  <a:solidFill>
                    <a:prstClr val="black"/>
                  </a:solidFill>
                  <a:cs typeface="Arial" pitchFamily="34" charset="0"/>
                </a:rPr>
                <a:t> </a:t>
              </a:r>
              <a:r>
                <a:rPr lang="en-US" sz="1600" b="1" dirty="0">
                  <a:solidFill>
                    <a:prstClr val="black"/>
                  </a:solidFill>
                  <a:cs typeface="Arial" pitchFamily="34" charset="0"/>
                </a:rPr>
                <a:t>data </a:t>
              </a:r>
              <a:r>
                <a:rPr lang="en-US" sz="1600" b="1" dirty="0" smtClean="0">
                  <a:solidFill>
                    <a:prstClr val="black"/>
                  </a:solidFill>
                  <a:cs typeface="Arial" pitchFamily="34" charset="0"/>
                </a:rPr>
                <a:t>caching </a:t>
              </a:r>
              <a:endParaRPr lang="en-US" sz="1600" b="1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853049" y="3259910"/>
              <a:ext cx="300050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cs typeface="Arial" pitchFamily="34" charset="0"/>
                </a:rPr>
                <a:t>Speedup gained using data cache</a:t>
              </a:r>
              <a:endParaRPr lang="en-US" sz="1600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980127" y="10494218"/>
            <a:ext cx="6708960" cy="2510413"/>
            <a:chOff x="303633" y="3864818"/>
            <a:chExt cx="6708960" cy="251041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5377" y="3864818"/>
              <a:ext cx="3017216" cy="1981199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633" y="3864818"/>
              <a:ext cx="3429000" cy="205740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2" name="Rectangle 11"/>
            <p:cNvSpPr/>
            <p:nvPr/>
          </p:nvSpPr>
          <p:spPr>
            <a:xfrm>
              <a:off x="1241926" y="6019800"/>
              <a:ext cx="155241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cs typeface="Arial" pitchFamily="34" charset="0"/>
                </a:rPr>
                <a:t>Scaling speedup</a:t>
              </a:r>
              <a:endParaRPr lang="en-US" sz="1600" b="1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77152" y="6036677"/>
              <a:ext cx="285366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cs typeface="Arial" pitchFamily="34" charset="0"/>
                </a:rPr>
                <a:t>Increasing number of iterations</a:t>
              </a:r>
              <a:endParaRPr lang="en-US" sz="1600" b="1" dirty="0"/>
            </a:p>
          </p:txBody>
        </p:sp>
      </p:grpSp>
      <p:pic>
        <p:nvPicPr>
          <p:cNvPr id="14" name="Picture 13" descr="k-mean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80127" y="8044010"/>
            <a:ext cx="2405563" cy="20145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9" name="Group 8"/>
          <p:cNvGrpSpPr/>
          <p:nvPr/>
        </p:nvGrpSpPr>
        <p:grpSpPr>
          <a:xfrm>
            <a:off x="-272478" y="1295400"/>
            <a:ext cx="9753600" cy="4724400"/>
            <a:chOff x="-76200" y="1295400"/>
            <a:chExt cx="9753600" cy="47244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966" y="1295400"/>
              <a:ext cx="8256713" cy="1996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3581400"/>
              <a:ext cx="8363234" cy="2209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-76200" y="3200400"/>
              <a:ext cx="34290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cs typeface="Arial" pitchFamily="34" charset="0"/>
                </a:rPr>
                <a:t>Azure Instance Type Study</a:t>
              </a:r>
              <a:endParaRPr lang="en-US" sz="1400" b="1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248400" y="5712023"/>
              <a:ext cx="34290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cs typeface="Arial" pitchFamily="34" charset="0"/>
                </a:rPr>
                <a:t>Increasing Number of Iterations</a:t>
              </a:r>
              <a:endParaRPr lang="en-US" sz="1400" b="1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918420" y="3229510"/>
              <a:ext cx="34290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cs typeface="Arial" pitchFamily="34" charset="0"/>
                </a:rPr>
                <a:t>Number of Executing Map Task Histogram</a:t>
              </a:r>
              <a:endParaRPr lang="en-US" sz="1400" b="1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04800" y="5712023"/>
              <a:ext cx="34290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cs typeface="Arial" pitchFamily="34" charset="0"/>
                </a:rPr>
                <a:t>Weak Scaling</a:t>
              </a:r>
              <a:endParaRPr lang="en-US" sz="1400" b="1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429000" y="5712023"/>
              <a:ext cx="34290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cs typeface="Arial" pitchFamily="34" charset="0"/>
                </a:rPr>
                <a:t>Data Size Scaling</a:t>
              </a:r>
              <a:endParaRPr lang="en-US" sz="1400" b="1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819400" y="3200400"/>
              <a:ext cx="34290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cs typeface="Arial" pitchFamily="34" charset="0"/>
                </a:rPr>
                <a:t>Task Execution Time Histogram</a:t>
              </a:r>
              <a:endParaRPr lang="en-US" sz="1400" b="1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484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Expectation Maximization and Iterative MapReduce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4648200"/>
          </a:xfrm>
        </p:spPr>
        <p:txBody>
          <a:bodyPr/>
          <a:lstStyle/>
          <a:p>
            <a:r>
              <a:rPr lang="en-US" sz="2800" b="1" dirty="0" smtClean="0"/>
              <a:t>Clustering</a:t>
            </a:r>
            <a:r>
              <a:rPr lang="en-US" sz="2800" dirty="0" smtClean="0"/>
              <a:t> and </a:t>
            </a:r>
            <a:r>
              <a:rPr lang="en-US" sz="2800" b="1" dirty="0" smtClean="0"/>
              <a:t>Multidimensional Scaling </a:t>
            </a:r>
            <a:r>
              <a:rPr lang="en-US" sz="2800" dirty="0" smtClean="0"/>
              <a:t>are both EM (</a:t>
            </a:r>
            <a:r>
              <a:rPr lang="en-US" sz="2800" b="1" dirty="0" smtClean="0"/>
              <a:t>expectation maximization</a:t>
            </a:r>
            <a:r>
              <a:rPr lang="en-US" sz="2800" dirty="0" smtClean="0"/>
              <a:t>) using deterministic annealing for improved performance</a:t>
            </a:r>
          </a:p>
          <a:p>
            <a:r>
              <a:rPr lang="en-US" sz="2800" b="1" dirty="0" smtClean="0"/>
              <a:t>EM </a:t>
            </a:r>
            <a:r>
              <a:rPr lang="en-US" sz="2800" dirty="0" smtClean="0"/>
              <a:t>tends to be </a:t>
            </a:r>
            <a:r>
              <a:rPr lang="en-US" sz="2800" b="1" dirty="0" smtClean="0"/>
              <a:t>good</a:t>
            </a:r>
            <a:r>
              <a:rPr lang="en-US" sz="2800" dirty="0" smtClean="0"/>
              <a:t> for </a:t>
            </a:r>
            <a:r>
              <a:rPr lang="en-US" sz="2800" b="1" dirty="0" smtClean="0"/>
              <a:t>clouds</a:t>
            </a:r>
            <a:r>
              <a:rPr lang="en-US" sz="2800" dirty="0" smtClean="0"/>
              <a:t> and </a:t>
            </a:r>
            <a:r>
              <a:rPr lang="en-US" sz="2800" b="1" dirty="0" smtClean="0"/>
              <a:t>Iterative MapReduce</a:t>
            </a:r>
          </a:p>
          <a:p>
            <a:pPr lvl="1"/>
            <a:r>
              <a:rPr lang="en-US" sz="2400" dirty="0" smtClean="0"/>
              <a:t>Quite </a:t>
            </a:r>
            <a:r>
              <a:rPr lang="en-US" sz="2400" b="1" dirty="0" smtClean="0"/>
              <a:t>complicated computations </a:t>
            </a:r>
            <a:r>
              <a:rPr lang="en-US" sz="2400" dirty="0" smtClean="0"/>
              <a:t>(so compute largish compared to communicate)</a:t>
            </a:r>
          </a:p>
          <a:p>
            <a:pPr lvl="1"/>
            <a:r>
              <a:rPr lang="en-US" sz="2400" dirty="0" smtClean="0"/>
              <a:t>Communication is </a:t>
            </a:r>
            <a:r>
              <a:rPr lang="en-US" sz="2400" b="1" dirty="0" smtClean="0"/>
              <a:t>Reduction</a:t>
            </a:r>
            <a:r>
              <a:rPr lang="en-US" sz="2400" dirty="0" smtClean="0"/>
              <a:t> operations (global sums in our case)</a:t>
            </a:r>
          </a:p>
          <a:p>
            <a:pPr lvl="1"/>
            <a:r>
              <a:rPr lang="en-US" sz="2400" dirty="0" smtClean="0"/>
              <a:t>See also </a:t>
            </a:r>
            <a:r>
              <a:rPr lang="en-US" sz="2400" b="1" dirty="0" smtClean="0"/>
              <a:t>Latent Dirichlet Allocation </a:t>
            </a:r>
            <a:r>
              <a:rPr lang="en-US" sz="2400" dirty="0" smtClean="0"/>
              <a:t>and related Information Retrieval algorithms similar EM structure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3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May Need New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5059363"/>
          </a:xfrm>
        </p:spPr>
        <p:txBody>
          <a:bodyPr/>
          <a:lstStyle/>
          <a:p>
            <a:r>
              <a:rPr lang="en-US" sz="2400" b="1" dirty="0" smtClean="0"/>
              <a:t>DA-PWC</a:t>
            </a:r>
            <a:r>
              <a:rPr lang="en-US" sz="2400" dirty="0" smtClean="0"/>
              <a:t> (Deterministically Annealed Pairwise Clustering) splits clusters automatically as temperature lowers and reveals clusters of size O(√T)</a:t>
            </a:r>
          </a:p>
          <a:p>
            <a:r>
              <a:rPr lang="en-US" sz="2400" dirty="0" smtClean="0"/>
              <a:t>Two approaches to splitting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 smtClean="0"/>
              <a:t>Look at correlation matrix and see when becomes singular which is a separate parallel step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 smtClean="0"/>
              <a:t>Formulate problem with multiple centers for each cluster and perturb ever so often spitting centers into 2 groups; unstable clusters separate</a:t>
            </a:r>
          </a:p>
          <a:p>
            <a:pPr marL="514350" indent="-457200"/>
            <a:r>
              <a:rPr lang="en-US" sz="2400" dirty="0" smtClean="0"/>
              <a:t>Current MPI code uses first method which will run on Twister as matrix singularity analysis is the usual “power eigenvalue method” (as is </a:t>
            </a:r>
            <a:r>
              <a:rPr lang="en-US" sz="2400" dirty="0"/>
              <a:t>page </a:t>
            </a:r>
            <a:r>
              <a:rPr lang="en-US" sz="2400" dirty="0" smtClean="0"/>
              <a:t>rank) </a:t>
            </a:r>
          </a:p>
          <a:p>
            <a:pPr marL="914400" lvl="1" indent="-457200"/>
            <a:r>
              <a:rPr lang="en-US" sz="2000" dirty="0" smtClean="0"/>
              <a:t>However not super good compute/communicate ratio</a:t>
            </a:r>
          </a:p>
          <a:p>
            <a:pPr marL="514350" indent="-457200"/>
            <a:r>
              <a:rPr lang="en-US" sz="2400" dirty="0" smtClean="0"/>
              <a:t>Experiment with second method which “just” EM with better compute/communicate ratio  (simpler code as well)</a:t>
            </a:r>
          </a:p>
          <a:p>
            <a:pPr marL="914400" lvl="1" indent="-457200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7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Some non-DA Ideas II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800" dirty="0" smtClean="0"/>
              <a:t>Dimension reduction gives </a:t>
            </a:r>
            <a:r>
              <a:rPr lang="en-US" sz="2800" dirty="0" smtClean="0">
                <a:solidFill>
                  <a:srgbClr val="FF0000"/>
                </a:solidFill>
              </a:rPr>
              <a:t>Low dimension mappings </a:t>
            </a:r>
            <a:r>
              <a:rPr lang="en-US" sz="2800" dirty="0" smtClean="0"/>
              <a:t>of data to both visualize and apply geometric hashing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800" dirty="0">
                <a:solidFill>
                  <a:srgbClr val="FF0000"/>
                </a:solidFill>
              </a:rPr>
              <a:t>No-vector </a:t>
            </a:r>
            <a:r>
              <a:rPr lang="en-US" sz="2800" dirty="0"/>
              <a:t>(can’t define metric space) problems are O(N</a:t>
            </a:r>
            <a:r>
              <a:rPr lang="en-US" sz="2800" baseline="30000" dirty="0"/>
              <a:t>2</a:t>
            </a:r>
            <a:r>
              <a:rPr lang="en-US" sz="2800" dirty="0"/>
              <a:t>) 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800" dirty="0"/>
              <a:t>For no-vector case, one can develop </a:t>
            </a:r>
            <a:r>
              <a:rPr lang="en-US" sz="2800" dirty="0" smtClean="0"/>
              <a:t>O(N</a:t>
            </a:r>
            <a:r>
              <a:rPr lang="en-US" sz="2800" dirty="0"/>
              <a:t>) or </a:t>
            </a:r>
            <a:r>
              <a:rPr lang="en-US" sz="2800" dirty="0">
                <a:solidFill>
                  <a:srgbClr val="FF0000"/>
                </a:solidFill>
              </a:rPr>
              <a:t>O(</a:t>
            </a:r>
            <a:r>
              <a:rPr lang="en-US" sz="2800" dirty="0" err="1">
                <a:solidFill>
                  <a:srgbClr val="FF0000"/>
                </a:solidFill>
              </a:rPr>
              <a:t>NlogN</a:t>
            </a:r>
            <a:r>
              <a:rPr lang="en-US" sz="2800" dirty="0">
                <a:solidFill>
                  <a:srgbClr val="FF0000"/>
                </a:solidFill>
              </a:rPr>
              <a:t>) methods </a:t>
            </a:r>
            <a:r>
              <a:rPr lang="en-US" sz="2800" dirty="0"/>
              <a:t>as in “Fast </a:t>
            </a:r>
            <a:r>
              <a:rPr lang="en-US" sz="2800" dirty="0" err="1"/>
              <a:t>Multipole</a:t>
            </a:r>
            <a:r>
              <a:rPr lang="en-US" sz="2800" dirty="0"/>
              <a:t> and </a:t>
            </a:r>
            <a:r>
              <a:rPr lang="en-US" sz="2800" dirty="0" err="1"/>
              <a:t>OctTree</a:t>
            </a:r>
            <a:r>
              <a:rPr lang="en-US" sz="2800" dirty="0"/>
              <a:t> methods”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dirty="0"/>
              <a:t>Map high dimensional data to 3D and use classic methods developed </a:t>
            </a:r>
            <a:r>
              <a:rPr lang="en-US" dirty="0" smtClean="0"/>
              <a:t>originally to </a:t>
            </a:r>
            <a:r>
              <a:rPr lang="en-US" dirty="0"/>
              <a:t>speed up O(N</a:t>
            </a:r>
            <a:r>
              <a:rPr lang="en-US" baseline="30000" dirty="0"/>
              <a:t>2</a:t>
            </a:r>
            <a:r>
              <a:rPr lang="en-US" dirty="0"/>
              <a:t>) 3D particle dynamics problems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84617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042"/>
            <a:ext cx="8229600" cy="944562"/>
          </a:xfrm>
        </p:spPr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067800" cy="5059363"/>
          </a:xfrm>
        </p:spPr>
        <p:txBody>
          <a:bodyPr/>
          <a:lstStyle/>
          <a:p>
            <a:r>
              <a:rPr lang="en-US" sz="2800" dirty="0" smtClean="0"/>
              <a:t>Finalize MPI and Twister versions of Deterministically Annealed Expectation Maximization for</a:t>
            </a:r>
          </a:p>
          <a:p>
            <a:pPr lvl="1"/>
            <a:r>
              <a:rPr lang="en-US" sz="2400" dirty="0" smtClean="0"/>
              <a:t>Vector Clustering </a:t>
            </a:r>
          </a:p>
          <a:p>
            <a:pPr lvl="1"/>
            <a:r>
              <a:rPr lang="en-US" sz="2400" dirty="0" smtClean="0"/>
              <a:t>Vector Clustering with trimmed clusters</a:t>
            </a:r>
          </a:p>
          <a:p>
            <a:pPr lvl="1"/>
            <a:r>
              <a:rPr lang="en-US" sz="2400" dirty="0" smtClean="0"/>
              <a:t>Pairwise non vector Clustering</a:t>
            </a:r>
          </a:p>
          <a:p>
            <a:pPr lvl="1"/>
            <a:r>
              <a:rPr lang="en-US" sz="2400" dirty="0" smtClean="0"/>
              <a:t>MDS SMACOF</a:t>
            </a:r>
          </a:p>
          <a:p>
            <a:r>
              <a:rPr lang="en-US" sz="2800" dirty="0" smtClean="0"/>
              <a:t>Extend O(</a:t>
            </a:r>
            <a:r>
              <a:rPr lang="en-US" sz="2800" dirty="0" err="1" smtClean="0"/>
              <a:t>NlogN</a:t>
            </a:r>
            <a:r>
              <a:rPr lang="en-US" sz="2800" dirty="0" smtClean="0"/>
              <a:t>) Barnes Hut methods to all codes</a:t>
            </a:r>
          </a:p>
          <a:p>
            <a:r>
              <a:rPr lang="en-US" sz="2800" dirty="0" smtClean="0"/>
              <a:t>Allow missing distances in MDS (Blast gives this) and allow arbitrary weightings (</a:t>
            </a:r>
            <a:r>
              <a:rPr lang="en-US" sz="2800" dirty="0" err="1" smtClean="0"/>
              <a:t>Sammon’s</a:t>
            </a:r>
            <a:r>
              <a:rPr lang="en-US" sz="2800" dirty="0" smtClean="0"/>
              <a:t> method)</a:t>
            </a:r>
          </a:p>
          <a:p>
            <a:pPr lvl="1"/>
            <a:r>
              <a:rPr lang="en-US" sz="2400" dirty="0" smtClean="0"/>
              <a:t>Have done for </a:t>
            </a:r>
            <a:r>
              <a:rPr lang="en-US" sz="2400" dirty="0"/>
              <a:t> </a:t>
            </a:r>
            <a:r>
              <a:rPr lang="en-US" sz="2400" dirty="0">
                <a:sym typeface="Symbol"/>
              </a:rPr>
              <a:t></a:t>
            </a:r>
            <a:r>
              <a:rPr lang="en-US" sz="2400" baseline="30000" dirty="0">
                <a:sym typeface="Symbol"/>
              </a:rPr>
              <a:t>2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smtClean="0"/>
              <a:t>approach to MDS </a:t>
            </a:r>
          </a:p>
          <a:p>
            <a:r>
              <a:rPr lang="en-US" sz="2800" dirty="0" smtClean="0"/>
              <a:t>Explore DA-PLSA as alternative to LDA</a:t>
            </a:r>
          </a:p>
          <a:p>
            <a:r>
              <a:rPr lang="en-US" sz="2800" dirty="0" smtClean="0"/>
              <a:t>Exploit better Twister and Twister4Azure runtimes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66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Uses of Deterministic Annealing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9067800" cy="4525963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Clustering</a:t>
            </a:r>
          </a:p>
          <a:p>
            <a:pPr lvl="1">
              <a:lnSpc>
                <a:spcPct val="850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Vectors</a:t>
            </a:r>
            <a:r>
              <a:rPr lang="en-US" sz="2400" dirty="0" smtClean="0">
                <a:solidFill>
                  <a:srgbClr val="000000"/>
                </a:solidFill>
              </a:rPr>
              <a:t>:  Rose (</a:t>
            </a:r>
            <a:r>
              <a:rPr lang="en-US" sz="2400" dirty="0" err="1" smtClean="0">
                <a:solidFill>
                  <a:srgbClr val="000000"/>
                </a:solidFill>
              </a:rPr>
              <a:t>Gurewitz</a:t>
            </a:r>
            <a:r>
              <a:rPr lang="en-US" sz="2400" dirty="0" smtClean="0">
                <a:solidFill>
                  <a:srgbClr val="000000"/>
                </a:solidFill>
              </a:rPr>
              <a:t> and Fox) </a:t>
            </a:r>
          </a:p>
          <a:p>
            <a:pPr lvl="1">
              <a:lnSpc>
                <a:spcPct val="850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Clusters with fixed sizes </a:t>
            </a:r>
            <a:r>
              <a:rPr lang="en-US" sz="2400" dirty="0" smtClean="0">
                <a:solidFill>
                  <a:srgbClr val="000000"/>
                </a:solidFill>
              </a:rPr>
              <a:t>and no tails (Proteomics team at Broad)</a:t>
            </a:r>
          </a:p>
          <a:p>
            <a:pPr lvl="1">
              <a:lnSpc>
                <a:spcPct val="850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No Vectors</a:t>
            </a:r>
            <a:r>
              <a:rPr lang="en-US" sz="2400" dirty="0" smtClean="0">
                <a:solidFill>
                  <a:srgbClr val="000000"/>
                </a:solidFill>
              </a:rPr>
              <a:t>: Hofmann and </a:t>
            </a:r>
            <a:r>
              <a:rPr lang="en-US" sz="2400" dirty="0" err="1" smtClean="0">
                <a:solidFill>
                  <a:srgbClr val="000000"/>
                </a:solidFill>
              </a:rPr>
              <a:t>Buhmann</a:t>
            </a:r>
            <a:r>
              <a:rPr lang="en-US" sz="2400" dirty="0" smtClean="0">
                <a:solidFill>
                  <a:srgbClr val="000000"/>
                </a:solidFill>
              </a:rPr>
              <a:t> (Just use </a:t>
            </a:r>
            <a:r>
              <a:rPr lang="en-US" sz="2400" dirty="0" err="1" smtClean="0">
                <a:solidFill>
                  <a:srgbClr val="000000"/>
                </a:solidFill>
              </a:rPr>
              <a:t>pairwise</a:t>
            </a:r>
            <a:r>
              <a:rPr lang="en-US" sz="2400" dirty="0" smtClean="0">
                <a:solidFill>
                  <a:srgbClr val="000000"/>
                </a:solidFill>
              </a:rPr>
              <a:t> distances)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Dimension Reduction </a:t>
            </a:r>
            <a:r>
              <a:rPr lang="en-US" sz="2800" dirty="0" smtClean="0"/>
              <a:t>for visualization and analysis </a:t>
            </a:r>
          </a:p>
          <a:p>
            <a:pPr lvl="1">
              <a:lnSpc>
                <a:spcPct val="850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Vectors</a:t>
            </a:r>
            <a:r>
              <a:rPr lang="en-US" sz="2400" dirty="0" smtClean="0"/>
              <a:t>: GTM</a:t>
            </a:r>
          </a:p>
          <a:p>
            <a:pPr lvl="1">
              <a:lnSpc>
                <a:spcPct val="850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No vectors</a:t>
            </a:r>
            <a:r>
              <a:rPr lang="en-US" sz="2400" dirty="0" smtClean="0"/>
              <a:t>: MDS </a:t>
            </a:r>
            <a:r>
              <a:rPr lang="en-US" sz="2400" dirty="0" smtClean="0">
                <a:solidFill>
                  <a:srgbClr val="000000"/>
                </a:solidFill>
              </a:rPr>
              <a:t>(Just use </a:t>
            </a:r>
            <a:r>
              <a:rPr lang="en-US" sz="2400" dirty="0" err="1" smtClean="0">
                <a:solidFill>
                  <a:srgbClr val="000000"/>
                </a:solidFill>
              </a:rPr>
              <a:t>pairwise</a:t>
            </a:r>
            <a:r>
              <a:rPr lang="en-US" sz="2400" dirty="0" smtClean="0">
                <a:solidFill>
                  <a:srgbClr val="000000"/>
                </a:solidFill>
              </a:rPr>
              <a:t> distances)</a:t>
            </a:r>
            <a:endParaRPr lang="en-US" sz="2400" dirty="0" smtClean="0"/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sz="2800" dirty="0" smtClean="0"/>
              <a:t>Can apply to </a:t>
            </a:r>
            <a:r>
              <a:rPr lang="en-US" sz="2800" dirty="0" smtClean="0">
                <a:solidFill>
                  <a:srgbClr val="FF0000"/>
                </a:solidFill>
              </a:rPr>
              <a:t>general mixture models</a:t>
            </a:r>
            <a:r>
              <a:rPr lang="en-US" sz="2800" dirty="0" smtClean="0"/>
              <a:t> (but less study)</a:t>
            </a:r>
          </a:p>
          <a:p>
            <a:pPr lvl="1">
              <a:lnSpc>
                <a:spcPct val="850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Gaussian Mixture </a:t>
            </a:r>
            <a:r>
              <a:rPr lang="en-US" sz="2400" dirty="0" smtClean="0"/>
              <a:t>Models</a:t>
            </a:r>
          </a:p>
          <a:p>
            <a:pPr lvl="1">
              <a:lnSpc>
                <a:spcPct val="85000"/>
              </a:lnSpc>
              <a:spcBef>
                <a:spcPts val="1200"/>
              </a:spcBef>
            </a:pPr>
            <a:r>
              <a:rPr lang="en-US" sz="2400" dirty="0">
                <a:solidFill>
                  <a:srgbClr val="FF0000"/>
                </a:solidFill>
              </a:rPr>
              <a:t>Probabilistic Latent Semantic Analysis </a:t>
            </a:r>
            <a:r>
              <a:rPr lang="en-US" sz="2400" dirty="0"/>
              <a:t>with Deterministic Annealing </a:t>
            </a:r>
            <a:r>
              <a:rPr lang="en-US" sz="2400" dirty="0" smtClean="0"/>
              <a:t>DA-PLSA as alternative to </a:t>
            </a:r>
            <a:r>
              <a:rPr lang="en-US" sz="2400" dirty="0" smtClean="0">
                <a:solidFill>
                  <a:srgbClr val="FF0000"/>
                </a:solidFill>
              </a:rPr>
              <a:t>Latent Dirichlet Allocation </a:t>
            </a:r>
            <a:r>
              <a:rPr lang="en-US" sz="2400" dirty="0" smtClean="0"/>
              <a:t>(typical informational retrieval/global inference topic model)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Deterministic Annealing 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9497" y="914400"/>
            <a:ext cx="9144000" cy="4525963"/>
          </a:xfrm>
        </p:spPr>
        <p:txBody>
          <a:bodyPr>
            <a:noAutofit/>
          </a:bodyPr>
          <a:lstStyle/>
          <a:p>
            <a:r>
              <a:rPr lang="en-US" sz="2700" dirty="0" smtClean="0">
                <a:solidFill>
                  <a:srgbClr val="FF0000"/>
                </a:solidFill>
              </a:rPr>
              <a:t>Gibbs</a:t>
            </a:r>
            <a:r>
              <a:rPr lang="en-US" sz="2700" dirty="0" smtClean="0"/>
              <a:t> Distribution at Temperature T</a:t>
            </a:r>
            <a:br>
              <a:rPr lang="en-US" sz="2700" dirty="0" smtClean="0"/>
            </a:br>
            <a:r>
              <a:rPr lang="en-US" sz="2700" dirty="0" smtClean="0">
                <a:solidFill>
                  <a:srgbClr val="FF0000"/>
                </a:solidFill>
              </a:rPr>
              <a:t>P(</a:t>
            </a:r>
            <a:r>
              <a:rPr lang="en-US" sz="2700" u="sng" dirty="0" smtClean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700" dirty="0" smtClean="0">
                <a:solidFill>
                  <a:srgbClr val="FF0000"/>
                </a:solidFill>
              </a:rPr>
              <a:t>) = exp( - H(</a:t>
            </a:r>
            <a:r>
              <a:rPr lang="en-US" sz="2700" u="sng" dirty="0" smtClean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700" dirty="0" smtClean="0">
                <a:solidFill>
                  <a:srgbClr val="FF0000"/>
                </a:solidFill>
              </a:rPr>
              <a:t>)/T) / </a:t>
            </a:r>
            <a:r>
              <a:rPr lang="en-US" sz="2700" dirty="0" smtClean="0">
                <a:solidFill>
                  <a:srgbClr val="FF0000"/>
                </a:solidFill>
                <a:sym typeface="Symbol"/>
              </a:rPr>
              <a:t></a:t>
            </a:r>
            <a:r>
              <a:rPr lang="en-US" sz="2700" dirty="0" smtClean="0">
                <a:solidFill>
                  <a:srgbClr val="FF0000"/>
                </a:solidFill>
              </a:rPr>
              <a:t> d</a:t>
            </a:r>
            <a:r>
              <a:rPr lang="en-US" sz="2700" u="sng" dirty="0" smtClean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700" dirty="0" smtClean="0">
                <a:solidFill>
                  <a:srgbClr val="FF0000"/>
                </a:solidFill>
              </a:rPr>
              <a:t> exp( - H(</a:t>
            </a:r>
            <a:r>
              <a:rPr lang="en-US" sz="2700" u="sng" dirty="0" smtClean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700" dirty="0" smtClean="0">
                <a:solidFill>
                  <a:srgbClr val="FF0000"/>
                </a:solidFill>
              </a:rPr>
              <a:t>)/T)</a:t>
            </a:r>
          </a:p>
          <a:p>
            <a:r>
              <a:rPr lang="en-US" sz="2700" dirty="0" smtClean="0"/>
              <a:t>Or </a:t>
            </a:r>
            <a:r>
              <a:rPr lang="en-US" sz="2700" dirty="0" smtClean="0">
                <a:solidFill>
                  <a:srgbClr val="FF0000"/>
                </a:solidFill>
              </a:rPr>
              <a:t>P(</a:t>
            </a:r>
            <a:r>
              <a:rPr lang="en-US" sz="2700" u="sng" dirty="0" smtClean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700" dirty="0" smtClean="0">
                <a:solidFill>
                  <a:srgbClr val="FF0000"/>
                </a:solidFill>
              </a:rPr>
              <a:t>) = exp( - H(</a:t>
            </a:r>
            <a:r>
              <a:rPr lang="en-US" sz="2700" u="sng" dirty="0" smtClean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700" dirty="0" smtClean="0">
                <a:solidFill>
                  <a:srgbClr val="FF0000"/>
                </a:solidFill>
              </a:rPr>
              <a:t>)/T + F/T ) </a:t>
            </a:r>
            <a:r>
              <a:rPr lang="en-US" sz="2700" dirty="0" smtClean="0"/>
              <a:t>				</a:t>
            </a:r>
          </a:p>
          <a:p>
            <a:r>
              <a:rPr lang="en-US" sz="2400" dirty="0" smtClean="0"/>
              <a:t>Minimize </a:t>
            </a:r>
            <a:r>
              <a:rPr lang="en-US" sz="2400" dirty="0" smtClean="0">
                <a:solidFill>
                  <a:srgbClr val="FF0000"/>
                </a:solidFill>
              </a:rPr>
              <a:t>Free Energy </a:t>
            </a:r>
            <a:r>
              <a:rPr lang="en-US" sz="2400" dirty="0" smtClean="0"/>
              <a:t>combining Objective Function and Entropy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>
                <a:solidFill>
                  <a:srgbClr val="FF0000"/>
                </a:solidFill>
              </a:rPr>
              <a:t>F</a:t>
            </a:r>
            <a:r>
              <a:rPr lang="en-US" sz="2700" baseline="-25000" dirty="0" smtClean="0">
                <a:solidFill>
                  <a:srgbClr val="FF0000"/>
                </a:solidFill>
              </a:rPr>
              <a:t> </a:t>
            </a:r>
            <a:r>
              <a:rPr lang="en-US" sz="2700" dirty="0" smtClean="0">
                <a:solidFill>
                  <a:srgbClr val="FF0000"/>
                </a:solidFill>
              </a:rPr>
              <a:t>= &lt; H</a:t>
            </a:r>
            <a:r>
              <a:rPr lang="en-US" sz="2700" baseline="-25000" dirty="0" smtClean="0">
                <a:solidFill>
                  <a:srgbClr val="FF0000"/>
                </a:solidFill>
              </a:rPr>
              <a:t> </a:t>
            </a:r>
            <a:r>
              <a:rPr lang="en-US" sz="2700" dirty="0" smtClean="0">
                <a:solidFill>
                  <a:srgbClr val="FF0000"/>
                </a:solidFill>
              </a:rPr>
              <a:t>- T S(P) &gt; = </a:t>
            </a:r>
            <a:r>
              <a:rPr lang="en-US" sz="2700" dirty="0" smtClean="0">
                <a:solidFill>
                  <a:srgbClr val="FF0000"/>
                </a:solidFill>
                <a:sym typeface="Symbol"/>
              </a:rPr>
              <a:t></a:t>
            </a:r>
            <a:r>
              <a:rPr lang="en-US" sz="2700" dirty="0" smtClean="0">
                <a:solidFill>
                  <a:srgbClr val="FF0000"/>
                </a:solidFill>
              </a:rPr>
              <a:t> d</a:t>
            </a:r>
            <a:r>
              <a:rPr lang="en-US" sz="2700" u="sng" dirty="0" smtClean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700" dirty="0" smtClean="0">
                <a:solidFill>
                  <a:srgbClr val="FF0000"/>
                </a:solidFill>
              </a:rPr>
              <a:t> {P(</a:t>
            </a:r>
            <a:r>
              <a:rPr lang="en-US" sz="2700" u="sng" dirty="0" smtClean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700" dirty="0" smtClean="0">
                <a:solidFill>
                  <a:srgbClr val="FF0000"/>
                </a:solidFill>
              </a:rPr>
              <a:t>)H</a:t>
            </a:r>
            <a:r>
              <a:rPr lang="en-US" sz="2700" baseline="-25000" dirty="0" smtClean="0">
                <a:solidFill>
                  <a:srgbClr val="FF0000"/>
                </a:solidFill>
              </a:rPr>
              <a:t> </a:t>
            </a:r>
            <a:r>
              <a:rPr lang="en-US" sz="2700" dirty="0" smtClean="0">
                <a:solidFill>
                  <a:srgbClr val="FF0000"/>
                </a:solidFill>
              </a:rPr>
              <a:t>+ T P(</a:t>
            </a:r>
            <a:r>
              <a:rPr lang="en-US" sz="2700" u="sng" dirty="0" smtClean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700" dirty="0" smtClean="0">
                <a:solidFill>
                  <a:srgbClr val="FF0000"/>
                </a:solidFill>
              </a:rPr>
              <a:t>) </a:t>
            </a:r>
            <a:r>
              <a:rPr lang="en-US" sz="2700" dirty="0" err="1" smtClean="0">
                <a:solidFill>
                  <a:srgbClr val="FF0000"/>
                </a:solidFill>
              </a:rPr>
              <a:t>lnP</a:t>
            </a:r>
            <a:r>
              <a:rPr lang="en-US" sz="2700" dirty="0" smtClean="0">
                <a:solidFill>
                  <a:srgbClr val="FF0000"/>
                </a:solidFill>
              </a:rPr>
              <a:t>(</a:t>
            </a:r>
            <a:r>
              <a:rPr lang="en-US" sz="2700" u="sng" dirty="0" smtClean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700" dirty="0" smtClean="0">
                <a:solidFill>
                  <a:srgbClr val="FF0000"/>
                </a:solidFill>
              </a:rPr>
              <a:t>)}</a:t>
            </a:r>
          </a:p>
          <a:p>
            <a:r>
              <a:rPr lang="en-US" sz="2700" dirty="0" smtClean="0"/>
              <a:t>Where </a:t>
            </a:r>
            <a:r>
              <a:rPr lang="en-US" sz="2700" u="sng" dirty="0" smtClean="0">
                <a:sym typeface="Symbol"/>
              </a:rPr>
              <a:t></a:t>
            </a:r>
            <a:r>
              <a:rPr lang="en-US" sz="2700" dirty="0" smtClean="0">
                <a:sym typeface="Symbol"/>
              </a:rPr>
              <a:t> are (a subset of) parameters to be minimized</a:t>
            </a:r>
          </a:p>
          <a:p>
            <a:r>
              <a:rPr lang="en-US" sz="2400" dirty="0" smtClean="0">
                <a:solidFill>
                  <a:srgbClr val="FF0000"/>
                </a:solidFill>
                <a:sym typeface="Symbol"/>
              </a:rPr>
              <a:t>Simulated annealing </a:t>
            </a:r>
            <a:r>
              <a:rPr lang="en-US" sz="2400" dirty="0" smtClean="0">
                <a:sym typeface="Symbol"/>
              </a:rPr>
              <a:t>corresponds to doing these integrals by Monte Carlo</a:t>
            </a:r>
          </a:p>
          <a:p>
            <a:r>
              <a:rPr lang="en-US" sz="2400" dirty="0" smtClean="0">
                <a:solidFill>
                  <a:srgbClr val="FF0000"/>
                </a:solidFill>
                <a:sym typeface="Symbol"/>
              </a:rPr>
              <a:t>Deterministic annealing </a:t>
            </a:r>
            <a:r>
              <a:rPr lang="en-US" sz="2400" dirty="0" smtClean="0">
                <a:sym typeface="Symbol"/>
              </a:rPr>
              <a:t>corresponds to doing integrals analytically (by mean field approximation) and is naturally much faster than Monte Carlo</a:t>
            </a:r>
          </a:p>
          <a:p>
            <a:r>
              <a:rPr lang="en-US" sz="2400" dirty="0" smtClean="0">
                <a:sym typeface="Symbol"/>
              </a:rPr>
              <a:t>In each case temperature is lowered slowly – say by a factor 0.95 to 0.99 at each iteration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362200" cy="954107"/>
          </a:xfrm>
          <a:solidFill>
            <a:srgbClr val="000000"/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DEE7F8"/>
                </a:solidFill>
              </a:rPr>
              <a:t>Deterministic</a:t>
            </a:r>
            <a:br>
              <a:rPr lang="en-US" sz="2800" dirty="0">
                <a:solidFill>
                  <a:srgbClr val="DEE7F8"/>
                </a:solidFill>
              </a:rPr>
            </a:br>
            <a:r>
              <a:rPr lang="en-US" sz="2800" dirty="0">
                <a:solidFill>
                  <a:srgbClr val="DEE7F8"/>
                </a:solidFill>
              </a:rPr>
              <a:t>Annealing</a:t>
            </a:r>
          </a:p>
        </p:txBody>
      </p:sp>
      <p:sp>
        <p:nvSpPr>
          <p:cNvPr id="1159171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5562600"/>
            <a:ext cx="8991600" cy="1295400"/>
          </a:xfrm>
          <a:solidFill>
            <a:schemeClr val="bg1"/>
          </a:solidFill>
        </p:spPr>
        <p:txBody>
          <a:bodyPr/>
          <a:lstStyle/>
          <a:p>
            <a:r>
              <a:rPr lang="en-US" sz="2400" dirty="0"/>
              <a:t>                    Minimum evolving as temperature decreases</a:t>
            </a:r>
          </a:p>
          <a:p>
            <a:r>
              <a:rPr lang="en-US" sz="2400" dirty="0"/>
              <a:t>                    Movement at fixed temperature going to local minima if not initialized “correctly</a:t>
            </a:r>
          </a:p>
        </p:txBody>
      </p:sp>
      <p:pic>
        <p:nvPicPr>
          <p:cNvPr id="1159172" name="Picture 4" descr="010"/>
          <p:cNvPicPr>
            <a:picLocks noChangeAspect="1" noChangeArrowheads="1"/>
          </p:cNvPicPr>
          <p:nvPr/>
        </p:nvPicPr>
        <p:blipFill>
          <a:blip r:embed="rId3" cstate="print"/>
          <a:srcRect l="13676" t="15947" r="29462" b="26804"/>
          <a:stretch>
            <a:fillRect/>
          </a:stretch>
        </p:blipFill>
        <p:spPr bwMode="auto">
          <a:xfrm>
            <a:off x="2286000" y="0"/>
            <a:ext cx="6858000" cy="5181600"/>
          </a:xfrm>
          <a:prstGeom prst="rect">
            <a:avLst/>
          </a:prstGeom>
          <a:noFill/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85800" y="5867400"/>
            <a:ext cx="1143000" cy="381000"/>
            <a:chOff x="432" y="3456"/>
            <a:chExt cx="720" cy="240"/>
          </a:xfrm>
        </p:grpSpPr>
        <p:sp>
          <p:nvSpPr>
            <p:cNvPr id="1159173" name="Line 5"/>
            <p:cNvSpPr>
              <a:spLocks noChangeShapeType="1"/>
            </p:cNvSpPr>
            <p:nvPr/>
          </p:nvSpPr>
          <p:spPr bwMode="auto">
            <a:xfrm>
              <a:off x="432" y="3456"/>
              <a:ext cx="72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 anchor="ctr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 baseline="-250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159174" name="Line 6"/>
            <p:cNvSpPr>
              <a:spLocks noChangeShapeType="1"/>
            </p:cNvSpPr>
            <p:nvPr/>
          </p:nvSpPr>
          <p:spPr bwMode="auto">
            <a:xfrm>
              <a:off x="432" y="3696"/>
              <a:ext cx="720" cy="0"/>
            </a:xfrm>
            <a:prstGeom prst="line">
              <a:avLst/>
            </a:prstGeom>
            <a:noFill/>
            <a:ln w="31750">
              <a:solidFill>
                <a:srgbClr val="CC00FF"/>
              </a:solidFill>
              <a:round/>
              <a:headEnd/>
              <a:tailEnd type="triangle" w="lg" len="lg"/>
            </a:ln>
            <a:effectLst/>
          </p:spPr>
          <p:txBody>
            <a:bodyPr anchor="ctr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 baseline="-250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1159176" name="Text Box 8"/>
          <p:cNvSpPr txBox="1">
            <a:spLocks noChangeArrowheads="1"/>
          </p:cNvSpPr>
          <p:nvPr/>
        </p:nvSpPr>
        <p:spPr bwMode="auto">
          <a:xfrm>
            <a:off x="0" y="2057400"/>
            <a:ext cx="2209800" cy="3140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>
                <a:latin typeface="Times New Roman" pitchFamily="18" charset="0"/>
                <a:ea typeface="+mn-ea"/>
                <a:cs typeface="+mn-cs"/>
              </a:rPr>
              <a:t>Solve Linear Equations for each temperature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000" b="1" kern="1200" dirty="0">
              <a:latin typeface="Times New Roman" pitchFamily="18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 smtClean="0">
                <a:latin typeface="Times New Roman" pitchFamily="18" charset="0"/>
                <a:ea typeface="+mn-ea"/>
                <a:cs typeface="+mn-cs"/>
              </a:rPr>
              <a:t>Nonlinear </a:t>
            </a:r>
            <a:r>
              <a:rPr lang="en-US" sz="2000" b="1" kern="1200" dirty="0">
                <a:latin typeface="Times New Roman" pitchFamily="18" charset="0"/>
                <a:ea typeface="+mn-ea"/>
                <a:cs typeface="+mn-cs"/>
              </a:rPr>
              <a:t>effects mitigated by </a:t>
            </a:r>
            <a:r>
              <a:rPr lang="en-US" sz="2000" b="1" kern="1200" dirty="0" smtClean="0">
                <a:latin typeface="Times New Roman" pitchFamily="18" charset="0"/>
                <a:ea typeface="+mn-ea"/>
                <a:cs typeface="+mn-cs"/>
              </a:rPr>
              <a:t>initializing </a:t>
            </a:r>
            <a:r>
              <a:rPr lang="en-US" sz="2000" b="1" kern="1200" dirty="0">
                <a:latin typeface="Times New Roman" pitchFamily="18" charset="0"/>
                <a:ea typeface="+mn-ea"/>
                <a:cs typeface="+mn-cs"/>
              </a:rPr>
              <a:t>with solution at previous higher temperature</a:t>
            </a:r>
          </a:p>
        </p:txBody>
      </p:sp>
      <p:sp>
        <p:nvSpPr>
          <p:cNvPr id="1159177" name="Text Box 9"/>
          <p:cNvSpPr txBox="1">
            <a:spLocks noChangeArrowheads="1"/>
          </p:cNvSpPr>
          <p:nvPr/>
        </p:nvSpPr>
        <p:spPr bwMode="auto">
          <a:xfrm>
            <a:off x="990600" y="1600200"/>
            <a:ext cx="13223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200" dirty="0">
                <a:latin typeface="Times New Roman" pitchFamily="18" charset="0"/>
                <a:ea typeface="+mn-ea"/>
                <a:cs typeface="+mn-cs"/>
              </a:rPr>
              <a:t>F({y}, T)</a:t>
            </a:r>
          </a:p>
        </p:txBody>
      </p:sp>
      <p:sp>
        <p:nvSpPr>
          <p:cNvPr id="1159178" name="Text Box 10"/>
          <p:cNvSpPr txBox="1">
            <a:spLocks noChangeArrowheads="1"/>
          </p:cNvSpPr>
          <p:nvPr/>
        </p:nvSpPr>
        <p:spPr bwMode="auto">
          <a:xfrm>
            <a:off x="4052888" y="5181600"/>
            <a:ext cx="2500312" cy="457200"/>
          </a:xfrm>
          <a:prstGeom prst="rect">
            <a:avLst/>
          </a:prstGeom>
          <a:solidFill>
            <a:srgbClr val="00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200" dirty="0">
                <a:solidFill>
                  <a:srgbClr val="FFFF00"/>
                </a:solidFill>
                <a:latin typeface="Times New Roman" pitchFamily="18" charset="0"/>
                <a:ea typeface="+mn-ea"/>
                <a:cs typeface="+mn-cs"/>
              </a:rPr>
              <a:t>Configuration {y}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|0.8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10840</TotalTime>
  <Words>3264</Words>
  <Application>Microsoft Office PowerPoint</Application>
  <PresentationFormat>On-screen Show (4:3)</PresentationFormat>
  <Paragraphs>528</Paragraphs>
  <Slides>60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60</vt:i4>
      </vt:variant>
    </vt:vector>
  </HeadingPairs>
  <TitlesOfParts>
    <vt:vector size="64" baseType="lpstr">
      <vt:lpstr>1_Office Theme</vt:lpstr>
      <vt:lpstr>Document</vt:lpstr>
      <vt:lpstr>Acrobat Document</vt:lpstr>
      <vt:lpstr>Equation</vt:lpstr>
      <vt:lpstr>Deterministic Annealing and  Robust Scalable Data mining  for the Data Deluge</vt:lpstr>
      <vt:lpstr>Abstract</vt:lpstr>
      <vt:lpstr>References</vt:lpstr>
      <vt:lpstr>Some Goals</vt:lpstr>
      <vt:lpstr>Some Ideas I</vt:lpstr>
      <vt:lpstr>Some non-DA Ideas II</vt:lpstr>
      <vt:lpstr>Uses of Deterministic Annealing</vt:lpstr>
      <vt:lpstr>Deterministic Annealing I</vt:lpstr>
      <vt:lpstr>Deterministic Annealing</vt:lpstr>
      <vt:lpstr>Deterministic Annealing II</vt:lpstr>
      <vt:lpstr>Implementation of DA Central Clustering</vt:lpstr>
      <vt:lpstr>Implementation of DA-PWC</vt:lpstr>
      <vt:lpstr>General Features of DA</vt:lpstr>
      <vt:lpstr>PowerPoint Presentation</vt:lpstr>
      <vt:lpstr>PowerPoint Presentation</vt:lpstr>
      <vt:lpstr>PowerPoint Presentation</vt:lpstr>
      <vt:lpstr>PowerPoint Presentation</vt:lpstr>
      <vt:lpstr>DA-PWC EM Steps (E is red, M Black) k runs over clusters; i,j points</vt:lpstr>
      <vt:lpstr>Trimmed Clustering</vt:lpstr>
      <vt:lpstr>High Performance Dimension Reduction and Visualization</vt:lpstr>
      <vt:lpstr>Multidimensional Scaling MDS</vt:lpstr>
      <vt:lpstr>Implementation of MDS</vt:lpstr>
      <vt:lpstr>Pairwise Clustering and MDS  are O(N2) Problems </vt:lpstr>
      <vt:lpstr>PowerPoint Presentation</vt:lpstr>
      <vt:lpstr>OctTree for 100K sample of Fungi</vt:lpstr>
      <vt:lpstr>440K Interpolated</vt:lpstr>
      <vt:lpstr>A large cluster in Region 0</vt:lpstr>
      <vt:lpstr>26 Clusters in Region 4</vt:lpstr>
      <vt:lpstr>13  Clusters in Region 6</vt:lpstr>
      <vt:lpstr>Understanding  the Octopi</vt:lpstr>
      <vt:lpstr>PowerPoint Presentation</vt:lpstr>
      <vt:lpstr>PowerPoint Presentation</vt:lpstr>
      <vt:lpstr>Quality of DA versus EM MDS</vt:lpstr>
      <vt:lpstr>Run Time of DA versus EM MDS</vt:lpstr>
      <vt:lpstr>GTM with DA (DA-GTM)</vt:lpstr>
      <vt:lpstr>Advantages of GTM</vt:lpstr>
      <vt:lpstr>Free Energy for DA-GTM</vt:lpstr>
      <vt:lpstr>DA-GTM vs. EM-GTM</vt:lpstr>
      <vt:lpstr>DA-GTM Result</vt:lpstr>
      <vt:lpstr>Data Mining Projects using GTM</vt:lpstr>
      <vt:lpstr>Probabilistic Latent Semantic Analysis (PLSA)</vt:lpstr>
      <vt:lpstr>DA-Mixture Models</vt:lpstr>
      <vt:lpstr>EM vs. DA-{GTM, PLSA}</vt:lpstr>
      <vt:lpstr>DA-PLSA Features</vt:lpstr>
      <vt:lpstr>An example of DA-PLSA</vt:lpstr>
      <vt:lpstr>Annealing in DA-PLSA</vt:lpstr>
      <vt:lpstr>Predicting Power in DA-PLSA</vt:lpstr>
      <vt:lpstr>Training &amp; Testing in DA-PLSA I</vt:lpstr>
      <vt:lpstr>Training &amp; Testing in DA-PLSA II</vt:lpstr>
      <vt:lpstr>Hard to Compare LDA and PLSA as different objective functions.  This is LDA and PLSA for LDA Objective function</vt:lpstr>
      <vt:lpstr>Best Temperature for 3 stopping Criteria</vt:lpstr>
      <vt:lpstr>DA-PLSA with DA-GTM</vt:lpstr>
      <vt:lpstr>PowerPoint Presentation</vt:lpstr>
      <vt:lpstr>What was/can be done where?</vt:lpstr>
      <vt:lpstr>Twister</vt:lpstr>
      <vt:lpstr>Multi-Dimensional-Scaling</vt:lpstr>
      <vt:lpstr>Performance – Multi Dimensional Scaling</vt:lpstr>
      <vt:lpstr>Expectation Maximization and Iterative MapReduce</vt:lpstr>
      <vt:lpstr>May Need New Algorithms</vt:lpstr>
      <vt:lpstr>Next Steps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Geoffrey Fox</dc:creator>
  <cp:lastModifiedBy>Geoffrey Fox</cp:lastModifiedBy>
  <cp:revision>321</cp:revision>
  <dcterms:created xsi:type="dcterms:W3CDTF">2010-05-04T01:29:55Z</dcterms:created>
  <dcterms:modified xsi:type="dcterms:W3CDTF">2011-12-22T02:35:17Z</dcterms:modified>
</cp:coreProperties>
</file>