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9" r:id="rId2"/>
    <p:sldId id="271" r:id="rId3"/>
    <p:sldId id="282" r:id="rId4"/>
    <p:sldId id="283" r:id="rId5"/>
    <p:sldId id="284" r:id="rId6"/>
    <p:sldId id="265" r:id="rId7"/>
    <p:sldId id="274" r:id="rId8"/>
    <p:sldId id="266" r:id="rId9"/>
    <p:sldId id="268" r:id="rId10"/>
    <p:sldId id="278" r:id="rId11"/>
    <p:sldId id="279" r:id="rId12"/>
    <p:sldId id="280" r:id="rId13"/>
    <p:sldId id="27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30838"/>
    <a:srgbClr val="6D6E70"/>
    <a:srgbClr val="A9C9FF"/>
    <a:srgbClr val="F3F3F3"/>
    <a:srgbClr val="F8F3D2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6" y="-90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7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08E24-CD6D-F245-BA50-44436EA38975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366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5960" y="552509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14" r:id="rId3"/>
    <p:sldLayoutId id="2147484217" r:id="rId4"/>
    <p:sldLayoutId id="2147484230" r:id="rId5"/>
    <p:sldLayoutId id="2147484231" r:id="rId6"/>
    <p:sldLayoutId id="214748423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mesh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8" y="1789387"/>
            <a:ext cx="9110466" cy="943303"/>
          </a:xfrm>
        </p:spPr>
        <p:txBody>
          <a:bodyPr>
            <a:normAutofit/>
          </a:bodyPr>
          <a:lstStyle/>
          <a:p>
            <a:r>
              <a:rPr lang="en-US" dirty="0" smtClean="0"/>
              <a:t>Indiana University Faculty</a:t>
            </a:r>
          </a:p>
          <a:p>
            <a:r>
              <a:rPr lang="en-US" dirty="0" smtClean="0"/>
              <a:t>Geoffrey Fox, David Crandall, Judy </a:t>
            </a:r>
            <a:r>
              <a:rPr lang="en-US" dirty="0" err="1" smtClean="0"/>
              <a:t>Qiu</a:t>
            </a:r>
            <a:r>
              <a:rPr lang="en-US" dirty="0"/>
              <a:t>, </a:t>
            </a:r>
            <a:r>
              <a:rPr lang="en-US" dirty="0" err="1"/>
              <a:t>Gregor</a:t>
            </a:r>
            <a:r>
              <a:rPr lang="en-US" dirty="0"/>
              <a:t> von </a:t>
            </a:r>
            <a:r>
              <a:rPr lang="en-US" dirty="0" err="1"/>
              <a:t>Laszewski</a:t>
            </a:r>
            <a:endParaRPr lang="en-US" dirty="0"/>
          </a:p>
        </p:txBody>
      </p:sp>
      <p:pic>
        <p:nvPicPr>
          <p:cNvPr id="1026" name="Picture 2" descr="https://www.iu.edu/~images/dams/450915_act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2690"/>
            <a:ext cx="630630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_MG_7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07" y="2732690"/>
            <a:ext cx="280415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762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4800" i="0" kern="0" dirty="0" err="1" smtClean="0"/>
              <a:t>Dibbs</a:t>
            </a:r>
            <a:r>
              <a:rPr lang="en-US" sz="4800" i="0" kern="0" dirty="0" smtClean="0"/>
              <a:t> Research at </a:t>
            </a:r>
            <a:br>
              <a:rPr lang="en-US" sz="4800" i="0" kern="0" dirty="0" smtClean="0"/>
            </a:br>
            <a:r>
              <a:rPr lang="en-US" sz="4800" i="0" kern="0" dirty="0" smtClean="0"/>
              <a:t>Digital Science </a:t>
            </a:r>
            <a:r>
              <a:rPr lang="en-US" sz="4800" i="0" kern="0" dirty="0" err="1" smtClean="0"/>
              <a:t>Center@SOIC</a:t>
            </a:r>
            <a:endParaRPr lang="en-US" sz="4800" i="0" kern="0" dirty="0"/>
          </a:p>
        </p:txBody>
      </p:sp>
    </p:spTree>
    <p:extLst>
      <p:ext uri="{BB962C8B-B14F-4D97-AF65-F5344CB8AC3E}">
        <p14:creationId xmlns:p14="http://schemas.microsoft.com/office/powerpoint/2010/main" val="2158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05" y="1206430"/>
            <a:ext cx="2043995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RabbitMQ</a:t>
            </a:r>
            <a:r>
              <a:rPr lang="en-US" sz="2800" b="1" dirty="0" smtClean="0"/>
              <a:t> out-performs Kafka</a:t>
            </a:r>
            <a:br>
              <a:rPr lang="en-US" sz="2800" b="1" dirty="0" smtClean="0"/>
            </a:br>
            <a:r>
              <a:rPr lang="en-US" sz="2800" b="1" dirty="0" smtClean="0"/>
              <a:t>with Storm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19"/>
          <a:stretch/>
        </p:blipFill>
        <p:spPr>
          <a:xfrm>
            <a:off x="0" y="3605048"/>
            <a:ext cx="7100005" cy="325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71"/>
          <a:stretch/>
        </p:blipFill>
        <p:spPr>
          <a:xfrm>
            <a:off x="0" y="0"/>
            <a:ext cx="7115315" cy="3605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255" y="378298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RabbitMQ</a:t>
            </a:r>
            <a:r>
              <a:rPr lang="en-US" sz="1800" dirty="0" smtClean="0"/>
              <a:t> Latency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67255" y="16743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Kafka Latency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9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Layer-finding for radar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36675"/>
            <a:ext cx="4189412" cy="4038600"/>
          </a:xfrm>
        </p:spPr>
        <p:txBody>
          <a:bodyPr/>
          <a:lstStyle/>
          <a:p>
            <a:r>
              <a:rPr lang="en-US" dirty="0" smtClean="0"/>
              <a:t>Developing flexible, robust techniques using probabilistic graphical models</a:t>
            </a:r>
          </a:p>
          <a:p>
            <a:r>
              <a:rPr lang="en-US" dirty="0" smtClean="0"/>
              <a:t>Sampling-based (MCMC) inference to find best solutions and confidence intervals</a:t>
            </a:r>
          </a:p>
          <a:p>
            <a:r>
              <a:rPr lang="en-US" dirty="0" smtClean="0"/>
              <a:t>ICIP 2014 and ICPR 2012 papers studied ice surface and bedrock layers</a:t>
            </a:r>
            <a:endParaRPr lang="en-US" dirty="0"/>
          </a:p>
          <a:p>
            <a:r>
              <a:rPr lang="en-US" dirty="0" smtClean="0"/>
              <a:t>Six month goal is to extend to internal layers case where # of layers is unknown, and to begin to reconstruct in full 3D in collaboration with </a:t>
            </a:r>
            <a:r>
              <a:rPr lang="en-US" dirty="0" err="1" smtClean="0"/>
              <a:t>CReSIS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026" y="1742206"/>
            <a:ext cx="4686774" cy="33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r>
              <a:rPr lang="en-US" dirty="0" smtClean="0"/>
              <a:t>Image processing &amp;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36675"/>
            <a:ext cx="8532812" cy="4038600"/>
          </a:xfrm>
        </p:spPr>
        <p:txBody>
          <a:bodyPr/>
          <a:lstStyle/>
          <a:p>
            <a:r>
              <a:rPr lang="en-US" dirty="0" smtClean="0"/>
              <a:t>We have begun developing an image processing library for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, supporting basic algorithms on large image sets</a:t>
            </a:r>
          </a:p>
          <a:p>
            <a:pPr lvl="1"/>
            <a:r>
              <a:rPr lang="en-US" dirty="0" smtClean="0"/>
              <a:t>Supports low-level operations like feature extraction, segmentation, image preprocessing, etc.</a:t>
            </a:r>
          </a:p>
          <a:p>
            <a:pPr lvl="1"/>
            <a:r>
              <a:rPr lang="en-US" dirty="0" smtClean="0"/>
              <a:t>Simple machine learning algorithms, currently: SVM classification (not learning), Bayesian </a:t>
            </a:r>
            <a:r>
              <a:rPr lang="en-US" dirty="0" err="1" smtClean="0"/>
              <a:t>classifers</a:t>
            </a:r>
            <a:r>
              <a:rPr lang="en-US" dirty="0" smtClean="0"/>
              <a:t>, sampling-based inference</a:t>
            </a:r>
          </a:p>
          <a:p>
            <a:pPr lvl="1"/>
            <a:r>
              <a:rPr lang="en-US" dirty="0" smtClean="0"/>
              <a:t>Currently in use for processing large-scale social photo collections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Year 1 goal is to port these and selected other open-source image processing and machine learning algorithms to DIBBs, with focus on pleasingly parallel algorithms for now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3"/>
            <a:ext cx="9144000" cy="73638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Cloudmesh</a:t>
            </a:r>
            <a:r>
              <a:rPr lang="en-US" sz="3600" b="1" dirty="0" smtClean="0"/>
              <a:t> Software Defined System Toolkit</a:t>
            </a:r>
            <a:endParaRPr lang="en-US" sz="3600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693323"/>
            <a:ext cx="9144000" cy="1892709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Cloudmesh</a:t>
            </a:r>
            <a:r>
              <a:rPr lang="en-US" sz="2400" dirty="0"/>
              <a:t> Open source </a:t>
            </a:r>
            <a:r>
              <a:rPr lang="en-US" sz="2400" dirty="0">
                <a:hlinkClick r:id="rId3"/>
              </a:rPr>
              <a:t>http://cloudmesh.github.io/</a:t>
            </a:r>
            <a:r>
              <a:rPr lang="en-US" sz="2400" dirty="0"/>
              <a:t> </a:t>
            </a:r>
            <a:r>
              <a:rPr lang="en-US" sz="2400" dirty="0" smtClean="0"/>
              <a:t>supporting</a:t>
            </a:r>
          </a:p>
          <a:p>
            <a:pPr lvl="1"/>
            <a:r>
              <a:rPr lang="en-US" sz="2000" dirty="0" smtClean="0"/>
              <a:t>The ability to </a:t>
            </a:r>
            <a:r>
              <a:rPr lang="en-US" sz="2000" b="1" dirty="0" smtClean="0"/>
              <a:t>federate</a:t>
            </a:r>
            <a:r>
              <a:rPr lang="en-US" sz="2000" dirty="0" smtClean="0"/>
              <a:t> a number of </a:t>
            </a:r>
            <a:r>
              <a:rPr lang="en-US" sz="2000" b="1" dirty="0" smtClean="0"/>
              <a:t>resources</a:t>
            </a:r>
            <a:r>
              <a:rPr lang="en-US" sz="2000" dirty="0" smtClean="0"/>
              <a:t> from academia and industry. This includes existing </a:t>
            </a:r>
            <a:r>
              <a:rPr lang="en-US" sz="2000" dirty="0" err="1" smtClean="0">
                <a:solidFill>
                  <a:srgbClr val="FF0000"/>
                </a:solidFill>
              </a:rPr>
              <a:t>FutureSystems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infrastructure</a:t>
            </a:r>
            <a:r>
              <a:rPr lang="en-US" sz="2000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sz="2000" dirty="0" smtClean="0"/>
              <a:t> using several </a:t>
            </a:r>
            <a:r>
              <a:rPr lang="en-US" sz="2000" dirty="0" err="1" smtClean="0"/>
              <a:t>IaaS</a:t>
            </a:r>
            <a:r>
              <a:rPr lang="en-US" sz="2000" dirty="0" smtClean="0"/>
              <a:t> frameworks </a:t>
            </a:r>
          </a:p>
          <a:p>
            <a:pPr lvl="1"/>
            <a:r>
              <a:rPr lang="en-US" sz="2000" dirty="0" err="1"/>
              <a:t>IPython</a:t>
            </a:r>
            <a:r>
              <a:rPr lang="en-US" sz="2000" dirty="0"/>
              <a:t>-based </a:t>
            </a:r>
            <a:r>
              <a:rPr lang="en-US" sz="2000" b="1" dirty="0"/>
              <a:t>workflow </a:t>
            </a:r>
            <a:r>
              <a:rPr lang="en-US" sz="2000" dirty="0"/>
              <a:t>as an interoperable </a:t>
            </a:r>
            <a:r>
              <a:rPr lang="en-US" sz="2000" b="1" dirty="0" smtClean="0"/>
              <a:t>onramp</a:t>
            </a:r>
          </a:p>
          <a:p>
            <a:endParaRPr lang="en-US" sz="2400" b="1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" y="2487168"/>
            <a:ext cx="6915758" cy="43708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7014575" y="2133600"/>
            <a:ext cx="2129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Supports </a:t>
            </a:r>
            <a:r>
              <a:rPr lang="en-US" sz="2000" b="1" dirty="0"/>
              <a:t>reproducible computing </a:t>
            </a:r>
            <a:r>
              <a:rPr lang="en-US" sz="2000" b="1" dirty="0" smtClean="0"/>
              <a:t>environments</a:t>
            </a:r>
          </a:p>
          <a:p>
            <a:endParaRPr lang="en-US" sz="2000" b="1" dirty="0"/>
          </a:p>
          <a:p>
            <a:r>
              <a:rPr lang="en-US" sz="2000" b="1" dirty="0"/>
              <a:t>Uses internally </a:t>
            </a:r>
            <a:r>
              <a:rPr lang="en-US" sz="2000" dirty="0" err="1"/>
              <a:t>Libcloud</a:t>
            </a:r>
            <a:r>
              <a:rPr lang="en-US" sz="2000" dirty="0"/>
              <a:t> and Cobbler</a:t>
            </a:r>
          </a:p>
          <a:p>
            <a:r>
              <a:rPr lang="en-US" sz="2000" dirty="0"/>
              <a:t>Celery Task/Query manager (AMQP - </a:t>
            </a:r>
            <a:r>
              <a:rPr lang="en-US" sz="2000" dirty="0" err="1"/>
              <a:t>RabbitMQ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MongoDB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-31595" y="2487168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Gregor</a:t>
            </a:r>
            <a:r>
              <a:rPr lang="en-US" sz="1800" dirty="0" smtClean="0"/>
              <a:t> von </a:t>
            </a:r>
            <a:r>
              <a:rPr lang="en-US" sz="1800" dirty="0" err="1" smtClean="0"/>
              <a:t>Laszewski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Fugang</a:t>
            </a:r>
            <a:r>
              <a:rPr lang="en-US" sz="1800" dirty="0" smtClean="0"/>
              <a:t> Wang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33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9"/>
            <a:ext cx="8229600" cy="546024"/>
          </a:xfrm>
        </p:spPr>
        <p:txBody>
          <a:bodyPr/>
          <a:lstStyle/>
          <a:p>
            <a:r>
              <a:rPr lang="en-US" b="1" dirty="0" smtClean="0"/>
              <a:t>Big Data Ogres and their Facets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2190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51 Big Data use cases: </a:t>
            </a:r>
            <a:r>
              <a:rPr lang="en-US" sz="2400" u="sng" dirty="0">
                <a:solidFill>
                  <a:srgbClr val="0070C0"/>
                </a:solidFill>
                <a:hlinkClick r:id="rId2"/>
              </a:rPr>
              <a:t>http://bigdatawg.nist.gov/usecases.php 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Ogres </a:t>
            </a:r>
            <a:r>
              <a:rPr lang="en-US" sz="2400" dirty="0" smtClean="0"/>
              <a:t>classify Big Data Applications with facets and benchmarks</a:t>
            </a:r>
          </a:p>
          <a:p>
            <a:r>
              <a:rPr lang="en-US" sz="2400" b="1" dirty="0" smtClean="0"/>
              <a:t>Facets </a:t>
            </a:r>
            <a:r>
              <a:rPr lang="en-US" sz="2400" b="1" dirty="0"/>
              <a:t>I: </a:t>
            </a:r>
            <a:r>
              <a:rPr lang="en-US" sz="2400" dirty="0" smtClean="0"/>
              <a:t>Features identified from 51 use cases: </a:t>
            </a:r>
            <a:r>
              <a:rPr lang="en-US" sz="2400" dirty="0" smtClean="0">
                <a:solidFill>
                  <a:srgbClr val="CC00FF"/>
                </a:solidFill>
              </a:rPr>
              <a:t>PP(26), MR(18), MR-Statistics(7), MR-Iterative(23), Graph(9), Fusion(11), Streaming/DDDAS(41), Classify(30), Search/Query(12), Collaborative Filtering(4), LML(36), GML(23), Workflow(51), GIS(16), HPC(5), Agents(2)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MR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CC00FF"/>
                </a:solidFill>
              </a:rPr>
              <a:t>L/GML</a:t>
            </a:r>
            <a:r>
              <a:rPr lang="en-US" sz="2000" dirty="0" smtClean="0"/>
              <a:t> Local/Global Machine Learning</a:t>
            </a:r>
          </a:p>
          <a:p>
            <a:r>
              <a:rPr lang="en-US" sz="2400" b="1" dirty="0" smtClean="0"/>
              <a:t>Facets II:  </a:t>
            </a:r>
            <a:r>
              <a:rPr lang="en-US" sz="2400" dirty="0" smtClean="0"/>
              <a:t>Some </a:t>
            </a:r>
            <a:r>
              <a:rPr lang="en-US" sz="2400" dirty="0"/>
              <a:t>broad features familiar from past like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BSP</a:t>
            </a:r>
            <a:r>
              <a:rPr lang="en-US" sz="2000" dirty="0" smtClean="0"/>
              <a:t> </a:t>
            </a:r>
            <a:r>
              <a:rPr lang="en-US" sz="2000" dirty="0"/>
              <a:t>(Bulk Synchronous Processing</a:t>
            </a:r>
            <a:r>
              <a:rPr lang="en-US" sz="2000" dirty="0" smtClean="0"/>
              <a:t>) </a:t>
            </a:r>
            <a:r>
              <a:rPr lang="en-US" sz="2000" dirty="0"/>
              <a:t>or </a:t>
            </a:r>
            <a:r>
              <a:rPr lang="en-US" sz="2000" dirty="0" smtClean="0"/>
              <a:t>not?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SPMD</a:t>
            </a:r>
            <a:r>
              <a:rPr lang="en-US" sz="2000" dirty="0" smtClean="0"/>
              <a:t> (Single Program Multiple Data) or not?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Iterative </a:t>
            </a:r>
            <a:r>
              <a:rPr lang="en-US" sz="2000" dirty="0"/>
              <a:t>or </a:t>
            </a:r>
            <a:r>
              <a:rPr lang="en-US" sz="2000" dirty="0" smtClean="0"/>
              <a:t>not?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Regular or Irregular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Static or dynamic</a:t>
            </a:r>
            <a:r>
              <a:rPr lang="en-US" sz="2000" dirty="0"/>
              <a:t>?,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communication/compute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C00FF"/>
                </a:solidFill>
              </a:rPr>
              <a:t>I-O/compute</a:t>
            </a:r>
            <a:r>
              <a:rPr lang="en-US" sz="2000" dirty="0" smtClean="0"/>
              <a:t> ratios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Data </a:t>
            </a:r>
            <a:r>
              <a:rPr lang="en-US" sz="2000" dirty="0">
                <a:solidFill>
                  <a:srgbClr val="CC00FF"/>
                </a:solidFill>
              </a:rPr>
              <a:t>abstraction </a:t>
            </a:r>
            <a:r>
              <a:rPr lang="en-US" sz="2000" dirty="0"/>
              <a:t>(array, </a:t>
            </a:r>
            <a:r>
              <a:rPr lang="en-US" sz="2000" dirty="0" smtClean="0"/>
              <a:t>key-value, pixels, graph…)</a:t>
            </a:r>
          </a:p>
          <a:p>
            <a:r>
              <a:rPr lang="en-US" sz="2400" b="1" dirty="0" smtClean="0"/>
              <a:t>Facets III: </a:t>
            </a:r>
            <a:r>
              <a:rPr lang="en-US" sz="2400" dirty="0" smtClean="0"/>
              <a:t>Data Processing Architectures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8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99" y="1"/>
            <a:ext cx="8997459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Large-Scale Data Analysis Applications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25518" y="5591656"/>
            <a:ext cx="207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Computer </a:t>
            </a:r>
            <a:r>
              <a:rPr lang="en-US" sz="2000" i="1" dirty="0">
                <a:solidFill>
                  <a:prstClr val="black"/>
                </a:solidFill>
              </a:rPr>
              <a:t>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0380" y="5563191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Complex Networks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731" y="559165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Bioinformatics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4911" y="559165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Deep Learning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21" name="Subtitle 3"/>
          <p:cNvSpPr txBox="1">
            <a:spLocks/>
          </p:cNvSpPr>
          <p:nvPr/>
        </p:nvSpPr>
        <p:spPr>
          <a:xfrm>
            <a:off x="1" y="510209"/>
            <a:ext cx="9114183" cy="3232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Data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analysis plays an important role in data-driven scientific discovery and commercial services. An interesting principle is that HPC ideas should integrate well with Apache (and other) open source big data technologies (ABDS). ABDS seems a winner as it has a clear vitality and innovation with a sustainable software model. Our current catalog has identified </a:t>
            </a: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266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software subsystems divided into 17 layers. </a:t>
            </a:r>
            <a:endParaRPr kumimoji="1" lang="en-US" sz="2100" i="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Illustrating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principle, </a:t>
            </a: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we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have shown that previous standalone enhanced versions of </a:t>
            </a:r>
            <a:r>
              <a:rPr kumimoji="1" lang="en-US" sz="2100" i="0" dirty="0" err="1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MapReduce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 can be replaced by a Hadoop plug-in that offers both data abstractions useful for high performance iteration and communication using best available (MPI) approaches that are portable to HPC and Cloud. </a:t>
            </a:r>
            <a:endParaRPr kumimoji="1" lang="en-US" sz="2100" i="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iterative solver would enable robustness, scalability, productivity, and sustainability for applications including Computer Vision, Pathology, Information Visualization, Network Science, Remote sensing, Physical Simulation, as well as many commercial applications. </a:t>
            </a: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</a:t>
            </a:r>
            <a:r>
              <a:rPr kumimoji="1" lang="en-US" sz="2100" i="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variety of applications should allow tests of memory architecture, vectorization and parallelization approach on the different </a:t>
            </a: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Multicore and GPU systems</a:t>
            </a:r>
            <a:r>
              <a:rPr kumimoji="1" lang="en-US" sz="2100" i="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.</a:t>
            </a:r>
            <a:endParaRPr kumimoji="1" lang="en-US" sz="2100" i="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022314"/>
            <a:ext cx="2073146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sz="16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Million sequence challenge</a:t>
            </a:r>
            <a:endParaRPr kumimoji="1" lang="en-US" sz="1600" dirty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552" y="6051825"/>
            <a:ext cx="2180385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sz="16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Image processing and classification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6065" y="6268535"/>
            <a:ext cx="2170787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sz="16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Streaming 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1402" y="6268535"/>
            <a:ext cx="2236510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sz="16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Speedup DL and training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581400"/>
            <a:ext cx="9114184" cy="2010256"/>
            <a:chOff x="0" y="3890618"/>
            <a:chExt cx="9114184" cy="201025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965" y="3890618"/>
              <a:ext cx="2251887" cy="20102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7800000" algn="ctr" rotWithShape="0">
                <a:schemeClr val="bg1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749" y="3890618"/>
              <a:ext cx="2228614" cy="19655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78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90618"/>
              <a:ext cx="2073147" cy="19655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7800000" algn="ctr" rotWithShape="0">
                <a:schemeClr val="bg1">
                  <a:lumMod val="6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6663455" y="3890618"/>
              <a:ext cx="2450729" cy="2010256"/>
              <a:chOff x="5568454" y="5257060"/>
              <a:chExt cx="1999159" cy="1470583"/>
            </a:xfrm>
            <a:effectLst>
              <a:outerShdw blurRad="50800" dist="50800" dir="7800000" algn="ctr" rotWithShape="0">
                <a:sysClr val="window" lastClr="FFFFFF">
                  <a:lumMod val="65000"/>
                </a:sysClr>
              </a:outerShdw>
            </a:effectLst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68457" y="5257060"/>
                <a:ext cx="1999156" cy="1470583"/>
              </a:xfrm>
              <a:prstGeom prst="rect">
                <a:avLst/>
              </a:prstGeom>
              <a:solidFill>
                <a:srgbClr val="376092"/>
              </a:solidFill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568459" y="6375504"/>
                <a:ext cx="301018" cy="24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IN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68454" y="5420919"/>
                <a:ext cx="823049" cy="37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Classified OUT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31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" y="2209800"/>
            <a:ext cx="439596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9" y="1709737"/>
            <a:ext cx="473565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/>
              <a:t>Map-Collective Communication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947731" y="1524000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i="0" dirty="0"/>
              <a:t>Parallelism Model</a:t>
            </a:r>
            <a:endParaRPr lang="en-US" b="1" i="0" dirty="0"/>
          </a:p>
        </p:txBody>
      </p:sp>
      <p:sp>
        <p:nvSpPr>
          <p:cNvPr id="4" name="Rectangle 3"/>
          <p:cNvSpPr/>
          <p:nvPr/>
        </p:nvSpPr>
        <p:spPr>
          <a:xfrm>
            <a:off x="4800600" y="1282076"/>
            <a:ext cx="337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i="0" dirty="0"/>
              <a:t>Software Architecture</a:t>
            </a:r>
            <a:endParaRPr lang="en-US" b="1" i="0" dirty="0"/>
          </a:p>
        </p:txBody>
      </p:sp>
      <p:sp>
        <p:nvSpPr>
          <p:cNvPr id="7" name="Rectangle 6"/>
          <p:cNvSpPr/>
          <p:nvPr/>
        </p:nvSpPr>
        <p:spPr>
          <a:xfrm>
            <a:off x="599097" y="762000"/>
            <a:ext cx="549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accent4"/>
                </a:solidFill>
              </a:rPr>
              <a:t>Hadoop Plugin (on Hadoop 1.2.1 and Hadoop 2.2.0)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04" y="4953000"/>
            <a:ext cx="9111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sz="2000" dirty="0">
                <a:latin typeface="Candara" pitchFamily="34" charset="0"/>
                <a:ea typeface="魏碑" charset="-122"/>
              </a:rPr>
              <a:t>We generalize the Map-Reduce concept to Map-Collective, noting that large collectives  (high performance data movement) are a distinguishing feature of data intensive and data mining applications. </a:t>
            </a:r>
            <a:endParaRPr kumimoji="1" lang="en-US" sz="2000" dirty="0">
              <a:latin typeface="Candara" pitchFamily="34" charset="0"/>
              <a:ea typeface="魏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" y="0"/>
            <a:ext cx="7891670" cy="1143000"/>
          </a:xfrm>
        </p:spPr>
        <p:txBody>
          <a:bodyPr/>
          <a:lstStyle/>
          <a:p>
            <a:pPr algn="ctr"/>
            <a:r>
              <a:rPr lang="en-US" dirty="0"/>
              <a:t>Hierarchical Data Abstraction </a:t>
            </a:r>
            <a:br>
              <a:rPr lang="en-US" dirty="0"/>
            </a:br>
            <a:r>
              <a:rPr lang="en-US" dirty="0"/>
              <a:t>and Collective Communication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2504" cy="42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0" y="5334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We create abstractions and connect to other communities so we can collaborate on common software building blocks</a:t>
            </a:r>
            <a:endParaRPr lang="en-US" sz="20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73" y="10274"/>
            <a:ext cx="1973943" cy="7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Harp Plug-in to Hadoop</a:t>
            </a:r>
            <a:br>
              <a:rPr lang="en-US" b="1" dirty="0" smtClean="0"/>
            </a:br>
            <a:r>
              <a:rPr lang="en-US" sz="3600" b="1" dirty="0" smtClean="0"/>
              <a:t>Make ABDS high performance – do not replace it!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654"/>
            <a:ext cx="4817061" cy="262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r="4537"/>
          <a:stretch/>
        </p:blipFill>
        <p:spPr bwMode="auto">
          <a:xfrm>
            <a:off x="4817061" y="1468836"/>
            <a:ext cx="4172607" cy="2950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091" y="4307736"/>
            <a:ext cx="9081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Work of Judy </a:t>
            </a:r>
            <a:r>
              <a:rPr lang="en-US" sz="1800" dirty="0" err="1" smtClean="0"/>
              <a:t>Qiu</a:t>
            </a:r>
            <a:r>
              <a:rPr lang="en-US" sz="1800" dirty="0" smtClean="0"/>
              <a:t> and </a:t>
            </a:r>
            <a:r>
              <a:rPr lang="en-US" sz="1800" dirty="0" err="1" smtClean="0"/>
              <a:t>Bingjing</a:t>
            </a:r>
            <a:r>
              <a:rPr lang="en-US" sz="1800" dirty="0" smtClean="0"/>
              <a:t> Zhang.</a:t>
            </a:r>
          </a:p>
          <a:p>
            <a:r>
              <a:rPr lang="en-US" sz="1800" dirty="0" smtClean="0"/>
              <a:t>Left diagram shows architecture of Harp Hadoop Plug-in that adds high performance communication, Iteration (caching) and support for rich data abstractions including key-value </a:t>
            </a:r>
          </a:p>
          <a:p>
            <a:r>
              <a:rPr lang="en-US" sz="1800" dirty="0" smtClean="0"/>
              <a:t>Right side shows efficiency for 16 to 128 nodes (each 32 cores) on WDA-SMACOF dimension reduction dominated by conjugate gradient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01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b="1" dirty="0" smtClean="0"/>
              <a:t>Typical MDS: 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7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1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080" y="355137"/>
            <a:ext cx="3090042" cy="12650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Parallel Tweet Clustering with Storm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2878"/>
            <a:ext cx="6053959" cy="307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88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53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54888" y="1752600"/>
            <a:ext cx="3090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Judy </a:t>
            </a:r>
            <a:r>
              <a:rPr lang="en-US" sz="2000" dirty="0" err="1" smtClean="0"/>
              <a:t>Qiu</a:t>
            </a:r>
            <a:r>
              <a:rPr lang="en-US" sz="2000" dirty="0" smtClean="0"/>
              <a:t> and </a:t>
            </a:r>
            <a:r>
              <a:rPr lang="en-US" sz="2000" dirty="0" err="1" smtClean="0"/>
              <a:t>Xiaoming</a:t>
            </a:r>
            <a:r>
              <a:rPr lang="en-US" sz="2000" dirty="0" smtClean="0"/>
              <a:t> Gao</a:t>
            </a:r>
          </a:p>
          <a:p>
            <a:r>
              <a:rPr lang="en-US" sz="2000" dirty="0" smtClean="0"/>
              <a:t>Storm Bolts coordinated by </a:t>
            </a:r>
            <a:r>
              <a:rPr lang="en-US" sz="2000" dirty="0" err="1" smtClean="0"/>
              <a:t>ActiveMQ</a:t>
            </a:r>
            <a:r>
              <a:rPr lang="en-US" sz="2000" dirty="0" smtClean="0"/>
              <a:t> to synchronize parallel cluster center updates</a:t>
            </a:r>
          </a:p>
          <a:p>
            <a:endParaRPr lang="en-US" sz="2000" dirty="0"/>
          </a:p>
          <a:p>
            <a:r>
              <a:rPr lang="en-US" sz="2000" dirty="0" smtClean="0"/>
              <a:t>Speedup on up to 96 bolts on two clusters Moe and Madrid</a:t>
            </a:r>
            <a:endParaRPr lang="en-US" sz="2000" dirty="0"/>
          </a:p>
          <a:p>
            <a:r>
              <a:rPr lang="en-US" sz="2000" dirty="0" smtClean="0"/>
              <a:t>Red curve is old algorithm; </a:t>
            </a:r>
          </a:p>
          <a:p>
            <a:r>
              <a:rPr lang="en-US" sz="2000" dirty="0" smtClean="0"/>
              <a:t>green and blue new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7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-199696" y="220717"/>
            <a:ext cx="31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4" y="290266"/>
            <a:ext cx="9137966" cy="8288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Cloud DIKW based on HPC-ABDS to integrate streaming and batch Big Data 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327" y="1524000"/>
            <a:ext cx="9003570" cy="4543095"/>
            <a:chOff x="6034" y="1010300"/>
            <a:chExt cx="9003570" cy="4543095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583032" y="1255708"/>
              <a:ext cx="7956916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052525" y="5184063"/>
              <a:ext cx="3056221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Internet of Things (Smart Grid)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 flipV="1">
              <a:off x="729186" y="4793909"/>
              <a:ext cx="7739699" cy="390154"/>
              <a:chOff x="936006" y="4186008"/>
              <a:chExt cx="7739699" cy="390154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>
                <a:off x="93600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184655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275711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66766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457821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548876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139128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230183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321238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12293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503349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594404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639931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685459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730987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776514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822042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8675705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608799" y="3851903"/>
              <a:ext cx="7905383" cy="340555"/>
              <a:chOff x="561252" y="1607946"/>
              <a:chExt cx="7905383" cy="34055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5612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19839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34066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48293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62520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76747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744193" y="1483441"/>
              <a:ext cx="7634595" cy="451944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Archival  Storage – NOSQL like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Hbase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4193" y="3323856"/>
              <a:ext cx="7634595" cy="405052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Streaming Processing (Iterative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MapReduce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44193" y="2019391"/>
              <a:ext cx="7634595" cy="405052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Batch Processing (Iterative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MapReduce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Curved Right Arrow 82"/>
            <p:cNvSpPr/>
            <p:nvPr/>
          </p:nvSpPr>
          <p:spPr>
            <a:xfrm flipV="1">
              <a:off x="76307" y="1618593"/>
              <a:ext cx="506725" cy="2427890"/>
            </a:xfrm>
            <a:prstGeom prst="curved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Curved Right Arrow 83"/>
            <p:cNvSpPr/>
            <p:nvPr/>
          </p:nvSpPr>
          <p:spPr>
            <a:xfrm flipH="1" flipV="1">
              <a:off x="8539947" y="1583615"/>
              <a:ext cx="469657" cy="2462868"/>
            </a:xfrm>
            <a:prstGeom prst="curved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46413" y="2359450"/>
              <a:ext cx="8230155" cy="994101"/>
              <a:chOff x="456923" y="2317409"/>
              <a:chExt cx="8230155" cy="994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456923" y="2628751"/>
                <a:ext cx="8230155" cy="399380"/>
                <a:chOff x="456923" y="2628751"/>
                <a:chExt cx="8230155" cy="39938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456923" y="2628789"/>
                  <a:ext cx="1021563" cy="39930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Raw Data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816419" y="2632705"/>
                  <a:ext cx="1450427" cy="3914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" pitchFamily="2" charset="2"/>
                    </a:rPr>
                    <a:t>Information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76699" y="2628751"/>
                  <a:ext cx="1123920" cy="39938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Wisdom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11457" y="2643241"/>
                  <a:ext cx="1320631" cy="3704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Knowledge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723097" y="2670877"/>
                  <a:ext cx="848711" cy="31512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Data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45230" y="2628752"/>
                  <a:ext cx="1241848" cy="39937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Decisions</a:t>
                  </a:r>
                </a:p>
              </p:txBody>
            </p:sp>
          </p:grpSp>
          <p:sp>
            <p:nvSpPr>
              <p:cNvPr id="109" name="Rectangle 108"/>
              <p:cNvSpPr/>
              <p:nvPr/>
            </p:nvSpPr>
            <p:spPr>
              <a:xfrm>
                <a:off x="3871885" y="2317409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Calibri"/>
                    <a:ea typeface="+mn-ea"/>
                  </a:rPr>
                  <a:t>Analytics</a:t>
                </a:r>
                <a:endParaRPr kumimoji="0" lang="en-U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890954" y="2911400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Calibri"/>
                    <a:ea typeface="+mn-ea"/>
                  </a:rPr>
                  <a:t>Analytics</a:t>
                </a:r>
                <a:endParaRPr kumimoji="0" lang="en-U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034" y="4367461"/>
              <a:ext cx="8533914" cy="369332"/>
              <a:chOff x="39023" y="1188160"/>
              <a:chExt cx="8533914" cy="36933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28134" y="1249844"/>
                <a:ext cx="7844803" cy="211273"/>
                <a:chOff x="728134" y="2626940"/>
                <a:chExt cx="7844803" cy="211273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72813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7722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62632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07541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52451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97360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42269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387179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32088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76998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1907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6816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11726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56635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01545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746454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791363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8362729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39023" y="1188160"/>
                <a:ext cx="966931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Pub-Sub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2334855" y="1010300"/>
              <a:ext cx="445327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System Orchestration / Dataflow / Workflow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1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406529&quot;&gt;&lt;property id=&quot;20148&quot; value=&quot;5&quot;/&gt;&lt;property id=&quot;20300&quot; value=&quot;Slide 1&quot;/&gt;&lt;property id=&quot;20307&quot; value=&quot;259&quot;/&gt;&lt;/object&gt;&lt;object type=&quot;3&quot; unique_id=&quot;406530&quot;&gt;&lt;property id=&quot;20148&quot; value=&quot;5&quot;/&gt;&lt;property id=&quot;20300&quot; value=&quot;Slide 2 - &amp;quot;Data Science Center Research Areas&amp;quot;&quot;/&gt;&lt;property id=&quot;20307&quot; value=&quot;260&quot;/&gt;&lt;/object&gt;&lt;object type=&quot;3&quot; unique_id=&quot;406531&quot;&gt;&lt;property id=&quot;20148&quot; value=&quot;5&quot;/&gt;&lt;property id=&quot;20300&quot; value=&quot;Slide 3 - &amp;quot;DSC Computing Systems&amp;quot;&quot;/&gt;&lt;property id=&quot;20307&quot; value=&quot;261&quot;/&gt;&lt;/object&gt;&lt;object type=&quot;3&quot; unique_id=&quot;406532&quot;&gt;&lt;property id=&quot;20148&quot; value=&quot;5&quot;/&gt;&lt;property id=&quot;20300&quot; value=&quot;Slide 4 - &amp;quot;NSF Data Science Project I&amp;quot;&quot;/&gt;&lt;property id=&quot;20307&quot; value=&quot;262&quot;/&gt;&lt;/object&gt;&lt;object type=&quot;3&quot; unique_id=&quot;406533&quot;&gt;&lt;property id=&quot;20148&quot; value=&quot;5&quot;/&gt;&lt;property id=&quot;20300&quot; value=&quot;Slide 5 - &amp;quot;NSF Data Science Project II&amp;quot;&quot;/&gt;&lt;property id=&quot;20307&quot; value=&quot;263&quot;/&gt;&lt;/object&gt;&lt;object type=&quot;3&quot; unique_id=&quot;406534&quot;&gt;&lt;property id=&quot;20148&quot; value=&quot;5&quot;/&gt;&lt;property id=&quot;20300&quot; value=&quot;Slide 6 - &amp;quot;Big Data Software Model&amp;quot;&quot;/&gt;&lt;property id=&quot;20307&quot; value=&quot;264&quot;/&gt;&lt;/object&gt;&lt;object type=&quot;3&quot; unique_id=&quot;406535&quot;&gt;&lt;property id=&quot;20148&quot; value=&quot;5&quot;/&gt;&lt;property id=&quot;20300&quot; value=&quot;Slide 7 - &amp;quot;Harp Plug-in to Hadoop Make ABDS high performance – do not replace it!&amp;quot;&quot;/&gt;&lt;property id=&quot;20307&quot; value=&quot;265&quot;/&gt;&lt;/object&gt;&lt;object type=&quot;3&quot; unique_id=&quot;406536&quot;&gt;&lt;property id=&quot;20148&quot; value=&quot;5&quot;/&gt;&lt;property id=&quot;20300&quot; value=&quot;Slide 8 - &amp;quot;Parallel Tweet Clustering with Storm&amp;quot;&quot;/&gt;&lt;property id=&quot;20307&quot; value=&quot;266&quot;/&gt;&lt;/object&gt;&lt;object type=&quot;3&quot; unique_id=&quot;406537&quot;&gt;&lt;property id=&quot;20148&quot; value=&quot;5&quot;/&gt;&lt;property id=&quot;20300&quot; value=&quot;Slide 9 - &amp;quot;Java Grande and C# on 40K point DAPWC Clustering Very sensitive to threads v MPI&amp;quot;&quot;/&gt;&lt;property id=&quot;20307&quot; value=&quot;267&quot;/&gt;&lt;/object&gt;&lt;object type=&quot;3&quot; unique_id=&quot;406538&quot;&gt;&lt;property id=&quot;20148&quot; value=&quot;5&quot;/&gt;&lt;property id=&quot;20300&quot; value=&quot;Slide 10 - &amp;quot;Cloud DIKW based on HPC-ABDS to integrate streaming and batch Big Data &amp;quot;&quot;/&gt;&lt;property id=&quot;20307&quot; value=&quot;268&quot;/&gt;&lt;/object&gt;&lt;object type=&quot;3&quot; unique_id=&quot;406539&quot;&gt;&lt;property id=&quot;20148&quot; value=&quot;5&quot;/&gt;&lt;property id=&quot;20300&quot; value=&quot;Slide 11 - &amp;quot;IOTCloud&amp;quot;&quot;/&gt;&lt;property id=&quot;20307&quot; value=&quot;269&quot;/&gt;&lt;/object&gt;&lt;object type=&quot;3&quot; unique_id=&quot;406540&quot;&gt;&lt;property id=&quot;20148&quot; value=&quot;5&quot;/&gt;&lt;property id=&quot;20300&quot; value=&quot;Slide 12 - &amp;quot;RabbitMQ out-performs Kafka with Storm&amp;quot;&quot;/&gt;&lt;property id=&quot;20307&quot; value=&quot;270&quot;/&gt;&lt;/object&gt;&lt;object type=&quot;3&quot; unique_id=&quot;406541&quot;&gt;&lt;property id=&quot;20148&quot; value=&quot;5&quot;/&gt;&lt;property id=&quot;20300&quot; value=&quot;Slide 13 - &amp;quot;Big Data Ogres and their Facets&amp;quot;&quot;/&gt;&lt;property id=&quot;20307&quot; value=&quot;271&quot;/&gt;&lt;/object&gt;&lt;object type=&quot;3&quot; unique_id=&quot;406542&quot;&gt;&lt;property id=&quot;20148&quot; value=&quot;5&quot;/&gt;&lt;property id=&quot;20300&quot; value=&quot;Slide 14 - &amp;quot;Benchmark: Core Analytics I &amp;quot;&quot;/&gt;&lt;property id=&quot;20307&quot; value=&quot;272&quot;/&gt;&lt;/object&gt;&lt;object type=&quot;3&quot; unique_id=&quot;406543&quot;&gt;&lt;property id=&quot;20148&quot; value=&quot;5&quot;/&gt;&lt;property id=&quot;20300&quot; value=&quot;Slide 15 - &amp;quot;Benchmark: Core Analytics II &amp;quot;&quot;/&gt;&lt;property id=&quot;20307&quot; value=&quot;273&quot;/&gt;&lt;/object&gt;&lt;object type=&quot;3&quot; unique_id=&quot;406544&quot;&gt;&lt;property id=&quot;20148&quot; value=&quot;5&quot;/&gt;&lt;property id=&quot;20300&quot; value=&quot;Slide 16 - &amp;quot;Protein Universe Browser for COG Sequences with a few illustrative biologically identified clusters&amp;quot;&quot;/&gt;&lt;property id=&quot;20307&quot; value=&quot;274&quot;/&gt;&lt;/object&gt;&lt;object type=&quot;3&quot; unique_id=&quot;406545&quot;&gt;&lt;property id=&quot;20148&quot; value=&quot;5&quot;/&gt;&lt;property id=&quot;20300&quot; value=&quot;Slide 17 - &amp;quot;3D Phylogenetic Tree from WDA SMACOF &amp;quot;&quot;/&gt;&lt;property id=&quot;20307&quot; value=&quot;275&quot;/&gt;&lt;/object&gt;&lt;object type=&quot;3&quot; unique_id=&quot;406546&quot;&gt;&lt;property id=&quot;20148&quot; value=&quot;5&quot;/&gt;&lt;property id=&quot;20300&quot; value=&quot;Slide 18 - &amp;quot;LC-MS Proteomics Mass Spectrometry The brownish triangles are peaks outside any cluster.  The colored hexagons are&quot;/&gt;&lt;property id=&quot;20307&quot; value=&quot;276&quot;/&gt;&lt;/object&gt;&lt;object type=&quot;3&quot; unique_id=&quot;406547&quot;&gt;&lt;property id=&quot;20148&quot; value=&quot;5&quot;/&gt;&lt;property id=&quot;20300&quot; value=&quot;Slide 19 - &amp;quot;Cloudmesh Software Defined System Toolkit&amp;quot;&quot;/&gt;&lt;property id=&quot;20307&quot; value=&quot;277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</TotalTime>
  <Words>844</Words>
  <Application>Microsoft Office PowerPoint</Application>
  <PresentationFormat>On-screen Show (4:3)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PowerPoint Presentation</vt:lpstr>
      <vt:lpstr>Big Data Ogres and their Facets</vt:lpstr>
      <vt:lpstr>Large-Scale Data Analysis Applications</vt:lpstr>
      <vt:lpstr>Map-Collective Communication Model</vt:lpstr>
      <vt:lpstr>Hierarchical Data Abstraction  and Collective Communication</vt:lpstr>
      <vt:lpstr>Harp Plug-in to Hadoop Make ABDS high performance – do not replace it!</vt:lpstr>
      <vt:lpstr>Typical MDS: Protein Universe Browser for COG Sequences with a few illustrative biologically identified clusters</vt:lpstr>
      <vt:lpstr>Parallel Tweet Clustering with Storm</vt:lpstr>
      <vt:lpstr>Cloud DIKW based on HPC-ABDS to integrate streaming and batch Big Data </vt:lpstr>
      <vt:lpstr>RabbitMQ out-performs Kafka with Storm</vt:lpstr>
      <vt:lpstr>Layer-finding for radar informatics</vt:lpstr>
      <vt:lpstr>Image processing &amp; machine learning</vt:lpstr>
      <vt:lpstr>Cloudmesh Software Defined System Toolkit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151</cp:revision>
  <cp:lastPrinted>2009-05-27T19:00:23Z</cp:lastPrinted>
  <dcterms:created xsi:type="dcterms:W3CDTF">2011-04-26T20:44:01Z</dcterms:created>
  <dcterms:modified xsi:type="dcterms:W3CDTF">2014-12-18T16:19:15Z</dcterms:modified>
</cp:coreProperties>
</file>