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5" r:id="rId5"/>
    <p:sldId id="266" r:id="rId6"/>
    <p:sldId id="259" r:id="rId7"/>
    <p:sldId id="261" r:id="rId8"/>
    <p:sldId id="262" r:id="rId9"/>
    <p:sldId id="263" r:id="rId10"/>
    <p:sldId id="264" r:id="rId11"/>
  </p:sldIdLst>
  <p:sldSz cx="12192000" cy="6858000"/>
  <p:notesSz cx="7010400" cy="9236075"/>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60"/>
  </p:normalViewPr>
  <p:slideViewPr>
    <p:cSldViewPr snapToGrid="0">
      <p:cViewPr varScale="1">
        <p:scale>
          <a:sx n="63" d="100"/>
          <a:sy n="63" d="100"/>
        </p:scale>
        <p:origin x="7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achieved</c:v>
                </c:pt>
              </c:strCache>
            </c:strRef>
          </c:tx>
          <c:spPr>
            <a:ln w="22225" cap="rnd">
              <a:solidFill>
                <a:schemeClr val="accent6"/>
              </a:solidFill>
            </a:ln>
            <a:effectLst>
              <a:glow rad="139700">
                <a:schemeClr val="accent6">
                  <a:satMod val="175000"/>
                  <a:alpha val="14000"/>
                </a:schemeClr>
              </a:glow>
            </a:effectLst>
          </c:spPr>
          <c:marker>
            <c:symbol val="none"/>
          </c:marker>
          <c:cat>
            <c:numRef>
              <c:f>Sheet1!$A$2:$A$13</c:f>
              <c:numCache>
                <c:formatCode>General</c:formatCode>
                <c:ptCount val="12"/>
                <c:pt idx="0">
                  <c:v>8</c:v>
                </c:pt>
                <c:pt idx="1">
                  <c:v>16</c:v>
                </c:pt>
                <c:pt idx="2">
                  <c:v>24</c:v>
                </c:pt>
                <c:pt idx="3">
                  <c:v>32</c:v>
                </c:pt>
                <c:pt idx="4">
                  <c:v>40</c:v>
                </c:pt>
                <c:pt idx="5">
                  <c:v>48</c:v>
                </c:pt>
                <c:pt idx="6">
                  <c:v>56</c:v>
                </c:pt>
                <c:pt idx="7">
                  <c:v>64</c:v>
                </c:pt>
                <c:pt idx="8">
                  <c:v>72</c:v>
                </c:pt>
                <c:pt idx="9">
                  <c:v>80</c:v>
                </c:pt>
                <c:pt idx="10">
                  <c:v>88</c:v>
                </c:pt>
                <c:pt idx="11">
                  <c:v>96</c:v>
                </c:pt>
              </c:numCache>
            </c:numRef>
          </c:cat>
          <c:val>
            <c:numRef>
              <c:f>Sheet1!$B$2:$B$13</c:f>
              <c:numCache>
                <c:formatCode>General</c:formatCode>
                <c:ptCount val="12"/>
                <c:pt idx="0">
                  <c:v>8827</c:v>
                </c:pt>
                <c:pt idx="1">
                  <c:v>4176</c:v>
                </c:pt>
                <c:pt idx="2">
                  <c:v>2761</c:v>
                </c:pt>
                <c:pt idx="3">
                  <c:v>2070</c:v>
                </c:pt>
                <c:pt idx="4">
                  <c:v>1669</c:v>
                </c:pt>
                <c:pt idx="5">
                  <c:v>1396</c:v>
                </c:pt>
                <c:pt idx="6">
                  <c:v>1213</c:v>
                </c:pt>
                <c:pt idx="7">
                  <c:v>1073</c:v>
                </c:pt>
                <c:pt idx="8">
                  <c:v>962</c:v>
                </c:pt>
                <c:pt idx="9">
                  <c:v>876</c:v>
                </c:pt>
                <c:pt idx="10">
                  <c:v>807</c:v>
                </c:pt>
                <c:pt idx="11">
                  <c:v>749</c:v>
                </c:pt>
              </c:numCache>
            </c:numRef>
          </c:val>
          <c:smooth val="0"/>
        </c:ser>
        <c:ser>
          <c:idx val="1"/>
          <c:order val="1"/>
          <c:tx>
            <c:strRef>
              <c:f>Sheet1!$C$1</c:f>
              <c:strCache>
                <c:ptCount val="1"/>
                <c:pt idx="0">
                  <c:v>linear</c:v>
                </c:pt>
              </c:strCache>
            </c:strRef>
          </c:tx>
          <c:spPr>
            <a:ln w="22225" cap="rnd">
              <a:solidFill>
                <a:schemeClr val="accent5"/>
              </a:solidFill>
            </a:ln>
            <a:effectLst>
              <a:glow rad="139700">
                <a:schemeClr val="accent5">
                  <a:satMod val="175000"/>
                  <a:alpha val="14000"/>
                </a:schemeClr>
              </a:glow>
            </a:effectLst>
          </c:spPr>
          <c:marker>
            <c:symbol val="none"/>
          </c:marker>
          <c:cat>
            <c:numRef>
              <c:f>Sheet1!$A$2:$A$13</c:f>
              <c:numCache>
                <c:formatCode>General</c:formatCode>
                <c:ptCount val="12"/>
                <c:pt idx="0">
                  <c:v>8</c:v>
                </c:pt>
                <c:pt idx="1">
                  <c:v>16</c:v>
                </c:pt>
                <c:pt idx="2">
                  <c:v>24</c:v>
                </c:pt>
                <c:pt idx="3">
                  <c:v>32</c:v>
                </c:pt>
                <c:pt idx="4">
                  <c:v>40</c:v>
                </c:pt>
                <c:pt idx="5">
                  <c:v>48</c:v>
                </c:pt>
                <c:pt idx="6">
                  <c:v>56</c:v>
                </c:pt>
                <c:pt idx="7">
                  <c:v>64</c:v>
                </c:pt>
                <c:pt idx="8">
                  <c:v>72</c:v>
                </c:pt>
                <c:pt idx="9">
                  <c:v>80</c:v>
                </c:pt>
                <c:pt idx="10">
                  <c:v>88</c:v>
                </c:pt>
                <c:pt idx="11">
                  <c:v>96</c:v>
                </c:pt>
              </c:numCache>
            </c:numRef>
          </c:cat>
          <c:val>
            <c:numRef>
              <c:f>Sheet1!$C$2:$C$13</c:f>
              <c:numCache>
                <c:formatCode>General</c:formatCode>
                <c:ptCount val="12"/>
                <c:pt idx="0">
                  <c:v>8582.75</c:v>
                </c:pt>
                <c:pt idx="1">
                  <c:v>4291.375</c:v>
                </c:pt>
                <c:pt idx="2">
                  <c:v>2860.9166666666665</c:v>
                </c:pt>
                <c:pt idx="3">
                  <c:v>2145.6875</c:v>
                </c:pt>
                <c:pt idx="4">
                  <c:v>1716.55</c:v>
                </c:pt>
                <c:pt idx="5">
                  <c:v>1430.4583333333333</c:v>
                </c:pt>
                <c:pt idx="6">
                  <c:v>1226.1071428571429</c:v>
                </c:pt>
                <c:pt idx="7">
                  <c:v>1072.84375</c:v>
                </c:pt>
                <c:pt idx="8">
                  <c:v>953.63888888888891</c:v>
                </c:pt>
                <c:pt idx="9">
                  <c:v>858.27499999999998</c:v>
                </c:pt>
                <c:pt idx="10">
                  <c:v>780.25</c:v>
                </c:pt>
                <c:pt idx="11">
                  <c:v>715.22916666666663</c:v>
                </c:pt>
              </c:numCache>
            </c:numRef>
          </c:val>
          <c:smooth val="0"/>
        </c:ser>
        <c:dLbls>
          <c:showLegendKey val="0"/>
          <c:showVal val="0"/>
          <c:showCatName val="0"/>
          <c:showSerName val="0"/>
          <c:showPercent val="0"/>
          <c:showBubbleSize val="0"/>
        </c:dLbls>
        <c:smooth val="0"/>
        <c:axId val="360030480"/>
        <c:axId val="360026952"/>
      </c:lineChart>
      <c:catAx>
        <c:axId val="360030480"/>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title>
          <c:tx>
            <c:rich>
              <a:bodyPr rot="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r>
                  <a:rPr lang="en-US"/>
                  <a:t>Number of Processor Cores</a:t>
                </a:r>
              </a:p>
            </c:rich>
          </c:tx>
          <c:layout/>
          <c:overlay val="0"/>
          <c:spPr>
            <a:noFill/>
            <a:ln>
              <a:noFill/>
            </a:ln>
            <a:effectLst/>
          </c:spPr>
          <c:txPr>
            <a:bodyPr rot="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360026952"/>
        <c:crosses val="autoZero"/>
        <c:auto val="1"/>
        <c:lblAlgn val="ctr"/>
        <c:lblOffset val="100"/>
        <c:noMultiLvlLbl val="0"/>
      </c:catAx>
      <c:valAx>
        <c:axId val="360026952"/>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r>
                  <a:rPr lang="en-US"/>
                  <a:t>Run Time in Seconds</a:t>
                </a:r>
              </a:p>
            </c:rich>
          </c:tx>
          <c:layout/>
          <c:overlay val="0"/>
          <c:spPr>
            <a:noFill/>
            <a:ln>
              <a:noFill/>
            </a:ln>
            <a:effectLst/>
          </c:spPr>
          <c:txPr>
            <a:bodyPr rot="-54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36003048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DD533E-1BA4-4217-9224-BB05EE91215C}"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341134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D533E-1BA4-4217-9224-BB05EE91215C}"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329871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D533E-1BA4-4217-9224-BB05EE91215C}"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88329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D533E-1BA4-4217-9224-BB05EE91215C}"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48584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DD533E-1BA4-4217-9224-BB05EE91215C}"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285223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DD533E-1BA4-4217-9224-BB05EE91215C}"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229119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DD533E-1BA4-4217-9224-BB05EE91215C}" type="datetimeFigureOut">
              <a:rPr lang="en-US" smtClean="0"/>
              <a:t>3/11/2014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260286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DD533E-1BA4-4217-9224-BB05EE91215C}" type="datetimeFigureOut">
              <a:rPr lang="en-US" smtClean="0"/>
              <a:t>3/11/2014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106552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D533E-1BA4-4217-9224-BB05EE91215C}" type="datetimeFigureOut">
              <a:rPr lang="en-US" smtClean="0"/>
              <a:t>3/11/2014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367944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D533E-1BA4-4217-9224-BB05EE91215C}"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702133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D533E-1BA4-4217-9224-BB05EE91215C}"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C2388-5483-447F-97FE-9DAA4D042045}" type="slidenum">
              <a:rPr lang="en-US" smtClean="0"/>
              <a:t>‹#›</a:t>
            </a:fld>
            <a:endParaRPr lang="en-US"/>
          </a:p>
        </p:txBody>
      </p:sp>
    </p:spTree>
    <p:extLst>
      <p:ext uri="{BB962C8B-B14F-4D97-AF65-F5344CB8AC3E}">
        <p14:creationId xmlns:p14="http://schemas.microsoft.com/office/powerpoint/2010/main" val="3241497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D533E-1BA4-4217-9224-BB05EE91215C}" type="datetimeFigureOut">
              <a:rPr lang="en-US" smtClean="0"/>
              <a:t>3/11/2014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C2388-5483-447F-97FE-9DAA4D042045}" type="slidenum">
              <a:rPr lang="en-US" smtClean="0"/>
              <a:t>‹#›</a:t>
            </a:fld>
            <a:endParaRPr lang="en-US"/>
          </a:p>
        </p:txBody>
      </p:sp>
    </p:spTree>
    <p:extLst>
      <p:ext uri="{BB962C8B-B14F-4D97-AF65-F5344CB8AC3E}">
        <p14:creationId xmlns:p14="http://schemas.microsoft.com/office/powerpoint/2010/main" val="3548602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n-lt"/>
              </a:rPr>
              <a:t>Distributed Indexed Outlier Detection Algorithm</a:t>
            </a:r>
            <a:endParaRPr lang="en-US" dirty="0">
              <a:latin typeface="+mn-lt"/>
            </a:endParaRPr>
          </a:p>
        </p:txBody>
      </p:sp>
      <p:sp>
        <p:nvSpPr>
          <p:cNvPr id="3" name="Subtitle 2"/>
          <p:cNvSpPr>
            <a:spLocks noGrp="1"/>
          </p:cNvSpPr>
          <p:nvPr>
            <p:ph type="subTitle" idx="1"/>
          </p:nvPr>
        </p:nvSpPr>
        <p:spPr>
          <a:xfrm>
            <a:off x="1524000" y="3928609"/>
            <a:ext cx="9144000" cy="1655762"/>
          </a:xfrm>
        </p:spPr>
        <p:txBody>
          <a:bodyPr>
            <a:normAutofit/>
          </a:bodyPr>
          <a:lstStyle/>
          <a:p>
            <a:r>
              <a:rPr lang="en-US" sz="3200" dirty="0" smtClean="0"/>
              <a:t>Status Update as of </a:t>
            </a:r>
            <a:r>
              <a:rPr lang="en-US" sz="3200" smtClean="0"/>
              <a:t>March 11, </a:t>
            </a:r>
            <a:r>
              <a:rPr lang="en-US" sz="3200" dirty="0" smtClean="0"/>
              <a:t>2014</a:t>
            </a:r>
            <a:endParaRPr lang="en-US" sz="3200" dirty="0"/>
          </a:p>
        </p:txBody>
      </p:sp>
    </p:spTree>
    <p:extLst>
      <p:ext uri="{BB962C8B-B14F-4D97-AF65-F5344CB8AC3E}">
        <p14:creationId xmlns:p14="http://schemas.microsoft.com/office/powerpoint/2010/main" val="2484793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Dynamically add additional controller node(s) as needed to allow scaling for much larger applications.</a:t>
            </a:r>
          </a:p>
          <a:p>
            <a:r>
              <a:rPr lang="en-US" dirty="0" smtClean="0"/>
              <a:t>Develop DIO as a free standing, open source application (current version runs within </a:t>
            </a:r>
            <a:r>
              <a:rPr lang="en-US" dirty="0" err="1" smtClean="0"/>
              <a:t>iOrca</a:t>
            </a:r>
            <a:r>
              <a:rPr lang="en-US" dirty="0" smtClean="0"/>
              <a:t> framework)</a:t>
            </a:r>
          </a:p>
          <a:p>
            <a:endParaRPr lang="en-US" dirty="0"/>
          </a:p>
        </p:txBody>
      </p:sp>
    </p:spTree>
    <p:extLst>
      <p:ext uri="{BB962C8B-B14F-4D97-AF65-F5344CB8AC3E}">
        <p14:creationId xmlns:p14="http://schemas.microsoft.com/office/powerpoint/2010/main" val="3436041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1037491"/>
          </a:xfrm>
        </p:spPr>
        <p:txBody>
          <a:bodyPr/>
          <a:lstStyle/>
          <a:p>
            <a:r>
              <a:rPr lang="en-US" dirty="0" smtClean="0"/>
              <a:t>A Parallel </a:t>
            </a:r>
            <a:r>
              <a:rPr lang="en-US" dirty="0" err="1" smtClean="0"/>
              <a:t>iOrca</a:t>
            </a:r>
            <a:r>
              <a:rPr lang="en-US" dirty="0" smtClean="0"/>
              <a:t> Algorithm</a:t>
            </a:r>
            <a:endParaRPr lang="en-US" dirty="0"/>
          </a:p>
        </p:txBody>
      </p:sp>
      <p:sp>
        <p:nvSpPr>
          <p:cNvPr id="3" name="Content Placeholder 2"/>
          <p:cNvSpPr>
            <a:spLocks noGrp="1"/>
          </p:cNvSpPr>
          <p:nvPr>
            <p:ph idx="1"/>
          </p:nvPr>
        </p:nvSpPr>
        <p:spPr>
          <a:xfrm>
            <a:off x="838200" y="1266093"/>
            <a:ext cx="10515600" cy="5416062"/>
          </a:xfrm>
        </p:spPr>
        <p:txBody>
          <a:bodyPr>
            <a:normAutofit lnSpcReduction="10000"/>
          </a:bodyPr>
          <a:lstStyle/>
          <a:p>
            <a:r>
              <a:rPr lang="en-US" dirty="0" err="1" smtClean="0"/>
              <a:t>iOrca</a:t>
            </a:r>
            <a:r>
              <a:rPr lang="en-US" dirty="0" smtClean="0"/>
              <a:t> is a very efficient serial algorithm for outlier detection in </a:t>
            </a:r>
            <a:r>
              <a:rPr lang="en-US" dirty="0" smtClean="0"/>
              <a:t>data</a:t>
            </a:r>
          </a:p>
          <a:p>
            <a:pPr lvl="1"/>
            <a:r>
              <a:rPr lang="en-US" dirty="0"/>
              <a:t>https://c3.nasa.gov/dashlink/resources/450/</a:t>
            </a:r>
            <a:endParaRPr lang="en-US" dirty="0" smtClean="0"/>
          </a:p>
          <a:p>
            <a:r>
              <a:rPr lang="en-US" dirty="0" smtClean="0"/>
              <a:t>3 key points for </a:t>
            </a:r>
            <a:r>
              <a:rPr lang="en-US" dirty="0" err="1" smtClean="0"/>
              <a:t>iOrca’s</a:t>
            </a:r>
            <a:r>
              <a:rPr lang="en-US" dirty="0" smtClean="0"/>
              <a:t> performance</a:t>
            </a:r>
          </a:p>
          <a:p>
            <a:pPr lvl="1"/>
            <a:r>
              <a:rPr lang="en-US" dirty="0" smtClean="0"/>
              <a:t>Indexing the data prior to analysis to front load potential outliers</a:t>
            </a:r>
          </a:p>
          <a:p>
            <a:pPr lvl="2"/>
            <a:r>
              <a:rPr lang="en-US" dirty="0" smtClean="0"/>
              <a:t>Select random point R from data, order data based on decreasing distance from R.  Given that R is much more likely to be an inlier, distance from R is a good predictor of outliers </a:t>
            </a:r>
          </a:p>
          <a:p>
            <a:pPr lvl="1"/>
            <a:r>
              <a:rPr lang="en-US" dirty="0" smtClean="0"/>
              <a:t>Break indexed data into blocks for processing 	</a:t>
            </a:r>
          </a:p>
          <a:p>
            <a:pPr lvl="2"/>
            <a:r>
              <a:rPr lang="en-US" dirty="0" smtClean="0"/>
              <a:t>Each data point in the processed block is compared to points in the full data set, navigating in a spiral fashion until k neighbors are located closer than the current cutoff.  Spiraling finds neighbors more quickly,   while the fast increase in cutoff threshold (by indexing relative to R) means fewer comparisons are required to identify k neighbors</a:t>
            </a:r>
          </a:p>
          <a:p>
            <a:pPr lvl="1"/>
            <a:r>
              <a:rPr lang="en-US" dirty="0" smtClean="0"/>
              <a:t>Global early termination function</a:t>
            </a:r>
          </a:p>
          <a:p>
            <a:pPr lvl="2"/>
            <a:r>
              <a:rPr lang="en-US" dirty="0" smtClean="0"/>
              <a:t>Once any point is processed where (the distance from that point to R) + (the distance from R to R’s k-</a:t>
            </a:r>
            <a:r>
              <a:rPr lang="en-US" dirty="0" err="1" smtClean="0"/>
              <a:t>th</a:t>
            </a:r>
            <a:r>
              <a:rPr lang="en-US" dirty="0" smtClean="0"/>
              <a:t> neighbor) &lt; the current cutoff, all processing is complete</a:t>
            </a:r>
          </a:p>
          <a:p>
            <a:r>
              <a:rPr lang="en-US" dirty="0" smtClean="0"/>
              <a:t>New DIO/</a:t>
            </a:r>
            <a:r>
              <a:rPr lang="en-US" dirty="0" err="1" smtClean="0"/>
              <a:t>iOrca</a:t>
            </a:r>
            <a:r>
              <a:rPr lang="en-US" dirty="0" smtClean="0"/>
              <a:t> algorithm applies these same techniques, but distributes the analysis of blocks of data over many processors  </a:t>
            </a:r>
          </a:p>
        </p:txBody>
      </p:sp>
    </p:spTree>
    <p:extLst>
      <p:ext uri="{BB962C8B-B14F-4D97-AF65-F5344CB8AC3E}">
        <p14:creationId xmlns:p14="http://schemas.microsoft.com/office/powerpoint/2010/main" val="382751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DIO Parallel Algorithm Overview</a:t>
            </a:r>
            <a:endParaRPr lang="en-US" dirty="0"/>
          </a:p>
        </p:txBody>
      </p:sp>
      <p:sp>
        <p:nvSpPr>
          <p:cNvPr id="3" name="Content Placeholder 2"/>
          <p:cNvSpPr>
            <a:spLocks noGrp="1"/>
          </p:cNvSpPr>
          <p:nvPr>
            <p:ph idx="1"/>
          </p:nvPr>
        </p:nvSpPr>
        <p:spPr>
          <a:xfrm>
            <a:off x="838200" y="1550012"/>
            <a:ext cx="10515600" cy="4903543"/>
          </a:xfrm>
        </p:spPr>
        <p:txBody>
          <a:bodyPr>
            <a:normAutofit/>
          </a:bodyPr>
          <a:lstStyle/>
          <a:p>
            <a:r>
              <a:rPr lang="en-US" dirty="0" smtClean="0"/>
              <a:t>Follows </a:t>
            </a:r>
            <a:r>
              <a:rPr lang="en-US" dirty="0" err="1" smtClean="0"/>
              <a:t>iOrca’s</a:t>
            </a:r>
            <a:r>
              <a:rPr lang="en-US" dirty="0" smtClean="0"/>
              <a:t> data indexing and block processing concepts, but adds a central control function which assigns blocks of data to available worker nodes</a:t>
            </a:r>
          </a:p>
          <a:p>
            <a:r>
              <a:rPr lang="en-US" dirty="0" smtClean="0"/>
              <a:t>Each worker node evaluates each data point in block until a sufficient number of neighbors closer than the cutoff are found, or the early termination condition is recognized</a:t>
            </a:r>
          </a:p>
          <a:p>
            <a:r>
              <a:rPr lang="en-US" dirty="0" smtClean="0"/>
              <a:t>Worker returns outlier candidates and requests another block of data</a:t>
            </a:r>
          </a:p>
          <a:p>
            <a:r>
              <a:rPr lang="en-US" dirty="0" smtClean="0"/>
              <a:t>Controller maintains running list of outliers and threshold, passes current threshold to workers along with data assignments</a:t>
            </a:r>
          </a:p>
          <a:p>
            <a:r>
              <a:rPr lang="en-US" dirty="0" smtClean="0"/>
              <a:t>Job ends at data EOF or when global termination condition occurs, controller outputs final list of outliers</a:t>
            </a:r>
            <a:endParaRPr lang="en-US" dirty="0"/>
          </a:p>
        </p:txBody>
      </p:sp>
    </p:spTree>
    <p:extLst>
      <p:ext uri="{BB962C8B-B14F-4D97-AF65-F5344CB8AC3E}">
        <p14:creationId xmlns:p14="http://schemas.microsoft.com/office/powerpoint/2010/main" val="1753768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54" y="120190"/>
            <a:ext cx="11201400" cy="1198655"/>
          </a:xfrm>
        </p:spPr>
        <p:txBody>
          <a:bodyPr>
            <a:noAutofit/>
          </a:bodyPr>
          <a:lstStyle/>
          <a:p>
            <a:pPr algn="ctr"/>
            <a:r>
              <a:rPr lang="en-US" dirty="0" smtClean="0"/>
              <a:t>Indexed Distributed Method at Controller Node</a:t>
            </a:r>
            <a:endParaRPr lang="en-US" dirty="0"/>
          </a:p>
        </p:txBody>
      </p:sp>
      <p:sp>
        <p:nvSpPr>
          <p:cNvPr id="5" name="TextBox 4"/>
          <p:cNvSpPr txBox="1"/>
          <p:nvPr/>
        </p:nvSpPr>
        <p:spPr>
          <a:xfrm>
            <a:off x="838200" y="1460779"/>
            <a:ext cx="9465132" cy="4678204"/>
          </a:xfrm>
          <a:prstGeom prst="rect">
            <a:avLst/>
          </a:prstGeom>
          <a:noFill/>
        </p:spPr>
        <p:txBody>
          <a:bodyPr wrap="square" rtlCol="0">
            <a:spAutoFit/>
          </a:bodyPr>
          <a:lstStyle/>
          <a:p>
            <a:r>
              <a:rPr lang="en-US" dirty="0"/>
              <a:t>initialization (open files, </a:t>
            </a:r>
            <a:r>
              <a:rPr lang="en-US" dirty="0" smtClean="0"/>
              <a:t>validate parameters)</a:t>
            </a:r>
            <a:endParaRPr lang="en-US" dirty="0"/>
          </a:p>
          <a:p>
            <a:endParaRPr lang="en-US" dirty="0" smtClean="0"/>
          </a:p>
          <a:p>
            <a:r>
              <a:rPr lang="en-US" dirty="0" smtClean="0"/>
              <a:t>send (synchronous) to each worker node: index to data block and cutoff threshold</a:t>
            </a:r>
          </a:p>
          <a:p>
            <a:endParaRPr lang="en-US" dirty="0"/>
          </a:p>
          <a:p>
            <a:r>
              <a:rPr lang="en-US" dirty="0"/>
              <a:t>loop until </a:t>
            </a:r>
            <a:r>
              <a:rPr lang="en-US" dirty="0" smtClean="0"/>
              <a:t>data EOF or early termination</a:t>
            </a:r>
          </a:p>
          <a:p>
            <a:r>
              <a:rPr lang="en-US" dirty="0"/>
              <a:t>	</a:t>
            </a:r>
            <a:r>
              <a:rPr lang="en-US" dirty="0" smtClean="0"/>
              <a:t>on message from worker</a:t>
            </a:r>
          </a:p>
          <a:p>
            <a:r>
              <a:rPr lang="en-US" dirty="0"/>
              <a:t>	</a:t>
            </a:r>
            <a:r>
              <a:rPr lang="en-US" dirty="0" smtClean="0"/>
              <a:t>	receive (</a:t>
            </a:r>
            <a:r>
              <a:rPr lang="en-US" dirty="0" err="1" smtClean="0"/>
              <a:t>asynch</a:t>
            </a:r>
            <a:r>
              <a:rPr lang="en-US" dirty="0" smtClean="0"/>
              <a:t>) from worker: count of new potential outliers</a:t>
            </a:r>
          </a:p>
          <a:p>
            <a:r>
              <a:rPr lang="en-US" dirty="0"/>
              <a:t>	</a:t>
            </a:r>
            <a:r>
              <a:rPr lang="en-US" dirty="0" smtClean="0"/>
              <a:t>	acknowledge receipt, wait for data</a:t>
            </a:r>
          </a:p>
          <a:p>
            <a:r>
              <a:rPr lang="en-US" dirty="0"/>
              <a:t>	</a:t>
            </a:r>
            <a:r>
              <a:rPr lang="en-US" dirty="0" smtClean="0"/>
              <a:t>	receive (synchronous) from worker: details of each new outlier</a:t>
            </a:r>
          </a:p>
          <a:p>
            <a:r>
              <a:rPr lang="en-US" dirty="0"/>
              <a:t>	</a:t>
            </a:r>
            <a:r>
              <a:rPr lang="en-US" dirty="0" smtClean="0"/>
              <a:t>	send (synchronous) to worker: new data index and cutoff threshold</a:t>
            </a:r>
          </a:p>
          <a:p>
            <a:r>
              <a:rPr lang="en-US" dirty="0"/>
              <a:t>		sort new candidates into master outlier list and recalculate </a:t>
            </a:r>
            <a:r>
              <a:rPr lang="en-US" dirty="0" smtClean="0"/>
              <a:t>threshold</a:t>
            </a:r>
          </a:p>
          <a:p>
            <a:r>
              <a:rPr lang="en-US" dirty="0"/>
              <a:t>	</a:t>
            </a:r>
            <a:r>
              <a:rPr lang="en-US" dirty="0" smtClean="0"/>
              <a:t>message processing end </a:t>
            </a:r>
          </a:p>
          <a:p>
            <a:r>
              <a:rPr lang="en-US" dirty="0" smtClean="0"/>
              <a:t>loop end</a:t>
            </a:r>
          </a:p>
          <a:p>
            <a:endParaRPr lang="en-US" dirty="0" smtClean="0"/>
          </a:p>
          <a:p>
            <a:r>
              <a:rPr lang="en-US" dirty="0" smtClean="0"/>
              <a:t>process final outlier list and print output</a:t>
            </a:r>
          </a:p>
          <a:p>
            <a:r>
              <a:rPr lang="en-US" sz="1400" dirty="0"/>
              <a:t>	</a:t>
            </a:r>
            <a:r>
              <a:rPr lang="en-US" sz="1400" dirty="0" smtClean="0"/>
              <a:t>	</a:t>
            </a:r>
            <a:endParaRPr lang="en-US" sz="1400" dirty="0"/>
          </a:p>
          <a:p>
            <a:r>
              <a:rPr lang="en-US" sz="1400" dirty="0"/>
              <a:t>	</a:t>
            </a:r>
          </a:p>
        </p:txBody>
      </p:sp>
    </p:spTree>
    <p:extLst>
      <p:ext uri="{BB962C8B-B14F-4D97-AF65-F5344CB8AC3E}">
        <p14:creationId xmlns:p14="http://schemas.microsoft.com/office/powerpoint/2010/main" val="2853450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848"/>
            <a:ext cx="10515600" cy="1113243"/>
          </a:xfrm>
        </p:spPr>
        <p:txBody>
          <a:bodyPr>
            <a:normAutofit/>
          </a:bodyPr>
          <a:lstStyle/>
          <a:p>
            <a:r>
              <a:rPr lang="en-US" dirty="0" smtClean="0"/>
              <a:t>Indexed Distributed Method at Worker Node</a:t>
            </a:r>
            <a:endParaRPr lang="en-US" dirty="0"/>
          </a:p>
        </p:txBody>
      </p:sp>
      <p:sp>
        <p:nvSpPr>
          <p:cNvPr id="5" name="TextBox 4"/>
          <p:cNvSpPr txBox="1"/>
          <p:nvPr/>
        </p:nvSpPr>
        <p:spPr>
          <a:xfrm>
            <a:off x="838201" y="1641654"/>
            <a:ext cx="10515599" cy="4462760"/>
          </a:xfrm>
          <a:prstGeom prst="rect">
            <a:avLst/>
          </a:prstGeom>
          <a:noFill/>
        </p:spPr>
        <p:txBody>
          <a:bodyPr wrap="square" rtlCol="0">
            <a:spAutoFit/>
          </a:bodyPr>
          <a:lstStyle/>
          <a:p>
            <a:r>
              <a:rPr lang="en-US" dirty="0" smtClean="0"/>
              <a:t>initialization (open files, set parameters, only done once per worker process)</a:t>
            </a:r>
          </a:p>
          <a:p>
            <a:endParaRPr lang="en-US" dirty="0"/>
          </a:p>
          <a:p>
            <a:r>
              <a:rPr lang="en-US" dirty="0" smtClean="0"/>
              <a:t>loop until finished</a:t>
            </a:r>
          </a:p>
          <a:p>
            <a:r>
              <a:rPr lang="en-US" dirty="0"/>
              <a:t>	</a:t>
            </a:r>
            <a:r>
              <a:rPr lang="en-US" dirty="0" smtClean="0"/>
              <a:t>receive (synchronous) from MPI control process: index to data block &amp; current cutoff threshold</a:t>
            </a:r>
          </a:p>
          <a:p>
            <a:r>
              <a:rPr lang="en-US" dirty="0"/>
              <a:t>	</a:t>
            </a:r>
            <a:r>
              <a:rPr lang="en-US" dirty="0" smtClean="0"/>
              <a:t>check for EOF </a:t>
            </a:r>
          </a:p>
          <a:p>
            <a:r>
              <a:rPr lang="en-US" dirty="0"/>
              <a:t>	</a:t>
            </a:r>
            <a:r>
              <a:rPr lang="en-US" dirty="0" smtClean="0"/>
              <a:t>check for global early termination condition</a:t>
            </a:r>
          </a:p>
          <a:p>
            <a:r>
              <a:rPr lang="en-US" dirty="0"/>
              <a:t>	</a:t>
            </a:r>
            <a:r>
              <a:rPr lang="en-US" dirty="0" smtClean="0"/>
              <a:t>for each data point</a:t>
            </a:r>
          </a:p>
          <a:p>
            <a:r>
              <a:rPr lang="en-US" dirty="0"/>
              <a:t>	</a:t>
            </a:r>
            <a:r>
              <a:rPr lang="en-US" dirty="0" smtClean="0"/>
              <a:t>	find neighbors, determine outlier candidates</a:t>
            </a:r>
          </a:p>
          <a:p>
            <a:r>
              <a:rPr lang="en-US" dirty="0"/>
              <a:t>	</a:t>
            </a:r>
            <a:r>
              <a:rPr lang="en-US" dirty="0" smtClean="0"/>
              <a:t>sort outliers, calculate new cutoff threshold</a:t>
            </a:r>
          </a:p>
          <a:p>
            <a:r>
              <a:rPr lang="en-US" dirty="0"/>
              <a:t>	</a:t>
            </a:r>
            <a:r>
              <a:rPr lang="en-US" dirty="0" smtClean="0"/>
              <a:t>if potential outliers are found</a:t>
            </a:r>
          </a:p>
          <a:p>
            <a:r>
              <a:rPr lang="en-US" dirty="0" smtClean="0"/>
              <a:t>		send (</a:t>
            </a:r>
            <a:r>
              <a:rPr lang="en-US" dirty="0" err="1" smtClean="0"/>
              <a:t>asynch</a:t>
            </a:r>
            <a:r>
              <a:rPr lang="en-US" dirty="0" smtClean="0"/>
              <a:t>) to MPI controller: count of new outliers</a:t>
            </a:r>
          </a:p>
          <a:p>
            <a:r>
              <a:rPr lang="en-US" dirty="0"/>
              <a:t>	</a:t>
            </a:r>
            <a:r>
              <a:rPr lang="en-US" dirty="0" smtClean="0"/>
              <a:t>	wait for receive signal from MPI</a:t>
            </a:r>
          </a:p>
          <a:p>
            <a:r>
              <a:rPr lang="en-US" dirty="0"/>
              <a:t>	</a:t>
            </a:r>
            <a:r>
              <a:rPr lang="en-US" dirty="0" smtClean="0"/>
              <a:t>	send (synchronous)  to MPI controller: outlier candidates with scores and neighbors</a:t>
            </a:r>
          </a:p>
          <a:p>
            <a:r>
              <a:rPr lang="en-US" dirty="0"/>
              <a:t>	</a:t>
            </a:r>
            <a:r>
              <a:rPr lang="en-US" dirty="0" smtClean="0"/>
              <a:t>end if</a:t>
            </a:r>
          </a:p>
          <a:p>
            <a:r>
              <a:rPr lang="en-US" dirty="0" smtClean="0"/>
              <a:t>loop ends when data block index is at or past EOF, or early termination condition is observed</a:t>
            </a:r>
          </a:p>
          <a:p>
            <a:endParaRPr lang="en-US" sz="1400" dirty="0" smtClean="0"/>
          </a:p>
        </p:txBody>
      </p:sp>
    </p:spTree>
    <p:extLst>
      <p:ext uri="{BB962C8B-B14F-4D97-AF65-F5344CB8AC3E}">
        <p14:creationId xmlns:p14="http://schemas.microsoft.com/office/powerpoint/2010/main" val="3879534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079" y="173500"/>
            <a:ext cx="10515600" cy="1325563"/>
          </a:xfrm>
        </p:spPr>
        <p:txBody>
          <a:bodyPr/>
          <a:lstStyle/>
          <a:p>
            <a:r>
              <a:rPr lang="en-US" dirty="0" smtClean="0"/>
              <a:t>DIO/</a:t>
            </a:r>
            <a:r>
              <a:rPr lang="en-US" dirty="0" err="1" smtClean="0"/>
              <a:t>iOrca</a:t>
            </a:r>
            <a:r>
              <a:rPr lang="en-US" dirty="0" smtClean="0"/>
              <a:t> – Process Overview</a:t>
            </a:r>
            <a:endParaRPr lang="en-US" dirty="0"/>
          </a:p>
        </p:txBody>
      </p:sp>
      <p:sp>
        <p:nvSpPr>
          <p:cNvPr id="5" name="Flowchart: Data 4"/>
          <p:cNvSpPr/>
          <p:nvPr/>
        </p:nvSpPr>
        <p:spPr>
          <a:xfrm>
            <a:off x="457091" y="1746511"/>
            <a:ext cx="1907178" cy="111782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CSV</a:t>
            </a:r>
          </a:p>
          <a:p>
            <a:pPr algn="ctr"/>
            <a:r>
              <a:rPr lang="en-US" dirty="0" smtClean="0">
                <a:ln w="0"/>
                <a:solidFill>
                  <a:schemeClr val="tx1"/>
                </a:solidFill>
                <a:effectLst>
                  <a:outerShdw blurRad="38100" dist="19050" dir="2700000" algn="tl" rotWithShape="0">
                    <a:schemeClr val="dk1">
                      <a:alpha val="40000"/>
                    </a:schemeClr>
                  </a:outerShdw>
                </a:effectLst>
              </a:rPr>
              <a:t>input data</a:t>
            </a:r>
            <a:endParaRPr lang="en-US" dirty="0">
              <a:ln w="0"/>
              <a:solidFill>
                <a:schemeClr val="tx1"/>
              </a:solidFill>
              <a:effectLst>
                <a:outerShdw blurRad="38100" dist="19050" dir="2700000" algn="tl" rotWithShape="0">
                  <a:schemeClr val="dk1">
                    <a:alpha val="40000"/>
                  </a:schemeClr>
                </a:outerShdw>
              </a:effectLst>
            </a:endParaRPr>
          </a:p>
        </p:txBody>
      </p:sp>
      <p:sp>
        <p:nvSpPr>
          <p:cNvPr id="6" name="Flowchart: Predefined Process 5"/>
          <p:cNvSpPr/>
          <p:nvPr/>
        </p:nvSpPr>
        <p:spPr>
          <a:xfrm>
            <a:off x="3344382" y="1746511"/>
            <a:ext cx="1717768" cy="1117826"/>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n w="0"/>
                <a:solidFill>
                  <a:schemeClr val="tx1"/>
                </a:solidFill>
                <a:effectLst>
                  <a:outerShdw blurRad="38100" dist="19050" dir="2700000" algn="tl" rotWithShape="0">
                    <a:schemeClr val="dk1">
                      <a:alpha val="40000"/>
                    </a:schemeClr>
                  </a:outerShdw>
                </a:effectLst>
              </a:rPr>
              <a:t>dprep</a:t>
            </a:r>
            <a:r>
              <a:rPr lang="en-US" dirty="0" smtClean="0">
                <a:ln w="0"/>
                <a:solidFill>
                  <a:schemeClr val="tx1"/>
                </a:solidFill>
                <a:effectLst>
                  <a:outerShdw blurRad="38100" dist="19050" dir="2700000" algn="tl" rotWithShape="0">
                    <a:schemeClr val="dk1">
                      <a:alpha val="40000"/>
                    </a:schemeClr>
                  </a:outerShdw>
                </a:effectLst>
              </a:rPr>
              <a:t> application</a:t>
            </a:r>
            <a:endParaRPr lang="en-US" dirty="0">
              <a:ln w="0"/>
              <a:solidFill>
                <a:schemeClr val="tx1"/>
              </a:solidFill>
              <a:effectLst>
                <a:outerShdw blurRad="38100" dist="19050" dir="2700000" algn="tl" rotWithShape="0">
                  <a:schemeClr val="dk1">
                    <a:alpha val="40000"/>
                  </a:schemeClr>
                </a:outerShdw>
              </a:effectLst>
            </a:endParaRPr>
          </a:p>
        </p:txBody>
      </p:sp>
      <p:sp>
        <p:nvSpPr>
          <p:cNvPr id="7" name="Flowchart: Multidocument 6"/>
          <p:cNvSpPr/>
          <p:nvPr/>
        </p:nvSpPr>
        <p:spPr>
          <a:xfrm>
            <a:off x="3344383" y="3547196"/>
            <a:ext cx="1717767" cy="1319349"/>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indexed </a:t>
            </a:r>
          </a:p>
          <a:p>
            <a:pPr algn="ctr"/>
            <a:r>
              <a:rPr lang="en-US" dirty="0" smtClean="0">
                <a:ln w="0"/>
                <a:solidFill>
                  <a:schemeClr val="tx1"/>
                </a:solidFill>
                <a:effectLst>
                  <a:outerShdw blurRad="38100" dist="19050" dir="2700000" algn="tl" rotWithShape="0">
                    <a:schemeClr val="dk1">
                      <a:alpha val="40000"/>
                    </a:schemeClr>
                  </a:outerShdw>
                </a:effectLst>
              </a:rPr>
              <a:t>data files</a:t>
            </a:r>
            <a:endParaRPr lang="en-US" dirty="0">
              <a:ln w="0"/>
              <a:solidFill>
                <a:schemeClr val="tx1"/>
              </a:solidFill>
              <a:effectLst>
                <a:outerShdw blurRad="38100" dist="19050" dir="2700000" algn="tl" rotWithShape="0">
                  <a:schemeClr val="dk1">
                    <a:alpha val="40000"/>
                  </a:schemeClr>
                </a:outerShdw>
              </a:effectLst>
            </a:endParaRPr>
          </a:p>
        </p:txBody>
      </p:sp>
      <p:sp>
        <p:nvSpPr>
          <p:cNvPr id="8" name="Flowchart: Predefined Process 7"/>
          <p:cNvSpPr/>
          <p:nvPr/>
        </p:nvSpPr>
        <p:spPr>
          <a:xfrm>
            <a:off x="6109879" y="3547196"/>
            <a:ext cx="1717768" cy="1117826"/>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n w="0"/>
                <a:solidFill>
                  <a:schemeClr val="tx1"/>
                </a:solidFill>
                <a:effectLst>
                  <a:outerShdw blurRad="38100" dist="19050" dir="2700000" algn="tl" rotWithShape="0">
                    <a:schemeClr val="dk1">
                      <a:alpha val="40000"/>
                    </a:schemeClr>
                  </a:outerShdw>
                </a:effectLst>
              </a:rPr>
              <a:t>iOrca</a:t>
            </a:r>
            <a:r>
              <a:rPr lang="en-US" dirty="0" smtClean="0">
                <a:ln w="0"/>
                <a:solidFill>
                  <a:schemeClr val="tx1"/>
                </a:solidFill>
                <a:effectLst>
                  <a:outerShdw blurRad="38100" dist="19050" dir="2700000" algn="tl" rotWithShape="0">
                    <a:schemeClr val="dk1">
                      <a:alpha val="40000"/>
                    </a:schemeClr>
                  </a:outerShdw>
                </a:effectLst>
              </a:rPr>
              <a:t> application</a:t>
            </a:r>
            <a:endParaRPr lang="en-US" dirty="0">
              <a:ln w="0"/>
              <a:solidFill>
                <a:schemeClr val="tx1"/>
              </a:solidFill>
              <a:effectLst>
                <a:outerShdw blurRad="38100" dist="19050" dir="2700000" algn="tl" rotWithShape="0">
                  <a:schemeClr val="dk1">
                    <a:alpha val="40000"/>
                  </a:schemeClr>
                </a:outerShdw>
              </a:effectLst>
            </a:endParaRPr>
          </a:p>
        </p:txBody>
      </p:sp>
      <p:sp>
        <p:nvSpPr>
          <p:cNvPr id="9" name="Flowchart: Predefined Process 8"/>
          <p:cNvSpPr/>
          <p:nvPr/>
        </p:nvSpPr>
        <p:spPr>
          <a:xfrm>
            <a:off x="8826137" y="3547196"/>
            <a:ext cx="1717768" cy="1117826"/>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results parsing script</a:t>
            </a:r>
            <a:endParaRPr lang="en-US" dirty="0">
              <a:ln w="0"/>
              <a:solidFill>
                <a:schemeClr val="tx1"/>
              </a:solidFill>
              <a:effectLst>
                <a:outerShdw blurRad="38100" dist="19050" dir="2700000" algn="tl" rotWithShape="0">
                  <a:schemeClr val="dk1">
                    <a:alpha val="40000"/>
                  </a:schemeClr>
                </a:outerShdw>
              </a:effectLst>
            </a:endParaRPr>
          </a:p>
        </p:txBody>
      </p:sp>
      <p:sp>
        <p:nvSpPr>
          <p:cNvPr id="11" name="Flowchart: Multidocument 10"/>
          <p:cNvSpPr/>
          <p:nvPr/>
        </p:nvSpPr>
        <p:spPr>
          <a:xfrm>
            <a:off x="8826138" y="5355356"/>
            <a:ext cx="1717767" cy="1319349"/>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CSV</a:t>
            </a:r>
          </a:p>
          <a:p>
            <a:pPr algn="ctr"/>
            <a:r>
              <a:rPr lang="en-US" dirty="0" smtClean="0">
                <a:ln w="0"/>
                <a:solidFill>
                  <a:schemeClr val="tx1"/>
                </a:solidFill>
                <a:effectLst>
                  <a:outerShdw blurRad="38100" dist="19050" dir="2700000" algn="tl" rotWithShape="0">
                    <a:schemeClr val="dk1">
                      <a:alpha val="40000"/>
                    </a:schemeClr>
                  </a:outerShdw>
                </a:effectLst>
              </a:rPr>
              <a:t> output files</a:t>
            </a:r>
            <a:endParaRPr lang="en-US" dirty="0">
              <a:ln w="0"/>
              <a:solidFill>
                <a:schemeClr val="tx1"/>
              </a:solidFill>
              <a:effectLst>
                <a:outerShdw blurRad="38100" dist="19050" dir="2700000" algn="tl" rotWithShape="0">
                  <a:schemeClr val="dk1">
                    <a:alpha val="40000"/>
                  </a:schemeClr>
                </a:outerShdw>
              </a:effectLst>
            </a:endParaRPr>
          </a:p>
        </p:txBody>
      </p:sp>
      <p:sp>
        <p:nvSpPr>
          <p:cNvPr id="12" name="Flowchart: Predefined Process 11"/>
          <p:cNvSpPr/>
          <p:nvPr/>
        </p:nvSpPr>
        <p:spPr>
          <a:xfrm>
            <a:off x="7472399" y="1545439"/>
            <a:ext cx="1717768" cy="1117826"/>
          </a:xfrm>
          <a:prstGeom prst="flowChartPredefined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n w="0"/>
                <a:solidFill>
                  <a:schemeClr val="tx1"/>
                </a:solidFill>
                <a:effectLst>
                  <a:outerShdw blurRad="38100" dist="19050" dir="2700000" algn="tl" rotWithShape="0">
                    <a:schemeClr val="dk1">
                      <a:alpha val="40000"/>
                    </a:schemeClr>
                  </a:outerShdw>
                </a:effectLst>
              </a:rPr>
              <a:t>d</a:t>
            </a:r>
            <a:r>
              <a:rPr lang="en-US" dirty="0" err="1" smtClean="0">
                <a:ln w="0"/>
                <a:solidFill>
                  <a:schemeClr val="tx1"/>
                </a:solidFill>
                <a:effectLst>
                  <a:outerShdw blurRad="38100" dist="19050" dir="2700000" algn="tl" rotWithShape="0">
                    <a:schemeClr val="dk1">
                      <a:alpha val="40000"/>
                    </a:schemeClr>
                  </a:outerShdw>
                </a:effectLst>
              </a:rPr>
              <a:t>io</a:t>
            </a:r>
            <a:endParaRPr lang="en-US" dirty="0" smtClean="0">
              <a:ln w="0"/>
              <a:solidFill>
                <a:schemeClr val="tx1"/>
              </a:solidFill>
              <a:effectLst>
                <a:outerShdw blurRad="38100" dist="19050" dir="2700000" algn="tl" rotWithShape="0">
                  <a:schemeClr val="dk1">
                    <a:alpha val="40000"/>
                  </a:schemeClr>
                </a:outerShdw>
              </a:effectLst>
            </a:endParaRPr>
          </a:p>
          <a:p>
            <a:pPr algn="ctr"/>
            <a:r>
              <a:rPr lang="en-US" dirty="0" smtClean="0">
                <a:ln w="0"/>
                <a:solidFill>
                  <a:schemeClr val="tx1"/>
                </a:solidFill>
                <a:effectLst>
                  <a:outerShdw blurRad="38100" dist="19050" dir="2700000" algn="tl" rotWithShape="0">
                    <a:schemeClr val="dk1">
                      <a:alpha val="40000"/>
                    </a:schemeClr>
                  </a:outerShdw>
                </a:effectLst>
              </a:rPr>
              <a:t>application</a:t>
            </a:r>
            <a:endParaRPr lang="en-US" dirty="0">
              <a:ln w="0"/>
              <a:solidFill>
                <a:schemeClr val="tx1"/>
              </a:solidFill>
              <a:effectLst>
                <a:outerShdw blurRad="38100" dist="19050" dir="2700000" algn="tl" rotWithShape="0">
                  <a:schemeClr val="dk1">
                    <a:alpha val="40000"/>
                  </a:schemeClr>
                </a:outerShdw>
              </a:effectLst>
            </a:endParaRPr>
          </a:p>
        </p:txBody>
      </p:sp>
      <p:sp>
        <p:nvSpPr>
          <p:cNvPr id="15" name="Right Arrow 14"/>
          <p:cNvSpPr/>
          <p:nvPr/>
        </p:nvSpPr>
        <p:spPr>
          <a:xfrm>
            <a:off x="2396840" y="2063108"/>
            <a:ext cx="73147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5205334" y="3863793"/>
            <a:ext cx="73147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8000714" y="3863793"/>
            <a:ext cx="73147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5400000">
            <a:off x="4000000" y="2963450"/>
            <a:ext cx="40653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5400000">
            <a:off x="9481755" y="4767873"/>
            <a:ext cx="40653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327628" y="1425742"/>
            <a:ext cx="1637076" cy="1323439"/>
          </a:xfrm>
          <a:prstGeom prst="rect">
            <a:avLst/>
          </a:prstGeom>
          <a:noFill/>
        </p:spPr>
        <p:txBody>
          <a:bodyPr wrap="square" rtlCol="0">
            <a:spAutoFit/>
          </a:bodyPr>
          <a:lstStyle/>
          <a:p>
            <a:pPr algn="ctr"/>
            <a:r>
              <a:rPr lang="en-US" sz="2000" b="1" dirty="0" smtClean="0"/>
              <a:t>DIO works as a drop-in replacement for </a:t>
            </a:r>
            <a:r>
              <a:rPr lang="en-US" sz="2000" b="1" dirty="0" err="1" smtClean="0"/>
              <a:t>iOrca</a:t>
            </a:r>
            <a:endParaRPr lang="en-US" sz="2000" b="1" dirty="0"/>
          </a:p>
        </p:txBody>
      </p:sp>
      <p:cxnSp>
        <p:nvCxnSpPr>
          <p:cNvPr id="23" name="Straight Arrow Connector 22"/>
          <p:cNvCxnSpPr>
            <a:stCxn id="12" idx="2"/>
            <a:endCxn id="8" idx="0"/>
          </p:cNvCxnSpPr>
          <p:nvPr/>
        </p:nvCxnSpPr>
        <p:spPr>
          <a:xfrm flipH="1">
            <a:off x="6968763" y="2663265"/>
            <a:ext cx="1362520" cy="883931"/>
          </a:xfrm>
          <a:prstGeom prst="straightConnector1">
            <a:avLst/>
          </a:prstGeom>
          <a:ln w="41275">
            <a:prstDash val="sysDash"/>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369527" y="5351266"/>
            <a:ext cx="4599236" cy="1323439"/>
          </a:xfrm>
          <a:prstGeom prst="rect">
            <a:avLst/>
          </a:prstGeom>
          <a:noFill/>
        </p:spPr>
        <p:txBody>
          <a:bodyPr wrap="square" rtlCol="0">
            <a:spAutoFit/>
          </a:bodyPr>
          <a:lstStyle/>
          <a:p>
            <a:pPr algn="ctr"/>
            <a:r>
              <a:rPr lang="en-US" sz="2000" b="1" dirty="0" smtClean="0"/>
              <a:t>File formats, pre-processing and post-processing procedures are unchanged</a:t>
            </a:r>
          </a:p>
          <a:p>
            <a:pPr algn="ctr"/>
            <a:endParaRPr lang="en-US" sz="2000" b="1" dirty="0"/>
          </a:p>
          <a:p>
            <a:pPr algn="ctr"/>
            <a:r>
              <a:rPr lang="en-US" sz="2000" b="1" dirty="0" smtClean="0"/>
              <a:t>Blue = existing </a:t>
            </a:r>
            <a:r>
              <a:rPr lang="en-US" sz="2000" b="1" dirty="0" err="1" smtClean="0"/>
              <a:t>iOrca</a:t>
            </a:r>
            <a:r>
              <a:rPr lang="en-US" sz="2000" b="1" dirty="0" smtClean="0"/>
              <a:t> programs and scripts</a:t>
            </a:r>
            <a:endParaRPr lang="en-US" sz="2000" b="1" dirty="0"/>
          </a:p>
        </p:txBody>
      </p:sp>
    </p:spTree>
    <p:extLst>
      <p:ext uri="{BB962C8B-B14F-4D97-AF65-F5344CB8AC3E}">
        <p14:creationId xmlns:p14="http://schemas.microsoft.com/office/powerpoint/2010/main" val="4153636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Results - Overview</a:t>
            </a:r>
            <a:endParaRPr lang="en-US" dirty="0"/>
          </a:p>
        </p:txBody>
      </p:sp>
      <p:sp>
        <p:nvSpPr>
          <p:cNvPr id="3" name="Content Placeholder 2"/>
          <p:cNvSpPr>
            <a:spLocks noGrp="1"/>
          </p:cNvSpPr>
          <p:nvPr>
            <p:ph idx="1"/>
          </p:nvPr>
        </p:nvSpPr>
        <p:spPr/>
        <p:txBody>
          <a:bodyPr/>
          <a:lstStyle/>
          <a:p>
            <a:r>
              <a:rPr lang="en-US" dirty="0" smtClean="0"/>
              <a:t>Serial </a:t>
            </a:r>
            <a:r>
              <a:rPr lang="en-US" dirty="0" err="1" smtClean="0"/>
              <a:t>iOrca</a:t>
            </a:r>
            <a:r>
              <a:rPr lang="en-US" dirty="0" smtClean="0"/>
              <a:t> tested against parallel DIO/</a:t>
            </a:r>
            <a:r>
              <a:rPr lang="en-US" dirty="0" err="1" smtClean="0"/>
              <a:t>iOrca</a:t>
            </a:r>
            <a:r>
              <a:rPr lang="en-US" dirty="0" smtClean="0"/>
              <a:t> </a:t>
            </a:r>
          </a:p>
          <a:p>
            <a:r>
              <a:rPr lang="en-US" dirty="0" smtClean="0"/>
              <a:t>Test data is 1 million rows of 10 random floating point numbers</a:t>
            </a:r>
          </a:p>
          <a:p>
            <a:r>
              <a:rPr lang="en-US" dirty="0" smtClean="0"/>
              <a:t>Detect 1% of input as outliers, process blocks of 150 rows</a:t>
            </a:r>
          </a:p>
          <a:p>
            <a:r>
              <a:rPr lang="en-US" dirty="0" smtClean="0"/>
              <a:t>All testing was done on hotel.futuregrid.org (IBM </a:t>
            </a:r>
            <a:r>
              <a:rPr lang="en-US" dirty="0" err="1" smtClean="0"/>
              <a:t>iDataplex</a:t>
            </a:r>
            <a:r>
              <a:rPr lang="en-US" dirty="0" smtClean="0"/>
              <a:t>, RHEL 5.9)</a:t>
            </a:r>
          </a:p>
          <a:p>
            <a:r>
              <a:rPr lang="en-US" dirty="0" smtClean="0"/>
              <a:t>MPI for testing: </a:t>
            </a:r>
            <a:r>
              <a:rPr lang="en-US" dirty="0" err="1" smtClean="0"/>
              <a:t>OpenMPI</a:t>
            </a:r>
            <a:r>
              <a:rPr lang="en-US" dirty="0" smtClean="0"/>
              <a:t> version 1.4.5 (gnu-4.1 compiler)</a:t>
            </a:r>
          </a:p>
          <a:p>
            <a:r>
              <a:rPr lang="en-US" dirty="0" smtClean="0"/>
              <a:t>Largest run attempted, on 96 processor cores, ran in 1.09% of the time required for the serial </a:t>
            </a:r>
            <a:r>
              <a:rPr lang="en-US" dirty="0" err="1" smtClean="0"/>
              <a:t>iOrca</a:t>
            </a:r>
            <a:r>
              <a:rPr lang="en-US" dirty="0" smtClean="0"/>
              <a:t> job (12.5 minutes vs 19.1 hours)</a:t>
            </a:r>
          </a:p>
          <a:p>
            <a:endParaRPr lang="en-US" dirty="0"/>
          </a:p>
        </p:txBody>
      </p:sp>
    </p:spTree>
    <p:extLst>
      <p:ext uri="{BB962C8B-B14F-4D97-AF65-F5344CB8AC3E}">
        <p14:creationId xmlns:p14="http://schemas.microsoft.com/office/powerpoint/2010/main" val="381325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0256"/>
            <a:ext cx="10515600" cy="743828"/>
          </a:xfrm>
        </p:spPr>
        <p:txBody>
          <a:bodyPr/>
          <a:lstStyle/>
          <a:p>
            <a:r>
              <a:rPr lang="en-US" dirty="0" smtClean="0"/>
              <a:t>Performance Results (detail)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2246968"/>
              </p:ext>
            </p:extLst>
          </p:nvPr>
        </p:nvGraphicFramePr>
        <p:xfrm>
          <a:off x="838200" y="999239"/>
          <a:ext cx="10515600" cy="5733336"/>
        </p:xfrm>
        <a:graphic>
          <a:graphicData uri="http://schemas.openxmlformats.org/drawingml/2006/table">
            <a:tbl>
              <a:tblPr firstRow="1" bandRow="1">
                <a:tableStyleId>{5C22544A-7EE6-4342-B048-85BDC9FD1C3A}</a:tableStyleId>
              </a:tblPr>
              <a:tblGrid>
                <a:gridCol w="2628900"/>
                <a:gridCol w="2628900"/>
                <a:gridCol w="2628900"/>
                <a:gridCol w="2628900"/>
              </a:tblGrid>
              <a:tr h="409524">
                <a:tc>
                  <a:txBody>
                    <a:bodyPr/>
                    <a:lstStyle/>
                    <a:p>
                      <a:r>
                        <a:rPr lang="en-US" dirty="0" smtClean="0"/>
                        <a:t>Processor Cores</a:t>
                      </a:r>
                      <a:endParaRPr lang="en-US" dirty="0"/>
                    </a:p>
                  </a:txBody>
                  <a:tcPr/>
                </a:tc>
                <a:tc>
                  <a:txBody>
                    <a:bodyPr/>
                    <a:lstStyle/>
                    <a:p>
                      <a:r>
                        <a:rPr lang="en-US" dirty="0" smtClean="0"/>
                        <a:t>Seconds to Completion</a:t>
                      </a:r>
                      <a:endParaRPr lang="en-US" dirty="0"/>
                    </a:p>
                  </a:txBody>
                  <a:tcPr/>
                </a:tc>
                <a:tc>
                  <a:txBody>
                    <a:bodyPr/>
                    <a:lstStyle/>
                    <a:p>
                      <a:r>
                        <a:rPr lang="en-US" dirty="0" smtClean="0"/>
                        <a:t>Time Relative to Serial</a:t>
                      </a:r>
                      <a:endParaRPr lang="en-US" dirty="0"/>
                    </a:p>
                  </a:txBody>
                  <a:tcPr/>
                </a:tc>
                <a:tc>
                  <a:txBody>
                    <a:bodyPr/>
                    <a:lstStyle/>
                    <a:p>
                      <a:r>
                        <a:rPr lang="en-US" dirty="0" smtClean="0"/>
                        <a:t>Efficiency per Core</a:t>
                      </a:r>
                      <a:endParaRPr lang="en-US" dirty="0"/>
                    </a:p>
                  </a:txBody>
                  <a:tcPr/>
                </a:tc>
              </a:tr>
              <a:tr h="409524">
                <a:tc>
                  <a:txBody>
                    <a:bodyPr/>
                    <a:lstStyle/>
                    <a:p>
                      <a:r>
                        <a:rPr lang="en-US" dirty="0" smtClean="0"/>
                        <a:t>1 core (serial </a:t>
                      </a:r>
                      <a:r>
                        <a:rPr lang="en-US" dirty="0" err="1" smtClean="0"/>
                        <a:t>iOrca</a:t>
                      </a:r>
                      <a:r>
                        <a:rPr lang="en-US" dirty="0" smtClean="0"/>
                        <a:t>)</a:t>
                      </a:r>
                      <a:endParaRPr lang="en-US" dirty="0"/>
                    </a:p>
                  </a:txBody>
                  <a:tcPr/>
                </a:tc>
                <a:tc>
                  <a:txBody>
                    <a:bodyPr/>
                    <a:lstStyle/>
                    <a:p>
                      <a:pPr algn="ctr"/>
                      <a:r>
                        <a:rPr lang="en-US" dirty="0" smtClean="0"/>
                        <a:t>68,662</a:t>
                      </a:r>
                      <a:endParaRPr lang="en-US" dirty="0"/>
                    </a:p>
                  </a:txBody>
                  <a:tcPr/>
                </a:tc>
                <a:tc>
                  <a:txBody>
                    <a:bodyPr/>
                    <a:lstStyle/>
                    <a:p>
                      <a:pPr algn="ctr"/>
                      <a:r>
                        <a:rPr lang="en-US" dirty="0" smtClean="0"/>
                        <a:t>100.00%</a:t>
                      </a:r>
                      <a:endParaRPr lang="en-US" dirty="0"/>
                    </a:p>
                  </a:txBody>
                  <a:tcPr/>
                </a:tc>
                <a:tc>
                  <a:txBody>
                    <a:bodyPr/>
                    <a:lstStyle/>
                    <a:p>
                      <a:pPr algn="ctr"/>
                      <a:r>
                        <a:rPr lang="en-US" dirty="0" smtClean="0"/>
                        <a:t>100.00%</a:t>
                      </a:r>
                      <a:endParaRPr lang="en-US" dirty="0"/>
                    </a:p>
                  </a:txBody>
                  <a:tcPr/>
                </a:tc>
              </a:tr>
              <a:tr h="409524">
                <a:tc>
                  <a:txBody>
                    <a:bodyPr/>
                    <a:lstStyle/>
                    <a:p>
                      <a:r>
                        <a:rPr lang="en-US" dirty="0" smtClean="0"/>
                        <a:t>8 cores</a:t>
                      </a:r>
                      <a:endParaRPr lang="en-US" dirty="0"/>
                    </a:p>
                  </a:txBody>
                  <a:tcPr/>
                </a:tc>
                <a:tc>
                  <a:txBody>
                    <a:bodyPr/>
                    <a:lstStyle/>
                    <a:p>
                      <a:pPr algn="ctr"/>
                      <a:r>
                        <a:rPr lang="en-US" dirty="0" smtClean="0"/>
                        <a:t>8,827</a:t>
                      </a:r>
                      <a:endParaRPr lang="en-US" dirty="0"/>
                    </a:p>
                  </a:txBody>
                  <a:tcPr/>
                </a:tc>
                <a:tc>
                  <a:txBody>
                    <a:bodyPr/>
                    <a:lstStyle/>
                    <a:p>
                      <a:pPr algn="ctr"/>
                      <a:r>
                        <a:rPr lang="en-US" dirty="0" smtClean="0"/>
                        <a:t>12.86%</a:t>
                      </a:r>
                      <a:endParaRPr lang="en-US" dirty="0"/>
                    </a:p>
                  </a:txBody>
                  <a:tcPr/>
                </a:tc>
                <a:tc>
                  <a:txBody>
                    <a:bodyPr/>
                    <a:lstStyle/>
                    <a:p>
                      <a:pPr algn="ctr"/>
                      <a:r>
                        <a:rPr lang="en-US" dirty="0" smtClean="0"/>
                        <a:t>97.23%</a:t>
                      </a:r>
                      <a:endParaRPr lang="en-US" dirty="0"/>
                    </a:p>
                  </a:txBody>
                  <a:tcPr/>
                </a:tc>
              </a:tr>
              <a:tr h="409524">
                <a:tc>
                  <a:txBody>
                    <a:bodyPr/>
                    <a:lstStyle/>
                    <a:p>
                      <a:r>
                        <a:rPr lang="en-US" dirty="0" smtClean="0"/>
                        <a:t>16 cores</a:t>
                      </a:r>
                      <a:endParaRPr lang="en-US" dirty="0"/>
                    </a:p>
                  </a:txBody>
                  <a:tcPr/>
                </a:tc>
                <a:tc>
                  <a:txBody>
                    <a:bodyPr/>
                    <a:lstStyle/>
                    <a:p>
                      <a:pPr algn="ctr"/>
                      <a:r>
                        <a:rPr lang="en-US" dirty="0" smtClean="0"/>
                        <a:t>4,176</a:t>
                      </a:r>
                      <a:endParaRPr lang="en-US" dirty="0"/>
                    </a:p>
                  </a:txBody>
                  <a:tcPr/>
                </a:tc>
                <a:tc>
                  <a:txBody>
                    <a:bodyPr/>
                    <a:lstStyle/>
                    <a:p>
                      <a:pPr algn="ctr"/>
                      <a:r>
                        <a:rPr lang="en-US" dirty="0" smtClean="0"/>
                        <a:t>6.08%</a:t>
                      </a:r>
                      <a:endParaRPr lang="en-US" dirty="0"/>
                    </a:p>
                  </a:txBody>
                  <a:tcPr/>
                </a:tc>
                <a:tc>
                  <a:txBody>
                    <a:bodyPr/>
                    <a:lstStyle/>
                    <a:p>
                      <a:pPr algn="ctr"/>
                      <a:r>
                        <a:rPr lang="en-US" dirty="0" smtClean="0"/>
                        <a:t>102.76%</a:t>
                      </a:r>
                      <a:endParaRPr lang="en-US" dirty="0"/>
                    </a:p>
                  </a:txBody>
                  <a:tcPr/>
                </a:tc>
              </a:tr>
              <a:tr h="409524">
                <a:tc>
                  <a:txBody>
                    <a:bodyPr/>
                    <a:lstStyle/>
                    <a:p>
                      <a:r>
                        <a:rPr lang="en-US" dirty="0" smtClean="0"/>
                        <a:t>24 cores</a:t>
                      </a:r>
                      <a:endParaRPr lang="en-US" dirty="0"/>
                    </a:p>
                  </a:txBody>
                  <a:tcPr/>
                </a:tc>
                <a:tc>
                  <a:txBody>
                    <a:bodyPr/>
                    <a:lstStyle/>
                    <a:p>
                      <a:pPr algn="ctr"/>
                      <a:r>
                        <a:rPr lang="en-US" dirty="0" smtClean="0"/>
                        <a:t>2,761</a:t>
                      </a:r>
                      <a:endParaRPr lang="en-US" dirty="0"/>
                    </a:p>
                  </a:txBody>
                  <a:tcPr/>
                </a:tc>
                <a:tc>
                  <a:txBody>
                    <a:bodyPr/>
                    <a:lstStyle/>
                    <a:p>
                      <a:pPr algn="ctr"/>
                      <a:r>
                        <a:rPr lang="en-US" dirty="0" smtClean="0"/>
                        <a:t>4.02%</a:t>
                      </a:r>
                      <a:endParaRPr lang="en-US" dirty="0"/>
                    </a:p>
                  </a:txBody>
                  <a:tcPr/>
                </a:tc>
                <a:tc>
                  <a:txBody>
                    <a:bodyPr/>
                    <a:lstStyle/>
                    <a:p>
                      <a:pPr algn="ctr"/>
                      <a:r>
                        <a:rPr lang="en-US" dirty="0" smtClean="0"/>
                        <a:t>103.62%</a:t>
                      </a:r>
                      <a:endParaRPr lang="en-US" dirty="0"/>
                    </a:p>
                  </a:txBody>
                  <a:tcPr/>
                </a:tc>
              </a:tr>
              <a:tr h="409524">
                <a:tc>
                  <a:txBody>
                    <a:bodyPr/>
                    <a:lstStyle/>
                    <a:p>
                      <a:r>
                        <a:rPr lang="en-US" dirty="0" smtClean="0"/>
                        <a:t>32 cores</a:t>
                      </a:r>
                      <a:endParaRPr lang="en-US" dirty="0"/>
                    </a:p>
                  </a:txBody>
                  <a:tcPr/>
                </a:tc>
                <a:tc>
                  <a:txBody>
                    <a:bodyPr/>
                    <a:lstStyle/>
                    <a:p>
                      <a:pPr algn="ctr"/>
                      <a:r>
                        <a:rPr lang="en-US" dirty="0" smtClean="0"/>
                        <a:t>2,070</a:t>
                      </a:r>
                      <a:endParaRPr lang="en-US" dirty="0"/>
                    </a:p>
                  </a:txBody>
                  <a:tcPr/>
                </a:tc>
                <a:tc>
                  <a:txBody>
                    <a:bodyPr/>
                    <a:lstStyle/>
                    <a:p>
                      <a:pPr algn="ctr"/>
                      <a:r>
                        <a:rPr lang="en-US" dirty="0" smtClean="0"/>
                        <a:t>3.01%</a:t>
                      </a:r>
                      <a:endParaRPr lang="en-US" dirty="0"/>
                    </a:p>
                  </a:txBody>
                  <a:tcPr/>
                </a:tc>
                <a:tc>
                  <a:txBody>
                    <a:bodyPr/>
                    <a:lstStyle/>
                    <a:p>
                      <a:pPr algn="ctr"/>
                      <a:r>
                        <a:rPr lang="en-US" dirty="0" smtClean="0"/>
                        <a:t>103.66%</a:t>
                      </a:r>
                      <a:endParaRPr lang="en-US" dirty="0"/>
                    </a:p>
                  </a:txBody>
                  <a:tcPr/>
                </a:tc>
              </a:tr>
              <a:tr h="409524">
                <a:tc>
                  <a:txBody>
                    <a:bodyPr/>
                    <a:lstStyle/>
                    <a:p>
                      <a:r>
                        <a:rPr lang="en-US" dirty="0" smtClean="0"/>
                        <a:t>40 cores</a:t>
                      </a:r>
                      <a:endParaRPr lang="en-US" dirty="0"/>
                    </a:p>
                  </a:txBody>
                  <a:tcPr/>
                </a:tc>
                <a:tc>
                  <a:txBody>
                    <a:bodyPr/>
                    <a:lstStyle/>
                    <a:p>
                      <a:pPr algn="ctr"/>
                      <a:r>
                        <a:rPr lang="en-US" dirty="0" smtClean="0"/>
                        <a:t>1,669</a:t>
                      </a:r>
                      <a:endParaRPr lang="en-US" dirty="0"/>
                    </a:p>
                  </a:txBody>
                  <a:tcPr/>
                </a:tc>
                <a:tc>
                  <a:txBody>
                    <a:bodyPr/>
                    <a:lstStyle/>
                    <a:p>
                      <a:pPr algn="ctr"/>
                      <a:r>
                        <a:rPr lang="en-US" dirty="0" smtClean="0"/>
                        <a:t>2.43%</a:t>
                      </a:r>
                      <a:endParaRPr lang="en-US" dirty="0"/>
                    </a:p>
                  </a:txBody>
                  <a:tcPr/>
                </a:tc>
                <a:tc>
                  <a:txBody>
                    <a:bodyPr/>
                    <a:lstStyle/>
                    <a:p>
                      <a:pPr algn="ctr"/>
                      <a:r>
                        <a:rPr lang="en-US" dirty="0" smtClean="0"/>
                        <a:t>102.85%</a:t>
                      </a:r>
                      <a:endParaRPr lang="en-US" dirty="0"/>
                    </a:p>
                  </a:txBody>
                  <a:tcPr/>
                </a:tc>
              </a:tr>
              <a:tr h="409524">
                <a:tc>
                  <a:txBody>
                    <a:bodyPr/>
                    <a:lstStyle/>
                    <a:p>
                      <a:r>
                        <a:rPr lang="en-US" dirty="0" smtClean="0"/>
                        <a:t>48 cores</a:t>
                      </a:r>
                      <a:endParaRPr lang="en-US" dirty="0"/>
                    </a:p>
                  </a:txBody>
                  <a:tcPr/>
                </a:tc>
                <a:tc>
                  <a:txBody>
                    <a:bodyPr/>
                    <a:lstStyle/>
                    <a:p>
                      <a:pPr algn="ctr"/>
                      <a:r>
                        <a:rPr lang="en-US" dirty="0" smtClean="0"/>
                        <a:t>1,396</a:t>
                      </a:r>
                      <a:endParaRPr lang="en-US" dirty="0"/>
                    </a:p>
                  </a:txBody>
                  <a:tcPr/>
                </a:tc>
                <a:tc>
                  <a:txBody>
                    <a:bodyPr/>
                    <a:lstStyle/>
                    <a:p>
                      <a:pPr algn="ctr"/>
                      <a:r>
                        <a:rPr lang="en-US" dirty="0" smtClean="0"/>
                        <a:t>2.03%</a:t>
                      </a:r>
                      <a:endParaRPr lang="en-US" dirty="0"/>
                    </a:p>
                  </a:txBody>
                  <a:tcPr/>
                </a:tc>
                <a:tc>
                  <a:txBody>
                    <a:bodyPr/>
                    <a:lstStyle/>
                    <a:p>
                      <a:pPr algn="ctr"/>
                      <a:r>
                        <a:rPr lang="en-US" dirty="0" smtClean="0"/>
                        <a:t>102.47%</a:t>
                      </a:r>
                      <a:endParaRPr lang="en-US" dirty="0"/>
                    </a:p>
                  </a:txBody>
                  <a:tcPr/>
                </a:tc>
              </a:tr>
              <a:tr h="409524">
                <a:tc>
                  <a:txBody>
                    <a:bodyPr/>
                    <a:lstStyle/>
                    <a:p>
                      <a:r>
                        <a:rPr lang="en-US" dirty="0" smtClean="0"/>
                        <a:t>56 cores</a:t>
                      </a:r>
                      <a:endParaRPr lang="en-US" dirty="0"/>
                    </a:p>
                  </a:txBody>
                  <a:tcPr/>
                </a:tc>
                <a:tc>
                  <a:txBody>
                    <a:bodyPr/>
                    <a:lstStyle/>
                    <a:p>
                      <a:pPr algn="ctr"/>
                      <a:r>
                        <a:rPr lang="en-US" dirty="0" smtClean="0"/>
                        <a:t>1,213</a:t>
                      </a:r>
                      <a:endParaRPr lang="en-US" dirty="0"/>
                    </a:p>
                  </a:txBody>
                  <a:tcPr/>
                </a:tc>
                <a:tc>
                  <a:txBody>
                    <a:bodyPr/>
                    <a:lstStyle/>
                    <a:p>
                      <a:pPr algn="ctr"/>
                      <a:r>
                        <a:rPr lang="en-US" dirty="0" smtClean="0"/>
                        <a:t>1.77%</a:t>
                      </a:r>
                      <a:endParaRPr lang="en-US" dirty="0"/>
                    </a:p>
                  </a:txBody>
                  <a:tcPr/>
                </a:tc>
                <a:tc>
                  <a:txBody>
                    <a:bodyPr/>
                    <a:lstStyle/>
                    <a:p>
                      <a:pPr algn="ctr"/>
                      <a:r>
                        <a:rPr lang="en-US" dirty="0" smtClean="0"/>
                        <a:t>101.08%</a:t>
                      </a:r>
                      <a:endParaRPr lang="en-US" dirty="0"/>
                    </a:p>
                  </a:txBody>
                  <a:tcPr/>
                </a:tc>
              </a:tr>
              <a:tr h="409524">
                <a:tc>
                  <a:txBody>
                    <a:bodyPr/>
                    <a:lstStyle/>
                    <a:p>
                      <a:r>
                        <a:rPr lang="en-US" dirty="0" smtClean="0"/>
                        <a:t>64 cores</a:t>
                      </a:r>
                      <a:endParaRPr lang="en-US" dirty="0"/>
                    </a:p>
                  </a:txBody>
                  <a:tcPr/>
                </a:tc>
                <a:tc>
                  <a:txBody>
                    <a:bodyPr/>
                    <a:lstStyle/>
                    <a:p>
                      <a:pPr algn="ctr"/>
                      <a:r>
                        <a:rPr lang="en-US" dirty="0" smtClean="0"/>
                        <a:t>1,073</a:t>
                      </a:r>
                      <a:endParaRPr lang="en-US" dirty="0"/>
                    </a:p>
                  </a:txBody>
                  <a:tcPr/>
                </a:tc>
                <a:tc>
                  <a:txBody>
                    <a:bodyPr/>
                    <a:lstStyle/>
                    <a:p>
                      <a:pPr algn="ctr"/>
                      <a:r>
                        <a:rPr lang="en-US" dirty="0" smtClean="0"/>
                        <a:t>1.56%</a:t>
                      </a:r>
                      <a:endParaRPr lang="en-US" dirty="0"/>
                    </a:p>
                  </a:txBody>
                  <a:tcPr/>
                </a:tc>
                <a:tc>
                  <a:txBody>
                    <a:bodyPr/>
                    <a:lstStyle/>
                    <a:p>
                      <a:pPr algn="ctr"/>
                      <a:r>
                        <a:rPr lang="en-US" dirty="0" smtClean="0"/>
                        <a:t>99.99%</a:t>
                      </a:r>
                      <a:endParaRPr lang="en-US" dirty="0"/>
                    </a:p>
                  </a:txBody>
                  <a:tcPr/>
                </a:tc>
              </a:tr>
              <a:tr h="409524">
                <a:tc>
                  <a:txBody>
                    <a:bodyPr/>
                    <a:lstStyle/>
                    <a:p>
                      <a:r>
                        <a:rPr lang="en-US" dirty="0" smtClean="0"/>
                        <a:t>72 cores</a:t>
                      </a:r>
                      <a:endParaRPr lang="en-US" dirty="0"/>
                    </a:p>
                  </a:txBody>
                  <a:tcPr/>
                </a:tc>
                <a:tc>
                  <a:txBody>
                    <a:bodyPr/>
                    <a:lstStyle/>
                    <a:p>
                      <a:pPr algn="ctr"/>
                      <a:r>
                        <a:rPr lang="en-US" dirty="0" smtClean="0"/>
                        <a:t>962</a:t>
                      </a:r>
                      <a:endParaRPr lang="en-US" dirty="0"/>
                    </a:p>
                  </a:txBody>
                  <a:tcPr/>
                </a:tc>
                <a:tc>
                  <a:txBody>
                    <a:bodyPr/>
                    <a:lstStyle/>
                    <a:p>
                      <a:pPr algn="ctr"/>
                      <a:r>
                        <a:rPr lang="en-US" dirty="0" smtClean="0"/>
                        <a:t>1.40%</a:t>
                      </a:r>
                      <a:endParaRPr lang="en-US" dirty="0"/>
                    </a:p>
                  </a:txBody>
                  <a:tcPr/>
                </a:tc>
                <a:tc>
                  <a:txBody>
                    <a:bodyPr/>
                    <a:lstStyle/>
                    <a:p>
                      <a:pPr algn="ctr"/>
                      <a:r>
                        <a:rPr lang="en-US" dirty="0" smtClean="0"/>
                        <a:t>99.13%</a:t>
                      </a:r>
                      <a:endParaRPr lang="en-US" dirty="0"/>
                    </a:p>
                  </a:txBody>
                  <a:tcPr/>
                </a:tc>
              </a:tr>
              <a:tr h="409524">
                <a:tc>
                  <a:txBody>
                    <a:bodyPr/>
                    <a:lstStyle/>
                    <a:p>
                      <a:r>
                        <a:rPr lang="en-US" dirty="0" smtClean="0"/>
                        <a:t>80 cores</a:t>
                      </a:r>
                      <a:endParaRPr lang="en-US" dirty="0"/>
                    </a:p>
                  </a:txBody>
                  <a:tcPr/>
                </a:tc>
                <a:tc>
                  <a:txBody>
                    <a:bodyPr/>
                    <a:lstStyle/>
                    <a:p>
                      <a:pPr algn="ctr"/>
                      <a:r>
                        <a:rPr lang="en-US" dirty="0" smtClean="0"/>
                        <a:t>876</a:t>
                      </a:r>
                      <a:endParaRPr lang="en-US" dirty="0"/>
                    </a:p>
                  </a:txBody>
                  <a:tcPr/>
                </a:tc>
                <a:tc>
                  <a:txBody>
                    <a:bodyPr/>
                    <a:lstStyle/>
                    <a:p>
                      <a:pPr algn="ctr"/>
                      <a:r>
                        <a:rPr lang="en-US" dirty="0" smtClean="0"/>
                        <a:t>1.28%</a:t>
                      </a:r>
                      <a:endParaRPr lang="en-US" dirty="0"/>
                    </a:p>
                  </a:txBody>
                  <a:tcPr/>
                </a:tc>
                <a:tc>
                  <a:txBody>
                    <a:bodyPr/>
                    <a:lstStyle/>
                    <a:p>
                      <a:pPr algn="ctr"/>
                      <a:r>
                        <a:rPr lang="en-US" dirty="0" smtClean="0"/>
                        <a:t>97.98%</a:t>
                      </a:r>
                      <a:endParaRPr lang="en-US" dirty="0"/>
                    </a:p>
                  </a:txBody>
                  <a:tcPr/>
                </a:tc>
              </a:tr>
              <a:tr h="409524">
                <a:tc>
                  <a:txBody>
                    <a:bodyPr/>
                    <a:lstStyle/>
                    <a:p>
                      <a:r>
                        <a:rPr lang="en-US" dirty="0" smtClean="0"/>
                        <a:t>88 cores</a:t>
                      </a:r>
                      <a:endParaRPr lang="en-US" dirty="0"/>
                    </a:p>
                  </a:txBody>
                  <a:tcPr/>
                </a:tc>
                <a:tc>
                  <a:txBody>
                    <a:bodyPr/>
                    <a:lstStyle/>
                    <a:p>
                      <a:pPr algn="ctr"/>
                      <a:r>
                        <a:rPr lang="en-US" dirty="0" smtClean="0"/>
                        <a:t>807</a:t>
                      </a:r>
                      <a:endParaRPr lang="en-US" dirty="0"/>
                    </a:p>
                  </a:txBody>
                  <a:tcPr/>
                </a:tc>
                <a:tc>
                  <a:txBody>
                    <a:bodyPr/>
                    <a:lstStyle/>
                    <a:p>
                      <a:pPr algn="ctr"/>
                      <a:r>
                        <a:rPr lang="en-US" dirty="0" smtClean="0"/>
                        <a:t>1.18%</a:t>
                      </a:r>
                      <a:endParaRPr lang="en-US" dirty="0"/>
                    </a:p>
                  </a:txBody>
                  <a:tcPr/>
                </a:tc>
                <a:tc>
                  <a:txBody>
                    <a:bodyPr/>
                    <a:lstStyle/>
                    <a:p>
                      <a:pPr algn="ctr"/>
                      <a:r>
                        <a:rPr lang="en-US" dirty="0" smtClean="0"/>
                        <a:t>96.69%</a:t>
                      </a:r>
                      <a:endParaRPr lang="en-US" dirty="0"/>
                    </a:p>
                  </a:txBody>
                  <a:tcPr/>
                </a:tc>
              </a:tr>
              <a:tr h="409524">
                <a:tc>
                  <a:txBody>
                    <a:bodyPr/>
                    <a:lstStyle/>
                    <a:p>
                      <a:r>
                        <a:rPr lang="en-US" dirty="0" smtClean="0"/>
                        <a:t>96 cores</a:t>
                      </a:r>
                      <a:endParaRPr lang="en-US" dirty="0"/>
                    </a:p>
                  </a:txBody>
                  <a:tcPr/>
                </a:tc>
                <a:tc>
                  <a:txBody>
                    <a:bodyPr/>
                    <a:lstStyle/>
                    <a:p>
                      <a:pPr algn="ctr"/>
                      <a:r>
                        <a:rPr lang="en-US" dirty="0" smtClean="0"/>
                        <a:t>749</a:t>
                      </a:r>
                      <a:endParaRPr lang="en-US" dirty="0"/>
                    </a:p>
                  </a:txBody>
                  <a:tcPr/>
                </a:tc>
                <a:tc>
                  <a:txBody>
                    <a:bodyPr/>
                    <a:lstStyle/>
                    <a:p>
                      <a:pPr algn="ctr"/>
                      <a:r>
                        <a:rPr lang="en-US" dirty="0" smtClean="0"/>
                        <a:t>1.09%</a:t>
                      </a:r>
                      <a:endParaRPr lang="en-US" dirty="0"/>
                    </a:p>
                  </a:txBody>
                  <a:tcPr/>
                </a:tc>
                <a:tc>
                  <a:txBody>
                    <a:bodyPr/>
                    <a:lstStyle/>
                    <a:p>
                      <a:pPr algn="ctr"/>
                      <a:r>
                        <a:rPr lang="en-US" dirty="0" smtClean="0"/>
                        <a:t>95.49%</a:t>
                      </a:r>
                      <a:endParaRPr lang="en-US" dirty="0"/>
                    </a:p>
                  </a:txBody>
                  <a:tcPr/>
                </a:tc>
              </a:tr>
            </a:tbl>
          </a:graphicData>
        </a:graphic>
      </p:graphicFrame>
    </p:spTree>
    <p:extLst>
      <p:ext uri="{BB962C8B-B14F-4D97-AF65-F5344CB8AC3E}">
        <p14:creationId xmlns:p14="http://schemas.microsoft.com/office/powerpoint/2010/main" val="4196504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693" y="0"/>
            <a:ext cx="10515600" cy="1325563"/>
          </a:xfrm>
        </p:spPr>
        <p:txBody>
          <a:bodyPr/>
          <a:lstStyle/>
          <a:p>
            <a:r>
              <a:rPr lang="en-US" dirty="0" smtClean="0"/>
              <a:t>Performance Results – Near Linear Scaling</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14212346"/>
              </p:ext>
            </p:extLst>
          </p:nvPr>
        </p:nvGraphicFramePr>
        <p:xfrm>
          <a:off x="838200" y="1160586"/>
          <a:ext cx="10152185"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87861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Distributed Indexed Outlier Detection Algorithm&amp;quot;&quot;/&gt;&lt;property id=&quot;20307&quot; value=&quot;257&quot;/&gt;&lt;/object&gt;&lt;object type=&quot;3&quot; unique_id=&quot;10004&quot;&gt;&lt;property id=&quot;20148&quot; value=&quot;5&quot;/&gt;&lt;property id=&quot;20300&quot; value=&quot;Slide 2 - &amp;quot;A Parallel iOrca Algorithm&amp;quot;&quot;/&gt;&lt;property id=&quot;20307&quot; value=&quot;258&quot;/&gt;&lt;/object&gt;&lt;object type=&quot;3&quot; unique_id=&quot;10005&quot;&gt;&lt;property id=&quot;20148&quot; value=&quot;5&quot;/&gt;&lt;property id=&quot;20300&quot; value=&quot;Slide 3 - &amp;quot;DIO Parallel Algorithm Overview&amp;quot;&quot;/&gt;&lt;property id=&quot;20307&quot; value=&quot;260&quot;/&gt;&lt;/object&gt;&lt;object type=&quot;3&quot; unique_id=&quot;10006&quot;&gt;&lt;property id=&quot;20148&quot; value=&quot;5&quot;/&gt;&lt;property id=&quot;20300&quot; value=&quot;Slide 4 - &amp;quot;Indexed Distributed Method at Controller Node&amp;quot;&quot;/&gt;&lt;property id=&quot;20307&quot; value=&quot;265&quot;/&gt;&lt;/object&gt;&lt;object type=&quot;3&quot; unique_id=&quot;10007&quot;&gt;&lt;property id=&quot;20148&quot; value=&quot;5&quot;/&gt;&lt;property id=&quot;20300&quot; value=&quot;Slide 5 - &amp;quot;Indexed Distributed Method at Worker Node&amp;quot;&quot;/&gt;&lt;property id=&quot;20307&quot; value=&quot;266&quot;/&gt;&lt;/object&gt;&lt;object type=&quot;3&quot; unique_id=&quot;10008&quot;&gt;&lt;property id=&quot;20148&quot; value=&quot;5&quot;/&gt;&lt;property id=&quot;20300&quot; value=&quot;Slide 6 - &amp;quot;DIO/iOrca – Process Overview&amp;quot;&quot;/&gt;&lt;property id=&quot;20307&quot; value=&quot;259&quot;/&gt;&lt;/object&gt;&lt;object type=&quot;3&quot; unique_id=&quot;10009&quot;&gt;&lt;property id=&quot;20148&quot; value=&quot;5&quot;/&gt;&lt;property id=&quot;20300&quot; value=&quot;Slide 7 - &amp;quot;Performance Results - Overview&amp;quot;&quot;/&gt;&lt;property id=&quot;20307&quot; value=&quot;261&quot;/&gt;&lt;/object&gt;&lt;object type=&quot;3&quot; unique_id=&quot;10010&quot;&gt;&lt;property id=&quot;20148&quot; value=&quot;5&quot;/&gt;&lt;property id=&quot;20300&quot; value=&quot;Slide 8 - &amp;quot;Performance Results (detail)&amp;quot;&quot;/&gt;&lt;property id=&quot;20307&quot; value=&quot;262&quot;/&gt;&lt;/object&gt;&lt;object type=&quot;3&quot; unique_id=&quot;10011&quot;&gt;&lt;property id=&quot;20148&quot; value=&quot;5&quot;/&gt;&lt;property id=&quot;20300&quot; value=&quot;Slide 9 - &amp;quot;Performance Results – Near Linear Scaling&amp;quot;&quot;/&gt;&lt;property id=&quot;20307&quot; value=&quot;263&quot;/&gt;&lt;/object&gt;&lt;object type=&quot;3&quot; unique_id=&quot;10012&quot;&gt;&lt;property id=&quot;20148&quot; value=&quot;5&quot;/&gt;&lt;property id=&quot;20300&quot; value=&quot;Slide 10 - &amp;quot;Future Work?&amp;quot;&quot;/&gt;&lt;property id=&quot;20307&quot; value=&quot;264&quot;/&gt;&lt;/object&gt;&lt;/object&gt;&lt;object type=&quot;8&quot; unique_id=&quot;10024&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556</Words>
  <Application>Microsoft Office PowerPoint</Application>
  <PresentationFormat>Widescreen</PresentationFormat>
  <Paragraphs>139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Distributed Indexed Outlier Detection Algorithm</vt:lpstr>
      <vt:lpstr>A Parallel iOrca Algorithm</vt:lpstr>
      <vt:lpstr>DIO Parallel Algorithm Overview</vt:lpstr>
      <vt:lpstr>Indexed Distributed Method at Controller Node</vt:lpstr>
      <vt:lpstr>Indexed Distributed Method at Worker Node</vt:lpstr>
      <vt:lpstr>DIO/iOrca – Process Overview</vt:lpstr>
      <vt:lpstr>Performance Results - Overview</vt:lpstr>
      <vt:lpstr>Performance Results (detail)</vt:lpstr>
      <vt:lpstr>Performance Results – Near Linear Scaling</vt:lpstr>
      <vt:lpstr>Future Work?</vt:lpstr>
    </vt:vector>
  </TitlesOfParts>
  <Company>Indiana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Indexed Outlier Detection Algorithm</dc:title>
  <dc:creator>McCaulay, D Scott</dc:creator>
  <cp:lastModifiedBy>Geoffrey Fox</cp:lastModifiedBy>
  <cp:revision>46</cp:revision>
  <cp:lastPrinted>2014-03-11T20:46:47Z</cp:lastPrinted>
  <dcterms:created xsi:type="dcterms:W3CDTF">2014-03-09T21:46:57Z</dcterms:created>
  <dcterms:modified xsi:type="dcterms:W3CDTF">2014-03-11T22:40:32Z</dcterms:modified>
</cp:coreProperties>
</file>