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81" r:id="rId5"/>
    <p:sldId id="265" r:id="rId6"/>
    <p:sldId id="266" r:id="rId7"/>
    <p:sldId id="279" r:id="rId8"/>
    <p:sldId id="288" r:id="rId9"/>
    <p:sldId id="267" r:id="rId10"/>
    <p:sldId id="270" r:id="rId11"/>
    <p:sldId id="271" r:id="rId12"/>
    <p:sldId id="260" r:id="rId13"/>
    <p:sldId id="289" r:id="rId14"/>
    <p:sldId id="280" r:id="rId15"/>
    <p:sldId id="272" r:id="rId16"/>
    <p:sldId id="273" r:id="rId17"/>
    <p:sldId id="274" r:id="rId18"/>
    <p:sldId id="264" r:id="rId19"/>
    <p:sldId id="275" r:id="rId20"/>
    <p:sldId id="282" r:id="rId21"/>
    <p:sldId id="283" r:id="rId22"/>
    <p:sldId id="276" r:id="rId23"/>
    <p:sldId id="277" r:id="rId24"/>
    <p:sldId id="278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C1E7CC7-DEF0-4EC8-95BF-86A6EF91E906}">
          <p14:sldIdLst>
            <p14:sldId id="256"/>
            <p14:sldId id="281"/>
            <p14:sldId id="265"/>
            <p14:sldId id="266"/>
            <p14:sldId id="279"/>
            <p14:sldId id="288"/>
            <p14:sldId id="267"/>
            <p14:sldId id="270"/>
            <p14:sldId id="271"/>
            <p14:sldId id="260"/>
            <p14:sldId id="289"/>
            <p14:sldId id="280"/>
            <p14:sldId id="272"/>
            <p14:sldId id="273"/>
            <p14:sldId id="274"/>
            <p14:sldId id="264"/>
            <p14:sldId id="275"/>
            <p14:sldId id="282"/>
            <p14:sldId id="283"/>
            <p14:sldId id="276"/>
            <p14:sldId id="277"/>
            <p14:sldId id="278"/>
            <p14:sldId id="285"/>
            <p14:sldId id="286"/>
            <p14:sldId id="287"/>
          </p14:sldIdLst>
        </p14:section>
        <p14:section name="Untitled Section" id="{4519C011-95F2-42A3-8873-502B35CEDB6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31" autoAdjust="0"/>
  </p:normalViewPr>
  <p:slideViewPr>
    <p:cSldViewPr>
      <p:cViewPr varScale="1">
        <p:scale>
          <a:sx n="88" d="100"/>
          <a:sy n="8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yan\Documents\Research%20Assistant\hybrid_workflow\experimen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86970859411823"/>
          <c:y val="2.9710987831066602E-2"/>
          <c:w val="0.73540749713978104"/>
          <c:h val="0.79507421486107377"/>
        </c:manualLayout>
      </c:layout>
      <c:lineChart>
        <c:grouping val="standard"/>
        <c:ser>
          <c:idx val="0"/>
          <c:order val="0"/>
          <c:tx>
            <c:strRef>
              <c:f>'size varied time'!$A$92</c:f>
              <c:strCache>
                <c:ptCount val="1"/>
                <c:pt idx="0">
                  <c:v>Twister-pipeline</c:v>
                </c:pt>
              </c:strCache>
            </c:strRef>
          </c:tx>
          <c:spPr>
            <a:ln w="12700"/>
          </c:spPr>
          <c:cat>
            <c:numRef>
              <c:f>'size varied time'!$B$91:$G$91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time'!$B$92:$G$92</c:f>
              <c:numCache>
                <c:formatCode>General</c:formatCode>
                <c:ptCount val="6"/>
                <c:pt idx="0">
                  <c:v>1144.4143999999999</c:v>
                </c:pt>
                <c:pt idx="1">
                  <c:v>1735.9045000000001</c:v>
                </c:pt>
                <c:pt idx="2">
                  <c:v>2691.8900000000012</c:v>
                </c:pt>
                <c:pt idx="3">
                  <c:v>3939.9866666666603</c:v>
                </c:pt>
                <c:pt idx="4">
                  <c:v>5515.3430000000017</c:v>
                </c:pt>
                <c:pt idx="5">
                  <c:v>7499.8782000000001</c:v>
                </c:pt>
              </c:numCache>
            </c:numRef>
          </c:val>
        </c:ser>
        <c:ser>
          <c:idx val="1"/>
          <c:order val="1"/>
          <c:tx>
            <c:strRef>
              <c:f>'size varied time'!$A$93</c:f>
              <c:strCache>
                <c:ptCount val="1"/>
                <c:pt idx="0">
                  <c:v>Hybrid-pipeline</c:v>
                </c:pt>
              </c:strCache>
            </c:strRef>
          </c:tx>
          <c:spPr>
            <a:ln w="12700"/>
          </c:spPr>
          <c:cat>
            <c:numRef>
              <c:f>'size varied time'!$B$91:$G$91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time'!$B$93:$G$93</c:f>
              <c:numCache>
                <c:formatCode>General</c:formatCode>
                <c:ptCount val="6"/>
                <c:pt idx="0">
                  <c:v>1068.5229999999999</c:v>
                </c:pt>
                <c:pt idx="1">
                  <c:v>1550.4731999999999</c:v>
                </c:pt>
                <c:pt idx="2">
                  <c:v>2338.6992500000001</c:v>
                </c:pt>
                <c:pt idx="3">
                  <c:v>3444.6334999999999</c:v>
                </c:pt>
                <c:pt idx="4">
                  <c:v>4749.9580166666674</c:v>
                </c:pt>
                <c:pt idx="5">
                  <c:v>6485.7805333333336</c:v>
                </c:pt>
              </c:numCache>
            </c:numRef>
          </c:val>
        </c:ser>
        <c:marker val="1"/>
        <c:axId val="136651520"/>
        <c:axId val="136653440"/>
      </c:lineChart>
      <c:catAx>
        <c:axId val="13665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</a:t>
                </a:r>
              </a:p>
            </c:rich>
          </c:tx>
          <c:layout>
            <c:manualLayout>
              <c:xMode val="edge"/>
              <c:yMode val="edge"/>
              <c:x val="0.48231006597148457"/>
              <c:y val="0.93385680956547146"/>
            </c:manualLayout>
          </c:layout>
        </c:title>
        <c:numFmt formatCode="General" sourceLinked="1"/>
        <c:minorTickMark val="in"/>
        <c:tickLblPos val="nextTo"/>
        <c:crossAx val="136653440"/>
        <c:crosses val="autoZero"/>
        <c:auto val="1"/>
        <c:lblAlgn val="ctr"/>
        <c:lblOffset val="0"/>
      </c:catAx>
      <c:valAx>
        <c:axId val="13665344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Cost (thousand second)</a:t>
                </a:r>
              </a:p>
            </c:rich>
          </c:tx>
          <c:layout>
            <c:manualLayout>
              <c:xMode val="edge"/>
              <c:yMode val="edge"/>
              <c:x val="1.8164441401346605E-2"/>
              <c:y val="6.51407883225123E-2"/>
            </c:manualLayout>
          </c:layout>
        </c:title>
        <c:numFmt formatCode="General" sourceLinked="1"/>
        <c:minorTickMark val="in"/>
        <c:tickLblPos val="nextTo"/>
        <c:spPr>
          <a:ln w="9525"/>
        </c:spPr>
        <c:crossAx val="136651520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48461813596829834"/>
          <c:y val="0.54439242391998299"/>
          <c:w val="0.50816038041541056"/>
          <c:h val="0.16236699246272529"/>
        </c:manualLayout>
      </c:layout>
    </c:legend>
    <c:plotVisOnly val="1"/>
    <c:dispBlanksAs val="gap"/>
  </c:chart>
  <c:spPr>
    <a:ln>
      <a:noFill/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Twister-pipeline</a:t>
            </a:r>
          </a:p>
        </c:rich>
      </c:tx>
      <c:layout>
        <c:manualLayout>
          <c:xMode val="edge"/>
          <c:yMode val="edge"/>
          <c:x val="0.34746478118806651"/>
          <c:y val="3.715068704647218E-4"/>
        </c:manualLayout>
      </c:layout>
    </c:title>
    <c:plotArea>
      <c:layout>
        <c:manualLayout>
          <c:layoutTarget val="inner"/>
          <c:xMode val="edge"/>
          <c:yMode val="edge"/>
          <c:x val="0.138660377342048"/>
          <c:y val="0.11416666666666711"/>
          <c:w val="0.83887072190218204"/>
          <c:h val="0.63870297462817305"/>
        </c:manualLayout>
      </c:layout>
      <c:barChart>
        <c:barDir val="col"/>
        <c:grouping val="percentStacked"/>
        <c:ser>
          <c:idx val="0"/>
          <c:order val="0"/>
          <c:tx>
            <c:strRef>
              <c:f>'size varied time'!$B$95</c:f>
              <c:strCache>
                <c:ptCount val="1"/>
                <c:pt idx="0">
                  <c:v>Data Staging</c:v>
                </c:pt>
              </c:strCache>
            </c:strRef>
          </c:tx>
          <c:spPr>
            <a:pattFill prst="narHorz">
              <a:fgClr>
                <a:schemeClr val="tx2"/>
              </a:fgClr>
              <a:bgClr>
                <a:schemeClr val="bg1"/>
              </a:bgClr>
            </a:pattFill>
          </c:spPr>
          <c:cat>
            <c:numRef>
              <c:f>'size varied time'!$A$96:$A$101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time'!$B$96:$B$101</c:f>
              <c:numCache>
                <c:formatCode>General</c:formatCode>
                <c:ptCount val="6"/>
                <c:pt idx="0">
                  <c:v>459.58779999999939</c:v>
                </c:pt>
                <c:pt idx="1">
                  <c:v>557.31299999999885</c:v>
                </c:pt>
                <c:pt idx="2">
                  <c:v>697.66100000000006</c:v>
                </c:pt>
                <c:pt idx="3">
                  <c:v>888.42266666666751</c:v>
                </c:pt>
                <c:pt idx="4">
                  <c:v>1135.8933999999979</c:v>
                </c:pt>
                <c:pt idx="5">
                  <c:v>1389.5166000000011</c:v>
                </c:pt>
              </c:numCache>
            </c:numRef>
          </c:val>
        </c:ser>
        <c:ser>
          <c:idx val="1"/>
          <c:order val="1"/>
          <c:tx>
            <c:strRef>
              <c:f>'size varied time'!$C$95</c:f>
              <c:strCache>
                <c:ptCount val="1"/>
                <c:pt idx="0">
                  <c:v>Execution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</c:spPr>
          <c:cat>
            <c:numRef>
              <c:f>'size varied time'!$A$96:$A$101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time'!$C$96:$C$101</c:f>
              <c:numCache>
                <c:formatCode>General</c:formatCode>
                <c:ptCount val="6"/>
                <c:pt idx="0">
                  <c:v>386.96980000000002</c:v>
                </c:pt>
                <c:pt idx="1">
                  <c:v>848.77775000000054</c:v>
                </c:pt>
                <c:pt idx="2">
                  <c:v>1685.3176666666679</c:v>
                </c:pt>
                <c:pt idx="3">
                  <c:v>2718.5873333333375</c:v>
                </c:pt>
                <c:pt idx="4">
                  <c:v>4000.9483999999998</c:v>
                </c:pt>
                <c:pt idx="5">
                  <c:v>5666.2369999999992</c:v>
                </c:pt>
              </c:numCache>
            </c:numRef>
          </c:val>
        </c:ser>
        <c:ser>
          <c:idx val="2"/>
          <c:order val="2"/>
          <c:tx>
            <c:strRef>
              <c:f>'size varied time'!$D$95</c:f>
              <c:strCache>
                <c:ptCount val="1"/>
                <c:pt idx="0">
                  <c:v>Runtime Control</c:v>
                </c:pt>
              </c:strCache>
            </c:strRef>
          </c:tx>
          <c:spPr>
            <a:pattFill prst="dkDnDiag">
              <a:fgClr>
                <a:srgbClr val="92D050"/>
              </a:fgClr>
              <a:bgClr>
                <a:schemeClr val="bg1"/>
              </a:bgClr>
            </a:pattFill>
          </c:spPr>
          <c:cat>
            <c:numRef>
              <c:f>'size varied time'!$A$96:$A$101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time'!$D$96:$D$101</c:f>
              <c:numCache>
                <c:formatCode>General</c:formatCode>
                <c:ptCount val="6"/>
                <c:pt idx="0">
                  <c:v>266.92819999999887</c:v>
                </c:pt>
                <c:pt idx="1">
                  <c:v>266.90624999999937</c:v>
                </c:pt>
                <c:pt idx="2">
                  <c:v>267.1466666666671</c:v>
                </c:pt>
                <c:pt idx="3">
                  <c:v>266.74333333333374</c:v>
                </c:pt>
                <c:pt idx="4">
                  <c:v>266.93699999999905</c:v>
                </c:pt>
                <c:pt idx="5">
                  <c:v>266.69259999999969</c:v>
                </c:pt>
              </c:numCache>
            </c:numRef>
          </c:val>
        </c:ser>
        <c:overlap val="100"/>
        <c:axId val="110422656"/>
        <c:axId val="83800832"/>
      </c:barChart>
      <c:catAx>
        <c:axId val="110422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</a:t>
                </a:r>
              </a:p>
            </c:rich>
          </c:tx>
          <c:layout>
            <c:manualLayout>
              <c:xMode val="edge"/>
              <c:yMode val="edge"/>
              <c:x val="0.45638508149444351"/>
              <c:y val="0.83336216495665094"/>
            </c:manualLayout>
          </c:layout>
        </c:title>
        <c:numFmt formatCode="General" sourceLinked="1"/>
        <c:minorTickMark val="in"/>
        <c:tickLblPos val="nextTo"/>
        <c:crossAx val="83800832"/>
        <c:crosses val="autoZero"/>
        <c:auto val="1"/>
        <c:lblAlgn val="ctr"/>
        <c:lblOffset val="100"/>
      </c:catAx>
      <c:valAx>
        <c:axId val="8380083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%" sourceLinked="1"/>
        <c:tickLblPos val="nextTo"/>
        <c:crossAx val="11042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507793007355638E-3"/>
          <c:y val="0.89890456401283203"/>
          <c:w val="0.98051424127539555"/>
          <c:h val="8.9505686789151523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Hybrid-pipeline</a:t>
            </a:r>
          </a:p>
        </c:rich>
      </c:tx>
      <c:layout>
        <c:manualLayout>
          <c:xMode val="edge"/>
          <c:yMode val="edge"/>
          <c:x val="0.32155349794238736"/>
          <c:y val="1.8939393939393898E-2"/>
        </c:manualLayout>
      </c:layout>
    </c:title>
    <c:plotArea>
      <c:layout>
        <c:manualLayout>
          <c:layoutTarget val="inner"/>
          <c:xMode val="edge"/>
          <c:yMode val="edge"/>
          <c:x val="0.104403105861767"/>
          <c:y val="0.12342592592592608"/>
          <c:w val="0.87034580052493571"/>
          <c:h val="0.63654905352740176"/>
        </c:manualLayout>
      </c:layout>
      <c:barChart>
        <c:barDir val="col"/>
        <c:grouping val="percentStacked"/>
        <c:ser>
          <c:idx val="0"/>
          <c:order val="0"/>
          <c:tx>
            <c:strRef>
              <c:f>'size varied time'!$B$103</c:f>
              <c:strCache>
                <c:ptCount val="1"/>
                <c:pt idx="0">
                  <c:v>Data Staging</c:v>
                </c:pt>
              </c:strCache>
            </c:strRef>
          </c:tx>
          <c:spPr>
            <a:pattFill prst="narHorz">
              <a:fgClr>
                <a:schemeClr val="tx2"/>
              </a:fgClr>
              <a:bgClr>
                <a:schemeClr val="bg1"/>
              </a:bgClr>
            </a:pattFill>
          </c:spPr>
          <c:cat>
            <c:numRef>
              <c:f>'size varied time'!$A$104:$A$109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time'!$B$104:$B$109</c:f>
              <c:numCache>
                <c:formatCode>General</c:formatCode>
                <c:ptCount val="6"/>
                <c:pt idx="0">
                  <c:v>65.598749999999981</c:v>
                </c:pt>
                <c:pt idx="1">
                  <c:v>64.974999999999994</c:v>
                </c:pt>
                <c:pt idx="2">
                  <c:v>65.124499999999998</c:v>
                </c:pt>
                <c:pt idx="3">
                  <c:v>65.676999999999978</c:v>
                </c:pt>
                <c:pt idx="4">
                  <c:v>64.539249999999996</c:v>
                </c:pt>
                <c:pt idx="5">
                  <c:v>65.711000000000027</c:v>
                </c:pt>
              </c:numCache>
            </c:numRef>
          </c:val>
        </c:ser>
        <c:ser>
          <c:idx val="1"/>
          <c:order val="1"/>
          <c:tx>
            <c:strRef>
              <c:f>'size varied time'!$C$103</c:f>
              <c:strCache>
                <c:ptCount val="1"/>
                <c:pt idx="0">
                  <c:v>Execution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chemeClr val="bg1"/>
              </a:bgClr>
            </a:pattFill>
          </c:spPr>
          <c:cat>
            <c:numRef>
              <c:f>'size varied time'!$A$104:$A$109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time'!$C$104:$C$109</c:f>
              <c:numCache>
                <c:formatCode>General</c:formatCode>
                <c:ptCount val="6"/>
                <c:pt idx="0">
                  <c:v>550.40145000000007</c:v>
                </c:pt>
                <c:pt idx="1">
                  <c:v>993.36500000000046</c:v>
                </c:pt>
                <c:pt idx="2">
                  <c:v>1743.7582500000001</c:v>
                </c:pt>
                <c:pt idx="3">
                  <c:v>2889.0257499999998</c:v>
                </c:pt>
                <c:pt idx="4">
                  <c:v>4248.0185000000001</c:v>
                </c:pt>
                <c:pt idx="5">
                  <c:v>5809.6856666666818</c:v>
                </c:pt>
              </c:numCache>
            </c:numRef>
          </c:val>
        </c:ser>
        <c:ser>
          <c:idx val="2"/>
          <c:order val="2"/>
          <c:tx>
            <c:strRef>
              <c:f>'size varied time'!$D$103</c:f>
              <c:strCache>
                <c:ptCount val="1"/>
                <c:pt idx="0">
                  <c:v>Runtime Control</c:v>
                </c:pt>
              </c:strCache>
            </c:strRef>
          </c:tx>
          <c:spPr>
            <a:pattFill prst="dkDnDiag">
              <a:fgClr>
                <a:srgbClr val="92D050"/>
              </a:fgClr>
              <a:bgClr>
                <a:schemeClr val="bg1"/>
              </a:bgClr>
            </a:pattFill>
          </c:spPr>
          <c:cat>
            <c:numRef>
              <c:f>'size varied time'!$A$104:$A$109</c:f>
              <c:numCache>
                <c:formatCode>General</c:formatCode>
                <c:ptCount val="6"/>
                <c:pt idx="0">
                  <c:v>6144</c:v>
                </c:pt>
                <c:pt idx="1">
                  <c:v>12288</c:v>
                </c:pt>
                <c:pt idx="2">
                  <c:v>18432</c:v>
                </c:pt>
                <c:pt idx="3">
                  <c:v>24576</c:v>
                </c:pt>
                <c:pt idx="4">
                  <c:v>30720</c:v>
                </c:pt>
                <c:pt idx="5">
                  <c:v>36864</c:v>
                </c:pt>
              </c:numCache>
            </c:numRef>
          </c:cat>
          <c:val>
            <c:numRef>
              <c:f>'size varied time'!$D$104:$D$109</c:f>
              <c:numCache>
                <c:formatCode>General</c:formatCode>
                <c:ptCount val="6"/>
                <c:pt idx="0">
                  <c:v>417.98319999999893</c:v>
                </c:pt>
                <c:pt idx="1">
                  <c:v>417.83580000000001</c:v>
                </c:pt>
                <c:pt idx="2">
                  <c:v>418.30549999999999</c:v>
                </c:pt>
                <c:pt idx="3">
                  <c:v>417.99399999999906</c:v>
                </c:pt>
                <c:pt idx="4">
                  <c:v>418.16439999999989</c:v>
                </c:pt>
                <c:pt idx="5">
                  <c:v>417.96266666666702</c:v>
                </c:pt>
              </c:numCache>
            </c:numRef>
          </c:val>
        </c:ser>
        <c:overlap val="100"/>
        <c:axId val="110569344"/>
        <c:axId val="110575616"/>
      </c:barChart>
      <c:catAx>
        <c:axId val="110569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</a:t>
                </a:r>
              </a:p>
            </c:rich>
          </c:tx>
          <c:layout>
            <c:manualLayout>
              <c:xMode val="edge"/>
              <c:yMode val="edge"/>
              <c:x val="0.46667314733806398"/>
              <c:y val="0.84046717171717156"/>
            </c:manualLayout>
          </c:layout>
        </c:title>
        <c:numFmt formatCode="General" sourceLinked="1"/>
        <c:minorTickMark val="in"/>
        <c:tickLblPos val="nextTo"/>
        <c:crossAx val="110575616"/>
        <c:crosses val="autoZero"/>
        <c:auto val="1"/>
        <c:lblAlgn val="ctr"/>
        <c:lblOffset val="100"/>
      </c:catAx>
      <c:valAx>
        <c:axId val="11057561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0%" sourceLinked="1"/>
        <c:tickLblPos val="nextTo"/>
        <c:crossAx val="1105693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"/>
          <c:y val="0.91279345290172142"/>
          <c:w val="1"/>
          <c:h val="8.4876057159521692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Cambria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625090341968088"/>
          <c:y val="3.2530716269162006E-2"/>
          <c:w val="0.78071769561413495"/>
          <c:h val="0.80381728599714442"/>
        </c:manualLayout>
      </c:layout>
      <c:scatterChart>
        <c:scatterStyle val="lineMarker"/>
        <c:ser>
          <c:idx val="0"/>
          <c:order val="0"/>
          <c:tx>
            <c:strRef>
              <c:f>'scale up'!$A$79</c:f>
              <c:strCache>
                <c:ptCount val="1"/>
                <c:pt idx="0">
                  <c:v>Twister-speedup</c:v>
                </c:pt>
              </c:strCache>
            </c:strRef>
          </c:tx>
          <c:spPr>
            <a:ln w="12700"/>
          </c:spPr>
          <c:xVal>
            <c:numRef>
              <c:f>'scale up'!$B$78:$F$78</c:f>
              <c:numCache>
                <c:formatCode>General</c:formatCode>
                <c:ptCount val="5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768</c:v>
                </c:pt>
                <c:pt idx="4">
                  <c:v>1024</c:v>
                </c:pt>
              </c:numCache>
            </c:numRef>
          </c:xVal>
          <c:yVal>
            <c:numRef>
              <c:f>'scale up'!$B$79:$F$79</c:f>
              <c:numCache>
                <c:formatCode>General</c:formatCode>
                <c:ptCount val="5"/>
                <c:pt idx="0">
                  <c:v>128</c:v>
                </c:pt>
                <c:pt idx="1">
                  <c:v>248.65498044159639</c:v>
                </c:pt>
                <c:pt idx="2">
                  <c:v>392.45043017881773</c:v>
                </c:pt>
                <c:pt idx="3">
                  <c:v>463.25229662367741</c:v>
                </c:pt>
                <c:pt idx="4">
                  <c:v>501.18294224311632</c:v>
                </c:pt>
              </c:numCache>
            </c:numRef>
          </c:yVal>
        </c:ser>
        <c:ser>
          <c:idx val="1"/>
          <c:order val="1"/>
          <c:tx>
            <c:strRef>
              <c:f>'scale up'!$A$80</c:f>
              <c:strCache>
                <c:ptCount val="1"/>
                <c:pt idx="0">
                  <c:v>Hybrid-speedup</c:v>
                </c:pt>
              </c:strCache>
            </c:strRef>
          </c:tx>
          <c:spPr>
            <a:ln w="12700"/>
          </c:spPr>
          <c:xVal>
            <c:numRef>
              <c:f>'scale up'!$B$78:$F$78</c:f>
              <c:numCache>
                <c:formatCode>General</c:formatCode>
                <c:ptCount val="5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768</c:v>
                </c:pt>
                <c:pt idx="4">
                  <c:v>1024</c:v>
                </c:pt>
              </c:numCache>
            </c:numRef>
          </c:xVal>
          <c:yVal>
            <c:numRef>
              <c:f>'scale up'!$B$80:$F$80</c:f>
              <c:numCache>
                <c:formatCode>General</c:formatCode>
                <c:ptCount val="5"/>
                <c:pt idx="0">
                  <c:v>134.43622850701627</c:v>
                </c:pt>
                <c:pt idx="1">
                  <c:v>253.56375645055238</c:v>
                </c:pt>
                <c:pt idx="2">
                  <c:v>423.34238224159196</c:v>
                </c:pt>
                <c:pt idx="3">
                  <c:v>529.86997658822042</c:v>
                </c:pt>
                <c:pt idx="4">
                  <c:v>580.36179884248247</c:v>
                </c:pt>
              </c:numCache>
            </c:numRef>
          </c:yVal>
        </c:ser>
        <c:axId val="136613888"/>
        <c:axId val="136615808"/>
      </c:scatterChart>
      <c:valAx>
        <c:axId val="136613888"/>
        <c:scaling>
          <c:orientation val="minMax"/>
          <c:max val="1152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Core number</a:t>
                </a:r>
              </a:p>
            </c:rich>
          </c:tx>
          <c:layout/>
        </c:title>
        <c:numFmt formatCode="General" sourceLinked="1"/>
        <c:minorTickMark val="in"/>
        <c:tickLblPos val="nextTo"/>
        <c:crossAx val="136615808"/>
        <c:crosses val="autoZero"/>
        <c:crossBetween val="midCat"/>
        <c:majorUnit val="256"/>
        <c:minorUnit val="128"/>
      </c:valAx>
      <c:valAx>
        <c:axId val="13661580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(hundreds)</a:t>
                </a:r>
              </a:p>
            </c:rich>
          </c:tx>
          <c:layout/>
        </c:title>
        <c:numFmt formatCode="General" sourceLinked="1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613888"/>
        <c:crosses val="autoZero"/>
        <c:crossBetween val="midCat"/>
        <c:dispUnits>
          <c:builtInUnit val="hundreds"/>
        </c:dispUnits>
      </c:valAx>
    </c:plotArea>
    <c:legend>
      <c:legendPos val="r"/>
      <c:layout>
        <c:manualLayout>
          <c:xMode val="edge"/>
          <c:yMode val="edge"/>
          <c:x val="0.27540342179449823"/>
          <c:y val="0.63489272647737371"/>
          <c:w val="0.71832166812481846"/>
          <c:h val="0.1730986041517539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2693237783479325"/>
          <c:y val="5.0505050505050463E-2"/>
          <c:w val="0.69003619982895326"/>
          <c:h val="0.78481316480176611"/>
        </c:manualLayout>
      </c:layout>
      <c:scatterChart>
        <c:scatterStyle val="lineMarker"/>
        <c:ser>
          <c:idx val="0"/>
          <c:order val="0"/>
          <c:tx>
            <c:strRef>
              <c:f>'scale up'!$A$81</c:f>
              <c:strCache>
                <c:ptCount val="1"/>
                <c:pt idx="0">
                  <c:v>Twister-execution-time</c:v>
                </c:pt>
              </c:strCache>
            </c:strRef>
          </c:tx>
          <c:spPr>
            <a:ln w="12700"/>
          </c:spPr>
          <c:xVal>
            <c:numRef>
              <c:f>'scale up'!$B$78:$F$78</c:f>
              <c:numCache>
                <c:formatCode>General</c:formatCode>
                <c:ptCount val="5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768</c:v>
                </c:pt>
                <c:pt idx="4">
                  <c:v>1024</c:v>
                </c:pt>
              </c:numCache>
            </c:numRef>
          </c:xVal>
          <c:yVal>
            <c:numRef>
              <c:f>'scale up'!$B$81:$F$81</c:f>
              <c:numCache>
                <c:formatCode>General</c:formatCode>
                <c:ptCount val="5"/>
                <c:pt idx="0">
                  <c:v>13739.311</c:v>
                </c:pt>
                <c:pt idx="1">
                  <c:v>6937.7585000000008</c:v>
                </c:pt>
                <c:pt idx="2">
                  <c:v>3845.5404999999987</c:v>
                </c:pt>
                <c:pt idx="3">
                  <c:v>2784.8206666666647</c:v>
                </c:pt>
                <c:pt idx="4">
                  <c:v>2283.2583333333369</c:v>
                </c:pt>
              </c:numCache>
            </c:numRef>
          </c:yVal>
        </c:ser>
        <c:ser>
          <c:idx val="1"/>
          <c:order val="1"/>
          <c:tx>
            <c:strRef>
              <c:f>'scale up'!$A$82</c:f>
              <c:strCache>
                <c:ptCount val="1"/>
                <c:pt idx="0">
                  <c:v>Hybrid-execution-time</c:v>
                </c:pt>
              </c:strCache>
            </c:strRef>
          </c:tx>
          <c:spPr>
            <a:ln w="12700"/>
          </c:spPr>
          <c:xVal>
            <c:numRef>
              <c:f>'scale up'!$B$78:$F$78</c:f>
              <c:numCache>
                <c:formatCode>General</c:formatCode>
                <c:ptCount val="5"/>
                <c:pt idx="0">
                  <c:v>128</c:v>
                </c:pt>
                <c:pt idx="1">
                  <c:v>256</c:v>
                </c:pt>
                <c:pt idx="2">
                  <c:v>512</c:v>
                </c:pt>
                <c:pt idx="3">
                  <c:v>768</c:v>
                </c:pt>
                <c:pt idx="4">
                  <c:v>1024</c:v>
                </c:pt>
              </c:numCache>
            </c:numRef>
          </c:xVal>
          <c:yVal>
            <c:numRef>
              <c:f>'scale up'!$B$82:$F$82</c:f>
              <c:numCache>
                <c:formatCode>General</c:formatCode>
                <c:ptCount val="5"/>
                <c:pt idx="0">
                  <c:v>13437.71100000001</c:v>
                </c:pt>
                <c:pt idx="1">
                  <c:v>6985.5486666666739</c:v>
                </c:pt>
                <c:pt idx="2">
                  <c:v>3949.8589999999999</c:v>
                </c:pt>
                <c:pt idx="3">
                  <c:v>2957.0115000000019</c:v>
                </c:pt>
                <c:pt idx="4">
                  <c:v>2503.3243333333376</c:v>
                </c:pt>
              </c:numCache>
            </c:numRef>
          </c:yVal>
        </c:ser>
        <c:axId val="137185920"/>
        <c:axId val="137188096"/>
      </c:scatterChart>
      <c:valAx>
        <c:axId val="137185920"/>
        <c:scaling>
          <c:orientation val="minMax"/>
          <c:max val="1152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Core number</a:t>
                </a:r>
              </a:p>
            </c:rich>
          </c:tx>
          <c:layout/>
        </c:title>
        <c:numFmt formatCode="General" sourceLinked="1"/>
        <c:minorTickMark val="in"/>
        <c:tickLblPos val="nextTo"/>
        <c:crossAx val="137188096"/>
        <c:crosses val="autoZero"/>
        <c:crossBetween val="midCat"/>
        <c:majorUnit val="256"/>
        <c:minorUnit val="128"/>
      </c:valAx>
      <c:valAx>
        <c:axId val="13718809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Cost  (thousand seconds)</a:t>
                </a:r>
              </a:p>
            </c:rich>
          </c:tx>
          <c:layout/>
        </c:title>
        <c:numFmt formatCode="General" sourceLinked="1"/>
        <c:minorTickMark val="in"/>
        <c:tickLblPos val="nextTo"/>
        <c:crossAx val="137185920"/>
        <c:crosses val="autoZero"/>
        <c:crossBetween val="midCat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32439090494123035"/>
          <c:y val="0.125197347490655"/>
          <c:w val="0.59330470919395828"/>
          <c:h val="0.1687972242106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73695779193689"/>
          <c:y val="3.2382119836703499E-2"/>
          <c:w val="0.79035989538410212"/>
          <c:h val="0.80406064373532249"/>
        </c:manualLayout>
      </c:layout>
      <c:lineChart>
        <c:grouping val="standard"/>
        <c:ser>
          <c:idx val="0"/>
          <c:order val="0"/>
          <c:tx>
            <c:strRef>
              <c:f>'fault tolerance'!$H$9</c:f>
              <c:strCache>
                <c:ptCount val="1"/>
                <c:pt idx="0">
                  <c:v>Hybrid-10nodes</c:v>
                </c:pt>
              </c:strCache>
            </c:strRef>
          </c:tx>
          <c:spPr>
            <a:ln w="12700"/>
          </c:spPr>
          <c:cat>
            <c:numRef>
              <c:f>'fault tolerance'!$I$8:$N$8</c:f>
              <c:numCache>
                <c:formatCode>0%</c:formatCode>
                <c:ptCount val="6"/>
                <c:pt idx="0">
                  <c:v>0.1</c:v>
                </c:pt>
                <c:pt idx="1">
                  <c:v>0.25</c:v>
                </c:pt>
                <c:pt idx="2">
                  <c:v>0.4</c:v>
                </c:pt>
                <c:pt idx="3">
                  <c:v>0.55000000000000004</c:v>
                </c:pt>
                <c:pt idx="4">
                  <c:v>0.7000000000000004</c:v>
                </c:pt>
                <c:pt idx="5">
                  <c:v>0.85000000000000042</c:v>
                </c:pt>
              </c:numCache>
            </c:numRef>
          </c:cat>
          <c:val>
            <c:numRef>
              <c:f>'fault tolerance'!$I$9:$N$9</c:f>
              <c:numCache>
                <c:formatCode>General</c:formatCode>
                <c:ptCount val="6"/>
                <c:pt idx="0">
                  <c:v>2482.5675000000001</c:v>
                </c:pt>
                <c:pt idx="1">
                  <c:v>2494.2935000000002</c:v>
                </c:pt>
                <c:pt idx="2">
                  <c:v>2787.9272500000002</c:v>
                </c:pt>
                <c:pt idx="3">
                  <c:v>2371.7799999999997</c:v>
                </c:pt>
                <c:pt idx="4">
                  <c:v>2576.48</c:v>
                </c:pt>
                <c:pt idx="5">
                  <c:v>2591.7359999999999</c:v>
                </c:pt>
              </c:numCache>
            </c:numRef>
          </c:val>
        </c:ser>
        <c:ser>
          <c:idx val="1"/>
          <c:order val="1"/>
          <c:tx>
            <c:strRef>
              <c:f>'fault tolerance'!$H$10</c:f>
              <c:strCache>
                <c:ptCount val="1"/>
                <c:pt idx="0">
                  <c:v>Hybrid-1node</c:v>
                </c:pt>
              </c:strCache>
            </c:strRef>
          </c:tx>
          <c:spPr>
            <a:ln w="12700"/>
          </c:spPr>
          <c:cat>
            <c:numRef>
              <c:f>'fault tolerance'!$I$8:$N$8</c:f>
              <c:numCache>
                <c:formatCode>0%</c:formatCode>
                <c:ptCount val="6"/>
                <c:pt idx="0">
                  <c:v>0.1</c:v>
                </c:pt>
                <c:pt idx="1">
                  <c:v>0.25</c:v>
                </c:pt>
                <c:pt idx="2">
                  <c:v>0.4</c:v>
                </c:pt>
                <c:pt idx="3">
                  <c:v>0.55000000000000004</c:v>
                </c:pt>
                <c:pt idx="4">
                  <c:v>0.7000000000000004</c:v>
                </c:pt>
                <c:pt idx="5">
                  <c:v>0.85000000000000042</c:v>
                </c:pt>
              </c:numCache>
            </c:numRef>
          </c:cat>
          <c:val>
            <c:numRef>
              <c:f>'fault tolerance'!$I$10:$N$10</c:f>
              <c:numCache>
                <c:formatCode>General</c:formatCode>
                <c:ptCount val="6"/>
                <c:pt idx="0">
                  <c:v>2435.7294999999967</c:v>
                </c:pt>
                <c:pt idx="1">
                  <c:v>2464.3984999999998</c:v>
                </c:pt>
                <c:pt idx="2">
                  <c:v>2785.0162500000001</c:v>
                </c:pt>
                <c:pt idx="3">
                  <c:v>2341.7759999999998</c:v>
                </c:pt>
                <c:pt idx="4">
                  <c:v>2537.0289999999964</c:v>
                </c:pt>
                <c:pt idx="5">
                  <c:v>2571.9479999999999</c:v>
                </c:pt>
              </c:numCache>
            </c:numRef>
          </c:val>
        </c:ser>
        <c:ser>
          <c:idx val="2"/>
          <c:order val="2"/>
          <c:tx>
            <c:strRef>
              <c:f>'fault tolerance'!$H$11</c:f>
              <c:strCache>
                <c:ptCount val="1"/>
                <c:pt idx="0">
                  <c:v>Twister-1node</c:v>
                </c:pt>
              </c:strCache>
            </c:strRef>
          </c:tx>
          <c:spPr>
            <a:ln w="12700"/>
          </c:spPr>
          <c:cat>
            <c:numRef>
              <c:f>'fault tolerance'!$I$8:$N$8</c:f>
              <c:numCache>
                <c:formatCode>0%</c:formatCode>
                <c:ptCount val="6"/>
                <c:pt idx="0">
                  <c:v>0.1</c:v>
                </c:pt>
                <c:pt idx="1">
                  <c:v>0.25</c:v>
                </c:pt>
                <c:pt idx="2">
                  <c:v>0.4</c:v>
                </c:pt>
                <c:pt idx="3">
                  <c:v>0.55000000000000004</c:v>
                </c:pt>
                <c:pt idx="4">
                  <c:v>0.7000000000000004</c:v>
                </c:pt>
                <c:pt idx="5">
                  <c:v>0.85000000000000042</c:v>
                </c:pt>
              </c:numCache>
            </c:numRef>
          </c:cat>
          <c:val>
            <c:numRef>
              <c:f>'fault tolerance'!$I$11:$N$11</c:f>
              <c:numCache>
                <c:formatCode>General</c:formatCode>
                <c:ptCount val="6"/>
                <c:pt idx="0">
                  <c:v>3186.0318333333375</c:v>
                </c:pt>
                <c:pt idx="1">
                  <c:v>3539.681333333338</c:v>
                </c:pt>
                <c:pt idx="2">
                  <c:v>3112.4163333333386</c:v>
                </c:pt>
                <c:pt idx="3">
                  <c:v>3009.9220500000001</c:v>
                </c:pt>
                <c:pt idx="4">
                  <c:v>3257.1936999999989</c:v>
                </c:pt>
                <c:pt idx="5">
                  <c:v>3509.991350000003</c:v>
                </c:pt>
              </c:numCache>
            </c:numRef>
          </c:val>
        </c:ser>
        <c:marker val="1"/>
        <c:axId val="137116288"/>
        <c:axId val="139481856"/>
      </c:lineChart>
      <c:catAx>
        <c:axId val="137116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percentage</a:t>
                </a:r>
              </a:p>
            </c:rich>
          </c:tx>
          <c:layout/>
        </c:title>
        <c:numFmt formatCode="0%" sourceLinked="1"/>
        <c:minorTickMark val="in"/>
        <c:tickLblPos val="nextTo"/>
        <c:crossAx val="139481856"/>
        <c:crosses val="autoZero"/>
        <c:auto val="1"/>
        <c:lblAlgn val="ctr"/>
        <c:lblOffset val="0"/>
      </c:catAx>
      <c:valAx>
        <c:axId val="1394818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Cost (thousand seconds)</a:t>
                </a:r>
              </a:p>
            </c:rich>
          </c:tx>
          <c:layout/>
        </c:title>
        <c:numFmt formatCode="General" sourceLinked="1"/>
        <c:minorTickMark val="in"/>
        <c:tickLblPos val="low"/>
        <c:spPr>
          <a:ln cap="flat"/>
        </c:spPr>
        <c:txPr>
          <a:bodyPr rot="0"/>
          <a:lstStyle/>
          <a:p>
            <a:pPr>
              <a:defRPr/>
            </a:pPr>
            <a:endParaRPr lang="en-US"/>
          </a:p>
        </c:txPr>
        <c:crossAx val="137116288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42874906840348675"/>
          <c:y val="0.63424053527400071"/>
          <c:w val="0.4859203363468465"/>
          <c:h val="0.20945528115803719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0.32667</cdr:x>
      <cdr:y>0.00417</cdr:y>
    </cdr:from>
    <cdr:to>
      <cdr:x>0.52667</cdr:x>
      <cdr:y>0.3375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3520" y="114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16C06-8630-4611-AC0D-5FB879D248D0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FA98-A20E-4EF2-9C06-1FE680BB6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61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44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 time: PSA + MDS + Interpolation</a:t>
            </a:r>
          </a:p>
          <a:p>
            <a:r>
              <a:rPr lang="en-US" dirty="0" smtClean="0"/>
              <a:t>Runtime Control: Starts/Stop</a:t>
            </a:r>
            <a:r>
              <a:rPr lang="en-US" baseline="0" dirty="0" smtClean="0"/>
              <a:t> runtime</a:t>
            </a:r>
          </a:p>
          <a:p>
            <a:r>
              <a:rPr lang="en-US" baseline="0" dirty="0" smtClean="0"/>
              <a:t>Data Staging for Twister: File </a:t>
            </a:r>
            <a:r>
              <a:rPr lang="en-US" baseline="0" dirty="0" err="1" smtClean="0"/>
              <a:t>partitoner</a:t>
            </a:r>
            <a:r>
              <a:rPr lang="en-US" baseline="0" dirty="0" smtClean="0"/>
              <a:t> and Distributor</a:t>
            </a:r>
          </a:p>
          <a:p>
            <a:r>
              <a:rPr lang="en-US" baseline="0" dirty="0" smtClean="0"/>
              <a:t>Data Staging for Hadoop: Task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524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69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(8/5/11 14:43) -----</a:t>
            </a:r>
          </a:p>
          <a:p>
            <a:r>
              <a:rPr lang="en-US" dirty="0"/>
              <a:t>add definition for iterative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71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3A34-B20B-451B-B175-FE094DA890F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56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red area means HyMR</a:t>
            </a:r>
            <a:r>
              <a:rPr lang="en-US" baseline="0" dirty="0" smtClean="0"/>
              <a:t> consider it as one job</a:t>
            </a:r>
          </a:p>
          <a:p>
            <a:r>
              <a:rPr lang="en-US" baseline="0" dirty="0" smtClean="0"/>
              <a:t>Green area means Twister job</a:t>
            </a:r>
          </a:p>
          <a:p>
            <a:r>
              <a:rPr lang="en-US" baseline="0" dirty="0" smtClean="0"/>
              <a:t>Yellow area is the sub-job of a HyMR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is the original inputs before apply the pipeline</a:t>
            </a:r>
          </a:p>
          <a:p>
            <a:r>
              <a:rPr lang="en-US" dirty="0" smtClean="0"/>
              <a:t>Right is the visualization used </a:t>
            </a:r>
            <a:r>
              <a:rPr lang="en-US" dirty="0" err="1" smtClean="0"/>
              <a:t>PlotViz</a:t>
            </a:r>
            <a:r>
              <a:rPr lang="en-US" dirty="0" smtClean="0"/>
              <a:t>, reads the output coordinates file from the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Explained why we do not use a Hadoop-pipeline for</a:t>
            </a:r>
            <a:r>
              <a:rPr lang="en-US" baseline="0" dirty="0" smtClean="0"/>
              <a:t> comparison</a:t>
            </a:r>
          </a:p>
          <a:p>
            <a:r>
              <a:rPr lang="en-US" dirty="0" smtClean="0"/>
              <a:t>Distributed jobs:</a:t>
            </a:r>
          </a:p>
          <a:p>
            <a:r>
              <a:rPr lang="en-US" dirty="0" smtClean="0"/>
              <a:t>All-Pair pairwise sequence alignment (PSA)</a:t>
            </a:r>
          </a:p>
          <a:p>
            <a:r>
              <a:rPr lang="en-US" dirty="0" smtClean="0"/>
              <a:t>Multidimensional Scaling (MDS)</a:t>
            </a:r>
          </a:p>
          <a:p>
            <a:r>
              <a:rPr lang="en-US" dirty="0" smtClean="0"/>
              <a:t>Interpolation (MI-MDS)</a:t>
            </a:r>
          </a:p>
          <a:p>
            <a:r>
              <a:rPr lang="en-US" dirty="0" smtClean="0"/>
              <a:t>Single Node job:</a:t>
            </a:r>
          </a:p>
          <a:p>
            <a:r>
              <a:rPr lang="en-US" dirty="0" smtClean="0"/>
              <a:t>File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Spliter</a:t>
            </a:r>
            <a:r>
              <a:rPr lang="en-US" baseline="0" dirty="0" smtClean="0"/>
              <a:t>: split input FASTA file into sample file and out-sample file</a:t>
            </a:r>
          </a:p>
          <a:p>
            <a:r>
              <a:rPr lang="en-US" baseline="0" dirty="0" smtClean="0"/>
              <a:t>File </a:t>
            </a:r>
            <a:r>
              <a:rPr lang="en-US" baseline="0" dirty="0" err="1" smtClean="0"/>
              <a:t>Partitioner</a:t>
            </a:r>
            <a:r>
              <a:rPr lang="en-US" baseline="0" dirty="0" smtClean="0"/>
              <a:t>: partition the files into the number of cores</a:t>
            </a:r>
          </a:p>
          <a:p>
            <a:r>
              <a:rPr lang="en-US" baseline="0" dirty="0" smtClean="0"/>
              <a:t>File Distributor: distributed files onto each node’s local disk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83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needs to compute the blue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6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set of dimension reduction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24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82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Hadoop scheduling overhead is fixed when</a:t>
            </a:r>
            <a:r>
              <a:rPr lang="en-US" baseline="0" dirty="0" smtClean="0"/>
              <a:t> node number is fixed</a:t>
            </a:r>
          </a:p>
          <a:p>
            <a:r>
              <a:rPr lang="en-US" baseline="0" dirty="0" smtClean="0"/>
              <a:t>HDFS use multi nodes to transfer data while Twister use single node script to transfer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BFA98-A20E-4EF2-9C06-1FE680BB63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7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500A-C05D-4C1A-BC0E-D206EC058036}" type="datetime1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333-132F-44EA-A6B1-AC7B1E9E90E7}" type="datetime1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43A1-7FBB-4419-93C8-5B4B59B6E4FC}" type="datetime1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5495-F6B0-4585-9258-9D880A117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25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623B-AAD0-42B3-B19E-A193E60BB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46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9D09-69D6-413D-B13A-368EC70ADB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96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5626-B30D-4E03-AC19-28CE100B7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6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51D5-1674-4D4A-B2C0-AF05D0EE59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79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75C5-5C09-4951-A97C-239BA1F90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73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ED21-9501-4888-9354-CBFBA1FBBE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45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5479-E697-452D-9CFA-A9ECC5E42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4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993A-197A-4268-ACA6-7EB5434E4173}" type="datetime1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E481-8F37-4738-A743-485EC3CCC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29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80BA-5A4C-4E17-90EC-1DA2C30515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58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76D5-E33E-4738-8262-D03161CBFE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697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99F1-EA90-43CD-AA95-C3BA992B91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857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74E6-507F-417A-877B-DB05E2F918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692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A2F8-541F-4B4F-BC97-00066BABA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272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F68C-5EB8-4B02-B4B6-61EE675A9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88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84B0-B190-4B98-94D3-D965BEB981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511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81E3-2913-48EB-80BF-D99BA90100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585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C919-49D8-4CB7-9501-275CCA8CF5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23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D4BA-8D28-4616-9792-9E527A2A929B}" type="datetime1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BCA3-DBF1-415B-BF2D-946533EFC0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332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924D-418D-4709-BF67-FB56CCB92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528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FAF-745D-4A9B-BCD8-26347E9F4F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819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2A2C-35B4-4148-8468-9154AD19A0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74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966-9934-4CC1-B8F2-B95E92C4C417}" type="datetime1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DF98-C52A-4D85-8D63-BE82BFD12069}" type="datetime1">
              <a:rPr lang="en-US" smtClean="0"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768-272A-4067-A247-FAD06571F6F6}" type="datetime1">
              <a:rPr lang="en-US" smtClean="0"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379F-76ED-48B4-BBD1-74DEDB89D629}" type="datetime1">
              <a:rPr lang="en-US" smtClean="0"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2841-9139-4139-BE4A-EF342005A6DA}" type="datetime1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34E0-219B-4046-BD23-30E46D5DF701}" type="datetime1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BE76-07B6-416E-9DB2-841A4B5772FD}" type="datetime1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ECMLS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6B13-BCEE-4245-AC13-4EE5C8AA43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86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C5C8-8EEC-4B12-9C3C-D71239781A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ECMLS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92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Hybrid MapReduce Workflow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Yang </a:t>
            </a:r>
            <a:r>
              <a:rPr lang="en-US" dirty="0" err="1" smtClean="0"/>
              <a:t>Ruan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Zhenhua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Guo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Yuduo</a:t>
            </a:r>
            <a:r>
              <a:rPr lang="en-US" dirty="0" smtClean="0"/>
              <a:t> Zhou, Judy </a:t>
            </a:r>
            <a:r>
              <a:rPr lang="en-US" dirty="0" err="1" smtClean="0"/>
              <a:t>Qiu</a:t>
            </a:r>
            <a:r>
              <a:rPr lang="en-US" dirty="0" smtClean="0"/>
              <a:t>, Geoffrey Fox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University, 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36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 smtClean="0"/>
              <a:t>B</a:t>
            </a:r>
            <a:r>
              <a:rPr lang="en-US" dirty="0" err="1" smtClean="0"/>
              <a:t>ioinfo</a:t>
            </a:r>
            <a:r>
              <a:rPr lang="en-US" dirty="0" smtClean="0"/>
              <a:t> Data </a:t>
            </a:r>
            <a:r>
              <a:rPr lang="en-US" dirty="0"/>
              <a:t>V</a:t>
            </a:r>
            <a:r>
              <a:rPr lang="en-US" dirty="0" smtClean="0"/>
              <a:t>isualization </a:t>
            </a:r>
            <a:r>
              <a:rPr lang="en-US" dirty="0"/>
              <a:t>P</a:t>
            </a:r>
            <a:r>
              <a:rPr lang="en-US" dirty="0" smtClean="0"/>
              <a:t>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47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Input: FASTA File</a:t>
            </a:r>
          </a:p>
          <a:p>
            <a:r>
              <a:rPr lang="en-US" sz="2400" dirty="0" smtClean="0"/>
              <a:t>Output: A coordinates file contains the mapping result from dimension reduction</a:t>
            </a:r>
          </a:p>
          <a:p>
            <a:r>
              <a:rPr lang="en-US" sz="2400" dirty="0" smtClean="0"/>
              <a:t>3 main components:</a:t>
            </a:r>
          </a:p>
          <a:p>
            <a:pPr lvl="1"/>
            <a:r>
              <a:rPr lang="en-US" sz="1800" b="1" dirty="0" smtClean="0"/>
              <a:t>Pairwise Sequence </a:t>
            </a:r>
            <a:r>
              <a:rPr lang="en-US" sz="1800" b="1" dirty="0" smtClean="0"/>
              <a:t>alignment</a:t>
            </a:r>
            <a:r>
              <a:rPr lang="en-US" sz="1800" dirty="0" smtClean="0"/>
              <a:t>: </a:t>
            </a:r>
            <a:r>
              <a:rPr lang="en-US" sz="1800" dirty="0" smtClean="0"/>
              <a:t>reads FASTA file, generates dissimilarity matrix</a:t>
            </a:r>
          </a:p>
          <a:p>
            <a:pPr lvl="1"/>
            <a:r>
              <a:rPr lang="en-US" sz="1800" b="1" dirty="0" smtClean="0"/>
              <a:t>Multidimensional Scaling(MDS</a:t>
            </a:r>
            <a:r>
              <a:rPr lang="en-US" sz="1800" dirty="0" smtClean="0"/>
              <a:t>): reads dissimilarity matrix, generates coordinates file</a:t>
            </a:r>
          </a:p>
          <a:p>
            <a:pPr lvl="1"/>
            <a:r>
              <a:rPr lang="en-US" sz="1800" b="1" dirty="0" smtClean="0"/>
              <a:t>Interpolation</a:t>
            </a:r>
            <a:r>
              <a:rPr lang="en-US" sz="1800" dirty="0" smtClean="0"/>
              <a:t>: reads FASTA file and coordinates file, generates final result</a:t>
            </a:r>
          </a:p>
        </p:txBody>
      </p:sp>
      <p:sp>
        <p:nvSpPr>
          <p:cNvPr id="5" name="Flowchart: Document 4"/>
          <p:cNvSpPr/>
          <p:nvPr/>
        </p:nvSpPr>
        <p:spPr>
          <a:xfrm>
            <a:off x="675190" y="4259812"/>
            <a:ext cx="2362200" cy="2492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&gt;</a:t>
            </a:r>
            <a:r>
              <a:rPr lang="en-US" b="1" dirty="0">
                <a:solidFill>
                  <a:schemeClr val="tx1"/>
                </a:solidFill>
              </a:rPr>
              <a:t>SRR042317.123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CTGGCACGT…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&gt;SRR042317.129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CTGGCACGT…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&gt;SRR042317.145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CTGGCACGG…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40889" y="5174366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Ryan\Documents\Research Assistant\NIH Project\mina\plots\6\MinaMetaRegion6-Oct30-1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9812"/>
            <a:ext cx="2895600" cy="2521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53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Twister-Pipeline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Hadoop does not directly support MDS (iterative application). Incur high overhead</a:t>
            </a:r>
          </a:p>
          <a:p>
            <a:r>
              <a:rPr lang="en-US" dirty="0" smtClean="0"/>
              <a:t>All of the data staging are explicitly considered as a job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" y="3810000"/>
            <a:ext cx="8686800" cy="20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12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Hybrid-Pipeline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399"/>
          </a:xfrm>
        </p:spPr>
        <p:txBody>
          <a:bodyPr>
            <a:normAutofit/>
          </a:bodyPr>
          <a:lstStyle/>
          <a:p>
            <a:r>
              <a:rPr lang="en-US" dirty="0" smtClean="0"/>
              <a:t>In HyMR pipeline, distributed data are stored in HDFS. No explicit data staging is needed as partitioned data are write into and read from HDFS directly.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739025"/>
            <a:ext cx="8869816" cy="289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91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105400" y="1219200"/>
            <a:ext cx="762000" cy="2362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Sequence Alignment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Sample </a:t>
            </a:r>
            <a:r>
              <a:rPr lang="en-US" sz="1000" dirty="0" err="1"/>
              <a:t>Fasta</a:t>
            </a:r>
            <a:r>
              <a:rPr lang="en-US" sz="1000" dirty="0"/>
              <a:t> Partition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810" y="1989527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Sample </a:t>
            </a:r>
            <a:r>
              <a:rPr lang="en-US" sz="1000" dirty="0" err="1"/>
              <a:t>FastaPartition</a:t>
            </a:r>
            <a:r>
              <a:rPr lang="en-US" sz="1000" dirty="0"/>
              <a:t> 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810" y="24384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810" y="28956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Sample </a:t>
            </a:r>
            <a:r>
              <a:rPr lang="en-US" sz="1000" dirty="0" err="1"/>
              <a:t>Fasta</a:t>
            </a:r>
            <a:r>
              <a:rPr lang="en-US" sz="1000" dirty="0"/>
              <a:t> Partition 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05200" y="1219200"/>
            <a:ext cx="762000" cy="2362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173207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733800" y="218396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733800" y="309553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34000" y="1943004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34000" y="270227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47524" y="1313312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Map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1339040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Reduce</a:t>
            </a:r>
          </a:p>
        </p:txBody>
      </p:sp>
      <p:cxnSp>
        <p:nvCxnSpPr>
          <p:cNvPr id="35" name="Straight Arrow Connector 34"/>
          <p:cNvCxnSpPr>
            <a:stCxn id="24" idx="6"/>
            <a:endCxn id="27" idx="2"/>
          </p:cNvCxnSpPr>
          <p:nvPr/>
        </p:nvCxnSpPr>
        <p:spPr>
          <a:xfrm>
            <a:off x="4114800" y="1922575"/>
            <a:ext cx="1219200" cy="2109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6"/>
            <a:endCxn id="27" idx="2"/>
          </p:cNvCxnSpPr>
          <p:nvPr/>
        </p:nvCxnSpPr>
        <p:spPr>
          <a:xfrm flipV="1">
            <a:off x="4114800" y="2133504"/>
            <a:ext cx="1219200" cy="2409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6"/>
            <a:endCxn id="28" idx="2"/>
          </p:cNvCxnSpPr>
          <p:nvPr/>
        </p:nvCxnSpPr>
        <p:spPr>
          <a:xfrm flipV="1">
            <a:off x="4114800" y="2892771"/>
            <a:ext cx="1219200" cy="3932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6"/>
            <a:endCxn id="52" idx="1"/>
          </p:cNvCxnSpPr>
          <p:nvPr/>
        </p:nvCxnSpPr>
        <p:spPr>
          <a:xfrm>
            <a:off x="5715000" y="2133504"/>
            <a:ext cx="1136210" cy="609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6"/>
            <a:endCxn id="53" idx="1"/>
          </p:cNvCxnSpPr>
          <p:nvPr/>
        </p:nvCxnSpPr>
        <p:spPr>
          <a:xfrm>
            <a:off x="5715000" y="2892771"/>
            <a:ext cx="1136210" cy="307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7" idx="6"/>
            <a:endCxn id="50" idx="1"/>
          </p:cNvCxnSpPr>
          <p:nvPr/>
        </p:nvCxnSpPr>
        <p:spPr>
          <a:xfrm flipV="1">
            <a:off x="5715000" y="1828800"/>
            <a:ext cx="1143000" cy="304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858000" y="16002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Dissimilarity Matrix Partition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51210" y="2065727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Dissimilarity Matrix Partition 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51210" y="25146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1210" y="29718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Dissimilarity Matrix Partition n</a:t>
            </a:r>
          </a:p>
        </p:txBody>
      </p:sp>
      <p:cxnSp>
        <p:nvCxnSpPr>
          <p:cNvPr id="63" name="Straight Arrow Connector 62"/>
          <p:cNvCxnSpPr>
            <a:stCxn id="28" idx="6"/>
            <a:endCxn id="51" idx="1"/>
          </p:cNvCxnSpPr>
          <p:nvPr/>
        </p:nvCxnSpPr>
        <p:spPr>
          <a:xfrm flipV="1">
            <a:off x="5715000" y="2294327"/>
            <a:ext cx="1136210" cy="598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57600" y="2602468"/>
            <a:ext cx="533400" cy="36928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257800" y="2324004"/>
            <a:ext cx="533400" cy="36928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57200" y="4117634"/>
            <a:ext cx="23622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474834" y="4117634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(0,0)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90600" y="4117634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(0,1)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302374" y="41148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(0,n-1)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74834" y="4651034"/>
            <a:ext cx="517026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(1,0)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90600" y="46482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(1,1)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73574" y="5946434"/>
            <a:ext cx="517026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  (n-1, 0)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991860" y="5946434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</a:t>
            </a:r>
          </a:p>
          <a:p>
            <a:pPr algn="ctr"/>
            <a:r>
              <a:rPr lang="en-US" sz="1100" dirty="0"/>
              <a:t>(n-1, 1)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302374" y="5946434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</a:t>
            </a:r>
          </a:p>
          <a:p>
            <a:pPr algn="ctr"/>
            <a:r>
              <a:rPr lang="en-US" sz="1100" dirty="0"/>
              <a:t>(n-1,n-1)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57200" y="5185379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(2,0)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517210" y="51816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(2,2)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517210" y="46482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(1,2)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987136" y="5185379"/>
            <a:ext cx="517026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(2,1)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524000" y="4117634"/>
            <a:ext cx="517026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(0,2)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302374" y="4648200"/>
            <a:ext cx="517026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(1,n-1)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302374" y="51816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(2,n-1)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226174" y="11430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(0,0)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226174" y="16764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(0,1)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226174" y="24384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 </a:t>
            </a:r>
            <a:r>
              <a:rPr lang="en-US" sz="1100" dirty="0" smtClean="0"/>
              <a:t>(n,0)</a:t>
            </a:r>
            <a:endParaRPr lang="en-US" sz="1100" dirty="0"/>
          </a:p>
        </p:txBody>
      </p:sp>
      <p:sp>
        <p:nvSpPr>
          <p:cNvPr id="99" name="Rectangle 98"/>
          <p:cNvSpPr/>
          <p:nvPr/>
        </p:nvSpPr>
        <p:spPr>
          <a:xfrm>
            <a:off x="2226174" y="2971751"/>
            <a:ext cx="517026" cy="304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…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226174" y="3276600"/>
            <a:ext cx="51702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Block</a:t>
            </a:r>
          </a:p>
          <a:p>
            <a:pPr algn="ctr"/>
            <a:r>
              <a:rPr lang="en-US" sz="1100" dirty="0"/>
              <a:t>(n-1,n-1)</a:t>
            </a:r>
          </a:p>
        </p:txBody>
      </p:sp>
      <p:cxnSp>
        <p:nvCxnSpPr>
          <p:cNvPr id="106" name="Straight Arrow Connector 105"/>
          <p:cNvCxnSpPr>
            <a:stCxn id="96" idx="3"/>
            <a:endCxn id="24" idx="2"/>
          </p:cNvCxnSpPr>
          <p:nvPr/>
        </p:nvCxnSpPr>
        <p:spPr>
          <a:xfrm>
            <a:off x="2743200" y="1409700"/>
            <a:ext cx="990600" cy="51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7" idx="3"/>
            <a:endCxn id="24" idx="2"/>
          </p:cNvCxnSpPr>
          <p:nvPr/>
        </p:nvCxnSpPr>
        <p:spPr>
          <a:xfrm flipV="1">
            <a:off x="2743200" y="1922575"/>
            <a:ext cx="990600" cy="2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8" idx="3"/>
            <a:endCxn id="24" idx="2"/>
          </p:cNvCxnSpPr>
          <p:nvPr/>
        </p:nvCxnSpPr>
        <p:spPr>
          <a:xfrm flipV="1">
            <a:off x="2743200" y="1922575"/>
            <a:ext cx="990600" cy="78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0" idx="3"/>
            <a:endCxn id="26" idx="2"/>
          </p:cNvCxnSpPr>
          <p:nvPr/>
        </p:nvCxnSpPr>
        <p:spPr>
          <a:xfrm flipV="1">
            <a:off x="2743200" y="3286031"/>
            <a:ext cx="990600" cy="257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9" idx="3"/>
            <a:endCxn id="25" idx="2"/>
          </p:cNvCxnSpPr>
          <p:nvPr/>
        </p:nvCxnSpPr>
        <p:spPr>
          <a:xfrm flipV="1">
            <a:off x="2743200" y="2374460"/>
            <a:ext cx="990600" cy="749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9" idx="3"/>
            <a:endCxn id="26" idx="2"/>
          </p:cNvCxnSpPr>
          <p:nvPr/>
        </p:nvCxnSpPr>
        <p:spPr>
          <a:xfrm>
            <a:off x="2743200" y="3124176"/>
            <a:ext cx="990600" cy="161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" idx="3"/>
            <a:endCxn id="96" idx="1"/>
          </p:cNvCxnSpPr>
          <p:nvPr/>
        </p:nvCxnSpPr>
        <p:spPr>
          <a:xfrm flipV="1">
            <a:off x="1371600" y="1409700"/>
            <a:ext cx="854574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5" idx="3"/>
            <a:endCxn id="97" idx="1"/>
          </p:cNvCxnSpPr>
          <p:nvPr/>
        </p:nvCxnSpPr>
        <p:spPr>
          <a:xfrm flipV="1">
            <a:off x="1364810" y="1943100"/>
            <a:ext cx="861364" cy="275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4" idx="3"/>
            <a:endCxn id="97" idx="1"/>
          </p:cNvCxnSpPr>
          <p:nvPr/>
        </p:nvCxnSpPr>
        <p:spPr>
          <a:xfrm>
            <a:off x="1371600" y="1752600"/>
            <a:ext cx="854574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98" idx="1"/>
          </p:cNvCxnSpPr>
          <p:nvPr/>
        </p:nvCxnSpPr>
        <p:spPr>
          <a:xfrm>
            <a:off x="1371600" y="1752600"/>
            <a:ext cx="854574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6" idx="3"/>
            <a:endCxn id="99" idx="1"/>
          </p:cNvCxnSpPr>
          <p:nvPr/>
        </p:nvCxnSpPr>
        <p:spPr>
          <a:xfrm>
            <a:off x="1364810" y="2667000"/>
            <a:ext cx="861364" cy="457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7" idx="3"/>
            <a:endCxn id="100" idx="1"/>
          </p:cNvCxnSpPr>
          <p:nvPr/>
        </p:nvCxnSpPr>
        <p:spPr>
          <a:xfrm>
            <a:off x="1364810" y="3124200"/>
            <a:ext cx="861364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238500" y="4280942"/>
            <a:ext cx="5505449" cy="230827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marL="285594" indent="-285594">
              <a:buFont typeface="Arial" pitchFamily="34" charset="0"/>
              <a:buChar char="•"/>
            </a:pPr>
            <a:r>
              <a:rPr lang="en-US" sz="2400" dirty="0" smtClean="0"/>
              <a:t>Used for generating all-pair dissimilarity matrix</a:t>
            </a:r>
          </a:p>
          <a:p>
            <a:pPr marL="285594" indent="-285594">
              <a:buFont typeface="Arial" pitchFamily="34" charset="0"/>
              <a:buChar char="•"/>
            </a:pPr>
            <a:r>
              <a:rPr lang="en-US" sz="2400" dirty="0" smtClean="0"/>
              <a:t>Use Smith-Waterman as alignment algorithm</a:t>
            </a:r>
          </a:p>
          <a:p>
            <a:pPr marL="285594" indent="-285594">
              <a:buFont typeface="Arial" pitchFamily="34" charset="0"/>
              <a:buChar char="•"/>
            </a:pPr>
            <a:r>
              <a:rPr lang="en-US" sz="2400" dirty="0" smtClean="0"/>
              <a:t>Improve task granularity to reduce scheduling overhead </a:t>
            </a:r>
            <a:endParaRPr lang="en-US" sz="2400" dirty="0"/>
          </a:p>
        </p:txBody>
      </p:sp>
      <p:cxnSp>
        <p:nvCxnSpPr>
          <p:cNvPr id="144" name="Straight Arrow Connector 143"/>
          <p:cNvCxnSpPr>
            <a:stCxn id="6" idx="3"/>
            <a:endCxn id="98" idx="1"/>
          </p:cNvCxnSpPr>
          <p:nvPr/>
        </p:nvCxnSpPr>
        <p:spPr>
          <a:xfrm>
            <a:off x="1364810" y="2667000"/>
            <a:ext cx="861364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7" idx="3"/>
            <a:endCxn id="99" idx="1"/>
          </p:cNvCxnSpPr>
          <p:nvPr/>
        </p:nvCxnSpPr>
        <p:spPr>
          <a:xfrm flipV="1">
            <a:off x="1364810" y="3124176"/>
            <a:ext cx="861364" cy="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4630252" y="3814426"/>
            <a:ext cx="475148" cy="11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6477000" y="3855710"/>
            <a:ext cx="4694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181600" y="3703311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Sample Data File I/O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010400" y="3716180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Network Communication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226174" y="2209800"/>
            <a:ext cx="517026" cy="225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2549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ounded Rectangle 165"/>
          <p:cNvSpPr/>
          <p:nvPr/>
        </p:nvSpPr>
        <p:spPr>
          <a:xfrm>
            <a:off x="4495800" y="2809903"/>
            <a:ext cx="2310088" cy="35146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1667426" y="2809903"/>
            <a:ext cx="2310088" cy="35146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8000" y="2960740"/>
            <a:ext cx="762000" cy="22384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Multidimensional Scaling (MDS)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981200" y="2960740"/>
            <a:ext cx="762000" cy="2226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7790" y="328196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Dissimilarity Matrix Partition 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81000" y="3747487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Dissimilarity Matrix Partition 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1000" y="419636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…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" y="465356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Dissimilarity Matrix Partition n</a:t>
            </a:r>
          </a:p>
        </p:txBody>
      </p:sp>
      <p:sp>
        <p:nvSpPr>
          <p:cNvPr id="50" name="Oval 49"/>
          <p:cNvSpPr/>
          <p:nvPr/>
        </p:nvSpPr>
        <p:spPr>
          <a:xfrm>
            <a:off x="2209800" y="333763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209800" y="37895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09800" y="470109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429852" y="2397115"/>
            <a:ext cx="475148" cy="11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6" idx="3"/>
            <a:endCxn id="50" idx="2"/>
          </p:cNvCxnSpPr>
          <p:nvPr/>
        </p:nvCxnSpPr>
        <p:spPr>
          <a:xfrm>
            <a:off x="1530790" y="3510560"/>
            <a:ext cx="679010" cy="17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7" idx="3"/>
            <a:endCxn id="51" idx="2"/>
          </p:cNvCxnSpPr>
          <p:nvPr/>
        </p:nvCxnSpPr>
        <p:spPr>
          <a:xfrm>
            <a:off x="1524000" y="3976089"/>
            <a:ext cx="685800" cy="3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9" idx="3"/>
            <a:endCxn id="52" idx="2"/>
          </p:cNvCxnSpPr>
          <p:nvPr/>
        </p:nvCxnSpPr>
        <p:spPr>
          <a:xfrm>
            <a:off x="1524000" y="4882162"/>
            <a:ext cx="685800" cy="9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302136" y="394837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038600" y="397389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023110" y="2998511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Map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05370" y="3004963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Reduce</a:t>
            </a:r>
          </a:p>
        </p:txBody>
      </p:sp>
      <p:cxnSp>
        <p:nvCxnSpPr>
          <p:cNvPr id="74" name="Straight Arrow Connector 73"/>
          <p:cNvCxnSpPr>
            <a:stCxn id="50" idx="6"/>
            <a:endCxn id="64" idx="2"/>
          </p:cNvCxnSpPr>
          <p:nvPr/>
        </p:nvCxnSpPr>
        <p:spPr>
          <a:xfrm>
            <a:off x="2590800" y="3528135"/>
            <a:ext cx="711336" cy="6107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1" idx="6"/>
            <a:endCxn id="64" idx="2"/>
          </p:cNvCxnSpPr>
          <p:nvPr/>
        </p:nvCxnSpPr>
        <p:spPr>
          <a:xfrm>
            <a:off x="2590800" y="3980020"/>
            <a:ext cx="711336" cy="1588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6"/>
            <a:endCxn id="64" idx="2"/>
          </p:cNvCxnSpPr>
          <p:nvPr/>
        </p:nvCxnSpPr>
        <p:spPr>
          <a:xfrm flipV="1">
            <a:off x="2590800" y="4138873"/>
            <a:ext cx="711336" cy="7527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4" idx="6"/>
            <a:endCxn id="66" idx="2"/>
          </p:cNvCxnSpPr>
          <p:nvPr/>
        </p:nvCxnSpPr>
        <p:spPr>
          <a:xfrm>
            <a:off x="3683136" y="4138873"/>
            <a:ext cx="355464" cy="255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733800" y="2396850"/>
            <a:ext cx="487428" cy="1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867400" y="2438399"/>
            <a:ext cx="4694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981200" y="2286000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Sample Data File I/O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85148" y="2286000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Sample Label File I/O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00800" y="2298869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Network Communication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943600" y="2960740"/>
            <a:ext cx="762000" cy="22384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876800" y="2960740"/>
            <a:ext cx="762000" cy="22262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105400" y="333763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5105400" y="37895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5105400" y="4701091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6197736" y="394837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4918710" y="2998511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Map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000970" y="3004963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Reduce</a:t>
            </a:r>
          </a:p>
        </p:txBody>
      </p:sp>
      <p:cxnSp>
        <p:nvCxnSpPr>
          <p:cNvPr id="131" name="Straight Arrow Connector 130"/>
          <p:cNvCxnSpPr>
            <a:stCxn id="125" idx="6"/>
            <a:endCxn id="128" idx="2"/>
          </p:cNvCxnSpPr>
          <p:nvPr/>
        </p:nvCxnSpPr>
        <p:spPr>
          <a:xfrm>
            <a:off x="5486400" y="3528135"/>
            <a:ext cx="711336" cy="6107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26" idx="6"/>
            <a:endCxn id="128" idx="2"/>
          </p:cNvCxnSpPr>
          <p:nvPr/>
        </p:nvCxnSpPr>
        <p:spPr>
          <a:xfrm>
            <a:off x="5486400" y="3980020"/>
            <a:ext cx="711336" cy="1588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27" idx="6"/>
            <a:endCxn id="128" idx="2"/>
          </p:cNvCxnSpPr>
          <p:nvPr/>
        </p:nvCxnSpPr>
        <p:spPr>
          <a:xfrm flipV="1">
            <a:off x="5486400" y="4138873"/>
            <a:ext cx="711336" cy="7527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66" idx="6"/>
            <a:endCxn id="125" idx="2"/>
          </p:cNvCxnSpPr>
          <p:nvPr/>
        </p:nvCxnSpPr>
        <p:spPr>
          <a:xfrm flipV="1">
            <a:off x="4419600" y="3528135"/>
            <a:ext cx="685800" cy="6362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66" idx="6"/>
            <a:endCxn id="126" idx="2"/>
          </p:cNvCxnSpPr>
          <p:nvPr/>
        </p:nvCxnSpPr>
        <p:spPr>
          <a:xfrm flipV="1">
            <a:off x="4419600" y="3980020"/>
            <a:ext cx="685800" cy="1843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66" idx="6"/>
            <a:endCxn id="127" idx="2"/>
          </p:cNvCxnSpPr>
          <p:nvPr/>
        </p:nvCxnSpPr>
        <p:spPr>
          <a:xfrm>
            <a:off x="4419600" y="4164392"/>
            <a:ext cx="685800" cy="7272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6934200" y="39800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4" name="Straight Arrow Connector 143"/>
          <p:cNvCxnSpPr>
            <a:stCxn id="128" idx="6"/>
            <a:endCxn id="143" idx="2"/>
          </p:cNvCxnSpPr>
          <p:nvPr/>
        </p:nvCxnSpPr>
        <p:spPr>
          <a:xfrm>
            <a:off x="6578736" y="4138873"/>
            <a:ext cx="355464" cy="316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43" idx="0"/>
            <a:endCxn id="44" idx="0"/>
          </p:cNvCxnSpPr>
          <p:nvPr/>
        </p:nvCxnSpPr>
        <p:spPr>
          <a:xfrm rot="16200000" flipV="1">
            <a:off x="4233810" y="1089130"/>
            <a:ext cx="1019280" cy="4762500"/>
          </a:xfrm>
          <a:prstGeom prst="bentConnector3">
            <a:avLst>
              <a:gd name="adj1" fmla="val 12910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315200" y="4191045"/>
            <a:ext cx="381000" cy="13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7696200" y="3948375"/>
            <a:ext cx="838200" cy="5668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Sample Coordinates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133600" y="4267225"/>
            <a:ext cx="533400" cy="36928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029200" y="4284228"/>
            <a:ext cx="533400" cy="36928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1905000" y="5410199"/>
            <a:ext cx="1955868" cy="923281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Parallelized SMACOF Algorithm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4673532" y="5525870"/>
            <a:ext cx="1955868" cy="64628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Stress</a:t>
            </a:r>
          </a:p>
          <a:p>
            <a:pPr algn="ctr"/>
            <a:r>
              <a:rPr lang="en-US" dirty="0" smtClean="0"/>
              <a:t>Calculation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/>
              <a:t>Scaling by Majorizing a Complicated </a:t>
            </a:r>
            <a:r>
              <a:rPr lang="en-US" sz="2400" dirty="0" smtClean="0"/>
              <a:t>Function (SMACOF)</a:t>
            </a:r>
          </a:p>
          <a:p>
            <a:r>
              <a:rPr lang="en-US" sz="2400" dirty="0" smtClean="0"/>
              <a:t>Two MapReduce Job in one iteration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918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324998"/>
            <a:ext cx="762000" cy="2362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MDS </a:t>
            </a:r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4990" y="35052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Sample </a:t>
            </a:r>
            <a:r>
              <a:rPr lang="en-US" sz="1000" dirty="0" err="1"/>
              <a:t>Fasta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844990" y="3962400"/>
            <a:ext cx="11430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Out-Sample </a:t>
            </a:r>
            <a:r>
              <a:rPr lang="en-US" sz="1000" dirty="0" err="1"/>
              <a:t>Fasta</a:t>
            </a:r>
            <a:r>
              <a:rPr lang="en-US" sz="1000" dirty="0"/>
              <a:t> Partition 1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419600"/>
            <a:ext cx="11430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Out-Sample </a:t>
            </a:r>
            <a:r>
              <a:rPr lang="en-US" sz="1000" dirty="0" err="1"/>
              <a:t>Fasta</a:t>
            </a:r>
            <a:r>
              <a:rPr lang="en-US" sz="1000" dirty="0"/>
              <a:t> Partition 2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876800"/>
            <a:ext cx="11430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334000"/>
            <a:ext cx="11430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Out-Sample </a:t>
            </a:r>
            <a:r>
              <a:rPr lang="en-US" sz="1000" dirty="0" err="1"/>
              <a:t>Fasta</a:t>
            </a:r>
            <a:r>
              <a:rPr lang="en-US" sz="1000" dirty="0"/>
              <a:t> Partition n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383787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200400" y="428975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0400" y="520132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2055" y="3048000"/>
            <a:ext cx="11430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000" dirty="0"/>
              <a:t>Input Sample Coordinates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54252" y="5747122"/>
            <a:ext cx="475148" cy="11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10" idx="2"/>
          </p:cNvCxnSpPr>
          <p:nvPr/>
        </p:nvCxnSpPr>
        <p:spPr>
          <a:xfrm>
            <a:off x="1987990" y="3733800"/>
            <a:ext cx="1212410" cy="294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1" idx="2"/>
          </p:cNvCxnSpPr>
          <p:nvPr/>
        </p:nvCxnSpPr>
        <p:spPr>
          <a:xfrm>
            <a:off x="1995055" y="3276600"/>
            <a:ext cx="1205345" cy="1203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1" idx="2"/>
          </p:cNvCxnSpPr>
          <p:nvPr/>
        </p:nvCxnSpPr>
        <p:spPr>
          <a:xfrm>
            <a:off x="1987990" y="3733800"/>
            <a:ext cx="1212410" cy="746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2" idx="2"/>
          </p:cNvCxnSpPr>
          <p:nvPr/>
        </p:nvCxnSpPr>
        <p:spPr>
          <a:xfrm>
            <a:off x="1995055" y="3276600"/>
            <a:ext cx="1205345" cy="2115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12" idx="2"/>
          </p:cNvCxnSpPr>
          <p:nvPr/>
        </p:nvCxnSpPr>
        <p:spPr>
          <a:xfrm>
            <a:off x="1987990" y="3733800"/>
            <a:ext cx="1212410" cy="1658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3"/>
            <a:endCxn id="10" idx="2"/>
          </p:cNvCxnSpPr>
          <p:nvPr/>
        </p:nvCxnSpPr>
        <p:spPr>
          <a:xfrm flipV="1">
            <a:off x="1987990" y="4028373"/>
            <a:ext cx="1212410" cy="162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11" idx="2"/>
          </p:cNvCxnSpPr>
          <p:nvPr/>
        </p:nvCxnSpPr>
        <p:spPr>
          <a:xfrm flipV="1">
            <a:off x="1981200" y="4480258"/>
            <a:ext cx="1219200" cy="167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3"/>
            <a:endCxn id="12" idx="2"/>
          </p:cNvCxnSpPr>
          <p:nvPr/>
        </p:nvCxnSpPr>
        <p:spPr>
          <a:xfrm flipV="1">
            <a:off x="1981200" y="5391829"/>
            <a:ext cx="1219200" cy="170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0" idx="2"/>
          </p:cNvCxnSpPr>
          <p:nvPr/>
        </p:nvCxnSpPr>
        <p:spPr>
          <a:xfrm flipV="1">
            <a:off x="1981200" y="4028373"/>
            <a:ext cx="1219200" cy="1077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53000" y="4061062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953000" y="482032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324600" y="447412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724400" y="3276600"/>
            <a:ext cx="762000" cy="24228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24200" y="3325609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Map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0803" y="3276600"/>
            <a:ext cx="685800" cy="276950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200" dirty="0"/>
              <a:t>Reduce</a:t>
            </a:r>
          </a:p>
        </p:txBody>
      </p:sp>
      <p:cxnSp>
        <p:nvCxnSpPr>
          <p:cNvPr id="31" name="Straight Arrow Connector 30"/>
          <p:cNvCxnSpPr>
            <a:stCxn id="26" idx="6"/>
            <a:endCxn id="36" idx="1"/>
          </p:cNvCxnSpPr>
          <p:nvPr/>
        </p:nvCxnSpPr>
        <p:spPr>
          <a:xfrm flipV="1">
            <a:off x="6705600" y="4635232"/>
            <a:ext cx="533400" cy="29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39000" y="4393664"/>
            <a:ext cx="609600" cy="483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100" dirty="0"/>
              <a:t>Final Output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581400" y="4028375"/>
            <a:ext cx="1371600" cy="162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581400" y="4251564"/>
            <a:ext cx="1371600" cy="23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581400" y="5010829"/>
            <a:ext cx="1371600" cy="3931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26" idx="2"/>
          </p:cNvCxnSpPr>
          <p:nvPr/>
        </p:nvCxnSpPr>
        <p:spPr>
          <a:xfrm flipV="1">
            <a:off x="5334000" y="4664628"/>
            <a:ext cx="990600" cy="3462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26" idx="2"/>
          </p:cNvCxnSpPr>
          <p:nvPr/>
        </p:nvCxnSpPr>
        <p:spPr>
          <a:xfrm>
            <a:off x="5334000" y="4277498"/>
            <a:ext cx="990600" cy="3871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6154252" y="6066167"/>
            <a:ext cx="487428" cy="12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72200" y="6370357"/>
            <a:ext cx="46948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705600" y="5636006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Sample Data File I/O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705600" y="5955317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Out-Sample Data File I/O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705600" y="6230827"/>
            <a:ext cx="1676400" cy="24617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000" dirty="0"/>
              <a:t>Network Communication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134385" y="4740532"/>
            <a:ext cx="533400" cy="36928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876800" y="4376868"/>
            <a:ext cx="533400" cy="369283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47700" y="1295400"/>
            <a:ext cx="7658100" cy="1323391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pPr marL="285594" indent="-285594">
              <a:buFont typeface="Arial" pitchFamily="34" charset="0"/>
              <a:buChar char="•"/>
            </a:pPr>
            <a:r>
              <a:rPr lang="en-US" sz="2000" dirty="0" smtClean="0"/>
              <a:t>SMACOF use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memory, which limits its applicability on large collection of data</a:t>
            </a:r>
          </a:p>
          <a:p>
            <a:pPr marL="285594" indent="-285594">
              <a:buFont typeface="Arial" pitchFamily="34" charset="0"/>
              <a:buChar char="•"/>
            </a:pPr>
            <a:r>
              <a:rPr lang="en-US" sz="2000" dirty="0" smtClean="0"/>
              <a:t>Interpolate out-sample sequences into target dimension space by giving k nearest neighbor sample sequences’ mapping result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891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PolarGrid cluster in Indiana University (8 cores per machine)</a:t>
            </a:r>
          </a:p>
          <a:p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data from the NCBI database.</a:t>
            </a:r>
          </a:p>
          <a:p>
            <a:r>
              <a:rPr lang="en-US" dirty="0" smtClean="0"/>
              <a:t>Num. of sequences: from 6144 to 36864</a:t>
            </a:r>
          </a:p>
          <a:p>
            <a:r>
              <a:rPr lang="en-US" dirty="0" smtClean="0"/>
              <a:t>Sample set and out-sample set: 50 – 50</a:t>
            </a:r>
          </a:p>
          <a:p>
            <a:r>
              <a:rPr lang="en-US" dirty="0" smtClean="0"/>
              <a:t>Node/Core number from 32/256 to 128/1024</a:t>
            </a:r>
          </a:p>
        </p:txBody>
      </p:sp>
    </p:spTree>
    <p:extLst>
      <p:ext uri="{BB962C8B-B14F-4D97-AF65-F5344CB8AC3E}">
        <p14:creationId xmlns="" xmlns:p14="http://schemas.microsoft.com/office/powerpoint/2010/main" val="1672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Tested on 96 nodes, 768 cores</a:t>
            </a:r>
          </a:p>
          <a:p>
            <a:r>
              <a:rPr lang="en-US" sz="2400" dirty="0" smtClean="0"/>
              <a:t>Differences increases when data size is larger</a:t>
            </a:r>
          </a:p>
          <a:p>
            <a:r>
              <a:rPr lang="en-US" sz="2400" dirty="0" smtClean="0"/>
              <a:t>Write/read files to/from HDFS directly</a:t>
            </a:r>
          </a:p>
          <a:p>
            <a:r>
              <a:rPr lang="en-US" sz="2400" dirty="0" smtClean="0"/>
              <a:t>Runtime starts take longer time</a:t>
            </a:r>
          </a:p>
          <a:p>
            <a:r>
              <a:rPr lang="en-US" sz="2400" dirty="0" smtClean="0"/>
              <a:t>Execution includes read/write I/O, which is higher than local disk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695955770"/>
              </p:ext>
            </p:extLst>
          </p:nvPr>
        </p:nvGraphicFramePr>
        <p:xfrm>
          <a:off x="2057400" y="3810000"/>
          <a:ext cx="4876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710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Twister-pipeline</a:t>
            </a:r>
          </a:p>
          <a:p>
            <a:pPr lvl="1"/>
            <a:r>
              <a:rPr lang="en-US" sz="2000" dirty="0" smtClean="0"/>
              <a:t>Data Staging time is longer when data size increases</a:t>
            </a:r>
          </a:p>
          <a:p>
            <a:pPr lvl="1"/>
            <a:r>
              <a:rPr lang="en-US" sz="2000" dirty="0" smtClean="0"/>
              <a:t>Less runtime start/stop time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Hybrid-pipeline</a:t>
            </a:r>
          </a:p>
          <a:p>
            <a:pPr lvl="1"/>
            <a:r>
              <a:rPr lang="en-US" sz="2000" dirty="0" smtClean="0"/>
              <a:t>Data Staging time is fixed due to map task number is fixed</a:t>
            </a:r>
          </a:p>
          <a:p>
            <a:pPr lvl="1"/>
            <a:r>
              <a:rPr lang="en-US" sz="2000" dirty="0" smtClean="0"/>
              <a:t>Longer execution time</a:t>
            </a: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513786754"/>
              </p:ext>
            </p:extLst>
          </p:nvPr>
        </p:nvGraphicFramePr>
        <p:xfrm>
          <a:off x="685800" y="3124200"/>
          <a:ext cx="37338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424739040"/>
              </p:ext>
            </p:extLst>
          </p:nvPr>
        </p:nvGraphicFramePr>
        <p:xfrm>
          <a:off x="4876800" y="3048000"/>
          <a:ext cx="3810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0209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Scale-up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Hybrid-pipeline performs better when # of node increases</a:t>
            </a:r>
          </a:p>
          <a:p>
            <a:pPr lvl="1"/>
            <a:r>
              <a:rPr lang="en-US" sz="2000" dirty="0" smtClean="0"/>
              <a:t>Data distribution overhead from Twister increases</a:t>
            </a:r>
          </a:p>
          <a:p>
            <a:pPr lvl="1"/>
            <a:r>
              <a:rPr lang="en-US" sz="2000" dirty="0" smtClean="0"/>
              <a:t>Scheduling overhead for Hadoop increases, but not much</a:t>
            </a:r>
          </a:p>
          <a:p>
            <a:r>
              <a:rPr lang="en-US" sz="2400" dirty="0" smtClean="0"/>
              <a:t>For pure computation time: Twister-pipeline performs slightly better since all the files are in local disk when jobs are run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2568604759"/>
              </p:ext>
            </p:extLst>
          </p:nvPr>
        </p:nvGraphicFramePr>
        <p:xfrm>
          <a:off x="533400" y="3733800"/>
          <a:ext cx="3962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847747479"/>
              </p:ext>
            </p:extLst>
          </p:nvPr>
        </p:nvGraphicFramePr>
        <p:xfrm>
          <a:off x="4572000" y="3733800"/>
          <a:ext cx="4343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526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 and Background</a:t>
            </a:r>
          </a:p>
          <a:p>
            <a:pPr lvl="1"/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Iterative MapReduce</a:t>
            </a:r>
          </a:p>
          <a:p>
            <a:pPr lvl="1"/>
            <a:r>
              <a:rPr lang="en-US" dirty="0" smtClean="0"/>
              <a:t>Distributed Workflow </a:t>
            </a:r>
            <a:r>
              <a:rPr lang="en-US" dirty="0" smtClean="0"/>
              <a:t>Management Systems</a:t>
            </a:r>
            <a:endParaRPr lang="en-US" dirty="0" smtClean="0"/>
          </a:p>
          <a:p>
            <a:r>
              <a:rPr lang="en-US" dirty="0" smtClean="0"/>
              <a:t>Hybrid MapReduce (</a:t>
            </a:r>
            <a:r>
              <a:rPr lang="en-US" dirty="0" err="1" smtClean="0"/>
              <a:t>HyMR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Use case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err="1" smtClean="0"/>
              <a:t>Scaleup</a:t>
            </a:r>
            <a:endParaRPr lang="en-US" dirty="0" smtClean="0"/>
          </a:p>
          <a:p>
            <a:pPr lvl="1"/>
            <a:r>
              <a:rPr lang="en-US" dirty="0" smtClean="0"/>
              <a:t>Fault tolerance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000" dirty="0"/>
              <a:t>Fault tolerance, kill 1/10 nodes manually at different time during </a:t>
            </a:r>
            <a:r>
              <a:rPr lang="en-US" sz="2000" dirty="0" smtClean="0"/>
              <a:t>execution</a:t>
            </a:r>
          </a:p>
          <a:p>
            <a:r>
              <a:rPr lang="en-US" sz="2000" dirty="0" smtClean="0"/>
              <a:t>10% and 25% are at PSA; 40% is at MDS; 55%, 70% and 85% are at Interpolation</a:t>
            </a:r>
          </a:p>
          <a:p>
            <a:r>
              <a:rPr lang="en-US" sz="2000" dirty="0" smtClean="0"/>
              <a:t>If the node is killed when using Hadoop runtime, the tasks will be rescheduled immediately; Otherwise HyMR will restart the job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420699773"/>
              </p:ext>
            </p:extLst>
          </p:nvPr>
        </p:nvGraphicFramePr>
        <p:xfrm>
          <a:off x="1905000" y="3452963"/>
          <a:ext cx="4876800" cy="327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625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hybrid workflow system based on </a:t>
            </a:r>
            <a:r>
              <a:rPr lang="en-US" dirty="0" smtClean="0"/>
              <a:t>MapReduce </a:t>
            </a:r>
            <a:r>
              <a:rPr lang="en-US" dirty="0" smtClean="0"/>
              <a:t>and iterative MapReduce runtimes</a:t>
            </a:r>
          </a:p>
          <a:p>
            <a:r>
              <a:rPr lang="en-US" dirty="0" smtClean="0"/>
              <a:t>Support iterative parallel application efficiently</a:t>
            </a:r>
          </a:p>
          <a:p>
            <a:r>
              <a:rPr lang="en-US" dirty="0" smtClean="0"/>
              <a:t>Fault tolerance and HDFS support added for Twister</a:t>
            </a:r>
          </a:p>
        </p:txBody>
      </p:sp>
    </p:spTree>
    <p:extLst>
      <p:ext uri="{BB962C8B-B14F-4D97-AF65-F5344CB8AC3E}">
        <p14:creationId xmlns="" xmlns:p14="http://schemas.microsoft.com/office/powerpoint/2010/main" val="30645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93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Supplement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89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iterative MapReduce runtimes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7756464"/>
              </p:ext>
            </p:extLst>
          </p:nvPr>
        </p:nvGraphicFramePr>
        <p:xfrm>
          <a:off x="304800" y="990600"/>
          <a:ext cx="83820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Pregel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Extension based on 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</a:t>
                      </a:r>
                      <a:r>
                        <a:rPr lang="en-US" baseline="0" dirty="0" smtClean="0"/>
                        <a:t> MapReduce by keeping long running mappers and reducers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scale</a:t>
                      </a:r>
                      <a:r>
                        <a:rPr lang="en-US" baseline="0" dirty="0" smtClean="0"/>
                        <a:t> iterative graphic processing framework</a:t>
                      </a:r>
                      <a:endParaRPr lang="en-US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Task Scheduler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keeps data locality for mappers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and reducers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Input and output</a:t>
                      </a:r>
                      <a:r>
                        <a:rPr lang="en-US" sz="1800" baseline="0" dirty="0" smtClean="0"/>
                        <a:t> are cached </a:t>
                      </a:r>
                      <a:r>
                        <a:rPr lang="en-US" sz="1800" dirty="0" smtClean="0"/>
                        <a:t>on local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disks to reduce I/O cost between</a:t>
                      </a:r>
                      <a:r>
                        <a:rPr lang="en-US" sz="1800" baseline="0" dirty="0" smtClean="0"/>
                        <a:t> iterations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on Nexus, a cluster manger keep long running executor on each node. </a:t>
                      </a:r>
                    </a:p>
                    <a:p>
                      <a:r>
                        <a:rPr lang="en-US" dirty="0" smtClean="0"/>
                        <a:t>Static</a:t>
                      </a:r>
                      <a:r>
                        <a:rPr lang="en-US" baseline="0" dirty="0" smtClean="0"/>
                        <a:t> data are cached in </a:t>
                      </a:r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between iterations.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 long living workers to keep the updated vertices between Super Steps.</a:t>
                      </a:r>
                    </a:p>
                    <a:p>
                      <a:r>
                        <a:rPr lang="en-US" baseline="0" dirty="0" smtClean="0"/>
                        <a:t>Vertices update their status during each Super Step.</a:t>
                      </a:r>
                    </a:p>
                    <a:p>
                      <a:r>
                        <a:rPr lang="en-US" baseline="0" dirty="0" smtClean="0"/>
                        <a:t>Use aggregator for global coordinates.</a:t>
                      </a:r>
                      <a:endParaRPr lang="en-US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US" dirty="0" smtClean="0"/>
                        <a:t>Fault</a:t>
                      </a:r>
                      <a:r>
                        <a:rPr lang="en-US" baseline="0" dirty="0" smtClean="0"/>
                        <a:t> tolerance same as Hadoop. </a:t>
                      </a:r>
                    </a:p>
                    <a:p>
                      <a:r>
                        <a:rPr lang="en-US" baseline="0" dirty="0" smtClean="0"/>
                        <a:t>Reconstruct cache to the worker assigned with failed worker’s partition.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Resilient</a:t>
                      </a:r>
                      <a:r>
                        <a:rPr lang="en-US" baseline="0" dirty="0" smtClean="0"/>
                        <a:t> Distributed Dataset to ensure the fault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Keep</a:t>
                      </a:r>
                      <a:r>
                        <a:rPr lang="en-US" baseline="0" dirty="0" smtClean="0"/>
                        <a:t> check point through each Super Step. If one worker fail, all the other work will need to reverse.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69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Runtimes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4849400"/>
              </p:ext>
            </p:extLst>
          </p:nvPr>
        </p:nvGraphicFramePr>
        <p:xfrm>
          <a:off x="76200" y="1600200"/>
          <a:ext cx="8991594" cy="302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46"/>
                <a:gridCol w="990600"/>
                <a:gridCol w="1066800"/>
                <a:gridCol w="838200"/>
                <a:gridCol w="1143000"/>
                <a:gridCol w="897054"/>
                <a:gridCol w="914400"/>
                <a:gridCol w="990600"/>
                <a:gridCol w="1219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Iterative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Fault Tolerance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File System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Scheduling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Higher level language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Caching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Worker</a:t>
                      </a:r>
                    </a:p>
                    <a:p>
                      <a:pPr algn="ctr"/>
                      <a:r>
                        <a:rPr lang="en-US" sz="1600" dirty="0" smtClean="0"/>
                        <a:t>Unit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Environment</a:t>
                      </a:r>
                      <a:endParaRPr lang="en-US" sz="1600" dirty="0"/>
                    </a:p>
                  </a:txBody>
                  <a:tcPr marL="36000" marR="36000" marT="36000" marB="360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Sawzall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C++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Hadoop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Twister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Haloop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Scala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Pregel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C++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5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473700" y="3190240"/>
            <a:ext cx="1854200" cy="30480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0700" y="3200400"/>
            <a:ext cx="1854200" cy="3048000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MapReduce</a:t>
            </a:r>
            <a:endParaRPr lang="en-US" sz="4400" dirty="0">
              <a:latin typeface="Times"/>
              <a:cs typeface="Times"/>
            </a:endParaRPr>
          </a:p>
        </p:txBody>
      </p:sp>
      <p:grpSp>
        <p:nvGrpSpPr>
          <p:cNvPr id="45" name="Group 68"/>
          <p:cNvGrpSpPr>
            <a:grpSpLocks/>
          </p:cNvGrpSpPr>
          <p:nvPr/>
        </p:nvGrpSpPr>
        <p:grpSpPr bwMode="auto">
          <a:xfrm>
            <a:off x="2247900" y="2470535"/>
            <a:ext cx="4648200" cy="3549264"/>
            <a:chOff x="1248" y="1200"/>
            <a:chExt cx="2928" cy="2496"/>
          </a:xfrm>
        </p:grpSpPr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3552" y="3168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Worker</a:t>
              </a:r>
            </a:p>
          </p:txBody>
        </p:sp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3552" y="2544"/>
              <a:ext cx="624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Worker</a:t>
              </a:r>
            </a:p>
          </p:txBody>
        </p:sp>
        <p:grpSp>
          <p:nvGrpSpPr>
            <p:cNvPr id="48" name="Group 67"/>
            <p:cNvGrpSpPr>
              <a:grpSpLocks/>
            </p:cNvGrpSpPr>
            <p:nvPr/>
          </p:nvGrpSpPr>
          <p:grpSpPr bwMode="auto">
            <a:xfrm>
              <a:off x="1248" y="1200"/>
              <a:ext cx="2616" cy="2496"/>
              <a:chOff x="1248" y="1200"/>
              <a:chExt cx="2616" cy="2496"/>
            </a:xfrm>
          </p:grpSpPr>
          <p:grpSp>
            <p:nvGrpSpPr>
              <p:cNvPr id="50" name="Group 66"/>
              <p:cNvGrpSpPr>
                <a:grpSpLocks/>
              </p:cNvGrpSpPr>
              <p:nvPr/>
            </p:nvGrpSpPr>
            <p:grpSpPr bwMode="auto">
              <a:xfrm>
                <a:off x="1248" y="1200"/>
                <a:ext cx="2616" cy="2496"/>
                <a:chOff x="1248" y="1200"/>
                <a:chExt cx="2616" cy="2496"/>
              </a:xfrm>
            </p:grpSpPr>
            <p:grpSp>
              <p:nvGrpSpPr>
                <p:cNvPr id="51" name="Group 65"/>
                <p:cNvGrpSpPr>
                  <a:grpSpLocks/>
                </p:cNvGrpSpPr>
                <p:nvPr/>
              </p:nvGrpSpPr>
              <p:grpSpPr bwMode="auto">
                <a:xfrm>
                  <a:off x="1248" y="2352"/>
                  <a:ext cx="624" cy="1344"/>
                  <a:chOff x="1248" y="2352"/>
                  <a:chExt cx="624" cy="1344"/>
                </a:xfrm>
              </p:grpSpPr>
              <p:sp>
                <p:nvSpPr>
                  <p:cNvPr id="5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52"/>
                    <a:ext cx="624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>
                        <a:solidFill>
                          <a:prstClr val="black"/>
                        </a:solidFill>
                      </a:rPr>
                      <a:t>Worker</a:t>
                    </a:r>
                  </a:p>
                </p:txBody>
              </p:sp>
              <p:sp>
                <p:nvSpPr>
                  <p:cNvPr id="6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880"/>
                    <a:ext cx="624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solidFill>
                          <a:prstClr val="black"/>
                        </a:solidFill>
                      </a:rPr>
                      <a:t>Worker</a:t>
                    </a:r>
                  </a:p>
                </p:txBody>
              </p:sp>
              <p:sp>
                <p:nvSpPr>
                  <p:cNvPr id="6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3408"/>
                    <a:ext cx="624" cy="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>
                        <a:solidFill>
                          <a:prstClr val="black"/>
                        </a:solidFill>
                      </a:rPr>
                      <a:t>Worker</a:t>
                    </a:r>
                  </a:p>
                </p:txBody>
              </p:sp>
            </p:grpSp>
            <p:grpSp>
              <p:nvGrpSpPr>
                <p:cNvPr id="52" name="Group 36"/>
                <p:cNvGrpSpPr>
                  <a:grpSpLocks/>
                </p:cNvGrpSpPr>
                <p:nvPr/>
              </p:nvGrpSpPr>
              <p:grpSpPr bwMode="auto">
                <a:xfrm>
                  <a:off x="1536" y="1200"/>
                  <a:ext cx="2328" cy="1344"/>
                  <a:chOff x="1536" y="1200"/>
                  <a:chExt cx="2328" cy="1344"/>
                </a:xfrm>
              </p:grpSpPr>
              <p:sp>
                <p:nvSpPr>
                  <p:cNvPr id="5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296"/>
                    <a:ext cx="0" cy="25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1200"/>
                    <a:ext cx="864" cy="11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00"/>
                    <a:ext cx="696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1392"/>
                    <a:ext cx="4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fork</a:t>
                    </a:r>
                  </a:p>
                </p:txBody>
              </p:sp>
              <p:sp>
                <p:nvSpPr>
                  <p:cNvPr id="5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9" y="1353"/>
                    <a:ext cx="352" cy="2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>
                        <a:solidFill>
                          <a:prstClr val="black"/>
                        </a:solidFill>
                      </a:rPr>
                      <a:t>fork</a:t>
                    </a:r>
                  </a:p>
                </p:txBody>
              </p:sp>
              <p:sp>
                <p:nvSpPr>
                  <p:cNvPr id="5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0" y="1353"/>
                    <a:ext cx="40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fork</a:t>
                    </a:r>
                  </a:p>
                </p:txBody>
              </p:sp>
            </p:grpSp>
          </p:grpSp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2448" y="1553"/>
                <a:ext cx="624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Master</a:t>
                </a:r>
              </a:p>
            </p:txBody>
          </p:sp>
        </p:grpSp>
      </p:grpSp>
      <p:grpSp>
        <p:nvGrpSpPr>
          <p:cNvPr id="62" name="Group 41"/>
          <p:cNvGrpSpPr>
            <a:grpSpLocks/>
          </p:cNvGrpSpPr>
          <p:nvPr/>
        </p:nvGrpSpPr>
        <p:grpSpPr bwMode="auto">
          <a:xfrm>
            <a:off x="2895600" y="3155951"/>
            <a:ext cx="3543300" cy="1277938"/>
            <a:chOff x="1656" y="1892"/>
            <a:chExt cx="2232" cy="805"/>
          </a:xfrm>
        </p:grpSpPr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H="1">
              <a:off x="1728" y="1920"/>
              <a:ext cx="72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>
              <a:off x="3072" y="1920"/>
              <a:ext cx="576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 Box 39"/>
            <p:cNvSpPr txBox="1">
              <a:spLocks noChangeArrowheads="1"/>
            </p:cNvSpPr>
            <p:nvPr/>
          </p:nvSpPr>
          <p:spPr bwMode="auto">
            <a:xfrm>
              <a:off x="1656" y="1932"/>
              <a:ext cx="5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assign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map</a:t>
              </a:r>
            </a:p>
          </p:txBody>
        </p: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3283" y="1892"/>
              <a:ext cx="60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assign</a:t>
              </a:r>
            </a:p>
            <a:p>
              <a:r>
                <a:rPr lang="en-US">
                  <a:solidFill>
                    <a:prstClr val="black"/>
                  </a:solidFill>
                </a:rPr>
                <a:t>reduce</a:t>
              </a:r>
            </a:p>
          </p:txBody>
        </p:sp>
      </p:grpSp>
      <p:grpSp>
        <p:nvGrpSpPr>
          <p:cNvPr id="67" name="Group 46"/>
          <p:cNvGrpSpPr>
            <a:grpSpLocks/>
          </p:cNvGrpSpPr>
          <p:nvPr/>
        </p:nvGrpSpPr>
        <p:grpSpPr bwMode="auto">
          <a:xfrm>
            <a:off x="1333500" y="4267200"/>
            <a:ext cx="914400" cy="1600200"/>
            <a:chOff x="672" y="2496"/>
            <a:chExt cx="576" cy="1056"/>
          </a:xfrm>
        </p:grpSpPr>
        <p:sp>
          <p:nvSpPr>
            <p:cNvPr id="68" name="Line 42"/>
            <p:cNvSpPr>
              <a:spLocks noChangeShapeType="1"/>
            </p:cNvSpPr>
            <p:nvPr/>
          </p:nvSpPr>
          <p:spPr bwMode="auto">
            <a:xfrm flipV="1">
              <a:off x="672" y="24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672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>
              <a:off x="672" y="321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Text Box 45"/>
            <p:cNvSpPr txBox="1">
              <a:spLocks noChangeArrowheads="1"/>
            </p:cNvSpPr>
            <p:nvPr/>
          </p:nvSpPr>
          <p:spPr bwMode="auto">
            <a:xfrm>
              <a:off x="672" y="2784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read</a:t>
              </a:r>
            </a:p>
          </p:txBody>
        </p:sp>
      </p:grpSp>
      <p:grpSp>
        <p:nvGrpSpPr>
          <p:cNvPr id="72" name="Group 51"/>
          <p:cNvGrpSpPr>
            <a:grpSpLocks/>
          </p:cNvGrpSpPr>
          <p:nvPr/>
        </p:nvGrpSpPr>
        <p:grpSpPr bwMode="auto">
          <a:xfrm>
            <a:off x="3238500" y="4038600"/>
            <a:ext cx="1600200" cy="1981199"/>
            <a:chOff x="1872" y="2352"/>
            <a:chExt cx="1008" cy="1344"/>
          </a:xfrm>
        </p:grpSpPr>
        <p:grpSp>
          <p:nvGrpSpPr>
            <p:cNvPr id="73" name="Group 16"/>
            <p:cNvGrpSpPr>
              <a:grpSpLocks/>
            </p:cNvGrpSpPr>
            <p:nvPr/>
          </p:nvGrpSpPr>
          <p:grpSpPr bwMode="auto">
            <a:xfrm>
              <a:off x="2592" y="2352"/>
              <a:ext cx="288" cy="288"/>
              <a:chOff x="2640" y="2160"/>
              <a:chExt cx="288" cy="288"/>
            </a:xfrm>
          </p:grpSpPr>
          <p:sp>
            <p:nvSpPr>
              <p:cNvPr id="84" name="Rectangle 1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Rectangle 15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" name="Group 17"/>
            <p:cNvGrpSpPr>
              <a:grpSpLocks/>
            </p:cNvGrpSpPr>
            <p:nvPr/>
          </p:nvGrpSpPr>
          <p:grpSpPr bwMode="auto">
            <a:xfrm>
              <a:off x="2592" y="2880"/>
              <a:ext cx="288" cy="288"/>
              <a:chOff x="2640" y="2160"/>
              <a:chExt cx="288" cy="288"/>
            </a:xfrm>
          </p:grpSpPr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" name="Group 20"/>
            <p:cNvGrpSpPr>
              <a:grpSpLocks/>
            </p:cNvGrpSpPr>
            <p:nvPr/>
          </p:nvGrpSpPr>
          <p:grpSpPr bwMode="auto">
            <a:xfrm>
              <a:off x="2592" y="3408"/>
              <a:ext cx="288" cy="288"/>
              <a:chOff x="2640" y="2160"/>
              <a:chExt cx="288" cy="288"/>
            </a:xfrm>
          </p:grpSpPr>
          <p:sp>
            <p:nvSpPr>
              <p:cNvPr id="80" name="Rectangle 21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22"/>
              <p:cNvSpPr>
                <a:spLocks noChangeArrowheads="1"/>
              </p:cNvSpPr>
              <p:nvPr/>
            </p:nvSpPr>
            <p:spPr bwMode="auto">
              <a:xfrm>
                <a:off x="2784" y="2160"/>
                <a:ext cx="144" cy="288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1872" y="249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1872" y="302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872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Text Box 50"/>
            <p:cNvSpPr txBox="1">
              <a:spLocks noChangeArrowheads="1"/>
            </p:cNvSpPr>
            <p:nvPr/>
          </p:nvSpPr>
          <p:spPr bwMode="auto">
            <a:xfrm>
              <a:off x="1970" y="2620"/>
              <a:ext cx="4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local</a:t>
              </a:r>
            </a:p>
            <a:p>
              <a:r>
                <a:rPr lang="en-US">
                  <a:solidFill>
                    <a:prstClr val="black"/>
                  </a:solidFill>
                </a:rPr>
                <a:t>write</a:t>
              </a:r>
            </a:p>
          </p:txBody>
        </p:sp>
      </p:grpSp>
      <p:grpSp>
        <p:nvGrpSpPr>
          <p:cNvPr id="86" name="Group 59"/>
          <p:cNvGrpSpPr>
            <a:grpSpLocks/>
          </p:cNvGrpSpPr>
          <p:nvPr/>
        </p:nvGrpSpPr>
        <p:grpSpPr bwMode="auto">
          <a:xfrm>
            <a:off x="4838699" y="4114800"/>
            <a:ext cx="2249488" cy="1893888"/>
            <a:chOff x="2880" y="2496"/>
            <a:chExt cx="1417" cy="1193"/>
          </a:xfrm>
        </p:grpSpPr>
        <p:sp>
          <p:nvSpPr>
            <p:cNvPr id="87" name="Line 52"/>
            <p:cNvSpPr>
              <a:spLocks noChangeShapeType="1"/>
            </p:cNvSpPr>
            <p:nvPr/>
          </p:nvSpPr>
          <p:spPr bwMode="auto">
            <a:xfrm>
              <a:off x="2880" y="2496"/>
              <a:ext cx="697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>
              <a:off x="2880" y="2496"/>
              <a:ext cx="70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 flipV="1">
              <a:off x="2880" y="2775"/>
              <a:ext cx="697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55"/>
            <p:cNvSpPr>
              <a:spLocks noChangeShapeType="1"/>
            </p:cNvSpPr>
            <p:nvPr/>
          </p:nvSpPr>
          <p:spPr bwMode="auto">
            <a:xfrm>
              <a:off x="2880" y="3024"/>
              <a:ext cx="672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56"/>
            <p:cNvSpPr>
              <a:spLocks noChangeShapeType="1"/>
            </p:cNvSpPr>
            <p:nvPr/>
          </p:nvSpPr>
          <p:spPr bwMode="auto">
            <a:xfrm flipV="1">
              <a:off x="2880" y="2832"/>
              <a:ext cx="67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57"/>
            <p:cNvSpPr>
              <a:spLocks noChangeShapeType="1"/>
            </p:cNvSpPr>
            <p:nvPr/>
          </p:nvSpPr>
          <p:spPr bwMode="auto">
            <a:xfrm flipV="1">
              <a:off x="2880" y="3376"/>
              <a:ext cx="672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Text Box 58"/>
            <p:cNvSpPr txBox="1">
              <a:spLocks noChangeArrowheads="1"/>
            </p:cNvSpPr>
            <p:nvPr/>
          </p:nvSpPr>
          <p:spPr bwMode="auto">
            <a:xfrm>
              <a:off x="2976" y="3456"/>
              <a:ext cx="1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r</a:t>
              </a:r>
              <a:r>
                <a:rPr lang="en-US" dirty="0" smtClean="0">
                  <a:solidFill>
                    <a:prstClr val="black"/>
                  </a:solidFill>
                </a:rPr>
                <a:t>emote read, sort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63"/>
          <p:cNvGrpSpPr>
            <a:grpSpLocks/>
          </p:cNvGrpSpPr>
          <p:nvPr/>
        </p:nvGrpSpPr>
        <p:grpSpPr bwMode="auto">
          <a:xfrm>
            <a:off x="6896100" y="4191000"/>
            <a:ext cx="1981200" cy="1540329"/>
            <a:chOff x="4176" y="2448"/>
            <a:chExt cx="1248" cy="1008"/>
          </a:xfrm>
        </p:grpSpPr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4848" y="2448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Output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</a:rPr>
                <a:t>File 0</a:t>
              </a: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4848" y="3072"/>
              <a:ext cx="576" cy="384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Output</a:t>
              </a:r>
            </a:p>
            <a:p>
              <a:pPr algn="ctr"/>
              <a:r>
                <a:rPr lang="en-US">
                  <a:solidFill>
                    <a:prstClr val="black"/>
                  </a:solidFill>
                </a:rPr>
                <a:t>File 1</a:t>
              </a:r>
            </a:p>
          </p:txBody>
        </p:sp>
        <p:sp>
          <p:nvSpPr>
            <p:cNvPr id="97" name="Line 60"/>
            <p:cNvSpPr>
              <a:spLocks noChangeShapeType="1"/>
            </p:cNvSpPr>
            <p:nvPr/>
          </p:nvSpPr>
          <p:spPr bwMode="auto">
            <a:xfrm>
              <a:off x="4176" y="26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61"/>
            <p:cNvSpPr>
              <a:spLocks noChangeShapeType="1"/>
            </p:cNvSpPr>
            <p:nvPr/>
          </p:nvSpPr>
          <p:spPr bwMode="auto">
            <a:xfrm>
              <a:off x="4176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>
              <a:off x="4214" y="2468"/>
              <a:ext cx="4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write</a:t>
              </a:r>
            </a:p>
          </p:txBody>
        </p:sp>
      </p:grpSp>
      <p:grpSp>
        <p:nvGrpSpPr>
          <p:cNvPr id="100" name="Group 70"/>
          <p:cNvGrpSpPr>
            <a:grpSpLocks/>
          </p:cNvGrpSpPr>
          <p:nvPr/>
        </p:nvGrpSpPr>
        <p:grpSpPr bwMode="auto">
          <a:xfrm>
            <a:off x="266700" y="3886200"/>
            <a:ext cx="1423988" cy="1524000"/>
            <a:chOff x="0" y="2352"/>
            <a:chExt cx="897" cy="960"/>
          </a:xfrm>
        </p:grpSpPr>
        <p:grpSp>
          <p:nvGrpSpPr>
            <p:cNvPr id="101" name="Group 64"/>
            <p:cNvGrpSpPr>
              <a:grpSpLocks/>
            </p:cNvGrpSpPr>
            <p:nvPr/>
          </p:nvGrpSpPr>
          <p:grpSpPr bwMode="auto">
            <a:xfrm>
              <a:off x="144" y="2736"/>
              <a:ext cx="528" cy="576"/>
              <a:chOff x="144" y="2736"/>
              <a:chExt cx="528" cy="576"/>
            </a:xfrm>
          </p:grpSpPr>
          <p:sp>
            <p:nvSpPr>
              <p:cNvPr id="103" name="Rectangle 9"/>
              <p:cNvSpPr>
                <a:spLocks noChangeArrowheads="1"/>
              </p:cNvSpPr>
              <p:nvPr/>
            </p:nvSpPr>
            <p:spPr bwMode="auto">
              <a:xfrm>
                <a:off x="144" y="2736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Split 0</a:t>
                </a:r>
              </a:p>
            </p:txBody>
          </p:sp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144" y="2928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Split 1</a:t>
                </a: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44" y="3120"/>
                <a:ext cx="528" cy="192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prstClr val="black"/>
                    </a:solidFill>
                  </a:rPr>
                  <a:t>Split 2</a:t>
                </a:r>
              </a:p>
            </p:txBody>
          </p:sp>
        </p:grpSp>
        <p:sp>
          <p:nvSpPr>
            <p:cNvPr id="102" name="Text Box 69"/>
            <p:cNvSpPr txBox="1">
              <a:spLocks noChangeArrowheads="1"/>
            </p:cNvSpPr>
            <p:nvPr/>
          </p:nvSpPr>
          <p:spPr bwMode="auto">
            <a:xfrm>
              <a:off x="0" y="2352"/>
              <a:ext cx="8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Input Data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0700" y="3212703"/>
            <a:ext cx="67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BB59">
                    <a:lumMod val="75000"/>
                  </a:srgbClr>
                </a:solidFill>
              </a:rPr>
              <a:t>Map</a:t>
            </a:r>
            <a:endParaRPr lang="en-US" b="1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38902" y="3180437"/>
            <a:ext cx="89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Reduce</a:t>
            </a:r>
            <a:endParaRPr lang="en-US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98" y="2325469"/>
            <a:ext cx="311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Mapper: read input data, emit key/value pairs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4869" y="222867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Reducer: accept a key and all the values belongs to that key, emits final output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3962400" y="1981200"/>
            <a:ext cx="1447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User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29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Introduced </a:t>
            </a:r>
            <a:r>
              <a:rPr lang="en-US" sz="2000" smtClean="0">
                <a:solidFill>
                  <a:prstClr val="black"/>
                </a:solidFill>
              </a:rPr>
              <a:t>by Google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Hadoop is an open source MapReduce framework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294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5" grpId="0" animBg="1"/>
      <p:bldP spid="6" grpId="0"/>
      <p:bldP spid="107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MapReduce(Twister)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Iterative applications: K-means, EM</a:t>
            </a:r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dirty="0" smtClean="0"/>
              <a:t>extension to </a:t>
            </a:r>
            <a:r>
              <a:rPr lang="en-US" sz="2000" dirty="0" smtClean="0"/>
              <a:t>MapReduce</a:t>
            </a:r>
            <a:endParaRPr lang="en-US" sz="2000" dirty="0" smtClean="0"/>
          </a:p>
          <a:p>
            <a:r>
              <a:rPr lang="en-US" sz="2000" dirty="0" smtClean="0"/>
              <a:t>Long-running </a:t>
            </a:r>
            <a:r>
              <a:rPr lang="en-US" sz="2000" dirty="0" err="1" smtClean="0"/>
              <a:t>mappers</a:t>
            </a:r>
            <a:r>
              <a:rPr lang="en-US" sz="2000" dirty="0" smtClean="0"/>
              <a:t> and </a:t>
            </a:r>
            <a:br>
              <a:rPr lang="en-US" sz="2000" dirty="0" smtClean="0"/>
            </a:br>
            <a:r>
              <a:rPr lang="en-US" sz="2000" dirty="0" smtClean="0"/>
              <a:t>reducers.</a:t>
            </a:r>
          </a:p>
          <a:p>
            <a:r>
              <a:rPr lang="en-US" sz="2000" dirty="0" smtClean="0"/>
              <a:t>Use data streaming instead of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file I/O</a:t>
            </a:r>
          </a:p>
          <a:p>
            <a:r>
              <a:rPr lang="en-US" sz="2000" dirty="0" smtClean="0"/>
              <a:t>Keep static data in memory </a:t>
            </a:r>
            <a:endParaRPr lang="en-US" sz="2000" dirty="0" smtClean="0"/>
          </a:p>
          <a:p>
            <a:r>
              <a:rPr lang="en-US" sz="2000" dirty="0" smtClean="0"/>
              <a:t>Use </a:t>
            </a:r>
            <a:r>
              <a:rPr lang="en-US" sz="2000" dirty="0" smtClean="0"/>
              <a:t>broadcast to send out </a:t>
            </a:r>
          </a:p>
          <a:p>
            <a:pPr marL="0" indent="0">
              <a:buNone/>
            </a:pPr>
            <a:r>
              <a:rPr lang="en-US" sz="2000" dirty="0" smtClean="0"/>
              <a:t>      updated data to all mappers</a:t>
            </a:r>
          </a:p>
          <a:p>
            <a:r>
              <a:rPr lang="en-US" sz="2000" dirty="0" smtClean="0"/>
              <a:t>Use </a:t>
            </a:r>
            <a:r>
              <a:rPr lang="en-US" sz="2000" dirty="0" smtClean="0"/>
              <a:t>a pub/sub messaging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infrastructure</a:t>
            </a:r>
          </a:p>
          <a:p>
            <a:r>
              <a:rPr lang="en-US" sz="2000" dirty="0" smtClean="0"/>
              <a:t>Naturally support parallel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iterative applications efficiently</a:t>
            </a:r>
          </a:p>
        </p:txBody>
      </p:sp>
      <p:pic>
        <p:nvPicPr>
          <p:cNvPr id="1026" name="Picture 2" descr="http://www.iterativemapreduce.org/images/imr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07" y="1981200"/>
            <a:ext cx="4549791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25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Traditional Workflow </a:t>
            </a:r>
            <a:r>
              <a:rPr lang="en-US" dirty="0" smtClean="0"/>
              <a:t>Systems</a:t>
            </a:r>
            <a:endParaRPr lang="en-US" dirty="0" smtClean="0"/>
          </a:p>
          <a:p>
            <a:pPr lvl="1"/>
            <a:r>
              <a:rPr lang="en-US" dirty="0" smtClean="0"/>
              <a:t>Focused on dynamic resource allocation</a:t>
            </a:r>
          </a:p>
          <a:p>
            <a:pPr lvl="1"/>
            <a:r>
              <a:rPr lang="en-US" dirty="0" smtClean="0"/>
              <a:t>Pegasus, </a:t>
            </a:r>
            <a:r>
              <a:rPr lang="en-US" dirty="0" err="1" smtClean="0"/>
              <a:t>Kepler</a:t>
            </a:r>
            <a:r>
              <a:rPr lang="en-US" dirty="0" smtClean="0"/>
              <a:t>, </a:t>
            </a:r>
            <a:r>
              <a:rPr lang="en-US" dirty="0" err="1" smtClean="0"/>
              <a:t>Taverna</a:t>
            </a:r>
            <a:endParaRPr lang="en-US" dirty="0" smtClean="0"/>
          </a:p>
          <a:p>
            <a:r>
              <a:rPr lang="en-US" dirty="0" smtClean="0"/>
              <a:t>MapReduce Workflow Systems</a:t>
            </a:r>
          </a:p>
          <a:p>
            <a:pPr lvl="1"/>
            <a:r>
              <a:rPr lang="en-US" dirty="0" err="1" smtClean="0"/>
              <a:t>Oozie</a:t>
            </a:r>
            <a:endParaRPr lang="en-US" dirty="0" smtClean="0"/>
          </a:p>
          <a:p>
            <a:pPr lvl="2"/>
            <a:r>
              <a:rPr lang="en-US" dirty="0" smtClean="0"/>
              <a:t>Apache Project</a:t>
            </a:r>
          </a:p>
          <a:p>
            <a:pPr lvl="2"/>
            <a:r>
              <a:rPr lang="en-US" dirty="0" smtClean="0"/>
              <a:t>Use XML </a:t>
            </a:r>
            <a:r>
              <a:rPr lang="en-US" dirty="0" smtClean="0"/>
              <a:t>to describe workflows</a:t>
            </a:r>
            <a:endParaRPr lang="en-US" dirty="0" smtClean="0"/>
          </a:p>
          <a:p>
            <a:pPr lvl="1"/>
            <a:r>
              <a:rPr lang="en-US" dirty="0" smtClean="0"/>
              <a:t>MRGIS</a:t>
            </a:r>
          </a:p>
          <a:p>
            <a:pPr lvl="2"/>
            <a:r>
              <a:rPr lang="en-US" dirty="0" smtClean="0"/>
              <a:t>Focus on GIS applications</a:t>
            </a:r>
          </a:p>
          <a:p>
            <a:pPr lvl="1"/>
            <a:r>
              <a:rPr lang="en-US" dirty="0" err="1" smtClean="0"/>
              <a:t>CloudWF</a:t>
            </a:r>
            <a:endParaRPr lang="en-US" dirty="0" smtClean="0"/>
          </a:p>
          <a:p>
            <a:pPr lvl="2"/>
            <a:r>
              <a:rPr lang="en-US" dirty="0" smtClean="0"/>
              <a:t>Optimized for usage in Cloud</a:t>
            </a:r>
          </a:p>
          <a:p>
            <a:pPr lvl="1"/>
            <a:r>
              <a:rPr lang="en-US" dirty="0" smtClean="0"/>
              <a:t>All based </a:t>
            </a:r>
            <a:r>
              <a:rPr lang="en-US" dirty="0"/>
              <a:t>on </a:t>
            </a:r>
            <a:r>
              <a:rPr lang="en-US" dirty="0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3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Hybrid?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MapReduce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Lack of the support of parallel iterative 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overhead on iterative application execution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Strong fault tolerance support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File system support</a:t>
            </a:r>
          </a:p>
          <a:p>
            <a:r>
              <a:rPr lang="en-US" dirty="0" smtClean="0"/>
              <a:t>Iterative MapReduce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file system support,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data are saved in local disk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NFS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Weak fault tolerance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Efficient iterative application execution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79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HyMR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67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Concrete model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dirty="0" smtClean="0"/>
              <a:t>PBS/TORQUE </a:t>
            </a:r>
            <a:r>
              <a:rPr lang="en-US" sz="2000" dirty="0" smtClean="0"/>
              <a:t>for resource allocation</a:t>
            </a:r>
          </a:p>
          <a:p>
            <a:pPr lvl="1"/>
            <a:r>
              <a:rPr lang="en-US" sz="2000" dirty="0" smtClean="0"/>
              <a:t>Focused on efficient workflow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execution after resource is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allocated</a:t>
            </a:r>
          </a:p>
          <a:p>
            <a:r>
              <a:rPr lang="en-US" dirty="0" smtClean="0"/>
              <a:t>User Interface</a:t>
            </a:r>
          </a:p>
          <a:p>
            <a:pPr lvl="1"/>
            <a:r>
              <a:rPr lang="en-US" sz="2000" dirty="0" smtClean="0"/>
              <a:t>WF definition in Script/XML</a:t>
            </a:r>
          </a:p>
          <a:p>
            <a:r>
              <a:rPr lang="en-US" dirty="0" smtClean="0"/>
              <a:t>Instance Controller</a:t>
            </a:r>
          </a:p>
          <a:p>
            <a:pPr lvl="1"/>
            <a:r>
              <a:rPr lang="en-US" sz="2000" dirty="0" smtClean="0"/>
              <a:t>WF model: DAG</a:t>
            </a:r>
          </a:p>
          <a:p>
            <a:pPr lvl="1"/>
            <a:r>
              <a:rPr lang="en-US" sz="2000" dirty="0" smtClean="0"/>
              <a:t>Manage workflow execution</a:t>
            </a:r>
          </a:p>
          <a:p>
            <a:pPr lvl="1"/>
            <a:r>
              <a:rPr lang="en-US" sz="2000" dirty="0" smtClean="0"/>
              <a:t>Job status checker</a:t>
            </a:r>
          </a:p>
          <a:p>
            <a:pPr lvl="1"/>
            <a:r>
              <a:rPr lang="en-US" sz="2000" dirty="0" smtClean="0"/>
              <a:t>Status updates in XML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612009" cy="38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35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and Runtime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Job Controller</a:t>
            </a:r>
            <a:endParaRPr lang="en-US" dirty="0" smtClean="0"/>
          </a:p>
          <a:p>
            <a:pPr lvl="1"/>
            <a:r>
              <a:rPr lang="en-US" dirty="0" smtClean="0"/>
              <a:t>Manage job execution</a:t>
            </a:r>
          </a:p>
          <a:p>
            <a:pPr lvl="1"/>
            <a:r>
              <a:rPr lang="en-US" b="1" dirty="0" smtClean="0"/>
              <a:t>Single Node Job</a:t>
            </a:r>
            <a:r>
              <a:rPr lang="en-US" dirty="0" smtClean="0"/>
              <a:t>: File Distributor, File Partitioner</a:t>
            </a:r>
          </a:p>
          <a:p>
            <a:pPr lvl="1"/>
            <a:r>
              <a:rPr lang="en-US" b="1" dirty="0" smtClean="0"/>
              <a:t>Multi-Node Job</a:t>
            </a:r>
            <a:r>
              <a:rPr lang="en-US" dirty="0" smtClean="0"/>
              <a:t>: MapReduce Job, Iterative MapReduce Job</a:t>
            </a:r>
          </a:p>
          <a:p>
            <a:pPr lvl="1"/>
            <a:r>
              <a:rPr lang="en-US" b="1" dirty="0" smtClean="0"/>
              <a:t>Twister Fault Checker</a:t>
            </a:r>
            <a:r>
              <a:rPr lang="en-US" dirty="0" smtClean="0"/>
              <a:t>: </a:t>
            </a:r>
            <a:r>
              <a:rPr lang="en-US" dirty="0"/>
              <a:t>Detect faults and </a:t>
            </a:r>
            <a:r>
              <a:rPr lang="en-US" dirty="0" smtClean="0"/>
              <a:t>notify Instance Controller</a:t>
            </a:r>
          </a:p>
          <a:p>
            <a:r>
              <a:rPr lang="en-US" b="1" dirty="0" smtClean="0"/>
              <a:t>Runtime Controller</a:t>
            </a:r>
            <a:endParaRPr lang="en-US" dirty="0"/>
          </a:p>
          <a:p>
            <a:pPr lvl="1"/>
            <a:r>
              <a:rPr lang="en-US" b="1" dirty="0" smtClean="0"/>
              <a:t>Runtime Configuration</a:t>
            </a:r>
            <a:r>
              <a:rPr lang="en-US" dirty="0" smtClean="0"/>
              <a:t>: save the user from complicate Hadoop and Twister configuration and start the runtime automatically</a:t>
            </a:r>
          </a:p>
          <a:p>
            <a:pPr lvl="1"/>
            <a:r>
              <a:rPr lang="en-US" b="1" dirty="0" smtClean="0"/>
              <a:t>Persistent Runtime</a:t>
            </a:r>
            <a:r>
              <a:rPr lang="en-US" dirty="0" smtClean="0"/>
              <a:t>: reduce time cost of restarting runtimes once a job is finished</a:t>
            </a:r>
          </a:p>
          <a:p>
            <a:pPr lvl="1"/>
            <a:r>
              <a:rPr lang="en-US" dirty="0" smtClean="0"/>
              <a:t>Support Hadoop and Twister</a:t>
            </a:r>
          </a:p>
        </p:txBody>
      </p:sp>
    </p:spTree>
    <p:extLst>
      <p:ext uri="{BB962C8B-B14F-4D97-AF65-F5344CB8AC3E}">
        <p14:creationId xmlns="" xmlns:p14="http://schemas.microsoft.com/office/powerpoint/2010/main" val="3613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System Support in 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HDFS </a:t>
            </a:r>
            <a:r>
              <a:rPr lang="en-US" dirty="0"/>
              <a:t>support for </a:t>
            </a:r>
            <a:r>
              <a:rPr lang="en-US" dirty="0" smtClean="0"/>
              <a:t>Twister</a:t>
            </a:r>
          </a:p>
          <a:p>
            <a:pPr lvl="1"/>
            <a:r>
              <a:rPr lang="en-US" sz="2000" dirty="0" smtClean="0"/>
              <a:t>Before: explicit data staging phase</a:t>
            </a:r>
          </a:p>
          <a:p>
            <a:pPr lvl="1"/>
            <a:r>
              <a:rPr lang="en-US" sz="2000" dirty="0" smtClean="0"/>
              <a:t>After: implicit data staging as same as Hadoop</a:t>
            </a:r>
            <a:endParaRPr lang="en-U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33239386"/>
              </p:ext>
            </p:extLst>
          </p:nvPr>
        </p:nvGraphicFramePr>
        <p:xfrm>
          <a:off x="934453" y="3048000"/>
          <a:ext cx="7218947" cy="3429000"/>
        </p:xfrm>
        <a:graphic>
          <a:graphicData uri="http://schemas.openxmlformats.org/presentationml/2006/ole">
            <p:oleObj spid="_x0000_s2068" name="Visio" r:id="rId4" imgW="5568196" imgH="2653560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034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5.7|16.6|2.5|13.9|7.1|11.1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1496</Words>
  <Application>Microsoft Office PowerPoint</Application>
  <PresentationFormat>On-screen Show (4:3)</PresentationFormat>
  <Paragraphs>401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Visio</vt:lpstr>
      <vt:lpstr>Hybrid MapReduce Workflow</vt:lpstr>
      <vt:lpstr>Outline</vt:lpstr>
      <vt:lpstr>MapReduce</vt:lpstr>
      <vt:lpstr>Iterative MapReduce(Twister)</vt:lpstr>
      <vt:lpstr>Workflow Systems</vt:lpstr>
      <vt:lpstr>Why Hybrid?</vt:lpstr>
      <vt:lpstr>HyMR Architecture</vt:lpstr>
      <vt:lpstr>Job and Runtime Controller</vt:lpstr>
      <vt:lpstr>File System Support in Twister</vt:lpstr>
      <vt:lpstr>A Bioinfo Data Visualization Pipeline</vt:lpstr>
      <vt:lpstr>Twister-Pipeline</vt:lpstr>
      <vt:lpstr>Hybrid-Pipeline</vt:lpstr>
      <vt:lpstr>Pairwise Sequence Alignment</vt:lpstr>
      <vt:lpstr>Multidimensional Scaling (MDS)</vt:lpstr>
      <vt:lpstr>MDS Interpolation</vt:lpstr>
      <vt:lpstr>Experiment Setup</vt:lpstr>
      <vt:lpstr>Performance Comparison</vt:lpstr>
      <vt:lpstr>Detail Time Analysis</vt:lpstr>
      <vt:lpstr>Scale-up Test</vt:lpstr>
      <vt:lpstr>Fault Tolerance Test</vt:lpstr>
      <vt:lpstr>Conclusions</vt:lpstr>
      <vt:lpstr>Questions?</vt:lpstr>
      <vt:lpstr>Supplement</vt:lpstr>
      <vt:lpstr>Other iterative MapReduce runtimes</vt:lpstr>
      <vt:lpstr>Different Runtimes Comparison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MapReduce Workflow</dc:title>
  <dc:creator>Ryan</dc:creator>
  <cp:lastModifiedBy>Zhenhua Guo</cp:lastModifiedBy>
  <cp:revision>121</cp:revision>
  <dcterms:created xsi:type="dcterms:W3CDTF">2006-08-16T00:00:00Z</dcterms:created>
  <dcterms:modified xsi:type="dcterms:W3CDTF">2012-06-18T09:48:04Z</dcterms:modified>
</cp:coreProperties>
</file>