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 id="2147483723" r:id="rId4"/>
    <p:sldMasterId id="2147483738" r:id="rId5"/>
  </p:sldMasterIdLst>
  <p:notesMasterIdLst>
    <p:notesMasterId r:id="rId41"/>
  </p:notesMasterIdLst>
  <p:sldIdLst>
    <p:sldId id="424" r:id="rId6"/>
    <p:sldId id="420" r:id="rId7"/>
    <p:sldId id="404" r:id="rId8"/>
    <p:sldId id="451" r:id="rId9"/>
    <p:sldId id="452" r:id="rId10"/>
    <p:sldId id="453" r:id="rId11"/>
    <p:sldId id="473" r:id="rId12"/>
    <p:sldId id="454" r:id="rId13"/>
    <p:sldId id="455" r:id="rId14"/>
    <p:sldId id="456" r:id="rId15"/>
    <p:sldId id="300" r:id="rId16"/>
    <p:sldId id="471" r:id="rId17"/>
    <p:sldId id="472" r:id="rId18"/>
    <p:sldId id="275" r:id="rId19"/>
    <p:sldId id="299" r:id="rId20"/>
    <p:sldId id="316" r:id="rId21"/>
    <p:sldId id="319" r:id="rId22"/>
    <p:sldId id="325" r:id="rId23"/>
    <p:sldId id="324" r:id="rId24"/>
    <p:sldId id="457" r:id="rId25"/>
    <p:sldId id="459" r:id="rId26"/>
    <p:sldId id="458" r:id="rId27"/>
    <p:sldId id="430" r:id="rId28"/>
    <p:sldId id="431" r:id="rId29"/>
    <p:sldId id="460" r:id="rId30"/>
    <p:sldId id="461" r:id="rId31"/>
    <p:sldId id="462" r:id="rId32"/>
    <p:sldId id="463" r:id="rId33"/>
    <p:sldId id="469" r:id="rId34"/>
    <p:sldId id="464" r:id="rId35"/>
    <p:sldId id="465" r:id="rId36"/>
    <p:sldId id="470" r:id="rId37"/>
    <p:sldId id="466" r:id="rId38"/>
    <p:sldId id="467" r:id="rId39"/>
    <p:sldId id="4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6" autoAdjust="0"/>
    <p:restoredTop sz="89277" autoAdjust="0"/>
  </p:normalViewPr>
  <p:slideViewPr>
    <p:cSldViewPr>
      <p:cViewPr varScale="1">
        <p:scale>
          <a:sx n="83" d="100"/>
          <a:sy n="83" d="100"/>
        </p:scale>
        <p:origin x="-6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8510.4749999997202</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113681536"/>
        <c:axId val="113683072"/>
      </c:barChart>
      <c:catAx>
        <c:axId val="113681536"/>
        <c:scaling>
          <c:orientation val="minMax"/>
        </c:scaling>
        <c:axPos val="b"/>
        <c:numFmt formatCode="0" sourceLinked="1"/>
        <c:tickLblPos val="nextTo"/>
        <c:txPr>
          <a:bodyPr/>
          <a:lstStyle/>
          <a:p>
            <a:pPr>
              <a:defRPr sz="1200"/>
            </a:pPr>
            <a:endParaRPr lang="en-US"/>
          </a:p>
        </c:txPr>
        <c:crossAx val="113683072"/>
        <c:crosses val="autoZero"/>
        <c:auto val="1"/>
        <c:lblAlgn val="ctr"/>
        <c:lblOffset val="100"/>
      </c:catAx>
      <c:valAx>
        <c:axId val="113683072"/>
        <c:scaling>
          <c:orientation val="minMax"/>
        </c:scaling>
        <c:axPos val="l"/>
        <c:majorGridlines/>
        <c:numFmt formatCode="0" sourceLinked="1"/>
        <c:tickLblPos val="nextTo"/>
        <c:txPr>
          <a:bodyPr/>
          <a:lstStyle/>
          <a:p>
            <a:pPr>
              <a:defRPr sz="1200"/>
            </a:pPr>
            <a:endParaRPr lang="en-US"/>
          </a:p>
        </c:txPr>
        <c:crossAx val="113681536"/>
        <c:crosses val="autoZero"/>
        <c:crossBetween val="between"/>
      </c:valAx>
    </c:plotArea>
    <c:legend>
      <c:legendPos val="r"/>
      <c:layout>
        <c:manualLayout>
          <c:xMode val="edge"/>
          <c:yMode val="edge"/>
          <c:x val="0.19739632545931846"/>
          <c:y val="6.368427736855474E-2"/>
          <c:w val="0.32490354330709342"/>
          <c:h val="0.19694564389129229"/>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5076"/>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0.26020281035906018</c:v>
                </c:pt>
                <c:pt idx="1">
                  <c:v>0.19666569328339961</c:v>
                </c:pt>
                <c:pt idx="2">
                  <c:v>0.16730746351220718</c:v>
                </c:pt>
                <c:pt idx="3">
                  <c:v>0.17009335031696737</c:v>
                </c:pt>
                <c:pt idx="4">
                  <c:v>0.15329492392700494</c:v>
                </c:pt>
              </c:numCache>
            </c:numRef>
          </c:val>
        </c:ser>
        <c:gapWidth val="295"/>
        <c:overlap val="-25"/>
        <c:axId val="115857664"/>
        <c:axId val="115856128"/>
      </c:barChart>
      <c:valAx>
        <c:axId val="115856128"/>
        <c:scaling>
          <c:orientation val="minMax"/>
          <c:max val="0.30000000000000032"/>
        </c:scaling>
        <c:axPos val="r"/>
        <c:majorGridlines/>
        <c:numFmt formatCode="0%" sourceLinked="0"/>
        <c:majorTickMark val="none"/>
        <c:tickLblPos val="nextTo"/>
        <c:crossAx val="115857664"/>
        <c:crosses val="max"/>
        <c:crossBetween val="between"/>
      </c:valAx>
      <c:catAx>
        <c:axId val="115857664"/>
        <c:scaling>
          <c:orientation val="minMax"/>
        </c:scaling>
        <c:axPos val="b"/>
        <c:title>
          <c:tx>
            <c:rich>
              <a:bodyPr/>
              <a:lstStyle/>
              <a:p>
                <a:pPr>
                  <a:defRPr sz="1800"/>
                </a:pPr>
                <a:r>
                  <a:rPr lang="en-US" sz="1800"/>
                  <a:t>No. of Sequences</a:t>
                </a:r>
              </a:p>
            </c:rich>
          </c:tx>
          <c:layout>
            <c:manualLayout>
              <c:xMode val="edge"/>
              <c:yMode val="edge"/>
              <c:x val="0.34166144185247882"/>
              <c:y val="0.77846406155838299"/>
            </c:manualLayout>
          </c:layout>
        </c:title>
        <c:numFmt formatCode="General" sourceLinked="1"/>
        <c:majorTickMark val="none"/>
        <c:tickLblPos val="nextTo"/>
        <c:crossAx val="115856128"/>
        <c:crosses val="autoZero"/>
        <c:auto val="1"/>
        <c:lblAlgn val="ctr"/>
        <c:lblOffset val="100"/>
      </c:catAx>
    </c:plotArea>
    <c:legend>
      <c:legendPos val="b"/>
      <c:layout>
        <c:manualLayout>
          <c:xMode val="edge"/>
          <c:yMode val="edge"/>
          <c:x val="2.9421051340545037E-2"/>
          <c:y val="0.82562430395380626"/>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9082"/>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1.1763100888888975</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116005888"/>
        <c:axId val="116003968"/>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115983872"/>
        <c:axId val="115985408"/>
      </c:lineChart>
      <c:catAx>
        <c:axId val="115983872"/>
        <c:scaling>
          <c:orientation val="minMax"/>
        </c:scaling>
        <c:axPos val="b"/>
        <c:numFmt formatCode="@" sourceLinked="1"/>
        <c:tickLblPos val="nextTo"/>
        <c:txPr>
          <a:bodyPr rot="-2700000"/>
          <a:lstStyle/>
          <a:p>
            <a:pPr>
              <a:defRPr/>
            </a:pPr>
            <a:endParaRPr lang="en-US"/>
          </a:p>
        </c:txPr>
        <c:crossAx val="115985408"/>
        <c:crosses val="autoZero"/>
        <c:auto val="1"/>
        <c:lblAlgn val="ctr"/>
        <c:lblOffset val="100"/>
      </c:catAx>
      <c:valAx>
        <c:axId val="115985408"/>
        <c:scaling>
          <c:orientation val="minMax"/>
          <c:max val="2400"/>
          <c:min val="0"/>
        </c:scaling>
        <c:axPos val="l"/>
        <c:title>
          <c:tx>
            <c:rich>
              <a:bodyPr rot="-5400000" vert="horz"/>
              <a:lstStyle/>
              <a:p>
                <a:pPr>
                  <a:defRPr/>
                </a:pPr>
                <a:r>
                  <a:rPr lang="en-US"/>
                  <a:t>Compute Time (s)</a:t>
                </a:r>
              </a:p>
            </c:rich>
          </c:tx>
          <c:layout/>
        </c:title>
        <c:numFmt formatCode="General" sourceLinked="1"/>
        <c:tickLblPos val="nextTo"/>
        <c:crossAx val="115983872"/>
        <c:crosses val="autoZero"/>
        <c:crossBetween val="between"/>
      </c:valAx>
      <c:valAx>
        <c:axId val="116003968"/>
        <c:scaling>
          <c:orientation val="minMax"/>
        </c:scaling>
        <c:axPos val="r"/>
        <c:title>
          <c:tx>
            <c:rich>
              <a:bodyPr rot="-5400000" vert="horz"/>
              <a:lstStyle/>
              <a:p>
                <a:pPr>
                  <a:defRPr/>
                </a:pPr>
                <a:r>
                  <a:rPr lang="en-US"/>
                  <a:t>Cost ($)</a:t>
                </a:r>
              </a:p>
            </c:rich>
          </c:tx>
          <c:layout/>
        </c:title>
        <c:numFmt formatCode="#,##0.00" sourceLinked="1"/>
        <c:tickLblPos val="nextTo"/>
        <c:crossAx val="116005888"/>
        <c:crosses val="max"/>
        <c:crossBetween val="between"/>
      </c:valAx>
      <c:catAx>
        <c:axId val="116005888"/>
        <c:scaling>
          <c:orientation val="minMax"/>
        </c:scaling>
        <c:delete val="1"/>
        <c:axPos val="b"/>
        <c:tickLblPos val="none"/>
        <c:crossAx val="116003968"/>
        <c:crosses val="autoZero"/>
        <c:auto val="1"/>
        <c:lblAlgn val="ctr"/>
        <c:lblOffset val="100"/>
      </c:catAx>
    </c:plotArea>
    <c:legend>
      <c:legendPos val="r"/>
      <c:layout>
        <c:manualLayout>
          <c:xMode val="edge"/>
          <c:yMode val="edge"/>
          <c:x val="0.13662590705573568"/>
          <c:y val="1.8314733410303981E-2"/>
          <c:w val="0.61786289949050865"/>
          <c:h val="0.18684020942953444"/>
        </c:manualLayout>
      </c:layout>
    </c:legend>
    <c:plotVisOnly val="1"/>
    <c:dispBlanksAs val="gap"/>
  </c:chart>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'Cap3'!$G$43</c:f>
              <c:strCache>
                <c:ptCount val="1"/>
                <c:pt idx="0">
                  <c:v>Azure MapReduce</c:v>
                </c:pt>
              </c:strCache>
            </c:strRef>
          </c:tx>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3.9166463999999861</c:v>
                </c:pt>
                <c:pt idx="1">
                  <c:v>5.8735072000000006</c:v>
                </c:pt>
                <c:pt idx="2">
                  <c:v>7.7306624000000248</c:v>
                </c:pt>
                <c:pt idx="3">
                  <c:v>9.8383786666666619</c:v>
                </c:pt>
                <c:pt idx="4">
                  <c:v>11.568659200000004</c:v>
                </c:pt>
              </c:numCache>
            </c:numRef>
          </c:val>
        </c:ser>
        <c:ser>
          <c:idx val="1"/>
          <c:order val="1"/>
          <c:tx>
            <c:strRef>
              <c:f>'Cap3'!$H$43</c:f>
              <c:strCache>
                <c:ptCount val="1"/>
                <c:pt idx="0">
                  <c:v>Amazon EMR</c:v>
                </c:pt>
              </c:strCache>
            </c:strRef>
          </c:tx>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5.8048154666666418</c:v>
                </c:pt>
                <c:pt idx="1">
                  <c:v>8.5323000000000011</c:v>
                </c:pt>
                <c:pt idx="2">
                  <c:v>11.317975533333335</c:v>
                </c:pt>
                <c:pt idx="3">
                  <c:v>14.10687728888889</c:v>
                </c:pt>
                <c:pt idx="4">
                  <c:v>16.87457154444451</c:v>
                </c:pt>
              </c:numCache>
            </c:numRef>
          </c:val>
        </c:ser>
        <c:axId val="116060160"/>
        <c:axId val="116062080"/>
      </c:barChart>
      <c:catAx>
        <c:axId val="116060160"/>
        <c:scaling>
          <c:orientation val="minMax"/>
        </c:scaling>
        <c:axPos val="b"/>
        <c:title>
          <c:tx>
            <c:rich>
              <a:bodyPr/>
              <a:lstStyle/>
              <a:p>
                <a:pPr>
                  <a:defRPr/>
                </a:pPr>
                <a:r>
                  <a:rPr lang="en-US"/>
                  <a:t>Num. Cores * Num. Files</a:t>
                </a:r>
              </a:p>
            </c:rich>
          </c:tx>
          <c:layout/>
        </c:title>
        <c:tickLblPos val="nextTo"/>
        <c:crossAx val="116062080"/>
        <c:crosses val="autoZero"/>
        <c:auto val="1"/>
        <c:lblAlgn val="ctr"/>
        <c:lblOffset val="100"/>
      </c:catAx>
      <c:valAx>
        <c:axId val="116062080"/>
        <c:scaling>
          <c:orientation val="minMax"/>
        </c:scaling>
        <c:axPos val="l"/>
        <c:majorGridlines/>
        <c:title>
          <c:tx>
            <c:rich>
              <a:bodyPr rot="-5400000" vert="horz"/>
              <a:lstStyle/>
              <a:p>
                <a:pPr>
                  <a:defRPr/>
                </a:pPr>
                <a:r>
                  <a:rPr lang="en-US"/>
                  <a:t>Cost ($)</a:t>
                </a:r>
              </a:p>
            </c:rich>
          </c:tx>
          <c:layout/>
        </c:title>
        <c:numFmt formatCode="General" sourceLinked="1"/>
        <c:tickLblPos val="nextTo"/>
        <c:crossAx val="116060160"/>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SWG!$F$54</c:f>
              <c:strCache>
                <c:ptCount val="1"/>
                <c:pt idx="0">
                  <c:v>AzureMR</c:v>
                </c:pt>
              </c:strCache>
            </c:strRef>
          </c:tx>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21.677914666666748</c:v>
                </c:pt>
                <c:pt idx="4">
                  <c:v>24.525401599999931</c:v>
                </c:pt>
              </c:numCache>
            </c:numRef>
          </c:val>
        </c:ser>
        <c:ser>
          <c:idx val="2"/>
          <c:order val="1"/>
          <c:tx>
            <c:strRef>
              <c:f>SWG!$H$54</c:f>
              <c:strCache>
                <c:ptCount val="1"/>
                <c:pt idx="0">
                  <c:v>Amazon EMR</c:v>
                </c:pt>
              </c:strCache>
            </c:strRef>
          </c:tx>
          <c:spPr>
            <a:solidFill>
              <a:schemeClr val="accent2">
                <a:lumMod val="75000"/>
              </a:schemeClr>
            </a:solidFill>
          </c:spPr>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16.887888966666743</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12.626556388888925</c:v>
                </c:pt>
                <c:pt idx="2">
                  <c:v>16.203263266666667</c:v>
                </c:pt>
                <c:pt idx="3">
                  <c:v>20.051559311111117</c:v>
                </c:pt>
                <c:pt idx="4">
                  <c:v>23.875742177777656</c:v>
                </c:pt>
              </c:numCache>
            </c:numRef>
          </c:val>
        </c:ser>
        <c:axId val="116108672"/>
        <c:axId val="116119040"/>
      </c:barChart>
      <c:catAx>
        <c:axId val="116108672"/>
        <c:scaling>
          <c:orientation val="minMax"/>
        </c:scaling>
        <c:axPos val="b"/>
        <c:title>
          <c:tx>
            <c:rich>
              <a:bodyPr/>
              <a:lstStyle/>
              <a:p>
                <a:pPr>
                  <a:defRPr/>
                </a:pPr>
                <a:r>
                  <a:rPr lang="en-US"/>
                  <a:t>Num. Cores * Num. Blocks</a:t>
                </a:r>
              </a:p>
            </c:rich>
          </c:tx>
        </c:title>
        <c:tickLblPos val="nextTo"/>
        <c:crossAx val="116119040"/>
        <c:crosses val="autoZero"/>
        <c:auto val="1"/>
        <c:lblAlgn val="ctr"/>
        <c:lblOffset val="100"/>
      </c:catAx>
      <c:valAx>
        <c:axId val="116119040"/>
        <c:scaling>
          <c:orientation val="minMax"/>
        </c:scaling>
        <c:axPos val="l"/>
        <c:majorGridlines/>
        <c:title>
          <c:tx>
            <c:rich>
              <a:bodyPr rot="-5400000" vert="horz"/>
              <a:lstStyle/>
              <a:p>
                <a:pPr>
                  <a:defRPr/>
                </a:pPr>
                <a:r>
                  <a:rPr lang="en-US"/>
                  <a:t>Cost ($)</a:t>
                </a:r>
              </a:p>
            </c:rich>
          </c:tx>
        </c:title>
        <c:numFmt formatCode="General" sourceLinked="1"/>
        <c:tickLblPos val="nextTo"/>
        <c:crossAx val="116108672"/>
        <c:crosses val="autoZero"/>
        <c:crossBetween val="between"/>
      </c:valAx>
    </c:plotArea>
    <c:legend>
      <c:legendPos val="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14069397021045"/>
          <c:y val="4.4534776113274693E-2"/>
          <c:w val="0.76788902669491965"/>
          <c:h val="0.68185505737402963"/>
        </c:manualLayout>
      </c:layout>
      <c:lineChart>
        <c:grouping val="standard"/>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er>
        <c:ser>
          <c:idx val="2"/>
          <c:order val="1"/>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1085.9888739800615</c:v>
                </c:pt>
                <c:pt idx="1">
                  <c:v>1150.8362344728398</c:v>
                </c:pt>
                <c:pt idx="2">
                  <c:v>1099.559457281917</c:v>
                </c:pt>
                <c:pt idx="3">
                  <c:v>1113.935075186439</c:v>
                </c:pt>
                <c:pt idx="4">
                  <c:v>1128.2756306082531</c:v>
                </c:pt>
                <c:pt idx="5">
                  <c:v>1110.1371070610251</c:v>
                </c:pt>
                <c:pt idx="6">
                  <c:v>1120.9700117141451</c:v>
                </c:pt>
                <c:pt idx="7">
                  <c:v>1146.3496391873243</c:v>
                </c:pt>
                <c:pt idx="8">
                  <c:v>1127.502152240025</c:v>
                </c:pt>
                <c:pt idx="9">
                  <c:v>1138.9507540892541</c:v>
                </c:pt>
                <c:pt idx="10">
                  <c:v>1151.4876954013016</c:v>
                </c:pt>
              </c:numCache>
            </c:numRef>
          </c:val>
        </c:ser>
        <c:marker val="1"/>
        <c:axId val="116148864"/>
        <c:axId val="116158848"/>
      </c:lineChart>
      <c:catAx>
        <c:axId val="116148864"/>
        <c:scaling>
          <c:orientation val="minMax"/>
        </c:scaling>
        <c:axPos val="b"/>
        <c:tickLblPos val="nextTo"/>
        <c:txPr>
          <a:bodyPr rot="3420000"/>
          <a:lstStyle/>
          <a:p>
            <a:pPr>
              <a:defRPr sz="1100"/>
            </a:pPr>
            <a:endParaRPr lang="en-US"/>
          </a:p>
        </c:txPr>
        <c:crossAx val="116158848"/>
        <c:crosses val="autoZero"/>
        <c:auto val="1"/>
        <c:lblAlgn val="ctr"/>
        <c:lblOffset val="100"/>
      </c:catAx>
      <c:valAx>
        <c:axId val="116158848"/>
        <c:scaling>
          <c:orientation val="minMax"/>
          <c:min val="1000"/>
        </c:scaling>
        <c:axPos val="l"/>
        <c:majorGridlines/>
        <c:title>
          <c:tx>
            <c:rich>
              <a:bodyPr rot="-5400000" vert="horz"/>
              <a:lstStyle/>
              <a:p>
                <a:pPr>
                  <a:defRPr/>
                </a:pPr>
                <a:r>
                  <a:rPr lang="en-US"/>
                  <a:t>Time (s)</a:t>
                </a:r>
              </a:p>
            </c:rich>
          </c:tx>
        </c:title>
        <c:numFmt formatCode="General" sourceLinked="1"/>
        <c:tickLblPos val="nextTo"/>
        <c:txPr>
          <a:bodyPr/>
          <a:lstStyle/>
          <a:p>
            <a:pPr>
              <a:defRPr sz="700"/>
            </a:pPr>
            <a:endParaRPr lang="en-US"/>
          </a:p>
        </c:txPr>
        <c:crossAx val="116148864"/>
        <c:crosses val="autoZero"/>
        <c:crossBetween val="midCat"/>
      </c:valAx>
    </c:plotArea>
    <c:legend>
      <c:legendPos val="r"/>
      <c:layout>
        <c:manualLayout>
          <c:xMode val="edge"/>
          <c:yMode val="edge"/>
          <c:x val="0.69771222622431905"/>
          <c:y val="0.42445563183037655"/>
          <c:w val="0.3010509345660709"/>
          <c:h val="0.2866907316254938"/>
        </c:manualLayout>
      </c:layout>
      <c:spPr>
        <a:solidFill>
          <a:schemeClr val="bg1"/>
        </a:solidFill>
      </c:spPr>
      <c:txPr>
        <a:bodyPr/>
        <a:lstStyle/>
        <a:p>
          <a:pPr>
            <a:defRPr sz="20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12/16/2010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13</a:t>
            </a:fld>
            <a:endParaRPr lang="en-US"/>
          </a:p>
        </p:txBody>
      </p:sp>
    </p:spTree>
    <p:extLst>
      <p:ext uri="{BB962C8B-B14F-4D97-AF65-F5344CB8AC3E}">
        <p14:creationId xmlns="" xmlns:p14="http://schemas.microsoft.com/office/powerpoint/2010/main" val="40753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noFill/>
        </p:spPr>
        <p:txBody>
          <a:bodyPr/>
          <a:lstStyle/>
          <a:p>
            <a:fld id="{107BDE9A-98C9-4ADD-90C4-B57520988E0A}" type="slidenum">
              <a:rPr lang="en-US">
                <a:solidFill>
                  <a:prstClr val="black"/>
                </a:solidFill>
              </a:rPr>
              <a:pPr/>
              <a:t>24</a:t>
            </a:fld>
            <a:endParaRPr lang="en-US">
              <a:solidFill>
                <a:prstClr val="black"/>
              </a:solidFill>
            </a:endParaRPr>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5"/>
          <p:cNvSpPr>
            <a:spLocks noGrp="1"/>
          </p:cNvSpPr>
          <p:nvPr userDrawn="1"/>
        </p:nvSpPr>
        <p:spPr bwMode="auto">
          <a:xfrm>
            <a:off x="152400" y="6381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E92F14E2-B73D-4FC2-BAB4-B32963CACE70}" type="slidenum">
              <a:rPr lang="en-US" smtClean="0"/>
              <a:pPr>
                <a:defRPr/>
              </a:pPr>
              <a:t>‹#›</a:t>
            </a:fld>
            <a:endParaRPr lang="en-US" dirty="0"/>
          </a:p>
        </p:txBody>
      </p:sp>
      <p:sp>
        <p:nvSpPr>
          <p:cNvPr id="2" name="Vertical Title 1"/>
          <p:cNvSpPr>
            <a:spLocks noGrp="1"/>
          </p:cNvSpPr>
          <p:nvPr>
            <p:ph type="title" orient="vert"/>
          </p:nvPr>
        </p:nvSpPr>
        <p:spPr>
          <a:xfrm>
            <a:off x="6705600" y="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glogo-side-by-side-blocks"/>
          <p:cNvPicPr>
            <a:picLocks noChangeAspect="1" noChangeArrowheads="1"/>
          </p:cNvPicPr>
          <p:nvPr/>
        </p:nvPicPr>
        <p:blipFill>
          <a:blip r:embed="rId13" cstate="print">
            <a:lum bright="14000" contrast="-20000"/>
          </a:blip>
          <a:srcRect/>
          <a:stretch>
            <a:fillRect/>
          </a:stretch>
        </p:blipFill>
        <p:spPr bwMode="auto">
          <a:xfrm>
            <a:off x="182563" y="269875"/>
            <a:ext cx="8778875" cy="52165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04800" y="10668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tglogo-small"/>
          <p:cNvPicPr>
            <a:picLocks noChangeAspect="1" noChangeArrowheads="1"/>
          </p:cNvPicPr>
          <p:nvPr/>
        </p:nvPicPr>
        <p:blipFill>
          <a:blip r:embed="rId14" cstate="print"/>
          <a:srcRect/>
          <a:stretch>
            <a:fillRect/>
          </a:stretch>
        </p:blipFill>
        <p:spPr bwMode="auto">
          <a:xfrm>
            <a:off x="8353425" y="6000750"/>
            <a:ext cx="714375" cy="781050"/>
          </a:xfrm>
          <a:prstGeom prst="rect">
            <a:avLst/>
          </a:prstGeom>
          <a:noFill/>
          <a:ln w="9525">
            <a:noFill/>
            <a:miter lim="800000"/>
            <a:headEnd/>
            <a:tailEnd/>
          </a:ln>
        </p:spPr>
      </p:pic>
      <p:pic>
        <p:nvPicPr>
          <p:cNvPr id="6" name="Picture 9" descr="nsf1.gif"/>
          <p:cNvPicPr>
            <a:picLocks noChangeAspect="1"/>
          </p:cNvPicPr>
          <p:nvPr userDrawn="1"/>
        </p:nvPicPr>
        <p:blipFill>
          <a:blip r:embed="rId15" cstate="print"/>
          <a:srcRect/>
          <a:stretch>
            <a:fillRect/>
          </a:stretch>
        </p:blipFill>
        <p:spPr bwMode="auto">
          <a:xfrm>
            <a:off x="76200" y="6015775"/>
            <a:ext cx="762000" cy="766025"/>
          </a:xfrm>
          <a:prstGeom prst="rect">
            <a:avLst/>
          </a:prstGeom>
          <a:noFill/>
          <a:ln w="9525">
            <a:noFill/>
            <a:miter lim="800000"/>
            <a:headEnd/>
            <a:tailEnd/>
          </a:ln>
        </p:spPr>
      </p:pic>
      <p:sp>
        <p:nvSpPr>
          <p:cNvPr id="7" name="Slide Number Placeholder 5"/>
          <p:cNvSpPr>
            <a:spLocks noGrp="1"/>
          </p:cNvSpPr>
          <p:nvPr userDrawn="1"/>
        </p:nvSpPr>
        <p:spPr bwMode="auto">
          <a:xfrm>
            <a:off x="762000" y="624840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0047CFB0-0413-428A-BDD0-5357FE696033}" type="slidenum">
              <a:rPr lang="en-US" sz="1050" smtClean="0"/>
              <a:pPr>
                <a:defRPr/>
              </a:pPr>
              <a:t>‹#›</a:t>
            </a:fld>
            <a:endParaRPr lang="en-US" sz="1050" dirty="0"/>
          </a:p>
        </p:txBody>
      </p:sp>
      <p:sp>
        <p:nvSpPr>
          <p:cNvPr id="9" name="Rectangle 8"/>
          <p:cNvSpPr/>
          <p:nvPr userDrawn="1"/>
        </p:nvSpPr>
        <p:spPr>
          <a:xfrm>
            <a:off x="2362200" y="6396335"/>
            <a:ext cx="4572000" cy="461665"/>
          </a:xfrm>
          <a:prstGeom prst="rect">
            <a:avLst/>
          </a:prstGeom>
        </p:spPr>
        <p:txBody>
          <a:bodyPr>
            <a:spAutoFit/>
          </a:bodyPr>
          <a:lstStyle/>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TeraGrid ‘10 </a:t>
            </a:r>
          </a:p>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August  2-5, 2010, Pittsburgh, PA</a:t>
            </a:r>
            <a:endParaRPr lang="en-US" sz="1200" i="1" dirty="0">
              <a:solidFill>
                <a:srgbClr val="6B6B6B"/>
              </a:solidFill>
              <a:latin typeface="Comic Sans MS" pitchFamily="66"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ctr" rtl="0" eaLnBrk="0" fontAlgn="base" hangingPunct="0">
        <a:lnSpc>
          <a:spcPct val="95000"/>
        </a:lnSpc>
        <a:spcBef>
          <a:spcPct val="0"/>
        </a:spcBef>
        <a:spcAft>
          <a:spcPct val="0"/>
        </a:spcAft>
        <a:defRPr sz="3200">
          <a:solidFill>
            <a:srgbClr val="53657A"/>
          </a:solidFill>
          <a:latin typeface="+mj-lt"/>
          <a:ea typeface="ＭＳ Ｐゴシック" pitchFamily="-97" charset="-128"/>
          <a:cs typeface="+mj-cs"/>
        </a:defRPr>
      </a:lvl1pPr>
      <a:lvl2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2pPr>
      <a:lvl3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3pPr>
      <a:lvl4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4pPr>
      <a:lvl5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5pPr>
      <a:lvl6pPr marL="457200" algn="ctr" rtl="0" fontAlgn="base">
        <a:lnSpc>
          <a:spcPct val="95000"/>
        </a:lnSpc>
        <a:spcBef>
          <a:spcPct val="0"/>
        </a:spcBef>
        <a:spcAft>
          <a:spcPct val="0"/>
        </a:spcAft>
        <a:defRPr sz="3200">
          <a:solidFill>
            <a:srgbClr val="53657A"/>
          </a:solidFill>
          <a:latin typeface="Verdana" pitchFamily="-97" charset="0"/>
        </a:defRPr>
      </a:lvl6pPr>
      <a:lvl7pPr marL="914400" algn="ctr" rtl="0" fontAlgn="base">
        <a:lnSpc>
          <a:spcPct val="95000"/>
        </a:lnSpc>
        <a:spcBef>
          <a:spcPct val="0"/>
        </a:spcBef>
        <a:spcAft>
          <a:spcPct val="0"/>
        </a:spcAft>
        <a:defRPr sz="3200">
          <a:solidFill>
            <a:srgbClr val="53657A"/>
          </a:solidFill>
          <a:latin typeface="Verdana" pitchFamily="-97" charset="0"/>
        </a:defRPr>
      </a:lvl7pPr>
      <a:lvl8pPr marL="1371600" algn="ctr" rtl="0" fontAlgn="base">
        <a:lnSpc>
          <a:spcPct val="95000"/>
        </a:lnSpc>
        <a:spcBef>
          <a:spcPct val="0"/>
        </a:spcBef>
        <a:spcAft>
          <a:spcPct val="0"/>
        </a:spcAft>
        <a:defRPr sz="3200">
          <a:solidFill>
            <a:srgbClr val="53657A"/>
          </a:solidFill>
          <a:latin typeface="Verdana" pitchFamily="-97" charset="0"/>
        </a:defRPr>
      </a:lvl8pPr>
      <a:lvl9pPr marL="1828800" algn="ctr" rtl="0" fontAlgn="base">
        <a:lnSpc>
          <a:spcPct val="95000"/>
        </a:lnSpc>
        <a:spcBef>
          <a:spcPct val="0"/>
        </a:spcBef>
        <a:spcAft>
          <a:spcPct val="0"/>
        </a:spcAft>
        <a:defRPr sz="3200">
          <a:solidFill>
            <a:srgbClr val="53657A"/>
          </a:solidFill>
          <a:latin typeface="Verdana" pitchFamily="-97" charset="0"/>
        </a:defRPr>
      </a:lvl9pPr>
    </p:titleStyle>
    <p:bodyStyle>
      <a:lvl1pPr marL="225425" indent="-225425" algn="l" rtl="0" eaLnBrk="0" fontAlgn="base" hangingPunct="0">
        <a:spcBef>
          <a:spcPct val="20000"/>
        </a:spcBef>
        <a:spcAft>
          <a:spcPct val="0"/>
        </a:spcAft>
        <a:buChar char="•"/>
        <a:defRPr sz="2800">
          <a:solidFill>
            <a:srgbClr val="A34751"/>
          </a:solidFill>
          <a:latin typeface="+mn-lt"/>
          <a:ea typeface="ＭＳ Ｐゴシック" pitchFamily="-97" charset="-128"/>
          <a:cs typeface="+mn-cs"/>
        </a:defRPr>
      </a:lvl1pPr>
      <a:lvl2pPr marL="568325" indent="-228600" algn="l" rtl="0" eaLnBrk="0" fontAlgn="base" hangingPunct="0">
        <a:spcBef>
          <a:spcPct val="20000"/>
        </a:spcBef>
        <a:spcAft>
          <a:spcPct val="0"/>
        </a:spcAft>
        <a:buChar char="–"/>
        <a:defRPr sz="2400">
          <a:solidFill>
            <a:srgbClr val="4D6962"/>
          </a:solidFill>
          <a:latin typeface="+mn-lt"/>
          <a:ea typeface="ＭＳ Ｐゴシック" pitchFamily="-97" charset="-128"/>
        </a:defRPr>
      </a:lvl2pPr>
      <a:lvl3pPr marL="792163" indent="-109538" algn="l" rtl="0" eaLnBrk="0" fontAlgn="base" hangingPunct="0">
        <a:spcBef>
          <a:spcPct val="20000"/>
        </a:spcBef>
        <a:spcAft>
          <a:spcPct val="0"/>
        </a:spcAft>
        <a:buChar char="•"/>
        <a:defRPr sz="2000">
          <a:solidFill>
            <a:schemeClr val="accent2"/>
          </a:solidFill>
          <a:latin typeface="+mn-lt"/>
          <a:ea typeface="ＭＳ Ｐゴシック" pitchFamily="-97" charset="-128"/>
        </a:defRPr>
      </a:lvl3pPr>
      <a:lvl4pPr marL="1019175" indent="-112713" algn="l" rtl="0" eaLnBrk="0" fontAlgn="base" hangingPunct="0">
        <a:spcBef>
          <a:spcPct val="20000"/>
        </a:spcBef>
        <a:spcAft>
          <a:spcPct val="0"/>
        </a:spcAft>
        <a:buChar char="–"/>
        <a:defRPr>
          <a:solidFill>
            <a:schemeClr val="tx1"/>
          </a:solidFill>
          <a:latin typeface="+mn-lt"/>
          <a:ea typeface="ＭＳ Ｐゴシック" pitchFamily="-97" charset="-128"/>
        </a:defRPr>
      </a:lvl4pPr>
      <a:lvl5pPr marL="1301750" indent="-168275" algn="l" rtl="0" eaLnBrk="0" fontAlgn="base" hangingPunct="0">
        <a:spcBef>
          <a:spcPct val="20000"/>
        </a:spcBef>
        <a:spcAft>
          <a:spcPct val="0"/>
        </a:spcAft>
        <a:buChar char="»"/>
        <a:defRPr>
          <a:solidFill>
            <a:schemeClr val="tx1"/>
          </a:solidFill>
          <a:latin typeface="+mn-lt"/>
          <a:ea typeface="ＭＳ Ｐゴシック" pitchFamily="-97" charset="-128"/>
        </a:defRPr>
      </a:lvl5pPr>
      <a:lvl6pPr marL="1758950" indent="-168275" algn="l" rtl="0" fontAlgn="base">
        <a:spcBef>
          <a:spcPct val="20000"/>
        </a:spcBef>
        <a:spcAft>
          <a:spcPct val="0"/>
        </a:spcAft>
        <a:buChar char="»"/>
        <a:defRPr>
          <a:solidFill>
            <a:schemeClr val="tx1"/>
          </a:solidFill>
          <a:latin typeface="+mn-lt"/>
          <a:ea typeface="ＭＳ Ｐゴシック" pitchFamily="-97" charset="-128"/>
        </a:defRPr>
      </a:lvl6pPr>
      <a:lvl7pPr marL="2216150" indent="-168275" algn="l" rtl="0" fontAlgn="base">
        <a:spcBef>
          <a:spcPct val="20000"/>
        </a:spcBef>
        <a:spcAft>
          <a:spcPct val="0"/>
        </a:spcAft>
        <a:buChar char="»"/>
        <a:defRPr>
          <a:solidFill>
            <a:schemeClr val="tx1"/>
          </a:solidFill>
          <a:latin typeface="+mn-lt"/>
          <a:ea typeface="ＭＳ Ｐゴシック" pitchFamily="-97" charset="-128"/>
        </a:defRPr>
      </a:lvl7pPr>
      <a:lvl8pPr marL="2673350" indent="-168275" algn="l" rtl="0" fontAlgn="base">
        <a:spcBef>
          <a:spcPct val="20000"/>
        </a:spcBef>
        <a:spcAft>
          <a:spcPct val="0"/>
        </a:spcAft>
        <a:buChar char="»"/>
        <a:defRPr>
          <a:solidFill>
            <a:schemeClr val="tx1"/>
          </a:solidFill>
          <a:latin typeface="+mn-lt"/>
          <a:ea typeface="ＭＳ Ｐゴシック" pitchFamily="-97" charset="-128"/>
        </a:defRPr>
      </a:lvl8pPr>
      <a:lvl9pPr marL="3130550" indent="-168275" algn="l" rtl="0" fontAlgn="base">
        <a:spcBef>
          <a:spcPct val="20000"/>
        </a:spcBef>
        <a:spcAft>
          <a:spcPct val="0"/>
        </a:spcAft>
        <a:buChar char="»"/>
        <a:defRPr>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12/16/2010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34.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hyperlink" Target="http://www.futuregrid.org/early-adopter-account-project-registration"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docs.amazonwebservices.com/AWSEC2/latest/DeveloperGuide/" TargetMode="External"/><Relationship Id="rId13" Type="http://schemas.openxmlformats.org/officeDocument/2006/relationships/hyperlink" Target="http://software.intel.com/en-us/intel-compilers/" TargetMode="External"/><Relationship Id="rId18" Type="http://schemas.openxmlformats.org/officeDocument/2006/relationships/image" Target="../media/image17.jpeg"/><Relationship Id="rId3" Type="http://schemas.openxmlformats.org/officeDocument/2006/relationships/image" Target="../media/image14.png"/><Relationship Id="rId21" Type="http://schemas.openxmlformats.org/officeDocument/2006/relationships/image" Target="../media/image20.jpeg"/><Relationship Id="rId7" Type="http://schemas.openxmlformats.org/officeDocument/2006/relationships/hyperlink" Target="http://docs.amazonwebservices.com/AWSEC2/latest/UserGuide/" TargetMode="External"/><Relationship Id="rId12" Type="http://schemas.openxmlformats.org/officeDocument/2006/relationships/hyperlink" Target="http://software.intel.com/en-us/intel-mkl/" TargetMode="External"/><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hyperlink" Target="http://d1nqddva888cns.cloudfront.net/Amazon_EC2_Cluster_Compute_Instances_Top500_hpccoutf.txt" TargetMode="External"/><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en.wikipedia.org/wiki/Paravirtualization" TargetMode="External"/><Relationship Id="rId11" Type="http://schemas.openxmlformats.org/officeDocument/2006/relationships/hyperlink" Target="http://software.intel.com/en-us/intel-mpi-library/" TargetMode="External"/><Relationship Id="rId24" Type="http://schemas.openxmlformats.org/officeDocument/2006/relationships/image" Target="../media/image23.jpeg"/><Relationship Id="rId5" Type="http://schemas.openxmlformats.org/officeDocument/2006/relationships/hyperlink" Target="http://en.wikipedia.org/wiki/Hardware-assisted_virtualization" TargetMode="External"/><Relationship Id="rId15" Type="http://schemas.openxmlformats.org/officeDocument/2006/relationships/hyperlink" Target="http://d1nqddva888cns.cloudfront.net/Amazon_EC2_Cluster_Compute_Instances_Top500_hpccinf.txt" TargetMode="External"/><Relationship Id="rId23" Type="http://schemas.openxmlformats.org/officeDocument/2006/relationships/image" Target="../media/image22.jpeg"/><Relationship Id="rId10" Type="http://schemas.openxmlformats.org/officeDocument/2006/relationships/hyperlink" Target="http://en.wikipedia.org/wiki/FLOPS" TargetMode="External"/><Relationship Id="rId19"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hyperlink" Target="http://www.netlib.org/benchmark/hpl/" TargetMode="External"/><Relationship Id="rId14" Type="http://schemas.openxmlformats.org/officeDocument/2006/relationships/hyperlink" Target="http://www.top500.org/" TargetMode="External"/><Relationship Id="rId22"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47.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wmf"/><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470025"/>
          </a:xfrm>
        </p:spPr>
        <p:txBody>
          <a:bodyPr>
            <a:noAutofit/>
          </a:bodyPr>
          <a:lstStyle/>
          <a:p>
            <a:r>
              <a:rPr lang="en-US" sz="4000" b="1" dirty="0" smtClean="0"/>
              <a:t>Cloud Computing for ADMI</a:t>
            </a:r>
            <a:endParaRPr lang="en-US" sz="4000" dirty="0"/>
          </a:p>
        </p:txBody>
      </p:sp>
      <p:sp>
        <p:nvSpPr>
          <p:cNvPr id="3" name="Subtitle 2"/>
          <p:cNvSpPr>
            <a:spLocks noGrp="1"/>
          </p:cNvSpPr>
          <p:nvPr>
            <p:ph type="subTitle" idx="1"/>
          </p:nvPr>
        </p:nvSpPr>
        <p:spPr>
          <a:xfrm>
            <a:off x="0" y="2514600"/>
            <a:ext cx="9144000" cy="1371600"/>
          </a:xfrm>
        </p:spPr>
        <p:txBody>
          <a:bodyPr>
            <a:noAutofit/>
          </a:bodyPr>
          <a:lstStyle/>
          <a:p>
            <a:r>
              <a:rPr lang="en-US" sz="2400" b="1" dirty="0" smtClean="0"/>
              <a:t>ADMI Board Meeting and faculty workshop </a:t>
            </a:r>
            <a:br>
              <a:rPr lang="en-US" sz="2400" b="1" dirty="0" smtClean="0"/>
            </a:br>
            <a:r>
              <a:rPr lang="en-US" sz="2400" b="1" dirty="0" smtClean="0"/>
              <a:t>Elizabeth City State University</a:t>
            </a:r>
          </a:p>
          <a:p>
            <a:r>
              <a:rPr lang="en-US" sz="2400" b="1" dirty="0" smtClean="0"/>
              <a:t>December 16 2010</a:t>
            </a:r>
            <a:endParaRPr lang="it-IT" sz="2400" b="1" dirty="0" smtClean="0"/>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dirty="0" smtClean="0">
                  <a:solidFill>
                    <a:schemeClr val="tx1"/>
                  </a:solidFill>
                </a:rPr>
                <a:t>Continuous</a:t>
              </a:r>
            </a:p>
            <a:p>
              <a:pPr algn="ctr"/>
              <a:r>
                <a:rPr lang="en-US" dirty="0" smtClean="0">
                  <a:solidFill>
                    <a:schemeClr val="tx1"/>
                  </a:solidFill>
                </a:rPr>
                <a:t>Collaborative</a:t>
              </a:r>
            </a:p>
            <a:p>
              <a:pPr algn="ctr"/>
              <a:r>
                <a:rPr lang="en-US" dirty="0" smtClean="0">
                  <a:solidFill>
                    <a:schemeClr val="tx1"/>
                  </a:solidFill>
                </a:rPr>
                <a:t>Computational</a:t>
              </a:r>
            </a:p>
            <a:p>
              <a:pPr algn="ctr"/>
              <a:r>
                <a:rPr lang="en-US" dirty="0" smtClean="0">
                  <a:solidFill>
                    <a:schemeClr val="tx1"/>
                  </a:solidFill>
                </a:rPr>
                <a:t>Cloud</a:t>
              </a:r>
              <a:endParaRPr lang="en-US"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114800" y="1371600"/>
            <a:ext cx="2644619" cy="646331"/>
            <a:chOff x="4419600" y="1600200"/>
            <a:chExt cx="2644619" cy="646331"/>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646331"/>
            </a:xfrm>
            <a:prstGeom prst="rect">
              <a:avLst/>
            </a:prstGeom>
            <a:noFill/>
          </p:spPr>
          <p:txBody>
            <a:bodyPr wrap="none" rtlCol="0">
              <a:spAutoFit/>
            </a:bodyPr>
            <a:lstStyle/>
            <a:p>
              <a:r>
                <a:rPr lang="en-US" dirty="0" smtClean="0"/>
                <a:t>Stewards of</a:t>
              </a:r>
              <a:br>
                <a:rPr lang="en-US" dirty="0" smtClean="0"/>
              </a:br>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1200329"/>
          </a:xfrm>
          <a:prstGeom prst="rect">
            <a:avLst/>
          </a:prstGeom>
          <a:noFill/>
        </p:spPr>
        <p:txBody>
          <a:bodyPr wrap="none" rtlCol="0">
            <a:spAutoFit/>
          </a:bodyPr>
          <a:lstStyle/>
          <a:p>
            <a:r>
              <a:rPr lang="en-US" dirty="0" smtClean="0"/>
              <a:t>C</a:t>
            </a:r>
            <a:r>
              <a:rPr lang="en-US" baseline="30000" dirty="0" smtClean="0"/>
              <a:t>4</a:t>
            </a:r>
            <a:r>
              <a:rPr lang="en-US" dirty="0" smtClean="0"/>
              <a:t> Stewards</a:t>
            </a:r>
          </a:p>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648394"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2020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normAutofit fontScale="90000"/>
          </a:bodyPr>
          <a:lstStyle/>
          <a:p>
            <a:r>
              <a:rPr lang="en-US" sz="3200" b="1" dirty="0" smtClean="0"/>
              <a:t>C4 = Continuous Collaborative </a:t>
            </a:r>
            <a:r>
              <a:rPr lang="en-US" sz="3200" b="1" dirty="0" smtClean="0"/>
              <a:t/>
            </a:r>
            <a:br>
              <a:rPr lang="en-US" sz="3200" b="1" dirty="0" smtClean="0"/>
            </a:br>
            <a:r>
              <a:rPr lang="en-US" sz="3200" b="1" dirty="0" smtClean="0"/>
              <a:t>Computational </a:t>
            </a:r>
            <a:r>
              <a:rPr lang="en-US" sz="3200" b="1" dirty="0" smtClean="0"/>
              <a:t>Cloud</a:t>
            </a:r>
            <a:endParaRPr lang="en-US" sz="3200" b="1" dirty="0"/>
          </a:p>
        </p:txBody>
      </p:sp>
      <p:sp>
        <p:nvSpPr>
          <p:cNvPr id="3" name="TextBox 2"/>
          <p:cNvSpPr txBox="1"/>
          <p:nvPr/>
        </p:nvSpPr>
        <p:spPr>
          <a:xfrm>
            <a:off x="228600" y="1543883"/>
            <a:ext cx="3962400" cy="5201424"/>
          </a:xfrm>
          <a:prstGeom prst="rect">
            <a:avLst/>
          </a:prstGeom>
          <a:noFill/>
        </p:spPr>
        <p:txBody>
          <a:bodyPr wrap="square" rtlCol="0">
            <a:spAutoFit/>
          </a:bodyPr>
          <a:lstStyle/>
          <a:p>
            <a:pPr algn="ctr"/>
            <a:r>
              <a:rPr lang="en-US" sz="1600" b="1" dirty="0" smtClean="0"/>
              <a:t>C4 EMERGING VISION</a:t>
            </a:r>
          </a:p>
          <a:p>
            <a:endParaRPr lang="en-US" sz="1400" dirty="0" smtClean="0"/>
          </a:p>
          <a:p>
            <a:r>
              <a:rPr lang="en-US" dirty="0" smtClean="0"/>
              <a:t>While the internet has changed the way we communicate and get entertainment, we need to empower the next generation of engineers and scientists with technology that enables interdisciplinary collaboration for lifelong learning.</a:t>
            </a:r>
          </a:p>
          <a:p>
            <a:endParaRPr lang="en-US" dirty="0"/>
          </a:p>
          <a:p>
            <a:r>
              <a:rPr lang="en-US" dirty="0" smtClean="0"/>
              <a:t>Today, the cloud is a set of services that people intently have to </a:t>
            </a:r>
            <a:r>
              <a:rPr lang="en-US" b="1" dirty="0" smtClean="0"/>
              <a:t>access</a:t>
            </a:r>
            <a:r>
              <a:rPr lang="en-US" dirty="0" smtClean="0"/>
              <a:t> (from laptops, desktops, </a:t>
            </a:r>
            <a:r>
              <a:rPr lang="en-US" dirty="0" err="1" smtClean="0"/>
              <a:t>etc</a:t>
            </a:r>
            <a:r>
              <a:rPr lang="en-US" dirty="0" smtClean="0"/>
              <a:t>). In 2020 the C4 will be part of our lives, as a larger, pervasive, continuous experience. The measure of success will be how “invisible” it becomes.</a:t>
            </a:r>
          </a:p>
          <a:p>
            <a:endParaRPr lang="en-US" sz="1400" dirty="0" smtClean="0"/>
          </a:p>
          <a:p>
            <a:endParaRPr lang="en-US" dirty="0"/>
          </a:p>
        </p:txBody>
      </p:sp>
      <p:sp>
        <p:nvSpPr>
          <p:cNvPr id="4" name="TextBox 3"/>
          <p:cNvSpPr txBox="1"/>
          <p:nvPr/>
        </p:nvSpPr>
        <p:spPr>
          <a:xfrm>
            <a:off x="4572000" y="1066800"/>
            <a:ext cx="4252732" cy="338554"/>
          </a:xfrm>
          <a:prstGeom prst="rect">
            <a:avLst/>
          </a:prstGeom>
          <a:noFill/>
        </p:spPr>
        <p:txBody>
          <a:bodyPr wrap="square" rtlCol="0">
            <a:spAutoFit/>
          </a:bodyPr>
          <a:lstStyle/>
          <a:p>
            <a:pPr algn="ctr"/>
            <a:r>
              <a:rPr lang="en-US" sz="1600" b="1" dirty="0" smtClean="0"/>
              <a:t>C4 Education Vision</a:t>
            </a:r>
            <a:endParaRPr lang="en-US" sz="1600" b="1" dirty="0"/>
          </a:p>
        </p:txBody>
      </p:sp>
      <p:sp>
        <p:nvSpPr>
          <p:cNvPr id="5" name="TextBox 4"/>
          <p:cNvSpPr txBox="1"/>
          <p:nvPr/>
        </p:nvSpPr>
        <p:spPr>
          <a:xfrm>
            <a:off x="4572000" y="1333452"/>
            <a:ext cx="4381500" cy="3416320"/>
          </a:xfrm>
          <a:prstGeom prst="rect">
            <a:avLst/>
          </a:prstGeom>
          <a:noFill/>
        </p:spPr>
        <p:txBody>
          <a:bodyPr wrap="square" rtlCol="0">
            <a:spAutoFit/>
          </a:bodyPr>
          <a:lstStyle/>
          <a:p>
            <a:r>
              <a:rPr lang="en-US" i="1" dirty="0"/>
              <a:t>C4 Education will </a:t>
            </a:r>
            <a:r>
              <a:rPr lang="en-US" i="1" dirty="0" smtClean="0"/>
              <a:t>exploit</a:t>
            </a:r>
            <a:r>
              <a:rPr lang="en-US" dirty="0" smtClean="0"/>
              <a:t> advanced means </a:t>
            </a:r>
            <a:r>
              <a:rPr lang="en-US" dirty="0"/>
              <a:t>of </a:t>
            </a:r>
            <a:r>
              <a:rPr lang="en-US" dirty="0" smtClean="0"/>
              <a:t>communication, for example, “</a:t>
            </a:r>
            <a:r>
              <a:rPr lang="en-US" dirty="0" err="1" smtClean="0"/>
              <a:t>Tabatars</a:t>
            </a:r>
            <a:r>
              <a:rPr lang="en-US" dirty="0" smtClean="0"/>
              <a:t>” conference tables , </a:t>
            </a:r>
            <a:r>
              <a:rPr lang="en-US" dirty="0"/>
              <a:t>with real-time language translation, </a:t>
            </a:r>
            <a:r>
              <a:rPr lang="en-US" dirty="0" smtClean="0"/>
              <a:t>contextual awareness of speakers, in terms of the area of knowledge and level of expertise of participants to ensure correct semantic translation, and to ensure that people </a:t>
            </a:r>
            <a:r>
              <a:rPr lang="en-US" dirty="0"/>
              <a:t>with </a:t>
            </a:r>
            <a:r>
              <a:rPr lang="en-US" dirty="0" smtClean="0"/>
              <a:t>disabilities can participate.</a:t>
            </a:r>
          </a:p>
          <a:p>
            <a:r>
              <a:rPr lang="en-US" dirty="0" smtClean="0"/>
              <a:t> </a:t>
            </a:r>
          </a:p>
          <a:p>
            <a:endParaRPr lang="en-US" dirty="0"/>
          </a:p>
          <a:p>
            <a:endParaRPr lang="en-US" dirty="0"/>
          </a:p>
        </p:txBody>
      </p:sp>
      <p:sp>
        <p:nvSpPr>
          <p:cNvPr id="8" name="Rectangle 7"/>
          <p:cNvSpPr/>
          <p:nvPr/>
        </p:nvSpPr>
        <p:spPr>
          <a:xfrm>
            <a:off x="142754" y="1524000"/>
            <a:ext cx="4267200" cy="46481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2709" y="1112040"/>
            <a:ext cx="4495800" cy="285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58496" y="3962400"/>
            <a:ext cx="4495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0" cy="1754326"/>
          </a:xfrm>
          <a:prstGeom prst="rect">
            <a:avLst/>
          </a:prstGeom>
        </p:spPr>
        <p:txBody>
          <a:bodyPr wrap="square">
            <a:spAutoFit/>
          </a:bodyPr>
          <a:lstStyle/>
          <a:p>
            <a:r>
              <a:rPr lang="en-US" dirty="0" smtClean="0"/>
              <a:t>While we are no prophets and we can’t anticipate what exactly will work, we </a:t>
            </a:r>
            <a:r>
              <a:rPr lang="en-US" dirty="0"/>
              <a:t>expect to have high bandwidth and ubiquitous connectivity for everyone everywhere, even in rural areas (using power-efficient micro data centers the size of shoe boxes</a:t>
            </a:r>
            <a:r>
              <a:rPr lang="en-US" dirty="0" smtClean="0"/>
              <a:t>)</a:t>
            </a:r>
            <a:endParaRPr lang="en-US" dirty="0"/>
          </a:p>
        </p:txBody>
      </p:sp>
      <p:sp>
        <p:nvSpPr>
          <p:cNvPr id="12" name="Rectangle 11"/>
          <p:cNvSpPr/>
          <p:nvPr/>
        </p:nvSpPr>
        <p:spPr>
          <a:xfrm>
            <a:off x="5486400" y="4038600"/>
            <a:ext cx="1856598" cy="369332"/>
          </a:xfrm>
          <a:prstGeom prst="rect">
            <a:avLst/>
          </a:prstGeom>
        </p:spPr>
        <p:txBody>
          <a:bodyPr wrap="none">
            <a:spAutoFit/>
          </a:bodyPr>
          <a:lstStyle/>
          <a:p>
            <a:pPr algn="ctr"/>
            <a:r>
              <a:rPr lang="en-US" b="1" dirty="0"/>
              <a:t>C4 </a:t>
            </a:r>
            <a:r>
              <a:rPr lang="en-US" b="1" dirty="0" smtClean="0"/>
              <a:t>Society Vision </a:t>
            </a:r>
            <a:endParaRPr lang="en-US" b="1" dirty="0"/>
          </a:p>
        </p:txBody>
      </p:sp>
    </p:spTree>
    <p:extLst>
      <p:ext uri="{BB962C8B-B14F-4D97-AF65-F5344CB8AC3E}">
        <p14:creationId xmlns="" xmlns:p14="http://schemas.microsoft.com/office/powerpoint/2010/main" val="416298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rmAutofit/>
          </a:bodyPr>
          <a:lstStyle/>
          <a:p>
            <a:r>
              <a:rPr lang="en-US" sz="3600" b="1" dirty="0" smtClean="0"/>
              <a:t>Sequence Assembly in the Clouds</a:t>
            </a:r>
            <a:endParaRPr lang="en-US" sz="3600" b="1"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a:t>
            </a:r>
            <a:r>
              <a:rPr lang="en-US" b="1" dirty="0" smtClean="0"/>
              <a:t>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a:t>
            </a:r>
            <a:r>
              <a:rPr lang="en-US" b="1" dirty="0" smtClean="0"/>
              <a:t>Time</a:t>
            </a:r>
            <a:r>
              <a:rPr lang="en-US" dirty="0" smtClean="0"/>
              <a:t> Per core per file (458 reads in each file) to process sequences</a:t>
            </a:r>
          </a:p>
          <a:p>
            <a:pPr>
              <a:buNone/>
            </a:pPr>
            <a:endParaRPr lang="en-US" dirty="0"/>
          </a:p>
        </p:txBody>
      </p:sp>
      <p:pic>
        <p:nvPicPr>
          <p:cNvPr id="8" name="Picture 7" descr="cap3_tempest_eff.png"/>
          <p:cNvPicPr/>
          <p:nvPr/>
        </p:nvPicPr>
        <p:blipFill>
          <a:blip r:embed="rId3" cstate="print"/>
          <a:stretch>
            <a:fillRect/>
          </a:stretch>
        </p:blipFill>
        <p:spPr>
          <a:xfrm>
            <a:off x="0" y="1600200"/>
            <a:ext cx="4419600" cy="3657600"/>
          </a:xfrm>
          <a:prstGeom prst="rect">
            <a:avLst/>
          </a:prstGeom>
        </p:spPr>
      </p:pic>
      <p:pic>
        <p:nvPicPr>
          <p:cNvPr id="11" name="Picture 10" descr="fig4.png"/>
          <p:cNvPicPr/>
          <p:nvPr/>
        </p:nvPicPr>
        <p:blipFill>
          <a:blip r:embed="rId4" cstate="print"/>
          <a:stretch>
            <a:fillRect/>
          </a:stretch>
        </p:blipFill>
        <p:spPr>
          <a:xfrm>
            <a:off x="4419600" y="1371600"/>
            <a:ext cx="4724400" cy="3886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Cap3 Performance with </a:t>
            </a:r>
            <a:br>
              <a:rPr lang="en-US" b="1" dirty="0" smtClean="0"/>
            </a:br>
            <a:r>
              <a:rPr lang="en-US" b="1" dirty="0" smtClean="0"/>
              <a:t>Different EC2 Instance Types</a:t>
            </a:r>
            <a:endParaRPr lang="en-US" b="1"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600" b="1" dirty="0" smtClean="0"/>
              <a:t>Talk Components</a:t>
            </a:r>
            <a:endParaRPr lang="en-US" sz="3600" b="1" dirty="0"/>
          </a:p>
        </p:txBody>
      </p:sp>
      <p:sp>
        <p:nvSpPr>
          <p:cNvPr id="3" name="Content Placeholder 2"/>
          <p:cNvSpPr>
            <a:spLocks noGrp="1"/>
          </p:cNvSpPr>
          <p:nvPr>
            <p:ph idx="1"/>
          </p:nvPr>
        </p:nvSpPr>
        <p:spPr>
          <a:xfrm>
            <a:off x="457200" y="1600201"/>
            <a:ext cx="8229600" cy="2514600"/>
          </a:xfrm>
        </p:spPr>
        <p:txBody>
          <a:bodyPr/>
          <a:lstStyle/>
          <a:p>
            <a:r>
              <a:rPr lang="en-US" dirty="0" smtClean="0"/>
              <a:t>Important Trends</a:t>
            </a:r>
          </a:p>
          <a:p>
            <a:r>
              <a:rPr lang="en-US" dirty="0" smtClean="0"/>
              <a:t>Clouds and Cloud Technologies</a:t>
            </a:r>
          </a:p>
          <a:p>
            <a:r>
              <a:rPr lang="en-US" dirty="0" smtClean="0"/>
              <a:t>Applications in Bioinformatics</a:t>
            </a:r>
          </a:p>
          <a:p>
            <a:r>
              <a:rPr lang="en-US" dirty="0" smtClean="0"/>
              <a:t>FutureGrid</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b="1" dirty="0" smtClean="0"/>
              <a:t>Smith Waterman: </a:t>
            </a:r>
            <a:br>
              <a:rPr lang="en-US" b="1" dirty="0" smtClean="0"/>
            </a:br>
            <a:r>
              <a:rPr lang="en-US" b="1" dirty="0" smtClean="0"/>
              <a:t>Daily Effect</a:t>
            </a:r>
            <a:endParaRPr lang="en-US" b="1" dirty="0"/>
          </a:p>
        </p:txBody>
      </p:sp>
      <p:graphicFrame>
        <p:nvGraphicFramePr>
          <p:cNvPr id="5" name="Chart 4"/>
          <p:cNvGraphicFramePr/>
          <p:nvPr/>
        </p:nvGraphicFramePr>
        <p:xfrm>
          <a:off x="274860" y="1064341"/>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H="1">
            <a:off x="6553200" y="3886200"/>
            <a:ext cx="152400" cy="1524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7" name="Freeform 3"/>
          <p:cNvSpPr>
            <a:spLocks/>
          </p:cNvSpPr>
          <p:nvPr/>
        </p:nvSpPr>
        <p:spPr bwMode="auto">
          <a:xfrm>
            <a:off x="5181600" y="2743200"/>
            <a:ext cx="457200" cy="2209800"/>
          </a:xfrm>
          <a:custGeom>
            <a:avLst/>
            <a:gdLst>
              <a:gd name="T0" fmla="*/ 457200 w 1104"/>
              <a:gd name="T1" fmla="*/ 0 h 1584"/>
              <a:gd name="T2" fmla="*/ 198783 w 1104"/>
              <a:gd name="T3" fmla="*/ 468745 h 1584"/>
              <a:gd name="T4" fmla="*/ 0 w 1104"/>
              <a:gd name="T5" fmla="*/ 22098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8" name="Freeform 4"/>
          <p:cNvSpPr>
            <a:spLocks/>
          </p:cNvSpPr>
          <p:nvPr/>
        </p:nvSpPr>
        <p:spPr bwMode="auto">
          <a:xfrm>
            <a:off x="4267200" y="2667000"/>
            <a:ext cx="1752600" cy="2514600"/>
          </a:xfrm>
          <a:custGeom>
            <a:avLst/>
            <a:gdLst>
              <a:gd name="T0" fmla="*/ 1752600 w 1104"/>
              <a:gd name="T1" fmla="*/ 0 h 1584"/>
              <a:gd name="T2" fmla="*/ 762000 w 1104"/>
              <a:gd name="T3" fmla="*/ 533400 h 1584"/>
              <a:gd name="T4" fmla="*/ 0 w 1104"/>
              <a:gd name="T5" fmla="*/ 25146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9" name="Freeform 5"/>
          <p:cNvSpPr>
            <a:spLocks/>
          </p:cNvSpPr>
          <p:nvPr/>
        </p:nvSpPr>
        <p:spPr bwMode="auto">
          <a:xfrm>
            <a:off x="6019800" y="2667000"/>
            <a:ext cx="355600" cy="685800"/>
          </a:xfrm>
          <a:custGeom>
            <a:avLst/>
            <a:gdLst>
              <a:gd name="T0" fmla="*/ 0 w 224"/>
              <a:gd name="T1" fmla="*/ 0 h 432"/>
              <a:gd name="T2" fmla="*/ 304800 w 224"/>
              <a:gd name="T3" fmla="*/ 228600 h 432"/>
              <a:gd name="T4" fmla="*/ 304800 w 224"/>
              <a:gd name="T5" fmla="*/ 533400 h 432"/>
              <a:gd name="T6" fmla="*/ 152400 w 224"/>
              <a:gd name="T7" fmla="*/ 685800 h 432"/>
              <a:gd name="T8" fmla="*/ 0 60000 65536"/>
              <a:gd name="T9" fmla="*/ 0 60000 65536"/>
              <a:gd name="T10" fmla="*/ 0 60000 65536"/>
              <a:gd name="T11" fmla="*/ 0 60000 65536"/>
              <a:gd name="T12" fmla="*/ 0 w 224"/>
              <a:gd name="T13" fmla="*/ 0 h 432"/>
              <a:gd name="T14" fmla="*/ 224 w 224"/>
              <a:gd name="T15" fmla="*/ 432 h 432"/>
            </a:gdLst>
            <a:ahLst/>
            <a:cxnLst>
              <a:cxn ang="T8">
                <a:pos x="T0" y="T1"/>
              </a:cxn>
              <a:cxn ang="T9">
                <a:pos x="T2" y="T3"/>
              </a:cxn>
              <a:cxn ang="T10">
                <a:pos x="T4" y="T5"/>
              </a:cxn>
              <a:cxn ang="T11">
                <a:pos x="T6" y="T7"/>
              </a:cxn>
            </a:cxnLst>
            <a:rect l="T12" t="T13" r="T14" b="T15"/>
            <a:pathLst>
              <a:path w="224" h="432">
                <a:moveTo>
                  <a:pt x="0" y="0"/>
                </a:moveTo>
                <a:cubicBezTo>
                  <a:pt x="80" y="44"/>
                  <a:pt x="160" y="88"/>
                  <a:pt x="192" y="144"/>
                </a:cubicBezTo>
                <a:cubicBezTo>
                  <a:pt x="224" y="200"/>
                  <a:pt x="208" y="288"/>
                  <a:pt x="192" y="336"/>
                </a:cubicBezTo>
                <a:cubicBezTo>
                  <a:pt x="176" y="384"/>
                  <a:pt x="136" y="408"/>
                  <a:pt x="96" y="432"/>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0" name="Freeform 6"/>
          <p:cNvSpPr>
            <a:spLocks/>
          </p:cNvSpPr>
          <p:nvPr/>
        </p:nvSpPr>
        <p:spPr bwMode="auto">
          <a:xfrm>
            <a:off x="6019800" y="2667000"/>
            <a:ext cx="838200" cy="1295400"/>
          </a:xfrm>
          <a:custGeom>
            <a:avLst/>
            <a:gdLst>
              <a:gd name="T0" fmla="*/ 0 w 576"/>
              <a:gd name="T1" fmla="*/ 0 h 768"/>
              <a:gd name="T2" fmla="*/ 628650 w 576"/>
              <a:gd name="T3" fmla="*/ 242888 h 768"/>
              <a:gd name="T4" fmla="*/ 838200 w 576"/>
              <a:gd name="T5" fmla="*/ 647700 h 768"/>
              <a:gd name="T6" fmla="*/ 628650 w 576"/>
              <a:gd name="T7" fmla="*/ 1295400 h 768"/>
              <a:gd name="T8" fmla="*/ 0 60000 65536"/>
              <a:gd name="T9" fmla="*/ 0 60000 65536"/>
              <a:gd name="T10" fmla="*/ 0 60000 65536"/>
              <a:gd name="T11" fmla="*/ 0 60000 65536"/>
              <a:gd name="T12" fmla="*/ 0 w 576"/>
              <a:gd name="T13" fmla="*/ 0 h 768"/>
              <a:gd name="T14" fmla="*/ 576 w 576"/>
              <a:gd name="T15" fmla="*/ 768 h 768"/>
            </a:gdLst>
            <a:ahLst/>
            <a:cxnLst>
              <a:cxn ang="T8">
                <a:pos x="T0" y="T1"/>
              </a:cxn>
              <a:cxn ang="T9">
                <a:pos x="T2" y="T3"/>
              </a:cxn>
              <a:cxn ang="T10">
                <a:pos x="T4" y="T5"/>
              </a:cxn>
              <a:cxn ang="T11">
                <a:pos x="T6" y="T7"/>
              </a:cxn>
            </a:cxnLst>
            <a:rect l="T12" t="T13" r="T14" b="T15"/>
            <a:pathLst>
              <a:path w="576" h="768">
                <a:moveTo>
                  <a:pt x="0" y="0"/>
                </a:moveTo>
                <a:cubicBezTo>
                  <a:pt x="168" y="40"/>
                  <a:pt x="336" y="80"/>
                  <a:pt x="432" y="144"/>
                </a:cubicBezTo>
                <a:cubicBezTo>
                  <a:pt x="528" y="208"/>
                  <a:pt x="576" y="280"/>
                  <a:pt x="576" y="384"/>
                </a:cubicBezTo>
                <a:cubicBezTo>
                  <a:pt x="576" y="488"/>
                  <a:pt x="504" y="628"/>
                  <a:pt x="432" y="768"/>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1" name="AutoShape 7"/>
          <p:cNvSpPr>
            <a:spLocks/>
          </p:cNvSpPr>
          <p:nvPr/>
        </p:nvSpPr>
        <p:spPr bwMode="auto">
          <a:xfrm>
            <a:off x="476250" y="869950"/>
            <a:ext cx="7956550" cy="5238750"/>
          </a:xfrm>
          <a:custGeom>
            <a:avLst/>
            <a:gdLst>
              <a:gd name="T0" fmla="*/ 0 w 21600"/>
              <a:gd name="T1" fmla="*/ 0 h 21600"/>
              <a:gd name="T2" fmla="*/ 21600 w 21600"/>
              <a:gd name="T3" fmla="*/ 21600 h 21600"/>
            </a:gdLst>
            <a:ahLst/>
            <a:cxnLst/>
            <a:rect l="T0" t="T1" r="T2" b="T3"/>
            <a:pathLst>
              <a:path w="21600" h="21600">
                <a:moveTo>
                  <a:pt x="2069" y="157"/>
                </a:moveTo>
                <a:lnTo>
                  <a:pt x="2000" y="890"/>
                </a:lnTo>
                <a:lnTo>
                  <a:pt x="1483" y="419"/>
                </a:lnTo>
                <a:lnTo>
                  <a:pt x="483" y="4425"/>
                </a:lnTo>
                <a:lnTo>
                  <a:pt x="0" y="6598"/>
                </a:lnTo>
                <a:lnTo>
                  <a:pt x="293" y="9399"/>
                </a:lnTo>
                <a:lnTo>
                  <a:pt x="379" y="11991"/>
                </a:lnTo>
                <a:lnTo>
                  <a:pt x="1017" y="13405"/>
                </a:lnTo>
                <a:lnTo>
                  <a:pt x="2207" y="14138"/>
                </a:lnTo>
                <a:cubicBezTo>
                  <a:pt x="2207" y="14138"/>
                  <a:pt x="3586" y="15892"/>
                  <a:pt x="3655" y="15866"/>
                </a:cubicBezTo>
                <a:cubicBezTo>
                  <a:pt x="3724" y="15840"/>
                  <a:pt x="5913" y="16311"/>
                  <a:pt x="5913" y="16311"/>
                </a:cubicBezTo>
                <a:lnTo>
                  <a:pt x="7361" y="18720"/>
                </a:lnTo>
                <a:lnTo>
                  <a:pt x="7775" y="18065"/>
                </a:lnTo>
                <a:lnTo>
                  <a:pt x="8343" y="18275"/>
                </a:lnTo>
                <a:lnTo>
                  <a:pt x="9464" y="21207"/>
                </a:lnTo>
                <a:lnTo>
                  <a:pt x="10395" y="21600"/>
                </a:lnTo>
                <a:lnTo>
                  <a:pt x="10395" y="20029"/>
                </a:lnTo>
                <a:lnTo>
                  <a:pt x="12188" y="18327"/>
                </a:lnTo>
                <a:lnTo>
                  <a:pt x="14549" y="18615"/>
                </a:lnTo>
                <a:lnTo>
                  <a:pt x="14377" y="18013"/>
                </a:lnTo>
                <a:lnTo>
                  <a:pt x="15911" y="17437"/>
                </a:lnTo>
                <a:lnTo>
                  <a:pt x="16359" y="17856"/>
                </a:lnTo>
                <a:lnTo>
                  <a:pt x="16911" y="17516"/>
                </a:lnTo>
                <a:lnTo>
                  <a:pt x="17566" y="18615"/>
                </a:lnTo>
                <a:lnTo>
                  <a:pt x="18118" y="20631"/>
                </a:lnTo>
                <a:lnTo>
                  <a:pt x="18600" y="21103"/>
                </a:lnTo>
                <a:lnTo>
                  <a:pt x="18928" y="19663"/>
                </a:lnTo>
                <a:lnTo>
                  <a:pt x="18135" y="16730"/>
                </a:lnTo>
                <a:lnTo>
                  <a:pt x="18428" y="14976"/>
                </a:lnTo>
                <a:lnTo>
                  <a:pt x="20324" y="11834"/>
                </a:lnTo>
                <a:lnTo>
                  <a:pt x="19807" y="10551"/>
                </a:lnTo>
                <a:lnTo>
                  <a:pt x="20186" y="7305"/>
                </a:lnTo>
                <a:lnTo>
                  <a:pt x="21307" y="6205"/>
                </a:lnTo>
                <a:lnTo>
                  <a:pt x="20859" y="4791"/>
                </a:lnTo>
                <a:lnTo>
                  <a:pt x="21600" y="3116"/>
                </a:lnTo>
                <a:lnTo>
                  <a:pt x="20910" y="1309"/>
                </a:lnTo>
                <a:lnTo>
                  <a:pt x="20393" y="1440"/>
                </a:lnTo>
                <a:lnTo>
                  <a:pt x="20204" y="3220"/>
                </a:lnTo>
                <a:cubicBezTo>
                  <a:pt x="20204" y="3220"/>
                  <a:pt x="17686" y="7191"/>
                  <a:pt x="16911" y="7252"/>
                </a:cubicBezTo>
                <a:cubicBezTo>
                  <a:pt x="16136" y="7314"/>
                  <a:pt x="15911" y="3561"/>
                  <a:pt x="15911" y="3561"/>
                </a:cubicBezTo>
                <a:lnTo>
                  <a:pt x="14015" y="1964"/>
                </a:lnTo>
                <a:lnTo>
                  <a:pt x="11377" y="1309"/>
                </a:lnTo>
                <a:lnTo>
                  <a:pt x="7981" y="1309"/>
                </a:lnTo>
                <a:lnTo>
                  <a:pt x="2120" y="0"/>
                </a:lnTo>
                <a:lnTo>
                  <a:pt x="2069" y="157"/>
                </a:lnTo>
                <a:close/>
                <a:moveTo>
                  <a:pt x="2069" y="157"/>
                </a:moveTo>
              </a:path>
            </a:pathLst>
          </a:custGeom>
          <a:noFill/>
          <a:ln w="25400">
            <a:solidFill>
              <a:schemeClr val="tx1"/>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2" name="AutoShape 8"/>
          <p:cNvSpPr>
            <a:spLocks/>
          </p:cNvSpPr>
          <p:nvPr/>
        </p:nvSpPr>
        <p:spPr bwMode="auto">
          <a:xfrm>
            <a:off x="1155700" y="2667000"/>
            <a:ext cx="4787900" cy="1244600"/>
          </a:xfrm>
          <a:custGeom>
            <a:avLst/>
            <a:gdLst>
              <a:gd name="T0" fmla="*/ 0 w 21600"/>
              <a:gd name="T1" fmla="*/ 0 h 21600"/>
              <a:gd name="T2" fmla="*/ 21600 w 21600"/>
              <a:gd name="T3" fmla="*/ 21600 h 21600"/>
            </a:gdLst>
            <a:ahLst/>
            <a:cxnLst/>
            <a:rect l="T0" t="T1" r="T2" b="T3"/>
            <a:pathLst>
              <a:path w="21600" h="21600">
                <a:moveTo>
                  <a:pt x="0" y="21600"/>
                </a:moveTo>
                <a:lnTo>
                  <a:pt x="9606" y="11141"/>
                </a:lnTo>
                <a:lnTo>
                  <a:pt x="21600" y="0"/>
                </a:lnTo>
              </a:path>
            </a:pathLst>
          </a:custGeom>
          <a:noFill/>
          <a:ln w="38100">
            <a:solidFill>
              <a:srgbClr val="067E12"/>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3" name="Line 9"/>
          <p:cNvSpPr>
            <a:spLocks noChangeShapeType="1"/>
          </p:cNvSpPr>
          <p:nvPr/>
        </p:nvSpPr>
        <p:spPr bwMode="auto">
          <a:xfrm flipV="1">
            <a:off x="5638800" y="2590800"/>
            <a:ext cx="381000" cy="330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4" name="Line 10"/>
          <p:cNvSpPr>
            <a:spLocks noChangeShapeType="1"/>
          </p:cNvSpPr>
          <p:nvPr/>
        </p:nvSpPr>
        <p:spPr bwMode="auto">
          <a:xfrm>
            <a:off x="6019800" y="2667000"/>
            <a:ext cx="1165225" cy="2238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5" name="Line 11"/>
          <p:cNvSpPr>
            <a:spLocks noChangeShapeType="1"/>
          </p:cNvSpPr>
          <p:nvPr/>
        </p:nvSpPr>
        <p:spPr bwMode="auto">
          <a:xfrm>
            <a:off x="6019800" y="2590800"/>
            <a:ext cx="127000" cy="447675"/>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6" name="Line 12"/>
          <p:cNvSpPr>
            <a:spLocks noChangeShapeType="1"/>
          </p:cNvSpPr>
          <p:nvPr/>
        </p:nvSpPr>
        <p:spPr bwMode="auto">
          <a:xfrm flipH="1">
            <a:off x="5867400" y="2667000"/>
            <a:ext cx="119063" cy="457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7" name="Line 13"/>
          <p:cNvSpPr>
            <a:spLocks noChangeShapeType="1"/>
          </p:cNvSpPr>
          <p:nvPr/>
        </p:nvSpPr>
        <p:spPr bwMode="auto">
          <a:xfrm flipH="1">
            <a:off x="1066800" y="3919538"/>
            <a:ext cx="84138" cy="347662"/>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8" name="AutoShape 14"/>
          <p:cNvSpPr>
            <a:spLocks/>
          </p:cNvSpPr>
          <p:nvPr/>
        </p:nvSpPr>
        <p:spPr bwMode="auto">
          <a:xfrm>
            <a:off x="1041400" y="3810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9" name="AutoShape 15"/>
          <p:cNvSpPr>
            <a:spLocks/>
          </p:cNvSpPr>
          <p:nvPr/>
        </p:nvSpPr>
        <p:spPr bwMode="auto">
          <a:xfrm>
            <a:off x="5880100" y="25273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0" name="Line 16"/>
          <p:cNvSpPr>
            <a:spLocks noChangeShapeType="1"/>
          </p:cNvSpPr>
          <p:nvPr/>
        </p:nvSpPr>
        <p:spPr bwMode="auto">
          <a:xfrm>
            <a:off x="3124200" y="3048000"/>
            <a:ext cx="117475" cy="2873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2" name="Rectangle 18"/>
          <p:cNvSpPr>
            <a:spLocks/>
          </p:cNvSpPr>
          <p:nvPr/>
        </p:nvSpPr>
        <p:spPr bwMode="auto">
          <a:xfrm>
            <a:off x="508000" y="4432300"/>
            <a:ext cx="10033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SDSC</a:t>
            </a:r>
          </a:p>
        </p:txBody>
      </p:sp>
      <p:sp>
        <p:nvSpPr>
          <p:cNvPr id="26643" name="Rectangle 19"/>
          <p:cNvSpPr>
            <a:spLocks/>
          </p:cNvSpPr>
          <p:nvPr/>
        </p:nvSpPr>
        <p:spPr bwMode="auto">
          <a:xfrm>
            <a:off x="4114800" y="49530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TACC</a:t>
            </a:r>
          </a:p>
        </p:txBody>
      </p:sp>
      <p:sp>
        <p:nvSpPr>
          <p:cNvPr id="26644" name="Rectangle 20"/>
          <p:cNvSpPr>
            <a:spLocks/>
          </p:cNvSpPr>
          <p:nvPr/>
        </p:nvSpPr>
        <p:spPr bwMode="auto">
          <a:xfrm>
            <a:off x="4775200" y="2514600"/>
            <a:ext cx="75247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UC/ANL</a:t>
            </a:r>
          </a:p>
        </p:txBody>
      </p:sp>
      <p:sp>
        <p:nvSpPr>
          <p:cNvPr id="26645" name="Rectangle 21"/>
          <p:cNvSpPr>
            <a:spLocks/>
          </p:cNvSpPr>
          <p:nvPr/>
        </p:nvSpPr>
        <p:spPr bwMode="auto">
          <a:xfrm>
            <a:off x="5181600" y="3276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NCSA</a:t>
            </a:r>
          </a:p>
        </p:txBody>
      </p:sp>
      <p:sp>
        <p:nvSpPr>
          <p:cNvPr id="26646" name="Rectangle 22"/>
          <p:cNvSpPr>
            <a:spLocks/>
          </p:cNvSpPr>
          <p:nvPr/>
        </p:nvSpPr>
        <p:spPr bwMode="auto">
          <a:xfrm>
            <a:off x="5867400" y="36576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ORNL</a:t>
            </a:r>
          </a:p>
        </p:txBody>
      </p:sp>
      <p:sp>
        <p:nvSpPr>
          <p:cNvPr id="26647" name="Rectangle 23"/>
          <p:cNvSpPr>
            <a:spLocks/>
          </p:cNvSpPr>
          <p:nvPr/>
        </p:nvSpPr>
        <p:spPr bwMode="auto">
          <a:xfrm>
            <a:off x="6342063" y="2895600"/>
            <a:ext cx="3286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PU</a:t>
            </a:r>
          </a:p>
        </p:txBody>
      </p:sp>
      <p:sp>
        <p:nvSpPr>
          <p:cNvPr id="26648" name="Rectangle 24"/>
          <p:cNvSpPr>
            <a:spLocks/>
          </p:cNvSpPr>
          <p:nvPr/>
        </p:nvSpPr>
        <p:spPr bwMode="auto">
          <a:xfrm>
            <a:off x="5943600" y="3444875"/>
            <a:ext cx="258763"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IU</a:t>
            </a:r>
          </a:p>
        </p:txBody>
      </p:sp>
      <p:sp>
        <p:nvSpPr>
          <p:cNvPr id="26649" name="Rectangle 25"/>
          <p:cNvSpPr>
            <a:spLocks/>
          </p:cNvSpPr>
          <p:nvPr/>
        </p:nvSpPr>
        <p:spPr bwMode="auto">
          <a:xfrm>
            <a:off x="7086600" y="2590800"/>
            <a:ext cx="446087"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PSC</a:t>
            </a:r>
          </a:p>
        </p:txBody>
      </p:sp>
      <p:sp>
        <p:nvSpPr>
          <p:cNvPr id="26650" name="Rectangle 26"/>
          <p:cNvSpPr>
            <a:spLocks/>
          </p:cNvSpPr>
          <p:nvPr/>
        </p:nvSpPr>
        <p:spPr bwMode="auto">
          <a:xfrm>
            <a:off x="3236913" y="2819400"/>
            <a:ext cx="5953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NCAR</a:t>
            </a:r>
          </a:p>
        </p:txBody>
      </p:sp>
      <p:sp>
        <p:nvSpPr>
          <p:cNvPr id="7195" name="Oval 27"/>
          <p:cNvSpPr>
            <a:spLocks/>
          </p:cNvSpPr>
          <p:nvPr/>
        </p:nvSpPr>
        <p:spPr bwMode="auto">
          <a:xfrm>
            <a:off x="6032500" y="29083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6" name="Oval 28"/>
          <p:cNvSpPr>
            <a:spLocks/>
          </p:cNvSpPr>
          <p:nvPr/>
        </p:nvSpPr>
        <p:spPr bwMode="auto">
          <a:xfrm>
            <a:off x="5580063" y="2832100"/>
            <a:ext cx="211137"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7" name="Oval 29"/>
          <p:cNvSpPr>
            <a:spLocks/>
          </p:cNvSpPr>
          <p:nvPr/>
        </p:nvSpPr>
        <p:spPr bwMode="auto">
          <a:xfrm>
            <a:off x="965200" y="4165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8" name="Oval 30"/>
          <p:cNvSpPr>
            <a:spLocks/>
          </p:cNvSpPr>
          <p:nvPr/>
        </p:nvSpPr>
        <p:spPr bwMode="auto">
          <a:xfrm>
            <a:off x="5715000" y="3048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9" name="Oval 31"/>
          <p:cNvSpPr>
            <a:spLocks/>
          </p:cNvSpPr>
          <p:nvPr/>
        </p:nvSpPr>
        <p:spPr bwMode="auto">
          <a:xfrm>
            <a:off x="6083300" y="3276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0" name="Oval 32"/>
          <p:cNvSpPr>
            <a:spLocks/>
          </p:cNvSpPr>
          <p:nvPr/>
        </p:nvSpPr>
        <p:spPr bwMode="auto">
          <a:xfrm>
            <a:off x="4114800" y="5181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1" name="Oval 33"/>
          <p:cNvSpPr>
            <a:spLocks/>
          </p:cNvSpPr>
          <p:nvPr/>
        </p:nvSpPr>
        <p:spPr bwMode="auto">
          <a:xfrm>
            <a:off x="7086600" y="2819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2" name="Oval 34"/>
          <p:cNvSpPr>
            <a:spLocks/>
          </p:cNvSpPr>
          <p:nvPr/>
        </p:nvSpPr>
        <p:spPr bwMode="auto">
          <a:xfrm>
            <a:off x="3048000" y="29845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3" name="Oval 35"/>
          <p:cNvSpPr>
            <a:spLocks/>
          </p:cNvSpPr>
          <p:nvPr/>
        </p:nvSpPr>
        <p:spPr bwMode="auto">
          <a:xfrm>
            <a:off x="6578600" y="3810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4" name="AutoShape 36"/>
          <p:cNvSpPr>
            <a:spLocks/>
          </p:cNvSpPr>
          <p:nvPr/>
        </p:nvSpPr>
        <p:spPr bwMode="auto">
          <a:xfrm>
            <a:off x="6604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5" name="AutoShape 37"/>
          <p:cNvSpPr>
            <a:spLocks/>
          </p:cNvSpPr>
          <p:nvPr/>
        </p:nvSpPr>
        <p:spPr bwMode="auto">
          <a:xfrm>
            <a:off x="5473700" y="22479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6" name="AutoShape 38"/>
          <p:cNvSpPr>
            <a:spLocks/>
          </p:cNvSpPr>
          <p:nvPr/>
        </p:nvSpPr>
        <p:spPr bwMode="auto">
          <a:xfrm>
            <a:off x="812800" y="38481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7" name="AutoShape 39"/>
          <p:cNvSpPr>
            <a:spLocks/>
          </p:cNvSpPr>
          <p:nvPr/>
        </p:nvSpPr>
        <p:spPr bwMode="auto">
          <a:xfrm>
            <a:off x="73152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64" name="Rectangle 40"/>
          <p:cNvSpPr>
            <a:spLocks/>
          </p:cNvSpPr>
          <p:nvPr/>
        </p:nvSpPr>
        <p:spPr bwMode="auto">
          <a:xfrm>
            <a:off x="609600" y="34290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Caltech</a:t>
            </a:r>
          </a:p>
        </p:txBody>
      </p:sp>
      <p:sp>
        <p:nvSpPr>
          <p:cNvPr id="26665" name="Rectangle 41"/>
          <p:cNvSpPr>
            <a:spLocks/>
          </p:cNvSpPr>
          <p:nvPr/>
        </p:nvSpPr>
        <p:spPr bwMode="auto">
          <a:xfrm>
            <a:off x="0" y="40386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USC/ISI</a:t>
            </a:r>
          </a:p>
        </p:txBody>
      </p:sp>
      <p:sp>
        <p:nvSpPr>
          <p:cNvPr id="26666" name="Rectangle 42"/>
          <p:cNvSpPr>
            <a:spLocks/>
          </p:cNvSpPr>
          <p:nvPr/>
        </p:nvSpPr>
        <p:spPr bwMode="auto">
          <a:xfrm>
            <a:off x="7010400" y="3429000"/>
            <a:ext cx="1270000" cy="203200"/>
          </a:xfrm>
          <a:prstGeom prst="rect">
            <a:avLst/>
          </a:prstGeom>
          <a:solidFill>
            <a:schemeClr val="bg1"/>
          </a:solid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UNC/RENCI</a:t>
            </a:r>
          </a:p>
        </p:txBody>
      </p:sp>
      <p:sp>
        <p:nvSpPr>
          <p:cNvPr id="26667" name="Rectangle 43"/>
          <p:cNvSpPr>
            <a:spLocks/>
          </p:cNvSpPr>
          <p:nvPr/>
        </p:nvSpPr>
        <p:spPr bwMode="auto">
          <a:xfrm>
            <a:off x="5181600" y="2057400"/>
            <a:ext cx="37782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UW</a:t>
            </a:r>
          </a:p>
        </p:txBody>
      </p:sp>
      <p:sp>
        <p:nvSpPr>
          <p:cNvPr id="7212" name="Oval 44"/>
          <p:cNvSpPr>
            <a:spLocks/>
          </p:cNvSpPr>
          <p:nvPr/>
        </p:nvSpPr>
        <p:spPr bwMode="auto">
          <a:xfrm>
            <a:off x="1363662" y="54991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13" name="AutoShape 45"/>
          <p:cNvSpPr>
            <a:spLocks/>
          </p:cNvSpPr>
          <p:nvPr/>
        </p:nvSpPr>
        <p:spPr bwMode="auto">
          <a:xfrm>
            <a:off x="1371600" y="57912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0" name="Rectangle 46"/>
          <p:cNvSpPr>
            <a:spLocks/>
          </p:cNvSpPr>
          <p:nvPr/>
        </p:nvSpPr>
        <p:spPr bwMode="auto">
          <a:xfrm>
            <a:off x="1638300" y="5486400"/>
            <a:ext cx="20193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dirty="0">
                <a:solidFill>
                  <a:srgbClr val="140083"/>
                </a:solidFill>
                <a:latin typeface="Times" pitchFamily="80" charset="0"/>
                <a:ea typeface="ＭＳ Ｐゴシック" pitchFamily="34" charset="-128"/>
                <a:cs typeface="Arial" pitchFamily="34" charset="0"/>
                <a:sym typeface="Arial" pitchFamily="34" charset="0"/>
              </a:rPr>
              <a:t>Resource Provider (RP)</a:t>
            </a:r>
          </a:p>
        </p:txBody>
      </p:sp>
      <p:sp>
        <p:nvSpPr>
          <p:cNvPr id="26671" name="Rectangle 47"/>
          <p:cNvSpPr>
            <a:spLocks/>
          </p:cNvSpPr>
          <p:nvPr/>
        </p:nvSpPr>
        <p:spPr bwMode="auto">
          <a:xfrm>
            <a:off x="1435100" y="5816600"/>
            <a:ext cx="26797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Software Integration Partner</a:t>
            </a:r>
          </a:p>
        </p:txBody>
      </p:sp>
      <p:sp>
        <p:nvSpPr>
          <p:cNvPr id="7216" name="Rectangle 48"/>
          <p:cNvSpPr>
            <a:spLocks/>
          </p:cNvSpPr>
          <p:nvPr/>
        </p:nvSpPr>
        <p:spPr bwMode="auto">
          <a:xfrm>
            <a:off x="5994400" y="2362200"/>
            <a:ext cx="177800" cy="152400"/>
          </a:xfrm>
          <a:prstGeom prst="rect">
            <a:avLst/>
          </a:prstGeom>
          <a:solidFill>
            <a:srgbClr val="005015"/>
          </a:solidFill>
          <a:ln w="9525">
            <a:no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3" name="Rectangle 49"/>
          <p:cNvSpPr>
            <a:spLocks/>
          </p:cNvSpPr>
          <p:nvPr/>
        </p:nvSpPr>
        <p:spPr bwMode="auto">
          <a:xfrm>
            <a:off x="5851525" y="2133600"/>
            <a:ext cx="1768475" cy="3810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rgbClr val="005015"/>
                </a:solidFill>
                <a:latin typeface="Times" pitchFamily="80" charset="0"/>
                <a:ea typeface="ＭＳ Ｐゴシック" pitchFamily="34" charset="-128"/>
                <a:cs typeface="Arial" pitchFamily="34" charset="0"/>
                <a:sym typeface="Arial" pitchFamily="34" charset="0"/>
              </a:rPr>
              <a:t>Grid Infrastructure Group (</a:t>
            </a:r>
            <a:r>
              <a:rPr lang="en-US" sz="1200" i="1" dirty="0" err="1">
                <a:solidFill>
                  <a:srgbClr val="005015"/>
                </a:solidFill>
                <a:latin typeface="Times" pitchFamily="80" charset="0"/>
                <a:ea typeface="ＭＳ Ｐゴシック" pitchFamily="34" charset="-128"/>
                <a:cs typeface="Arial" pitchFamily="34" charset="0"/>
                <a:sym typeface="Arial" pitchFamily="34" charset="0"/>
              </a:rPr>
              <a:t>UChicago</a:t>
            </a:r>
            <a:r>
              <a:rPr lang="en-US" sz="1200" i="1" dirty="0">
                <a:solidFill>
                  <a:srgbClr val="005015"/>
                </a:solidFill>
                <a:latin typeface="Times" pitchFamily="80" charset="0"/>
                <a:ea typeface="ＭＳ Ｐゴシック" pitchFamily="34" charset="-128"/>
                <a:cs typeface="Arial" pitchFamily="34" charset="0"/>
                <a:sym typeface="Arial" pitchFamily="34" charset="0"/>
              </a:rPr>
              <a:t>)</a:t>
            </a:r>
          </a:p>
        </p:txBody>
      </p:sp>
      <p:sp>
        <p:nvSpPr>
          <p:cNvPr id="26674" name="Rectangle 50"/>
          <p:cNvSpPr>
            <a:spLocks noGrp="1" noChangeArrowheads="1"/>
          </p:cNvSpPr>
          <p:nvPr>
            <p:ph type="title"/>
          </p:nvPr>
        </p:nvSpPr>
        <p:spPr>
          <a:xfrm>
            <a:off x="0" y="76200"/>
            <a:ext cx="2286000" cy="762000"/>
          </a:xfrm>
        </p:spPr>
        <p:txBody>
          <a:bodyPr rIns="81279"/>
          <a:lstStyle/>
          <a:p>
            <a:pPr eaLnBrk="1" hangingPunct="1">
              <a:tabLst>
                <a:tab pos="0" algn="l"/>
                <a:tab pos="914400" algn="l"/>
                <a:tab pos="1828800" algn="l"/>
                <a:tab pos="2743200" algn="l"/>
                <a:tab pos="3657600" algn="l"/>
                <a:tab pos="4572000" algn="l"/>
                <a:tab pos="5486400" algn="l"/>
                <a:tab pos="6400800" algn="l"/>
                <a:tab pos="7315200" algn="l"/>
                <a:tab pos="8229600" algn="l"/>
              </a:tabLst>
            </a:pPr>
            <a:r>
              <a:rPr lang="en-US" b="1" dirty="0" smtClean="0">
                <a:ea typeface="ＭＳ Ｐゴシック" pitchFamily="34" charset="-128"/>
              </a:rPr>
              <a:t>TeraGrid</a:t>
            </a:r>
          </a:p>
        </p:txBody>
      </p:sp>
      <p:sp>
        <p:nvSpPr>
          <p:cNvPr id="58" name="Content Placeholder 57"/>
          <p:cNvSpPr>
            <a:spLocks noGrp="1"/>
          </p:cNvSpPr>
          <p:nvPr>
            <p:ph idx="1"/>
          </p:nvPr>
        </p:nvSpPr>
        <p:spPr>
          <a:xfrm>
            <a:off x="2286000" y="76200"/>
            <a:ext cx="6858000" cy="762000"/>
          </a:xfrm>
        </p:spPr>
        <p:txBody>
          <a:bodyPr>
            <a:normAutofit fontScale="77500" lnSpcReduction="20000"/>
          </a:bodyPr>
          <a:lstStyle/>
          <a:p>
            <a:r>
              <a:rPr lang="en-US" dirty="0" smtClean="0"/>
              <a:t>~2 </a:t>
            </a:r>
            <a:r>
              <a:rPr lang="en-US" dirty="0" err="1" smtClean="0"/>
              <a:t>Petaflops</a:t>
            </a:r>
            <a:r>
              <a:rPr lang="en-US" dirty="0" smtClean="0"/>
              <a:t>; over 20 </a:t>
            </a:r>
            <a:r>
              <a:rPr lang="en-US" dirty="0" err="1" smtClean="0"/>
              <a:t>PetaBytes</a:t>
            </a:r>
            <a:r>
              <a:rPr lang="en-US" dirty="0" smtClean="0"/>
              <a:t> of storage (disk and tape), over 100 scientific data collections</a:t>
            </a:r>
            <a:endParaRPr lang="en-US" dirty="0"/>
          </a:p>
        </p:txBody>
      </p:sp>
      <p:pic>
        <p:nvPicPr>
          <p:cNvPr id="26675" name="Picture 51"/>
          <p:cNvPicPr>
            <a:picLocks noChangeAspect="1" noChangeArrowheads="1"/>
          </p:cNvPicPr>
          <p:nvPr/>
        </p:nvPicPr>
        <p:blipFill>
          <a:blip r:embed="rId3" cstate="print"/>
          <a:srcRect/>
          <a:stretch>
            <a:fillRect/>
          </a:stretch>
        </p:blipFill>
        <p:spPr bwMode="auto">
          <a:xfrm>
            <a:off x="979488" y="1257300"/>
            <a:ext cx="893762" cy="876300"/>
          </a:xfrm>
          <a:prstGeom prst="rect">
            <a:avLst/>
          </a:prstGeom>
          <a:noFill/>
          <a:ln w="9525">
            <a:noFill/>
            <a:miter lim="800000"/>
            <a:headEnd/>
            <a:tailEnd/>
          </a:ln>
        </p:spPr>
      </p:pic>
      <p:sp>
        <p:nvSpPr>
          <p:cNvPr id="7220" name="Oval 52"/>
          <p:cNvSpPr>
            <a:spLocks/>
          </p:cNvSpPr>
          <p:nvPr/>
        </p:nvSpPr>
        <p:spPr bwMode="auto">
          <a:xfrm>
            <a:off x="6400800" y="3962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7" name="Rectangle 53"/>
          <p:cNvSpPr>
            <a:spLocks/>
          </p:cNvSpPr>
          <p:nvPr/>
        </p:nvSpPr>
        <p:spPr bwMode="auto">
          <a:xfrm>
            <a:off x="5638800" y="41148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NICS</a:t>
            </a:r>
          </a:p>
        </p:txBody>
      </p:sp>
      <p:sp>
        <p:nvSpPr>
          <p:cNvPr id="7222" name="Oval 54"/>
          <p:cNvSpPr>
            <a:spLocks/>
          </p:cNvSpPr>
          <p:nvPr/>
        </p:nvSpPr>
        <p:spPr bwMode="auto">
          <a:xfrm>
            <a:off x="5105400" y="48768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9" name="Rectangle 55"/>
          <p:cNvSpPr>
            <a:spLocks/>
          </p:cNvSpPr>
          <p:nvPr/>
        </p:nvSpPr>
        <p:spPr bwMode="auto">
          <a:xfrm>
            <a:off x="5105400" y="4800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LONI</a:t>
            </a:r>
          </a:p>
        </p:txBody>
      </p:sp>
      <p:sp>
        <p:nvSpPr>
          <p:cNvPr id="26680" name="AutoShape 56"/>
          <p:cNvSpPr>
            <a:spLocks/>
          </p:cNvSpPr>
          <p:nvPr/>
        </p:nvSpPr>
        <p:spPr bwMode="auto">
          <a:xfrm>
            <a:off x="1371600" y="6096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81" name="Rectangle 57"/>
          <p:cNvSpPr>
            <a:spLocks/>
          </p:cNvSpPr>
          <p:nvPr/>
        </p:nvSpPr>
        <p:spPr bwMode="auto">
          <a:xfrm>
            <a:off x="1600200" y="6096000"/>
            <a:ext cx="1371600" cy="2286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Network Hub</a:t>
            </a:r>
          </a:p>
        </p:txBody>
      </p:sp>
      <p:sp>
        <p:nvSpPr>
          <p:cNvPr id="26641" name="AutoShape 17"/>
          <p:cNvSpPr>
            <a:spLocks/>
          </p:cNvSpPr>
          <p:nvPr/>
        </p:nvSpPr>
        <p:spPr bwMode="auto">
          <a:xfrm>
            <a:off x="3136900" y="32258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pic>
        <p:nvPicPr>
          <p:cNvPr id="4098" name="Picture 2" descr="http://www.teragridforum.org/mediawiki/images/5/5a/TG-ribbon-map-2008.jpg"/>
          <p:cNvPicPr>
            <a:picLocks noChangeAspect="1" noChangeArrowheads="1"/>
          </p:cNvPicPr>
          <p:nvPr/>
        </p:nvPicPr>
        <p:blipFill>
          <a:blip r:embed="rId4" cstate="print"/>
          <a:srcRect/>
          <a:stretch>
            <a:fillRect/>
          </a:stretch>
        </p:blipFill>
        <p:spPr bwMode="auto">
          <a:xfrm>
            <a:off x="0" y="838200"/>
            <a:ext cx="9144000" cy="60198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629400" cy="1143000"/>
          </a:xfrm>
        </p:spPr>
        <p:txBody>
          <a:bodyPr/>
          <a:lstStyle/>
          <a:p>
            <a:r>
              <a:rPr lang="en-US" b="1" dirty="0" smtClean="0"/>
              <a:t>FutureGrid and clouds for ADMI?</a:t>
            </a:r>
            <a:endParaRPr lang="en-US" b="1" dirty="0"/>
          </a:p>
        </p:txBody>
      </p:sp>
      <p:sp>
        <p:nvSpPr>
          <p:cNvPr id="3" name="Content Placeholder 2"/>
          <p:cNvSpPr>
            <a:spLocks noGrp="1"/>
          </p:cNvSpPr>
          <p:nvPr>
            <p:ph idx="1"/>
          </p:nvPr>
        </p:nvSpPr>
        <p:spPr>
          <a:xfrm>
            <a:off x="0" y="1447800"/>
            <a:ext cx="8991600" cy="5029200"/>
          </a:xfrm>
        </p:spPr>
        <p:txBody>
          <a:bodyPr>
            <a:normAutofit fontScale="92500" lnSpcReduction="20000"/>
          </a:bodyPr>
          <a:lstStyle/>
          <a:p>
            <a:r>
              <a:rPr lang="en-US" dirty="0" smtClean="0"/>
              <a:t>Clouds could be used by ADMI in</a:t>
            </a:r>
          </a:p>
          <a:p>
            <a:pPr lvl="1"/>
            <a:r>
              <a:rPr lang="en-US" dirty="0" smtClean="0"/>
              <a:t>Research</a:t>
            </a:r>
          </a:p>
          <a:p>
            <a:pPr lvl="1"/>
            <a:r>
              <a:rPr lang="en-US" dirty="0" smtClean="0"/>
              <a:t>Education </a:t>
            </a:r>
          </a:p>
          <a:p>
            <a:pPr lvl="1"/>
            <a:r>
              <a:rPr lang="en-US" dirty="0" smtClean="0"/>
              <a:t>Institutionally</a:t>
            </a:r>
          </a:p>
          <a:p>
            <a:r>
              <a:rPr lang="en-US" dirty="0" smtClean="0"/>
              <a:t>FutureGrid can be vehicle for</a:t>
            </a:r>
          </a:p>
          <a:p>
            <a:pPr lvl="1"/>
            <a:r>
              <a:rPr lang="en-US" dirty="0" smtClean="0"/>
              <a:t>Supporting CS Research</a:t>
            </a:r>
          </a:p>
          <a:p>
            <a:pPr lvl="1"/>
            <a:r>
              <a:rPr lang="en-US" dirty="0" smtClean="0"/>
              <a:t>Experimenting with cloud approaches for any of 3 modes</a:t>
            </a:r>
          </a:p>
          <a:p>
            <a:r>
              <a:rPr lang="en-US" dirty="0" smtClean="0"/>
              <a:t>We could set up a customized ongoing support activity on FutureGrid for ADMI </a:t>
            </a:r>
          </a:p>
          <a:p>
            <a:r>
              <a:rPr lang="en-US" dirty="0" smtClean="0"/>
              <a:t>We could offer a hands-on tutorial or summer school</a:t>
            </a:r>
          </a:p>
          <a:p>
            <a:pPr lvl="1"/>
            <a:r>
              <a:rPr lang="en-US" dirty="0" smtClean="0"/>
              <a:t>See Jerome Mitchell proposal</a:t>
            </a:r>
          </a:p>
          <a:p>
            <a:r>
              <a:rPr lang="en-US" dirty="0" smtClean="0"/>
              <a:t>FutureGrid valuable to ADMI for HPC Grids and Clouds</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12699" cy="914400"/>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90600"/>
            <a:ext cx="9144000" cy="5867400"/>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a:t>
            </a:r>
            <a:endParaRPr lang="en-US" sz="2400" dirty="0" smtClean="0">
              <a:solidFill>
                <a:srgbClr val="FF0000"/>
              </a:solidFill>
            </a:endParaRPr>
          </a:p>
          <a:p>
            <a:pPr lvl="1"/>
            <a:r>
              <a:rPr lang="en-US" sz="2400" b="1" dirty="0" smtClean="0"/>
              <a:t>Industry </a:t>
            </a:r>
            <a:r>
              <a:rPr lang="en-US" sz="2400" dirty="0" smtClean="0"/>
              <a:t>and Academia </a:t>
            </a:r>
          </a:p>
          <a:p>
            <a:pPr lvl="1"/>
            <a:r>
              <a:rPr lang="en-US" sz="2400" b="1" dirty="0" smtClean="0"/>
              <a:t>Prototype software development </a:t>
            </a:r>
            <a:r>
              <a:rPr lang="en-US" sz="2400" dirty="0" smtClean="0"/>
              <a:t>and Education/Training</a:t>
            </a:r>
          </a:p>
          <a:p>
            <a:pPr lvl="1"/>
            <a:r>
              <a:rPr lang="en-US" sz="2400" dirty="0" smtClean="0">
                <a:cs typeface="Times New Roman" pitchFamily="18" charset="0"/>
              </a:rPr>
              <a:t>Mainly </a:t>
            </a:r>
            <a:r>
              <a:rPr lang="en-US" sz="2400" dirty="0" smtClean="0">
                <a:solidFill>
                  <a:srgbClr val="FF0000"/>
                </a:solidFill>
                <a:cs typeface="Times New Roman" pitchFamily="18" charset="0"/>
              </a:rPr>
              <a:t>computer science, bioinformatics, education</a:t>
            </a: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and </a:t>
            </a:r>
            <a:r>
              <a:rPr lang="en-US" sz="2400" dirty="0" smtClean="0">
                <a:solidFill>
                  <a:srgbClr val="FF0000"/>
                </a:solidFill>
                <a:cs typeface="Times New Roman" pitchFamily="18" charset="0"/>
              </a:rPr>
              <a:t>performance</a:t>
            </a:r>
            <a:r>
              <a:rPr lang="en-US" sz="2400" dirty="0" smtClean="0">
                <a:cs typeface="Times New Roman" pitchFamily="18" charset="0"/>
              </a:rPr>
              <a:t>, </a:t>
            </a:r>
            <a:r>
              <a:rPr lang="en-US" sz="2400" dirty="0" smtClean="0">
                <a:solidFill>
                  <a:srgbClr val="FF0000"/>
                </a:solidFill>
                <a:cs typeface="Times New Roman" pitchFamily="18" charset="0"/>
              </a:rPr>
              <a:t>exploring new computing paradigms</a:t>
            </a:r>
          </a:p>
          <a:p>
            <a:pPr lvl="1"/>
            <a:r>
              <a:rPr lang="en-US" sz="2400" dirty="0" smtClean="0">
                <a:cs typeface="Times New Roman" pitchFamily="18" charset="0"/>
              </a:rPr>
              <a:t>Each use of FutureGrid is an</a:t>
            </a:r>
            <a:r>
              <a:rPr lang="en-US" sz="2400" dirty="0" smtClean="0">
                <a:solidFill>
                  <a:srgbClr val="FF0000"/>
                </a:solidFill>
                <a:cs typeface="Times New Roman" pitchFamily="18" charset="0"/>
              </a:rPr>
              <a:t> experiment </a:t>
            </a:r>
            <a:r>
              <a:rPr lang="en-US" sz="2400" dirty="0" smtClean="0">
                <a:cs typeface="Times New Roman" pitchFamily="18" charset="0"/>
              </a:rPr>
              <a:t>that is </a:t>
            </a:r>
            <a:r>
              <a:rPr lang="en-US" sz="2400" dirty="0" smtClean="0">
                <a:solidFill>
                  <a:srgbClr val="FF0000"/>
                </a:solidFill>
                <a:cs typeface="Times New Roman" pitchFamily="18" charset="0"/>
              </a:rPr>
              <a:t>reproducible</a:t>
            </a: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advanced cyberinfrastructure classes</a:t>
            </a:r>
          </a:p>
          <a:p>
            <a:pPr lvl="1"/>
            <a:r>
              <a:rPr lang="en-US" sz="2400" dirty="0" smtClean="0">
                <a:cs typeface="Times New Roman" pitchFamily="18" charset="0"/>
              </a:rPr>
              <a:t>Support  for users experimentation</a:t>
            </a:r>
          </a:p>
          <a:p>
            <a:endParaRPr lang="en-US" sz="2400" dirty="0" smtClean="0"/>
          </a:p>
          <a:p>
            <a:endParaRPr lang="en-US" sz="2400" dirty="0" smtClean="0"/>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a:t>
            </a:r>
            <a:r>
              <a:rPr lang="en-US" sz="2400" dirty="0" err="1" smtClean="0">
                <a:latin typeface="Arial" pitchFamily="34" charset="0"/>
                <a:cs typeface="Arial" pitchFamily="34" charset="0"/>
              </a:rPr>
              <a:t>xCAT</a:t>
            </a:r>
            <a:r>
              <a:rPr lang="en-US" sz="2400" dirty="0" smtClean="0">
                <a:latin typeface="Arial" pitchFamily="34" charset="0"/>
                <a:cs typeface="Arial" pitchFamily="34" charset="0"/>
              </a:rPr>
              <a:t> </a:t>
            </a:r>
          </a:p>
          <a:p>
            <a:pPr lvl="1"/>
            <a:r>
              <a:rPr lang="en-US" sz="2100" dirty="0" smtClean="0">
                <a:solidFill>
                  <a:srgbClr val="FF0000"/>
                </a:solidFill>
                <a:latin typeface="Arial" pitchFamily="34" charset="0"/>
                <a:cs typeface="Arial" pitchFamily="34" charset="0"/>
              </a:rPr>
              <a:t>Image library </a:t>
            </a:r>
            <a:r>
              <a:rPr lang="en-US" sz="2100" dirty="0" smtClean="0">
                <a:latin typeface="Arial" pitchFamily="34" charset="0"/>
                <a:cs typeface="Arial" pitchFamily="34" charset="0"/>
              </a:rPr>
              <a:t>for all the different environments you might like to explore …..</a:t>
            </a: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pPr lvl="1"/>
            <a:endParaRPr lang="en-US" sz="2100" dirty="0" smtClean="0">
              <a:latin typeface="Arial" pitchFamily="34" charset="0"/>
              <a:cs typeface="Arial" pitchFamily="34" charset="0"/>
            </a:endParaRP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r>
              <a:rPr lang="en-US" sz="2400" b="1" dirty="0" smtClean="0"/>
              <a:t>Apply now</a:t>
            </a:r>
            <a:r>
              <a:rPr lang="en-US" sz="2400" dirty="0" smtClean="0"/>
              <a:t> to use FutureGrid on web  site </a:t>
            </a:r>
            <a:r>
              <a:rPr lang="en-US" sz="2400" dirty="0" smtClean="0">
                <a:hlinkClick r:id="rId3"/>
              </a:rPr>
              <a:t>www.futuregrid.org</a:t>
            </a:r>
            <a:r>
              <a:rPr lang="en-US" sz="2400" dirty="0" smtClean="0"/>
              <a:t>  </a:t>
            </a:r>
          </a:p>
          <a:p>
            <a:endParaRPr lang="en-US" sz="2400" dirty="0" smtClean="0">
              <a:latin typeface="Arial" pitchFamily="34" charset="0"/>
              <a:cs typeface="Arial" pitchFamily="34" charset="0"/>
            </a:endParaRPr>
          </a:p>
          <a:p>
            <a:pPr>
              <a:buNone/>
            </a:pPr>
            <a:endParaRPr lang="en-US" sz="2600" dirty="0"/>
          </a:p>
        </p:txBody>
      </p:sp>
      <p:grpSp>
        <p:nvGrpSpPr>
          <p:cNvPr id="8" name="Group 16"/>
          <p:cNvGrpSpPr/>
          <p:nvPr/>
        </p:nvGrpSpPr>
        <p:grpSpPr>
          <a:xfrm>
            <a:off x="457200" y="3276600"/>
            <a:ext cx="7716157" cy="1415034"/>
            <a:chOff x="457200" y="5334000"/>
            <a:chExt cx="7716157" cy="1415034"/>
          </a:xfrm>
        </p:grpSpPr>
        <p:grpSp>
          <p:nvGrpSpPr>
            <p:cNvPr id="9"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4" cstate="print"/>
            <a:srcRect/>
            <a:stretch>
              <a:fillRect/>
            </a:stretch>
          </p:blipFill>
          <p:spPr bwMode="auto">
            <a:xfrm>
              <a:off x="5791200" y="5943600"/>
              <a:ext cx="800100" cy="805434"/>
            </a:xfrm>
            <a:prstGeom prst="rect">
              <a:avLst/>
            </a:prstGeom>
            <a:noFill/>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58379" cy="944847"/>
          </a:xfrm>
        </p:spPr>
        <p:txBody>
          <a:bodyPr/>
          <a:lstStyle/>
          <a:p>
            <a:r>
              <a:rPr lang="en-US" b="1" dirty="0" smtClean="0"/>
              <a:t>FutureGrid: </a:t>
            </a:r>
            <a:br>
              <a:rPr lang="en-US" b="1" dirty="0" smtClean="0"/>
            </a:br>
            <a:r>
              <a:rPr lang="en-US" b="1" dirty="0" smtClean="0"/>
              <a:t>a Grid/Cloud/HPC Testbed</a:t>
            </a:r>
            <a:endParaRPr lang="en-US" b="1" dirty="0"/>
          </a:p>
        </p:txBody>
      </p:sp>
      <p:pic>
        <p:nvPicPr>
          <p:cNvPr id="6" name="Picture 5" descr="gtb network v15.png"/>
          <p:cNvPicPr>
            <a:picLocks noChangeAspect="1"/>
          </p:cNvPicPr>
          <p:nvPr/>
        </p:nvPicPr>
        <p:blipFill>
          <a:blip r:embed="rId3" cstate="print"/>
          <a:stretch>
            <a:fillRect/>
          </a:stretch>
        </p:blipFill>
        <p:spPr>
          <a:xfrm>
            <a:off x="0" y="1447800"/>
            <a:ext cx="9100728" cy="4564174"/>
          </a:xfrm>
          <a:prstGeom prst="rect">
            <a:avLst/>
          </a:prstGeom>
        </p:spPr>
      </p:pic>
      <p:sp>
        <p:nvSpPr>
          <p:cNvPr id="5" name="TextBox 4"/>
          <p:cNvSpPr txBox="1"/>
          <p:nvPr/>
        </p:nvSpPr>
        <p:spPr>
          <a:xfrm>
            <a:off x="7239000" y="5097574"/>
            <a:ext cx="1811500" cy="553998"/>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nvGrpSpPr>
          <p:cNvPr id="3" name="Group 11"/>
          <p:cNvGrpSpPr/>
          <p:nvPr/>
        </p:nvGrpSpPr>
        <p:grpSpPr>
          <a:xfrm>
            <a:off x="152400" y="5326174"/>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pic>
        <p:nvPicPr>
          <p:cNvPr id="1026" name="Picture 2"/>
          <p:cNvPicPr>
            <a:picLocks noChangeAspect="1" noChangeArrowheads="1"/>
          </p:cNvPicPr>
          <p:nvPr/>
        </p:nvPicPr>
        <p:blipFill>
          <a:blip r:embed="rId4" cstate="print"/>
          <a:srcRect t="43825" r="6636" b="5976"/>
          <a:stretch>
            <a:fillRect/>
          </a:stretch>
        </p:blipFill>
        <p:spPr bwMode="auto">
          <a:xfrm>
            <a:off x="0" y="1295400"/>
            <a:ext cx="9006114"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31</a:t>
            </a:fld>
            <a:endParaRPr lang="en-US">
              <a:solidFill>
                <a:prstClr val="black">
                  <a:tint val="75000"/>
                </a:prstClr>
              </a:solidFill>
            </a:endParaRPr>
          </a:p>
        </p:txBody>
      </p:sp>
      <p:sp>
        <p:nvSpPr>
          <p:cNvPr id="2" name="Title 1"/>
          <p:cNvSpPr>
            <a:spLocks noGrp="1"/>
          </p:cNvSpPr>
          <p:nvPr>
            <p:ph type="title"/>
          </p:nvPr>
        </p:nvSpPr>
        <p:spPr>
          <a:xfrm>
            <a:off x="1676400" y="0"/>
            <a:ext cx="5412699" cy="838200"/>
          </a:xfrm>
        </p:spPr>
        <p:txBody>
          <a:bodyPr/>
          <a:lstStyle/>
          <a:p>
            <a:r>
              <a:rPr lang="en-US" dirty="0" smtClean="0"/>
              <a:t>Typical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solidFill>
                  <a:prstClr val="black"/>
                </a:solidFill>
              </a:rPr>
              <a:t>Linux, Linux on VM, Windows, Azure, Amazon Bioinformatics</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2348380" cy="1981200"/>
          </a:xfrm>
        </p:spPr>
        <p:txBody>
          <a:bodyPr/>
          <a:lstStyle/>
          <a:p>
            <a:r>
              <a:rPr lang="en-US" b="1" dirty="0" smtClean="0"/>
              <a:t>Some Current FutureGrid projects</a:t>
            </a:r>
            <a:endParaRPr lang="en-US" b="1" dirty="0"/>
          </a:p>
        </p:txBody>
      </p:sp>
      <p:pic>
        <p:nvPicPr>
          <p:cNvPr id="1026" name="Picture 2"/>
          <p:cNvPicPr>
            <a:picLocks noChangeAspect="1" noChangeArrowheads="1"/>
          </p:cNvPicPr>
          <p:nvPr/>
        </p:nvPicPr>
        <p:blipFill>
          <a:blip r:embed="rId3" cstate="print"/>
          <a:srcRect l="18368" t="16801" r="18965" b="4362"/>
          <a:stretch>
            <a:fillRect/>
          </a:stretch>
        </p:blipFill>
        <p:spPr bwMode="auto">
          <a:xfrm>
            <a:off x="2590800" y="-34159"/>
            <a:ext cx="6553200" cy="689215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8605" t="14465" r="19070" b="3194"/>
          <a:stretch>
            <a:fillRect/>
          </a:stretch>
        </p:blipFill>
        <p:spPr bwMode="auto">
          <a:xfrm>
            <a:off x="2743200" y="0"/>
            <a:ext cx="6248400" cy="69012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a:solidFill>
                  <a:prstClr val="black"/>
                </a:solidFill>
              </a:rPr>
              <a:t>ViNe provided the necessary inter-cloud connectivity to deploy CloudBLAST across 5 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a:solidFill>
                      <a:prstClr val="black"/>
                    </a:solidFill>
                  </a:rPr>
                  <a:t>Iowa</a:t>
                </a:r>
              </a:p>
              <a:p>
                <a:pPr defTabSz="457200"/>
                <a:r>
                  <a:rPr lang="en-US" sz="1100" dirty="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12699" cy="914400"/>
          </a:xfrm>
        </p:spPr>
        <p:txBody>
          <a:bodyPr/>
          <a:lstStyle/>
          <a:p>
            <a:r>
              <a:rPr lang="en-US" sz="4000" b="1" dirty="0" smtClean="0"/>
              <a:t>User Support</a:t>
            </a:r>
            <a:endParaRPr lang="en-US" sz="4000" b="1" dirty="0"/>
          </a:p>
        </p:txBody>
      </p:sp>
      <p:sp>
        <p:nvSpPr>
          <p:cNvPr id="3" name="Content Placeholder 2"/>
          <p:cNvSpPr>
            <a:spLocks noGrp="1"/>
          </p:cNvSpPr>
          <p:nvPr>
            <p:ph idx="1"/>
          </p:nvPr>
        </p:nvSpPr>
        <p:spPr>
          <a:xfrm>
            <a:off x="0" y="1219200"/>
            <a:ext cx="8915400" cy="5181600"/>
          </a:xfrm>
        </p:spPr>
        <p:txBody>
          <a:bodyPr>
            <a:normAutofit fontScale="92500" lnSpcReduction="10000"/>
          </a:bodyPr>
          <a:lstStyle/>
          <a:p>
            <a:r>
              <a:rPr lang="en-US" sz="2800" dirty="0" smtClean="0"/>
              <a:t>Being upgraded now as we get into major use</a:t>
            </a:r>
          </a:p>
          <a:p>
            <a:r>
              <a:rPr lang="en-US" sz="2800" b="1" dirty="0" smtClean="0"/>
              <a:t>Regular support: </a:t>
            </a:r>
            <a:r>
              <a:rPr lang="en-US" sz="2800" dirty="0" smtClean="0"/>
              <a:t>there is a group forming FET or “FutureGrid Expert Team” – initially 13 PhD students and researchers from Indiana University</a:t>
            </a:r>
          </a:p>
          <a:p>
            <a:pPr lvl="1"/>
            <a:r>
              <a:rPr lang="en-US" sz="2400" dirty="0" smtClean="0"/>
              <a:t>User requests project at </a:t>
            </a:r>
            <a:r>
              <a:rPr lang="en-US" sz="2400" dirty="0" smtClean="0">
                <a:hlinkClick r:id="rId3"/>
              </a:rPr>
              <a:t>http://www.futuregrid.org/early-adopter-account-project-registration</a:t>
            </a:r>
            <a:r>
              <a:rPr lang="en-US" sz="2400" dirty="0" smtClean="0"/>
              <a:t> </a:t>
            </a:r>
          </a:p>
          <a:p>
            <a:pPr lvl="1"/>
            <a:r>
              <a:rPr lang="en-US" sz="2400" dirty="0" smtClean="0"/>
              <a:t>Each user assigned a member of FET when project approved</a:t>
            </a:r>
          </a:p>
          <a:p>
            <a:pPr lvl="1"/>
            <a:r>
              <a:rPr lang="en-US" sz="2400" dirty="0" smtClean="0"/>
              <a:t>Users given accounts when project approved</a:t>
            </a:r>
          </a:p>
          <a:p>
            <a:pPr lvl="1"/>
            <a:r>
              <a:rPr lang="en-US" sz="2400" dirty="0" smtClean="0"/>
              <a:t>FET member and user interact to get going on FutureGrid</a:t>
            </a:r>
          </a:p>
          <a:p>
            <a:pPr lvl="1"/>
            <a:r>
              <a:rPr lang="en-US" sz="2400" b="1" dirty="0" smtClean="0"/>
              <a:t>Could have identified ADMI support people</a:t>
            </a:r>
          </a:p>
          <a:p>
            <a:r>
              <a:rPr lang="en-US" sz="2800" b="1" dirty="0" smtClean="0"/>
              <a:t>Advanced User Support: </a:t>
            </a:r>
            <a:r>
              <a:rPr lang="en-US" sz="2800" dirty="0" smtClean="0"/>
              <a:t>limited special support available on request</a:t>
            </a:r>
          </a:p>
          <a:p>
            <a:pPr lvl="1"/>
            <a:r>
              <a:rPr lang="en-US" sz="2400" dirty="0" smtClean="0"/>
              <a:t>Cummins engine simulation supported in this way</a:t>
            </a:r>
          </a:p>
          <a:p>
            <a:pPr lvl="1"/>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t="30174" r="2141" b="3288"/>
          <a:stretch>
            <a:fillRect/>
          </a:stretch>
        </p:blipFill>
        <p:spPr bwMode="auto">
          <a:xfrm>
            <a:off x="0" y="0"/>
            <a:ext cx="9144000" cy="6553200"/>
          </a:xfrm>
          <a:prstGeom prst="rect">
            <a:avLst/>
          </a:prstGeom>
          <a:noFill/>
          <a:ln w="9525">
            <a:noFill/>
            <a:miter lim="800000"/>
            <a:headEnd/>
            <a:tailEnd/>
          </a:ln>
        </p:spPr>
      </p:pic>
      <p:sp>
        <p:nvSpPr>
          <p:cNvPr id="20" name="TextBox 19"/>
          <p:cNvSpPr txBox="1"/>
          <p:nvPr/>
        </p:nvSpPr>
        <p:spPr>
          <a:xfrm>
            <a:off x="152400" y="551557"/>
            <a:ext cx="8991600" cy="6001643"/>
          </a:xfrm>
          <a:prstGeom prst="rect">
            <a:avLst/>
          </a:prstGeom>
          <a:solidFill>
            <a:schemeClr val="bg1"/>
          </a:solidFill>
        </p:spPr>
        <p:txBody>
          <a:bodyPr wrap="square" rtlCol="0">
            <a:spAutoFit/>
          </a:bodyPr>
          <a:lstStyle/>
          <a:p>
            <a:r>
              <a:rPr lang="en-US" sz="2400" dirty="0" smtClean="0"/>
              <a:t>The Cluster Compute Instances use hardware-assisted (</a:t>
            </a:r>
            <a:r>
              <a:rPr lang="en-US" sz="2400" dirty="0" smtClean="0">
                <a:hlinkClick r:id="rId5"/>
              </a:rPr>
              <a:t>HVM</a:t>
            </a:r>
            <a:r>
              <a:rPr lang="en-US" sz="2400" dirty="0" smtClean="0"/>
              <a:t>) virtualization instead of the </a:t>
            </a:r>
            <a:r>
              <a:rPr lang="en-US" sz="2400" dirty="0" err="1" smtClean="0">
                <a:hlinkClick r:id="rId6"/>
              </a:rPr>
              <a:t>paravirtualization</a:t>
            </a:r>
            <a:r>
              <a:rPr lang="en-US" sz="2400" dirty="0" smtClean="0"/>
              <a:t> used by the other instance types and requires booting from EBS, so you will need to create a new AMI in order to use them. We suggest that you use our Centos-based AMI as a base for your own AMIs for optimal performance. See the </a:t>
            </a:r>
            <a:r>
              <a:rPr lang="en-US" sz="2400" dirty="0" smtClean="0">
                <a:hlinkClick r:id="rId7"/>
              </a:rPr>
              <a:t>EC2 User Guide</a:t>
            </a:r>
            <a:r>
              <a:rPr lang="en-US" sz="2400" dirty="0" smtClean="0"/>
              <a:t> or the </a:t>
            </a:r>
            <a:r>
              <a:rPr lang="en-US" sz="2400" dirty="0" smtClean="0">
                <a:hlinkClick r:id="rId8"/>
              </a:rPr>
              <a:t>EC2 Developer Guide</a:t>
            </a:r>
            <a:r>
              <a:rPr lang="en-US" sz="2400" dirty="0" smtClean="0"/>
              <a:t> for more information. </a:t>
            </a:r>
          </a:p>
          <a:p>
            <a:r>
              <a:rPr lang="en-US" sz="2400" dirty="0" smtClean="0"/>
              <a:t>The only way to know if this is a genuine HPC setup is to benchmark it, and we've just finished doing so. We ran the gold-standard </a:t>
            </a:r>
            <a:r>
              <a:rPr lang="en-US" sz="2400" dirty="0" smtClean="0">
                <a:hlinkClick r:id="rId9"/>
              </a:rPr>
              <a:t>High Performance </a:t>
            </a:r>
            <a:r>
              <a:rPr lang="en-US" sz="2400" dirty="0" err="1" smtClean="0">
                <a:hlinkClick r:id="rId9"/>
              </a:rPr>
              <a:t>Linpack</a:t>
            </a:r>
            <a:r>
              <a:rPr lang="en-US" sz="2400" dirty="0" smtClean="0"/>
              <a:t> benchmark on 880 Cluster Compute instances (7040 cores) and measured the overall performance at 41.82 </a:t>
            </a:r>
            <a:r>
              <a:rPr lang="en-US" sz="2400" dirty="0" err="1" smtClean="0">
                <a:hlinkClick r:id="rId10"/>
              </a:rPr>
              <a:t>TeraFLOPS</a:t>
            </a:r>
            <a:r>
              <a:rPr lang="en-US" sz="2400" dirty="0" smtClean="0"/>
              <a:t> using Intel's </a:t>
            </a:r>
            <a:r>
              <a:rPr lang="en-US" sz="2400" dirty="0" smtClean="0">
                <a:hlinkClick r:id="rId11"/>
              </a:rPr>
              <a:t>MPI</a:t>
            </a:r>
            <a:r>
              <a:rPr lang="en-US" sz="2400" dirty="0" smtClean="0"/>
              <a:t> (Message Passing Interface) and </a:t>
            </a:r>
            <a:r>
              <a:rPr lang="en-US" sz="2400" dirty="0" smtClean="0">
                <a:hlinkClick r:id="rId12"/>
              </a:rPr>
              <a:t>MKL</a:t>
            </a:r>
            <a:r>
              <a:rPr lang="en-US" sz="2400" dirty="0" smtClean="0"/>
              <a:t> (Math Kernel Library) libraries, along with their </a:t>
            </a:r>
            <a:r>
              <a:rPr lang="en-US" sz="2400" dirty="0" smtClean="0">
                <a:hlinkClick r:id="rId13"/>
              </a:rPr>
              <a:t>compiler suite</a:t>
            </a:r>
            <a:r>
              <a:rPr lang="en-US" sz="2400" dirty="0" smtClean="0"/>
              <a:t>. </a:t>
            </a:r>
            <a:r>
              <a:rPr lang="en-US" sz="2400" b="1" dirty="0" smtClean="0"/>
              <a:t>This result places us at position 146 on the </a:t>
            </a:r>
            <a:r>
              <a:rPr lang="en-US" sz="2400" b="1" dirty="0" smtClean="0">
                <a:hlinkClick r:id="rId14"/>
              </a:rPr>
              <a:t>Top500</a:t>
            </a:r>
            <a:r>
              <a:rPr lang="en-US" sz="2400" b="1" dirty="0" smtClean="0"/>
              <a:t> list of supercomputers. </a:t>
            </a:r>
            <a:r>
              <a:rPr lang="en-US" sz="2400" dirty="0" smtClean="0"/>
              <a:t>The input file for the benchmark is </a:t>
            </a:r>
            <a:r>
              <a:rPr lang="en-US" sz="2400" dirty="0" smtClean="0">
                <a:hlinkClick r:id="rId15"/>
              </a:rPr>
              <a:t>here</a:t>
            </a:r>
            <a:r>
              <a:rPr lang="en-US" sz="2400" dirty="0" smtClean="0"/>
              <a:t> and the output file is </a:t>
            </a:r>
            <a:r>
              <a:rPr lang="en-US" sz="2400" dirty="0" smtClean="0">
                <a:hlinkClick r:id="rId16"/>
              </a:rPr>
              <a:t>here</a:t>
            </a:r>
            <a:r>
              <a:rPr lang="en-US" sz="2400" dirty="0" smtClean="0"/>
              <a:t>.</a:t>
            </a:r>
          </a:p>
          <a:p>
            <a:endParaRPr lang="en-US" sz="2400" dirty="0"/>
          </a:p>
        </p:txBody>
      </p:sp>
      <p:grpSp>
        <p:nvGrpSpPr>
          <p:cNvPr id="2" name="Group 12"/>
          <p:cNvGrpSpPr/>
          <p:nvPr/>
        </p:nvGrpSpPr>
        <p:grpSpPr>
          <a:xfrm>
            <a:off x="0" y="152400"/>
            <a:ext cx="9144000" cy="6172200"/>
            <a:chOff x="0" y="1295400"/>
            <a:chExt cx="9144000" cy="5181600"/>
          </a:xfrm>
        </p:grpSpPr>
        <p:pic>
          <p:nvPicPr>
            <p:cNvPr id="7" name="Picture 6" descr="clouds-0001.jpg"/>
            <p:cNvPicPr>
              <a:picLocks noChangeAspect="1"/>
            </p:cNvPicPr>
            <p:nvPr/>
          </p:nvPicPr>
          <p:blipFill>
            <a:blip r:embed="rId17" cstate="print"/>
            <a:stretch>
              <a:fillRect/>
            </a:stretch>
          </p:blipFill>
          <p:spPr>
            <a:xfrm>
              <a:off x="0" y="1295400"/>
              <a:ext cx="9144000" cy="5181600"/>
            </a:xfrm>
            <a:prstGeom prst="rect">
              <a:avLst/>
            </a:prstGeom>
          </p:spPr>
        </p:pic>
        <p:pic>
          <p:nvPicPr>
            <p:cNvPr id="8" name="Picture 7" descr="3tera.jpg"/>
            <p:cNvPicPr>
              <a:picLocks noChangeAspect="1"/>
            </p:cNvPicPr>
            <p:nvPr/>
          </p:nvPicPr>
          <p:blipFill>
            <a:blip r:embed="rId18" cstate="print"/>
            <a:stretch>
              <a:fillRect/>
            </a:stretch>
          </p:blipFill>
          <p:spPr>
            <a:xfrm>
              <a:off x="7391400" y="6096000"/>
              <a:ext cx="1688758" cy="381000"/>
            </a:xfrm>
            <a:prstGeom prst="rect">
              <a:avLst/>
            </a:prstGeom>
          </p:spPr>
        </p:pic>
        <p:pic>
          <p:nvPicPr>
            <p:cNvPr id="9" name="Picture 8" descr="AmazonEC2.jpg"/>
            <p:cNvPicPr>
              <a:picLocks noChangeAspect="1"/>
            </p:cNvPicPr>
            <p:nvPr/>
          </p:nvPicPr>
          <p:blipFill>
            <a:blip r:embed="rId19" cstate="print"/>
            <a:stretch>
              <a:fillRect/>
            </a:stretch>
          </p:blipFill>
          <p:spPr>
            <a:xfrm>
              <a:off x="3200400" y="2895600"/>
              <a:ext cx="2105799" cy="685800"/>
            </a:xfrm>
            <a:prstGeom prst="rect">
              <a:avLst/>
            </a:prstGeom>
          </p:spPr>
        </p:pic>
        <p:pic>
          <p:nvPicPr>
            <p:cNvPr id="10" name="Picture 9" descr="Azure.jpg"/>
            <p:cNvPicPr>
              <a:picLocks noChangeAspect="1"/>
            </p:cNvPicPr>
            <p:nvPr/>
          </p:nvPicPr>
          <p:blipFill>
            <a:blip r:embed="rId20" cstate="print"/>
            <a:stretch>
              <a:fillRect/>
            </a:stretch>
          </p:blipFill>
          <p:spPr>
            <a:xfrm>
              <a:off x="5116314" y="1600200"/>
              <a:ext cx="3951486" cy="381000"/>
            </a:xfrm>
            <a:prstGeom prst="rect">
              <a:avLst/>
            </a:prstGeom>
          </p:spPr>
        </p:pic>
        <p:pic>
          <p:nvPicPr>
            <p:cNvPr id="11" name="Picture 10" descr="b-hive.jpg"/>
            <p:cNvPicPr>
              <a:picLocks noChangeAspect="1"/>
            </p:cNvPicPr>
            <p:nvPr/>
          </p:nvPicPr>
          <p:blipFill>
            <a:blip r:embed="rId21" cstate="print"/>
            <a:stretch>
              <a:fillRect/>
            </a:stretch>
          </p:blipFill>
          <p:spPr>
            <a:xfrm>
              <a:off x="1828800" y="4648200"/>
              <a:ext cx="1416907" cy="219894"/>
            </a:xfrm>
            <a:prstGeom prst="rect">
              <a:avLst/>
            </a:prstGeom>
          </p:spPr>
        </p:pic>
        <p:pic>
          <p:nvPicPr>
            <p:cNvPr id="13" name="Picture 12" descr="engineyard.jpg"/>
            <p:cNvPicPr>
              <a:picLocks noChangeAspect="1"/>
            </p:cNvPicPr>
            <p:nvPr/>
          </p:nvPicPr>
          <p:blipFill>
            <a:blip r:embed="rId22" cstate="print"/>
            <a:stretch>
              <a:fillRect/>
            </a:stretch>
          </p:blipFill>
          <p:spPr>
            <a:xfrm>
              <a:off x="8184848" y="4267200"/>
              <a:ext cx="959152" cy="1179871"/>
            </a:xfrm>
            <a:prstGeom prst="rect">
              <a:avLst/>
            </a:prstGeom>
          </p:spPr>
        </p:pic>
        <p:pic>
          <p:nvPicPr>
            <p:cNvPr id="14" name="Picture 13" descr="Eucalyptus.jpg"/>
            <p:cNvPicPr>
              <a:picLocks noChangeAspect="1"/>
            </p:cNvPicPr>
            <p:nvPr/>
          </p:nvPicPr>
          <p:blipFill>
            <a:blip r:embed="rId23" cstate="print"/>
            <a:stretch>
              <a:fillRect/>
            </a:stretch>
          </p:blipFill>
          <p:spPr>
            <a:xfrm>
              <a:off x="0" y="1524000"/>
              <a:ext cx="1524000" cy="533400"/>
            </a:xfrm>
            <a:prstGeom prst="rect">
              <a:avLst/>
            </a:prstGeom>
          </p:spPr>
        </p:pic>
        <p:pic>
          <p:nvPicPr>
            <p:cNvPr id="15" name="Picture 14" descr="GoGrid.jpg"/>
            <p:cNvPicPr>
              <a:picLocks noChangeAspect="1"/>
            </p:cNvPicPr>
            <p:nvPr/>
          </p:nvPicPr>
          <p:blipFill>
            <a:blip r:embed="rId24" cstate="print"/>
            <a:stretch>
              <a:fillRect/>
            </a:stretch>
          </p:blipFill>
          <p:spPr>
            <a:xfrm>
              <a:off x="4419600" y="5562600"/>
              <a:ext cx="1977081" cy="25563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6999</TotalTime>
  <Words>2602</Words>
  <Application>Microsoft Office PowerPoint</Application>
  <PresentationFormat>On-screen Show (4:3)</PresentationFormat>
  <Paragraphs>515</Paragraphs>
  <Slides>35</Slides>
  <Notes>35</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3_Office Theme</vt:lpstr>
      <vt:lpstr>4_Office Theme</vt:lpstr>
      <vt:lpstr>Office Theme</vt:lpstr>
      <vt:lpstr>Blank Presentation</vt:lpstr>
      <vt:lpstr>5_Office Theme</vt:lpstr>
      <vt:lpstr>Cloud Computing for ADMI</vt:lpstr>
      <vt:lpstr>Talk Components</vt:lpstr>
      <vt:lpstr>Important Trends</vt:lpstr>
      <vt:lpstr>Slide 4</vt:lpstr>
      <vt:lpstr>Data Centers Clouds &amp;  Economies of Scale I</vt:lpstr>
      <vt:lpstr>Data Centers, Clouds  &amp; Economies of Scale II</vt:lpstr>
      <vt:lpstr>Slide 7</vt:lpstr>
      <vt:lpstr>X as a Service</vt:lpstr>
      <vt:lpstr>Philosophy of  Clouds and Grids</vt:lpstr>
      <vt:lpstr>Grids MPI and Clouds </vt:lpstr>
      <vt:lpstr>Cloud Computing:  Infrastructure and Runtimes</vt:lpstr>
      <vt:lpstr>Higher Education 2020</vt:lpstr>
      <vt:lpstr>C4 = Continuous Collaborative  Computational Cloud</vt:lpstr>
      <vt:lpstr>MapReduce</vt:lpstr>
      <vt:lpstr>MapReduce “File/Data Repository” Parallelism</vt:lpstr>
      <vt:lpstr>All-Pairs Using DryadLINQ</vt:lpstr>
      <vt:lpstr>Hadoop VM Performance Degradation</vt:lpstr>
      <vt:lpstr>Sequence Assembly in the Clouds</vt:lpstr>
      <vt:lpstr>Cap3 Performance with  Different EC2 Instance Types</vt:lpstr>
      <vt:lpstr>Cap3 Cost</vt:lpstr>
      <vt:lpstr>SWG  Cost</vt:lpstr>
      <vt:lpstr>Smith Waterman:  Daily Effect</vt:lpstr>
      <vt:lpstr>US Cyberinfrastructure Context</vt:lpstr>
      <vt:lpstr>TeraGrid</vt:lpstr>
      <vt:lpstr>FutureGrid and clouds for ADMI?</vt:lpstr>
      <vt:lpstr>FutureGrid key Concepts I</vt:lpstr>
      <vt:lpstr>FutureGrid key Concepts II</vt:lpstr>
      <vt:lpstr>FutureGrid Partners</vt:lpstr>
      <vt:lpstr>Compute Hardware</vt:lpstr>
      <vt:lpstr>FutureGrid:  a Grid/Cloud/HPC Testbed</vt:lpstr>
      <vt:lpstr>Typical Performance Study</vt:lpstr>
      <vt:lpstr>Some Current FutureGrid projects</vt:lpstr>
      <vt:lpstr>OGF’10 Demo</vt:lpstr>
      <vt:lpstr>Slide 34</vt:lpstr>
      <vt:lpstr>User Support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267</cp:revision>
  <dcterms:created xsi:type="dcterms:W3CDTF">2010-05-04T01:29:55Z</dcterms:created>
  <dcterms:modified xsi:type="dcterms:W3CDTF">2010-12-16T19:12:00Z</dcterms:modified>
</cp:coreProperties>
</file>