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10" r:id="rId2"/>
    <p:sldMasterId id="2147483722" r:id="rId3"/>
  </p:sldMasterIdLst>
  <p:notesMasterIdLst>
    <p:notesMasterId r:id="rId18"/>
  </p:notesMasterIdLst>
  <p:sldIdLst>
    <p:sldId id="267" r:id="rId4"/>
    <p:sldId id="429" r:id="rId5"/>
    <p:sldId id="365" r:id="rId6"/>
    <p:sldId id="387" r:id="rId7"/>
    <p:sldId id="366" r:id="rId8"/>
    <p:sldId id="367" r:id="rId9"/>
    <p:sldId id="371" r:id="rId10"/>
    <p:sldId id="427" r:id="rId11"/>
    <p:sldId id="376" r:id="rId12"/>
    <p:sldId id="378" r:id="rId13"/>
    <p:sldId id="430" r:id="rId14"/>
    <p:sldId id="432" r:id="rId15"/>
    <p:sldId id="431" r:id="rId16"/>
    <p:sldId id="42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C40C"/>
    <a:srgbClr val="66FFCC"/>
    <a:srgbClr val="60C0BE"/>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89277" autoAdjust="0"/>
  </p:normalViewPr>
  <p:slideViewPr>
    <p:cSldViewPr>
      <p:cViewPr varScale="1">
        <p:scale>
          <a:sx n="103" d="100"/>
          <a:sy n="103"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Total Provisioning </a:t>
            </a:r>
            <a:r>
              <a:rPr lang="en-US" dirty="0" smtClean="0"/>
              <a:t>Time minutes</a:t>
            </a:r>
            <a:endParaRPr lang="en-US" dirty="0"/>
          </a:p>
        </c:rich>
      </c:tx>
      <c:layout/>
    </c:title>
    <c:plotArea>
      <c:layout/>
      <c:lineChart>
        <c:grouping val="stacked"/>
        <c:ser>
          <c:idx val="1"/>
          <c:order val="0"/>
          <c:tx>
            <c:strRef>
              <c:f>Sheet1!$B$1</c:f>
              <c:strCache>
                <c:ptCount val="1"/>
                <c:pt idx="0">
                  <c:v>Time</c:v>
                </c:pt>
              </c:strCache>
            </c:strRef>
          </c:tx>
          <c:marker>
            <c:symbol val="none"/>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2.6388888888889809E-3</c:v>
                </c:pt>
                <c:pt idx="1">
                  <c:v>2.5347222222222902E-3</c:v>
                </c:pt>
                <c:pt idx="2">
                  <c:v>2.7083333333334323E-3</c:v>
                </c:pt>
                <c:pt idx="3">
                  <c:v>2.8124999999999908E-3</c:v>
                </c:pt>
              </c:numCache>
            </c:numRef>
          </c:val>
        </c:ser>
        <c:marker val="1"/>
        <c:axId val="81783424"/>
        <c:axId val="87990656"/>
      </c:lineChart>
      <c:catAx>
        <c:axId val="81783424"/>
        <c:scaling>
          <c:orientation val="minMax"/>
        </c:scaling>
        <c:axPos val="b"/>
        <c:numFmt formatCode="General" sourceLinked="1"/>
        <c:tickLblPos val="nextTo"/>
        <c:crossAx val="87990656"/>
        <c:crosses val="autoZero"/>
        <c:auto val="1"/>
        <c:lblAlgn val="ctr"/>
        <c:lblOffset val="100"/>
      </c:catAx>
      <c:valAx>
        <c:axId val="87990656"/>
        <c:scaling>
          <c:orientation val="minMax"/>
          <c:min val="0"/>
        </c:scaling>
        <c:axPos val="l"/>
        <c:majorGridlines/>
        <c:numFmt formatCode="h:mm:ss" sourceLinked="1"/>
        <c:tickLblPos val="nextTo"/>
        <c:crossAx val="81783424"/>
        <c:crosses val="autoZero"/>
        <c:crossBetween val="between"/>
      </c:valAx>
    </c:plotArea>
    <c:legend>
      <c:legendPos val="r"/>
      <c:layout/>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10/1/2010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3E9A3D-83B7-4AC6-BAB1-F2D720E630F6}"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10/1/2010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10/1/2010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10/1/2010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642100"/>
            <a:ext cx="685800" cy="241300"/>
          </a:xfrm>
          <a:prstGeom prst="rect">
            <a:avLst/>
          </a:prstGeom>
        </p:spPr>
        <p:txBody>
          <a:bodyPr/>
          <a:lstStyle/>
          <a:p>
            <a:fld id="{F9BB23A1-A813-4A51-83B9-0F11EBF458E9}" type="datetime5">
              <a:rPr lang="en-US" smtClean="0">
                <a:solidFill>
                  <a:prstClr val="black"/>
                </a:solidFill>
              </a:rPr>
              <a:pPr/>
              <a:t>1-Oct-10</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vetter@computer.org</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1ED13606-6930-498C-B96D-D3F7C9F2A7D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10/1/2010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2263" y="317500"/>
            <a:ext cx="8229600"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98463" y="1303338"/>
            <a:ext cx="8347075" cy="4564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29828" name="Rectangle 4"/>
          <p:cNvSpPr>
            <a:spLocks noGrp="1" noChangeArrowheads="1"/>
          </p:cNvSpPr>
          <p:nvPr>
            <p:ph type="ftr" sz="quarter" idx="3"/>
          </p:nvPr>
        </p:nvSpPr>
        <p:spPr bwMode="auto">
          <a:xfrm>
            <a:off x="3810000" y="76200"/>
            <a:ext cx="4724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chemeClr val="tx1">
                    <a:lumMod val="75000"/>
                    <a:lumOff val="25000"/>
                  </a:schemeClr>
                </a:solidFill>
                <a:latin typeface="+mn-lt"/>
              </a:defRPr>
            </a:lvl1pPr>
          </a:lstStyle>
          <a:p>
            <a:pPr defTabSz="457200"/>
            <a:endParaRPr lang="en-US">
              <a:solidFill>
                <a:prstClr val="black">
                  <a:lumMod val="75000"/>
                  <a:lumOff val="25000"/>
                </a:prstClr>
              </a:solidFill>
            </a:endParaRPr>
          </a:p>
        </p:txBody>
      </p:sp>
      <p:sp>
        <p:nvSpPr>
          <p:cNvPr id="1229829" name="Rectangle 5"/>
          <p:cNvSpPr>
            <a:spLocks noGrp="1" noChangeArrowheads="1"/>
          </p:cNvSpPr>
          <p:nvPr>
            <p:ph type="sldNum" sz="quarter" idx="4"/>
          </p:nvPr>
        </p:nvSpPr>
        <p:spPr bwMode="auto">
          <a:xfrm>
            <a:off x="8461375" y="76200"/>
            <a:ext cx="606425" cy="3496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1">
                    <a:lumMod val="75000"/>
                    <a:lumOff val="25000"/>
                  </a:schemeClr>
                </a:solidFill>
                <a:latin typeface="+mn-lt"/>
              </a:defRPr>
            </a:lvl1pPr>
          </a:lstStyle>
          <a:p>
            <a:pPr defTabSz="457200"/>
            <a:fld id="{3EBC8F84-5B91-E04F-BBE9-64ED679462A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b="1">
          <a:solidFill>
            <a:schemeClr val="tx2"/>
          </a:solidFill>
          <a:effectLst/>
          <a:latin typeface="Calibri" pitchFamily="34" charset="0"/>
          <a:ea typeface="ＭＳ Ｐゴシック" pitchFamily="34" charset="-128"/>
          <a:cs typeface="+mj-cs"/>
        </a:defRPr>
      </a:lvl1pPr>
      <a:lvl2pPr algn="l" rtl="0" eaLnBrk="1" fontAlgn="base" hangingPunct="1">
        <a:spcBef>
          <a:spcPct val="0"/>
        </a:spcBef>
        <a:spcAft>
          <a:spcPct val="0"/>
        </a:spcAft>
        <a:defRPr sz="3600">
          <a:solidFill>
            <a:schemeClr val="tx2"/>
          </a:solidFill>
          <a:latin typeface="Franklin Gothic Demi" pitchFamily="34" charset="0"/>
          <a:ea typeface="ＭＳ Ｐゴシック" pitchFamily="34" charset="-128"/>
        </a:defRPr>
      </a:lvl2pPr>
      <a:lvl3pPr algn="l" rtl="0" eaLnBrk="1" fontAlgn="base" hangingPunct="1">
        <a:spcBef>
          <a:spcPct val="0"/>
        </a:spcBef>
        <a:spcAft>
          <a:spcPct val="0"/>
        </a:spcAft>
        <a:defRPr sz="3600">
          <a:solidFill>
            <a:schemeClr val="tx2"/>
          </a:solidFill>
          <a:latin typeface="Franklin Gothic Demi" pitchFamily="34" charset="0"/>
          <a:ea typeface="ＭＳ Ｐゴシック" pitchFamily="34" charset="-128"/>
        </a:defRPr>
      </a:lvl3pPr>
      <a:lvl4pPr algn="l" rtl="0" eaLnBrk="1" fontAlgn="base" hangingPunct="1">
        <a:spcBef>
          <a:spcPct val="0"/>
        </a:spcBef>
        <a:spcAft>
          <a:spcPct val="0"/>
        </a:spcAft>
        <a:defRPr sz="3600">
          <a:solidFill>
            <a:schemeClr val="tx2"/>
          </a:solidFill>
          <a:latin typeface="Franklin Gothic Demi" pitchFamily="34" charset="0"/>
          <a:ea typeface="ＭＳ Ｐゴシック" pitchFamily="34" charset="-128"/>
        </a:defRPr>
      </a:lvl4pPr>
      <a:lvl5pPr algn="l" rtl="0" eaLnBrk="1" fontAlgn="base" hangingPunct="1">
        <a:spcBef>
          <a:spcPct val="0"/>
        </a:spcBef>
        <a:spcAft>
          <a:spcPct val="0"/>
        </a:spcAft>
        <a:defRPr sz="3600">
          <a:solidFill>
            <a:schemeClr val="tx2"/>
          </a:solidFill>
          <a:latin typeface="Franklin Gothic Demi" pitchFamily="34" charset="0"/>
          <a:ea typeface="ＭＳ Ｐゴシック" pitchFamily="34" charset="-128"/>
        </a:defRPr>
      </a:lvl5pPr>
      <a:lvl6pPr marL="457200" algn="l" rtl="0" eaLnBrk="1" fontAlgn="base" hangingPunct="1">
        <a:spcBef>
          <a:spcPct val="0"/>
        </a:spcBef>
        <a:spcAft>
          <a:spcPct val="0"/>
        </a:spcAft>
        <a:defRPr sz="3600">
          <a:solidFill>
            <a:schemeClr val="tx2"/>
          </a:solidFill>
          <a:latin typeface="Franklin Gothic Demi" pitchFamily="34" charset="0"/>
        </a:defRPr>
      </a:lvl6pPr>
      <a:lvl7pPr marL="914400" algn="l" rtl="0" eaLnBrk="1" fontAlgn="base" hangingPunct="1">
        <a:spcBef>
          <a:spcPct val="0"/>
        </a:spcBef>
        <a:spcAft>
          <a:spcPct val="0"/>
        </a:spcAft>
        <a:defRPr sz="3600">
          <a:solidFill>
            <a:schemeClr val="tx2"/>
          </a:solidFill>
          <a:latin typeface="Franklin Gothic Demi" pitchFamily="34" charset="0"/>
        </a:defRPr>
      </a:lvl7pPr>
      <a:lvl8pPr marL="1371600" algn="l" rtl="0" eaLnBrk="1" fontAlgn="base" hangingPunct="1">
        <a:spcBef>
          <a:spcPct val="0"/>
        </a:spcBef>
        <a:spcAft>
          <a:spcPct val="0"/>
        </a:spcAft>
        <a:defRPr sz="3600">
          <a:solidFill>
            <a:schemeClr val="tx2"/>
          </a:solidFill>
          <a:latin typeface="Franklin Gothic Demi" pitchFamily="34" charset="0"/>
        </a:defRPr>
      </a:lvl8pPr>
      <a:lvl9pPr marL="1828800" algn="l" rtl="0" eaLnBrk="1" fontAlgn="base" hangingPunct="1">
        <a:spcBef>
          <a:spcPct val="0"/>
        </a:spcBef>
        <a:spcAft>
          <a:spcPct val="0"/>
        </a:spcAft>
        <a:defRPr sz="3600">
          <a:solidFill>
            <a:schemeClr val="tx2"/>
          </a:solidFill>
          <a:latin typeface="Franklin Gothic Demi" pitchFamily="34" charset="0"/>
        </a:defRPr>
      </a:lvl9pPr>
    </p:titleStyle>
    <p:bodyStyle>
      <a:lvl1pPr marL="342900" indent="-342900" algn="l" rtl="0" eaLnBrk="1" fontAlgn="base" hangingPunct="1">
        <a:spcBef>
          <a:spcPct val="20000"/>
        </a:spcBef>
        <a:spcAft>
          <a:spcPct val="0"/>
        </a:spcAft>
        <a:buChar char="•"/>
        <a:defRPr sz="3200">
          <a:solidFill>
            <a:schemeClr val="tx1"/>
          </a:solidFill>
          <a:effectLst/>
          <a:latin typeface="Calibri" pitchFamily="34" charset="0"/>
          <a:ea typeface="ＭＳ Ｐゴシック" pitchFamily="34" charset="-128"/>
          <a:cs typeface="+mn-cs"/>
        </a:defRPr>
      </a:lvl1pPr>
      <a:lvl2pPr marL="742950" indent="-285750" algn="l" rtl="0" eaLnBrk="1" fontAlgn="base" hangingPunct="1">
        <a:spcBef>
          <a:spcPct val="20000"/>
        </a:spcBef>
        <a:spcAft>
          <a:spcPct val="0"/>
        </a:spcAft>
        <a:buChar char="–"/>
        <a:defRPr sz="2800">
          <a:solidFill>
            <a:schemeClr val="tx1"/>
          </a:solidFill>
          <a:effectLst/>
          <a:latin typeface="Calibri" pitchFamily="34" charset="0"/>
          <a:ea typeface="ＭＳ Ｐゴシック" pitchFamily="-65" charset="-128"/>
        </a:defRPr>
      </a:lvl2pPr>
      <a:lvl3pPr marL="1143000" indent="-228600" algn="l" rtl="0" eaLnBrk="1" fontAlgn="base" hangingPunct="1">
        <a:spcBef>
          <a:spcPct val="20000"/>
        </a:spcBef>
        <a:spcAft>
          <a:spcPct val="0"/>
        </a:spcAft>
        <a:buChar char="•"/>
        <a:defRPr sz="2400">
          <a:solidFill>
            <a:schemeClr val="tx1"/>
          </a:solidFill>
          <a:effectLst/>
          <a:latin typeface="Calibri" pitchFamily="34" charset="0"/>
          <a:ea typeface="ＭＳ Ｐゴシック" pitchFamily="-65" charset="-128"/>
        </a:defRPr>
      </a:lvl3pPr>
      <a:lvl4pPr marL="1600200" indent="-228600" algn="l" rtl="0" eaLnBrk="1" fontAlgn="base" hangingPunct="1">
        <a:spcBef>
          <a:spcPct val="20000"/>
        </a:spcBef>
        <a:spcAft>
          <a:spcPct val="0"/>
        </a:spcAft>
        <a:buChar char="–"/>
        <a:defRPr sz="2000">
          <a:solidFill>
            <a:schemeClr val="tx1"/>
          </a:solidFill>
          <a:effectLst/>
          <a:latin typeface="Calibri" pitchFamily="34" charset="0"/>
          <a:ea typeface="ＭＳ Ｐゴシック" pitchFamily="-65" charset="-128"/>
        </a:defRPr>
      </a:lvl4pPr>
      <a:lvl5pPr marL="2057400" indent="-228600" algn="l" rtl="0" eaLnBrk="1" fontAlgn="base" hangingPunct="1">
        <a:spcBef>
          <a:spcPct val="20000"/>
        </a:spcBef>
        <a:spcAft>
          <a:spcPct val="0"/>
        </a:spcAft>
        <a:buChar char="»"/>
        <a:defRPr sz="2000">
          <a:solidFill>
            <a:schemeClr val="tx1"/>
          </a:solidFill>
          <a:effectLst/>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ft.ornl.gov/"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Autofit/>
          </a:bodyPr>
          <a:lstStyle/>
          <a:p>
            <a:r>
              <a:rPr lang="en-US" sz="4000" b="1" dirty="0" smtClean="0"/>
              <a:t>FutureGrid and US Cyberinfrastructure </a:t>
            </a:r>
            <a:br>
              <a:rPr lang="en-US" sz="4000" b="1" dirty="0" smtClean="0"/>
            </a:br>
            <a:r>
              <a:rPr lang="en-US" sz="4000" b="1" dirty="0" smtClean="0"/>
              <a:t>Collaboration with EU</a:t>
            </a:r>
            <a:endParaRPr lang="en-US" sz="4000" dirty="0"/>
          </a:p>
        </p:txBody>
      </p:sp>
      <p:sp>
        <p:nvSpPr>
          <p:cNvPr id="3" name="Subtitle 2"/>
          <p:cNvSpPr>
            <a:spLocks noGrp="1"/>
          </p:cNvSpPr>
          <p:nvPr>
            <p:ph type="subTitle" idx="1"/>
          </p:nvPr>
        </p:nvSpPr>
        <p:spPr>
          <a:xfrm>
            <a:off x="914400" y="2057400"/>
            <a:ext cx="7162800" cy="2438400"/>
          </a:xfrm>
        </p:spPr>
        <p:txBody>
          <a:bodyPr>
            <a:noAutofit/>
          </a:bodyPr>
          <a:lstStyle/>
          <a:p>
            <a:r>
              <a:rPr lang="en-US" sz="2400" b="1" dirty="0" smtClean="0">
                <a:solidFill>
                  <a:schemeClr val="tx1"/>
                </a:solidFill>
              </a:rPr>
              <a:t>Symposium on transatlantic EU-U.S. cooperation in the field of large scale research infrastructures</a:t>
            </a:r>
          </a:p>
          <a:p>
            <a:r>
              <a:rPr lang="en-US" sz="2400" b="1" dirty="0" smtClean="0">
                <a:solidFill>
                  <a:schemeClr val="tx1"/>
                </a:solidFill>
              </a:rPr>
              <a:t>1st October 2010 CNR, Rome, Italy</a:t>
            </a:r>
            <a:endParaRPr lang="it-IT" sz="2400" b="1" dirty="0" smtClean="0">
              <a:solidFill>
                <a:schemeClr val="tx1"/>
              </a:solidFill>
            </a:endParaRPr>
          </a:p>
        </p:txBody>
      </p:sp>
      <p:sp>
        <p:nvSpPr>
          <p:cNvPr id="5" name="Subtitle 2"/>
          <p:cNvSpPr txBox="1">
            <a:spLocks/>
          </p:cNvSpPr>
          <p:nvPr/>
        </p:nvSpPr>
        <p:spPr>
          <a:xfrm>
            <a:off x="0" y="3657600"/>
            <a:ext cx="9144000" cy="43434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Script MT Bold" pitchFamily="66"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495399" cy="1061490"/>
          </a:xfrm>
        </p:spPr>
        <p:txBody>
          <a:bodyPr/>
          <a:lstStyle/>
          <a:p>
            <a:r>
              <a:rPr lang="en-US" b="1" dirty="0" smtClean="0"/>
              <a:t>Education on FutureGrid</a:t>
            </a:r>
            <a:endParaRPr lang="en-US" b="1"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Build up </a:t>
            </a:r>
            <a:r>
              <a:rPr lang="en-US" dirty="0" smtClean="0">
                <a:solidFill>
                  <a:srgbClr val="FF0000"/>
                </a:solidFill>
              </a:rPr>
              <a:t>tutorials</a:t>
            </a:r>
            <a:r>
              <a:rPr lang="en-US" dirty="0" smtClean="0"/>
              <a:t> on supported software</a:t>
            </a:r>
          </a:p>
          <a:p>
            <a:r>
              <a:rPr lang="en-US" dirty="0" smtClean="0"/>
              <a:t>Support development of curricula requiring privileges and </a:t>
            </a:r>
            <a:r>
              <a:rPr lang="en-US" dirty="0" smtClean="0">
                <a:solidFill>
                  <a:srgbClr val="FF0000"/>
                </a:solidFill>
              </a:rPr>
              <a:t>systems destruction capabilities </a:t>
            </a:r>
            <a:r>
              <a:rPr lang="en-US" dirty="0" smtClean="0"/>
              <a:t>that are hard to grant on conventional TeraGrid</a:t>
            </a:r>
          </a:p>
          <a:p>
            <a:r>
              <a:rPr lang="en-US" dirty="0" smtClean="0"/>
              <a:t>Offer suite of </a:t>
            </a:r>
            <a:r>
              <a:rPr lang="en-US" dirty="0" smtClean="0">
                <a:solidFill>
                  <a:srgbClr val="FF0000"/>
                </a:solidFill>
              </a:rPr>
              <a:t>appliances</a:t>
            </a:r>
            <a:r>
              <a:rPr lang="en-US" dirty="0" smtClean="0"/>
              <a:t> (customized VM based images) supporting online laboratories</a:t>
            </a:r>
          </a:p>
          <a:p>
            <a:r>
              <a:rPr lang="en-US" dirty="0" smtClean="0"/>
              <a:t>Supporting ~200 students in </a:t>
            </a:r>
            <a:r>
              <a:rPr lang="en-US" dirty="0" smtClean="0">
                <a:solidFill>
                  <a:srgbClr val="FF0000"/>
                </a:solidFill>
              </a:rPr>
              <a:t>Virtual Summer School </a:t>
            </a:r>
            <a:r>
              <a:rPr lang="en-US" dirty="0" smtClean="0"/>
              <a:t>on “</a:t>
            </a:r>
            <a:r>
              <a:rPr lang="en-US" dirty="0" smtClean="0">
                <a:solidFill>
                  <a:srgbClr val="FF0000"/>
                </a:solidFill>
              </a:rPr>
              <a:t>Big Data</a:t>
            </a:r>
            <a:r>
              <a:rPr lang="en-US" dirty="0" smtClean="0"/>
              <a:t>” July 26-30 with set of certified images – first offering of FutureGrid 101 Class; </a:t>
            </a:r>
            <a:r>
              <a:rPr lang="en-US" dirty="0" smtClean="0">
                <a:solidFill>
                  <a:srgbClr val="FF0000"/>
                </a:solidFill>
              </a:rPr>
              <a:t>TeraGrid ‘10 </a:t>
            </a:r>
            <a:r>
              <a:rPr lang="en-US" dirty="0" smtClean="0"/>
              <a:t>“Cloud technologies, data-intensive science and the TG”; </a:t>
            </a:r>
            <a:r>
              <a:rPr lang="en-US" dirty="0" err="1" smtClean="0"/>
              <a:t>CloudCom</a:t>
            </a:r>
            <a:r>
              <a:rPr lang="en-US" dirty="0" smtClean="0"/>
              <a:t> conference tutorials Nov 30-Dec 3 2010</a:t>
            </a:r>
          </a:p>
          <a:p>
            <a:r>
              <a:rPr lang="en-US" dirty="0" smtClean="0"/>
              <a:t>Experimental </a:t>
            </a:r>
            <a:r>
              <a:rPr lang="en-US" dirty="0" smtClean="0">
                <a:solidFill>
                  <a:srgbClr val="FF0000"/>
                </a:solidFill>
              </a:rPr>
              <a:t>class use </a:t>
            </a:r>
            <a:r>
              <a:rPr lang="en-US" dirty="0" smtClean="0"/>
              <a:t>fall semester at Indiana, Florida and LSU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412699" cy="914400"/>
          </a:xfrm>
        </p:spPr>
        <p:txBody>
          <a:bodyPr/>
          <a:lstStyle/>
          <a:p>
            <a:r>
              <a:rPr lang="en-US" b="1" dirty="0" smtClean="0"/>
              <a:t>Interactions with Europe I</a:t>
            </a:r>
            <a:endParaRPr lang="en-US" b="1" dirty="0"/>
          </a:p>
        </p:txBody>
      </p:sp>
      <p:sp>
        <p:nvSpPr>
          <p:cNvPr id="3" name="Content Placeholder 2"/>
          <p:cNvSpPr>
            <a:spLocks noGrp="1"/>
          </p:cNvSpPr>
          <p:nvPr>
            <p:ph idx="1"/>
          </p:nvPr>
        </p:nvSpPr>
        <p:spPr>
          <a:xfrm>
            <a:off x="0" y="1143000"/>
            <a:ext cx="9144000" cy="5486400"/>
          </a:xfrm>
        </p:spPr>
        <p:txBody>
          <a:bodyPr>
            <a:normAutofit fontScale="92500" lnSpcReduction="20000"/>
          </a:bodyPr>
          <a:lstStyle/>
          <a:p>
            <a:r>
              <a:rPr lang="en-US" dirty="0" smtClean="0">
                <a:solidFill>
                  <a:srgbClr val="C00000"/>
                </a:solidFill>
              </a:rPr>
              <a:t>Software Collaboration: </a:t>
            </a:r>
            <a:r>
              <a:rPr lang="en-US" dirty="0" smtClean="0"/>
              <a:t>currently Amazon/Azure far ahead of academic computing platforms</a:t>
            </a:r>
          </a:p>
          <a:p>
            <a:r>
              <a:rPr lang="en-US" dirty="0" smtClean="0"/>
              <a:t>Collaboration between </a:t>
            </a:r>
            <a:r>
              <a:rPr lang="en-US" dirty="0" smtClean="0"/>
              <a:t>Venus-C</a:t>
            </a:r>
            <a:r>
              <a:rPr lang="en-US" dirty="0" smtClean="0"/>
              <a:t>/</a:t>
            </a:r>
            <a:r>
              <a:rPr lang="en-US" dirty="0" err="1" smtClean="0"/>
              <a:t>StratusLab</a:t>
            </a:r>
            <a:r>
              <a:rPr lang="en-US" dirty="0" smtClean="0"/>
              <a:t>, </a:t>
            </a:r>
            <a:r>
              <a:rPr lang="en-US" dirty="0" smtClean="0"/>
              <a:t>FutureGrid and Magellan (DoE) on </a:t>
            </a:r>
            <a:r>
              <a:rPr lang="en-US" dirty="0" smtClean="0">
                <a:solidFill>
                  <a:srgbClr val="C00000"/>
                </a:solidFill>
              </a:rPr>
              <a:t>quantifying value of Clouds </a:t>
            </a:r>
            <a:r>
              <a:rPr lang="en-US" dirty="0" smtClean="0"/>
              <a:t>in Science</a:t>
            </a:r>
          </a:p>
          <a:p>
            <a:pPr lvl="1"/>
            <a:r>
              <a:rPr lang="en-US" dirty="0" smtClean="0"/>
              <a:t>Have planning meeting at </a:t>
            </a:r>
            <a:r>
              <a:rPr lang="en-US" dirty="0" err="1" smtClean="0"/>
              <a:t>CloudCom</a:t>
            </a:r>
            <a:r>
              <a:rPr lang="en-US" dirty="0" smtClean="0"/>
              <a:t> 2010</a:t>
            </a:r>
          </a:p>
          <a:p>
            <a:r>
              <a:rPr lang="en-US" dirty="0" smtClean="0"/>
              <a:t>Collaboration between NSF </a:t>
            </a:r>
            <a:r>
              <a:rPr lang="en-US" dirty="0" err="1" smtClean="0"/>
              <a:t>Keeneland</a:t>
            </a:r>
            <a:r>
              <a:rPr lang="en-US" dirty="0" smtClean="0"/>
              <a:t> facility </a:t>
            </a:r>
            <a:r>
              <a:rPr lang="en-US" smtClean="0"/>
              <a:t>and </a:t>
            </a:r>
            <a:r>
              <a:rPr lang="en-US" smtClean="0"/>
              <a:t>PRACE/DEISA on </a:t>
            </a:r>
            <a:r>
              <a:rPr lang="en-US" dirty="0" smtClean="0"/>
              <a:t>quantifying value </a:t>
            </a:r>
            <a:r>
              <a:rPr lang="en-US" dirty="0" smtClean="0">
                <a:solidFill>
                  <a:srgbClr val="C00000"/>
                </a:solidFill>
              </a:rPr>
              <a:t>of GPGPU’s in Science </a:t>
            </a:r>
            <a:r>
              <a:rPr lang="en-US" dirty="0" smtClean="0"/>
              <a:t>and developing programming models for Heterogeneous/GPGPU systems</a:t>
            </a:r>
          </a:p>
          <a:p>
            <a:r>
              <a:rPr lang="en-US" dirty="0" smtClean="0"/>
              <a:t>Collaboration between NSF Gordon facility and others on quantifying infrastructure needed for </a:t>
            </a:r>
            <a:r>
              <a:rPr lang="en-US" dirty="0" smtClean="0">
                <a:solidFill>
                  <a:srgbClr val="C00000"/>
                </a:solidFill>
              </a:rPr>
              <a:t>data intensive computational science and engineering</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91400" cy="1143000"/>
          </a:xfrm>
        </p:spPr>
        <p:txBody>
          <a:bodyPr>
            <a:noAutofit/>
          </a:bodyPr>
          <a:lstStyle/>
          <a:p>
            <a:pPr algn="l"/>
            <a:r>
              <a:rPr lang="en-US" sz="2400" dirty="0" smtClean="0"/>
              <a:t>Keeneland – NSF-Funded Partnership to Enable Large-scale Computational Science on </a:t>
            </a:r>
            <a:r>
              <a:rPr lang="en-US" sz="2400" smtClean="0"/>
              <a:t>Heterogeneous Architectures</a:t>
            </a:r>
            <a:endParaRPr lang="en-US" sz="2400" dirty="0"/>
          </a:p>
        </p:txBody>
      </p:sp>
      <p:sp>
        <p:nvSpPr>
          <p:cNvPr id="3075" name="Content Placeholder 5"/>
          <p:cNvSpPr>
            <a:spLocks noGrp="1"/>
          </p:cNvSpPr>
          <p:nvPr>
            <p:ph sz="half" idx="1"/>
          </p:nvPr>
        </p:nvSpPr>
        <p:spPr>
          <a:xfrm>
            <a:off x="457200" y="1600200"/>
            <a:ext cx="3886200" cy="4525963"/>
          </a:xfrm>
        </p:spPr>
        <p:txBody>
          <a:bodyPr>
            <a:normAutofit fontScale="70000" lnSpcReduction="20000"/>
          </a:bodyPr>
          <a:lstStyle/>
          <a:p>
            <a:r>
              <a:rPr lang="en-US" dirty="0" smtClean="0"/>
              <a:t>NSF Track 2D System of Innovative Design</a:t>
            </a:r>
          </a:p>
          <a:p>
            <a:pPr lvl="1"/>
            <a:r>
              <a:rPr lang="en-US" dirty="0" smtClean="0"/>
              <a:t>Georgia Tech</a:t>
            </a:r>
          </a:p>
          <a:p>
            <a:pPr lvl="1"/>
            <a:r>
              <a:rPr lang="en-US" dirty="0" smtClean="0"/>
              <a:t>UTK NICS</a:t>
            </a:r>
          </a:p>
          <a:p>
            <a:pPr lvl="1"/>
            <a:r>
              <a:rPr lang="en-US" dirty="0" smtClean="0"/>
              <a:t>ORNL</a:t>
            </a:r>
          </a:p>
          <a:p>
            <a:pPr lvl="1"/>
            <a:r>
              <a:rPr lang="en-US" dirty="0" smtClean="0"/>
              <a:t>UTK</a:t>
            </a:r>
          </a:p>
          <a:p>
            <a:r>
              <a:rPr lang="en-US" dirty="0" smtClean="0"/>
              <a:t>Two GPU clusters</a:t>
            </a:r>
          </a:p>
          <a:p>
            <a:pPr lvl="1"/>
            <a:r>
              <a:rPr lang="en-US" dirty="0" smtClean="0"/>
              <a:t>Initial delivery</a:t>
            </a:r>
          </a:p>
          <a:p>
            <a:pPr lvl="2"/>
            <a:r>
              <a:rPr lang="en-US" dirty="0" smtClean="0">
                <a:solidFill>
                  <a:srgbClr val="FF0000"/>
                </a:solidFill>
              </a:rPr>
              <a:t>Being built now; Expected availability is November 2010</a:t>
            </a:r>
          </a:p>
          <a:p>
            <a:pPr lvl="1"/>
            <a:r>
              <a:rPr lang="en-US" dirty="0" smtClean="0"/>
              <a:t>Full scale – Spring 2012</a:t>
            </a:r>
          </a:p>
          <a:p>
            <a:pPr lvl="1"/>
            <a:r>
              <a:rPr lang="en-US" dirty="0" smtClean="0"/>
              <a:t>NVIDIA, HP, Intel, </a:t>
            </a:r>
            <a:r>
              <a:rPr lang="en-US" dirty="0" err="1" smtClean="0"/>
              <a:t>Qlogic</a:t>
            </a:r>
            <a:endParaRPr lang="en-US" dirty="0" smtClean="0"/>
          </a:p>
          <a:p>
            <a:r>
              <a:rPr lang="en-US" dirty="0" smtClean="0"/>
              <a:t>Operations, user support</a:t>
            </a:r>
          </a:p>
          <a:p>
            <a:r>
              <a:rPr lang="en-US" dirty="0" smtClean="0"/>
              <a:t>Education, Outreach, Training for scientists, students, industry</a:t>
            </a:r>
          </a:p>
          <a:p>
            <a:r>
              <a:rPr lang="en-US" dirty="0" smtClean="0"/>
              <a:t>Software tools, application development</a:t>
            </a:r>
          </a:p>
          <a:p>
            <a:endParaRPr lang="en-US" dirty="0" smtClean="0"/>
          </a:p>
        </p:txBody>
      </p:sp>
      <p:sp>
        <p:nvSpPr>
          <p:cNvPr id="3076" name="Content Placeholder 8"/>
          <p:cNvSpPr>
            <a:spLocks noGrp="1"/>
          </p:cNvSpPr>
          <p:nvPr>
            <p:ph sz="half" idx="2"/>
          </p:nvPr>
        </p:nvSpPr>
        <p:spPr/>
        <p:txBody>
          <a:bodyPr>
            <a:normAutofit fontScale="70000" lnSpcReduction="20000"/>
          </a:bodyPr>
          <a:lstStyle/>
          <a:p>
            <a:r>
              <a:rPr lang="en-US" dirty="0" smtClean="0"/>
              <a:t>Exploit graphics processors to provide extreme performance and energy efficiency</a:t>
            </a:r>
          </a:p>
        </p:txBody>
      </p:sp>
      <p:sp>
        <p:nvSpPr>
          <p:cNvPr id="3074" name="Slide Number Placeholder 4"/>
          <p:cNvSpPr>
            <a:spLocks noGrp="1"/>
          </p:cNvSpPr>
          <p:nvPr>
            <p:ph type="sldNum" sz="quarter" idx="12"/>
          </p:nvPr>
        </p:nvSpPr>
        <p:spPr/>
        <p:txBody>
          <a:bodyPr/>
          <a:lstStyle/>
          <a:p>
            <a:fld id="{F57BD670-F655-472E-8B6F-1FE4653A18B4}" type="slidenum">
              <a:rPr lang="en-US" smtClean="0">
                <a:solidFill>
                  <a:prstClr val="black">
                    <a:lumMod val="75000"/>
                    <a:lumOff val="25000"/>
                  </a:prstClr>
                </a:solidFill>
              </a:rPr>
              <a:pPr/>
              <a:t>12</a:t>
            </a:fld>
            <a:endParaRPr lang="en-US">
              <a:solidFill>
                <a:prstClr val="black">
                  <a:lumMod val="75000"/>
                  <a:lumOff val="25000"/>
                </a:prstClr>
              </a:solidFill>
            </a:endParaRPr>
          </a:p>
        </p:txBody>
      </p:sp>
      <p:pic>
        <p:nvPicPr>
          <p:cNvPr id="3077" name="Picture 7" descr="nsf1.tif"/>
          <p:cNvPicPr>
            <a:picLocks noChangeAspect="1"/>
          </p:cNvPicPr>
          <p:nvPr/>
        </p:nvPicPr>
        <p:blipFill>
          <a:blip r:embed="rId3" cstate="print"/>
          <a:srcRect/>
          <a:stretch>
            <a:fillRect/>
          </a:stretch>
        </p:blipFill>
        <p:spPr bwMode="auto">
          <a:xfrm>
            <a:off x="7553325" y="0"/>
            <a:ext cx="1590675" cy="1600200"/>
          </a:xfrm>
          <a:prstGeom prst="rect">
            <a:avLst/>
          </a:prstGeom>
          <a:noFill/>
          <a:ln w="9525">
            <a:noFill/>
            <a:miter lim="800000"/>
            <a:headEnd/>
            <a:tailEnd/>
          </a:ln>
        </p:spPr>
      </p:pic>
      <p:pic>
        <p:nvPicPr>
          <p:cNvPr id="3078" name="Picture 2"/>
          <p:cNvPicPr>
            <a:picLocks noChangeAspect="1" noChangeArrowheads="1"/>
          </p:cNvPicPr>
          <p:nvPr/>
        </p:nvPicPr>
        <p:blipFill>
          <a:blip r:embed="rId4" cstate="print"/>
          <a:srcRect/>
          <a:stretch>
            <a:fillRect/>
          </a:stretch>
        </p:blipFill>
        <p:spPr bwMode="auto">
          <a:xfrm>
            <a:off x="5391150" y="2808288"/>
            <a:ext cx="1847850" cy="3059112"/>
          </a:xfrm>
          <a:prstGeom prst="rect">
            <a:avLst/>
          </a:prstGeom>
          <a:noFill/>
          <a:ln w="9525">
            <a:noFill/>
            <a:miter lim="800000"/>
            <a:headEnd/>
            <a:tailEnd/>
          </a:ln>
        </p:spPr>
      </p:pic>
      <p:pic>
        <p:nvPicPr>
          <p:cNvPr id="3079" name="Picture 3"/>
          <p:cNvPicPr>
            <a:picLocks noChangeAspect="1" noChangeArrowheads="1"/>
          </p:cNvPicPr>
          <p:nvPr/>
        </p:nvPicPr>
        <p:blipFill>
          <a:blip r:embed="rId5" cstate="print"/>
          <a:srcRect/>
          <a:stretch>
            <a:fillRect/>
          </a:stretch>
        </p:blipFill>
        <p:spPr bwMode="auto">
          <a:xfrm>
            <a:off x="4476750" y="3951288"/>
            <a:ext cx="931863" cy="863600"/>
          </a:xfrm>
          <a:prstGeom prst="rect">
            <a:avLst/>
          </a:prstGeom>
          <a:noFill/>
          <a:ln w="9525">
            <a:noFill/>
            <a:miter lim="800000"/>
            <a:headEnd/>
            <a:tailEnd/>
          </a:ln>
        </p:spPr>
      </p:pic>
      <p:sp>
        <p:nvSpPr>
          <p:cNvPr id="3080" name="TextBox 11"/>
          <p:cNvSpPr txBox="1">
            <a:spLocks noChangeArrowheads="1"/>
          </p:cNvSpPr>
          <p:nvPr/>
        </p:nvSpPr>
        <p:spPr bwMode="auto">
          <a:xfrm>
            <a:off x="5391150" y="2509840"/>
            <a:ext cx="1800225" cy="261937"/>
          </a:xfrm>
          <a:prstGeom prst="rect">
            <a:avLst/>
          </a:prstGeom>
          <a:noFill/>
          <a:ln w="9525">
            <a:noFill/>
            <a:miter lim="800000"/>
            <a:headEnd/>
            <a:tailEnd/>
          </a:ln>
        </p:spPr>
        <p:txBody>
          <a:bodyPr wrap="none">
            <a:spAutoFit/>
          </a:bodyPr>
          <a:lstStyle/>
          <a:p>
            <a:r>
              <a:rPr lang="en-US" sz="1100" i="1">
                <a:solidFill>
                  <a:srgbClr val="FF0000"/>
                </a:solidFill>
                <a:latin typeface="Arial" charset="0"/>
              </a:rPr>
              <a:t>NVIDIA’s new Fermi GPU</a:t>
            </a:r>
          </a:p>
        </p:txBody>
      </p:sp>
      <p:graphicFrame>
        <p:nvGraphicFramePr>
          <p:cNvPr id="3351" name="Group 279"/>
          <p:cNvGraphicFramePr>
            <a:graphicFrameLocks noGrp="1"/>
          </p:cNvGraphicFramePr>
          <p:nvPr/>
        </p:nvGraphicFramePr>
        <p:xfrm>
          <a:off x="7467600" y="2209800"/>
          <a:ext cx="1524000" cy="3968752"/>
        </p:xfrm>
        <a:graphic>
          <a:graphicData uri="http://schemas.openxmlformats.org/drawingml/2006/table">
            <a:tbl>
              <a:tblPr/>
              <a:tblGrid>
                <a:gridCol w="1524000"/>
              </a:tblGrid>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Times New Roman" pitchFamily="18" charset="0"/>
                        </a:rPr>
                        <a:t>Prof. Jeffrey S. Vetter</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Prof. Richard Fujimoto</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Prof. Karsten Schwan</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Times New Roman" pitchFamily="18" charset="0"/>
                        </a:rPr>
                        <a:t>Prof. Jack Dongarra</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Dr. Thomas Schulthess</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Prof. Sudha Yalamanchili</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Jeremy Meredith</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Dr. Philip Roth</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chemeClr val="tx1"/>
                          </a:solidFill>
                          <a:effectLst/>
                          <a:latin typeface="Arial" charset="0"/>
                          <a:cs typeface="Times New Roman" pitchFamily="18" charset="0"/>
                        </a:rPr>
                        <a:t>Richard Glassbrook</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Times New Roman" pitchFamily="18" charset="0"/>
                        </a:rPr>
                        <a:t>Patricia Kovatch</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Stephen McNally</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Dr. Bruce Loftis</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Jim Ferguson</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chemeClr val="tx1"/>
                          </a:solidFill>
                          <a:effectLst/>
                          <a:latin typeface="Arial" charset="0"/>
                          <a:cs typeface="Times New Roman" pitchFamily="18" charset="0"/>
                        </a:rPr>
                        <a:t>James Rogers</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Kathlyn Boudwin</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Times New Roman" pitchFamily="18" charset="0"/>
                        </a:rPr>
                        <a:t>Arlene Washington</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Many others…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10"/>
          <p:cNvSpPr/>
          <p:nvPr/>
        </p:nvSpPr>
        <p:spPr>
          <a:xfrm>
            <a:off x="3352800" y="5786735"/>
            <a:ext cx="3124200" cy="461665"/>
          </a:xfrm>
          <a:prstGeom prst="rect">
            <a:avLst/>
          </a:prstGeom>
        </p:spPr>
        <p:txBody>
          <a:bodyPr wrap="square">
            <a:spAutoFit/>
          </a:bodyPr>
          <a:lstStyle/>
          <a:p>
            <a:r>
              <a:rPr lang="en-US" sz="1200" dirty="0" smtClean="0">
                <a:solidFill>
                  <a:prstClr val="black"/>
                </a:solidFill>
                <a:latin typeface="Arial" charset="0"/>
                <a:hlinkClick r:id="rId6"/>
              </a:rPr>
              <a:t>http://keeneland.gatech.edu</a:t>
            </a:r>
          </a:p>
          <a:p>
            <a:r>
              <a:rPr lang="en-US" sz="1200" dirty="0" smtClean="0">
                <a:solidFill>
                  <a:prstClr val="black"/>
                </a:solidFill>
                <a:latin typeface="Arial" charset="0"/>
                <a:hlinkClick r:id="rId6"/>
              </a:rPr>
              <a:t>http://ft.ornl.gov</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Interactions with Europe II</a:t>
            </a:r>
            <a:endParaRPr lang="en-US" b="1" dirty="0"/>
          </a:p>
        </p:txBody>
      </p:sp>
      <p:sp>
        <p:nvSpPr>
          <p:cNvPr id="3" name="Content Placeholder 2"/>
          <p:cNvSpPr>
            <a:spLocks noGrp="1"/>
          </p:cNvSpPr>
          <p:nvPr>
            <p:ph idx="1"/>
          </p:nvPr>
        </p:nvSpPr>
        <p:spPr>
          <a:xfrm>
            <a:off x="0" y="1143000"/>
            <a:ext cx="9144000" cy="5105400"/>
          </a:xfrm>
        </p:spPr>
        <p:txBody>
          <a:bodyPr>
            <a:normAutofit fontScale="92500" lnSpcReduction="20000"/>
          </a:bodyPr>
          <a:lstStyle/>
          <a:p>
            <a:r>
              <a:rPr lang="en-US" dirty="0" smtClean="0">
                <a:solidFill>
                  <a:srgbClr val="C00000"/>
                </a:solidFill>
              </a:rPr>
              <a:t>Joint Summer Schools </a:t>
            </a:r>
            <a:r>
              <a:rPr lang="en-US" dirty="0" smtClean="0"/>
              <a:t>in areas of Computational and Data-enabled Science and Engineering – GPU’s, </a:t>
            </a:r>
            <a:r>
              <a:rPr lang="en-US" dirty="0" err="1" smtClean="0"/>
              <a:t>Petascale</a:t>
            </a:r>
            <a:r>
              <a:rPr lang="en-US" dirty="0" smtClean="0"/>
              <a:t>, Big Data, Clouds</a:t>
            </a:r>
          </a:p>
          <a:p>
            <a:pPr lvl="1"/>
            <a:r>
              <a:rPr lang="en-US" dirty="0" smtClean="0"/>
              <a:t>Define “appliances” to support laboratories</a:t>
            </a:r>
          </a:p>
          <a:p>
            <a:r>
              <a:rPr lang="en-US" dirty="0" smtClean="0"/>
              <a:t>Study </a:t>
            </a:r>
            <a:r>
              <a:rPr lang="en-US" dirty="0" smtClean="0">
                <a:solidFill>
                  <a:srgbClr val="C00000"/>
                </a:solidFill>
              </a:rPr>
              <a:t>link US Cyberinfrastructure to EGI </a:t>
            </a:r>
            <a:r>
              <a:rPr lang="en-US" dirty="0" smtClean="0"/>
              <a:t>starting with setting up an “EGI node” on FutureGrid</a:t>
            </a:r>
          </a:p>
          <a:p>
            <a:pPr lvl="1"/>
            <a:r>
              <a:rPr lang="en-US" dirty="0" smtClean="0"/>
              <a:t>Build on work of GIN group in OGF</a:t>
            </a:r>
          </a:p>
          <a:p>
            <a:pPr lvl="1"/>
            <a:r>
              <a:rPr lang="en-US" dirty="0" smtClean="0"/>
              <a:t>Suite of Interoperability experiments between Grids and Clouds – US Europe Asia South America</a:t>
            </a:r>
          </a:p>
          <a:p>
            <a:r>
              <a:rPr lang="en-US" dirty="0" smtClean="0"/>
              <a:t>Studies of importance of </a:t>
            </a:r>
            <a:r>
              <a:rPr lang="en-US" dirty="0" err="1" smtClean="0">
                <a:solidFill>
                  <a:srgbClr val="C00000"/>
                </a:solidFill>
              </a:rPr>
              <a:t>GreenIT</a:t>
            </a:r>
            <a:r>
              <a:rPr lang="en-US" dirty="0" smtClean="0"/>
              <a:t> using Grid5000, FutureGrid and ?</a:t>
            </a:r>
          </a:p>
          <a:p>
            <a:pPr lvl="1"/>
            <a:r>
              <a:rPr lang="en-US" dirty="0" smtClean="0"/>
              <a:t>Generalize to other distributed computing research</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
        <p:nvSpPr>
          <p:cNvPr id="6" name="TextBox 5"/>
          <p:cNvSpPr txBox="1"/>
          <p:nvPr/>
        </p:nvSpPr>
        <p:spPr>
          <a:xfrm>
            <a:off x="304800" y="6248400"/>
            <a:ext cx="8706166" cy="369332"/>
          </a:xfrm>
          <a:prstGeom prst="rect">
            <a:avLst/>
          </a:prstGeom>
          <a:noFill/>
        </p:spPr>
        <p:txBody>
          <a:bodyPr wrap="none" rtlCol="0">
            <a:spAutoFit/>
          </a:bodyPr>
          <a:lstStyle/>
          <a:p>
            <a:r>
              <a:rPr lang="en-US" dirty="0" smtClean="0"/>
              <a:t>194 papers submitted to main track; 48 accepted; 4 days of tutorials including </a:t>
            </a:r>
            <a:r>
              <a:rPr lang="en-US" dirty="0" err="1" smtClean="0"/>
              <a:t>OpenNebula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Cyberinfrastructure Context</a:t>
            </a:r>
            <a:endParaRPr lang="en-US" b="1" dirty="0"/>
          </a:p>
        </p:txBody>
      </p:sp>
      <p:sp>
        <p:nvSpPr>
          <p:cNvPr id="3" name="Content Placeholder 2"/>
          <p:cNvSpPr>
            <a:spLocks noGrp="1"/>
          </p:cNvSpPr>
          <p:nvPr>
            <p:ph idx="1"/>
          </p:nvPr>
        </p:nvSpPr>
        <p:spPr>
          <a:xfrm>
            <a:off x="0" y="1600200"/>
            <a:ext cx="8686800" cy="4525963"/>
          </a:xfrm>
        </p:spPr>
        <p:txBody>
          <a:bodyPr>
            <a:normAutofit lnSpcReduction="10000"/>
          </a:bodyPr>
          <a:lstStyle/>
          <a:p>
            <a:r>
              <a:rPr lang="en-US" dirty="0" smtClean="0"/>
              <a:t>There are a rich set of facilities</a:t>
            </a:r>
          </a:p>
          <a:p>
            <a:pPr lvl="1"/>
            <a:r>
              <a:rPr lang="en-US" dirty="0" smtClean="0">
                <a:solidFill>
                  <a:srgbClr val="FF0000"/>
                </a:solidFill>
              </a:rPr>
              <a:t>Production TeraGrid </a:t>
            </a:r>
            <a:r>
              <a:rPr lang="en-US" dirty="0" smtClean="0"/>
              <a:t>facilities with distributed and shared memory</a:t>
            </a:r>
          </a:p>
          <a:p>
            <a:pPr lvl="1"/>
            <a:r>
              <a:rPr lang="en-US" dirty="0" smtClean="0"/>
              <a:t>Experimental “</a:t>
            </a:r>
            <a:r>
              <a:rPr lang="en-US" smtClean="0"/>
              <a:t>Track 2D</a:t>
            </a:r>
            <a:r>
              <a:rPr lang="en-US" dirty="0" smtClean="0"/>
              <a:t>” Awards</a:t>
            </a:r>
          </a:p>
          <a:p>
            <a:pPr lvl="2"/>
            <a:r>
              <a:rPr lang="en-US" dirty="0" smtClean="0">
                <a:solidFill>
                  <a:srgbClr val="FF0000"/>
                </a:solidFill>
              </a:rPr>
              <a:t>FutureGrid</a:t>
            </a:r>
            <a:r>
              <a:rPr lang="en-US" dirty="0" smtClean="0"/>
              <a:t>: Distributed Systems experiments cf. Grid5000</a:t>
            </a:r>
          </a:p>
          <a:p>
            <a:pPr lvl="2"/>
            <a:r>
              <a:rPr lang="en-US" dirty="0" err="1" smtClean="0">
                <a:solidFill>
                  <a:srgbClr val="FF0000"/>
                </a:solidFill>
              </a:rPr>
              <a:t>Keeneland</a:t>
            </a:r>
            <a:r>
              <a:rPr lang="en-US" dirty="0" smtClean="0"/>
              <a:t>: Powerful GPU Cluster</a:t>
            </a:r>
          </a:p>
          <a:p>
            <a:pPr lvl="2"/>
            <a:r>
              <a:rPr lang="en-US" dirty="0" smtClean="0">
                <a:solidFill>
                  <a:srgbClr val="FF0000"/>
                </a:solidFill>
              </a:rPr>
              <a:t>Gordon</a:t>
            </a:r>
            <a:r>
              <a:rPr lang="en-US" dirty="0" smtClean="0"/>
              <a:t>: Large (distributed) Shared memory system with SSD aimed at data analysis/visualization</a:t>
            </a:r>
          </a:p>
          <a:p>
            <a:pPr lvl="1"/>
            <a:r>
              <a:rPr lang="en-US" dirty="0" smtClean="0">
                <a:solidFill>
                  <a:srgbClr val="FF0000"/>
                </a:solidFill>
              </a:rPr>
              <a:t>Open Science Grid </a:t>
            </a:r>
            <a:r>
              <a:rPr lang="en-US" dirty="0" smtClean="0"/>
              <a:t>aimed at High Throughput computing and strong campus bridging</a:t>
            </a:r>
          </a:p>
          <a:p>
            <a:pPr lvl="2"/>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a:t>
            </a:fld>
            <a:endParaRPr lang="en-US">
              <a:solidFill>
                <a:prstClr val="black">
                  <a:tint val="75000"/>
                </a:prst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48"/>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974725"/>
            <a:ext cx="9144000" cy="5883275"/>
          </a:xfrm>
        </p:spPr>
        <p:txBody>
          <a:bodyPr>
            <a:noAutofit/>
          </a:bodyPr>
          <a:lstStyle/>
          <a:p>
            <a:r>
              <a:rPr lang="en-US" sz="2500" dirty="0" smtClean="0">
                <a:latin typeface="Times New Roman" pitchFamily="18" charset="0"/>
                <a:cs typeface="Times New Roman" pitchFamily="18" charset="0"/>
              </a:rPr>
              <a:t>FutureGrid is an </a:t>
            </a:r>
            <a:r>
              <a:rPr lang="en-US" sz="2500" dirty="0" smtClean="0">
                <a:solidFill>
                  <a:srgbClr val="FF0000"/>
                </a:solidFill>
                <a:latin typeface="Times New Roman" pitchFamily="18" charset="0"/>
                <a:cs typeface="Times New Roman" pitchFamily="18" charset="0"/>
              </a:rPr>
              <a:t>international testbed </a:t>
            </a:r>
            <a:r>
              <a:rPr lang="en-US" sz="2500" dirty="0" smtClean="0">
                <a:latin typeface="Times New Roman" pitchFamily="18" charset="0"/>
                <a:cs typeface="Times New Roman" pitchFamily="18" charset="0"/>
              </a:rPr>
              <a:t>modeled on Grid5000</a:t>
            </a:r>
          </a:p>
          <a:p>
            <a:r>
              <a:rPr lang="en-US" sz="2500" dirty="0" smtClean="0">
                <a:latin typeface="Times New Roman" pitchFamily="18" charset="0"/>
                <a:cs typeface="Times New Roman" pitchFamily="18" charset="0"/>
              </a:rPr>
              <a:t>Rather than loading images onto VM’s, FutureGrid supports </a:t>
            </a:r>
            <a:r>
              <a:rPr lang="en-US" sz="2500" dirty="0" smtClean="0">
                <a:solidFill>
                  <a:srgbClr val="FF0000"/>
                </a:solidFill>
                <a:latin typeface="Times New Roman" pitchFamily="18" charset="0"/>
                <a:cs typeface="Times New Roman" pitchFamily="18" charset="0"/>
              </a:rPr>
              <a:t>Cloud, Grid and Parallel computing </a:t>
            </a:r>
            <a:r>
              <a:rPr lang="en-US" sz="2500" dirty="0" smtClean="0">
                <a:latin typeface="Times New Roman" pitchFamily="18" charset="0"/>
                <a:cs typeface="Times New Roman" pitchFamily="18" charset="0"/>
              </a:rPr>
              <a:t>environments by </a:t>
            </a:r>
            <a:r>
              <a:rPr lang="en-US" sz="2500" dirty="0" smtClean="0">
                <a:solidFill>
                  <a:srgbClr val="FF0000"/>
                </a:solidFill>
                <a:latin typeface="Times New Roman" pitchFamily="18" charset="0"/>
                <a:cs typeface="Times New Roman" pitchFamily="18" charset="0"/>
              </a:rPr>
              <a:t>dynamically provisioning </a:t>
            </a:r>
            <a:r>
              <a:rPr lang="en-US" sz="2500" dirty="0" smtClean="0">
                <a:latin typeface="Times New Roman" pitchFamily="18" charset="0"/>
                <a:cs typeface="Times New Roman" pitchFamily="18" charset="0"/>
              </a:rPr>
              <a:t>software as needed onto “bare-metal” using Moab/</a:t>
            </a:r>
            <a:r>
              <a:rPr lang="en-US" sz="2500" dirty="0" err="1" smtClean="0">
                <a:latin typeface="Times New Roman" pitchFamily="18" charset="0"/>
                <a:cs typeface="Times New Roman" pitchFamily="18" charset="0"/>
              </a:rPr>
              <a:t>xCAT</a:t>
            </a:r>
            <a:r>
              <a:rPr lang="en-US" sz="2500" dirty="0" smtClean="0">
                <a:latin typeface="Times New Roman" pitchFamily="18" charset="0"/>
                <a:cs typeface="Times New Roman" pitchFamily="18" charset="0"/>
              </a:rPr>
              <a:t> </a:t>
            </a:r>
          </a:p>
          <a:p>
            <a:pPr lvl="1"/>
            <a:r>
              <a:rPr lang="en-US" sz="2100" dirty="0" smtClean="0">
                <a:solidFill>
                  <a:srgbClr val="FF0000"/>
                </a:solidFill>
                <a:latin typeface="Times New Roman" pitchFamily="18" charset="0"/>
                <a:cs typeface="Times New Roman" pitchFamily="18" charset="0"/>
              </a:rPr>
              <a:t>Image library </a:t>
            </a:r>
            <a:r>
              <a:rPr lang="en-US" sz="2100" dirty="0" smtClean="0">
                <a:latin typeface="Times New Roman" pitchFamily="18" charset="0"/>
                <a:cs typeface="Times New Roman" pitchFamily="18" charset="0"/>
              </a:rPr>
              <a:t>for MPI, </a:t>
            </a:r>
            <a:r>
              <a:rPr lang="en-US" sz="2100" dirty="0" err="1" smtClean="0">
                <a:latin typeface="Times New Roman" pitchFamily="18" charset="0"/>
                <a:cs typeface="Times New Roman" pitchFamily="18" charset="0"/>
              </a:rPr>
              <a:t>OpenMP</a:t>
            </a:r>
            <a:r>
              <a:rPr lang="en-US" sz="2100" dirty="0" smtClean="0">
                <a:latin typeface="Times New Roman" pitchFamily="18" charset="0"/>
                <a:cs typeface="Times New Roman" pitchFamily="18" charset="0"/>
              </a:rPr>
              <a:t>, Hadoop, Dryad, </a:t>
            </a:r>
            <a:r>
              <a:rPr lang="en-US" sz="2100" dirty="0" err="1" smtClean="0">
                <a:solidFill>
                  <a:srgbClr val="FF0000"/>
                </a:solidFill>
                <a:latin typeface="Times New Roman" pitchFamily="18" charset="0"/>
                <a:cs typeface="Times New Roman" pitchFamily="18" charset="0"/>
              </a:rPr>
              <a:t>gLite</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Unicore</a:t>
            </a:r>
            <a:r>
              <a:rPr lang="en-US" sz="2100" dirty="0" smtClean="0">
                <a:latin typeface="Times New Roman" pitchFamily="18" charset="0"/>
                <a:cs typeface="Times New Roman" pitchFamily="18" charset="0"/>
              </a:rPr>
              <a:t>, Globus, </a:t>
            </a:r>
            <a:r>
              <a:rPr lang="en-US" sz="2100" dirty="0" err="1" smtClean="0">
                <a:latin typeface="Times New Roman" pitchFamily="18" charset="0"/>
                <a:cs typeface="Times New Roman" pitchFamily="18" charset="0"/>
              </a:rPr>
              <a:t>Xen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ScaleMP</a:t>
            </a:r>
            <a:r>
              <a:rPr lang="en-US" sz="2100" dirty="0" smtClean="0">
                <a:latin typeface="Times New Roman" pitchFamily="18" charset="0"/>
                <a:cs typeface="Times New Roman" pitchFamily="18" charset="0"/>
              </a:rPr>
              <a:t> (distributed Shared Memory), Nimbus, Eucalyptus, </a:t>
            </a:r>
            <a:r>
              <a:rPr lang="en-US" sz="2100" dirty="0" err="1" smtClean="0">
                <a:solidFill>
                  <a:srgbClr val="FF0000"/>
                </a:solidFill>
                <a:latin typeface="Times New Roman" pitchFamily="18" charset="0"/>
                <a:cs typeface="Times New Roman" pitchFamily="18" charset="0"/>
              </a:rPr>
              <a:t>OpenNebula</a:t>
            </a:r>
            <a:r>
              <a:rPr lang="en-US" sz="2100" dirty="0" smtClean="0">
                <a:solidFill>
                  <a:srgbClr val="FF00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KVM, Windows …..</a:t>
            </a:r>
          </a:p>
          <a:p>
            <a:r>
              <a:rPr lang="en-US" sz="2500" dirty="0" smtClean="0">
                <a:latin typeface="Times New Roman" pitchFamily="18" charset="0"/>
                <a:cs typeface="Times New Roman" pitchFamily="18" charset="0"/>
              </a:rPr>
              <a:t>The FutureGrid testbed provides to its users:</a:t>
            </a:r>
          </a:p>
          <a:p>
            <a:pPr lvl="1"/>
            <a:r>
              <a:rPr lang="en-US" sz="2100" dirty="0" smtClean="0">
                <a:latin typeface="Times New Roman" pitchFamily="18" charset="0"/>
                <a:cs typeface="Times New Roman" pitchFamily="18" charset="0"/>
              </a:rPr>
              <a:t>A flexible development and testing platform for middleware and application users looking at </a:t>
            </a:r>
            <a:r>
              <a:rPr lang="en-US" sz="2100" dirty="0" smtClean="0">
                <a:solidFill>
                  <a:srgbClr val="FF0000"/>
                </a:solidFill>
                <a:latin typeface="Times New Roman" pitchFamily="18" charset="0"/>
                <a:cs typeface="Times New Roman" pitchFamily="18" charset="0"/>
              </a:rPr>
              <a:t>interoperability</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functionality</a:t>
            </a:r>
            <a:r>
              <a:rPr lang="en-US" sz="2100" dirty="0" smtClean="0">
                <a:latin typeface="Times New Roman" pitchFamily="18" charset="0"/>
                <a:cs typeface="Times New Roman" pitchFamily="18" charset="0"/>
              </a:rPr>
              <a:t> and </a:t>
            </a:r>
            <a:r>
              <a:rPr lang="en-US" sz="2100" dirty="0" smtClean="0">
                <a:solidFill>
                  <a:srgbClr val="FF0000"/>
                </a:solidFill>
                <a:latin typeface="Times New Roman" pitchFamily="18" charset="0"/>
                <a:cs typeface="Times New Roman" pitchFamily="18" charset="0"/>
              </a:rPr>
              <a:t>performance</a:t>
            </a:r>
            <a:r>
              <a:rPr lang="en-US" sz="2100" dirty="0" smtClean="0">
                <a:latin typeface="Times New Roman" pitchFamily="18" charset="0"/>
                <a:cs typeface="Times New Roman" pitchFamily="18" charset="0"/>
              </a:rPr>
              <a:t> </a:t>
            </a:r>
          </a:p>
          <a:p>
            <a:pPr lvl="1"/>
            <a:r>
              <a:rPr lang="en-US" sz="2100" dirty="0" smtClean="0">
                <a:latin typeface="Times New Roman" pitchFamily="18" charset="0"/>
                <a:cs typeface="Times New Roman" pitchFamily="18" charset="0"/>
              </a:rPr>
              <a:t>Each use of FutureGrid is an</a:t>
            </a:r>
            <a:r>
              <a:rPr lang="en-US" sz="2100" dirty="0" smtClean="0">
                <a:solidFill>
                  <a:srgbClr val="FF0000"/>
                </a:solidFill>
                <a:latin typeface="Times New Roman" pitchFamily="18" charset="0"/>
                <a:cs typeface="Times New Roman" pitchFamily="18" charset="0"/>
              </a:rPr>
              <a:t> experiment </a:t>
            </a:r>
            <a:r>
              <a:rPr lang="en-US" sz="2100" dirty="0" smtClean="0">
                <a:latin typeface="Times New Roman" pitchFamily="18" charset="0"/>
                <a:cs typeface="Times New Roman" pitchFamily="18" charset="0"/>
              </a:rPr>
              <a:t>that is </a:t>
            </a:r>
            <a:r>
              <a:rPr lang="en-US" sz="2100" dirty="0" smtClean="0">
                <a:solidFill>
                  <a:srgbClr val="FF0000"/>
                </a:solidFill>
                <a:latin typeface="Times New Roman" pitchFamily="18" charset="0"/>
                <a:cs typeface="Times New Roman" pitchFamily="18" charset="0"/>
              </a:rPr>
              <a:t>reproducible</a:t>
            </a:r>
          </a:p>
          <a:p>
            <a:pPr lvl="1"/>
            <a:r>
              <a:rPr lang="en-US" sz="2100" dirty="0" smtClean="0">
                <a:latin typeface="Times New Roman" pitchFamily="18" charset="0"/>
                <a:cs typeface="Times New Roman" pitchFamily="18" charset="0"/>
              </a:rPr>
              <a:t>A rich </a:t>
            </a:r>
            <a:r>
              <a:rPr lang="en-US" sz="2100" dirty="0" smtClean="0">
                <a:solidFill>
                  <a:srgbClr val="FF0000"/>
                </a:solidFill>
                <a:latin typeface="Times New Roman" pitchFamily="18" charset="0"/>
                <a:cs typeface="Times New Roman" pitchFamily="18" charset="0"/>
              </a:rPr>
              <a:t>education and teaching </a:t>
            </a:r>
            <a:r>
              <a:rPr lang="en-US" sz="2100" dirty="0" smtClean="0">
                <a:latin typeface="Times New Roman" pitchFamily="18" charset="0"/>
                <a:cs typeface="Times New Roman" pitchFamily="18" charset="0"/>
              </a:rPr>
              <a:t>platform for advanced cyberinfrastructure classes</a:t>
            </a:r>
          </a:p>
          <a:p>
            <a:r>
              <a:rPr lang="en-US" sz="2500" dirty="0" smtClean="0">
                <a:latin typeface="Times New Roman" pitchFamily="18" charset="0"/>
                <a:cs typeface="Times New Roman" pitchFamily="18" charset="0"/>
              </a:rPr>
              <a:t>Growth comes from users depositing novel images in library</a:t>
            </a:r>
          </a:p>
          <a:p>
            <a:endParaRPr lang="en-US"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1166398280"/>
              </p:ext>
            </p:extLst>
          </p:nvPr>
        </p:nvGraphicFramePr>
        <p:xfrm>
          <a:off x="457200" y="1600200"/>
          <a:ext cx="8229600" cy="276925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51466" y="4574276"/>
            <a:ext cx="6841358" cy="923330"/>
          </a:xfrm>
          <a:prstGeom prst="rect">
            <a:avLst/>
          </a:prstGeom>
          <a:noFill/>
        </p:spPr>
        <p:txBody>
          <a:bodyPr wrap="square" rtlCol="0">
            <a:spAutoFit/>
          </a:bodyPr>
          <a:lstStyle/>
          <a:p>
            <a:r>
              <a:rPr lang="en-US" dirty="0" smtClean="0"/>
              <a:t>Time elapsed between requesting a job and the jobs reported start time on the provisioned node. The numbers here are an average of 2 sets of experiments.</a:t>
            </a:r>
            <a:endParaRPr lang="en-US" dirty="0"/>
          </a:p>
        </p:txBody>
      </p:sp>
      <p:sp>
        <p:nvSpPr>
          <p:cNvPr id="5" name="TextBox 4"/>
          <p:cNvSpPr txBox="1"/>
          <p:nvPr/>
        </p:nvSpPr>
        <p:spPr>
          <a:xfrm>
            <a:off x="228600" y="1676400"/>
            <a:ext cx="1485087" cy="369332"/>
          </a:xfrm>
          <a:prstGeom prst="rect">
            <a:avLst/>
          </a:prstGeom>
          <a:noFill/>
        </p:spPr>
        <p:txBody>
          <a:bodyPr wrap="none" rtlCol="0">
            <a:spAutoFit/>
          </a:bodyPr>
          <a:lstStyle/>
          <a:p>
            <a:r>
              <a:rPr lang="en-US" b="1" dirty="0" smtClean="0"/>
              <a:t>Time minutes</a:t>
            </a:r>
            <a:endParaRPr lang="en-US" b="1" dirty="0"/>
          </a:p>
        </p:txBody>
      </p:sp>
      <p:sp>
        <p:nvSpPr>
          <p:cNvPr id="7" name="TextBox 6"/>
          <p:cNvSpPr txBox="1"/>
          <p:nvPr/>
        </p:nvSpPr>
        <p:spPr>
          <a:xfrm>
            <a:off x="3200400" y="4191000"/>
            <a:ext cx="1848583" cy="369332"/>
          </a:xfrm>
          <a:prstGeom prst="rect">
            <a:avLst/>
          </a:prstGeom>
          <a:noFill/>
        </p:spPr>
        <p:txBody>
          <a:bodyPr wrap="none" rtlCol="0">
            <a:spAutoFit/>
          </a:bodyPr>
          <a:lstStyle/>
          <a:p>
            <a:r>
              <a:rPr lang="en-US" b="1" dirty="0" smtClean="0"/>
              <a:t>Number of nodes</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1371600"/>
            <a:ext cx="9144000" cy="4724400"/>
          </a:xfrm>
        </p:spPr>
        <p:txBody>
          <a:bodyPr>
            <a:noAutofit/>
          </a:bodyPr>
          <a:lstStyle/>
          <a:p>
            <a:r>
              <a:rPr lang="en-US" sz="2400" dirty="0" smtClean="0"/>
              <a:t>Support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a:t>
            </a:r>
          </a:p>
          <a:p>
            <a:pPr lvl="1"/>
            <a:r>
              <a:rPr lang="en-US" sz="2400" dirty="0" smtClean="0"/>
              <a:t>Industry and Academia</a:t>
            </a:r>
          </a:p>
          <a:p>
            <a:pPr lvl="1"/>
            <a:r>
              <a:rPr lang="en-US" sz="2400" dirty="0" smtClean="0">
                <a:solidFill>
                  <a:srgbClr val="FF0000"/>
                </a:solidFill>
              </a:rPr>
              <a:t>Europe </a:t>
            </a:r>
            <a:r>
              <a:rPr lang="en-US" sz="2400" dirty="0" smtClean="0"/>
              <a:t>and USA</a:t>
            </a:r>
          </a:p>
          <a:p>
            <a:r>
              <a:rPr lang="en-US" sz="2400" dirty="0" smtClean="0"/>
              <a:t>FutureGrid has ~5000 distributed cores with a dedicated network and a Spirent XGEM network fault and delay generator</a:t>
            </a:r>
            <a:endParaRPr lang="en-US" dirty="0" smtClean="0"/>
          </a:p>
          <a:p>
            <a:r>
              <a:rPr lang="en-US" sz="2400" b="1" dirty="0" smtClean="0"/>
              <a:t>Key early user oriented milestones:</a:t>
            </a:r>
          </a:p>
          <a:p>
            <a:pPr lvl="1"/>
            <a:r>
              <a:rPr lang="en-US" sz="2400" b="1" dirty="0" smtClean="0"/>
              <a:t>June 2010 </a:t>
            </a:r>
            <a:r>
              <a:rPr lang="en-US" sz="2400" dirty="0" smtClean="0"/>
              <a:t>Initial users</a:t>
            </a:r>
          </a:p>
          <a:p>
            <a:pPr lvl="1"/>
            <a:r>
              <a:rPr lang="en-US" sz="2400" b="1" dirty="0" smtClean="0"/>
              <a:t>November 2010-September 2011 </a:t>
            </a:r>
            <a:r>
              <a:rPr lang="en-US" sz="2400" dirty="0" smtClean="0"/>
              <a:t>Increasing number of users allocated by FutureGrid</a:t>
            </a:r>
          </a:p>
          <a:p>
            <a:pPr lvl="1"/>
            <a:r>
              <a:rPr lang="en-US" sz="2400" b="1" dirty="0" smtClean="0"/>
              <a:t>October 2011</a:t>
            </a:r>
            <a:r>
              <a:rPr lang="en-US" sz="2400" dirty="0" smtClean="0"/>
              <a:t> FutureGrid allocatable via TeraGrid process </a:t>
            </a:r>
          </a:p>
          <a:p>
            <a:pPr lvl="1"/>
            <a:r>
              <a:rPr lang="en-US" sz="2400" dirty="0" smtClean="0"/>
              <a:t>3 classes using FutureGrid this fall</a:t>
            </a:r>
          </a:p>
          <a:p>
            <a:r>
              <a:rPr lang="en-US" sz="2400" dirty="0" smtClean="0"/>
              <a:t>Apply </a:t>
            </a:r>
            <a:r>
              <a:rPr lang="en-US" sz="2400" b="1" dirty="0" smtClean="0"/>
              <a:t>now</a:t>
            </a:r>
            <a:r>
              <a:rPr lang="en-US" sz="2400" dirty="0" smtClean="0"/>
              <a:t> to use FutureGrid on web  site </a:t>
            </a:r>
            <a:r>
              <a:rPr lang="en-US" sz="2400" dirty="0" smtClean="0">
                <a:hlinkClick r:id="rId3"/>
              </a:rPr>
              <a:t>www.futuregrid.org</a:t>
            </a:r>
            <a:r>
              <a:rPr lang="en-US" sz="2400" dirty="0" smtClean="0"/>
              <a:t>  </a:t>
            </a:r>
          </a:p>
          <a:p>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 </a:t>
            </a:r>
            <a:r>
              <a:rPr lang="en-US" sz="2400" b="1" dirty="0" smtClean="0">
                <a:solidFill>
                  <a:schemeClr val="accent1">
                    <a:lumMod val="60000"/>
                    <a:lumOff val="40000"/>
                  </a:schemeClr>
                </a:solidFill>
              </a:rPr>
              <a:t>EUROPE!</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29778"/>
            <a:ext cx="6158379" cy="944847"/>
          </a:xfrm>
        </p:spPr>
        <p:txBody>
          <a:bodyPr/>
          <a:lstStyle/>
          <a:p>
            <a:r>
              <a:rPr lang="en-US" b="1" dirty="0" smtClean="0"/>
              <a:t>FutureGrid: a Grid/Cloud/HPC Testbed</a:t>
            </a:r>
            <a:endParaRPr lang="en-US" b="1" dirty="0"/>
          </a:p>
        </p:txBody>
      </p:sp>
      <p:sp>
        <p:nvSpPr>
          <p:cNvPr id="4" name="Content Placeholder 3"/>
          <p:cNvSpPr>
            <a:spLocks noGrp="1"/>
          </p:cNvSpPr>
          <p:nvPr>
            <p:ph idx="1"/>
          </p:nvPr>
        </p:nvSpPr>
        <p:spPr>
          <a:xfrm>
            <a:off x="1066800" y="1198872"/>
            <a:ext cx="8077200" cy="934727"/>
          </a:xfrm>
        </p:spPr>
        <p:txBody>
          <a:bodyPr>
            <a:normAutofit fontScale="70000" lnSpcReduction="20000"/>
          </a:bodyPr>
          <a:lstStyle/>
          <a:p>
            <a:r>
              <a:rPr lang="en-US" sz="2400" b="1" dirty="0" smtClean="0"/>
              <a:t>Operational: IU</a:t>
            </a:r>
            <a:r>
              <a:rPr lang="en-US" sz="2400" dirty="0" smtClean="0"/>
              <a:t> Cray operational;    </a:t>
            </a:r>
            <a:r>
              <a:rPr lang="en-US" sz="2400" b="1" dirty="0" smtClean="0"/>
              <a:t>IU</a:t>
            </a:r>
            <a:r>
              <a:rPr lang="en-US" sz="2400" dirty="0" smtClean="0"/>
              <a:t> , </a:t>
            </a:r>
            <a:r>
              <a:rPr lang="en-US" sz="2400" b="1" dirty="0" smtClean="0"/>
              <a:t>UCSD</a:t>
            </a:r>
            <a:r>
              <a:rPr lang="en-US" sz="2400" dirty="0" smtClean="0"/>
              <a:t>, </a:t>
            </a:r>
            <a:r>
              <a:rPr lang="en-US" sz="2400" b="1" dirty="0" smtClean="0"/>
              <a:t>UF</a:t>
            </a:r>
            <a:r>
              <a:rPr lang="en-US" sz="2400" dirty="0" smtClean="0"/>
              <a:t> &amp; </a:t>
            </a:r>
            <a:r>
              <a:rPr lang="en-US" sz="2400" b="1" dirty="0" smtClean="0"/>
              <a:t>UC</a:t>
            </a:r>
            <a:r>
              <a:rPr lang="en-US" sz="2400" dirty="0" smtClean="0"/>
              <a:t> IBM iDataPlex operational</a:t>
            </a:r>
          </a:p>
          <a:p>
            <a:r>
              <a:rPr lang="en-US" sz="2400" b="1" dirty="0" smtClean="0"/>
              <a:t>Network</a:t>
            </a:r>
            <a:r>
              <a:rPr lang="en-US" sz="2400" dirty="0" smtClean="0"/>
              <a:t>, </a:t>
            </a:r>
            <a:r>
              <a:rPr lang="en-US" sz="2400" b="1" dirty="0" smtClean="0"/>
              <a:t>NID</a:t>
            </a:r>
            <a:r>
              <a:rPr lang="en-US" sz="2400" dirty="0" smtClean="0"/>
              <a:t> operational</a:t>
            </a:r>
          </a:p>
          <a:p>
            <a:r>
              <a:rPr lang="en-US" sz="2400" b="1" dirty="0" smtClean="0"/>
              <a:t>TACC</a:t>
            </a:r>
            <a:r>
              <a:rPr lang="en-US" sz="2400" dirty="0" smtClean="0"/>
              <a:t> Dell finished acceptance tests </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pPr defTabSz="457200"/>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smtClean="0">
                  <a:solidFill>
                    <a:prstClr val="black"/>
                  </a:solidFill>
                </a:rPr>
                <a:t>FG Network</a:t>
              </a:r>
              <a:endParaRPr lang="en-US" dirty="0">
                <a:solidFill>
                  <a:prstClr val="black"/>
                </a:solidFill>
              </a:endParaRPr>
            </a:p>
          </p:txBody>
        </p:sp>
      </p:grpSp>
      <p:pic>
        <p:nvPicPr>
          <p:cNvPr id="12" name="Picture 11" descr="Screen shot 2010-09-14 at 3.25.16 PM.png"/>
          <p:cNvPicPr>
            <a:picLocks noChangeAspect="1"/>
          </p:cNvPicPr>
          <p:nvPr/>
        </p:nvPicPr>
        <p:blipFill>
          <a:blip r:embed="rId4" cstate="print"/>
          <a:srcRect t="34231" r="27131"/>
          <a:stretch>
            <a:fillRect/>
          </a:stretch>
        </p:blipFill>
        <p:spPr>
          <a:xfrm>
            <a:off x="54558" y="630815"/>
            <a:ext cx="9089442" cy="6227185"/>
          </a:xfrm>
          <a:prstGeom prst="rect">
            <a:avLst/>
          </a:prstGeom>
        </p:spPr>
      </p:pic>
      <p:grpSp>
        <p:nvGrpSpPr>
          <p:cNvPr id="15" name="Group 14"/>
          <p:cNvGrpSpPr/>
          <p:nvPr/>
        </p:nvGrpSpPr>
        <p:grpSpPr>
          <a:xfrm>
            <a:off x="762000" y="650060"/>
            <a:ext cx="7696200" cy="6207940"/>
            <a:chOff x="762000" y="650060"/>
            <a:chExt cx="7696200" cy="6207940"/>
          </a:xfrm>
        </p:grpSpPr>
        <p:pic>
          <p:nvPicPr>
            <p:cNvPr id="13" name="Content Placeholder 3" descr="Screen shot 2010-09-14 at 3.42.47 PM.png"/>
            <p:cNvPicPr>
              <a:picLocks noChangeAspect="1"/>
            </p:cNvPicPr>
            <p:nvPr/>
          </p:nvPicPr>
          <p:blipFill>
            <a:blip r:embed="rId5" cstate="print"/>
            <a:srcRect l="30119" t="16914" r="27417" b="45852"/>
            <a:stretch>
              <a:fillRect/>
            </a:stretch>
          </p:blipFill>
          <p:spPr>
            <a:xfrm>
              <a:off x="762000" y="650060"/>
              <a:ext cx="7696200" cy="6207940"/>
            </a:xfrm>
            <a:prstGeom prst="rect">
              <a:avLst/>
            </a:prstGeom>
          </p:spPr>
        </p:pic>
        <p:sp>
          <p:nvSpPr>
            <p:cNvPr id="14" name="TextBox 13"/>
            <p:cNvSpPr txBox="1"/>
            <p:nvPr/>
          </p:nvSpPr>
          <p:spPr>
            <a:xfrm>
              <a:off x="3352800" y="1295400"/>
              <a:ext cx="4152355" cy="400110"/>
            </a:xfrm>
            <a:prstGeom prst="rect">
              <a:avLst/>
            </a:prstGeom>
            <a:noFill/>
          </p:spPr>
          <p:txBody>
            <a:bodyPr wrap="none" rtlCol="0">
              <a:spAutoFit/>
            </a:bodyPr>
            <a:lstStyle/>
            <a:p>
              <a:r>
                <a:rPr lang="en-US" sz="2000" b="1" dirty="0" smtClean="0"/>
                <a:t>INCA Node Operating Mode Statistics</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096000" cy="1143000"/>
          </a:xfrm>
        </p:spPr>
        <p:txBody>
          <a:bodyPr/>
          <a:lstStyle/>
          <a:p>
            <a:r>
              <a:rPr lang="en-US" dirty="0" smtClean="0"/>
              <a:t>Grid Interoperability</a:t>
            </a:r>
            <a:br>
              <a:rPr lang="en-US" dirty="0" smtClean="0"/>
            </a:br>
            <a:r>
              <a:rPr lang="en-US" dirty="0" smtClean="0"/>
              <a:t>from Andrew </a:t>
            </a:r>
            <a:r>
              <a:rPr lang="en-US" dirty="0" err="1" smtClean="0"/>
              <a:t>Grimshaw</a:t>
            </a:r>
            <a:endParaRPr lang="en-US" dirty="0"/>
          </a:p>
        </p:txBody>
      </p:sp>
      <p:sp>
        <p:nvSpPr>
          <p:cNvPr id="3" name="Content Placeholder 2"/>
          <p:cNvSpPr>
            <a:spLocks noGrp="1"/>
          </p:cNvSpPr>
          <p:nvPr>
            <p:ph idx="1"/>
          </p:nvPr>
        </p:nvSpPr>
        <p:spPr>
          <a:xfrm>
            <a:off x="152400" y="1143000"/>
            <a:ext cx="8991600" cy="5562600"/>
          </a:xfrm>
        </p:spPr>
        <p:txBody>
          <a:bodyPr>
            <a:normAutofit fontScale="62500" lnSpcReduction="20000"/>
          </a:bodyPr>
          <a:lstStyle/>
          <a:p>
            <a:r>
              <a:rPr lang="en-US" dirty="0" smtClean="0"/>
              <a:t>Colleagues,</a:t>
            </a:r>
          </a:p>
          <a:p>
            <a:r>
              <a:rPr lang="en-US" dirty="0" smtClean="0"/>
              <a:t>FutureGrid has as two of its many goals the creation of a Grid middleware testing and interoperability testbed as well as the maintenance of standards compliant endpoints against which experiments can be executed. We at the University of Virginia are tasked with bringing up three stacks as well as maintaining standard-endpoints against which these experiments can be run.</a:t>
            </a:r>
          </a:p>
          <a:p>
            <a:r>
              <a:rPr lang="en-US" dirty="0" smtClean="0"/>
              <a:t>We currently have UNICORE 6 and Genesis II endpoints functioning on X-Ray (a Cray). Over the next few weeks we expect to bring two additional resources, India and Sierra (essentially Linux clusters), on-line in a similar manner (Genesis II is already up on Sierra). As called for in the FutureGrid program execution plan, once those two stacks are operational we will begin to work on g-</a:t>
            </a:r>
            <a:r>
              <a:rPr lang="en-US" dirty="0" err="1" smtClean="0"/>
              <a:t>lite</a:t>
            </a:r>
            <a:r>
              <a:rPr lang="en-US" dirty="0" smtClean="0"/>
              <a:t> (with help we may be able to accelerate that).  Other standards-compliant endpoints  are welcome in the future , but not part of the current funding plan.</a:t>
            </a:r>
          </a:p>
          <a:p>
            <a:r>
              <a:rPr lang="en-US" dirty="0" smtClean="0"/>
              <a:t>I’m writing the PGI and GIN working groups to see if there is interest in using these resources (endpoints) as a part of either the GIN or PGI work, in particular in demonstrations or projects for OGF in October or SC in November. One of the key differences between these endpoints and others is that they can be expected to persist. These resources will not go away when a demo is done. They will be there as a testbed for future application and middleware development (e.g., a </a:t>
            </a:r>
            <a:r>
              <a:rPr lang="en-US" dirty="0" err="1" smtClean="0"/>
              <a:t>metascheduler</a:t>
            </a:r>
            <a:r>
              <a:rPr lang="en-US" dirty="0" smtClean="0"/>
              <a:t> that works across g-</a:t>
            </a:r>
            <a:r>
              <a:rPr lang="en-US" dirty="0" err="1" smtClean="0"/>
              <a:t>lite</a:t>
            </a:r>
            <a:r>
              <a:rPr lang="en-US" dirty="0" smtClean="0"/>
              <a:t> and Unicore 6).</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8</a:t>
            </a:fld>
            <a:endParaRPr lang="en-US">
              <a:solidFill>
                <a:prstClr val="black">
                  <a:tint val="75000"/>
                </a:prstClr>
              </a:solidFill>
            </a:endParaRPr>
          </a:p>
        </p:txBody>
      </p:sp>
      <p:sp>
        <p:nvSpPr>
          <p:cNvPr id="6" name="TextBox 5"/>
          <p:cNvSpPr txBox="1"/>
          <p:nvPr/>
        </p:nvSpPr>
        <p:spPr>
          <a:xfrm>
            <a:off x="0" y="4495800"/>
            <a:ext cx="9144000" cy="1938992"/>
          </a:xfrm>
          <a:prstGeom prst="rect">
            <a:avLst/>
          </a:prstGeom>
          <a:solidFill>
            <a:schemeClr val="bg1"/>
          </a:solidFill>
        </p:spPr>
        <p:txBody>
          <a:bodyPr wrap="square" rtlCol="0">
            <a:spAutoFit/>
          </a:bodyPr>
          <a:lstStyle/>
          <a:p>
            <a:r>
              <a:rPr lang="en-US" sz="2000" dirty="0" smtClean="0"/>
              <a:t>We RENKEI/NAREGI project are interested in the participation for interoperation demonstrations or projects for OGF and SC. We have a prototype middleware which can submit and receive jobs using the HPCBP specification. Can we have more detailed information of your endpoints(authentication, data staging method, and so on) and the participation conditions of the demonstrations/projects.</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SDSC</a:t>
            </a:r>
            <a:endParaRPr lang="en-US">
              <a:solidFill>
                <a:srgbClr val="000000"/>
              </a:solidFill>
            </a:endParaRP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UF</a:t>
            </a:r>
            <a:endParaRPr lang="en-US">
              <a:solidFill>
                <a:srgbClr val="000000"/>
              </a:solidFill>
            </a:endParaRP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UC</a:t>
            </a:r>
            <a:endParaRPr lang="en-US">
              <a:solidFill>
                <a:srgbClr val="000000"/>
              </a:solidFill>
            </a:endParaRP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Lille</a:t>
            </a:r>
            <a:endParaRPr lang="en-US">
              <a:solidFill>
                <a:srgbClr val="000000"/>
              </a:solidFill>
            </a:endParaRP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Rennes</a:t>
            </a:r>
            <a:endParaRPr lang="en-US">
              <a:solidFill>
                <a:srgbClr val="000000"/>
              </a:solidFill>
            </a:endParaRP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Sophia</a:t>
            </a:r>
            <a:endParaRPr lang="en-US">
              <a:solidFill>
                <a:srgbClr val="000000"/>
              </a:solidFill>
            </a:endParaRP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smtClean="0">
                <a:solidFill>
                  <a:prstClr val="black"/>
                </a:solidFill>
              </a:rPr>
              <a:t>ViNe provided the necessary inter-cloud connectivity to deploy CloudBLAST across 5 Nimbus sites, with a mix of public and private subnets.</a:t>
            </a:r>
            <a:endParaRPr lang="en-US">
              <a:solidFill>
                <a:prstClr val="black"/>
              </a:solidFill>
            </a:endParaRP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smtClean="0">
                <a:solidFill>
                  <a:prstClr val="black"/>
                </a:solidFill>
              </a:rPr>
              <a:t>Grid’5000 firewall</a:t>
            </a:r>
            <a:endParaRPr lang="en-US" sz="200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orgia-tech-basic-200903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E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E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E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E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E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E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E_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E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E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E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E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E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7676</TotalTime>
  <Words>1225</Words>
  <Application>Microsoft Office PowerPoint</Application>
  <PresentationFormat>On-screen Show (4:3)</PresentationFormat>
  <Paragraphs>160</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3_Office Theme</vt:lpstr>
      <vt:lpstr>Office Theme</vt:lpstr>
      <vt:lpstr>georgia-tech-basic-20090309</vt:lpstr>
      <vt:lpstr>FutureGrid and US Cyberinfrastructure  Collaboration with EU</vt:lpstr>
      <vt:lpstr>US Cyberinfrastructure Context</vt:lpstr>
      <vt:lpstr>FutureGrid key Concepts I</vt:lpstr>
      <vt:lpstr>Dynamic Provisioning Results</vt:lpstr>
      <vt:lpstr>FutureGrid key Concepts II</vt:lpstr>
      <vt:lpstr>FutureGrid Partners</vt:lpstr>
      <vt:lpstr>FutureGrid: a Grid/Cloud/HPC Testbed</vt:lpstr>
      <vt:lpstr>Grid Interoperability from Andrew Grimshaw</vt:lpstr>
      <vt:lpstr>OGF’10 Demo</vt:lpstr>
      <vt:lpstr>Education on FutureGrid</vt:lpstr>
      <vt:lpstr>Interactions with Europe I</vt:lpstr>
      <vt:lpstr>Keeneland – NSF-Funded Partnership to Enable Large-scale Computational Science on Heterogeneous Architectures</vt:lpstr>
      <vt:lpstr>Interactions with Europe II</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272</cp:revision>
  <dcterms:created xsi:type="dcterms:W3CDTF">2010-05-04T01:29:55Z</dcterms:created>
  <dcterms:modified xsi:type="dcterms:W3CDTF">2010-10-01T14:42:04Z</dcterms:modified>
</cp:coreProperties>
</file>