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theme/theme10.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charts/chart4.xml" ContentType="application/vnd.openxmlformats-officedocument.drawingml.chart+xml"/>
  <Override PartName="/ppt/diagrams/data3.xml" ContentType="application/vnd.openxmlformats-officedocument.drawingml.diagramData+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0" r:id="rId2"/>
    <p:sldMasterId id="2147483722" r:id="rId3"/>
    <p:sldMasterId id="2147483724" r:id="rId4"/>
    <p:sldMasterId id="2147483736" r:id="rId5"/>
    <p:sldMasterId id="2147483748" r:id="rId6"/>
    <p:sldMasterId id="2147483754" r:id="rId7"/>
    <p:sldMasterId id="2147483766" r:id="rId8"/>
    <p:sldMasterId id="2147483778" r:id="rId9"/>
  </p:sldMasterIdLst>
  <p:notesMasterIdLst>
    <p:notesMasterId r:id="rId65"/>
  </p:notesMasterIdLst>
  <p:sldIdLst>
    <p:sldId id="267" r:id="rId10"/>
    <p:sldId id="433" r:id="rId11"/>
    <p:sldId id="429" r:id="rId12"/>
    <p:sldId id="438" r:id="rId13"/>
    <p:sldId id="437" r:id="rId14"/>
    <p:sldId id="434" r:id="rId15"/>
    <p:sldId id="435" r:id="rId16"/>
    <p:sldId id="365" r:id="rId17"/>
    <p:sldId id="387" r:id="rId18"/>
    <p:sldId id="366" r:id="rId19"/>
    <p:sldId id="367" r:id="rId20"/>
    <p:sldId id="371" r:id="rId21"/>
    <p:sldId id="440" r:id="rId22"/>
    <p:sldId id="441" r:id="rId23"/>
    <p:sldId id="442" r:id="rId24"/>
    <p:sldId id="443" r:id="rId25"/>
    <p:sldId id="427" r:id="rId26"/>
    <p:sldId id="376" r:id="rId27"/>
    <p:sldId id="445" r:id="rId28"/>
    <p:sldId id="446" r:id="rId29"/>
    <p:sldId id="444" r:id="rId30"/>
    <p:sldId id="448" r:id="rId31"/>
    <p:sldId id="424" r:id="rId32"/>
    <p:sldId id="449" r:id="rId33"/>
    <p:sldId id="450" r:id="rId34"/>
    <p:sldId id="451" r:id="rId35"/>
    <p:sldId id="439" r:id="rId36"/>
    <p:sldId id="463" r:id="rId37"/>
    <p:sldId id="484" r:id="rId38"/>
    <p:sldId id="485" r:id="rId39"/>
    <p:sldId id="467" r:id="rId40"/>
    <p:sldId id="486" r:id="rId41"/>
    <p:sldId id="466" r:id="rId42"/>
    <p:sldId id="452" r:id="rId43"/>
    <p:sldId id="464" r:id="rId44"/>
    <p:sldId id="465" r:id="rId45"/>
    <p:sldId id="453" r:id="rId46"/>
    <p:sldId id="454" r:id="rId47"/>
    <p:sldId id="455" r:id="rId48"/>
    <p:sldId id="456" r:id="rId49"/>
    <p:sldId id="487" r:id="rId50"/>
    <p:sldId id="488" r:id="rId51"/>
    <p:sldId id="489" r:id="rId52"/>
    <p:sldId id="490" r:id="rId53"/>
    <p:sldId id="491" r:id="rId54"/>
    <p:sldId id="474" r:id="rId55"/>
    <p:sldId id="468" r:id="rId56"/>
    <p:sldId id="469" r:id="rId57"/>
    <p:sldId id="470" r:id="rId58"/>
    <p:sldId id="471" r:id="rId59"/>
    <p:sldId id="472" r:id="rId60"/>
    <p:sldId id="473" r:id="rId61"/>
    <p:sldId id="481" r:id="rId62"/>
    <p:sldId id="482" r:id="rId63"/>
    <p:sldId id="48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C40C"/>
    <a:srgbClr val="66FFCC"/>
    <a:srgbClr val="60C0BE"/>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9" autoAdjust="0"/>
    <p:restoredTop sz="93333" autoAdjust="0"/>
  </p:normalViewPr>
  <p:slideViewPr>
    <p:cSldViewPr>
      <p:cViewPr varScale="1">
        <p:scale>
          <a:sx n="83" d="100"/>
          <a:sy n="83" d="100"/>
        </p:scale>
        <p:origin x="-1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rchit:Desktop:nodesti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gunarat\Desktop\CloudCom_Temp_resul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ilina\Documents\research\alu_study\pariwise-distance-scalability-idp-dry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Total Provisioning </a:t>
            </a:r>
            <a:r>
              <a:rPr lang="en-US" dirty="0" smtClean="0"/>
              <a:t>Time minutes</a:t>
            </a:r>
            <a:endParaRPr lang="en-US" dirty="0"/>
          </a:p>
        </c:rich>
      </c:tx>
      <c:layout/>
    </c:title>
    <c:plotArea>
      <c:layout/>
      <c:lineChart>
        <c:grouping val="stacked"/>
        <c:ser>
          <c:idx val="1"/>
          <c:order val="0"/>
          <c:tx>
            <c:strRef>
              <c:f>Sheet1!$B$1</c:f>
              <c:strCache>
                <c:ptCount val="1"/>
                <c:pt idx="0">
                  <c:v>Time</c:v>
                </c:pt>
              </c:strCache>
            </c:strRef>
          </c:tx>
          <c:marker>
            <c:symbol val="none"/>
          </c:marker>
          <c:cat>
            <c:numRef>
              <c:f>Sheet1!$A$2:$A$5</c:f>
              <c:numCache>
                <c:formatCode>General</c:formatCode>
                <c:ptCount val="4"/>
                <c:pt idx="0">
                  <c:v>4</c:v>
                </c:pt>
                <c:pt idx="1">
                  <c:v>8</c:v>
                </c:pt>
                <c:pt idx="2">
                  <c:v>16</c:v>
                </c:pt>
                <c:pt idx="3">
                  <c:v>32</c:v>
                </c:pt>
              </c:numCache>
            </c:numRef>
          </c:cat>
          <c:val>
            <c:numRef>
              <c:f>Sheet1!$B$2:$B$5</c:f>
              <c:numCache>
                <c:formatCode>h:mm:ss</c:formatCode>
                <c:ptCount val="4"/>
                <c:pt idx="0">
                  <c:v>2.6388888888889818E-3</c:v>
                </c:pt>
                <c:pt idx="1">
                  <c:v>2.5347222222222919E-3</c:v>
                </c:pt>
                <c:pt idx="2">
                  <c:v>2.7083333333334345E-3</c:v>
                </c:pt>
                <c:pt idx="3">
                  <c:v>2.8124999999999908E-3</c:v>
                </c:pt>
              </c:numCache>
            </c:numRef>
          </c:val>
        </c:ser>
        <c:marker val="1"/>
        <c:axId val="85093376"/>
        <c:axId val="85179392"/>
      </c:lineChart>
      <c:catAx>
        <c:axId val="85093376"/>
        <c:scaling>
          <c:orientation val="minMax"/>
        </c:scaling>
        <c:axPos val="b"/>
        <c:numFmt formatCode="General" sourceLinked="1"/>
        <c:tickLblPos val="nextTo"/>
        <c:crossAx val="85179392"/>
        <c:crosses val="autoZero"/>
        <c:auto val="1"/>
        <c:lblAlgn val="ctr"/>
        <c:lblOffset val="100"/>
      </c:catAx>
      <c:valAx>
        <c:axId val="85179392"/>
        <c:scaling>
          <c:orientation val="minMax"/>
          <c:min val="0"/>
        </c:scaling>
        <c:axPos val="l"/>
        <c:majorGridlines/>
        <c:numFmt formatCode="h:mm:ss" sourceLinked="1"/>
        <c:tickLblPos val="nextTo"/>
        <c:crossAx val="85093376"/>
        <c:crosses val="autoZero"/>
        <c:crossBetween val="between"/>
      </c:valAx>
    </c:plotArea>
    <c:legend>
      <c:legendPos val="r"/>
      <c:layou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sz="1400"/>
            </a:pPr>
            <a:r>
              <a:rPr lang="en-US" sz="1400" b="0" dirty="0" smtClean="0"/>
              <a:t>Randomly </a:t>
            </a:r>
            <a:r>
              <a:rPr lang="en-US" sz="1400" b="0" dirty="0"/>
              <a:t>Distributed </a:t>
            </a:r>
            <a:r>
              <a:rPr lang="en-US" sz="1400" b="0" dirty="0" smtClean="0"/>
              <a:t>Inhomogeneous </a:t>
            </a:r>
            <a:r>
              <a:rPr lang="en-US" sz="1400" b="0" dirty="0"/>
              <a:t>Data </a:t>
            </a:r>
          </a:p>
          <a:p>
            <a:pPr>
              <a:defRPr sz="1400"/>
            </a:pPr>
            <a:r>
              <a:rPr lang="en-US" sz="1400" b="0" dirty="0"/>
              <a:t>Mean: 400,  Dataset Size: 10000</a:t>
            </a:r>
          </a:p>
        </c:rich>
      </c:tx>
      <c:layout>
        <c:manualLayout>
          <c:xMode val="edge"/>
          <c:yMode val="edge"/>
          <c:x val="0.29369318181818183"/>
          <c:y val="4.9405007729420414E-2"/>
        </c:manualLayout>
      </c:layout>
    </c:title>
    <c:plotArea>
      <c:layout/>
      <c:scatterChart>
        <c:scatterStyle val="lineMarker"/>
        <c:ser>
          <c:idx val="0"/>
          <c:order val="0"/>
          <c:tx>
            <c:strRef>
              <c:f>Inhomogeneous_idp!$G$14</c:f>
              <c:strCache>
                <c:ptCount val="1"/>
                <c:pt idx="0">
                  <c:v>DryadLinq SWG</c:v>
                </c:pt>
              </c:strCache>
            </c:strRef>
          </c:tx>
          <c:xVal>
            <c:numRef>
              <c:f>Inhomogeneous_idp!$C$15:$C$21</c:f>
              <c:numCache>
                <c:formatCode>General</c:formatCode>
                <c:ptCount val="7"/>
                <c:pt idx="0">
                  <c:v>0</c:v>
                </c:pt>
                <c:pt idx="1">
                  <c:v>50</c:v>
                </c:pt>
                <c:pt idx="2">
                  <c:v>100</c:v>
                </c:pt>
                <c:pt idx="3">
                  <c:v>150</c:v>
                </c:pt>
                <c:pt idx="4">
                  <c:v>187</c:v>
                </c:pt>
                <c:pt idx="5">
                  <c:v>224.89000000000001</c:v>
                </c:pt>
                <c:pt idx="6">
                  <c:v>255</c:v>
                </c:pt>
              </c:numCache>
            </c:numRef>
          </c:xVal>
          <c:yVal>
            <c:numRef>
              <c:f>Inhomogeneous_idp!$G$15:$G$21</c:f>
              <c:numCache>
                <c:formatCode>General</c:formatCode>
                <c:ptCount val="7"/>
                <c:pt idx="0">
                  <c:v>1712.147091691473</c:v>
                </c:pt>
                <c:pt idx="1">
                  <c:v>1707.4143089295108</c:v>
                </c:pt>
                <c:pt idx="2">
                  <c:v>1689.3589530193292</c:v>
                </c:pt>
                <c:pt idx="3">
                  <c:v>1743.9106906609011</c:v>
                </c:pt>
                <c:pt idx="4">
                  <c:v>1737.7260508952231</c:v>
                </c:pt>
                <c:pt idx="5">
                  <c:v>1711.2448479058048</c:v>
                </c:pt>
                <c:pt idx="6">
                  <c:v>1769.5359141793408</c:v>
                </c:pt>
              </c:numCache>
            </c:numRef>
          </c:yVal>
        </c:ser>
        <c:ser>
          <c:idx val="1"/>
          <c:order val="1"/>
          <c:tx>
            <c:strRef>
              <c:f>Inhomogeneous_idp!$F$27</c:f>
              <c:strCache>
                <c:ptCount val="1"/>
                <c:pt idx="0">
                  <c:v>Hadoop SWG</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Inhomogeneous_idp!$F$28:$F$33</c:f>
              <c:numCache>
                <c:formatCode>General</c:formatCode>
                <c:ptCount val="6"/>
                <c:pt idx="0">
                  <c:v>1662.077</c:v>
                </c:pt>
                <c:pt idx="1">
                  <c:v>1637.6239999999998</c:v>
                </c:pt>
                <c:pt idx="2">
                  <c:v>1618.5170000000001</c:v>
                </c:pt>
                <c:pt idx="3">
                  <c:v>1631.463</c:v>
                </c:pt>
                <c:pt idx="4">
                  <c:v>1619.9356016916806</c:v>
                </c:pt>
                <c:pt idx="5">
                  <c:v>1564.9378321640511</c:v>
                </c:pt>
              </c:numCache>
            </c:numRef>
          </c:yVal>
        </c:ser>
        <c:ser>
          <c:idx val="2"/>
          <c:order val="2"/>
          <c:tx>
            <c:strRef>
              <c:f>Inhomogeneous_idp!$H$27</c:f>
              <c:strCache>
                <c:ptCount val="1"/>
                <c:pt idx="0">
                  <c:v>Hadoop SWG on VM</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Inhomogeneous_idp!$H$28:$H$33</c:f>
              <c:numCache>
                <c:formatCode>General</c:formatCode>
                <c:ptCount val="6"/>
                <c:pt idx="0">
                  <c:v>1786.8619999999999</c:v>
                </c:pt>
                <c:pt idx="1">
                  <c:v>1837.9370000000001</c:v>
                </c:pt>
                <c:pt idx="2">
                  <c:v>1830.377</c:v>
                </c:pt>
                <c:pt idx="3">
                  <c:v>1833.492</c:v>
                </c:pt>
                <c:pt idx="4">
                  <c:v>1824.4357939254289</c:v>
                </c:pt>
                <c:pt idx="5">
                  <c:v>1761.6188710969957</c:v>
                </c:pt>
              </c:numCache>
            </c:numRef>
          </c:yVal>
        </c:ser>
        <c:axId val="287216384"/>
        <c:axId val="287218304"/>
      </c:scatterChart>
      <c:valAx>
        <c:axId val="287216384"/>
        <c:scaling>
          <c:orientation val="minMax"/>
        </c:scaling>
        <c:axPos val="b"/>
        <c:title>
          <c:tx>
            <c:rich>
              <a:bodyPr/>
              <a:lstStyle/>
              <a:p>
                <a:pPr>
                  <a:defRPr/>
                </a:pPr>
                <a:r>
                  <a:rPr lang="en-US"/>
                  <a:t>Standard Deviation</a:t>
                </a:r>
              </a:p>
            </c:rich>
          </c:tx>
          <c:layout>
            <c:manualLayout>
              <c:xMode val="edge"/>
              <c:yMode val="edge"/>
              <c:x val="0.42637488133133028"/>
              <c:y val="0.80371152469578377"/>
            </c:manualLayout>
          </c:layout>
        </c:title>
        <c:numFmt formatCode="General" sourceLinked="1"/>
        <c:majorTickMark val="none"/>
        <c:tickLblPos val="nextTo"/>
        <c:txPr>
          <a:bodyPr/>
          <a:lstStyle/>
          <a:p>
            <a:pPr>
              <a:defRPr sz="1400"/>
            </a:pPr>
            <a:endParaRPr lang="en-US"/>
          </a:p>
        </c:txPr>
        <c:crossAx val="287218304"/>
        <c:crosses val="autoZero"/>
        <c:crossBetween val="midCat"/>
      </c:valAx>
      <c:valAx>
        <c:axId val="287218304"/>
        <c:scaling>
          <c:orientation val="minMax"/>
          <c:min val="1500"/>
        </c:scaling>
        <c:axPos val="l"/>
        <c:majorGridlines/>
        <c:title>
          <c:tx>
            <c:rich>
              <a:bodyPr/>
              <a:lstStyle/>
              <a:p>
                <a:pPr>
                  <a:defRPr/>
                </a:pPr>
                <a:r>
                  <a:rPr lang="en-US"/>
                  <a:t>Time (s)</a:t>
                </a:r>
              </a:p>
            </c:rich>
          </c:tx>
          <c:layout/>
        </c:title>
        <c:numFmt formatCode="General" sourceLinked="1"/>
        <c:majorTickMark val="none"/>
        <c:tickLblPos val="nextTo"/>
        <c:txPr>
          <a:bodyPr/>
          <a:lstStyle/>
          <a:p>
            <a:pPr>
              <a:defRPr sz="1400"/>
            </a:pPr>
            <a:endParaRPr lang="en-US"/>
          </a:p>
        </c:txPr>
        <c:crossAx val="287216384"/>
        <c:crosses val="autoZero"/>
        <c:crossBetween val="midCat"/>
      </c:valAx>
    </c:plotArea>
    <c:legend>
      <c:legendPos val="b"/>
      <c:layout>
        <c:manualLayout>
          <c:xMode val="edge"/>
          <c:yMode val="edge"/>
          <c:x val="9.9645377661125703E-2"/>
          <c:y val="0.88197011911972545"/>
          <c:w val="0.9"/>
          <c:h val="7.0088880935337924E-2"/>
        </c:manualLayout>
      </c:layout>
      <c:txPr>
        <a:bodyPr/>
        <a:lstStyle/>
        <a:p>
          <a:pPr>
            <a:defRPr sz="1600"/>
          </a:pPr>
          <a:endParaRPr lang="en-US"/>
        </a:p>
      </c:txPr>
    </c:legend>
    <c:plotVisOnly val="1"/>
  </c:chart>
  <c:spPr>
    <a:noFill/>
  </c:spPr>
  <c:txPr>
    <a:bodyPr/>
    <a:lstStyle/>
    <a:p>
      <a:pPr>
        <a:defRPr sz="1800">
          <a:solidFill>
            <a:schemeClr val="tx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Cap3 Sequence Assembly</a:t>
            </a:r>
          </a:p>
        </c:rich>
      </c:tx>
      <c:layout>
        <c:manualLayout>
          <c:xMode val="edge"/>
          <c:yMode val="edge"/>
          <c:x val="0.33395133420822398"/>
          <c:y val="2.7027027027027153E-2"/>
        </c:manualLayout>
      </c:layout>
      <c:overlay val="1"/>
    </c:title>
    <c:plotArea>
      <c:layout>
        <c:manualLayout>
          <c:layoutTarget val="inner"/>
          <c:xMode val="edge"/>
          <c:yMode val="edge"/>
          <c:x val="0.11836382770994211"/>
          <c:y val="0.14609296788721174"/>
          <c:w val="0.81983203790347736"/>
          <c:h val="0.63895931041407072"/>
        </c:manualLayout>
      </c:layout>
      <c:lineChart>
        <c:grouping val="standard"/>
        <c:ser>
          <c:idx val="0"/>
          <c:order val="0"/>
          <c:tx>
            <c:strRef>
              <c:f>'Cap3'!$G$27</c:f>
              <c:strCache>
                <c:ptCount val="1"/>
                <c:pt idx="0">
                  <c:v>Azure MapReduce</c:v>
                </c:pt>
              </c:strCache>
            </c:strRef>
          </c:tx>
          <c:cat>
            <c:strRef>
              <c:f>'Cap3'!$F$28:$F$32</c:f>
              <c:strCache>
                <c:ptCount val="5"/>
                <c:pt idx="0">
                  <c:v>64 * 1024</c:v>
                </c:pt>
                <c:pt idx="1">
                  <c:v>96 * 1536</c:v>
                </c:pt>
                <c:pt idx="2">
                  <c:v>128 * 2048</c:v>
                </c:pt>
                <c:pt idx="3">
                  <c:v>160 * 2560</c:v>
                </c:pt>
                <c:pt idx="4">
                  <c:v>192 * 3072</c:v>
                </c:pt>
              </c:strCache>
            </c:strRef>
          </c:cat>
          <c:val>
            <c:numRef>
              <c:f>'Cap3'!$G$28:$G$32</c:f>
              <c:numCache>
                <c:formatCode>General</c:formatCode>
                <c:ptCount val="5"/>
                <c:pt idx="0">
                  <c:v>1835.9280000000001</c:v>
                </c:pt>
                <c:pt idx="1">
                  <c:v>1835.471</c:v>
                </c:pt>
                <c:pt idx="2">
                  <c:v>1811.8739999999998</c:v>
                </c:pt>
                <c:pt idx="3">
                  <c:v>1844.6959999999999</c:v>
                </c:pt>
                <c:pt idx="4">
                  <c:v>1807.6029999999998</c:v>
                </c:pt>
              </c:numCache>
            </c:numRef>
          </c:val>
          <c:smooth val="1"/>
        </c:ser>
        <c:ser>
          <c:idx val="1"/>
          <c:order val="1"/>
          <c:tx>
            <c:strRef>
              <c:f>'Cap3'!$H$27</c:f>
              <c:strCache>
                <c:ptCount val="1"/>
                <c:pt idx="0">
                  <c:v>Amazon EMR</c:v>
                </c:pt>
              </c:strCache>
            </c:strRef>
          </c:tx>
          <c:cat>
            <c:strRef>
              <c:f>'Cap3'!$F$28:$F$32</c:f>
              <c:strCache>
                <c:ptCount val="5"/>
                <c:pt idx="0">
                  <c:v>64 * 1024</c:v>
                </c:pt>
                <c:pt idx="1">
                  <c:v>96 * 1536</c:v>
                </c:pt>
                <c:pt idx="2">
                  <c:v>128 * 2048</c:v>
                </c:pt>
                <c:pt idx="3">
                  <c:v>160 * 2560</c:v>
                </c:pt>
                <c:pt idx="4">
                  <c:v>192 * 3072</c:v>
                </c:pt>
              </c:strCache>
            </c:strRef>
          </c:cat>
          <c:val>
            <c:numRef>
              <c:f>'Cap3'!$H$28:$H$32</c:f>
              <c:numCache>
                <c:formatCode>#,##0.000</c:formatCode>
                <c:ptCount val="5"/>
                <c:pt idx="0">
                  <c:v>1772.625</c:v>
                </c:pt>
                <c:pt idx="1">
                  <c:v>1808.829</c:v>
                </c:pt>
                <c:pt idx="2">
                  <c:v>1790.9839999999999</c:v>
                </c:pt>
                <c:pt idx="3">
                  <c:v>1786.797</c:v>
                </c:pt>
                <c:pt idx="4">
                  <c:v>1843.2380000000001</c:v>
                </c:pt>
              </c:numCache>
            </c:numRef>
          </c:val>
          <c:smooth val="1"/>
        </c:ser>
        <c:ser>
          <c:idx val="2"/>
          <c:order val="2"/>
          <c:tx>
            <c:strRef>
              <c:f>'Cap3'!$I$27</c:f>
              <c:strCache>
                <c:ptCount val="1"/>
                <c:pt idx="0">
                  <c:v>Hadoop Bare Metal</c:v>
                </c:pt>
              </c:strCache>
            </c:strRef>
          </c:tx>
          <c:cat>
            <c:strRef>
              <c:f>'Cap3'!$F$28:$F$32</c:f>
              <c:strCache>
                <c:ptCount val="5"/>
                <c:pt idx="0">
                  <c:v>64 * 1024</c:v>
                </c:pt>
                <c:pt idx="1">
                  <c:v>96 * 1536</c:v>
                </c:pt>
                <c:pt idx="2">
                  <c:v>128 * 2048</c:v>
                </c:pt>
                <c:pt idx="3">
                  <c:v>160 * 2560</c:v>
                </c:pt>
                <c:pt idx="4">
                  <c:v>192 * 3072</c:v>
                </c:pt>
              </c:strCache>
            </c:strRef>
          </c:cat>
          <c:val>
            <c:numRef>
              <c:f>'Cap3'!$I$28:$I$32</c:f>
              <c:numCache>
                <c:formatCode>#,##0.000</c:formatCode>
                <c:ptCount val="5"/>
                <c:pt idx="0" formatCode="General">
                  <c:v>1740.3329999999999</c:v>
                </c:pt>
                <c:pt idx="1">
                  <c:v>1744.777</c:v>
                </c:pt>
                <c:pt idx="2">
                  <c:v>1744.9870000000001</c:v>
                </c:pt>
                <c:pt idx="3">
                  <c:v>1743.3679999999999</c:v>
                </c:pt>
                <c:pt idx="4">
                  <c:v>1741.2650000000001</c:v>
                </c:pt>
              </c:numCache>
            </c:numRef>
          </c:val>
          <c:smooth val="1"/>
        </c:ser>
        <c:ser>
          <c:idx val="3"/>
          <c:order val="3"/>
          <c:tx>
            <c:strRef>
              <c:f>'Cap3'!$J$27</c:f>
              <c:strCache>
                <c:ptCount val="1"/>
                <c:pt idx="0">
                  <c:v>Hadoop on EC2</c:v>
                </c:pt>
              </c:strCache>
            </c:strRef>
          </c:tx>
          <c:cat>
            <c:strRef>
              <c:f>'Cap3'!$F$28:$F$32</c:f>
              <c:strCache>
                <c:ptCount val="5"/>
                <c:pt idx="0">
                  <c:v>64 * 1024</c:v>
                </c:pt>
                <c:pt idx="1">
                  <c:v>96 * 1536</c:v>
                </c:pt>
                <c:pt idx="2">
                  <c:v>128 * 2048</c:v>
                </c:pt>
                <c:pt idx="3">
                  <c:v>160 * 2560</c:v>
                </c:pt>
                <c:pt idx="4">
                  <c:v>192 * 3072</c:v>
                </c:pt>
              </c:strCache>
            </c:strRef>
          </c:cat>
          <c:val>
            <c:numRef>
              <c:f>'Cap3'!$J$28:$J$32</c:f>
              <c:numCache>
                <c:formatCode>General</c:formatCode>
                <c:ptCount val="5"/>
                <c:pt idx="0">
                  <c:v>1807.7280000000001</c:v>
                </c:pt>
                <c:pt idx="1">
                  <c:v>1806.84</c:v>
                </c:pt>
                <c:pt idx="2">
                  <c:v>1815.7180000000001</c:v>
                </c:pt>
                <c:pt idx="3">
                  <c:v>1821.548</c:v>
                </c:pt>
                <c:pt idx="4">
                  <c:v>1823.1829999999998</c:v>
                </c:pt>
              </c:numCache>
            </c:numRef>
          </c:val>
          <c:smooth val="1"/>
        </c:ser>
        <c:marker val="1"/>
        <c:axId val="85888000"/>
        <c:axId val="85894272"/>
      </c:lineChart>
      <c:catAx>
        <c:axId val="85888000"/>
        <c:scaling>
          <c:orientation val="minMax"/>
        </c:scaling>
        <c:axPos val="b"/>
        <c:title>
          <c:tx>
            <c:rich>
              <a:bodyPr/>
              <a:lstStyle/>
              <a:p>
                <a:pPr>
                  <a:defRPr/>
                </a:pPr>
                <a:r>
                  <a:rPr lang="en-US"/>
                  <a:t>Number of Cores * Number of files</a:t>
                </a:r>
              </a:p>
            </c:rich>
          </c:tx>
          <c:layout/>
        </c:title>
        <c:numFmt formatCode="General" sourceLinked="1"/>
        <c:tickLblPos val="nextTo"/>
        <c:txPr>
          <a:bodyPr rot="-2460000" vert="horz"/>
          <a:lstStyle/>
          <a:p>
            <a:pPr>
              <a:defRPr/>
            </a:pPr>
            <a:endParaRPr lang="en-US"/>
          </a:p>
        </c:txPr>
        <c:crossAx val="85894272"/>
        <c:crosses val="autoZero"/>
        <c:auto val="1"/>
        <c:lblAlgn val="ctr"/>
        <c:lblOffset val="100"/>
        <c:tickMarkSkip val="1"/>
      </c:catAx>
      <c:valAx>
        <c:axId val="85894272"/>
        <c:scaling>
          <c:orientation val="minMax"/>
          <c:min val="1000"/>
        </c:scaling>
        <c:axPos val="l"/>
        <c:majorGridlines/>
        <c:title>
          <c:tx>
            <c:rich>
              <a:bodyPr rot="-5400000" vert="horz"/>
              <a:lstStyle/>
              <a:p>
                <a:pPr>
                  <a:defRPr/>
                </a:pPr>
                <a:r>
                  <a:rPr lang="en-US"/>
                  <a:t>Time (s)</a:t>
                </a:r>
              </a:p>
            </c:rich>
          </c:tx>
          <c:layout/>
        </c:title>
        <c:numFmt formatCode="General" sourceLinked="1"/>
        <c:tickLblPos val="nextTo"/>
        <c:crossAx val="85888000"/>
        <c:crosses val="autoZero"/>
        <c:crossBetween val="midCat"/>
      </c:valAx>
    </c:plotArea>
    <c:legend>
      <c:legendPos val="r"/>
      <c:layout>
        <c:manualLayout>
          <c:xMode val="edge"/>
          <c:yMode val="edge"/>
          <c:x val="0.54963943569554108"/>
          <c:y val="0.42050560402922632"/>
          <c:w val="0.32484569116360645"/>
          <c:h val="0.26350329159674712"/>
        </c:manualLayout>
      </c:layout>
      <c:spPr>
        <a:solidFill>
          <a:schemeClr val="bg1"/>
        </a:solidFill>
      </c:spPr>
      <c:txPr>
        <a:bodyPr/>
        <a:lstStyle/>
        <a:p>
          <a:pPr>
            <a:defRPr sz="2000" b="1"/>
          </a:pPr>
          <a:endParaRPr lang="en-US"/>
        </a:p>
      </c:txPr>
    </c:legend>
    <c:plotVisOnly val="1"/>
  </c:chart>
  <c:txPr>
    <a:bodyPr/>
    <a:lstStyle/>
    <a:p>
      <a:pPr>
        <a:defRPr sz="12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6172508231629609"/>
          <c:y val="5.1400554097404488E-2"/>
          <c:w val="0.77149453152620362"/>
          <c:h val="0.8071517346262127"/>
        </c:manualLayout>
      </c:layout>
      <c:scatterChart>
        <c:scatterStyle val="smoothMarker"/>
        <c:ser>
          <c:idx val="5"/>
          <c:order val="0"/>
          <c:tx>
            <c:v>Hadoop SW-G</c:v>
          </c:tx>
          <c:spPr>
            <a:ln w="15875">
              <a:solidFill>
                <a:srgbClr val="C00000"/>
              </a:solidFill>
              <a:prstDash val="dash"/>
            </a:ln>
          </c:spPr>
          <c:marker>
            <c:symbol val="circle"/>
            <c:size val="4"/>
            <c:spPr>
              <a:solidFill>
                <a:srgbClr val="C00000"/>
              </a:solidFill>
              <a:ln>
                <a:noFill/>
              </a:ln>
            </c:spPr>
          </c:marker>
          <c:xVal>
            <c:numRef>
              <c:f>'dryad vs hadoop scalability'!$A$2:$A$5</c:f>
              <c:numCache>
                <c:formatCode>General</c:formatCode>
                <c:ptCount val="4"/>
                <c:pt idx="0">
                  <c:v>10000</c:v>
                </c:pt>
                <c:pt idx="1">
                  <c:v>20000</c:v>
                </c:pt>
                <c:pt idx="2">
                  <c:v>30000</c:v>
                </c:pt>
                <c:pt idx="3">
                  <c:v>40000</c:v>
                </c:pt>
              </c:numCache>
            </c:numRef>
          </c:xVal>
          <c:yVal>
            <c:numRef>
              <c:f>'dryad vs hadoop scalability'!$K$2:$K$5</c:f>
              <c:numCache>
                <c:formatCode>#,##0.000000</c:formatCode>
                <c:ptCount val="4"/>
                <c:pt idx="0">
                  <c:v>1.7324871287129014E-2</c:v>
                </c:pt>
                <c:pt idx="1">
                  <c:v>1.3545351485148623E-2</c:v>
                </c:pt>
                <c:pt idx="2">
                  <c:v>1.2982323432343243E-2</c:v>
                </c:pt>
                <c:pt idx="3">
                  <c:v>1.2724346534653458E-2</c:v>
                </c:pt>
              </c:numCache>
            </c:numRef>
          </c:yVal>
          <c:smooth val="1"/>
        </c:ser>
        <c:ser>
          <c:idx val="1"/>
          <c:order val="1"/>
          <c:tx>
            <c:v>MPI SW-G</c:v>
          </c:tx>
          <c:spPr>
            <a:ln w="15875">
              <a:solidFill>
                <a:srgbClr val="00B050"/>
              </a:solidFill>
            </a:ln>
          </c:spPr>
          <c:marker>
            <c:symbol val="square"/>
            <c:size val="3"/>
            <c:spPr>
              <a:solidFill>
                <a:srgbClr val="00B050"/>
              </a:solidFill>
              <a:ln>
                <a:noFill/>
              </a:ln>
            </c:spPr>
          </c:marker>
          <c:dPt>
            <c:idx val="2"/>
            <c:spPr>
              <a:ln w="15875" cmpd="sng">
                <a:solidFill>
                  <a:srgbClr val="00B050"/>
                </a:solidFill>
              </a:ln>
            </c:spPr>
          </c:dPt>
          <c:xVal>
            <c:numRef>
              <c:f>'dryad vs hadoop scalability'!$A$2:$A$5</c:f>
              <c:numCache>
                <c:formatCode>General</c:formatCode>
                <c:ptCount val="4"/>
                <c:pt idx="0">
                  <c:v>10000</c:v>
                </c:pt>
                <c:pt idx="1">
                  <c:v>20000</c:v>
                </c:pt>
                <c:pt idx="2">
                  <c:v>30000</c:v>
                </c:pt>
                <c:pt idx="3">
                  <c:v>40000</c:v>
                </c:pt>
              </c:numCache>
            </c:numRef>
          </c:xVal>
          <c:yVal>
            <c:numRef>
              <c:f>'dryad vs hadoop scalability'!$H$2:$H$5</c:f>
              <c:numCache>
                <c:formatCode>General</c:formatCode>
                <c:ptCount val="4"/>
                <c:pt idx="0">
                  <c:v>1.6999838423119487E-2</c:v>
                </c:pt>
                <c:pt idx="1">
                  <c:v>1.852081029405804E-2</c:v>
                </c:pt>
                <c:pt idx="2">
                  <c:v>1.8513326836754523E-2</c:v>
                </c:pt>
                <c:pt idx="3">
                  <c:v>1.9523351209238222E-2</c:v>
                </c:pt>
              </c:numCache>
            </c:numRef>
          </c:yVal>
          <c:smooth val="1"/>
        </c:ser>
        <c:ser>
          <c:idx val="0"/>
          <c:order val="2"/>
          <c:tx>
            <c:v>DryadLINQ SW-G</c:v>
          </c:tx>
          <c:spPr>
            <a:ln w="15875">
              <a:solidFill>
                <a:schemeClr val="tx2">
                  <a:lumMod val="75000"/>
                </a:schemeClr>
              </a:solidFill>
            </a:ln>
          </c:spPr>
          <c:marker>
            <c:symbol val="triangle"/>
            <c:size val="4"/>
            <c:spPr>
              <a:solidFill>
                <a:schemeClr val="tx2">
                  <a:lumMod val="75000"/>
                </a:schemeClr>
              </a:solidFill>
              <a:ln>
                <a:noFill/>
              </a:ln>
            </c:spPr>
          </c:marker>
          <c:xVal>
            <c:numRef>
              <c:f>'dryad vs hadoop scalability'!$A$2:$A$5</c:f>
              <c:numCache>
                <c:formatCode>General</c:formatCode>
                <c:ptCount val="4"/>
                <c:pt idx="0">
                  <c:v>10000</c:v>
                </c:pt>
                <c:pt idx="1">
                  <c:v>20000</c:v>
                </c:pt>
                <c:pt idx="2">
                  <c:v>30000</c:v>
                </c:pt>
                <c:pt idx="3">
                  <c:v>40000</c:v>
                </c:pt>
              </c:numCache>
            </c:numRef>
          </c:xVal>
          <c:yVal>
            <c:numRef>
              <c:f>'dryad vs hadoop scalability'!$F$2:$F$5</c:f>
              <c:numCache>
                <c:formatCode>#,##0.000000</c:formatCode>
                <c:ptCount val="4"/>
                <c:pt idx="0">
                  <c:v>1.6679420991821403E-2</c:v>
                </c:pt>
                <c:pt idx="1">
                  <c:v>1.7085012972313799E-2</c:v>
                </c:pt>
                <c:pt idx="2">
                  <c:v>1.7824637938911207E-2</c:v>
                </c:pt>
                <c:pt idx="3">
                  <c:v>1.8594244472974874E-2</c:v>
                </c:pt>
              </c:numCache>
            </c:numRef>
          </c:yVal>
          <c:smooth val="1"/>
        </c:ser>
        <c:axId val="85379328"/>
        <c:axId val="85852928"/>
      </c:scatterChart>
      <c:valAx>
        <c:axId val="85379328"/>
        <c:scaling>
          <c:orientation val="minMax"/>
          <c:max val="40000"/>
          <c:min val="10000"/>
        </c:scaling>
        <c:axPos val="b"/>
        <c:title>
          <c:tx>
            <c:rich>
              <a:bodyPr/>
              <a:lstStyle/>
              <a:p>
                <a:pPr>
                  <a:defRPr sz="1600" b="1"/>
                </a:pPr>
                <a:r>
                  <a:rPr lang="en-US" sz="1600" b="1"/>
                  <a:t>No. of Sequences</a:t>
                </a:r>
              </a:p>
            </c:rich>
          </c:tx>
          <c:layout/>
        </c:title>
        <c:numFmt formatCode="General" sourceLinked="1"/>
        <c:tickLblPos val="nextTo"/>
        <c:spPr>
          <a:ln>
            <a:solidFill>
              <a:sysClr val="windowText" lastClr="000000"/>
            </a:solidFill>
          </a:ln>
        </c:spPr>
        <c:txPr>
          <a:bodyPr/>
          <a:lstStyle/>
          <a:p>
            <a:pPr>
              <a:defRPr sz="800"/>
            </a:pPr>
            <a:endParaRPr lang="en-US"/>
          </a:p>
        </c:txPr>
        <c:crossAx val="85852928"/>
        <c:crosses val="autoZero"/>
        <c:crossBetween val="midCat"/>
        <c:majorUnit val="10000"/>
      </c:valAx>
      <c:valAx>
        <c:axId val="85852928"/>
        <c:scaling>
          <c:orientation val="minMax"/>
          <c:min val="0"/>
        </c:scaling>
        <c:axPos val="l"/>
        <c:majorGridlines/>
        <c:title>
          <c:tx>
            <c:rich>
              <a:bodyPr rot="-5400000" vert="horz"/>
              <a:lstStyle/>
              <a:p>
                <a:pPr>
                  <a:defRPr sz="1400" b="1"/>
                </a:pPr>
                <a:r>
                  <a:rPr lang="en-US" sz="1400" b="1"/>
                  <a:t>Time  per Actual</a:t>
                </a:r>
                <a:r>
                  <a:rPr lang="en-US" sz="1400" b="1" baseline="0"/>
                  <a:t> Calculation</a:t>
                </a:r>
                <a:r>
                  <a:rPr lang="en-US" sz="1400" b="1"/>
                  <a:t> (ms)</a:t>
                </a:r>
              </a:p>
            </c:rich>
          </c:tx>
          <c:layout/>
        </c:title>
        <c:numFmt formatCode="#,##0.000" sourceLinked="0"/>
        <c:tickLblPos val="nextTo"/>
        <c:spPr>
          <a:ln>
            <a:solidFill>
              <a:schemeClr val="tx1"/>
            </a:solidFill>
          </a:ln>
        </c:spPr>
        <c:txPr>
          <a:bodyPr/>
          <a:lstStyle/>
          <a:p>
            <a:pPr>
              <a:defRPr sz="800"/>
            </a:pPr>
            <a:endParaRPr lang="en-US"/>
          </a:p>
        </c:txPr>
        <c:crossAx val="85379328"/>
        <c:crosses val="autoZero"/>
        <c:crossBetween val="midCat"/>
      </c:valAx>
      <c:spPr>
        <a:ln>
          <a:solidFill>
            <a:schemeClr val="tx1"/>
          </a:solidFill>
        </a:ln>
      </c:spPr>
    </c:plotArea>
    <c:legend>
      <c:legendPos val="r"/>
      <c:layout>
        <c:manualLayout>
          <c:xMode val="edge"/>
          <c:yMode val="edge"/>
          <c:x val="0.40374498238715556"/>
          <c:y val="0.61290025233891521"/>
          <c:w val="0.49737855328909769"/>
          <c:h val="0.21786453053591207"/>
        </c:manualLayout>
      </c:layout>
      <c:spPr>
        <a:solidFill>
          <a:sysClr val="window" lastClr="FFFFFF"/>
        </a:solidFill>
        <a:ln>
          <a:solidFill>
            <a:prstClr val="black"/>
          </a:solidFill>
        </a:ln>
      </c:spPr>
      <c:txPr>
        <a:bodyPr/>
        <a:lstStyle/>
        <a:p>
          <a:pPr>
            <a:defRPr sz="1600"/>
          </a:pPr>
          <a:endParaRPr lang="en-US"/>
        </a:p>
      </c:txPr>
    </c:legend>
    <c:plotVisOnly val="1"/>
    <c:dispBlanksAs val="gap"/>
  </c:chart>
  <c:spPr>
    <a:solidFill>
      <a:schemeClr val="bg1"/>
    </a:solidFill>
    <a:ln>
      <a:noFill/>
    </a:ln>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B626BDD7-1CFD-42CF-9CDD-F5C64BE76A46}" type="presOf" srcId="{AB250563-8AD6-4C26-85DD-3AAE44EE9668}" destId="{211B5417-98E0-47A9-B06D-B14C08C8830D}" srcOrd="0" destOrd="0" presId="urn:microsoft.com/office/officeart/2005/8/layout/gear1"/>
    <dgm:cxn modelId="{5B750F6B-A34A-4632-841B-63282B0EF10F}" type="presOf" srcId="{4CACBA08-CE71-4AA1-897E-742989903C60}" destId="{78F1FF08-C20D-49B0-B75F-07D108D0A83C}" srcOrd="0" destOrd="0" presId="urn:microsoft.com/office/officeart/2005/8/layout/gear1"/>
    <dgm:cxn modelId="{9975606E-CD53-43B7-9AB7-DDE8CC119A75}" type="presOf" srcId="{AB250563-8AD6-4C26-85DD-3AAE44EE9668}" destId="{A377D33A-F578-4119-8EA1-6060677C6653}" srcOrd="3" destOrd="0" presId="urn:microsoft.com/office/officeart/2005/8/layout/gear1"/>
    <dgm:cxn modelId="{228ADA83-3BF6-4834-BE15-CA7D01B810DA}" type="presOf" srcId="{0218F697-4CBE-4C0C-AF58-C286B54C9059}" destId="{6D3374D2-C99A-4581-A802-C87DD13E12BB}" srcOrd="0" destOrd="0" presId="urn:microsoft.com/office/officeart/2005/8/layout/gear1"/>
    <dgm:cxn modelId="{FA55C988-7CC3-48A8-9B23-C12E4269D324}" type="presOf" srcId="{AB250563-8AD6-4C26-85DD-3AAE44EE9668}" destId="{C9120FCF-4908-40AD-B782-ECC3DD3C6EFE}" srcOrd="2" destOrd="0" presId="urn:microsoft.com/office/officeart/2005/8/layout/gear1"/>
    <dgm:cxn modelId="{098E8FBE-6D2E-4618-B69F-F67F993D8C84}" type="presOf" srcId="{08C9E0A0-152E-4A32-9D22-D5C5F728CB6B}" destId="{58B3DCBC-B637-4B29-85A6-2C48BC4AF47C}" srcOrd="1" destOrd="0" presId="urn:microsoft.com/office/officeart/2005/8/layout/gear1"/>
    <dgm:cxn modelId="{8D53492D-B48D-4682-A064-BA3023109417}" type="presOf" srcId="{AB250563-8AD6-4C26-85DD-3AAE44EE9668}" destId="{1D72DCD1-6D11-4AB9-A15D-F84334CE9938}" srcOrd="1"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2FAC96CE-D0C2-42E0-AEC4-9604D6D30C6D}" type="presOf" srcId="{0531585E-CEBE-41B8-B3FF-4709D4A8A600}" destId="{1CFE3FCB-9A8A-4C97-BE6D-EF29F46EDD25}" srcOrd="0" destOrd="0" presId="urn:microsoft.com/office/officeart/2005/8/layout/gear1"/>
    <dgm:cxn modelId="{F7A7953A-3275-4DC1-953D-4F4613D7EA97}" srcId="{28CDD406-BBC9-41DF-B545-264B5E5498E6}" destId="{08C9E0A0-152E-4A32-9D22-D5C5F728CB6B}" srcOrd="1" destOrd="0" parTransId="{D7641B3A-049C-4C98-A16C-18BFA1BB43B3}" sibTransId="{0531585E-CEBE-41B8-B3FF-4709D4A8A600}"/>
    <dgm:cxn modelId="{095469B8-7259-41F3-A3E0-01D415167E34}" type="presOf" srcId="{28CDD406-BBC9-41DF-B545-264B5E5498E6}" destId="{3E3C3B26-C72A-43C7-803F-E2A4950DC1FC}" srcOrd="0" destOrd="0" presId="urn:microsoft.com/office/officeart/2005/8/layout/gear1"/>
    <dgm:cxn modelId="{14EFDBB3-AF30-4569-86D9-3E3B1DFE9922}" type="presOf" srcId="{299C7145-7777-4205-843A-E1FE08E5307A}" destId="{9E90F593-217C-49A2-A49E-D19075CCCFB7}" srcOrd="0" destOrd="0" presId="urn:microsoft.com/office/officeart/2005/8/layout/gear1"/>
    <dgm:cxn modelId="{32B46165-E249-4EB3-91AD-5F9D778450A3}" type="presOf" srcId="{08C9E0A0-152E-4A32-9D22-D5C5F728CB6B}" destId="{176A518A-F69D-4996-9A2C-68DB036C749D}" srcOrd="0" destOrd="0" presId="urn:microsoft.com/office/officeart/2005/8/layout/gear1"/>
    <dgm:cxn modelId="{0D77FF30-9844-43AE-BA42-21839216D974}" type="presOf" srcId="{0218F697-4CBE-4C0C-AF58-C286B54C9059}" destId="{E6A9C372-B334-4B3C-AA83-DF4E47E9249C}" srcOrd="2" destOrd="0" presId="urn:microsoft.com/office/officeart/2005/8/layout/gear1"/>
    <dgm:cxn modelId="{83723996-2824-4A72-B4D1-786C49BEABFC}" type="presOf" srcId="{0218F697-4CBE-4C0C-AF58-C286B54C9059}" destId="{0F6D8C90-16C7-42D6-9F9D-BF026488E359}" srcOrd="1" destOrd="0" presId="urn:microsoft.com/office/officeart/2005/8/layout/gear1"/>
    <dgm:cxn modelId="{8770784C-FAF1-455E-B9CB-31981AEE08AE}" type="presOf" srcId="{08C9E0A0-152E-4A32-9D22-D5C5F728CB6B}" destId="{C583A7DA-50CE-4044-9423-AB553E59E267}" srcOrd="2" destOrd="0" presId="urn:microsoft.com/office/officeart/2005/8/layout/gear1"/>
    <dgm:cxn modelId="{70D6BEDF-3D6F-41EF-B034-9377C5A45069}" type="presParOf" srcId="{3E3C3B26-C72A-43C7-803F-E2A4950DC1FC}" destId="{6D3374D2-C99A-4581-A802-C87DD13E12BB}" srcOrd="0" destOrd="0" presId="urn:microsoft.com/office/officeart/2005/8/layout/gear1"/>
    <dgm:cxn modelId="{41AFED54-9685-43E7-9DE5-78FEC669848B}" type="presParOf" srcId="{3E3C3B26-C72A-43C7-803F-E2A4950DC1FC}" destId="{0F6D8C90-16C7-42D6-9F9D-BF026488E359}" srcOrd="1" destOrd="0" presId="urn:microsoft.com/office/officeart/2005/8/layout/gear1"/>
    <dgm:cxn modelId="{925E1E9E-894A-43E5-9FAA-2AC5E7E2907C}" type="presParOf" srcId="{3E3C3B26-C72A-43C7-803F-E2A4950DC1FC}" destId="{E6A9C372-B334-4B3C-AA83-DF4E47E9249C}" srcOrd="2" destOrd="0" presId="urn:microsoft.com/office/officeart/2005/8/layout/gear1"/>
    <dgm:cxn modelId="{B95D82D8-9ACC-41CA-8226-E73CD166075D}" type="presParOf" srcId="{3E3C3B26-C72A-43C7-803F-E2A4950DC1FC}" destId="{176A518A-F69D-4996-9A2C-68DB036C749D}" srcOrd="3" destOrd="0" presId="urn:microsoft.com/office/officeart/2005/8/layout/gear1"/>
    <dgm:cxn modelId="{226AEE43-0492-493C-A8D2-437AD23664CA}" type="presParOf" srcId="{3E3C3B26-C72A-43C7-803F-E2A4950DC1FC}" destId="{58B3DCBC-B637-4B29-85A6-2C48BC4AF47C}" srcOrd="4" destOrd="0" presId="urn:microsoft.com/office/officeart/2005/8/layout/gear1"/>
    <dgm:cxn modelId="{0345CB7F-5207-4615-9208-09359DA4BFFA}" type="presParOf" srcId="{3E3C3B26-C72A-43C7-803F-E2A4950DC1FC}" destId="{C583A7DA-50CE-4044-9423-AB553E59E267}" srcOrd="5" destOrd="0" presId="urn:microsoft.com/office/officeart/2005/8/layout/gear1"/>
    <dgm:cxn modelId="{8A8C42F8-716B-4018-9C53-90FECCA9CF5E}" type="presParOf" srcId="{3E3C3B26-C72A-43C7-803F-E2A4950DC1FC}" destId="{211B5417-98E0-47A9-B06D-B14C08C8830D}" srcOrd="6" destOrd="0" presId="urn:microsoft.com/office/officeart/2005/8/layout/gear1"/>
    <dgm:cxn modelId="{D3265B4B-465F-47F6-A479-C56869CC0D77}" type="presParOf" srcId="{3E3C3B26-C72A-43C7-803F-E2A4950DC1FC}" destId="{1D72DCD1-6D11-4AB9-A15D-F84334CE9938}" srcOrd="7" destOrd="0" presId="urn:microsoft.com/office/officeart/2005/8/layout/gear1"/>
    <dgm:cxn modelId="{73E5A689-734D-4DAC-B4C8-504053C3E1B3}" type="presParOf" srcId="{3E3C3B26-C72A-43C7-803F-E2A4950DC1FC}" destId="{C9120FCF-4908-40AD-B782-ECC3DD3C6EFE}" srcOrd="8" destOrd="0" presId="urn:microsoft.com/office/officeart/2005/8/layout/gear1"/>
    <dgm:cxn modelId="{2B82ADE3-A452-450B-9220-DE3E13CA4D6A}" type="presParOf" srcId="{3E3C3B26-C72A-43C7-803F-E2A4950DC1FC}" destId="{A377D33A-F578-4119-8EA1-6060677C6653}" srcOrd="9" destOrd="0" presId="urn:microsoft.com/office/officeart/2005/8/layout/gear1"/>
    <dgm:cxn modelId="{3B0DB903-CCAC-46EA-B905-BB95C6A67363}" type="presParOf" srcId="{3E3C3B26-C72A-43C7-803F-E2A4950DC1FC}" destId="{9E90F593-217C-49A2-A49E-D19075CCCFB7}" srcOrd="10" destOrd="0" presId="urn:microsoft.com/office/officeart/2005/8/layout/gear1"/>
    <dgm:cxn modelId="{D9A2A1ED-59BB-40E7-9401-D0A37E9F35C8}" type="presParOf" srcId="{3E3C3B26-C72A-43C7-803F-E2A4950DC1FC}" destId="{1CFE3FCB-9A8A-4C97-BE6D-EF29F46EDD25}" srcOrd="11" destOrd="0" presId="urn:microsoft.com/office/officeart/2005/8/layout/gear1"/>
    <dgm:cxn modelId="{CFAA1F73-53D4-42A0-8DD0-A0ABD3FCDBA4}"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7F353A2A-6901-4558-97FE-F9855BA5BC43}" type="presOf" srcId="{0218F697-4CBE-4C0C-AF58-C286B54C9059}" destId="{E6A9C372-B334-4B3C-AA83-DF4E47E9249C}" srcOrd="2" destOrd="0" presId="urn:microsoft.com/office/officeart/2005/8/layout/gear1"/>
    <dgm:cxn modelId="{AA291191-A861-4930-B3CE-52474FE714A0}" srcId="{28CDD406-BBC9-41DF-B545-264B5E5498E6}" destId="{AB250563-8AD6-4C26-85DD-3AAE44EE9668}" srcOrd="2" destOrd="0" parTransId="{5C1E5509-16DD-4F3F-A834-0F66DCA91F81}" sibTransId="{4CACBA08-CE71-4AA1-897E-742989903C60}"/>
    <dgm:cxn modelId="{51F1DD1E-E8F5-43D6-BF37-1FAC1F7218DE}" type="presOf" srcId="{08C9E0A0-152E-4A32-9D22-D5C5F728CB6B}" destId="{58B3DCBC-B637-4B29-85A6-2C48BC4AF47C}" srcOrd="1" destOrd="0" presId="urn:microsoft.com/office/officeart/2005/8/layout/gear1"/>
    <dgm:cxn modelId="{B8091748-4753-47FA-A305-ADFBACD4EF90}" type="presOf" srcId="{299C7145-7777-4205-843A-E1FE08E5307A}" destId="{9E90F593-217C-49A2-A49E-D19075CCCFB7}" srcOrd="0" destOrd="0" presId="urn:microsoft.com/office/officeart/2005/8/layout/gear1"/>
    <dgm:cxn modelId="{5D64D73D-CFD2-4659-BCCF-30DFE0FA4EA0}" type="presOf" srcId="{28CDD406-BBC9-41DF-B545-264B5E5498E6}" destId="{3E3C3B26-C72A-43C7-803F-E2A4950DC1FC}" srcOrd="0" destOrd="0" presId="urn:microsoft.com/office/officeart/2005/8/layout/gear1"/>
    <dgm:cxn modelId="{AD24AE3B-B1A6-4488-B25F-63A894B2EEF2}" type="presOf" srcId="{0218F697-4CBE-4C0C-AF58-C286B54C9059}" destId="{6D3374D2-C99A-4581-A802-C87DD13E12BB}" srcOrd="0" destOrd="0" presId="urn:microsoft.com/office/officeart/2005/8/layout/gear1"/>
    <dgm:cxn modelId="{EBF8A4BF-E6E0-48E1-874A-BADC37DE5468}" type="presOf" srcId="{0218F697-4CBE-4C0C-AF58-C286B54C9059}" destId="{0F6D8C90-16C7-42D6-9F9D-BF026488E359}" srcOrd="1" destOrd="0" presId="urn:microsoft.com/office/officeart/2005/8/layout/gear1"/>
    <dgm:cxn modelId="{95A0FD5B-AF9B-4CBB-BFCA-AF4388E0CCE5}" type="presOf" srcId="{08C9E0A0-152E-4A32-9D22-D5C5F728CB6B}" destId="{176A518A-F69D-4996-9A2C-68DB036C749D}" srcOrd="0" destOrd="0" presId="urn:microsoft.com/office/officeart/2005/8/layout/gear1"/>
    <dgm:cxn modelId="{F0A61E3E-7DDB-4AFA-B209-18E8A3D59E25}" type="presOf" srcId="{0531585E-CEBE-41B8-B3FF-4709D4A8A600}" destId="{1CFE3FCB-9A8A-4C97-BE6D-EF29F46EDD25}" srcOrd="0" destOrd="0" presId="urn:microsoft.com/office/officeart/2005/8/layout/gear1"/>
    <dgm:cxn modelId="{F7A7953A-3275-4DC1-953D-4F4613D7EA97}" srcId="{28CDD406-BBC9-41DF-B545-264B5E5498E6}" destId="{08C9E0A0-152E-4A32-9D22-D5C5F728CB6B}" srcOrd="1" destOrd="0" parTransId="{D7641B3A-049C-4C98-A16C-18BFA1BB43B3}" sibTransId="{0531585E-CEBE-41B8-B3FF-4709D4A8A600}"/>
    <dgm:cxn modelId="{906F09DB-0A46-4415-BF1B-2D1617A51094}" srcId="{28CDD406-BBC9-41DF-B545-264B5E5498E6}" destId="{0218F697-4CBE-4C0C-AF58-C286B54C9059}" srcOrd="0" destOrd="0" parTransId="{BD60233B-3BC9-48ED-A37B-867C1C2360C2}" sibTransId="{299C7145-7777-4205-843A-E1FE08E5307A}"/>
    <dgm:cxn modelId="{CFB25575-FCC5-41D8-8A95-E3E0D4AA8C55}" type="presOf" srcId="{08C9E0A0-152E-4A32-9D22-D5C5F728CB6B}" destId="{C583A7DA-50CE-4044-9423-AB553E59E267}" srcOrd="2" destOrd="0" presId="urn:microsoft.com/office/officeart/2005/8/layout/gear1"/>
    <dgm:cxn modelId="{649E6FA9-A64A-48AD-9FA8-117BBA680FF5}" type="presOf" srcId="{AB250563-8AD6-4C26-85DD-3AAE44EE9668}" destId="{211B5417-98E0-47A9-B06D-B14C08C8830D}" srcOrd="0" destOrd="0" presId="urn:microsoft.com/office/officeart/2005/8/layout/gear1"/>
    <dgm:cxn modelId="{497FD7A6-2F15-462B-AE08-52E67017BE49}" type="presOf" srcId="{AB250563-8AD6-4C26-85DD-3AAE44EE9668}" destId="{1D72DCD1-6D11-4AB9-A15D-F84334CE9938}" srcOrd="1" destOrd="0" presId="urn:microsoft.com/office/officeart/2005/8/layout/gear1"/>
    <dgm:cxn modelId="{FB67B048-EC3A-48A9-9228-38F741150426}" type="presOf" srcId="{AB250563-8AD6-4C26-85DD-3AAE44EE9668}" destId="{C9120FCF-4908-40AD-B782-ECC3DD3C6EFE}" srcOrd="2" destOrd="0" presId="urn:microsoft.com/office/officeart/2005/8/layout/gear1"/>
    <dgm:cxn modelId="{A05F2709-0AFF-4FDC-BDB2-487C40CFCAF8}" type="presOf" srcId="{AB250563-8AD6-4C26-85DD-3AAE44EE9668}" destId="{A377D33A-F578-4119-8EA1-6060677C6653}" srcOrd="3" destOrd="0" presId="urn:microsoft.com/office/officeart/2005/8/layout/gear1"/>
    <dgm:cxn modelId="{3222C4BE-C1E2-44DE-9CE5-BE63F5D3CFC6}" type="presOf" srcId="{4CACBA08-CE71-4AA1-897E-742989903C60}" destId="{78F1FF08-C20D-49B0-B75F-07D108D0A83C}" srcOrd="0" destOrd="0" presId="urn:microsoft.com/office/officeart/2005/8/layout/gear1"/>
    <dgm:cxn modelId="{F8C04887-34B5-44EA-93D2-D803F2997632}" type="presParOf" srcId="{3E3C3B26-C72A-43C7-803F-E2A4950DC1FC}" destId="{6D3374D2-C99A-4581-A802-C87DD13E12BB}" srcOrd="0" destOrd="0" presId="urn:microsoft.com/office/officeart/2005/8/layout/gear1"/>
    <dgm:cxn modelId="{DD86D12F-AEB1-4228-88E8-89B3FF1DCC12}" type="presParOf" srcId="{3E3C3B26-C72A-43C7-803F-E2A4950DC1FC}" destId="{0F6D8C90-16C7-42D6-9F9D-BF026488E359}" srcOrd="1" destOrd="0" presId="urn:microsoft.com/office/officeart/2005/8/layout/gear1"/>
    <dgm:cxn modelId="{AA443CFB-2089-4FA7-B2C0-682D553D70BE}" type="presParOf" srcId="{3E3C3B26-C72A-43C7-803F-E2A4950DC1FC}" destId="{E6A9C372-B334-4B3C-AA83-DF4E47E9249C}" srcOrd="2" destOrd="0" presId="urn:microsoft.com/office/officeart/2005/8/layout/gear1"/>
    <dgm:cxn modelId="{852967DC-D55D-4037-A27B-B024AE05FFF0}" type="presParOf" srcId="{3E3C3B26-C72A-43C7-803F-E2A4950DC1FC}" destId="{176A518A-F69D-4996-9A2C-68DB036C749D}" srcOrd="3" destOrd="0" presId="urn:microsoft.com/office/officeart/2005/8/layout/gear1"/>
    <dgm:cxn modelId="{020D682F-BEF3-4C31-86C5-BF7F2FFCAF0C}" type="presParOf" srcId="{3E3C3B26-C72A-43C7-803F-E2A4950DC1FC}" destId="{58B3DCBC-B637-4B29-85A6-2C48BC4AF47C}" srcOrd="4" destOrd="0" presId="urn:microsoft.com/office/officeart/2005/8/layout/gear1"/>
    <dgm:cxn modelId="{F1D6C858-AFEC-4513-AD39-9664A9A88BA4}" type="presParOf" srcId="{3E3C3B26-C72A-43C7-803F-E2A4950DC1FC}" destId="{C583A7DA-50CE-4044-9423-AB553E59E267}" srcOrd="5" destOrd="0" presId="urn:microsoft.com/office/officeart/2005/8/layout/gear1"/>
    <dgm:cxn modelId="{6826275D-2B7D-4DFB-BC81-7825C3304816}" type="presParOf" srcId="{3E3C3B26-C72A-43C7-803F-E2A4950DC1FC}" destId="{211B5417-98E0-47A9-B06D-B14C08C8830D}" srcOrd="6" destOrd="0" presId="urn:microsoft.com/office/officeart/2005/8/layout/gear1"/>
    <dgm:cxn modelId="{5DF8F70C-9962-4C3F-A5EA-9EDB2592D5E0}" type="presParOf" srcId="{3E3C3B26-C72A-43C7-803F-E2A4950DC1FC}" destId="{1D72DCD1-6D11-4AB9-A15D-F84334CE9938}" srcOrd="7" destOrd="0" presId="urn:microsoft.com/office/officeart/2005/8/layout/gear1"/>
    <dgm:cxn modelId="{63F8F6DB-C592-4C12-BF5A-F04138DF7B8C}" type="presParOf" srcId="{3E3C3B26-C72A-43C7-803F-E2A4950DC1FC}" destId="{C9120FCF-4908-40AD-B782-ECC3DD3C6EFE}" srcOrd="8" destOrd="0" presId="urn:microsoft.com/office/officeart/2005/8/layout/gear1"/>
    <dgm:cxn modelId="{32E7E5E9-BA09-4B5B-B2D2-2B0373335EC8}" type="presParOf" srcId="{3E3C3B26-C72A-43C7-803F-E2A4950DC1FC}" destId="{A377D33A-F578-4119-8EA1-6060677C6653}" srcOrd="9" destOrd="0" presId="urn:microsoft.com/office/officeart/2005/8/layout/gear1"/>
    <dgm:cxn modelId="{FDD7B069-5F55-44EA-97F3-C0226FB746CD}" type="presParOf" srcId="{3E3C3B26-C72A-43C7-803F-E2A4950DC1FC}" destId="{9E90F593-217C-49A2-A49E-D19075CCCFB7}" srcOrd="10" destOrd="0" presId="urn:microsoft.com/office/officeart/2005/8/layout/gear1"/>
    <dgm:cxn modelId="{2BC020A7-8450-46C4-A6B5-8507504F1632}" type="presParOf" srcId="{3E3C3B26-C72A-43C7-803F-E2A4950DC1FC}" destId="{1CFE3FCB-9A8A-4C97-BE6D-EF29F46EDD25}" srcOrd="11" destOrd="0" presId="urn:microsoft.com/office/officeart/2005/8/layout/gear1"/>
    <dgm:cxn modelId="{21B9BB22-54E6-4199-9B55-D1D9D21247C1}"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8FC4D83D-ABF9-484C-82F2-858261FF3EB8}" type="presOf" srcId="{28CDD406-BBC9-41DF-B545-264B5E5498E6}" destId="{3E3C3B26-C72A-43C7-803F-E2A4950DC1FC}" srcOrd="0" destOrd="0" presId="urn:microsoft.com/office/officeart/2005/8/layout/gear1"/>
    <dgm:cxn modelId="{69D53FD6-7AE7-49BA-9BC6-3862C71D6DC3}" type="presOf" srcId="{AB250563-8AD6-4C26-85DD-3AAE44EE9668}" destId="{A377D33A-F578-4119-8EA1-6060677C6653}" srcOrd="3" destOrd="0" presId="urn:microsoft.com/office/officeart/2005/8/layout/gear1"/>
    <dgm:cxn modelId="{3903C354-C22A-49AB-BF9D-58F333960A05}" type="presOf" srcId="{0218F697-4CBE-4C0C-AF58-C286B54C9059}" destId="{0F6D8C90-16C7-42D6-9F9D-BF026488E359}" srcOrd="1" destOrd="0" presId="urn:microsoft.com/office/officeart/2005/8/layout/gear1"/>
    <dgm:cxn modelId="{3FFF843D-F778-4E4B-A0A4-AAF65630FAFF}" type="presOf" srcId="{08C9E0A0-152E-4A32-9D22-D5C5F728CB6B}" destId="{176A518A-F69D-4996-9A2C-68DB036C749D}" srcOrd="0" destOrd="0" presId="urn:microsoft.com/office/officeart/2005/8/layout/gear1"/>
    <dgm:cxn modelId="{246CAE0F-C9D3-4121-BBBF-B71D03D4E989}" type="presOf" srcId="{08C9E0A0-152E-4A32-9D22-D5C5F728CB6B}" destId="{58B3DCBC-B637-4B29-85A6-2C48BC4AF47C}" srcOrd="1" destOrd="0" presId="urn:microsoft.com/office/officeart/2005/8/layout/gear1"/>
    <dgm:cxn modelId="{C50D922D-BC06-48B7-B9D1-2E8B4EE7A5C3}" type="presOf" srcId="{08C9E0A0-152E-4A32-9D22-D5C5F728CB6B}" destId="{C583A7DA-50CE-4044-9423-AB553E59E267}" srcOrd="2" destOrd="0" presId="urn:microsoft.com/office/officeart/2005/8/layout/gear1"/>
    <dgm:cxn modelId="{7AF97885-173C-4D46-9505-0A796B50A13A}" type="presOf" srcId="{AB250563-8AD6-4C26-85DD-3AAE44EE9668}" destId="{1D72DCD1-6D11-4AB9-A15D-F84334CE9938}" srcOrd="1" destOrd="0" presId="urn:microsoft.com/office/officeart/2005/8/layout/gear1"/>
    <dgm:cxn modelId="{77FFAF38-B3BB-4DAC-AF70-5F091F736E59}" type="presOf" srcId="{0531585E-CEBE-41B8-B3FF-4709D4A8A600}" destId="{1CFE3FCB-9A8A-4C97-BE6D-EF29F46EDD25}" srcOrd="0"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67F60673-EA35-4708-B52F-5893765AB815}" type="presOf" srcId="{0218F697-4CBE-4C0C-AF58-C286B54C9059}" destId="{E6A9C372-B334-4B3C-AA83-DF4E47E9249C}" srcOrd="2" destOrd="0" presId="urn:microsoft.com/office/officeart/2005/8/layout/gear1"/>
    <dgm:cxn modelId="{F7A7953A-3275-4DC1-953D-4F4613D7EA97}" srcId="{28CDD406-BBC9-41DF-B545-264B5E5498E6}" destId="{08C9E0A0-152E-4A32-9D22-D5C5F728CB6B}" srcOrd="1" destOrd="0" parTransId="{D7641B3A-049C-4C98-A16C-18BFA1BB43B3}" sibTransId="{0531585E-CEBE-41B8-B3FF-4709D4A8A600}"/>
    <dgm:cxn modelId="{C83B6F8E-2C45-4B88-86A7-0F48F203635A}" type="presOf" srcId="{4CACBA08-CE71-4AA1-897E-742989903C60}" destId="{78F1FF08-C20D-49B0-B75F-07D108D0A83C}" srcOrd="0" destOrd="0" presId="urn:microsoft.com/office/officeart/2005/8/layout/gear1"/>
    <dgm:cxn modelId="{CF8883B0-064A-4736-9D9E-144DEEE8953C}" type="presOf" srcId="{AB250563-8AD6-4C26-85DD-3AAE44EE9668}" destId="{C9120FCF-4908-40AD-B782-ECC3DD3C6EFE}" srcOrd="2" destOrd="0" presId="urn:microsoft.com/office/officeart/2005/8/layout/gear1"/>
    <dgm:cxn modelId="{7C50878F-0EFA-41FA-8AD2-A6CE9277ACFF}" type="presOf" srcId="{AB250563-8AD6-4C26-85DD-3AAE44EE9668}" destId="{211B5417-98E0-47A9-B06D-B14C08C8830D}" srcOrd="0" destOrd="0" presId="urn:microsoft.com/office/officeart/2005/8/layout/gear1"/>
    <dgm:cxn modelId="{748CDAA6-F36C-4793-A11E-5F1E36B5ACEB}" type="presOf" srcId="{299C7145-7777-4205-843A-E1FE08E5307A}" destId="{9E90F593-217C-49A2-A49E-D19075CCCFB7}" srcOrd="0" destOrd="0" presId="urn:microsoft.com/office/officeart/2005/8/layout/gear1"/>
    <dgm:cxn modelId="{89CE9B5D-8EFC-4A51-818E-074E3DD2F1DA}" type="presOf" srcId="{0218F697-4CBE-4C0C-AF58-C286B54C9059}" destId="{6D3374D2-C99A-4581-A802-C87DD13E12BB}" srcOrd="0" destOrd="0" presId="urn:microsoft.com/office/officeart/2005/8/layout/gear1"/>
    <dgm:cxn modelId="{3C758CAC-A726-4DDD-BBDC-4D20F293FA38}" type="presParOf" srcId="{3E3C3B26-C72A-43C7-803F-E2A4950DC1FC}" destId="{6D3374D2-C99A-4581-A802-C87DD13E12BB}" srcOrd="0" destOrd="0" presId="urn:microsoft.com/office/officeart/2005/8/layout/gear1"/>
    <dgm:cxn modelId="{4E9EE868-52B5-404A-BACB-58D63161ED7B}" type="presParOf" srcId="{3E3C3B26-C72A-43C7-803F-E2A4950DC1FC}" destId="{0F6D8C90-16C7-42D6-9F9D-BF026488E359}" srcOrd="1" destOrd="0" presId="urn:microsoft.com/office/officeart/2005/8/layout/gear1"/>
    <dgm:cxn modelId="{78ADE382-D6ED-49CA-8A7A-9C8D3F3B34B1}" type="presParOf" srcId="{3E3C3B26-C72A-43C7-803F-E2A4950DC1FC}" destId="{E6A9C372-B334-4B3C-AA83-DF4E47E9249C}" srcOrd="2" destOrd="0" presId="urn:microsoft.com/office/officeart/2005/8/layout/gear1"/>
    <dgm:cxn modelId="{71361AF6-7D4D-44F4-A605-D4B2B3458EE9}" type="presParOf" srcId="{3E3C3B26-C72A-43C7-803F-E2A4950DC1FC}" destId="{176A518A-F69D-4996-9A2C-68DB036C749D}" srcOrd="3" destOrd="0" presId="urn:microsoft.com/office/officeart/2005/8/layout/gear1"/>
    <dgm:cxn modelId="{045F7174-C774-41A8-8C71-280B6EB5C3A0}" type="presParOf" srcId="{3E3C3B26-C72A-43C7-803F-E2A4950DC1FC}" destId="{58B3DCBC-B637-4B29-85A6-2C48BC4AF47C}" srcOrd="4" destOrd="0" presId="urn:microsoft.com/office/officeart/2005/8/layout/gear1"/>
    <dgm:cxn modelId="{5CCCDAA7-D354-4B2C-9E76-C37414E777F3}" type="presParOf" srcId="{3E3C3B26-C72A-43C7-803F-E2A4950DC1FC}" destId="{C583A7DA-50CE-4044-9423-AB553E59E267}" srcOrd="5" destOrd="0" presId="urn:microsoft.com/office/officeart/2005/8/layout/gear1"/>
    <dgm:cxn modelId="{CE93C04F-11E5-4E71-915B-3C20964478E7}" type="presParOf" srcId="{3E3C3B26-C72A-43C7-803F-E2A4950DC1FC}" destId="{211B5417-98E0-47A9-B06D-B14C08C8830D}" srcOrd="6" destOrd="0" presId="urn:microsoft.com/office/officeart/2005/8/layout/gear1"/>
    <dgm:cxn modelId="{3D155C14-5B3E-49B9-A7E8-62E0B843446D}" type="presParOf" srcId="{3E3C3B26-C72A-43C7-803F-E2A4950DC1FC}" destId="{1D72DCD1-6D11-4AB9-A15D-F84334CE9938}" srcOrd="7" destOrd="0" presId="urn:microsoft.com/office/officeart/2005/8/layout/gear1"/>
    <dgm:cxn modelId="{4628B497-527B-4402-BEB6-40B18E48D569}" type="presParOf" srcId="{3E3C3B26-C72A-43C7-803F-E2A4950DC1FC}" destId="{C9120FCF-4908-40AD-B782-ECC3DD3C6EFE}" srcOrd="8" destOrd="0" presId="urn:microsoft.com/office/officeart/2005/8/layout/gear1"/>
    <dgm:cxn modelId="{9FFD6938-8FEA-47F8-883C-83121C9CB621}" type="presParOf" srcId="{3E3C3B26-C72A-43C7-803F-E2A4950DC1FC}" destId="{A377D33A-F578-4119-8EA1-6060677C6653}" srcOrd="9" destOrd="0" presId="urn:microsoft.com/office/officeart/2005/8/layout/gear1"/>
    <dgm:cxn modelId="{7C1E9CC0-BEB5-4755-BBAF-412EB979DFA1}" type="presParOf" srcId="{3E3C3B26-C72A-43C7-803F-E2A4950DC1FC}" destId="{9E90F593-217C-49A2-A49E-D19075CCCFB7}" srcOrd="10" destOrd="0" presId="urn:microsoft.com/office/officeart/2005/8/layout/gear1"/>
    <dgm:cxn modelId="{D9DAFBE7-3103-4B7B-97A8-2107F7E0413D}" type="presParOf" srcId="{3E3C3B26-C72A-43C7-803F-E2A4950DC1FC}" destId="{1CFE3FCB-9A8A-4C97-BE6D-EF29F46EDD25}" srcOrd="11" destOrd="0" presId="urn:microsoft.com/office/officeart/2005/8/layout/gear1"/>
    <dgm:cxn modelId="{D79199C1-0422-40FC-9A8A-2167437AD7EA}"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4C16DB5E-B453-4C1E-A4E0-BE27E3F8D388}" type="presOf" srcId="{0218F697-4CBE-4C0C-AF58-C286B54C9059}" destId="{6D3374D2-C99A-4581-A802-C87DD13E12BB}" srcOrd="0" destOrd="0" presId="urn:microsoft.com/office/officeart/2005/8/layout/gear1"/>
    <dgm:cxn modelId="{FFFBF8A0-0800-41CB-81C4-785437D8CD3C}" type="presOf" srcId="{08C9E0A0-152E-4A32-9D22-D5C5F728CB6B}" destId="{C583A7DA-50CE-4044-9423-AB553E59E267}" srcOrd="2" destOrd="0" presId="urn:microsoft.com/office/officeart/2005/8/layout/gear1"/>
    <dgm:cxn modelId="{961B1260-C8A7-4A46-A6FA-7B1F90E486D2}" type="presOf" srcId="{0218F697-4CBE-4C0C-AF58-C286B54C9059}" destId="{E6A9C372-B334-4B3C-AA83-DF4E47E9249C}" srcOrd="2" destOrd="0" presId="urn:microsoft.com/office/officeart/2005/8/layout/gear1"/>
    <dgm:cxn modelId="{F7C60BD3-EA8D-4A2F-A9B2-53B7C5556FC0}" type="presOf" srcId="{0218F697-4CBE-4C0C-AF58-C286B54C9059}" destId="{0F6D8C90-16C7-42D6-9F9D-BF026488E359}" srcOrd="1" destOrd="0" presId="urn:microsoft.com/office/officeart/2005/8/layout/gear1"/>
    <dgm:cxn modelId="{E42F7314-3D0A-4614-9170-E9DBFE534231}" type="presOf" srcId="{AB250563-8AD6-4C26-85DD-3AAE44EE9668}" destId="{C9120FCF-4908-40AD-B782-ECC3DD3C6EFE}" srcOrd="2" destOrd="0" presId="urn:microsoft.com/office/officeart/2005/8/layout/gear1"/>
    <dgm:cxn modelId="{CC4DE45B-BCE1-4F85-8292-DFEC324A018D}" type="presOf" srcId="{AB250563-8AD6-4C26-85DD-3AAE44EE9668}" destId="{1D72DCD1-6D11-4AB9-A15D-F84334CE9938}" srcOrd="1"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F7A7953A-3275-4DC1-953D-4F4613D7EA97}" srcId="{28CDD406-BBC9-41DF-B545-264B5E5498E6}" destId="{08C9E0A0-152E-4A32-9D22-D5C5F728CB6B}" srcOrd="1" destOrd="0" parTransId="{D7641B3A-049C-4C98-A16C-18BFA1BB43B3}" sibTransId="{0531585E-CEBE-41B8-B3FF-4709D4A8A600}"/>
    <dgm:cxn modelId="{AF9D4A85-DF5E-491B-AD6C-94BB305D20BD}" type="presOf" srcId="{AB250563-8AD6-4C26-85DD-3AAE44EE9668}" destId="{211B5417-98E0-47A9-B06D-B14C08C8830D}" srcOrd="0" destOrd="0" presId="urn:microsoft.com/office/officeart/2005/8/layout/gear1"/>
    <dgm:cxn modelId="{E3C78A26-0BB3-41A4-AAF2-C6F5EA3E8270}" type="presOf" srcId="{4CACBA08-CE71-4AA1-897E-742989903C60}" destId="{78F1FF08-C20D-49B0-B75F-07D108D0A83C}" srcOrd="0" destOrd="0" presId="urn:microsoft.com/office/officeart/2005/8/layout/gear1"/>
    <dgm:cxn modelId="{C3E989F0-A76B-4DBE-B466-7324495A7419}" type="presOf" srcId="{AB250563-8AD6-4C26-85DD-3AAE44EE9668}" destId="{A377D33A-F578-4119-8EA1-6060677C6653}" srcOrd="3" destOrd="0" presId="urn:microsoft.com/office/officeart/2005/8/layout/gear1"/>
    <dgm:cxn modelId="{7D7E829F-9C72-45F4-8556-714B740F3606}" type="presOf" srcId="{08C9E0A0-152E-4A32-9D22-D5C5F728CB6B}" destId="{58B3DCBC-B637-4B29-85A6-2C48BC4AF47C}" srcOrd="1" destOrd="0" presId="urn:microsoft.com/office/officeart/2005/8/layout/gear1"/>
    <dgm:cxn modelId="{2DB09E60-F13A-43B7-AF9B-F2C3F7D7F9D5}" type="presOf" srcId="{0531585E-CEBE-41B8-B3FF-4709D4A8A600}" destId="{1CFE3FCB-9A8A-4C97-BE6D-EF29F46EDD25}" srcOrd="0" destOrd="0" presId="urn:microsoft.com/office/officeart/2005/8/layout/gear1"/>
    <dgm:cxn modelId="{8B5FCDC5-6CE5-4DEF-B979-AC7A4D6C1BBE}" type="presOf" srcId="{28CDD406-BBC9-41DF-B545-264B5E5498E6}" destId="{3E3C3B26-C72A-43C7-803F-E2A4950DC1FC}" srcOrd="0" destOrd="0" presId="urn:microsoft.com/office/officeart/2005/8/layout/gear1"/>
    <dgm:cxn modelId="{49AA7061-A56A-49F6-8A4C-E44C66C8909B}" type="presOf" srcId="{08C9E0A0-152E-4A32-9D22-D5C5F728CB6B}" destId="{176A518A-F69D-4996-9A2C-68DB036C749D}" srcOrd="0" destOrd="0" presId="urn:microsoft.com/office/officeart/2005/8/layout/gear1"/>
    <dgm:cxn modelId="{D1B7E9AA-6443-41BF-8483-192D0023B417}" type="presOf" srcId="{299C7145-7777-4205-843A-E1FE08E5307A}" destId="{9E90F593-217C-49A2-A49E-D19075CCCFB7}" srcOrd="0" destOrd="0" presId="urn:microsoft.com/office/officeart/2005/8/layout/gear1"/>
    <dgm:cxn modelId="{CC2DEAD0-B807-43A5-9361-B9F5876773DA}" type="presParOf" srcId="{3E3C3B26-C72A-43C7-803F-E2A4950DC1FC}" destId="{6D3374D2-C99A-4581-A802-C87DD13E12BB}" srcOrd="0" destOrd="0" presId="urn:microsoft.com/office/officeart/2005/8/layout/gear1"/>
    <dgm:cxn modelId="{F16F569A-4E34-41E1-83CF-995A3CBBC0B9}" type="presParOf" srcId="{3E3C3B26-C72A-43C7-803F-E2A4950DC1FC}" destId="{0F6D8C90-16C7-42D6-9F9D-BF026488E359}" srcOrd="1" destOrd="0" presId="urn:microsoft.com/office/officeart/2005/8/layout/gear1"/>
    <dgm:cxn modelId="{99E289F1-7EFC-42EA-BB99-B3DFE13CA45D}" type="presParOf" srcId="{3E3C3B26-C72A-43C7-803F-E2A4950DC1FC}" destId="{E6A9C372-B334-4B3C-AA83-DF4E47E9249C}" srcOrd="2" destOrd="0" presId="urn:microsoft.com/office/officeart/2005/8/layout/gear1"/>
    <dgm:cxn modelId="{CEEBC951-6BA0-43B6-9CA4-9D667F6E7ECF}" type="presParOf" srcId="{3E3C3B26-C72A-43C7-803F-E2A4950DC1FC}" destId="{176A518A-F69D-4996-9A2C-68DB036C749D}" srcOrd="3" destOrd="0" presId="urn:microsoft.com/office/officeart/2005/8/layout/gear1"/>
    <dgm:cxn modelId="{07271746-5E38-4901-932A-AE17704B5269}" type="presParOf" srcId="{3E3C3B26-C72A-43C7-803F-E2A4950DC1FC}" destId="{58B3DCBC-B637-4B29-85A6-2C48BC4AF47C}" srcOrd="4" destOrd="0" presId="urn:microsoft.com/office/officeart/2005/8/layout/gear1"/>
    <dgm:cxn modelId="{63685AEC-9DA3-465D-A313-36DF0F75CAC7}" type="presParOf" srcId="{3E3C3B26-C72A-43C7-803F-E2A4950DC1FC}" destId="{C583A7DA-50CE-4044-9423-AB553E59E267}" srcOrd="5" destOrd="0" presId="urn:microsoft.com/office/officeart/2005/8/layout/gear1"/>
    <dgm:cxn modelId="{C1E7844A-C155-45DB-8685-12BD89FEA41B}" type="presParOf" srcId="{3E3C3B26-C72A-43C7-803F-E2A4950DC1FC}" destId="{211B5417-98E0-47A9-B06D-B14C08C8830D}" srcOrd="6" destOrd="0" presId="urn:microsoft.com/office/officeart/2005/8/layout/gear1"/>
    <dgm:cxn modelId="{58D3959D-9FD5-42F9-9BB3-96552E068D98}" type="presParOf" srcId="{3E3C3B26-C72A-43C7-803F-E2A4950DC1FC}" destId="{1D72DCD1-6D11-4AB9-A15D-F84334CE9938}" srcOrd="7" destOrd="0" presId="urn:microsoft.com/office/officeart/2005/8/layout/gear1"/>
    <dgm:cxn modelId="{BDBAAB81-0977-400C-8905-2EF725146AE8}" type="presParOf" srcId="{3E3C3B26-C72A-43C7-803F-E2A4950DC1FC}" destId="{C9120FCF-4908-40AD-B782-ECC3DD3C6EFE}" srcOrd="8" destOrd="0" presId="urn:microsoft.com/office/officeart/2005/8/layout/gear1"/>
    <dgm:cxn modelId="{AC971143-0ED8-4BE7-8A11-4D75ACFA330A}" type="presParOf" srcId="{3E3C3B26-C72A-43C7-803F-E2A4950DC1FC}" destId="{A377D33A-F578-4119-8EA1-6060677C6653}" srcOrd="9" destOrd="0" presId="urn:microsoft.com/office/officeart/2005/8/layout/gear1"/>
    <dgm:cxn modelId="{69324CA0-2DF4-4570-9633-374C23FDA49D}" type="presParOf" srcId="{3E3C3B26-C72A-43C7-803F-E2A4950DC1FC}" destId="{9E90F593-217C-49A2-A49E-D19075CCCFB7}" srcOrd="10" destOrd="0" presId="urn:microsoft.com/office/officeart/2005/8/layout/gear1"/>
    <dgm:cxn modelId="{99E70693-92F4-49B5-8315-F2D4A7F0A8A8}" type="presParOf" srcId="{3E3C3B26-C72A-43C7-803F-E2A4950DC1FC}" destId="{1CFE3FCB-9A8A-4C97-BE6D-EF29F46EDD25}" srcOrd="11" destOrd="0" presId="urn:microsoft.com/office/officeart/2005/8/layout/gear1"/>
    <dgm:cxn modelId="{71129F48-CF78-4A75-BFC9-411EF82B204C}"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315874" y="312314"/>
          <a:ext cx="297285" cy="297285"/>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5874" y="312314"/>
        <a:ext cx="297285" cy="297285"/>
      </dsp:txXfrm>
    </dsp:sp>
    <dsp:sp modelId="{176A518A-F69D-4996-9A2C-68DB036C749D}">
      <dsp:nvSpPr>
        <dsp:cNvPr id="0" name=""/>
        <dsp:cNvSpPr/>
      </dsp:nvSpPr>
      <dsp:spPr>
        <a:xfrm>
          <a:off x="142908" y="205059"/>
          <a:ext cx="216207" cy="216207"/>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42908" y="205059"/>
        <a:ext cx="216207" cy="216207"/>
      </dsp:txXfrm>
    </dsp:sp>
    <dsp:sp modelId="{211B5417-98E0-47A9-B06D-B14C08C8830D}">
      <dsp:nvSpPr>
        <dsp:cNvPr id="0" name=""/>
        <dsp:cNvSpPr/>
      </dsp:nvSpPr>
      <dsp:spPr>
        <a:xfrm rot="20700000">
          <a:off x="264006" y="55898"/>
          <a:ext cx="211839" cy="211839"/>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0468" y="102360"/>
        <a:ext cx="118914" cy="118914"/>
      </dsp:txXfrm>
    </dsp:sp>
    <dsp:sp modelId="{9E90F593-217C-49A2-A49E-D19075CCCFB7}">
      <dsp:nvSpPr>
        <dsp:cNvPr id="0" name=""/>
        <dsp:cNvSpPr/>
      </dsp:nvSpPr>
      <dsp:spPr>
        <a:xfrm>
          <a:off x="268713" y="241366"/>
          <a:ext cx="380525" cy="380525"/>
        </a:xfrm>
        <a:prstGeom prst="circularArrow">
          <a:avLst>
            <a:gd name="adj1" fmla="val 4687"/>
            <a:gd name="adj2" fmla="val 299029"/>
            <a:gd name="adj3" fmla="val 2209531"/>
            <a:gd name="adj4" fmla="val 1690392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104618" y="170861"/>
          <a:ext cx="276475" cy="276475"/>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15005" y="23137"/>
          <a:ext cx="298096" cy="2980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315874" y="312314"/>
          <a:ext cx="297285" cy="297285"/>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5874" y="312314"/>
        <a:ext cx="297285" cy="297285"/>
      </dsp:txXfrm>
    </dsp:sp>
    <dsp:sp modelId="{176A518A-F69D-4996-9A2C-68DB036C749D}">
      <dsp:nvSpPr>
        <dsp:cNvPr id="0" name=""/>
        <dsp:cNvSpPr/>
      </dsp:nvSpPr>
      <dsp:spPr>
        <a:xfrm>
          <a:off x="142908" y="205059"/>
          <a:ext cx="216207" cy="216207"/>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42908" y="205059"/>
        <a:ext cx="216207" cy="216207"/>
      </dsp:txXfrm>
    </dsp:sp>
    <dsp:sp modelId="{211B5417-98E0-47A9-B06D-B14C08C8830D}">
      <dsp:nvSpPr>
        <dsp:cNvPr id="0" name=""/>
        <dsp:cNvSpPr/>
      </dsp:nvSpPr>
      <dsp:spPr>
        <a:xfrm rot="20700000">
          <a:off x="264006" y="55898"/>
          <a:ext cx="211839" cy="211839"/>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0468" y="102360"/>
        <a:ext cx="118914" cy="118914"/>
      </dsp:txXfrm>
    </dsp:sp>
    <dsp:sp modelId="{9E90F593-217C-49A2-A49E-D19075CCCFB7}">
      <dsp:nvSpPr>
        <dsp:cNvPr id="0" name=""/>
        <dsp:cNvSpPr/>
      </dsp:nvSpPr>
      <dsp:spPr>
        <a:xfrm>
          <a:off x="268713" y="241366"/>
          <a:ext cx="380525" cy="380525"/>
        </a:xfrm>
        <a:prstGeom prst="circularArrow">
          <a:avLst>
            <a:gd name="adj1" fmla="val 4687"/>
            <a:gd name="adj2" fmla="val 299029"/>
            <a:gd name="adj3" fmla="val 2209531"/>
            <a:gd name="adj4" fmla="val 1690392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104618" y="170861"/>
          <a:ext cx="276475" cy="276475"/>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15005" y="23137"/>
          <a:ext cx="298096" cy="2980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315874" y="312314"/>
          <a:ext cx="297285" cy="297285"/>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5874" y="312314"/>
        <a:ext cx="297285" cy="297285"/>
      </dsp:txXfrm>
    </dsp:sp>
    <dsp:sp modelId="{176A518A-F69D-4996-9A2C-68DB036C749D}">
      <dsp:nvSpPr>
        <dsp:cNvPr id="0" name=""/>
        <dsp:cNvSpPr/>
      </dsp:nvSpPr>
      <dsp:spPr>
        <a:xfrm>
          <a:off x="142908" y="205059"/>
          <a:ext cx="216207" cy="216207"/>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42908" y="205059"/>
        <a:ext cx="216207" cy="216207"/>
      </dsp:txXfrm>
    </dsp:sp>
    <dsp:sp modelId="{211B5417-98E0-47A9-B06D-B14C08C8830D}">
      <dsp:nvSpPr>
        <dsp:cNvPr id="0" name=""/>
        <dsp:cNvSpPr/>
      </dsp:nvSpPr>
      <dsp:spPr>
        <a:xfrm rot="20700000">
          <a:off x="264006" y="55898"/>
          <a:ext cx="211839" cy="211839"/>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0468" y="102360"/>
        <a:ext cx="118914" cy="118914"/>
      </dsp:txXfrm>
    </dsp:sp>
    <dsp:sp modelId="{9E90F593-217C-49A2-A49E-D19075CCCFB7}">
      <dsp:nvSpPr>
        <dsp:cNvPr id="0" name=""/>
        <dsp:cNvSpPr/>
      </dsp:nvSpPr>
      <dsp:spPr>
        <a:xfrm>
          <a:off x="268713" y="241366"/>
          <a:ext cx="380525" cy="380525"/>
        </a:xfrm>
        <a:prstGeom prst="circularArrow">
          <a:avLst>
            <a:gd name="adj1" fmla="val 4687"/>
            <a:gd name="adj2" fmla="val 299029"/>
            <a:gd name="adj3" fmla="val 2209531"/>
            <a:gd name="adj4" fmla="val 1690392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104618" y="170861"/>
          <a:ext cx="276475" cy="276475"/>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15005" y="23137"/>
          <a:ext cx="298096" cy="2980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315874" y="312314"/>
          <a:ext cx="297285" cy="297285"/>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5874" y="312314"/>
        <a:ext cx="297285" cy="297285"/>
      </dsp:txXfrm>
    </dsp:sp>
    <dsp:sp modelId="{176A518A-F69D-4996-9A2C-68DB036C749D}">
      <dsp:nvSpPr>
        <dsp:cNvPr id="0" name=""/>
        <dsp:cNvSpPr/>
      </dsp:nvSpPr>
      <dsp:spPr>
        <a:xfrm>
          <a:off x="142908" y="205059"/>
          <a:ext cx="216207" cy="216207"/>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42908" y="205059"/>
        <a:ext cx="216207" cy="216207"/>
      </dsp:txXfrm>
    </dsp:sp>
    <dsp:sp modelId="{211B5417-98E0-47A9-B06D-B14C08C8830D}">
      <dsp:nvSpPr>
        <dsp:cNvPr id="0" name=""/>
        <dsp:cNvSpPr/>
      </dsp:nvSpPr>
      <dsp:spPr>
        <a:xfrm rot="20700000">
          <a:off x="264006" y="55898"/>
          <a:ext cx="211839" cy="211839"/>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10468" y="102360"/>
        <a:ext cx="118914" cy="118914"/>
      </dsp:txXfrm>
    </dsp:sp>
    <dsp:sp modelId="{9E90F593-217C-49A2-A49E-D19075CCCFB7}">
      <dsp:nvSpPr>
        <dsp:cNvPr id="0" name=""/>
        <dsp:cNvSpPr/>
      </dsp:nvSpPr>
      <dsp:spPr>
        <a:xfrm>
          <a:off x="268713" y="241366"/>
          <a:ext cx="380525" cy="380525"/>
        </a:xfrm>
        <a:prstGeom prst="circularArrow">
          <a:avLst>
            <a:gd name="adj1" fmla="val 4687"/>
            <a:gd name="adj2" fmla="val 299029"/>
            <a:gd name="adj3" fmla="val 2209531"/>
            <a:gd name="adj4" fmla="val 1690392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104618" y="170861"/>
          <a:ext cx="276475" cy="276475"/>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15005" y="23137"/>
          <a:ext cx="298096" cy="2980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10/10/2010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FC1F34-762F-4548-869D-104EF585F8B2}"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1988" name="Slide Number Placeholder 3"/>
          <p:cNvSpPr>
            <a:spLocks noGrp="1"/>
          </p:cNvSpPr>
          <p:nvPr>
            <p:ph type="sldNum" sz="quarter" idx="5"/>
          </p:nvPr>
        </p:nvSpPr>
        <p:spPr bwMode="auto">
          <a:noFill/>
          <a:ln>
            <a:miter lim="800000"/>
            <a:headEnd/>
            <a:tailEnd/>
          </a:ln>
        </p:spPr>
        <p:txBody>
          <a:bodyPr/>
          <a:lstStyle/>
          <a:p>
            <a:fld id="{32D9FE2A-AC00-4F85-917C-D99647094551}" type="slidenum">
              <a:rPr lang="en-US">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a:lstStyle/>
          <a:p>
            <a:fld id="{AB054EAA-7B75-4834-B86D-04166192FEB4}" type="slidenum">
              <a:rPr lang="en-US">
                <a:solidFill>
                  <a:prstClr val="black"/>
                </a:solidFill>
              </a: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40E11-BA82-46EE-9322-3958EA9B7CA0}"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767AEA-5539-42FD-BE3A-E18C4743CE3C}"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26D197-A627-44F7-8E49-2CBE7B6DB7C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188" indent="-230188">
              <a:lnSpc>
                <a:spcPct val="85000"/>
              </a:lnSpc>
              <a:spcBef>
                <a:spcPct val="15000"/>
              </a:spcBef>
              <a:buFont typeface="Wingdings" pitchFamily="2" charset="2"/>
              <a:buNone/>
            </a:pPr>
            <a:endParaRPr lang="en-US" dirty="0" smtClean="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674EB6-0896-4120-A35A-64B18633A36F}"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Rot="1" noChangeAspect="1" noChangeArrowheads="1" noTextEdit="1"/>
          </p:cNvSpPr>
          <p:nvPr>
            <p:ph type="sldImg"/>
          </p:nvPr>
        </p:nvSpPr>
        <p:spPr>
          <a:ln/>
        </p:spPr>
      </p:sp>
      <p:sp>
        <p:nvSpPr>
          <p:cNvPr id="11601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xfrm>
            <a:off x="3884613" y="8685213"/>
            <a:ext cx="2971800" cy="457200"/>
          </a:xfrm>
          <a:prstGeom prst="rect">
            <a:avLst/>
          </a:prstGeom>
          <a:noFill/>
        </p:spPr>
        <p:txBody>
          <a:bodyPr/>
          <a:lstStyle/>
          <a:p>
            <a:fld id="{107BDE9A-98C9-4ADD-90C4-B57520988E0A}" type="slidenum">
              <a:rPr lang="en-US">
                <a:solidFill>
                  <a:prstClr val="black"/>
                </a:solidFill>
              </a:rPr>
              <a:pPr/>
              <a:t>4</a:t>
            </a:fld>
            <a:endParaRPr lang="en-US">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26D197-A627-44F7-8E49-2CBE7B6DB7C6}"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26D197-A627-44F7-8E49-2CBE7B6DB7C6}"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3E9A3D-83B7-4AC6-BAB1-F2D720E630F6}"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CA75295-7445-45AC-B2C1-D5EF81815DC7}"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D0B5E0-7156-4862-863D-0FB174F91A90}"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7E7238-03A3-42EA-AF91-937FDCA976A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94B5EF-3C16-8247-B600-F22774699437}" type="datetime1">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254A7-9B4C-D840-A9AA-F0272692B4D9}" type="datetime1">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CE85E6-44D5-1E4A-9CCE-7FD89FE0C07D}" type="datetime1">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9E271-7C45-7946-B049-E49140536B0E}" type="datetime1">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80E4CB-0A3E-C64B-80EB-2460B0DE3626}" type="datetime1">
              <a:rPr lang="en-US" smtClean="0">
                <a:solidFill>
                  <a:prstClr val="black">
                    <a:tint val="75000"/>
                  </a:prstClr>
                </a:solidFill>
              </a:rPr>
              <a:pPr/>
              <a:t>10/10/2010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39FBA-6C66-8A46-8B30-D681EC38CFD0}" type="datetime1">
              <a:rPr lang="en-US" smtClean="0">
                <a:solidFill>
                  <a:prstClr val="black">
                    <a:tint val="75000"/>
                  </a:prstClr>
                </a:solidFill>
              </a:rPr>
              <a:pPr/>
              <a:t>10/10/2010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CB6AF-3A18-1F44-A06C-03B8493C47CC}" type="datetime1">
              <a:rPr lang="en-US" smtClean="0">
                <a:solidFill>
                  <a:prstClr val="black">
                    <a:tint val="75000"/>
                  </a:prstClr>
                </a:solidFill>
              </a:rPr>
              <a:pPr/>
              <a:t>10/10/2010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B33D-AC9C-F54B-A67E-238924A4F2B5}" type="datetime1">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224CA-C5D5-1B47-84FE-C81C640BB10D}" type="datetime1">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D340F-448A-534D-84C3-EC1367A22FE7}" type="datetime1">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6A34AF-CD67-B94E-B1CA-C240C6DA5BAC}" type="datetime1">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642100"/>
            <a:ext cx="685800" cy="241300"/>
          </a:xfrm>
          <a:prstGeom prst="rect">
            <a:avLst/>
          </a:prstGeom>
        </p:spPr>
        <p:txBody>
          <a:bodyPr/>
          <a:lstStyle/>
          <a:p>
            <a:fld id="{F9BB23A1-A813-4A51-83B9-0F11EBF458E9}" type="datetime5">
              <a:rPr lang="en-US" smtClean="0">
                <a:solidFill>
                  <a:prstClr val="black"/>
                </a:solidFill>
              </a:rPr>
              <a:pPr/>
              <a:t>10-Oct-10</a:t>
            </a:fld>
            <a:endParaRPr lang="en-US">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lumMod val="75000"/>
                    <a:lumOff val="25000"/>
                  </a:prstClr>
                </a:solidFill>
              </a:rPr>
              <a:t>vetter@computer.org</a:t>
            </a: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1ED13606-6930-498C-B96D-D3F7C9F2A7D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Slide Number Placeholder 5"/>
          <p:cNvSpPr>
            <a:spLocks noGrp="1"/>
          </p:cNvSpPr>
          <p:nvPr userDrawn="1"/>
        </p:nvSpPr>
        <p:spPr bwMode="auto">
          <a:xfrm>
            <a:off x="152400" y="6381750"/>
            <a:ext cx="457200" cy="476250"/>
          </a:xfrm>
          <a:prstGeom prst="rect">
            <a:avLst/>
          </a:prstGeom>
          <a:noFill/>
          <a:ln w="9525">
            <a:noFill/>
            <a:miter lim="800000"/>
            <a:headEnd/>
            <a:tailEnd/>
          </a:ln>
          <a:effectLst/>
        </p:spPr>
        <p:txBody>
          <a:bodyPr anchor="b"/>
          <a:lstStyle>
            <a:defPPr>
              <a:defRPr lang="en-US"/>
            </a:defPPr>
            <a:lvl1pPr algn="r" rtl="0" eaLnBrk="1" fontAlgn="base" hangingPunct="1">
              <a:spcBef>
                <a:spcPct val="0"/>
              </a:spcBef>
              <a:spcAft>
                <a:spcPct val="0"/>
              </a:spcAft>
              <a:defRPr sz="1000" kern="1200">
                <a:solidFill>
                  <a:srgbClr val="160881"/>
                </a:solidFill>
                <a:latin typeface="+mn-lt"/>
                <a:ea typeface="+mn-ea"/>
                <a:cs typeface="+mn-cs"/>
              </a:defRPr>
            </a:lvl1pPr>
            <a:lvl2pPr marL="457200" algn="l" rtl="0" fontAlgn="base">
              <a:spcBef>
                <a:spcPct val="0"/>
              </a:spcBef>
              <a:spcAft>
                <a:spcPct val="0"/>
              </a:spcAft>
              <a:defRPr sz="1200" kern="1200">
                <a:solidFill>
                  <a:schemeClr val="tx1"/>
                </a:solidFill>
                <a:latin typeface="Times" pitchFamily="-97" charset="0"/>
                <a:ea typeface="+mn-ea"/>
                <a:cs typeface="+mn-cs"/>
              </a:defRPr>
            </a:lvl2pPr>
            <a:lvl3pPr marL="914400" algn="l" rtl="0" fontAlgn="base">
              <a:spcBef>
                <a:spcPct val="0"/>
              </a:spcBef>
              <a:spcAft>
                <a:spcPct val="0"/>
              </a:spcAft>
              <a:defRPr sz="1200" kern="1200">
                <a:solidFill>
                  <a:schemeClr val="tx1"/>
                </a:solidFill>
                <a:latin typeface="Times" pitchFamily="-97" charset="0"/>
                <a:ea typeface="+mn-ea"/>
                <a:cs typeface="+mn-cs"/>
              </a:defRPr>
            </a:lvl3pPr>
            <a:lvl4pPr marL="1371600" algn="l" rtl="0" fontAlgn="base">
              <a:spcBef>
                <a:spcPct val="0"/>
              </a:spcBef>
              <a:spcAft>
                <a:spcPct val="0"/>
              </a:spcAft>
              <a:defRPr sz="1200" kern="1200">
                <a:solidFill>
                  <a:schemeClr val="tx1"/>
                </a:solidFill>
                <a:latin typeface="Times" pitchFamily="-97" charset="0"/>
                <a:ea typeface="+mn-ea"/>
                <a:cs typeface="+mn-cs"/>
              </a:defRPr>
            </a:lvl4pPr>
            <a:lvl5pPr marL="1828800" algn="l" rtl="0" fontAlgn="base">
              <a:spcBef>
                <a:spcPct val="0"/>
              </a:spcBef>
              <a:spcAft>
                <a:spcPct val="0"/>
              </a:spcAft>
              <a:defRPr sz="1200" kern="1200">
                <a:solidFill>
                  <a:schemeClr val="tx1"/>
                </a:solidFill>
                <a:latin typeface="Times" pitchFamily="-97" charset="0"/>
                <a:ea typeface="+mn-ea"/>
                <a:cs typeface="+mn-cs"/>
              </a:defRPr>
            </a:lvl5pPr>
            <a:lvl6pPr marL="2286000" algn="l" defTabSz="914400" rtl="0" eaLnBrk="1" latinLnBrk="0" hangingPunct="1">
              <a:defRPr sz="1200" kern="1200">
                <a:solidFill>
                  <a:schemeClr val="tx1"/>
                </a:solidFill>
                <a:latin typeface="Times" pitchFamily="-97" charset="0"/>
                <a:ea typeface="+mn-ea"/>
                <a:cs typeface="+mn-cs"/>
              </a:defRPr>
            </a:lvl6pPr>
            <a:lvl7pPr marL="2743200" algn="l" defTabSz="914400" rtl="0" eaLnBrk="1" latinLnBrk="0" hangingPunct="1">
              <a:defRPr sz="1200" kern="1200">
                <a:solidFill>
                  <a:schemeClr val="tx1"/>
                </a:solidFill>
                <a:latin typeface="Times" pitchFamily="-97" charset="0"/>
                <a:ea typeface="+mn-ea"/>
                <a:cs typeface="+mn-cs"/>
              </a:defRPr>
            </a:lvl7pPr>
            <a:lvl8pPr marL="3200400" algn="l" defTabSz="914400" rtl="0" eaLnBrk="1" latinLnBrk="0" hangingPunct="1">
              <a:defRPr sz="1200" kern="1200">
                <a:solidFill>
                  <a:schemeClr val="tx1"/>
                </a:solidFill>
                <a:latin typeface="Times" pitchFamily="-97" charset="0"/>
                <a:ea typeface="+mn-ea"/>
                <a:cs typeface="+mn-cs"/>
              </a:defRPr>
            </a:lvl8pPr>
            <a:lvl9pPr marL="3657600" algn="l" defTabSz="914400" rtl="0" eaLnBrk="1" latinLnBrk="0" hangingPunct="1">
              <a:defRPr sz="1200" kern="1200">
                <a:solidFill>
                  <a:schemeClr val="tx1"/>
                </a:solidFill>
                <a:latin typeface="Times" pitchFamily="-97" charset="0"/>
                <a:ea typeface="+mn-ea"/>
                <a:cs typeface="+mn-cs"/>
              </a:defRPr>
            </a:lvl9pPr>
          </a:lstStyle>
          <a:p>
            <a:pPr>
              <a:defRPr/>
            </a:pPr>
            <a:fld id="{E92F14E2-B73D-4FC2-BAB4-B32963CACE70}" type="slidenum">
              <a:rPr lang="en-US" smtClean="0"/>
              <a:pPr>
                <a:defRPr/>
              </a:pPr>
              <a:t>‹#›</a:t>
            </a:fld>
            <a:endParaRPr lang="en-US" dirty="0"/>
          </a:p>
        </p:txBody>
      </p:sp>
      <p:sp>
        <p:nvSpPr>
          <p:cNvPr id="2" name="Vertical Title 1"/>
          <p:cNvSpPr>
            <a:spLocks noGrp="1"/>
          </p:cNvSpPr>
          <p:nvPr>
            <p:ph type="title" orient="vert"/>
          </p:nvPr>
        </p:nvSpPr>
        <p:spPr>
          <a:xfrm>
            <a:off x="6705600" y="0"/>
            <a:ext cx="21336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6" name="Picture 5" descr="futuregrid.png"/>
          <p:cNvPicPr>
            <a:picLocks noChangeAspect="1"/>
          </p:cNvPicPr>
          <p:nvPr userDrawn="1"/>
        </p:nvPicPr>
        <p:blipFill>
          <a:blip r:embed="rId2" cstate="print"/>
          <a:stretch>
            <a:fillRect/>
          </a:stretch>
        </p:blipFill>
        <p:spPr>
          <a:xfrm>
            <a:off x="7464777" y="0"/>
            <a:ext cx="1679223" cy="114300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5"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8"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latin typeface="Arial" pitchFamily="34" charset="0"/>
                  <a:ea typeface="SimSun" charset="0"/>
                  <a:cs typeface="Arial" pitchFamily="34" charset="0"/>
                </a:rPr>
                <a:t>EGI-</a:t>
              </a:r>
              <a:r>
                <a:rPr lang="en-GB" sz="3200" b="1" dirty="0" err="1">
                  <a:solidFill>
                    <a:srgbClr val="FFFFFF"/>
                  </a:solidFill>
                  <a:latin typeface="Arial" pitchFamily="34" charset="0"/>
                  <a:ea typeface="SimSun" charset="0"/>
                  <a:cs typeface="Arial" pitchFamily="34" charset="0"/>
                </a:rPr>
                <a:t>InSPIRE</a:t>
              </a:r>
              <a:endParaRPr lang="en-GB" sz="3200" b="1" dirty="0">
                <a:solidFill>
                  <a:srgbClr val="FFFFFF"/>
                </a:solidFill>
                <a:latin typeface="Arial" pitchFamily="34" charset="0"/>
                <a:ea typeface="SimSun" charset="0"/>
                <a:cs typeface="Arial" pitchFamily="34" charset="0"/>
              </a:endParaRPr>
            </a:p>
          </p:txBody>
        </p:sp>
      </p:grpSp>
      <p:pic>
        <p:nvPicPr>
          <p:cNvPr id="12" name="Picture 3"/>
          <p:cNvPicPr>
            <a:picLocks noChangeAspect="1" noChangeArrowheads="1"/>
          </p:cNvPicPr>
          <p:nvPr/>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14"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5"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pic>
        <p:nvPicPr>
          <p:cNvPr id="16" name="Picture 1"/>
          <p:cNvPicPr>
            <a:picLocks noChangeAspect="1" noChangeArrowheads="1"/>
          </p:cNvPicPr>
          <p:nvPr userDrawn="1"/>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18" name="Group 21"/>
          <p:cNvGrpSpPr>
            <a:grpSpLocks/>
          </p:cNvGrpSpPr>
          <p:nvPr userDrawn="1"/>
        </p:nvGrpSpPr>
        <p:grpSpPr bwMode="auto">
          <a:xfrm>
            <a:off x="0" y="0"/>
            <a:ext cx="9215438" cy="1081088"/>
            <a:chOff x="-1" y="0"/>
            <a:chExt cx="9215439" cy="1081088"/>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20"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sp>
          <p:nvSpPr>
            <p:cNvPr id="23" name="Text Box 12"/>
            <p:cNvSpPr txBox="1">
              <a:spLocks noChangeArrowheads="1"/>
            </p:cNvSpPr>
            <p:nvPr userDrawn="1"/>
          </p:nvSpPr>
          <p:spPr bwMode="auto">
            <a:xfrm>
              <a:off x="6551613" y="503238"/>
              <a:ext cx="2663825" cy="577850"/>
            </a:xfrm>
            <a:prstGeom prst="rect">
              <a:avLst/>
            </a:prstGeom>
            <a:noFill/>
            <a:ln>
              <a:noFill/>
            </a:ln>
            <a:extLst>
              <a:ext uri="{909E8E84-426E-40DD-AFC4-6F175D3DCCD1}"/>
              <a:ext uri="{91240B29-F687-4F45-9708-019B960494DF}"/>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fontAlgn="base" hangingPunct="1">
                <a:spcBef>
                  <a:spcPct val="0"/>
                </a:spcBef>
                <a:spcAft>
                  <a:spcPct val="0"/>
                </a:spcAft>
                <a:defRPr/>
              </a:pPr>
              <a:r>
                <a:rPr lang="en-GB" sz="3200" b="1">
                  <a:solidFill>
                    <a:srgbClr val="FFFFFF"/>
                  </a:solidFill>
                  <a:ea typeface="SimSun" pitchFamily="2" charset="-122"/>
                  <a:cs typeface="Arial" pitchFamily="34" charset="0"/>
                </a:rPr>
                <a:t>EGI-InSPIRE</a:t>
              </a:r>
            </a:p>
          </p:txBody>
        </p:sp>
      </p:grpSp>
      <p:pic>
        <p:nvPicPr>
          <p:cNvPr id="24" name="Picture 3"/>
          <p:cNvPicPr>
            <a:picLocks noChangeAspect="1" noChangeArrowheads="1"/>
          </p:cNvPicPr>
          <p:nvPr userDrawn="1"/>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25" name="Picture 4"/>
          <p:cNvPicPr>
            <a:picLocks noChangeAspect="1" noChangeArrowheads="1"/>
          </p:cNvPicPr>
          <p:nvPr userDrawn="1"/>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26" name="Rectangle 17"/>
          <p:cNvSpPr>
            <a:spLocks noChangeArrowheads="1"/>
          </p:cNvSpPr>
          <p:nvPr userDrawn="1"/>
        </p:nvSpPr>
        <p:spPr bwMode="auto">
          <a:xfrm>
            <a:off x="7667625" y="6586538"/>
            <a:ext cx="1447800" cy="279400"/>
          </a:xfrm>
          <a:prstGeom prst="rect">
            <a:avLst/>
          </a:prstGeom>
          <a:noFill/>
          <a:ln>
            <a:noFill/>
          </a:ln>
          <a:extLst>
            <a:ext uri="{909E8E84-426E-40DD-AFC4-6F175D3DCCD1}"/>
            <a:ext uri="{91240B29-F687-4F45-9708-019B960494DF}"/>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7" name="Rectangle 18"/>
          <p:cNvSpPr>
            <a:spLocks noChangeArrowheads="1"/>
          </p:cNvSpPr>
          <p:nvPr userDrawn="1"/>
        </p:nvSpPr>
        <p:spPr bwMode="auto">
          <a:xfrm>
            <a:off x="53975" y="6605588"/>
            <a:ext cx="2286000" cy="279400"/>
          </a:xfrm>
          <a:prstGeom prst="rect">
            <a:avLst/>
          </a:prstGeom>
          <a:noFill/>
          <a:ln>
            <a:noFill/>
          </a:ln>
          <a:extLst>
            <a:ext uri="{909E8E84-426E-40DD-AFC4-6F175D3DCCD1}"/>
            <a:ext uri="{91240B29-F687-4F45-9708-019B960494DF}"/>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8" name="Date Placeholder 3"/>
          <p:cNvSpPr>
            <a:spLocks noGrp="1"/>
          </p:cNvSpPr>
          <p:nvPr>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1/10/2010</a:t>
            </a:r>
            <a:endParaRPr lang="en-US" dirty="0">
              <a:solidFill>
                <a:prstClr val="white"/>
              </a:solidFill>
            </a:endParaRPr>
          </a:p>
        </p:txBody>
      </p:sp>
      <p:sp>
        <p:nvSpPr>
          <p:cNvPr id="29" name="Footer Placeholder 4"/>
          <p:cNvSpPr>
            <a:spLocks noGrp="1"/>
          </p:cNvSpPr>
          <p:nvPr>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30"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76101FC0-D9D0-49EF-9321-3A26CFA3071E}"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6" name="Slide Number Placeholder 5"/>
          <p:cNvSpPr>
            <a:spLocks noGrp="1"/>
          </p:cNvSpPr>
          <p:nvPr>
            <p:ph type="sldNum" sz="quarter" idx="12"/>
          </p:nvPr>
        </p:nvSpPr>
        <p:spPr/>
        <p:txBody>
          <a:bodyPr/>
          <a:lstStyle>
            <a:lvl1pPr>
              <a:defRPr/>
            </a:lvl1pPr>
          </a:lstStyle>
          <a:p>
            <a:pPr>
              <a:defRPr/>
            </a:pPr>
            <a:fld id="{B766B822-0537-47F4-AF44-3AAE4040AAE4}"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5" name="Slide Number Placeholder 5"/>
          <p:cNvSpPr>
            <a:spLocks noGrp="1"/>
          </p:cNvSpPr>
          <p:nvPr>
            <p:ph type="sldNum" sz="quarter" idx="12"/>
          </p:nvPr>
        </p:nvSpPr>
        <p:spPr/>
        <p:txBody>
          <a:bodyPr/>
          <a:lstStyle>
            <a:lvl1pPr>
              <a:defRPr/>
            </a:lvl1pPr>
          </a:lstStyle>
          <a:p>
            <a:pPr>
              <a:defRPr/>
            </a:pPr>
            <a:fld id="{D9526476-F840-40C0-8DB5-D37D96D74524}"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a:solidFill>
                  <a:prstClr val="white"/>
                </a:solidFill>
              </a:rPr>
              <a:t>1/10/2010</a:t>
            </a:r>
            <a:endParaRPr lang="en-GB">
              <a:solidFill>
                <a:prstClr val="white"/>
              </a:solidFill>
            </a:endParaRPr>
          </a:p>
        </p:txBody>
      </p:sp>
      <p:sp>
        <p:nvSpPr>
          <p:cNvPr id="4" name="Footer Placeholder 3"/>
          <p:cNvSpPr>
            <a:spLocks noGrp="1"/>
          </p:cNvSpPr>
          <p:nvPr>
            <p:ph type="ftr" sz="quarter" idx="11"/>
          </p:nvPr>
        </p:nvSpPr>
        <p:spPr/>
        <p:txBody>
          <a:bodyPr/>
          <a:lstStyle>
            <a:lvl1pPr>
              <a:defRPr/>
            </a:lvl1pPr>
          </a:lstStyle>
          <a:p>
            <a:pPr>
              <a:defRPr/>
            </a:pPr>
            <a:r>
              <a:rPr lang="en-GB">
                <a:solidFill>
                  <a:prstClr val="white"/>
                </a:solidFill>
              </a:rPr>
              <a:t>NSF &amp; EC - Rome 2010</a:t>
            </a:r>
          </a:p>
        </p:txBody>
      </p:sp>
      <p:sp>
        <p:nvSpPr>
          <p:cNvPr id="5" name="Slide Number Placeholder 4"/>
          <p:cNvSpPr>
            <a:spLocks noGrp="1"/>
          </p:cNvSpPr>
          <p:nvPr>
            <p:ph type="sldNum" sz="quarter" idx="12"/>
          </p:nvPr>
        </p:nvSpPr>
        <p:spPr/>
        <p:txBody>
          <a:bodyPr/>
          <a:lstStyle>
            <a:lvl1pPr>
              <a:defRPr/>
            </a:lvl1pPr>
          </a:lstStyle>
          <a:p>
            <a:pPr>
              <a:defRPr/>
            </a:pPr>
            <a:fld id="{977D435D-5BF8-4B6E-B3BC-5C9FD3D93EA4}" type="slidenum">
              <a:rPr lang="en-GB">
                <a:solidFill>
                  <a:prstClr val="white"/>
                </a:solidFill>
              </a:rPr>
              <a:pPr>
                <a:defRPr/>
              </a:pPr>
              <a:t>‹#›</a:t>
            </a:fld>
            <a:endParaRPr lang="en-GB">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6" name="Picture 5" descr="futuregrid.png"/>
          <p:cNvPicPr>
            <a:picLocks noChangeAspect="1"/>
          </p:cNvPicPr>
          <p:nvPr userDrawn="1"/>
        </p:nvPicPr>
        <p:blipFill>
          <a:blip r:embed="rId2" cstate="print"/>
          <a:stretch>
            <a:fillRect/>
          </a:stretch>
        </p:blipFill>
        <p:spPr>
          <a:xfrm>
            <a:off x="7464777" y="0"/>
            <a:ext cx="1679223" cy="1143000"/>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7.jpeg"/><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8" name="Picture 7" descr="futuregrid.png"/>
          <p:cNvPicPr>
            <a:picLocks noChangeAspect="1"/>
          </p:cNvPicPr>
          <p:nvPr userDrawn="1"/>
        </p:nvPicPr>
        <p:blipFill>
          <a:blip r:embed="rId13" cstate="print"/>
          <a:stretch>
            <a:fillRect/>
          </a:stretch>
        </p:blipFill>
        <p:spPr>
          <a:xfrm>
            <a:off x="7464777" y="0"/>
            <a:ext cx="1679223" cy="1143000"/>
          </a:xfrm>
          <a:prstGeom prst="rect">
            <a:avLst/>
          </a:prstGeom>
        </p:spPr>
      </p:pic>
      <p:pic>
        <p:nvPicPr>
          <p:cNvPr id="9" name="Picture 8" descr="futuregrid.png"/>
          <p:cNvPicPr>
            <a:picLocks noChangeAspect="1"/>
          </p:cNvPicPr>
          <p:nvPr userDrawn="1"/>
        </p:nvPicPr>
        <p:blipFill>
          <a:blip r:embed="rId13" cstate="print"/>
          <a:stretch>
            <a:fillRect/>
          </a:stretch>
        </p:blipFill>
        <p:spPr>
          <a:xfrm>
            <a:off x="-9420" y="0"/>
            <a:ext cx="1450728" cy="987470"/>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8" y="274638"/>
            <a:ext cx="5412699"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5571518-69A3-3241-9B01-F4E37C186918}" type="datetime1">
              <a:rPr lang="en-US" smtClean="0">
                <a:solidFill>
                  <a:prstClr val="black">
                    <a:tint val="75000"/>
                  </a:prstClr>
                </a:solidFill>
              </a:rPr>
              <a:pPr defTabSz="457200"/>
              <a:t>10/10/2010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8CD3001-8902-8A42-B70F-43024F9EDEEB}" type="slidenum">
              <a:rPr lang="en-US" smtClean="0">
                <a:solidFill>
                  <a:prstClr val="black">
                    <a:tint val="75000"/>
                  </a:prstClr>
                </a:solidFill>
              </a:rPr>
              <a:pPr defTabSz="457200"/>
              <a:t>‹#›</a:t>
            </a:fld>
            <a:endParaRPr lang="en-US">
              <a:solidFill>
                <a:prstClr val="black">
                  <a:tint val="75000"/>
                </a:prstClr>
              </a:solidFill>
            </a:endParaRPr>
          </a:p>
        </p:txBody>
      </p:sp>
      <p:pic>
        <p:nvPicPr>
          <p:cNvPr id="9" name="Picture 8" descr="futuregrid.png"/>
          <p:cNvPicPr>
            <a:picLocks noChangeAspect="1"/>
          </p:cNvPicPr>
          <p:nvPr userDrawn="1"/>
        </p:nvPicPr>
        <p:blipFill>
          <a:blip r:embed="rId13" cstate="print"/>
          <a:stretch>
            <a:fillRect/>
          </a:stretch>
        </p:blipFill>
        <p:spPr>
          <a:xfrm>
            <a:off x="-9420" y="0"/>
            <a:ext cx="1450728" cy="987470"/>
          </a:xfrm>
          <a:prstGeom prst="rect">
            <a:avLst/>
          </a:prstGeom>
        </p:spPr>
      </p:pic>
      <p:pic>
        <p:nvPicPr>
          <p:cNvPr id="11" name="Picture 10" descr="futuregrid.png"/>
          <p:cNvPicPr>
            <a:picLocks noChangeAspect="1"/>
          </p:cNvPicPr>
          <p:nvPr userDrawn="1"/>
        </p:nvPicPr>
        <p:blipFill>
          <a:blip r:embed="rId13" cstate="print"/>
          <a:stretch>
            <a:fillRect/>
          </a:stretch>
        </p:blipFill>
        <p:spPr>
          <a:xfrm>
            <a:off x="7693272" y="0"/>
            <a:ext cx="1450728" cy="987470"/>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2263" y="317500"/>
            <a:ext cx="8229600" cy="758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98463" y="1303338"/>
            <a:ext cx="8347075" cy="4564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29828" name="Rectangle 4"/>
          <p:cNvSpPr>
            <a:spLocks noGrp="1" noChangeArrowheads="1"/>
          </p:cNvSpPr>
          <p:nvPr>
            <p:ph type="ftr" sz="quarter" idx="3"/>
          </p:nvPr>
        </p:nvSpPr>
        <p:spPr bwMode="auto">
          <a:xfrm>
            <a:off x="3810000" y="76200"/>
            <a:ext cx="472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800">
                <a:solidFill>
                  <a:schemeClr val="tx1">
                    <a:lumMod val="75000"/>
                    <a:lumOff val="25000"/>
                  </a:schemeClr>
                </a:solidFill>
                <a:latin typeface="+mn-lt"/>
              </a:defRPr>
            </a:lvl1pPr>
          </a:lstStyle>
          <a:p>
            <a:pPr defTabSz="457200"/>
            <a:endParaRPr lang="en-US">
              <a:solidFill>
                <a:prstClr val="black">
                  <a:lumMod val="75000"/>
                  <a:lumOff val="25000"/>
                </a:prstClr>
              </a:solidFill>
            </a:endParaRPr>
          </a:p>
        </p:txBody>
      </p:sp>
      <p:sp>
        <p:nvSpPr>
          <p:cNvPr id="1229829" name="Rectangle 5"/>
          <p:cNvSpPr>
            <a:spLocks noGrp="1" noChangeArrowheads="1"/>
          </p:cNvSpPr>
          <p:nvPr>
            <p:ph type="sldNum" sz="quarter" idx="4"/>
          </p:nvPr>
        </p:nvSpPr>
        <p:spPr bwMode="auto">
          <a:xfrm>
            <a:off x="8461375" y="76200"/>
            <a:ext cx="606425" cy="3496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tx1">
                    <a:lumMod val="75000"/>
                    <a:lumOff val="25000"/>
                  </a:schemeClr>
                </a:solidFill>
                <a:latin typeface="+mn-lt"/>
              </a:defRPr>
            </a:lvl1pPr>
          </a:lstStyle>
          <a:p>
            <a:pPr defTabSz="457200"/>
            <a:fld id="{3EBC8F84-5B91-E04F-BBE9-64ED679462AE}" type="slidenum">
              <a:rPr lang="en-US" smtClean="0">
                <a:solidFill>
                  <a:prstClr val="black">
                    <a:lumMod val="75000"/>
                    <a:lumOff val="25000"/>
                  </a:prstClr>
                </a:solidFill>
              </a:rPr>
              <a:pPr defTabSz="457200"/>
              <a:t>‹#›</a:t>
            </a:fld>
            <a:endParaRPr lang="en-US" dirty="0">
              <a:solidFill>
                <a:prstClr val="black">
                  <a:lumMod val="75000"/>
                  <a:lumOff val="25000"/>
                </a:prstClr>
              </a:solidFill>
            </a:endParaRPr>
          </a:p>
        </p:txBody>
      </p:sp>
    </p:spTree>
  </p:cSld>
  <p:clrMap bg1="lt1" tx1="dk1" bg2="lt2" tx2="dk2" accent1="accent1" accent2="accent2" accent3="accent3" accent4="accent4" accent5="accent5" accent6="accent6" hlink="hlink" folHlink="folHlink"/>
  <p:sldLayoutIdLst>
    <p:sldLayoutId id="2147483723" r:id="rId1"/>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4000" b="1">
          <a:solidFill>
            <a:schemeClr val="tx2"/>
          </a:solidFill>
          <a:effectLst/>
          <a:latin typeface="Calibri" pitchFamily="34" charset="0"/>
          <a:ea typeface="ＭＳ Ｐゴシック" pitchFamily="34" charset="-128"/>
          <a:cs typeface="+mj-cs"/>
        </a:defRPr>
      </a:lvl1pPr>
      <a:lvl2pPr algn="l" rtl="0" eaLnBrk="1" fontAlgn="base" hangingPunct="1">
        <a:spcBef>
          <a:spcPct val="0"/>
        </a:spcBef>
        <a:spcAft>
          <a:spcPct val="0"/>
        </a:spcAft>
        <a:defRPr sz="3600">
          <a:solidFill>
            <a:schemeClr val="tx2"/>
          </a:solidFill>
          <a:latin typeface="Franklin Gothic Demi" pitchFamily="34" charset="0"/>
          <a:ea typeface="ＭＳ Ｐゴシック" pitchFamily="34" charset="-128"/>
        </a:defRPr>
      </a:lvl2pPr>
      <a:lvl3pPr algn="l" rtl="0" eaLnBrk="1" fontAlgn="base" hangingPunct="1">
        <a:spcBef>
          <a:spcPct val="0"/>
        </a:spcBef>
        <a:spcAft>
          <a:spcPct val="0"/>
        </a:spcAft>
        <a:defRPr sz="3600">
          <a:solidFill>
            <a:schemeClr val="tx2"/>
          </a:solidFill>
          <a:latin typeface="Franklin Gothic Demi" pitchFamily="34" charset="0"/>
          <a:ea typeface="ＭＳ Ｐゴシック" pitchFamily="34" charset="-128"/>
        </a:defRPr>
      </a:lvl3pPr>
      <a:lvl4pPr algn="l" rtl="0" eaLnBrk="1" fontAlgn="base" hangingPunct="1">
        <a:spcBef>
          <a:spcPct val="0"/>
        </a:spcBef>
        <a:spcAft>
          <a:spcPct val="0"/>
        </a:spcAft>
        <a:defRPr sz="3600">
          <a:solidFill>
            <a:schemeClr val="tx2"/>
          </a:solidFill>
          <a:latin typeface="Franklin Gothic Demi" pitchFamily="34" charset="0"/>
          <a:ea typeface="ＭＳ Ｐゴシック" pitchFamily="34" charset="-128"/>
        </a:defRPr>
      </a:lvl4pPr>
      <a:lvl5pPr algn="l" rtl="0" eaLnBrk="1" fontAlgn="base" hangingPunct="1">
        <a:spcBef>
          <a:spcPct val="0"/>
        </a:spcBef>
        <a:spcAft>
          <a:spcPct val="0"/>
        </a:spcAft>
        <a:defRPr sz="3600">
          <a:solidFill>
            <a:schemeClr val="tx2"/>
          </a:solidFill>
          <a:latin typeface="Franklin Gothic Demi" pitchFamily="34" charset="0"/>
          <a:ea typeface="ＭＳ Ｐゴシック" pitchFamily="34" charset="-128"/>
        </a:defRPr>
      </a:lvl5pPr>
      <a:lvl6pPr marL="457200" algn="l" rtl="0" eaLnBrk="1" fontAlgn="base" hangingPunct="1">
        <a:spcBef>
          <a:spcPct val="0"/>
        </a:spcBef>
        <a:spcAft>
          <a:spcPct val="0"/>
        </a:spcAft>
        <a:defRPr sz="3600">
          <a:solidFill>
            <a:schemeClr val="tx2"/>
          </a:solidFill>
          <a:latin typeface="Franklin Gothic Demi" pitchFamily="34" charset="0"/>
        </a:defRPr>
      </a:lvl6pPr>
      <a:lvl7pPr marL="914400" algn="l" rtl="0" eaLnBrk="1" fontAlgn="base" hangingPunct="1">
        <a:spcBef>
          <a:spcPct val="0"/>
        </a:spcBef>
        <a:spcAft>
          <a:spcPct val="0"/>
        </a:spcAft>
        <a:defRPr sz="3600">
          <a:solidFill>
            <a:schemeClr val="tx2"/>
          </a:solidFill>
          <a:latin typeface="Franklin Gothic Demi" pitchFamily="34" charset="0"/>
        </a:defRPr>
      </a:lvl7pPr>
      <a:lvl8pPr marL="1371600" algn="l" rtl="0" eaLnBrk="1" fontAlgn="base" hangingPunct="1">
        <a:spcBef>
          <a:spcPct val="0"/>
        </a:spcBef>
        <a:spcAft>
          <a:spcPct val="0"/>
        </a:spcAft>
        <a:defRPr sz="3600">
          <a:solidFill>
            <a:schemeClr val="tx2"/>
          </a:solidFill>
          <a:latin typeface="Franklin Gothic Demi" pitchFamily="34" charset="0"/>
        </a:defRPr>
      </a:lvl8pPr>
      <a:lvl9pPr marL="1828800" algn="l" rtl="0" eaLnBrk="1" fontAlgn="base" hangingPunct="1">
        <a:spcBef>
          <a:spcPct val="0"/>
        </a:spcBef>
        <a:spcAft>
          <a:spcPct val="0"/>
        </a:spcAft>
        <a:defRPr sz="3600">
          <a:solidFill>
            <a:schemeClr val="tx2"/>
          </a:solidFill>
          <a:latin typeface="Franklin Gothic Demi" pitchFamily="34" charset="0"/>
        </a:defRPr>
      </a:lvl9pPr>
    </p:titleStyle>
    <p:bodyStyle>
      <a:lvl1pPr marL="342900" indent="-342900" algn="l" rtl="0" eaLnBrk="1" fontAlgn="base" hangingPunct="1">
        <a:spcBef>
          <a:spcPct val="20000"/>
        </a:spcBef>
        <a:spcAft>
          <a:spcPct val="0"/>
        </a:spcAft>
        <a:buChar char="•"/>
        <a:defRPr sz="3200">
          <a:solidFill>
            <a:schemeClr val="tx1"/>
          </a:solidFill>
          <a:effectLst/>
          <a:latin typeface="Calibri" pitchFamily="34" charset="0"/>
          <a:ea typeface="ＭＳ Ｐゴシック" pitchFamily="34" charset="-128"/>
          <a:cs typeface="+mn-cs"/>
        </a:defRPr>
      </a:lvl1pPr>
      <a:lvl2pPr marL="742950" indent="-285750" algn="l" rtl="0" eaLnBrk="1" fontAlgn="base" hangingPunct="1">
        <a:spcBef>
          <a:spcPct val="20000"/>
        </a:spcBef>
        <a:spcAft>
          <a:spcPct val="0"/>
        </a:spcAft>
        <a:buChar char="–"/>
        <a:defRPr sz="2800">
          <a:solidFill>
            <a:schemeClr val="tx1"/>
          </a:solidFill>
          <a:effectLst/>
          <a:latin typeface="Calibri" pitchFamily="34" charset="0"/>
          <a:ea typeface="ＭＳ Ｐゴシック" pitchFamily="-65" charset="-128"/>
        </a:defRPr>
      </a:lvl2pPr>
      <a:lvl3pPr marL="1143000" indent="-228600" algn="l" rtl="0" eaLnBrk="1" fontAlgn="base" hangingPunct="1">
        <a:spcBef>
          <a:spcPct val="20000"/>
        </a:spcBef>
        <a:spcAft>
          <a:spcPct val="0"/>
        </a:spcAft>
        <a:buChar char="•"/>
        <a:defRPr sz="2400">
          <a:solidFill>
            <a:schemeClr val="tx1"/>
          </a:solidFill>
          <a:effectLst/>
          <a:latin typeface="Calibri" pitchFamily="34" charset="0"/>
          <a:ea typeface="ＭＳ Ｐゴシック" pitchFamily="-65" charset="-128"/>
        </a:defRPr>
      </a:lvl3pPr>
      <a:lvl4pPr marL="1600200" indent="-228600" algn="l" rtl="0" eaLnBrk="1" fontAlgn="base" hangingPunct="1">
        <a:spcBef>
          <a:spcPct val="20000"/>
        </a:spcBef>
        <a:spcAft>
          <a:spcPct val="0"/>
        </a:spcAft>
        <a:buChar char="–"/>
        <a:defRPr sz="2000">
          <a:solidFill>
            <a:schemeClr val="tx1"/>
          </a:solidFill>
          <a:effectLst/>
          <a:latin typeface="Calibri" pitchFamily="34" charset="0"/>
          <a:ea typeface="ＭＳ Ｐゴシック" pitchFamily="-65" charset="-128"/>
        </a:defRPr>
      </a:lvl4pPr>
      <a:lvl5pPr marL="2057400" indent="-228600" algn="l" rtl="0" eaLnBrk="1" fontAlgn="base" hangingPunct="1">
        <a:spcBef>
          <a:spcPct val="20000"/>
        </a:spcBef>
        <a:spcAft>
          <a:spcPct val="0"/>
        </a:spcAft>
        <a:buChar char="»"/>
        <a:defRPr sz="2000">
          <a:solidFill>
            <a:schemeClr val="tx1"/>
          </a:solidFill>
          <a:effectLst/>
          <a:latin typeface="Calibri" pitchFamily="34" charset="0"/>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glogo-side-by-side-blocks"/>
          <p:cNvPicPr>
            <a:picLocks noChangeAspect="1" noChangeArrowheads="1"/>
          </p:cNvPicPr>
          <p:nvPr/>
        </p:nvPicPr>
        <p:blipFill>
          <a:blip r:embed="rId13" cstate="print">
            <a:lum bright="14000" contrast="-20000"/>
          </a:blip>
          <a:srcRect/>
          <a:stretch>
            <a:fillRect/>
          </a:stretch>
        </p:blipFill>
        <p:spPr bwMode="auto">
          <a:xfrm>
            <a:off x="182563" y="269875"/>
            <a:ext cx="8778875" cy="52165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304800" y="0"/>
            <a:ext cx="853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304800" y="1066800"/>
            <a:ext cx="8534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9" name="Picture 8" descr="tglogo-small"/>
          <p:cNvPicPr>
            <a:picLocks noChangeAspect="1" noChangeArrowheads="1"/>
          </p:cNvPicPr>
          <p:nvPr/>
        </p:nvPicPr>
        <p:blipFill>
          <a:blip r:embed="rId14" cstate="print"/>
          <a:srcRect/>
          <a:stretch>
            <a:fillRect/>
          </a:stretch>
        </p:blipFill>
        <p:spPr bwMode="auto">
          <a:xfrm>
            <a:off x="8353425" y="6000750"/>
            <a:ext cx="714375" cy="781050"/>
          </a:xfrm>
          <a:prstGeom prst="rect">
            <a:avLst/>
          </a:prstGeom>
          <a:noFill/>
          <a:ln w="9525">
            <a:noFill/>
            <a:miter lim="800000"/>
            <a:headEnd/>
            <a:tailEnd/>
          </a:ln>
        </p:spPr>
      </p:pic>
      <p:pic>
        <p:nvPicPr>
          <p:cNvPr id="6" name="Picture 9" descr="nsf1.gif"/>
          <p:cNvPicPr>
            <a:picLocks noChangeAspect="1"/>
          </p:cNvPicPr>
          <p:nvPr userDrawn="1"/>
        </p:nvPicPr>
        <p:blipFill>
          <a:blip r:embed="rId15" cstate="print"/>
          <a:srcRect/>
          <a:stretch>
            <a:fillRect/>
          </a:stretch>
        </p:blipFill>
        <p:spPr bwMode="auto">
          <a:xfrm>
            <a:off x="76200" y="6015775"/>
            <a:ext cx="762000" cy="766025"/>
          </a:xfrm>
          <a:prstGeom prst="rect">
            <a:avLst/>
          </a:prstGeom>
          <a:noFill/>
          <a:ln w="9525">
            <a:noFill/>
            <a:miter lim="800000"/>
            <a:headEnd/>
            <a:tailEnd/>
          </a:ln>
        </p:spPr>
      </p:pic>
      <p:sp>
        <p:nvSpPr>
          <p:cNvPr id="7" name="Slide Number Placeholder 5"/>
          <p:cNvSpPr>
            <a:spLocks noGrp="1"/>
          </p:cNvSpPr>
          <p:nvPr userDrawn="1"/>
        </p:nvSpPr>
        <p:spPr bwMode="auto">
          <a:xfrm>
            <a:off x="762000" y="6248400"/>
            <a:ext cx="457200" cy="476250"/>
          </a:xfrm>
          <a:prstGeom prst="rect">
            <a:avLst/>
          </a:prstGeom>
          <a:noFill/>
          <a:ln w="9525">
            <a:noFill/>
            <a:miter lim="800000"/>
            <a:headEnd/>
            <a:tailEnd/>
          </a:ln>
          <a:effectLst/>
        </p:spPr>
        <p:txBody>
          <a:bodyPr anchor="b"/>
          <a:lstStyle>
            <a:defPPr>
              <a:defRPr lang="en-US"/>
            </a:defPPr>
            <a:lvl1pPr algn="r" rtl="0" eaLnBrk="1" fontAlgn="base" hangingPunct="1">
              <a:spcBef>
                <a:spcPct val="0"/>
              </a:spcBef>
              <a:spcAft>
                <a:spcPct val="0"/>
              </a:spcAft>
              <a:defRPr sz="1000" kern="1200">
                <a:solidFill>
                  <a:srgbClr val="160881"/>
                </a:solidFill>
                <a:latin typeface="+mn-lt"/>
                <a:ea typeface="+mn-ea"/>
                <a:cs typeface="+mn-cs"/>
              </a:defRPr>
            </a:lvl1pPr>
            <a:lvl2pPr marL="457200" algn="l" rtl="0" fontAlgn="base">
              <a:spcBef>
                <a:spcPct val="0"/>
              </a:spcBef>
              <a:spcAft>
                <a:spcPct val="0"/>
              </a:spcAft>
              <a:defRPr sz="1200" kern="1200">
                <a:solidFill>
                  <a:schemeClr val="tx1"/>
                </a:solidFill>
                <a:latin typeface="Times" pitchFamily="-97" charset="0"/>
                <a:ea typeface="+mn-ea"/>
                <a:cs typeface="+mn-cs"/>
              </a:defRPr>
            </a:lvl2pPr>
            <a:lvl3pPr marL="914400" algn="l" rtl="0" fontAlgn="base">
              <a:spcBef>
                <a:spcPct val="0"/>
              </a:spcBef>
              <a:spcAft>
                <a:spcPct val="0"/>
              </a:spcAft>
              <a:defRPr sz="1200" kern="1200">
                <a:solidFill>
                  <a:schemeClr val="tx1"/>
                </a:solidFill>
                <a:latin typeface="Times" pitchFamily="-97" charset="0"/>
                <a:ea typeface="+mn-ea"/>
                <a:cs typeface="+mn-cs"/>
              </a:defRPr>
            </a:lvl3pPr>
            <a:lvl4pPr marL="1371600" algn="l" rtl="0" fontAlgn="base">
              <a:spcBef>
                <a:spcPct val="0"/>
              </a:spcBef>
              <a:spcAft>
                <a:spcPct val="0"/>
              </a:spcAft>
              <a:defRPr sz="1200" kern="1200">
                <a:solidFill>
                  <a:schemeClr val="tx1"/>
                </a:solidFill>
                <a:latin typeface="Times" pitchFamily="-97" charset="0"/>
                <a:ea typeface="+mn-ea"/>
                <a:cs typeface="+mn-cs"/>
              </a:defRPr>
            </a:lvl4pPr>
            <a:lvl5pPr marL="1828800" algn="l" rtl="0" fontAlgn="base">
              <a:spcBef>
                <a:spcPct val="0"/>
              </a:spcBef>
              <a:spcAft>
                <a:spcPct val="0"/>
              </a:spcAft>
              <a:defRPr sz="1200" kern="1200">
                <a:solidFill>
                  <a:schemeClr val="tx1"/>
                </a:solidFill>
                <a:latin typeface="Times" pitchFamily="-97" charset="0"/>
                <a:ea typeface="+mn-ea"/>
                <a:cs typeface="+mn-cs"/>
              </a:defRPr>
            </a:lvl5pPr>
            <a:lvl6pPr marL="2286000" algn="l" defTabSz="914400" rtl="0" eaLnBrk="1" latinLnBrk="0" hangingPunct="1">
              <a:defRPr sz="1200" kern="1200">
                <a:solidFill>
                  <a:schemeClr val="tx1"/>
                </a:solidFill>
                <a:latin typeface="Times" pitchFamily="-97" charset="0"/>
                <a:ea typeface="+mn-ea"/>
                <a:cs typeface="+mn-cs"/>
              </a:defRPr>
            </a:lvl6pPr>
            <a:lvl7pPr marL="2743200" algn="l" defTabSz="914400" rtl="0" eaLnBrk="1" latinLnBrk="0" hangingPunct="1">
              <a:defRPr sz="1200" kern="1200">
                <a:solidFill>
                  <a:schemeClr val="tx1"/>
                </a:solidFill>
                <a:latin typeface="Times" pitchFamily="-97" charset="0"/>
                <a:ea typeface="+mn-ea"/>
                <a:cs typeface="+mn-cs"/>
              </a:defRPr>
            </a:lvl7pPr>
            <a:lvl8pPr marL="3200400" algn="l" defTabSz="914400" rtl="0" eaLnBrk="1" latinLnBrk="0" hangingPunct="1">
              <a:defRPr sz="1200" kern="1200">
                <a:solidFill>
                  <a:schemeClr val="tx1"/>
                </a:solidFill>
                <a:latin typeface="Times" pitchFamily="-97" charset="0"/>
                <a:ea typeface="+mn-ea"/>
                <a:cs typeface="+mn-cs"/>
              </a:defRPr>
            </a:lvl8pPr>
            <a:lvl9pPr marL="3657600" algn="l" defTabSz="914400" rtl="0" eaLnBrk="1" latinLnBrk="0" hangingPunct="1">
              <a:defRPr sz="1200" kern="1200">
                <a:solidFill>
                  <a:schemeClr val="tx1"/>
                </a:solidFill>
                <a:latin typeface="Times" pitchFamily="-97" charset="0"/>
                <a:ea typeface="+mn-ea"/>
                <a:cs typeface="+mn-cs"/>
              </a:defRPr>
            </a:lvl9pPr>
          </a:lstStyle>
          <a:p>
            <a:pPr>
              <a:defRPr/>
            </a:pPr>
            <a:fld id="{0047CFB0-0413-428A-BDD0-5357FE696033}" type="slidenum">
              <a:rPr lang="en-US" sz="1050" smtClean="0"/>
              <a:pPr>
                <a:defRPr/>
              </a:pPr>
              <a:t>‹#›</a:t>
            </a:fld>
            <a:endParaRPr lang="en-US" sz="1050" dirty="0"/>
          </a:p>
        </p:txBody>
      </p:sp>
      <p:sp>
        <p:nvSpPr>
          <p:cNvPr id="9" name="Rectangle 8"/>
          <p:cNvSpPr/>
          <p:nvPr userDrawn="1"/>
        </p:nvSpPr>
        <p:spPr>
          <a:xfrm>
            <a:off x="2362200" y="6396335"/>
            <a:ext cx="4572000" cy="461665"/>
          </a:xfrm>
          <a:prstGeom prst="rect">
            <a:avLst/>
          </a:prstGeom>
        </p:spPr>
        <p:txBody>
          <a:bodyPr>
            <a:spAutoFit/>
          </a:bodyPr>
          <a:lstStyle/>
          <a:p>
            <a:pPr algn="ctr" eaLnBrk="0" fontAlgn="base" hangingPunct="0">
              <a:spcBef>
                <a:spcPct val="0"/>
              </a:spcBef>
              <a:spcAft>
                <a:spcPct val="0"/>
              </a:spcAft>
            </a:pPr>
            <a:r>
              <a:rPr lang="en-US" sz="1200" i="1" dirty="0" smtClean="0">
                <a:solidFill>
                  <a:srgbClr val="6B6B6B"/>
                </a:solidFill>
                <a:latin typeface="Comic Sans MS" pitchFamily="66" charset="0"/>
                <a:ea typeface="ＭＳ Ｐゴシック" pitchFamily="34" charset="-128"/>
              </a:rPr>
              <a:t>TeraGrid ‘10 </a:t>
            </a:r>
          </a:p>
          <a:p>
            <a:pPr algn="ctr" eaLnBrk="0" fontAlgn="base" hangingPunct="0">
              <a:spcBef>
                <a:spcPct val="0"/>
              </a:spcBef>
              <a:spcAft>
                <a:spcPct val="0"/>
              </a:spcAft>
            </a:pPr>
            <a:r>
              <a:rPr lang="en-US" sz="1200" i="1" dirty="0" smtClean="0">
                <a:solidFill>
                  <a:srgbClr val="6B6B6B"/>
                </a:solidFill>
                <a:latin typeface="Comic Sans MS" pitchFamily="66" charset="0"/>
                <a:ea typeface="ＭＳ Ｐゴシック" pitchFamily="34" charset="-128"/>
              </a:rPr>
              <a:t>August  2-5, 2010, Pittsburgh, PA</a:t>
            </a:r>
            <a:endParaRPr lang="en-US" sz="1200" i="1" dirty="0">
              <a:solidFill>
                <a:srgbClr val="6B6B6B"/>
              </a:solidFill>
              <a:latin typeface="Comic Sans MS" pitchFamily="66"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dt="0"/>
  <p:txStyles>
    <p:titleStyle>
      <a:lvl1pPr algn="ctr" rtl="0" eaLnBrk="0" fontAlgn="base" hangingPunct="0">
        <a:lnSpc>
          <a:spcPct val="95000"/>
        </a:lnSpc>
        <a:spcBef>
          <a:spcPct val="0"/>
        </a:spcBef>
        <a:spcAft>
          <a:spcPct val="0"/>
        </a:spcAft>
        <a:defRPr sz="3200">
          <a:solidFill>
            <a:srgbClr val="53657A"/>
          </a:solidFill>
          <a:latin typeface="+mj-lt"/>
          <a:ea typeface="ＭＳ Ｐゴシック" pitchFamily="-97" charset="-128"/>
          <a:cs typeface="+mj-cs"/>
        </a:defRPr>
      </a:lvl1pPr>
      <a:lvl2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2pPr>
      <a:lvl3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3pPr>
      <a:lvl4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4pPr>
      <a:lvl5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5pPr>
      <a:lvl6pPr marL="457200" algn="ctr" rtl="0" fontAlgn="base">
        <a:lnSpc>
          <a:spcPct val="95000"/>
        </a:lnSpc>
        <a:spcBef>
          <a:spcPct val="0"/>
        </a:spcBef>
        <a:spcAft>
          <a:spcPct val="0"/>
        </a:spcAft>
        <a:defRPr sz="3200">
          <a:solidFill>
            <a:srgbClr val="53657A"/>
          </a:solidFill>
          <a:latin typeface="Verdana" pitchFamily="-97" charset="0"/>
        </a:defRPr>
      </a:lvl6pPr>
      <a:lvl7pPr marL="914400" algn="ctr" rtl="0" fontAlgn="base">
        <a:lnSpc>
          <a:spcPct val="95000"/>
        </a:lnSpc>
        <a:spcBef>
          <a:spcPct val="0"/>
        </a:spcBef>
        <a:spcAft>
          <a:spcPct val="0"/>
        </a:spcAft>
        <a:defRPr sz="3200">
          <a:solidFill>
            <a:srgbClr val="53657A"/>
          </a:solidFill>
          <a:latin typeface="Verdana" pitchFamily="-97" charset="0"/>
        </a:defRPr>
      </a:lvl7pPr>
      <a:lvl8pPr marL="1371600" algn="ctr" rtl="0" fontAlgn="base">
        <a:lnSpc>
          <a:spcPct val="95000"/>
        </a:lnSpc>
        <a:spcBef>
          <a:spcPct val="0"/>
        </a:spcBef>
        <a:spcAft>
          <a:spcPct val="0"/>
        </a:spcAft>
        <a:defRPr sz="3200">
          <a:solidFill>
            <a:srgbClr val="53657A"/>
          </a:solidFill>
          <a:latin typeface="Verdana" pitchFamily="-97" charset="0"/>
        </a:defRPr>
      </a:lvl8pPr>
      <a:lvl9pPr marL="1828800" algn="ctr" rtl="0" fontAlgn="base">
        <a:lnSpc>
          <a:spcPct val="95000"/>
        </a:lnSpc>
        <a:spcBef>
          <a:spcPct val="0"/>
        </a:spcBef>
        <a:spcAft>
          <a:spcPct val="0"/>
        </a:spcAft>
        <a:defRPr sz="3200">
          <a:solidFill>
            <a:srgbClr val="53657A"/>
          </a:solidFill>
          <a:latin typeface="Verdana" pitchFamily="-97" charset="0"/>
        </a:defRPr>
      </a:lvl9pPr>
    </p:titleStyle>
    <p:bodyStyle>
      <a:lvl1pPr marL="225425" indent="-225425" algn="l" rtl="0" eaLnBrk="0" fontAlgn="base" hangingPunct="0">
        <a:spcBef>
          <a:spcPct val="20000"/>
        </a:spcBef>
        <a:spcAft>
          <a:spcPct val="0"/>
        </a:spcAft>
        <a:buChar char="•"/>
        <a:defRPr sz="2800">
          <a:solidFill>
            <a:srgbClr val="A34751"/>
          </a:solidFill>
          <a:latin typeface="+mn-lt"/>
          <a:ea typeface="ＭＳ Ｐゴシック" pitchFamily="-97" charset="-128"/>
          <a:cs typeface="+mn-cs"/>
        </a:defRPr>
      </a:lvl1pPr>
      <a:lvl2pPr marL="568325" indent="-228600" algn="l" rtl="0" eaLnBrk="0" fontAlgn="base" hangingPunct="0">
        <a:spcBef>
          <a:spcPct val="20000"/>
        </a:spcBef>
        <a:spcAft>
          <a:spcPct val="0"/>
        </a:spcAft>
        <a:buChar char="–"/>
        <a:defRPr sz="2400">
          <a:solidFill>
            <a:srgbClr val="4D6962"/>
          </a:solidFill>
          <a:latin typeface="+mn-lt"/>
          <a:ea typeface="ＭＳ Ｐゴシック" pitchFamily="-97" charset="-128"/>
        </a:defRPr>
      </a:lvl2pPr>
      <a:lvl3pPr marL="792163" indent="-109538" algn="l" rtl="0" eaLnBrk="0" fontAlgn="base" hangingPunct="0">
        <a:spcBef>
          <a:spcPct val="20000"/>
        </a:spcBef>
        <a:spcAft>
          <a:spcPct val="0"/>
        </a:spcAft>
        <a:buChar char="•"/>
        <a:defRPr sz="2000">
          <a:solidFill>
            <a:schemeClr val="accent2"/>
          </a:solidFill>
          <a:latin typeface="+mn-lt"/>
          <a:ea typeface="ＭＳ Ｐゴシック" pitchFamily="-97" charset="-128"/>
        </a:defRPr>
      </a:lvl3pPr>
      <a:lvl4pPr marL="1019175" indent="-112713" algn="l" rtl="0" eaLnBrk="0" fontAlgn="base" hangingPunct="0">
        <a:spcBef>
          <a:spcPct val="20000"/>
        </a:spcBef>
        <a:spcAft>
          <a:spcPct val="0"/>
        </a:spcAft>
        <a:buChar char="–"/>
        <a:defRPr>
          <a:solidFill>
            <a:schemeClr val="tx1"/>
          </a:solidFill>
          <a:latin typeface="+mn-lt"/>
          <a:ea typeface="ＭＳ Ｐゴシック" pitchFamily="-97" charset="-128"/>
        </a:defRPr>
      </a:lvl4pPr>
      <a:lvl5pPr marL="1301750" indent="-168275" algn="l" rtl="0" eaLnBrk="0" fontAlgn="base" hangingPunct="0">
        <a:spcBef>
          <a:spcPct val="20000"/>
        </a:spcBef>
        <a:spcAft>
          <a:spcPct val="0"/>
        </a:spcAft>
        <a:buChar char="»"/>
        <a:defRPr>
          <a:solidFill>
            <a:schemeClr val="tx1"/>
          </a:solidFill>
          <a:latin typeface="+mn-lt"/>
          <a:ea typeface="ＭＳ Ｐゴシック" pitchFamily="-97" charset="-128"/>
        </a:defRPr>
      </a:lvl5pPr>
      <a:lvl6pPr marL="1758950" indent="-168275" algn="l" rtl="0" fontAlgn="base">
        <a:spcBef>
          <a:spcPct val="20000"/>
        </a:spcBef>
        <a:spcAft>
          <a:spcPct val="0"/>
        </a:spcAft>
        <a:buChar char="»"/>
        <a:defRPr>
          <a:solidFill>
            <a:schemeClr val="tx1"/>
          </a:solidFill>
          <a:latin typeface="+mn-lt"/>
          <a:ea typeface="ＭＳ Ｐゴシック" pitchFamily="-97" charset="-128"/>
        </a:defRPr>
      </a:lvl6pPr>
      <a:lvl7pPr marL="2216150" indent="-168275" algn="l" rtl="0" fontAlgn="base">
        <a:spcBef>
          <a:spcPct val="20000"/>
        </a:spcBef>
        <a:spcAft>
          <a:spcPct val="0"/>
        </a:spcAft>
        <a:buChar char="»"/>
        <a:defRPr>
          <a:solidFill>
            <a:schemeClr val="tx1"/>
          </a:solidFill>
          <a:latin typeface="+mn-lt"/>
          <a:ea typeface="ＭＳ Ｐゴシック" pitchFamily="-97" charset="-128"/>
        </a:defRPr>
      </a:lvl7pPr>
      <a:lvl8pPr marL="2673350" indent="-168275" algn="l" rtl="0" fontAlgn="base">
        <a:spcBef>
          <a:spcPct val="20000"/>
        </a:spcBef>
        <a:spcAft>
          <a:spcPct val="0"/>
        </a:spcAft>
        <a:buChar char="»"/>
        <a:defRPr>
          <a:solidFill>
            <a:schemeClr val="tx1"/>
          </a:solidFill>
          <a:latin typeface="+mn-lt"/>
          <a:ea typeface="ＭＳ Ｐゴシック" pitchFamily="-97" charset="-128"/>
        </a:defRPr>
      </a:lvl8pPr>
      <a:lvl9pPr marL="3130550" indent="-168275" algn="l" rtl="0" fontAlgn="base">
        <a:spcBef>
          <a:spcPct val="20000"/>
        </a:spcBef>
        <a:spcAft>
          <a:spcPct val="0"/>
        </a:spcAft>
        <a:buChar char="»"/>
        <a:defRPr>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pic>
        <p:nvPicPr>
          <p:cNvPr id="9" name="Picture 8" descr="futuregrid.png"/>
          <p:cNvPicPr>
            <a:picLocks noChangeAspect="1"/>
          </p:cNvPicPr>
          <p:nvPr userDrawn="1"/>
        </p:nvPicPr>
        <p:blipFill>
          <a:blip r:embed="rId14" cstate="print"/>
          <a:stretch>
            <a:fillRect/>
          </a:stretch>
        </p:blipFill>
        <p:spPr>
          <a:xfrm>
            <a:off x="7464777" y="0"/>
            <a:ext cx="1679223" cy="1143000"/>
          </a:xfrm>
          <a:prstGeom prst="rect">
            <a:avLst/>
          </a:prstGeom>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2"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7188"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grpSp>
      <p:sp>
        <p:nvSpPr>
          <p:cNvPr id="7172" name="Title Placeholder 1"/>
          <p:cNvSpPr>
            <a:spLocks noGrp="1"/>
          </p:cNvSpPr>
          <p:nvPr>
            <p:ph type="title"/>
          </p:nvPr>
        </p:nvSpPr>
        <p:spPr bwMode="auto">
          <a:xfrm>
            <a:off x="2124075" y="115888"/>
            <a:ext cx="6840538"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Text Placeholder 2"/>
          <p:cNvSpPr>
            <a:spLocks noGrp="1"/>
          </p:cNvSpPr>
          <p:nvPr>
            <p:ph type="body" idx="1"/>
          </p:nvPr>
        </p:nvSpPr>
        <p:spPr bwMode="auto">
          <a:xfrm>
            <a:off x="611188" y="1600200"/>
            <a:ext cx="80756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1/10/2010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68048CB0-408C-4B2B-83AC-03D46ADC8A1B}" type="slidenum">
              <a:rPr lang="en-US">
                <a:solidFill>
                  <a:prstClr val="white"/>
                </a:solidFill>
              </a:rPr>
              <a:pPr>
                <a:defRPr/>
              </a:pPr>
              <a:t>‹#›</a:t>
            </a:fld>
            <a:endParaRPr lang="en-US" dirty="0">
              <a:solidFill>
                <a:prstClr val="white"/>
              </a:solidFill>
            </a:endParaRPr>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a:ext uri="{91240B29-F687-4F45-9708-019B960494DF}"/>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3" name="Group 12"/>
          <p:cNvGrpSpPr>
            <a:grpSpLocks/>
          </p:cNvGrpSpPr>
          <p:nvPr userDrawn="1"/>
        </p:nvGrpSpPr>
        <p:grpSpPr bwMode="auto">
          <a:xfrm>
            <a:off x="0" y="0"/>
            <a:ext cx="9144000" cy="1044575"/>
            <a:chOff x="-1" y="0"/>
            <a:chExt cx="9144001" cy="1044575"/>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7184"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grpSp>
      <p:sp>
        <p:nvSpPr>
          <p:cNvPr id="23" name="Rectangle 17"/>
          <p:cNvSpPr>
            <a:spLocks noChangeArrowheads="1"/>
          </p:cNvSpPr>
          <p:nvPr userDrawn="1"/>
        </p:nvSpPr>
        <p:spPr bwMode="auto">
          <a:xfrm>
            <a:off x="7667625" y="6586538"/>
            <a:ext cx="1447800" cy="279400"/>
          </a:xfrm>
          <a:prstGeom prst="rect">
            <a:avLst/>
          </a:prstGeom>
          <a:noFill/>
          <a:ln>
            <a:noFill/>
          </a:ln>
          <a:extLst>
            <a:ext uri="{909E8E84-426E-40DD-AFC4-6F175D3DCCD1}"/>
            <a:ext uri="{91240B29-F687-4F45-9708-019B960494DF}"/>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4" name="Rectangle 18"/>
          <p:cNvSpPr>
            <a:spLocks noChangeArrowheads="1"/>
          </p:cNvSpPr>
          <p:nvPr userDrawn="1"/>
        </p:nvSpPr>
        <p:spPr bwMode="auto">
          <a:xfrm>
            <a:off x="53975" y="6605588"/>
            <a:ext cx="2286000" cy="279400"/>
          </a:xfrm>
          <a:prstGeom prst="rect">
            <a:avLst/>
          </a:prstGeom>
          <a:noFill/>
          <a:ln>
            <a:noFill/>
          </a:ln>
          <a:extLst>
            <a:ext uri="{909E8E84-426E-40DD-AFC4-6F175D3DCCD1}"/>
            <a:ext uri="{91240B29-F687-4F45-9708-019B960494DF}"/>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hf hdr="0"/>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F231C-8B70-4828-B017-1445D67038E4}" type="datetimeFigureOut">
              <a:rPr lang="en-US" smtClean="0">
                <a:solidFill>
                  <a:prstClr val="black">
                    <a:tint val="75000"/>
                  </a:prstClr>
                </a:solidFill>
              </a:rPr>
              <a:pPr/>
              <a:t>10/10/2010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B670C-F70B-459C-9617-51F21022D1A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10/11/2010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pic>
        <p:nvPicPr>
          <p:cNvPr id="9" name="Picture 8" descr="futuregrid.png"/>
          <p:cNvPicPr>
            <a:picLocks noChangeAspect="1"/>
          </p:cNvPicPr>
          <p:nvPr userDrawn="1"/>
        </p:nvPicPr>
        <p:blipFill>
          <a:blip r:embed="rId14" cstate="print"/>
          <a:stretch>
            <a:fillRect/>
          </a:stretch>
        </p:blipFill>
        <p:spPr>
          <a:xfrm>
            <a:off x="7464777" y="0"/>
            <a:ext cx="1679223" cy="1143000"/>
          </a:xfrm>
          <a:prstGeom prst="rect">
            <a:avLst/>
          </a:prstGeom>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futuregrid.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9.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hyperlink" Target="http://grids.ucs.indiana.edu/ptliupages/publications/twister__hpdc_mapreduce.pdf" TargetMode="External"/><Relationship Id="rId2" Type="http://schemas.openxmlformats.org/officeDocument/2006/relationships/notesSlide" Target="../notesSlides/notesSlide46.xml"/><Relationship Id="rId1" Type="http://schemas.openxmlformats.org/officeDocument/2006/relationships/slideLayout" Target="../slideLayouts/slideLayout62.xml"/><Relationship Id="rId5" Type="http://schemas.openxmlformats.org/officeDocument/2006/relationships/hyperlink" Target="http://radlab.cs.berkeley.edu/w/upload/9/9c/Spark-retreat-poster-s10.pdf" TargetMode="External"/><Relationship Id="rId4" Type="http://schemas.openxmlformats.org/officeDocument/2006/relationships/hyperlink" Target="http://www.iterativemapreduce.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6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2.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66.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hyperlink" Target="http://ft.ornl.gov/"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6.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3.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6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2575"/>
            <a:ext cx="7315200" cy="1470025"/>
          </a:xfrm>
        </p:spPr>
        <p:txBody>
          <a:bodyPr>
            <a:noAutofit/>
          </a:bodyPr>
          <a:lstStyle/>
          <a:p>
            <a:r>
              <a:rPr lang="en-US" sz="4000" b="1" dirty="0" smtClean="0"/>
              <a:t>FutureGrid and Cyberinfrastructure </a:t>
            </a:r>
            <a:br>
              <a:rPr lang="en-US" sz="4000" b="1" dirty="0" smtClean="0"/>
            </a:br>
            <a:r>
              <a:rPr lang="en-US" sz="4000" b="1" dirty="0" smtClean="0"/>
              <a:t>supporting Data Analysis</a:t>
            </a:r>
            <a:endParaRPr lang="en-US" sz="4000" dirty="0"/>
          </a:p>
        </p:txBody>
      </p:sp>
      <p:sp>
        <p:nvSpPr>
          <p:cNvPr id="3" name="Subtitle 2"/>
          <p:cNvSpPr>
            <a:spLocks noGrp="1"/>
          </p:cNvSpPr>
          <p:nvPr>
            <p:ph type="subTitle" idx="1"/>
          </p:nvPr>
        </p:nvSpPr>
        <p:spPr>
          <a:xfrm>
            <a:off x="914400" y="2057400"/>
            <a:ext cx="7162800" cy="2438400"/>
          </a:xfrm>
        </p:spPr>
        <p:txBody>
          <a:bodyPr>
            <a:noAutofit/>
          </a:bodyPr>
          <a:lstStyle/>
          <a:p>
            <a:r>
              <a:rPr lang="it-IT" sz="2400" b="1" dirty="0" smtClean="0">
                <a:solidFill>
                  <a:schemeClr val="tx1"/>
                </a:solidFill>
              </a:rPr>
              <a:t>October 11 2010</a:t>
            </a:r>
          </a:p>
          <a:p>
            <a:r>
              <a:rPr lang="it-IT" sz="2400" b="1" dirty="0" smtClean="0">
                <a:solidFill>
                  <a:schemeClr val="tx1"/>
                </a:solidFill>
              </a:rPr>
              <a:t>Googleplex </a:t>
            </a:r>
          </a:p>
          <a:p>
            <a:r>
              <a:rPr lang="it-IT" sz="2400" b="1" dirty="0" smtClean="0">
                <a:solidFill>
                  <a:schemeClr val="tx1"/>
                </a:solidFill>
              </a:rPr>
              <a:t>Mountain View CA</a:t>
            </a:r>
          </a:p>
        </p:txBody>
      </p:sp>
      <p:sp>
        <p:nvSpPr>
          <p:cNvPr id="5" name="Subtitle 2"/>
          <p:cNvSpPr txBox="1">
            <a:spLocks/>
          </p:cNvSpPr>
          <p:nvPr/>
        </p:nvSpPr>
        <p:spPr>
          <a:xfrm>
            <a:off x="0" y="3657600"/>
            <a:ext cx="9144000" cy="4343400"/>
          </a:xfrm>
          <a:prstGeom prst="rect">
            <a:avLst/>
          </a:prstGeom>
        </p:spPr>
        <p:txBody>
          <a:bodyPr vert="horz" lIns="91440" tIns="45720" rIns="91440" bIns="45720" rtlCol="0">
            <a:normAutofit/>
          </a:bodyPr>
          <a:lstStyle/>
          <a:p>
            <a:pPr algn="ctr">
              <a:spcBef>
                <a:spcPct val="20000"/>
              </a:spcBef>
              <a:buFont typeface="Arial" pitchFamily="34" charset="0"/>
              <a:buNone/>
              <a:defRPr/>
            </a:pPr>
            <a:r>
              <a:rPr lang="en-US" sz="2400" dirty="0" smtClean="0">
                <a:solidFill>
                  <a:prstClr val="black"/>
                </a:solidFill>
                <a:latin typeface="Script MT Bold" pitchFamily="66" charset="0"/>
                <a:cs typeface="Times New Roman" pitchFamily="18" charset="0"/>
              </a:rPr>
              <a:t>Geoffrey Fox</a:t>
            </a:r>
          </a:p>
          <a:p>
            <a:pPr algn="ctr">
              <a:spcBef>
                <a:spcPct val="20000"/>
              </a:spcBef>
              <a:defRPr/>
            </a:pPr>
            <a:r>
              <a:rPr lang="en-US" sz="2000" dirty="0" smtClean="0">
                <a:solidFill>
                  <a:prstClr val="black"/>
                </a:solidFill>
                <a:hlinkClick r:id="rId3"/>
              </a:rPr>
              <a:t>gcf@indiana.edu</a:t>
            </a:r>
            <a:r>
              <a:rPr lang="en-US" sz="2000" dirty="0" smtClean="0">
                <a:solidFill>
                  <a:prstClr val="black"/>
                </a:solidFill>
              </a:rPr>
              <a:t>            </a:t>
            </a:r>
          </a:p>
          <a:p>
            <a:pPr algn="ctr">
              <a:spcBef>
                <a:spcPct val="20000"/>
              </a:spcBef>
              <a:defRPr/>
            </a:pPr>
            <a:r>
              <a:rPr lang="en-US" sz="2000" dirty="0" smtClean="0">
                <a:solidFill>
                  <a:prstClr val="black"/>
                </a:solidFill>
              </a:rPr>
              <a:t> </a:t>
            </a:r>
            <a:r>
              <a:rPr lang="en-US" sz="2000" dirty="0" smtClean="0">
                <a:solidFill>
                  <a:prstClr val="black"/>
                </a:solidFill>
                <a:hlinkClick r:id="rId4"/>
              </a:rPr>
              <a:t>http://www.infomall.org</a:t>
            </a:r>
            <a:r>
              <a:rPr lang="en-US" sz="2000" dirty="0" smtClean="0">
                <a:solidFill>
                  <a:prstClr val="black"/>
                </a:solidFill>
              </a:rPr>
              <a:t>    </a:t>
            </a:r>
            <a:r>
              <a:rPr lang="en-US" sz="2000" dirty="0" smtClean="0">
                <a:solidFill>
                  <a:prstClr val="black"/>
                </a:solidFill>
                <a:hlinkClick r:id="rId5"/>
              </a:rPr>
              <a:t>http://www.futuregrid.org</a:t>
            </a:r>
            <a:r>
              <a:rPr lang="en-US" sz="2000" dirty="0" smtClean="0">
                <a:solidFill>
                  <a:prstClr val="black"/>
                </a:solidFill>
              </a:rPr>
              <a:t>  </a:t>
            </a:r>
          </a:p>
          <a:p>
            <a:pPr algn="ctr">
              <a:spcBef>
                <a:spcPct val="20000"/>
              </a:spcBef>
              <a:buFont typeface="Arial" pitchFamily="34" charset="0"/>
              <a:buNone/>
              <a:defRPr/>
            </a:pPr>
            <a:endParaRPr lang="en-US" sz="2400" dirty="0" smtClean="0">
              <a:solidFill>
                <a:prstClr val="black"/>
              </a:solidFill>
            </a:endParaRPr>
          </a:p>
          <a:p>
            <a:pPr algn="ctr">
              <a:spcBef>
                <a:spcPct val="20000"/>
              </a:spcBef>
              <a:buFont typeface="Arial" pitchFamily="34" charset="0"/>
              <a:buNone/>
              <a:defRPr/>
            </a:pPr>
            <a:r>
              <a:rPr lang="en-US" sz="1900" dirty="0" smtClean="0">
                <a:solidFill>
                  <a:prstClr val="black"/>
                </a:solidFill>
                <a:latin typeface="Times New Roman" pitchFamily="18" charset="0"/>
                <a:cs typeface="Times New Roman" pitchFamily="18" charset="0"/>
              </a:rPr>
              <a:t>Community Grids Laboratory, Pervasive Technology Institute</a:t>
            </a:r>
          </a:p>
          <a:p>
            <a:pPr algn="ctr">
              <a:spcBef>
                <a:spcPct val="20000"/>
              </a:spcBef>
            </a:pPr>
            <a:r>
              <a:rPr lang="en-US" sz="1900" dirty="0" smtClean="0">
                <a:solidFill>
                  <a:prstClr val="black"/>
                </a:solidFill>
                <a:latin typeface="Times New Roman" pitchFamily="18" charset="0"/>
                <a:cs typeface="Times New Roman" pitchFamily="18" charset="0"/>
              </a:rPr>
              <a:t>Associate Dean for Research and Graduate Studies,  School of Informatics and Computing</a:t>
            </a:r>
          </a:p>
          <a:p>
            <a:pPr algn="ctr">
              <a:spcBef>
                <a:spcPct val="20000"/>
              </a:spcBef>
            </a:pPr>
            <a:r>
              <a:rPr lang="en-US" sz="1900" dirty="0" smtClean="0">
                <a:solidFill>
                  <a:prstClr val="black"/>
                </a:solidFill>
                <a:latin typeface="Times New Roman" pitchFamily="18" charset="0"/>
                <a:cs typeface="Times New Roman" pitchFamily="18" charset="0"/>
              </a:rPr>
              <a:t>Indiana University Bloomington</a:t>
            </a:r>
            <a:endParaRPr lang="en-US" sz="24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b="1" dirty="0" smtClean="0"/>
              <a:t>FutureGrid key Concepts II</a:t>
            </a:r>
            <a:endParaRPr lang="en-US" b="1" dirty="0"/>
          </a:p>
        </p:txBody>
      </p:sp>
      <p:sp>
        <p:nvSpPr>
          <p:cNvPr id="3" name="Content Placeholder 2"/>
          <p:cNvSpPr>
            <a:spLocks noGrp="1"/>
          </p:cNvSpPr>
          <p:nvPr>
            <p:ph idx="1"/>
          </p:nvPr>
        </p:nvSpPr>
        <p:spPr>
          <a:xfrm>
            <a:off x="0" y="1371600"/>
            <a:ext cx="9144000" cy="4724400"/>
          </a:xfrm>
        </p:spPr>
        <p:txBody>
          <a:bodyPr>
            <a:noAutofit/>
          </a:bodyPr>
          <a:lstStyle/>
          <a:p>
            <a:r>
              <a:rPr lang="en-US" sz="2400" dirty="0" smtClean="0"/>
              <a:t>Support </a:t>
            </a:r>
            <a:r>
              <a:rPr lang="en-US" sz="2400" dirty="0" smtClean="0">
                <a:solidFill>
                  <a:srgbClr val="FF0000"/>
                </a:solidFill>
              </a:rPr>
              <a:t>Computer Science </a:t>
            </a:r>
            <a:r>
              <a:rPr lang="en-US" sz="2400" dirty="0" smtClean="0"/>
              <a:t>and </a:t>
            </a:r>
            <a:r>
              <a:rPr lang="en-US" sz="2400" dirty="0" smtClean="0">
                <a:solidFill>
                  <a:srgbClr val="FF0000"/>
                </a:solidFill>
              </a:rPr>
              <a:t>Computational Science</a:t>
            </a:r>
          </a:p>
          <a:p>
            <a:pPr lvl="1"/>
            <a:r>
              <a:rPr lang="en-US" sz="2400" dirty="0" smtClean="0"/>
              <a:t>Industry and Academia</a:t>
            </a:r>
          </a:p>
          <a:p>
            <a:pPr lvl="1"/>
            <a:r>
              <a:rPr lang="en-US" sz="2400" dirty="0" smtClean="0">
                <a:solidFill>
                  <a:srgbClr val="FF0000"/>
                </a:solidFill>
              </a:rPr>
              <a:t>Europe </a:t>
            </a:r>
            <a:r>
              <a:rPr lang="en-US" sz="2400" dirty="0" smtClean="0"/>
              <a:t>and USA</a:t>
            </a:r>
          </a:p>
          <a:p>
            <a:r>
              <a:rPr lang="en-US" sz="2400" dirty="0" smtClean="0"/>
              <a:t>FutureGrid has ~5000 distributed cores with a dedicated network and a Spirent XGEM network fault and delay generator</a:t>
            </a:r>
            <a:endParaRPr lang="en-US" dirty="0" smtClean="0"/>
          </a:p>
          <a:p>
            <a:r>
              <a:rPr lang="en-US" sz="2400" b="1" dirty="0" smtClean="0"/>
              <a:t>Key early user oriented milestones:</a:t>
            </a:r>
          </a:p>
          <a:p>
            <a:pPr lvl="1"/>
            <a:r>
              <a:rPr lang="en-US" sz="2400" b="1" dirty="0" smtClean="0"/>
              <a:t>June 2010 </a:t>
            </a:r>
            <a:r>
              <a:rPr lang="en-US" sz="2400" dirty="0" smtClean="0"/>
              <a:t>Initial users</a:t>
            </a:r>
          </a:p>
          <a:p>
            <a:pPr lvl="1"/>
            <a:r>
              <a:rPr lang="en-US" sz="2400" b="1" dirty="0" smtClean="0"/>
              <a:t>November 2010-September 2011 </a:t>
            </a:r>
            <a:r>
              <a:rPr lang="en-US" sz="2400" dirty="0" smtClean="0"/>
              <a:t>Increasing number of users allocated by FutureGrid</a:t>
            </a:r>
          </a:p>
          <a:p>
            <a:pPr lvl="1"/>
            <a:r>
              <a:rPr lang="en-US" sz="2400" b="1" dirty="0" smtClean="0"/>
              <a:t>October 2011</a:t>
            </a:r>
            <a:r>
              <a:rPr lang="en-US" sz="2400" dirty="0" smtClean="0"/>
              <a:t> FutureGrid allocatable via TeraGrid process </a:t>
            </a:r>
          </a:p>
          <a:p>
            <a:pPr lvl="1"/>
            <a:r>
              <a:rPr lang="en-US" sz="2400" dirty="0" smtClean="0"/>
              <a:t>3 classes using FutureGrid this fall</a:t>
            </a:r>
          </a:p>
          <a:p>
            <a:r>
              <a:rPr lang="en-US" sz="2400" dirty="0" smtClean="0"/>
              <a:t>Apply </a:t>
            </a:r>
            <a:r>
              <a:rPr lang="en-US" sz="2400" b="1" dirty="0" smtClean="0"/>
              <a:t>now</a:t>
            </a:r>
            <a:r>
              <a:rPr lang="en-US" sz="2400" dirty="0" smtClean="0"/>
              <a:t> to use FutureGrid on web  site </a:t>
            </a:r>
            <a:r>
              <a:rPr lang="en-US" sz="2400" dirty="0" smtClean="0">
                <a:hlinkClick r:id="rId3"/>
              </a:rPr>
              <a:t>www.futuregrid.org</a:t>
            </a:r>
            <a:r>
              <a:rPr lang="en-US" sz="2400" dirty="0" smtClean="0"/>
              <a:t>  </a:t>
            </a:r>
          </a:p>
          <a:p>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FutureGrid Partners</a:t>
            </a:r>
            <a:endParaRPr lang="en-US" b="1" dirty="0"/>
          </a:p>
        </p:txBody>
      </p:sp>
      <p:sp>
        <p:nvSpPr>
          <p:cNvPr id="5" name="Content Placeholder 4"/>
          <p:cNvSpPr>
            <a:spLocks noGrp="1"/>
          </p:cNvSpPr>
          <p:nvPr>
            <p:ph idx="1"/>
          </p:nvPr>
        </p:nvSpPr>
        <p:spPr>
          <a:xfrm>
            <a:off x="1" y="905069"/>
            <a:ext cx="9144000" cy="5952931"/>
          </a:xfrm>
        </p:spPr>
        <p:txBody>
          <a:bodyPr>
            <a:noAutofit/>
          </a:bodyPr>
          <a:lstStyle/>
          <a:p>
            <a:r>
              <a:rPr lang="en-US" sz="2200" dirty="0" smtClean="0">
                <a:solidFill>
                  <a:srgbClr val="00B0F0"/>
                </a:solidFill>
              </a:rPr>
              <a:t> </a:t>
            </a:r>
            <a:r>
              <a:rPr lang="en-US" sz="2200" dirty="0" smtClean="0">
                <a:solidFill>
                  <a:srgbClr val="FF0000"/>
                </a:solidFill>
              </a:rPr>
              <a:t>Indiana University </a:t>
            </a:r>
            <a:r>
              <a:rPr lang="en-US" sz="2200" dirty="0" smtClean="0"/>
              <a:t>(Architecture, core software, Support)</a:t>
            </a:r>
          </a:p>
          <a:p>
            <a:pPr lvl="1"/>
            <a:r>
              <a:rPr lang="en-US" sz="2200" dirty="0" smtClean="0"/>
              <a:t>Collaboration between research and infrastructure groups</a:t>
            </a:r>
          </a:p>
          <a:p>
            <a:r>
              <a:rPr lang="en-US" sz="2200" dirty="0" smtClean="0">
                <a:solidFill>
                  <a:srgbClr val="FF0000"/>
                </a:solidFill>
              </a:rPr>
              <a:t>Purdue University </a:t>
            </a:r>
            <a:r>
              <a:rPr lang="en-US" sz="2200" dirty="0" smtClean="0"/>
              <a:t>(HTC Hardware)</a:t>
            </a:r>
          </a:p>
          <a:p>
            <a:r>
              <a:rPr lang="en-US" sz="2200" dirty="0" smtClean="0">
                <a:solidFill>
                  <a:srgbClr val="FF0000"/>
                </a:solidFill>
              </a:rPr>
              <a:t>San Diego Supercomputer Center </a:t>
            </a:r>
            <a:r>
              <a:rPr lang="en-US" sz="2200" dirty="0" smtClean="0"/>
              <a:t>at University of California San Diego (INCA, Monitoring)</a:t>
            </a:r>
          </a:p>
          <a:p>
            <a:r>
              <a:rPr lang="en-US" sz="2200" dirty="0" smtClean="0">
                <a:solidFill>
                  <a:srgbClr val="FF0000"/>
                </a:solidFill>
              </a:rPr>
              <a:t>University of Chicago</a:t>
            </a:r>
            <a:r>
              <a:rPr lang="en-US" sz="2200" dirty="0" smtClean="0"/>
              <a:t>/Argonne National Labs (Nimbus)</a:t>
            </a:r>
          </a:p>
          <a:p>
            <a:r>
              <a:rPr lang="en-US" sz="2200" dirty="0" smtClean="0">
                <a:solidFill>
                  <a:srgbClr val="FF0000"/>
                </a:solidFill>
              </a:rPr>
              <a:t>University of Florida </a:t>
            </a:r>
            <a:r>
              <a:rPr lang="en-US" sz="2200" dirty="0" smtClean="0"/>
              <a:t>(</a:t>
            </a:r>
            <a:r>
              <a:rPr lang="en-US" sz="2200" dirty="0" err="1" smtClean="0"/>
              <a:t>ViNE</a:t>
            </a:r>
            <a:r>
              <a:rPr lang="en-US" sz="2200" dirty="0" smtClean="0"/>
              <a:t>, Education and Outreach)</a:t>
            </a:r>
          </a:p>
          <a:p>
            <a:r>
              <a:rPr lang="en-US" sz="2200" dirty="0" smtClean="0"/>
              <a:t>University of Southern California Information Sciences (Pegasus to manage experiments) </a:t>
            </a:r>
          </a:p>
          <a:p>
            <a:r>
              <a:rPr lang="en-US" sz="2200" dirty="0" smtClean="0"/>
              <a:t>University of Tennessee Knoxville (Benchmarking)</a:t>
            </a:r>
          </a:p>
          <a:p>
            <a:r>
              <a:rPr lang="en-US" sz="2200" dirty="0" smtClean="0">
                <a:solidFill>
                  <a:srgbClr val="FF0000"/>
                </a:solidFill>
              </a:rPr>
              <a:t>University of Texas at Austin</a:t>
            </a:r>
            <a:r>
              <a:rPr lang="en-US" sz="2200" dirty="0" smtClean="0"/>
              <a:t>/Texas Advanced Computing Center (Portal)</a:t>
            </a:r>
          </a:p>
          <a:p>
            <a:r>
              <a:rPr lang="en-US" sz="2200" dirty="0" smtClean="0"/>
              <a:t>University of Virginia (OGF, Advisory Board and allocation)</a:t>
            </a:r>
          </a:p>
          <a:p>
            <a:r>
              <a:rPr lang="en-US" sz="2200" dirty="0" smtClean="0"/>
              <a:t>Center for Information Services and GWT-TUD from </a:t>
            </a:r>
            <a:r>
              <a:rPr lang="en-US" sz="2200" dirty="0" err="1" smtClean="0"/>
              <a:t>Technische</a:t>
            </a:r>
            <a:r>
              <a:rPr lang="en-US" sz="2200" dirty="0" smtClean="0"/>
              <a:t> </a:t>
            </a:r>
            <a:r>
              <a:rPr lang="en-US" sz="2200" dirty="0" err="1" smtClean="0"/>
              <a:t>Universtität</a:t>
            </a:r>
            <a:r>
              <a:rPr lang="en-US" sz="2200" dirty="0" smtClean="0"/>
              <a:t> Dresden. (VAMPIR</a:t>
            </a:r>
            <a:r>
              <a:rPr lang="en-US" sz="2200" dirty="0" smtClean="0"/>
              <a:t>)</a:t>
            </a:r>
            <a:endParaRPr lang="en-US" sz="2200" b="1" dirty="0" smtClean="0">
              <a:solidFill>
                <a:schemeClr val="accent1">
                  <a:lumMod val="60000"/>
                  <a:lumOff val="40000"/>
                </a:schemeClr>
              </a:solidFill>
            </a:endParaRPr>
          </a:p>
          <a:p>
            <a:r>
              <a:rPr lang="en-US" sz="2200" dirty="0" smtClean="0">
                <a:solidFill>
                  <a:srgbClr val="FF0000"/>
                </a:solidFill>
              </a:rPr>
              <a:t>Red institutions </a:t>
            </a:r>
            <a:r>
              <a:rPr lang="en-US" sz="2200" dirty="0" smtClean="0"/>
              <a:t>have FutureGrid hardware</a:t>
            </a:r>
            <a:endParaRPr lang="en-US" sz="2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129778"/>
            <a:ext cx="6158379" cy="944847"/>
          </a:xfrm>
        </p:spPr>
        <p:txBody>
          <a:bodyPr/>
          <a:lstStyle/>
          <a:p>
            <a:r>
              <a:rPr lang="en-US" b="1" dirty="0" smtClean="0"/>
              <a:t>FutureGrid: a Grid/Cloud/HPC Testbed</a:t>
            </a:r>
            <a:endParaRPr lang="en-US" b="1" dirty="0"/>
          </a:p>
        </p:txBody>
      </p:sp>
      <p:sp>
        <p:nvSpPr>
          <p:cNvPr id="4" name="Content Placeholder 3"/>
          <p:cNvSpPr>
            <a:spLocks noGrp="1"/>
          </p:cNvSpPr>
          <p:nvPr>
            <p:ph idx="1"/>
          </p:nvPr>
        </p:nvSpPr>
        <p:spPr>
          <a:xfrm>
            <a:off x="1066800" y="1198872"/>
            <a:ext cx="8077200" cy="934727"/>
          </a:xfrm>
        </p:spPr>
        <p:txBody>
          <a:bodyPr>
            <a:normAutofit fontScale="70000" lnSpcReduction="20000"/>
          </a:bodyPr>
          <a:lstStyle/>
          <a:p>
            <a:r>
              <a:rPr lang="en-US" sz="2400" b="1" dirty="0" smtClean="0"/>
              <a:t>Operational: IU</a:t>
            </a:r>
            <a:r>
              <a:rPr lang="en-US" sz="2400" dirty="0" smtClean="0"/>
              <a:t> Cray operational;    </a:t>
            </a:r>
            <a:r>
              <a:rPr lang="en-US" sz="2400" b="1" dirty="0" smtClean="0"/>
              <a:t>IU</a:t>
            </a:r>
            <a:r>
              <a:rPr lang="en-US" sz="2400" dirty="0" smtClean="0"/>
              <a:t> , </a:t>
            </a:r>
            <a:r>
              <a:rPr lang="en-US" sz="2400" b="1" dirty="0" smtClean="0"/>
              <a:t>UCSD</a:t>
            </a:r>
            <a:r>
              <a:rPr lang="en-US" sz="2400" dirty="0" smtClean="0"/>
              <a:t>, </a:t>
            </a:r>
            <a:r>
              <a:rPr lang="en-US" sz="2400" b="1" dirty="0" smtClean="0"/>
              <a:t>UF</a:t>
            </a:r>
            <a:r>
              <a:rPr lang="en-US" sz="2400" dirty="0" smtClean="0"/>
              <a:t> &amp; </a:t>
            </a:r>
            <a:r>
              <a:rPr lang="en-US" sz="2400" b="1" dirty="0" smtClean="0"/>
              <a:t>UC</a:t>
            </a:r>
            <a:r>
              <a:rPr lang="en-US" sz="2400" dirty="0" smtClean="0"/>
              <a:t> IBM iDataPlex operational</a:t>
            </a:r>
          </a:p>
          <a:p>
            <a:r>
              <a:rPr lang="en-US" sz="2400" b="1" dirty="0" smtClean="0"/>
              <a:t>Network</a:t>
            </a:r>
            <a:r>
              <a:rPr lang="en-US" sz="2400" dirty="0" smtClean="0"/>
              <a:t>, </a:t>
            </a:r>
            <a:r>
              <a:rPr lang="en-US" sz="2400" b="1" dirty="0" smtClean="0"/>
              <a:t>NID</a:t>
            </a:r>
            <a:r>
              <a:rPr lang="en-US" sz="2400" dirty="0" smtClean="0"/>
              <a:t> operational</a:t>
            </a:r>
          </a:p>
          <a:p>
            <a:r>
              <a:rPr lang="en-US" sz="2400" b="1" dirty="0" smtClean="0"/>
              <a:t>TACC</a:t>
            </a:r>
            <a:r>
              <a:rPr lang="en-US" sz="2400" dirty="0" smtClean="0"/>
              <a:t> Dell finished acceptance tests </a:t>
            </a:r>
          </a:p>
          <a:p>
            <a:endParaRPr lang="en-US" sz="2400" dirty="0"/>
          </a:p>
        </p:txBody>
      </p:sp>
      <p:pic>
        <p:nvPicPr>
          <p:cNvPr id="6" name="Picture 5" descr="gtb network v15.png"/>
          <p:cNvPicPr>
            <a:picLocks noChangeAspect="1"/>
          </p:cNvPicPr>
          <p:nvPr/>
        </p:nvPicPr>
        <p:blipFill>
          <a:blip r:embed="rId3" cstate="print"/>
          <a:stretch>
            <a:fillRect/>
          </a:stretch>
        </p:blipFill>
        <p:spPr>
          <a:xfrm>
            <a:off x="0" y="2293826"/>
            <a:ext cx="9100728" cy="4564174"/>
          </a:xfrm>
          <a:prstGeom prst="rect">
            <a:avLst/>
          </a:prstGeom>
        </p:spPr>
      </p:pic>
      <p:sp>
        <p:nvSpPr>
          <p:cNvPr id="5" name="TextBox 4"/>
          <p:cNvSpPr txBox="1"/>
          <p:nvPr/>
        </p:nvSpPr>
        <p:spPr>
          <a:xfrm>
            <a:off x="7239000" y="5943600"/>
            <a:ext cx="1811500" cy="553998"/>
          </a:xfrm>
          <a:prstGeom prst="rect">
            <a:avLst/>
          </a:prstGeom>
          <a:noFill/>
        </p:spPr>
        <p:txBody>
          <a:bodyPr wrap="square" rtlCol="0">
            <a:spAutoFit/>
          </a:bodyPr>
          <a:lstStyle/>
          <a:p>
            <a:pPr defTabSz="457200"/>
            <a:r>
              <a:rPr lang="en-US" sz="1600" b="1" dirty="0" smtClean="0">
                <a:solidFill>
                  <a:prstClr val="black"/>
                </a:solidFill>
              </a:rPr>
              <a:t>NID</a:t>
            </a:r>
            <a:r>
              <a:rPr lang="en-US" sz="1400" dirty="0" smtClean="0">
                <a:solidFill>
                  <a:prstClr val="black"/>
                </a:solidFill>
              </a:rPr>
              <a:t>: Network Impairment Device</a:t>
            </a:r>
            <a:endParaRPr lang="en-US" sz="1400" dirty="0">
              <a:solidFill>
                <a:prstClr val="black"/>
              </a:solidFill>
            </a:endParaRPr>
          </a:p>
        </p:txBody>
      </p:sp>
      <p:grpSp>
        <p:nvGrpSpPr>
          <p:cNvPr id="3" name="Group 11"/>
          <p:cNvGrpSpPr/>
          <p:nvPr/>
        </p:nvGrpSpPr>
        <p:grpSpPr>
          <a:xfrm>
            <a:off x="152400" y="6172200"/>
            <a:ext cx="2820573" cy="646331"/>
            <a:chOff x="152400" y="6172200"/>
            <a:chExt cx="2820573" cy="646331"/>
          </a:xfrm>
        </p:grpSpPr>
        <p:sp>
          <p:nvSpPr>
            <p:cNvPr id="7" name="TextBox 6"/>
            <p:cNvSpPr txBox="1"/>
            <p:nvPr/>
          </p:nvSpPr>
          <p:spPr>
            <a:xfrm>
              <a:off x="838200" y="6172200"/>
              <a:ext cx="835485" cy="646331"/>
            </a:xfrm>
            <a:prstGeom prst="rect">
              <a:avLst/>
            </a:prstGeom>
            <a:noFill/>
          </p:spPr>
          <p:txBody>
            <a:bodyPr wrap="none" rtlCol="0">
              <a:spAutoFit/>
            </a:bodyPr>
            <a:lstStyle/>
            <a:p>
              <a:pPr defTabSz="457200"/>
              <a:r>
                <a:rPr lang="en-US" dirty="0" smtClean="0">
                  <a:solidFill>
                    <a:prstClr val="black"/>
                  </a:solidFill>
                </a:rPr>
                <a:t>Private</a:t>
              </a:r>
              <a:br>
                <a:rPr lang="en-US" dirty="0" smtClean="0">
                  <a:solidFill>
                    <a:prstClr val="black"/>
                  </a:solidFill>
                </a:rPr>
              </a:br>
              <a:r>
                <a:rPr lang="en-US" dirty="0" smtClean="0">
                  <a:solidFill>
                    <a:prstClr val="black"/>
                  </a:solidFill>
                </a:rPr>
                <a:t>Public</a:t>
              </a:r>
              <a:endParaRPr lang="en-US" dirty="0">
                <a:solidFill>
                  <a:prstClr val="black"/>
                </a:solidFill>
              </a:endParaRPr>
            </a:p>
          </p:txBody>
        </p:sp>
        <p:cxnSp>
          <p:nvCxnSpPr>
            <p:cNvPr id="9" name="Straight Connector 8"/>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6400" y="6324600"/>
              <a:ext cx="1296573" cy="369332"/>
            </a:xfrm>
            <a:prstGeom prst="rect">
              <a:avLst/>
            </a:prstGeom>
            <a:noFill/>
          </p:spPr>
          <p:txBody>
            <a:bodyPr wrap="none" rtlCol="0">
              <a:spAutoFit/>
            </a:bodyPr>
            <a:lstStyle/>
            <a:p>
              <a:pPr defTabSz="457200"/>
              <a:r>
                <a:rPr lang="en-US" dirty="0" smtClean="0">
                  <a:solidFill>
                    <a:prstClr val="black"/>
                  </a:solidFill>
                </a:rPr>
                <a:t>FG Network</a:t>
              </a:r>
              <a:endParaRPr lang="en-US" dirty="0">
                <a:solidFill>
                  <a:prstClr val="black"/>
                </a:solidFill>
              </a:endParaRPr>
            </a:p>
          </p:txBody>
        </p:sp>
      </p:grpSp>
      <p:pic>
        <p:nvPicPr>
          <p:cNvPr id="12" name="Picture 11" descr="Screen shot 2010-09-14 at 3.25.16 PM.png"/>
          <p:cNvPicPr>
            <a:picLocks noChangeAspect="1"/>
          </p:cNvPicPr>
          <p:nvPr/>
        </p:nvPicPr>
        <p:blipFill>
          <a:blip r:embed="rId4" cstate="print"/>
          <a:srcRect t="34231" r="27131"/>
          <a:stretch>
            <a:fillRect/>
          </a:stretch>
        </p:blipFill>
        <p:spPr>
          <a:xfrm>
            <a:off x="54558" y="630815"/>
            <a:ext cx="9089442" cy="6227185"/>
          </a:xfrm>
          <a:prstGeom prst="rect">
            <a:avLst/>
          </a:prstGeom>
        </p:spPr>
      </p:pic>
      <p:grpSp>
        <p:nvGrpSpPr>
          <p:cNvPr id="15" name="Group 14"/>
          <p:cNvGrpSpPr/>
          <p:nvPr/>
        </p:nvGrpSpPr>
        <p:grpSpPr>
          <a:xfrm>
            <a:off x="762000" y="650060"/>
            <a:ext cx="7696200" cy="6207940"/>
            <a:chOff x="762000" y="650060"/>
            <a:chExt cx="7696200" cy="6207940"/>
          </a:xfrm>
        </p:grpSpPr>
        <p:pic>
          <p:nvPicPr>
            <p:cNvPr id="13" name="Content Placeholder 3" descr="Screen shot 2010-09-14 at 3.42.47 PM.png"/>
            <p:cNvPicPr>
              <a:picLocks noChangeAspect="1"/>
            </p:cNvPicPr>
            <p:nvPr/>
          </p:nvPicPr>
          <p:blipFill>
            <a:blip r:embed="rId5" cstate="print"/>
            <a:srcRect l="30119" t="16914" r="27417" b="45852"/>
            <a:stretch>
              <a:fillRect/>
            </a:stretch>
          </p:blipFill>
          <p:spPr>
            <a:xfrm>
              <a:off x="762000" y="650060"/>
              <a:ext cx="7696200" cy="6207940"/>
            </a:xfrm>
            <a:prstGeom prst="rect">
              <a:avLst/>
            </a:prstGeom>
          </p:spPr>
        </p:pic>
        <p:sp>
          <p:nvSpPr>
            <p:cNvPr id="14" name="TextBox 13"/>
            <p:cNvSpPr txBox="1"/>
            <p:nvPr/>
          </p:nvSpPr>
          <p:spPr>
            <a:xfrm>
              <a:off x="3352800" y="1295400"/>
              <a:ext cx="4152355" cy="400110"/>
            </a:xfrm>
            <a:prstGeom prst="rect">
              <a:avLst/>
            </a:prstGeom>
            <a:noFill/>
          </p:spPr>
          <p:txBody>
            <a:bodyPr wrap="none" rtlCol="0">
              <a:spAutoFit/>
            </a:bodyPr>
            <a:lstStyle/>
            <a:p>
              <a:r>
                <a:rPr lang="en-US" sz="2000" b="1" dirty="0" smtClean="0"/>
                <a:t>INCA Node Operating Mode Statistics</a:t>
              </a:r>
              <a:endParaRPr lang="en-US" sz="2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308" y="186490"/>
            <a:ext cx="5495399" cy="953287"/>
          </a:xfrm>
        </p:spPr>
        <p:txBody>
          <a:bodyPr>
            <a:normAutofit fontScale="90000"/>
          </a:bodyPr>
          <a:lstStyle/>
          <a:p>
            <a:r>
              <a:rPr lang="en-US" b="1" dirty="0" smtClean="0"/>
              <a:t>Network &amp; Internal Interconnects</a:t>
            </a:r>
            <a:endParaRPr lang="en-US" b="1" dirty="0"/>
          </a:p>
        </p:txBody>
      </p:sp>
      <p:sp>
        <p:nvSpPr>
          <p:cNvPr id="3" name="Content Placeholder 2"/>
          <p:cNvSpPr>
            <a:spLocks noGrp="1"/>
          </p:cNvSpPr>
          <p:nvPr>
            <p:ph idx="1"/>
          </p:nvPr>
        </p:nvSpPr>
        <p:spPr>
          <a:xfrm>
            <a:off x="457200" y="1371601"/>
            <a:ext cx="8229600" cy="1904999"/>
          </a:xfrm>
        </p:spPr>
        <p:txBody>
          <a:bodyPr>
            <a:normAutofit fontScale="70000" lnSpcReduction="20000"/>
          </a:bodyPr>
          <a:lstStyle/>
          <a:p>
            <a:pPr>
              <a:buFont typeface="Arial"/>
              <a:buChar char="•"/>
            </a:pPr>
            <a:r>
              <a:rPr lang="en-US" dirty="0" smtClean="0">
                <a:solidFill>
                  <a:prstClr val="black"/>
                </a:solidFill>
              </a:rPr>
              <a:t>FutureGrid has </a:t>
            </a:r>
            <a:r>
              <a:rPr lang="en-US" dirty="0" smtClean="0">
                <a:solidFill>
                  <a:srgbClr val="FF0000"/>
                </a:solidFill>
              </a:rPr>
              <a:t>dedicated network </a:t>
            </a:r>
            <a:r>
              <a:rPr lang="en-US" dirty="0" smtClean="0">
                <a:solidFill>
                  <a:prstClr val="black"/>
                </a:solidFill>
              </a:rPr>
              <a:t>(except to TACC) and a </a:t>
            </a:r>
            <a:r>
              <a:rPr lang="en-US" dirty="0" smtClean="0">
                <a:solidFill>
                  <a:srgbClr val="FF0000"/>
                </a:solidFill>
              </a:rPr>
              <a:t>network fault and delay generator</a:t>
            </a:r>
          </a:p>
          <a:p>
            <a:pPr>
              <a:buFont typeface="Arial"/>
              <a:buChar char="•"/>
            </a:pPr>
            <a:r>
              <a:rPr lang="en-US" dirty="0" smtClean="0">
                <a:solidFill>
                  <a:prstClr val="black"/>
                </a:solidFill>
              </a:rPr>
              <a:t>Can isolate experiments on request; IU runs Network for NLR/Internet2</a:t>
            </a:r>
          </a:p>
          <a:p>
            <a:pPr>
              <a:buFont typeface="Arial"/>
              <a:buChar char="•"/>
            </a:pPr>
            <a:r>
              <a:rPr lang="en-US" dirty="0" smtClean="0">
                <a:solidFill>
                  <a:prstClr val="black"/>
                </a:solidFill>
              </a:rPr>
              <a:t>(Many) </a:t>
            </a:r>
            <a:r>
              <a:rPr lang="en-US" dirty="0" smtClean="0">
                <a:solidFill>
                  <a:srgbClr val="FF0000"/>
                </a:solidFill>
              </a:rPr>
              <a:t>additional partner machines </a:t>
            </a:r>
            <a:r>
              <a:rPr lang="en-US" dirty="0" smtClean="0">
                <a:solidFill>
                  <a:prstClr val="black"/>
                </a:solidFill>
              </a:rPr>
              <a:t>will run FutureGrid software and be supported (but allocated in specialized ways)</a:t>
            </a:r>
          </a:p>
          <a:p>
            <a:pPr>
              <a:buNone/>
            </a:pPr>
            <a:endParaRPr lang="en-US" dirty="0"/>
          </a:p>
        </p:txBody>
      </p:sp>
      <p:graphicFrame>
        <p:nvGraphicFramePr>
          <p:cNvPr id="4" name="Table 3"/>
          <p:cNvGraphicFramePr>
            <a:graphicFrameLocks noGrp="1"/>
          </p:cNvGraphicFramePr>
          <p:nvPr/>
        </p:nvGraphicFramePr>
        <p:xfrm>
          <a:off x="0" y="3454400"/>
          <a:ext cx="9143999" cy="3403600"/>
        </p:xfrm>
        <a:graphic>
          <a:graphicData uri="http://schemas.openxmlformats.org/drawingml/2006/table">
            <a:tbl>
              <a:tblPr firstRow="1" bandRow="1">
                <a:tableStyleId>{5C22544A-7EE6-4342-B048-85BDC9FD1C3A}</a:tableStyleId>
              </a:tblPr>
              <a:tblGrid>
                <a:gridCol w="1485900"/>
                <a:gridCol w="876300"/>
                <a:gridCol w="6781799"/>
              </a:tblGrid>
              <a:tr h="370840">
                <a:tc>
                  <a:txBody>
                    <a:bodyPr/>
                    <a:lstStyle/>
                    <a:p>
                      <a:r>
                        <a:rPr lang="en-US" dirty="0" smtClean="0"/>
                        <a:t>Machine</a:t>
                      </a:r>
                      <a:endParaRPr lang="en-US" dirty="0"/>
                    </a:p>
                  </a:txBody>
                  <a:tcPr/>
                </a:tc>
                <a:tc>
                  <a:txBody>
                    <a:bodyPr/>
                    <a:lstStyle/>
                    <a:p>
                      <a:r>
                        <a:rPr lang="en-US" dirty="0" smtClean="0"/>
                        <a:t>Name</a:t>
                      </a:r>
                      <a:endParaRPr lang="en-US" dirty="0"/>
                    </a:p>
                  </a:txBody>
                  <a:tcPr/>
                </a:tc>
                <a:tc>
                  <a:txBody>
                    <a:bodyPr/>
                    <a:lstStyle/>
                    <a:p>
                      <a:r>
                        <a:rPr lang="en-US" dirty="0" smtClean="0"/>
                        <a:t>Internal</a:t>
                      </a:r>
                      <a:r>
                        <a:rPr lang="en-US" baseline="0" dirty="0" smtClean="0"/>
                        <a:t>  Network</a:t>
                      </a:r>
                      <a:endParaRPr lang="en-US" dirty="0"/>
                    </a:p>
                  </a:txBody>
                  <a:tcPr/>
                </a:tc>
              </a:tr>
              <a:tr h="370840">
                <a:tc>
                  <a:txBody>
                    <a:bodyPr/>
                    <a:lstStyle/>
                    <a:p>
                      <a:r>
                        <a:rPr lang="en-US" dirty="0" smtClean="0"/>
                        <a:t>IU Cray </a:t>
                      </a:r>
                      <a:endParaRPr lang="en-US" dirty="0"/>
                    </a:p>
                  </a:txBody>
                  <a:tcPr/>
                </a:tc>
                <a:tc>
                  <a:txBody>
                    <a:bodyPr/>
                    <a:lstStyle/>
                    <a:p>
                      <a:r>
                        <a:rPr lang="en-US" dirty="0" err="1" smtClean="0"/>
                        <a:t>xray</a:t>
                      </a:r>
                      <a:endParaRPr lang="en-US" dirty="0"/>
                    </a:p>
                  </a:txBody>
                  <a:tcPr/>
                </a:tc>
                <a:tc>
                  <a:txBody>
                    <a:bodyPr/>
                    <a:lstStyle/>
                    <a:p>
                      <a:r>
                        <a:rPr lang="en-US" dirty="0" smtClean="0"/>
                        <a:t>Cray 2D Torus </a:t>
                      </a:r>
                      <a:r>
                        <a:rPr lang="en-US" dirty="0" err="1" smtClean="0"/>
                        <a:t>SeaStar</a:t>
                      </a:r>
                      <a:endParaRPr lang="en-US" dirty="0"/>
                    </a:p>
                  </a:txBody>
                  <a:tcPr/>
                </a:tc>
              </a:tr>
              <a:tr h="370840">
                <a:tc>
                  <a:txBody>
                    <a:bodyPr/>
                    <a:lstStyle/>
                    <a:p>
                      <a:r>
                        <a:rPr lang="en-US" dirty="0" smtClean="0"/>
                        <a:t>IU iDataPlex</a:t>
                      </a:r>
                      <a:endParaRPr lang="en-US" dirty="0"/>
                    </a:p>
                  </a:txBody>
                  <a:tcPr/>
                </a:tc>
                <a:tc>
                  <a:txBody>
                    <a:bodyPr/>
                    <a:lstStyle/>
                    <a:p>
                      <a:r>
                        <a:rPr lang="en-US" dirty="0" err="1" smtClean="0"/>
                        <a:t>india</a:t>
                      </a:r>
                      <a:endParaRPr lang="en-US" dirty="0"/>
                    </a:p>
                  </a:txBody>
                  <a:tcPr/>
                </a:tc>
                <a:tc>
                  <a:txBody>
                    <a:bodyPr/>
                    <a:lstStyle/>
                    <a:p>
                      <a:r>
                        <a:rPr lang="en-US" dirty="0" smtClean="0"/>
                        <a:t>DDR IB, </a:t>
                      </a:r>
                      <a:r>
                        <a:rPr lang="en-US" dirty="0" err="1" smtClean="0"/>
                        <a:t>QLogic</a:t>
                      </a:r>
                      <a:r>
                        <a:rPr lang="en-US" dirty="0" smtClean="0"/>
                        <a:t> switch with </a:t>
                      </a:r>
                      <a:r>
                        <a:rPr lang="en-US" dirty="0" err="1" smtClean="0"/>
                        <a:t>Mellanox</a:t>
                      </a:r>
                      <a:r>
                        <a:rPr lang="en-US" dirty="0" smtClean="0"/>
                        <a:t> </a:t>
                      </a:r>
                      <a:r>
                        <a:rPr lang="en-US" dirty="0" err="1" smtClean="0"/>
                        <a:t>ConnectX</a:t>
                      </a:r>
                      <a:r>
                        <a:rPr lang="en-US" dirty="0" smtClean="0"/>
                        <a:t> adapters Blade Network Technologies &amp; Force10 Ethernet switches</a:t>
                      </a:r>
                      <a:endParaRPr lang="en-US" dirty="0"/>
                    </a:p>
                  </a:txBody>
                  <a:tcPr/>
                </a:tc>
              </a:tr>
              <a:tr h="370840">
                <a:tc>
                  <a:txBody>
                    <a:bodyPr/>
                    <a:lstStyle/>
                    <a:p>
                      <a:r>
                        <a:rPr lang="en-US" dirty="0" smtClean="0"/>
                        <a:t>SDSC iDataPlex</a:t>
                      </a:r>
                      <a:endParaRPr lang="en-US" dirty="0"/>
                    </a:p>
                  </a:txBody>
                  <a:tcPr/>
                </a:tc>
                <a:tc>
                  <a:txBody>
                    <a:bodyPr/>
                    <a:lstStyle/>
                    <a:p>
                      <a:r>
                        <a:rPr lang="en-US" dirty="0" smtClean="0"/>
                        <a:t>sierra</a:t>
                      </a:r>
                      <a:endParaRPr lang="en-US" dirty="0"/>
                    </a:p>
                  </a:txBody>
                  <a:tcPr/>
                </a:tc>
                <a:tc>
                  <a:txBody>
                    <a:bodyPr/>
                    <a:lstStyle/>
                    <a:p>
                      <a:r>
                        <a:rPr lang="en-US" dirty="0" smtClean="0"/>
                        <a:t>DDR IB, Cisco switch with </a:t>
                      </a:r>
                      <a:r>
                        <a:rPr lang="en-US" dirty="0" err="1" smtClean="0"/>
                        <a:t>Mellanox</a:t>
                      </a:r>
                      <a:r>
                        <a:rPr lang="en-US" dirty="0" smtClean="0"/>
                        <a:t> </a:t>
                      </a:r>
                      <a:r>
                        <a:rPr lang="en-US" dirty="0" err="1" smtClean="0"/>
                        <a:t>ConnectX</a:t>
                      </a:r>
                      <a:r>
                        <a:rPr lang="en-US" dirty="0" smtClean="0"/>
                        <a:t> adapters Juniper Ethernet switches</a:t>
                      </a:r>
                      <a:endParaRPr lang="en-US" dirty="0"/>
                    </a:p>
                  </a:txBody>
                  <a:tcPr/>
                </a:tc>
              </a:tr>
              <a:tr h="370840">
                <a:tc>
                  <a:txBody>
                    <a:bodyPr/>
                    <a:lstStyle/>
                    <a:p>
                      <a:r>
                        <a:rPr lang="en-US" dirty="0" smtClean="0"/>
                        <a:t>UC iDataPlex</a:t>
                      </a:r>
                      <a:endParaRPr lang="en-US" dirty="0"/>
                    </a:p>
                  </a:txBody>
                  <a:tcPr/>
                </a:tc>
                <a:tc>
                  <a:txBody>
                    <a:bodyPr/>
                    <a:lstStyle/>
                    <a:p>
                      <a:r>
                        <a:rPr lang="en-US" dirty="0" smtClean="0"/>
                        <a:t>hotel</a:t>
                      </a:r>
                      <a:endParaRPr lang="en-US" dirty="0"/>
                    </a:p>
                  </a:txBody>
                  <a:tcPr/>
                </a:tc>
                <a:tc>
                  <a:txBody>
                    <a:bodyPr/>
                    <a:lstStyle/>
                    <a:p>
                      <a:r>
                        <a:rPr lang="en-US" dirty="0" smtClean="0"/>
                        <a:t>DDR IB, </a:t>
                      </a:r>
                      <a:r>
                        <a:rPr lang="en-US" dirty="0" err="1" smtClean="0"/>
                        <a:t>QLogic</a:t>
                      </a:r>
                      <a:r>
                        <a:rPr lang="en-US" dirty="0" smtClean="0"/>
                        <a:t> switch with </a:t>
                      </a:r>
                      <a:r>
                        <a:rPr lang="en-US" dirty="0" err="1" smtClean="0"/>
                        <a:t>Mellanox</a:t>
                      </a:r>
                      <a:r>
                        <a:rPr lang="en-US" dirty="0" smtClean="0"/>
                        <a:t> </a:t>
                      </a:r>
                      <a:r>
                        <a:rPr lang="en-US" dirty="0" err="1" smtClean="0"/>
                        <a:t>ConnectX</a:t>
                      </a:r>
                      <a:r>
                        <a:rPr lang="en-US" dirty="0" smtClean="0"/>
                        <a:t> adapters Blade Network Technologies &amp; Juniper switches</a:t>
                      </a:r>
                      <a:endParaRPr lang="en-US" dirty="0"/>
                    </a:p>
                  </a:txBody>
                  <a:tcPr/>
                </a:tc>
              </a:tr>
              <a:tr h="370840">
                <a:tc>
                  <a:txBody>
                    <a:bodyPr/>
                    <a:lstStyle/>
                    <a:p>
                      <a:r>
                        <a:rPr lang="en-US" dirty="0" smtClean="0"/>
                        <a:t>UF iDataPlex</a:t>
                      </a:r>
                      <a:endParaRPr lang="en-US" dirty="0"/>
                    </a:p>
                  </a:txBody>
                  <a:tcPr/>
                </a:tc>
                <a:tc>
                  <a:txBody>
                    <a:bodyPr/>
                    <a:lstStyle/>
                    <a:p>
                      <a:r>
                        <a:rPr lang="en-US" dirty="0" smtClean="0"/>
                        <a:t>foxtrot</a:t>
                      </a:r>
                      <a:endParaRPr lang="en-US" dirty="0"/>
                    </a:p>
                  </a:txBody>
                  <a:tcPr/>
                </a:tc>
                <a:tc>
                  <a:txBody>
                    <a:bodyPr/>
                    <a:lstStyle/>
                    <a:p>
                      <a:r>
                        <a:rPr lang="en-US" dirty="0" smtClean="0"/>
                        <a:t>Gigabit</a:t>
                      </a:r>
                      <a:r>
                        <a:rPr lang="en-US" baseline="0" dirty="0" smtClean="0"/>
                        <a:t> </a:t>
                      </a:r>
                      <a:r>
                        <a:rPr lang="en-US" dirty="0" smtClean="0"/>
                        <a:t>Ethernet only (Blade Network Technologies; Force10 switches)</a:t>
                      </a:r>
                      <a:endParaRPr lang="en-US" dirty="0"/>
                    </a:p>
                  </a:txBody>
                  <a:tcPr/>
                </a:tc>
              </a:tr>
              <a:tr h="370840">
                <a:tc>
                  <a:txBody>
                    <a:bodyPr/>
                    <a:lstStyle/>
                    <a:p>
                      <a:r>
                        <a:rPr lang="en-US" dirty="0" smtClean="0"/>
                        <a:t>TACC Dell</a:t>
                      </a:r>
                      <a:endParaRPr lang="en-US" dirty="0"/>
                    </a:p>
                  </a:txBody>
                  <a:tcPr/>
                </a:tc>
                <a:tc>
                  <a:txBody>
                    <a:bodyPr/>
                    <a:lstStyle/>
                    <a:p>
                      <a:r>
                        <a:rPr lang="en-US" dirty="0" err="1" smtClean="0"/>
                        <a:t>alamo</a:t>
                      </a:r>
                      <a:endParaRPr lang="en-US" dirty="0"/>
                    </a:p>
                  </a:txBody>
                  <a:tcPr/>
                </a:tc>
                <a:tc>
                  <a:txBody>
                    <a:bodyPr/>
                    <a:lstStyle/>
                    <a:p>
                      <a:r>
                        <a:rPr lang="en-US" dirty="0" smtClean="0"/>
                        <a:t>QDR IB, </a:t>
                      </a:r>
                      <a:r>
                        <a:rPr lang="en-US" dirty="0" err="1" smtClean="0"/>
                        <a:t>Mellanox</a:t>
                      </a:r>
                      <a:r>
                        <a:rPr lang="en-US" dirty="0" smtClean="0"/>
                        <a:t> switches and adapters Dell Ethernet switches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5495399" cy="1061490"/>
          </a:xfrm>
        </p:spPr>
        <p:txBody>
          <a:bodyPr>
            <a:normAutofit fontScale="90000"/>
          </a:bodyPr>
          <a:lstStyle/>
          <a:p>
            <a:pPr eaLnBrk="1" hangingPunct="1"/>
            <a:r>
              <a:rPr lang="en-US" b="1" dirty="0" smtClean="0">
                <a:effectLst>
                  <a:outerShdw blurRad="38100" dist="38100" dir="2700000" algn="tl">
                    <a:srgbClr val="C0C0C0"/>
                  </a:outerShdw>
                </a:effectLst>
              </a:rPr>
              <a:t>Network Impairment Device</a:t>
            </a:r>
          </a:p>
        </p:txBody>
      </p:sp>
      <p:sp>
        <p:nvSpPr>
          <p:cNvPr id="40963" name="Content Placeholder 4"/>
          <p:cNvSpPr>
            <a:spLocks noGrp="1"/>
          </p:cNvSpPr>
          <p:nvPr>
            <p:ph idx="1"/>
          </p:nvPr>
        </p:nvSpPr>
        <p:spPr>
          <a:xfrm>
            <a:off x="228600" y="1447800"/>
            <a:ext cx="8686800" cy="4830763"/>
          </a:xfrm>
        </p:spPr>
        <p:txBody>
          <a:bodyPr>
            <a:normAutofit/>
          </a:bodyPr>
          <a:lstStyle/>
          <a:p>
            <a:pPr eaLnBrk="1" hangingPunct="1">
              <a:lnSpc>
                <a:spcPct val="90000"/>
              </a:lnSpc>
              <a:spcBef>
                <a:spcPts val="600"/>
              </a:spcBef>
            </a:pPr>
            <a:r>
              <a:rPr lang="en-US" sz="3000" dirty="0" smtClean="0"/>
              <a:t>Spirent XGEM Network Impairments Simulator for jitter, errors, delay, etc</a:t>
            </a:r>
          </a:p>
          <a:p>
            <a:pPr eaLnBrk="1" hangingPunct="1">
              <a:lnSpc>
                <a:spcPct val="90000"/>
              </a:lnSpc>
              <a:spcBef>
                <a:spcPts val="600"/>
              </a:spcBef>
            </a:pPr>
            <a:r>
              <a:rPr lang="en-US" sz="3000" dirty="0" smtClean="0"/>
              <a:t>Full Bidirectional 10G w/64 byte packets</a:t>
            </a:r>
          </a:p>
          <a:p>
            <a:pPr eaLnBrk="1" hangingPunct="1">
              <a:lnSpc>
                <a:spcPct val="90000"/>
              </a:lnSpc>
              <a:spcBef>
                <a:spcPts val="600"/>
              </a:spcBef>
            </a:pPr>
            <a:r>
              <a:rPr lang="en-US" sz="3000" dirty="0" smtClean="0"/>
              <a:t>up to 15 seconds introduced delay (in 16ns increments)</a:t>
            </a:r>
          </a:p>
          <a:p>
            <a:pPr eaLnBrk="1" hangingPunct="1">
              <a:lnSpc>
                <a:spcPct val="90000"/>
              </a:lnSpc>
              <a:spcBef>
                <a:spcPts val="600"/>
              </a:spcBef>
            </a:pPr>
            <a:r>
              <a:rPr lang="en-US" sz="3000" dirty="0" smtClean="0"/>
              <a:t>0-100% introduced packet loss in .0001% increments</a:t>
            </a:r>
          </a:p>
          <a:p>
            <a:pPr eaLnBrk="1" hangingPunct="1">
              <a:lnSpc>
                <a:spcPct val="90000"/>
              </a:lnSpc>
              <a:spcBef>
                <a:spcPts val="600"/>
              </a:spcBef>
            </a:pPr>
            <a:r>
              <a:rPr lang="en-US" sz="3000" dirty="0" smtClean="0"/>
              <a:t>Packet manipulation in first 2000 bytes</a:t>
            </a:r>
          </a:p>
          <a:p>
            <a:pPr eaLnBrk="1" hangingPunct="1">
              <a:lnSpc>
                <a:spcPct val="90000"/>
              </a:lnSpc>
              <a:spcBef>
                <a:spcPts val="600"/>
              </a:spcBef>
            </a:pPr>
            <a:r>
              <a:rPr lang="en-US" sz="3000" dirty="0" smtClean="0"/>
              <a:t>up to 16k frame size</a:t>
            </a:r>
          </a:p>
          <a:p>
            <a:pPr eaLnBrk="1" hangingPunct="1">
              <a:lnSpc>
                <a:spcPct val="90000"/>
              </a:lnSpc>
              <a:spcBef>
                <a:spcPts val="600"/>
              </a:spcBef>
            </a:pPr>
            <a:r>
              <a:rPr lang="en-US" sz="3000" dirty="0" smtClean="0"/>
              <a:t>TCL for scripting, HTML for manual configuration</a:t>
            </a:r>
          </a:p>
          <a:p>
            <a:pPr eaLnBrk="1" hangingPunct="1">
              <a:lnSpc>
                <a:spcPct val="90000"/>
              </a:lnSpc>
            </a:pPr>
            <a:endParaRPr lang="en-US" sz="30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801" y="0"/>
            <a:ext cx="5488399" cy="996495"/>
          </a:xfrm>
        </p:spPr>
        <p:txBody>
          <a:bodyPr>
            <a:normAutofit/>
          </a:bodyPr>
          <a:lstStyle/>
          <a:p>
            <a:pPr eaLnBrk="1" hangingPunct="1"/>
            <a:r>
              <a:rPr lang="en-US" b="1" dirty="0" smtClean="0">
                <a:effectLst>
                  <a:outerShdw blurRad="38100" dist="38100" dir="2700000" algn="tl">
                    <a:srgbClr val="C0C0C0"/>
                  </a:outerShdw>
                </a:effectLst>
              </a:rPr>
              <a:t>FutureGrid Usage Model</a:t>
            </a:r>
          </a:p>
        </p:txBody>
      </p:sp>
      <p:sp>
        <p:nvSpPr>
          <p:cNvPr id="21507" name="Content Placeholder 2"/>
          <p:cNvSpPr>
            <a:spLocks noGrp="1"/>
          </p:cNvSpPr>
          <p:nvPr>
            <p:ph idx="1"/>
          </p:nvPr>
        </p:nvSpPr>
        <p:spPr>
          <a:xfrm>
            <a:off x="0" y="1219200"/>
            <a:ext cx="9144000" cy="5486400"/>
          </a:xfrm>
        </p:spPr>
        <p:txBody>
          <a:bodyPr>
            <a:normAutofit fontScale="92500" lnSpcReduction="10000"/>
          </a:bodyPr>
          <a:lstStyle/>
          <a:p>
            <a:pPr eaLnBrk="1" hangingPunct="1">
              <a:lnSpc>
                <a:spcPct val="80000"/>
              </a:lnSpc>
            </a:pPr>
            <a:r>
              <a:rPr lang="en-US" sz="2700" dirty="0" smtClean="0"/>
              <a:t>The goal of FutureGrid is to </a:t>
            </a:r>
            <a:r>
              <a:rPr lang="en-US" sz="2700" dirty="0" smtClean="0">
                <a:solidFill>
                  <a:srgbClr val="FF0000"/>
                </a:solidFill>
              </a:rPr>
              <a:t>support the research </a:t>
            </a:r>
            <a:r>
              <a:rPr lang="en-US" sz="2700" dirty="0" smtClean="0"/>
              <a:t>on the future of distributed, grid, and cloud computing </a:t>
            </a:r>
          </a:p>
          <a:p>
            <a:pPr eaLnBrk="1" hangingPunct="1">
              <a:lnSpc>
                <a:spcPct val="80000"/>
              </a:lnSpc>
            </a:pPr>
            <a:r>
              <a:rPr lang="en-US" sz="2700" dirty="0" smtClean="0"/>
              <a:t>FutureGrid will build a robustly managed simulation environment and test-bed to support the development and early use in science of new technologies at all levels of the software stack: from </a:t>
            </a:r>
            <a:r>
              <a:rPr lang="en-US" sz="2700" dirty="0" smtClean="0">
                <a:solidFill>
                  <a:srgbClr val="FF0000"/>
                </a:solidFill>
              </a:rPr>
              <a:t>networking to middleware to scientific applications</a:t>
            </a:r>
            <a:r>
              <a:rPr lang="en-US" sz="2700" dirty="0" smtClean="0"/>
              <a:t> </a:t>
            </a:r>
          </a:p>
          <a:p>
            <a:pPr eaLnBrk="1" hangingPunct="1">
              <a:lnSpc>
                <a:spcPct val="80000"/>
              </a:lnSpc>
            </a:pPr>
            <a:r>
              <a:rPr lang="en-US" sz="2700" dirty="0" smtClean="0"/>
              <a:t>The environment will mimic TeraGrid and/or general parallel and distributed systems – </a:t>
            </a:r>
            <a:r>
              <a:rPr lang="en-US" sz="2700" dirty="0" smtClean="0">
                <a:solidFill>
                  <a:srgbClr val="FF0000"/>
                </a:solidFill>
              </a:rPr>
              <a:t>FutureGrid is part of TeraGrid</a:t>
            </a:r>
            <a:r>
              <a:rPr lang="en-US" sz="2700" dirty="0" smtClean="0"/>
              <a:t> (but not part of formal TeraGrid process for first two years)</a:t>
            </a:r>
          </a:p>
          <a:p>
            <a:pPr lvl="1">
              <a:lnSpc>
                <a:spcPct val="80000"/>
              </a:lnSpc>
            </a:pPr>
            <a:r>
              <a:rPr lang="en-US" sz="2300" dirty="0" smtClean="0"/>
              <a:t>Supports Grids, Clouds, and classic HPC</a:t>
            </a:r>
          </a:p>
          <a:p>
            <a:pPr lvl="1">
              <a:lnSpc>
                <a:spcPct val="80000"/>
              </a:lnSpc>
            </a:pPr>
            <a:r>
              <a:rPr lang="en-US" sz="2300" dirty="0" smtClean="0"/>
              <a:t>It will mimic commercial clouds (initially </a:t>
            </a:r>
            <a:r>
              <a:rPr lang="en-US" sz="2300" dirty="0" err="1" smtClean="0"/>
              <a:t>IaaS</a:t>
            </a:r>
            <a:r>
              <a:rPr lang="en-US" sz="2300" dirty="0" smtClean="0"/>
              <a:t> not </a:t>
            </a:r>
            <a:r>
              <a:rPr lang="en-US" sz="2300" dirty="0" err="1" smtClean="0"/>
              <a:t>PaaS</a:t>
            </a:r>
            <a:r>
              <a:rPr lang="en-US" sz="2300" dirty="0" smtClean="0"/>
              <a:t>)</a:t>
            </a:r>
          </a:p>
          <a:p>
            <a:pPr lvl="1">
              <a:lnSpc>
                <a:spcPct val="80000"/>
              </a:lnSpc>
            </a:pPr>
            <a:r>
              <a:rPr lang="en-US" sz="2300" dirty="0" smtClean="0"/>
              <a:t>Expect FutureGrid </a:t>
            </a:r>
            <a:r>
              <a:rPr lang="en-US" sz="2300" dirty="0" err="1" smtClean="0"/>
              <a:t>PaaS</a:t>
            </a:r>
            <a:r>
              <a:rPr lang="en-US" sz="2300" dirty="0" smtClean="0"/>
              <a:t> to grow in importance</a:t>
            </a:r>
          </a:p>
          <a:p>
            <a:pPr eaLnBrk="1" hangingPunct="1">
              <a:lnSpc>
                <a:spcPct val="80000"/>
              </a:lnSpc>
            </a:pPr>
            <a:r>
              <a:rPr lang="en-US" sz="2700" dirty="0" smtClean="0"/>
              <a:t>FutureGrid can be considered as a (small ~5000 core)</a:t>
            </a:r>
            <a:r>
              <a:rPr lang="en-US" sz="2700" dirty="0" smtClean="0">
                <a:solidFill>
                  <a:srgbClr val="FF0000"/>
                </a:solidFill>
              </a:rPr>
              <a:t> Science/Computer Science Cloud </a:t>
            </a:r>
            <a:r>
              <a:rPr lang="en-US" sz="2700" dirty="0" smtClean="0"/>
              <a:t>but it is more accurately a </a:t>
            </a:r>
            <a:r>
              <a:rPr lang="en-US" sz="2700" dirty="0" smtClean="0">
                <a:solidFill>
                  <a:srgbClr val="FF0000"/>
                </a:solidFill>
              </a:rPr>
              <a:t>virtual machine or bare-metal based simulation environment</a:t>
            </a:r>
          </a:p>
          <a:p>
            <a:pPr>
              <a:lnSpc>
                <a:spcPct val="80000"/>
              </a:lnSpc>
            </a:pPr>
            <a:r>
              <a:rPr lang="en-US" sz="2700" dirty="0" smtClean="0"/>
              <a:t>This test-bed will succeed if it enables major advances in science and engineering through collaborative development of science applications and related software</a:t>
            </a:r>
          </a:p>
          <a:p>
            <a:pPr>
              <a:lnSpc>
                <a:spcPct val="80000"/>
              </a:lnSpc>
            </a:pPr>
            <a:endParaRPr lang="en-US" sz="2700" dirty="0" smtClean="0"/>
          </a:p>
          <a:p>
            <a:pPr eaLnBrk="1" hangingPunct="1">
              <a:lnSpc>
                <a:spcPct val="80000"/>
              </a:lnSpc>
            </a:pPr>
            <a:endParaRPr lang="en-US" sz="2700" dirty="0" smtClean="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0"/>
            <a:ext cx="5488399" cy="985740"/>
          </a:xfrm>
        </p:spPr>
        <p:txBody>
          <a:bodyPr/>
          <a:lstStyle/>
          <a:p>
            <a:r>
              <a:rPr lang="en-US" b="1" dirty="0" smtClean="0"/>
              <a:t>Some Current FutureGrid early uses</a:t>
            </a:r>
            <a:endParaRPr lang="en-US" b="1" dirty="0"/>
          </a:p>
        </p:txBody>
      </p:sp>
      <p:sp>
        <p:nvSpPr>
          <p:cNvPr id="3" name="Content Placeholder 2"/>
          <p:cNvSpPr>
            <a:spLocks noGrp="1"/>
          </p:cNvSpPr>
          <p:nvPr>
            <p:ph idx="1"/>
          </p:nvPr>
        </p:nvSpPr>
        <p:spPr>
          <a:xfrm>
            <a:off x="0" y="985740"/>
            <a:ext cx="9144000" cy="5712410"/>
          </a:xfrm>
        </p:spPr>
        <p:txBody>
          <a:bodyPr>
            <a:noAutofit/>
          </a:bodyPr>
          <a:lstStyle/>
          <a:p>
            <a:pPr>
              <a:spcBef>
                <a:spcPts val="300"/>
              </a:spcBef>
            </a:pPr>
            <a:r>
              <a:rPr lang="en-US" sz="1800" dirty="0" smtClean="0"/>
              <a:t>Investigate </a:t>
            </a:r>
            <a:r>
              <a:rPr lang="en-US" sz="1800" dirty="0" err="1" smtClean="0"/>
              <a:t>metascheduling</a:t>
            </a:r>
            <a:r>
              <a:rPr lang="en-US" sz="1800" dirty="0" smtClean="0"/>
              <a:t> approaches on Cray and iDataPlex</a:t>
            </a:r>
          </a:p>
          <a:p>
            <a:pPr>
              <a:spcBef>
                <a:spcPts val="300"/>
              </a:spcBef>
            </a:pPr>
            <a:r>
              <a:rPr lang="en-US" sz="1800" dirty="0" smtClean="0"/>
              <a:t>Deploy Genesis II and Unicore end points on Cray and iDataPlex clusters</a:t>
            </a:r>
          </a:p>
          <a:p>
            <a:pPr>
              <a:spcBef>
                <a:spcPts val="300"/>
              </a:spcBef>
            </a:pPr>
            <a:r>
              <a:rPr lang="en-US" sz="1800" dirty="0" smtClean="0"/>
              <a:t>Develop new Nimbus cloud capabilities</a:t>
            </a:r>
          </a:p>
          <a:p>
            <a:pPr>
              <a:spcBef>
                <a:spcPts val="300"/>
              </a:spcBef>
            </a:pPr>
            <a:r>
              <a:rPr lang="en-US" sz="1800" dirty="0" smtClean="0"/>
              <a:t>Prototype applications (BLAST) across multiple FutureGrid clusters and Grid’5000</a:t>
            </a:r>
          </a:p>
          <a:p>
            <a:pPr>
              <a:spcBef>
                <a:spcPts val="300"/>
              </a:spcBef>
            </a:pPr>
            <a:r>
              <a:rPr lang="en-US" sz="1800" dirty="0" smtClean="0"/>
              <a:t>Compare Amazon, Azure with FutureGrid hardware running Linux, Linux on </a:t>
            </a:r>
            <a:r>
              <a:rPr lang="en-US" sz="1800" dirty="0" err="1" smtClean="0"/>
              <a:t>Xen</a:t>
            </a:r>
            <a:r>
              <a:rPr lang="en-US" sz="1800" dirty="0" smtClean="0"/>
              <a:t> or Windows for data intensive applications</a:t>
            </a:r>
          </a:p>
          <a:p>
            <a:pPr>
              <a:spcBef>
                <a:spcPts val="300"/>
              </a:spcBef>
            </a:pPr>
            <a:r>
              <a:rPr lang="en-US" sz="1800" dirty="0" smtClean="0"/>
              <a:t>Test </a:t>
            </a:r>
            <a:r>
              <a:rPr lang="en-US" sz="1800" dirty="0" err="1" smtClean="0"/>
              <a:t>ScaleMP</a:t>
            </a:r>
            <a:r>
              <a:rPr lang="en-US" sz="1800" dirty="0" smtClean="0"/>
              <a:t> software shared memory for genome assembly</a:t>
            </a:r>
          </a:p>
          <a:p>
            <a:pPr>
              <a:spcBef>
                <a:spcPts val="300"/>
              </a:spcBef>
            </a:pPr>
            <a:r>
              <a:rPr lang="en-US" sz="1800" dirty="0" smtClean="0"/>
              <a:t>Develop Genetic algorithms on Hadoop for optimization</a:t>
            </a:r>
          </a:p>
          <a:p>
            <a:pPr>
              <a:spcBef>
                <a:spcPts val="300"/>
              </a:spcBef>
            </a:pPr>
            <a:r>
              <a:rPr lang="en-US" sz="1800" dirty="0" smtClean="0"/>
              <a:t>Attach power monitoring equipment to iDataPlex nodes to study power use versus use characteristics</a:t>
            </a:r>
          </a:p>
          <a:p>
            <a:pPr>
              <a:spcBef>
                <a:spcPts val="300"/>
              </a:spcBef>
            </a:pPr>
            <a:r>
              <a:rPr lang="en-US" sz="1800" dirty="0" smtClean="0"/>
              <a:t>Industry (Columbus IN) running CFD codes to study combustion strategies to maximize energy efficiency</a:t>
            </a:r>
          </a:p>
          <a:p>
            <a:pPr>
              <a:spcBef>
                <a:spcPts val="300"/>
              </a:spcBef>
            </a:pPr>
            <a:r>
              <a:rPr lang="en-US" sz="1800" dirty="0" smtClean="0"/>
              <a:t>Support evaluation needed by XD TIS and TAS services</a:t>
            </a:r>
          </a:p>
          <a:p>
            <a:pPr>
              <a:spcBef>
                <a:spcPts val="300"/>
              </a:spcBef>
            </a:pPr>
            <a:r>
              <a:rPr lang="en-US" sz="1800" dirty="0" smtClean="0"/>
              <a:t>Investigate performance of </a:t>
            </a:r>
            <a:r>
              <a:rPr lang="en-US" sz="1800" dirty="0" err="1" smtClean="0"/>
              <a:t>Kepler</a:t>
            </a:r>
            <a:r>
              <a:rPr lang="en-US" sz="1800" dirty="0" smtClean="0"/>
              <a:t> workflow engine</a:t>
            </a:r>
          </a:p>
          <a:p>
            <a:pPr>
              <a:spcBef>
                <a:spcPts val="300"/>
              </a:spcBef>
            </a:pPr>
            <a:r>
              <a:rPr lang="en-US" sz="1800" dirty="0" smtClean="0"/>
              <a:t>Study scalability of SAGA in difference latency scenarios</a:t>
            </a:r>
          </a:p>
          <a:p>
            <a:pPr>
              <a:spcBef>
                <a:spcPts val="300"/>
              </a:spcBef>
            </a:pPr>
            <a:r>
              <a:rPr lang="en-US" sz="1800" dirty="0" smtClean="0"/>
              <a:t>Test and evaluate new algorithms for </a:t>
            </a:r>
            <a:r>
              <a:rPr lang="en-US" sz="1800" dirty="0" err="1" smtClean="0"/>
              <a:t>phylogenetics</a:t>
            </a:r>
            <a:r>
              <a:rPr lang="en-US" sz="1800" dirty="0" smtClean="0"/>
              <a:t>/</a:t>
            </a:r>
            <a:r>
              <a:rPr lang="en-US" sz="1800" dirty="0" err="1" smtClean="0"/>
              <a:t>systematics</a:t>
            </a:r>
            <a:r>
              <a:rPr lang="en-US" sz="1800" dirty="0" smtClean="0"/>
              <a:t> research in CIPRES portal</a:t>
            </a:r>
          </a:p>
          <a:p>
            <a:pPr>
              <a:spcBef>
                <a:spcPts val="300"/>
              </a:spcBef>
            </a:pPr>
            <a:r>
              <a:rPr lang="en-US" sz="1800" dirty="0" smtClean="0"/>
              <a:t>Investigate performance overheads of clouds in parallel and distributed environments</a:t>
            </a:r>
          </a:p>
          <a:p>
            <a:pPr>
              <a:spcBef>
                <a:spcPts val="300"/>
              </a:spcBef>
            </a:pPr>
            <a:r>
              <a:rPr lang="en-US" sz="1800" dirty="0" smtClean="0"/>
              <a:t>Support tutorials and classes in cloud, grid and parallel computing (IU, Florida, LSU)</a:t>
            </a:r>
          </a:p>
          <a:p>
            <a:pPr>
              <a:spcBef>
                <a:spcPts val="300"/>
              </a:spcBef>
            </a:pPr>
            <a:r>
              <a:rPr lang="en-US" sz="1800" dirty="0" smtClean="0"/>
              <a:t>~12 active/finished users out of ~32 early user applicants</a:t>
            </a:r>
          </a:p>
        </p:txBody>
      </p:sp>
      <p:grpSp>
        <p:nvGrpSpPr>
          <p:cNvPr id="4" name="Group 7"/>
          <p:cNvGrpSpPr/>
          <p:nvPr/>
        </p:nvGrpSpPr>
        <p:grpSpPr>
          <a:xfrm>
            <a:off x="228600" y="0"/>
            <a:ext cx="8610600" cy="6874592"/>
            <a:chOff x="228600" y="0"/>
            <a:chExt cx="8610600" cy="6874592"/>
          </a:xfrm>
        </p:grpSpPr>
        <p:pic>
          <p:nvPicPr>
            <p:cNvPr id="2052" name="Picture 4"/>
            <p:cNvPicPr>
              <a:picLocks noChangeAspect="1" noChangeArrowheads="1"/>
            </p:cNvPicPr>
            <p:nvPr/>
          </p:nvPicPr>
          <p:blipFill>
            <a:blip r:embed="rId3" cstate="print"/>
            <a:srcRect l="19583" t="21333" r="28750" b="12667"/>
            <a:stretch>
              <a:fillRect/>
            </a:stretch>
          </p:blipFill>
          <p:spPr bwMode="auto">
            <a:xfrm>
              <a:off x="228600" y="0"/>
              <a:ext cx="8610600" cy="6874592"/>
            </a:xfrm>
            <a:prstGeom prst="rect">
              <a:avLst/>
            </a:prstGeom>
            <a:noFill/>
            <a:ln w="9525">
              <a:noFill/>
              <a:miter lim="800000"/>
              <a:headEnd/>
              <a:tailEnd/>
            </a:ln>
          </p:spPr>
        </p:pic>
        <p:sp>
          <p:nvSpPr>
            <p:cNvPr id="7" name="TextBox 6"/>
            <p:cNvSpPr txBox="1"/>
            <p:nvPr/>
          </p:nvSpPr>
          <p:spPr>
            <a:xfrm>
              <a:off x="5715000" y="228600"/>
              <a:ext cx="2333011" cy="400110"/>
            </a:xfrm>
            <a:prstGeom prst="rect">
              <a:avLst/>
            </a:prstGeom>
            <a:noFill/>
          </p:spPr>
          <p:txBody>
            <a:bodyPr wrap="none" rtlCol="0">
              <a:spAutoFit/>
            </a:bodyPr>
            <a:lstStyle/>
            <a:p>
              <a:r>
                <a:rPr lang="en-US" sz="2000" b="1" dirty="0" smtClean="0"/>
                <a:t>Two Recent Projects</a:t>
              </a:r>
              <a:endParaRPr lang="en-US" sz="2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096000" cy="1143000"/>
          </a:xfrm>
        </p:spPr>
        <p:txBody>
          <a:bodyPr/>
          <a:lstStyle/>
          <a:p>
            <a:r>
              <a:rPr lang="en-US" dirty="0" smtClean="0"/>
              <a:t>Grid Interoperability</a:t>
            </a:r>
            <a:br>
              <a:rPr lang="en-US" dirty="0" smtClean="0"/>
            </a:br>
            <a:r>
              <a:rPr lang="en-US" dirty="0" smtClean="0"/>
              <a:t>from Andrew </a:t>
            </a:r>
            <a:r>
              <a:rPr lang="en-US" dirty="0" err="1" smtClean="0"/>
              <a:t>Grimshaw</a:t>
            </a:r>
            <a:endParaRPr lang="en-US" dirty="0"/>
          </a:p>
        </p:txBody>
      </p:sp>
      <p:sp>
        <p:nvSpPr>
          <p:cNvPr id="3" name="Content Placeholder 2"/>
          <p:cNvSpPr>
            <a:spLocks noGrp="1"/>
          </p:cNvSpPr>
          <p:nvPr>
            <p:ph idx="1"/>
          </p:nvPr>
        </p:nvSpPr>
        <p:spPr>
          <a:xfrm>
            <a:off x="152400" y="1143000"/>
            <a:ext cx="8991600" cy="5562600"/>
          </a:xfrm>
        </p:spPr>
        <p:txBody>
          <a:bodyPr>
            <a:normAutofit fontScale="62500" lnSpcReduction="20000"/>
          </a:bodyPr>
          <a:lstStyle/>
          <a:p>
            <a:r>
              <a:rPr lang="en-US" dirty="0" smtClean="0"/>
              <a:t>Colleagues,</a:t>
            </a:r>
          </a:p>
          <a:p>
            <a:r>
              <a:rPr lang="en-US" dirty="0" smtClean="0"/>
              <a:t>FutureGrid has as two of its many goals the creation of a Grid middleware testing and interoperability testbed as well as the maintenance of standards compliant endpoints against which experiments can be executed. We at the University of Virginia are tasked with bringing up three stacks as well as maintaining standard-endpoints against which these experiments can be run.</a:t>
            </a:r>
          </a:p>
          <a:p>
            <a:r>
              <a:rPr lang="en-US" dirty="0" smtClean="0"/>
              <a:t>We currently have UNICORE 6 and Genesis II endpoints functioning on X-Ray (a Cray). Over the next few weeks we expect to bring two additional resources, India and Sierra (essentially Linux clusters), on-line in a similar manner (Genesis II is already up on Sierra). As called for in the FutureGrid program execution plan, once those two stacks are operational we will begin to work on g-</a:t>
            </a:r>
            <a:r>
              <a:rPr lang="en-US" dirty="0" err="1" smtClean="0"/>
              <a:t>lite</a:t>
            </a:r>
            <a:r>
              <a:rPr lang="en-US" dirty="0" smtClean="0"/>
              <a:t> (with help we may be able to accelerate that).  Other standards-compliant endpoints  are welcome in the future , but not part of the current funding plan.</a:t>
            </a:r>
          </a:p>
          <a:p>
            <a:r>
              <a:rPr lang="en-US" dirty="0" smtClean="0"/>
              <a:t>I’m writing the PGI and GIN working groups to see if there is interest in using these resources (endpoints) as a part of either the GIN or PGI work, in particular in demonstrations or projects for OGF in October or SC in November. One of the key differences between these endpoints and others is that they can be expected to persist. These resources will not go away when a demo is done. They will be there as a testbed for future application and middleware development (e.g., a </a:t>
            </a:r>
            <a:r>
              <a:rPr lang="en-US" dirty="0" err="1" smtClean="0"/>
              <a:t>metascheduler</a:t>
            </a:r>
            <a:r>
              <a:rPr lang="en-US" dirty="0" smtClean="0"/>
              <a:t> that works across g-</a:t>
            </a:r>
            <a:r>
              <a:rPr lang="en-US" dirty="0" err="1" smtClean="0"/>
              <a:t>lite</a:t>
            </a:r>
            <a:r>
              <a:rPr lang="en-US" dirty="0" smtClean="0"/>
              <a:t> and Unicore 6).</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17</a:t>
            </a:fld>
            <a:endParaRPr lang="en-US">
              <a:solidFill>
                <a:prstClr val="black">
                  <a:tint val="75000"/>
                </a:prstClr>
              </a:solidFill>
            </a:endParaRPr>
          </a:p>
        </p:txBody>
      </p:sp>
      <p:sp>
        <p:nvSpPr>
          <p:cNvPr id="6" name="TextBox 5"/>
          <p:cNvSpPr txBox="1"/>
          <p:nvPr/>
        </p:nvSpPr>
        <p:spPr>
          <a:xfrm>
            <a:off x="0" y="4495800"/>
            <a:ext cx="9144000" cy="1938992"/>
          </a:xfrm>
          <a:prstGeom prst="rect">
            <a:avLst/>
          </a:prstGeom>
          <a:solidFill>
            <a:schemeClr val="bg1"/>
          </a:solidFill>
        </p:spPr>
        <p:txBody>
          <a:bodyPr wrap="square" rtlCol="0">
            <a:spAutoFit/>
          </a:bodyPr>
          <a:lstStyle/>
          <a:p>
            <a:r>
              <a:rPr lang="en-US" sz="2000" dirty="0" smtClean="0"/>
              <a:t>We RENKEI/NAREGI project are interested in the participation for interoperation demonstrations or projects for OGF and SC. We have a prototype middleware which can submit and receive jobs using the HPCBP specification. Can we have more detailed information of your endpoints(authentication, data staging method, and so on) and the participation conditions of the demonstrations/projects.</a:t>
            </a:r>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20"/>
          <p:cNvPicPr>
            <a:picLocks noChangeAspect="1"/>
          </p:cNvPicPr>
          <p:nvPr/>
        </p:nvPicPr>
        <p:blipFill>
          <a:blip r:embed="rId3" cstate="print"/>
          <a:stretch>
            <a:fillRect/>
          </a:stretch>
        </p:blipFill>
        <p:spPr>
          <a:xfrm>
            <a:off x="4120059" y="2359193"/>
            <a:ext cx="1422400" cy="2425700"/>
          </a:xfrm>
          <a:prstGeom prst="rect">
            <a:avLst/>
          </a:prstGeom>
        </p:spPr>
      </p:pic>
      <p:sp>
        <p:nvSpPr>
          <p:cNvPr id="5" name="Titre 1"/>
          <p:cNvSpPr>
            <a:spLocks noGrp="1"/>
          </p:cNvSpPr>
          <p:nvPr>
            <p:ph type="title"/>
          </p:nvPr>
        </p:nvSpPr>
        <p:spPr>
          <a:xfrm>
            <a:off x="457200" y="1"/>
            <a:ext cx="8229600" cy="709770"/>
          </a:xfrm>
        </p:spPr>
        <p:txBody>
          <a:bodyPr>
            <a:normAutofit/>
          </a:bodyPr>
          <a:lstStyle/>
          <a:p>
            <a:r>
              <a:rPr lang="en-US" b="1" dirty="0" smtClean="0"/>
              <a:t>OGF’10 Demo</a:t>
            </a:r>
            <a:endParaRPr lang="en-US" b="1" dirty="0"/>
          </a:p>
        </p:txBody>
      </p:sp>
      <p:sp>
        <p:nvSpPr>
          <p:cNvPr id="6" name="Nuage 4"/>
          <p:cNvSpPr/>
          <p:nvPr/>
        </p:nvSpPr>
        <p:spPr>
          <a:xfrm>
            <a:off x="216570" y="962849"/>
            <a:ext cx="2459788" cy="136325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SDSC</a:t>
            </a:r>
            <a:endParaRPr lang="en-US">
              <a:solidFill>
                <a:srgbClr val="000000"/>
              </a:solidFill>
            </a:endParaRPr>
          </a:p>
        </p:txBody>
      </p:sp>
      <p:sp>
        <p:nvSpPr>
          <p:cNvPr id="7" name="Nuage 5"/>
          <p:cNvSpPr/>
          <p:nvPr/>
        </p:nvSpPr>
        <p:spPr>
          <a:xfrm>
            <a:off x="634391" y="2673686"/>
            <a:ext cx="2841485" cy="15748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UF</a:t>
            </a:r>
            <a:endParaRPr lang="en-US">
              <a:solidFill>
                <a:srgbClr val="000000"/>
              </a:solidFill>
            </a:endParaRPr>
          </a:p>
        </p:txBody>
      </p:sp>
      <p:sp>
        <p:nvSpPr>
          <p:cNvPr id="8" name="Nuage 6"/>
          <p:cNvSpPr/>
          <p:nvPr/>
        </p:nvSpPr>
        <p:spPr>
          <a:xfrm>
            <a:off x="457200" y="4737769"/>
            <a:ext cx="2571326" cy="14250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UC</a:t>
            </a:r>
            <a:endParaRPr lang="en-US">
              <a:solidFill>
                <a:srgbClr val="000000"/>
              </a:solidFill>
            </a:endParaRPr>
          </a:p>
        </p:txBody>
      </p:sp>
      <p:sp>
        <p:nvSpPr>
          <p:cNvPr id="9" name="Nuage 7"/>
          <p:cNvSpPr/>
          <p:nvPr/>
        </p:nvSpPr>
        <p:spPr>
          <a:xfrm>
            <a:off x="5243094" y="2673685"/>
            <a:ext cx="2730529" cy="151330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Lille</a:t>
            </a:r>
            <a:endParaRPr lang="en-US">
              <a:solidFill>
                <a:srgbClr val="000000"/>
              </a:solidFill>
            </a:endParaRPr>
          </a:p>
        </p:txBody>
      </p:sp>
      <p:sp>
        <p:nvSpPr>
          <p:cNvPr id="10" name="Nuage 8"/>
          <p:cNvSpPr/>
          <p:nvPr/>
        </p:nvSpPr>
        <p:spPr>
          <a:xfrm>
            <a:off x="6227010" y="962849"/>
            <a:ext cx="2459790" cy="136325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Rennes</a:t>
            </a:r>
            <a:endParaRPr lang="en-US">
              <a:solidFill>
                <a:srgbClr val="000000"/>
              </a:solidFill>
            </a:endParaRPr>
          </a:p>
        </p:txBody>
      </p:sp>
      <p:sp>
        <p:nvSpPr>
          <p:cNvPr id="11" name="Nuage 9"/>
          <p:cNvSpPr/>
          <p:nvPr/>
        </p:nvSpPr>
        <p:spPr>
          <a:xfrm>
            <a:off x="6227010" y="4737769"/>
            <a:ext cx="2571326" cy="14250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Sophia</a:t>
            </a:r>
            <a:endParaRPr lang="en-US">
              <a:solidFill>
                <a:srgbClr val="000000"/>
              </a:solidFill>
            </a:endParaRPr>
          </a:p>
        </p:txBody>
      </p:sp>
      <p:sp>
        <p:nvSpPr>
          <p:cNvPr id="12" name="Ellipse 10"/>
          <p:cNvSpPr/>
          <p:nvPr/>
        </p:nvSpPr>
        <p:spPr>
          <a:xfrm>
            <a:off x="5483726" y="3296653"/>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Ellipse 11"/>
          <p:cNvSpPr/>
          <p:nvPr/>
        </p:nvSpPr>
        <p:spPr>
          <a:xfrm>
            <a:off x="1681660" y="1304932"/>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Ellipse 12"/>
          <p:cNvSpPr/>
          <p:nvPr/>
        </p:nvSpPr>
        <p:spPr>
          <a:xfrm>
            <a:off x="2826170" y="3371516"/>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Ellipse 13"/>
          <p:cNvSpPr/>
          <p:nvPr/>
        </p:nvSpPr>
        <p:spPr>
          <a:xfrm>
            <a:off x="2425117" y="5074739"/>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Connecteur droit 15"/>
          <p:cNvCxnSpPr>
            <a:stCxn id="13" idx="6"/>
            <a:endCxn id="12" idx="1"/>
          </p:cNvCxnSpPr>
          <p:nvPr/>
        </p:nvCxnSpPr>
        <p:spPr>
          <a:xfrm>
            <a:off x="2082713" y="1505459"/>
            <a:ext cx="3459746" cy="184992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Connecteur droit 17"/>
          <p:cNvCxnSpPr>
            <a:stCxn id="14" idx="6"/>
            <a:endCxn id="12" idx="2"/>
          </p:cNvCxnSpPr>
          <p:nvPr/>
        </p:nvCxnSpPr>
        <p:spPr>
          <a:xfrm flipV="1">
            <a:off x="3227223" y="3497180"/>
            <a:ext cx="2256503" cy="748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Connecteur droit 20"/>
          <p:cNvCxnSpPr>
            <a:stCxn id="15" idx="6"/>
            <a:endCxn id="12" idx="3"/>
          </p:cNvCxnSpPr>
          <p:nvPr/>
        </p:nvCxnSpPr>
        <p:spPr>
          <a:xfrm flipV="1">
            <a:off x="2826170" y="3638973"/>
            <a:ext cx="2716289" cy="163629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 name="Connecteur droit 23"/>
          <p:cNvCxnSpPr>
            <a:stCxn id="20" idx="1"/>
            <a:endCxn id="12" idx="5"/>
          </p:cNvCxnSpPr>
          <p:nvPr/>
        </p:nvCxnSpPr>
        <p:spPr>
          <a:xfrm rot="16200000" flipV="1">
            <a:off x="5241846" y="4223173"/>
            <a:ext cx="1753760" cy="5853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0" name="Ellipse 24"/>
          <p:cNvSpPr/>
          <p:nvPr/>
        </p:nvSpPr>
        <p:spPr>
          <a:xfrm>
            <a:off x="6352673" y="5334000"/>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Ellipse 25"/>
          <p:cNvSpPr/>
          <p:nvPr/>
        </p:nvSpPr>
        <p:spPr>
          <a:xfrm>
            <a:off x="6352673" y="1622926"/>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Connecteur droit 28"/>
          <p:cNvCxnSpPr>
            <a:stCxn id="12" idx="7"/>
            <a:endCxn id="21" idx="3"/>
          </p:cNvCxnSpPr>
          <p:nvPr/>
        </p:nvCxnSpPr>
        <p:spPr>
          <a:xfrm rot="5400000" flipH="1" flipV="1">
            <a:off x="5423656" y="2367636"/>
            <a:ext cx="1390140" cy="5853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3" name="Connecteur droit 31"/>
          <p:cNvCxnSpPr>
            <a:stCxn id="14" idx="0"/>
            <a:endCxn id="13" idx="5"/>
          </p:cNvCxnSpPr>
          <p:nvPr/>
        </p:nvCxnSpPr>
        <p:spPr>
          <a:xfrm rot="16200000" flipV="1">
            <a:off x="1663207" y="2008025"/>
            <a:ext cx="1724264" cy="10027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4" name="Connecteur droit 34"/>
          <p:cNvCxnSpPr>
            <a:stCxn id="15" idx="1"/>
            <a:endCxn id="13" idx="4"/>
          </p:cNvCxnSpPr>
          <p:nvPr/>
        </p:nvCxnSpPr>
        <p:spPr>
          <a:xfrm rot="16200000" flipV="1">
            <a:off x="469276" y="3118897"/>
            <a:ext cx="3427487" cy="6016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5" name="Connecteur droit 37"/>
          <p:cNvCxnSpPr>
            <a:stCxn id="15" idx="7"/>
            <a:endCxn id="14" idx="4"/>
          </p:cNvCxnSpPr>
          <p:nvPr/>
        </p:nvCxnSpPr>
        <p:spPr>
          <a:xfrm rot="5400000" flipH="1" flipV="1">
            <a:off x="2216616" y="4323391"/>
            <a:ext cx="1360903" cy="2592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6" name="ZoneTexte 60"/>
          <p:cNvSpPr txBox="1"/>
          <p:nvPr/>
        </p:nvSpPr>
        <p:spPr>
          <a:xfrm>
            <a:off x="3227223" y="5105400"/>
            <a:ext cx="3058609" cy="1477328"/>
          </a:xfrm>
          <a:prstGeom prst="rect">
            <a:avLst/>
          </a:prstGeom>
          <a:noFill/>
        </p:spPr>
        <p:txBody>
          <a:bodyPr wrap="square" rtlCol="0">
            <a:spAutoFit/>
          </a:bodyPr>
          <a:lstStyle/>
          <a:p>
            <a:pPr algn="ctr" defTabSz="457200"/>
            <a:r>
              <a:rPr lang="en-US" smtClean="0">
                <a:solidFill>
                  <a:prstClr val="black"/>
                </a:solidFill>
              </a:rPr>
              <a:t>ViNe provided the necessary inter-cloud connectivity to deploy CloudBLAST across 5 Nimbus sites, with a mix of public and private subnets.</a:t>
            </a:r>
            <a:endParaRPr lang="en-US">
              <a:solidFill>
                <a:prstClr val="black"/>
              </a:solidFill>
            </a:endParaRPr>
          </a:p>
        </p:txBody>
      </p:sp>
      <p:sp>
        <p:nvSpPr>
          <p:cNvPr id="27" name="Ellipse 61"/>
          <p:cNvSpPr/>
          <p:nvPr/>
        </p:nvSpPr>
        <p:spPr>
          <a:xfrm>
            <a:off x="634391" y="1104406"/>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8" name="Connecteur droit 62"/>
          <p:cNvCxnSpPr>
            <a:stCxn id="13" idx="1"/>
            <a:endCxn id="27" idx="6"/>
          </p:cNvCxnSpPr>
          <p:nvPr/>
        </p:nvCxnSpPr>
        <p:spPr>
          <a:xfrm rot="16200000" flipV="1">
            <a:off x="1358553" y="981824"/>
            <a:ext cx="58732" cy="704949"/>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29" name="Ellipse 68"/>
          <p:cNvSpPr/>
          <p:nvPr/>
        </p:nvSpPr>
        <p:spPr>
          <a:xfrm>
            <a:off x="2224590" y="2828669"/>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0" name="Connecteur droit 69"/>
          <p:cNvCxnSpPr>
            <a:stCxn id="14" idx="1"/>
            <a:endCxn id="29" idx="5"/>
          </p:cNvCxnSpPr>
          <p:nvPr/>
        </p:nvCxnSpPr>
        <p:spPr>
          <a:xfrm rot="16200000" flipV="1">
            <a:off x="2596277" y="3141622"/>
            <a:ext cx="259260" cy="31799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1" name="Ellipse 75"/>
          <p:cNvSpPr/>
          <p:nvPr/>
        </p:nvSpPr>
        <p:spPr>
          <a:xfrm>
            <a:off x="1756701" y="5534526"/>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2" name="Connecteur droit 76"/>
          <p:cNvCxnSpPr>
            <a:stCxn id="15" idx="3"/>
            <a:endCxn id="31" idx="7"/>
          </p:cNvCxnSpPr>
          <p:nvPr/>
        </p:nvCxnSpPr>
        <p:spPr>
          <a:xfrm rot="5400000">
            <a:off x="2203336" y="5312745"/>
            <a:ext cx="176200" cy="384829"/>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3" name="Ellipse 78"/>
          <p:cNvSpPr/>
          <p:nvPr/>
        </p:nvSpPr>
        <p:spPr>
          <a:xfrm>
            <a:off x="7261725" y="1764719"/>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4" name="Connecteur droit 79"/>
          <p:cNvCxnSpPr>
            <a:stCxn id="21" idx="6"/>
            <a:endCxn id="33" idx="2"/>
          </p:cNvCxnSpPr>
          <p:nvPr/>
        </p:nvCxnSpPr>
        <p:spPr>
          <a:xfrm>
            <a:off x="6753726" y="1823453"/>
            <a:ext cx="507999" cy="14179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5" name="Ellipse 86"/>
          <p:cNvSpPr/>
          <p:nvPr/>
        </p:nvSpPr>
        <p:spPr>
          <a:xfrm>
            <a:off x="7262519" y="4874212"/>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6" name="Connecteur droit 87"/>
          <p:cNvCxnSpPr>
            <a:stCxn id="20" idx="7"/>
            <a:endCxn id="35" idx="2"/>
          </p:cNvCxnSpPr>
          <p:nvPr/>
        </p:nvCxnSpPr>
        <p:spPr>
          <a:xfrm rot="5400000" flipH="1" flipV="1">
            <a:off x="6819759" y="4949973"/>
            <a:ext cx="317994" cy="567526"/>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8" name="ZoneTexte 130"/>
          <p:cNvSpPr txBox="1"/>
          <p:nvPr/>
        </p:nvSpPr>
        <p:spPr>
          <a:xfrm>
            <a:off x="4562597" y="1670036"/>
            <a:ext cx="1360993" cy="707886"/>
          </a:xfrm>
          <a:prstGeom prst="rect">
            <a:avLst/>
          </a:prstGeom>
          <a:noFill/>
        </p:spPr>
        <p:txBody>
          <a:bodyPr wrap="square" rtlCol="0">
            <a:spAutoFit/>
          </a:bodyPr>
          <a:lstStyle/>
          <a:p>
            <a:pPr algn="ctr" defTabSz="457200"/>
            <a:r>
              <a:rPr lang="en-US" sz="2000" smtClean="0">
                <a:solidFill>
                  <a:prstClr val="black"/>
                </a:solidFill>
              </a:rPr>
              <a:t>Grid’5000 firewall</a:t>
            </a:r>
            <a:endParaRPr lang="en-US" sz="2000">
              <a:solidFill>
                <a:prstClr val="black"/>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3"/>
          <p:cNvGrpSpPr/>
          <p:nvPr/>
        </p:nvGrpSpPr>
        <p:grpSpPr>
          <a:xfrm>
            <a:off x="-127205" y="1828800"/>
            <a:ext cx="8947355" cy="5029200"/>
            <a:chOff x="-152400" y="1657350"/>
            <a:chExt cx="8972550" cy="5200650"/>
          </a:xfrm>
        </p:grpSpPr>
        <p:pic>
          <p:nvPicPr>
            <p:cNvPr id="1026" name="Picture 2"/>
            <p:cNvPicPr>
              <a:picLocks noChangeAspect="1" noChangeArrowheads="1"/>
            </p:cNvPicPr>
            <p:nvPr/>
          </p:nvPicPr>
          <p:blipFill>
            <a:blip r:embed="rId3" cstate="print"/>
            <a:srcRect b="1094"/>
            <a:stretch>
              <a:fillRect/>
            </a:stretch>
          </p:blipFill>
          <p:spPr bwMode="auto">
            <a:xfrm>
              <a:off x="550021" y="1692649"/>
              <a:ext cx="8212979" cy="5165351"/>
            </a:xfrm>
            <a:prstGeom prst="rect">
              <a:avLst/>
            </a:prstGeom>
            <a:noFill/>
            <a:ln w="9525">
              <a:noFill/>
              <a:miter lim="800000"/>
              <a:headEnd/>
              <a:tailEnd/>
            </a:ln>
          </p:spPr>
        </p:pic>
        <p:grpSp>
          <p:nvGrpSpPr>
            <p:cNvPr id="3" name="Group 126"/>
            <p:cNvGrpSpPr/>
            <p:nvPr/>
          </p:nvGrpSpPr>
          <p:grpSpPr>
            <a:xfrm>
              <a:off x="914400" y="2038350"/>
              <a:ext cx="7391400" cy="3962400"/>
              <a:chOff x="914400" y="1981200"/>
              <a:chExt cx="7391400" cy="3962400"/>
            </a:xfrm>
          </p:grpSpPr>
          <p:cxnSp>
            <p:nvCxnSpPr>
              <p:cNvPr id="101" name="Straight Connector 100"/>
              <p:cNvCxnSpPr>
                <a:stCxn id="43" idx="3"/>
              </p:cNvCxnSpPr>
              <p:nvPr/>
            </p:nvCxnSpPr>
            <p:spPr>
              <a:xfrm>
                <a:off x="5020550" y="2795511"/>
                <a:ext cx="1065925" cy="1728864"/>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grpSp>
            <p:nvGrpSpPr>
              <p:cNvPr id="4" name="Group 125"/>
              <p:cNvGrpSpPr/>
              <p:nvPr/>
            </p:nvGrpSpPr>
            <p:grpSpPr>
              <a:xfrm>
                <a:off x="914400" y="1981200"/>
                <a:ext cx="7391400" cy="3962400"/>
                <a:chOff x="914400" y="1981200"/>
                <a:chExt cx="7391400" cy="3962400"/>
              </a:xfrm>
            </p:grpSpPr>
            <p:cxnSp>
              <p:nvCxnSpPr>
                <p:cNvPr id="98" name="Straight Connector 97"/>
                <p:cNvCxnSpPr/>
                <p:nvPr/>
              </p:nvCxnSpPr>
              <p:spPr>
                <a:xfrm rot="16200000" flipH="1">
                  <a:off x="5372100" y="3619500"/>
                  <a:ext cx="1066800" cy="533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9" name="Straight Connector 118"/>
                <p:cNvCxnSpPr>
                  <a:stCxn id="63" idx="3"/>
                </p:cNvCxnSpPr>
                <p:nvPr/>
              </p:nvCxnSpPr>
              <p:spPr>
                <a:xfrm flipV="1">
                  <a:off x="994005" y="4552950"/>
                  <a:ext cx="5178195" cy="721926"/>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a:stCxn id="33" idx="3"/>
                </p:cNvCxnSpPr>
                <p:nvPr/>
              </p:nvCxnSpPr>
              <p:spPr>
                <a:xfrm flipH="1">
                  <a:off x="6172200" y="3537785"/>
                  <a:ext cx="1352550" cy="1015165"/>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6" name="Straight Connector 85"/>
                <p:cNvCxnSpPr/>
                <p:nvPr/>
              </p:nvCxnSpPr>
              <p:spPr>
                <a:xfrm rot="10800000" flipV="1">
                  <a:off x="6172200" y="3124200"/>
                  <a:ext cx="2133600" cy="1371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9" name="Straight Connector 88"/>
                <p:cNvCxnSpPr/>
                <p:nvPr/>
              </p:nvCxnSpPr>
              <p:spPr>
                <a:xfrm rot="16200000" flipV="1">
                  <a:off x="5867400" y="4800600"/>
                  <a:ext cx="1447800" cy="838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92" name="Straight Connector 91"/>
                <p:cNvCxnSpPr/>
                <p:nvPr/>
              </p:nvCxnSpPr>
              <p:spPr>
                <a:xfrm>
                  <a:off x="4800600" y="3581400"/>
                  <a:ext cx="1371600" cy="914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95" name="Straight Connector 94"/>
                <p:cNvCxnSpPr/>
                <p:nvPr/>
              </p:nvCxnSpPr>
              <p:spPr>
                <a:xfrm rot="5400000">
                  <a:off x="5448300" y="3619500"/>
                  <a:ext cx="1600200" cy="152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04" name="Straight Connector 103"/>
                <p:cNvCxnSpPr/>
                <p:nvPr/>
              </p:nvCxnSpPr>
              <p:spPr>
                <a:xfrm rot="5400000" flipH="1" flipV="1">
                  <a:off x="5486400" y="4572000"/>
                  <a:ext cx="762000" cy="609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07" name="Straight Connector 106"/>
                <p:cNvCxnSpPr/>
                <p:nvPr/>
              </p:nvCxnSpPr>
              <p:spPr>
                <a:xfrm flipV="1">
                  <a:off x="3200400" y="4495800"/>
                  <a:ext cx="2971800" cy="990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0" name="Straight Connector 109"/>
                <p:cNvCxnSpPr/>
                <p:nvPr/>
              </p:nvCxnSpPr>
              <p:spPr>
                <a:xfrm>
                  <a:off x="1524000" y="1981200"/>
                  <a:ext cx="4648200" cy="2514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3" name="Straight Connector 112"/>
                <p:cNvCxnSpPr/>
                <p:nvPr/>
              </p:nvCxnSpPr>
              <p:spPr>
                <a:xfrm>
                  <a:off x="914400" y="3657600"/>
                  <a:ext cx="5181600" cy="838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6" name="Straight Connector 115"/>
                <p:cNvCxnSpPr/>
                <p:nvPr/>
              </p:nvCxnSpPr>
              <p:spPr>
                <a:xfrm>
                  <a:off x="914400" y="4419600"/>
                  <a:ext cx="5257800" cy="76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1" name="Straight Connector 80"/>
                <p:cNvCxnSpPr>
                  <a:stCxn id="47" idx="3"/>
                </p:cNvCxnSpPr>
                <p:nvPr/>
              </p:nvCxnSpPr>
              <p:spPr>
                <a:xfrm flipH="1">
                  <a:off x="6248400" y="3745741"/>
                  <a:ext cx="152400" cy="79299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grpSp>
        </p:grpSp>
        <p:grpSp>
          <p:nvGrpSpPr>
            <p:cNvPr id="5" name="Group 17"/>
            <p:cNvGrpSpPr/>
            <p:nvPr/>
          </p:nvGrpSpPr>
          <p:grpSpPr>
            <a:xfrm>
              <a:off x="4724400" y="5162550"/>
              <a:ext cx="1295400" cy="762001"/>
              <a:chOff x="4572000" y="5105399"/>
              <a:chExt cx="1295400" cy="762001"/>
            </a:xfrm>
          </p:grpSpPr>
          <p:pic>
            <p:nvPicPr>
              <p:cNvPr id="12" name="Picture 11" descr="cloud.png"/>
              <p:cNvPicPr>
                <a:picLocks noChangeAspect="1"/>
              </p:cNvPicPr>
              <p:nvPr/>
            </p:nvPicPr>
            <p:blipFill>
              <a:blip r:embed="rId4" cstate="print"/>
              <a:stretch>
                <a:fillRect/>
              </a:stretch>
            </p:blipFill>
            <p:spPr>
              <a:xfrm>
                <a:off x="4572000" y="5105399"/>
                <a:ext cx="1295400" cy="762001"/>
              </a:xfrm>
              <a:prstGeom prst="rect">
                <a:avLst/>
              </a:prstGeom>
            </p:spPr>
          </p:pic>
          <p:pic>
            <p:nvPicPr>
              <p:cNvPr id="8" name="Picture 7" descr="arkansas.png"/>
              <p:cNvPicPr>
                <a:picLocks noChangeAspect="1"/>
              </p:cNvPicPr>
              <p:nvPr/>
            </p:nvPicPr>
            <p:blipFill>
              <a:blip r:embed="rId5" cstate="print"/>
              <a:srcRect l="22969" t="9376" r="22478" b="6238"/>
              <a:stretch>
                <a:fillRect/>
              </a:stretch>
            </p:blipFill>
            <p:spPr>
              <a:xfrm>
                <a:off x="4686300" y="5307430"/>
                <a:ext cx="266700" cy="378995"/>
              </a:xfrm>
              <a:prstGeom prst="rect">
                <a:avLst/>
              </a:prstGeom>
            </p:spPr>
          </p:pic>
          <p:sp>
            <p:nvSpPr>
              <p:cNvPr id="13" name="TextBox 12"/>
              <p:cNvSpPr txBox="1"/>
              <p:nvPr/>
            </p:nvSpPr>
            <p:spPr>
              <a:xfrm>
                <a:off x="4924425" y="5276850"/>
                <a:ext cx="910827" cy="430887"/>
              </a:xfrm>
              <a:prstGeom prst="rect">
                <a:avLst/>
              </a:prstGeom>
              <a:noFill/>
            </p:spPr>
            <p:txBody>
              <a:bodyPr wrap="none" rtlCol="0">
                <a:spAutoFit/>
              </a:bodyPr>
              <a:lstStyle/>
              <a:p>
                <a:pPr defTabSz="457200"/>
                <a:r>
                  <a:rPr lang="en-US" sz="1100" dirty="0" smtClean="0">
                    <a:solidFill>
                      <a:prstClr val="black"/>
                    </a:solidFill>
                  </a:rPr>
                  <a:t>University of</a:t>
                </a:r>
              </a:p>
              <a:p>
                <a:pPr defTabSz="457200"/>
                <a:r>
                  <a:rPr lang="en-US" sz="1100" dirty="0" smtClean="0">
                    <a:solidFill>
                      <a:prstClr val="black"/>
                    </a:solidFill>
                  </a:rPr>
                  <a:t>Arkansas</a:t>
                </a:r>
                <a:endParaRPr lang="en-US" sz="1100" dirty="0">
                  <a:solidFill>
                    <a:prstClr val="black"/>
                  </a:solidFill>
                </a:endParaRPr>
              </a:p>
            </p:txBody>
          </p:sp>
        </p:grpSp>
        <p:grpSp>
          <p:nvGrpSpPr>
            <p:cNvPr id="6" name="Group 19"/>
            <p:cNvGrpSpPr/>
            <p:nvPr/>
          </p:nvGrpSpPr>
          <p:grpSpPr>
            <a:xfrm>
              <a:off x="5486400" y="4095750"/>
              <a:ext cx="1219200" cy="685800"/>
              <a:chOff x="5295901" y="3377547"/>
              <a:chExt cx="1615126" cy="908509"/>
            </a:xfrm>
          </p:grpSpPr>
          <p:pic>
            <p:nvPicPr>
              <p:cNvPr id="9" name="Picture 8" descr="cloud.png"/>
              <p:cNvPicPr>
                <a:picLocks noChangeAspect="1"/>
              </p:cNvPicPr>
              <p:nvPr/>
            </p:nvPicPr>
            <p:blipFill>
              <a:blip r:embed="rId4" cstate="print"/>
              <a:stretch>
                <a:fillRect/>
              </a:stretch>
            </p:blipFill>
            <p:spPr>
              <a:xfrm>
                <a:off x="5295901" y="3377547"/>
                <a:ext cx="1615126" cy="908509"/>
              </a:xfrm>
              <a:prstGeom prst="rect">
                <a:avLst/>
              </a:prstGeom>
            </p:spPr>
          </p:pic>
          <p:pic>
            <p:nvPicPr>
              <p:cNvPr id="10" name="Picture 9" descr="iu.png"/>
              <p:cNvPicPr>
                <a:picLocks noChangeAspect="1"/>
              </p:cNvPicPr>
              <p:nvPr/>
            </p:nvPicPr>
            <p:blipFill>
              <a:blip r:embed="rId6" cstate="print"/>
              <a:srcRect l="30000" t="23802" r="20000" b="21771"/>
              <a:stretch>
                <a:fillRect/>
              </a:stretch>
            </p:blipFill>
            <p:spPr>
              <a:xfrm>
                <a:off x="5486402" y="3663542"/>
                <a:ext cx="381000" cy="381000"/>
              </a:xfrm>
              <a:prstGeom prst="rect">
                <a:avLst/>
              </a:prstGeom>
            </p:spPr>
          </p:pic>
          <p:sp>
            <p:nvSpPr>
              <p:cNvPr id="11" name="TextBox 10"/>
              <p:cNvSpPr txBox="1"/>
              <p:nvPr/>
            </p:nvSpPr>
            <p:spPr>
              <a:xfrm>
                <a:off x="5699681" y="3541584"/>
                <a:ext cx="1110399" cy="605673"/>
              </a:xfrm>
              <a:prstGeom prst="rect">
                <a:avLst/>
              </a:prstGeom>
              <a:noFill/>
            </p:spPr>
            <p:txBody>
              <a:bodyPr wrap="square" rtlCol="0">
                <a:spAutoFit/>
              </a:bodyPr>
              <a:lstStyle/>
              <a:p>
                <a:pPr defTabSz="457200"/>
                <a:r>
                  <a:rPr lang="en-US" sz="1200" dirty="0" smtClean="0">
                    <a:solidFill>
                      <a:prstClr val="black"/>
                    </a:solidFill>
                  </a:rPr>
                  <a:t>Indiana </a:t>
                </a:r>
              </a:p>
              <a:p>
                <a:pPr defTabSz="457200"/>
                <a:r>
                  <a:rPr lang="en-US" sz="1200" dirty="0" smtClean="0">
                    <a:solidFill>
                      <a:prstClr val="black"/>
                    </a:solidFill>
                  </a:rPr>
                  <a:t>University</a:t>
                </a:r>
                <a:endParaRPr lang="en-US" sz="1200" dirty="0">
                  <a:solidFill>
                    <a:prstClr val="black"/>
                  </a:solidFill>
                </a:endParaRPr>
              </a:p>
            </p:txBody>
          </p:sp>
        </p:grpSp>
        <p:grpSp>
          <p:nvGrpSpPr>
            <p:cNvPr id="7" name="Group 25"/>
            <p:cNvGrpSpPr/>
            <p:nvPr/>
          </p:nvGrpSpPr>
          <p:grpSpPr>
            <a:xfrm>
              <a:off x="1" y="4095750"/>
              <a:ext cx="1676400" cy="762001"/>
              <a:chOff x="2219326" y="761999"/>
              <a:chExt cx="1676400" cy="762001"/>
            </a:xfrm>
          </p:grpSpPr>
          <p:pic>
            <p:nvPicPr>
              <p:cNvPr id="22" name="Picture 21" descr="cloud.png"/>
              <p:cNvPicPr>
                <a:picLocks noChangeAspect="1"/>
              </p:cNvPicPr>
              <p:nvPr/>
            </p:nvPicPr>
            <p:blipFill>
              <a:blip r:embed="rId4" cstate="print"/>
              <a:stretch>
                <a:fillRect/>
              </a:stretch>
            </p:blipFill>
            <p:spPr>
              <a:xfrm>
                <a:off x="2219326" y="761999"/>
                <a:ext cx="1676400" cy="762001"/>
              </a:xfrm>
              <a:prstGeom prst="rect">
                <a:avLst/>
              </a:prstGeom>
            </p:spPr>
          </p:pic>
          <p:sp>
            <p:nvSpPr>
              <p:cNvPr id="24" name="TextBox 23"/>
              <p:cNvSpPr txBox="1"/>
              <p:nvPr/>
            </p:nvSpPr>
            <p:spPr>
              <a:xfrm>
                <a:off x="2867025" y="857250"/>
                <a:ext cx="878767" cy="577081"/>
              </a:xfrm>
              <a:prstGeom prst="rect">
                <a:avLst/>
              </a:prstGeom>
              <a:noFill/>
            </p:spPr>
            <p:txBody>
              <a:bodyPr wrap="none" rtlCol="0">
                <a:spAutoFit/>
              </a:bodyPr>
              <a:lstStyle/>
              <a:p>
                <a:pPr defTabSz="457200"/>
                <a:r>
                  <a:rPr lang="en-US" sz="1050" dirty="0" smtClean="0">
                    <a:solidFill>
                      <a:prstClr val="black"/>
                    </a:solidFill>
                  </a:rPr>
                  <a:t>University of</a:t>
                </a:r>
              </a:p>
              <a:p>
                <a:pPr defTabSz="457200"/>
                <a:r>
                  <a:rPr lang="en-US" sz="1050" dirty="0" smtClean="0">
                    <a:solidFill>
                      <a:prstClr val="black"/>
                    </a:solidFill>
                  </a:rPr>
                  <a:t>California at</a:t>
                </a:r>
              </a:p>
              <a:p>
                <a:pPr defTabSz="457200"/>
                <a:r>
                  <a:rPr lang="en-US" sz="1050" dirty="0" smtClean="0">
                    <a:solidFill>
                      <a:prstClr val="black"/>
                    </a:solidFill>
                  </a:rPr>
                  <a:t>Los Angeles</a:t>
                </a:r>
                <a:endParaRPr lang="en-US" sz="1050" dirty="0">
                  <a:solidFill>
                    <a:prstClr val="black"/>
                  </a:solidFill>
                </a:endParaRPr>
              </a:p>
            </p:txBody>
          </p:sp>
          <p:pic>
            <p:nvPicPr>
              <p:cNvPr id="25" name="Picture 24" descr="ucla.png"/>
              <p:cNvPicPr>
                <a:picLocks noChangeAspect="1"/>
              </p:cNvPicPr>
              <p:nvPr/>
            </p:nvPicPr>
            <p:blipFill>
              <a:blip r:embed="rId7" cstate="print"/>
              <a:srcRect l="31583" t="40630" r="16736" b="31241"/>
              <a:stretch>
                <a:fillRect/>
              </a:stretch>
            </p:blipFill>
            <p:spPr>
              <a:xfrm>
                <a:off x="2400300" y="1057275"/>
                <a:ext cx="476250" cy="238125"/>
              </a:xfrm>
              <a:prstGeom prst="rect">
                <a:avLst/>
              </a:prstGeom>
            </p:spPr>
          </p:pic>
        </p:grpSp>
        <p:grpSp>
          <p:nvGrpSpPr>
            <p:cNvPr id="14" name="Group 33"/>
            <p:cNvGrpSpPr/>
            <p:nvPr/>
          </p:nvGrpSpPr>
          <p:grpSpPr>
            <a:xfrm>
              <a:off x="6914654" y="3181350"/>
              <a:ext cx="1010146" cy="685800"/>
              <a:chOff x="2418854" y="533401"/>
              <a:chExt cx="1010146" cy="685800"/>
            </a:xfrm>
          </p:grpSpPr>
          <p:pic>
            <p:nvPicPr>
              <p:cNvPr id="31" name="Picture 30" descr="cloud.png"/>
              <p:cNvPicPr>
                <a:picLocks noChangeAspect="1"/>
              </p:cNvPicPr>
              <p:nvPr/>
            </p:nvPicPr>
            <p:blipFill>
              <a:blip r:embed="rId4" cstate="print"/>
              <a:stretch>
                <a:fillRect/>
              </a:stretch>
            </p:blipFill>
            <p:spPr>
              <a:xfrm>
                <a:off x="2438400" y="533401"/>
                <a:ext cx="990600" cy="685800"/>
              </a:xfrm>
              <a:prstGeom prst="rect">
                <a:avLst/>
              </a:prstGeom>
            </p:spPr>
          </p:pic>
          <p:sp>
            <p:nvSpPr>
              <p:cNvPr id="32" name="TextBox 31"/>
              <p:cNvSpPr txBox="1"/>
              <p:nvPr/>
            </p:nvSpPr>
            <p:spPr>
              <a:xfrm>
                <a:off x="2876550" y="676275"/>
                <a:ext cx="506870" cy="430887"/>
              </a:xfrm>
              <a:prstGeom prst="rect">
                <a:avLst/>
              </a:prstGeom>
              <a:noFill/>
            </p:spPr>
            <p:txBody>
              <a:bodyPr wrap="none" rtlCol="0">
                <a:spAutoFit/>
              </a:bodyPr>
              <a:lstStyle/>
              <a:p>
                <a:pPr defTabSz="457200"/>
                <a:r>
                  <a:rPr lang="en-US" sz="1100" dirty="0" smtClean="0">
                    <a:solidFill>
                      <a:prstClr val="black"/>
                    </a:solidFill>
                  </a:rPr>
                  <a:t>Penn </a:t>
                </a:r>
              </a:p>
              <a:p>
                <a:pPr defTabSz="457200"/>
                <a:r>
                  <a:rPr lang="en-US" sz="1100" dirty="0" smtClean="0">
                    <a:solidFill>
                      <a:prstClr val="black"/>
                    </a:solidFill>
                  </a:rPr>
                  <a:t>State</a:t>
                </a:r>
                <a:endParaRPr lang="en-US" sz="1100" dirty="0">
                  <a:solidFill>
                    <a:prstClr val="black"/>
                  </a:solidFill>
                </a:endParaRPr>
              </a:p>
            </p:txBody>
          </p:sp>
          <p:pic>
            <p:nvPicPr>
              <p:cNvPr id="33" name="Picture 32" descr="penn.png"/>
              <p:cNvPicPr>
                <a:picLocks noChangeAspect="1"/>
              </p:cNvPicPr>
              <p:nvPr/>
            </p:nvPicPr>
            <p:blipFill>
              <a:blip r:embed="rId8" cstate="print"/>
              <a:stretch>
                <a:fillRect/>
              </a:stretch>
            </p:blipFill>
            <p:spPr>
              <a:xfrm>
                <a:off x="2418854" y="609600"/>
                <a:ext cx="610096" cy="560471"/>
              </a:xfrm>
              <a:prstGeom prst="rect">
                <a:avLst/>
              </a:prstGeom>
            </p:spPr>
          </p:pic>
        </p:grpSp>
        <p:grpSp>
          <p:nvGrpSpPr>
            <p:cNvPr id="16" name="Group 39"/>
            <p:cNvGrpSpPr/>
            <p:nvPr/>
          </p:nvGrpSpPr>
          <p:grpSpPr>
            <a:xfrm>
              <a:off x="4019550" y="3200400"/>
              <a:ext cx="1295400" cy="770021"/>
              <a:chOff x="1295400" y="457200"/>
              <a:chExt cx="1295400" cy="770021"/>
            </a:xfrm>
          </p:grpSpPr>
          <p:pic>
            <p:nvPicPr>
              <p:cNvPr id="39" name="Picture 38" descr="cloud.png"/>
              <p:cNvPicPr>
                <a:picLocks noChangeAspect="1"/>
              </p:cNvPicPr>
              <p:nvPr/>
            </p:nvPicPr>
            <p:blipFill>
              <a:blip r:embed="rId4" cstate="print"/>
              <a:stretch>
                <a:fillRect/>
              </a:stretch>
            </p:blipFill>
            <p:spPr>
              <a:xfrm>
                <a:off x="1447800" y="533400"/>
                <a:ext cx="1143000" cy="644401"/>
              </a:xfrm>
              <a:prstGeom prst="rect">
                <a:avLst/>
              </a:prstGeom>
            </p:spPr>
          </p:pic>
          <p:pic>
            <p:nvPicPr>
              <p:cNvPr id="37" name="Picture 36" descr="iowa.png"/>
              <p:cNvPicPr>
                <a:picLocks noChangeAspect="1"/>
              </p:cNvPicPr>
              <p:nvPr/>
            </p:nvPicPr>
            <p:blipFill>
              <a:blip r:embed="rId9" cstate="print"/>
              <a:stretch>
                <a:fillRect/>
              </a:stretch>
            </p:blipFill>
            <p:spPr>
              <a:xfrm>
                <a:off x="1295400" y="457200"/>
                <a:ext cx="838200" cy="770021"/>
              </a:xfrm>
              <a:prstGeom prst="rect">
                <a:avLst/>
              </a:prstGeom>
            </p:spPr>
          </p:pic>
          <p:sp>
            <p:nvSpPr>
              <p:cNvPr id="36" name="TextBox 35"/>
              <p:cNvSpPr txBox="1"/>
              <p:nvPr/>
            </p:nvSpPr>
            <p:spPr>
              <a:xfrm>
                <a:off x="1905000" y="619125"/>
                <a:ext cx="479618" cy="430887"/>
              </a:xfrm>
              <a:prstGeom prst="rect">
                <a:avLst/>
              </a:prstGeom>
              <a:noFill/>
            </p:spPr>
            <p:txBody>
              <a:bodyPr wrap="none" rtlCol="0">
                <a:spAutoFit/>
              </a:bodyPr>
              <a:lstStyle/>
              <a:p>
                <a:pPr defTabSz="457200"/>
                <a:r>
                  <a:rPr lang="en-US" sz="1100" dirty="0" smtClean="0">
                    <a:solidFill>
                      <a:prstClr val="black"/>
                    </a:solidFill>
                  </a:rPr>
                  <a:t>Iowa</a:t>
                </a:r>
              </a:p>
              <a:p>
                <a:pPr defTabSz="457200"/>
                <a:r>
                  <a:rPr lang="en-US" sz="1100" dirty="0" smtClean="0">
                    <a:solidFill>
                      <a:prstClr val="black"/>
                    </a:solidFill>
                  </a:rPr>
                  <a:t>State</a:t>
                </a:r>
              </a:p>
            </p:txBody>
          </p:sp>
        </p:grpSp>
        <p:grpSp>
          <p:nvGrpSpPr>
            <p:cNvPr id="18" name="Group 20"/>
            <p:cNvGrpSpPr/>
            <p:nvPr/>
          </p:nvGrpSpPr>
          <p:grpSpPr>
            <a:xfrm>
              <a:off x="4953000" y="3009900"/>
              <a:ext cx="1219200" cy="609600"/>
              <a:chOff x="2514597" y="634346"/>
              <a:chExt cx="1615127" cy="807564"/>
            </a:xfrm>
          </p:grpSpPr>
          <p:pic>
            <p:nvPicPr>
              <p:cNvPr id="15" name="Picture 14" descr="cloud.png"/>
              <p:cNvPicPr>
                <a:picLocks noChangeAspect="1"/>
              </p:cNvPicPr>
              <p:nvPr/>
            </p:nvPicPr>
            <p:blipFill>
              <a:blip r:embed="rId4" cstate="print"/>
              <a:stretch>
                <a:fillRect/>
              </a:stretch>
            </p:blipFill>
            <p:spPr>
              <a:xfrm>
                <a:off x="2514597" y="634346"/>
                <a:ext cx="1615127" cy="807564"/>
              </a:xfrm>
              <a:prstGeom prst="rect">
                <a:avLst/>
              </a:prstGeom>
            </p:spPr>
          </p:pic>
          <p:sp>
            <p:nvSpPr>
              <p:cNvPr id="17" name="TextBox 16"/>
              <p:cNvSpPr txBox="1"/>
              <p:nvPr/>
            </p:nvSpPr>
            <p:spPr>
              <a:xfrm>
                <a:off x="2975384" y="787237"/>
                <a:ext cx="1154340" cy="570814"/>
              </a:xfrm>
              <a:prstGeom prst="rect">
                <a:avLst/>
              </a:prstGeom>
              <a:noFill/>
            </p:spPr>
            <p:txBody>
              <a:bodyPr wrap="square" rtlCol="0">
                <a:spAutoFit/>
              </a:bodyPr>
              <a:lstStyle/>
              <a:p>
                <a:pPr defTabSz="457200"/>
                <a:r>
                  <a:rPr lang="en-US" sz="1050" dirty="0" err="1" smtClean="0">
                    <a:solidFill>
                      <a:prstClr val="black"/>
                    </a:solidFill>
                  </a:rPr>
                  <a:t>Univ.Illinois</a:t>
                </a:r>
                <a:r>
                  <a:rPr lang="en-US" sz="1050" dirty="0" smtClean="0">
                    <a:solidFill>
                      <a:prstClr val="black"/>
                    </a:solidFill>
                  </a:rPr>
                  <a:t> </a:t>
                </a:r>
              </a:p>
              <a:p>
                <a:pPr defTabSz="457200"/>
                <a:r>
                  <a:rPr lang="en-US" sz="1050" dirty="0" smtClean="0">
                    <a:solidFill>
                      <a:prstClr val="black"/>
                    </a:solidFill>
                  </a:rPr>
                  <a:t>at Chicago</a:t>
                </a:r>
                <a:endParaRPr lang="en-US" sz="1050" dirty="0">
                  <a:solidFill>
                    <a:prstClr val="black"/>
                  </a:solidFill>
                </a:endParaRPr>
              </a:p>
            </p:txBody>
          </p:sp>
          <p:pic>
            <p:nvPicPr>
              <p:cNvPr id="19" name="Picture 18" descr="chicago.png"/>
              <p:cNvPicPr>
                <a:picLocks noChangeAspect="1"/>
              </p:cNvPicPr>
              <p:nvPr/>
            </p:nvPicPr>
            <p:blipFill>
              <a:blip r:embed="rId10" cstate="print"/>
              <a:stretch>
                <a:fillRect/>
              </a:stretch>
            </p:blipFill>
            <p:spPr>
              <a:xfrm>
                <a:off x="2533649" y="814238"/>
                <a:ext cx="586619" cy="538904"/>
              </a:xfrm>
              <a:prstGeom prst="rect">
                <a:avLst/>
              </a:prstGeom>
            </p:spPr>
          </p:pic>
        </p:grpSp>
        <p:grpSp>
          <p:nvGrpSpPr>
            <p:cNvPr id="20" name="Group 43"/>
            <p:cNvGrpSpPr/>
            <p:nvPr/>
          </p:nvGrpSpPr>
          <p:grpSpPr>
            <a:xfrm>
              <a:off x="4305300" y="2419350"/>
              <a:ext cx="1357851" cy="720601"/>
              <a:chOff x="1552575" y="609600"/>
              <a:chExt cx="1357851" cy="720601"/>
            </a:xfrm>
          </p:grpSpPr>
          <p:pic>
            <p:nvPicPr>
              <p:cNvPr id="41" name="Picture 40" descr="cloud.png"/>
              <p:cNvPicPr>
                <a:picLocks noChangeAspect="1"/>
              </p:cNvPicPr>
              <p:nvPr/>
            </p:nvPicPr>
            <p:blipFill>
              <a:blip r:embed="rId4" cstate="print"/>
              <a:stretch>
                <a:fillRect/>
              </a:stretch>
            </p:blipFill>
            <p:spPr>
              <a:xfrm>
                <a:off x="1600200" y="609600"/>
                <a:ext cx="1295400" cy="720601"/>
              </a:xfrm>
              <a:prstGeom prst="rect">
                <a:avLst/>
              </a:prstGeom>
            </p:spPr>
          </p:pic>
          <p:sp>
            <p:nvSpPr>
              <p:cNvPr id="42" name="TextBox 41"/>
              <p:cNvSpPr txBox="1"/>
              <p:nvPr/>
            </p:nvSpPr>
            <p:spPr>
              <a:xfrm>
                <a:off x="2066925" y="790575"/>
                <a:ext cx="843501" cy="400110"/>
              </a:xfrm>
              <a:prstGeom prst="rect">
                <a:avLst/>
              </a:prstGeom>
              <a:noFill/>
            </p:spPr>
            <p:txBody>
              <a:bodyPr wrap="none" rtlCol="0">
                <a:spAutoFit/>
              </a:bodyPr>
              <a:lstStyle/>
              <a:p>
                <a:pPr defTabSz="457200"/>
                <a:r>
                  <a:rPr lang="en-US" sz="1000" dirty="0" smtClean="0">
                    <a:solidFill>
                      <a:prstClr val="black"/>
                    </a:solidFill>
                  </a:rPr>
                  <a:t>University of</a:t>
                </a:r>
              </a:p>
              <a:p>
                <a:pPr defTabSz="457200"/>
                <a:r>
                  <a:rPr lang="en-US" sz="1000" dirty="0" smtClean="0">
                    <a:solidFill>
                      <a:prstClr val="black"/>
                    </a:solidFill>
                  </a:rPr>
                  <a:t>Minnesota</a:t>
                </a:r>
                <a:endParaRPr lang="en-US" sz="1000" dirty="0">
                  <a:solidFill>
                    <a:prstClr val="black"/>
                  </a:solidFill>
                </a:endParaRPr>
              </a:p>
            </p:txBody>
          </p:sp>
          <p:pic>
            <p:nvPicPr>
              <p:cNvPr id="43" name="Picture 42" descr="minn.png"/>
              <p:cNvPicPr>
                <a:picLocks noChangeAspect="1"/>
              </p:cNvPicPr>
              <p:nvPr/>
            </p:nvPicPr>
            <p:blipFill>
              <a:blip r:embed="rId11" cstate="print"/>
              <a:stretch>
                <a:fillRect/>
              </a:stretch>
            </p:blipFill>
            <p:spPr>
              <a:xfrm>
                <a:off x="1552575" y="657225"/>
                <a:ext cx="715250" cy="657072"/>
              </a:xfrm>
              <a:prstGeom prst="rect">
                <a:avLst/>
              </a:prstGeom>
            </p:spPr>
          </p:pic>
        </p:grpSp>
        <p:grpSp>
          <p:nvGrpSpPr>
            <p:cNvPr id="21" name="Group 29"/>
            <p:cNvGrpSpPr/>
            <p:nvPr/>
          </p:nvGrpSpPr>
          <p:grpSpPr>
            <a:xfrm>
              <a:off x="5810463" y="2657475"/>
              <a:ext cx="1047537" cy="609600"/>
              <a:chOff x="1981200" y="555813"/>
              <a:chExt cx="1355635" cy="788895"/>
            </a:xfrm>
          </p:grpSpPr>
          <p:pic>
            <p:nvPicPr>
              <p:cNvPr id="27" name="Picture 26" descr="cloud.png"/>
              <p:cNvPicPr>
                <a:picLocks noChangeAspect="1"/>
              </p:cNvPicPr>
              <p:nvPr/>
            </p:nvPicPr>
            <p:blipFill>
              <a:blip r:embed="rId4" cstate="print"/>
              <a:stretch>
                <a:fillRect/>
              </a:stretch>
            </p:blipFill>
            <p:spPr>
              <a:xfrm>
                <a:off x="1981200" y="555813"/>
                <a:ext cx="1281954" cy="788895"/>
              </a:xfrm>
              <a:prstGeom prst="rect">
                <a:avLst/>
              </a:prstGeom>
            </p:spPr>
          </p:pic>
          <p:sp>
            <p:nvSpPr>
              <p:cNvPr id="28" name="TextBox 27"/>
              <p:cNvSpPr txBox="1"/>
              <p:nvPr/>
            </p:nvSpPr>
            <p:spPr>
              <a:xfrm>
                <a:off x="2442322" y="686920"/>
                <a:ext cx="894513" cy="517790"/>
              </a:xfrm>
              <a:prstGeom prst="rect">
                <a:avLst/>
              </a:prstGeom>
              <a:noFill/>
            </p:spPr>
            <p:txBody>
              <a:bodyPr wrap="none" rtlCol="0">
                <a:spAutoFit/>
              </a:bodyPr>
              <a:lstStyle/>
              <a:p>
                <a:pPr defTabSz="457200"/>
                <a:r>
                  <a:rPr lang="en-US" sz="1000" dirty="0" smtClean="0">
                    <a:solidFill>
                      <a:prstClr val="black"/>
                    </a:solidFill>
                  </a:rPr>
                  <a:t>Michigan </a:t>
                </a:r>
              </a:p>
              <a:p>
                <a:pPr defTabSz="457200"/>
                <a:r>
                  <a:rPr lang="en-US" sz="1000" dirty="0" smtClean="0">
                    <a:solidFill>
                      <a:prstClr val="black"/>
                    </a:solidFill>
                  </a:rPr>
                  <a:t>State</a:t>
                </a:r>
              </a:p>
            </p:txBody>
          </p:sp>
          <p:pic>
            <p:nvPicPr>
              <p:cNvPr id="29" name="Picture 28" descr="msu.png"/>
              <p:cNvPicPr>
                <a:picLocks noChangeAspect="1"/>
              </p:cNvPicPr>
              <p:nvPr/>
            </p:nvPicPr>
            <p:blipFill>
              <a:blip r:embed="rId12" cstate="print"/>
              <a:stretch>
                <a:fillRect/>
              </a:stretch>
            </p:blipFill>
            <p:spPr>
              <a:xfrm>
                <a:off x="2039470" y="679077"/>
                <a:ext cx="551491" cy="506632"/>
              </a:xfrm>
              <a:prstGeom prst="rect">
                <a:avLst/>
              </a:prstGeom>
            </p:spPr>
          </p:pic>
        </p:grpSp>
        <p:grpSp>
          <p:nvGrpSpPr>
            <p:cNvPr id="23" name="Group 47"/>
            <p:cNvGrpSpPr/>
            <p:nvPr/>
          </p:nvGrpSpPr>
          <p:grpSpPr>
            <a:xfrm>
              <a:off x="5638800" y="3395731"/>
              <a:ext cx="1143000" cy="700019"/>
              <a:chOff x="1676400" y="533400"/>
              <a:chExt cx="1143000" cy="700019"/>
            </a:xfrm>
          </p:grpSpPr>
          <p:pic>
            <p:nvPicPr>
              <p:cNvPr id="45" name="Picture 44" descr="cloud.png"/>
              <p:cNvPicPr>
                <a:picLocks noChangeAspect="1"/>
              </p:cNvPicPr>
              <p:nvPr/>
            </p:nvPicPr>
            <p:blipFill>
              <a:blip r:embed="rId4" cstate="print"/>
              <a:stretch>
                <a:fillRect/>
              </a:stretch>
            </p:blipFill>
            <p:spPr>
              <a:xfrm>
                <a:off x="1752600" y="533400"/>
                <a:ext cx="1066800" cy="644401"/>
              </a:xfrm>
              <a:prstGeom prst="rect">
                <a:avLst/>
              </a:prstGeom>
            </p:spPr>
          </p:pic>
          <p:sp>
            <p:nvSpPr>
              <p:cNvPr id="46" name="TextBox 45"/>
              <p:cNvSpPr txBox="1"/>
              <p:nvPr/>
            </p:nvSpPr>
            <p:spPr>
              <a:xfrm>
                <a:off x="2247900" y="638175"/>
                <a:ext cx="521297" cy="430887"/>
              </a:xfrm>
              <a:prstGeom prst="rect">
                <a:avLst/>
              </a:prstGeom>
              <a:noFill/>
            </p:spPr>
            <p:txBody>
              <a:bodyPr wrap="none" rtlCol="0">
                <a:spAutoFit/>
              </a:bodyPr>
              <a:lstStyle/>
              <a:p>
                <a:pPr defTabSz="457200"/>
                <a:r>
                  <a:rPr lang="en-US" sz="1100" dirty="0" smtClean="0">
                    <a:solidFill>
                      <a:prstClr val="black"/>
                    </a:solidFill>
                  </a:rPr>
                  <a:t>Notre</a:t>
                </a:r>
              </a:p>
              <a:p>
                <a:pPr defTabSz="457200"/>
                <a:r>
                  <a:rPr lang="en-US" sz="1100" dirty="0" smtClean="0">
                    <a:solidFill>
                      <a:prstClr val="black"/>
                    </a:solidFill>
                  </a:rPr>
                  <a:t>Dame</a:t>
                </a:r>
                <a:endParaRPr lang="en-US" sz="1100" dirty="0">
                  <a:solidFill>
                    <a:prstClr val="black"/>
                  </a:solidFill>
                </a:endParaRPr>
              </a:p>
            </p:txBody>
          </p:sp>
          <p:pic>
            <p:nvPicPr>
              <p:cNvPr id="47" name="Picture 46" descr="nd.png"/>
              <p:cNvPicPr>
                <a:picLocks noChangeAspect="1"/>
              </p:cNvPicPr>
              <p:nvPr/>
            </p:nvPicPr>
            <p:blipFill>
              <a:blip r:embed="rId13" cstate="print"/>
              <a:stretch>
                <a:fillRect/>
              </a:stretch>
            </p:blipFill>
            <p:spPr>
              <a:xfrm>
                <a:off x="1676400" y="533400"/>
                <a:ext cx="762000" cy="700019"/>
              </a:xfrm>
              <a:prstGeom prst="rect">
                <a:avLst/>
              </a:prstGeom>
            </p:spPr>
          </p:pic>
        </p:grpSp>
        <p:grpSp>
          <p:nvGrpSpPr>
            <p:cNvPr id="26" name="Group 51"/>
            <p:cNvGrpSpPr/>
            <p:nvPr/>
          </p:nvGrpSpPr>
          <p:grpSpPr>
            <a:xfrm>
              <a:off x="2362200" y="5162550"/>
              <a:ext cx="1524000" cy="720601"/>
              <a:chOff x="1828800" y="685800"/>
              <a:chExt cx="1524000" cy="720601"/>
            </a:xfrm>
          </p:grpSpPr>
          <p:pic>
            <p:nvPicPr>
              <p:cNvPr id="49" name="Picture 48" descr="cloud.png"/>
              <p:cNvPicPr>
                <a:picLocks noChangeAspect="1"/>
              </p:cNvPicPr>
              <p:nvPr/>
            </p:nvPicPr>
            <p:blipFill>
              <a:blip r:embed="rId4" cstate="print"/>
              <a:stretch>
                <a:fillRect/>
              </a:stretch>
            </p:blipFill>
            <p:spPr>
              <a:xfrm>
                <a:off x="1828800" y="685800"/>
                <a:ext cx="1524000" cy="720601"/>
              </a:xfrm>
              <a:prstGeom prst="rect">
                <a:avLst/>
              </a:prstGeom>
            </p:spPr>
          </p:pic>
          <p:sp>
            <p:nvSpPr>
              <p:cNvPr id="50" name="TextBox 49"/>
              <p:cNvSpPr txBox="1"/>
              <p:nvPr/>
            </p:nvSpPr>
            <p:spPr>
              <a:xfrm>
                <a:off x="2286000" y="841802"/>
                <a:ext cx="1045479" cy="415498"/>
              </a:xfrm>
              <a:prstGeom prst="rect">
                <a:avLst/>
              </a:prstGeom>
              <a:noFill/>
            </p:spPr>
            <p:txBody>
              <a:bodyPr wrap="none" rtlCol="0">
                <a:spAutoFit/>
              </a:bodyPr>
              <a:lstStyle/>
              <a:p>
                <a:pPr defTabSz="457200"/>
                <a:r>
                  <a:rPr lang="en-US" sz="1050" dirty="0" smtClean="0">
                    <a:solidFill>
                      <a:prstClr val="black"/>
                    </a:solidFill>
                  </a:rPr>
                  <a:t>University of </a:t>
                </a:r>
              </a:p>
              <a:p>
                <a:pPr defTabSz="457200"/>
                <a:r>
                  <a:rPr lang="en-US" sz="1050" dirty="0" smtClean="0">
                    <a:solidFill>
                      <a:prstClr val="black"/>
                    </a:solidFill>
                  </a:rPr>
                  <a:t>Texas</a:t>
                </a:r>
                <a:r>
                  <a:rPr lang="en-US" sz="1050" dirty="0">
                    <a:solidFill>
                      <a:prstClr val="black"/>
                    </a:solidFill>
                  </a:rPr>
                  <a:t> a</a:t>
                </a:r>
                <a:r>
                  <a:rPr lang="en-US" sz="1050" dirty="0" smtClean="0">
                    <a:solidFill>
                      <a:prstClr val="black"/>
                    </a:solidFill>
                  </a:rPr>
                  <a:t>t El Paso</a:t>
                </a:r>
                <a:endParaRPr lang="en-US" sz="1050" dirty="0">
                  <a:solidFill>
                    <a:prstClr val="black"/>
                  </a:solidFill>
                </a:endParaRPr>
              </a:p>
            </p:txBody>
          </p:sp>
          <p:pic>
            <p:nvPicPr>
              <p:cNvPr id="51" name="Picture 50" descr="utep.png"/>
              <p:cNvPicPr>
                <a:picLocks noChangeAspect="1"/>
              </p:cNvPicPr>
              <p:nvPr/>
            </p:nvPicPr>
            <p:blipFill>
              <a:blip r:embed="rId14" cstate="print"/>
              <a:stretch>
                <a:fillRect/>
              </a:stretch>
            </p:blipFill>
            <p:spPr>
              <a:xfrm>
                <a:off x="1857375" y="785926"/>
                <a:ext cx="619125" cy="568766"/>
              </a:xfrm>
              <a:prstGeom prst="rect">
                <a:avLst/>
              </a:prstGeom>
            </p:spPr>
          </p:pic>
        </p:grpSp>
        <p:grpSp>
          <p:nvGrpSpPr>
            <p:cNvPr id="30" name="Group 55"/>
            <p:cNvGrpSpPr/>
            <p:nvPr/>
          </p:nvGrpSpPr>
          <p:grpSpPr>
            <a:xfrm>
              <a:off x="-152400" y="3257550"/>
              <a:ext cx="1924050" cy="952347"/>
              <a:chOff x="1581150" y="838200"/>
              <a:chExt cx="1924050" cy="952347"/>
            </a:xfrm>
          </p:grpSpPr>
          <p:pic>
            <p:nvPicPr>
              <p:cNvPr id="53" name="Picture 52"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752600" y="838200"/>
                <a:ext cx="1752600" cy="838200"/>
              </a:xfrm>
              <a:prstGeom prst="rect">
                <a:avLst/>
              </a:prstGeom>
            </p:spPr>
          </p:pic>
          <p:sp>
            <p:nvSpPr>
              <p:cNvPr id="54" name="TextBox 53"/>
              <p:cNvSpPr txBox="1"/>
              <p:nvPr/>
            </p:nvSpPr>
            <p:spPr>
              <a:xfrm>
                <a:off x="2293846" y="1076325"/>
                <a:ext cx="1125629" cy="430887"/>
              </a:xfrm>
              <a:prstGeom prst="rect">
                <a:avLst/>
              </a:prstGeom>
              <a:noFill/>
            </p:spPr>
            <p:txBody>
              <a:bodyPr wrap="none" rtlCol="0">
                <a:spAutoFit/>
              </a:bodyPr>
              <a:lstStyle/>
              <a:p>
                <a:pPr defTabSz="457200"/>
                <a:r>
                  <a:rPr lang="en-US" sz="1050" dirty="0" smtClean="0">
                    <a:solidFill>
                      <a:prstClr val="black"/>
                    </a:solidFill>
                  </a:rPr>
                  <a:t>IBM </a:t>
                </a:r>
                <a:r>
                  <a:rPr lang="en-US" sz="1050" dirty="0" err="1" smtClean="0">
                    <a:solidFill>
                      <a:prstClr val="black"/>
                    </a:solidFill>
                  </a:rPr>
                  <a:t>Almaden</a:t>
                </a:r>
                <a:endParaRPr lang="en-US" sz="1050" dirty="0" smtClean="0">
                  <a:solidFill>
                    <a:prstClr val="black"/>
                  </a:solidFill>
                </a:endParaRPr>
              </a:p>
              <a:p>
                <a:pPr defTabSz="457200"/>
                <a:r>
                  <a:rPr lang="en-US" sz="1050" dirty="0" smtClean="0">
                    <a:solidFill>
                      <a:prstClr val="black"/>
                    </a:solidFill>
                  </a:rPr>
                  <a:t>Research Center</a:t>
                </a:r>
              </a:p>
            </p:txBody>
          </p:sp>
          <p:pic>
            <p:nvPicPr>
              <p:cNvPr id="55" name="Picture 54" descr="ibm.png"/>
              <p:cNvPicPr>
                <a:picLocks noChangeAspect="1"/>
              </p:cNvPicPr>
              <p:nvPr/>
            </p:nvPicPr>
            <p:blipFill>
              <a:blip r:embed="rId15" cstate="print"/>
              <a:stretch>
                <a:fillRect/>
              </a:stretch>
            </p:blipFill>
            <p:spPr>
              <a:xfrm>
                <a:off x="1581150" y="876300"/>
                <a:ext cx="995196" cy="914247"/>
              </a:xfrm>
              <a:prstGeom prst="rect">
                <a:avLst/>
              </a:prstGeom>
            </p:spPr>
          </p:pic>
        </p:grpSp>
        <p:grpSp>
          <p:nvGrpSpPr>
            <p:cNvPr id="34" name="Group 59"/>
            <p:cNvGrpSpPr/>
            <p:nvPr/>
          </p:nvGrpSpPr>
          <p:grpSpPr>
            <a:xfrm>
              <a:off x="685800" y="1657350"/>
              <a:ext cx="1409700" cy="720601"/>
              <a:chOff x="1409700" y="609600"/>
              <a:chExt cx="1409700" cy="720601"/>
            </a:xfrm>
          </p:grpSpPr>
          <p:pic>
            <p:nvPicPr>
              <p:cNvPr id="57" name="Picture 56"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447800" y="609600"/>
                <a:ext cx="1371600" cy="720601"/>
              </a:xfrm>
              <a:prstGeom prst="rect">
                <a:avLst/>
              </a:prstGeom>
            </p:spPr>
          </p:pic>
          <p:sp>
            <p:nvSpPr>
              <p:cNvPr id="58" name="TextBox 57"/>
              <p:cNvSpPr txBox="1"/>
              <p:nvPr/>
            </p:nvSpPr>
            <p:spPr>
              <a:xfrm>
                <a:off x="1885950" y="790575"/>
                <a:ext cx="870751" cy="430887"/>
              </a:xfrm>
              <a:prstGeom prst="rect">
                <a:avLst/>
              </a:prstGeom>
              <a:noFill/>
            </p:spPr>
            <p:txBody>
              <a:bodyPr wrap="none" rtlCol="0">
                <a:spAutoFit/>
              </a:bodyPr>
              <a:lstStyle/>
              <a:p>
                <a:pPr defTabSz="457200"/>
                <a:r>
                  <a:rPr lang="en-US" sz="1100" dirty="0" smtClean="0">
                    <a:solidFill>
                      <a:prstClr val="black"/>
                    </a:solidFill>
                  </a:rPr>
                  <a:t>Washington</a:t>
                </a:r>
              </a:p>
              <a:p>
                <a:pPr defTabSz="457200"/>
                <a:r>
                  <a:rPr lang="en-US" sz="1100" dirty="0" smtClean="0">
                    <a:solidFill>
                      <a:prstClr val="black"/>
                    </a:solidFill>
                  </a:rPr>
                  <a:t>University</a:t>
                </a:r>
                <a:endParaRPr lang="en-US" sz="1100" dirty="0">
                  <a:solidFill>
                    <a:prstClr val="black"/>
                  </a:solidFill>
                </a:endParaRPr>
              </a:p>
            </p:txBody>
          </p:sp>
          <p:pic>
            <p:nvPicPr>
              <p:cNvPr id="59" name="Picture 58" descr="washington.png"/>
              <p:cNvPicPr>
                <a:picLocks noChangeAspect="1"/>
              </p:cNvPicPr>
              <p:nvPr/>
            </p:nvPicPr>
            <p:blipFill>
              <a:blip r:embed="rId16" cstate="print"/>
              <a:stretch>
                <a:fillRect/>
              </a:stretch>
            </p:blipFill>
            <p:spPr>
              <a:xfrm>
                <a:off x="1409700" y="711458"/>
                <a:ext cx="666750" cy="612517"/>
              </a:xfrm>
              <a:prstGeom prst="rect">
                <a:avLst/>
              </a:prstGeom>
            </p:spPr>
          </p:pic>
        </p:grpSp>
        <p:grpSp>
          <p:nvGrpSpPr>
            <p:cNvPr id="35" name="Group 63"/>
            <p:cNvGrpSpPr/>
            <p:nvPr/>
          </p:nvGrpSpPr>
          <p:grpSpPr>
            <a:xfrm>
              <a:off x="228600" y="4781550"/>
              <a:ext cx="1627641" cy="890154"/>
              <a:chOff x="1752600" y="516248"/>
              <a:chExt cx="1627641" cy="890154"/>
            </a:xfrm>
          </p:grpSpPr>
          <p:pic>
            <p:nvPicPr>
              <p:cNvPr id="61" name="Picture 60"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752600" y="516248"/>
                <a:ext cx="1600200" cy="890154"/>
              </a:xfrm>
              <a:prstGeom prst="rect">
                <a:avLst/>
              </a:prstGeom>
            </p:spPr>
          </p:pic>
          <p:sp>
            <p:nvSpPr>
              <p:cNvPr id="62" name="TextBox 61"/>
              <p:cNvSpPr txBox="1"/>
              <p:nvPr/>
            </p:nvSpPr>
            <p:spPr>
              <a:xfrm>
                <a:off x="2381250" y="742950"/>
                <a:ext cx="998991" cy="553998"/>
              </a:xfrm>
              <a:prstGeom prst="rect">
                <a:avLst/>
              </a:prstGeom>
              <a:noFill/>
            </p:spPr>
            <p:txBody>
              <a:bodyPr wrap="none" rtlCol="0">
                <a:spAutoFit/>
              </a:bodyPr>
              <a:lstStyle/>
              <a:p>
                <a:pPr defTabSz="457200"/>
                <a:r>
                  <a:rPr lang="en-US" sz="1000" dirty="0" smtClean="0">
                    <a:solidFill>
                      <a:prstClr val="black"/>
                    </a:solidFill>
                  </a:rPr>
                  <a:t>San Diego</a:t>
                </a:r>
              </a:p>
              <a:p>
                <a:pPr defTabSz="457200"/>
                <a:r>
                  <a:rPr lang="en-US" sz="1000" dirty="0" smtClean="0">
                    <a:solidFill>
                      <a:prstClr val="black"/>
                    </a:solidFill>
                  </a:rPr>
                  <a:t>Supercomputer</a:t>
                </a:r>
              </a:p>
              <a:p>
                <a:pPr defTabSz="457200"/>
                <a:r>
                  <a:rPr lang="en-US" sz="1000" dirty="0" smtClean="0">
                    <a:solidFill>
                      <a:prstClr val="black"/>
                    </a:solidFill>
                  </a:rPr>
                  <a:t>Center</a:t>
                </a:r>
                <a:endParaRPr lang="en-US" sz="1000" dirty="0">
                  <a:solidFill>
                    <a:prstClr val="black"/>
                  </a:solidFill>
                </a:endParaRPr>
              </a:p>
            </p:txBody>
          </p:sp>
          <p:pic>
            <p:nvPicPr>
              <p:cNvPr id="63" name="Picture 62" descr="sdsc.png"/>
              <p:cNvPicPr>
                <a:picLocks noChangeAspect="1"/>
              </p:cNvPicPr>
              <p:nvPr/>
            </p:nvPicPr>
            <p:blipFill>
              <a:blip r:embed="rId17" cstate="print"/>
              <a:stretch>
                <a:fillRect/>
              </a:stretch>
            </p:blipFill>
            <p:spPr>
              <a:xfrm>
                <a:off x="1771650" y="666750"/>
                <a:ext cx="746355" cy="685647"/>
              </a:xfrm>
              <a:prstGeom prst="rect">
                <a:avLst/>
              </a:prstGeom>
            </p:spPr>
          </p:pic>
        </p:grpSp>
        <p:grpSp>
          <p:nvGrpSpPr>
            <p:cNvPr id="38" name="Group 68"/>
            <p:cNvGrpSpPr/>
            <p:nvPr/>
          </p:nvGrpSpPr>
          <p:grpSpPr>
            <a:xfrm>
              <a:off x="6248400" y="5619750"/>
              <a:ext cx="1447800" cy="838047"/>
              <a:chOff x="1143000" y="533400"/>
              <a:chExt cx="1447800" cy="838047"/>
            </a:xfrm>
          </p:grpSpPr>
          <p:grpSp>
            <p:nvGrpSpPr>
              <p:cNvPr id="40" name="Group 67"/>
              <p:cNvGrpSpPr/>
              <p:nvPr/>
            </p:nvGrpSpPr>
            <p:grpSpPr>
              <a:xfrm>
                <a:off x="1143000" y="533400"/>
                <a:ext cx="1447800" cy="720601"/>
                <a:chOff x="1143000" y="533400"/>
                <a:chExt cx="1447800" cy="720601"/>
              </a:xfrm>
            </p:grpSpPr>
            <p:pic>
              <p:nvPicPr>
                <p:cNvPr id="65" name="Picture 64"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143000" y="533400"/>
                  <a:ext cx="1447800" cy="720601"/>
                </a:xfrm>
                <a:prstGeom prst="rect">
                  <a:avLst/>
                </a:prstGeom>
              </p:spPr>
            </p:pic>
            <p:sp>
              <p:nvSpPr>
                <p:cNvPr id="66" name="TextBox 65"/>
                <p:cNvSpPr txBox="1"/>
                <p:nvPr/>
              </p:nvSpPr>
              <p:spPr>
                <a:xfrm>
                  <a:off x="1752853" y="685800"/>
                  <a:ext cx="761747" cy="430887"/>
                </a:xfrm>
                <a:prstGeom prst="rect">
                  <a:avLst/>
                </a:prstGeom>
                <a:noFill/>
              </p:spPr>
              <p:txBody>
                <a:bodyPr wrap="none" rtlCol="0">
                  <a:spAutoFit/>
                </a:bodyPr>
                <a:lstStyle/>
                <a:p>
                  <a:pPr defTabSz="457200"/>
                  <a:r>
                    <a:rPr lang="en-US" sz="1100" dirty="0" smtClean="0">
                      <a:solidFill>
                        <a:prstClr val="black"/>
                      </a:solidFill>
                    </a:rPr>
                    <a:t>University</a:t>
                  </a:r>
                </a:p>
                <a:p>
                  <a:pPr defTabSz="457200"/>
                  <a:r>
                    <a:rPr lang="en-US" sz="1100" dirty="0" smtClean="0">
                      <a:solidFill>
                        <a:prstClr val="black"/>
                      </a:solidFill>
                    </a:rPr>
                    <a:t>of Florida</a:t>
                  </a:r>
                  <a:endParaRPr lang="en-US" sz="1100" dirty="0">
                    <a:solidFill>
                      <a:prstClr val="black"/>
                    </a:solidFill>
                  </a:endParaRPr>
                </a:p>
              </p:txBody>
            </p:sp>
          </p:grpSp>
          <p:pic>
            <p:nvPicPr>
              <p:cNvPr id="67" name="Picture 66" descr="florida.png"/>
              <p:cNvPicPr>
                <a:picLocks noChangeAspect="1"/>
              </p:cNvPicPr>
              <p:nvPr/>
            </p:nvPicPr>
            <p:blipFill>
              <a:blip r:embed="rId18" cstate="print"/>
              <a:stretch>
                <a:fillRect/>
              </a:stretch>
            </p:blipFill>
            <p:spPr>
              <a:xfrm>
                <a:off x="1143000" y="609600"/>
                <a:ext cx="829302" cy="761847"/>
              </a:xfrm>
              <a:prstGeom prst="rect">
                <a:avLst/>
              </a:prstGeom>
            </p:spPr>
          </p:pic>
        </p:grpSp>
        <p:grpSp>
          <p:nvGrpSpPr>
            <p:cNvPr id="44" name="Group 72"/>
            <p:cNvGrpSpPr/>
            <p:nvPr/>
          </p:nvGrpSpPr>
          <p:grpSpPr>
            <a:xfrm>
              <a:off x="7543800" y="2647950"/>
              <a:ext cx="1276350" cy="770021"/>
              <a:chOff x="1771650" y="485775"/>
              <a:chExt cx="1276350" cy="770021"/>
            </a:xfrm>
          </p:grpSpPr>
          <p:pic>
            <p:nvPicPr>
              <p:cNvPr id="70" name="Picture 69"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828800" y="533400"/>
                <a:ext cx="1219200" cy="644401"/>
              </a:xfrm>
              <a:prstGeom prst="rect">
                <a:avLst/>
              </a:prstGeom>
            </p:spPr>
          </p:pic>
          <p:sp>
            <p:nvSpPr>
              <p:cNvPr id="71" name="TextBox 70"/>
              <p:cNvSpPr txBox="1"/>
              <p:nvPr/>
            </p:nvSpPr>
            <p:spPr>
              <a:xfrm>
                <a:off x="2324100" y="609600"/>
                <a:ext cx="644728" cy="430887"/>
              </a:xfrm>
              <a:prstGeom prst="rect">
                <a:avLst/>
              </a:prstGeom>
              <a:noFill/>
            </p:spPr>
            <p:txBody>
              <a:bodyPr wrap="none" rtlCol="0">
                <a:spAutoFit/>
              </a:bodyPr>
              <a:lstStyle/>
              <a:p>
                <a:pPr defTabSz="457200"/>
                <a:r>
                  <a:rPr lang="en-US" sz="1100" dirty="0" smtClean="0">
                    <a:solidFill>
                      <a:prstClr val="black"/>
                    </a:solidFill>
                  </a:rPr>
                  <a:t>Johns </a:t>
                </a:r>
              </a:p>
              <a:p>
                <a:pPr defTabSz="457200"/>
                <a:r>
                  <a:rPr lang="en-US" sz="1100" dirty="0" smtClean="0">
                    <a:solidFill>
                      <a:prstClr val="black"/>
                    </a:solidFill>
                  </a:rPr>
                  <a:t>Hopkins</a:t>
                </a:r>
                <a:endParaRPr lang="en-US" sz="1100" dirty="0">
                  <a:solidFill>
                    <a:prstClr val="black"/>
                  </a:solidFill>
                </a:endParaRPr>
              </a:p>
            </p:txBody>
          </p:sp>
          <p:pic>
            <p:nvPicPr>
              <p:cNvPr id="72" name="Picture 71" descr="hopkins.png"/>
              <p:cNvPicPr>
                <a:picLocks noChangeAspect="1"/>
              </p:cNvPicPr>
              <p:nvPr/>
            </p:nvPicPr>
            <p:blipFill>
              <a:blip r:embed="rId19" cstate="print"/>
              <a:stretch>
                <a:fillRect/>
              </a:stretch>
            </p:blipFill>
            <p:spPr>
              <a:xfrm>
                <a:off x="1771650" y="485775"/>
                <a:ext cx="838200" cy="770021"/>
              </a:xfrm>
              <a:prstGeom prst="rect">
                <a:avLst/>
              </a:prstGeom>
            </p:spPr>
          </p:pic>
        </p:grpSp>
      </p:grpSp>
      <p:grpSp>
        <p:nvGrpSpPr>
          <p:cNvPr id="48" name="Group 129"/>
          <p:cNvGrpSpPr/>
          <p:nvPr/>
        </p:nvGrpSpPr>
        <p:grpSpPr>
          <a:xfrm>
            <a:off x="0" y="-19050"/>
            <a:ext cx="9144000" cy="1314450"/>
            <a:chOff x="0" y="0"/>
            <a:chExt cx="9144000" cy="1314450"/>
          </a:xfrm>
        </p:grpSpPr>
        <p:pic>
          <p:nvPicPr>
            <p:cNvPr id="1030" name="Picture 6"/>
            <p:cNvPicPr>
              <a:picLocks noChangeAspect="1" noChangeArrowheads="1"/>
            </p:cNvPicPr>
            <p:nvPr/>
          </p:nvPicPr>
          <p:blipFill>
            <a:blip r:embed="rId20" cstate="print"/>
            <a:srcRect/>
            <a:stretch>
              <a:fillRect/>
            </a:stretch>
          </p:blipFill>
          <p:spPr bwMode="auto">
            <a:xfrm>
              <a:off x="0" y="0"/>
              <a:ext cx="8210550" cy="1314450"/>
            </a:xfrm>
            <a:prstGeom prst="rect">
              <a:avLst/>
            </a:prstGeom>
            <a:noFill/>
            <a:ln w="9525">
              <a:noFill/>
              <a:miter lim="800000"/>
              <a:headEnd/>
              <a:tailEnd/>
            </a:ln>
          </p:spPr>
        </p:pic>
        <p:pic>
          <p:nvPicPr>
            <p:cNvPr id="1031" name="Picture 7"/>
            <p:cNvPicPr>
              <a:picLocks noChangeAspect="1" noChangeArrowheads="1"/>
            </p:cNvPicPr>
            <p:nvPr/>
          </p:nvPicPr>
          <p:blipFill>
            <a:blip r:embed="rId20" cstate="print"/>
            <a:srcRect r="88399"/>
            <a:stretch>
              <a:fillRect/>
            </a:stretch>
          </p:blipFill>
          <p:spPr bwMode="auto">
            <a:xfrm>
              <a:off x="8191500" y="0"/>
              <a:ext cx="952500" cy="1314450"/>
            </a:xfrm>
            <a:prstGeom prst="rect">
              <a:avLst/>
            </a:prstGeom>
            <a:noFill/>
            <a:ln w="9525">
              <a:noFill/>
              <a:miter lim="800000"/>
              <a:headEnd/>
              <a:tailEnd/>
            </a:ln>
          </p:spPr>
        </p:pic>
      </p:grpSp>
      <p:sp>
        <p:nvSpPr>
          <p:cNvPr id="131" name="Rectangle 130"/>
          <p:cNvSpPr/>
          <p:nvPr/>
        </p:nvSpPr>
        <p:spPr>
          <a:xfrm>
            <a:off x="3657600" y="1295400"/>
            <a:ext cx="5486400" cy="584775"/>
          </a:xfrm>
          <a:prstGeom prst="rect">
            <a:avLst/>
          </a:prstGeom>
        </p:spPr>
        <p:txBody>
          <a:bodyPr wrap="square">
            <a:spAutoFit/>
          </a:bodyPr>
          <a:lstStyle/>
          <a:p>
            <a:pPr algn="r" defTabSz="457200"/>
            <a:r>
              <a:rPr lang="en-US" sz="1600" i="1" dirty="0" smtClean="0">
                <a:solidFill>
                  <a:srgbClr val="990000"/>
                </a:solidFill>
              </a:rPr>
              <a:t>July 26-30, 2010  NCSA Summer School Workshop</a:t>
            </a:r>
          </a:p>
          <a:p>
            <a:pPr algn="r" defTabSz="457200"/>
            <a:r>
              <a:rPr lang="en-US" sz="1600" dirty="0" smtClean="0">
                <a:solidFill>
                  <a:srgbClr val="7030A0"/>
                </a:solidFill>
              </a:rPr>
              <a:t>http://salsahpc.indiana.edu/tutorial</a:t>
            </a:r>
            <a:endParaRPr lang="en-US" sz="1600" i="1" dirty="0" smtClean="0">
              <a:solidFill>
                <a:srgbClr val="7030A0"/>
              </a:solidFill>
            </a:endParaRPr>
          </a:p>
        </p:txBody>
      </p:sp>
      <p:sp>
        <p:nvSpPr>
          <p:cNvPr id="85" name="Rectangle 84"/>
          <p:cNvSpPr/>
          <p:nvPr/>
        </p:nvSpPr>
        <p:spPr>
          <a:xfrm>
            <a:off x="0" y="1295400"/>
            <a:ext cx="5486400" cy="584775"/>
          </a:xfrm>
          <a:prstGeom prst="rect">
            <a:avLst/>
          </a:prstGeom>
        </p:spPr>
        <p:txBody>
          <a:bodyPr wrap="square">
            <a:spAutoFit/>
          </a:bodyPr>
          <a:lstStyle/>
          <a:p>
            <a:pPr defTabSz="457200"/>
            <a:r>
              <a:rPr lang="en-US" sz="1600" i="1" dirty="0" smtClean="0">
                <a:solidFill>
                  <a:prstClr val="black"/>
                </a:solidFill>
              </a:rPr>
              <a:t>300+ Students learning about Twister &amp; </a:t>
            </a:r>
            <a:r>
              <a:rPr lang="en-US" sz="1600" i="1" dirty="0" err="1" smtClean="0">
                <a:solidFill>
                  <a:prstClr val="black"/>
                </a:solidFill>
              </a:rPr>
              <a:t>Hadoop</a:t>
            </a:r>
            <a:r>
              <a:rPr lang="en-US" sz="1600" i="1" dirty="0" smtClean="0">
                <a:solidFill>
                  <a:prstClr val="black"/>
                </a:solidFill>
              </a:rPr>
              <a:t> </a:t>
            </a:r>
          </a:p>
          <a:p>
            <a:pPr defTabSz="457200"/>
            <a:r>
              <a:rPr lang="en-US" sz="1600" i="1" dirty="0" err="1" smtClean="0">
                <a:solidFill>
                  <a:prstClr val="black"/>
                </a:solidFill>
              </a:rPr>
              <a:t>MapReduce</a:t>
            </a:r>
            <a:r>
              <a:rPr lang="en-US" sz="1600" i="1" dirty="0" smtClean="0">
                <a:solidFill>
                  <a:prstClr val="black"/>
                </a:solidFill>
              </a:rPr>
              <a:t> technologies, supported by </a:t>
            </a:r>
            <a:r>
              <a:rPr lang="en-US" sz="1600" i="1" dirty="0" err="1" smtClean="0">
                <a:solidFill>
                  <a:prstClr val="black"/>
                </a:solidFill>
              </a:rPr>
              <a:t>FutureGrid</a:t>
            </a:r>
            <a:r>
              <a:rPr lang="en-US" sz="1600" i="1" dirty="0" smtClean="0">
                <a:solidFill>
                  <a:prstClr val="black"/>
                </a:solidFill>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Abstract</a:t>
            </a:r>
            <a:endParaRPr lang="en-US" b="1" dirty="0"/>
          </a:p>
        </p:txBody>
      </p:sp>
      <p:sp>
        <p:nvSpPr>
          <p:cNvPr id="3" name="Content Placeholder 2"/>
          <p:cNvSpPr>
            <a:spLocks noGrp="1"/>
          </p:cNvSpPr>
          <p:nvPr>
            <p:ph idx="1"/>
          </p:nvPr>
        </p:nvSpPr>
        <p:spPr>
          <a:xfrm>
            <a:off x="152400" y="1219200"/>
            <a:ext cx="8763000" cy="5334000"/>
          </a:xfrm>
        </p:spPr>
        <p:txBody>
          <a:bodyPr>
            <a:normAutofit fontScale="70000" lnSpcReduction="20000"/>
          </a:bodyPr>
          <a:lstStyle/>
          <a:p>
            <a:r>
              <a:rPr lang="en-US" dirty="0" smtClean="0"/>
              <a:t>TeraGrid has been NSF's production environment typified by large scale scientific computing simulations typically using MPI. </a:t>
            </a:r>
          </a:p>
          <a:p>
            <a:r>
              <a:rPr lang="en-US" dirty="0" smtClean="0"/>
              <a:t>Recently TeraGrid has added three experimental environments: </a:t>
            </a:r>
            <a:r>
              <a:rPr lang="en-US" dirty="0" err="1" smtClean="0"/>
              <a:t>Keeneland</a:t>
            </a:r>
            <a:r>
              <a:rPr lang="en-US" dirty="0" smtClean="0"/>
              <a:t> (a GPGPU cluster), Gordon (a distributed shared memory cluster with SSD disks aimed at data analysis and visualization), and FutureGrid. </a:t>
            </a:r>
          </a:p>
          <a:p>
            <a:r>
              <a:rPr lang="en-US" dirty="0" err="1" smtClean="0"/>
              <a:t>Futuregrid</a:t>
            </a:r>
            <a:r>
              <a:rPr lang="en-US" dirty="0" smtClean="0"/>
              <a:t> is a small distributed set of clusters (~5000 cores) supporting HPC, Cloud and Grid computing experiments for both applications and computer science. </a:t>
            </a:r>
          </a:p>
          <a:p>
            <a:r>
              <a:rPr lang="en-US" dirty="0" smtClean="0"/>
              <a:t>Users can request arbitrary configurations and those FutureGrid nodes are rebooted on demand from  a library of certified images. </a:t>
            </a:r>
          </a:p>
          <a:p>
            <a:r>
              <a:rPr lang="en-US" dirty="0" smtClean="0"/>
              <a:t>FutureGrid will in particular allow traditional Grid and MPI researchers to explore the value of new technologies such as MapReduce, Bigtable and basic cloud VM infrastructure. </a:t>
            </a:r>
          </a:p>
          <a:p>
            <a:r>
              <a:rPr lang="en-US" dirty="0" smtClean="0"/>
              <a:t>Further it supports development of the needed new approaches to data intensive applications which have typically not used TeraGrid. we give some examples of MPI and </a:t>
            </a:r>
            <a:r>
              <a:rPr lang="en-US" dirty="0" err="1" smtClean="0"/>
              <a:t>Mapreduce</a:t>
            </a:r>
            <a:r>
              <a:rPr lang="en-US" dirty="0" smtClean="0"/>
              <a:t> applications in gene sequencing problems.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152400"/>
            <a:ext cx="5488399" cy="914400"/>
          </a:xfrm>
        </p:spPr>
        <p:txBody>
          <a:bodyPr/>
          <a:lstStyle/>
          <a:p>
            <a:r>
              <a:rPr lang="en-US" b="1" dirty="0" smtClean="0"/>
              <a:t>Software Components</a:t>
            </a:r>
            <a:endParaRPr lang="en-US" b="1" dirty="0"/>
          </a:p>
        </p:txBody>
      </p:sp>
      <p:sp>
        <p:nvSpPr>
          <p:cNvPr id="3" name="Content Placeholder 2"/>
          <p:cNvSpPr>
            <a:spLocks noGrp="1"/>
          </p:cNvSpPr>
          <p:nvPr>
            <p:ph idx="1"/>
          </p:nvPr>
        </p:nvSpPr>
        <p:spPr>
          <a:xfrm>
            <a:off x="457200" y="1600200"/>
            <a:ext cx="8229600" cy="5017883"/>
          </a:xfrm>
        </p:spPr>
        <p:txBody>
          <a:bodyPr>
            <a:normAutofit fontScale="85000" lnSpcReduction="20000"/>
          </a:bodyPr>
          <a:lstStyle/>
          <a:p>
            <a:r>
              <a:rPr lang="en-US" dirty="0" smtClean="0">
                <a:solidFill>
                  <a:srgbClr val="FF0000"/>
                </a:solidFill>
              </a:rPr>
              <a:t>Portals</a:t>
            </a:r>
            <a:r>
              <a:rPr lang="en-US" dirty="0" smtClean="0"/>
              <a:t> including “Support” “use FutureGrid” “Outreach”</a:t>
            </a:r>
          </a:p>
          <a:p>
            <a:r>
              <a:rPr lang="en-US" dirty="0" smtClean="0">
                <a:solidFill>
                  <a:srgbClr val="FF0000"/>
                </a:solidFill>
              </a:rPr>
              <a:t>Monitoring</a:t>
            </a:r>
            <a:r>
              <a:rPr lang="en-US" dirty="0" smtClean="0"/>
              <a:t> – INCA, Power (</a:t>
            </a:r>
            <a:r>
              <a:rPr lang="en-US" dirty="0" err="1" smtClean="0"/>
              <a:t>GreenIT</a:t>
            </a:r>
            <a:r>
              <a:rPr lang="en-US" dirty="0" smtClean="0"/>
              <a:t>)</a:t>
            </a:r>
          </a:p>
          <a:p>
            <a:r>
              <a:rPr lang="en-US" b="1" dirty="0" smtClean="0">
                <a:solidFill>
                  <a:srgbClr val="FF0000"/>
                </a:solidFill>
              </a:rPr>
              <a:t>Experiment</a:t>
            </a:r>
            <a:r>
              <a:rPr lang="en-US" b="1" dirty="0" smtClean="0"/>
              <a:t> </a:t>
            </a:r>
            <a:r>
              <a:rPr lang="en-US" b="1" dirty="0" smtClean="0">
                <a:solidFill>
                  <a:srgbClr val="FF0000"/>
                </a:solidFill>
              </a:rPr>
              <a:t>Manager</a:t>
            </a:r>
            <a:r>
              <a:rPr lang="en-US" dirty="0" smtClean="0"/>
              <a:t>: specify/workflow</a:t>
            </a:r>
          </a:p>
          <a:p>
            <a:r>
              <a:rPr lang="en-US" dirty="0" smtClean="0">
                <a:solidFill>
                  <a:srgbClr val="FF0000"/>
                </a:solidFill>
              </a:rPr>
              <a:t>Image</a:t>
            </a:r>
            <a:r>
              <a:rPr lang="en-US" dirty="0" smtClean="0"/>
              <a:t> Generation and Repository</a:t>
            </a:r>
          </a:p>
          <a:p>
            <a:r>
              <a:rPr lang="en-US" dirty="0" err="1" smtClean="0">
                <a:solidFill>
                  <a:srgbClr val="FF0000"/>
                </a:solidFill>
              </a:rPr>
              <a:t>Intercloud</a:t>
            </a:r>
            <a:r>
              <a:rPr lang="en-US" dirty="0" smtClean="0"/>
              <a:t> Networking </a:t>
            </a:r>
            <a:r>
              <a:rPr lang="en-US" dirty="0" err="1" smtClean="0"/>
              <a:t>ViNE</a:t>
            </a:r>
            <a:endParaRPr lang="en-US" dirty="0" smtClean="0"/>
          </a:p>
          <a:p>
            <a:r>
              <a:rPr lang="en-US" dirty="0" smtClean="0">
                <a:solidFill>
                  <a:srgbClr val="FF0000"/>
                </a:solidFill>
              </a:rPr>
              <a:t>Virtual Clusters </a:t>
            </a:r>
            <a:r>
              <a:rPr lang="en-US" dirty="0" smtClean="0"/>
              <a:t>built with virtual networks</a:t>
            </a:r>
          </a:p>
          <a:p>
            <a:r>
              <a:rPr lang="en-US" dirty="0" smtClean="0">
                <a:solidFill>
                  <a:srgbClr val="FF0000"/>
                </a:solidFill>
              </a:rPr>
              <a:t>Performance</a:t>
            </a:r>
            <a:r>
              <a:rPr lang="en-US" dirty="0" smtClean="0"/>
              <a:t> library </a:t>
            </a:r>
          </a:p>
          <a:p>
            <a:r>
              <a:rPr lang="fr-FR" b="1" dirty="0" err="1" smtClean="0">
                <a:solidFill>
                  <a:srgbClr val="FF0000"/>
                </a:solidFill>
              </a:rPr>
              <a:t>Rain</a:t>
            </a:r>
            <a:r>
              <a:rPr lang="fr-FR" dirty="0" smtClean="0"/>
              <a:t> or </a:t>
            </a:r>
            <a:r>
              <a:rPr lang="fr-FR" b="1" dirty="0" err="1" smtClean="0"/>
              <a:t>R</a:t>
            </a:r>
            <a:r>
              <a:rPr lang="fr-FR" dirty="0" err="1" smtClean="0"/>
              <a:t>untime</a:t>
            </a:r>
            <a:r>
              <a:rPr lang="fr-FR" dirty="0" smtClean="0"/>
              <a:t> </a:t>
            </a:r>
            <a:r>
              <a:rPr lang="fr-FR" b="1" dirty="0" smtClean="0"/>
              <a:t>A</a:t>
            </a:r>
            <a:r>
              <a:rPr lang="fr-FR" dirty="0" smtClean="0"/>
              <a:t>daptable </a:t>
            </a:r>
            <a:r>
              <a:rPr lang="fr-FR" b="1" dirty="0" err="1" smtClean="0"/>
              <a:t>I</a:t>
            </a:r>
            <a:r>
              <a:rPr lang="fr-FR" dirty="0" err="1" smtClean="0"/>
              <a:t>nsertio</a:t>
            </a:r>
            <a:r>
              <a:rPr lang="fr-FR" b="1" dirty="0" err="1" smtClean="0"/>
              <a:t>N</a:t>
            </a:r>
            <a:r>
              <a:rPr lang="fr-FR" dirty="0" smtClean="0"/>
              <a:t> Service: </a:t>
            </a:r>
            <a:r>
              <a:rPr lang="en-US" dirty="0" smtClean="0"/>
              <a:t>Schedule and Deploy images</a:t>
            </a:r>
          </a:p>
          <a:p>
            <a:r>
              <a:rPr lang="en-US" dirty="0" smtClean="0">
                <a:solidFill>
                  <a:srgbClr val="FF0000"/>
                </a:solidFill>
              </a:rPr>
              <a:t>Security</a:t>
            </a:r>
            <a:r>
              <a:rPr lang="en-US" dirty="0" smtClean="0"/>
              <a:t> (including use of isolated network), Authentication, Authorization,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524000"/>
            <a:ext cx="3810000" cy="2971800"/>
          </a:xfrm>
        </p:spPr>
        <p:txBody>
          <a:bodyPr/>
          <a:lstStyle/>
          <a:p>
            <a:r>
              <a:rPr lang="en-US" dirty="0" smtClean="0"/>
              <a:t>FutureGrid</a:t>
            </a:r>
            <a:br>
              <a:rPr lang="en-US" dirty="0" smtClean="0"/>
            </a:br>
            <a:r>
              <a:rPr lang="en-US" dirty="0" smtClean="0"/>
              <a:t>Layered Software Stack</a:t>
            </a:r>
            <a:br>
              <a:rPr lang="en-US" dirty="0" smtClean="0"/>
            </a:b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21</a:t>
            </a:fld>
            <a:endParaRPr lang="en-US">
              <a:solidFill>
                <a:prstClr val="black">
                  <a:tint val="75000"/>
                </a:prstClr>
              </a:solidFill>
            </a:endParaRPr>
          </a:p>
        </p:txBody>
      </p:sp>
      <p:pic>
        <p:nvPicPr>
          <p:cNvPr id="1026" name="Picture 2" descr="C:\Users\Geoffrey Fox\Desktop\plan-2.png"/>
          <p:cNvPicPr>
            <a:picLocks noChangeAspect="1" noChangeArrowheads="1"/>
          </p:cNvPicPr>
          <p:nvPr/>
        </p:nvPicPr>
        <p:blipFill>
          <a:blip r:embed="rId3" cstate="print"/>
          <a:srcRect/>
          <a:stretch>
            <a:fillRect/>
          </a:stretch>
        </p:blipFill>
        <p:spPr bwMode="auto">
          <a:xfrm>
            <a:off x="0" y="0"/>
            <a:ext cx="5486400" cy="6964511"/>
          </a:xfrm>
          <a:prstGeom prst="rect">
            <a:avLst/>
          </a:prstGeom>
          <a:noFill/>
        </p:spPr>
      </p:pic>
      <p:sp>
        <p:nvSpPr>
          <p:cNvPr id="8" name="Rounded Rectangle 7"/>
          <p:cNvSpPr/>
          <p:nvPr/>
        </p:nvSpPr>
        <p:spPr>
          <a:xfrm>
            <a:off x="152400" y="3962400"/>
            <a:ext cx="3886200" cy="609600"/>
          </a:xfrm>
          <a:prstGeom prst="roundRect">
            <a:avLst/>
          </a:prstGeom>
          <a:solidFill>
            <a:srgbClr val="66FFCC"/>
          </a:solidFill>
          <a:ln>
            <a:solidFill>
              <a:srgbClr val="66FFCC"/>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chemeClr val="tx1"/>
                </a:solidFill>
              </a:rPr>
              <a:t>User Supported Software usable in Experiments e.g. </a:t>
            </a:r>
            <a:r>
              <a:rPr lang="en-US" sz="1400" b="1" dirty="0" err="1" smtClean="0">
                <a:solidFill>
                  <a:schemeClr val="tx1"/>
                </a:solidFill>
              </a:rPr>
              <a:t>OpenNebula</a:t>
            </a:r>
            <a:r>
              <a:rPr lang="en-US" sz="1400" b="1" dirty="0" smtClean="0">
                <a:solidFill>
                  <a:schemeClr val="tx1"/>
                </a:solidFill>
              </a:rPr>
              <a:t>, Charm++, Other MPI, Bigtable </a:t>
            </a:r>
            <a:endParaRPr lang="en-US" sz="1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ssolv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8" y="0"/>
            <a:ext cx="5412699" cy="1143000"/>
          </a:xfrm>
        </p:spPr>
        <p:txBody>
          <a:bodyPr/>
          <a:lstStyle/>
          <a:p>
            <a:r>
              <a:rPr lang="en-US" b="1" dirty="0" smtClean="0"/>
              <a:t>FutureGrid Interaction with Commercial Clouds</a:t>
            </a:r>
            <a:endParaRPr lang="en-US" b="1" dirty="0"/>
          </a:p>
        </p:txBody>
      </p:sp>
      <p:sp>
        <p:nvSpPr>
          <p:cNvPr id="6" name="Content Placeholder 5"/>
          <p:cNvSpPr>
            <a:spLocks noGrp="1"/>
          </p:cNvSpPr>
          <p:nvPr>
            <p:ph idx="1"/>
          </p:nvPr>
        </p:nvSpPr>
        <p:spPr>
          <a:xfrm>
            <a:off x="533400" y="1143000"/>
            <a:ext cx="8153400" cy="5715000"/>
          </a:xfrm>
        </p:spPr>
        <p:txBody>
          <a:bodyPr>
            <a:noAutofit/>
          </a:bodyPr>
          <a:lstStyle/>
          <a:p>
            <a:pPr marL="91440">
              <a:lnSpc>
                <a:spcPts val="2200"/>
              </a:lnSpc>
              <a:spcBef>
                <a:spcPts val="376"/>
              </a:spcBef>
            </a:pPr>
            <a:r>
              <a:rPr lang="en-US" sz="2000" dirty="0" smtClean="0"/>
              <a:t>We support experiments that link Commercial Clouds and FutureGrid with one or more workflow environments and portal technology  installed to link components across these platforms</a:t>
            </a:r>
          </a:p>
          <a:p>
            <a:pPr marL="91440">
              <a:lnSpc>
                <a:spcPts val="2200"/>
              </a:lnSpc>
              <a:spcBef>
                <a:spcPts val="376"/>
              </a:spcBef>
            </a:pPr>
            <a:r>
              <a:rPr lang="en-US" sz="2000" dirty="0" smtClean="0"/>
              <a:t>We support environments on FutureGrid that are similar to Commercial Clouds and natural for performance and functionality comparisons </a:t>
            </a:r>
          </a:p>
          <a:p>
            <a:pPr marL="91440" lvl="1">
              <a:lnSpc>
                <a:spcPts val="2200"/>
              </a:lnSpc>
              <a:spcBef>
                <a:spcPts val="376"/>
              </a:spcBef>
            </a:pPr>
            <a:r>
              <a:rPr lang="en-US" sz="2000" dirty="0" smtClean="0"/>
              <a:t>These can both be used to prepare for using Commercial Clouds and as the most likely starting point for porting to them</a:t>
            </a:r>
          </a:p>
          <a:p>
            <a:pPr marL="91440" lvl="1">
              <a:lnSpc>
                <a:spcPts val="2200"/>
              </a:lnSpc>
              <a:spcBef>
                <a:spcPts val="376"/>
              </a:spcBef>
            </a:pPr>
            <a:r>
              <a:rPr lang="en-US" sz="2000" dirty="0" smtClean="0"/>
              <a:t>One example would be support of MapReduce-like environments on FutureGrid including Hadoop on Linux and Dryad on Windows HPCS which are already part of FutureGrid portfolio of supported software</a:t>
            </a:r>
          </a:p>
          <a:p>
            <a:pPr marL="91440">
              <a:lnSpc>
                <a:spcPts val="2200"/>
              </a:lnSpc>
              <a:spcBef>
                <a:spcPts val="376"/>
              </a:spcBef>
            </a:pPr>
            <a:r>
              <a:rPr lang="en-US" sz="2000" dirty="0" smtClean="0"/>
              <a:t>We develop expertise and support porting to Commercial Clouds from other Windows or Linux environments</a:t>
            </a:r>
          </a:p>
          <a:p>
            <a:pPr marL="91440">
              <a:lnSpc>
                <a:spcPts val="2200"/>
              </a:lnSpc>
              <a:spcBef>
                <a:spcPts val="376"/>
              </a:spcBef>
            </a:pPr>
            <a:r>
              <a:rPr lang="en-US" sz="2000" dirty="0" smtClean="0"/>
              <a:t>We support comparisons between and integration of multiple commercial Cloud environments – especially Amazon and Azure in the immediate future </a:t>
            </a:r>
          </a:p>
          <a:p>
            <a:pPr marL="91440">
              <a:lnSpc>
                <a:spcPts val="2200"/>
              </a:lnSpc>
              <a:spcBef>
                <a:spcPts val="376"/>
              </a:spcBef>
            </a:pPr>
            <a:r>
              <a:rPr lang="en-US" sz="2000" dirty="0" smtClean="0"/>
              <a:t>We develop tutorials and expertise to help users move to Commercial Clouds from other environments</a:t>
            </a:r>
          </a:p>
          <a:p>
            <a:pPr marL="91440">
              <a:lnSpc>
                <a:spcPts val="2200"/>
              </a:lnSpc>
              <a:spcBef>
                <a:spcPts val="376"/>
              </a:spcBef>
            </a:pP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descr="C:\Documents and Settings\Geoffrey Fox\Desktop\cloud_com_mockup_11_4_Page_1.jpg"/>
          <p:cNvPicPr>
            <a:picLocks noChangeAspect="1" noChangeArrowheads="1"/>
          </p:cNvPicPr>
          <p:nvPr/>
        </p:nvPicPr>
        <p:blipFill>
          <a:blip r:embed="rId3" cstate="print"/>
          <a:srcRect/>
          <a:stretch>
            <a:fillRect/>
          </a:stretch>
        </p:blipFill>
        <p:spPr bwMode="auto">
          <a:xfrm>
            <a:off x="0" y="0"/>
            <a:ext cx="9144000" cy="5916707"/>
          </a:xfrm>
          <a:prstGeom prst="rect">
            <a:avLst/>
          </a:prstGeom>
          <a:noFill/>
        </p:spPr>
      </p:pic>
      <p:sp>
        <p:nvSpPr>
          <p:cNvPr id="6" name="TextBox 5"/>
          <p:cNvSpPr txBox="1"/>
          <p:nvPr/>
        </p:nvSpPr>
        <p:spPr>
          <a:xfrm>
            <a:off x="304800" y="6248400"/>
            <a:ext cx="8706166" cy="369332"/>
          </a:xfrm>
          <a:prstGeom prst="rect">
            <a:avLst/>
          </a:prstGeom>
          <a:noFill/>
        </p:spPr>
        <p:txBody>
          <a:bodyPr wrap="none" rtlCol="0">
            <a:spAutoFit/>
          </a:bodyPr>
          <a:lstStyle/>
          <a:p>
            <a:r>
              <a:rPr lang="en-US" dirty="0" smtClean="0"/>
              <a:t>194 papers submitted to main track; 48 accepted; 4 days of tutorials including </a:t>
            </a:r>
            <a:r>
              <a:rPr lang="en-US" dirty="0" err="1" smtClean="0"/>
              <a:t>OpenNebula</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Scientific Computing Architecture</a:t>
            </a:r>
            <a:endParaRPr lang="en-US" sz="3600" b="1" dirty="0"/>
          </a:p>
        </p:txBody>
      </p:sp>
      <p:sp>
        <p:nvSpPr>
          <p:cNvPr id="3" name="Content Placeholder 2"/>
          <p:cNvSpPr>
            <a:spLocks noGrp="1"/>
          </p:cNvSpPr>
          <p:nvPr>
            <p:ph idx="1"/>
          </p:nvPr>
        </p:nvSpPr>
        <p:spPr>
          <a:xfrm>
            <a:off x="0" y="914400"/>
            <a:ext cx="9144000" cy="5791200"/>
          </a:xfrm>
        </p:spPr>
        <p:txBody>
          <a:bodyPr>
            <a:noAutofit/>
          </a:bodyPr>
          <a:lstStyle/>
          <a:p>
            <a:r>
              <a:rPr lang="en-US" sz="2000" dirty="0" smtClean="0"/>
              <a:t>Traditional </a:t>
            </a:r>
            <a:r>
              <a:rPr lang="en-US" sz="2000" dirty="0" smtClean="0">
                <a:solidFill>
                  <a:srgbClr val="FF0000"/>
                </a:solidFill>
              </a:rPr>
              <a:t>Supercomputers</a:t>
            </a:r>
            <a:r>
              <a:rPr lang="en-US" sz="2000" dirty="0" smtClean="0"/>
              <a:t> (TeraGrid and DEISA) for large scale parallel computing – mainly simulations</a:t>
            </a:r>
          </a:p>
          <a:p>
            <a:pPr lvl="1"/>
            <a:r>
              <a:rPr lang="en-US" sz="2000" dirty="0" smtClean="0"/>
              <a:t>Likely to offer major GPU enhanced systems</a:t>
            </a:r>
          </a:p>
          <a:p>
            <a:r>
              <a:rPr lang="en-US" sz="2000" dirty="0" smtClean="0"/>
              <a:t>Traditional </a:t>
            </a:r>
            <a:r>
              <a:rPr lang="en-US" sz="2000" dirty="0" smtClean="0">
                <a:solidFill>
                  <a:srgbClr val="FF0000"/>
                </a:solidFill>
              </a:rPr>
              <a:t>Grids</a:t>
            </a:r>
            <a:r>
              <a:rPr lang="en-US" sz="2000" dirty="0" smtClean="0"/>
              <a:t> for handling distributed data – especially </a:t>
            </a:r>
            <a:r>
              <a:rPr lang="en-US" sz="2000" dirty="0" smtClean="0">
                <a:solidFill>
                  <a:srgbClr val="FF0000"/>
                </a:solidFill>
              </a:rPr>
              <a:t>instruments and sensors</a:t>
            </a:r>
          </a:p>
          <a:p>
            <a:r>
              <a:rPr lang="en-US" sz="2000" dirty="0" smtClean="0"/>
              <a:t>Clouds for “</a:t>
            </a:r>
            <a:r>
              <a:rPr lang="en-US" sz="2000" dirty="0" smtClean="0">
                <a:solidFill>
                  <a:srgbClr val="FF0000"/>
                </a:solidFill>
              </a:rPr>
              <a:t>high throughput computing</a:t>
            </a:r>
            <a:r>
              <a:rPr lang="en-US" sz="2000" dirty="0" smtClean="0"/>
              <a:t>” including much data analysis and emerging areas such as Life Sciences using loosely coupled parallel computations</a:t>
            </a:r>
          </a:p>
          <a:p>
            <a:pPr lvl="1"/>
            <a:r>
              <a:rPr lang="en-US" sz="2000" dirty="0" smtClean="0"/>
              <a:t>May offer </a:t>
            </a:r>
            <a:r>
              <a:rPr lang="en-US" sz="2000" dirty="0" smtClean="0">
                <a:solidFill>
                  <a:srgbClr val="FF0000"/>
                </a:solidFill>
              </a:rPr>
              <a:t>small clusters </a:t>
            </a:r>
            <a:r>
              <a:rPr lang="en-US" sz="2000" dirty="0" smtClean="0"/>
              <a:t>for MPI style jobs</a:t>
            </a:r>
          </a:p>
          <a:p>
            <a:pPr lvl="1"/>
            <a:r>
              <a:rPr lang="en-US" sz="2000" dirty="0" smtClean="0"/>
              <a:t>Certainly offer </a:t>
            </a:r>
            <a:r>
              <a:rPr lang="en-US" sz="2000" dirty="0" smtClean="0">
                <a:solidFill>
                  <a:srgbClr val="FF0000"/>
                </a:solidFill>
              </a:rPr>
              <a:t>MapReduce</a:t>
            </a:r>
          </a:p>
          <a:p>
            <a:r>
              <a:rPr lang="en-US" sz="2000" dirty="0" smtClean="0"/>
              <a:t>What is architecture for data analysis?</a:t>
            </a:r>
          </a:p>
          <a:p>
            <a:pPr lvl="1"/>
            <a:r>
              <a:rPr lang="en-US" sz="2000" dirty="0" smtClean="0">
                <a:solidFill>
                  <a:srgbClr val="FF0000"/>
                </a:solidFill>
              </a:rPr>
              <a:t>MapReduce</a:t>
            </a:r>
            <a:r>
              <a:rPr lang="en-US" sz="2000" dirty="0" smtClean="0"/>
              <a:t> Style? Certainly good in several cases</a:t>
            </a:r>
          </a:p>
          <a:p>
            <a:pPr lvl="1"/>
            <a:r>
              <a:rPr lang="en-US" sz="2000" dirty="0" smtClean="0">
                <a:solidFill>
                  <a:srgbClr val="FF0000"/>
                </a:solidFill>
              </a:rPr>
              <a:t>MPI</a:t>
            </a:r>
            <a:r>
              <a:rPr lang="en-US" sz="2000" dirty="0" smtClean="0"/>
              <a:t> Style? Data analysis uses linear </a:t>
            </a:r>
            <a:r>
              <a:rPr lang="en-US" sz="2000" dirty="0" err="1" smtClean="0"/>
              <a:t>algeabra</a:t>
            </a:r>
            <a:r>
              <a:rPr lang="en-US" sz="2000" dirty="0" smtClean="0"/>
              <a:t>, iterative EM</a:t>
            </a:r>
          </a:p>
          <a:p>
            <a:pPr lvl="1"/>
            <a:r>
              <a:rPr lang="en-US" sz="2000" dirty="0" smtClean="0">
                <a:solidFill>
                  <a:srgbClr val="FF0000"/>
                </a:solidFill>
              </a:rPr>
              <a:t>Shared Memory</a:t>
            </a:r>
            <a:r>
              <a:rPr lang="en-US" sz="2000" dirty="0" smtClean="0"/>
              <a:t>? NSF Gordon</a:t>
            </a:r>
          </a:p>
          <a:p>
            <a:r>
              <a:rPr lang="en-US" sz="2000" dirty="0" smtClean="0"/>
              <a:t>Integrating these needs new work on </a:t>
            </a:r>
            <a:r>
              <a:rPr lang="en-US" sz="2000" dirty="0" smtClean="0">
                <a:solidFill>
                  <a:srgbClr val="FF0000"/>
                </a:solidFill>
              </a:rPr>
              <a:t>distributed file systems </a:t>
            </a:r>
            <a:r>
              <a:rPr lang="en-US" sz="2000" dirty="0" smtClean="0"/>
              <a:t>and high quality data </a:t>
            </a:r>
            <a:r>
              <a:rPr lang="en-US" sz="2000" dirty="0" smtClean="0">
                <a:solidFill>
                  <a:srgbClr val="FF0000"/>
                </a:solidFill>
              </a:rPr>
              <a:t>transfer</a:t>
            </a:r>
            <a:r>
              <a:rPr lang="en-US" sz="2000" dirty="0" smtClean="0"/>
              <a:t> service</a:t>
            </a:r>
          </a:p>
          <a:p>
            <a:pPr lvl="1"/>
            <a:r>
              <a:rPr lang="en-US" sz="2000" dirty="0" smtClean="0"/>
              <a:t>Link Lustre WAN, Amazon/Google/</a:t>
            </a:r>
            <a:r>
              <a:rPr lang="en-US" sz="2000" dirty="0" err="1" smtClean="0"/>
              <a:t>Hadoop</a:t>
            </a:r>
            <a:r>
              <a:rPr lang="en-US" sz="2000" dirty="0" smtClean="0"/>
              <a:t>/Dryad </a:t>
            </a:r>
            <a:r>
              <a:rPr lang="en-US" sz="2000" dirty="0" smtClean="0">
                <a:solidFill>
                  <a:srgbClr val="FF0000"/>
                </a:solidFill>
              </a:rPr>
              <a:t>File System</a:t>
            </a:r>
          </a:p>
          <a:p>
            <a:pPr lvl="1"/>
            <a:r>
              <a:rPr lang="en-US" sz="2000" dirty="0" smtClean="0"/>
              <a:t>Offer </a:t>
            </a:r>
            <a:r>
              <a:rPr lang="en-US" sz="2000" dirty="0" smtClean="0">
                <a:solidFill>
                  <a:srgbClr val="FF0000"/>
                </a:solidFill>
              </a:rPr>
              <a:t>Bigtable</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fontScale="90000"/>
          </a:bodyPr>
          <a:lstStyle/>
          <a:p>
            <a:r>
              <a:rPr lang="en-US" sz="3600" b="1" dirty="0" smtClean="0"/>
              <a:t>Application Classes</a:t>
            </a:r>
            <a:r>
              <a:rPr lang="en-US" b="1" dirty="0" smtClean="0"/>
              <a:t/>
            </a:r>
            <a:br>
              <a:rPr lang="en-US" b="1" dirty="0" smtClean="0"/>
            </a:br>
            <a:endParaRPr lang="en-US" b="1" dirty="0"/>
          </a:p>
        </p:txBody>
      </p:sp>
      <p:graphicFrame>
        <p:nvGraphicFramePr>
          <p:cNvPr id="5" name="Table 4"/>
          <p:cNvGraphicFramePr>
            <a:graphicFrameLocks noGrp="1"/>
          </p:cNvGraphicFramePr>
          <p:nvPr/>
        </p:nvGraphicFramePr>
        <p:xfrm>
          <a:off x="304800" y="1295400"/>
          <a:ext cx="8534400" cy="5356974"/>
        </p:xfrm>
        <a:graphic>
          <a:graphicData uri="http://schemas.openxmlformats.org/drawingml/2006/table">
            <a:tbl>
              <a:tblPr firstRow="1" bandRow="1">
                <a:tableStyleId>{5C22544A-7EE6-4342-B048-85BDC9FD1C3A}</a:tableStyleId>
              </a:tblPr>
              <a:tblGrid>
                <a:gridCol w="406400"/>
                <a:gridCol w="1727200"/>
                <a:gridCol w="4876800"/>
                <a:gridCol w="1524000"/>
              </a:tblGrid>
              <a:tr h="561144">
                <a:tc>
                  <a:txBody>
                    <a:bodyPr/>
                    <a:lstStyle/>
                    <a:p>
                      <a:r>
                        <a:rPr lang="en-US" b="0" dirty="0" smtClean="0">
                          <a:solidFill>
                            <a:schemeClr val="tx1"/>
                          </a:solidFill>
                        </a:rPr>
                        <a:t>1</a:t>
                      </a:r>
                      <a:endParaRPr lang="en-US"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Synchronous</a:t>
                      </a:r>
                      <a:endParaRPr lang="en-US" sz="1600"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Lockstep Operation as in SIMD architectures</a:t>
                      </a:r>
                      <a:endParaRPr lang="en-US" sz="1600" b="0" dirty="0">
                        <a:solidFill>
                          <a:schemeClr val="tx1"/>
                        </a:solidFill>
                      </a:endParaRPr>
                    </a:p>
                  </a:txBody>
                  <a:tcPr>
                    <a:solidFill>
                      <a:schemeClr val="bg2"/>
                    </a:solidFill>
                  </a:tcPr>
                </a:tc>
                <a:tc>
                  <a:txBody>
                    <a:bodyPr/>
                    <a:lstStyle/>
                    <a:p>
                      <a:r>
                        <a:rPr lang="en-US" b="1" dirty="0" smtClean="0">
                          <a:solidFill>
                            <a:schemeClr val="tx1"/>
                          </a:solidFill>
                        </a:rPr>
                        <a:t>SIMD</a:t>
                      </a:r>
                      <a:endParaRPr lang="en-US" b="1" dirty="0">
                        <a:solidFill>
                          <a:schemeClr val="tx1"/>
                        </a:solidFill>
                      </a:endParaRPr>
                    </a:p>
                  </a:txBody>
                  <a:tcPr>
                    <a:solidFill>
                      <a:schemeClr val="bg2"/>
                    </a:solidFill>
                  </a:tcPr>
                </a:tc>
              </a:tr>
              <a:tr h="813658">
                <a:tc>
                  <a:txBody>
                    <a:bodyPr/>
                    <a:lstStyle/>
                    <a:p>
                      <a:r>
                        <a:rPr lang="en-US" dirty="0" smtClean="0"/>
                        <a:t>2</a:t>
                      </a:r>
                      <a:endParaRPr lang="en-US" dirty="0"/>
                    </a:p>
                  </a:txBody>
                  <a:tcPr/>
                </a:tc>
                <a:tc>
                  <a:txBody>
                    <a:bodyPr/>
                    <a:lstStyle/>
                    <a:p>
                      <a:r>
                        <a:rPr lang="en-US" sz="1600" dirty="0" smtClean="0">
                          <a:solidFill>
                            <a:schemeClr val="tx1"/>
                          </a:solidFill>
                          <a:cs typeface="Arial" pitchFamily="34" charset="0"/>
                        </a:rPr>
                        <a:t>Loosely Synchronous</a:t>
                      </a:r>
                      <a:endParaRPr lang="en-US" sz="1600" dirty="0">
                        <a:solidFill>
                          <a:schemeClr val="tx1"/>
                        </a:solidFill>
                      </a:endParaRPr>
                    </a:p>
                  </a:txBody>
                  <a:tcPr/>
                </a:tc>
                <a:tc>
                  <a:txBody>
                    <a:bodyPr/>
                    <a:lstStyle/>
                    <a:p>
                      <a:r>
                        <a:rPr lang="en-US" sz="1600" dirty="0" smtClean="0">
                          <a:solidFill>
                            <a:schemeClr val="tx1"/>
                          </a:solidFill>
                          <a:cs typeface="Arial" pitchFamily="34" charset="0"/>
                        </a:rPr>
                        <a:t>Iterative Compute-Communication stages with independent compute (map) operations for each CPU. Heart of most MPI jobs</a:t>
                      </a:r>
                      <a:endParaRPr lang="en-US" sz="1600" dirty="0">
                        <a:solidFill>
                          <a:schemeClr val="tx1"/>
                        </a:solidFill>
                      </a:endParaRPr>
                    </a:p>
                  </a:txBody>
                  <a:tcPr/>
                </a:tc>
                <a:tc>
                  <a:txBody>
                    <a:bodyPr/>
                    <a:lstStyle/>
                    <a:p>
                      <a:r>
                        <a:rPr lang="en-US" b="1" dirty="0" smtClean="0">
                          <a:solidFill>
                            <a:schemeClr val="tx1"/>
                          </a:solidFill>
                        </a:rPr>
                        <a:t>MPP</a:t>
                      </a:r>
                      <a:endParaRPr lang="en-US" b="1" dirty="0">
                        <a:solidFill>
                          <a:schemeClr val="tx1"/>
                        </a:solidFill>
                      </a:endParaRPr>
                    </a:p>
                  </a:txBody>
                  <a:tcPr/>
                </a:tc>
              </a:tr>
              <a:tr h="659344">
                <a:tc>
                  <a:txBody>
                    <a:bodyPr/>
                    <a:lstStyle/>
                    <a:p>
                      <a:r>
                        <a:rPr lang="en-US" dirty="0" smtClean="0"/>
                        <a:t>3</a:t>
                      </a:r>
                      <a:endParaRPr lang="en-US" dirty="0"/>
                    </a:p>
                  </a:txBody>
                  <a:tcPr/>
                </a:tc>
                <a:tc>
                  <a:txBody>
                    <a:bodyPr/>
                    <a:lstStyle/>
                    <a:p>
                      <a:r>
                        <a:rPr lang="en-US" sz="1600" dirty="0" smtClean="0">
                          <a:solidFill>
                            <a:schemeClr val="tx1"/>
                          </a:solidFill>
                          <a:cs typeface="Arial" pitchFamily="34" charset="0"/>
                        </a:rPr>
                        <a:t>Asynchronous</a:t>
                      </a:r>
                      <a:endParaRPr lang="en-US" sz="1600" dirty="0">
                        <a:solidFill>
                          <a:schemeClr val="tx1"/>
                        </a:solidFill>
                      </a:endParaRPr>
                    </a:p>
                  </a:txBody>
                  <a:tcPr/>
                </a:tc>
                <a:tc>
                  <a:txBody>
                    <a:bodyPr/>
                    <a:lstStyle/>
                    <a:p>
                      <a:r>
                        <a:rPr lang="en-US" sz="1600" dirty="0" smtClean="0">
                          <a:cs typeface="Arial" pitchFamily="34" charset="0"/>
                        </a:rPr>
                        <a:t>Computer Chess; Combinatorial Search often supported by dynamic threads</a:t>
                      </a:r>
                      <a:endParaRPr lang="en-US" sz="1600" dirty="0"/>
                    </a:p>
                  </a:txBody>
                  <a:tcPr/>
                </a:tc>
                <a:tc>
                  <a:txBody>
                    <a:bodyPr/>
                    <a:lstStyle/>
                    <a:p>
                      <a:r>
                        <a:rPr lang="en-US" b="1" dirty="0" smtClean="0"/>
                        <a:t>MPP</a:t>
                      </a:r>
                      <a:endParaRPr lang="en-US" b="1" dirty="0"/>
                    </a:p>
                  </a:txBody>
                  <a:tcPr/>
                </a:tc>
              </a:tr>
              <a:tr h="561144">
                <a:tc>
                  <a:txBody>
                    <a:bodyPr/>
                    <a:lstStyle/>
                    <a:p>
                      <a:r>
                        <a:rPr lang="en-US" dirty="0" smtClean="0"/>
                        <a:t>4</a:t>
                      </a:r>
                      <a:endParaRPr lang="en-US" dirty="0"/>
                    </a:p>
                  </a:txBody>
                  <a:tcPr>
                    <a:solidFill>
                      <a:schemeClr val="bg1">
                        <a:lumMod val="85000"/>
                      </a:schemeClr>
                    </a:solidFill>
                  </a:tcPr>
                </a:tc>
                <a:tc>
                  <a:txBody>
                    <a:bodyPr/>
                    <a:lstStyle/>
                    <a:p>
                      <a:r>
                        <a:rPr lang="en-US" sz="1600" b="1" dirty="0" smtClean="0">
                          <a:solidFill>
                            <a:schemeClr val="tx1"/>
                          </a:solidFill>
                          <a:cs typeface="Arial" pitchFamily="34" charset="0"/>
                        </a:rPr>
                        <a:t>Pleasingly Parallel </a:t>
                      </a:r>
                      <a:endParaRPr lang="en-US" sz="1600" b="1" dirty="0">
                        <a:solidFill>
                          <a:schemeClr val="tx1"/>
                        </a:solidFill>
                      </a:endParaRPr>
                    </a:p>
                  </a:txBody>
                  <a:tcPr>
                    <a:solidFill>
                      <a:schemeClr val="bg1">
                        <a:lumMod val="85000"/>
                      </a:schemeClr>
                    </a:solidFill>
                  </a:tcPr>
                </a:tc>
                <a:tc>
                  <a:txBody>
                    <a:bodyPr/>
                    <a:lstStyle/>
                    <a:p>
                      <a:r>
                        <a:rPr lang="en-US" sz="1600" dirty="0" smtClean="0">
                          <a:cs typeface="Arial" pitchFamily="34" charset="0"/>
                        </a:rPr>
                        <a:t>Each component independent – </a:t>
                      </a:r>
                      <a:r>
                        <a:rPr lang="en-US" sz="1600" dirty="0" smtClean="0">
                          <a:solidFill>
                            <a:srgbClr val="FF0000"/>
                          </a:solidFill>
                          <a:cs typeface="Arial" pitchFamily="34" charset="0"/>
                        </a:rPr>
                        <a:t>in 1988, Fox estimated at 20% of total  number of applications</a:t>
                      </a:r>
                      <a:endParaRPr lang="en-US" sz="1600" dirty="0">
                        <a:solidFill>
                          <a:srgbClr val="FF0000"/>
                        </a:solidFill>
                      </a:endParaRPr>
                    </a:p>
                  </a:txBody>
                  <a:tcPr>
                    <a:solidFill>
                      <a:schemeClr val="bg1">
                        <a:lumMod val="85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bg1">
                        <a:lumMod val="85000"/>
                      </a:schemeClr>
                    </a:solidFill>
                  </a:tcPr>
                </a:tc>
              </a:tr>
              <a:tr h="631286">
                <a:tc>
                  <a:txBody>
                    <a:bodyPr/>
                    <a:lstStyle/>
                    <a:p>
                      <a:r>
                        <a:rPr lang="en-US" dirty="0" smtClean="0"/>
                        <a:t>5</a:t>
                      </a:r>
                      <a:endParaRPr lang="en-US" dirty="0"/>
                    </a:p>
                  </a:txBody>
                  <a:tcPr>
                    <a:solidFill>
                      <a:schemeClr val="accent3">
                        <a:lumMod val="40000"/>
                        <a:lumOff val="60000"/>
                      </a:schemeClr>
                    </a:solidFill>
                  </a:tcPr>
                </a:tc>
                <a:tc>
                  <a:txBody>
                    <a:bodyPr/>
                    <a:lstStyle/>
                    <a:p>
                      <a:r>
                        <a:rPr lang="en-US" sz="1600" b="1" dirty="0" err="1" smtClean="0">
                          <a:solidFill>
                            <a:schemeClr val="tx1"/>
                          </a:solidFill>
                          <a:cs typeface="Arial" pitchFamily="34" charset="0"/>
                        </a:rPr>
                        <a:t>Metaproblems</a:t>
                      </a:r>
                      <a:r>
                        <a:rPr lang="en-US" sz="1600" b="1" dirty="0" smtClean="0">
                          <a:solidFill>
                            <a:schemeClr val="tx1"/>
                          </a:solidFill>
                          <a:cs typeface="Arial" pitchFamily="34" charset="0"/>
                        </a:rPr>
                        <a:t> </a:t>
                      </a:r>
                      <a:endParaRPr lang="en-US" sz="1600" b="1" dirty="0">
                        <a:solidFill>
                          <a:schemeClr val="tx1"/>
                        </a:solidFill>
                      </a:endParaRPr>
                    </a:p>
                  </a:txBody>
                  <a:tcPr>
                    <a:solidFill>
                      <a:schemeClr val="accent3">
                        <a:lumMod val="40000"/>
                        <a:lumOff val="60000"/>
                      </a:schemeClr>
                    </a:solidFill>
                  </a:tcPr>
                </a:tc>
                <a:tc>
                  <a:txBody>
                    <a:bodyPr/>
                    <a:lstStyle/>
                    <a:p>
                      <a:r>
                        <a:rPr lang="en-US" sz="1600" dirty="0" smtClean="0">
                          <a:cs typeface="Arial" pitchFamily="34" charset="0"/>
                        </a:rPr>
                        <a:t>Coarse grain (asynchronous) combinations of classes 1)-4). </a:t>
                      </a:r>
                      <a:r>
                        <a:rPr lang="en-US" sz="1600" dirty="0" smtClean="0">
                          <a:solidFill>
                            <a:srgbClr val="FF0000"/>
                          </a:solidFill>
                          <a:cs typeface="Arial" pitchFamily="34" charset="0"/>
                        </a:rPr>
                        <a:t>The preserve of workflow.</a:t>
                      </a:r>
                      <a:endParaRPr lang="en-US" sz="1600" dirty="0">
                        <a:solidFill>
                          <a:srgbClr val="FF0000"/>
                        </a:solidFill>
                      </a:endParaRPr>
                    </a:p>
                  </a:txBody>
                  <a:tcPr>
                    <a:solidFill>
                      <a:schemeClr val="accent3">
                        <a:lumMod val="40000"/>
                        <a:lumOff val="60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accent3">
                        <a:lumMod val="40000"/>
                        <a:lumOff val="60000"/>
                      </a:schemeClr>
                    </a:solidFill>
                  </a:tcPr>
                </a:tc>
              </a:tr>
              <a:tr h="1955024">
                <a:tc>
                  <a:txBody>
                    <a:bodyPr/>
                    <a:lstStyle/>
                    <a:p>
                      <a:r>
                        <a:rPr lang="en-US" dirty="0" smtClean="0"/>
                        <a:t>6</a:t>
                      </a:r>
                      <a:endParaRPr lang="en-US" dirty="0"/>
                    </a:p>
                  </a:txBody>
                  <a:tcPr>
                    <a:solidFill>
                      <a:schemeClr val="tx2">
                        <a:lumMod val="20000"/>
                        <a:lumOff val="80000"/>
                      </a:schemeClr>
                    </a:solidFill>
                  </a:tcPr>
                </a:tc>
                <a:tc>
                  <a:txBody>
                    <a:bodyPr/>
                    <a:lstStyle/>
                    <a:p>
                      <a:r>
                        <a:rPr lang="en-US" sz="1600" b="1" kern="1200" dirty="0" smtClean="0">
                          <a:solidFill>
                            <a:schemeClr val="dk1"/>
                          </a:solidFill>
                          <a:latin typeface="+mn-lt"/>
                          <a:ea typeface="+mn-ea"/>
                          <a:cs typeface="+mn-cs"/>
                        </a:rPr>
                        <a:t>MapReduce</a:t>
                      </a:r>
                      <a:r>
                        <a:rPr lang="en-US" sz="1600" b="1" kern="1200" baseline="0" dirty="0" smtClean="0">
                          <a:solidFill>
                            <a:schemeClr val="dk1"/>
                          </a:solidFill>
                          <a:latin typeface="+mn-lt"/>
                          <a:ea typeface="+mn-ea"/>
                          <a:cs typeface="+mn-cs"/>
                        </a:rPr>
                        <a:t> and Enhancements</a:t>
                      </a:r>
                      <a:endParaRPr lang="en-US" sz="1600" b="1" dirty="0">
                        <a:solidFill>
                          <a:schemeClr val="tx1"/>
                        </a:solidFill>
                      </a:endParaRPr>
                    </a:p>
                  </a:txBody>
                  <a:tcPr>
                    <a:solidFill>
                      <a:schemeClr val="tx2">
                        <a:lumMod val="20000"/>
                        <a:lumOff val="80000"/>
                      </a:schemeClr>
                    </a:solidFill>
                  </a:tcPr>
                </a:tc>
                <a:tc>
                  <a:txBody>
                    <a:bodyPr/>
                    <a:lstStyle/>
                    <a:p>
                      <a:r>
                        <a:rPr lang="en-US" sz="1600" kern="1200" dirty="0" smtClean="0">
                          <a:solidFill>
                            <a:schemeClr val="dk1"/>
                          </a:solidFill>
                          <a:latin typeface="+mn-lt"/>
                          <a:ea typeface="+mn-ea"/>
                          <a:cs typeface="+mn-cs"/>
                        </a:rPr>
                        <a:t>It describes file(database) to file(database) operations which has subcategories including.</a:t>
                      </a:r>
                    </a:p>
                    <a:p>
                      <a:pPr marL="800100" lvl="1" indent="-342900">
                        <a:buFont typeface="+mj-lt"/>
                        <a:buAutoNum type="arabicParenR"/>
                      </a:pPr>
                      <a:r>
                        <a:rPr lang="en-US" sz="1600" kern="1200" dirty="0" smtClean="0">
                          <a:solidFill>
                            <a:schemeClr val="dk1"/>
                          </a:solidFill>
                          <a:latin typeface="+mn-lt"/>
                          <a:ea typeface="+mn-ea"/>
                          <a:cs typeface="+mn-cs"/>
                        </a:rPr>
                        <a:t>Pleasingly Parallel Map Only</a:t>
                      </a:r>
                    </a:p>
                    <a:p>
                      <a:pPr marL="800100" lvl="1" indent="-342900">
                        <a:buFont typeface="+mj-lt"/>
                        <a:buAutoNum type="arabicParenR"/>
                      </a:pPr>
                      <a:r>
                        <a:rPr lang="en-US" sz="1600" kern="1200" dirty="0" smtClean="0">
                          <a:solidFill>
                            <a:schemeClr val="dk1"/>
                          </a:solidFill>
                          <a:latin typeface="+mn-lt"/>
                          <a:ea typeface="+mn-ea"/>
                          <a:cs typeface="+mn-cs"/>
                        </a:rPr>
                        <a:t>Map followed by reductions</a:t>
                      </a:r>
                    </a:p>
                    <a:p>
                      <a:pPr marL="800100" lvl="1" indent="-342900">
                        <a:buFont typeface="+mj-lt"/>
                        <a:buAutoNum type="arabicParenR"/>
                      </a:pPr>
                      <a:r>
                        <a:rPr lang="en-US" sz="1600" kern="1200" dirty="0" smtClean="0">
                          <a:solidFill>
                            <a:schemeClr val="dk1"/>
                          </a:solidFill>
                          <a:latin typeface="+mn-lt"/>
                          <a:ea typeface="+mn-ea"/>
                          <a:cs typeface="+mn-cs"/>
                        </a:rPr>
                        <a:t>Iterative “Map followed by reductions” – Extension of Current Technologies that supports much linear algebra and data mining</a:t>
                      </a:r>
                    </a:p>
                    <a:p>
                      <a:endParaRPr lang="en-US" sz="1600" dirty="0"/>
                    </a:p>
                  </a:txBody>
                  <a:tcPr>
                    <a:solidFill>
                      <a:schemeClr val="tx2">
                        <a:lumMod val="20000"/>
                        <a:lumOff val="80000"/>
                      </a:schemeClr>
                    </a:solidFill>
                  </a:tcPr>
                </a:tc>
                <a:tc>
                  <a:txBody>
                    <a:bodyPr/>
                    <a:lstStyle/>
                    <a:p>
                      <a:r>
                        <a:rPr lang="en-US" b="1" dirty="0" smtClean="0">
                          <a:solidFill>
                            <a:schemeClr val="tx1"/>
                          </a:solidFill>
                        </a:rPr>
                        <a:t>Clouds</a:t>
                      </a:r>
                    </a:p>
                    <a:p>
                      <a:endParaRPr lang="en-US" sz="1200" b="1" dirty="0" smtClean="0">
                        <a:solidFill>
                          <a:schemeClr val="tx1"/>
                        </a:solidFill>
                      </a:endParaRPr>
                    </a:p>
                    <a:p>
                      <a:r>
                        <a:rPr lang="en-US" b="1" dirty="0" err="1" smtClean="0">
                          <a:solidFill>
                            <a:schemeClr val="tx1"/>
                          </a:solidFill>
                        </a:rPr>
                        <a:t>Hadoop</a:t>
                      </a:r>
                      <a:r>
                        <a:rPr lang="en-US" b="1" dirty="0" smtClean="0">
                          <a:solidFill>
                            <a:schemeClr val="tx1"/>
                          </a:solidFill>
                        </a:rPr>
                        <a:t>/</a:t>
                      </a:r>
                      <a:br>
                        <a:rPr lang="en-US" b="1" dirty="0" smtClean="0">
                          <a:solidFill>
                            <a:schemeClr val="tx1"/>
                          </a:solidFill>
                        </a:rPr>
                      </a:br>
                      <a:r>
                        <a:rPr lang="en-US" b="1" dirty="0" smtClean="0">
                          <a:solidFill>
                            <a:schemeClr val="tx1"/>
                          </a:solidFill>
                        </a:rPr>
                        <a:t>Dryad</a:t>
                      </a:r>
                    </a:p>
                    <a:p>
                      <a:r>
                        <a:rPr lang="en-US" b="1" dirty="0" smtClean="0">
                          <a:solidFill>
                            <a:schemeClr val="tx1"/>
                          </a:solidFill>
                        </a:rPr>
                        <a:t>   </a:t>
                      </a:r>
                      <a:r>
                        <a:rPr lang="en-US" b="1" dirty="0" smtClean="0">
                          <a:solidFill>
                            <a:schemeClr val="tx1"/>
                          </a:solidFill>
                        </a:rPr>
                        <a:t>          </a:t>
                      </a:r>
                      <a:r>
                        <a:rPr lang="en-US" sz="1600" b="1" dirty="0" smtClean="0">
                          <a:solidFill>
                            <a:schemeClr val="tx1"/>
                          </a:solidFill>
                        </a:rPr>
                        <a:t>Twister</a:t>
                      </a:r>
                    </a:p>
                    <a:p>
                      <a:endParaRPr lang="en-US" sz="1600" b="1" dirty="0" smtClean="0">
                        <a:solidFill>
                          <a:schemeClr val="tx1"/>
                        </a:solidFill>
                      </a:endParaRPr>
                    </a:p>
                    <a:p>
                      <a:endParaRPr lang="en-US" sz="1600" b="1" dirty="0" smtClean="0">
                        <a:solidFill>
                          <a:schemeClr val="tx1"/>
                        </a:solidFill>
                      </a:endParaRPr>
                    </a:p>
                    <a:p>
                      <a:r>
                        <a:rPr lang="en-US" sz="1600" b="1" dirty="0" err="1" smtClean="0">
                          <a:solidFill>
                            <a:schemeClr val="tx1"/>
                          </a:solidFill>
                        </a:rPr>
                        <a:t>Pregel</a:t>
                      </a:r>
                      <a:endParaRPr lang="en-US" b="1" dirty="0">
                        <a:solidFill>
                          <a:schemeClr val="tx1"/>
                        </a:solidFill>
                      </a:endParaRPr>
                    </a:p>
                  </a:txBody>
                  <a:tcPr>
                    <a:solidFill>
                      <a:schemeClr val="tx2">
                        <a:lumMod val="20000"/>
                        <a:lumOff val="80000"/>
                      </a:schemeClr>
                    </a:solidFill>
                  </a:tcPr>
                </a:tc>
              </a:tr>
            </a:tbl>
          </a:graphicData>
        </a:graphic>
      </p:graphicFrame>
      <p:sp>
        <p:nvSpPr>
          <p:cNvPr id="4" name="TextBox 3"/>
          <p:cNvSpPr txBox="1"/>
          <p:nvPr/>
        </p:nvSpPr>
        <p:spPr>
          <a:xfrm>
            <a:off x="1219200" y="457200"/>
            <a:ext cx="6352573" cy="707886"/>
          </a:xfrm>
          <a:prstGeom prst="rect">
            <a:avLst/>
          </a:prstGeom>
          <a:noFill/>
        </p:spPr>
        <p:txBody>
          <a:bodyPr wrap="none" rtlCol="0">
            <a:spAutoFit/>
          </a:bodyPr>
          <a:lstStyle/>
          <a:p>
            <a:r>
              <a:rPr lang="en-US" sz="2000" dirty="0" smtClean="0"/>
              <a:t>Old classification of P</a:t>
            </a:r>
            <a:r>
              <a:rPr lang="en-US" sz="2000" dirty="0" smtClean="0">
                <a:cs typeface="Arial" pitchFamily="34" charset="0"/>
              </a:rPr>
              <a:t>arallel software/hardware in terms of </a:t>
            </a:r>
          </a:p>
          <a:p>
            <a:r>
              <a:rPr lang="en-US" sz="2000" dirty="0" smtClean="0">
                <a:cs typeface="Arial" pitchFamily="34" charset="0"/>
              </a:rPr>
              <a:t>5 (becoming 6) “Application architecture” Structures</a:t>
            </a:r>
            <a:r>
              <a:rPr lang="en-US" sz="2000" dirty="0" smtClean="0"/>
              <a:t>) </a:t>
            </a:r>
            <a:endParaRPr lang="en-US" sz="2000" dirty="0"/>
          </a:p>
        </p:txBody>
      </p:sp>
      <p:pic>
        <p:nvPicPr>
          <p:cNvPr id="6" name="Picture 2" descr="D:\academic\phd\Publications\MapReduce++\logo.png"/>
          <p:cNvPicPr>
            <a:picLocks noChangeAspect="1" noChangeArrowheads="1"/>
          </p:cNvPicPr>
          <p:nvPr/>
        </p:nvPicPr>
        <p:blipFill>
          <a:blip r:embed="rId3" cstate="print"/>
          <a:srcRect/>
          <a:stretch>
            <a:fillRect/>
          </a:stretch>
        </p:blipFill>
        <p:spPr bwMode="auto">
          <a:xfrm>
            <a:off x="7467600" y="5638800"/>
            <a:ext cx="501094" cy="609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6553200" cy="762000"/>
          </a:xfrm>
        </p:spPr>
        <p:txBody>
          <a:bodyPr>
            <a:noAutofit/>
          </a:bodyPr>
          <a:lstStyle/>
          <a:p>
            <a:r>
              <a:rPr lang="en-US" sz="2400" b="1" dirty="0" smtClean="0">
                <a:latin typeface="+mn-lt"/>
              </a:rPr>
              <a:t>Applications &amp; Different</a:t>
            </a:r>
            <a:r>
              <a:rPr lang="en-US" sz="2400" b="1" dirty="0" smtClean="0"/>
              <a:t> Interconnection Patterns</a:t>
            </a:r>
            <a:endParaRPr lang="en-US" sz="2400" b="1" dirty="0"/>
          </a:p>
        </p:txBody>
      </p:sp>
      <p:graphicFrame>
        <p:nvGraphicFramePr>
          <p:cNvPr id="8" name="Table 7"/>
          <p:cNvGraphicFramePr>
            <a:graphicFrameLocks noGrp="1"/>
          </p:cNvGraphicFramePr>
          <p:nvPr/>
        </p:nvGraphicFramePr>
        <p:xfrm>
          <a:off x="152400" y="609601"/>
          <a:ext cx="8839200" cy="5837464"/>
        </p:xfrm>
        <a:graphic>
          <a:graphicData uri="http://schemas.openxmlformats.org/drawingml/2006/table">
            <a:tbl>
              <a:tblPr firstRow="1" bandRow="1">
                <a:tableStyleId>{5C22544A-7EE6-4342-B048-85BDC9FD1C3A}</a:tableStyleId>
              </a:tblPr>
              <a:tblGrid>
                <a:gridCol w="2287692"/>
                <a:gridCol w="2210143"/>
                <a:gridCol w="2210143"/>
                <a:gridCol w="2131222"/>
              </a:tblGrid>
              <a:tr h="792480">
                <a:tc>
                  <a:txBody>
                    <a:bodyPr/>
                    <a:lstStyle/>
                    <a:p>
                      <a:pPr algn="ctr"/>
                      <a:r>
                        <a:rPr lang="en-US" sz="1800" dirty="0" smtClean="0"/>
                        <a:t>Map Only</a:t>
                      </a:r>
                      <a:endParaRPr lang="en-US" sz="1800" dirty="0"/>
                    </a:p>
                  </a:txBody>
                  <a:tcPr/>
                </a:tc>
                <a:tc>
                  <a:txBody>
                    <a:bodyPr/>
                    <a:lstStyle/>
                    <a:p>
                      <a:pPr algn="ctr"/>
                      <a:r>
                        <a:rPr lang="en-US" sz="1800" dirty="0" smtClean="0"/>
                        <a:t>Classic</a:t>
                      </a:r>
                    </a:p>
                    <a:p>
                      <a:pPr algn="ctr"/>
                      <a:r>
                        <a:rPr lang="en-US" sz="1800" dirty="0" smtClean="0"/>
                        <a:t>MapReduce</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Iterative</a:t>
                      </a:r>
                      <a:r>
                        <a:rPr lang="en-US" sz="1800" baseline="0" dirty="0" smtClean="0"/>
                        <a:t> Reductions </a:t>
                      </a:r>
                      <a:r>
                        <a:rPr lang="en-US" sz="1800" b="1" dirty="0" smtClean="0">
                          <a:solidFill>
                            <a:srgbClr val="C00000"/>
                          </a:solidFill>
                        </a:rPr>
                        <a:t>MapReduce++</a:t>
                      </a:r>
                    </a:p>
                  </a:txBody>
                  <a:tcPr/>
                </a:tc>
                <a:tc>
                  <a:txBody>
                    <a:bodyPr/>
                    <a:lstStyle/>
                    <a:p>
                      <a:pPr algn="ctr"/>
                      <a:r>
                        <a:rPr lang="en-US" sz="1800" dirty="0" smtClean="0"/>
                        <a:t>Loosely Synchronous</a:t>
                      </a:r>
                      <a:endParaRPr lang="en-US" sz="1800" dirty="0"/>
                    </a:p>
                  </a:txBody>
                  <a:tcPr/>
                </a:tc>
              </a:tr>
              <a:tr h="1962877">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r h="1464747">
                <a:tc>
                  <a:txBody>
                    <a:bodyPr/>
                    <a:lstStyle/>
                    <a:p>
                      <a:pPr marL="0" marR="0">
                        <a:spcBef>
                          <a:spcPts val="0"/>
                        </a:spcBef>
                        <a:spcAft>
                          <a:spcPts val="0"/>
                        </a:spcAft>
                      </a:pPr>
                      <a:r>
                        <a:rPr lang="en-US" sz="1600" b="1" dirty="0" smtClean="0"/>
                        <a:t>CAP3</a:t>
                      </a:r>
                      <a:r>
                        <a:rPr lang="en-US" sz="1600" dirty="0" smtClean="0"/>
                        <a:t> Analysis</a:t>
                      </a:r>
                    </a:p>
                    <a:p>
                      <a:pPr marL="0" marR="0">
                        <a:spcBef>
                          <a:spcPts val="0"/>
                        </a:spcBef>
                        <a:spcAft>
                          <a:spcPts val="0"/>
                        </a:spcAft>
                      </a:pPr>
                      <a:r>
                        <a:rPr lang="en-US" sz="1600" dirty="0" smtClean="0"/>
                        <a:t>Document conversion</a:t>
                      </a:r>
                      <a:r>
                        <a:rPr lang="en-US" sz="1600" baseline="0" dirty="0" smtClean="0"/>
                        <a:t> (</a:t>
                      </a:r>
                      <a:r>
                        <a:rPr lang="en-US" sz="1600" dirty="0" smtClean="0"/>
                        <a:t>PDF -&gt; HTML)</a:t>
                      </a:r>
                    </a:p>
                    <a:p>
                      <a:pPr marL="0" marR="0">
                        <a:spcBef>
                          <a:spcPts val="0"/>
                        </a:spcBef>
                        <a:spcAft>
                          <a:spcPts val="0"/>
                        </a:spcAft>
                      </a:pPr>
                      <a:r>
                        <a:rPr lang="en-US" sz="1600" dirty="0" smtClean="0"/>
                        <a:t>Brute force searches in cryptography</a:t>
                      </a:r>
                    </a:p>
                    <a:p>
                      <a:pPr marL="0" marR="0">
                        <a:spcBef>
                          <a:spcPts val="0"/>
                        </a:spcBef>
                        <a:spcAft>
                          <a:spcPts val="0"/>
                        </a:spcAft>
                      </a:pPr>
                      <a:r>
                        <a:rPr lang="en-US" sz="1600" dirty="0" smtClean="0"/>
                        <a:t>Parametric sweeps</a:t>
                      </a:r>
                      <a:endParaRPr lang="en-US" sz="1600" dirty="0">
                        <a:latin typeface="+mn-lt"/>
                      </a:endParaRPr>
                    </a:p>
                  </a:txBody>
                  <a:tcPr/>
                </a:tc>
                <a:tc>
                  <a:txBody>
                    <a:bodyPr/>
                    <a:lstStyle/>
                    <a:p>
                      <a:pPr marL="0" marR="0">
                        <a:spcBef>
                          <a:spcPts val="0"/>
                        </a:spcBef>
                        <a:spcAft>
                          <a:spcPts val="0"/>
                        </a:spcAft>
                      </a:pPr>
                      <a:r>
                        <a:rPr lang="en-US" sz="1600" dirty="0" smtClean="0"/>
                        <a:t>High Energy</a:t>
                      </a:r>
                      <a:r>
                        <a:rPr lang="en-US" sz="1600" baseline="0" dirty="0" smtClean="0"/>
                        <a:t> Physics (</a:t>
                      </a:r>
                      <a:r>
                        <a:rPr lang="en-US" sz="1600" b="1" baseline="0" dirty="0" smtClean="0"/>
                        <a:t>HEP</a:t>
                      </a:r>
                      <a:r>
                        <a:rPr lang="en-US" sz="1600" baseline="0" dirty="0" smtClean="0"/>
                        <a:t>) </a:t>
                      </a:r>
                      <a:r>
                        <a:rPr lang="en-US" sz="1600" dirty="0" smtClean="0"/>
                        <a:t>Histograms</a:t>
                      </a:r>
                    </a:p>
                    <a:p>
                      <a:pPr marL="0" marR="0">
                        <a:spcBef>
                          <a:spcPts val="0"/>
                        </a:spcBef>
                        <a:spcAft>
                          <a:spcPts val="0"/>
                        </a:spcAft>
                      </a:pPr>
                      <a:r>
                        <a:rPr lang="en-US" sz="1600" b="1" dirty="0" smtClean="0"/>
                        <a:t>SWG</a:t>
                      </a:r>
                      <a:r>
                        <a:rPr lang="en-US" sz="1600" baseline="0" dirty="0" smtClean="0"/>
                        <a:t> gene alignment</a:t>
                      </a:r>
                      <a:endParaRPr lang="en-US" sz="1600" dirty="0" smtClean="0"/>
                    </a:p>
                    <a:p>
                      <a:pPr marL="0" marR="0">
                        <a:spcBef>
                          <a:spcPts val="0"/>
                        </a:spcBef>
                        <a:spcAft>
                          <a:spcPts val="0"/>
                        </a:spcAft>
                      </a:pPr>
                      <a:r>
                        <a:rPr lang="en-US" sz="1600" dirty="0" smtClean="0"/>
                        <a:t>Distributed search</a:t>
                      </a:r>
                    </a:p>
                    <a:p>
                      <a:pPr marL="0" marR="0">
                        <a:spcBef>
                          <a:spcPts val="0"/>
                        </a:spcBef>
                        <a:spcAft>
                          <a:spcPts val="0"/>
                        </a:spcAft>
                      </a:pPr>
                      <a:r>
                        <a:rPr lang="en-US" sz="1600" dirty="0" smtClean="0"/>
                        <a:t>Distributed sorting</a:t>
                      </a:r>
                    </a:p>
                    <a:p>
                      <a:pPr marL="0" marR="0">
                        <a:spcBef>
                          <a:spcPts val="0"/>
                        </a:spcBef>
                        <a:spcAft>
                          <a:spcPts val="0"/>
                        </a:spcAft>
                      </a:pPr>
                      <a:r>
                        <a:rPr lang="en-US" sz="1600" dirty="0" smtClean="0"/>
                        <a:t>Information retrieval</a:t>
                      </a:r>
                      <a:endParaRPr lang="en-US" sz="1600" dirty="0">
                        <a:latin typeface="+mn-lt"/>
                        <a:ea typeface="Times New Roman"/>
                        <a:cs typeface="Times New Roman"/>
                      </a:endParaRPr>
                    </a:p>
                  </a:txBody>
                  <a:tcPr/>
                </a:tc>
                <a:tc>
                  <a:txBody>
                    <a:bodyPr/>
                    <a:lstStyle/>
                    <a:p>
                      <a:pPr marL="0" marR="0">
                        <a:spcBef>
                          <a:spcPts val="0"/>
                        </a:spcBef>
                        <a:spcAft>
                          <a:spcPts val="0"/>
                        </a:spcAft>
                      </a:pPr>
                      <a:r>
                        <a:rPr lang="en-US" sz="1600" dirty="0" smtClean="0"/>
                        <a:t>Expectation maximization algorithms</a:t>
                      </a:r>
                    </a:p>
                    <a:p>
                      <a:pPr marL="0" marR="0">
                        <a:spcBef>
                          <a:spcPts val="0"/>
                        </a:spcBef>
                        <a:spcAft>
                          <a:spcPts val="0"/>
                        </a:spcAft>
                      </a:pPr>
                      <a:r>
                        <a:rPr lang="en-US" sz="1600" dirty="0" smtClean="0"/>
                        <a:t>Clustering</a:t>
                      </a:r>
                    </a:p>
                    <a:p>
                      <a:pPr marL="0" marR="0">
                        <a:spcBef>
                          <a:spcPts val="0"/>
                        </a:spcBef>
                        <a:spcAft>
                          <a:spcPts val="0"/>
                        </a:spcAft>
                      </a:pPr>
                      <a:r>
                        <a:rPr lang="en-US" sz="1600" dirty="0" smtClean="0"/>
                        <a:t>Linear Algebra</a:t>
                      </a:r>
                    </a:p>
                    <a:p>
                      <a:endParaRPr lang="en-US" sz="1600" dirty="0">
                        <a:latin typeface="+mn-lt"/>
                      </a:endParaRPr>
                    </a:p>
                  </a:txBody>
                  <a:tcPr/>
                </a:tc>
                <a:tc>
                  <a:txBody>
                    <a:bodyPr/>
                    <a:lstStyle/>
                    <a:p>
                      <a:r>
                        <a:rPr lang="en-US" sz="1600" dirty="0" smtClean="0"/>
                        <a:t>Many MPI scientific applications utilizing</a:t>
                      </a:r>
                      <a:r>
                        <a:rPr lang="en-US" sz="1600" baseline="0" dirty="0" smtClean="0"/>
                        <a:t> wide variety of communication constructs including local interactions</a:t>
                      </a:r>
                    </a:p>
                  </a:txBody>
                  <a:tcPr/>
                </a:tc>
              </a:tr>
              <a:tr h="1527627">
                <a:tc>
                  <a:txBody>
                    <a:bodyPr/>
                    <a:lstStyle/>
                    <a:p>
                      <a:r>
                        <a:rPr lang="en-US" sz="1600" dirty="0" smtClean="0">
                          <a:solidFill>
                            <a:schemeClr val="tx1"/>
                          </a:solidFill>
                        </a:rPr>
                        <a:t>- CAP3</a:t>
                      </a:r>
                      <a:r>
                        <a:rPr lang="en-US" sz="1600" baseline="0" dirty="0" smtClean="0">
                          <a:solidFill>
                            <a:schemeClr val="tx1"/>
                          </a:solidFill>
                        </a:rPr>
                        <a:t> </a:t>
                      </a:r>
                      <a:r>
                        <a:rPr lang="en-US" sz="1600" dirty="0" smtClean="0">
                          <a:solidFill>
                            <a:schemeClr val="tx1"/>
                          </a:solidFill>
                        </a:rPr>
                        <a:t>Gene Assembly</a:t>
                      </a:r>
                      <a:br>
                        <a:rPr lang="en-US" sz="1600" dirty="0" smtClean="0">
                          <a:solidFill>
                            <a:schemeClr val="tx1"/>
                          </a:solidFill>
                        </a:rPr>
                      </a:br>
                      <a:r>
                        <a:rPr lang="en-US" sz="1600" dirty="0" smtClean="0">
                          <a:solidFill>
                            <a:schemeClr val="tx1"/>
                          </a:solidFill>
                        </a:rPr>
                        <a:t>- PolarGrid </a:t>
                      </a:r>
                      <a:r>
                        <a:rPr lang="en-US" sz="1600" dirty="0" err="1" smtClean="0">
                          <a:solidFill>
                            <a:schemeClr val="tx1"/>
                          </a:solidFill>
                        </a:rPr>
                        <a:t>Matlab</a:t>
                      </a:r>
                      <a:r>
                        <a:rPr lang="en-US" sz="1600" dirty="0" smtClean="0">
                          <a:solidFill>
                            <a:schemeClr val="tx1"/>
                          </a:solidFill>
                        </a:rPr>
                        <a:t> data analysis</a:t>
                      </a:r>
                      <a:endParaRPr lang="en-US" sz="1600" b="1" dirty="0">
                        <a:solidFill>
                          <a:schemeClr val="tx1"/>
                        </a:solidFill>
                      </a:endParaRPr>
                    </a:p>
                  </a:txBody>
                  <a:tcPr/>
                </a:tc>
                <a:tc>
                  <a:txBody>
                    <a:bodyPr/>
                    <a:lstStyle/>
                    <a:p>
                      <a:r>
                        <a:rPr lang="en-US" sz="1600" dirty="0" smtClean="0">
                          <a:solidFill>
                            <a:schemeClr val="tx1"/>
                          </a:solidFill>
                        </a:rPr>
                        <a:t>- Information Retrieval</a:t>
                      </a:r>
                      <a:r>
                        <a:rPr lang="en-US" sz="1600" baseline="0" dirty="0" smtClean="0">
                          <a:solidFill>
                            <a:schemeClr val="tx1"/>
                          </a:solidFill>
                        </a:rPr>
                        <a:t> - </a:t>
                      </a:r>
                      <a:r>
                        <a:rPr lang="en-US" sz="1600" dirty="0" smtClean="0">
                          <a:solidFill>
                            <a:schemeClr val="tx1"/>
                          </a:solidFill>
                        </a:rPr>
                        <a:t>HEP Data</a:t>
                      </a:r>
                      <a:r>
                        <a:rPr lang="en-US" sz="1600" baseline="0" dirty="0" smtClean="0">
                          <a:solidFill>
                            <a:schemeClr val="tx1"/>
                          </a:solidFill>
                        </a:rPr>
                        <a:t> Analysis</a:t>
                      </a:r>
                    </a:p>
                    <a:p>
                      <a:r>
                        <a:rPr lang="en-US" sz="1600" baseline="0" dirty="0" smtClean="0">
                          <a:solidFill>
                            <a:schemeClr val="tx1"/>
                          </a:solidFill>
                        </a:rPr>
                        <a:t>- Calculation of Pairwise Distances for ALU Sequences</a:t>
                      </a:r>
                      <a:endParaRPr lang="en-US" sz="1600" b="1" dirty="0">
                        <a:solidFill>
                          <a:schemeClr val="tx1"/>
                        </a:solidFill>
                      </a:endParaRPr>
                    </a:p>
                  </a:txBody>
                  <a:tcPr/>
                </a:tc>
                <a:tc>
                  <a:txBody>
                    <a:bodyPr/>
                    <a:lstStyle/>
                    <a:p>
                      <a:pPr>
                        <a:buFontTx/>
                        <a:buChar char="-"/>
                      </a:pPr>
                      <a:r>
                        <a:rPr lang="en-US" sz="1600" dirty="0" smtClean="0">
                          <a:solidFill>
                            <a:schemeClr val="tx1"/>
                          </a:solidFill>
                        </a:rPr>
                        <a:t> Kmeans </a:t>
                      </a:r>
                    </a:p>
                    <a:p>
                      <a:pPr>
                        <a:buFontTx/>
                        <a:buChar char="-"/>
                      </a:pPr>
                      <a:r>
                        <a:rPr lang="en-US" sz="1600" baseline="0" dirty="0" smtClean="0">
                          <a:solidFill>
                            <a:schemeClr val="tx1"/>
                          </a:solidFill>
                        </a:rPr>
                        <a:t> </a:t>
                      </a:r>
                      <a:r>
                        <a:rPr lang="en-US" sz="1600" b="1" dirty="0" smtClean="0">
                          <a:solidFill>
                            <a:schemeClr val="tx1"/>
                          </a:solidFill>
                        </a:rPr>
                        <a:t>Deterministic Annealing </a:t>
                      </a:r>
                      <a:r>
                        <a:rPr lang="en-US" sz="1600" b="1" baseline="0" dirty="0" smtClean="0">
                          <a:solidFill>
                            <a:schemeClr val="tx1"/>
                          </a:solidFill>
                        </a:rPr>
                        <a:t> </a:t>
                      </a:r>
                      <a:r>
                        <a:rPr lang="en-US" sz="1600" b="1" dirty="0" smtClean="0">
                          <a:solidFill>
                            <a:schemeClr val="tx1"/>
                          </a:solidFill>
                        </a:rPr>
                        <a:t>Clustering</a:t>
                      </a:r>
                    </a:p>
                    <a:p>
                      <a:r>
                        <a:rPr lang="en-US" sz="1600" b="1" dirty="0" smtClean="0">
                          <a:solidFill>
                            <a:schemeClr val="tx1"/>
                          </a:solidFill>
                        </a:rPr>
                        <a:t>- </a:t>
                      </a:r>
                      <a:r>
                        <a:rPr lang="en-US" sz="1600" b="0" dirty="0" smtClean="0">
                          <a:solidFill>
                            <a:schemeClr val="tx1"/>
                          </a:solidFill>
                        </a:rPr>
                        <a:t>Multidimensional Scaling </a:t>
                      </a:r>
                      <a:r>
                        <a:rPr lang="en-US" sz="1600" b="1" dirty="0" smtClean="0">
                          <a:solidFill>
                            <a:schemeClr val="tx1"/>
                          </a:solidFill>
                        </a:rPr>
                        <a:t>MDS </a:t>
                      </a:r>
                      <a:endParaRPr lang="en-US" sz="16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 Solving Differential Equations</a:t>
                      </a:r>
                      <a:r>
                        <a:rPr lang="en-US" sz="1600" baseline="0" dirty="0" smtClean="0">
                          <a:solidFill>
                            <a:schemeClr val="tx1"/>
                          </a:solidFill>
                        </a:rPr>
                        <a:t> and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 particle dynamics with short range forces</a:t>
                      </a:r>
                      <a:endParaRPr lang="en-US" sz="1600" dirty="0" smtClean="0">
                        <a:solidFill>
                          <a:schemeClr val="tx1"/>
                        </a:solidFill>
                      </a:endParaRPr>
                    </a:p>
                  </a:txBody>
                  <a:tcPr/>
                </a:tc>
              </a:tr>
            </a:tbl>
          </a:graphicData>
        </a:graphic>
      </p:graphicFrame>
      <p:grpSp>
        <p:nvGrpSpPr>
          <p:cNvPr id="3" name="Group 35"/>
          <p:cNvGrpSpPr/>
          <p:nvPr/>
        </p:nvGrpSpPr>
        <p:grpSpPr>
          <a:xfrm>
            <a:off x="609600" y="1600200"/>
            <a:ext cx="1524000" cy="1512332"/>
            <a:chOff x="762000" y="1219200"/>
            <a:chExt cx="1524000" cy="1512332"/>
          </a:xfrm>
        </p:grpSpPr>
        <p:sp>
          <p:nvSpPr>
            <p:cNvPr id="37" name="TextBox 36"/>
            <p:cNvSpPr txBox="1"/>
            <p:nvPr/>
          </p:nvSpPr>
          <p:spPr>
            <a:xfrm>
              <a:off x="1066800" y="12192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grpSp>
          <p:nvGrpSpPr>
            <p:cNvPr id="4" name="Group 33"/>
            <p:cNvGrpSpPr/>
            <p:nvPr/>
          </p:nvGrpSpPr>
          <p:grpSpPr>
            <a:xfrm>
              <a:off x="762000" y="1600200"/>
              <a:ext cx="1524000" cy="1131332"/>
              <a:chOff x="762000" y="1600200"/>
              <a:chExt cx="1524000" cy="1131332"/>
            </a:xfrm>
          </p:grpSpPr>
          <p:sp>
            <p:nvSpPr>
              <p:cNvPr id="39" name="Oval 38"/>
              <p:cNvSpPr/>
              <p:nvPr/>
            </p:nvSpPr>
            <p:spPr>
              <a:xfrm>
                <a:off x="762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40" name="Straight Arrow Connector 39"/>
              <p:cNvCxnSpPr>
                <a:endCxn id="39" idx="0"/>
              </p:cNvCxnSpPr>
              <p:nvPr/>
            </p:nvCxnSpPr>
            <p:spPr>
              <a:xfrm rot="5400000">
                <a:off x="800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800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143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43" name="Straight Arrow Connector 42"/>
              <p:cNvCxnSpPr>
                <a:endCxn id="42" idx="0"/>
              </p:cNvCxnSpPr>
              <p:nvPr/>
            </p:nvCxnSpPr>
            <p:spPr>
              <a:xfrm rot="5400000">
                <a:off x="1181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1181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5" name="Group 27"/>
              <p:cNvGrpSpPr/>
              <p:nvPr/>
            </p:nvGrpSpPr>
            <p:grpSpPr>
              <a:xfrm>
                <a:off x="1981200" y="1600200"/>
                <a:ext cx="304800" cy="761206"/>
                <a:chOff x="1752600" y="1600994"/>
                <a:chExt cx="304800" cy="761206"/>
              </a:xfrm>
            </p:grpSpPr>
            <p:sp>
              <p:nvSpPr>
                <p:cNvPr id="50" name="Oval 49"/>
                <p:cNvSpPr/>
                <p:nvPr/>
              </p:nvSpPr>
              <p:spPr>
                <a:xfrm>
                  <a:off x="17526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51" name="Straight Arrow Connector 50"/>
                <p:cNvCxnSpPr>
                  <a:endCxn id="50" idx="0"/>
                </p:cNvCxnSpPr>
                <p:nvPr/>
              </p:nvCxnSpPr>
              <p:spPr>
                <a:xfrm rot="5400000">
                  <a:off x="17907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7914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143000" y="2362200"/>
                <a:ext cx="856325" cy="369332"/>
              </a:xfrm>
              <a:prstGeom prst="rect">
                <a:avLst/>
              </a:prstGeom>
              <a:noFill/>
            </p:spPr>
            <p:txBody>
              <a:bodyPr wrap="none" rtlCol="0">
                <a:spAutoFit/>
              </a:bodyPr>
              <a:lstStyle/>
              <a:p>
                <a:r>
                  <a:rPr lang="en-US" dirty="0" smtClean="0">
                    <a:solidFill>
                      <a:prstClr val="black"/>
                    </a:solidFill>
                  </a:rPr>
                  <a:t>Output</a:t>
                </a:r>
                <a:endParaRPr lang="en-US" dirty="0">
                  <a:solidFill>
                    <a:prstClr val="black"/>
                  </a:solidFill>
                </a:endParaRPr>
              </a:p>
            </p:txBody>
          </p:sp>
          <p:sp>
            <p:nvSpPr>
              <p:cNvPr id="47" name="Oval 46"/>
              <p:cNvSpPr/>
              <p:nvPr/>
            </p:nvSpPr>
            <p:spPr>
              <a:xfrm>
                <a:off x="16002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17526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1371600" y="16002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grpSp>
      </p:grpSp>
      <p:grpSp>
        <p:nvGrpSpPr>
          <p:cNvPr id="6" name="Group 105"/>
          <p:cNvGrpSpPr/>
          <p:nvPr/>
        </p:nvGrpSpPr>
        <p:grpSpPr>
          <a:xfrm>
            <a:off x="2590800" y="1524000"/>
            <a:ext cx="2129474" cy="1600200"/>
            <a:chOff x="6705600" y="1905000"/>
            <a:chExt cx="2129474" cy="1600200"/>
          </a:xfrm>
        </p:grpSpPr>
        <p:sp>
          <p:nvSpPr>
            <p:cNvPr id="54" name="TextBox 53"/>
            <p:cNvSpPr txBox="1"/>
            <p:nvPr/>
          </p:nvSpPr>
          <p:spPr>
            <a:xfrm>
              <a:off x="7086600" y="19050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sp>
          <p:nvSpPr>
            <p:cNvPr id="56" name="Oval 55"/>
            <p:cNvSpPr/>
            <p:nvPr/>
          </p:nvSpPr>
          <p:spPr>
            <a:xfrm>
              <a:off x="6705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57" name="Straight Arrow Connector 56"/>
            <p:cNvCxnSpPr>
              <a:endCxn id="56" idx="0"/>
            </p:cNvCxnSpPr>
            <p:nvPr/>
          </p:nvCxnSpPr>
          <p:spPr>
            <a:xfrm rot="5400000">
              <a:off x="6743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6" idx="4"/>
              <a:endCxn id="70" idx="1"/>
            </p:cNvCxnSpPr>
            <p:nvPr/>
          </p:nvCxnSpPr>
          <p:spPr>
            <a:xfrm rot="16200000" flipH="1">
              <a:off x="68580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086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60" name="Straight Arrow Connector 59"/>
            <p:cNvCxnSpPr>
              <a:endCxn id="59" idx="0"/>
            </p:cNvCxnSpPr>
            <p:nvPr/>
          </p:nvCxnSpPr>
          <p:spPr>
            <a:xfrm rot="5400000">
              <a:off x="7124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4"/>
              <a:endCxn id="70" idx="0"/>
            </p:cNvCxnSpPr>
            <p:nvPr/>
          </p:nvCxnSpPr>
          <p:spPr>
            <a:xfrm rot="5400000">
              <a:off x="71247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79248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68" name="Straight Arrow Connector 67"/>
            <p:cNvCxnSpPr>
              <a:endCxn id="67" idx="0"/>
            </p:cNvCxnSpPr>
            <p:nvPr/>
          </p:nvCxnSpPr>
          <p:spPr>
            <a:xfrm rot="5400000">
              <a:off x="79629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4"/>
              <a:endCxn id="70" idx="7"/>
            </p:cNvCxnSpPr>
            <p:nvPr/>
          </p:nvCxnSpPr>
          <p:spPr>
            <a:xfrm rot="5400000">
              <a:off x="75749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75438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p:cNvSpPr/>
            <p:nvPr/>
          </p:nvSpPr>
          <p:spPr>
            <a:xfrm>
              <a:off x="7696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Box 65"/>
            <p:cNvSpPr txBox="1"/>
            <p:nvPr/>
          </p:nvSpPr>
          <p:spPr>
            <a:xfrm>
              <a:off x="7315200" y="22098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sp>
          <p:nvSpPr>
            <p:cNvPr id="70" name="Oval 69"/>
            <p:cNvSpPr/>
            <p:nvPr/>
          </p:nvSpPr>
          <p:spPr>
            <a:xfrm>
              <a:off x="7086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71" name="Oval 70"/>
            <p:cNvSpPr/>
            <p:nvPr/>
          </p:nvSpPr>
          <p:spPr>
            <a:xfrm>
              <a:off x="76962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74" name="Straight Arrow Connector 73"/>
            <p:cNvCxnSpPr>
              <a:stCxn id="56" idx="4"/>
              <a:endCxn id="71" idx="1"/>
            </p:cNvCxnSpPr>
            <p:nvPr/>
          </p:nvCxnSpPr>
          <p:spPr>
            <a:xfrm rot="16200000" flipH="1">
              <a:off x="71628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9" idx="4"/>
              <a:endCxn id="71" idx="0"/>
            </p:cNvCxnSpPr>
            <p:nvPr/>
          </p:nvCxnSpPr>
          <p:spPr>
            <a:xfrm rot="16200000" flipH="1">
              <a:off x="74295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4"/>
              <a:endCxn id="71" idx="7"/>
            </p:cNvCxnSpPr>
            <p:nvPr/>
          </p:nvCxnSpPr>
          <p:spPr>
            <a:xfrm rot="5400000">
              <a:off x="78797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7125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77350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102"/>
            <p:cNvGrpSpPr/>
            <p:nvPr/>
          </p:nvGrpSpPr>
          <p:grpSpPr>
            <a:xfrm>
              <a:off x="7467600" y="3124200"/>
              <a:ext cx="198119" cy="45719"/>
              <a:chOff x="7696200" y="2743200"/>
              <a:chExt cx="198119" cy="45719"/>
            </a:xfrm>
          </p:grpSpPr>
          <p:sp>
            <p:nvSpPr>
              <p:cNvPr id="101" name="Oval 100"/>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TextBox 103"/>
            <p:cNvSpPr txBox="1"/>
            <p:nvPr/>
          </p:nvSpPr>
          <p:spPr>
            <a:xfrm>
              <a:off x="8001000" y="2971800"/>
              <a:ext cx="834074" cy="369332"/>
            </a:xfrm>
            <a:prstGeom prst="rect">
              <a:avLst/>
            </a:prstGeom>
            <a:noFill/>
          </p:spPr>
          <p:txBody>
            <a:bodyPr wrap="none" rtlCol="0">
              <a:spAutoFit/>
            </a:bodyPr>
            <a:lstStyle/>
            <a:p>
              <a:r>
                <a:rPr lang="en-US" dirty="0" smtClean="0">
                  <a:solidFill>
                    <a:prstClr val="black"/>
                  </a:solidFill>
                </a:rPr>
                <a:t>reduce</a:t>
              </a:r>
              <a:endParaRPr lang="en-US" dirty="0">
                <a:solidFill>
                  <a:prstClr val="black"/>
                </a:solidFill>
              </a:endParaRPr>
            </a:p>
          </p:txBody>
        </p:sp>
      </p:grpSp>
      <p:sp>
        <p:nvSpPr>
          <p:cNvPr id="132" name="Arc 131"/>
          <p:cNvSpPr/>
          <p:nvPr/>
        </p:nvSpPr>
        <p:spPr>
          <a:xfrm rot="856400">
            <a:off x="5452446" y="1546558"/>
            <a:ext cx="1014734" cy="1706020"/>
          </a:xfrm>
          <a:prstGeom prst="arc">
            <a:avLst>
              <a:gd name="adj1" fmla="val 13184796"/>
              <a:gd name="adj2" fmla="val 63042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9" name="Group 162"/>
          <p:cNvGrpSpPr/>
          <p:nvPr/>
        </p:nvGrpSpPr>
        <p:grpSpPr>
          <a:xfrm>
            <a:off x="4724400" y="1447800"/>
            <a:ext cx="2141390" cy="1752600"/>
            <a:chOff x="4572000" y="1752600"/>
            <a:chExt cx="2141390" cy="1752600"/>
          </a:xfrm>
        </p:grpSpPr>
        <p:sp>
          <p:nvSpPr>
            <p:cNvPr id="108" name="TextBox 107"/>
            <p:cNvSpPr txBox="1"/>
            <p:nvPr/>
          </p:nvSpPr>
          <p:spPr>
            <a:xfrm>
              <a:off x="4724400" y="19050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sp>
          <p:nvSpPr>
            <p:cNvPr id="109" name="Oval 108"/>
            <p:cNvSpPr/>
            <p:nvPr/>
          </p:nvSpPr>
          <p:spPr>
            <a:xfrm>
              <a:off x="4572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0" name="Straight Arrow Connector 109"/>
            <p:cNvCxnSpPr>
              <a:endCxn id="109" idx="0"/>
            </p:cNvCxnSpPr>
            <p:nvPr/>
          </p:nvCxnSpPr>
          <p:spPr>
            <a:xfrm rot="5400000">
              <a:off x="4610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9" idx="4"/>
              <a:endCxn id="121" idx="1"/>
            </p:cNvCxnSpPr>
            <p:nvPr/>
          </p:nvCxnSpPr>
          <p:spPr>
            <a:xfrm rot="16200000" flipH="1">
              <a:off x="47244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4953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3" name="Straight Arrow Connector 112"/>
            <p:cNvCxnSpPr>
              <a:endCxn id="112" idx="0"/>
            </p:cNvCxnSpPr>
            <p:nvPr/>
          </p:nvCxnSpPr>
          <p:spPr>
            <a:xfrm rot="5400000">
              <a:off x="4991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2" idx="4"/>
              <a:endCxn id="121" idx="0"/>
            </p:cNvCxnSpPr>
            <p:nvPr/>
          </p:nvCxnSpPr>
          <p:spPr>
            <a:xfrm rot="5400000">
              <a:off x="49911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57912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6" name="Straight Arrow Connector 115"/>
            <p:cNvCxnSpPr>
              <a:endCxn id="115" idx="0"/>
            </p:cNvCxnSpPr>
            <p:nvPr/>
          </p:nvCxnSpPr>
          <p:spPr>
            <a:xfrm rot="5400000">
              <a:off x="58293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5" idx="4"/>
              <a:endCxn id="121" idx="7"/>
            </p:cNvCxnSpPr>
            <p:nvPr/>
          </p:nvCxnSpPr>
          <p:spPr>
            <a:xfrm rot="5400000">
              <a:off x="54413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5410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Oval 118"/>
            <p:cNvSpPr/>
            <p:nvPr/>
          </p:nvSpPr>
          <p:spPr>
            <a:xfrm>
              <a:off x="55626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TextBox 119"/>
            <p:cNvSpPr txBox="1"/>
            <p:nvPr/>
          </p:nvSpPr>
          <p:spPr>
            <a:xfrm>
              <a:off x="5181600" y="22098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sp>
          <p:nvSpPr>
            <p:cNvPr id="121" name="Oval 120"/>
            <p:cNvSpPr/>
            <p:nvPr/>
          </p:nvSpPr>
          <p:spPr>
            <a:xfrm>
              <a:off x="49530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22" name="Oval 121"/>
            <p:cNvSpPr/>
            <p:nvPr/>
          </p:nvSpPr>
          <p:spPr>
            <a:xfrm>
              <a:off x="5562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23" name="Straight Arrow Connector 122"/>
            <p:cNvCxnSpPr>
              <a:stCxn id="109" idx="4"/>
              <a:endCxn id="122" idx="1"/>
            </p:cNvCxnSpPr>
            <p:nvPr/>
          </p:nvCxnSpPr>
          <p:spPr>
            <a:xfrm rot="16200000" flipH="1">
              <a:off x="50292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2" idx="4"/>
              <a:endCxn id="122" idx="0"/>
            </p:cNvCxnSpPr>
            <p:nvPr/>
          </p:nvCxnSpPr>
          <p:spPr>
            <a:xfrm rot="16200000" flipH="1">
              <a:off x="52959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15" idx="4"/>
              <a:endCxn id="122" idx="7"/>
            </p:cNvCxnSpPr>
            <p:nvPr/>
          </p:nvCxnSpPr>
          <p:spPr>
            <a:xfrm rot="5400000">
              <a:off x="57461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49918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601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0" name="Group 102"/>
            <p:cNvGrpSpPr/>
            <p:nvPr/>
          </p:nvGrpSpPr>
          <p:grpSpPr>
            <a:xfrm>
              <a:off x="5334000" y="3124200"/>
              <a:ext cx="198119" cy="45719"/>
              <a:chOff x="7696200" y="2743200"/>
              <a:chExt cx="198119" cy="45719"/>
            </a:xfrm>
          </p:grpSpPr>
          <p:sp>
            <p:nvSpPr>
              <p:cNvPr id="130" name="Oval 129"/>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Oval 130"/>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9" name="TextBox 128"/>
            <p:cNvSpPr txBox="1"/>
            <p:nvPr/>
          </p:nvSpPr>
          <p:spPr>
            <a:xfrm>
              <a:off x="4648200" y="3124200"/>
              <a:ext cx="834074" cy="369332"/>
            </a:xfrm>
            <a:prstGeom prst="rect">
              <a:avLst/>
            </a:prstGeom>
            <a:noFill/>
          </p:spPr>
          <p:txBody>
            <a:bodyPr wrap="none" rtlCol="0">
              <a:spAutoFit/>
            </a:bodyPr>
            <a:lstStyle/>
            <a:p>
              <a:r>
                <a:rPr lang="en-US" dirty="0" smtClean="0">
                  <a:solidFill>
                    <a:prstClr val="black"/>
                  </a:solidFill>
                </a:rPr>
                <a:t>reduce</a:t>
              </a:r>
              <a:endParaRPr lang="en-US" dirty="0">
                <a:solidFill>
                  <a:prstClr val="black"/>
                </a:solidFill>
              </a:endParaRPr>
            </a:p>
          </p:txBody>
        </p:sp>
        <p:sp>
          <p:nvSpPr>
            <p:cNvPr id="133" name="TextBox 132"/>
            <p:cNvSpPr txBox="1"/>
            <p:nvPr/>
          </p:nvSpPr>
          <p:spPr>
            <a:xfrm>
              <a:off x="5638800" y="1752600"/>
              <a:ext cx="1074590" cy="369332"/>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solidFill>
                    <a:prstClr val="black"/>
                  </a:solidFill>
                </a:rPr>
                <a:t>iterations</a:t>
              </a:r>
              <a:endParaRPr lang="en-US" dirty="0">
                <a:solidFill>
                  <a:prstClr val="black"/>
                </a:solidFill>
              </a:endParaRPr>
            </a:p>
          </p:txBody>
        </p:sp>
      </p:grpSp>
      <p:grpSp>
        <p:nvGrpSpPr>
          <p:cNvPr id="11" name="Group 161"/>
          <p:cNvGrpSpPr/>
          <p:nvPr/>
        </p:nvGrpSpPr>
        <p:grpSpPr>
          <a:xfrm>
            <a:off x="6934200" y="1524000"/>
            <a:ext cx="1752600" cy="1676400"/>
            <a:chOff x="6934200" y="1828800"/>
            <a:chExt cx="1752600" cy="1676400"/>
          </a:xfrm>
        </p:grpSpPr>
        <p:sp>
          <p:nvSpPr>
            <p:cNvPr id="135" name="Rectangle 134"/>
            <p:cNvSpPr/>
            <p:nvPr/>
          </p:nvSpPr>
          <p:spPr>
            <a:xfrm>
              <a:off x="7162800" y="2057400"/>
              <a:ext cx="12954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37" name="Straight Connector 136"/>
            <p:cNvCxnSpPr/>
            <p:nvPr/>
          </p:nvCxnSpPr>
          <p:spPr>
            <a:xfrm rot="5400000">
              <a:off x="6973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7354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162800" y="2514600"/>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162800" y="2819400"/>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543800" y="2514600"/>
              <a:ext cx="410690" cy="369332"/>
            </a:xfrm>
            <a:prstGeom prst="rect">
              <a:avLst/>
            </a:prstGeom>
            <a:noFill/>
          </p:spPr>
          <p:txBody>
            <a:bodyPr wrap="none" rtlCol="0">
              <a:spAutoFit/>
            </a:bodyPr>
            <a:lstStyle/>
            <a:p>
              <a:r>
                <a:rPr lang="en-US" dirty="0" err="1" smtClean="0">
                  <a:solidFill>
                    <a:prstClr val="black"/>
                  </a:solidFill>
                </a:rPr>
                <a:t>Pij</a:t>
              </a:r>
              <a:endParaRPr lang="en-US" dirty="0">
                <a:solidFill>
                  <a:prstClr val="black"/>
                </a:solidFill>
              </a:endParaRPr>
            </a:p>
          </p:txBody>
        </p:sp>
        <p:cxnSp>
          <p:nvCxnSpPr>
            <p:cNvPr id="147" name="Straight Arrow Connector 146"/>
            <p:cNvCxnSpPr/>
            <p:nvPr/>
          </p:nvCxnSpPr>
          <p:spPr>
            <a:xfrm rot="5400000" flipH="1" flipV="1">
              <a:off x="7658894" y="2247106"/>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10800000">
              <a:off x="7239000" y="2667000"/>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60" name="Arc 159"/>
            <p:cNvSpPr/>
            <p:nvPr/>
          </p:nvSpPr>
          <p:spPr>
            <a:xfrm flipV="1">
              <a:off x="6934200" y="2590800"/>
              <a:ext cx="1752600" cy="457200"/>
            </a:xfrm>
            <a:prstGeom prst="arc">
              <a:avLst>
                <a:gd name="adj1" fmla="val 10327336"/>
                <a:gd name="adj2" fmla="val 598130"/>
              </a:avLst>
            </a:prstGeom>
            <a:ln w="2222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1" name="Arc 160"/>
            <p:cNvSpPr/>
            <p:nvPr/>
          </p:nvSpPr>
          <p:spPr>
            <a:xfrm rot="16200000" flipV="1">
              <a:off x="7162800" y="2438400"/>
              <a:ext cx="1676400" cy="457200"/>
            </a:xfrm>
            <a:prstGeom prst="arc">
              <a:avLst>
                <a:gd name="adj1" fmla="val 10327336"/>
                <a:gd name="adj2" fmla="val 598130"/>
              </a:avLst>
            </a:prstGeom>
            <a:ln w="22225">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6" name="TextBox 85"/>
          <p:cNvSpPr txBox="1"/>
          <p:nvPr/>
        </p:nvSpPr>
        <p:spPr>
          <a:xfrm>
            <a:off x="1219200" y="6488668"/>
            <a:ext cx="4631589" cy="369332"/>
          </a:xfrm>
          <a:prstGeom prst="rect">
            <a:avLst/>
          </a:prstGeom>
          <a:noFill/>
        </p:spPr>
        <p:txBody>
          <a:bodyPr wrap="none" rtlCol="0">
            <a:spAutoFit/>
          </a:bodyPr>
          <a:lstStyle/>
          <a:p>
            <a:r>
              <a:rPr lang="en-US" dirty="0" smtClean="0">
                <a:solidFill>
                  <a:srgbClr val="FF0000"/>
                </a:solidFill>
              </a:rPr>
              <a:t>Domain of MapReduce and Iterative Extensions</a:t>
            </a:r>
            <a:endParaRPr lang="en-US" dirty="0">
              <a:solidFill>
                <a:srgbClr val="FF0000"/>
              </a:solidFill>
            </a:endParaRPr>
          </a:p>
        </p:txBody>
      </p:sp>
      <p:cxnSp>
        <p:nvCxnSpPr>
          <p:cNvPr id="88" name="Straight Arrow Connector 87"/>
          <p:cNvCxnSpPr/>
          <p:nvPr/>
        </p:nvCxnSpPr>
        <p:spPr>
          <a:xfrm>
            <a:off x="6096000" y="6629400"/>
            <a:ext cx="609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10800000">
            <a:off x="304800" y="6629400"/>
            <a:ext cx="762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91400" y="6488668"/>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
        <p:nvSpPr>
          <p:cNvPr id="90" name="Rectangle 89"/>
          <p:cNvSpPr/>
          <p:nvPr/>
        </p:nvSpPr>
        <p:spPr>
          <a:xfrm>
            <a:off x="4648200" y="609600"/>
            <a:ext cx="2209800" cy="5867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28600"/>
            <a:ext cx="5641307" cy="1143000"/>
          </a:xfrm>
        </p:spPr>
        <p:txBody>
          <a:bodyPr/>
          <a:lstStyle/>
          <a:p>
            <a:r>
              <a:rPr lang="en-US" b="1" dirty="0" smtClean="0"/>
              <a:t>What hardware/software is needed for data analysis?</a:t>
            </a:r>
            <a:endParaRPr lang="en-US" b="1" dirty="0"/>
          </a:p>
        </p:txBody>
      </p:sp>
      <p:sp>
        <p:nvSpPr>
          <p:cNvPr id="5" name="Content Placeholder 4"/>
          <p:cNvSpPr>
            <a:spLocks noGrp="1"/>
          </p:cNvSpPr>
          <p:nvPr>
            <p:ph idx="1"/>
          </p:nvPr>
        </p:nvSpPr>
        <p:spPr>
          <a:xfrm>
            <a:off x="152400" y="1600200"/>
            <a:ext cx="8839200" cy="4953000"/>
          </a:xfrm>
        </p:spPr>
        <p:txBody>
          <a:bodyPr>
            <a:normAutofit fontScale="85000" lnSpcReduction="20000"/>
          </a:bodyPr>
          <a:lstStyle/>
          <a:p>
            <a:r>
              <a:rPr lang="en-US" dirty="0" smtClean="0"/>
              <a:t>Largest compute systems in world are commercial systems used for internet and commerce data analysis</a:t>
            </a:r>
          </a:p>
          <a:p>
            <a:r>
              <a:rPr lang="en-US" dirty="0" smtClean="0"/>
              <a:t>Largest US academic systems (TeraGrid) are essentially not used for data analysis</a:t>
            </a:r>
          </a:p>
          <a:p>
            <a:pPr lvl="1"/>
            <a:r>
              <a:rPr lang="en-US" dirty="0" smtClean="0"/>
              <a:t>Open Science Grid and EGI (European Grid Initiative) have large CERN LHC data analysis component – largely pleasingly parallel problems</a:t>
            </a:r>
          </a:p>
          <a:p>
            <a:pPr lvl="1"/>
            <a:r>
              <a:rPr lang="en-US" dirty="0" smtClean="0"/>
              <a:t>TeraGrid “data systems” shared memory</a:t>
            </a:r>
          </a:p>
          <a:p>
            <a:r>
              <a:rPr lang="en-US" dirty="0" smtClean="0"/>
              <a:t>Runtime models</a:t>
            </a:r>
          </a:p>
          <a:p>
            <a:pPr lvl="1"/>
            <a:r>
              <a:rPr lang="en-US" dirty="0" smtClean="0"/>
              <a:t>“Dynamic Scheduling”, MapReduce, MPI …. (when they work, all ~same performance)</a:t>
            </a:r>
          </a:p>
          <a:p>
            <a:r>
              <a:rPr lang="en-US" dirty="0" smtClean="0"/>
              <a:t>Agreement on architecture for large scale simulation (GPGPU relevance question of detail); little consensus on scientific data analysis architecture</a:t>
            </a:r>
          </a:p>
          <a:p>
            <a:pPr lvl="1"/>
            <a:endParaRPr lang="en-US" dirty="0"/>
          </a:p>
        </p:txBody>
      </p:sp>
      <p:sp>
        <p:nvSpPr>
          <p:cNvPr id="2" name="Footer Placeholder 1"/>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F8CD3001-8902-8A42-B70F-43024F9EDEEB}" type="slidenum">
              <a:rPr lang="en-US" smtClean="0">
                <a:solidFill>
                  <a:prstClr val="black">
                    <a:tint val="75000"/>
                  </a:prstClr>
                </a:solidFill>
              </a:rPr>
              <a:pPr/>
              <a:t>27</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trans.png"/>
          <p:cNvPicPr>
            <a:picLocks noChangeAspect="1"/>
          </p:cNvPicPr>
          <p:nvPr/>
        </p:nvPicPr>
        <p:blipFill>
          <a:blip r:embed="rId3" cstate="print"/>
          <a:srcRect t="18231" b="1567"/>
          <a:stretch>
            <a:fillRect/>
          </a:stretch>
        </p:blipFill>
        <p:spPr bwMode="auto">
          <a:xfrm>
            <a:off x="0" y="1046163"/>
            <a:ext cx="9144000" cy="5283200"/>
          </a:xfrm>
          <a:prstGeom prst="rect">
            <a:avLst/>
          </a:prstGeom>
          <a:noFill/>
          <a:ln w="9525">
            <a:noFill/>
            <a:miter lim="800000"/>
            <a:headEnd/>
            <a:tailEnd/>
          </a:ln>
        </p:spPr>
      </p:pic>
      <p:sp>
        <p:nvSpPr>
          <p:cNvPr id="29698" name="Title 5"/>
          <p:cNvSpPr>
            <a:spLocks noGrp="1"/>
          </p:cNvSpPr>
          <p:nvPr>
            <p:ph type="title"/>
          </p:nvPr>
        </p:nvSpPr>
        <p:spPr>
          <a:xfrm>
            <a:off x="1876425" y="115888"/>
            <a:ext cx="7345363" cy="865187"/>
          </a:xfrm>
        </p:spPr>
        <p:txBody>
          <a:bodyPr/>
          <a:lstStyle/>
          <a:p>
            <a:r>
              <a:rPr lang="en-GB" sz="4000" smtClean="0">
                <a:latin typeface="Arial" charset="0"/>
                <a:cs typeface="Arial" charset="0"/>
              </a:rPr>
              <a:t>European Grid Infrastructure</a:t>
            </a:r>
          </a:p>
        </p:txBody>
      </p:sp>
      <p:sp>
        <p:nvSpPr>
          <p:cNvPr id="2" name="Content Placeholder 6"/>
          <p:cNvSpPr>
            <a:spLocks noGrp="1"/>
          </p:cNvSpPr>
          <p:nvPr>
            <p:ph idx="1"/>
          </p:nvPr>
        </p:nvSpPr>
        <p:spPr>
          <a:xfrm>
            <a:off x="250825" y="1135063"/>
            <a:ext cx="8075613" cy="4525962"/>
          </a:xfrm>
        </p:spPr>
        <p:txBody>
          <a:bodyPr/>
          <a:lstStyle/>
          <a:p>
            <a:pPr marL="0" indent="0">
              <a:buFont typeface="Arial" pitchFamily="34" charset="0"/>
              <a:buNone/>
              <a:defRPr/>
            </a:pPr>
            <a:r>
              <a:rPr lang="en-GB" sz="1800" dirty="0" smtClean="0">
                <a:solidFill>
                  <a:schemeClr val="bg1"/>
                </a:solidFill>
              </a:rPr>
              <a:t>Status April 2010 (yearly increase)</a:t>
            </a:r>
          </a:p>
          <a:p>
            <a:pPr>
              <a:buFont typeface="Arial" pitchFamily="34" charset="0"/>
              <a:buChar char="•"/>
              <a:defRPr/>
            </a:pPr>
            <a:r>
              <a:rPr lang="en-GB" sz="1800" dirty="0" smtClean="0">
                <a:solidFill>
                  <a:schemeClr val="bg1"/>
                </a:solidFill>
              </a:rPr>
              <a:t>10000 users: +5%</a:t>
            </a:r>
          </a:p>
          <a:p>
            <a:pPr>
              <a:buFont typeface="Arial" pitchFamily="34" charset="0"/>
              <a:buChar char="•"/>
              <a:defRPr/>
            </a:pPr>
            <a:r>
              <a:rPr lang="en-GB" sz="1800" dirty="0" smtClean="0">
                <a:solidFill>
                  <a:schemeClr val="bg1"/>
                </a:solidFill>
              </a:rPr>
              <a:t>243020  LCPUs (cores): +75%</a:t>
            </a:r>
          </a:p>
          <a:p>
            <a:pPr>
              <a:buFont typeface="Arial" pitchFamily="34" charset="0"/>
              <a:buChar char="•"/>
              <a:defRPr/>
            </a:pPr>
            <a:r>
              <a:rPr lang="en-GB" sz="1800" dirty="0" smtClean="0">
                <a:solidFill>
                  <a:schemeClr val="bg1"/>
                </a:solidFill>
              </a:rPr>
              <a:t>40PB disk: +60%</a:t>
            </a:r>
          </a:p>
          <a:p>
            <a:pPr>
              <a:buFont typeface="Arial" pitchFamily="34" charset="0"/>
              <a:buChar char="•"/>
              <a:defRPr/>
            </a:pPr>
            <a:r>
              <a:rPr lang="en-GB" sz="1800" dirty="0" smtClean="0">
                <a:solidFill>
                  <a:schemeClr val="bg1"/>
                </a:solidFill>
              </a:rPr>
              <a:t>61PB tape: +56%</a:t>
            </a:r>
          </a:p>
          <a:p>
            <a:pPr>
              <a:buFont typeface="Arial" pitchFamily="34" charset="0"/>
              <a:buChar char="•"/>
              <a:defRPr/>
            </a:pPr>
            <a:r>
              <a:rPr lang="en-GB" sz="1800" dirty="0" smtClean="0">
                <a:solidFill>
                  <a:schemeClr val="bg1"/>
                </a:solidFill>
              </a:rPr>
              <a:t>15 million jobs/month: +10%</a:t>
            </a:r>
          </a:p>
          <a:p>
            <a:pPr>
              <a:buFont typeface="Arial" pitchFamily="34" charset="0"/>
              <a:buChar char="•"/>
              <a:defRPr/>
            </a:pPr>
            <a:r>
              <a:rPr lang="en-GB" sz="1800" dirty="0" smtClean="0">
                <a:solidFill>
                  <a:schemeClr val="bg1"/>
                </a:solidFill>
              </a:rPr>
              <a:t>317 sites: +18%</a:t>
            </a:r>
          </a:p>
          <a:p>
            <a:pPr>
              <a:buFont typeface="Arial" pitchFamily="34" charset="0"/>
              <a:buChar char="•"/>
              <a:defRPr/>
            </a:pPr>
            <a:r>
              <a:rPr lang="en-GB" sz="1800" dirty="0" smtClean="0">
                <a:solidFill>
                  <a:schemeClr val="bg1"/>
                </a:solidFill>
              </a:rPr>
              <a:t>52 countries: +8%</a:t>
            </a:r>
          </a:p>
          <a:p>
            <a:pPr>
              <a:buFont typeface="Arial" pitchFamily="34" charset="0"/>
              <a:buChar char="•"/>
              <a:defRPr/>
            </a:pPr>
            <a:r>
              <a:rPr lang="en-GB" sz="1800" dirty="0" smtClean="0">
                <a:solidFill>
                  <a:schemeClr val="bg1"/>
                </a:solidFill>
              </a:rPr>
              <a:t>175 VOs: +8%</a:t>
            </a:r>
          </a:p>
          <a:p>
            <a:pPr>
              <a:buFont typeface="Arial" pitchFamily="34" charset="0"/>
              <a:buChar char="•"/>
              <a:defRPr/>
            </a:pPr>
            <a:r>
              <a:rPr lang="en-GB" sz="1800" dirty="0" smtClean="0">
                <a:solidFill>
                  <a:schemeClr val="bg1"/>
                </a:solidFill>
              </a:rPr>
              <a:t>29 active VOs: </a:t>
            </a:r>
            <a:r>
              <a:rPr lang="en-GB" sz="1800" dirty="0" smtClean="0">
                <a:solidFill>
                  <a:schemeClr val="bg1"/>
                </a:solidFill>
                <a:sym typeface="Wingdings" pitchFamily="2" charset="2"/>
              </a:rPr>
              <a:t>+32%</a:t>
            </a:r>
            <a:endParaRPr lang="en-GB" sz="1800" dirty="0" smtClean="0">
              <a:solidFill>
                <a:schemeClr val="bg1"/>
              </a:solidFill>
            </a:endParaRPr>
          </a:p>
        </p:txBody>
      </p:sp>
      <p:sp>
        <p:nvSpPr>
          <p:cNvPr id="2970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19970FA-B77A-41E7-A3A1-E23D237FF2F6}" type="slidenum">
              <a:rPr lang="en-GB">
                <a:solidFill>
                  <a:prstClr val="white"/>
                </a:solidFill>
                <a:latin typeface="Arial" charset="0"/>
                <a:cs typeface="Arial" charset="0"/>
              </a:rPr>
              <a:pPr eaLnBrk="0" fontAlgn="base" hangingPunct="0">
                <a:spcBef>
                  <a:spcPct val="0"/>
                </a:spcBef>
                <a:spcAft>
                  <a:spcPct val="0"/>
                </a:spcAft>
              </a:pPr>
              <a:t>28</a:t>
            </a:fld>
            <a:endParaRPr lang="en-GB">
              <a:solidFill>
                <a:prstClr val="white"/>
              </a:solidFill>
              <a:latin typeface="Arial" charset="0"/>
              <a:cs typeface="Arial" charset="0"/>
            </a:endParaRPr>
          </a:p>
        </p:txBody>
      </p:sp>
      <p:sp>
        <p:nvSpPr>
          <p:cNvPr id="29701" name="Date Placeholder 5"/>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1/10/2010</a:t>
            </a:r>
          </a:p>
        </p:txBody>
      </p:sp>
      <p:sp>
        <p:nvSpPr>
          <p:cNvPr id="2970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NSF &amp; EC - Rome 2010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4.png"/>
          <p:cNvPicPr/>
          <p:nvPr/>
        </p:nvPicPr>
        <p:blipFill>
          <a:blip r:embed="rId3" cstate="print"/>
          <a:stretch>
            <a:fillRect/>
          </a:stretch>
        </p:blipFill>
        <p:spPr>
          <a:xfrm>
            <a:off x="0" y="742122"/>
            <a:ext cx="7924800" cy="6115878"/>
          </a:xfrm>
          <a:prstGeom prst="rect">
            <a:avLst/>
          </a:prstGeom>
        </p:spPr>
      </p:pic>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29</a:t>
            </a:fld>
            <a:endParaRPr lang="en-US">
              <a:solidFill>
                <a:prstClr val="black">
                  <a:tint val="75000"/>
                </a:prstClr>
              </a:solidFill>
            </a:endParaRPr>
          </a:p>
        </p:txBody>
      </p:sp>
      <p:sp>
        <p:nvSpPr>
          <p:cNvPr id="2" name="Title 1"/>
          <p:cNvSpPr>
            <a:spLocks noGrp="1"/>
          </p:cNvSpPr>
          <p:nvPr>
            <p:ph type="title"/>
          </p:nvPr>
        </p:nvSpPr>
        <p:spPr>
          <a:xfrm>
            <a:off x="1676400" y="76200"/>
            <a:ext cx="5412699" cy="838200"/>
          </a:xfrm>
        </p:spPr>
        <p:txBody>
          <a:bodyPr/>
          <a:lstStyle/>
          <a:p>
            <a:r>
              <a:rPr lang="en-US" dirty="0" smtClean="0"/>
              <a:t>Performance Study</a:t>
            </a:r>
            <a:br>
              <a:rPr lang="en-US" dirty="0" smtClean="0"/>
            </a:br>
            <a:r>
              <a:rPr lang="en-US" dirty="0" smtClean="0"/>
              <a:t>MapReduce v Scheduling</a:t>
            </a:r>
            <a:endParaRPr lang="en-US" dirty="0"/>
          </a:p>
        </p:txBody>
      </p:sp>
      <p:sp>
        <p:nvSpPr>
          <p:cNvPr id="7" name="TextBox 6"/>
          <p:cNvSpPr txBox="1"/>
          <p:nvPr/>
        </p:nvSpPr>
        <p:spPr>
          <a:xfrm>
            <a:off x="7162800" y="1371600"/>
            <a:ext cx="1828800" cy="2246769"/>
          </a:xfrm>
          <a:prstGeom prst="rect">
            <a:avLst/>
          </a:prstGeom>
          <a:noFill/>
        </p:spPr>
        <p:txBody>
          <a:bodyPr wrap="square" rtlCol="0">
            <a:spAutoFit/>
          </a:bodyPr>
          <a:lstStyle/>
          <a:p>
            <a:r>
              <a:rPr lang="en-US" sz="2000" dirty="0" smtClean="0">
                <a:solidFill>
                  <a:prstClr val="black"/>
                </a:solidFill>
              </a:rPr>
              <a:t>Linux, </a:t>
            </a:r>
            <a:endParaRPr lang="en-US" sz="2000" dirty="0" smtClean="0">
              <a:solidFill>
                <a:prstClr val="black"/>
              </a:solidFill>
            </a:endParaRPr>
          </a:p>
          <a:p>
            <a:r>
              <a:rPr lang="en-US" sz="2000" dirty="0" smtClean="0">
                <a:solidFill>
                  <a:prstClr val="black"/>
                </a:solidFill>
              </a:rPr>
              <a:t>Linux </a:t>
            </a:r>
            <a:r>
              <a:rPr lang="en-US" sz="2000" dirty="0" smtClean="0">
                <a:solidFill>
                  <a:prstClr val="black"/>
                </a:solidFill>
              </a:rPr>
              <a:t>on VM, Windows, Azure, </a:t>
            </a:r>
            <a:endParaRPr lang="en-US" sz="2000" dirty="0" smtClean="0">
              <a:solidFill>
                <a:prstClr val="black"/>
              </a:solidFill>
            </a:endParaRPr>
          </a:p>
          <a:p>
            <a:r>
              <a:rPr lang="en-US" sz="2000" dirty="0" smtClean="0">
                <a:solidFill>
                  <a:prstClr val="black"/>
                </a:solidFill>
              </a:rPr>
              <a:t>Amazon </a:t>
            </a:r>
          </a:p>
          <a:p>
            <a:r>
              <a:rPr lang="en-US" sz="2000" dirty="0" smtClean="0">
                <a:solidFill>
                  <a:prstClr val="black"/>
                </a:solidFill>
              </a:rPr>
              <a:t>on</a:t>
            </a:r>
          </a:p>
          <a:p>
            <a:r>
              <a:rPr lang="en-US" sz="2000" dirty="0" smtClean="0">
                <a:solidFill>
                  <a:srgbClr val="FF0000"/>
                </a:solidFill>
              </a:rPr>
              <a:t>Bioinformatics</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Cyberinfrastructure Context</a:t>
            </a:r>
            <a:endParaRPr lang="en-US" b="1" dirty="0"/>
          </a:p>
        </p:txBody>
      </p:sp>
      <p:sp>
        <p:nvSpPr>
          <p:cNvPr id="3" name="Content Placeholder 2"/>
          <p:cNvSpPr>
            <a:spLocks noGrp="1"/>
          </p:cNvSpPr>
          <p:nvPr>
            <p:ph idx="1"/>
          </p:nvPr>
        </p:nvSpPr>
        <p:spPr>
          <a:xfrm>
            <a:off x="0" y="1600200"/>
            <a:ext cx="8686800" cy="4525963"/>
          </a:xfrm>
        </p:spPr>
        <p:txBody>
          <a:bodyPr>
            <a:normAutofit lnSpcReduction="10000"/>
          </a:bodyPr>
          <a:lstStyle/>
          <a:p>
            <a:r>
              <a:rPr lang="en-US" dirty="0" smtClean="0"/>
              <a:t>There are a rich set of facilities</a:t>
            </a:r>
          </a:p>
          <a:p>
            <a:pPr lvl="1"/>
            <a:r>
              <a:rPr lang="en-US" dirty="0" smtClean="0">
                <a:solidFill>
                  <a:srgbClr val="FF0000"/>
                </a:solidFill>
              </a:rPr>
              <a:t>Production TeraGrid </a:t>
            </a:r>
            <a:r>
              <a:rPr lang="en-US" dirty="0" smtClean="0"/>
              <a:t>facilities with distributed and shared memory</a:t>
            </a:r>
          </a:p>
          <a:p>
            <a:pPr lvl="1"/>
            <a:r>
              <a:rPr lang="en-US" dirty="0" smtClean="0"/>
              <a:t>Experimental “</a:t>
            </a:r>
            <a:r>
              <a:rPr lang="en-US" smtClean="0"/>
              <a:t>Track 2D</a:t>
            </a:r>
            <a:r>
              <a:rPr lang="en-US" dirty="0" smtClean="0"/>
              <a:t>” Awards</a:t>
            </a:r>
          </a:p>
          <a:p>
            <a:pPr lvl="2"/>
            <a:r>
              <a:rPr lang="en-US" dirty="0" smtClean="0">
                <a:solidFill>
                  <a:srgbClr val="FF0000"/>
                </a:solidFill>
              </a:rPr>
              <a:t>FutureGrid</a:t>
            </a:r>
            <a:r>
              <a:rPr lang="en-US" dirty="0" smtClean="0"/>
              <a:t>: Distributed Systems experiments cf. Grid5000</a:t>
            </a:r>
          </a:p>
          <a:p>
            <a:pPr lvl="2"/>
            <a:r>
              <a:rPr lang="en-US" dirty="0" err="1" smtClean="0">
                <a:solidFill>
                  <a:srgbClr val="FF0000"/>
                </a:solidFill>
              </a:rPr>
              <a:t>Keeneland</a:t>
            </a:r>
            <a:r>
              <a:rPr lang="en-US" dirty="0" smtClean="0"/>
              <a:t>: Powerful GPU Cluster</a:t>
            </a:r>
          </a:p>
          <a:p>
            <a:pPr lvl="2"/>
            <a:r>
              <a:rPr lang="en-US" dirty="0" smtClean="0">
                <a:solidFill>
                  <a:srgbClr val="FF0000"/>
                </a:solidFill>
              </a:rPr>
              <a:t>Gordon</a:t>
            </a:r>
            <a:r>
              <a:rPr lang="en-US" dirty="0" smtClean="0"/>
              <a:t>: Large (distributed) Shared memory system with SSD aimed at data analysis/visualization</a:t>
            </a:r>
          </a:p>
          <a:p>
            <a:pPr lvl="1"/>
            <a:r>
              <a:rPr lang="en-US" dirty="0" smtClean="0">
                <a:solidFill>
                  <a:srgbClr val="FF0000"/>
                </a:solidFill>
              </a:rPr>
              <a:t>Open Science Grid </a:t>
            </a:r>
            <a:r>
              <a:rPr lang="en-US" dirty="0" smtClean="0"/>
              <a:t>aimed at High Throughput computing and strong campus bridging</a:t>
            </a:r>
          </a:p>
          <a:p>
            <a:pPr lvl="2"/>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3</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6248400" cy="990600"/>
          </a:xfrm>
        </p:spPr>
        <p:txBody>
          <a:bodyPr>
            <a:normAutofit/>
          </a:bodyPr>
          <a:lstStyle/>
          <a:p>
            <a:r>
              <a:rPr lang="en-US" sz="3200" b="1" dirty="0" smtClean="0"/>
              <a:t>Hadoop/Dryad Comparison</a:t>
            </a:r>
            <a:br>
              <a:rPr lang="en-US" sz="3200" b="1" dirty="0" smtClean="0"/>
            </a:br>
            <a:r>
              <a:rPr lang="en-US" sz="2000" b="1" dirty="0" smtClean="0"/>
              <a:t>Inhomogeneous Data I</a:t>
            </a:r>
            <a:endParaRPr lang="en-US" sz="2000" b="1" dirty="0"/>
          </a:p>
        </p:txBody>
      </p:sp>
      <p:graphicFrame>
        <p:nvGraphicFramePr>
          <p:cNvPr id="6" name="Chart 5"/>
          <p:cNvGraphicFramePr/>
          <p:nvPr/>
        </p:nvGraphicFramePr>
        <p:xfrm>
          <a:off x="1066800" y="1219199"/>
          <a:ext cx="6705600" cy="453526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914400" y="5638801"/>
            <a:ext cx="7543800" cy="892552"/>
          </a:xfrm>
          <a:prstGeom prst="rect">
            <a:avLst/>
          </a:prstGeom>
        </p:spPr>
        <p:txBody>
          <a:bodyPr wrap="square">
            <a:spAutoFit/>
          </a:bodyPr>
          <a:lstStyle/>
          <a:p>
            <a:r>
              <a:rPr lang="en-US" b="1" dirty="0" smtClean="0">
                <a:solidFill>
                  <a:prstClr val="black"/>
                </a:solidFill>
              </a:rPr>
              <a:t>Inhomogeneity of data does not have a significant effect when the sequence lengths are randomly distributed</a:t>
            </a:r>
          </a:p>
          <a:p>
            <a:r>
              <a:rPr lang="en-US" sz="1600" dirty="0" smtClean="0">
                <a:solidFill>
                  <a:prstClr val="black"/>
                </a:solidFill>
              </a:rPr>
              <a:t>Dryad with Windows HPCS compared to </a:t>
            </a:r>
            <a:r>
              <a:rPr lang="en-US" sz="1600" dirty="0" err="1" smtClean="0">
                <a:solidFill>
                  <a:prstClr val="black"/>
                </a:solidFill>
              </a:rPr>
              <a:t>Hadoop</a:t>
            </a:r>
            <a:r>
              <a:rPr lang="en-US" sz="1600" dirty="0" smtClean="0">
                <a:solidFill>
                  <a:prstClr val="black"/>
                </a:solidFill>
              </a:rPr>
              <a:t> with Linux RHEL on </a:t>
            </a:r>
            <a:r>
              <a:rPr lang="en-US" sz="1600" dirty="0" err="1" smtClean="0">
                <a:solidFill>
                  <a:prstClr val="black"/>
                </a:solidFill>
              </a:rPr>
              <a:t>Idataplex</a:t>
            </a:r>
            <a:r>
              <a:rPr lang="en-US" sz="1600" dirty="0" smtClean="0">
                <a:solidFill>
                  <a:prstClr val="black"/>
                </a:solidFill>
              </a:rPr>
              <a:t> (32 nodes)</a:t>
            </a:r>
            <a:endParaRPr lang="en-US" sz="2000" b="1" dirty="0">
              <a:solidFill>
                <a:prstClr val="black"/>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391400" cy="1143000"/>
          </a:xfrm>
        </p:spPr>
        <p:txBody>
          <a:bodyPr>
            <a:normAutofit fontScale="90000"/>
          </a:bodyPr>
          <a:lstStyle/>
          <a:p>
            <a:r>
              <a:rPr lang="en-US" b="1" dirty="0" smtClean="0"/>
              <a:t>Scaled Timing with </a:t>
            </a:r>
            <a:br>
              <a:rPr lang="en-US" b="1" dirty="0" smtClean="0"/>
            </a:br>
            <a:r>
              <a:rPr lang="en-US" b="1" dirty="0" smtClean="0"/>
              <a:t>Azure/Amazon MapReduce</a:t>
            </a:r>
            <a:endParaRPr lang="en-US" b="1" dirty="0"/>
          </a:p>
        </p:txBody>
      </p:sp>
      <p:graphicFrame>
        <p:nvGraphicFramePr>
          <p:cNvPr id="6" name="Chart 5"/>
          <p:cNvGraphicFramePr/>
          <p:nvPr/>
        </p:nvGraphicFramePr>
        <p:xfrm>
          <a:off x="0" y="1219200"/>
          <a:ext cx="9144000" cy="5638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gunarat\Documents\research\azure-mr\azuremr.png"/>
          <p:cNvPicPr/>
          <p:nvPr/>
        </p:nvPicPr>
        <p:blipFill>
          <a:blip r:embed="rId3" cstate="print"/>
          <a:stretch>
            <a:fillRect/>
          </a:stretch>
        </p:blipFill>
        <p:spPr bwMode="auto">
          <a:xfrm>
            <a:off x="11138" y="265664"/>
            <a:ext cx="9132862" cy="6592336"/>
          </a:xfrm>
          <a:prstGeom prst="rect">
            <a:avLst/>
          </a:prstGeom>
          <a:noFill/>
          <a:ln w="9525">
            <a:noFill/>
            <a:miter lim="800000"/>
            <a:headEnd/>
            <a:tailEnd/>
          </a:ln>
        </p:spPr>
      </p:pic>
      <p:sp>
        <p:nvSpPr>
          <p:cNvPr id="5" name="Title 4"/>
          <p:cNvSpPr>
            <a:spLocks noGrp="1"/>
          </p:cNvSpPr>
          <p:nvPr>
            <p:ph type="title"/>
          </p:nvPr>
        </p:nvSpPr>
        <p:spPr>
          <a:xfrm>
            <a:off x="0" y="0"/>
            <a:ext cx="4343400" cy="533400"/>
          </a:xfrm>
          <a:solidFill>
            <a:schemeClr val="bg1"/>
          </a:solidFill>
        </p:spPr>
        <p:txBody>
          <a:bodyPr>
            <a:normAutofit fontScale="90000"/>
          </a:bodyPr>
          <a:lstStyle/>
          <a:p>
            <a:r>
              <a:rPr lang="en-US" b="1" dirty="0" err="1" smtClean="0"/>
              <a:t>AzureMapReduce</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0"/>
            <a:ext cx="8229600" cy="1143000"/>
          </a:xfrm>
        </p:spPr>
        <p:txBody>
          <a:bodyPr>
            <a:normAutofit fontScale="90000"/>
          </a:bodyPr>
          <a:lstStyle/>
          <a:p>
            <a:r>
              <a:rPr lang="en-US" b="1" dirty="0" smtClean="0"/>
              <a:t>Smith Waterman </a:t>
            </a:r>
            <a:br>
              <a:rPr lang="en-US" b="1" dirty="0" smtClean="0"/>
            </a:br>
            <a:r>
              <a:rPr lang="en-US" b="1" dirty="0" smtClean="0"/>
              <a:t>MPI </a:t>
            </a:r>
            <a:r>
              <a:rPr lang="en-US" b="1" dirty="0" err="1" smtClean="0"/>
              <a:t>DryadLINQ</a:t>
            </a:r>
            <a:r>
              <a:rPr lang="en-US" b="1" dirty="0" smtClean="0"/>
              <a:t> Hadoop</a:t>
            </a:r>
            <a:endParaRPr lang="en-US" b="1" dirty="0"/>
          </a:p>
        </p:txBody>
      </p:sp>
      <p:graphicFrame>
        <p:nvGraphicFramePr>
          <p:cNvPr id="5" name="Chart 4"/>
          <p:cNvGraphicFramePr/>
          <p:nvPr/>
        </p:nvGraphicFramePr>
        <p:xfrm>
          <a:off x="1447800" y="1447800"/>
          <a:ext cx="57912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62200" y="6172200"/>
            <a:ext cx="3701911" cy="369332"/>
          </a:xfrm>
          <a:prstGeom prst="rect">
            <a:avLst/>
          </a:prstGeom>
          <a:noFill/>
        </p:spPr>
        <p:txBody>
          <a:bodyPr wrap="none" rtlCol="0">
            <a:spAutoFit/>
          </a:bodyPr>
          <a:lstStyle/>
          <a:p>
            <a:r>
              <a:rPr lang="en-US" dirty="0" smtClean="0"/>
              <a:t>Hadoop is Java; MPI and Dryad are C#</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6934200" cy="685800"/>
          </a:xfrm>
        </p:spPr>
        <p:txBody>
          <a:bodyPr>
            <a:noAutofit/>
          </a:bodyPr>
          <a:lstStyle/>
          <a:p>
            <a:r>
              <a:rPr lang="en-US" sz="4000" b="1" dirty="0" smtClean="0"/>
              <a:t>Parallel Data Analysis Algorithms </a:t>
            </a:r>
            <a:br>
              <a:rPr lang="en-US" sz="4000" b="1" dirty="0" smtClean="0"/>
            </a:br>
            <a:endParaRPr lang="en-US" sz="4000" b="1" dirty="0"/>
          </a:p>
        </p:txBody>
      </p:sp>
      <p:sp>
        <p:nvSpPr>
          <p:cNvPr id="3" name="Content Placeholder 2"/>
          <p:cNvSpPr>
            <a:spLocks noGrp="1"/>
          </p:cNvSpPr>
          <p:nvPr>
            <p:ph idx="1"/>
          </p:nvPr>
        </p:nvSpPr>
        <p:spPr>
          <a:xfrm>
            <a:off x="152400" y="2362200"/>
            <a:ext cx="8610600" cy="3048000"/>
          </a:xfrm>
        </p:spPr>
        <p:txBody>
          <a:bodyPr>
            <a:noAutofit/>
          </a:bodyPr>
          <a:lstStyle/>
          <a:p>
            <a:pPr lvl="1">
              <a:lnSpc>
                <a:spcPct val="85000"/>
              </a:lnSpc>
              <a:spcBef>
                <a:spcPts val="1200"/>
              </a:spcBef>
              <a:buFont typeface="Wingdings" pitchFamily="2" charset="2"/>
              <a:buChar char="§"/>
            </a:pPr>
            <a:r>
              <a:rPr lang="en-US" sz="2400" dirty="0" smtClean="0">
                <a:solidFill>
                  <a:srgbClr val="C00000"/>
                </a:solidFill>
              </a:rPr>
              <a:t>Clustering</a:t>
            </a:r>
            <a:endParaRPr lang="en-US" sz="2400" dirty="0" smtClean="0"/>
          </a:p>
          <a:p>
            <a:pPr lvl="2">
              <a:lnSpc>
                <a:spcPct val="85000"/>
              </a:lnSpc>
              <a:spcBef>
                <a:spcPts val="1200"/>
              </a:spcBef>
              <a:buFont typeface="Wingdings" pitchFamily="2" charset="2"/>
              <a:buChar char="§"/>
            </a:pPr>
            <a:r>
              <a:rPr lang="en-US" sz="2000" dirty="0" smtClean="0"/>
              <a:t>Vector based O(N)</a:t>
            </a:r>
          </a:p>
          <a:p>
            <a:pPr lvl="2">
              <a:lnSpc>
                <a:spcPct val="85000"/>
              </a:lnSpc>
              <a:spcBef>
                <a:spcPts val="1200"/>
              </a:spcBef>
              <a:buFont typeface="Wingdings" pitchFamily="2" charset="2"/>
              <a:buChar char="§"/>
            </a:pPr>
            <a:r>
              <a:rPr lang="en-US" sz="2000" dirty="0" smtClean="0"/>
              <a:t>Distance based O(N</a:t>
            </a:r>
            <a:r>
              <a:rPr lang="en-US" sz="2000" baseline="30000" dirty="0" smtClean="0"/>
              <a:t>2</a:t>
            </a:r>
            <a:r>
              <a:rPr lang="en-US" sz="2000" dirty="0" smtClean="0"/>
              <a:t>)</a:t>
            </a:r>
          </a:p>
          <a:p>
            <a:pPr lvl="1">
              <a:lnSpc>
                <a:spcPct val="85000"/>
              </a:lnSpc>
              <a:spcBef>
                <a:spcPts val="1200"/>
              </a:spcBef>
              <a:buFont typeface="Wingdings" pitchFamily="2" charset="2"/>
              <a:buChar char="§"/>
            </a:pPr>
            <a:r>
              <a:rPr lang="en-US" sz="2400" dirty="0" smtClean="0">
                <a:solidFill>
                  <a:srgbClr val="C00000"/>
                </a:solidFill>
              </a:rPr>
              <a:t>Dimension Reduction </a:t>
            </a:r>
            <a:r>
              <a:rPr lang="en-US" sz="2400" dirty="0" smtClean="0"/>
              <a:t>for visualization and analysis </a:t>
            </a:r>
          </a:p>
          <a:p>
            <a:pPr lvl="2">
              <a:lnSpc>
                <a:spcPct val="85000"/>
              </a:lnSpc>
              <a:spcBef>
                <a:spcPts val="1200"/>
              </a:spcBef>
              <a:buFont typeface="Wingdings" pitchFamily="2" charset="2"/>
              <a:buChar char="§"/>
            </a:pPr>
            <a:r>
              <a:rPr lang="en-US" sz="2000" dirty="0" smtClean="0"/>
              <a:t>Vector based Generative Topographic Map GTM O(N)</a:t>
            </a:r>
          </a:p>
          <a:p>
            <a:pPr lvl="2">
              <a:lnSpc>
                <a:spcPct val="85000"/>
              </a:lnSpc>
              <a:spcBef>
                <a:spcPts val="1200"/>
              </a:spcBef>
              <a:buFont typeface="Wingdings" pitchFamily="2" charset="2"/>
              <a:buChar char="§"/>
            </a:pPr>
            <a:r>
              <a:rPr lang="en-US" sz="2000" dirty="0" smtClean="0"/>
              <a:t>Distance based Multidimensional Scaling MDS O(N</a:t>
            </a:r>
            <a:r>
              <a:rPr lang="en-US" sz="2000" baseline="30000" dirty="0" smtClean="0"/>
              <a:t>2</a:t>
            </a:r>
            <a:r>
              <a:rPr lang="en-US" sz="1800" dirty="0" smtClean="0"/>
              <a:t>)</a:t>
            </a:r>
          </a:p>
          <a:p>
            <a:pPr lvl="1">
              <a:lnSpc>
                <a:spcPct val="85000"/>
              </a:lnSpc>
              <a:spcBef>
                <a:spcPts val="1200"/>
              </a:spcBef>
              <a:buFont typeface="Wingdings" pitchFamily="2" charset="2"/>
              <a:buChar char="§"/>
            </a:pPr>
            <a:r>
              <a:rPr lang="en-US" sz="2200" dirty="0" smtClean="0"/>
              <a:t>All have faster hierarchical (interpolation) algorithms</a:t>
            </a:r>
            <a:endParaRPr lang="en-US" sz="2200" dirty="0" smtClean="0"/>
          </a:p>
          <a:p>
            <a:pPr lvl="1">
              <a:lnSpc>
                <a:spcPct val="85000"/>
              </a:lnSpc>
              <a:spcBef>
                <a:spcPts val="1200"/>
              </a:spcBef>
              <a:buFont typeface="Wingdings" pitchFamily="2" charset="2"/>
              <a:buChar char="§"/>
            </a:pPr>
            <a:r>
              <a:rPr lang="en-US" sz="2400" dirty="0" smtClean="0"/>
              <a:t>All with deterministic annealing (DA) </a:t>
            </a:r>
            <a:endParaRPr lang="en-US" sz="2400" dirty="0" smtClean="0"/>
          </a:p>
          <a:p>
            <a:pPr lvl="1">
              <a:lnSpc>
                <a:spcPct val="85000"/>
              </a:lnSpc>
              <a:spcBef>
                <a:spcPts val="1200"/>
              </a:spcBef>
              <a:buFont typeface="Wingdings" pitchFamily="2" charset="2"/>
              <a:buChar char="§"/>
            </a:pPr>
            <a:r>
              <a:rPr lang="en-US" sz="2400" dirty="0" smtClean="0"/>
              <a:t>Easy </a:t>
            </a:r>
            <a:r>
              <a:rPr lang="en-US" sz="2400" dirty="0" smtClean="0"/>
              <a:t>to parallelize but linear algebra/Iterative EM – </a:t>
            </a:r>
            <a:r>
              <a:rPr lang="en-US" sz="2400" dirty="0" smtClean="0">
                <a:solidFill>
                  <a:srgbClr val="FF0000"/>
                </a:solidFill>
              </a:rPr>
              <a:t>need MPI</a:t>
            </a:r>
          </a:p>
          <a:p>
            <a:endParaRPr lang="en-US" sz="3600" dirty="0"/>
          </a:p>
        </p:txBody>
      </p:sp>
      <p:sp>
        <p:nvSpPr>
          <p:cNvPr id="5" name="TextBox 4"/>
          <p:cNvSpPr txBox="1"/>
          <p:nvPr/>
        </p:nvSpPr>
        <p:spPr>
          <a:xfrm>
            <a:off x="304800" y="1447800"/>
            <a:ext cx="8305800" cy="769441"/>
          </a:xfrm>
          <a:prstGeom prst="rect">
            <a:avLst/>
          </a:prstGeom>
          <a:noFill/>
        </p:spPr>
        <p:txBody>
          <a:bodyPr wrap="square" rtlCol="0">
            <a:spAutoFit/>
          </a:bodyPr>
          <a:lstStyle/>
          <a:p>
            <a:r>
              <a:rPr lang="en-US" sz="2200" dirty="0" smtClean="0">
                <a:solidFill>
                  <a:prstClr val="black"/>
                </a:solidFill>
              </a:rPr>
              <a:t>Developed </a:t>
            </a:r>
            <a:r>
              <a:rPr lang="en-US" sz="2200" dirty="0" smtClean="0">
                <a:solidFill>
                  <a:prstClr val="black"/>
                </a:solidFill>
              </a:rPr>
              <a:t>a suite of parallel data-analysis capabilities using deterministic annealing </a:t>
            </a:r>
            <a:endParaRPr lang="en-US" dirty="0">
              <a:solidFill>
                <a:prstClr val="black"/>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990600"/>
          </a:xfrm>
        </p:spPr>
        <p:txBody>
          <a:bodyPr>
            <a:normAutofit fontScale="90000"/>
          </a:bodyPr>
          <a:lstStyle/>
          <a:p>
            <a:r>
              <a:rPr lang="en-US" sz="3100" b="1" dirty="0" smtClean="0"/>
              <a:t>Typical Application Challenge:</a:t>
            </a:r>
            <a:r>
              <a:rPr lang="en-US" sz="4000" b="1" dirty="0" smtClean="0"/>
              <a:t/>
            </a:r>
            <a:br>
              <a:rPr lang="en-US" sz="4000" b="1" dirty="0" smtClean="0"/>
            </a:br>
            <a:r>
              <a:rPr lang="en-US" sz="4000" b="1" dirty="0" smtClean="0"/>
              <a:t>DNA Sequencing Pipeline</a:t>
            </a:r>
            <a:endParaRPr lang="en-US" sz="4000" b="1" dirty="0"/>
          </a:p>
        </p:txBody>
      </p:sp>
      <p:grpSp>
        <p:nvGrpSpPr>
          <p:cNvPr id="3" name="Group 81"/>
          <p:cNvGrpSpPr/>
          <p:nvPr/>
        </p:nvGrpSpPr>
        <p:grpSpPr>
          <a:xfrm>
            <a:off x="914400" y="4371201"/>
            <a:ext cx="4876800" cy="1252954"/>
            <a:chOff x="1752600" y="1524000"/>
            <a:chExt cx="4876800" cy="1252954"/>
          </a:xfrm>
        </p:grpSpPr>
        <p:grpSp>
          <p:nvGrpSpPr>
            <p:cNvPr id="4" name="Group 66"/>
            <p:cNvGrpSpPr/>
            <p:nvPr/>
          </p:nvGrpSpPr>
          <p:grpSpPr>
            <a:xfrm>
              <a:off x="1752600" y="1524000"/>
              <a:ext cx="4876800" cy="914398"/>
              <a:chOff x="870532" y="1382486"/>
              <a:chExt cx="6305317" cy="1567542"/>
            </a:xfrm>
          </p:grpSpPr>
          <p:sp>
            <p:nvSpPr>
              <p:cNvPr id="61" name="TextBox 60"/>
              <p:cNvSpPr txBox="1"/>
              <p:nvPr/>
            </p:nvSpPr>
            <p:spPr>
              <a:xfrm>
                <a:off x="870532" y="1382486"/>
                <a:ext cx="6305317" cy="474855"/>
              </a:xfrm>
              <a:prstGeom prst="rect">
                <a:avLst/>
              </a:prstGeom>
              <a:noFill/>
            </p:spPr>
            <p:txBody>
              <a:bodyPr wrap="square" rtlCol="0">
                <a:spAutoFit/>
              </a:bodyPr>
              <a:lstStyle/>
              <a:p>
                <a:r>
                  <a:rPr lang="en-US" sz="1200" dirty="0" err="1" smtClean="0"/>
                  <a:t>Illumina</a:t>
                </a:r>
                <a:r>
                  <a:rPr lang="en-US" sz="1200" dirty="0" smtClean="0"/>
                  <a:t>/</a:t>
                </a:r>
                <a:r>
                  <a:rPr lang="en-US" sz="1200" dirty="0" err="1" smtClean="0"/>
                  <a:t>Solexa</a:t>
                </a:r>
                <a:r>
                  <a:rPr lang="en-US" sz="1200" dirty="0" smtClean="0"/>
                  <a:t>           Roche/454 Life Sciences     Applied </a:t>
                </a:r>
                <a:r>
                  <a:rPr lang="en-US" sz="1200" dirty="0" err="1" smtClean="0"/>
                  <a:t>Biosystems</a:t>
                </a:r>
                <a:r>
                  <a:rPr lang="en-US" sz="1200" dirty="0" smtClean="0"/>
                  <a:t>/</a:t>
                </a:r>
                <a:r>
                  <a:rPr lang="en-US" sz="1200" dirty="0" err="1" smtClean="0"/>
                  <a:t>SOLiD</a:t>
                </a:r>
                <a:endParaRPr lang="en-US" sz="1200" dirty="0"/>
              </a:p>
            </p:txBody>
          </p:sp>
          <p:grpSp>
            <p:nvGrpSpPr>
              <p:cNvPr id="7" name="Group 63"/>
              <p:cNvGrpSpPr/>
              <p:nvPr/>
            </p:nvGrpSpPr>
            <p:grpSpPr>
              <a:xfrm>
                <a:off x="1166094" y="1774372"/>
                <a:ext cx="5294002" cy="1175656"/>
                <a:chOff x="1130574" y="1727884"/>
                <a:chExt cx="4956087" cy="1034994"/>
              </a:xfrm>
            </p:grpSpPr>
            <p:pic>
              <p:nvPicPr>
                <p:cNvPr id="262146" name="Picture 2"/>
                <p:cNvPicPr>
                  <a:picLocks noChangeAspect="1" noChangeArrowheads="1"/>
                </p:cNvPicPr>
                <p:nvPr/>
              </p:nvPicPr>
              <p:blipFill>
                <a:blip r:embed="rId3" cstate="print"/>
                <a:srcRect/>
                <a:stretch>
                  <a:fillRect/>
                </a:stretch>
              </p:blipFill>
              <p:spPr bwMode="auto">
                <a:xfrm>
                  <a:off x="1130574" y="1842884"/>
                  <a:ext cx="898603" cy="80499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tretch>
                  <a:fillRect/>
                </a:stretch>
              </p:blipFill>
              <p:spPr bwMode="auto">
                <a:xfrm>
                  <a:off x="3067446" y="1727886"/>
                  <a:ext cx="953892" cy="95092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tretch>
                  <a:fillRect/>
                </a:stretch>
              </p:blipFill>
              <p:spPr bwMode="auto">
                <a:xfrm>
                  <a:off x="5096551" y="1727884"/>
                  <a:ext cx="990110" cy="1034994"/>
                </a:xfrm>
                <a:prstGeom prst="rect">
                  <a:avLst/>
                </a:prstGeom>
                <a:noFill/>
                <a:ln w="9525">
                  <a:noFill/>
                  <a:miter lim="800000"/>
                  <a:headEnd/>
                  <a:tailEnd/>
                </a:ln>
              </p:spPr>
            </p:pic>
          </p:grpSp>
        </p:grpSp>
        <p:sp>
          <p:nvSpPr>
            <p:cNvPr id="75" name="TextBox 74"/>
            <p:cNvSpPr txBox="1"/>
            <p:nvPr/>
          </p:nvSpPr>
          <p:spPr>
            <a:xfrm>
              <a:off x="2819400" y="2438400"/>
              <a:ext cx="3393750" cy="338554"/>
            </a:xfrm>
            <a:prstGeom prst="rect">
              <a:avLst/>
            </a:prstGeom>
            <a:noFill/>
          </p:spPr>
          <p:txBody>
            <a:bodyPr wrap="none" rtlCol="0">
              <a:spAutoFit/>
            </a:bodyPr>
            <a:lstStyle/>
            <a:p>
              <a:r>
                <a:rPr lang="en-US" sz="1600" dirty="0" smtClean="0"/>
                <a:t>Modern Commercial Gene Sequencers</a:t>
              </a:r>
              <a:endParaRPr lang="en-US" sz="1600" dirty="0"/>
            </a:p>
          </p:txBody>
        </p:sp>
      </p:grpSp>
      <p:sp>
        <p:nvSpPr>
          <p:cNvPr id="65" name="Down Arrow 64"/>
          <p:cNvSpPr/>
          <p:nvPr/>
        </p:nvSpPr>
        <p:spPr>
          <a:xfrm rot="9556009">
            <a:off x="2067563" y="3861112"/>
            <a:ext cx="228600" cy="529714"/>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9" name="Down Arrow 68"/>
          <p:cNvSpPr/>
          <p:nvPr/>
        </p:nvSpPr>
        <p:spPr>
          <a:xfrm rot="10800000">
            <a:off x="228600" y="3200397"/>
            <a:ext cx="228600" cy="60960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1" name="Down Arrow 70"/>
          <p:cNvSpPr/>
          <p:nvPr/>
        </p:nvSpPr>
        <p:spPr>
          <a:xfrm rot="14023295">
            <a:off x="1255068" y="3730174"/>
            <a:ext cx="228600" cy="59393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8" name="TextBox 67"/>
          <p:cNvSpPr txBox="1"/>
          <p:nvPr/>
        </p:nvSpPr>
        <p:spPr>
          <a:xfrm>
            <a:off x="0" y="4800600"/>
            <a:ext cx="688907" cy="276999"/>
          </a:xfrm>
          <a:prstGeom prst="rect">
            <a:avLst/>
          </a:prstGeom>
          <a:noFill/>
        </p:spPr>
        <p:txBody>
          <a:bodyPr wrap="none" rtlCol="0">
            <a:spAutoFit/>
          </a:bodyPr>
          <a:lstStyle/>
          <a:p>
            <a:r>
              <a:rPr lang="en-US" sz="1200" dirty="0" smtClean="0"/>
              <a:t>Internet</a:t>
            </a:r>
            <a:endParaRPr lang="en-US" sz="1200" dirty="0"/>
          </a:p>
        </p:txBody>
      </p:sp>
      <p:pic>
        <p:nvPicPr>
          <p:cNvPr id="262149" name="Picture 5"/>
          <p:cNvPicPr>
            <a:picLocks noChangeAspect="1" noChangeArrowheads="1"/>
          </p:cNvPicPr>
          <p:nvPr/>
        </p:nvPicPr>
        <p:blipFill>
          <a:blip r:embed="rId6" cstate="print"/>
          <a:stretch>
            <a:fillRect/>
          </a:stretch>
        </p:blipFill>
        <p:spPr bwMode="auto">
          <a:xfrm>
            <a:off x="76199" y="3723503"/>
            <a:ext cx="914400" cy="914400"/>
          </a:xfrm>
          <a:prstGeom prst="rect">
            <a:avLst/>
          </a:prstGeom>
          <a:noFill/>
          <a:ln w="9525">
            <a:noFill/>
            <a:miter lim="800000"/>
            <a:headEnd/>
            <a:tailEnd/>
          </a:ln>
        </p:spPr>
      </p:pic>
      <p:sp>
        <p:nvSpPr>
          <p:cNvPr id="70" name="Oval 69"/>
          <p:cNvSpPr/>
          <p:nvPr/>
        </p:nvSpPr>
        <p:spPr>
          <a:xfrm>
            <a:off x="1143000" y="3228201"/>
            <a:ext cx="1828800" cy="609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rgbClr val="009900"/>
                </a:solidFill>
              </a:rPr>
              <a:t>Read Alignment</a:t>
            </a:r>
            <a:endParaRPr lang="en-US" sz="1400" dirty="0">
              <a:solidFill>
                <a:srgbClr val="009900"/>
              </a:solidFill>
            </a:endParaRPr>
          </a:p>
        </p:txBody>
      </p:sp>
      <p:cxnSp>
        <p:nvCxnSpPr>
          <p:cNvPr id="5" name="Straight Arrow Connector 4"/>
          <p:cNvCxnSpPr/>
          <p:nvPr/>
        </p:nvCxnSpPr>
        <p:spPr>
          <a:xfrm>
            <a:off x="1569720" y="2507195"/>
            <a:ext cx="182880" cy="1588"/>
          </a:xfrm>
          <a:prstGeom prst="straightConnector1">
            <a:avLst/>
          </a:prstGeom>
          <a:ln>
            <a:headEnd type="none"/>
            <a:tailEnd type="triangle" w="sm" len="sm"/>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flipV="1">
            <a:off x="3531308" y="2541453"/>
            <a:ext cx="146304" cy="1"/>
          </a:xfrm>
          <a:prstGeom prst="straightConnector1">
            <a:avLst/>
          </a:prstGeom>
          <a:ln>
            <a:tailEnd type="triangle" w="sm" len="sm"/>
          </a:ln>
        </p:spPr>
        <p:style>
          <a:lnRef idx="3">
            <a:schemeClr val="accent2"/>
          </a:lnRef>
          <a:fillRef idx="0">
            <a:schemeClr val="accent2"/>
          </a:fillRef>
          <a:effectRef idx="2">
            <a:schemeClr val="accent2"/>
          </a:effectRef>
          <a:fontRef idx="minor">
            <a:schemeClr val="tx1"/>
          </a:fontRef>
        </p:style>
      </p:cxnSp>
      <p:cxnSp>
        <p:nvCxnSpPr>
          <p:cNvPr id="8" name="Straight Arrow Connector 228"/>
          <p:cNvCxnSpPr>
            <a:stCxn id="31" idx="3"/>
            <a:endCxn id="21" idx="2"/>
          </p:cNvCxnSpPr>
          <p:nvPr/>
        </p:nvCxnSpPr>
        <p:spPr>
          <a:xfrm flipV="1">
            <a:off x="6114478" y="1809961"/>
            <a:ext cx="667322" cy="485468"/>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026265" y="1864943"/>
            <a:ext cx="965329" cy="954457"/>
            <a:chOff x="8173855" y="2680593"/>
            <a:chExt cx="758882" cy="594360"/>
          </a:xfrm>
        </p:grpSpPr>
        <p:sp>
          <p:nvSpPr>
            <p:cNvPr id="39" name="Oval 38"/>
            <p:cNvSpPr/>
            <p:nvPr/>
          </p:nvSpPr>
          <p:spPr>
            <a:xfrm>
              <a:off x="8193827" y="2680593"/>
              <a:ext cx="738909" cy="59436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8" name="TextBox 167"/>
            <p:cNvSpPr txBox="1"/>
            <p:nvPr/>
          </p:nvSpPr>
          <p:spPr>
            <a:xfrm>
              <a:off x="8173855" y="2874963"/>
              <a:ext cx="758882" cy="15332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schemeClr val="accent2">
                      <a:lumMod val="75000"/>
                    </a:schemeClr>
                  </a:solidFill>
                  <a:latin typeface="Arial" pitchFamily="34" charset="0"/>
                  <a:cs typeface="Arial" pitchFamily="34" charset="0"/>
                </a:rPr>
                <a:t>Visualization</a:t>
              </a:r>
            </a:p>
          </p:txBody>
        </p:sp>
      </p:grpSp>
      <p:grpSp>
        <p:nvGrpSpPr>
          <p:cNvPr id="10" name="Group 9"/>
          <p:cNvGrpSpPr/>
          <p:nvPr/>
        </p:nvGrpSpPr>
        <p:grpSpPr>
          <a:xfrm>
            <a:off x="1760358" y="2069124"/>
            <a:ext cx="813491" cy="876143"/>
            <a:chOff x="1614216" y="1569720"/>
            <a:chExt cx="639516" cy="545592"/>
          </a:xfrm>
        </p:grpSpPr>
        <p:sp>
          <p:nvSpPr>
            <p:cNvPr id="36" name="Oval 35"/>
            <p:cNvSpPr/>
            <p:nvPr/>
          </p:nvSpPr>
          <p:spPr>
            <a:xfrm>
              <a:off x="1614216" y="1569720"/>
              <a:ext cx="598086" cy="54559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7" name="TextBox 166"/>
            <p:cNvSpPr txBox="1"/>
            <p:nvPr/>
          </p:nvSpPr>
          <p:spPr>
            <a:xfrm>
              <a:off x="1633470" y="1713034"/>
              <a:ext cx="620262" cy="158119"/>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t>Blocking </a:t>
              </a:r>
            </a:p>
          </p:txBody>
        </p:sp>
      </p:grpSp>
      <p:grpSp>
        <p:nvGrpSpPr>
          <p:cNvPr id="11" name="Group 10"/>
          <p:cNvGrpSpPr/>
          <p:nvPr/>
        </p:nvGrpSpPr>
        <p:grpSpPr>
          <a:xfrm>
            <a:off x="3640752" y="2038529"/>
            <a:ext cx="924019" cy="876143"/>
            <a:chOff x="4263552" y="2819400"/>
            <a:chExt cx="726407" cy="545592"/>
          </a:xfrm>
        </p:grpSpPr>
        <p:sp>
          <p:nvSpPr>
            <p:cNvPr id="34" name="Oval 33"/>
            <p:cNvSpPr/>
            <p:nvPr/>
          </p:nvSpPr>
          <p:spPr>
            <a:xfrm>
              <a:off x="4296213" y="2819400"/>
              <a:ext cx="693746" cy="54559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5" name="TextBox 164"/>
            <p:cNvSpPr txBox="1"/>
            <p:nvPr/>
          </p:nvSpPr>
          <p:spPr>
            <a:xfrm>
              <a:off x="4263552" y="2907268"/>
              <a:ext cx="690833" cy="359360"/>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t>Sequence</a:t>
              </a:r>
            </a:p>
            <a:p>
              <a:pPr algn="ctr"/>
              <a:r>
                <a:rPr lang="en-US" sz="1050" dirty="0" smtClean="0"/>
                <a:t>Alignment/</a:t>
              </a:r>
            </a:p>
            <a:p>
              <a:pPr algn="ctr"/>
              <a:r>
                <a:rPr lang="en-US" sz="1050" dirty="0" smtClean="0"/>
                <a:t>Assembly</a:t>
              </a:r>
              <a:endParaRPr lang="en-US" sz="1050" dirty="0"/>
            </a:p>
          </p:txBody>
        </p:sp>
      </p:grpSp>
      <p:grpSp>
        <p:nvGrpSpPr>
          <p:cNvPr id="12" name="Group 11"/>
          <p:cNvGrpSpPr/>
          <p:nvPr/>
        </p:nvGrpSpPr>
        <p:grpSpPr>
          <a:xfrm>
            <a:off x="6806922" y="2629321"/>
            <a:ext cx="660678" cy="685800"/>
            <a:chOff x="4831656" y="1593348"/>
            <a:chExt cx="519384" cy="427062"/>
          </a:xfrm>
        </p:grpSpPr>
        <p:sp>
          <p:nvSpPr>
            <p:cNvPr id="32" name="Oval 31"/>
            <p:cNvSpPr/>
            <p:nvPr/>
          </p:nvSpPr>
          <p:spPr>
            <a:xfrm>
              <a:off x="4831656" y="1593348"/>
              <a:ext cx="519384" cy="427062"/>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3" name="TextBox 162"/>
            <p:cNvSpPr txBox="1"/>
            <p:nvPr/>
          </p:nvSpPr>
          <p:spPr>
            <a:xfrm>
              <a:off x="4882121" y="1722120"/>
              <a:ext cx="380827" cy="15811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chemeClr val="accent6">
                      <a:lumMod val="50000"/>
                    </a:schemeClr>
                  </a:solidFill>
                </a:rPr>
                <a:t>MDS</a:t>
              </a:r>
              <a:endParaRPr lang="en-US" sz="1050" dirty="0">
                <a:solidFill>
                  <a:schemeClr val="accent6">
                    <a:lumMod val="50000"/>
                  </a:schemeClr>
                </a:solidFill>
              </a:endParaRPr>
            </a:p>
          </p:txBody>
        </p:sp>
      </p:grpSp>
      <p:grpSp>
        <p:nvGrpSpPr>
          <p:cNvPr id="13" name="Group 12"/>
          <p:cNvGrpSpPr/>
          <p:nvPr/>
        </p:nvGrpSpPr>
        <p:grpSpPr>
          <a:xfrm>
            <a:off x="4793511" y="1895423"/>
            <a:ext cx="1320968" cy="1346008"/>
            <a:chOff x="5076182" y="2819400"/>
            <a:chExt cx="695529" cy="533400"/>
          </a:xfrm>
        </p:grpSpPr>
        <p:grpSp>
          <p:nvGrpSpPr>
            <p:cNvPr id="15" name="Group 27"/>
            <p:cNvGrpSpPr/>
            <p:nvPr/>
          </p:nvGrpSpPr>
          <p:grpSpPr>
            <a:xfrm>
              <a:off x="5076182" y="2819400"/>
              <a:ext cx="695529" cy="533400"/>
              <a:chOff x="1135433" y="2057400"/>
              <a:chExt cx="540967" cy="381000"/>
            </a:xfrm>
          </p:grpSpPr>
          <p:sp>
            <p:nvSpPr>
              <p:cNvPr id="30" name="Flowchart: Multidocument 29"/>
              <p:cNvSpPr/>
              <p:nvPr/>
            </p:nvSpPr>
            <p:spPr>
              <a:xfrm>
                <a:off x="1135433" y="2057400"/>
                <a:ext cx="533400" cy="381000"/>
              </a:xfrm>
              <a:prstGeom prst="flowChartMultidocument">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1" name="TextBox 6"/>
              <p:cNvSpPr txBox="1"/>
              <p:nvPr/>
            </p:nvSpPr>
            <p:spPr>
              <a:xfrm>
                <a:off x="1143000" y="2133600"/>
                <a:ext cx="533400" cy="7405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p>
            </p:txBody>
          </p:sp>
        </p:grpSp>
        <p:sp>
          <p:nvSpPr>
            <p:cNvPr id="29" name="TextBox 158"/>
            <p:cNvSpPr txBox="1"/>
            <p:nvPr/>
          </p:nvSpPr>
          <p:spPr>
            <a:xfrm>
              <a:off x="5104882" y="2919378"/>
              <a:ext cx="605946" cy="289670"/>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srgbClr val="009900"/>
                  </a:solidFill>
                </a:rPr>
                <a:t>Dissimilarity</a:t>
              </a:r>
            </a:p>
            <a:p>
              <a:pPr algn="l"/>
              <a:r>
                <a:rPr lang="en-US" sz="1050" dirty="0" smtClean="0">
                  <a:solidFill>
                    <a:srgbClr val="009900"/>
                  </a:solidFill>
                </a:rPr>
                <a:t>Matrix</a:t>
              </a:r>
              <a:br>
                <a:rPr lang="en-US" sz="1050" dirty="0" smtClean="0">
                  <a:solidFill>
                    <a:srgbClr val="009900"/>
                  </a:solidFill>
                </a:rPr>
              </a:br>
              <a:endParaRPr lang="en-US" sz="1050" dirty="0" smtClean="0">
                <a:solidFill>
                  <a:srgbClr val="009900"/>
                </a:solidFill>
              </a:endParaRPr>
            </a:p>
            <a:p>
              <a:pPr algn="l"/>
              <a:r>
                <a:rPr lang="en-US" sz="1000" dirty="0" smtClean="0">
                  <a:solidFill>
                    <a:srgbClr val="009900"/>
                  </a:solidFill>
                </a:rPr>
                <a:t>N(N-1)/2 values</a:t>
              </a:r>
            </a:p>
          </p:txBody>
        </p:sp>
      </p:grpSp>
      <p:cxnSp>
        <p:nvCxnSpPr>
          <p:cNvPr id="14" name="Straight Arrow Connector 247"/>
          <p:cNvCxnSpPr/>
          <p:nvPr/>
        </p:nvCxnSpPr>
        <p:spPr>
          <a:xfrm flipV="1">
            <a:off x="7467600" y="2248320"/>
            <a:ext cx="562682" cy="699086"/>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6" name="Group 14"/>
          <p:cNvGrpSpPr/>
          <p:nvPr/>
        </p:nvGrpSpPr>
        <p:grpSpPr>
          <a:xfrm>
            <a:off x="228600" y="1846563"/>
            <a:ext cx="1335698" cy="1321264"/>
            <a:chOff x="1473124" y="2753860"/>
            <a:chExt cx="1036196" cy="827540"/>
          </a:xfrm>
        </p:grpSpPr>
        <p:sp>
          <p:nvSpPr>
            <p:cNvPr id="26" name="Flowchart: Multidocument 25"/>
            <p:cNvSpPr/>
            <p:nvPr/>
          </p:nvSpPr>
          <p:spPr>
            <a:xfrm>
              <a:off x="1473124" y="2753860"/>
              <a:ext cx="1036196" cy="827540"/>
            </a:xfrm>
            <a:prstGeom prst="flowChartMultidocument">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7" name="TextBox 6"/>
            <p:cNvSpPr txBox="1"/>
            <p:nvPr/>
          </p:nvSpPr>
          <p:spPr>
            <a:xfrm>
              <a:off x="1532238" y="3018244"/>
              <a:ext cx="827593" cy="260237"/>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srgbClr val="009900"/>
                  </a:solidFill>
                </a:rPr>
                <a:t>FASTA File</a:t>
              </a:r>
              <a:br>
                <a:rPr lang="en-US" sz="1050" dirty="0" smtClean="0">
                  <a:solidFill>
                    <a:srgbClr val="009900"/>
                  </a:solidFill>
                </a:rPr>
              </a:br>
              <a:r>
                <a:rPr lang="en-US" sz="1050" dirty="0" smtClean="0">
                  <a:solidFill>
                    <a:srgbClr val="009900"/>
                  </a:solidFill>
                </a:rPr>
                <a:t>N Sequences</a:t>
              </a:r>
            </a:p>
          </p:txBody>
        </p:sp>
      </p:grpSp>
      <p:grpSp>
        <p:nvGrpSpPr>
          <p:cNvPr id="17" name="Group 15"/>
          <p:cNvGrpSpPr/>
          <p:nvPr/>
        </p:nvGrpSpPr>
        <p:grpSpPr>
          <a:xfrm>
            <a:off x="2658943" y="1931853"/>
            <a:ext cx="872366" cy="107183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p>
          </p:txBody>
        </p:sp>
        <p:sp>
          <p:nvSpPr>
            <p:cNvPr id="25" name="TextBox 154"/>
            <p:cNvSpPr txBox="1"/>
            <p:nvPr/>
          </p:nvSpPr>
          <p:spPr>
            <a:xfrm>
              <a:off x="3475673" y="2976877"/>
              <a:ext cx="643553"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9900"/>
                  </a:solidFill>
                </a:rPr>
                <a:t>block</a:t>
              </a:r>
            </a:p>
            <a:p>
              <a:pPr algn="ctr"/>
              <a:r>
                <a:rPr lang="en-US" sz="1050" dirty="0" smtClean="0">
                  <a:solidFill>
                    <a:srgbClr val="009900"/>
                  </a:solidFill>
                </a:rPr>
                <a:t>Pairings</a:t>
              </a:r>
              <a:endParaRPr lang="en-US" sz="1050" dirty="0">
                <a:solidFill>
                  <a:srgbClr val="009900"/>
                </a:solidFill>
              </a:endParaRPr>
            </a:p>
          </p:txBody>
        </p:sp>
      </p:grpSp>
      <p:grpSp>
        <p:nvGrpSpPr>
          <p:cNvPr id="28" name="Group 16"/>
          <p:cNvGrpSpPr/>
          <p:nvPr/>
        </p:nvGrpSpPr>
        <p:grpSpPr>
          <a:xfrm>
            <a:off x="6781800" y="1447800"/>
            <a:ext cx="838201" cy="724322"/>
            <a:chOff x="4808472" y="1569721"/>
            <a:chExt cx="658942" cy="451050"/>
          </a:xfrm>
        </p:grpSpPr>
        <p:sp>
          <p:nvSpPr>
            <p:cNvPr id="21" name="Oval 20"/>
            <p:cNvSpPr/>
            <p:nvPr/>
          </p:nvSpPr>
          <p:spPr>
            <a:xfrm>
              <a:off x="4808472" y="1569721"/>
              <a:ext cx="601816" cy="45105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2" name="TextBox 151"/>
            <p:cNvSpPr txBox="1"/>
            <p:nvPr/>
          </p:nvSpPr>
          <p:spPr>
            <a:xfrm>
              <a:off x="4808473" y="1664622"/>
              <a:ext cx="658941" cy="25873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7030A0"/>
                  </a:solidFill>
                </a:rPr>
                <a:t>Pairwise</a:t>
              </a:r>
              <a:endParaRPr lang="en-US" sz="1050" dirty="0" smtClean="0">
                <a:solidFill>
                  <a:srgbClr val="7030A0"/>
                </a:solidFill>
              </a:endParaRPr>
            </a:p>
            <a:p>
              <a:pPr algn="l"/>
              <a:r>
                <a:rPr lang="en-US" sz="1050" dirty="0" smtClean="0">
                  <a:solidFill>
                    <a:srgbClr val="7030A0"/>
                  </a:solidFill>
                </a:rPr>
                <a:t>clustering</a:t>
              </a:r>
            </a:p>
          </p:txBody>
        </p:sp>
      </p:grpSp>
      <p:cxnSp>
        <p:nvCxnSpPr>
          <p:cNvPr id="18" name="Straight Arrow Connector 263"/>
          <p:cNvCxnSpPr/>
          <p:nvPr/>
        </p:nvCxnSpPr>
        <p:spPr>
          <a:xfrm>
            <a:off x="7543801" y="1816029"/>
            <a:ext cx="453457" cy="441540"/>
          </a:xfrm>
          <a:prstGeom prst="bentConnector3">
            <a:avLst>
              <a:gd name="adj1" fmla="val 44346"/>
            </a:avLst>
          </a:prstGeom>
          <a:ln w="31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114478" y="2295431"/>
            <a:ext cx="692445" cy="67679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2521148" y="2507195"/>
            <a:ext cx="145852" cy="7403"/>
          </a:xfrm>
          <a:prstGeom prst="straightConnector1">
            <a:avLst/>
          </a:prstGeom>
          <a:ln>
            <a:headEnd type="none"/>
            <a:tailEnd type="triangle" w="sm" len="sm"/>
          </a:ln>
        </p:spPr>
        <p:style>
          <a:lnRef idx="3">
            <a:schemeClr val="accent2"/>
          </a:lnRef>
          <a:fillRef idx="0">
            <a:schemeClr val="accent2"/>
          </a:fillRef>
          <a:effectRef idx="2">
            <a:schemeClr val="accent2"/>
          </a:effectRef>
          <a:fontRef idx="minor">
            <a:schemeClr val="tx1"/>
          </a:fontRef>
        </p:style>
      </p:cxnSp>
      <p:cxnSp>
        <p:nvCxnSpPr>
          <p:cNvPr id="57" name="Straight Arrow Connector 56"/>
          <p:cNvCxnSpPr/>
          <p:nvPr/>
        </p:nvCxnSpPr>
        <p:spPr>
          <a:xfrm flipV="1">
            <a:off x="4572000" y="2465253"/>
            <a:ext cx="228600" cy="8532"/>
          </a:xfrm>
          <a:prstGeom prst="straightConnector1">
            <a:avLst/>
          </a:prstGeom>
          <a:ln>
            <a:tailEnd type="triangle" w="sm" len="sm"/>
          </a:ln>
        </p:spPr>
        <p:style>
          <a:lnRef idx="3">
            <a:schemeClr val="accent2"/>
          </a:lnRef>
          <a:fillRef idx="0">
            <a:schemeClr val="accent2"/>
          </a:fillRef>
          <a:effectRef idx="2">
            <a:schemeClr val="accent2"/>
          </a:effectRef>
          <a:fontRef idx="minor">
            <a:schemeClr val="tx1"/>
          </a:fontRef>
        </p:style>
      </p:cxnSp>
      <p:cxnSp>
        <p:nvCxnSpPr>
          <p:cNvPr id="73" name="Straight Arrow Connector 72"/>
          <p:cNvCxnSpPr>
            <a:endCxn id="36" idx="4"/>
          </p:cNvCxnSpPr>
          <p:nvPr/>
        </p:nvCxnSpPr>
        <p:spPr>
          <a:xfrm rot="5400000" flipH="1" flipV="1">
            <a:off x="1995786" y="3082287"/>
            <a:ext cx="281986" cy="79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6" name="TextBox 75"/>
          <p:cNvSpPr txBox="1"/>
          <p:nvPr/>
        </p:nvSpPr>
        <p:spPr>
          <a:xfrm>
            <a:off x="2590800" y="1219200"/>
            <a:ext cx="1324209" cy="369332"/>
          </a:xfrm>
          <a:prstGeom prst="rect">
            <a:avLst/>
          </a:prstGeom>
          <a:noFill/>
        </p:spPr>
        <p:txBody>
          <a:bodyPr wrap="none" rtlCol="0">
            <a:spAutoFit/>
          </a:bodyPr>
          <a:lstStyle/>
          <a:p>
            <a:r>
              <a:rPr lang="en-US" b="1" dirty="0" smtClean="0">
                <a:solidFill>
                  <a:srgbClr val="009900"/>
                </a:solidFill>
              </a:rPr>
              <a:t>MapReduce</a:t>
            </a:r>
            <a:endParaRPr lang="en-US" b="1" dirty="0">
              <a:solidFill>
                <a:srgbClr val="009900"/>
              </a:solidFill>
            </a:endParaRPr>
          </a:p>
        </p:txBody>
      </p:sp>
      <p:sp>
        <p:nvSpPr>
          <p:cNvPr id="77" name="TextBox 76"/>
          <p:cNvSpPr txBox="1"/>
          <p:nvPr/>
        </p:nvSpPr>
        <p:spPr>
          <a:xfrm>
            <a:off x="6896610" y="2248321"/>
            <a:ext cx="570990" cy="369332"/>
          </a:xfrm>
          <a:prstGeom prst="rect">
            <a:avLst/>
          </a:prstGeom>
          <a:noFill/>
        </p:spPr>
        <p:txBody>
          <a:bodyPr wrap="none" rtlCol="0">
            <a:spAutoFit/>
          </a:bodyPr>
          <a:lstStyle/>
          <a:p>
            <a:r>
              <a:rPr lang="en-US" b="1" dirty="0" smtClean="0">
                <a:solidFill>
                  <a:srgbClr val="0033CC"/>
                </a:solidFill>
              </a:rPr>
              <a:t>MPI</a:t>
            </a:r>
            <a:endParaRPr lang="en-US" b="1" dirty="0">
              <a:solidFill>
                <a:srgbClr val="0033CC"/>
              </a:solidFill>
            </a:endParaRPr>
          </a:p>
        </p:txBody>
      </p:sp>
      <p:cxnSp>
        <p:nvCxnSpPr>
          <p:cNvPr id="72" name="Straight Arrow Connector 71"/>
          <p:cNvCxnSpPr>
            <a:stCxn id="31" idx="3"/>
          </p:cNvCxnSpPr>
          <p:nvPr/>
        </p:nvCxnSpPr>
        <p:spPr>
          <a:xfrm>
            <a:off x="6114478" y="2295430"/>
            <a:ext cx="362522" cy="174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a:off x="7726680" y="2358144"/>
            <a:ext cx="329184" cy="15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7" name="Right Brace 86"/>
          <p:cNvSpPr/>
          <p:nvPr/>
        </p:nvSpPr>
        <p:spPr>
          <a:xfrm rot="16200000">
            <a:off x="3124200" y="-609600"/>
            <a:ext cx="304800" cy="457200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59" name="TextBox 58"/>
          <p:cNvSpPr txBox="1"/>
          <p:nvPr/>
        </p:nvSpPr>
        <p:spPr>
          <a:xfrm>
            <a:off x="0" y="5657671"/>
            <a:ext cx="8991600" cy="1200329"/>
          </a:xfrm>
          <a:prstGeom prst="rect">
            <a:avLst/>
          </a:prstGeom>
          <a:noFill/>
        </p:spPr>
        <p:txBody>
          <a:bodyPr wrap="square" rtlCol="0">
            <a:spAutoFit/>
          </a:bodyPr>
          <a:lstStyle/>
          <a:p>
            <a:r>
              <a:rPr lang="en-US" sz="2400" b="1" dirty="0" smtClean="0"/>
              <a:t>Linear Algebra or Expectation Maximization based data mining poor on MapReduce </a:t>
            </a:r>
            <a:r>
              <a:rPr lang="en-US" sz="2400" dirty="0" smtClean="0"/>
              <a:t>– equivalent to using MPI writing messages to disk and restarting processes each step/iteration of algorithm</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30000-17clustersC.png"/>
          <p:cNvPicPr>
            <a:picLocks noChangeAspect="1"/>
          </p:cNvPicPr>
          <p:nvPr/>
        </p:nvPicPr>
        <p:blipFill>
          <a:blip r:embed="rId3" cstate="print"/>
          <a:stretch>
            <a:fillRect/>
          </a:stretch>
        </p:blipFill>
        <p:spPr>
          <a:xfrm>
            <a:off x="0" y="0"/>
            <a:ext cx="9144000" cy="6553200"/>
          </a:xfrm>
          <a:prstGeom prst="rect">
            <a:avLst/>
          </a:prstGeom>
        </p:spPr>
      </p:pic>
      <p:sp>
        <p:nvSpPr>
          <p:cNvPr id="3" name="TextBox 2"/>
          <p:cNvSpPr txBox="1"/>
          <p:nvPr/>
        </p:nvSpPr>
        <p:spPr>
          <a:xfrm>
            <a:off x="0" y="4090987"/>
            <a:ext cx="1981200" cy="2462213"/>
          </a:xfrm>
          <a:prstGeom prst="rect">
            <a:avLst/>
          </a:prstGeom>
          <a:solidFill>
            <a:schemeClr val="bg1"/>
          </a:solidFill>
        </p:spPr>
        <p:txBody>
          <a:bodyPr wrap="square" rtlCol="0">
            <a:spAutoFit/>
          </a:bodyPr>
          <a:lstStyle/>
          <a:p>
            <a:pPr algn="ctr"/>
            <a:r>
              <a:rPr lang="en-US" sz="1400" b="1" dirty="0" smtClean="0"/>
              <a:t>Metagenomics</a:t>
            </a:r>
            <a:endParaRPr lang="en-US" sz="1400" dirty="0" smtClean="0"/>
          </a:p>
          <a:p>
            <a:r>
              <a:rPr lang="en-US" sz="1400" dirty="0" smtClean="0"/>
              <a:t>This visualizes results of dimension reduction to 3D of 30000 gene sequences from an environmental sample. The many different genes are classified by clustering algorithm and visualized by MDS dimension reduction</a:t>
            </a:r>
            <a:endParaRPr lang="en-US"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324600" cy="762000"/>
          </a:xfrm>
        </p:spPr>
        <p:txBody>
          <a:bodyPr>
            <a:noAutofit/>
          </a:bodyPr>
          <a:lstStyle/>
          <a:p>
            <a:r>
              <a:rPr sz="2800" cap="none" dirty="0" smtClean="0"/>
              <a:t>General</a:t>
            </a:r>
            <a:r>
              <a:rPr lang="en-US" sz="2800" cap="none" dirty="0" smtClean="0"/>
              <a:t> Deterministic Annealing</a:t>
            </a:r>
            <a:r>
              <a:rPr sz="2800" cap="none" dirty="0" smtClean="0"/>
              <a:t> Formula  </a:t>
            </a:r>
            <a:r>
              <a:rPr lang="en-US" sz="2800" cap="none" dirty="0" smtClean="0"/>
              <a:t/>
            </a:r>
            <a:br>
              <a:rPr lang="en-US" sz="2800" cap="none" dirty="0" smtClean="0"/>
            </a:br>
            <a:endParaRPr lang="en-US" sz="2800" cap="none" dirty="0"/>
          </a:p>
        </p:txBody>
      </p:sp>
      <p:sp>
        <p:nvSpPr>
          <p:cNvPr id="3" name="Text Placeholder 2"/>
          <p:cNvSpPr>
            <a:spLocks noGrp="1"/>
          </p:cNvSpPr>
          <p:nvPr>
            <p:ph type="body" idx="1"/>
          </p:nvPr>
        </p:nvSpPr>
        <p:spPr>
          <a:xfrm>
            <a:off x="1143000" y="762000"/>
            <a:ext cx="6400800" cy="381000"/>
          </a:xfrm>
        </p:spPr>
        <p:txBody>
          <a:bodyPr>
            <a:normAutofit fontScale="92500"/>
          </a:bodyPr>
          <a:lstStyle/>
          <a:p>
            <a:r>
              <a:rPr lang="en-US" dirty="0" smtClean="0">
                <a:solidFill>
                  <a:schemeClr val="tx1"/>
                </a:solidFill>
              </a:rPr>
              <a:t>N data points E(x) in D dimensions space and minimize F by EM</a:t>
            </a:r>
            <a:endParaRPr lang="en-US" dirty="0">
              <a:solidFill>
                <a:schemeClr val="tx1"/>
              </a:solidFill>
            </a:endParaRPr>
          </a:p>
        </p:txBody>
      </p:sp>
      <p:graphicFrame>
        <p:nvGraphicFramePr>
          <p:cNvPr id="42087" name="Object 2"/>
          <p:cNvGraphicFramePr>
            <a:graphicFrameLocks noChangeAspect="1"/>
          </p:cNvGraphicFramePr>
          <p:nvPr/>
        </p:nvGraphicFramePr>
        <p:xfrm>
          <a:off x="914400" y="1219200"/>
          <a:ext cx="7358773" cy="838200"/>
        </p:xfrm>
        <a:graphic>
          <a:graphicData uri="http://schemas.openxmlformats.org/presentationml/2006/ole">
            <p:oleObj spid="_x0000_s80898" name="Equation" r:id="rId4" imgW="3784320" imgH="431640" progId="">
              <p:embed/>
            </p:oleObj>
          </a:graphicData>
        </a:graphic>
      </p:graphicFrame>
      <p:sp>
        <p:nvSpPr>
          <p:cNvPr id="5" name="TextBox 4"/>
          <p:cNvSpPr txBox="1"/>
          <p:nvPr/>
        </p:nvSpPr>
        <p:spPr>
          <a:xfrm>
            <a:off x="0" y="2209800"/>
            <a:ext cx="9144000" cy="4462760"/>
          </a:xfrm>
          <a:prstGeom prst="rect">
            <a:avLst/>
          </a:prstGeom>
          <a:noFill/>
        </p:spPr>
        <p:txBody>
          <a:bodyPr wrap="square" rtlCol="0">
            <a:spAutoFit/>
          </a:bodyPr>
          <a:lstStyle/>
          <a:p>
            <a:pPr marL="0" lvl="1"/>
            <a:r>
              <a:rPr lang="en-US" sz="3200" b="1" dirty="0" smtClean="0">
                <a:solidFill>
                  <a:prstClr val="black"/>
                </a:solidFill>
                <a:latin typeface="Corbel" pitchFamily="34" charset="0"/>
              </a:rPr>
              <a:t>Deterministic Annealing Clustering  (DAC)</a:t>
            </a:r>
            <a:r>
              <a:rPr lang="en-US" sz="2800" dirty="0" smtClean="0">
                <a:solidFill>
                  <a:prstClr val="black"/>
                </a:solidFill>
                <a:latin typeface="Corbel" pitchFamily="34" charset="0"/>
              </a:rPr>
              <a:t> </a:t>
            </a:r>
          </a:p>
          <a:p>
            <a:pPr>
              <a:buFontTx/>
              <a:buChar char="•"/>
            </a:pPr>
            <a:r>
              <a:rPr lang="en-US" sz="2800" dirty="0" smtClean="0">
                <a:solidFill>
                  <a:prstClr val="black"/>
                </a:solidFill>
                <a:latin typeface="Corbel" pitchFamily="34" charset="0"/>
              </a:rPr>
              <a:t> </a:t>
            </a:r>
            <a:r>
              <a:rPr lang="en-US" sz="2800" dirty="0" smtClean="0">
                <a:solidFill>
                  <a:prstClr val="black"/>
                </a:solidFill>
                <a:latin typeface="Corbel" pitchFamily="34" charset="0"/>
              </a:rPr>
              <a:t> F </a:t>
            </a:r>
            <a:r>
              <a:rPr lang="en-US" sz="2800" dirty="0" smtClean="0">
                <a:solidFill>
                  <a:prstClr val="black"/>
                </a:solidFill>
                <a:latin typeface="Corbel" pitchFamily="34" charset="0"/>
              </a:rPr>
              <a:t>is Free </a:t>
            </a:r>
            <a:r>
              <a:rPr lang="en-US" sz="2800" dirty="0" smtClean="0">
                <a:solidFill>
                  <a:prstClr val="black"/>
                </a:solidFill>
                <a:latin typeface="Corbel" pitchFamily="34" charset="0"/>
              </a:rPr>
              <a:t>Energy (E(x) is energy to be minimized)</a:t>
            </a:r>
            <a:endParaRPr lang="en-US" sz="2800" dirty="0" smtClean="0">
              <a:solidFill>
                <a:prstClr val="black"/>
              </a:solidFill>
              <a:latin typeface="Corbel" pitchFamily="34" charset="0"/>
            </a:endParaRPr>
          </a:p>
          <a:p>
            <a:pPr>
              <a:buFontTx/>
              <a:buChar char="•"/>
            </a:pPr>
            <a:r>
              <a:rPr lang="en-US" sz="2800" dirty="0" smtClean="0">
                <a:solidFill>
                  <a:prstClr val="black"/>
                </a:solidFill>
                <a:latin typeface="Corbel" pitchFamily="34" charset="0"/>
              </a:rPr>
              <a:t> </a:t>
            </a:r>
            <a:r>
              <a:rPr lang="en-US" sz="2800" dirty="0" smtClean="0">
                <a:solidFill>
                  <a:prstClr val="black"/>
                </a:solidFill>
                <a:latin typeface="Corbel" pitchFamily="34" charset="0"/>
              </a:rPr>
              <a:t> p(</a:t>
            </a:r>
            <a:r>
              <a:rPr lang="en-US" sz="2800" i="1" dirty="0" smtClean="0">
                <a:solidFill>
                  <a:prstClr val="black"/>
                </a:solidFill>
                <a:latin typeface="Corbel" pitchFamily="34" charset="0"/>
              </a:rPr>
              <a:t>x</a:t>
            </a:r>
            <a:r>
              <a:rPr lang="en-US" sz="2800" dirty="0" smtClean="0">
                <a:solidFill>
                  <a:prstClr val="black"/>
                </a:solidFill>
                <a:latin typeface="Corbel" pitchFamily="34" charset="0"/>
              </a:rPr>
              <a:t>) with </a:t>
            </a:r>
            <a:r>
              <a:rPr lang="en-US" sz="2800" dirty="0" smtClean="0">
                <a:solidFill>
                  <a:prstClr val="black"/>
                </a:solidFill>
                <a:latin typeface="Corbel" pitchFamily="34" charset="0"/>
                <a:sym typeface="Symbol" pitchFamily="18" charset="2"/>
              </a:rPr>
              <a:t> </a:t>
            </a:r>
            <a:r>
              <a:rPr lang="en-US" sz="2800" dirty="0" smtClean="0">
                <a:solidFill>
                  <a:prstClr val="black"/>
                </a:solidFill>
                <a:latin typeface="Corbel" pitchFamily="34" charset="0"/>
              </a:rPr>
              <a:t>p(</a:t>
            </a:r>
            <a:r>
              <a:rPr lang="en-US" sz="2800" i="1" dirty="0" smtClean="0">
                <a:solidFill>
                  <a:prstClr val="black"/>
                </a:solidFill>
                <a:latin typeface="Corbel" pitchFamily="34" charset="0"/>
              </a:rPr>
              <a:t>x</a:t>
            </a:r>
            <a:r>
              <a:rPr lang="en-US" sz="2800" dirty="0" smtClean="0">
                <a:solidFill>
                  <a:prstClr val="black"/>
                </a:solidFill>
                <a:latin typeface="Corbel" pitchFamily="34" charset="0"/>
              </a:rPr>
              <a:t>) =1</a:t>
            </a:r>
          </a:p>
          <a:p>
            <a:pPr>
              <a:buFontTx/>
              <a:buChar char="•"/>
            </a:pPr>
            <a:r>
              <a:rPr lang="en-US" sz="2800" dirty="0" smtClean="0">
                <a:solidFill>
                  <a:srgbClr val="C00000"/>
                </a:solidFill>
                <a:latin typeface="Corbel" pitchFamily="34" charset="0"/>
              </a:rPr>
              <a:t>  T </a:t>
            </a:r>
            <a:r>
              <a:rPr lang="en-US" sz="2800" dirty="0" smtClean="0">
                <a:solidFill>
                  <a:prstClr val="black"/>
                </a:solidFill>
                <a:latin typeface="Corbel" pitchFamily="34" charset="0"/>
              </a:rPr>
              <a:t>is annealing temperature varied down from </a:t>
            </a:r>
            <a:r>
              <a:rPr lang="en-US" sz="2800" dirty="0" smtClean="0">
                <a:solidFill>
                  <a:prstClr val="black"/>
                </a:solidFill>
                <a:latin typeface="Corbel" pitchFamily="34" charset="0"/>
                <a:sym typeface="Symbol" pitchFamily="18" charset="2"/>
              </a:rPr>
              <a:t> </a:t>
            </a:r>
            <a:r>
              <a:rPr lang="en-US" sz="2800" dirty="0" smtClean="0">
                <a:solidFill>
                  <a:prstClr val="black"/>
                </a:solidFill>
                <a:latin typeface="Corbel" pitchFamily="34" charset="0"/>
              </a:rPr>
              <a:t>with final value of 1</a:t>
            </a:r>
          </a:p>
          <a:p>
            <a:pPr>
              <a:buFontTx/>
              <a:buChar char="•"/>
            </a:pPr>
            <a:r>
              <a:rPr lang="en-US" sz="2800" dirty="0" smtClean="0">
                <a:solidFill>
                  <a:prstClr val="black"/>
                </a:solidFill>
                <a:latin typeface="Corbel" pitchFamily="34" charset="0"/>
              </a:rPr>
              <a:t>  Determine cluster center</a:t>
            </a:r>
            <a:r>
              <a:rPr lang="en-US" sz="2800" dirty="0" smtClean="0">
                <a:solidFill>
                  <a:srgbClr val="7F7F7F"/>
                </a:solidFill>
                <a:latin typeface="Corbel" pitchFamily="34" charset="0"/>
              </a:rPr>
              <a:t> </a:t>
            </a:r>
            <a:r>
              <a:rPr lang="en-US" sz="2800" dirty="0" smtClean="0">
                <a:solidFill>
                  <a:srgbClr val="C00000"/>
                </a:solidFill>
                <a:latin typeface="Corbel" pitchFamily="34" charset="0"/>
              </a:rPr>
              <a:t>Y(</a:t>
            </a:r>
            <a:r>
              <a:rPr lang="en-US" sz="2800" i="1" dirty="0" smtClean="0">
                <a:solidFill>
                  <a:srgbClr val="C00000"/>
                </a:solidFill>
                <a:latin typeface="Corbel" pitchFamily="34" charset="0"/>
              </a:rPr>
              <a:t>k</a:t>
            </a:r>
            <a:r>
              <a:rPr lang="en-US" sz="2800" dirty="0" smtClean="0">
                <a:solidFill>
                  <a:srgbClr val="C00000"/>
                </a:solidFill>
                <a:latin typeface="Corbel" pitchFamily="34" charset="0"/>
              </a:rPr>
              <a:t>) </a:t>
            </a:r>
            <a:r>
              <a:rPr lang="en-US" sz="2800" dirty="0" smtClean="0">
                <a:solidFill>
                  <a:prstClr val="black"/>
                </a:solidFill>
                <a:latin typeface="Corbel" pitchFamily="34" charset="0"/>
              </a:rPr>
              <a:t>by EM </a:t>
            </a:r>
            <a:r>
              <a:rPr lang="en-US" sz="2800" dirty="0" smtClean="0">
                <a:solidFill>
                  <a:prstClr val="black"/>
                </a:solidFill>
                <a:latin typeface="Corbel" pitchFamily="34" charset="0"/>
              </a:rPr>
              <a:t>method</a:t>
            </a:r>
          </a:p>
          <a:p>
            <a:pPr>
              <a:buFontTx/>
              <a:buChar char="•"/>
            </a:pPr>
            <a:r>
              <a:rPr lang="en-US" sz="2800" dirty="0" smtClean="0">
                <a:solidFill>
                  <a:prstClr val="black"/>
                </a:solidFill>
                <a:latin typeface="Corbel" pitchFamily="34" charset="0"/>
              </a:rPr>
              <a:t>  EM is </a:t>
            </a:r>
            <a:r>
              <a:rPr lang="en-US" sz="2800" dirty="0" smtClean="0">
                <a:solidFill>
                  <a:prstClr val="black"/>
                </a:solidFill>
                <a:latin typeface="Corbel" pitchFamily="34" charset="0"/>
              </a:rPr>
              <a:t>well known expectation maximization method corresponding </a:t>
            </a:r>
            <a:r>
              <a:rPr lang="en-US" sz="2800" dirty="0" smtClean="0">
                <a:solidFill>
                  <a:prstClr val="black"/>
                </a:solidFill>
                <a:latin typeface="Corbel" pitchFamily="34" charset="0"/>
              </a:rPr>
              <a:t>to steepest descent</a:t>
            </a:r>
            <a:endParaRPr lang="en-US" sz="2800" dirty="0" smtClean="0">
              <a:solidFill>
                <a:prstClr val="black"/>
              </a:solidFill>
              <a:latin typeface="Corbel" pitchFamily="34" charset="0"/>
            </a:endParaRPr>
          </a:p>
          <a:p>
            <a:pPr>
              <a:buFontTx/>
              <a:buChar char="•"/>
            </a:pPr>
            <a:r>
              <a:rPr lang="en-US" sz="2800" dirty="0" smtClean="0">
                <a:solidFill>
                  <a:prstClr val="black"/>
                </a:solidFill>
                <a:latin typeface="Corbel" pitchFamily="34" charset="0"/>
              </a:rPr>
              <a:t> </a:t>
            </a:r>
            <a:r>
              <a:rPr lang="en-US" sz="2800" dirty="0" smtClean="0">
                <a:solidFill>
                  <a:prstClr val="black"/>
                </a:solidFill>
                <a:latin typeface="Corbel" pitchFamily="34" charset="0"/>
              </a:rPr>
              <a:t> </a:t>
            </a:r>
            <a:r>
              <a:rPr lang="en-US" sz="2800" dirty="0" smtClean="0">
                <a:solidFill>
                  <a:srgbClr val="C00000"/>
                </a:solidFill>
                <a:latin typeface="Corbel" pitchFamily="34" charset="0"/>
              </a:rPr>
              <a:t>K</a:t>
            </a:r>
            <a:r>
              <a:rPr lang="en-US" sz="2800" dirty="0" smtClean="0">
                <a:solidFill>
                  <a:prstClr val="black"/>
                </a:solidFill>
                <a:latin typeface="Corbel" pitchFamily="34" charset="0"/>
              </a:rPr>
              <a:t> </a:t>
            </a:r>
            <a:r>
              <a:rPr lang="en-US" sz="2800" dirty="0" smtClean="0">
                <a:solidFill>
                  <a:prstClr val="black"/>
                </a:solidFill>
                <a:latin typeface="Corbel" pitchFamily="34" charset="0"/>
              </a:rPr>
              <a:t>(number of clusters) starts at 1 and is incremented by algorithm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lstStyle/>
          <a:p>
            <a:r>
              <a:rPr lang="en-US" b="1" dirty="0" smtClean="0"/>
              <a:t>Deterministic Annealing I</a:t>
            </a:r>
            <a:endParaRPr lang="en-US" b="1" dirty="0"/>
          </a:p>
        </p:txBody>
      </p:sp>
      <p:sp>
        <p:nvSpPr>
          <p:cNvPr id="3" name="Content Placeholder 2"/>
          <p:cNvSpPr>
            <a:spLocks noGrp="1"/>
          </p:cNvSpPr>
          <p:nvPr>
            <p:ph idx="1"/>
          </p:nvPr>
        </p:nvSpPr>
        <p:spPr>
          <a:xfrm>
            <a:off x="0" y="1295400"/>
            <a:ext cx="9144000" cy="4525963"/>
          </a:xfrm>
        </p:spPr>
        <p:txBody>
          <a:bodyPr>
            <a:noAutofit/>
          </a:bodyPr>
          <a:lstStyle/>
          <a:p>
            <a:r>
              <a:rPr lang="en-US" sz="2700" dirty="0" smtClean="0">
                <a:solidFill>
                  <a:srgbClr val="0070C0"/>
                </a:solidFill>
              </a:rPr>
              <a:t>Gibbs</a:t>
            </a:r>
            <a:r>
              <a:rPr lang="en-US" sz="2700" dirty="0" smtClean="0"/>
              <a:t> Distribution at Temperature T</a:t>
            </a:r>
            <a:br>
              <a:rPr lang="en-US" sz="2700" dirty="0" smtClean="0"/>
            </a:b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exp( - H(</a:t>
            </a:r>
            <a:r>
              <a:rPr lang="en-US" sz="2700" u="sng" dirty="0" smtClean="0">
                <a:solidFill>
                  <a:srgbClr val="0070C0"/>
                </a:solidFill>
                <a:sym typeface="Symbol"/>
              </a:rPr>
              <a:t></a:t>
            </a:r>
            <a:r>
              <a:rPr lang="en-US" sz="2700" dirty="0" smtClean="0">
                <a:solidFill>
                  <a:srgbClr val="0070C0"/>
                </a:solidFill>
              </a:rPr>
              <a:t>)/T)</a:t>
            </a:r>
          </a:p>
          <a:p>
            <a:r>
              <a:rPr lang="en-US" sz="2700" dirty="0" smtClean="0"/>
              <a:t>Or </a:t>
            </a: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F/T ) </a:t>
            </a:r>
            <a:r>
              <a:rPr lang="en-US" sz="2700" dirty="0" smtClean="0"/>
              <a:t>				</a:t>
            </a:r>
          </a:p>
          <a:p>
            <a:r>
              <a:rPr lang="en-US" sz="2700" dirty="0" smtClean="0"/>
              <a:t>Minimize </a:t>
            </a:r>
            <a:r>
              <a:rPr lang="en-US" sz="2700" dirty="0" smtClean="0">
                <a:solidFill>
                  <a:srgbClr val="0070C0"/>
                </a:solidFill>
              </a:rPr>
              <a:t>Free Energy</a:t>
            </a:r>
            <a:r>
              <a:rPr lang="en-US" sz="2700" dirty="0" smtClean="0"/>
              <a:t/>
            </a:r>
            <a:br>
              <a:rPr lang="en-US" sz="2700" dirty="0" smtClean="0"/>
            </a:br>
            <a:r>
              <a:rPr lang="en-US" sz="2700" dirty="0" smtClean="0">
                <a:solidFill>
                  <a:srgbClr val="0070C0"/>
                </a:solidFill>
              </a:rPr>
              <a:t>F</a:t>
            </a:r>
            <a:r>
              <a:rPr lang="en-US" sz="2700" baseline="-25000" dirty="0" smtClean="0">
                <a:solidFill>
                  <a:srgbClr val="0070C0"/>
                </a:solidFill>
              </a:rPr>
              <a:t> </a:t>
            </a:r>
            <a:r>
              <a:rPr lang="en-US" sz="2700" dirty="0" smtClean="0">
                <a:solidFill>
                  <a:srgbClr val="0070C0"/>
                </a:solidFill>
              </a:rPr>
              <a:t>= &lt; H</a:t>
            </a:r>
            <a:r>
              <a:rPr lang="en-US" sz="2700" baseline="-25000" dirty="0" smtClean="0">
                <a:solidFill>
                  <a:srgbClr val="0070C0"/>
                </a:solidFill>
              </a:rPr>
              <a:t> </a:t>
            </a:r>
            <a:r>
              <a:rPr lang="en-US" sz="2700" dirty="0" smtClean="0">
                <a:solidFill>
                  <a:srgbClr val="0070C0"/>
                </a:solidFill>
              </a:rPr>
              <a:t>- T S(P) &gt;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{P(</a:t>
            </a:r>
            <a:r>
              <a:rPr lang="en-US" sz="2700" u="sng" dirty="0" smtClean="0">
                <a:solidFill>
                  <a:srgbClr val="0070C0"/>
                </a:solidFill>
                <a:sym typeface="Symbol"/>
              </a:rPr>
              <a:t></a:t>
            </a:r>
            <a:r>
              <a:rPr lang="en-US" sz="2700" dirty="0" smtClean="0">
                <a:solidFill>
                  <a:srgbClr val="0070C0"/>
                </a:solidFill>
              </a:rPr>
              <a:t>)H</a:t>
            </a:r>
            <a:r>
              <a:rPr lang="en-US" sz="2700" baseline="-25000" dirty="0" smtClean="0">
                <a:solidFill>
                  <a:srgbClr val="0070C0"/>
                </a:solidFill>
              </a:rPr>
              <a:t> </a:t>
            </a:r>
            <a:r>
              <a:rPr lang="en-US" sz="2700" dirty="0" smtClean="0">
                <a:solidFill>
                  <a:srgbClr val="0070C0"/>
                </a:solidFill>
              </a:rPr>
              <a:t>+ T P(</a:t>
            </a:r>
            <a:r>
              <a:rPr lang="en-US" sz="2700" u="sng" dirty="0" smtClean="0">
                <a:solidFill>
                  <a:srgbClr val="0070C0"/>
                </a:solidFill>
                <a:sym typeface="Symbol"/>
              </a:rPr>
              <a:t></a:t>
            </a:r>
            <a:r>
              <a:rPr lang="en-US" sz="2700" dirty="0" smtClean="0">
                <a:solidFill>
                  <a:srgbClr val="0070C0"/>
                </a:solidFill>
              </a:rPr>
              <a:t>) </a:t>
            </a:r>
            <a:r>
              <a:rPr lang="en-US" sz="2700" dirty="0" err="1" smtClean="0">
                <a:solidFill>
                  <a:srgbClr val="0070C0"/>
                </a:solidFill>
              </a:rPr>
              <a:t>lnP</a:t>
            </a:r>
            <a:r>
              <a:rPr lang="en-US" sz="2700" dirty="0" smtClean="0">
                <a:solidFill>
                  <a:srgbClr val="0070C0"/>
                </a:solidFill>
              </a:rPr>
              <a:t>(</a:t>
            </a:r>
            <a:r>
              <a:rPr lang="en-US" sz="2700" u="sng" dirty="0" smtClean="0">
                <a:solidFill>
                  <a:srgbClr val="0070C0"/>
                </a:solidFill>
                <a:sym typeface="Symbol"/>
              </a:rPr>
              <a:t></a:t>
            </a:r>
            <a:r>
              <a:rPr lang="en-US" sz="2700" dirty="0" smtClean="0">
                <a:solidFill>
                  <a:srgbClr val="0070C0"/>
                </a:solidFill>
              </a:rPr>
              <a:t>)}</a:t>
            </a:r>
          </a:p>
          <a:p>
            <a:r>
              <a:rPr lang="en-US" sz="2700" dirty="0" smtClean="0"/>
              <a:t>Where </a:t>
            </a:r>
            <a:r>
              <a:rPr lang="en-US" sz="2700" u="sng" dirty="0" smtClean="0">
                <a:sym typeface="Symbol"/>
              </a:rPr>
              <a:t></a:t>
            </a:r>
            <a:r>
              <a:rPr lang="en-US" sz="2700" dirty="0" smtClean="0">
                <a:sym typeface="Symbol"/>
              </a:rPr>
              <a:t> are (a subset of) parameters to be minimized</a:t>
            </a:r>
          </a:p>
          <a:p>
            <a:r>
              <a:rPr lang="en-US" sz="2700" dirty="0" smtClean="0">
                <a:solidFill>
                  <a:srgbClr val="0070C0"/>
                </a:solidFill>
                <a:sym typeface="Symbol"/>
              </a:rPr>
              <a:t>Simulated annealing </a:t>
            </a:r>
            <a:r>
              <a:rPr lang="en-US" sz="2700" dirty="0" smtClean="0">
                <a:sym typeface="Symbol"/>
              </a:rPr>
              <a:t>corresponds to doing these integrals by Monte Carlo</a:t>
            </a:r>
          </a:p>
          <a:p>
            <a:r>
              <a:rPr lang="en-US" sz="2700" dirty="0" smtClean="0">
                <a:solidFill>
                  <a:srgbClr val="0070C0"/>
                </a:solidFill>
                <a:sym typeface="Symbol"/>
              </a:rPr>
              <a:t>Deterministic annealing </a:t>
            </a:r>
            <a:r>
              <a:rPr lang="en-US" sz="2700" dirty="0" smtClean="0">
                <a:sym typeface="Symbol"/>
              </a:rPr>
              <a:t>corresponds to doing integrals analytically and is naturally much faster</a:t>
            </a:r>
          </a:p>
          <a:p>
            <a:r>
              <a:rPr lang="en-US" sz="2700" dirty="0" smtClean="0">
                <a:sym typeface="Symbol"/>
              </a:rPr>
              <a:t>In each case temperature is lowered slowly – say by a factor 0.99 at each iteration</a:t>
            </a:r>
            <a:endParaRPr lang="en-US" sz="27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type="body" idx="1"/>
          </p:nvPr>
        </p:nvSpPr>
        <p:spPr>
          <a:xfrm>
            <a:off x="76200" y="5562600"/>
            <a:ext cx="8991600" cy="1295400"/>
          </a:xfrm>
        </p:spPr>
        <p:txBody>
          <a:bodyPr/>
          <a:lstStyle/>
          <a:p>
            <a:r>
              <a:rPr lang="en-US" sz="2400"/>
              <a:t>                    Minimum evolving as temperature decreases</a:t>
            </a:r>
          </a:p>
          <a:p>
            <a:r>
              <a:rPr lang="en-US" sz="2400"/>
              <a:t>                    Movement at fixed temperature going to local minima if not initialized “correctly</a:t>
            </a:r>
          </a:p>
        </p:txBody>
      </p:sp>
      <p:pic>
        <p:nvPicPr>
          <p:cNvPr id="1159172" name="Picture 4" descr="010"/>
          <p:cNvPicPr>
            <a:picLocks noChangeAspect="1" noChangeArrowheads="1"/>
          </p:cNvPicPr>
          <p:nvPr/>
        </p:nvPicPr>
        <p:blipFill>
          <a:blip r:embed="rId3" cstate="print"/>
          <a:srcRect l="13676" t="15947" r="29462" b="26804"/>
          <a:stretch>
            <a:fillRect/>
          </a:stretch>
        </p:blipFill>
        <p:spPr bwMode="auto">
          <a:xfrm>
            <a:off x="2286000" y="0"/>
            <a:ext cx="6858000" cy="5181600"/>
          </a:xfrm>
          <a:prstGeom prst="rect">
            <a:avLst/>
          </a:prstGeom>
          <a:noFill/>
        </p:spPr>
      </p:pic>
      <p:grpSp>
        <p:nvGrpSpPr>
          <p:cNvPr id="2" name="Group 7"/>
          <p:cNvGrpSpPr>
            <a:grpSpLocks/>
          </p:cNvGrpSpPr>
          <p:nvPr/>
        </p:nvGrpSpPr>
        <p:grpSpPr bwMode="auto">
          <a:xfrm>
            <a:off x="685800" y="5867400"/>
            <a:ext cx="1143000" cy="381000"/>
            <a:chOff x="432" y="3456"/>
            <a:chExt cx="720" cy="240"/>
          </a:xfrm>
        </p:grpSpPr>
        <p:sp>
          <p:nvSpPr>
            <p:cNvPr id="1159173" name="Line 5"/>
            <p:cNvSpPr>
              <a:spLocks noChangeShapeType="1"/>
            </p:cNvSpPr>
            <p:nvPr/>
          </p:nvSpPr>
          <p:spPr bwMode="auto">
            <a:xfrm>
              <a:off x="432" y="3456"/>
              <a:ext cx="720" cy="0"/>
            </a:xfrm>
            <a:prstGeom prst="line">
              <a:avLst/>
            </a:prstGeom>
            <a:noFill/>
            <a:ln w="31750">
              <a:solidFill>
                <a:schemeClr val="tx1"/>
              </a:solidFill>
              <a:round/>
              <a:headEnd/>
              <a:tailEnd type="triangle" w="lg" len="lg"/>
            </a:ln>
            <a:effectLst/>
          </p:spPr>
          <p:txBody>
            <a:bodyPr anchor="ctr">
              <a:spAutoFit/>
            </a:bodyPr>
            <a:lstStyle/>
            <a:p>
              <a:pPr algn="ctr" fontAlgn="base">
                <a:spcBef>
                  <a:spcPct val="0"/>
                </a:spcBef>
                <a:spcAft>
                  <a:spcPct val="0"/>
                </a:spcAft>
              </a:pPr>
              <a:endParaRPr lang="en-US" baseline="-25000">
                <a:solidFill>
                  <a:srgbClr val="FFFFFF"/>
                </a:solidFill>
                <a:latin typeface="Times New Roman" pitchFamily="18" charset="0"/>
              </a:endParaRPr>
            </a:p>
          </p:txBody>
        </p:sp>
        <p:sp>
          <p:nvSpPr>
            <p:cNvPr id="1159174" name="Line 6"/>
            <p:cNvSpPr>
              <a:spLocks noChangeShapeType="1"/>
            </p:cNvSpPr>
            <p:nvPr/>
          </p:nvSpPr>
          <p:spPr bwMode="auto">
            <a:xfrm>
              <a:off x="432" y="3696"/>
              <a:ext cx="720" cy="0"/>
            </a:xfrm>
            <a:prstGeom prst="line">
              <a:avLst/>
            </a:prstGeom>
            <a:noFill/>
            <a:ln w="31750">
              <a:solidFill>
                <a:srgbClr val="CC00FF"/>
              </a:solidFill>
              <a:round/>
              <a:headEnd/>
              <a:tailEnd type="triangle" w="lg" len="lg"/>
            </a:ln>
            <a:effectLst/>
          </p:spPr>
          <p:txBody>
            <a:bodyPr anchor="ctr">
              <a:spAutoFit/>
            </a:bodyPr>
            <a:lstStyle/>
            <a:p>
              <a:pPr algn="ctr" fontAlgn="base">
                <a:spcBef>
                  <a:spcPct val="0"/>
                </a:spcBef>
                <a:spcAft>
                  <a:spcPct val="0"/>
                </a:spcAft>
              </a:pPr>
              <a:endParaRPr lang="en-US" baseline="-25000">
                <a:solidFill>
                  <a:srgbClr val="FFFFFF"/>
                </a:solidFill>
                <a:latin typeface="Times New Roman" pitchFamily="18" charset="0"/>
              </a:endParaRPr>
            </a:p>
          </p:txBody>
        </p:sp>
      </p:grpSp>
      <p:sp>
        <p:nvSpPr>
          <p:cNvPr id="1159176" name="Text Box 8"/>
          <p:cNvSpPr txBox="1">
            <a:spLocks noChangeArrowheads="1"/>
          </p:cNvSpPr>
          <p:nvPr/>
        </p:nvSpPr>
        <p:spPr bwMode="auto">
          <a:xfrm>
            <a:off x="0" y="2057400"/>
            <a:ext cx="2209800" cy="3140075"/>
          </a:xfrm>
          <a:prstGeom prst="rect">
            <a:avLst/>
          </a:prstGeom>
          <a:noFill/>
          <a:ln w="9525" algn="ctr">
            <a:noFill/>
            <a:miter lim="800000"/>
            <a:headEnd/>
            <a:tailEnd/>
          </a:ln>
          <a:effectLst/>
        </p:spPr>
        <p:txBody>
          <a:bodyPr>
            <a:spAutoFit/>
          </a:bodyPr>
          <a:lstStyle/>
          <a:p>
            <a:pPr fontAlgn="base">
              <a:spcBef>
                <a:spcPct val="0"/>
              </a:spcBef>
              <a:spcAft>
                <a:spcPct val="0"/>
              </a:spcAft>
            </a:pPr>
            <a:r>
              <a:rPr lang="en-US" sz="2000" b="1" dirty="0">
                <a:solidFill>
                  <a:prstClr val="black"/>
                </a:solidFill>
                <a:latin typeface="Times New Roman" pitchFamily="18" charset="0"/>
              </a:rPr>
              <a:t>Solve Linear Equations for each temperature</a:t>
            </a:r>
          </a:p>
          <a:p>
            <a:pPr fontAlgn="base">
              <a:spcBef>
                <a:spcPct val="0"/>
              </a:spcBef>
              <a:spcAft>
                <a:spcPct val="0"/>
              </a:spcAft>
            </a:pPr>
            <a:endParaRPr lang="en-US" sz="2000" b="1" dirty="0">
              <a:solidFill>
                <a:prstClr val="black"/>
              </a:solidFill>
              <a:latin typeface="Times New Roman" pitchFamily="18" charset="0"/>
            </a:endParaRPr>
          </a:p>
          <a:p>
            <a:pPr fontAlgn="base">
              <a:spcBef>
                <a:spcPct val="0"/>
              </a:spcBef>
              <a:spcAft>
                <a:spcPct val="0"/>
              </a:spcAft>
            </a:pPr>
            <a:r>
              <a:rPr lang="en-US" sz="2000" b="1" dirty="0">
                <a:solidFill>
                  <a:prstClr val="black"/>
                </a:solidFill>
                <a:latin typeface="Times New Roman" pitchFamily="18" charset="0"/>
              </a:rPr>
              <a:t>Nonlinearity effects mitigated by </a:t>
            </a:r>
            <a:r>
              <a:rPr lang="en-US" sz="2000" b="1" dirty="0" smtClean="0">
                <a:solidFill>
                  <a:prstClr val="black"/>
                </a:solidFill>
                <a:latin typeface="Times New Roman" pitchFamily="18" charset="0"/>
              </a:rPr>
              <a:t>initializing </a:t>
            </a:r>
            <a:r>
              <a:rPr lang="en-US" sz="2000" b="1" dirty="0">
                <a:solidFill>
                  <a:prstClr val="black"/>
                </a:solidFill>
                <a:latin typeface="Times New Roman" pitchFamily="18" charset="0"/>
              </a:rPr>
              <a:t>with solution at previous higher temperature</a:t>
            </a:r>
          </a:p>
        </p:txBody>
      </p:sp>
      <p:sp>
        <p:nvSpPr>
          <p:cNvPr id="1159170" name="Rectangle 2"/>
          <p:cNvSpPr>
            <a:spLocks noGrp="1" noChangeArrowheads="1"/>
          </p:cNvSpPr>
          <p:nvPr>
            <p:ph type="title"/>
          </p:nvPr>
        </p:nvSpPr>
        <p:spPr>
          <a:xfrm>
            <a:off x="0" y="0"/>
            <a:ext cx="2362200" cy="954107"/>
          </a:xfrm>
          <a:solidFill>
            <a:srgbClr val="000000"/>
          </a:solidFill>
        </p:spPr>
        <p:txBody>
          <a:bodyPr wrap="square">
            <a:spAutoFit/>
          </a:bodyPr>
          <a:lstStyle/>
          <a:p>
            <a:r>
              <a:rPr lang="en-US" sz="2800" dirty="0">
                <a:solidFill>
                  <a:srgbClr val="DEE7F8"/>
                </a:solidFill>
              </a:rPr>
              <a:t>Deterministic</a:t>
            </a:r>
            <a:br>
              <a:rPr lang="en-US" sz="2800" dirty="0">
                <a:solidFill>
                  <a:srgbClr val="DEE7F8"/>
                </a:solidFill>
              </a:rPr>
            </a:br>
            <a:r>
              <a:rPr lang="en-US" sz="2800" dirty="0">
                <a:solidFill>
                  <a:srgbClr val="DEE7F8"/>
                </a:solidFill>
              </a:rPr>
              <a:t>Annealing</a:t>
            </a:r>
          </a:p>
        </p:txBody>
      </p:sp>
      <p:sp>
        <p:nvSpPr>
          <p:cNvPr id="1159177" name="Text Box 9"/>
          <p:cNvSpPr txBox="1">
            <a:spLocks noChangeArrowheads="1"/>
          </p:cNvSpPr>
          <p:nvPr/>
        </p:nvSpPr>
        <p:spPr bwMode="auto">
          <a:xfrm>
            <a:off x="990600" y="1600200"/>
            <a:ext cx="1322388" cy="457200"/>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2400" b="1" dirty="0">
                <a:solidFill>
                  <a:prstClr val="black"/>
                </a:solidFill>
                <a:latin typeface="Times New Roman" pitchFamily="18" charset="0"/>
              </a:rPr>
              <a:t>F({y}, T)</a:t>
            </a:r>
          </a:p>
        </p:txBody>
      </p:sp>
      <p:sp>
        <p:nvSpPr>
          <p:cNvPr id="1159178" name="Text Box 10"/>
          <p:cNvSpPr txBox="1">
            <a:spLocks noChangeArrowheads="1"/>
          </p:cNvSpPr>
          <p:nvPr/>
        </p:nvSpPr>
        <p:spPr bwMode="auto">
          <a:xfrm>
            <a:off x="4052888" y="5181600"/>
            <a:ext cx="2500312" cy="457200"/>
          </a:xfrm>
          <a:prstGeom prst="rect">
            <a:avLst/>
          </a:prstGeom>
          <a:solidFill>
            <a:srgbClr val="000000"/>
          </a:solidFill>
          <a:ln w="9525" algn="ctr">
            <a:noFill/>
            <a:miter lim="800000"/>
            <a:headEnd/>
            <a:tailEnd/>
          </a:ln>
          <a:effectLst/>
        </p:spPr>
        <p:txBody>
          <a:bodyPr wrap="none">
            <a:spAutoFit/>
          </a:bodyPr>
          <a:lstStyle/>
          <a:p>
            <a:pPr algn="ctr" fontAlgn="base">
              <a:spcBef>
                <a:spcPct val="0"/>
              </a:spcBef>
              <a:spcAft>
                <a:spcPct val="0"/>
              </a:spcAft>
            </a:pPr>
            <a:r>
              <a:rPr lang="en-US" sz="2400" b="1" dirty="0">
                <a:solidFill>
                  <a:srgbClr val="FFFF00"/>
                </a:solidFill>
                <a:latin typeface="Times New Roman" pitchFamily="18" charset="0"/>
              </a:rPr>
              <a:t>Configuration {y}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flipH="1">
            <a:off x="6553200" y="3886200"/>
            <a:ext cx="152400" cy="1524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7" name="Freeform 3"/>
          <p:cNvSpPr>
            <a:spLocks/>
          </p:cNvSpPr>
          <p:nvPr/>
        </p:nvSpPr>
        <p:spPr bwMode="auto">
          <a:xfrm>
            <a:off x="5181600" y="2743200"/>
            <a:ext cx="457200" cy="2209800"/>
          </a:xfrm>
          <a:custGeom>
            <a:avLst/>
            <a:gdLst>
              <a:gd name="T0" fmla="*/ 457200 w 1104"/>
              <a:gd name="T1" fmla="*/ 0 h 1584"/>
              <a:gd name="T2" fmla="*/ 198783 w 1104"/>
              <a:gd name="T3" fmla="*/ 468745 h 1584"/>
              <a:gd name="T4" fmla="*/ 0 w 1104"/>
              <a:gd name="T5" fmla="*/ 2209800 h 1584"/>
              <a:gd name="T6" fmla="*/ 0 60000 65536"/>
              <a:gd name="T7" fmla="*/ 0 60000 65536"/>
              <a:gd name="T8" fmla="*/ 0 60000 65536"/>
              <a:gd name="T9" fmla="*/ 0 w 1104"/>
              <a:gd name="T10" fmla="*/ 0 h 1584"/>
              <a:gd name="T11" fmla="*/ 1104 w 1104"/>
              <a:gd name="T12" fmla="*/ 1584 h 1584"/>
            </a:gdLst>
            <a:ahLst/>
            <a:cxnLst>
              <a:cxn ang="T6">
                <a:pos x="T0" y="T1"/>
              </a:cxn>
              <a:cxn ang="T7">
                <a:pos x="T2" y="T3"/>
              </a:cxn>
              <a:cxn ang="T8">
                <a:pos x="T4" y="T5"/>
              </a:cxn>
            </a:cxnLst>
            <a:rect l="T9" t="T10" r="T11" b="T12"/>
            <a:pathLst>
              <a:path w="1104" h="1584">
                <a:moveTo>
                  <a:pt x="1104" y="0"/>
                </a:moveTo>
                <a:cubicBezTo>
                  <a:pt x="884" y="36"/>
                  <a:pt x="664" y="72"/>
                  <a:pt x="480" y="336"/>
                </a:cubicBezTo>
                <a:cubicBezTo>
                  <a:pt x="296" y="600"/>
                  <a:pt x="148" y="1092"/>
                  <a:pt x="0" y="1584"/>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8" name="Freeform 4"/>
          <p:cNvSpPr>
            <a:spLocks/>
          </p:cNvSpPr>
          <p:nvPr/>
        </p:nvSpPr>
        <p:spPr bwMode="auto">
          <a:xfrm>
            <a:off x="4267200" y="2667000"/>
            <a:ext cx="1752600" cy="2514600"/>
          </a:xfrm>
          <a:custGeom>
            <a:avLst/>
            <a:gdLst>
              <a:gd name="T0" fmla="*/ 1752600 w 1104"/>
              <a:gd name="T1" fmla="*/ 0 h 1584"/>
              <a:gd name="T2" fmla="*/ 762000 w 1104"/>
              <a:gd name="T3" fmla="*/ 533400 h 1584"/>
              <a:gd name="T4" fmla="*/ 0 w 1104"/>
              <a:gd name="T5" fmla="*/ 2514600 h 1584"/>
              <a:gd name="T6" fmla="*/ 0 60000 65536"/>
              <a:gd name="T7" fmla="*/ 0 60000 65536"/>
              <a:gd name="T8" fmla="*/ 0 60000 65536"/>
              <a:gd name="T9" fmla="*/ 0 w 1104"/>
              <a:gd name="T10" fmla="*/ 0 h 1584"/>
              <a:gd name="T11" fmla="*/ 1104 w 1104"/>
              <a:gd name="T12" fmla="*/ 1584 h 1584"/>
            </a:gdLst>
            <a:ahLst/>
            <a:cxnLst>
              <a:cxn ang="T6">
                <a:pos x="T0" y="T1"/>
              </a:cxn>
              <a:cxn ang="T7">
                <a:pos x="T2" y="T3"/>
              </a:cxn>
              <a:cxn ang="T8">
                <a:pos x="T4" y="T5"/>
              </a:cxn>
            </a:cxnLst>
            <a:rect l="T9" t="T10" r="T11" b="T12"/>
            <a:pathLst>
              <a:path w="1104" h="1584">
                <a:moveTo>
                  <a:pt x="1104" y="0"/>
                </a:moveTo>
                <a:cubicBezTo>
                  <a:pt x="884" y="36"/>
                  <a:pt x="664" y="72"/>
                  <a:pt x="480" y="336"/>
                </a:cubicBezTo>
                <a:cubicBezTo>
                  <a:pt x="296" y="600"/>
                  <a:pt x="148" y="1092"/>
                  <a:pt x="0" y="1584"/>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9" name="Freeform 5"/>
          <p:cNvSpPr>
            <a:spLocks/>
          </p:cNvSpPr>
          <p:nvPr/>
        </p:nvSpPr>
        <p:spPr bwMode="auto">
          <a:xfrm>
            <a:off x="6019800" y="2667000"/>
            <a:ext cx="355600" cy="685800"/>
          </a:xfrm>
          <a:custGeom>
            <a:avLst/>
            <a:gdLst>
              <a:gd name="T0" fmla="*/ 0 w 224"/>
              <a:gd name="T1" fmla="*/ 0 h 432"/>
              <a:gd name="T2" fmla="*/ 304800 w 224"/>
              <a:gd name="T3" fmla="*/ 228600 h 432"/>
              <a:gd name="T4" fmla="*/ 304800 w 224"/>
              <a:gd name="T5" fmla="*/ 533400 h 432"/>
              <a:gd name="T6" fmla="*/ 152400 w 224"/>
              <a:gd name="T7" fmla="*/ 685800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0" y="0"/>
                </a:moveTo>
                <a:cubicBezTo>
                  <a:pt x="80" y="44"/>
                  <a:pt x="160" y="88"/>
                  <a:pt x="192" y="144"/>
                </a:cubicBezTo>
                <a:cubicBezTo>
                  <a:pt x="224" y="200"/>
                  <a:pt x="208" y="288"/>
                  <a:pt x="192" y="336"/>
                </a:cubicBezTo>
                <a:cubicBezTo>
                  <a:pt x="176" y="384"/>
                  <a:pt x="136" y="408"/>
                  <a:pt x="96" y="432"/>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0" name="Freeform 6"/>
          <p:cNvSpPr>
            <a:spLocks/>
          </p:cNvSpPr>
          <p:nvPr/>
        </p:nvSpPr>
        <p:spPr bwMode="auto">
          <a:xfrm>
            <a:off x="6019800" y="2667000"/>
            <a:ext cx="838200" cy="1295400"/>
          </a:xfrm>
          <a:custGeom>
            <a:avLst/>
            <a:gdLst>
              <a:gd name="T0" fmla="*/ 0 w 576"/>
              <a:gd name="T1" fmla="*/ 0 h 768"/>
              <a:gd name="T2" fmla="*/ 628650 w 576"/>
              <a:gd name="T3" fmla="*/ 242888 h 768"/>
              <a:gd name="T4" fmla="*/ 838200 w 576"/>
              <a:gd name="T5" fmla="*/ 647700 h 768"/>
              <a:gd name="T6" fmla="*/ 628650 w 576"/>
              <a:gd name="T7" fmla="*/ 1295400 h 768"/>
              <a:gd name="T8" fmla="*/ 0 60000 65536"/>
              <a:gd name="T9" fmla="*/ 0 60000 65536"/>
              <a:gd name="T10" fmla="*/ 0 60000 65536"/>
              <a:gd name="T11" fmla="*/ 0 60000 65536"/>
              <a:gd name="T12" fmla="*/ 0 w 576"/>
              <a:gd name="T13" fmla="*/ 0 h 768"/>
              <a:gd name="T14" fmla="*/ 576 w 576"/>
              <a:gd name="T15" fmla="*/ 768 h 768"/>
            </a:gdLst>
            <a:ahLst/>
            <a:cxnLst>
              <a:cxn ang="T8">
                <a:pos x="T0" y="T1"/>
              </a:cxn>
              <a:cxn ang="T9">
                <a:pos x="T2" y="T3"/>
              </a:cxn>
              <a:cxn ang="T10">
                <a:pos x="T4" y="T5"/>
              </a:cxn>
              <a:cxn ang="T11">
                <a:pos x="T6" y="T7"/>
              </a:cxn>
            </a:cxnLst>
            <a:rect l="T12" t="T13" r="T14" b="T15"/>
            <a:pathLst>
              <a:path w="576" h="768">
                <a:moveTo>
                  <a:pt x="0" y="0"/>
                </a:moveTo>
                <a:cubicBezTo>
                  <a:pt x="168" y="40"/>
                  <a:pt x="336" y="80"/>
                  <a:pt x="432" y="144"/>
                </a:cubicBezTo>
                <a:cubicBezTo>
                  <a:pt x="528" y="208"/>
                  <a:pt x="576" y="280"/>
                  <a:pt x="576" y="384"/>
                </a:cubicBezTo>
                <a:cubicBezTo>
                  <a:pt x="576" y="488"/>
                  <a:pt x="504" y="628"/>
                  <a:pt x="432" y="768"/>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1" name="AutoShape 7"/>
          <p:cNvSpPr>
            <a:spLocks/>
          </p:cNvSpPr>
          <p:nvPr/>
        </p:nvSpPr>
        <p:spPr bwMode="auto">
          <a:xfrm>
            <a:off x="476250" y="869950"/>
            <a:ext cx="7956550" cy="5238750"/>
          </a:xfrm>
          <a:custGeom>
            <a:avLst/>
            <a:gdLst>
              <a:gd name="T0" fmla="*/ 0 w 21600"/>
              <a:gd name="T1" fmla="*/ 0 h 21600"/>
              <a:gd name="T2" fmla="*/ 21600 w 21600"/>
              <a:gd name="T3" fmla="*/ 21600 h 21600"/>
            </a:gdLst>
            <a:ahLst/>
            <a:cxnLst/>
            <a:rect l="T0" t="T1" r="T2" b="T3"/>
            <a:pathLst>
              <a:path w="21600" h="21600">
                <a:moveTo>
                  <a:pt x="2069" y="157"/>
                </a:moveTo>
                <a:lnTo>
                  <a:pt x="2000" y="890"/>
                </a:lnTo>
                <a:lnTo>
                  <a:pt x="1483" y="419"/>
                </a:lnTo>
                <a:lnTo>
                  <a:pt x="483" y="4425"/>
                </a:lnTo>
                <a:lnTo>
                  <a:pt x="0" y="6598"/>
                </a:lnTo>
                <a:lnTo>
                  <a:pt x="293" y="9399"/>
                </a:lnTo>
                <a:lnTo>
                  <a:pt x="379" y="11991"/>
                </a:lnTo>
                <a:lnTo>
                  <a:pt x="1017" y="13405"/>
                </a:lnTo>
                <a:lnTo>
                  <a:pt x="2207" y="14138"/>
                </a:lnTo>
                <a:cubicBezTo>
                  <a:pt x="2207" y="14138"/>
                  <a:pt x="3586" y="15892"/>
                  <a:pt x="3655" y="15866"/>
                </a:cubicBezTo>
                <a:cubicBezTo>
                  <a:pt x="3724" y="15840"/>
                  <a:pt x="5913" y="16311"/>
                  <a:pt x="5913" y="16311"/>
                </a:cubicBezTo>
                <a:lnTo>
                  <a:pt x="7361" y="18720"/>
                </a:lnTo>
                <a:lnTo>
                  <a:pt x="7775" y="18065"/>
                </a:lnTo>
                <a:lnTo>
                  <a:pt x="8343" y="18275"/>
                </a:lnTo>
                <a:lnTo>
                  <a:pt x="9464" y="21207"/>
                </a:lnTo>
                <a:lnTo>
                  <a:pt x="10395" y="21600"/>
                </a:lnTo>
                <a:lnTo>
                  <a:pt x="10395" y="20029"/>
                </a:lnTo>
                <a:lnTo>
                  <a:pt x="12188" y="18327"/>
                </a:lnTo>
                <a:lnTo>
                  <a:pt x="14549" y="18615"/>
                </a:lnTo>
                <a:lnTo>
                  <a:pt x="14377" y="18013"/>
                </a:lnTo>
                <a:lnTo>
                  <a:pt x="15911" y="17437"/>
                </a:lnTo>
                <a:lnTo>
                  <a:pt x="16359" y="17856"/>
                </a:lnTo>
                <a:lnTo>
                  <a:pt x="16911" y="17516"/>
                </a:lnTo>
                <a:lnTo>
                  <a:pt x="17566" y="18615"/>
                </a:lnTo>
                <a:lnTo>
                  <a:pt x="18118" y="20631"/>
                </a:lnTo>
                <a:lnTo>
                  <a:pt x="18600" y="21103"/>
                </a:lnTo>
                <a:lnTo>
                  <a:pt x="18928" y="19663"/>
                </a:lnTo>
                <a:lnTo>
                  <a:pt x="18135" y="16730"/>
                </a:lnTo>
                <a:lnTo>
                  <a:pt x="18428" y="14976"/>
                </a:lnTo>
                <a:lnTo>
                  <a:pt x="20324" y="11834"/>
                </a:lnTo>
                <a:lnTo>
                  <a:pt x="19807" y="10551"/>
                </a:lnTo>
                <a:lnTo>
                  <a:pt x="20186" y="7305"/>
                </a:lnTo>
                <a:lnTo>
                  <a:pt x="21307" y="6205"/>
                </a:lnTo>
                <a:lnTo>
                  <a:pt x="20859" y="4791"/>
                </a:lnTo>
                <a:lnTo>
                  <a:pt x="21600" y="3116"/>
                </a:lnTo>
                <a:lnTo>
                  <a:pt x="20910" y="1309"/>
                </a:lnTo>
                <a:lnTo>
                  <a:pt x="20393" y="1440"/>
                </a:lnTo>
                <a:lnTo>
                  <a:pt x="20204" y="3220"/>
                </a:lnTo>
                <a:cubicBezTo>
                  <a:pt x="20204" y="3220"/>
                  <a:pt x="17686" y="7191"/>
                  <a:pt x="16911" y="7252"/>
                </a:cubicBezTo>
                <a:cubicBezTo>
                  <a:pt x="16136" y="7314"/>
                  <a:pt x="15911" y="3561"/>
                  <a:pt x="15911" y="3561"/>
                </a:cubicBezTo>
                <a:lnTo>
                  <a:pt x="14015" y="1964"/>
                </a:lnTo>
                <a:lnTo>
                  <a:pt x="11377" y="1309"/>
                </a:lnTo>
                <a:lnTo>
                  <a:pt x="7981" y="1309"/>
                </a:lnTo>
                <a:lnTo>
                  <a:pt x="2120" y="0"/>
                </a:lnTo>
                <a:lnTo>
                  <a:pt x="2069" y="157"/>
                </a:lnTo>
                <a:close/>
                <a:moveTo>
                  <a:pt x="2069" y="157"/>
                </a:moveTo>
              </a:path>
            </a:pathLst>
          </a:custGeom>
          <a:noFill/>
          <a:ln w="25400">
            <a:solidFill>
              <a:schemeClr val="tx1"/>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2" name="AutoShape 8"/>
          <p:cNvSpPr>
            <a:spLocks/>
          </p:cNvSpPr>
          <p:nvPr/>
        </p:nvSpPr>
        <p:spPr bwMode="auto">
          <a:xfrm>
            <a:off x="1155700" y="2667000"/>
            <a:ext cx="4787900" cy="1244600"/>
          </a:xfrm>
          <a:custGeom>
            <a:avLst/>
            <a:gdLst>
              <a:gd name="T0" fmla="*/ 0 w 21600"/>
              <a:gd name="T1" fmla="*/ 0 h 21600"/>
              <a:gd name="T2" fmla="*/ 21600 w 21600"/>
              <a:gd name="T3" fmla="*/ 21600 h 21600"/>
            </a:gdLst>
            <a:ahLst/>
            <a:cxnLst/>
            <a:rect l="T0" t="T1" r="T2" b="T3"/>
            <a:pathLst>
              <a:path w="21600" h="21600">
                <a:moveTo>
                  <a:pt x="0" y="21600"/>
                </a:moveTo>
                <a:lnTo>
                  <a:pt x="9606" y="11141"/>
                </a:lnTo>
                <a:lnTo>
                  <a:pt x="21600" y="0"/>
                </a:lnTo>
              </a:path>
            </a:pathLst>
          </a:custGeom>
          <a:noFill/>
          <a:ln w="38100">
            <a:solidFill>
              <a:srgbClr val="067E12"/>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3" name="Line 9"/>
          <p:cNvSpPr>
            <a:spLocks noChangeShapeType="1"/>
          </p:cNvSpPr>
          <p:nvPr/>
        </p:nvSpPr>
        <p:spPr bwMode="auto">
          <a:xfrm flipV="1">
            <a:off x="5638800" y="2590800"/>
            <a:ext cx="381000" cy="3302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4" name="Line 10"/>
          <p:cNvSpPr>
            <a:spLocks noChangeShapeType="1"/>
          </p:cNvSpPr>
          <p:nvPr/>
        </p:nvSpPr>
        <p:spPr bwMode="auto">
          <a:xfrm>
            <a:off x="6019800" y="2667000"/>
            <a:ext cx="1165225" cy="223838"/>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5" name="Line 11"/>
          <p:cNvSpPr>
            <a:spLocks noChangeShapeType="1"/>
          </p:cNvSpPr>
          <p:nvPr/>
        </p:nvSpPr>
        <p:spPr bwMode="auto">
          <a:xfrm>
            <a:off x="6019800" y="2590800"/>
            <a:ext cx="127000" cy="447675"/>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6" name="Line 12"/>
          <p:cNvSpPr>
            <a:spLocks noChangeShapeType="1"/>
          </p:cNvSpPr>
          <p:nvPr/>
        </p:nvSpPr>
        <p:spPr bwMode="auto">
          <a:xfrm flipH="1">
            <a:off x="5867400" y="2667000"/>
            <a:ext cx="119063" cy="4572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7" name="Line 13"/>
          <p:cNvSpPr>
            <a:spLocks noChangeShapeType="1"/>
          </p:cNvSpPr>
          <p:nvPr/>
        </p:nvSpPr>
        <p:spPr bwMode="auto">
          <a:xfrm flipH="1">
            <a:off x="1066800" y="3919538"/>
            <a:ext cx="84138" cy="347662"/>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8" name="AutoShape 14"/>
          <p:cNvSpPr>
            <a:spLocks/>
          </p:cNvSpPr>
          <p:nvPr/>
        </p:nvSpPr>
        <p:spPr bwMode="auto">
          <a:xfrm>
            <a:off x="1041400" y="38100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9" name="AutoShape 15"/>
          <p:cNvSpPr>
            <a:spLocks/>
          </p:cNvSpPr>
          <p:nvPr/>
        </p:nvSpPr>
        <p:spPr bwMode="auto">
          <a:xfrm>
            <a:off x="5880100" y="25273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40" name="Line 16"/>
          <p:cNvSpPr>
            <a:spLocks noChangeShapeType="1"/>
          </p:cNvSpPr>
          <p:nvPr/>
        </p:nvSpPr>
        <p:spPr bwMode="auto">
          <a:xfrm>
            <a:off x="3124200" y="3048000"/>
            <a:ext cx="117475" cy="287338"/>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42" name="Rectangle 18"/>
          <p:cNvSpPr>
            <a:spLocks/>
          </p:cNvSpPr>
          <p:nvPr/>
        </p:nvSpPr>
        <p:spPr bwMode="auto">
          <a:xfrm>
            <a:off x="508000" y="4432300"/>
            <a:ext cx="10033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SDSC</a:t>
            </a:r>
          </a:p>
        </p:txBody>
      </p:sp>
      <p:sp>
        <p:nvSpPr>
          <p:cNvPr id="26643" name="Rectangle 19"/>
          <p:cNvSpPr>
            <a:spLocks/>
          </p:cNvSpPr>
          <p:nvPr/>
        </p:nvSpPr>
        <p:spPr bwMode="auto">
          <a:xfrm>
            <a:off x="4114800" y="49530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TACC</a:t>
            </a:r>
          </a:p>
        </p:txBody>
      </p:sp>
      <p:sp>
        <p:nvSpPr>
          <p:cNvPr id="26644" name="Rectangle 20"/>
          <p:cNvSpPr>
            <a:spLocks/>
          </p:cNvSpPr>
          <p:nvPr/>
        </p:nvSpPr>
        <p:spPr bwMode="auto">
          <a:xfrm>
            <a:off x="4775200" y="2514600"/>
            <a:ext cx="752475"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UC/ANL</a:t>
            </a:r>
          </a:p>
        </p:txBody>
      </p:sp>
      <p:sp>
        <p:nvSpPr>
          <p:cNvPr id="26645" name="Rectangle 21"/>
          <p:cNvSpPr>
            <a:spLocks/>
          </p:cNvSpPr>
          <p:nvPr/>
        </p:nvSpPr>
        <p:spPr bwMode="auto">
          <a:xfrm>
            <a:off x="5181600" y="32766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NCSA</a:t>
            </a:r>
          </a:p>
        </p:txBody>
      </p:sp>
      <p:sp>
        <p:nvSpPr>
          <p:cNvPr id="26646" name="Rectangle 22"/>
          <p:cNvSpPr>
            <a:spLocks/>
          </p:cNvSpPr>
          <p:nvPr/>
        </p:nvSpPr>
        <p:spPr bwMode="auto">
          <a:xfrm>
            <a:off x="5867400" y="3657600"/>
            <a:ext cx="10414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ORNL</a:t>
            </a:r>
          </a:p>
        </p:txBody>
      </p:sp>
      <p:sp>
        <p:nvSpPr>
          <p:cNvPr id="26647" name="Rectangle 23"/>
          <p:cNvSpPr>
            <a:spLocks/>
          </p:cNvSpPr>
          <p:nvPr/>
        </p:nvSpPr>
        <p:spPr bwMode="auto">
          <a:xfrm>
            <a:off x="6342063" y="2895600"/>
            <a:ext cx="328612"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PU</a:t>
            </a:r>
          </a:p>
        </p:txBody>
      </p:sp>
      <p:sp>
        <p:nvSpPr>
          <p:cNvPr id="26648" name="Rectangle 24"/>
          <p:cNvSpPr>
            <a:spLocks/>
          </p:cNvSpPr>
          <p:nvPr/>
        </p:nvSpPr>
        <p:spPr bwMode="auto">
          <a:xfrm>
            <a:off x="5943600" y="3444875"/>
            <a:ext cx="258763"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IU</a:t>
            </a:r>
          </a:p>
        </p:txBody>
      </p:sp>
      <p:sp>
        <p:nvSpPr>
          <p:cNvPr id="26649" name="Rectangle 25"/>
          <p:cNvSpPr>
            <a:spLocks/>
          </p:cNvSpPr>
          <p:nvPr/>
        </p:nvSpPr>
        <p:spPr bwMode="auto">
          <a:xfrm>
            <a:off x="7086600" y="2590800"/>
            <a:ext cx="446087"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PSC</a:t>
            </a:r>
          </a:p>
        </p:txBody>
      </p:sp>
      <p:sp>
        <p:nvSpPr>
          <p:cNvPr id="26650" name="Rectangle 26"/>
          <p:cNvSpPr>
            <a:spLocks/>
          </p:cNvSpPr>
          <p:nvPr/>
        </p:nvSpPr>
        <p:spPr bwMode="auto">
          <a:xfrm>
            <a:off x="3236913" y="2819400"/>
            <a:ext cx="595312"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NCAR</a:t>
            </a:r>
          </a:p>
        </p:txBody>
      </p:sp>
      <p:sp>
        <p:nvSpPr>
          <p:cNvPr id="7195" name="Oval 27"/>
          <p:cNvSpPr>
            <a:spLocks/>
          </p:cNvSpPr>
          <p:nvPr/>
        </p:nvSpPr>
        <p:spPr bwMode="auto">
          <a:xfrm>
            <a:off x="6032500" y="29083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6" name="Oval 28"/>
          <p:cNvSpPr>
            <a:spLocks/>
          </p:cNvSpPr>
          <p:nvPr/>
        </p:nvSpPr>
        <p:spPr bwMode="auto">
          <a:xfrm>
            <a:off x="5580063" y="2832100"/>
            <a:ext cx="211137"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7" name="Oval 29"/>
          <p:cNvSpPr>
            <a:spLocks/>
          </p:cNvSpPr>
          <p:nvPr/>
        </p:nvSpPr>
        <p:spPr bwMode="auto">
          <a:xfrm>
            <a:off x="965200" y="4165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8" name="Oval 30"/>
          <p:cNvSpPr>
            <a:spLocks/>
          </p:cNvSpPr>
          <p:nvPr/>
        </p:nvSpPr>
        <p:spPr bwMode="auto">
          <a:xfrm>
            <a:off x="5715000" y="30480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9" name="Oval 31"/>
          <p:cNvSpPr>
            <a:spLocks/>
          </p:cNvSpPr>
          <p:nvPr/>
        </p:nvSpPr>
        <p:spPr bwMode="auto">
          <a:xfrm>
            <a:off x="6083300" y="3276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0" name="Oval 32"/>
          <p:cNvSpPr>
            <a:spLocks/>
          </p:cNvSpPr>
          <p:nvPr/>
        </p:nvSpPr>
        <p:spPr bwMode="auto">
          <a:xfrm>
            <a:off x="4114800" y="5181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1" name="Oval 33"/>
          <p:cNvSpPr>
            <a:spLocks/>
          </p:cNvSpPr>
          <p:nvPr/>
        </p:nvSpPr>
        <p:spPr bwMode="auto">
          <a:xfrm>
            <a:off x="7086600" y="28194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2" name="Oval 34"/>
          <p:cNvSpPr>
            <a:spLocks/>
          </p:cNvSpPr>
          <p:nvPr/>
        </p:nvSpPr>
        <p:spPr bwMode="auto">
          <a:xfrm>
            <a:off x="3048000" y="29845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3" name="Oval 35"/>
          <p:cNvSpPr>
            <a:spLocks/>
          </p:cNvSpPr>
          <p:nvPr/>
        </p:nvSpPr>
        <p:spPr bwMode="auto">
          <a:xfrm>
            <a:off x="6578600" y="38100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4" name="AutoShape 36"/>
          <p:cNvSpPr>
            <a:spLocks/>
          </p:cNvSpPr>
          <p:nvPr/>
        </p:nvSpPr>
        <p:spPr bwMode="auto">
          <a:xfrm>
            <a:off x="660400" y="36830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5" name="AutoShape 37"/>
          <p:cNvSpPr>
            <a:spLocks/>
          </p:cNvSpPr>
          <p:nvPr/>
        </p:nvSpPr>
        <p:spPr bwMode="auto">
          <a:xfrm>
            <a:off x="5473700" y="22479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6" name="AutoShape 38"/>
          <p:cNvSpPr>
            <a:spLocks/>
          </p:cNvSpPr>
          <p:nvPr/>
        </p:nvSpPr>
        <p:spPr bwMode="auto">
          <a:xfrm>
            <a:off x="812800" y="38481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7" name="AutoShape 39"/>
          <p:cNvSpPr>
            <a:spLocks/>
          </p:cNvSpPr>
          <p:nvPr/>
        </p:nvSpPr>
        <p:spPr bwMode="auto">
          <a:xfrm>
            <a:off x="7315200" y="36830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64" name="Rectangle 40"/>
          <p:cNvSpPr>
            <a:spLocks/>
          </p:cNvSpPr>
          <p:nvPr/>
        </p:nvSpPr>
        <p:spPr bwMode="auto">
          <a:xfrm>
            <a:off x="609600" y="3429000"/>
            <a:ext cx="1003300" cy="2032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Caltech</a:t>
            </a:r>
          </a:p>
        </p:txBody>
      </p:sp>
      <p:sp>
        <p:nvSpPr>
          <p:cNvPr id="26665" name="Rectangle 41"/>
          <p:cNvSpPr>
            <a:spLocks/>
          </p:cNvSpPr>
          <p:nvPr/>
        </p:nvSpPr>
        <p:spPr bwMode="auto">
          <a:xfrm>
            <a:off x="0" y="4038600"/>
            <a:ext cx="1003300" cy="2032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USC/ISI</a:t>
            </a:r>
          </a:p>
        </p:txBody>
      </p:sp>
      <p:sp>
        <p:nvSpPr>
          <p:cNvPr id="26666" name="Rectangle 42"/>
          <p:cNvSpPr>
            <a:spLocks/>
          </p:cNvSpPr>
          <p:nvPr/>
        </p:nvSpPr>
        <p:spPr bwMode="auto">
          <a:xfrm>
            <a:off x="7010400" y="3429000"/>
            <a:ext cx="1270000" cy="203200"/>
          </a:xfrm>
          <a:prstGeom prst="rect">
            <a:avLst/>
          </a:prstGeom>
          <a:solidFill>
            <a:schemeClr val="bg1"/>
          </a:solid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UNC/RENCI</a:t>
            </a:r>
          </a:p>
        </p:txBody>
      </p:sp>
      <p:sp>
        <p:nvSpPr>
          <p:cNvPr id="26667" name="Rectangle 43"/>
          <p:cNvSpPr>
            <a:spLocks/>
          </p:cNvSpPr>
          <p:nvPr/>
        </p:nvSpPr>
        <p:spPr bwMode="auto">
          <a:xfrm>
            <a:off x="5181600" y="2057400"/>
            <a:ext cx="377825"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UW</a:t>
            </a:r>
          </a:p>
        </p:txBody>
      </p:sp>
      <p:sp>
        <p:nvSpPr>
          <p:cNvPr id="7212" name="Oval 44"/>
          <p:cNvSpPr>
            <a:spLocks/>
          </p:cNvSpPr>
          <p:nvPr/>
        </p:nvSpPr>
        <p:spPr bwMode="auto">
          <a:xfrm>
            <a:off x="1363662" y="54991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13" name="AutoShape 45"/>
          <p:cNvSpPr>
            <a:spLocks/>
          </p:cNvSpPr>
          <p:nvPr/>
        </p:nvSpPr>
        <p:spPr bwMode="auto">
          <a:xfrm>
            <a:off x="1371600" y="57912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0" name="Rectangle 46"/>
          <p:cNvSpPr>
            <a:spLocks/>
          </p:cNvSpPr>
          <p:nvPr/>
        </p:nvSpPr>
        <p:spPr bwMode="auto">
          <a:xfrm>
            <a:off x="1638300" y="5486400"/>
            <a:ext cx="2019300" cy="1905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dirty="0">
                <a:solidFill>
                  <a:srgbClr val="140083"/>
                </a:solidFill>
                <a:latin typeface="Times" pitchFamily="80" charset="0"/>
                <a:ea typeface="ＭＳ Ｐゴシック" pitchFamily="34" charset="-128"/>
                <a:cs typeface="Arial" pitchFamily="34" charset="0"/>
                <a:sym typeface="Arial" pitchFamily="34" charset="0"/>
              </a:rPr>
              <a:t>Resource Provider (RP)</a:t>
            </a:r>
          </a:p>
        </p:txBody>
      </p:sp>
      <p:sp>
        <p:nvSpPr>
          <p:cNvPr id="26671" name="Rectangle 47"/>
          <p:cNvSpPr>
            <a:spLocks/>
          </p:cNvSpPr>
          <p:nvPr/>
        </p:nvSpPr>
        <p:spPr bwMode="auto">
          <a:xfrm>
            <a:off x="1435100" y="5816600"/>
            <a:ext cx="2679700" cy="1905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i="1" dirty="0">
                <a:solidFill>
                  <a:srgbClr val="140083"/>
                </a:solidFill>
                <a:latin typeface="Times" pitchFamily="80" charset="0"/>
                <a:ea typeface="ＭＳ Ｐゴシック" pitchFamily="34" charset="-128"/>
                <a:cs typeface="Arial" pitchFamily="34" charset="0"/>
                <a:sym typeface="Arial" pitchFamily="34" charset="0"/>
              </a:rPr>
              <a:t>Software Integration Partner</a:t>
            </a:r>
          </a:p>
        </p:txBody>
      </p:sp>
      <p:sp>
        <p:nvSpPr>
          <p:cNvPr id="7216" name="Rectangle 48"/>
          <p:cNvSpPr>
            <a:spLocks/>
          </p:cNvSpPr>
          <p:nvPr/>
        </p:nvSpPr>
        <p:spPr bwMode="auto">
          <a:xfrm>
            <a:off x="5994400" y="2362200"/>
            <a:ext cx="177800" cy="152400"/>
          </a:xfrm>
          <a:prstGeom prst="rect">
            <a:avLst/>
          </a:prstGeom>
          <a:solidFill>
            <a:srgbClr val="005015"/>
          </a:solidFill>
          <a:ln w="9525">
            <a:no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3" name="Rectangle 49"/>
          <p:cNvSpPr>
            <a:spLocks/>
          </p:cNvSpPr>
          <p:nvPr/>
        </p:nvSpPr>
        <p:spPr bwMode="auto">
          <a:xfrm>
            <a:off x="5851525" y="2133600"/>
            <a:ext cx="1768475" cy="3810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i="1" dirty="0">
                <a:solidFill>
                  <a:srgbClr val="005015"/>
                </a:solidFill>
                <a:latin typeface="Times" pitchFamily="80" charset="0"/>
                <a:ea typeface="ＭＳ Ｐゴシック" pitchFamily="34" charset="-128"/>
                <a:cs typeface="Arial" pitchFamily="34" charset="0"/>
                <a:sym typeface="Arial" pitchFamily="34" charset="0"/>
              </a:rPr>
              <a:t>Grid Infrastructure Group (</a:t>
            </a:r>
            <a:r>
              <a:rPr lang="en-US" sz="1200" i="1" dirty="0" err="1">
                <a:solidFill>
                  <a:srgbClr val="005015"/>
                </a:solidFill>
                <a:latin typeface="Times" pitchFamily="80" charset="0"/>
                <a:ea typeface="ＭＳ Ｐゴシック" pitchFamily="34" charset="-128"/>
                <a:cs typeface="Arial" pitchFamily="34" charset="0"/>
                <a:sym typeface="Arial" pitchFamily="34" charset="0"/>
              </a:rPr>
              <a:t>UChicago</a:t>
            </a:r>
            <a:r>
              <a:rPr lang="en-US" sz="1200" i="1" dirty="0">
                <a:solidFill>
                  <a:srgbClr val="005015"/>
                </a:solidFill>
                <a:latin typeface="Times" pitchFamily="80" charset="0"/>
                <a:ea typeface="ＭＳ Ｐゴシック" pitchFamily="34" charset="-128"/>
                <a:cs typeface="Arial" pitchFamily="34" charset="0"/>
                <a:sym typeface="Arial" pitchFamily="34" charset="0"/>
              </a:rPr>
              <a:t>)</a:t>
            </a:r>
          </a:p>
        </p:txBody>
      </p:sp>
      <p:sp>
        <p:nvSpPr>
          <p:cNvPr id="26674" name="Rectangle 50"/>
          <p:cNvSpPr>
            <a:spLocks noGrp="1" noChangeArrowheads="1"/>
          </p:cNvSpPr>
          <p:nvPr>
            <p:ph type="title"/>
          </p:nvPr>
        </p:nvSpPr>
        <p:spPr>
          <a:xfrm>
            <a:off x="0" y="76200"/>
            <a:ext cx="2286000" cy="762000"/>
          </a:xfrm>
        </p:spPr>
        <p:txBody>
          <a:bodyPr rIns="81279"/>
          <a:lstStyle/>
          <a:p>
            <a:pPr eaLnBrk="1" hangingPunct="1">
              <a:tabLst>
                <a:tab pos="0" algn="l"/>
                <a:tab pos="914400" algn="l"/>
                <a:tab pos="1828800" algn="l"/>
                <a:tab pos="2743200" algn="l"/>
                <a:tab pos="3657600" algn="l"/>
                <a:tab pos="4572000" algn="l"/>
                <a:tab pos="5486400" algn="l"/>
                <a:tab pos="6400800" algn="l"/>
                <a:tab pos="7315200" algn="l"/>
                <a:tab pos="8229600" algn="l"/>
              </a:tabLst>
            </a:pPr>
            <a:r>
              <a:rPr lang="en-US" b="1" dirty="0" smtClean="0">
                <a:ea typeface="ＭＳ Ｐゴシック" pitchFamily="34" charset="-128"/>
              </a:rPr>
              <a:t>TeraGrid</a:t>
            </a:r>
          </a:p>
        </p:txBody>
      </p:sp>
      <p:sp>
        <p:nvSpPr>
          <p:cNvPr id="58" name="Content Placeholder 57"/>
          <p:cNvSpPr>
            <a:spLocks noGrp="1"/>
          </p:cNvSpPr>
          <p:nvPr>
            <p:ph idx="1"/>
          </p:nvPr>
        </p:nvSpPr>
        <p:spPr>
          <a:xfrm>
            <a:off x="2286000" y="76200"/>
            <a:ext cx="6858000" cy="762000"/>
          </a:xfrm>
        </p:spPr>
        <p:txBody>
          <a:bodyPr>
            <a:normAutofit fontScale="77500" lnSpcReduction="20000"/>
          </a:bodyPr>
          <a:lstStyle/>
          <a:p>
            <a:r>
              <a:rPr lang="en-US" dirty="0" smtClean="0"/>
              <a:t>~2 </a:t>
            </a:r>
            <a:r>
              <a:rPr lang="en-US" dirty="0" err="1" smtClean="0"/>
              <a:t>Petaflops</a:t>
            </a:r>
            <a:r>
              <a:rPr lang="en-US" dirty="0" smtClean="0"/>
              <a:t>; over 20 </a:t>
            </a:r>
            <a:r>
              <a:rPr lang="en-US" dirty="0" err="1" smtClean="0"/>
              <a:t>PetaBytes</a:t>
            </a:r>
            <a:r>
              <a:rPr lang="en-US" dirty="0" smtClean="0"/>
              <a:t> of storage (disk and tape), over 100 scientific data collections</a:t>
            </a:r>
            <a:endParaRPr lang="en-US" dirty="0"/>
          </a:p>
        </p:txBody>
      </p:sp>
      <p:pic>
        <p:nvPicPr>
          <p:cNvPr id="26675" name="Picture 51"/>
          <p:cNvPicPr>
            <a:picLocks noChangeAspect="1" noChangeArrowheads="1"/>
          </p:cNvPicPr>
          <p:nvPr/>
        </p:nvPicPr>
        <p:blipFill>
          <a:blip r:embed="rId3" cstate="print"/>
          <a:srcRect/>
          <a:stretch>
            <a:fillRect/>
          </a:stretch>
        </p:blipFill>
        <p:spPr bwMode="auto">
          <a:xfrm>
            <a:off x="979488" y="1257300"/>
            <a:ext cx="893762" cy="876300"/>
          </a:xfrm>
          <a:prstGeom prst="rect">
            <a:avLst/>
          </a:prstGeom>
          <a:noFill/>
          <a:ln w="9525">
            <a:noFill/>
            <a:miter lim="800000"/>
            <a:headEnd/>
            <a:tailEnd/>
          </a:ln>
        </p:spPr>
      </p:pic>
      <p:sp>
        <p:nvSpPr>
          <p:cNvPr id="7220" name="Oval 52"/>
          <p:cNvSpPr>
            <a:spLocks/>
          </p:cNvSpPr>
          <p:nvPr/>
        </p:nvSpPr>
        <p:spPr bwMode="auto">
          <a:xfrm>
            <a:off x="6400800" y="39624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7" name="Rectangle 53"/>
          <p:cNvSpPr>
            <a:spLocks/>
          </p:cNvSpPr>
          <p:nvPr/>
        </p:nvSpPr>
        <p:spPr bwMode="auto">
          <a:xfrm>
            <a:off x="5638800" y="4114800"/>
            <a:ext cx="10414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NICS</a:t>
            </a:r>
          </a:p>
        </p:txBody>
      </p:sp>
      <p:sp>
        <p:nvSpPr>
          <p:cNvPr id="7222" name="Oval 54"/>
          <p:cNvSpPr>
            <a:spLocks/>
          </p:cNvSpPr>
          <p:nvPr/>
        </p:nvSpPr>
        <p:spPr bwMode="auto">
          <a:xfrm>
            <a:off x="5105400" y="48768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9" name="Rectangle 55"/>
          <p:cNvSpPr>
            <a:spLocks/>
          </p:cNvSpPr>
          <p:nvPr/>
        </p:nvSpPr>
        <p:spPr bwMode="auto">
          <a:xfrm>
            <a:off x="5105400" y="48006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LONI</a:t>
            </a:r>
          </a:p>
        </p:txBody>
      </p:sp>
      <p:sp>
        <p:nvSpPr>
          <p:cNvPr id="26680" name="AutoShape 56"/>
          <p:cNvSpPr>
            <a:spLocks/>
          </p:cNvSpPr>
          <p:nvPr/>
        </p:nvSpPr>
        <p:spPr bwMode="auto">
          <a:xfrm>
            <a:off x="1371600" y="60960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81" name="Rectangle 57"/>
          <p:cNvSpPr>
            <a:spLocks/>
          </p:cNvSpPr>
          <p:nvPr/>
        </p:nvSpPr>
        <p:spPr bwMode="auto">
          <a:xfrm>
            <a:off x="1600200" y="6096000"/>
            <a:ext cx="1371600" cy="2286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i="1" dirty="0">
                <a:solidFill>
                  <a:srgbClr val="140083"/>
                </a:solidFill>
                <a:latin typeface="Times" pitchFamily="80" charset="0"/>
                <a:ea typeface="ＭＳ Ｐゴシック" pitchFamily="34" charset="-128"/>
                <a:cs typeface="Arial" pitchFamily="34" charset="0"/>
                <a:sym typeface="Arial" pitchFamily="34" charset="0"/>
              </a:rPr>
              <a:t>Network Hub</a:t>
            </a:r>
          </a:p>
        </p:txBody>
      </p:sp>
      <p:sp>
        <p:nvSpPr>
          <p:cNvPr id="26641" name="AutoShape 17"/>
          <p:cNvSpPr>
            <a:spLocks/>
          </p:cNvSpPr>
          <p:nvPr/>
        </p:nvSpPr>
        <p:spPr bwMode="auto">
          <a:xfrm>
            <a:off x="3136900" y="32258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pic>
        <p:nvPicPr>
          <p:cNvPr id="4098" name="Picture 2" descr="http://www.teragridforum.org/mediawiki/images/5/5a/TG-ribbon-map-2008.jpg"/>
          <p:cNvPicPr>
            <a:picLocks noChangeAspect="1" noChangeArrowheads="1"/>
          </p:cNvPicPr>
          <p:nvPr/>
        </p:nvPicPr>
        <p:blipFill>
          <a:blip r:embed="rId4" cstate="print"/>
          <a:srcRect/>
          <a:stretch>
            <a:fillRect/>
          </a:stretch>
        </p:blipFill>
        <p:spPr bwMode="auto">
          <a:xfrm>
            <a:off x="0" y="838200"/>
            <a:ext cx="9144000" cy="6019800"/>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153400" cy="838200"/>
          </a:xfrm>
        </p:spPr>
        <p:txBody>
          <a:bodyPr/>
          <a:lstStyle/>
          <a:p>
            <a:r>
              <a:rPr lang="en-US" b="1" dirty="0" smtClean="0"/>
              <a:t>Deterministic Annealing II</a:t>
            </a:r>
            <a:endParaRPr lang="en-US" b="1" dirty="0"/>
          </a:p>
        </p:txBody>
      </p:sp>
      <p:sp>
        <p:nvSpPr>
          <p:cNvPr id="3" name="Content Placeholder 2"/>
          <p:cNvSpPr>
            <a:spLocks noGrp="1"/>
          </p:cNvSpPr>
          <p:nvPr>
            <p:ph idx="1"/>
          </p:nvPr>
        </p:nvSpPr>
        <p:spPr>
          <a:xfrm>
            <a:off x="0" y="1295400"/>
            <a:ext cx="8991600" cy="4800600"/>
          </a:xfrm>
        </p:spPr>
        <p:txBody>
          <a:bodyPr>
            <a:normAutofit fontScale="77500" lnSpcReduction="20000"/>
          </a:bodyPr>
          <a:lstStyle/>
          <a:p>
            <a:r>
              <a:rPr lang="en-US" dirty="0" smtClean="0"/>
              <a:t>For some cases such as vector clustering and Gaussian Mixture Models </a:t>
            </a:r>
            <a:r>
              <a:rPr lang="en-US" dirty="0" smtClean="0">
                <a:solidFill>
                  <a:srgbClr val="0070C0"/>
                </a:solidFill>
              </a:rPr>
              <a:t>one can do integrals by hand </a:t>
            </a:r>
            <a:r>
              <a:rPr lang="en-US" dirty="0" smtClean="0"/>
              <a:t>but usually will be impossible</a:t>
            </a:r>
          </a:p>
          <a:p>
            <a:r>
              <a:rPr lang="en-US" dirty="0" smtClean="0"/>
              <a:t>So introduce Hamiltonian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dirty="0" smtClean="0">
                <a:solidFill>
                  <a:srgbClr val="0070C0"/>
                </a:solidFill>
              </a:rPr>
              <a:t>) </a:t>
            </a:r>
            <a:r>
              <a:rPr lang="en-US" dirty="0" smtClean="0"/>
              <a:t>which by choice of </a:t>
            </a:r>
            <a:r>
              <a:rPr lang="en-US" u="sng" dirty="0" smtClean="0">
                <a:sym typeface="Symbol"/>
              </a:rPr>
              <a:t></a:t>
            </a:r>
            <a:r>
              <a:rPr lang="en-US" dirty="0" smtClean="0">
                <a:sym typeface="Symbol"/>
              </a:rPr>
              <a:t>  </a:t>
            </a:r>
            <a:r>
              <a:rPr lang="en-US" dirty="0" smtClean="0"/>
              <a:t>can be made similar to H(</a:t>
            </a:r>
            <a:r>
              <a:rPr lang="en-US" u="sng" dirty="0" smtClean="0">
                <a:sym typeface="Symbol"/>
              </a:rPr>
              <a:t></a:t>
            </a:r>
            <a:r>
              <a:rPr lang="en-US" dirty="0" smtClean="0">
                <a:sym typeface="Symbol"/>
              </a:rPr>
              <a:t>) and which has </a:t>
            </a:r>
            <a:r>
              <a:rPr lang="en-US" dirty="0" smtClean="0">
                <a:solidFill>
                  <a:srgbClr val="0070C0"/>
                </a:solidFill>
                <a:sym typeface="Symbol"/>
              </a:rPr>
              <a:t>tractable integrals</a:t>
            </a:r>
          </a:p>
          <a:p>
            <a:r>
              <a:rPr lang="en-US" dirty="0" smtClean="0"/>
              <a:t>P</a:t>
            </a:r>
            <a:r>
              <a:rPr lang="en-US" baseline="-25000" dirty="0" smtClean="0"/>
              <a:t>0</a:t>
            </a:r>
            <a:r>
              <a:rPr lang="en-US" dirty="0" smtClean="0"/>
              <a:t>(</a:t>
            </a:r>
            <a:r>
              <a:rPr lang="en-US" u="sng" dirty="0" smtClean="0">
                <a:sym typeface="Symbol"/>
              </a:rPr>
              <a:t></a:t>
            </a:r>
            <a:r>
              <a:rPr lang="en-US" dirty="0" smtClean="0"/>
              <a:t>) = exp( - H</a:t>
            </a:r>
            <a:r>
              <a:rPr lang="en-US" baseline="-25000" dirty="0" smtClean="0"/>
              <a:t>0</a:t>
            </a:r>
            <a:r>
              <a:rPr lang="en-US" dirty="0" smtClean="0"/>
              <a:t>(</a:t>
            </a:r>
            <a:r>
              <a:rPr lang="en-US" u="sng" dirty="0" smtClean="0">
                <a:sym typeface="Symbol"/>
              </a:rPr>
              <a:t></a:t>
            </a:r>
            <a:r>
              <a:rPr lang="en-US" dirty="0" smtClean="0"/>
              <a:t>)/T + F</a:t>
            </a:r>
            <a:r>
              <a:rPr lang="en-US" baseline="-25000" dirty="0" smtClean="0"/>
              <a:t>0</a:t>
            </a:r>
            <a:r>
              <a:rPr lang="en-US" dirty="0" smtClean="0"/>
              <a:t>/T ) approximate Gibbs</a:t>
            </a:r>
          </a:p>
          <a:p>
            <a:r>
              <a:rPr lang="en-US" dirty="0" smtClean="0">
                <a:solidFill>
                  <a:srgbClr val="0070C0"/>
                </a:solidFill>
              </a:rPr>
              <a:t>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T S</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&gt;|</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H</a:t>
            </a:r>
            <a:r>
              <a:rPr lang="en-US" baseline="-25000" dirty="0" smtClean="0">
                <a:solidFill>
                  <a:srgbClr val="0070C0"/>
                </a:solidFill>
              </a:rPr>
              <a:t>0</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F</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Where </a:t>
            </a:r>
            <a:r>
              <a:rPr lang="en-US" dirty="0" smtClean="0">
                <a:solidFill>
                  <a:srgbClr val="0070C0"/>
                </a:solidFill>
              </a:rPr>
              <a:t>&lt;…&gt;|</a:t>
            </a:r>
            <a:r>
              <a:rPr lang="en-US" baseline="-25000" dirty="0" smtClean="0">
                <a:solidFill>
                  <a:srgbClr val="0070C0"/>
                </a:solidFill>
              </a:rPr>
              <a:t>0</a:t>
            </a:r>
            <a:r>
              <a:rPr lang="en-US" baseline="-25000" dirty="0" smtClean="0"/>
              <a:t> </a:t>
            </a:r>
            <a:r>
              <a:rPr lang="en-US" dirty="0" smtClean="0"/>
              <a:t>denotes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a:t>
            </a:r>
          </a:p>
          <a:p>
            <a:r>
              <a:rPr lang="en-US" dirty="0" smtClean="0"/>
              <a:t>Easy to show that real Free  Energy </a:t>
            </a:r>
            <a:br>
              <a:rPr lang="en-US" dirty="0" smtClean="0"/>
            </a:br>
            <a:r>
              <a:rPr lang="en-US" dirty="0" smtClean="0"/>
              <a:t>		</a:t>
            </a:r>
            <a:r>
              <a:rPr lang="en-US" dirty="0" smtClean="0">
                <a:solidFill>
                  <a:srgbClr val="0070C0"/>
                </a:solidFill>
              </a:rPr>
              <a:t>F</a:t>
            </a:r>
            <a:r>
              <a:rPr lang="en-US" baseline="-25000" dirty="0" smtClean="0">
                <a:solidFill>
                  <a:srgbClr val="0070C0"/>
                </a:solidFill>
              </a:rPr>
              <a:t>A </a:t>
            </a:r>
            <a:r>
              <a:rPr lang="en-US" dirty="0" smtClean="0">
                <a:solidFill>
                  <a:srgbClr val="0070C0"/>
                </a:solidFill>
              </a:rPr>
              <a:t>(P</a:t>
            </a:r>
            <a:r>
              <a:rPr lang="en-US" baseline="-25000" dirty="0" smtClean="0">
                <a:solidFill>
                  <a:srgbClr val="0070C0"/>
                </a:solidFill>
              </a:rPr>
              <a:t>A</a:t>
            </a:r>
            <a:r>
              <a:rPr lang="en-US" dirty="0" smtClean="0">
                <a:solidFill>
                  <a:srgbClr val="0070C0"/>
                </a:solidFill>
              </a:rPr>
              <a:t>) ≤ 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In many problems, decreasing temperature is classic </a:t>
            </a:r>
            <a:r>
              <a:rPr lang="en-US" dirty="0" err="1" smtClean="0">
                <a:solidFill>
                  <a:srgbClr val="0070C0"/>
                </a:solidFill>
              </a:rPr>
              <a:t>multiscale</a:t>
            </a:r>
            <a:r>
              <a:rPr lang="en-US" dirty="0" smtClean="0"/>
              <a:t> – finer resolution (T is “just” distance scale)</a:t>
            </a:r>
          </a:p>
          <a:p>
            <a:r>
              <a:rPr lang="en-US" dirty="0" smtClean="0"/>
              <a:t>Related to </a:t>
            </a:r>
            <a:r>
              <a:rPr lang="en-US" dirty="0" err="1" smtClean="0"/>
              <a:t>variational</a:t>
            </a:r>
            <a:r>
              <a:rPr lang="en-US" dirty="0" smtClean="0"/>
              <a:t> inference</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076899D-FFC3-4469-9655-B235E84A17F8}"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40</a:t>
            </a:fld>
            <a:endParaRPr lang="en-US" sz="1000" dirty="0">
              <a:solidFill>
                <a:srgbClr val="FFFFFF"/>
              </a:solidFill>
              <a:effectLst>
                <a:outerShdw blurRad="38100" dist="38100" dir="2700000" algn="tl">
                  <a:srgbClr val="000000"/>
                </a:outerShdw>
              </a:effectLst>
              <a:latin typeface="Verdan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1143000"/>
          </a:xfrm>
        </p:spPr>
        <p:txBody>
          <a:bodyPr/>
          <a:lstStyle/>
          <a:p>
            <a:r>
              <a:rPr lang="en-US" b="1" dirty="0" smtClean="0"/>
              <a:t>Implementation of DA I</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70C0"/>
                </a:solidFill>
              </a:rPr>
              <a:t>Expectation step E </a:t>
            </a:r>
            <a:r>
              <a:rPr lang="en-US" dirty="0" smtClean="0"/>
              <a:t>is find </a:t>
            </a:r>
            <a:r>
              <a:rPr lang="en-US" u="sng" dirty="0" smtClean="0">
                <a:sym typeface="Symbol"/>
              </a:rPr>
              <a:t></a:t>
            </a:r>
            <a:r>
              <a:rPr lang="en-US" dirty="0" smtClean="0">
                <a:sym typeface="Symbol"/>
              </a:rPr>
              <a:t> minimizing </a:t>
            </a:r>
            <a:r>
              <a:rPr lang="en-US" dirty="0" smtClean="0"/>
              <a:t>F</a:t>
            </a:r>
            <a:r>
              <a:rPr lang="en-US" baseline="-25000" dirty="0" smtClean="0"/>
              <a:t>R </a:t>
            </a:r>
            <a:r>
              <a:rPr lang="en-US" dirty="0" smtClean="0"/>
              <a:t>(P</a:t>
            </a:r>
            <a:r>
              <a:rPr lang="en-US" baseline="-25000" dirty="0" smtClean="0"/>
              <a:t>0</a:t>
            </a:r>
            <a:r>
              <a:rPr lang="en-US" dirty="0" smtClean="0"/>
              <a:t>) and </a:t>
            </a:r>
          </a:p>
          <a:p>
            <a:r>
              <a:rPr lang="en-US" dirty="0" smtClean="0"/>
              <a:t>Follow with </a:t>
            </a:r>
            <a:r>
              <a:rPr lang="en-US" dirty="0" smtClean="0">
                <a:solidFill>
                  <a:srgbClr val="0070C0"/>
                </a:solidFill>
              </a:rPr>
              <a:t>M step setting </a:t>
            </a:r>
            <a:r>
              <a:rPr lang="en-US" u="sng" dirty="0" smtClean="0">
                <a:solidFill>
                  <a:srgbClr val="0070C0"/>
                </a:solidFill>
                <a:sym typeface="Symbol"/>
              </a:rPr>
              <a:t></a:t>
            </a:r>
            <a:r>
              <a:rPr lang="en-US" dirty="0" smtClean="0">
                <a:solidFill>
                  <a:srgbClr val="0070C0"/>
                </a:solidFill>
              </a:rPr>
              <a:t> = &lt;</a:t>
            </a:r>
            <a:r>
              <a:rPr lang="en-US" u="sng" dirty="0" smtClean="0">
                <a:solidFill>
                  <a:srgbClr val="0070C0"/>
                </a:solidFill>
                <a:sym typeface="Symbol"/>
              </a:rPr>
              <a:t></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 </a:t>
            </a:r>
            <a:r>
              <a:rPr lang="en-US" dirty="0" smtClean="0">
                <a:solidFill>
                  <a:srgbClr val="0070C0"/>
                </a:solidFill>
              </a:rPr>
              <a:t>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dirty="0" smtClean="0"/>
              <a:t>and if one does not anneal over all parameters and one follows with a traditional minimization of remaining  parameters</a:t>
            </a:r>
          </a:p>
          <a:p>
            <a:r>
              <a:rPr lang="en-US" dirty="0" smtClean="0"/>
              <a:t>In clustering, one then looks at </a:t>
            </a:r>
            <a:r>
              <a:rPr lang="en-US" dirty="0" smtClean="0">
                <a:solidFill>
                  <a:srgbClr val="0070C0"/>
                </a:solidFill>
              </a:rPr>
              <a:t>second derivative</a:t>
            </a:r>
            <a:r>
              <a:rPr lang="en-US" dirty="0" smtClean="0">
                <a:solidFill>
                  <a:srgbClr val="FFFF00"/>
                </a:solidFill>
              </a:rPr>
              <a:t> </a:t>
            </a:r>
            <a:r>
              <a:rPr lang="en-US" dirty="0" smtClean="0">
                <a:solidFill>
                  <a:srgbClr val="0070C0"/>
                </a:solidFill>
              </a:rPr>
              <a:t>matrix</a:t>
            </a:r>
            <a:r>
              <a:rPr lang="en-US" dirty="0" smtClean="0">
                <a:solidFill>
                  <a:srgbClr val="FFFF00"/>
                </a:solidFill>
              </a:rPr>
              <a:t> </a:t>
            </a:r>
            <a:r>
              <a:rPr lang="en-US" dirty="0" smtClean="0"/>
              <a:t>of F</a:t>
            </a:r>
            <a:r>
              <a:rPr lang="en-US" baseline="-25000" dirty="0" smtClean="0"/>
              <a:t>R </a:t>
            </a:r>
            <a:r>
              <a:rPr lang="en-US" dirty="0" smtClean="0"/>
              <a:t>(P</a:t>
            </a:r>
            <a:r>
              <a:rPr lang="en-US" baseline="-25000" dirty="0" smtClean="0"/>
              <a:t>0</a:t>
            </a:r>
            <a:r>
              <a:rPr lang="en-US" dirty="0" smtClean="0"/>
              <a:t>) </a:t>
            </a:r>
            <a:r>
              <a:rPr lang="en-US" dirty="0" err="1" smtClean="0"/>
              <a:t>wrt</a:t>
            </a:r>
            <a:r>
              <a:rPr lang="en-US" dirty="0" smtClean="0"/>
              <a:t>  </a:t>
            </a:r>
            <a:r>
              <a:rPr lang="en-US" u="sng" dirty="0" smtClean="0">
                <a:sym typeface="Symbol"/>
              </a:rPr>
              <a:t></a:t>
            </a:r>
            <a:r>
              <a:rPr lang="en-US" dirty="0" smtClean="0">
                <a:sym typeface="Symbol"/>
              </a:rPr>
              <a:t> </a:t>
            </a:r>
            <a:r>
              <a:rPr lang="en-US" dirty="0" smtClean="0"/>
              <a:t>and as temperature is lowered this develops </a:t>
            </a:r>
            <a:r>
              <a:rPr lang="en-US" dirty="0" smtClean="0">
                <a:solidFill>
                  <a:srgbClr val="0070C0"/>
                </a:solidFill>
              </a:rPr>
              <a:t>negative eigenvalue</a:t>
            </a:r>
            <a:r>
              <a:rPr lang="en-US" dirty="0" smtClean="0">
                <a:solidFill>
                  <a:srgbClr val="FFFF00"/>
                </a:solidFill>
              </a:rPr>
              <a:t> </a:t>
            </a:r>
            <a:r>
              <a:rPr lang="en-US" dirty="0" smtClean="0"/>
              <a:t>corresponding to instability</a:t>
            </a:r>
          </a:p>
          <a:p>
            <a:r>
              <a:rPr lang="en-US" dirty="0" smtClean="0"/>
              <a:t>This is a </a:t>
            </a:r>
            <a:r>
              <a:rPr lang="en-US" dirty="0" smtClean="0">
                <a:solidFill>
                  <a:srgbClr val="0070C0"/>
                </a:solidFill>
              </a:rPr>
              <a:t>phase transition </a:t>
            </a:r>
            <a:r>
              <a:rPr lang="en-US" dirty="0" smtClean="0"/>
              <a:t>and one splits cluster  into two and continues EM iteration</a:t>
            </a:r>
          </a:p>
          <a:p>
            <a:r>
              <a:rPr lang="en-US" dirty="0" smtClean="0"/>
              <a:t>One starts with just one cluster</a:t>
            </a: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076899D-FFC3-4469-9655-B235E84A17F8}"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41</a:t>
            </a:fld>
            <a:endParaRPr lang="en-US" sz="1000" dirty="0">
              <a:solidFill>
                <a:srgbClr val="FFFFFF"/>
              </a:solidFill>
              <a:effectLst>
                <a:outerShdw blurRad="38100" dist="38100" dir="2700000" algn="tl">
                  <a:srgbClr val="000000"/>
                </a:outerShdw>
              </a:effectLst>
              <a:latin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076899D-FFC3-4469-9655-B235E84A17F8}"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42</a:t>
            </a:fld>
            <a:endParaRPr lang="en-US" sz="1000" dirty="0">
              <a:solidFill>
                <a:srgbClr val="FFFFFF"/>
              </a:solidFill>
              <a:effectLst>
                <a:outerShdw blurRad="38100" dist="38100" dir="2700000" algn="tl">
                  <a:srgbClr val="000000"/>
                </a:outerShdw>
              </a:effectLst>
              <a:latin typeface="Verdana" pitchFamily="34" charset="0"/>
            </a:endParaRPr>
          </a:p>
        </p:txBody>
      </p:sp>
      <p:pic>
        <p:nvPicPr>
          <p:cNvPr id="5" name="Picture 2" descr="018"/>
          <p:cNvPicPr>
            <a:picLocks noChangeAspect="1" noChangeArrowheads="1"/>
          </p:cNvPicPr>
          <p:nvPr/>
        </p:nvPicPr>
        <p:blipFill>
          <a:blip r:embed="rId3" cstate="print"/>
          <a:srcRect/>
          <a:stretch>
            <a:fillRect/>
          </a:stretch>
        </p:blipFill>
        <p:spPr bwMode="auto">
          <a:xfrm>
            <a:off x="0" y="0"/>
            <a:ext cx="9144000" cy="6861175"/>
          </a:xfrm>
          <a:prstGeom prst="rect">
            <a:avLst/>
          </a:prstGeom>
          <a:noFill/>
        </p:spPr>
      </p:pic>
      <p:sp>
        <p:nvSpPr>
          <p:cNvPr id="6" name="TextBox 5"/>
          <p:cNvSpPr txBox="1"/>
          <p:nvPr/>
        </p:nvSpPr>
        <p:spPr>
          <a:xfrm>
            <a:off x="4572000" y="1295400"/>
            <a:ext cx="4419600" cy="1754326"/>
          </a:xfrm>
          <a:prstGeom prst="rect">
            <a:avLst/>
          </a:prstGeom>
          <a:noFill/>
        </p:spPr>
        <p:txBody>
          <a:bodyPr wrap="square" rtlCol="0">
            <a:spAutoFit/>
          </a:bodyPr>
          <a:lstStyle/>
          <a:p>
            <a:r>
              <a:rPr lang="en-US" dirty="0" smtClean="0">
                <a:solidFill>
                  <a:prstClr val="white"/>
                </a:solidFill>
              </a:rPr>
              <a:t>Rose, K., </a:t>
            </a:r>
            <a:r>
              <a:rPr lang="en-US" dirty="0" err="1" smtClean="0">
                <a:solidFill>
                  <a:prstClr val="white"/>
                </a:solidFill>
              </a:rPr>
              <a:t>Gurewitz</a:t>
            </a:r>
            <a:r>
              <a:rPr lang="en-US" dirty="0" smtClean="0">
                <a:solidFill>
                  <a:prstClr val="white"/>
                </a:solidFill>
              </a:rPr>
              <a:t>, E., and Fox, G. C. ``Statistical mechanics and phase transitions in clustering,'' </a:t>
            </a:r>
            <a:r>
              <a:rPr lang="en-US" i="1" dirty="0" smtClean="0">
                <a:solidFill>
                  <a:prstClr val="white"/>
                </a:solidFill>
              </a:rPr>
              <a:t>Physical Review Letters</a:t>
            </a:r>
            <a:r>
              <a:rPr lang="en-US" dirty="0" smtClean="0">
                <a:solidFill>
                  <a:prstClr val="white"/>
                </a:solidFill>
              </a:rPr>
              <a:t>, 65(8):945-948, August 1990.</a:t>
            </a:r>
          </a:p>
          <a:p>
            <a:endParaRPr lang="en-US" dirty="0" smtClean="0">
              <a:solidFill>
                <a:prstClr val="white"/>
              </a:solidFill>
            </a:endParaRPr>
          </a:p>
          <a:p>
            <a:r>
              <a:rPr lang="en-US" dirty="0" smtClean="0">
                <a:solidFill>
                  <a:prstClr val="white"/>
                </a:solidFill>
              </a:rPr>
              <a:t>My #5 my most cited article (311)</a:t>
            </a:r>
            <a:endParaRPr lang="en-US" dirty="0">
              <a:solidFill>
                <a:prstClr val="whit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Implementation II</a:t>
            </a:r>
            <a:endParaRPr lang="en-US" b="1" dirty="0"/>
          </a:p>
        </p:txBody>
      </p:sp>
      <p:sp>
        <p:nvSpPr>
          <p:cNvPr id="3" name="Content Placeholder 2"/>
          <p:cNvSpPr>
            <a:spLocks noGrp="1"/>
          </p:cNvSpPr>
          <p:nvPr>
            <p:ph idx="1"/>
          </p:nvPr>
        </p:nvSpPr>
        <p:spPr>
          <a:xfrm>
            <a:off x="152400" y="1219200"/>
            <a:ext cx="8991600" cy="5029200"/>
          </a:xfrm>
        </p:spPr>
        <p:txBody>
          <a:bodyPr>
            <a:normAutofit fontScale="92500" lnSpcReduction="20000"/>
          </a:bodyPr>
          <a:lstStyle/>
          <a:p>
            <a:r>
              <a:rPr lang="en-US" sz="2600" dirty="0" smtClean="0"/>
              <a:t>Clustering variables are </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where this is probability point </a:t>
            </a:r>
            <a:r>
              <a:rPr lang="en-US" sz="2600" dirty="0" err="1" smtClean="0">
                <a:solidFill>
                  <a:srgbClr val="0070C0"/>
                </a:solidFill>
              </a:rPr>
              <a:t>i</a:t>
            </a:r>
            <a:r>
              <a:rPr lang="en-US" sz="2600" dirty="0" smtClean="0">
                <a:solidFill>
                  <a:srgbClr val="0070C0"/>
                </a:solidFill>
              </a:rPr>
              <a:t> </a:t>
            </a:r>
            <a:r>
              <a:rPr lang="en-US" sz="2600" dirty="0" smtClean="0"/>
              <a:t>belongs to cluster </a:t>
            </a:r>
            <a:r>
              <a:rPr lang="en-US" sz="2600" dirty="0" smtClean="0">
                <a:solidFill>
                  <a:srgbClr val="0070C0"/>
                </a:solidFill>
              </a:rPr>
              <a:t>k</a:t>
            </a:r>
          </a:p>
          <a:p>
            <a:r>
              <a:rPr lang="en-US" sz="2600" dirty="0" smtClean="0"/>
              <a:t>In Clustering, take </a:t>
            </a:r>
            <a:r>
              <a:rPr lang="en-US" sz="2600" dirty="0" smtClean="0">
                <a:solidFill>
                  <a:srgbClr val="0070C0"/>
                </a:solidFill>
              </a:rPr>
              <a:t>H</a:t>
            </a:r>
            <a:r>
              <a:rPr lang="en-US" sz="2600" baseline="-25000" dirty="0" smtClean="0">
                <a:solidFill>
                  <a:srgbClr val="0070C0"/>
                </a:solidFill>
              </a:rPr>
              <a:t>0</a:t>
            </a:r>
            <a:r>
              <a:rPr lang="en-US" sz="2600" dirty="0" smtClean="0">
                <a:solidFill>
                  <a:srgbClr val="0070C0"/>
                </a:solidFill>
              </a:rPr>
              <a:t>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a:t>
            </a:r>
          </a:p>
          <a:p>
            <a:r>
              <a:rPr lang="en-US" sz="2600" dirty="0" smtClean="0"/>
              <a:t> &lt;</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)&gt;  =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 /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a:t>
            </a:r>
          </a:p>
          <a:p>
            <a:r>
              <a:rPr lang="en-US" sz="2600" dirty="0" smtClean="0">
                <a:solidFill>
                  <a:srgbClr val="0070C0"/>
                </a:solidFill>
              </a:rPr>
              <a:t>Central clustering</a:t>
            </a:r>
            <a:r>
              <a:rPr lang="en-US" sz="2600" dirty="0" smtClean="0">
                <a:solidFill>
                  <a:srgbClr val="FFFF00"/>
                </a:solidFill>
              </a:rPr>
              <a:t> </a:t>
            </a:r>
            <a:r>
              <a:rPr lang="en-US" sz="2600" dirty="0" smtClean="0"/>
              <a:t>has</a:t>
            </a:r>
            <a:r>
              <a:rPr lang="en-US" sz="2600" dirty="0" smtClean="0">
                <a:solidFill>
                  <a:srgbClr val="FFFF00"/>
                </a:solidFill>
              </a:rPr>
              <a:t>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 (</a:t>
            </a:r>
            <a:r>
              <a:rPr lang="en-US" sz="2600" u="sng" dirty="0" smtClean="0"/>
              <a:t>X</a:t>
            </a:r>
            <a:r>
              <a:rPr lang="en-US" sz="2600" dirty="0" smtClean="0"/>
              <a:t>(</a:t>
            </a:r>
            <a:r>
              <a:rPr lang="en-US" sz="2600" dirty="0" err="1" smtClean="0"/>
              <a:t>i</a:t>
            </a:r>
            <a:r>
              <a:rPr lang="en-US" sz="2600" dirty="0" smtClean="0"/>
              <a:t>)- </a:t>
            </a:r>
            <a:r>
              <a:rPr lang="en-US" sz="2600" u="sng" dirty="0" smtClean="0"/>
              <a:t>Y</a:t>
            </a:r>
            <a:r>
              <a:rPr lang="en-US" sz="2600" dirty="0" smtClean="0"/>
              <a:t>(</a:t>
            </a:r>
            <a:r>
              <a:rPr lang="en-US" sz="2600" i="1" dirty="0" smtClean="0"/>
              <a:t>k</a:t>
            </a:r>
            <a:r>
              <a:rPr lang="en-US" sz="2600" dirty="0" smtClean="0"/>
              <a:t>))</a:t>
            </a:r>
            <a:r>
              <a:rPr lang="en-US" sz="2600" baseline="30000" dirty="0" smtClean="0"/>
              <a:t>2</a:t>
            </a:r>
            <a:r>
              <a:rPr lang="en-US" sz="2600" dirty="0" smtClean="0"/>
              <a:t> and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determined by Expectation step in pairwise clustering</a:t>
            </a:r>
          </a:p>
          <a:p>
            <a:pPr lvl="1"/>
            <a:r>
              <a:rPr lang="en-US" dirty="0" err="1" smtClean="0">
                <a:solidFill>
                  <a:srgbClr val="0070C0"/>
                </a:solidFill>
              </a:rPr>
              <a:t>H</a:t>
            </a:r>
            <a:r>
              <a:rPr lang="en-US" baseline="-25000" dirty="0" err="1" smtClean="0">
                <a:solidFill>
                  <a:srgbClr val="0070C0"/>
                </a:solidFill>
              </a:rPr>
              <a:t>Central</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dirty="0" smtClean="0">
                <a:solidFill>
                  <a:srgbClr val="0070C0"/>
                </a:solidFill>
                <a:sym typeface="Symbol"/>
              </a:rPr>
              <a:t></a:t>
            </a:r>
            <a:r>
              <a:rPr lang="en-US" baseline="-25000" dirty="0" smtClean="0">
                <a:solidFill>
                  <a:srgbClr val="0070C0"/>
                </a:solidFill>
              </a:rPr>
              <a:t>k=1</a:t>
            </a:r>
            <a:r>
              <a:rPr lang="en-US" baseline="30000" dirty="0" smtClean="0">
                <a:solidFill>
                  <a:srgbClr val="0070C0"/>
                </a:solidFill>
              </a:rPr>
              <a:t>K</a:t>
            </a:r>
            <a:r>
              <a:rPr lang="en-US" dirty="0" smtClean="0">
                <a:solidFill>
                  <a:srgbClr val="0070C0"/>
                </a:solidFill>
              </a:rPr>
              <a:t> M</a:t>
            </a:r>
            <a:r>
              <a:rPr lang="en-US" i="1" baseline="-25000" dirty="0" smtClean="0">
                <a:solidFill>
                  <a:srgbClr val="0070C0"/>
                </a:solidFill>
              </a:rPr>
              <a:t>i</a:t>
            </a:r>
            <a:r>
              <a:rPr lang="en-US" dirty="0" smtClean="0">
                <a:solidFill>
                  <a:srgbClr val="0070C0"/>
                </a:solidFill>
              </a:rPr>
              <a:t>(</a:t>
            </a:r>
            <a:r>
              <a:rPr lang="en-US" i="1" dirty="0" smtClean="0">
                <a:solidFill>
                  <a:srgbClr val="0070C0"/>
                </a:solidFill>
              </a:rPr>
              <a:t>k</a:t>
            </a:r>
            <a:r>
              <a:rPr lang="en-US" dirty="0" smtClean="0">
                <a:solidFill>
                  <a:srgbClr val="0070C0"/>
                </a:solidFill>
              </a:rPr>
              <a:t>) (</a:t>
            </a:r>
            <a:r>
              <a:rPr lang="en-US" u="sng" dirty="0" smtClean="0">
                <a:solidFill>
                  <a:srgbClr val="0070C0"/>
                </a:solidFill>
              </a:rPr>
              <a:t>X</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u="sng" dirty="0" smtClean="0">
                <a:solidFill>
                  <a:srgbClr val="0070C0"/>
                </a:solidFill>
              </a:rPr>
              <a:t>Y</a:t>
            </a:r>
            <a:r>
              <a:rPr lang="en-US" dirty="0" smtClean="0">
                <a:solidFill>
                  <a:srgbClr val="0070C0"/>
                </a:solidFill>
              </a:rPr>
              <a:t>(</a:t>
            </a:r>
            <a:r>
              <a:rPr lang="en-US" i="1" dirty="0" smtClean="0">
                <a:solidFill>
                  <a:srgbClr val="0070C0"/>
                </a:solidFill>
              </a:rPr>
              <a:t>k</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p>
          <a:p>
            <a:pPr lvl="1"/>
            <a:r>
              <a:rPr lang="en-US" dirty="0" err="1" smtClean="0">
                <a:solidFill>
                  <a:srgbClr val="0070C0"/>
                </a:solidFill>
              </a:rPr>
              <a:t>H</a:t>
            </a:r>
            <a:r>
              <a:rPr lang="en-US" baseline="-25000" dirty="0" err="1" smtClean="0">
                <a:solidFill>
                  <a:srgbClr val="0070C0"/>
                </a:solidFill>
              </a:rPr>
              <a:t>central</a:t>
            </a:r>
            <a:r>
              <a:rPr lang="en-US" dirty="0" smtClean="0"/>
              <a:t> and H</a:t>
            </a:r>
            <a:r>
              <a:rPr lang="en-US" baseline="-25000" dirty="0" smtClean="0"/>
              <a:t>0</a:t>
            </a:r>
            <a:r>
              <a:rPr lang="en-US" dirty="0" smtClean="0"/>
              <a:t> are identical </a:t>
            </a:r>
          </a:p>
          <a:p>
            <a:pPr lvl="1"/>
            <a:r>
              <a:rPr lang="en-US" dirty="0" smtClean="0"/>
              <a:t>Centers </a:t>
            </a:r>
            <a:r>
              <a:rPr lang="en-US" u="sng" dirty="0" smtClean="0"/>
              <a:t>Y</a:t>
            </a:r>
            <a:r>
              <a:rPr lang="en-US" dirty="0" smtClean="0"/>
              <a:t>(k) are determined in M step</a:t>
            </a:r>
          </a:p>
          <a:p>
            <a:r>
              <a:rPr lang="en-US" sz="2600" dirty="0" smtClean="0">
                <a:solidFill>
                  <a:srgbClr val="0070C0"/>
                </a:solidFill>
              </a:rPr>
              <a:t>Pairwise Clustering</a:t>
            </a:r>
            <a:r>
              <a:rPr lang="en-US" sz="2600" dirty="0" smtClean="0"/>
              <a:t> given by nonlinear form</a:t>
            </a:r>
          </a:p>
          <a:p>
            <a:r>
              <a:rPr lang="en-US" sz="2600" dirty="0" smtClean="0">
                <a:solidFill>
                  <a:srgbClr val="0070C0"/>
                </a:solidFill>
              </a:rPr>
              <a:t>H</a:t>
            </a:r>
            <a:r>
              <a:rPr lang="en-US" sz="2600" baseline="-25000" dirty="0" smtClean="0">
                <a:solidFill>
                  <a:srgbClr val="0070C0"/>
                </a:solidFill>
              </a:rPr>
              <a:t>PC</a:t>
            </a:r>
            <a:r>
              <a:rPr lang="en-US" sz="2600" dirty="0" smtClean="0">
                <a:solidFill>
                  <a:srgbClr val="0070C0"/>
                </a:solidFill>
              </a:rPr>
              <a:t> = 0.5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i="1" baseline="-25000" dirty="0" smtClean="0">
                <a:solidFill>
                  <a:srgbClr val="0070C0"/>
                </a:solidFill>
              </a:rPr>
              <a:t>j</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dirty="0" smtClean="0">
                <a:solidFill>
                  <a:srgbClr val="0070C0"/>
                </a:solidFill>
                <a:sym typeface="Symbol"/>
              </a:rPr>
              <a:t></a:t>
            </a:r>
            <a:r>
              <a:rPr lang="en-US" sz="2600" dirty="0" smtClean="0">
                <a:solidFill>
                  <a:srgbClr val="0070C0"/>
                </a:solidFill>
              </a:rPr>
              <a:t>(</a:t>
            </a:r>
            <a:r>
              <a:rPr lang="en-US" sz="2600" i="1" dirty="0" err="1" smtClean="0">
                <a:solidFill>
                  <a:srgbClr val="0070C0"/>
                </a:solidFill>
              </a:rPr>
              <a:t>i</a:t>
            </a:r>
            <a:r>
              <a:rPr lang="en-US" sz="2600" dirty="0" smtClean="0">
                <a:solidFill>
                  <a:srgbClr val="0070C0"/>
                </a:solidFill>
              </a:rPr>
              <a:t>, </a:t>
            </a:r>
            <a:r>
              <a:rPr lang="en-US" sz="2600" i="1" dirty="0" smtClean="0">
                <a:solidFill>
                  <a:srgbClr val="0070C0"/>
                </a:solidFill>
              </a:rPr>
              <a:t>j</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err="1" smtClean="0">
                <a:solidFill>
                  <a:srgbClr val="0070C0"/>
                </a:solidFill>
              </a:rPr>
              <a:t>M</a:t>
            </a:r>
            <a:r>
              <a:rPr lang="en-US" sz="2600" i="1" baseline="-25000" dirty="0" err="1" smtClean="0">
                <a:solidFill>
                  <a:srgbClr val="0070C0"/>
                </a:solidFill>
              </a:rPr>
              <a:t>j</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 C(</a:t>
            </a:r>
            <a:r>
              <a:rPr lang="en-US" sz="2600" i="1" dirty="0" smtClean="0">
                <a:solidFill>
                  <a:srgbClr val="0070C0"/>
                </a:solidFill>
              </a:rPr>
              <a:t>k</a:t>
            </a:r>
            <a:r>
              <a:rPr lang="en-US" sz="2600" dirty="0" smtClean="0">
                <a:solidFill>
                  <a:srgbClr val="0070C0"/>
                </a:solidFill>
              </a:rPr>
              <a:t>)</a:t>
            </a:r>
            <a:r>
              <a:rPr lang="en-US" sz="2600" dirty="0" smtClean="0">
                <a:solidFill>
                  <a:srgbClr val="FFFF00"/>
                </a:solidFill>
              </a:rPr>
              <a:t>	</a:t>
            </a:r>
          </a:p>
          <a:p>
            <a:r>
              <a:rPr lang="en-US" sz="2600" dirty="0" smtClean="0"/>
              <a:t>with </a:t>
            </a:r>
            <a:r>
              <a:rPr lang="en-US" sz="2600" dirty="0" smtClean="0">
                <a:solidFill>
                  <a:srgbClr val="0070C0"/>
                </a:solidFill>
              </a:rPr>
              <a:t>C(k)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as number of points in Cluster k</a:t>
            </a:r>
          </a:p>
          <a:p>
            <a:r>
              <a:rPr lang="en-US" sz="2600" dirty="0" smtClean="0"/>
              <a:t>And now H</a:t>
            </a:r>
            <a:r>
              <a:rPr lang="en-US" sz="2600" baseline="-25000" dirty="0" smtClean="0"/>
              <a:t>0</a:t>
            </a:r>
            <a:r>
              <a:rPr lang="en-US" sz="2600" dirty="0" smtClean="0"/>
              <a:t> and H</a:t>
            </a:r>
            <a:r>
              <a:rPr lang="en-US" sz="2600" baseline="-25000" dirty="0" smtClean="0"/>
              <a:t>PC</a:t>
            </a:r>
            <a:r>
              <a:rPr lang="en-US" sz="2600" dirty="0" smtClean="0"/>
              <a:t> are different</a:t>
            </a:r>
          </a:p>
          <a:p>
            <a:endParaRPr lang="en-US" sz="2600" dirty="0">
              <a:solidFill>
                <a:srgbClr val="FFFF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076899D-FFC3-4469-9655-B235E84A17F8}"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43</a:t>
            </a:fld>
            <a:endParaRPr lang="en-US" sz="1000" dirty="0">
              <a:solidFill>
                <a:srgbClr val="FFFFFF"/>
              </a:solidFill>
              <a:effectLst>
                <a:outerShdw blurRad="38100" dist="38100" dir="2700000" algn="tl">
                  <a:srgbClr val="000000"/>
                </a:outerShdw>
              </a:effectLst>
              <a:latin typeface="Verdan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p:cNvSpPr>
          <p:nvPr>
            <p:ph type="title"/>
          </p:nvPr>
        </p:nvSpPr>
        <p:spPr bwMode="auto">
          <a:xfrm>
            <a:off x="457200" y="0"/>
            <a:ext cx="7620000" cy="685800"/>
          </a:xfrm>
        </p:spPr>
        <p:txBody>
          <a:bodyPr wrap="square" lIns="91440" tIns="45720" rIns="91440" bIns="45720" numCol="1" anchorCtr="0" compatLnSpc="1">
            <a:prstTxWarp prst="textNoShape">
              <a:avLst/>
            </a:prstTxWarp>
          </a:bodyPr>
          <a:lstStyle/>
          <a:p>
            <a:pPr eaLnBrk="1" hangingPunct="1">
              <a:defRPr/>
            </a:pPr>
            <a:r>
              <a:rPr lang="en-US" sz="3700" b="1" dirty="0" smtClean="0"/>
              <a:t>Multidimensional Scaling MDS</a:t>
            </a:r>
          </a:p>
        </p:txBody>
      </p:sp>
      <p:sp>
        <p:nvSpPr>
          <p:cNvPr id="26627" name="Rectangle 3"/>
          <p:cNvSpPr>
            <a:spLocks noGrp="1"/>
          </p:cNvSpPr>
          <p:nvPr>
            <p:ph type="body" idx="1"/>
          </p:nvPr>
        </p:nvSpPr>
        <p:spPr>
          <a:xfrm>
            <a:off x="0" y="1295400"/>
            <a:ext cx="9144000" cy="4724400"/>
          </a:xfrm>
        </p:spPr>
        <p:txBody>
          <a:bodyPr>
            <a:noAutofit/>
          </a:bodyPr>
          <a:lstStyle/>
          <a:p>
            <a:pPr eaLnBrk="1" hangingPunct="1"/>
            <a:r>
              <a:rPr lang="en-US" sz="2200" dirty="0" smtClean="0">
                <a:solidFill>
                  <a:srgbClr val="0070C0"/>
                </a:solidFill>
              </a:rPr>
              <a:t>Map points </a:t>
            </a:r>
            <a:r>
              <a:rPr lang="en-US" sz="2200" dirty="0" smtClean="0"/>
              <a:t>in high dimension to </a:t>
            </a:r>
            <a:r>
              <a:rPr lang="en-US" sz="2200" dirty="0" smtClean="0">
                <a:solidFill>
                  <a:srgbClr val="0070C0"/>
                </a:solidFill>
              </a:rPr>
              <a:t>lower dimensions</a:t>
            </a:r>
          </a:p>
          <a:p>
            <a:pPr eaLnBrk="1" hangingPunct="1"/>
            <a:r>
              <a:rPr lang="en-US" sz="2200" dirty="0" smtClean="0"/>
              <a:t>Many such </a:t>
            </a:r>
            <a:r>
              <a:rPr lang="en-US" sz="2200" dirty="0" smtClean="0">
                <a:solidFill>
                  <a:srgbClr val="0070C0"/>
                </a:solidFill>
              </a:rPr>
              <a:t>dimension reduction</a:t>
            </a:r>
            <a:r>
              <a:rPr lang="en-US" sz="2200" dirty="0" smtClean="0">
                <a:solidFill>
                  <a:srgbClr val="FFFF00"/>
                </a:solidFill>
              </a:rPr>
              <a:t> </a:t>
            </a:r>
            <a:r>
              <a:rPr lang="en-US" sz="2200" dirty="0" smtClean="0"/>
              <a:t>algorithm (</a:t>
            </a:r>
            <a:r>
              <a:rPr lang="en-US" sz="2200" dirty="0" smtClean="0">
                <a:solidFill>
                  <a:srgbClr val="0070C0"/>
                </a:solidFill>
              </a:rPr>
              <a:t>PCA</a:t>
            </a:r>
            <a:r>
              <a:rPr lang="en-US" sz="2200" dirty="0" smtClean="0"/>
              <a:t> Principal component analysis easiest); simplest but perhaps best is </a:t>
            </a:r>
            <a:r>
              <a:rPr lang="en-US" sz="2200" dirty="0" smtClean="0">
                <a:solidFill>
                  <a:srgbClr val="0070C0"/>
                </a:solidFill>
              </a:rPr>
              <a:t>MDS</a:t>
            </a:r>
          </a:p>
          <a:p>
            <a:pPr eaLnBrk="1" hangingPunct="1"/>
            <a:r>
              <a:rPr lang="en-US" sz="2200" dirty="0" smtClean="0"/>
              <a:t>Minimize </a:t>
            </a:r>
            <a:r>
              <a:rPr lang="en-US" altLang="ja-JP" sz="2200" dirty="0" smtClean="0">
                <a:ea typeface="ＭＳ Ｐゴシック" pitchFamily="-112" charset="-128"/>
              </a:rPr>
              <a:t>Stress </a:t>
            </a:r>
            <a:br>
              <a:rPr lang="en-US" altLang="ja-JP" sz="2200" dirty="0" smtClean="0">
                <a:ea typeface="ＭＳ Ｐゴシック" pitchFamily="-112" charset="-128"/>
              </a:rPr>
            </a:br>
            <a:r>
              <a:rPr lang="en-US" altLang="ja-JP" sz="2200" b="1" dirty="0" smtClean="0">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dirty="0" smtClean="0">
                <a:solidFill>
                  <a:srgbClr val="0070C0"/>
                </a:solidFill>
                <a:ea typeface="ＭＳ Ｐゴシック" pitchFamily="-112" charset="-128"/>
              </a:rPr>
              <a:t>(</a:t>
            </a:r>
            <a:r>
              <a:rPr lang="en-US" altLang="ja-JP" sz="2200" b="1" u="sng" dirty="0" smtClean="0">
                <a:solidFill>
                  <a:srgbClr val="0070C0"/>
                </a:solidFill>
                <a:ea typeface="ＭＳ Ｐゴシック" pitchFamily="-112" charset="-128"/>
              </a:rPr>
              <a:t>X</a:t>
            </a:r>
            <a:r>
              <a:rPr lang="en-US" altLang="ja-JP" sz="2200" b="1" dirty="0" smtClean="0">
                <a:solidFill>
                  <a:srgbClr val="0070C0"/>
                </a:solidFill>
                <a:ea typeface="ＭＳ Ｐゴシック" pitchFamily="-112" charset="-128"/>
              </a:rPr>
              <a:t>) =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a:t>
            </a:r>
            <a:r>
              <a:rPr lang="en-US" altLang="ja-JP" sz="2200" b="1" i="1" baseline="-25000" dirty="0" smtClean="0">
                <a:solidFill>
                  <a:srgbClr val="0070C0"/>
                </a:solidFill>
                <a:latin typeface="Arial" pitchFamily="34" charset="0"/>
                <a:ea typeface="ＭＳ Ｐゴシック" pitchFamily="-112" charset="-128"/>
              </a:rPr>
              <a:t>&lt;j</a:t>
            </a:r>
            <a:r>
              <a:rPr lang="en-US" altLang="ja-JP" sz="2200" b="1" i="1" baseline="-25000" dirty="0" smtClean="0">
                <a:solidFill>
                  <a:srgbClr val="0070C0"/>
                </a:solidFill>
                <a:ea typeface="ＭＳ Ｐゴシック" pitchFamily="-112" charset="-128"/>
              </a:rPr>
              <a:t>=1</a:t>
            </a:r>
            <a:r>
              <a:rPr lang="en-US" altLang="ja-JP" sz="2200" b="1" i="1" baseline="30000" dirty="0" smtClean="0">
                <a:solidFill>
                  <a:srgbClr val="0070C0"/>
                </a:solidFill>
                <a:ea typeface="ＭＳ Ｐゴシック" pitchFamily="-112" charset="-128"/>
              </a:rPr>
              <a:t>n</a:t>
            </a:r>
            <a:r>
              <a:rPr lang="en-US" altLang="ja-JP" sz="2200" b="1" i="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rPr>
              <a:t>weight(</a:t>
            </a:r>
            <a:r>
              <a:rPr lang="en-US" altLang="ja-JP" sz="2200" b="1" i="1" dirty="0" err="1" smtClean="0">
                <a:solidFill>
                  <a:srgbClr val="0070C0"/>
                </a:solidFill>
                <a:ea typeface="ＭＳ Ｐゴシック" pitchFamily="-112" charset="-128"/>
              </a:rPr>
              <a:t>i,j</a:t>
            </a:r>
            <a:r>
              <a:rPr lang="en-US" altLang="ja-JP" sz="2200" b="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ij</a:t>
            </a:r>
            <a:r>
              <a:rPr lang="en-US" altLang="ja-JP" sz="2200" b="1" i="1" baseline="-25000" dirty="0" smtClean="0">
                <a:solidFill>
                  <a:srgbClr val="0070C0"/>
                </a:solidFill>
                <a:latin typeface="Arial" pitchFamily="34" charset="0"/>
                <a:ea typeface="ＭＳ Ｐゴシック" pitchFamily="-112" charset="-128"/>
              </a:rPr>
              <a:t> </a:t>
            </a:r>
            <a:r>
              <a:rPr lang="en-US" altLang="ja-JP" sz="2200" b="1" dirty="0" smtClean="0">
                <a:solidFill>
                  <a:srgbClr val="0070C0"/>
                </a:solidFill>
                <a:ea typeface="ＭＳ Ｐゴシック" pitchFamily="-112" charset="-128"/>
              </a:rPr>
              <a:t>- d(</a:t>
            </a:r>
            <a:r>
              <a:rPr lang="en-US" altLang="ja-JP" sz="2200" b="1" u="sng" dirty="0" smtClean="0">
                <a:solidFill>
                  <a:srgbClr val="0070C0"/>
                </a:solidFill>
                <a:ea typeface="ＭＳ Ｐゴシック" pitchFamily="-112" charset="-128"/>
              </a:rPr>
              <a:t>X</a:t>
            </a:r>
            <a:r>
              <a:rPr lang="en-US" altLang="ja-JP" sz="2200" b="1" i="1" baseline="-25000" dirty="0" smtClean="0">
                <a:solidFill>
                  <a:srgbClr val="0070C0"/>
                </a:solidFill>
                <a:ea typeface="ＭＳ Ｐゴシック" pitchFamily="-112" charset="-128"/>
              </a:rPr>
              <a:t>i </a:t>
            </a:r>
            <a:r>
              <a:rPr lang="en-US" altLang="ja-JP" sz="2200" b="1" i="1" dirty="0" smtClean="0">
                <a:solidFill>
                  <a:srgbClr val="0070C0"/>
                </a:solidFill>
                <a:ea typeface="ＭＳ Ｐゴシック" pitchFamily="-112" charset="-128"/>
              </a:rPr>
              <a:t>, </a:t>
            </a:r>
            <a:r>
              <a:rPr lang="en-US" altLang="ja-JP" sz="2200" b="1" u="sng" dirty="0" err="1" smtClean="0">
                <a:solidFill>
                  <a:srgbClr val="0070C0"/>
                </a:solidFill>
                <a:ea typeface="ＭＳ Ｐゴシック" pitchFamily="-112" charset="-128"/>
              </a:rPr>
              <a:t>X</a:t>
            </a:r>
            <a:r>
              <a:rPr lang="en-US" altLang="ja-JP" sz="2200" b="1" i="1" baseline="-25000" dirty="0" err="1" smtClean="0">
                <a:solidFill>
                  <a:srgbClr val="0070C0"/>
                </a:solidFill>
                <a:ea typeface="ＭＳ Ｐゴシック" pitchFamily="-112" charset="-128"/>
              </a:rPr>
              <a:t>j</a:t>
            </a:r>
            <a:r>
              <a:rPr lang="en-US" altLang="ja-JP" sz="2200" b="1" dirty="0" smtClean="0">
                <a:solidFill>
                  <a:srgbClr val="0070C0"/>
                </a:solidFill>
                <a:ea typeface="ＭＳ Ｐゴシック" pitchFamily="-112" charset="-128"/>
              </a:rPr>
              <a:t>))</a:t>
            </a:r>
            <a:r>
              <a:rPr lang="en-US" altLang="ja-JP" sz="2200" b="1" baseline="30000" dirty="0" smtClean="0">
                <a:solidFill>
                  <a:srgbClr val="0070C0"/>
                </a:solidFill>
                <a:ea typeface="ＭＳ Ｐゴシック" pitchFamily="-112" charset="-128"/>
              </a:rPr>
              <a:t>2</a:t>
            </a:r>
            <a:r>
              <a:rPr lang="en-US" altLang="ja-JP" sz="2200" dirty="0" smtClean="0">
                <a:solidFill>
                  <a:srgbClr val="0070C0"/>
                </a:solidFill>
                <a:ea typeface="ＭＳ Ｐゴシック" pitchFamily="-112" charset="-128"/>
              </a:rPr>
              <a:t> </a:t>
            </a:r>
          </a:p>
          <a:p>
            <a:pPr eaLnBrk="1" hangingPunct="1"/>
            <a:r>
              <a:rPr lang="en-US" altLang="ja-JP" sz="2200" dirty="0" smtClean="0">
                <a:solidFill>
                  <a:srgbClr val="0070C0"/>
                </a:solidFill>
                <a:ea typeface="ＭＳ Ｐゴシック" pitchFamily="-112" charset="-128"/>
                <a:sym typeface="Symbol" pitchFamily="18" charset="2"/>
              </a:rPr>
              <a:t></a:t>
            </a:r>
            <a:r>
              <a:rPr lang="en-US" altLang="ja-JP" sz="2200" i="1" baseline="-25000" dirty="0" err="1" smtClean="0">
                <a:solidFill>
                  <a:srgbClr val="0070C0"/>
                </a:solidFill>
                <a:latin typeface="Arial" pitchFamily="34" charset="0"/>
                <a:ea typeface="ＭＳ Ｐゴシック" pitchFamily="-112" charset="-128"/>
              </a:rPr>
              <a:t>ij</a:t>
            </a:r>
            <a:r>
              <a:rPr lang="en-US" altLang="ja-JP" sz="2200" i="1" baseline="-25000" dirty="0" smtClean="0">
                <a:solidFill>
                  <a:srgbClr val="0070C0"/>
                </a:solidFill>
                <a:latin typeface="Arial" pitchFamily="34" charset="0"/>
                <a:ea typeface="ＭＳ Ｐゴシック" pitchFamily="-112" charset="-128"/>
              </a:rPr>
              <a:t> </a:t>
            </a:r>
            <a:r>
              <a:rPr lang="en-US" altLang="ja-JP" sz="2200" dirty="0" smtClean="0">
                <a:ea typeface="ＭＳ Ｐゴシック" pitchFamily="-112" charset="-128"/>
              </a:rPr>
              <a:t>are input dissimilarities and </a:t>
            </a:r>
            <a:r>
              <a:rPr lang="en-US" altLang="ja-JP" sz="2200" dirty="0" smtClean="0">
                <a:solidFill>
                  <a:srgbClr val="0070C0"/>
                </a:solidFill>
                <a:ea typeface="ＭＳ Ｐゴシック" pitchFamily="-112" charset="-128"/>
              </a:rPr>
              <a:t>d(</a:t>
            </a:r>
            <a:r>
              <a:rPr lang="en-US" altLang="ja-JP" sz="2200" u="sng" dirty="0" smtClean="0">
                <a:solidFill>
                  <a:srgbClr val="0070C0"/>
                </a:solidFill>
                <a:ea typeface="ＭＳ Ｐゴシック" pitchFamily="-112" charset="-128"/>
              </a:rPr>
              <a:t>X</a:t>
            </a:r>
            <a:r>
              <a:rPr lang="en-US" altLang="ja-JP" sz="2200" i="1" baseline="-25000" dirty="0" smtClean="0">
                <a:solidFill>
                  <a:srgbClr val="0070C0"/>
                </a:solidFill>
                <a:ea typeface="ＭＳ Ｐゴシック" pitchFamily="-112" charset="-128"/>
              </a:rPr>
              <a:t>i </a:t>
            </a:r>
            <a:r>
              <a:rPr lang="en-US" altLang="ja-JP" sz="2200" i="1" dirty="0" smtClean="0">
                <a:solidFill>
                  <a:srgbClr val="0070C0"/>
                </a:solidFill>
                <a:ea typeface="ＭＳ Ｐゴシック" pitchFamily="-112" charset="-128"/>
              </a:rPr>
              <a:t>, </a:t>
            </a:r>
            <a:r>
              <a:rPr lang="en-US" altLang="ja-JP" sz="2200" u="sng" dirty="0" err="1" smtClean="0">
                <a:solidFill>
                  <a:srgbClr val="0070C0"/>
                </a:solidFill>
                <a:ea typeface="ＭＳ Ｐゴシック" pitchFamily="-112" charset="-128"/>
              </a:rPr>
              <a:t>X</a:t>
            </a:r>
            <a:r>
              <a:rPr lang="en-US" altLang="ja-JP" sz="2200" i="1" baseline="-25000" dirty="0" err="1" smtClean="0">
                <a:solidFill>
                  <a:srgbClr val="0070C0"/>
                </a:solidFill>
                <a:ea typeface="ＭＳ Ｐゴシック" pitchFamily="-112" charset="-128"/>
              </a:rPr>
              <a:t>j</a:t>
            </a:r>
            <a:r>
              <a:rPr lang="en-US" altLang="ja-JP" sz="2200" dirty="0" smtClean="0">
                <a:solidFill>
                  <a:srgbClr val="0070C0"/>
                </a:solidFill>
                <a:ea typeface="ＭＳ Ｐゴシック" pitchFamily="-112" charset="-128"/>
              </a:rPr>
              <a:t>)</a:t>
            </a:r>
            <a:r>
              <a:rPr lang="en-US" altLang="ja-JP" sz="2200" dirty="0" smtClean="0">
                <a:ea typeface="ＭＳ Ｐゴシック" pitchFamily="-112" charset="-128"/>
              </a:rPr>
              <a:t> the Euclidean distance squared in embedding space (3D usually)</a:t>
            </a:r>
          </a:p>
          <a:p>
            <a:pPr eaLnBrk="1" hangingPunct="1"/>
            <a:r>
              <a:rPr lang="en-US" sz="2200" dirty="0" smtClean="0"/>
              <a:t>SMACOF or </a:t>
            </a:r>
            <a:r>
              <a:rPr lang="en-US" sz="2200" dirty="0" smtClean="0">
                <a:solidFill>
                  <a:srgbClr val="0070C0"/>
                </a:solidFill>
              </a:rPr>
              <a:t>Scaling by minimizing a complicated function</a:t>
            </a:r>
            <a:r>
              <a:rPr lang="en-US" sz="2200" dirty="0" smtClean="0"/>
              <a:t> is clever steepest descent (expectation maximization EM) algorithm</a:t>
            </a:r>
          </a:p>
          <a:p>
            <a:pPr eaLnBrk="1" hangingPunct="1"/>
            <a:r>
              <a:rPr lang="en-US" sz="2200" dirty="0" smtClean="0"/>
              <a:t>Computational complexity goes like N</a:t>
            </a:r>
            <a:r>
              <a:rPr lang="en-US" sz="2200" baseline="30000" dirty="0" smtClean="0"/>
              <a:t>2</a:t>
            </a:r>
            <a:r>
              <a:rPr lang="en-US" sz="2200" dirty="0" smtClean="0"/>
              <a:t>. Reduced Dimension</a:t>
            </a:r>
          </a:p>
          <a:p>
            <a:pPr eaLnBrk="1" hangingPunct="1"/>
            <a:r>
              <a:rPr lang="en-US" sz="2200" dirty="0" smtClean="0"/>
              <a:t>There is </a:t>
            </a:r>
            <a:r>
              <a:rPr lang="en-US" sz="2200" dirty="0" smtClean="0">
                <a:solidFill>
                  <a:srgbClr val="0070C0"/>
                </a:solidFill>
              </a:rPr>
              <a:t>Deterministic annealed </a:t>
            </a:r>
            <a:r>
              <a:rPr lang="en-US" sz="2200" dirty="0" smtClean="0"/>
              <a:t>version of it</a:t>
            </a:r>
          </a:p>
          <a:p>
            <a:pPr eaLnBrk="1" hangingPunct="1"/>
            <a:r>
              <a:rPr lang="en-US" sz="2200" dirty="0" smtClean="0"/>
              <a:t>Could just view as non linear </a:t>
            </a:r>
            <a:r>
              <a:rPr lang="en-US" sz="2200" dirty="0" smtClean="0">
                <a:solidFill>
                  <a:srgbClr val="0070C0"/>
                </a:solidFill>
                <a:sym typeface="Symbol"/>
              </a:rPr>
              <a:t></a:t>
            </a:r>
            <a:r>
              <a:rPr lang="en-US" sz="2200" baseline="30000" dirty="0" smtClean="0">
                <a:solidFill>
                  <a:srgbClr val="0070C0"/>
                </a:solidFill>
                <a:sym typeface="Symbol"/>
              </a:rPr>
              <a:t>2</a:t>
            </a:r>
            <a:r>
              <a:rPr lang="en-US" sz="2200" dirty="0" smtClean="0">
                <a:sym typeface="Symbol"/>
              </a:rPr>
              <a:t> problem (Tapia et al. Rice)</a:t>
            </a:r>
          </a:p>
          <a:p>
            <a:pPr eaLnBrk="1" hangingPunct="1"/>
            <a:r>
              <a:rPr lang="en-US" sz="2200" dirty="0" smtClean="0">
                <a:sym typeface="Symbol"/>
              </a:rPr>
              <a:t>All will/do parallelize with high efficiency</a:t>
            </a:r>
            <a:endParaRPr lang="en-US" sz="2200" dirty="0" smtClean="0"/>
          </a:p>
          <a:p>
            <a:pPr eaLnBrk="1" hangingPunct="1"/>
            <a:endParaRPr lang="en-US" sz="22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normAutofit fontScale="90000"/>
          </a:bodyPr>
          <a:lstStyle/>
          <a:p>
            <a:r>
              <a:rPr lang="en-US" b="1" dirty="0" smtClean="0"/>
              <a:t>Implementation III</a:t>
            </a:r>
            <a:endParaRPr lang="en-US" b="1" dirty="0"/>
          </a:p>
        </p:txBody>
      </p:sp>
      <p:sp>
        <p:nvSpPr>
          <p:cNvPr id="3" name="Content Placeholder 2"/>
          <p:cNvSpPr>
            <a:spLocks noGrp="1"/>
          </p:cNvSpPr>
          <p:nvPr>
            <p:ph idx="1"/>
          </p:nvPr>
        </p:nvSpPr>
        <p:spPr>
          <a:xfrm>
            <a:off x="152400" y="1219200"/>
            <a:ext cx="8991600" cy="5410200"/>
          </a:xfrm>
        </p:spPr>
        <p:txBody>
          <a:bodyPr>
            <a:normAutofit fontScale="85000" lnSpcReduction="20000"/>
          </a:bodyPr>
          <a:lstStyle/>
          <a:p>
            <a:r>
              <a:rPr lang="en-US" dirty="0" smtClean="0"/>
              <a:t>One tractable form </a:t>
            </a:r>
            <a:r>
              <a:rPr lang="en-US" smtClean="0"/>
              <a:t>was </a:t>
            </a:r>
            <a:r>
              <a:rPr lang="en-US" smtClean="0"/>
              <a:t>a linear Hamiltonian</a:t>
            </a:r>
            <a:endParaRPr lang="en-US" dirty="0" smtClean="0"/>
          </a:p>
          <a:p>
            <a:r>
              <a:rPr lang="en-US" dirty="0" smtClean="0"/>
              <a:t>Another is Gaussian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 2</a:t>
            </a:r>
            <a:r>
              <a:rPr lang="en-US" dirty="0" smtClean="0"/>
              <a:t>	</a:t>
            </a:r>
          </a:p>
          <a:p>
            <a:r>
              <a:rPr lang="en-US" dirty="0" smtClean="0"/>
              <a:t>Where </a:t>
            </a:r>
            <a:r>
              <a:rPr lang="en-US" u="sng" dirty="0" smtClean="0"/>
              <a:t>X(</a:t>
            </a:r>
            <a:r>
              <a:rPr lang="en-US" i="1" dirty="0" err="1" smtClean="0"/>
              <a:t>i</a:t>
            </a:r>
            <a:r>
              <a:rPr lang="en-US" dirty="0" smtClean="0"/>
              <a:t>)</a:t>
            </a:r>
            <a:r>
              <a:rPr lang="en-US" i="1" baseline="-25000" dirty="0" smtClean="0"/>
              <a:t> </a:t>
            </a:r>
            <a:r>
              <a:rPr lang="en-US" dirty="0" smtClean="0"/>
              <a:t>are vectors to be determined as in formula for Multidimensional scaling</a:t>
            </a:r>
          </a:p>
          <a:p>
            <a:r>
              <a:rPr lang="en-US" dirty="0" smtClean="0">
                <a:solidFill>
                  <a:srgbClr val="0070C0"/>
                </a:solidFill>
              </a:rPr>
              <a:t>H</a:t>
            </a:r>
            <a:r>
              <a:rPr lang="en-US" baseline="-25000" dirty="0" smtClean="0">
                <a:solidFill>
                  <a:srgbClr val="0070C0"/>
                </a:solidFill>
              </a:rPr>
              <a:t>MDS</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d(</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a:t>
            </a:r>
            <a:r>
              <a:rPr lang="en-US" baseline="30000" dirty="0" smtClean="0">
                <a:solidFill>
                  <a:srgbClr val="0070C0"/>
                </a:solidFill>
              </a:rPr>
              <a:t>2</a:t>
            </a:r>
          </a:p>
          <a:p>
            <a:r>
              <a:rPr lang="en-US" dirty="0" smtClean="0"/>
              <a:t>Where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a:t>
            </a:r>
            <a:r>
              <a:rPr lang="en-US" dirty="0" smtClean="0"/>
              <a:t>are observed dissimilarities and we want to represent as Euclidean distance between points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dirty="0" smtClean="0">
                <a:solidFill>
                  <a:srgbClr val="FFFF00"/>
                </a:solidFill>
              </a:rPr>
              <a:t> </a:t>
            </a:r>
            <a:r>
              <a:rPr lang="en-US" dirty="0" smtClean="0"/>
              <a:t>and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dirty="0" smtClean="0">
                <a:solidFill>
                  <a:srgbClr val="FFFF00"/>
                </a:solidFill>
              </a:rPr>
              <a:t> </a:t>
            </a:r>
            <a:r>
              <a:rPr lang="en-US" dirty="0" smtClean="0"/>
              <a:t>(</a:t>
            </a:r>
            <a:r>
              <a:rPr lang="en-US" dirty="0" smtClean="0">
                <a:solidFill>
                  <a:srgbClr val="0070C0"/>
                </a:solidFill>
              </a:rPr>
              <a:t>H</a:t>
            </a:r>
            <a:r>
              <a:rPr lang="en-US" baseline="-25000" dirty="0" smtClean="0">
                <a:solidFill>
                  <a:srgbClr val="0070C0"/>
                </a:solidFill>
              </a:rPr>
              <a:t>MDS</a:t>
            </a:r>
            <a:r>
              <a:rPr lang="en-US" dirty="0" smtClean="0"/>
              <a:t> is quartic or involves square roots)</a:t>
            </a:r>
          </a:p>
          <a:p>
            <a:r>
              <a:rPr lang="en-US" dirty="0" smtClean="0"/>
              <a:t>The E step is minimize</a:t>
            </a:r>
            <a:br>
              <a:rPr lang="en-US" dirty="0" smtClean="0"/>
            </a:br>
            <a:r>
              <a:rPr lang="en-US" dirty="0" smtClean="0">
                <a:solidFill>
                  <a:srgbClr val="0070C0"/>
                </a:solidFill>
                <a:sym typeface="Symbol"/>
              </a:rPr>
              <a:t> </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a:t>
            </a:r>
            <a:r>
              <a:rPr lang="en-US" dirty="0" err="1" smtClean="0">
                <a:solidFill>
                  <a:srgbClr val="0070C0"/>
                </a:solidFill>
              </a:rPr>
              <a:t>constant.T</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smtClean="0">
                <a:solidFill>
                  <a:srgbClr val="0070C0"/>
                </a:solidFill>
              </a:rPr>
              <a:t>j</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r>
              <a:rPr lang="en-US" baseline="30000" dirty="0" smtClean="0">
                <a:solidFill>
                  <a:srgbClr val="0070C0"/>
                </a:solidFill>
              </a:rPr>
              <a:t>2 </a:t>
            </a:r>
          </a:p>
          <a:p>
            <a:r>
              <a:rPr lang="en-US" dirty="0" smtClean="0"/>
              <a:t>with solution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dirty="0" smtClean="0"/>
              <a:t> = 0 at large T</a:t>
            </a:r>
          </a:p>
          <a:p>
            <a:r>
              <a:rPr lang="en-US" dirty="0" smtClean="0"/>
              <a:t>Points pop out from origin as Temperature lowered</a:t>
            </a:r>
            <a:br>
              <a:rPr lang="en-US" dirty="0" smtClean="0"/>
            </a:br>
            <a:r>
              <a:rPr lang="en-US" dirty="0" smtClean="0"/>
              <a:t> </a:t>
            </a: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076899D-FFC3-4469-9655-B235E84A17F8}" type="slidenum">
              <a:rPr lang="en-US" sz="1000" smtClean="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45</a:t>
            </a:fld>
            <a:endParaRPr lang="en-US" sz="1000" dirty="0">
              <a:solidFill>
                <a:srgbClr val="FFFFFF"/>
              </a:solidFill>
              <a:effectLst>
                <a:outerShdw blurRad="38100" dist="38100" dir="2700000" algn="tl">
                  <a:srgbClr val="000000"/>
                </a:outerShdw>
              </a:effectLst>
              <a:latin typeface="Verdan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MPI &amp; Iterative MapReduce papers</a:t>
            </a:r>
            <a:endParaRPr lang="en-US" dirty="0"/>
          </a:p>
        </p:txBody>
      </p:sp>
      <p:sp>
        <p:nvSpPr>
          <p:cNvPr id="3" name="Content Placeholder 2"/>
          <p:cNvSpPr>
            <a:spLocks noGrp="1"/>
          </p:cNvSpPr>
          <p:nvPr>
            <p:ph idx="1"/>
          </p:nvPr>
        </p:nvSpPr>
        <p:spPr>
          <a:xfrm>
            <a:off x="0" y="990600"/>
            <a:ext cx="9144000" cy="5867400"/>
          </a:xfrm>
        </p:spPr>
        <p:txBody>
          <a:bodyPr>
            <a:normAutofit fontScale="77500" lnSpcReduction="20000"/>
          </a:bodyPr>
          <a:lstStyle/>
          <a:p>
            <a:endParaRPr lang="en-US" sz="2400" dirty="0" smtClean="0"/>
          </a:p>
          <a:p>
            <a:r>
              <a:rPr lang="en-US" sz="2400" b="1" dirty="0" smtClean="0"/>
              <a:t>MapReduce on MPI </a:t>
            </a:r>
            <a:r>
              <a:rPr lang="en-US" sz="2400" dirty="0" err="1" smtClean="0"/>
              <a:t>Torsten</a:t>
            </a:r>
            <a:r>
              <a:rPr lang="en-US" sz="2400" dirty="0" smtClean="0"/>
              <a:t> </a:t>
            </a:r>
            <a:r>
              <a:rPr lang="en-US" sz="2400" dirty="0" err="1" smtClean="0"/>
              <a:t>Hoefler</a:t>
            </a:r>
            <a:r>
              <a:rPr lang="en-US" sz="2400" dirty="0" smtClean="0"/>
              <a:t>, Andrew </a:t>
            </a:r>
            <a:r>
              <a:rPr lang="en-US" sz="2400" dirty="0" err="1" smtClean="0"/>
              <a:t>Lumsdaine</a:t>
            </a:r>
            <a:r>
              <a:rPr lang="en-US" sz="2400" dirty="0" smtClean="0"/>
              <a:t> and Jack </a:t>
            </a:r>
            <a:r>
              <a:rPr lang="en-US" sz="2400" dirty="0" err="1" smtClean="0"/>
              <a:t>Dongarra</a:t>
            </a:r>
            <a:r>
              <a:rPr lang="en-US" sz="2400" dirty="0" smtClean="0"/>
              <a:t>, </a:t>
            </a:r>
            <a:r>
              <a:rPr lang="en-US" sz="2400" dirty="0" smtClean="0">
                <a:solidFill>
                  <a:srgbClr val="FF0000"/>
                </a:solidFill>
              </a:rPr>
              <a:t>Towards Efficient MapReduce Using MPI</a:t>
            </a:r>
            <a:r>
              <a:rPr lang="en-US" sz="2400" dirty="0" smtClean="0"/>
              <a:t>, </a:t>
            </a:r>
            <a:r>
              <a:rPr lang="en-US" sz="2400" i="1" dirty="0" smtClean="0"/>
              <a:t>Recent Advances in Parallel Virtual Machine and Message Passing Interface </a:t>
            </a:r>
            <a:r>
              <a:rPr lang="en-US" sz="2400" dirty="0" smtClean="0"/>
              <a:t>Lecture Notes in Computer Science, 2009, Volume 5759/2009, 240-249</a:t>
            </a:r>
          </a:p>
          <a:p>
            <a:pPr lvl="0"/>
            <a:r>
              <a:rPr lang="en-US" sz="2400" b="1" dirty="0" smtClean="0"/>
              <a:t>MPI with generalized MapReduce</a:t>
            </a:r>
          </a:p>
          <a:p>
            <a:pPr lvl="0"/>
            <a:r>
              <a:rPr lang="en-US" sz="2400" dirty="0" err="1" smtClean="0"/>
              <a:t>Jaliya</a:t>
            </a:r>
            <a:r>
              <a:rPr lang="en-US" sz="2400" dirty="0" smtClean="0"/>
              <a:t> </a:t>
            </a:r>
            <a:r>
              <a:rPr lang="en-US" sz="2400" dirty="0" err="1" smtClean="0"/>
              <a:t>Ekanayake</a:t>
            </a:r>
            <a:r>
              <a:rPr lang="en-US" sz="2400" dirty="0" smtClean="0"/>
              <a:t>, </a:t>
            </a:r>
            <a:r>
              <a:rPr lang="en-US" sz="2400" dirty="0" err="1" smtClean="0"/>
              <a:t>Hui</a:t>
            </a:r>
            <a:r>
              <a:rPr lang="en-US" sz="2400" dirty="0" smtClean="0"/>
              <a:t> Li, </a:t>
            </a:r>
            <a:r>
              <a:rPr lang="en-US" sz="2400" dirty="0" err="1" smtClean="0"/>
              <a:t>Bingjing</a:t>
            </a:r>
            <a:r>
              <a:rPr lang="en-US" sz="2400" dirty="0" smtClean="0"/>
              <a:t> Zhang, </a:t>
            </a:r>
            <a:r>
              <a:rPr lang="en-US" sz="2400" dirty="0" err="1" smtClean="0"/>
              <a:t>Thilina</a:t>
            </a:r>
            <a:r>
              <a:rPr lang="en-US" sz="2400" dirty="0" smtClean="0"/>
              <a:t> </a:t>
            </a:r>
            <a:r>
              <a:rPr lang="en-US" sz="2400" dirty="0" err="1" smtClean="0"/>
              <a:t>Gunarathne</a:t>
            </a:r>
            <a:r>
              <a:rPr lang="en-US" sz="2400" dirty="0" smtClean="0"/>
              <a:t>, </a:t>
            </a:r>
            <a:r>
              <a:rPr lang="en-US" sz="2400" dirty="0" err="1" smtClean="0"/>
              <a:t>Seung-Hee</a:t>
            </a:r>
            <a:r>
              <a:rPr lang="en-US" sz="2400" dirty="0" smtClean="0"/>
              <a:t> </a:t>
            </a:r>
            <a:r>
              <a:rPr lang="en-US" sz="2400" dirty="0" err="1" smtClean="0"/>
              <a:t>Bae</a:t>
            </a:r>
            <a:r>
              <a:rPr lang="en-US" sz="2400" dirty="0" smtClean="0"/>
              <a:t>, Judy Qiu, Geoffrey Fox </a:t>
            </a:r>
            <a:r>
              <a:rPr lang="en-US" sz="2400" dirty="0" smtClean="0">
                <a:solidFill>
                  <a:srgbClr val="FF0000"/>
                </a:solidFill>
              </a:rPr>
              <a:t>Twister: A Runtime for Iterative MapReduce</a:t>
            </a:r>
            <a:r>
              <a:rPr lang="en-US" sz="2400" dirty="0" smtClean="0"/>
              <a:t>, </a:t>
            </a:r>
            <a:r>
              <a:rPr lang="en-US" sz="2400" i="1" dirty="0" smtClean="0"/>
              <a:t>Proceedings of the First International Workshop on MapReduce and its Applications of  ACM HPDC 2010 </a:t>
            </a:r>
            <a:r>
              <a:rPr lang="en-US" sz="2400" dirty="0" smtClean="0"/>
              <a:t>conference, Chicago, Illinois, June 20-25, 2010 </a:t>
            </a:r>
            <a:r>
              <a:rPr lang="en-US" sz="2400" dirty="0" smtClean="0">
                <a:hlinkClick r:id="rId3"/>
              </a:rPr>
              <a:t>http://grids.ucs.indiana.edu/ptliupages/publications/twister__hpdc_mapreduce.pdf</a:t>
            </a:r>
            <a:r>
              <a:rPr lang="en-US" sz="2400" dirty="0" smtClean="0"/>
              <a:t>   </a:t>
            </a:r>
            <a:r>
              <a:rPr lang="en-US" sz="2400" dirty="0" smtClean="0">
                <a:hlinkClick r:id="rId4"/>
              </a:rPr>
              <a:t>http://www.iterativemapreduce.org/</a:t>
            </a:r>
            <a:endParaRPr lang="en-US" sz="2400" dirty="0" smtClean="0"/>
          </a:p>
          <a:p>
            <a:pPr lvl="0"/>
            <a:r>
              <a:rPr lang="en-US" sz="2400" dirty="0" err="1" smtClean="0"/>
              <a:t>Grzegorz</a:t>
            </a:r>
            <a:r>
              <a:rPr lang="en-US" sz="2400" dirty="0" smtClean="0"/>
              <a:t> </a:t>
            </a:r>
            <a:r>
              <a:rPr lang="en-US" sz="2400" dirty="0" err="1" smtClean="0"/>
              <a:t>Malewicz</a:t>
            </a:r>
            <a:r>
              <a:rPr lang="en-US" sz="2400" dirty="0" smtClean="0"/>
              <a:t>, Matthew H. </a:t>
            </a:r>
            <a:r>
              <a:rPr lang="en-US" sz="2400" dirty="0" err="1" smtClean="0"/>
              <a:t>Austern</a:t>
            </a:r>
            <a:r>
              <a:rPr lang="en-US" sz="2400" dirty="0" smtClean="0"/>
              <a:t>, </a:t>
            </a:r>
            <a:r>
              <a:rPr lang="en-US" sz="2400" dirty="0" err="1" smtClean="0"/>
              <a:t>Aart</a:t>
            </a:r>
            <a:r>
              <a:rPr lang="en-US" sz="2400" dirty="0" smtClean="0"/>
              <a:t> J. C. Bik, James C. </a:t>
            </a:r>
            <a:r>
              <a:rPr lang="en-US" sz="2400" dirty="0" err="1" smtClean="0"/>
              <a:t>Dehnert</a:t>
            </a:r>
            <a:r>
              <a:rPr lang="en-US" sz="2400" dirty="0" smtClean="0"/>
              <a:t>, </a:t>
            </a:r>
            <a:r>
              <a:rPr lang="en-US" sz="2400" dirty="0" err="1" smtClean="0"/>
              <a:t>Ilan</a:t>
            </a:r>
            <a:r>
              <a:rPr lang="en-US" sz="2400" dirty="0" smtClean="0"/>
              <a:t> Horn, </a:t>
            </a:r>
            <a:r>
              <a:rPr lang="en-US" sz="2400" dirty="0" err="1" smtClean="0"/>
              <a:t>Naty</a:t>
            </a:r>
            <a:r>
              <a:rPr lang="en-US" sz="2400" dirty="0" smtClean="0"/>
              <a:t> </a:t>
            </a:r>
            <a:r>
              <a:rPr lang="en-US" sz="2400" dirty="0" err="1" smtClean="0"/>
              <a:t>Leiser</a:t>
            </a:r>
            <a:r>
              <a:rPr lang="en-US" sz="2400" dirty="0" smtClean="0"/>
              <a:t>, and </a:t>
            </a:r>
            <a:r>
              <a:rPr lang="en-US" sz="2400" dirty="0" err="1" smtClean="0"/>
              <a:t>Grzegorz</a:t>
            </a:r>
            <a:r>
              <a:rPr lang="en-US" sz="2400" dirty="0" smtClean="0"/>
              <a:t> </a:t>
            </a:r>
            <a:r>
              <a:rPr lang="en-US" sz="2400" dirty="0" err="1" smtClean="0"/>
              <a:t>Czajkowski</a:t>
            </a:r>
            <a:r>
              <a:rPr lang="en-US" sz="2400" dirty="0" smtClean="0"/>
              <a:t> </a:t>
            </a:r>
            <a:r>
              <a:rPr lang="en-US" sz="2400" dirty="0" err="1" smtClean="0">
                <a:solidFill>
                  <a:srgbClr val="FF0000"/>
                </a:solidFill>
              </a:rPr>
              <a:t>Pregel</a:t>
            </a:r>
            <a:r>
              <a:rPr lang="en-US" sz="2400" dirty="0" smtClean="0">
                <a:solidFill>
                  <a:srgbClr val="FF0000"/>
                </a:solidFill>
              </a:rPr>
              <a:t>: A System for Large-Scale Graph Processing</a:t>
            </a:r>
            <a:r>
              <a:rPr lang="en-US" sz="2400" dirty="0" smtClean="0"/>
              <a:t>, </a:t>
            </a:r>
            <a:r>
              <a:rPr lang="en-US" sz="2400" i="1" dirty="0" smtClean="0"/>
              <a:t>Proceedings of the 2010 international conference on Management of data </a:t>
            </a:r>
            <a:r>
              <a:rPr lang="en-US" sz="2400" dirty="0" smtClean="0"/>
              <a:t> Indianapolis, Indiana, USA Pages: 135-146 2010</a:t>
            </a:r>
          </a:p>
          <a:p>
            <a:pPr lvl="0"/>
            <a:r>
              <a:rPr lang="en-US" sz="2400" dirty="0" err="1" smtClean="0"/>
              <a:t>Yingyi</a:t>
            </a:r>
            <a:r>
              <a:rPr lang="en-US" sz="2400" dirty="0" smtClean="0"/>
              <a:t> Bu, Bill Howe, Magdalena </a:t>
            </a:r>
            <a:r>
              <a:rPr lang="en-US" sz="2400" dirty="0" err="1" smtClean="0"/>
              <a:t>Balazinska</a:t>
            </a:r>
            <a:r>
              <a:rPr lang="en-US" sz="2400" dirty="0" smtClean="0"/>
              <a:t>, Michael D. Ernst</a:t>
            </a:r>
            <a:r>
              <a:rPr lang="en-US" sz="2400" dirty="0" smtClean="0">
                <a:solidFill>
                  <a:srgbClr val="FF0000"/>
                </a:solidFill>
              </a:rPr>
              <a:t> </a:t>
            </a:r>
            <a:r>
              <a:rPr lang="en-US" sz="2400" dirty="0" err="1" smtClean="0">
                <a:solidFill>
                  <a:srgbClr val="FF0000"/>
                </a:solidFill>
              </a:rPr>
              <a:t>HaLoop</a:t>
            </a:r>
            <a:r>
              <a:rPr lang="en-US" sz="2400" dirty="0" smtClean="0">
                <a:solidFill>
                  <a:srgbClr val="FF0000"/>
                </a:solidFill>
              </a:rPr>
              <a:t>: Efficient Iterative Data Processing on Large Clusters</a:t>
            </a:r>
            <a:r>
              <a:rPr lang="en-US" sz="2400" dirty="0" smtClean="0"/>
              <a:t>, </a:t>
            </a:r>
            <a:r>
              <a:rPr lang="en-US" sz="2400" i="1" dirty="0" smtClean="0"/>
              <a:t>Proceedings of the VLDB Endowment, Vol. 3, No. 1, The 36th International Conference on Very Large Data Bases</a:t>
            </a:r>
            <a:r>
              <a:rPr lang="en-US" sz="2400" dirty="0" smtClean="0"/>
              <a:t>, September 1317, 2010, Singapore.</a:t>
            </a:r>
          </a:p>
          <a:p>
            <a:pPr lvl="0"/>
            <a:r>
              <a:rPr lang="en-US" sz="2400" dirty="0" err="1" smtClean="0"/>
              <a:t>Matei</a:t>
            </a:r>
            <a:r>
              <a:rPr lang="en-US" sz="2400" dirty="0" smtClean="0"/>
              <a:t> </a:t>
            </a:r>
            <a:r>
              <a:rPr lang="en-US" sz="2400" dirty="0" err="1" smtClean="0"/>
              <a:t>Zaharia</a:t>
            </a:r>
            <a:r>
              <a:rPr lang="en-US" sz="2400" dirty="0" smtClean="0"/>
              <a:t>, </a:t>
            </a:r>
            <a:r>
              <a:rPr lang="en-US" sz="2400" dirty="0" err="1" smtClean="0"/>
              <a:t>Mosharaf</a:t>
            </a:r>
            <a:r>
              <a:rPr lang="en-US" sz="2400" dirty="0" smtClean="0"/>
              <a:t> </a:t>
            </a:r>
            <a:r>
              <a:rPr lang="en-US" sz="2400" dirty="0" err="1" smtClean="0"/>
              <a:t>Chowdhury</a:t>
            </a:r>
            <a:r>
              <a:rPr lang="en-US" sz="2400" dirty="0" smtClean="0"/>
              <a:t>, Michael J. Franklin, Scott </a:t>
            </a:r>
            <a:r>
              <a:rPr lang="en-US" sz="2400" dirty="0" err="1" smtClean="0"/>
              <a:t>Shenker</a:t>
            </a:r>
            <a:r>
              <a:rPr lang="en-US" sz="2400" dirty="0" smtClean="0"/>
              <a:t>, Ion </a:t>
            </a:r>
            <a:r>
              <a:rPr lang="en-US" sz="2400" dirty="0" err="1" smtClean="0"/>
              <a:t>Stoica</a:t>
            </a:r>
            <a:r>
              <a:rPr lang="en-US" sz="2400" dirty="0" smtClean="0"/>
              <a:t> </a:t>
            </a:r>
            <a:r>
              <a:rPr lang="en-US" sz="2400" dirty="0" smtClean="0">
                <a:solidFill>
                  <a:srgbClr val="FF0000"/>
                </a:solidFill>
              </a:rPr>
              <a:t>Spark: Cluster Computing with Working Sets </a:t>
            </a:r>
            <a:r>
              <a:rPr lang="en-US" sz="2400" dirty="0" smtClean="0"/>
              <a:t>poster at </a:t>
            </a:r>
            <a:r>
              <a:rPr lang="en-US" sz="2400" dirty="0" smtClean="0">
                <a:hlinkClick r:id="rId5"/>
              </a:rPr>
              <a:t>http://radlab.cs.berkeley.edu/w/upload/9/9c/Spark-retreat-poster-s10.pdf</a:t>
            </a:r>
            <a:r>
              <a:rPr lang="en-US" sz="2400" dirty="0" smtClean="0"/>
              <a:t>  </a:t>
            </a:r>
          </a:p>
          <a:p>
            <a:endParaRPr lang="en-US" sz="2400" dirty="0" smtClean="0"/>
          </a:p>
          <a:p>
            <a:endParaRPr lang="en-US" sz="2400" dirty="0" smtClean="0"/>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5791200" cy="762000"/>
          </a:xfrm>
        </p:spPr>
        <p:txBody>
          <a:bodyPr>
            <a:normAutofit/>
          </a:bodyPr>
          <a:lstStyle/>
          <a:p>
            <a:r>
              <a:rPr lang="en-US" sz="4000" b="1" dirty="0" smtClean="0"/>
              <a:t>Twister</a:t>
            </a:r>
            <a:endParaRPr lang="en-US" sz="4000" b="1" dirty="0"/>
          </a:p>
        </p:txBody>
      </p:sp>
      <p:sp>
        <p:nvSpPr>
          <p:cNvPr id="192" name="Content Placeholder 2"/>
          <p:cNvSpPr txBox="1">
            <a:spLocks/>
          </p:cNvSpPr>
          <p:nvPr/>
        </p:nvSpPr>
        <p:spPr>
          <a:xfrm>
            <a:off x="5715000" y="1219200"/>
            <a:ext cx="3429000" cy="2514600"/>
          </a:xfrm>
          <a:prstGeom prst="rect">
            <a:avLst/>
          </a:prstGeom>
        </p:spPr>
        <p:txBody>
          <a:bodyPr vert="horz" lIns="91435" tIns="45718" rIns="91435" bIns="45718" rtlCol="0">
            <a:normAutofit fontScale="40000" lnSpcReduction="20000"/>
          </a:bodyPr>
          <a:lstStyle/>
          <a:p>
            <a:pPr marL="342883" indent="-342883">
              <a:spcBef>
                <a:spcPct val="20000"/>
              </a:spcBef>
              <a:buFont typeface="Arial" pitchFamily="34" charset="0"/>
              <a:buChar char="•"/>
              <a:defRPr/>
            </a:pPr>
            <a:r>
              <a:rPr lang="en-US" sz="3500" dirty="0" smtClean="0">
                <a:solidFill>
                  <a:srgbClr val="990033"/>
                </a:solidFill>
              </a:rPr>
              <a:t>Streaming based </a:t>
            </a:r>
            <a:r>
              <a:rPr lang="en-US" sz="3500" dirty="0" smtClean="0">
                <a:solidFill>
                  <a:prstClr val="black"/>
                </a:solidFill>
              </a:rPr>
              <a:t>communication</a:t>
            </a:r>
          </a:p>
          <a:p>
            <a:pPr marL="342883" indent="-342883">
              <a:spcBef>
                <a:spcPct val="20000"/>
              </a:spcBef>
              <a:buFont typeface="Arial" pitchFamily="34" charset="0"/>
              <a:buChar char="•"/>
              <a:defRPr/>
            </a:pPr>
            <a:r>
              <a:rPr lang="en-US" sz="3500" dirty="0" smtClean="0">
                <a:solidFill>
                  <a:prstClr val="black"/>
                </a:solidFill>
              </a:rPr>
              <a:t>Intermediate results are directly transferred from the map tasks to the reduce tasks – </a:t>
            </a:r>
            <a:r>
              <a:rPr lang="en-US" sz="3500" b="1" dirty="0" smtClean="0">
                <a:solidFill>
                  <a:prstClr val="black"/>
                </a:solidFill>
              </a:rPr>
              <a:t>eliminates local files</a:t>
            </a:r>
          </a:p>
          <a:p>
            <a:pPr marL="342883" indent="-342883">
              <a:spcBef>
                <a:spcPct val="20000"/>
              </a:spcBef>
              <a:buFont typeface="Arial" pitchFamily="34" charset="0"/>
              <a:buChar char="•"/>
              <a:defRPr/>
            </a:pPr>
            <a:r>
              <a:rPr lang="en-US" sz="3500" dirty="0" smtClean="0">
                <a:solidFill>
                  <a:srgbClr val="990033"/>
                </a:solidFill>
              </a:rPr>
              <a:t>Cacheable</a:t>
            </a:r>
            <a:r>
              <a:rPr lang="en-US" sz="3500" dirty="0" smtClean="0">
                <a:solidFill>
                  <a:srgbClr val="E4CFA0"/>
                </a:solidFill>
              </a:rPr>
              <a:t> </a:t>
            </a:r>
            <a:r>
              <a:rPr lang="en-US" sz="3500" dirty="0" smtClean="0">
                <a:solidFill>
                  <a:prstClr val="black"/>
                </a:solidFill>
              </a:rPr>
              <a:t>map/reduce tasks</a:t>
            </a:r>
          </a:p>
          <a:p>
            <a:pPr marL="569913" lvl="1" indent="-112713">
              <a:spcBef>
                <a:spcPct val="20000"/>
              </a:spcBef>
              <a:buFont typeface="Arial" pitchFamily="34" charset="0"/>
              <a:buChar char="•"/>
              <a:defRPr/>
            </a:pPr>
            <a:r>
              <a:rPr lang="en-US" sz="3500" dirty="0" smtClean="0">
                <a:solidFill>
                  <a:prstClr val="black"/>
                </a:solidFill>
              </a:rPr>
              <a:t>Static data remains in memory</a:t>
            </a:r>
          </a:p>
          <a:p>
            <a:pPr marL="342883" indent="-342883">
              <a:spcBef>
                <a:spcPct val="20000"/>
              </a:spcBef>
              <a:buFont typeface="Arial" pitchFamily="34" charset="0"/>
              <a:buChar char="•"/>
              <a:defRPr/>
            </a:pPr>
            <a:r>
              <a:rPr lang="en-US" sz="3500" dirty="0" smtClean="0">
                <a:solidFill>
                  <a:srgbClr val="990033"/>
                </a:solidFill>
              </a:rPr>
              <a:t>Combine </a:t>
            </a:r>
            <a:r>
              <a:rPr lang="en-US" sz="3500" dirty="0" smtClean="0">
                <a:solidFill>
                  <a:prstClr val="black"/>
                </a:solidFill>
              </a:rPr>
              <a:t>phase to combine reductions</a:t>
            </a:r>
          </a:p>
          <a:p>
            <a:pPr marL="342883" indent="-342883">
              <a:spcBef>
                <a:spcPct val="20000"/>
              </a:spcBef>
              <a:buFont typeface="Arial" pitchFamily="34" charset="0"/>
              <a:buChar char="•"/>
              <a:defRPr/>
            </a:pPr>
            <a:r>
              <a:rPr lang="en-US" sz="3500" dirty="0" smtClean="0">
                <a:solidFill>
                  <a:prstClr val="black"/>
                </a:solidFill>
              </a:rPr>
              <a:t>User Program is the </a:t>
            </a:r>
            <a:r>
              <a:rPr lang="en-US" sz="3500" b="1" dirty="0" smtClean="0">
                <a:solidFill>
                  <a:prstClr val="black"/>
                </a:solidFill>
              </a:rPr>
              <a:t>composer</a:t>
            </a:r>
            <a:r>
              <a:rPr lang="en-US" sz="3500" dirty="0" smtClean="0">
                <a:solidFill>
                  <a:prstClr val="black"/>
                </a:solidFill>
              </a:rPr>
              <a:t> of MapReduce computations</a:t>
            </a:r>
          </a:p>
          <a:p>
            <a:pPr marL="342883" indent="-342883">
              <a:spcBef>
                <a:spcPct val="20000"/>
              </a:spcBef>
              <a:buFont typeface="Arial" pitchFamily="34" charset="0"/>
              <a:buChar char="•"/>
              <a:defRPr/>
            </a:pPr>
            <a:r>
              <a:rPr lang="en-US" sz="3500" b="1" dirty="0" smtClean="0">
                <a:solidFill>
                  <a:srgbClr val="990033"/>
                </a:solidFill>
              </a:rPr>
              <a:t>Extends</a:t>
            </a:r>
            <a:r>
              <a:rPr lang="en-US" sz="3500" b="1" dirty="0" smtClean="0">
                <a:solidFill>
                  <a:srgbClr val="E4CFA0"/>
                </a:solidFill>
              </a:rPr>
              <a:t> </a:t>
            </a:r>
            <a:r>
              <a:rPr lang="en-US" sz="3500" b="1" dirty="0" smtClean="0">
                <a:solidFill>
                  <a:prstClr val="black"/>
                </a:solidFill>
              </a:rPr>
              <a:t>the MapReduce model to </a:t>
            </a:r>
            <a:r>
              <a:rPr lang="en-US" sz="3500" b="1" dirty="0" smtClean="0">
                <a:solidFill>
                  <a:srgbClr val="00B0F0"/>
                </a:solidFill>
              </a:rPr>
              <a:t>iterative</a:t>
            </a:r>
            <a:r>
              <a:rPr lang="en-US" sz="3500" b="1" dirty="0" smtClean="0">
                <a:solidFill>
                  <a:srgbClr val="E4CFA0"/>
                </a:solidFill>
              </a:rPr>
              <a:t> </a:t>
            </a:r>
            <a:r>
              <a:rPr lang="en-US" sz="3500" b="1" dirty="0" smtClean="0">
                <a:solidFill>
                  <a:prstClr val="black"/>
                </a:solidFill>
              </a:rPr>
              <a:t>computations</a:t>
            </a:r>
          </a:p>
          <a:p>
            <a:pPr marL="342883" indent="-342883">
              <a:spcBef>
                <a:spcPct val="20000"/>
              </a:spcBef>
              <a:defRPr/>
            </a:pPr>
            <a:endParaRPr lang="en-US" sz="3200" dirty="0" smtClean="0">
              <a:solidFill>
                <a:srgbClr val="E4CFA0"/>
              </a:solidFill>
            </a:endParaRPr>
          </a:p>
          <a:p>
            <a:pPr marL="342883" indent="-342883">
              <a:spcBef>
                <a:spcPct val="20000"/>
              </a:spcBef>
              <a:buFont typeface="Arial" pitchFamily="34" charset="0"/>
              <a:buChar char="•"/>
              <a:defRPr/>
            </a:pPr>
            <a:endParaRPr lang="en-US" sz="3200" dirty="0">
              <a:solidFill>
                <a:srgbClr val="E4CFA0"/>
              </a:solidFill>
            </a:endParaRPr>
          </a:p>
        </p:txBody>
      </p:sp>
      <p:grpSp>
        <p:nvGrpSpPr>
          <p:cNvPr id="3" name="Group 195"/>
          <p:cNvGrpSpPr/>
          <p:nvPr/>
        </p:nvGrpSpPr>
        <p:grpSpPr>
          <a:xfrm>
            <a:off x="304800" y="762000"/>
            <a:ext cx="3733800" cy="2413000"/>
            <a:chOff x="1371600" y="762000"/>
            <a:chExt cx="4572000" cy="2438400"/>
          </a:xfrm>
        </p:grpSpPr>
        <p:sp>
          <p:nvSpPr>
            <p:cNvPr id="197" name="Rounded Rectangle 196"/>
            <p:cNvSpPr/>
            <p:nvPr/>
          </p:nvSpPr>
          <p:spPr>
            <a:xfrm>
              <a:off x="13716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solidFill>
                  <a:prstClr val="black"/>
                </a:solidFill>
              </a:endParaRPr>
            </a:p>
          </p:txBody>
        </p:sp>
        <p:sp>
          <p:nvSpPr>
            <p:cNvPr id="198" name="Rounded Rectangle 197"/>
            <p:cNvSpPr/>
            <p:nvPr/>
          </p:nvSpPr>
          <p:spPr>
            <a:xfrm>
              <a:off x="1371600" y="762000"/>
              <a:ext cx="4495800" cy="38100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dirty="0">
                <a:solidFill>
                  <a:prstClr val="white"/>
                </a:solidFill>
              </a:endParaRPr>
            </a:p>
          </p:txBody>
        </p:sp>
        <p:sp>
          <p:nvSpPr>
            <p:cNvPr id="199" name="Rounded Rectangle 198"/>
            <p:cNvSpPr/>
            <p:nvPr/>
          </p:nvSpPr>
          <p:spPr>
            <a:xfrm>
              <a:off x="1371600" y="2743200"/>
              <a:ext cx="4495800" cy="4572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dirty="0">
                <a:solidFill>
                  <a:prstClr val="black"/>
                </a:solidFill>
              </a:endParaRPr>
            </a:p>
          </p:txBody>
        </p:sp>
        <p:sp>
          <p:nvSpPr>
            <p:cNvPr id="200" name="Rectangle 199"/>
            <p:cNvSpPr/>
            <p:nvPr/>
          </p:nvSpPr>
          <p:spPr>
            <a:xfrm>
              <a:off x="1447800" y="2819400"/>
              <a:ext cx="2209800" cy="304800"/>
            </a:xfrm>
            <a:prstGeom prst="rect">
              <a:avLst/>
            </a:prstGeom>
            <a:solidFill>
              <a:srgbClr val="E6CF7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1F497D">
                      <a:lumMod val="75000"/>
                    </a:srgbClr>
                  </a:solidFill>
                </a:rPr>
                <a:t>Data Split</a:t>
              </a:r>
              <a:endParaRPr lang="en-US" sz="1400" b="1" dirty="0">
                <a:solidFill>
                  <a:srgbClr val="1F497D">
                    <a:lumMod val="75000"/>
                  </a:srgbClr>
                </a:solidFill>
              </a:endParaRPr>
            </a:p>
          </p:txBody>
        </p:sp>
        <p:sp>
          <p:nvSpPr>
            <p:cNvPr id="201" name="Rounded Rectangle 200"/>
            <p:cNvSpPr/>
            <p:nvPr/>
          </p:nvSpPr>
          <p:spPr>
            <a:xfrm>
              <a:off x="4038600" y="1524001"/>
              <a:ext cx="838200" cy="6858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solidFill>
                  <a:prstClr val="black"/>
                </a:solidFill>
              </a:endParaRPr>
            </a:p>
          </p:txBody>
        </p:sp>
        <p:sp>
          <p:nvSpPr>
            <p:cNvPr id="202" name="Rounded Rectangle 201"/>
            <p:cNvSpPr/>
            <p:nvPr/>
          </p:nvSpPr>
          <p:spPr>
            <a:xfrm>
              <a:off x="5029200" y="1524000"/>
              <a:ext cx="838200" cy="685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solidFill>
                  <a:prstClr val="black"/>
                </a:solidFill>
              </a:endParaRPr>
            </a:p>
          </p:txBody>
        </p:sp>
        <p:sp>
          <p:nvSpPr>
            <p:cNvPr id="203" name="Rectangle 202"/>
            <p:cNvSpPr/>
            <p:nvPr/>
          </p:nvSpPr>
          <p:spPr>
            <a:xfrm>
              <a:off x="17526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white"/>
                  </a:solidFill>
                </a:rPr>
                <a:t>D</a:t>
              </a:r>
              <a:endParaRPr lang="en-US" sz="1400" b="1" dirty="0">
                <a:solidFill>
                  <a:prstClr val="white"/>
                </a:solidFill>
              </a:endParaRPr>
            </a:p>
          </p:txBody>
        </p:sp>
        <p:sp>
          <p:nvSpPr>
            <p:cNvPr id="204" name="TextBox 203"/>
            <p:cNvSpPr txBox="1"/>
            <p:nvPr/>
          </p:nvSpPr>
          <p:spPr>
            <a:xfrm>
              <a:off x="4038600" y="1524001"/>
              <a:ext cx="834100" cy="497627"/>
            </a:xfrm>
            <a:prstGeom prst="rect">
              <a:avLst/>
            </a:prstGeom>
            <a:noFill/>
          </p:spPr>
          <p:txBody>
            <a:bodyPr wrap="square" rtlCol="0">
              <a:spAutoFit/>
            </a:bodyPr>
            <a:lstStyle/>
            <a:p>
              <a:pPr algn="ctr"/>
              <a:r>
                <a:rPr lang="en-US" sz="1300" b="1" dirty="0" smtClean="0">
                  <a:solidFill>
                    <a:srgbClr val="1F497D">
                      <a:lumMod val="75000"/>
                    </a:srgbClr>
                  </a:solidFill>
                </a:rPr>
                <a:t>MR</a:t>
              </a:r>
            </a:p>
            <a:p>
              <a:pPr algn="ctr"/>
              <a:r>
                <a:rPr lang="en-US" sz="1300" b="1" dirty="0" smtClean="0">
                  <a:solidFill>
                    <a:srgbClr val="1F497D">
                      <a:lumMod val="75000"/>
                    </a:srgbClr>
                  </a:solidFill>
                </a:rPr>
                <a:t>Driver</a:t>
              </a:r>
              <a:endParaRPr lang="en-US" sz="1300" b="1" dirty="0">
                <a:solidFill>
                  <a:srgbClr val="1F497D">
                    <a:lumMod val="75000"/>
                  </a:srgbClr>
                </a:solidFill>
              </a:endParaRPr>
            </a:p>
          </p:txBody>
        </p:sp>
        <p:sp>
          <p:nvSpPr>
            <p:cNvPr id="205" name="TextBox 204"/>
            <p:cNvSpPr txBox="1"/>
            <p:nvPr/>
          </p:nvSpPr>
          <p:spPr>
            <a:xfrm>
              <a:off x="4953000" y="1524001"/>
              <a:ext cx="990600" cy="497627"/>
            </a:xfrm>
            <a:prstGeom prst="rect">
              <a:avLst/>
            </a:prstGeom>
            <a:noFill/>
          </p:spPr>
          <p:txBody>
            <a:bodyPr wrap="square" rtlCol="0">
              <a:spAutoFit/>
            </a:bodyPr>
            <a:lstStyle/>
            <a:p>
              <a:pPr algn="ctr"/>
              <a:r>
                <a:rPr lang="en-US" sz="1300" b="1" dirty="0" smtClean="0">
                  <a:solidFill>
                    <a:srgbClr val="1F497D">
                      <a:lumMod val="75000"/>
                    </a:srgbClr>
                  </a:solidFill>
                </a:rPr>
                <a:t>User</a:t>
              </a:r>
            </a:p>
            <a:p>
              <a:pPr algn="ctr"/>
              <a:r>
                <a:rPr lang="en-US" sz="1300" b="1" dirty="0" smtClean="0">
                  <a:solidFill>
                    <a:srgbClr val="1F497D">
                      <a:lumMod val="75000"/>
                    </a:srgbClr>
                  </a:solidFill>
                </a:rPr>
                <a:t>Program</a:t>
              </a:r>
              <a:endParaRPr lang="en-US" sz="1300" b="1" dirty="0">
                <a:solidFill>
                  <a:srgbClr val="1F497D">
                    <a:lumMod val="75000"/>
                  </a:srgbClr>
                </a:solidFill>
              </a:endParaRPr>
            </a:p>
          </p:txBody>
        </p:sp>
        <p:sp>
          <p:nvSpPr>
            <p:cNvPr id="206" name="TextBox 205"/>
            <p:cNvSpPr txBox="1"/>
            <p:nvPr/>
          </p:nvSpPr>
          <p:spPr>
            <a:xfrm>
              <a:off x="1447800" y="762000"/>
              <a:ext cx="4495800" cy="311017"/>
            </a:xfrm>
            <a:prstGeom prst="rect">
              <a:avLst/>
            </a:prstGeom>
            <a:noFill/>
          </p:spPr>
          <p:txBody>
            <a:bodyPr wrap="square" rtlCol="0">
              <a:spAutoFit/>
            </a:bodyPr>
            <a:lstStyle/>
            <a:p>
              <a:pPr algn="ctr"/>
              <a:r>
                <a:rPr lang="en-US" sz="1400" b="1" dirty="0" smtClean="0">
                  <a:solidFill>
                    <a:srgbClr val="1F497D">
                      <a:lumMod val="75000"/>
                    </a:srgbClr>
                  </a:solidFill>
                </a:rPr>
                <a:t>Pub/Sub Broker Network</a:t>
              </a:r>
              <a:endParaRPr lang="en-US" sz="1400" b="1" dirty="0">
                <a:solidFill>
                  <a:srgbClr val="1F497D">
                    <a:lumMod val="75000"/>
                  </a:srgbClr>
                </a:solidFill>
              </a:endParaRPr>
            </a:p>
          </p:txBody>
        </p:sp>
        <p:sp>
          <p:nvSpPr>
            <p:cNvPr id="207" name="Rounded Rectangle 206"/>
            <p:cNvSpPr/>
            <p:nvPr/>
          </p:nvSpPr>
          <p:spPr>
            <a:xfrm>
              <a:off x="26670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solidFill>
                  <a:prstClr val="black"/>
                </a:solidFill>
              </a:endParaRPr>
            </a:p>
          </p:txBody>
        </p:sp>
        <p:sp>
          <p:nvSpPr>
            <p:cNvPr id="208" name="Rectangle 207"/>
            <p:cNvSpPr/>
            <p:nvPr/>
          </p:nvSpPr>
          <p:spPr>
            <a:xfrm>
              <a:off x="30480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white"/>
                  </a:solidFill>
                </a:rPr>
                <a:t>D</a:t>
              </a:r>
              <a:endParaRPr lang="en-US" sz="1400" b="1" dirty="0">
                <a:solidFill>
                  <a:prstClr val="white"/>
                </a:solidFill>
              </a:endParaRPr>
            </a:p>
          </p:txBody>
        </p:sp>
        <p:cxnSp>
          <p:nvCxnSpPr>
            <p:cNvPr id="209" name="Straight Connector 208"/>
            <p:cNvCxnSpPr/>
            <p:nvPr/>
          </p:nvCxnSpPr>
          <p:spPr>
            <a:xfrm rot="5400000">
              <a:off x="3276600" y="2971800"/>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26677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5400000">
              <a:off x="28963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4038600" y="2743201"/>
              <a:ext cx="1296581" cy="311017"/>
            </a:xfrm>
            <a:prstGeom prst="rect">
              <a:avLst/>
            </a:prstGeom>
            <a:noFill/>
          </p:spPr>
          <p:txBody>
            <a:bodyPr wrap="none" rtlCol="0">
              <a:spAutoFit/>
            </a:bodyPr>
            <a:lstStyle/>
            <a:p>
              <a:r>
                <a:rPr lang="en-US" sz="1400" b="1" dirty="0" smtClean="0">
                  <a:solidFill>
                    <a:srgbClr val="1F497D">
                      <a:lumMod val="75000"/>
                    </a:srgbClr>
                  </a:solidFill>
                </a:rPr>
                <a:t>File System</a:t>
              </a:r>
              <a:endParaRPr lang="en-US" sz="1400" b="1" dirty="0">
                <a:solidFill>
                  <a:srgbClr val="1F497D">
                    <a:lumMod val="75000"/>
                  </a:srgbClr>
                </a:solidFill>
              </a:endParaRPr>
            </a:p>
          </p:txBody>
        </p:sp>
        <p:cxnSp>
          <p:nvCxnSpPr>
            <p:cNvPr id="213" name="Straight Arrow Connector 212"/>
            <p:cNvCxnSpPr/>
            <p:nvPr/>
          </p:nvCxnSpPr>
          <p:spPr>
            <a:xfrm rot="5400000">
              <a:off x="1639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4" name="Straight Arrow Connector 213"/>
            <p:cNvCxnSpPr/>
            <p:nvPr/>
          </p:nvCxnSpPr>
          <p:spPr>
            <a:xfrm rot="5400000">
              <a:off x="30106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5" name="Straight Arrow Connector 214"/>
            <p:cNvCxnSpPr/>
            <p:nvPr/>
          </p:nvCxnSpPr>
          <p:spPr>
            <a:xfrm rot="5400000">
              <a:off x="4306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6" name="Straight Arrow Connector 215"/>
            <p:cNvCxnSpPr/>
            <p:nvPr/>
          </p:nvCxnSpPr>
          <p:spPr>
            <a:xfrm rot="5400000">
              <a:off x="52204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17" name="Up-Down Arrow 216"/>
            <p:cNvSpPr/>
            <p:nvPr/>
          </p:nvSpPr>
          <p:spPr>
            <a:xfrm>
              <a:off x="18288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18" name="Up-Down Arrow 217"/>
            <p:cNvSpPr/>
            <p:nvPr/>
          </p:nvSpPr>
          <p:spPr>
            <a:xfrm>
              <a:off x="31242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19" name="Up-Down Arrow 218"/>
            <p:cNvSpPr/>
            <p:nvPr/>
          </p:nvSpPr>
          <p:spPr>
            <a:xfrm>
              <a:off x="5334000" y="2209800"/>
              <a:ext cx="152400" cy="5334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20" name="Hexagon 219"/>
            <p:cNvSpPr/>
            <p:nvPr/>
          </p:nvSpPr>
          <p:spPr>
            <a:xfrm>
              <a:off x="1447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1" name="Oval 220"/>
            <p:cNvSpPr/>
            <p:nvPr/>
          </p:nvSpPr>
          <p:spPr>
            <a:xfrm>
              <a:off x="14478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2" name="Hexagon 221"/>
            <p:cNvSpPr/>
            <p:nvPr/>
          </p:nvSpPr>
          <p:spPr>
            <a:xfrm>
              <a:off x="20574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3" name="Oval 222"/>
            <p:cNvSpPr/>
            <p:nvPr/>
          </p:nvSpPr>
          <p:spPr>
            <a:xfrm>
              <a:off x="21336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4" name="Hexagon 223"/>
            <p:cNvSpPr/>
            <p:nvPr/>
          </p:nvSpPr>
          <p:spPr>
            <a:xfrm>
              <a:off x="27432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5" name="Oval 224"/>
            <p:cNvSpPr/>
            <p:nvPr/>
          </p:nvSpPr>
          <p:spPr>
            <a:xfrm>
              <a:off x="27432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6" name="Hexagon 225"/>
            <p:cNvSpPr/>
            <p:nvPr/>
          </p:nvSpPr>
          <p:spPr>
            <a:xfrm>
              <a:off x="3352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27" name="Oval 226"/>
            <p:cNvSpPr/>
            <p:nvPr/>
          </p:nvSpPr>
          <p:spPr>
            <a:xfrm>
              <a:off x="34290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28" name="Flowchart: Connector 227"/>
            <p:cNvSpPr/>
            <p:nvPr/>
          </p:nvSpPr>
          <p:spPr>
            <a:xfrm>
              <a:off x="18288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29" name="Flowchart: Connector 228"/>
            <p:cNvSpPr/>
            <p:nvPr/>
          </p:nvSpPr>
          <p:spPr>
            <a:xfrm>
              <a:off x="19050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0" name="Flowchart: Connector 229"/>
            <p:cNvSpPr/>
            <p:nvPr/>
          </p:nvSpPr>
          <p:spPr>
            <a:xfrm>
              <a:off x="18288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1" name="Flowchart: Connector 230"/>
            <p:cNvSpPr/>
            <p:nvPr/>
          </p:nvSpPr>
          <p:spPr>
            <a:xfrm>
              <a:off x="19050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4" name="Group 108"/>
            <p:cNvGrpSpPr/>
            <p:nvPr/>
          </p:nvGrpSpPr>
          <p:grpSpPr>
            <a:xfrm>
              <a:off x="2514600" y="1981200"/>
              <a:ext cx="121919" cy="45719"/>
              <a:chOff x="3200400" y="3352800"/>
              <a:chExt cx="121919" cy="45719"/>
            </a:xfrm>
          </p:grpSpPr>
          <p:sp>
            <p:nvSpPr>
              <p:cNvPr id="243" name="Flowchart: Connector 43"/>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4" name="Flowchart: Connector 44"/>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5" name="Group 45"/>
            <p:cNvGrpSpPr/>
            <p:nvPr/>
          </p:nvGrpSpPr>
          <p:grpSpPr>
            <a:xfrm>
              <a:off x="3124200" y="1905000"/>
              <a:ext cx="121919" cy="45719"/>
              <a:chOff x="3200400" y="3352800"/>
              <a:chExt cx="121919" cy="45719"/>
            </a:xfrm>
          </p:grpSpPr>
          <p:sp>
            <p:nvSpPr>
              <p:cNvPr id="241" name="Flowchart: Connector 240"/>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2" name="Flowchart: Connector 241"/>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6" name="Group 48"/>
            <p:cNvGrpSpPr/>
            <p:nvPr/>
          </p:nvGrpSpPr>
          <p:grpSpPr>
            <a:xfrm>
              <a:off x="3124200" y="2209800"/>
              <a:ext cx="121919" cy="45719"/>
              <a:chOff x="3200400" y="3352800"/>
              <a:chExt cx="121919" cy="45719"/>
            </a:xfrm>
          </p:grpSpPr>
          <p:sp>
            <p:nvSpPr>
              <p:cNvPr id="239" name="Flowchart: Connector 238"/>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40" name="Flowchart: Connector 239"/>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7" name="Group 51"/>
            <p:cNvGrpSpPr/>
            <p:nvPr/>
          </p:nvGrpSpPr>
          <p:grpSpPr>
            <a:xfrm>
              <a:off x="3200400" y="2971800"/>
              <a:ext cx="121919" cy="45719"/>
              <a:chOff x="3200400" y="3352800"/>
              <a:chExt cx="121919" cy="45719"/>
            </a:xfrm>
          </p:grpSpPr>
          <p:sp>
            <p:nvSpPr>
              <p:cNvPr id="237" name="Flowchart: Connector 236"/>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38" name="Flowchart: Connector 237"/>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sp>
          <p:nvSpPr>
            <p:cNvPr id="236" name="TextBox 235"/>
            <p:cNvSpPr txBox="1"/>
            <p:nvPr/>
          </p:nvSpPr>
          <p:spPr>
            <a:xfrm>
              <a:off x="1828801" y="1219201"/>
              <a:ext cx="1591458" cy="311017"/>
            </a:xfrm>
            <a:prstGeom prst="rect">
              <a:avLst/>
            </a:prstGeom>
            <a:noFill/>
          </p:spPr>
          <p:txBody>
            <a:bodyPr wrap="none" rtlCol="0">
              <a:spAutoFit/>
            </a:bodyPr>
            <a:lstStyle/>
            <a:p>
              <a:r>
                <a:rPr lang="en-US" sz="1400" b="1" dirty="0" smtClean="0">
                  <a:solidFill>
                    <a:prstClr val="black"/>
                  </a:solidFill>
                </a:rPr>
                <a:t>Worker Nodes</a:t>
              </a:r>
              <a:endParaRPr lang="en-US" sz="1400" b="1" dirty="0">
                <a:solidFill>
                  <a:prstClr val="black"/>
                </a:solidFill>
              </a:endParaRPr>
            </a:p>
          </p:txBody>
        </p:sp>
      </p:grpSp>
      <p:sp>
        <p:nvSpPr>
          <p:cNvPr id="245" name="Hexagon 244"/>
          <p:cNvSpPr/>
          <p:nvPr/>
        </p:nvSpPr>
        <p:spPr>
          <a:xfrm>
            <a:off x="4029074" y="9652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rgbClr val="1F497D">
                    <a:lumMod val="75000"/>
                  </a:srgbClr>
                </a:solidFill>
              </a:rPr>
              <a:t>M</a:t>
            </a:r>
            <a:endParaRPr lang="en-US" sz="1400" b="1" dirty="0">
              <a:solidFill>
                <a:srgbClr val="1F497D">
                  <a:lumMod val="75000"/>
                </a:srgbClr>
              </a:solidFill>
            </a:endParaRPr>
          </a:p>
        </p:txBody>
      </p:sp>
      <p:sp>
        <p:nvSpPr>
          <p:cNvPr id="246" name="Oval 245"/>
          <p:cNvSpPr/>
          <p:nvPr/>
        </p:nvSpPr>
        <p:spPr>
          <a:xfrm>
            <a:off x="4029074" y="13462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rgbClr val="1F497D">
                    <a:lumMod val="75000"/>
                  </a:srgbClr>
                </a:solidFill>
              </a:rPr>
              <a:t>R</a:t>
            </a:r>
            <a:endParaRPr lang="en-US" sz="1400" b="1" dirty="0">
              <a:solidFill>
                <a:srgbClr val="1F497D">
                  <a:lumMod val="75000"/>
                </a:srgbClr>
              </a:solidFill>
            </a:endParaRPr>
          </a:p>
        </p:txBody>
      </p:sp>
      <p:sp>
        <p:nvSpPr>
          <p:cNvPr id="247" name="Up-Down Arrow 246"/>
          <p:cNvSpPr/>
          <p:nvPr/>
        </p:nvSpPr>
        <p:spPr>
          <a:xfrm>
            <a:off x="4105274" y="2184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b="1" dirty="0">
              <a:solidFill>
                <a:prstClr val="white"/>
              </a:solidFill>
            </a:endParaRPr>
          </a:p>
        </p:txBody>
      </p:sp>
      <p:sp>
        <p:nvSpPr>
          <p:cNvPr id="248" name="Rectangle 247"/>
          <p:cNvSpPr/>
          <p:nvPr/>
        </p:nvSpPr>
        <p:spPr>
          <a:xfrm>
            <a:off x="4029074" y="18034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prstClr val="white"/>
                </a:solidFill>
              </a:rPr>
              <a:t>D</a:t>
            </a:r>
            <a:endParaRPr lang="en-US" sz="1400" b="1" dirty="0">
              <a:solidFill>
                <a:prstClr val="white"/>
              </a:solidFill>
            </a:endParaRPr>
          </a:p>
        </p:txBody>
      </p:sp>
      <p:sp>
        <p:nvSpPr>
          <p:cNvPr id="249" name="TextBox 248"/>
          <p:cNvSpPr txBox="1"/>
          <p:nvPr/>
        </p:nvSpPr>
        <p:spPr>
          <a:xfrm>
            <a:off x="4333875" y="889000"/>
            <a:ext cx="1118501" cy="307773"/>
          </a:xfrm>
          <a:prstGeom prst="rect">
            <a:avLst/>
          </a:prstGeom>
          <a:noFill/>
        </p:spPr>
        <p:txBody>
          <a:bodyPr wrap="none" lIns="91435" tIns="45718" rIns="91435" bIns="45718" rtlCol="0">
            <a:spAutoFit/>
          </a:bodyPr>
          <a:lstStyle/>
          <a:p>
            <a:r>
              <a:rPr lang="en-US" sz="1400" b="1" dirty="0" smtClean="0">
                <a:solidFill>
                  <a:prstClr val="black"/>
                </a:solidFill>
              </a:rPr>
              <a:t>Map Worker</a:t>
            </a:r>
            <a:endParaRPr lang="en-US" sz="1400" b="1" dirty="0">
              <a:solidFill>
                <a:prstClr val="black"/>
              </a:solidFill>
            </a:endParaRPr>
          </a:p>
        </p:txBody>
      </p:sp>
      <p:sp>
        <p:nvSpPr>
          <p:cNvPr id="250" name="TextBox 249"/>
          <p:cNvSpPr txBox="1"/>
          <p:nvPr/>
        </p:nvSpPr>
        <p:spPr>
          <a:xfrm>
            <a:off x="4333875" y="1270000"/>
            <a:ext cx="1322660" cy="307773"/>
          </a:xfrm>
          <a:prstGeom prst="rect">
            <a:avLst/>
          </a:prstGeom>
          <a:noFill/>
        </p:spPr>
        <p:txBody>
          <a:bodyPr wrap="none" lIns="91435" tIns="45718" rIns="91435" bIns="45718" rtlCol="0">
            <a:spAutoFit/>
          </a:bodyPr>
          <a:lstStyle/>
          <a:p>
            <a:r>
              <a:rPr lang="en-US" sz="1400" b="1" dirty="0" smtClean="0">
                <a:solidFill>
                  <a:prstClr val="black"/>
                </a:solidFill>
              </a:rPr>
              <a:t>Reduce Worker</a:t>
            </a:r>
            <a:endParaRPr lang="en-US" sz="1400" b="1" dirty="0">
              <a:solidFill>
                <a:prstClr val="black"/>
              </a:solidFill>
            </a:endParaRPr>
          </a:p>
        </p:txBody>
      </p:sp>
      <p:sp>
        <p:nvSpPr>
          <p:cNvPr id="251" name="TextBox 250"/>
          <p:cNvSpPr txBox="1"/>
          <p:nvPr/>
        </p:nvSpPr>
        <p:spPr>
          <a:xfrm>
            <a:off x="4333875" y="1727200"/>
            <a:ext cx="1072719" cy="307773"/>
          </a:xfrm>
          <a:prstGeom prst="rect">
            <a:avLst/>
          </a:prstGeom>
          <a:noFill/>
        </p:spPr>
        <p:txBody>
          <a:bodyPr wrap="none" lIns="91435" tIns="45718" rIns="91435" bIns="45718" rtlCol="0">
            <a:spAutoFit/>
          </a:bodyPr>
          <a:lstStyle/>
          <a:p>
            <a:r>
              <a:rPr lang="en-US" sz="1400" b="1" dirty="0" smtClean="0">
                <a:solidFill>
                  <a:prstClr val="black"/>
                </a:solidFill>
              </a:rPr>
              <a:t>MRDeamon</a:t>
            </a:r>
            <a:endParaRPr lang="en-US" sz="1400" b="1" dirty="0">
              <a:solidFill>
                <a:prstClr val="black"/>
              </a:solidFill>
            </a:endParaRPr>
          </a:p>
        </p:txBody>
      </p:sp>
      <p:sp>
        <p:nvSpPr>
          <p:cNvPr id="252" name="TextBox 251"/>
          <p:cNvSpPr txBox="1"/>
          <p:nvPr/>
        </p:nvSpPr>
        <p:spPr>
          <a:xfrm>
            <a:off x="4333875" y="2108200"/>
            <a:ext cx="1441090" cy="307773"/>
          </a:xfrm>
          <a:prstGeom prst="rect">
            <a:avLst/>
          </a:prstGeom>
          <a:noFill/>
        </p:spPr>
        <p:txBody>
          <a:bodyPr wrap="none" lIns="91435" tIns="45718" rIns="91435" bIns="45718" rtlCol="0">
            <a:spAutoFit/>
          </a:bodyPr>
          <a:lstStyle/>
          <a:p>
            <a:r>
              <a:rPr lang="en-US" sz="1400" b="1" dirty="0" smtClean="0">
                <a:solidFill>
                  <a:prstClr val="black"/>
                </a:solidFill>
              </a:rPr>
              <a:t>Data Read/Write</a:t>
            </a:r>
            <a:endParaRPr lang="en-US" sz="1400" b="1" dirty="0">
              <a:solidFill>
                <a:prstClr val="black"/>
              </a:solidFill>
            </a:endParaRPr>
          </a:p>
        </p:txBody>
      </p:sp>
      <p:cxnSp>
        <p:nvCxnSpPr>
          <p:cNvPr id="253" name="Straight Arrow Connector 252"/>
          <p:cNvCxnSpPr/>
          <p:nvPr/>
        </p:nvCxnSpPr>
        <p:spPr>
          <a:xfrm rot="5400000">
            <a:off x="4029868" y="2793207"/>
            <a:ext cx="3048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54" name="TextBox 253"/>
          <p:cNvSpPr txBox="1"/>
          <p:nvPr/>
        </p:nvSpPr>
        <p:spPr>
          <a:xfrm>
            <a:off x="4333875" y="2565400"/>
            <a:ext cx="1364979" cy="307773"/>
          </a:xfrm>
          <a:prstGeom prst="rect">
            <a:avLst/>
          </a:prstGeom>
          <a:noFill/>
        </p:spPr>
        <p:txBody>
          <a:bodyPr wrap="none" lIns="91435" tIns="45718" rIns="91435" bIns="45718" rtlCol="0">
            <a:spAutoFit/>
          </a:bodyPr>
          <a:lstStyle/>
          <a:p>
            <a:r>
              <a:rPr lang="en-US" sz="1400" b="1" dirty="0" smtClean="0">
                <a:solidFill>
                  <a:prstClr val="black"/>
                </a:solidFill>
              </a:rPr>
              <a:t>Communication</a:t>
            </a:r>
            <a:endParaRPr lang="en-US" sz="1400" b="1" dirty="0">
              <a:solidFill>
                <a:prstClr val="black"/>
              </a:solidFill>
            </a:endParaRPr>
          </a:p>
        </p:txBody>
      </p:sp>
      <p:grpSp>
        <p:nvGrpSpPr>
          <p:cNvPr id="8" name="Group 148"/>
          <p:cNvGrpSpPr/>
          <p:nvPr/>
        </p:nvGrpSpPr>
        <p:grpSpPr>
          <a:xfrm>
            <a:off x="4648200" y="3598954"/>
            <a:ext cx="4191000" cy="2954245"/>
            <a:chOff x="1807721" y="808977"/>
            <a:chExt cx="4648200" cy="3370355"/>
          </a:xfrm>
        </p:grpSpPr>
        <p:grpSp>
          <p:nvGrpSpPr>
            <p:cNvPr id="9" name="Group 26"/>
            <p:cNvGrpSpPr/>
            <p:nvPr/>
          </p:nvGrpSpPr>
          <p:grpSpPr>
            <a:xfrm>
              <a:off x="2743200" y="808977"/>
              <a:ext cx="3712721" cy="3094411"/>
              <a:chOff x="304800" y="1694153"/>
              <a:chExt cx="3712721" cy="3094411"/>
            </a:xfrm>
          </p:grpSpPr>
          <p:sp>
            <p:nvSpPr>
              <p:cNvPr id="159" name="Arc 158"/>
              <p:cNvSpPr/>
              <p:nvPr/>
            </p:nvSpPr>
            <p:spPr>
              <a:xfrm rot="3177236">
                <a:off x="1648167" y="2620252"/>
                <a:ext cx="2942011" cy="1394613"/>
              </a:xfrm>
              <a:prstGeom prst="arc">
                <a:avLst>
                  <a:gd name="adj1" fmla="val 9813537"/>
                  <a:gd name="adj2" fmla="val 1099694"/>
                </a:avLst>
              </a:prstGeom>
              <a:ln w="508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prstClr val="black"/>
                  </a:solidFill>
                </a:endParaRPr>
              </a:p>
            </p:txBody>
          </p:sp>
          <p:sp>
            <p:nvSpPr>
              <p:cNvPr id="160" name="TextBox 159"/>
              <p:cNvSpPr txBox="1"/>
              <p:nvPr/>
            </p:nvSpPr>
            <p:spPr>
              <a:xfrm>
                <a:off x="664721" y="3323575"/>
                <a:ext cx="2590800" cy="3500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Reduce (Key, List&lt;Value&gt;) </a:t>
                </a:r>
              </a:p>
            </p:txBody>
          </p:sp>
          <p:sp>
            <p:nvSpPr>
              <p:cNvPr id="161" name="TextBox 160"/>
              <p:cNvSpPr txBox="1"/>
              <p:nvPr/>
            </p:nvSpPr>
            <p:spPr>
              <a:xfrm>
                <a:off x="2264921" y="1694153"/>
                <a:ext cx="882047" cy="360424"/>
              </a:xfrm>
              <a:prstGeom prst="rect">
                <a:avLst/>
              </a:prstGeom>
              <a:noFill/>
            </p:spPr>
            <p:txBody>
              <a:bodyPr wrap="none" rtlCol="0">
                <a:spAutoFit/>
              </a:bodyPr>
              <a:lstStyle/>
              <a:p>
                <a:r>
                  <a:rPr lang="en-US" sz="1400" b="1" dirty="0" smtClean="0">
                    <a:solidFill>
                      <a:srgbClr val="C00000"/>
                    </a:solidFill>
                  </a:rPr>
                  <a:t>Iterate</a:t>
                </a:r>
                <a:endParaRPr lang="en-US" sz="1400" b="1" dirty="0">
                  <a:solidFill>
                    <a:srgbClr val="C00000"/>
                  </a:solidFill>
                </a:endParaRPr>
              </a:p>
            </p:txBody>
          </p:sp>
          <p:cxnSp>
            <p:nvCxnSpPr>
              <p:cNvPr id="162" name="Straight Arrow Connector 161"/>
              <p:cNvCxnSpPr/>
              <p:nvPr/>
            </p:nvCxnSpPr>
            <p:spPr>
              <a:xfrm rot="16200000" flipH="1">
                <a:off x="1296194" y="2972594"/>
                <a:ext cx="381000" cy="3794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304800" y="2667000"/>
                <a:ext cx="1916468" cy="360424"/>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b="1" dirty="0" smtClean="0">
                    <a:solidFill>
                      <a:prstClr val="black"/>
                    </a:solidFill>
                    <a:cs typeface="Courier New" pitchFamily="49" charset="0"/>
                  </a:rPr>
                  <a:t>Map(Key, Value)  </a:t>
                </a:r>
              </a:p>
            </p:txBody>
          </p:sp>
          <p:sp>
            <p:nvSpPr>
              <p:cNvPr id="164" name="TextBox 163"/>
              <p:cNvSpPr txBox="1"/>
              <p:nvPr/>
            </p:nvSpPr>
            <p:spPr>
              <a:xfrm>
                <a:off x="1198120" y="4009377"/>
                <a:ext cx="2743199" cy="35966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Combine (Key, List&lt;Value&gt;)</a:t>
                </a:r>
                <a:endParaRPr lang="en-US" sz="1400" b="1" dirty="0">
                  <a:solidFill>
                    <a:prstClr val="black"/>
                  </a:solidFill>
                  <a:cs typeface="Courier New" pitchFamily="49" charset="0"/>
                </a:endParaRPr>
              </a:p>
            </p:txBody>
          </p:sp>
          <p:sp>
            <p:nvSpPr>
              <p:cNvPr id="165" name="Oval 164"/>
              <p:cNvSpPr/>
              <p:nvPr/>
            </p:nvSpPr>
            <p:spPr>
              <a:xfrm>
                <a:off x="2666999" y="2180576"/>
                <a:ext cx="1350522" cy="762000"/>
              </a:xfrm>
              <a:prstGeom prst="ellipse">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prstClr val="black"/>
                    </a:solidFill>
                  </a:rPr>
                  <a:t>User Program</a:t>
                </a:r>
                <a:endParaRPr lang="en-US" sz="1400" b="1" dirty="0">
                  <a:solidFill>
                    <a:prstClr val="black"/>
                  </a:solidFill>
                </a:endParaRPr>
              </a:p>
            </p:txBody>
          </p:sp>
          <p:cxnSp>
            <p:nvCxnSpPr>
              <p:cNvPr id="166" name="Straight Arrow Connector 165"/>
              <p:cNvCxnSpPr/>
              <p:nvPr/>
            </p:nvCxnSpPr>
            <p:spPr>
              <a:xfrm rot="16200000" flipH="1">
                <a:off x="1883921" y="3704576"/>
                <a:ext cx="304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4550921" y="3810000"/>
              <a:ext cx="99060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Close()</a:t>
              </a:r>
              <a:endParaRPr lang="en-US" sz="1400" b="1" dirty="0">
                <a:solidFill>
                  <a:prstClr val="black"/>
                </a:solidFill>
                <a:cs typeface="Courier New" pitchFamily="49" charset="0"/>
              </a:endParaRPr>
            </a:p>
          </p:txBody>
        </p:sp>
        <p:sp>
          <p:nvSpPr>
            <p:cNvPr id="152" name="TextBox 151"/>
            <p:cNvSpPr txBox="1"/>
            <p:nvPr/>
          </p:nvSpPr>
          <p:spPr>
            <a:xfrm>
              <a:off x="3026922" y="1066801"/>
              <a:ext cx="1295400" cy="3511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cs typeface="Courier New" pitchFamily="49" charset="0"/>
                </a:rPr>
                <a:t>Configure()</a:t>
              </a:r>
              <a:endParaRPr lang="en-US" sz="1400" b="1" dirty="0">
                <a:solidFill>
                  <a:prstClr val="black"/>
                </a:solidFill>
                <a:cs typeface="Courier New" pitchFamily="49" charset="0"/>
              </a:endParaRPr>
            </a:p>
          </p:txBody>
        </p:sp>
        <p:cxnSp>
          <p:nvCxnSpPr>
            <p:cNvPr id="153" name="Straight Arrow Connector 152"/>
            <p:cNvCxnSpPr>
              <a:stCxn id="152" idx="2"/>
            </p:cNvCxnSpPr>
            <p:nvPr/>
          </p:nvCxnSpPr>
          <p:spPr>
            <a:xfrm rot="5400000">
              <a:off x="3489272" y="1596474"/>
              <a:ext cx="363895" cy="68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4762479" y="3674642"/>
              <a:ext cx="345692" cy="68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5" name="Left Arrow Callout 154"/>
            <p:cNvSpPr/>
            <p:nvPr/>
          </p:nvSpPr>
          <p:spPr>
            <a:xfrm flipH="1">
              <a:off x="1807721" y="990600"/>
              <a:ext cx="1143000" cy="533400"/>
            </a:xfrm>
            <a:prstGeom prst="leftArrowCallout">
              <a:avLst>
                <a:gd name="adj1" fmla="val 25000"/>
                <a:gd name="adj2" fmla="val 25000"/>
                <a:gd name="adj3" fmla="val 25000"/>
                <a:gd name="adj4" fmla="val 7953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prstClr val="black"/>
                  </a:solidFill>
                </a:rPr>
                <a:t>Static</a:t>
              </a:r>
            </a:p>
            <a:p>
              <a:pPr algn="ctr"/>
              <a:r>
                <a:rPr lang="en-US" sz="1400" b="1" dirty="0" smtClean="0">
                  <a:solidFill>
                    <a:prstClr val="black"/>
                  </a:solidFill>
                </a:rPr>
                <a:t>data</a:t>
              </a:r>
            </a:p>
          </p:txBody>
        </p:sp>
        <p:sp>
          <p:nvSpPr>
            <p:cNvPr id="156" name="Left Arrow Callout 155"/>
            <p:cNvSpPr/>
            <p:nvPr/>
          </p:nvSpPr>
          <p:spPr>
            <a:xfrm flipH="1">
              <a:off x="1828800" y="2256777"/>
              <a:ext cx="1143000" cy="533400"/>
            </a:xfrm>
            <a:prstGeom prst="leftArrowCallout">
              <a:avLst>
                <a:gd name="adj1" fmla="val 25000"/>
                <a:gd name="adj2" fmla="val 25000"/>
                <a:gd name="adj3" fmla="val 25000"/>
                <a:gd name="adj4" fmla="val 8075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400" b="1" dirty="0" smtClean="0">
                  <a:solidFill>
                    <a:prstClr val="black"/>
                  </a:solidFill>
                </a:rPr>
                <a:t>δ</a:t>
              </a:r>
              <a:r>
                <a:rPr lang="en-US" sz="1400" b="1" dirty="0" smtClean="0">
                  <a:solidFill>
                    <a:prstClr val="black"/>
                  </a:solidFill>
                </a:rPr>
                <a:t> flow</a:t>
              </a:r>
            </a:p>
          </p:txBody>
        </p:sp>
        <p:cxnSp>
          <p:nvCxnSpPr>
            <p:cNvPr id="157" name="Straight Arrow Connector 156"/>
            <p:cNvCxnSpPr>
              <a:stCxn id="156" idx="1"/>
            </p:cNvCxnSpPr>
            <p:nvPr/>
          </p:nvCxnSpPr>
          <p:spPr>
            <a:xfrm flipV="1">
              <a:off x="2971800" y="2256777"/>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6" idx="1"/>
            </p:cNvCxnSpPr>
            <p:nvPr/>
          </p:nvCxnSpPr>
          <p:spPr>
            <a:xfrm>
              <a:off x="2971800" y="2523477"/>
              <a:ext cx="1371600" cy="448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67" name="Picture 3"/>
          <p:cNvPicPr>
            <a:picLocks noChangeAspect="1" noChangeArrowheads="1"/>
          </p:cNvPicPr>
          <p:nvPr/>
        </p:nvPicPr>
        <p:blipFill>
          <a:blip r:embed="rId3" cstate="print"/>
          <a:srcRect/>
          <a:stretch>
            <a:fillRect/>
          </a:stretch>
        </p:blipFill>
        <p:spPr bwMode="auto">
          <a:xfrm>
            <a:off x="381000" y="3505200"/>
            <a:ext cx="3962400" cy="2733798"/>
          </a:xfrm>
          <a:prstGeom prst="rect">
            <a:avLst/>
          </a:prstGeom>
          <a:noFill/>
          <a:ln w="12700">
            <a:solidFill>
              <a:schemeClr val="tx2">
                <a:lumMod val="50000"/>
              </a:schemeClr>
            </a:solidFill>
            <a:miter lim="800000"/>
            <a:headEnd/>
            <a:tailEnd/>
          </a:ln>
          <a:effectLst/>
        </p:spPr>
      </p:pic>
      <p:sp>
        <p:nvSpPr>
          <p:cNvPr id="168" name="TextBox 167"/>
          <p:cNvSpPr txBox="1"/>
          <p:nvPr/>
        </p:nvSpPr>
        <p:spPr>
          <a:xfrm>
            <a:off x="304800" y="6257835"/>
            <a:ext cx="4038600" cy="523220"/>
          </a:xfrm>
          <a:prstGeom prst="rect">
            <a:avLst/>
          </a:prstGeom>
          <a:noFill/>
        </p:spPr>
        <p:txBody>
          <a:bodyPr wrap="square" rtlCol="0">
            <a:spAutoFit/>
          </a:bodyPr>
          <a:lstStyle/>
          <a:p>
            <a:pPr algn="ctr"/>
            <a:r>
              <a:rPr lang="en-US" sz="1400" b="1" dirty="0" smtClean="0">
                <a:solidFill>
                  <a:prstClr val="black"/>
                </a:solidFill>
              </a:rPr>
              <a:t>Different synchronization and intercommunication mechanisms used by the parallel runtimes</a:t>
            </a:r>
            <a:endParaRPr lang="en-US" sz="1400" b="1" dirty="0">
              <a:solidFill>
                <a:prstClr val="black"/>
              </a:solidFill>
            </a:endParaRPr>
          </a:p>
        </p:txBody>
      </p:sp>
      <p:pic>
        <p:nvPicPr>
          <p:cNvPr id="1026" name="Picture 2" descr="D:\academic\phd\Publications\MapReduce++\logo.png"/>
          <p:cNvPicPr>
            <a:picLocks noChangeAspect="1" noChangeArrowheads="1"/>
          </p:cNvPicPr>
          <p:nvPr/>
        </p:nvPicPr>
        <p:blipFill>
          <a:blip r:embed="rId4" cstate="print"/>
          <a:srcRect/>
          <a:stretch>
            <a:fillRect/>
          </a:stretch>
        </p:blipFill>
        <p:spPr bwMode="auto">
          <a:xfrm>
            <a:off x="5791200" y="76200"/>
            <a:ext cx="501094" cy="609600"/>
          </a:xfrm>
          <a:prstGeom prst="rect">
            <a:avLst/>
          </a:prstGeom>
          <a:noFill/>
        </p:spPr>
      </p:pic>
      <p:pic>
        <p:nvPicPr>
          <p:cNvPr id="84" name="Picture 2" descr="D:\academic\phd\Publications\MapReduce++\logo.png"/>
          <p:cNvPicPr>
            <a:picLocks noChangeAspect="1" noChangeArrowheads="1"/>
          </p:cNvPicPr>
          <p:nvPr/>
        </p:nvPicPr>
        <p:blipFill>
          <a:blip r:embed="rId4" cstate="print"/>
          <a:srcRect/>
          <a:stretch>
            <a:fillRect/>
          </a:stretch>
        </p:blipFill>
        <p:spPr bwMode="auto">
          <a:xfrm>
            <a:off x="3429000" y="76200"/>
            <a:ext cx="501094" cy="6096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838200"/>
          </a:xfrm>
        </p:spPr>
        <p:txBody>
          <a:bodyPr>
            <a:normAutofit/>
          </a:bodyPr>
          <a:lstStyle/>
          <a:p>
            <a:r>
              <a:rPr lang="en-US" sz="3600" b="1" dirty="0" smtClean="0">
                <a:solidFill>
                  <a:schemeClr val="tx2">
                    <a:lumMod val="75000"/>
                  </a:schemeClr>
                </a:solidFill>
              </a:rPr>
              <a:t>Iterative and non-Iterative Computations</a:t>
            </a:r>
            <a:endParaRPr lang="en-US" sz="3600" b="1" dirty="0">
              <a:solidFill>
                <a:schemeClr val="tx2">
                  <a:lumMod val="75000"/>
                </a:schemeClr>
              </a:solidFill>
            </a:endParaRPr>
          </a:p>
        </p:txBody>
      </p:sp>
      <p:pic>
        <p:nvPicPr>
          <p:cNvPr id="4" name="Picture 2" descr="D:\Academic\Ph.D\eScience2008\images\eps\kmeans_color.png"/>
          <p:cNvPicPr>
            <a:picLocks noChangeAspect="1" noChangeArrowheads="1"/>
          </p:cNvPicPr>
          <p:nvPr/>
        </p:nvPicPr>
        <p:blipFill>
          <a:blip r:embed="rId3" cstate="print"/>
          <a:srcRect/>
          <a:stretch>
            <a:fillRect/>
          </a:stretch>
        </p:blipFill>
        <p:spPr bwMode="auto">
          <a:xfrm>
            <a:off x="1371600" y="762000"/>
            <a:ext cx="3405613" cy="2844509"/>
          </a:xfrm>
          <a:prstGeom prst="rect">
            <a:avLst/>
          </a:prstGeom>
          <a:noFill/>
        </p:spPr>
      </p:pic>
      <p:sp>
        <p:nvSpPr>
          <p:cNvPr id="11" name="Right Arrow Callout 10"/>
          <p:cNvSpPr/>
          <p:nvPr/>
        </p:nvSpPr>
        <p:spPr>
          <a:xfrm>
            <a:off x="152400" y="1447800"/>
            <a:ext cx="13716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rgbClr val="1F497D">
                  <a:lumMod val="75000"/>
                </a:srgbClr>
              </a:solidFill>
            </a:endParaRPr>
          </a:p>
          <a:p>
            <a:pPr algn="ctr"/>
            <a:r>
              <a:rPr lang="en-US" b="1" dirty="0" smtClean="0">
                <a:solidFill>
                  <a:srgbClr val="1F497D">
                    <a:lumMod val="75000"/>
                  </a:srgbClr>
                </a:solidFill>
              </a:rPr>
              <a:t>K-means</a:t>
            </a:r>
          </a:p>
          <a:p>
            <a:pPr algn="ctr"/>
            <a:endParaRPr lang="en-US" dirty="0">
              <a:solidFill>
                <a:prstClr val="black"/>
              </a:solidFill>
            </a:endParaRPr>
          </a:p>
        </p:txBody>
      </p:sp>
      <p:sp>
        <p:nvSpPr>
          <p:cNvPr id="9" name="TextBox 8"/>
          <p:cNvSpPr txBox="1"/>
          <p:nvPr/>
        </p:nvSpPr>
        <p:spPr>
          <a:xfrm>
            <a:off x="152400" y="3581400"/>
            <a:ext cx="2559547" cy="369332"/>
          </a:xfrm>
          <a:prstGeom prst="rect">
            <a:avLst/>
          </a:prstGeom>
          <a:noFill/>
        </p:spPr>
        <p:txBody>
          <a:bodyPr wrap="none" rtlCol="0">
            <a:spAutoFit/>
          </a:bodyPr>
          <a:lstStyle/>
          <a:p>
            <a:r>
              <a:rPr lang="en-US" b="1" dirty="0" smtClean="0">
                <a:solidFill>
                  <a:prstClr val="black"/>
                </a:solidFill>
              </a:rPr>
              <a:t>Performance of K-Means</a:t>
            </a:r>
            <a:endParaRPr lang="en-US" b="1" dirty="0">
              <a:solidFill>
                <a:prstClr val="black"/>
              </a:solidFill>
            </a:endParaRPr>
          </a:p>
        </p:txBody>
      </p:sp>
      <p:pic>
        <p:nvPicPr>
          <p:cNvPr id="15" name="Picture 14" descr="kmeans-color-log.png"/>
          <p:cNvPicPr>
            <a:picLocks noChangeAspect="1"/>
          </p:cNvPicPr>
          <p:nvPr/>
        </p:nvPicPr>
        <p:blipFill>
          <a:blip r:embed="rId4" cstate="print"/>
          <a:stretch>
            <a:fillRect/>
          </a:stretch>
        </p:blipFill>
        <p:spPr>
          <a:xfrm>
            <a:off x="228600" y="3886200"/>
            <a:ext cx="4129088" cy="2667000"/>
          </a:xfrm>
          <a:prstGeom prst="rect">
            <a:avLst/>
          </a:prstGeom>
        </p:spPr>
      </p:pic>
      <p:pic>
        <p:nvPicPr>
          <p:cNvPr id="14" name="Picture 3"/>
          <p:cNvPicPr>
            <a:picLocks noChangeAspect="1" noChangeArrowheads="1"/>
          </p:cNvPicPr>
          <p:nvPr/>
        </p:nvPicPr>
        <p:blipFill>
          <a:blip r:embed="rId5" cstate="print"/>
          <a:srcRect/>
          <a:stretch>
            <a:fillRect/>
          </a:stretch>
        </p:blipFill>
        <p:spPr bwMode="auto">
          <a:xfrm>
            <a:off x="4648200" y="3886200"/>
            <a:ext cx="4495800" cy="2832485"/>
          </a:xfrm>
          <a:prstGeom prst="rect">
            <a:avLst/>
          </a:prstGeom>
          <a:noFill/>
          <a:ln w="9525">
            <a:noFill/>
            <a:miter lim="800000"/>
            <a:headEnd/>
            <a:tailEnd/>
          </a:ln>
        </p:spPr>
      </p:pic>
      <p:sp>
        <p:nvSpPr>
          <p:cNvPr id="13" name="TextBox 12"/>
          <p:cNvSpPr txBox="1"/>
          <p:nvPr/>
        </p:nvSpPr>
        <p:spPr>
          <a:xfrm>
            <a:off x="5181600" y="3048000"/>
            <a:ext cx="3810000" cy="646331"/>
          </a:xfrm>
          <a:prstGeom prst="rect">
            <a:avLst/>
          </a:prstGeom>
          <a:noFill/>
        </p:spPr>
        <p:txBody>
          <a:bodyPr wrap="square" rtlCol="0">
            <a:spAutoFit/>
          </a:bodyPr>
          <a:lstStyle/>
          <a:p>
            <a:r>
              <a:rPr lang="en-US" b="1" dirty="0" smtClean="0">
                <a:solidFill>
                  <a:prstClr val="black"/>
                </a:solidFill>
              </a:rPr>
              <a:t>Smith Waterman is a non iterative case and of course runs fine</a:t>
            </a:r>
            <a:endParaRPr lang="en-US" b="1" dirty="0">
              <a:solidFill>
                <a:prstClr val="black"/>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Matrix Multiplication 64 cores</a:t>
            </a:r>
            <a:endParaRPr lang="en-US" dirty="0"/>
          </a:p>
        </p:txBody>
      </p:sp>
      <p:grpSp>
        <p:nvGrpSpPr>
          <p:cNvPr id="2" name="Group 6"/>
          <p:cNvGrpSpPr/>
          <p:nvPr/>
        </p:nvGrpSpPr>
        <p:grpSpPr>
          <a:xfrm>
            <a:off x="2590800" y="1447800"/>
            <a:ext cx="6553200" cy="5204874"/>
            <a:chOff x="304800" y="1348326"/>
            <a:chExt cx="8305800" cy="5509674"/>
          </a:xfrm>
        </p:grpSpPr>
        <p:pic>
          <p:nvPicPr>
            <p:cNvPr id="5" name="Picture 3" descr="C:\gcf\ptliupages\publications\presentations\matrix-8-node.png"/>
            <p:cNvPicPr>
              <a:picLocks noChangeAspect="1" noChangeArrowheads="1"/>
            </p:cNvPicPr>
            <p:nvPr/>
          </p:nvPicPr>
          <p:blipFill>
            <a:blip r:embed="rId3" cstate="print"/>
            <a:srcRect/>
            <a:stretch>
              <a:fillRect/>
            </a:stretch>
          </p:blipFill>
          <p:spPr bwMode="auto">
            <a:xfrm>
              <a:off x="304800" y="1348326"/>
              <a:ext cx="8305800" cy="5509674"/>
            </a:xfrm>
            <a:prstGeom prst="rect">
              <a:avLst/>
            </a:prstGeom>
            <a:noFill/>
          </p:spPr>
        </p:pic>
        <p:sp>
          <p:nvSpPr>
            <p:cNvPr id="6" name="TextBox 5"/>
            <p:cNvSpPr txBox="1"/>
            <p:nvPr/>
          </p:nvSpPr>
          <p:spPr>
            <a:xfrm>
              <a:off x="1676400" y="1548825"/>
              <a:ext cx="2362200" cy="830997"/>
            </a:xfrm>
            <a:prstGeom prst="rect">
              <a:avLst/>
            </a:prstGeom>
            <a:solidFill>
              <a:schemeClr val="bg1"/>
            </a:solidFill>
          </p:spPr>
          <p:txBody>
            <a:bodyPr wrap="square" rtlCol="0">
              <a:spAutoFit/>
            </a:bodyPr>
            <a:lstStyle/>
            <a:p>
              <a:r>
                <a:rPr lang="en-US" sz="1600" b="1" dirty="0" smtClean="0">
                  <a:solidFill>
                    <a:prstClr val="black"/>
                  </a:solidFill>
                </a:rPr>
                <a:t>Square blocks       Twister</a:t>
              </a:r>
            </a:p>
            <a:p>
              <a:r>
                <a:rPr lang="en-US" sz="1600" b="1" dirty="0" smtClean="0">
                  <a:solidFill>
                    <a:prstClr val="black"/>
                  </a:solidFill>
                </a:rPr>
                <a:t>Row/Col </a:t>
              </a:r>
              <a:r>
                <a:rPr lang="en-US" sz="1600" b="1" dirty="0" err="1" smtClean="0">
                  <a:solidFill>
                    <a:prstClr val="black"/>
                  </a:solidFill>
                </a:rPr>
                <a:t>decomp</a:t>
              </a:r>
              <a:r>
                <a:rPr lang="en-US" sz="1600" b="1" dirty="0" smtClean="0">
                  <a:solidFill>
                    <a:prstClr val="black"/>
                  </a:solidFill>
                </a:rPr>
                <a:t> Twister</a:t>
              </a:r>
            </a:p>
            <a:p>
              <a:r>
                <a:rPr lang="en-US" sz="1600" b="1" dirty="0" smtClean="0">
                  <a:solidFill>
                    <a:prstClr val="black"/>
                  </a:solidFill>
                </a:rPr>
                <a:t>Square blocks   </a:t>
              </a:r>
              <a:r>
                <a:rPr lang="en-US" sz="1600" b="1" dirty="0" err="1" smtClean="0">
                  <a:solidFill>
                    <a:prstClr val="black"/>
                  </a:solidFill>
                </a:rPr>
                <a:t>OpenMPI</a:t>
              </a:r>
              <a:endParaRPr lang="en-US" sz="1600" b="1" dirty="0">
                <a:solidFill>
                  <a:prstClr val="black"/>
                </a:solidFill>
              </a:endParaRPr>
            </a:p>
          </p:txBody>
        </p:sp>
      </p:grpSp>
      <p:pic>
        <p:nvPicPr>
          <p:cNvPr id="8" name="Picture 5" descr="D:\academic\phd\Publications\CloudComp09\figures\matrix.png"/>
          <p:cNvPicPr>
            <a:picLocks noChangeAspect="1" noChangeArrowheads="1"/>
          </p:cNvPicPr>
          <p:nvPr/>
        </p:nvPicPr>
        <p:blipFill>
          <a:blip r:embed="rId4" cstate="print"/>
          <a:srcRect/>
          <a:stretch>
            <a:fillRect/>
          </a:stretch>
        </p:blipFill>
        <p:spPr bwMode="auto">
          <a:xfrm>
            <a:off x="152400" y="2133600"/>
            <a:ext cx="2286000" cy="284334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391400" cy="1143000"/>
          </a:xfrm>
        </p:spPr>
        <p:txBody>
          <a:bodyPr>
            <a:noAutofit/>
          </a:bodyPr>
          <a:lstStyle/>
          <a:p>
            <a:pPr algn="l"/>
            <a:r>
              <a:rPr lang="en-US" sz="2400" dirty="0" smtClean="0"/>
              <a:t>Keeneland – NSF-Funded Partnership to Enable Large-scale Computational Science on </a:t>
            </a:r>
            <a:r>
              <a:rPr lang="en-US" sz="2400" smtClean="0"/>
              <a:t>Heterogeneous Architectures</a:t>
            </a:r>
            <a:endParaRPr lang="en-US" sz="2400" dirty="0"/>
          </a:p>
        </p:txBody>
      </p:sp>
      <p:sp>
        <p:nvSpPr>
          <p:cNvPr id="3075" name="Content Placeholder 5"/>
          <p:cNvSpPr>
            <a:spLocks noGrp="1"/>
          </p:cNvSpPr>
          <p:nvPr>
            <p:ph sz="half" idx="1"/>
          </p:nvPr>
        </p:nvSpPr>
        <p:spPr>
          <a:xfrm>
            <a:off x="0" y="1371600"/>
            <a:ext cx="4343400" cy="4754563"/>
          </a:xfrm>
        </p:spPr>
        <p:txBody>
          <a:bodyPr>
            <a:normAutofit fontScale="70000" lnSpcReduction="20000"/>
          </a:bodyPr>
          <a:lstStyle/>
          <a:p>
            <a:r>
              <a:rPr lang="en-US" dirty="0" smtClean="0"/>
              <a:t>NSF Track 2D System of Innovative Design</a:t>
            </a:r>
          </a:p>
          <a:p>
            <a:pPr lvl="1"/>
            <a:r>
              <a:rPr lang="en-US" dirty="0" smtClean="0"/>
              <a:t>Georgia Tech</a:t>
            </a:r>
          </a:p>
          <a:p>
            <a:pPr lvl="1"/>
            <a:r>
              <a:rPr lang="en-US" dirty="0" smtClean="0"/>
              <a:t>UTK NICS</a:t>
            </a:r>
          </a:p>
          <a:p>
            <a:pPr lvl="1"/>
            <a:r>
              <a:rPr lang="en-US" dirty="0" smtClean="0"/>
              <a:t>ORNL</a:t>
            </a:r>
          </a:p>
          <a:p>
            <a:pPr lvl="1"/>
            <a:r>
              <a:rPr lang="en-US" dirty="0" smtClean="0"/>
              <a:t>UTK</a:t>
            </a:r>
          </a:p>
          <a:p>
            <a:r>
              <a:rPr lang="en-US" dirty="0" smtClean="0"/>
              <a:t>Two GPU clusters</a:t>
            </a:r>
          </a:p>
          <a:p>
            <a:pPr lvl="1"/>
            <a:r>
              <a:rPr lang="en-US" dirty="0" smtClean="0"/>
              <a:t>Initial delivery (~250 CPU, 250 GPU)</a:t>
            </a:r>
          </a:p>
          <a:p>
            <a:pPr lvl="2"/>
            <a:r>
              <a:rPr lang="en-US" dirty="0" smtClean="0">
                <a:solidFill>
                  <a:srgbClr val="FF0000"/>
                </a:solidFill>
              </a:rPr>
              <a:t>Being built now; Expected availability is November 2010</a:t>
            </a:r>
          </a:p>
          <a:p>
            <a:pPr lvl="1"/>
            <a:r>
              <a:rPr lang="en-US" dirty="0" smtClean="0"/>
              <a:t>Full scale (&gt; 500 GPU) – Spring 2012</a:t>
            </a:r>
          </a:p>
          <a:p>
            <a:pPr lvl="1"/>
            <a:r>
              <a:rPr lang="en-US" dirty="0" smtClean="0"/>
              <a:t>NVIDIA, HP, Intel, </a:t>
            </a:r>
            <a:r>
              <a:rPr lang="en-US" dirty="0" err="1" smtClean="0"/>
              <a:t>Qlogic</a:t>
            </a:r>
            <a:endParaRPr lang="en-US" dirty="0" smtClean="0"/>
          </a:p>
          <a:p>
            <a:r>
              <a:rPr lang="en-US" dirty="0" smtClean="0"/>
              <a:t>Operations, user support</a:t>
            </a:r>
          </a:p>
          <a:p>
            <a:r>
              <a:rPr lang="en-US" dirty="0" smtClean="0"/>
              <a:t>Education, Outreach, Training for scientists, students, industry</a:t>
            </a:r>
          </a:p>
          <a:p>
            <a:r>
              <a:rPr lang="en-US" dirty="0" smtClean="0"/>
              <a:t>Software tools, application development</a:t>
            </a:r>
          </a:p>
          <a:p>
            <a:endParaRPr lang="en-US" dirty="0" smtClean="0"/>
          </a:p>
        </p:txBody>
      </p:sp>
      <p:sp>
        <p:nvSpPr>
          <p:cNvPr id="3076" name="Content Placeholder 8"/>
          <p:cNvSpPr>
            <a:spLocks noGrp="1"/>
          </p:cNvSpPr>
          <p:nvPr>
            <p:ph sz="half" idx="2"/>
          </p:nvPr>
        </p:nvSpPr>
        <p:spPr/>
        <p:txBody>
          <a:bodyPr>
            <a:normAutofit fontScale="70000" lnSpcReduction="20000"/>
          </a:bodyPr>
          <a:lstStyle/>
          <a:p>
            <a:r>
              <a:rPr lang="en-US" dirty="0" smtClean="0"/>
              <a:t>Exploit graphics processors to provide extreme performance and energy efficiency</a:t>
            </a:r>
          </a:p>
        </p:txBody>
      </p:sp>
      <p:sp>
        <p:nvSpPr>
          <p:cNvPr id="3074" name="Slide Number Placeholder 4"/>
          <p:cNvSpPr>
            <a:spLocks noGrp="1"/>
          </p:cNvSpPr>
          <p:nvPr>
            <p:ph type="sldNum" sz="quarter" idx="12"/>
          </p:nvPr>
        </p:nvSpPr>
        <p:spPr/>
        <p:txBody>
          <a:bodyPr/>
          <a:lstStyle/>
          <a:p>
            <a:fld id="{F57BD670-F655-472E-8B6F-1FE4653A18B4}" type="slidenum">
              <a:rPr lang="en-US" smtClean="0">
                <a:solidFill>
                  <a:prstClr val="black">
                    <a:lumMod val="75000"/>
                    <a:lumOff val="25000"/>
                  </a:prstClr>
                </a:solidFill>
              </a:rPr>
              <a:pPr/>
              <a:t>5</a:t>
            </a:fld>
            <a:endParaRPr lang="en-US">
              <a:solidFill>
                <a:prstClr val="black">
                  <a:lumMod val="75000"/>
                  <a:lumOff val="25000"/>
                </a:prstClr>
              </a:solidFill>
            </a:endParaRPr>
          </a:p>
        </p:txBody>
      </p:sp>
      <p:pic>
        <p:nvPicPr>
          <p:cNvPr id="3077" name="Picture 7" descr="nsf1.tif"/>
          <p:cNvPicPr>
            <a:picLocks noChangeAspect="1"/>
          </p:cNvPicPr>
          <p:nvPr/>
        </p:nvPicPr>
        <p:blipFill>
          <a:blip r:embed="rId3" cstate="print"/>
          <a:srcRect/>
          <a:stretch>
            <a:fillRect/>
          </a:stretch>
        </p:blipFill>
        <p:spPr bwMode="auto">
          <a:xfrm>
            <a:off x="7553325" y="0"/>
            <a:ext cx="1590675" cy="1600200"/>
          </a:xfrm>
          <a:prstGeom prst="rect">
            <a:avLst/>
          </a:prstGeom>
          <a:noFill/>
          <a:ln w="9525">
            <a:noFill/>
            <a:miter lim="800000"/>
            <a:headEnd/>
            <a:tailEnd/>
          </a:ln>
        </p:spPr>
      </p:pic>
      <p:pic>
        <p:nvPicPr>
          <p:cNvPr id="3078" name="Picture 2"/>
          <p:cNvPicPr>
            <a:picLocks noChangeAspect="1" noChangeArrowheads="1"/>
          </p:cNvPicPr>
          <p:nvPr/>
        </p:nvPicPr>
        <p:blipFill>
          <a:blip r:embed="rId4" cstate="print"/>
          <a:srcRect/>
          <a:stretch>
            <a:fillRect/>
          </a:stretch>
        </p:blipFill>
        <p:spPr bwMode="auto">
          <a:xfrm>
            <a:off x="5391150" y="2808288"/>
            <a:ext cx="1847850" cy="3059112"/>
          </a:xfrm>
          <a:prstGeom prst="rect">
            <a:avLst/>
          </a:prstGeom>
          <a:noFill/>
          <a:ln w="9525">
            <a:noFill/>
            <a:miter lim="800000"/>
            <a:headEnd/>
            <a:tailEnd/>
          </a:ln>
        </p:spPr>
      </p:pic>
      <p:pic>
        <p:nvPicPr>
          <p:cNvPr id="3079" name="Picture 3"/>
          <p:cNvPicPr>
            <a:picLocks noChangeAspect="1" noChangeArrowheads="1"/>
          </p:cNvPicPr>
          <p:nvPr/>
        </p:nvPicPr>
        <p:blipFill>
          <a:blip r:embed="rId5" cstate="print"/>
          <a:srcRect/>
          <a:stretch>
            <a:fillRect/>
          </a:stretch>
        </p:blipFill>
        <p:spPr bwMode="auto">
          <a:xfrm>
            <a:off x="4476750" y="3951288"/>
            <a:ext cx="931863" cy="863600"/>
          </a:xfrm>
          <a:prstGeom prst="rect">
            <a:avLst/>
          </a:prstGeom>
          <a:noFill/>
          <a:ln w="9525">
            <a:noFill/>
            <a:miter lim="800000"/>
            <a:headEnd/>
            <a:tailEnd/>
          </a:ln>
        </p:spPr>
      </p:pic>
      <p:sp>
        <p:nvSpPr>
          <p:cNvPr id="3080" name="TextBox 11"/>
          <p:cNvSpPr txBox="1">
            <a:spLocks noChangeArrowheads="1"/>
          </p:cNvSpPr>
          <p:nvPr/>
        </p:nvSpPr>
        <p:spPr bwMode="auto">
          <a:xfrm>
            <a:off x="5391150" y="2509840"/>
            <a:ext cx="1800225" cy="261937"/>
          </a:xfrm>
          <a:prstGeom prst="rect">
            <a:avLst/>
          </a:prstGeom>
          <a:noFill/>
          <a:ln w="9525">
            <a:noFill/>
            <a:miter lim="800000"/>
            <a:headEnd/>
            <a:tailEnd/>
          </a:ln>
        </p:spPr>
        <p:txBody>
          <a:bodyPr wrap="none">
            <a:spAutoFit/>
          </a:bodyPr>
          <a:lstStyle/>
          <a:p>
            <a:r>
              <a:rPr lang="en-US" sz="1100" i="1">
                <a:solidFill>
                  <a:srgbClr val="FF0000"/>
                </a:solidFill>
                <a:latin typeface="Arial" charset="0"/>
              </a:rPr>
              <a:t>NVIDIA’s new Fermi GPU</a:t>
            </a:r>
          </a:p>
        </p:txBody>
      </p:sp>
      <p:graphicFrame>
        <p:nvGraphicFramePr>
          <p:cNvPr id="3351" name="Group 279"/>
          <p:cNvGraphicFramePr>
            <a:graphicFrameLocks noGrp="1"/>
          </p:cNvGraphicFramePr>
          <p:nvPr/>
        </p:nvGraphicFramePr>
        <p:xfrm>
          <a:off x="7467600" y="2209800"/>
          <a:ext cx="1524000" cy="3968752"/>
        </p:xfrm>
        <a:graphic>
          <a:graphicData uri="http://schemas.openxmlformats.org/drawingml/2006/table">
            <a:tbl>
              <a:tblPr/>
              <a:tblGrid>
                <a:gridCol w="1524000"/>
              </a:tblGrid>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cs typeface="Times New Roman" pitchFamily="18" charset="0"/>
                        </a:rPr>
                        <a:t>Prof. Jeffrey S. Vetter</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Prof. Richard Fujimoto</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Prof. Karsten Schwan</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cs typeface="Times New Roman" pitchFamily="18" charset="0"/>
                        </a:rPr>
                        <a:t>Prof. Jack Dongarra</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Dr. Thomas Schulthess</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Prof. Sudha Yalamanchili</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Jeremy Meredith</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Dr. Philip Roth</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smtClean="0">
                          <a:ln>
                            <a:noFill/>
                          </a:ln>
                          <a:solidFill>
                            <a:schemeClr val="tx1"/>
                          </a:solidFill>
                          <a:effectLst/>
                          <a:latin typeface="Arial" charset="0"/>
                          <a:cs typeface="Times New Roman" pitchFamily="18" charset="0"/>
                        </a:rPr>
                        <a:t>Richard Glassbrook</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cs typeface="Times New Roman" pitchFamily="18" charset="0"/>
                        </a:rPr>
                        <a:t>Patricia Kovatch</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Stephen McNally</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Dr. Bruce Loftis</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Jim Ferguson</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smtClean="0">
                          <a:ln>
                            <a:noFill/>
                          </a:ln>
                          <a:solidFill>
                            <a:schemeClr val="tx1"/>
                          </a:solidFill>
                          <a:effectLst/>
                          <a:latin typeface="Arial" charset="0"/>
                          <a:cs typeface="Times New Roman" pitchFamily="18" charset="0"/>
                        </a:rPr>
                        <a:t>James Rogers</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Times New Roman" pitchFamily="18" charset="0"/>
                        </a:rPr>
                        <a:t>Kathlyn Boudwin</a:t>
                      </a:r>
                      <a:endParaRPr kumimoji="0" lang="en-US" sz="8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cs typeface="Times New Roman" pitchFamily="18" charset="0"/>
                        </a:rPr>
                        <a:t>Arlene Washington</a:t>
                      </a:r>
                      <a:endParaRPr kumimoji="0" lang="en-US" sz="8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3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chemeClr val="tx1"/>
                          </a:solidFill>
                          <a:effectLst/>
                          <a:latin typeface="Arial" charset="0"/>
                          <a:cs typeface="Arial" charset="0"/>
                        </a:rPr>
                        <a:t>Many others…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1" name="Rectangle 10"/>
          <p:cNvSpPr/>
          <p:nvPr/>
        </p:nvSpPr>
        <p:spPr>
          <a:xfrm>
            <a:off x="2286000" y="5638800"/>
            <a:ext cx="3124200" cy="584775"/>
          </a:xfrm>
          <a:prstGeom prst="rect">
            <a:avLst/>
          </a:prstGeom>
        </p:spPr>
        <p:txBody>
          <a:bodyPr wrap="square">
            <a:spAutoFit/>
          </a:bodyPr>
          <a:lstStyle/>
          <a:p>
            <a:r>
              <a:rPr lang="en-US" sz="1600" dirty="0" smtClean="0">
                <a:solidFill>
                  <a:prstClr val="black"/>
                </a:solidFill>
                <a:latin typeface="Arial" charset="0"/>
                <a:hlinkClick r:id="rId6"/>
              </a:rPr>
              <a:t>http://keeneland.gatech.edu</a:t>
            </a:r>
          </a:p>
          <a:p>
            <a:r>
              <a:rPr lang="en-US" sz="1600" dirty="0" smtClean="0">
                <a:solidFill>
                  <a:prstClr val="black"/>
                </a:solidFill>
                <a:latin typeface="Arial" charset="0"/>
                <a:hlinkClick r:id="rId6"/>
              </a:rPr>
              <a:t>http://ft.ornl.gov</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619992" cy="1143000"/>
          </a:xfrm>
        </p:spPr>
        <p:txBody>
          <a:bodyPr>
            <a:normAutofit fontScale="90000"/>
          </a:bodyPr>
          <a:lstStyle/>
          <a:p>
            <a:r>
              <a:rPr lang="en-US" b="1" dirty="0" smtClean="0"/>
              <a:t>Overhead </a:t>
            </a:r>
            <a:r>
              <a:rPr lang="en-US" b="1" dirty="0" err="1" smtClean="0"/>
              <a:t>OpenMPI</a:t>
            </a:r>
            <a:r>
              <a:rPr lang="en-US" b="1" dirty="0" smtClean="0"/>
              <a:t> v Twister</a:t>
            </a:r>
            <a:br>
              <a:rPr lang="en-US" b="1" dirty="0" smtClean="0"/>
            </a:br>
            <a:r>
              <a:rPr lang="en-US" b="1" dirty="0" smtClean="0"/>
              <a:t>negative overhead due to cache</a:t>
            </a:r>
            <a:endParaRPr lang="en-US" b="1"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CD3001-8902-8A42-B70F-43024F9EDEEB}" type="slidenum">
              <a:rPr lang="en-US" smtClean="0">
                <a:solidFill>
                  <a:prstClr val="black">
                    <a:tint val="75000"/>
                  </a:prstClr>
                </a:solidFill>
              </a:rPr>
              <a:pPr/>
              <a:t>50</a:t>
            </a:fld>
            <a:endParaRPr lang="en-US">
              <a:solidFill>
                <a:prstClr val="black">
                  <a:tint val="75000"/>
                </a:prstClr>
              </a:solidFill>
            </a:endParaRPr>
          </a:p>
        </p:txBody>
      </p:sp>
      <p:graphicFrame>
        <p:nvGraphicFramePr>
          <p:cNvPr id="1028" name="Object 4"/>
          <p:cNvGraphicFramePr>
            <a:graphicFrameLocks noChangeAspect="1"/>
          </p:cNvGraphicFramePr>
          <p:nvPr/>
        </p:nvGraphicFramePr>
        <p:xfrm>
          <a:off x="0" y="1828801"/>
          <a:ext cx="9191297" cy="5029200"/>
        </p:xfrm>
        <a:graphic>
          <a:graphicData uri="http://schemas.openxmlformats.org/presentationml/2006/ole">
            <p:oleObj spid="_x0000_s141314" name="Acrobat Document" r:id="rId4" imgW="4543366" imgH="2485957" progId="AcroExch.Document.7">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52400"/>
            <a:ext cx="6400800" cy="1200329"/>
          </a:xfrm>
          <a:prstGeom prst="rect">
            <a:avLst/>
          </a:prstGeom>
        </p:spPr>
        <p:txBody>
          <a:bodyPr wrap="square">
            <a:spAutoFit/>
          </a:bodyPr>
          <a:lstStyle/>
          <a:p>
            <a:pPr algn="ctr"/>
            <a:r>
              <a:rPr lang="en-US" sz="2400" b="1" dirty="0" smtClean="0">
                <a:solidFill>
                  <a:prstClr val="black"/>
                </a:solidFill>
                <a:latin typeface="Arial" pitchFamily="34" charset="0"/>
                <a:cs typeface="Arial" pitchFamily="34" charset="0"/>
              </a:rPr>
              <a:t>Performance of </a:t>
            </a:r>
            <a:r>
              <a:rPr lang="en-US" sz="2400" b="1" dirty="0" err="1" smtClean="0">
                <a:solidFill>
                  <a:prstClr val="black"/>
                </a:solidFill>
                <a:latin typeface="Arial" pitchFamily="34" charset="0"/>
                <a:cs typeface="Arial" pitchFamily="34" charset="0"/>
              </a:rPr>
              <a:t>Pagerank</a:t>
            </a:r>
            <a:r>
              <a:rPr lang="en-US" sz="2400" b="1" dirty="0" smtClean="0">
                <a:solidFill>
                  <a:prstClr val="black"/>
                </a:solidFill>
                <a:latin typeface="Arial" pitchFamily="34" charset="0"/>
                <a:cs typeface="Arial" pitchFamily="34" charset="0"/>
              </a:rPr>
              <a:t> using </a:t>
            </a:r>
            <a:br>
              <a:rPr lang="en-US" sz="2400" b="1" dirty="0" smtClean="0">
                <a:solidFill>
                  <a:prstClr val="black"/>
                </a:solidFill>
                <a:latin typeface="Arial" pitchFamily="34" charset="0"/>
                <a:cs typeface="Arial" pitchFamily="34" charset="0"/>
              </a:rPr>
            </a:br>
            <a:r>
              <a:rPr lang="en-US" sz="2400" b="1" dirty="0" err="1" smtClean="0">
                <a:solidFill>
                  <a:prstClr val="black"/>
                </a:solidFill>
                <a:latin typeface="Arial" pitchFamily="34" charset="0"/>
                <a:cs typeface="Arial" pitchFamily="34" charset="0"/>
              </a:rPr>
              <a:t>ClueWeb</a:t>
            </a:r>
            <a:r>
              <a:rPr lang="en-US" sz="2400" b="1" dirty="0" smtClean="0">
                <a:solidFill>
                  <a:prstClr val="black"/>
                </a:solidFill>
                <a:latin typeface="Arial" pitchFamily="34" charset="0"/>
                <a:cs typeface="Arial" pitchFamily="34" charset="0"/>
              </a:rPr>
              <a:t> Data (Time for 20 iterations)</a:t>
            </a:r>
            <a:r>
              <a:rPr lang="en-US" sz="2400" dirty="0" smtClean="0">
                <a:solidFill>
                  <a:prstClr val="black"/>
                </a:solidFill>
                <a:latin typeface="Arial" pitchFamily="34" charset="0"/>
                <a:cs typeface="Arial" pitchFamily="34" charset="0"/>
              </a:rPr>
              <a:t> </a:t>
            </a:r>
            <a:br>
              <a:rPr lang="en-US" sz="2400" dirty="0" smtClean="0">
                <a:solidFill>
                  <a:prstClr val="black"/>
                </a:solidFill>
                <a:latin typeface="Arial" pitchFamily="34" charset="0"/>
                <a:cs typeface="Arial" pitchFamily="34" charset="0"/>
              </a:rPr>
            </a:br>
            <a:r>
              <a:rPr lang="en-US" sz="2400" dirty="0" smtClean="0">
                <a:solidFill>
                  <a:prstClr val="black"/>
                </a:solidFill>
                <a:latin typeface="Arial" pitchFamily="34" charset="0"/>
                <a:cs typeface="Arial" pitchFamily="34" charset="0"/>
              </a:rPr>
              <a:t>using </a:t>
            </a:r>
            <a:r>
              <a:rPr lang="fr-FR" sz="2400" dirty="0" smtClean="0">
                <a:solidFill>
                  <a:prstClr val="black"/>
                </a:solidFill>
                <a:latin typeface="Arial" pitchFamily="34" charset="0"/>
                <a:cs typeface="Arial" pitchFamily="34" charset="0"/>
              </a:rPr>
              <a:t>32 </a:t>
            </a:r>
            <a:r>
              <a:rPr lang="fr-FR" sz="2400" dirty="0" err="1" smtClean="0">
                <a:solidFill>
                  <a:prstClr val="black"/>
                </a:solidFill>
                <a:latin typeface="Arial" pitchFamily="34" charset="0"/>
                <a:cs typeface="Arial" pitchFamily="34" charset="0"/>
              </a:rPr>
              <a:t>nodes</a:t>
            </a:r>
            <a:r>
              <a:rPr lang="fr-FR" sz="2400" dirty="0" smtClean="0">
                <a:solidFill>
                  <a:prstClr val="black"/>
                </a:solidFill>
                <a:latin typeface="Arial" pitchFamily="34" charset="0"/>
                <a:cs typeface="Arial" pitchFamily="34" charset="0"/>
              </a:rPr>
              <a:t> (256 CPU </a:t>
            </a:r>
            <a:r>
              <a:rPr lang="fr-FR" sz="2400" dirty="0" err="1" smtClean="0">
                <a:solidFill>
                  <a:prstClr val="black"/>
                </a:solidFill>
                <a:latin typeface="Arial" pitchFamily="34" charset="0"/>
                <a:cs typeface="Arial" pitchFamily="34" charset="0"/>
              </a:rPr>
              <a:t>cores</a:t>
            </a:r>
            <a:r>
              <a:rPr lang="fr-FR" sz="2400" dirty="0" smtClean="0">
                <a:solidFill>
                  <a:prstClr val="black"/>
                </a:solidFill>
                <a:latin typeface="Arial" pitchFamily="34" charset="0"/>
                <a:cs typeface="Arial" pitchFamily="34" charset="0"/>
              </a:rPr>
              <a:t>) of Crevasse</a:t>
            </a:r>
            <a:endParaRPr lang="en-US" sz="2400" dirty="0" smtClean="0">
              <a:solidFill>
                <a:prstClr val="black"/>
              </a:solidFill>
              <a:latin typeface="Arial" pitchFamily="34" charset="0"/>
              <a:cs typeface="Arial" pitchFamily="34" charset="0"/>
            </a:endParaRPr>
          </a:p>
        </p:txBody>
      </p:sp>
      <p:pic>
        <p:nvPicPr>
          <p:cNvPr id="1026" name="Picture 2" descr="C:\Users\Geoffrey Fox\Desktop\pagrank-hadoop-twister.png"/>
          <p:cNvPicPr>
            <a:picLocks noChangeAspect="1" noChangeArrowheads="1"/>
          </p:cNvPicPr>
          <p:nvPr/>
        </p:nvPicPr>
        <p:blipFill>
          <a:blip r:embed="rId3" cstate="print"/>
          <a:srcRect/>
          <a:stretch>
            <a:fillRect/>
          </a:stretch>
        </p:blipFill>
        <p:spPr bwMode="auto">
          <a:xfrm>
            <a:off x="762000" y="1524000"/>
            <a:ext cx="7990807" cy="5334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0"/>
            <a:ext cx="8229600" cy="1143000"/>
          </a:xfrm>
        </p:spPr>
        <p:txBody>
          <a:bodyPr>
            <a:normAutofit/>
          </a:bodyPr>
          <a:lstStyle/>
          <a:p>
            <a:r>
              <a:rPr lang="en-US" sz="3600" b="1" dirty="0" smtClean="0"/>
              <a:t>Fault Tolerance and MapReduce</a:t>
            </a:r>
            <a:endParaRPr lang="en-US" sz="3600" b="1" dirty="0"/>
          </a:p>
        </p:txBody>
      </p:sp>
      <p:sp>
        <p:nvSpPr>
          <p:cNvPr id="6" name="Content Placeholder 5"/>
          <p:cNvSpPr>
            <a:spLocks noGrp="1"/>
          </p:cNvSpPr>
          <p:nvPr>
            <p:ph idx="1"/>
          </p:nvPr>
        </p:nvSpPr>
        <p:spPr>
          <a:xfrm>
            <a:off x="0" y="1066800"/>
            <a:ext cx="9144000" cy="5562600"/>
          </a:xfrm>
        </p:spPr>
        <p:txBody>
          <a:bodyPr>
            <a:normAutofit fontScale="85000" lnSpcReduction="20000"/>
          </a:bodyPr>
          <a:lstStyle/>
          <a:p>
            <a:r>
              <a:rPr lang="en-US" dirty="0" smtClean="0">
                <a:solidFill>
                  <a:srgbClr val="FF0000"/>
                </a:solidFill>
              </a:rPr>
              <a:t>MPI</a:t>
            </a:r>
            <a:r>
              <a:rPr lang="en-US" dirty="0" smtClean="0"/>
              <a:t> does “maps” followed by “communication” including “reduce” but does this iteratively</a:t>
            </a:r>
          </a:p>
          <a:p>
            <a:r>
              <a:rPr lang="en-US" dirty="0" smtClean="0"/>
              <a:t>There must (for most communication patterns of interest) be a </a:t>
            </a:r>
            <a:r>
              <a:rPr lang="en-US" dirty="0" smtClean="0">
                <a:solidFill>
                  <a:srgbClr val="FF0000"/>
                </a:solidFill>
              </a:rPr>
              <a:t>strict synchronization </a:t>
            </a:r>
            <a:r>
              <a:rPr lang="en-US" dirty="0" smtClean="0"/>
              <a:t>at end of each communication phase</a:t>
            </a:r>
          </a:p>
          <a:p>
            <a:pPr lvl="1"/>
            <a:r>
              <a:rPr lang="en-US" dirty="0" smtClean="0"/>
              <a:t>Thus if a </a:t>
            </a:r>
            <a:r>
              <a:rPr lang="en-US" dirty="0" smtClean="0">
                <a:solidFill>
                  <a:srgbClr val="FF0000"/>
                </a:solidFill>
              </a:rPr>
              <a:t>process fails then everything grinds to a halt</a:t>
            </a:r>
          </a:p>
          <a:p>
            <a:r>
              <a:rPr lang="en-US" dirty="0" smtClean="0"/>
              <a:t>In MapReduce, all Map processes and all reduce processes are </a:t>
            </a:r>
            <a:r>
              <a:rPr lang="en-US" dirty="0" smtClean="0">
                <a:solidFill>
                  <a:srgbClr val="FF0000"/>
                </a:solidFill>
              </a:rPr>
              <a:t>independent</a:t>
            </a:r>
            <a:r>
              <a:rPr lang="en-US" dirty="0" smtClean="0"/>
              <a:t> and stateless and read and write to disks</a:t>
            </a:r>
          </a:p>
          <a:p>
            <a:pPr lvl="1"/>
            <a:r>
              <a:rPr lang="en-US" dirty="0" smtClean="0"/>
              <a:t>As 1 or 2 (</a:t>
            </a:r>
            <a:r>
              <a:rPr lang="en-US" dirty="0" err="1" smtClean="0"/>
              <a:t>reduce+map</a:t>
            </a:r>
            <a:r>
              <a:rPr lang="en-US" dirty="0" smtClean="0"/>
              <a:t>) iterations, no difficult synchronization issues</a:t>
            </a:r>
          </a:p>
          <a:p>
            <a:r>
              <a:rPr lang="en-US" dirty="0" smtClean="0"/>
              <a:t>Thus </a:t>
            </a:r>
            <a:r>
              <a:rPr lang="en-US" dirty="0" smtClean="0">
                <a:solidFill>
                  <a:srgbClr val="FF0000"/>
                </a:solidFill>
              </a:rPr>
              <a:t>failures can easily be recovered </a:t>
            </a:r>
            <a:r>
              <a:rPr lang="en-US" dirty="0" smtClean="0"/>
              <a:t>by rerunning process without other jobs hanging around waiting</a:t>
            </a:r>
          </a:p>
          <a:p>
            <a:r>
              <a:rPr lang="en-US" dirty="0" smtClean="0"/>
              <a:t>Re-examine MPI fault tolerance in light of MapReduce</a:t>
            </a:r>
          </a:p>
          <a:p>
            <a:pPr lvl="1"/>
            <a:r>
              <a:rPr lang="en-US" dirty="0" smtClean="0"/>
              <a:t>Relevant for </a:t>
            </a:r>
            <a:r>
              <a:rPr lang="en-US" dirty="0" err="1" smtClean="0"/>
              <a:t>Exascale</a:t>
            </a:r>
            <a:r>
              <a:rPr lang="en-US" dirty="0" smtClean="0"/>
              <a:t>?</a:t>
            </a:r>
          </a:p>
          <a:p>
            <a:r>
              <a:rPr lang="en-US" dirty="0" smtClean="0"/>
              <a:t>Re-examine MapReduce in light of MPI experience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TwisterMPIReduce</a:t>
            </a:r>
            <a:endParaRPr lang="en-US" dirty="0"/>
          </a:p>
        </p:txBody>
      </p:sp>
      <p:sp>
        <p:nvSpPr>
          <p:cNvPr id="22" name="Content Placeholder 21"/>
          <p:cNvSpPr>
            <a:spLocks noGrp="1"/>
          </p:cNvSpPr>
          <p:nvPr>
            <p:ph idx="1"/>
          </p:nvPr>
        </p:nvSpPr>
        <p:spPr>
          <a:xfrm>
            <a:off x="152400" y="4267200"/>
            <a:ext cx="8839200" cy="2209800"/>
          </a:xfrm>
        </p:spPr>
        <p:txBody>
          <a:bodyPr>
            <a:normAutofit/>
          </a:bodyPr>
          <a:lstStyle/>
          <a:p>
            <a:r>
              <a:rPr lang="en-US" dirty="0" smtClean="0"/>
              <a:t>Runtime package supporting subset of MPI mapped to Twister</a:t>
            </a:r>
          </a:p>
          <a:p>
            <a:r>
              <a:rPr lang="en-US" dirty="0" smtClean="0"/>
              <a:t>Set-up, Barrier, Broadcast, Reduce</a:t>
            </a:r>
          </a:p>
          <a:p>
            <a:pPr>
              <a:buNone/>
            </a:pPr>
            <a:endParaRPr lang="en-US" dirty="0"/>
          </a:p>
        </p:txBody>
      </p:sp>
      <p:grpSp>
        <p:nvGrpSpPr>
          <p:cNvPr id="21" name="Group 20"/>
          <p:cNvGrpSpPr/>
          <p:nvPr/>
        </p:nvGrpSpPr>
        <p:grpSpPr>
          <a:xfrm>
            <a:off x="304800" y="1066800"/>
            <a:ext cx="8534400" cy="3042751"/>
            <a:chOff x="1251857" y="2245862"/>
            <a:chExt cx="6640286" cy="2362200"/>
          </a:xfrm>
        </p:grpSpPr>
        <p:sp>
          <p:nvSpPr>
            <p:cNvPr id="3" name="AutoShape 2"/>
            <p:cNvSpPr>
              <a:spLocks noChangeArrowheads="1"/>
            </p:cNvSpPr>
            <p:nvPr/>
          </p:nvSpPr>
          <p:spPr bwMode="auto">
            <a:xfrm>
              <a:off x="4604657" y="3922262"/>
              <a:ext cx="990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endParaRPr lang="en-US" sz="2000" b="1" dirty="0" smtClean="0">
                <a:solidFill>
                  <a:prstClr val="black"/>
                </a:solidFill>
                <a:latin typeface="Arial" pitchFamily="34" charset="0"/>
                <a:cs typeface="Arial" pitchFamily="34" charset="0"/>
              </a:endParaRPr>
            </a:p>
          </p:txBody>
        </p:sp>
        <p:graphicFrame>
          <p:nvGraphicFramePr>
            <p:cNvPr id="4" name="Diagram 3"/>
            <p:cNvGraphicFramePr/>
            <p:nvPr/>
          </p:nvGraphicFramePr>
          <p:xfrm>
            <a:off x="4942115" y="3933148"/>
            <a:ext cx="685800" cy="60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p:cNvSpPr>
              <a:spLocks noChangeArrowheads="1"/>
            </p:cNvSpPr>
            <p:nvPr/>
          </p:nvSpPr>
          <p:spPr bwMode="auto">
            <a:xfrm>
              <a:off x="1251857" y="3084062"/>
              <a:ext cx="6629400" cy="304800"/>
            </a:xfrm>
            <a:prstGeom prst="roundRect">
              <a:avLst>
                <a:gd name="adj" fmla="val 16667"/>
              </a:avLst>
            </a:prstGeom>
            <a:ln w="19050">
              <a:solidFill>
                <a:schemeClr val="tx2">
                  <a:lumMod val="60000"/>
                  <a:lumOff val="40000"/>
                </a:schemeClr>
              </a:solidFill>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prst="coolSlant"/>
            </a:sp3d>
          </p:spPr>
          <p:style>
            <a:lnRef idx="1">
              <a:schemeClr val="accent1"/>
            </a:lnRef>
            <a:fillRef idx="2">
              <a:schemeClr val="accent1"/>
            </a:fillRef>
            <a:effectRef idx="1">
              <a:schemeClr val="accent1"/>
            </a:effectRef>
            <a:fontRef idx="minor">
              <a:schemeClr val="dk1"/>
            </a:fontRef>
          </p:style>
          <p:txBody>
            <a:bodyPr vert="horz" wrap="square" lIns="91440" tIns="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base">
                <a:spcBef>
                  <a:spcPct val="0"/>
                </a:spcBef>
                <a:spcAft>
                  <a:spcPts val="1000"/>
                </a:spcAft>
              </a:pPr>
              <a:r>
                <a:rPr lang="en-US" b="1" dirty="0" err="1" smtClean="0">
                  <a:solidFill>
                    <a:prstClr val="black"/>
                  </a:solidFill>
                  <a:cs typeface="Arial" pitchFamily="34" charset="0"/>
                </a:rPr>
                <a:t>TwisterMPIReduce</a:t>
              </a:r>
              <a:endParaRPr lang="en-US" b="1" dirty="0" smtClean="0">
                <a:solidFill>
                  <a:prstClr val="black"/>
                </a:solidFill>
                <a:latin typeface="Arial" pitchFamily="34" charset="0"/>
                <a:cs typeface="Arial" pitchFamily="34" charset="0"/>
              </a:endParaRPr>
            </a:p>
          </p:txBody>
        </p:sp>
        <p:sp>
          <p:nvSpPr>
            <p:cNvPr id="6" name="AutoShape 3"/>
            <p:cNvSpPr>
              <a:spLocks noChangeArrowheads="1"/>
            </p:cNvSpPr>
            <p:nvPr/>
          </p:nvSpPr>
          <p:spPr bwMode="auto">
            <a:xfrm>
              <a:off x="1251857" y="2245862"/>
              <a:ext cx="1589089"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2"/>
            </a:lnRef>
            <a:fillRef idx="2">
              <a:schemeClr val="accent2"/>
            </a:fillRef>
            <a:effectRef idx="1">
              <a:schemeClr val="accent2"/>
            </a:effectRef>
            <a:fontRef idx="minor">
              <a:schemeClr val="dk1"/>
            </a:fontRef>
          </p:style>
          <p:txBody>
            <a:bodyPr vert="horz" wrap="square" lIns="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base">
                <a:spcBef>
                  <a:spcPct val="0"/>
                </a:spcBef>
                <a:spcAft>
                  <a:spcPts val="1000"/>
                </a:spcAft>
              </a:pPr>
              <a:r>
                <a:rPr lang="en-US" sz="1600" b="1" dirty="0" err="1" smtClean="0">
                  <a:solidFill>
                    <a:prstClr val="black"/>
                  </a:solidFill>
                  <a:cs typeface="Arial" pitchFamily="34" charset="0"/>
                </a:rPr>
                <a:t>PairwiseClustering</a:t>
              </a:r>
              <a:r>
                <a:rPr lang="en-US" sz="1600" b="1" dirty="0" smtClean="0">
                  <a:solidFill>
                    <a:prstClr val="black"/>
                  </a:solidFill>
                  <a:cs typeface="Arial" pitchFamily="34" charset="0"/>
                </a:rPr>
                <a:t> </a:t>
              </a:r>
              <a:br>
                <a:rPr lang="en-US" sz="1600" b="1" dirty="0" smtClean="0">
                  <a:solidFill>
                    <a:prstClr val="black"/>
                  </a:solidFill>
                  <a:cs typeface="Arial" pitchFamily="34" charset="0"/>
                </a:rPr>
              </a:br>
              <a:r>
                <a:rPr lang="en-US" sz="1600" b="1" dirty="0" smtClean="0">
                  <a:solidFill>
                    <a:prstClr val="black"/>
                  </a:solidFill>
                  <a:cs typeface="Arial" pitchFamily="34" charset="0"/>
                </a:rPr>
                <a:t>MPI</a:t>
              </a:r>
              <a:endParaRPr lang="en-US" sz="1600" b="1" dirty="0" smtClean="0">
                <a:solidFill>
                  <a:prstClr val="black"/>
                </a:solidFill>
                <a:latin typeface="Arial" pitchFamily="34" charset="0"/>
                <a:cs typeface="Arial" pitchFamily="34" charset="0"/>
              </a:endParaRPr>
            </a:p>
          </p:txBody>
        </p:sp>
        <p:sp>
          <p:nvSpPr>
            <p:cNvPr id="7" name="AutoShape 3"/>
            <p:cNvSpPr>
              <a:spLocks noChangeArrowheads="1"/>
            </p:cNvSpPr>
            <p:nvPr/>
          </p:nvSpPr>
          <p:spPr bwMode="auto">
            <a:xfrm>
              <a:off x="29282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3"/>
            </a:lnRef>
            <a:fillRef idx="2">
              <a:schemeClr val="accent3"/>
            </a:fillRef>
            <a:effectRef idx="1">
              <a:schemeClr val="accent3"/>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base">
                <a:spcBef>
                  <a:spcPct val="0"/>
                </a:spcBef>
                <a:spcAft>
                  <a:spcPts val="1000"/>
                </a:spcAft>
              </a:pPr>
              <a:r>
                <a:rPr lang="en-US" sz="1600" b="1" dirty="0" smtClean="0">
                  <a:solidFill>
                    <a:prstClr val="black"/>
                  </a:solidFill>
                  <a:cs typeface="Arial" pitchFamily="34" charset="0"/>
                </a:rPr>
                <a:t>Multi Dimensional Scaling MPI</a:t>
              </a:r>
              <a:endParaRPr lang="en-US" sz="1600" b="1" dirty="0" smtClean="0">
                <a:solidFill>
                  <a:prstClr val="black"/>
                </a:solidFill>
                <a:latin typeface="Arial" pitchFamily="34" charset="0"/>
                <a:cs typeface="Arial" pitchFamily="34" charset="0"/>
              </a:endParaRPr>
            </a:p>
          </p:txBody>
        </p:sp>
        <p:sp>
          <p:nvSpPr>
            <p:cNvPr id="8" name="AutoShape 3"/>
            <p:cNvSpPr>
              <a:spLocks noChangeArrowheads="1"/>
            </p:cNvSpPr>
            <p:nvPr/>
          </p:nvSpPr>
          <p:spPr bwMode="auto">
            <a:xfrm>
              <a:off x="46046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4"/>
            </a:lnRef>
            <a:fillRef idx="2">
              <a:schemeClr val="accent4"/>
            </a:fillRef>
            <a:effectRef idx="1">
              <a:schemeClr val="accent4"/>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base">
                <a:spcBef>
                  <a:spcPct val="0"/>
                </a:spcBef>
                <a:spcAft>
                  <a:spcPts val="1000"/>
                </a:spcAft>
              </a:pPr>
              <a:r>
                <a:rPr lang="en-US" sz="1600" b="1" dirty="0" smtClean="0">
                  <a:solidFill>
                    <a:prstClr val="black"/>
                  </a:solidFill>
                  <a:cs typeface="Arial" pitchFamily="34" charset="0"/>
                </a:rPr>
                <a:t>Generative Topographic Mapping MPI</a:t>
              </a:r>
              <a:endParaRPr lang="en-US" sz="1600" b="1" dirty="0" smtClean="0">
                <a:solidFill>
                  <a:prstClr val="black"/>
                </a:solidFill>
                <a:latin typeface="Arial" pitchFamily="34" charset="0"/>
                <a:cs typeface="Arial" pitchFamily="34" charset="0"/>
              </a:endParaRPr>
            </a:p>
          </p:txBody>
        </p:sp>
        <p:sp>
          <p:nvSpPr>
            <p:cNvPr id="9" name="AutoShape 3"/>
            <p:cNvSpPr>
              <a:spLocks noChangeArrowheads="1"/>
            </p:cNvSpPr>
            <p:nvPr/>
          </p:nvSpPr>
          <p:spPr bwMode="auto">
            <a:xfrm>
              <a:off x="62810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dk1"/>
            </a:lnRef>
            <a:fillRef idx="2">
              <a:schemeClr val="dk1"/>
            </a:fillRef>
            <a:effectRef idx="1">
              <a:schemeClr val="dk1"/>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base">
                <a:spcBef>
                  <a:spcPct val="0"/>
                </a:spcBef>
                <a:spcAft>
                  <a:spcPts val="1000"/>
                </a:spcAft>
              </a:pPr>
              <a:r>
                <a:rPr lang="en-US" sz="1600" b="1" dirty="0" smtClean="0">
                  <a:solidFill>
                    <a:prstClr val="black"/>
                  </a:solidFill>
                  <a:cs typeface="Arial" pitchFamily="34" charset="0"/>
                </a:rPr>
                <a:t>Other …</a:t>
              </a:r>
              <a:endParaRPr lang="en-US" sz="1600" b="1" dirty="0" smtClean="0">
                <a:solidFill>
                  <a:prstClr val="black"/>
                </a:solidFill>
                <a:latin typeface="Arial" pitchFamily="34" charset="0"/>
                <a:cs typeface="Arial" pitchFamily="34" charset="0"/>
              </a:endParaRPr>
            </a:p>
          </p:txBody>
        </p:sp>
        <p:sp>
          <p:nvSpPr>
            <p:cNvPr id="10" name="AutoShape 2"/>
            <p:cNvSpPr>
              <a:spLocks noChangeArrowheads="1"/>
            </p:cNvSpPr>
            <p:nvPr/>
          </p:nvSpPr>
          <p:spPr bwMode="auto">
            <a:xfrm>
              <a:off x="1251857" y="3465062"/>
              <a:ext cx="3276600"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r>
                <a:rPr lang="en-US" sz="2000" b="1" dirty="0" smtClean="0">
                  <a:solidFill>
                    <a:prstClr val="black"/>
                  </a:solidFill>
                  <a:cs typeface="Arial" pitchFamily="34" charset="0"/>
                </a:rPr>
                <a:t>Azure Twister (C# C++)</a:t>
              </a:r>
              <a:endParaRPr lang="en-US" sz="2000" b="1" dirty="0" smtClean="0">
                <a:solidFill>
                  <a:prstClr val="black"/>
                </a:solidFill>
                <a:latin typeface="Arial" pitchFamily="34" charset="0"/>
                <a:cs typeface="Arial" pitchFamily="34" charset="0"/>
              </a:endParaRPr>
            </a:p>
          </p:txBody>
        </p:sp>
        <p:sp>
          <p:nvSpPr>
            <p:cNvPr id="11" name="AutoShape 2"/>
            <p:cNvSpPr>
              <a:spLocks noChangeArrowheads="1"/>
            </p:cNvSpPr>
            <p:nvPr/>
          </p:nvSpPr>
          <p:spPr bwMode="auto">
            <a:xfrm>
              <a:off x="4604657" y="3465062"/>
              <a:ext cx="3276600" cy="381000"/>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r>
                <a:rPr lang="en-US" sz="2000" b="1" dirty="0" smtClean="0">
                  <a:solidFill>
                    <a:prstClr val="black"/>
                  </a:solidFill>
                  <a:cs typeface="Arial" pitchFamily="34" charset="0"/>
                </a:rPr>
                <a:t> Java Twister</a:t>
              </a:r>
              <a:endParaRPr lang="en-US" sz="2000" b="1" dirty="0" smtClean="0">
                <a:solidFill>
                  <a:prstClr val="black"/>
                </a:solidFill>
                <a:latin typeface="Arial" pitchFamily="34" charset="0"/>
                <a:cs typeface="Arial" pitchFamily="34" charset="0"/>
              </a:endParaRPr>
            </a:p>
          </p:txBody>
        </p:sp>
        <p:sp>
          <p:nvSpPr>
            <p:cNvPr id="12" name="AutoShape 2"/>
            <p:cNvSpPr>
              <a:spLocks noChangeArrowheads="1"/>
            </p:cNvSpPr>
            <p:nvPr/>
          </p:nvSpPr>
          <p:spPr bwMode="auto">
            <a:xfrm>
              <a:off x="1251857" y="3922262"/>
              <a:ext cx="3276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r>
                <a:rPr lang="en-US" sz="2000" b="1" dirty="0" smtClean="0">
                  <a:solidFill>
                    <a:prstClr val="black"/>
                  </a:solidFill>
                  <a:cs typeface="Arial" pitchFamily="34" charset="0"/>
                </a:rPr>
                <a:t>Microsoft Azure</a:t>
              </a:r>
              <a:endParaRPr lang="en-US" sz="2000" b="1" dirty="0" smtClean="0">
                <a:solidFill>
                  <a:prstClr val="black"/>
                </a:solidFill>
                <a:latin typeface="Arial" pitchFamily="34" charset="0"/>
                <a:cs typeface="Arial" pitchFamily="34" charset="0"/>
              </a:endParaRPr>
            </a:p>
          </p:txBody>
        </p:sp>
        <p:sp>
          <p:nvSpPr>
            <p:cNvPr id="13" name="AutoShape 2"/>
            <p:cNvSpPr>
              <a:spLocks noChangeArrowheads="1"/>
            </p:cNvSpPr>
            <p:nvPr/>
          </p:nvSpPr>
          <p:spPr bwMode="auto">
            <a:xfrm>
              <a:off x="5671457" y="3922262"/>
              <a:ext cx="11430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endParaRPr lang="en-US" sz="2000" b="1" dirty="0" smtClean="0">
                <a:solidFill>
                  <a:prstClr val="black"/>
                </a:solidFill>
                <a:latin typeface="Arial" pitchFamily="34" charset="0"/>
                <a:cs typeface="Arial" pitchFamily="34" charset="0"/>
              </a:endParaRPr>
            </a:p>
          </p:txBody>
        </p:sp>
        <p:sp>
          <p:nvSpPr>
            <p:cNvPr id="14" name="AutoShape 2"/>
            <p:cNvSpPr>
              <a:spLocks noChangeArrowheads="1"/>
            </p:cNvSpPr>
            <p:nvPr/>
          </p:nvSpPr>
          <p:spPr bwMode="auto">
            <a:xfrm>
              <a:off x="6890657" y="3922262"/>
              <a:ext cx="990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45720" tIns="45720" rIns="4572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ts val="1000"/>
                </a:spcAft>
              </a:pPr>
              <a:endParaRPr lang="en-US" sz="2000" b="1" dirty="0" smtClean="0">
                <a:solidFill>
                  <a:prstClr val="black"/>
                </a:solidFill>
                <a:latin typeface="Arial" pitchFamily="34" charset="0"/>
                <a:cs typeface="Arial" pitchFamily="34" charset="0"/>
              </a:endParaRPr>
            </a:p>
          </p:txBody>
        </p:sp>
        <p:graphicFrame>
          <p:nvGraphicFramePr>
            <p:cNvPr id="15" name="Diagram 14"/>
            <p:cNvGraphicFramePr/>
            <p:nvPr/>
          </p:nvGraphicFramePr>
          <p:xfrm>
            <a:off x="3766457" y="3922262"/>
            <a:ext cx="685800" cy="609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Rectangle 15"/>
            <p:cNvSpPr/>
            <p:nvPr/>
          </p:nvSpPr>
          <p:spPr>
            <a:xfrm>
              <a:off x="4528457" y="3961731"/>
              <a:ext cx="1051443" cy="310620"/>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1000"/>
                </a:spcAft>
              </a:pPr>
              <a:r>
                <a:rPr lang="en-US" sz="2000" b="1" dirty="0" err="1" smtClean="0">
                  <a:solidFill>
                    <a:prstClr val="black"/>
                  </a:solidFill>
                  <a:cs typeface="Arial" pitchFamily="34" charset="0"/>
                </a:rPr>
                <a:t>FutureGrid</a:t>
              </a:r>
              <a:endParaRPr lang="en-US" sz="2000" b="1" dirty="0" smtClean="0">
                <a:solidFill>
                  <a:prstClr val="black"/>
                </a:solidFill>
                <a:latin typeface="Arial" pitchFamily="34" charset="0"/>
                <a:cs typeface="Arial" pitchFamily="34" charset="0"/>
              </a:endParaRPr>
            </a:p>
          </p:txBody>
        </p:sp>
        <p:graphicFrame>
          <p:nvGraphicFramePr>
            <p:cNvPr id="17" name="Diagram 16"/>
            <p:cNvGraphicFramePr/>
            <p:nvPr/>
          </p:nvGraphicFramePr>
          <p:xfrm>
            <a:off x="6161313" y="3944034"/>
            <a:ext cx="685800" cy="609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Rectangle 17"/>
            <p:cNvSpPr/>
            <p:nvPr/>
          </p:nvSpPr>
          <p:spPr>
            <a:xfrm>
              <a:off x="5638799" y="3965806"/>
              <a:ext cx="990600" cy="549558"/>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1000"/>
                </a:spcAft>
              </a:pPr>
              <a:r>
                <a:rPr lang="en-US" sz="2000" b="1" dirty="0" smtClean="0">
                  <a:solidFill>
                    <a:prstClr val="black"/>
                  </a:solidFill>
                  <a:cs typeface="Arial" pitchFamily="34" charset="0"/>
                </a:rPr>
                <a:t>Local Cluster</a:t>
              </a:r>
              <a:endParaRPr lang="en-US" sz="2000" b="1" dirty="0" smtClean="0">
                <a:solidFill>
                  <a:prstClr val="black"/>
                </a:solidFill>
                <a:latin typeface="Arial" pitchFamily="34" charset="0"/>
                <a:cs typeface="Arial" pitchFamily="34" charset="0"/>
              </a:endParaRPr>
            </a:p>
          </p:txBody>
        </p:sp>
        <p:graphicFrame>
          <p:nvGraphicFramePr>
            <p:cNvPr id="19" name="Diagram 18"/>
            <p:cNvGraphicFramePr/>
            <p:nvPr/>
          </p:nvGraphicFramePr>
          <p:xfrm>
            <a:off x="7206343" y="3965804"/>
            <a:ext cx="685800" cy="6096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0" name="Rectangle 19"/>
            <p:cNvSpPr/>
            <p:nvPr/>
          </p:nvSpPr>
          <p:spPr>
            <a:xfrm>
              <a:off x="6847518" y="3961731"/>
              <a:ext cx="979309" cy="549558"/>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1000"/>
                </a:spcAft>
              </a:pPr>
              <a:r>
                <a:rPr lang="en-US" sz="2000" b="1" dirty="0" smtClean="0">
                  <a:solidFill>
                    <a:prstClr val="black"/>
                  </a:solidFill>
                  <a:cs typeface="Arial" pitchFamily="34" charset="0"/>
                </a:rPr>
                <a:t>Amazon EC2</a:t>
              </a:r>
              <a:endParaRPr lang="en-US" sz="2000" b="1" dirty="0" smtClean="0">
                <a:solidFill>
                  <a:prstClr val="black"/>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858000" cy="1143000"/>
          </a:xfrm>
        </p:spPr>
        <p:txBody>
          <a:bodyPr>
            <a:normAutofit fontScale="90000"/>
          </a:bodyPr>
          <a:lstStyle/>
          <a:p>
            <a:r>
              <a:rPr lang="en-US" b="1" dirty="0" smtClean="0"/>
              <a:t>Some Issues with AzureTwister and AzureMapReduce</a:t>
            </a:r>
            <a:endParaRPr lang="en-US" b="1" dirty="0"/>
          </a:p>
        </p:txBody>
      </p:sp>
      <p:sp>
        <p:nvSpPr>
          <p:cNvPr id="3" name="Content Placeholder 2"/>
          <p:cNvSpPr>
            <a:spLocks noGrp="1"/>
          </p:cNvSpPr>
          <p:nvPr>
            <p:ph idx="1"/>
          </p:nvPr>
        </p:nvSpPr>
        <p:spPr>
          <a:xfrm>
            <a:off x="0" y="1600200"/>
            <a:ext cx="9144000" cy="4525963"/>
          </a:xfrm>
        </p:spPr>
        <p:txBody>
          <a:bodyPr>
            <a:normAutofit fontScale="92500" lnSpcReduction="20000"/>
          </a:bodyPr>
          <a:lstStyle/>
          <a:p>
            <a:r>
              <a:rPr lang="en-US" dirty="0" smtClean="0">
                <a:solidFill>
                  <a:srgbClr val="FF0000"/>
                </a:solidFill>
              </a:rPr>
              <a:t>Transporting data to Azure</a:t>
            </a:r>
            <a:r>
              <a:rPr lang="en-US" dirty="0" smtClean="0"/>
              <a:t>: Blobs (HTTP), Drives (</a:t>
            </a:r>
            <a:r>
              <a:rPr lang="en-US" dirty="0" err="1" smtClean="0"/>
              <a:t>GridFTP</a:t>
            </a:r>
            <a:r>
              <a:rPr lang="en-US" dirty="0" smtClean="0"/>
              <a:t> etc.), </a:t>
            </a:r>
            <a:r>
              <a:rPr lang="en-US" dirty="0" err="1" smtClean="0"/>
              <a:t>Fedex</a:t>
            </a:r>
            <a:r>
              <a:rPr lang="en-US" dirty="0" smtClean="0"/>
              <a:t> disks</a:t>
            </a:r>
          </a:p>
          <a:p>
            <a:r>
              <a:rPr lang="en-US" dirty="0" smtClean="0">
                <a:solidFill>
                  <a:srgbClr val="FF0000"/>
                </a:solidFill>
              </a:rPr>
              <a:t>Intermediate data Transfer</a:t>
            </a:r>
            <a:r>
              <a:rPr lang="en-US" dirty="0" smtClean="0"/>
              <a:t>: Blobs (current choice) versus Drives (should be faster but don’t seem to be)</a:t>
            </a:r>
          </a:p>
          <a:p>
            <a:r>
              <a:rPr lang="en-US" dirty="0" smtClean="0">
                <a:solidFill>
                  <a:srgbClr val="FF0000"/>
                </a:solidFill>
              </a:rPr>
              <a:t>Azure Table v Azure SQL</a:t>
            </a:r>
            <a:r>
              <a:rPr lang="en-US" dirty="0" smtClean="0"/>
              <a:t>: Handle all metadata</a:t>
            </a:r>
          </a:p>
          <a:p>
            <a:r>
              <a:rPr lang="en-US" dirty="0" smtClean="0">
                <a:solidFill>
                  <a:srgbClr val="FF0000"/>
                </a:solidFill>
              </a:rPr>
              <a:t>Messaging Queues</a:t>
            </a:r>
            <a:r>
              <a:rPr lang="en-US" dirty="0" smtClean="0"/>
              <a:t>: Use real publish-subscribe system in place of Azure Queues to get scaling (?) with multiple brokers – especially AzureTwister</a:t>
            </a:r>
          </a:p>
          <a:p>
            <a:r>
              <a:rPr lang="en-US" dirty="0" smtClean="0">
                <a:solidFill>
                  <a:srgbClr val="FF0000"/>
                </a:solidFill>
              </a:rPr>
              <a:t>Azure Affinity Groups</a:t>
            </a:r>
            <a:r>
              <a:rPr lang="en-US" dirty="0" smtClean="0"/>
              <a:t>: Could allow better data-compute and compute-compute affinity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838200"/>
          </a:xfrm>
        </p:spPr>
        <p:txBody>
          <a:bodyPr/>
          <a:lstStyle/>
          <a:p>
            <a:r>
              <a:rPr lang="en-US" b="1" dirty="0" smtClean="0"/>
              <a:t>Research Issues</a:t>
            </a:r>
            <a:endParaRPr lang="en-US" b="1" dirty="0"/>
          </a:p>
        </p:txBody>
      </p:sp>
      <p:sp>
        <p:nvSpPr>
          <p:cNvPr id="3" name="Content Placeholder 2"/>
          <p:cNvSpPr>
            <a:spLocks noGrp="1"/>
          </p:cNvSpPr>
          <p:nvPr>
            <p:ph idx="1"/>
          </p:nvPr>
        </p:nvSpPr>
        <p:spPr>
          <a:xfrm>
            <a:off x="0" y="609600"/>
            <a:ext cx="8991600" cy="4953000"/>
          </a:xfrm>
        </p:spPr>
        <p:txBody>
          <a:bodyPr>
            <a:noAutofit/>
          </a:bodyPr>
          <a:lstStyle/>
          <a:p>
            <a:r>
              <a:rPr lang="en-US" sz="2400" dirty="0" smtClean="0"/>
              <a:t>Clouds are suitable for “Loosely coupled” data parallel applications</a:t>
            </a:r>
          </a:p>
          <a:p>
            <a:r>
              <a:rPr lang="en-US" sz="2400" dirty="0" smtClean="0"/>
              <a:t>“Map Only” (really pleasingly parallel) certainly run well on clouds (subject to data affinity) with many programming paradigms</a:t>
            </a:r>
          </a:p>
          <a:p>
            <a:r>
              <a:rPr lang="en-US" sz="2400" dirty="0" smtClean="0"/>
              <a:t>Parallel FFT and adaptive mesh PDE solver very bad on MapReduce but suitable for classic MPI engines. </a:t>
            </a:r>
          </a:p>
          <a:p>
            <a:r>
              <a:rPr lang="en-US" sz="2400" dirty="0" smtClean="0"/>
              <a:t>MapReduce is more dynamic and fault tolerant than MPI; it is simpler and easier to use</a:t>
            </a:r>
          </a:p>
          <a:p>
            <a:r>
              <a:rPr lang="en-US" sz="2400" dirty="0" smtClean="0"/>
              <a:t>Is there an intermediate class of problems for which Iterative MapReduce useful?</a:t>
            </a:r>
          </a:p>
          <a:p>
            <a:pPr lvl="1"/>
            <a:r>
              <a:rPr lang="en-US" sz="2000" dirty="0" smtClean="0"/>
              <a:t>Long running processes?</a:t>
            </a:r>
          </a:p>
          <a:p>
            <a:pPr lvl="1"/>
            <a:r>
              <a:rPr lang="en-US" sz="2000" dirty="0" smtClean="0"/>
              <a:t>Mutable data small in size compared to fixed data(base)?</a:t>
            </a:r>
          </a:p>
          <a:p>
            <a:pPr lvl="1"/>
            <a:r>
              <a:rPr lang="en-US" sz="2000" dirty="0" smtClean="0"/>
              <a:t>Only support reductions?</a:t>
            </a:r>
          </a:p>
          <a:p>
            <a:pPr lvl="1"/>
            <a:r>
              <a:rPr lang="en-US" sz="2000" dirty="0" smtClean="0"/>
              <a:t>Is it really different from a fault tolerant MPI?</a:t>
            </a:r>
          </a:p>
          <a:p>
            <a:pPr lvl="1"/>
            <a:r>
              <a:rPr lang="en-US" sz="2000" dirty="0" smtClean="0"/>
              <a:t>Multicore implementation</a:t>
            </a:r>
          </a:p>
          <a:p>
            <a:pPr lvl="1"/>
            <a:r>
              <a:rPr lang="en-US" sz="2000" dirty="0" smtClean="0"/>
              <a:t>Link to HDFS or equivalent data parallel file system</a:t>
            </a:r>
          </a:p>
          <a:p>
            <a:pPr lvl="1"/>
            <a:r>
              <a:rPr lang="en-US" sz="2000" dirty="0" smtClean="0"/>
              <a:t>Relation to </a:t>
            </a:r>
            <a:r>
              <a:rPr lang="en-US" sz="2000" dirty="0" err="1" smtClean="0"/>
              <a:t>Exascale</a:t>
            </a:r>
            <a:r>
              <a:rPr lang="en-US" sz="2000" dirty="0" smtClean="0"/>
              <a:t> fault tolerance</a:t>
            </a:r>
            <a:endParaRPr lang="en-US" sz="2000" dirty="0" smtClean="0"/>
          </a:p>
          <a:p>
            <a:pPr lvl="1"/>
            <a:endParaRPr lang="en-US"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6</a:t>
            </a:fld>
            <a:endParaRPr lang="en-US">
              <a:solidFill>
                <a:prstClr val="black">
                  <a:tint val="75000"/>
                </a:prstClr>
              </a:solidFill>
            </a:endParaRPr>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026" name="Acrobat Document" r:id="rId4" imgW="6857865" imgH="5143500" progId="AcroExch.Document.7">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CD3001-8902-8A42-B70F-43024F9EDEEB}" type="slidenum">
              <a:rPr lang="en-US" smtClean="0">
                <a:solidFill>
                  <a:prstClr val="black">
                    <a:tint val="75000"/>
                  </a:prstClr>
                </a:solidFill>
              </a:rPr>
              <a:pPr/>
              <a:t>7</a:t>
            </a:fld>
            <a:endParaRPr lang="en-US">
              <a:solidFill>
                <a:prstClr val="black">
                  <a:tint val="75000"/>
                </a:prstClr>
              </a:solidFill>
            </a:endParaRPr>
          </a:p>
        </p:txBody>
      </p:sp>
      <p:graphicFrame>
        <p:nvGraphicFramePr>
          <p:cNvPr id="2050" name="Object 2"/>
          <p:cNvGraphicFramePr>
            <a:graphicFrameLocks noChangeAspect="1"/>
          </p:cNvGraphicFramePr>
          <p:nvPr/>
        </p:nvGraphicFramePr>
        <p:xfrm>
          <a:off x="0" y="0"/>
          <a:ext cx="9144000" cy="6858000"/>
        </p:xfrm>
        <a:graphic>
          <a:graphicData uri="http://schemas.openxmlformats.org/presentationml/2006/ole">
            <p:oleObj spid="_x0000_s2050" name="Acrobat Document" r:id="rId4" imgW="6857865" imgH="5143500" progId="AcroExch.Document.7">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448"/>
          </a:xfrm>
        </p:spPr>
        <p:txBody>
          <a:bodyPr>
            <a:normAutofit/>
          </a:bodyPr>
          <a:lstStyle/>
          <a:p>
            <a:r>
              <a:rPr lang="en-US" b="1" dirty="0" smtClean="0"/>
              <a:t>FutureGrid key Concepts I</a:t>
            </a:r>
            <a:endParaRPr lang="en-US" b="1" dirty="0"/>
          </a:p>
        </p:txBody>
      </p:sp>
      <p:sp>
        <p:nvSpPr>
          <p:cNvPr id="3" name="Content Placeholder 2"/>
          <p:cNvSpPr>
            <a:spLocks noGrp="1"/>
          </p:cNvSpPr>
          <p:nvPr>
            <p:ph idx="1"/>
          </p:nvPr>
        </p:nvSpPr>
        <p:spPr>
          <a:xfrm>
            <a:off x="0" y="974725"/>
            <a:ext cx="9144000" cy="5883275"/>
          </a:xfrm>
        </p:spPr>
        <p:txBody>
          <a:bodyPr>
            <a:noAutofit/>
          </a:bodyPr>
          <a:lstStyle/>
          <a:p>
            <a:r>
              <a:rPr lang="en-US" sz="2500" dirty="0" smtClean="0">
                <a:latin typeface="Times New Roman" pitchFamily="18" charset="0"/>
                <a:cs typeface="Times New Roman" pitchFamily="18" charset="0"/>
              </a:rPr>
              <a:t>FutureGrid is an </a:t>
            </a:r>
            <a:r>
              <a:rPr lang="en-US" sz="2500" dirty="0" smtClean="0">
                <a:solidFill>
                  <a:srgbClr val="FF0000"/>
                </a:solidFill>
                <a:latin typeface="Times New Roman" pitchFamily="18" charset="0"/>
                <a:cs typeface="Times New Roman" pitchFamily="18" charset="0"/>
              </a:rPr>
              <a:t>international testbed </a:t>
            </a:r>
            <a:r>
              <a:rPr lang="en-US" sz="2500" dirty="0" smtClean="0">
                <a:latin typeface="Times New Roman" pitchFamily="18" charset="0"/>
                <a:cs typeface="Times New Roman" pitchFamily="18" charset="0"/>
              </a:rPr>
              <a:t>modeled on Grid5000</a:t>
            </a:r>
          </a:p>
          <a:p>
            <a:r>
              <a:rPr lang="en-US" sz="2500" dirty="0" smtClean="0">
                <a:latin typeface="Times New Roman" pitchFamily="18" charset="0"/>
                <a:cs typeface="Times New Roman" pitchFamily="18" charset="0"/>
              </a:rPr>
              <a:t>Rather than loading images onto VM’s, FutureGrid supports </a:t>
            </a:r>
            <a:r>
              <a:rPr lang="en-US" sz="2500" dirty="0" smtClean="0">
                <a:solidFill>
                  <a:srgbClr val="FF0000"/>
                </a:solidFill>
                <a:latin typeface="Times New Roman" pitchFamily="18" charset="0"/>
                <a:cs typeface="Times New Roman" pitchFamily="18" charset="0"/>
              </a:rPr>
              <a:t>Cloud, Grid and Parallel computing </a:t>
            </a:r>
            <a:r>
              <a:rPr lang="en-US" sz="2500" dirty="0" smtClean="0">
                <a:latin typeface="Times New Roman" pitchFamily="18" charset="0"/>
                <a:cs typeface="Times New Roman" pitchFamily="18" charset="0"/>
              </a:rPr>
              <a:t>environments by </a:t>
            </a:r>
            <a:r>
              <a:rPr lang="en-US" sz="2500" dirty="0" smtClean="0">
                <a:solidFill>
                  <a:srgbClr val="FF0000"/>
                </a:solidFill>
                <a:latin typeface="Times New Roman" pitchFamily="18" charset="0"/>
                <a:cs typeface="Times New Roman" pitchFamily="18" charset="0"/>
              </a:rPr>
              <a:t>dynamically provisioning </a:t>
            </a:r>
            <a:r>
              <a:rPr lang="en-US" sz="2500" dirty="0" smtClean="0">
                <a:latin typeface="Times New Roman" pitchFamily="18" charset="0"/>
                <a:cs typeface="Times New Roman" pitchFamily="18" charset="0"/>
              </a:rPr>
              <a:t>software as needed onto “bare-metal” using Moab/</a:t>
            </a:r>
            <a:r>
              <a:rPr lang="en-US" sz="2500" dirty="0" err="1" smtClean="0">
                <a:latin typeface="Times New Roman" pitchFamily="18" charset="0"/>
                <a:cs typeface="Times New Roman" pitchFamily="18" charset="0"/>
              </a:rPr>
              <a:t>xCAT</a:t>
            </a:r>
            <a:r>
              <a:rPr lang="en-US" sz="2500" dirty="0" smtClean="0">
                <a:latin typeface="Times New Roman" pitchFamily="18" charset="0"/>
                <a:cs typeface="Times New Roman" pitchFamily="18" charset="0"/>
              </a:rPr>
              <a:t> </a:t>
            </a:r>
          </a:p>
          <a:p>
            <a:pPr lvl="1"/>
            <a:r>
              <a:rPr lang="en-US" sz="2100" dirty="0" smtClean="0">
                <a:solidFill>
                  <a:srgbClr val="FF0000"/>
                </a:solidFill>
                <a:latin typeface="Times New Roman" pitchFamily="18" charset="0"/>
                <a:cs typeface="Times New Roman" pitchFamily="18" charset="0"/>
              </a:rPr>
              <a:t>Image library </a:t>
            </a:r>
            <a:r>
              <a:rPr lang="en-US" sz="2100" dirty="0" smtClean="0">
                <a:latin typeface="Times New Roman" pitchFamily="18" charset="0"/>
                <a:cs typeface="Times New Roman" pitchFamily="18" charset="0"/>
              </a:rPr>
              <a:t>for MPI, </a:t>
            </a:r>
            <a:r>
              <a:rPr lang="en-US" sz="2100" dirty="0" err="1" smtClean="0">
                <a:latin typeface="Times New Roman" pitchFamily="18" charset="0"/>
                <a:cs typeface="Times New Roman" pitchFamily="18" charset="0"/>
              </a:rPr>
              <a:t>OpenMP</a:t>
            </a:r>
            <a:r>
              <a:rPr lang="en-US" sz="2100" dirty="0" smtClean="0">
                <a:latin typeface="Times New Roman" pitchFamily="18" charset="0"/>
                <a:cs typeface="Times New Roman" pitchFamily="18" charset="0"/>
              </a:rPr>
              <a:t>, Hadoop, Dryad, </a:t>
            </a:r>
            <a:r>
              <a:rPr lang="en-US" sz="2100" dirty="0" err="1" smtClean="0">
                <a:solidFill>
                  <a:srgbClr val="FF0000"/>
                </a:solidFill>
                <a:latin typeface="Times New Roman" pitchFamily="18" charset="0"/>
                <a:cs typeface="Times New Roman" pitchFamily="18" charset="0"/>
              </a:rPr>
              <a:t>gLite</a:t>
            </a:r>
            <a:r>
              <a:rPr lang="en-US" sz="2100" dirty="0" smtClean="0">
                <a:latin typeface="Times New Roman" pitchFamily="18" charset="0"/>
                <a:cs typeface="Times New Roman" pitchFamily="18" charset="0"/>
              </a:rPr>
              <a:t>, </a:t>
            </a:r>
            <a:r>
              <a:rPr lang="en-US" sz="2100" dirty="0" smtClean="0">
                <a:solidFill>
                  <a:srgbClr val="FF0000"/>
                </a:solidFill>
                <a:latin typeface="Times New Roman" pitchFamily="18" charset="0"/>
                <a:cs typeface="Times New Roman" pitchFamily="18" charset="0"/>
              </a:rPr>
              <a:t>Unicore</a:t>
            </a:r>
            <a:r>
              <a:rPr lang="en-US" sz="2100" dirty="0" smtClean="0">
                <a:latin typeface="Times New Roman" pitchFamily="18" charset="0"/>
                <a:cs typeface="Times New Roman" pitchFamily="18" charset="0"/>
              </a:rPr>
              <a:t>, Globus, </a:t>
            </a:r>
            <a:r>
              <a:rPr lang="en-US" sz="2100" dirty="0" err="1" smtClean="0">
                <a:latin typeface="Times New Roman" pitchFamily="18" charset="0"/>
                <a:cs typeface="Times New Roman" pitchFamily="18" charset="0"/>
              </a:rPr>
              <a:t>Xen</a:t>
            </a:r>
            <a:r>
              <a:rPr lang="en-US" sz="2100" dirty="0" smtClean="0">
                <a:latin typeface="Times New Roman" pitchFamily="18" charset="0"/>
                <a:cs typeface="Times New Roman" pitchFamily="18" charset="0"/>
              </a:rPr>
              <a:t>, </a:t>
            </a:r>
            <a:r>
              <a:rPr lang="en-US" sz="2100" dirty="0" err="1" smtClean="0">
                <a:latin typeface="Times New Roman" pitchFamily="18" charset="0"/>
                <a:cs typeface="Times New Roman" pitchFamily="18" charset="0"/>
              </a:rPr>
              <a:t>ScaleMP</a:t>
            </a:r>
            <a:r>
              <a:rPr lang="en-US" sz="2100" dirty="0" smtClean="0">
                <a:latin typeface="Times New Roman" pitchFamily="18" charset="0"/>
                <a:cs typeface="Times New Roman" pitchFamily="18" charset="0"/>
              </a:rPr>
              <a:t> (distributed Shared Memory), Nimbus, Eucalyptus, </a:t>
            </a:r>
            <a:r>
              <a:rPr lang="en-US" sz="2100" dirty="0" err="1" smtClean="0">
                <a:solidFill>
                  <a:srgbClr val="FF0000"/>
                </a:solidFill>
                <a:latin typeface="Times New Roman" pitchFamily="18" charset="0"/>
                <a:cs typeface="Times New Roman" pitchFamily="18" charset="0"/>
              </a:rPr>
              <a:t>OpenNebula</a:t>
            </a:r>
            <a:r>
              <a:rPr lang="en-US" sz="2100" dirty="0" smtClean="0">
                <a:solidFill>
                  <a:srgbClr val="FF0000"/>
                </a:solidFill>
                <a:latin typeface="Times New Roman" pitchFamily="18" charset="0"/>
                <a:cs typeface="Times New Roman" pitchFamily="18" charset="0"/>
              </a:rPr>
              <a:t>,</a:t>
            </a:r>
            <a:r>
              <a:rPr lang="en-US" sz="2100" dirty="0" smtClean="0">
                <a:latin typeface="Times New Roman" pitchFamily="18" charset="0"/>
                <a:cs typeface="Times New Roman" pitchFamily="18" charset="0"/>
              </a:rPr>
              <a:t> KVM, Windows …..</a:t>
            </a:r>
          </a:p>
          <a:p>
            <a:r>
              <a:rPr lang="en-US" sz="2500" dirty="0" smtClean="0">
                <a:latin typeface="Times New Roman" pitchFamily="18" charset="0"/>
                <a:cs typeface="Times New Roman" pitchFamily="18" charset="0"/>
              </a:rPr>
              <a:t>The FutureGrid testbed provides to its users:</a:t>
            </a:r>
          </a:p>
          <a:p>
            <a:pPr lvl="1"/>
            <a:r>
              <a:rPr lang="en-US" sz="2100" dirty="0" smtClean="0">
                <a:latin typeface="Times New Roman" pitchFamily="18" charset="0"/>
                <a:cs typeface="Times New Roman" pitchFamily="18" charset="0"/>
              </a:rPr>
              <a:t>A flexible development and testing platform for middleware and application users looking at </a:t>
            </a:r>
            <a:r>
              <a:rPr lang="en-US" sz="2100" dirty="0" smtClean="0">
                <a:solidFill>
                  <a:srgbClr val="FF0000"/>
                </a:solidFill>
                <a:latin typeface="Times New Roman" pitchFamily="18" charset="0"/>
                <a:cs typeface="Times New Roman" pitchFamily="18" charset="0"/>
              </a:rPr>
              <a:t>interoperability</a:t>
            </a:r>
            <a:r>
              <a:rPr lang="en-US" sz="2100" dirty="0" smtClean="0">
                <a:latin typeface="Times New Roman" pitchFamily="18" charset="0"/>
                <a:cs typeface="Times New Roman" pitchFamily="18" charset="0"/>
              </a:rPr>
              <a:t>, </a:t>
            </a:r>
            <a:r>
              <a:rPr lang="en-US" sz="2100" dirty="0" smtClean="0">
                <a:solidFill>
                  <a:srgbClr val="FF0000"/>
                </a:solidFill>
                <a:latin typeface="Times New Roman" pitchFamily="18" charset="0"/>
                <a:cs typeface="Times New Roman" pitchFamily="18" charset="0"/>
              </a:rPr>
              <a:t>functionality</a:t>
            </a:r>
            <a:r>
              <a:rPr lang="en-US" sz="2100" dirty="0" smtClean="0">
                <a:latin typeface="Times New Roman" pitchFamily="18" charset="0"/>
                <a:cs typeface="Times New Roman" pitchFamily="18" charset="0"/>
              </a:rPr>
              <a:t> and </a:t>
            </a:r>
            <a:r>
              <a:rPr lang="en-US" sz="2100" dirty="0" smtClean="0">
                <a:solidFill>
                  <a:srgbClr val="FF0000"/>
                </a:solidFill>
                <a:latin typeface="Times New Roman" pitchFamily="18" charset="0"/>
                <a:cs typeface="Times New Roman" pitchFamily="18" charset="0"/>
              </a:rPr>
              <a:t>performance</a:t>
            </a:r>
            <a:r>
              <a:rPr lang="en-US" sz="2100" dirty="0" smtClean="0">
                <a:latin typeface="Times New Roman" pitchFamily="18" charset="0"/>
                <a:cs typeface="Times New Roman" pitchFamily="18" charset="0"/>
              </a:rPr>
              <a:t> </a:t>
            </a:r>
          </a:p>
          <a:p>
            <a:pPr lvl="1"/>
            <a:r>
              <a:rPr lang="en-US" sz="2100" dirty="0" smtClean="0">
                <a:latin typeface="Times New Roman" pitchFamily="18" charset="0"/>
                <a:cs typeface="Times New Roman" pitchFamily="18" charset="0"/>
              </a:rPr>
              <a:t>Each use of FutureGrid is an</a:t>
            </a:r>
            <a:r>
              <a:rPr lang="en-US" sz="2100" dirty="0" smtClean="0">
                <a:solidFill>
                  <a:srgbClr val="FF0000"/>
                </a:solidFill>
                <a:latin typeface="Times New Roman" pitchFamily="18" charset="0"/>
                <a:cs typeface="Times New Roman" pitchFamily="18" charset="0"/>
              </a:rPr>
              <a:t> experiment </a:t>
            </a:r>
            <a:r>
              <a:rPr lang="en-US" sz="2100" dirty="0" smtClean="0">
                <a:latin typeface="Times New Roman" pitchFamily="18" charset="0"/>
                <a:cs typeface="Times New Roman" pitchFamily="18" charset="0"/>
              </a:rPr>
              <a:t>that is </a:t>
            </a:r>
            <a:r>
              <a:rPr lang="en-US" sz="2100" dirty="0" smtClean="0">
                <a:solidFill>
                  <a:srgbClr val="FF0000"/>
                </a:solidFill>
                <a:latin typeface="Times New Roman" pitchFamily="18" charset="0"/>
                <a:cs typeface="Times New Roman" pitchFamily="18" charset="0"/>
              </a:rPr>
              <a:t>reproducible</a:t>
            </a:r>
          </a:p>
          <a:p>
            <a:pPr lvl="1"/>
            <a:r>
              <a:rPr lang="en-US" sz="2100" dirty="0" smtClean="0">
                <a:latin typeface="Times New Roman" pitchFamily="18" charset="0"/>
                <a:cs typeface="Times New Roman" pitchFamily="18" charset="0"/>
              </a:rPr>
              <a:t>A rich </a:t>
            </a:r>
            <a:r>
              <a:rPr lang="en-US" sz="2100" dirty="0" smtClean="0">
                <a:solidFill>
                  <a:srgbClr val="FF0000"/>
                </a:solidFill>
                <a:latin typeface="Times New Roman" pitchFamily="18" charset="0"/>
                <a:cs typeface="Times New Roman" pitchFamily="18" charset="0"/>
              </a:rPr>
              <a:t>education and teaching </a:t>
            </a:r>
            <a:r>
              <a:rPr lang="en-US" sz="2100" dirty="0" smtClean="0">
                <a:latin typeface="Times New Roman" pitchFamily="18" charset="0"/>
                <a:cs typeface="Times New Roman" pitchFamily="18" charset="0"/>
              </a:rPr>
              <a:t>platform for advanced cyberinfrastructure classes</a:t>
            </a:r>
          </a:p>
          <a:p>
            <a:r>
              <a:rPr lang="en-US" sz="2500" dirty="0" smtClean="0">
                <a:latin typeface="Times New Roman" pitchFamily="18" charset="0"/>
                <a:cs typeface="Times New Roman" pitchFamily="18" charset="0"/>
              </a:rPr>
              <a:t>Growth comes from users depositing novel images in library</a:t>
            </a:r>
          </a:p>
          <a:p>
            <a:endParaRPr lang="en-US" sz="25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smtClean="0"/>
              <a:t>Dynamic Provisioning Results</a:t>
            </a:r>
            <a:endParaRPr lang="en-US" b="1" dirty="0"/>
          </a:p>
        </p:txBody>
      </p:sp>
      <p:graphicFrame>
        <p:nvGraphicFramePr>
          <p:cNvPr id="6" name="Content Placeholder 5"/>
          <p:cNvGraphicFramePr>
            <a:graphicFrameLocks noGrp="1"/>
          </p:cNvGraphicFramePr>
          <p:nvPr>
            <p:ph idx="1"/>
            <p:extLst>
              <p:ext uri="{D42A27DB-BD31-4B8C-83A1-F6EECF244321}">
                <p14:modId xmlns="" xmlns:p14="http://schemas.microsoft.com/office/powerpoint/2010/main" xmlns:mv="urn:schemas-microsoft-com:mac:vml" xmlns:mc="http://schemas.openxmlformats.org/markup-compatibility/2006" val="1166398280"/>
              </p:ext>
            </p:extLst>
          </p:nvPr>
        </p:nvGraphicFramePr>
        <p:xfrm>
          <a:off x="457200" y="1600200"/>
          <a:ext cx="8229600" cy="276925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51466" y="4574276"/>
            <a:ext cx="6841358" cy="923330"/>
          </a:xfrm>
          <a:prstGeom prst="rect">
            <a:avLst/>
          </a:prstGeom>
          <a:noFill/>
        </p:spPr>
        <p:txBody>
          <a:bodyPr wrap="square" rtlCol="0">
            <a:spAutoFit/>
          </a:bodyPr>
          <a:lstStyle/>
          <a:p>
            <a:r>
              <a:rPr lang="en-US" dirty="0" smtClean="0"/>
              <a:t>Time elapsed between requesting a job and the jobs reported start time on the provisioned node. The numbers here are an average of 2 sets of experiments.</a:t>
            </a:r>
            <a:endParaRPr lang="en-US" dirty="0"/>
          </a:p>
        </p:txBody>
      </p:sp>
      <p:sp>
        <p:nvSpPr>
          <p:cNvPr id="5" name="TextBox 4"/>
          <p:cNvSpPr txBox="1"/>
          <p:nvPr/>
        </p:nvSpPr>
        <p:spPr>
          <a:xfrm>
            <a:off x="228600" y="1676400"/>
            <a:ext cx="1485087" cy="369332"/>
          </a:xfrm>
          <a:prstGeom prst="rect">
            <a:avLst/>
          </a:prstGeom>
          <a:noFill/>
        </p:spPr>
        <p:txBody>
          <a:bodyPr wrap="none" rtlCol="0">
            <a:spAutoFit/>
          </a:bodyPr>
          <a:lstStyle/>
          <a:p>
            <a:r>
              <a:rPr lang="en-US" b="1" dirty="0" smtClean="0"/>
              <a:t>Time minutes</a:t>
            </a:r>
            <a:endParaRPr lang="en-US" b="1" dirty="0"/>
          </a:p>
        </p:txBody>
      </p:sp>
      <p:sp>
        <p:nvSpPr>
          <p:cNvPr id="7" name="TextBox 6"/>
          <p:cNvSpPr txBox="1"/>
          <p:nvPr/>
        </p:nvSpPr>
        <p:spPr>
          <a:xfrm>
            <a:off x="3200400" y="4191000"/>
            <a:ext cx="1848583" cy="369332"/>
          </a:xfrm>
          <a:prstGeom prst="rect">
            <a:avLst/>
          </a:prstGeom>
          <a:noFill/>
        </p:spPr>
        <p:txBody>
          <a:bodyPr wrap="none" rtlCol="0">
            <a:spAutoFit/>
          </a:bodyPr>
          <a:lstStyle/>
          <a:p>
            <a:r>
              <a:rPr lang="en-US" b="1" dirty="0" smtClean="0"/>
              <a:t>Number of nodes</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eorgia-tech-basic-200903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SE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SE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SE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SE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SE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SE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SE_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SE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SE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SE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SE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SE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9361</TotalTime>
  <Words>4233</Words>
  <Application>Microsoft Office PowerPoint</Application>
  <PresentationFormat>On-screen Show (4:3)</PresentationFormat>
  <Paragraphs>686</Paragraphs>
  <Slides>55</Slides>
  <Notes>55</Notes>
  <HiddenSlides>0</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55</vt:i4>
      </vt:variant>
    </vt:vector>
  </HeadingPairs>
  <TitlesOfParts>
    <vt:vector size="66" baseType="lpstr">
      <vt:lpstr>3_Office Theme</vt:lpstr>
      <vt:lpstr>Office Theme</vt:lpstr>
      <vt:lpstr>georgia-tech-basic-20090309</vt:lpstr>
      <vt:lpstr>Blank Presentation</vt:lpstr>
      <vt:lpstr>4_Office Theme</vt:lpstr>
      <vt:lpstr>EG-InSPIRE</vt:lpstr>
      <vt:lpstr>2_Office Theme</vt:lpstr>
      <vt:lpstr>1_Office Theme</vt:lpstr>
      <vt:lpstr>5_Office Theme</vt:lpstr>
      <vt:lpstr>Acrobat Document</vt:lpstr>
      <vt:lpstr>Equation</vt:lpstr>
      <vt:lpstr>FutureGrid and Cyberinfrastructure  supporting Data Analysis</vt:lpstr>
      <vt:lpstr>Abstract</vt:lpstr>
      <vt:lpstr>US Cyberinfrastructure Context</vt:lpstr>
      <vt:lpstr>TeraGrid</vt:lpstr>
      <vt:lpstr>Keeneland – NSF-Funded Partnership to Enable Large-scale Computational Science on Heterogeneous Architectures</vt:lpstr>
      <vt:lpstr>Slide 6</vt:lpstr>
      <vt:lpstr>Slide 7</vt:lpstr>
      <vt:lpstr>FutureGrid key Concepts I</vt:lpstr>
      <vt:lpstr>Dynamic Provisioning Results</vt:lpstr>
      <vt:lpstr>FutureGrid key Concepts II</vt:lpstr>
      <vt:lpstr>FutureGrid Partners</vt:lpstr>
      <vt:lpstr>FutureGrid: a Grid/Cloud/HPC Testbed</vt:lpstr>
      <vt:lpstr>Network &amp; Internal Interconnects</vt:lpstr>
      <vt:lpstr>Network Impairment Device</vt:lpstr>
      <vt:lpstr>FutureGrid Usage Model</vt:lpstr>
      <vt:lpstr>Some Current FutureGrid early uses</vt:lpstr>
      <vt:lpstr>Grid Interoperability from Andrew Grimshaw</vt:lpstr>
      <vt:lpstr>OGF’10 Demo</vt:lpstr>
      <vt:lpstr>Slide 19</vt:lpstr>
      <vt:lpstr>Software Components</vt:lpstr>
      <vt:lpstr>FutureGrid Layered Software Stack </vt:lpstr>
      <vt:lpstr>FutureGrid Interaction with Commercial Clouds</vt:lpstr>
      <vt:lpstr>Slide 23</vt:lpstr>
      <vt:lpstr>Scientific Computing Architecture</vt:lpstr>
      <vt:lpstr>Application Classes </vt:lpstr>
      <vt:lpstr>Applications &amp; Different Interconnection Patterns</vt:lpstr>
      <vt:lpstr>What hardware/software is needed for data analysis?</vt:lpstr>
      <vt:lpstr>European Grid Infrastructure</vt:lpstr>
      <vt:lpstr>Performance Study MapReduce v Scheduling</vt:lpstr>
      <vt:lpstr>Hadoop/Dryad Comparison Inhomogeneous Data I</vt:lpstr>
      <vt:lpstr>Scaled Timing with  Azure/Amazon MapReduce</vt:lpstr>
      <vt:lpstr>AzureMapReduce</vt:lpstr>
      <vt:lpstr>Smith Waterman  MPI DryadLINQ Hadoop</vt:lpstr>
      <vt:lpstr>Parallel Data Analysis Algorithms  </vt:lpstr>
      <vt:lpstr>Typical Application Challenge: DNA Sequencing Pipeline</vt:lpstr>
      <vt:lpstr>Slide 36</vt:lpstr>
      <vt:lpstr>General Deterministic Annealing Formula   </vt:lpstr>
      <vt:lpstr>Deterministic Annealing I</vt:lpstr>
      <vt:lpstr>Deterministic Annealing</vt:lpstr>
      <vt:lpstr>Deterministic Annealing II</vt:lpstr>
      <vt:lpstr>Implementation of DA I</vt:lpstr>
      <vt:lpstr>Slide 42</vt:lpstr>
      <vt:lpstr>Implementation II</vt:lpstr>
      <vt:lpstr>Multidimensional Scaling MDS</vt:lpstr>
      <vt:lpstr>Implementation III</vt:lpstr>
      <vt:lpstr>MPI &amp; Iterative MapReduce papers</vt:lpstr>
      <vt:lpstr>Twister</vt:lpstr>
      <vt:lpstr>Iterative and non-Iterative Computations</vt:lpstr>
      <vt:lpstr>Matrix Multiplication 64 cores</vt:lpstr>
      <vt:lpstr>Overhead OpenMPI v Twister negative overhead due to cache</vt:lpstr>
      <vt:lpstr>Slide 51</vt:lpstr>
      <vt:lpstr>Fault Tolerance and MapReduce</vt:lpstr>
      <vt:lpstr>TwisterMPIReduce</vt:lpstr>
      <vt:lpstr>Some Issues with AzureTwister and AzureMapReduce</vt:lpstr>
      <vt:lpstr>Research Issues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325</cp:revision>
  <dcterms:created xsi:type="dcterms:W3CDTF">2010-05-04T01:29:55Z</dcterms:created>
  <dcterms:modified xsi:type="dcterms:W3CDTF">2010-10-11T22:19:25Z</dcterms:modified>
</cp:coreProperties>
</file>