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2"/>
  </p:notesMasterIdLst>
  <p:sldIdLst>
    <p:sldId id="267" r:id="rId2"/>
    <p:sldId id="545" r:id="rId3"/>
    <p:sldId id="548" r:id="rId4"/>
    <p:sldId id="556" r:id="rId5"/>
    <p:sldId id="561" r:id="rId6"/>
    <p:sldId id="563" r:id="rId7"/>
    <p:sldId id="564" r:id="rId8"/>
    <p:sldId id="552" r:id="rId9"/>
    <p:sldId id="612" r:id="rId10"/>
    <p:sldId id="558" r:id="rId11"/>
    <p:sldId id="565" r:id="rId12"/>
    <p:sldId id="566" r:id="rId13"/>
    <p:sldId id="567" r:id="rId14"/>
    <p:sldId id="570" r:id="rId15"/>
    <p:sldId id="613" r:id="rId16"/>
    <p:sldId id="614" r:id="rId17"/>
    <p:sldId id="551" r:id="rId18"/>
    <p:sldId id="615" r:id="rId19"/>
    <p:sldId id="573" r:id="rId20"/>
    <p:sldId id="568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89293" autoAdjust="0"/>
  </p:normalViewPr>
  <p:slideViewPr>
    <p:cSldViewPr>
      <p:cViewPr varScale="1">
        <p:scale>
          <a:sx n="84" d="100"/>
          <a:sy n="84" d="100"/>
        </p:scale>
        <p:origin x="7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Iterative MapReduce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RAIN, </a:t>
          </a:r>
          <a:r>
            <a:rPr lang="en-US" dirty="0" err="1" smtClean="0">
              <a:solidFill>
                <a:schemeClr val="tx1"/>
              </a:solidFill>
            </a:rPr>
            <a:t>CloudMesh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r>
            <a:rPr lang="en-US" dirty="0" smtClean="0">
              <a:solidFill>
                <a:schemeClr val="tx1"/>
              </a:solidFill>
            </a:rPr>
            <a:t> (Chef, Puppet, Salt)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 e.g. 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Y="124871" custLinFactNeighborX="2409" custLinFactNeighborY="1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D42C91B0-6EBF-4B08-984D-C6F9D7E6626C}" type="presOf" srcId="{C4D23F30-1676-4149-A194-9F660BF1A352}" destId="{25E35677-269D-7F46-82BA-4AC7CFDF4204}" srcOrd="0" destOrd="2" presId="urn:microsoft.com/office/officeart/2009/3/layout/IncreasingArrowsProcess"/>
    <dgm:cxn modelId="{BF367B63-CD25-4B81-9A33-97A5C91C8852}" type="presOf" srcId="{065941A5-0E5F-0C49-AFA9-A922E2BA80E1}" destId="{25E35677-269D-7F46-82BA-4AC7CFDF4204}" srcOrd="0" destOrd="1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77DF7E69-1572-4058-B12D-444D11000F12}" type="presOf" srcId="{37731C80-0523-E749-9660-C07AA0EBA3FF}" destId="{AE11D181-40CD-AA43-A283-DD58DD43E998}" srcOrd="0" destOrd="1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9E4695AE-BBE2-4D4A-8A27-DE282C5148AC}" type="presOf" srcId="{5C0E77E8-8A50-054C-A4BF-0C8C401EC59E}" destId="{61F6C000-BD56-7B4F-B80D-4349F954432A}" srcOrd="0" destOrd="0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BC3CFB90-7A40-469D-BD20-3A59C41B4A7F}" type="presOf" srcId="{9E1BC4AA-3D23-D343-9B78-C041D11A00F6}" destId="{FBB464ED-33D5-3C42-9389-977FC034AD32}" srcOrd="0" destOrd="1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C00A2550-370F-417C-BEE6-95E1874DC46E}" type="presOf" srcId="{88F0A5CC-9F8E-174C-AE0C-29EEDDBD234C}" destId="{9851CF6D-0542-A945-8BD9-8B164A9FF6AF}" srcOrd="0" destOrd="0" presId="urn:microsoft.com/office/officeart/2009/3/layout/IncreasingArrowsProcess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4A2CB56B-EB92-493D-A488-EDEDF7F18186}" type="presOf" srcId="{E385DA56-1A68-BD48-8B1C-E528C49559A4}" destId="{25E35677-269D-7F46-82BA-4AC7CFDF4204}" srcOrd="0" destOrd="0" presId="urn:microsoft.com/office/officeart/2009/3/layout/IncreasingArrowsProcess"/>
    <dgm:cxn modelId="{1C01D7C4-E6A0-4D9A-B5FD-1FC53AB67EA3}" type="presOf" srcId="{77E39105-775B-3D4D-96C5-14E4CB4110EC}" destId="{FBB464ED-33D5-3C42-9389-977FC034AD32}" srcOrd="0" destOrd="0" presId="urn:microsoft.com/office/officeart/2009/3/layout/IncreasingArrowsProcess"/>
    <dgm:cxn modelId="{D5601BE9-8E22-4E34-9B2A-E648F0CAE7CC}" type="presOf" srcId="{900669E4-87A7-5C49-A5E1-84963CF81AAA}" destId="{CB24CEDB-B0EF-C743-825D-AA776BAE9D7F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7F708B88-58BC-4C1B-AAB4-0806050460DF}" type="presOf" srcId="{5A7046D3-038A-0946-B8DA-75F41CDB8098}" destId="{FCFEE869-3260-8848-805B-21255263F0C6}" srcOrd="0" destOrd="0" presId="urn:microsoft.com/office/officeart/2009/3/layout/IncreasingArrowsProcess"/>
    <dgm:cxn modelId="{6192E317-0EF5-44FD-A3C2-2A74D7376A2F}" type="presOf" srcId="{0978C417-F862-CD43-A9F3-06E174FE3968}" destId="{065D51E9-B6DC-154D-B583-B4EBD21A9523}" srcOrd="0" destOrd="0" presId="urn:microsoft.com/office/officeart/2009/3/layout/IncreasingArrowsProcess"/>
    <dgm:cxn modelId="{4DEF5C51-9FD7-4F5E-8A62-065404D28FC5}" type="presOf" srcId="{BC9F2A18-750B-4B4C-A4EC-B99B3AD9147E}" destId="{965C2627-9758-4643-9FBE-55143086510A}" srcOrd="0" destOrd="0" presId="urn:microsoft.com/office/officeart/2009/3/layout/IncreasingArrowsProcess"/>
    <dgm:cxn modelId="{77F14718-B57C-419C-BD2B-1F8E3DA98ACC}" type="presOf" srcId="{3B86A249-6530-5146-AE38-057A914E849E}" destId="{9851CF6D-0542-A945-8BD9-8B164A9FF6AF}" srcOrd="0" destOrd="1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FFDC7D3C-67A3-4FFE-BF18-91696AC63DBB}" type="presOf" srcId="{6CDF5F64-414F-D844-B808-8DE56011DFCC}" destId="{1685D736-5D8C-2648-9245-8271052F4346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131A5D8B-AE35-4989-9A9C-D7EB687DE859}" type="presOf" srcId="{B022D9ED-1E87-A541-B5E6-99C6F5FA8271}" destId="{B49B3F43-B447-2E46-8542-2721C3CCA994}" srcOrd="0" destOrd="0" presId="urn:microsoft.com/office/officeart/2009/3/layout/IncreasingArrowsProcess"/>
    <dgm:cxn modelId="{2277D805-7650-4D95-B659-F2AABE08837C}" type="presOf" srcId="{EABFDB4B-76EE-F049-B783-32FF7B78C31E}" destId="{AE11D181-40CD-AA43-A283-DD58DD43E998}" srcOrd="0" destOrd="0" presId="urn:microsoft.com/office/officeart/2009/3/layout/IncreasingArrowsProcess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D7E5A7E0-021C-41EE-BE86-2078C5E0C568}" type="presParOf" srcId="{965C2627-9758-4643-9FBE-55143086510A}" destId="{61F6C000-BD56-7B4F-B80D-4349F954432A}" srcOrd="0" destOrd="0" presId="urn:microsoft.com/office/officeart/2009/3/layout/IncreasingArrowsProcess"/>
    <dgm:cxn modelId="{A8B17F70-EEF8-4A9F-A24F-1F5C2FA16711}" type="presParOf" srcId="{965C2627-9758-4643-9FBE-55143086510A}" destId="{B49B3F43-B447-2E46-8542-2721C3CCA994}" srcOrd="1" destOrd="0" presId="urn:microsoft.com/office/officeart/2009/3/layout/IncreasingArrowsProcess"/>
    <dgm:cxn modelId="{7091C653-F131-412B-83C5-A733AA68A043}" type="presParOf" srcId="{965C2627-9758-4643-9FBE-55143086510A}" destId="{1685D736-5D8C-2648-9245-8271052F4346}" srcOrd="2" destOrd="0" presId="urn:microsoft.com/office/officeart/2009/3/layout/IncreasingArrowsProcess"/>
    <dgm:cxn modelId="{828C398A-2DDC-4E0A-BCE7-95F4425FD246}" type="presParOf" srcId="{965C2627-9758-4643-9FBE-55143086510A}" destId="{FBB464ED-33D5-3C42-9389-977FC034AD32}" srcOrd="3" destOrd="0" presId="urn:microsoft.com/office/officeart/2009/3/layout/IncreasingArrowsProcess"/>
    <dgm:cxn modelId="{80670782-F235-4316-95DD-5865173FA981}" type="presParOf" srcId="{965C2627-9758-4643-9FBE-55143086510A}" destId="{065D51E9-B6DC-154D-B583-B4EBD21A9523}" srcOrd="4" destOrd="0" presId="urn:microsoft.com/office/officeart/2009/3/layout/IncreasingArrowsProcess"/>
    <dgm:cxn modelId="{2AE1FEEC-446B-4640-91C9-FEA5A609F12A}" type="presParOf" srcId="{965C2627-9758-4643-9FBE-55143086510A}" destId="{9851CF6D-0542-A945-8BD9-8B164A9FF6AF}" srcOrd="5" destOrd="0" presId="urn:microsoft.com/office/officeart/2009/3/layout/IncreasingArrowsProcess"/>
    <dgm:cxn modelId="{11B79241-042A-47B0-8603-71A0DA83D835}" type="presParOf" srcId="{965C2627-9758-4643-9FBE-55143086510A}" destId="{FCFEE869-3260-8848-805B-21255263F0C6}" srcOrd="6" destOrd="0" presId="urn:microsoft.com/office/officeart/2009/3/layout/IncreasingArrowsProcess"/>
    <dgm:cxn modelId="{B83D9026-E323-4B42-BD1F-20E386EDD063}" type="presParOf" srcId="{965C2627-9758-4643-9FBE-55143086510A}" destId="{25E35677-269D-7F46-82BA-4AC7CFDF4204}" srcOrd="7" destOrd="0" presId="urn:microsoft.com/office/officeart/2009/3/layout/IncreasingArrowsProcess"/>
    <dgm:cxn modelId="{59FCEFE4-8FAC-4FAA-9483-5971197D077C}" type="presParOf" srcId="{965C2627-9758-4643-9FBE-55143086510A}" destId="{CB24CEDB-B0EF-C743-825D-AA776BAE9D7F}" srcOrd="8" destOrd="0" presId="urn:microsoft.com/office/officeart/2009/3/layout/IncreasingArrowsProcess"/>
    <dgm:cxn modelId="{A6D63923-A531-4234-8246-AC2D92FC1A79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213172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84672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049232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Hbase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049232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575311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846811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411371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411371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937450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208950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773510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773510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299589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571089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135649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135649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661728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1933228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54044" y="2462988"/>
          <a:ext cx="1380161" cy="249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RAIN, </a:t>
          </a:r>
          <a:r>
            <a:rPr lang="en-US" sz="1400" kern="1200" dirty="0" err="1" smtClean="0">
              <a:solidFill>
                <a:schemeClr val="tx1"/>
              </a:solidFill>
            </a:rPr>
            <a:t>CloudMesh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r>
            <a:rPr lang="en-US" sz="1400" kern="1200" dirty="0" smtClean="0">
              <a:solidFill>
                <a:schemeClr val="tx1"/>
              </a:solidFill>
            </a:rPr>
            <a:t> (Chef, Puppet, Salt)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Experiment Management e.g. Pegasus</a:t>
          </a:r>
        </a:p>
      </dsp:txBody>
      <dsp:txXfrm>
        <a:off x="5554044" y="2462988"/>
        <a:ext cx="1380161" cy="24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Listing of the monitoring</a:t>
            </a:r>
            <a:r>
              <a:rPr lang="en-US" baseline="0" dirty="0" smtClean="0"/>
              <a:t> tools currently deployed on </a:t>
            </a:r>
            <a:r>
              <a:rPr lang="en-US" baseline="0" dirty="0" err="1" smtClean="0"/>
              <a:t>FutureGrid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3DB6-F2BB-9D4B-A88A-00B4FCDAC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gltestcloud1.appspot.com/pre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FutureGrid </a:t>
            </a:r>
            <a:br>
              <a:rPr lang="en-US" sz="4800" dirty="0" smtClean="0"/>
            </a:br>
            <a:r>
              <a:rPr lang="en-US" sz="4800" dirty="0" smtClean="0"/>
              <a:t>Computing Testbed as </a:t>
            </a:r>
            <a:r>
              <a:rPr lang="en-US" sz="4800" smtClean="0"/>
              <a:t>a Service</a:t>
            </a:r>
            <a:br>
              <a:rPr lang="en-US" sz="4800" smtClean="0"/>
            </a:br>
            <a:r>
              <a:rPr lang="en-US" sz="4800" smtClean="0"/>
              <a:t>NSF </a:t>
            </a:r>
            <a:r>
              <a:rPr lang="en-US" sz="4800" dirty="0" smtClean="0"/>
              <a:t>Presentation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39" y="2590800"/>
            <a:ext cx="9144000" cy="838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NSF</a:t>
            </a:r>
            <a:br>
              <a:rPr lang="en-US" sz="2000" b="1" dirty="0" smtClean="0"/>
            </a:br>
            <a:r>
              <a:rPr lang="en-US" sz="2000" b="1" dirty="0" smtClean="0"/>
              <a:t>April 9 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 for FutureGrid Team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8101"/>
            <a:ext cx="9066213" cy="723900"/>
          </a:xfrm>
        </p:spPr>
        <p:txBody>
          <a:bodyPr/>
          <a:lstStyle/>
          <a:p>
            <a:pPr eaLnBrk="1" hangingPunct="1"/>
            <a:r>
              <a:rPr lang="en-US" dirty="0" smtClean="0"/>
              <a:t>Link FutureGrid and GENI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3988" y="762001"/>
            <a:ext cx="8990012" cy="4525963"/>
          </a:xfrm>
        </p:spPr>
        <p:txBody>
          <a:bodyPr/>
          <a:lstStyle/>
          <a:p>
            <a:r>
              <a:rPr lang="en-US" sz="2800" dirty="0"/>
              <a:t>Identify how to use the </a:t>
            </a:r>
            <a:r>
              <a:rPr lang="en-US" sz="2800" b="1" dirty="0"/>
              <a:t>ORCA federation framework </a:t>
            </a:r>
            <a:r>
              <a:rPr lang="en-US" sz="2800" dirty="0"/>
              <a:t>to </a:t>
            </a:r>
            <a:r>
              <a:rPr lang="en-US" sz="2800" dirty="0" smtClean="0"/>
              <a:t>integrate FutureGrid (and more of XSEDE?) into </a:t>
            </a:r>
            <a:r>
              <a:rPr lang="en-US" sz="2800" dirty="0" err="1" smtClean="0"/>
              <a:t>ExoGENI</a:t>
            </a:r>
            <a:endParaRPr lang="en-US" sz="2800" dirty="0"/>
          </a:p>
          <a:p>
            <a:r>
              <a:rPr lang="en-US" sz="2800" dirty="0"/>
              <a:t>Allow </a:t>
            </a:r>
            <a:r>
              <a:rPr lang="en-US" sz="2800" dirty="0" smtClean="0"/>
              <a:t>FG(XSEDE) </a:t>
            </a:r>
            <a:r>
              <a:rPr lang="en-US" sz="2800" dirty="0"/>
              <a:t>users </a:t>
            </a:r>
            <a:r>
              <a:rPr lang="en-US" sz="2800" dirty="0" smtClean="0"/>
              <a:t>to </a:t>
            </a:r>
            <a:r>
              <a:rPr lang="en-US" sz="2800" b="1" dirty="0" smtClean="0"/>
              <a:t>access </a:t>
            </a:r>
            <a:r>
              <a:rPr lang="en-US" sz="2800" b="1" dirty="0"/>
              <a:t>the GENI </a:t>
            </a:r>
            <a:r>
              <a:rPr lang="en-US" sz="2800" b="1" dirty="0" smtClean="0"/>
              <a:t>resources </a:t>
            </a:r>
            <a:r>
              <a:rPr lang="en-US" sz="2800" dirty="0" smtClean="0"/>
              <a:t>and </a:t>
            </a:r>
            <a:r>
              <a:rPr lang="en-US" sz="2800" b="1" dirty="0" smtClean="0"/>
              <a:t>vice versa</a:t>
            </a:r>
            <a:endParaRPr lang="en-US" sz="2800" b="1" dirty="0"/>
          </a:p>
          <a:p>
            <a:r>
              <a:rPr lang="en-US" sz="2800" dirty="0" smtClean="0"/>
              <a:t>Leverage </a:t>
            </a:r>
            <a:r>
              <a:rPr lang="en-US" sz="2800" dirty="0"/>
              <a:t>the Image generation capabilities of FG and the bare </a:t>
            </a:r>
            <a:r>
              <a:rPr lang="en-US" sz="2800" dirty="0" smtClean="0"/>
              <a:t>metal </a:t>
            </a:r>
            <a:r>
              <a:rPr lang="en-US" sz="2800" dirty="0"/>
              <a:t>deployment strategies of FG within the GENI context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Software defined networks plus cloud/bare metal dynamic provisioning gives </a:t>
            </a:r>
            <a:r>
              <a:rPr lang="en-US" sz="2400" b="1" dirty="0" smtClean="0"/>
              <a:t>software defined </a:t>
            </a:r>
            <a:r>
              <a:rPr lang="en-US" sz="2400" b="1" dirty="0" smtClean="0"/>
              <a:t>systems</a:t>
            </a:r>
          </a:p>
          <a:p>
            <a:r>
              <a:rPr lang="en-US" sz="2800" dirty="0"/>
              <a:t>Enable </a:t>
            </a:r>
            <a:r>
              <a:rPr lang="en-US" sz="2800" b="1" dirty="0"/>
              <a:t>PaaS level services </a:t>
            </a:r>
            <a:r>
              <a:rPr lang="en-US" sz="2800" dirty="0"/>
              <a:t>(such as a distributed </a:t>
            </a:r>
            <a:r>
              <a:rPr lang="en-US" sz="2800" dirty="0" err="1"/>
              <a:t>Hbase</a:t>
            </a:r>
            <a:r>
              <a:rPr lang="en-US" sz="2800" dirty="0"/>
              <a:t> or Hadoop) to be deployed across  FG and GENI resources</a:t>
            </a:r>
          </a:p>
          <a:p>
            <a:r>
              <a:rPr lang="en-US" sz="2800" dirty="0" smtClean="0"/>
              <a:t>Initial project on </a:t>
            </a:r>
            <a:r>
              <a:rPr lang="en-US" sz="2800" b="1" dirty="0" smtClean="0"/>
              <a:t>virtual distributed data systems </a:t>
            </a:r>
            <a:endParaRPr lang="en-US" sz="2800" b="1" dirty="0"/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2038" y="6540500"/>
            <a:ext cx="384175" cy="2301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6AE8FF-29D7-488E-B70B-720990988AEE}" type="slidenum">
              <a:rPr lang="zh-CN" altLang="en-GB" sz="1200">
                <a:solidFill>
                  <a:srgbClr val="0000FF"/>
                </a:solidFill>
              </a:rPr>
              <a:pPr eaLnBrk="1" hangingPunct="1"/>
              <a:t>10</a:t>
            </a:fld>
            <a:endParaRPr lang="en-GB" altLang="zh-CN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2" y="0"/>
            <a:ext cx="9144000" cy="914400"/>
          </a:xfrm>
        </p:spPr>
        <p:txBody>
          <a:bodyPr/>
          <a:lstStyle/>
          <a:p>
            <a:r>
              <a:rPr lang="en-US" sz="3600" dirty="0" smtClean="0"/>
              <a:t>Essential </a:t>
            </a:r>
            <a:r>
              <a:rPr lang="en-US" sz="3600" dirty="0"/>
              <a:t>and </a:t>
            </a:r>
            <a:r>
              <a:rPr lang="en-US" sz="3600" dirty="0" smtClean="0"/>
              <a:t>Different </a:t>
            </a:r>
            <a:r>
              <a:rPr lang="en-US" sz="3600" dirty="0"/>
              <a:t>features of FutureGrid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" y="685800"/>
            <a:ext cx="9135626" cy="4525963"/>
          </a:xfrm>
        </p:spPr>
        <p:txBody>
          <a:bodyPr/>
          <a:lstStyle/>
          <a:p>
            <a:r>
              <a:rPr lang="en-US" sz="2400" dirty="0" smtClean="0"/>
              <a:t>Unlike </a:t>
            </a:r>
            <a:r>
              <a:rPr lang="en-US" sz="2400" dirty="0"/>
              <a:t>many clouds such as Amazon and Azure, </a:t>
            </a:r>
            <a:r>
              <a:rPr lang="en-US" sz="2400" dirty="0" smtClean="0"/>
              <a:t>FutureGrid allows </a:t>
            </a:r>
            <a:r>
              <a:rPr lang="en-US" sz="2400" b="1" dirty="0"/>
              <a:t>robust reproducible </a:t>
            </a:r>
            <a:r>
              <a:rPr lang="en-US" sz="2400" dirty="0" smtClean="0"/>
              <a:t>(in performance and functionality) </a:t>
            </a:r>
            <a:r>
              <a:rPr lang="en-US" sz="2400" b="1" dirty="0" smtClean="0"/>
              <a:t>research</a:t>
            </a:r>
            <a:r>
              <a:rPr lang="en-US" sz="2400" dirty="0" smtClean="0"/>
              <a:t> (you can request same node with and without VM)</a:t>
            </a:r>
          </a:p>
          <a:p>
            <a:pPr lvl="1"/>
            <a:r>
              <a:rPr lang="en-US" sz="2000" dirty="0" smtClean="0"/>
              <a:t>Open </a:t>
            </a:r>
            <a:r>
              <a:rPr lang="en-US" sz="2000" dirty="0"/>
              <a:t>Transparent Technology Environment</a:t>
            </a:r>
          </a:p>
          <a:p>
            <a:r>
              <a:rPr lang="en-US" sz="2400" dirty="0"/>
              <a:t>FutureGrid is more than a Cloud; it is a general </a:t>
            </a:r>
            <a:r>
              <a:rPr lang="en-US" sz="2400" b="1" dirty="0"/>
              <a:t>distributed Sandbox</a:t>
            </a:r>
            <a:r>
              <a:rPr lang="en-US" sz="2400" dirty="0"/>
              <a:t>; a cloud grid HPC testbed</a:t>
            </a:r>
          </a:p>
          <a:p>
            <a:r>
              <a:rPr lang="en-US" sz="2400" dirty="0" smtClean="0"/>
              <a:t>Supports </a:t>
            </a:r>
            <a:r>
              <a:rPr lang="en-US" sz="2400" dirty="0"/>
              <a:t>3 different </a:t>
            </a:r>
            <a:r>
              <a:rPr lang="en-US" sz="2400" b="1" dirty="0"/>
              <a:t>IaaS environments </a:t>
            </a:r>
            <a:r>
              <a:rPr lang="en-US" sz="2400" dirty="0"/>
              <a:t>(Nimbus, Eucalyptus, OpenStack) and projects involve 5 </a:t>
            </a:r>
            <a:r>
              <a:rPr lang="en-US" sz="2400" dirty="0" smtClean="0"/>
              <a:t>(also </a:t>
            </a:r>
            <a:r>
              <a:rPr lang="en-US" sz="2400" dirty="0" err="1" smtClean="0"/>
              <a:t>CloudStack</a:t>
            </a:r>
            <a:r>
              <a:rPr lang="en-US" sz="2400" dirty="0"/>
              <a:t>, OpenNebula)</a:t>
            </a:r>
          </a:p>
          <a:p>
            <a:r>
              <a:rPr lang="en-US" sz="2400" dirty="0" smtClean="0"/>
              <a:t>Supports </a:t>
            </a:r>
            <a:r>
              <a:rPr lang="en-US" sz="2400" b="1" dirty="0" smtClean="0"/>
              <a:t>research </a:t>
            </a:r>
            <a:r>
              <a:rPr lang="en-US" sz="2400" b="1" dirty="0"/>
              <a:t>on cloud tools</a:t>
            </a:r>
            <a:r>
              <a:rPr lang="en-US" sz="2400" dirty="0"/>
              <a:t>, cloud middleware and cloud-based </a:t>
            </a:r>
            <a:r>
              <a:rPr lang="en-US" sz="2400" dirty="0" smtClean="0"/>
              <a:t>systems as well as </a:t>
            </a:r>
            <a:r>
              <a:rPr lang="en-US" sz="2400" b="1" dirty="0" smtClean="0"/>
              <a:t>use of clouds </a:t>
            </a:r>
            <a:r>
              <a:rPr lang="en-US" sz="2400" dirty="0" smtClean="0"/>
              <a:t>in applications</a:t>
            </a:r>
            <a:endParaRPr lang="en-US" sz="2400" dirty="0"/>
          </a:p>
          <a:p>
            <a:r>
              <a:rPr lang="en-US" sz="2400" dirty="0" smtClean="0"/>
              <a:t>FutureGrid </a:t>
            </a:r>
            <a:r>
              <a:rPr lang="en-US" sz="2400" dirty="0"/>
              <a:t>has </a:t>
            </a:r>
            <a:r>
              <a:rPr lang="en-US" sz="2400" dirty="0" smtClean="0"/>
              <a:t>developed </a:t>
            </a:r>
            <a:r>
              <a:rPr lang="en-US" sz="2400" dirty="0"/>
              <a:t>middleware and interfaces </a:t>
            </a:r>
            <a:r>
              <a:rPr lang="en-US" sz="2400" dirty="0" smtClean="0"/>
              <a:t>for </a:t>
            </a:r>
            <a:r>
              <a:rPr lang="en-US" sz="2400" b="1" dirty="0" smtClean="0"/>
              <a:t>Computing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TestbedaaS</a:t>
            </a:r>
            <a:r>
              <a:rPr lang="en-US" sz="2400" dirty="0" smtClean="0"/>
              <a:t> e.g</a:t>
            </a:r>
            <a:r>
              <a:rPr lang="en-US" sz="2400" dirty="0"/>
              <a:t>. </a:t>
            </a:r>
            <a:r>
              <a:rPr lang="en-US" sz="2400" dirty="0" smtClean="0"/>
              <a:t>Phantom (cloud user interface) </a:t>
            </a:r>
            <a:r>
              <a:rPr lang="en-US" sz="2400" dirty="0"/>
              <a:t>Vine </a:t>
            </a:r>
            <a:r>
              <a:rPr lang="en-US" sz="2400" dirty="0" smtClean="0"/>
              <a:t>(virtual network) RAIN (deploy systems) and security/metric integration </a:t>
            </a:r>
          </a:p>
          <a:p>
            <a:r>
              <a:rPr lang="en-US" sz="2400" dirty="0" smtClean="0"/>
              <a:t>FutureGrid </a:t>
            </a:r>
            <a:r>
              <a:rPr lang="en-US" sz="2400" dirty="0"/>
              <a:t>has experience in </a:t>
            </a:r>
            <a:r>
              <a:rPr lang="en-US" sz="2400" b="1" dirty="0"/>
              <a:t>running </a:t>
            </a:r>
            <a:r>
              <a:rPr lang="en-US" sz="2400" b="1" dirty="0" smtClean="0"/>
              <a:t>cloud systems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6" y="76200"/>
            <a:ext cx="9067800" cy="792162"/>
          </a:xfrm>
        </p:spPr>
        <p:txBody>
          <a:bodyPr/>
          <a:lstStyle/>
          <a:p>
            <a:r>
              <a:rPr lang="en-US" sz="4000" dirty="0"/>
              <a:t>FutureGrid </a:t>
            </a:r>
            <a:r>
              <a:rPr lang="en-US" sz="4000" dirty="0" smtClean="0"/>
              <a:t>as </a:t>
            </a:r>
            <a:r>
              <a:rPr lang="en-US" sz="4000" dirty="0"/>
              <a:t>an onramp to other </a:t>
            </a:r>
            <a:r>
              <a:rPr lang="en-US" sz="4000" dirty="0" smtClean="0"/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" y="762000"/>
            <a:ext cx="9067800" cy="5334000"/>
          </a:xfrm>
        </p:spPr>
        <p:txBody>
          <a:bodyPr/>
          <a:lstStyle/>
          <a:p>
            <a:r>
              <a:rPr lang="en-US" sz="2400" dirty="0" smtClean="0"/>
              <a:t>FG supports </a:t>
            </a:r>
            <a:r>
              <a:rPr lang="en-US" sz="2400" b="1" dirty="0"/>
              <a:t>Education &amp; </a:t>
            </a:r>
            <a:r>
              <a:rPr lang="en-US" sz="2400" b="1" dirty="0" smtClean="0"/>
              <a:t>Training </a:t>
            </a:r>
            <a:r>
              <a:rPr lang="en-US" sz="2400" dirty="0" smtClean="0"/>
              <a:t>for all systems </a:t>
            </a:r>
            <a:endParaRPr lang="en-US" sz="2400" dirty="0"/>
          </a:p>
          <a:p>
            <a:r>
              <a:rPr lang="en-US" sz="2400" dirty="0" smtClean="0"/>
              <a:t>User can do all work </a:t>
            </a:r>
            <a:r>
              <a:rPr lang="en-US" sz="2400" dirty="0"/>
              <a:t>on </a:t>
            </a:r>
            <a:r>
              <a:rPr lang="en-US" sz="2400" b="1" dirty="0" smtClean="0"/>
              <a:t>FutureGrid OR</a:t>
            </a:r>
            <a:endParaRPr lang="en-US" sz="2400" b="1" dirty="0"/>
          </a:p>
          <a:p>
            <a:r>
              <a:rPr lang="en-US" sz="2400" dirty="0" smtClean="0"/>
              <a:t>User </a:t>
            </a:r>
            <a:r>
              <a:rPr lang="en-US" sz="2400" dirty="0" smtClean="0"/>
              <a:t>soon can </a:t>
            </a:r>
            <a:r>
              <a:rPr lang="en-US" sz="2400" dirty="0" smtClean="0"/>
              <a:t>use FutureGrid </a:t>
            </a:r>
            <a:r>
              <a:rPr lang="en-US" sz="2400" b="1" dirty="0" err="1" smtClean="0">
                <a:solidFill>
                  <a:srgbClr val="FF0000"/>
                </a:solidFill>
              </a:rPr>
              <a:t>CloudMesh</a:t>
            </a:r>
            <a:r>
              <a:rPr lang="en-US" sz="2400" dirty="0" smtClean="0"/>
              <a:t> to </a:t>
            </a:r>
            <a:r>
              <a:rPr lang="en-US" sz="2400" b="1" dirty="0" smtClean="0"/>
              <a:t>jump to chosen production </a:t>
            </a:r>
            <a:r>
              <a:rPr lang="en-US" sz="2400" b="1" dirty="0" smtClean="0"/>
              <a:t>system </a:t>
            </a:r>
            <a:r>
              <a:rPr lang="en-US" sz="2400" dirty="0" smtClean="0"/>
              <a:t>using image tested on FutureGrid</a:t>
            </a:r>
            <a:endParaRPr lang="en-US" sz="2400" dirty="0" smtClean="0"/>
          </a:p>
          <a:p>
            <a:pPr lvl="1"/>
            <a:r>
              <a:rPr lang="en-US" sz="2000" dirty="0" smtClean="0"/>
              <a:t>Uses </a:t>
            </a:r>
            <a:r>
              <a:rPr lang="en-US" sz="2000" b="1" dirty="0" smtClean="0"/>
              <a:t>general templated image </a:t>
            </a:r>
            <a:r>
              <a:rPr lang="en-US" sz="2000" b="1" dirty="0" smtClean="0"/>
              <a:t>to </a:t>
            </a:r>
            <a:r>
              <a:rPr lang="en-US" sz="2000" dirty="0" smtClean="0"/>
              <a:t>install </a:t>
            </a:r>
            <a:r>
              <a:rPr lang="en-US" sz="2000" dirty="0"/>
              <a:t>on various IaaS &amp; </a:t>
            </a:r>
            <a:r>
              <a:rPr lang="en-US" sz="2000" dirty="0" smtClean="0"/>
              <a:t>bare metal including Amazon, Azure, Eucalyptus,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, OpenNebula, Nimbus, HPC</a:t>
            </a:r>
            <a:endParaRPr lang="en-US" sz="2000" dirty="0"/>
          </a:p>
          <a:p>
            <a:pPr lvl="1"/>
            <a:r>
              <a:rPr lang="en-US" sz="2000" dirty="0" smtClean="0"/>
              <a:t>Provisions the </a:t>
            </a:r>
            <a:r>
              <a:rPr lang="en-US" sz="2000" b="1" dirty="0" smtClean="0"/>
              <a:t>complete system </a:t>
            </a:r>
            <a:r>
              <a:rPr lang="en-US" sz="2000" dirty="0" smtClean="0"/>
              <a:t>needed by user and not just a single image; copes with resource limitations and deploys full range of software</a:t>
            </a:r>
          </a:p>
          <a:p>
            <a:pPr lvl="1"/>
            <a:r>
              <a:rPr lang="en-US" sz="2000" dirty="0"/>
              <a:t>Integrates our </a:t>
            </a:r>
            <a:r>
              <a:rPr lang="en-US" sz="2000" b="1" dirty="0"/>
              <a:t>VM metrics </a:t>
            </a:r>
            <a:r>
              <a:rPr lang="en-US" sz="2000" dirty="0"/>
              <a:t>package </a:t>
            </a:r>
            <a:r>
              <a:rPr lang="en-US" sz="2000" dirty="0" smtClean="0"/>
              <a:t>(TAS collaboration) that </a:t>
            </a:r>
            <a:r>
              <a:rPr lang="en-US" sz="2000" dirty="0"/>
              <a:t>links to XSEDE (VM's are different from traditional Linux in metrics supported and needed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Related</a:t>
            </a:r>
            <a:r>
              <a:rPr lang="en-US" sz="2000" b="1" dirty="0"/>
              <a:t> </a:t>
            </a:r>
            <a:r>
              <a:rPr lang="en-US" sz="2000" dirty="0"/>
              <a:t>to OpenStack Horizon, but aimed at  multiple federated systems. </a:t>
            </a:r>
          </a:p>
          <a:p>
            <a:pPr lvl="1"/>
            <a:r>
              <a:rPr lang="en-US" sz="2000" dirty="0"/>
              <a:t>Built on current FutureGrid provisioning technology and tools like </a:t>
            </a:r>
            <a:r>
              <a:rPr lang="en-US" sz="2000" dirty="0" err="1"/>
              <a:t>libcloud</a:t>
            </a:r>
            <a:r>
              <a:rPr lang="en-US" sz="2000" dirty="0"/>
              <a:t>, </a:t>
            </a:r>
            <a:r>
              <a:rPr lang="en-US" sz="2000" dirty="0" err="1"/>
              <a:t>boto</a:t>
            </a:r>
            <a:r>
              <a:rPr lang="en-US" sz="2000" dirty="0"/>
              <a:t> with protocol (EC2) or programmatic API (python) </a:t>
            </a:r>
            <a:endParaRPr lang="en-US" sz="2000" dirty="0" smtClean="0"/>
          </a:p>
          <a:p>
            <a:pPr lvl="1"/>
            <a:r>
              <a:rPr lang="en-US" sz="2000" dirty="0"/>
              <a:t>User can download </a:t>
            </a:r>
            <a:r>
              <a:rPr lang="en-US" sz="2000" b="1" dirty="0"/>
              <a:t>Appliances</a:t>
            </a:r>
            <a:r>
              <a:rPr lang="en-US" sz="2000" dirty="0"/>
              <a:t> </a:t>
            </a:r>
            <a:r>
              <a:rPr lang="en-US" sz="2000" dirty="0" smtClean="0"/>
              <a:t>based on templated image on to local </a:t>
            </a:r>
            <a:r>
              <a:rPr lang="en-US" sz="2000" dirty="0"/>
              <a:t>machines (Virtual </a:t>
            </a:r>
            <a:r>
              <a:rPr lang="en-US" sz="2000" dirty="0" smtClean="0"/>
              <a:t>Box)</a:t>
            </a:r>
            <a:endParaRPr lang="en-US" sz="2000" b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685800"/>
          </a:xfrm>
        </p:spPr>
        <p:txBody>
          <a:bodyPr/>
          <a:lstStyle/>
          <a:p>
            <a:pPr lvl="0"/>
            <a:r>
              <a:rPr lang="en-US" dirty="0"/>
              <a:t>Lessons learnt from </a:t>
            </a:r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468"/>
            <a:ext cx="8839200" cy="58832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b="1" dirty="0" smtClean="0"/>
              <a:t>Unexpected major use </a:t>
            </a:r>
            <a:r>
              <a:rPr lang="en-US" sz="2100" dirty="0" smtClean="0"/>
              <a:t>from Computer Science and Middleware</a:t>
            </a:r>
          </a:p>
          <a:p>
            <a:pPr>
              <a:spcBef>
                <a:spcPts val="0"/>
              </a:spcBef>
            </a:pPr>
            <a:r>
              <a:rPr lang="en-US" sz="2100" b="1" dirty="0" smtClean="0"/>
              <a:t>Rapid evolution of Technology </a:t>
            </a:r>
            <a:r>
              <a:rPr lang="en-US" sz="2100" dirty="0" smtClean="0"/>
              <a:t>Eucalyptus </a:t>
            </a:r>
            <a:r>
              <a:rPr lang="en-US" sz="2100" dirty="0" smtClean="0">
                <a:sym typeface="Wingdings" panose="05000000000000000000" pitchFamily="2" charset="2"/>
              </a:rPr>
              <a:t> Nimbus  OpenStack</a:t>
            </a:r>
            <a:endParaRPr lang="en-US" sz="2100" dirty="0" smtClean="0"/>
          </a:p>
          <a:p>
            <a:pPr>
              <a:spcBef>
                <a:spcPts val="0"/>
              </a:spcBef>
            </a:pPr>
            <a:r>
              <a:rPr lang="en-US" sz="2100" dirty="0" smtClean="0"/>
              <a:t>Open source </a:t>
            </a:r>
            <a:r>
              <a:rPr lang="en-US" sz="2100" b="1" dirty="0" smtClean="0"/>
              <a:t>IaaS maturing </a:t>
            </a:r>
            <a:r>
              <a:rPr lang="en-US" sz="2100" dirty="0"/>
              <a:t>as in “</a:t>
            </a:r>
            <a:r>
              <a:rPr lang="en-US" sz="2100" dirty="0" err="1"/>
              <a:t>Paypal</a:t>
            </a:r>
            <a:r>
              <a:rPr lang="en-US" sz="2100" dirty="0"/>
              <a:t> To Drop VMware From 80,000 Servers and Replace It With </a:t>
            </a:r>
            <a:r>
              <a:rPr lang="en-US" sz="2100" dirty="0" smtClean="0"/>
              <a:t>OpenStack” (</a:t>
            </a:r>
            <a:r>
              <a:rPr lang="en-US" sz="2100" dirty="0" smtClean="0"/>
              <a:t>Forbes) eBay to </a:t>
            </a:r>
            <a:r>
              <a:rPr lang="en-US" sz="2100" dirty="0" smtClean="0"/>
              <a:t>switch broadly?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Need </a:t>
            </a:r>
            <a:r>
              <a:rPr lang="en-US" sz="2100" b="1" dirty="0" smtClean="0"/>
              <a:t>interactive</a:t>
            </a:r>
            <a:r>
              <a:rPr lang="en-US" sz="2100" dirty="0" smtClean="0"/>
              <a:t> not batch use; nearly all jobs short</a:t>
            </a: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 smtClean="0"/>
              <a:t>Substantial </a:t>
            </a:r>
            <a:r>
              <a:rPr lang="en-US" sz="2100" b="1" dirty="0" err="1" smtClean="0"/>
              <a:t>TestbedaaS</a:t>
            </a:r>
            <a:r>
              <a:rPr lang="en-US" sz="2100" b="1" dirty="0" smtClean="0"/>
              <a:t> technology </a:t>
            </a:r>
            <a:r>
              <a:rPr lang="en-US" sz="2100" dirty="0" smtClean="0"/>
              <a:t>needed and FutureGrid developed (RAIN, </a:t>
            </a:r>
            <a:r>
              <a:rPr lang="en-US" sz="2100" dirty="0" err="1" smtClean="0"/>
              <a:t>CloudMesh</a:t>
            </a:r>
            <a:r>
              <a:rPr lang="en-US" sz="2100" dirty="0" smtClean="0"/>
              <a:t>, Operational model) some</a:t>
            </a:r>
            <a:endParaRPr lang="en-US" sz="2100" dirty="0"/>
          </a:p>
          <a:p>
            <a:pPr>
              <a:spcBef>
                <a:spcPts val="0"/>
              </a:spcBef>
            </a:pPr>
            <a:r>
              <a:rPr lang="en-US" sz="2100" dirty="0" smtClean="0"/>
              <a:t>Lessons more positive than DoE </a:t>
            </a:r>
            <a:r>
              <a:rPr lang="en-US" sz="2100" b="1" dirty="0" smtClean="0"/>
              <a:t>Magellan</a:t>
            </a:r>
            <a:r>
              <a:rPr lang="en-US" sz="2100" dirty="0" smtClean="0"/>
              <a:t> report (aimed as an early science cloud) but goals different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Still </a:t>
            </a:r>
            <a:r>
              <a:rPr lang="en-US" sz="2100" b="1" dirty="0" smtClean="0"/>
              <a:t>serious performance problems </a:t>
            </a:r>
            <a:r>
              <a:rPr lang="en-US" sz="2100" dirty="0" smtClean="0"/>
              <a:t>in clouds for networking and device (GPU)  linkage; many activities outside FG addressing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One can get good Infiniband performance </a:t>
            </a:r>
            <a:r>
              <a:rPr lang="en-US" sz="1800" dirty="0" smtClean="0"/>
              <a:t>(MPI) on </a:t>
            </a:r>
            <a:r>
              <a:rPr lang="en-US" sz="1800" dirty="0" smtClean="0"/>
              <a:t>a peculiar OS + </a:t>
            </a:r>
            <a:r>
              <a:rPr lang="en-US" sz="1800" dirty="0" err="1" smtClean="0"/>
              <a:t>Mellanox</a:t>
            </a:r>
            <a:r>
              <a:rPr lang="en-US" sz="1800" dirty="0" smtClean="0"/>
              <a:t> drivers but not general yet 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We identified characteristics of “</a:t>
            </a:r>
            <a:r>
              <a:rPr lang="en-US" sz="2100" b="1" dirty="0" smtClean="0"/>
              <a:t>optimal hardware</a:t>
            </a:r>
            <a:r>
              <a:rPr lang="en-US" sz="2100" dirty="0" smtClean="0"/>
              <a:t>”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Run system with </a:t>
            </a:r>
            <a:r>
              <a:rPr lang="en-US" sz="2100" b="1" dirty="0" smtClean="0"/>
              <a:t>integrated software </a:t>
            </a:r>
            <a:r>
              <a:rPr lang="en-US" sz="2100" dirty="0" smtClean="0"/>
              <a:t>(computer science) and </a:t>
            </a:r>
            <a:r>
              <a:rPr lang="en-US" sz="2100" b="1" dirty="0" smtClean="0"/>
              <a:t>systems administration </a:t>
            </a:r>
            <a:r>
              <a:rPr lang="en-US" sz="2100" dirty="0" smtClean="0"/>
              <a:t>team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Build Computer Testbed as a Service </a:t>
            </a:r>
            <a:r>
              <a:rPr lang="en-US" sz="2100" b="1" dirty="0" smtClean="0"/>
              <a:t>Community</a:t>
            </a:r>
            <a:endParaRPr lang="en-US" sz="2100" b="1" dirty="0"/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674077"/>
          </a:xfrm>
        </p:spPr>
        <p:txBody>
          <a:bodyPr/>
          <a:lstStyle/>
          <a:p>
            <a:r>
              <a:rPr lang="en-US" dirty="0" smtClean="0"/>
              <a:t>Future Directions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46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Poised to support </a:t>
            </a:r>
            <a:r>
              <a:rPr lang="en-US" sz="2400" b="1" dirty="0"/>
              <a:t>more users </a:t>
            </a:r>
            <a:r>
              <a:rPr lang="en-US" sz="2400" dirty="0"/>
              <a:t>as technology like OpenStack </a:t>
            </a:r>
            <a:r>
              <a:rPr lang="en-US" sz="2400" dirty="0" smtClean="0"/>
              <a:t>matures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Please encourage new users and new challenges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More </a:t>
            </a:r>
            <a:r>
              <a:rPr lang="en-US" sz="2400" dirty="0"/>
              <a:t>focus on academic Platform as a Service (</a:t>
            </a:r>
            <a:r>
              <a:rPr lang="en-US" sz="2400" b="1" dirty="0"/>
              <a:t>PaaS</a:t>
            </a:r>
            <a:r>
              <a:rPr lang="en-US" sz="2400" dirty="0"/>
              <a:t>) - high-level middleware (e.g. Hadoop,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) – as IaaS gets easier to deploy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/>
              <a:t>Expect increased Big Data </a:t>
            </a:r>
            <a:r>
              <a:rPr lang="en-US" sz="2000" dirty="0" smtClean="0"/>
              <a:t>challenges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Improve Education and Training with model for </a:t>
            </a:r>
            <a:r>
              <a:rPr lang="en-US" sz="2400" b="1" dirty="0" smtClean="0"/>
              <a:t>MOOC</a:t>
            </a:r>
            <a:r>
              <a:rPr lang="en-US" sz="2400" dirty="0" smtClean="0"/>
              <a:t> laboratories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Finish </a:t>
            </a:r>
            <a:r>
              <a:rPr lang="en-US" sz="2400" b="1" dirty="0" err="1" smtClean="0"/>
              <a:t>CloudMesh</a:t>
            </a:r>
            <a:r>
              <a:rPr lang="en-US" sz="2400" dirty="0" smtClean="0"/>
              <a:t> (and integrate with Nimbus Phantom) to make FutureGrid as hub to jump to multiple different “production” clouds commercially, nationally and on campuses; allow cloud bursting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Several collaborations developing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Build underlying </a:t>
            </a:r>
            <a:r>
              <a:rPr lang="en-US" sz="2400" b="1" dirty="0" smtClean="0"/>
              <a:t>software defined system </a:t>
            </a:r>
            <a:r>
              <a:rPr lang="en-US" sz="2400" dirty="0" smtClean="0"/>
              <a:t>model with integration with GENI and high performance virtualized devices (MIC, GPU)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</a:t>
            </a:r>
            <a:r>
              <a:rPr lang="en-US" sz="2400" dirty="0" smtClean="0"/>
              <a:t>mproved </a:t>
            </a:r>
            <a:r>
              <a:rPr lang="en-US" sz="2400" b="1" dirty="0" smtClean="0"/>
              <a:t>ubiquitous monitoring </a:t>
            </a:r>
            <a:r>
              <a:rPr lang="en-US" sz="2400" dirty="0" smtClean="0"/>
              <a:t>at PaaS IaaS and </a:t>
            </a:r>
            <a:r>
              <a:rPr lang="en-US" sz="2400" dirty="0" err="1" smtClean="0"/>
              <a:t>NaaS</a:t>
            </a:r>
            <a:r>
              <a:rPr lang="en-US" sz="2400" dirty="0" smtClean="0"/>
              <a:t> levels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Improve “</a:t>
            </a:r>
            <a:r>
              <a:rPr lang="en-US" sz="2400" b="1" dirty="0" smtClean="0"/>
              <a:t>Reproducible Experiment Management</a:t>
            </a:r>
            <a:r>
              <a:rPr lang="en-US" sz="2400" dirty="0" smtClean="0"/>
              <a:t>” environment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Expand and renew </a:t>
            </a:r>
            <a:r>
              <a:rPr lang="en-US" sz="2400" dirty="0"/>
              <a:t>hardware </a:t>
            </a:r>
            <a:r>
              <a:rPr lang="en-US" sz="2400" dirty="0" smtClean="0"/>
              <a:t>via </a:t>
            </a:r>
            <a:r>
              <a:rPr lang="en-US" sz="2400" b="1" dirty="0" smtClean="0"/>
              <a:t>federation </a:t>
            </a:r>
            <a:endParaRPr lang="en-US" sz="2400" b="1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8778" y="1600200"/>
            <a:ext cx="69342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888" y="2931762"/>
            <a:ext cx="2872536" cy="3693319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FutureGrid RAIN </a:t>
            </a:r>
            <a:r>
              <a:rPr lang="en-US" dirty="0" smtClean="0">
                <a:latin typeface="Arial"/>
                <a:cs typeface="Arial"/>
              </a:rPr>
              <a:t>uses </a:t>
            </a:r>
            <a:r>
              <a:rPr lang="en-US" dirty="0">
                <a:latin typeface="Arial"/>
                <a:cs typeface="Arial"/>
              </a:rPr>
              <a:t>Dynamic Provisioning and Image Management to provide custom environments that </a:t>
            </a:r>
            <a:r>
              <a:rPr lang="en-US" dirty="0" smtClean="0">
                <a:latin typeface="Arial"/>
                <a:cs typeface="Arial"/>
              </a:rPr>
              <a:t>need to </a:t>
            </a:r>
            <a:r>
              <a:rPr lang="en-US" dirty="0">
                <a:latin typeface="Arial"/>
                <a:cs typeface="Arial"/>
              </a:rPr>
              <a:t>be created. 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Rain </a:t>
            </a:r>
            <a:r>
              <a:rPr lang="en-US" dirty="0">
                <a:latin typeface="Arial"/>
                <a:cs typeface="Arial"/>
              </a:rPr>
              <a:t>request may </a:t>
            </a:r>
            <a:r>
              <a:rPr lang="en-US" dirty="0" smtClean="0">
                <a:latin typeface="Arial"/>
                <a:cs typeface="Arial"/>
              </a:rPr>
              <a:t>involves (</a:t>
            </a:r>
            <a:r>
              <a:rPr lang="en-US" dirty="0">
                <a:latin typeface="Arial"/>
                <a:cs typeface="Arial"/>
              </a:rPr>
              <a:t>1) creating,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2) deploying, and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3) provisioning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of one or more images in a set of machines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5"/>
            <a:ext cx="9144000" cy="880905"/>
          </a:xfrm>
        </p:spPr>
        <p:txBody>
          <a:bodyPr/>
          <a:lstStyle/>
          <a:p>
            <a:r>
              <a:rPr lang="en-US" dirty="0" smtClean="0"/>
              <a:t>Performance of 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" y="838200"/>
            <a:ext cx="9053565" cy="4525963"/>
          </a:xfrm>
        </p:spPr>
        <p:txBody>
          <a:bodyPr/>
          <a:lstStyle/>
          <a:p>
            <a:r>
              <a:rPr lang="en-US" sz="2400" b="1" dirty="0" smtClean="0"/>
              <a:t>4 Phases </a:t>
            </a:r>
            <a:r>
              <a:rPr lang="en-US" sz="2400" dirty="0" smtClean="0"/>
              <a:t>a) Design and create image (security vet) b) Store in repository as template with components c) Register Image to VM Manager (cached ahead of time) d) Instantiate (Provision) image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ChangeAspect="1"/>
          </p:cNvGraphicFramePr>
          <p:nvPr>
            <p:extLst/>
          </p:nvPr>
        </p:nvGraphicFramePr>
        <p:xfrm>
          <a:off x="14234" y="2150879"/>
          <a:ext cx="4793244" cy="40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Worksheet" r:id="rId3" imgW="6362795" imgH="5791295" progId="Excel.Sheet.12">
                  <p:embed/>
                </p:oleObj>
              </mc:Choice>
              <mc:Fallback>
                <p:oleObj name="Worksheet" r:id="rId3" imgW="6362795" imgH="579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4" y="2150879"/>
                        <a:ext cx="4793244" cy="405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977947" y="2123507"/>
          <a:ext cx="3744860" cy="196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r:id="rId5" imgW="5905500" imgH="3213100" progId="Excel.Sheet.12">
                  <p:embed/>
                </p:oleObj>
              </mc:Choice>
              <mc:Fallback>
                <p:oleObj name="Worksheet" r:id="rId5" imgW="59055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947" y="2123507"/>
                        <a:ext cx="3744860" cy="196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977947" y="4086995"/>
          <a:ext cx="3744860" cy="211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Worksheet" r:id="rId7" imgW="5511800" imgH="3365500" progId="Excel.Sheet.12">
                  <p:embed/>
                </p:oleObj>
              </mc:Choice>
              <mc:Fallback>
                <p:oleObj name="Worksheet" r:id="rId7" imgW="5511800" imgH="336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947" y="4086995"/>
                        <a:ext cx="3744860" cy="211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6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r>
              <a:rPr lang="en-US" sz="4000" dirty="0" smtClean="0"/>
              <a:t>Security issues in FutureGrid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8" y="685799"/>
            <a:ext cx="9032631" cy="60356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Security for </a:t>
            </a:r>
            <a:r>
              <a:rPr lang="en-US" sz="2400" dirty="0" err="1" smtClean="0"/>
              <a:t>TestBedaaS</a:t>
            </a:r>
            <a:r>
              <a:rPr lang="en-US" sz="2400" dirty="0" smtClean="0"/>
              <a:t> is a good research </a:t>
            </a:r>
            <a:r>
              <a:rPr lang="en-US" sz="2400" dirty="0" smtClean="0"/>
              <a:t>area (and Cybersecurity research supported on FutureGrid)!</a:t>
            </a:r>
            <a:endParaRPr lang="en-US" sz="2400" dirty="0" smtClean="0"/>
          </a:p>
          <a:p>
            <a:r>
              <a:rPr lang="en-US" sz="2400" b="1" dirty="0" smtClean="0"/>
              <a:t>Authentication </a:t>
            </a:r>
            <a:r>
              <a:rPr lang="en-US" sz="2400" b="1" dirty="0"/>
              <a:t>and </a:t>
            </a:r>
            <a:r>
              <a:rPr lang="en-US" sz="2400" b="1" dirty="0" smtClean="0"/>
              <a:t>Authorization </a:t>
            </a:r>
            <a:r>
              <a:rPr lang="en-US" sz="2400" dirty="0"/>
              <a:t>model </a:t>
            </a:r>
            <a:endParaRPr lang="en-US" sz="2400" dirty="0" smtClean="0"/>
          </a:p>
          <a:p>
            <a:pPr lvl="1"/>
            <a:r>
              <a:rPr lang="en-US" sz="2000" dirty="0" smtClean="0"/>
              <a:t>This is different from those in use in XSEDE and changes in different releases of VM Management systems</a:t>
            </a:r>
          </a:p>
          <a:p>
            <a:pPr lvl="1"/>
            <a:r>
              <a:rPr lang="en-US" sz="2000" dirty="0" smtClean="0"/>
              <a:t>We need to largely isolate users from these changes for obvious reasons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 secure deployment defaults (in case of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OpenStack Grizzly (just released) has reworked the role based access control mechanisms and introduced a better token format based on standard </a:t>
            </a:r>
            <a:r>
              <a:rPr lang="en-US" sz="2000" dirty="0" smtClean="0"/>
              <a:t>PKI (as used in AWS, Google, Azure)</a:t>
            </a:r>
          </a:p>
          <a:p>
            <a:pPr lvl="1"/>
            <a:r>
              <a:rPr lang="en-US" sz="2000" dirty="0" smtClean="0"/>
              <a:t>Custom: We integrate with our distributed </a:t>
            </a:r>
            <a:r>
              <a:rPr lang="en-US" sz="2000" dirty="0"/>
              <a:t>LDAP </a:t>
            </a:r>
            <a:r>
              <a:rPr lang="en-US" sz="2000" dirty="0" smtClean="0"/>
              <a:t>between the </a:t>
            </a:r>
            <a:r>
              <a:rPr lang="en-US" sz="2000" dirty="0"/>
              <a:t>FutureGrid portal and </a:t>
            </a:r>
            <a:r>
              <a:rPr lang="en-US" sz="2000" dirty="0" smtClean="0"/>
              <a:t>VM managers. LDAP </a:t>
            </a:r>
            <a:r>
              <a:rPr lang="en-US" sz="2000" dirty="0"/>
              <a:t>server will </a:t>
            </a:r>
            <a:r>
              <a:rPr lang="en-US" sz="2000" dirty="0" smtClean="0"/>
              <a:t>soon </a:t>
            </a:r>
            <a:r>
              <a:rPr lang="en-US" sz="2000" dirty="0"/>
              <a:t>synchronize via AMIE to </a:t>
            </a:r>
            <a:r>
              <a:rPr lang="en-US" sz="2000" dirty="0" smtClean="0"/>
              <a:t>XSEDE</a:t>
            </a:r>
          </a:p>
          <a:p>
            <a:r>
              <a:rPr lang="en-US" sz="2400" dirty="0" smtClean="0"/>
              <a:t>Security of </a:t>
            </a:r>
            <a:r>
              <a:rPr lang="en-US" sz="2400" b="1" dirty="0" smtClean="0"/>
              <a:t>Dynamically Provisioned Images</a:t>
            </a:r>
          </a:p>
          <a:p>
            <a:pPr lvl="1"/>
            <a:r>
              <a:rPr lang="en-US" sz="2000" dirty="0" smtClean="0"/>
              <a:t>Templated image </a:t>
            </a:r>
            <a:r>
              <a:rPr lang="en-US" sz="2000" dirty="0"/>
              <a:t>generation process </a:t>
            </a:r>
            <a:r>
              <a:rPr lang="en-US" sz="2000" dirty="0" smtClean="0"/>
              <a:t>automatically puts </a:t>
            </a:r>
            <a:r>
              <a:rPr lang="en-US" sz="2000" dirty="0"/>
              <a:t>security restrictions into the </a:t>
            </a:r>
            <a:r>
              <a:rPr lang="en-US" sz="2000" dirty="0" smtClean="0"/>
              <a:t>image; </a:t>
            </a:r>
            <a:r>
              <a:rPr lang="en-US" sz="2000" dirty="0"/>
              <a:t>This includes the removal of root </a:t>
            </a:r>
            <a:r>
              <a:rPr lang="en-US" sz="2000" dirty="0" smtClean="0"/>
              <a:t>access</a:t>
            </a:r>
          </a:p>
          <a:p>
            <a:pPr lvl="1"/>
            <a:r>
              <a:rPr lang="en-US" sz="2000" dirty="0" smtClean="0"/>
              <a:t>Images include service allowing designated users (project members) to log in</a:t>
            </a:r>
          </a:p>
          <a:p>
            <a:pPr lvl="1"/>
            <a:r>
              <a:rPr lang="en-US" sz="2000" dirty="0" smtClean="0"/>
              <a:t>Images vetted before allowing role-dependent bare metal deployment</a:t>
            </a:r>
          </a:p>
          <a:p>
            <a:pPr lvl="1"/>
            <a:r>
              <a:rPr lang="en-US" sz="2000" dirty="0" smtClean="0"/>
              <a:t>No SSH keys stored in images (just call to identity service)  so only certified users can use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now in third year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</a:t>
            </a:r>
            <a:r>
              <a:rPr lang="en-US" sz="2400" dirty="0" smtClean="0">
                <a:cs typeface="Times New Roman" pitchFamily="18" charset="0"/>
              </a:rPr>
              <a:t>testbed supports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Computational Science </a:t>
            </a:r>
            <a:r>
              <a:rPr lang="en-US" sz="2400" dirty="0"/>
              <a:t>research </a:t>
            </a:r>
            <a:r>
              <a:rPr lang="en-US" sz="2400" dirty="0" smtClean="0"/>
              <a:t>with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A </a:t>
            </a:r>
            <a:r>
              <a:rPr lang="en-US" sz="2000" dirty="0" smtClean="0">
                <a:cs typeface="Times New Roman" pitchFamily="18" charset="0"/>
              </a:rPr>
              <a:t>flexible development and </a:t>
            </a:r>
            <a:r>
              <a:rPr lang="en-US" sz="2000" dirty="0" smtClean="0">
                <a:cs typeface="Times New Roman" pitchFamily="18" charset="0"/>
              </a:rPr>
              <a:t>test </a:t>
            </a:r>
            <a:r>
              <a:rPr lang="en-US" sz="2000" dirty="0" smtClean="0">
                <a:cs typeface="Times New Roman" pitchFamily="18" charset="0"/>
              </a:rPr>
              <a:t>platform for </a:t>
            </a:r>
            <a:r>
              <a:rPr lang="en-US" sz="2000" dirty="0" smtClean="0">
                <a:cs typeface="Times New Roman" pitchFamily="18" charset="0"/>
              </a:rPr>
              <a:t>CS systems </a:t>
            </a:r>
            <a:r>
              <a:rPr lang="en-US" sz="2000" dirty="0" smtClean="0">
                <a:cs typeface="Times New Roman" pitchFamily="18" charset="0"/>
              </a:rPr>
              <a:t>and application users looking at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000" dirty="0" smtClean="0">
                <a:cs typeface="Times New Roman" pitchFamily="18" charset="0"/>
              </a:rPr>
              <a:t> or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000" dirty="0" smtClean="0">
                <a:cs typeface="Times New Roman" pitchFamily="18" charset="0"/>
              </a:rPr>
              <a:t>environment for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000" dirty="0">
                <a:cs typeface="Times New Roman" pitchFamily="18" charset="0"/>
              </a:rPr>
              <a:t>software with and </a:t>
            </a:r>
            <a:r>
              <a:rPr lang="en-US" sz="2000" dirty="0" smtClean="0">
                <a:cs typeface="Times New Roman" pitchFamily="18" charset="0"/>
              </a:rPr>
              <a:t>without VM’s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sz="2000" dirty="0" smtClean="0">
                <a:cs typeface="Times New Roman" pitchFamily="18" charset="0"/>
              </a:rPr>
              <a:t>A rich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0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</a:t>
            </a:r>
            <a:r>
              <a:rPr lang="en-US" sz="2400" dirty="0" smtClean="0"/>
              <a:t>systems</a:t>
            </a:r>
            <a:endParaRPr lang="en-US" sz="2400" dirty="0"/>
          </a:p>
          <a:p>
            <a:r>
              <a:rPr lang="en-US" sz="2400" dirty="0">
                <a:cs typeface="Arial" pitchFamily="34" charset="0"/>
              </a:rPr>
              <a:t>Rather than loading images onto VM’s, FutureGrid supports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Cloud, Grid and Parallel computing </a:t>
            </a:r>
            <a:r>
              <a:rPr lang="en-US" sz="2400" dirty="0">
                <a:cs typeface="Arial" pitchFamily="34" charset="0"/>
              </a:rPr>
              <a:t>environments by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provisioning </a:t>
            </a:r>
            <a:r>
              <a:rPr lang="en-US" sz="2400" dirty="0">
                <a:cs typeface="Arial" pitchFamily="34" charset="0"/>
              </a:rPr>
              <a:t>software as needed onto “bare-metal” or VM’s/Hypervisors using  (changing) open source tools</a:t>
            </a:r>
          </a:p>
          <a:p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15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Grid5000</a:t>
            </a:r>
            <a:r>
              <a:rPr lang="en-US" sz="2400" dirty="0" smtClean="0"/>
              <a:t> (Europe) 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OpenCirrus</a:t>
            </a:r>
            <a:r>
              <a:rPr lang="en-US" sz="2400" b="1" dirty="0" smtClean="0"/>
              <a:t> </a:t>
            </a:r>
            <a:r>
              <a:rPr lang="en-US" sz="2400" dirty="0" smtClean="0"/>
              <a:t>with managed flexible environments are closest to FutureGrid and are collaborators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PlanetLab</a:t>
            </a:r>
            <a:r>
              <a:rPr lang="en-US" sz="2400" dirty="0" smtClean="0"/>
              <a:t> has a networking focus with less managed system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Several</a:t>
            </a:r>
            <a:r>
              <a:rPr lang="en-US" sz="2400" b="1" dirty="0" smtClean="0"/>
              <a:t> GENI</a:t>
            </a:r>
            <a:r>
              <a:rPr lang="en-US" sz="2400" dirty="0" smtClean="0"/>
              <a:t> related activities </a:t>
            </a:r>
            <a:r>
              <a:rPr lang="en-US" sz="2400" dirty="0"/>
              <a:t>including </a:t>
            </a:r>
            <a:r>
              <a:rPr lang="en-US" sz="2400" dirty="0" smtClean="0"/>
              <a:t>network centric </a:t>
            </a:r>
            <a:r>
              <a:rPr lang="en-US" sz="2400" dirty="0" err="1" smtClean="0"/>
              <a:t>EmuLab</a:t>
            </a:r>
            <a:r>
              <a:rPr lang="en-US" sz="2400" dirty="0" smtClean="0"/>
              <a:t>, </a:t>
            </a:r>
            <a:r>
              <a:rPr lang="en-US" sz="2400" dirty="0" err="1" smtClean="0"/>
              <a:t>PRObE</a:t>
            </a:r>
            <a:r>
              <a:rPr lang="en-US" sz="2400" dirty="0" smtClean="0"/>
              <a:t> (Parallel </a:t>
            </a:r>
            <a:r>
              <a:rPr lang="en-US" sz="2400" dirty="0"/>
              <a:t>Reconfigurable Observational Environment), </a:t>
            </a:r>
            <a:r>
              <a:rPr lang="en-US" sz="2400" dirty="0" err="1"/>
              <a:t>ProtoGENI</a:t>
            </a:r>
            <a:r>
              <a:rPr lang="en-US" sz="2400" dirty="0"/>
              <a:t>, </a:t>
            </a:r>
            <a:r>
              <a:rPr lang="en-US" sz="2400" dirty="0" err="1" smtClean="0"/>
              <a:t>ExoGENI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InstaGENI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GENICloud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BonFire</a:t>
            </a:r>
            <a:r>
              <a:rPr lang="en-US" sz="2400" dirty="0" smtClean="0"/>
              <a:t> (Europe) similar to </a:t>
            </a:r>
            <a:r>
              <a:rPr lang="en-US" sz="2400" dirty="0" err="1" smtClean="0"/>
              <a:t>Emulab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Recent </a:t>
            </a:r>
            <a:r>
              <a:rPr lang="en-US" sz="2400" b="1" dirty="0" smtClean="0"/>
              <a:t>EGI </a:t>
            </a:r>
            <a:r>
              <a:rPr lang="en-US" sz="2400" b="1" dirty="0"/>
              <a:t>Federated </a:t>
            </a:r>
            <a:r>
              <a:rPr lang="en-US" sz="2400" b="1" dirty="0" smtClean="0"/>
              <a:t>Cloud </a:t>
            </a:r>
            <a:r>
              <a:rPr lang="en-US" sz="2400" dirty="0" smtClean="0"/>
              <a:t>with</a:t>
            </a:r>
            <a:r>
              <a:rPr lang="en-US" sz="2400" b="1" dirty="0" smtClean="0"/>
              <a:t> </a:t>
            </a:r>
            <a:r>
              <a:rPr lang="en-US" sz="2400" dirty="0" smtClean="0"/>
              <a:t>OpenStack and OpenNebula aimed at EU Grid/Cloud federation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Private Clouds</a:t>
            </a:r>
            <a:r>
              <a:rPr lang="en-US" sz="2400" dirty="0"/>
              <a:t>: Red </a:t>
            </a:r>
            <a:r>
              <a:rPr lang="en-US" sz="2400" dirty="0" smtClean="0"/>
              <a:t>Cloud (XSEDE), Wispy (XSEDE), Open </a:t>
            </a:r>
            <a:r>
              <a:rPr lang="en-US" sz="2400" dirty="0"/>
              <a:t>Science Data Cloud </a:t>
            </a:r>
            <a:r>
              <a:rPr lang="en-US" sz="2400" dirty="0" smtClean="0"/>
              <a:t>and </a:t>
            </a:r>
            <a:r>
              <a:rPr lang="en-US" sz="2400" dirty="0"/>
              <a:t>the Open Cloud </a:t>
            </a:r>
            <a:r>
              <a:rPr lang="en-US" sz="2400" dirty="0" smtClean="0"/>
              <a:t>Consortium are typically aimed at computational science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Public Clouds </a:t>
            </a:r>
            <a:r>
              <a:rPr lang="en-US" sz="2400" dirty="0" smtClean="0"/>
              <a:t>such as AWS do not allow reproducible experiments and bare-metal/VM comparison; do not support experiments on low level cloud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4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775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292 </a:t>
            </a:r>
            <a:r>
              <a:rPr lang="en-US" sz="2800" dirty="0" smtClean="0"/>
              <a:t>approved projects (</a:t>
            </a:r>
            <a:r>
              <a:rPr lang="en-US" sz="2800" b="1" dirty="0" smtClean="0"/>
              <a:t>1734 users</a:t>
            </a:r>
            <a:r>
              <a:rPr lang="en-US" sz="2800" dirty="0" smtClean="0"/>
              <a:t>) </a:t>
            </a:r>
            <a:r>
              <a:rPr lang="en-US" sz="2800" b="1" dirty="0" smtClean="0"/>
              <a:t>April 6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USA(79%), Puerto Rico(3%- Students in class), India, </a:t>
            </a:r>
            <a:r>
              <a:rPr lang="en-US" sz="2400" dirty="0"/>
              <a:t>China, </a:t>
            </a:r>
            <a:r>
              <a:rPr lang="en-US" sz="2400" dirty="0" smtClean="0"/>
              <a:t>lots of European countries (Italy at 2% as class)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55.6%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Computer Science and </a:t>
            </a:r>
            <a:r>
              <a:rPr lang="en-US" sz="2400" dirty="0"/>
              <a:t>Cyberinfrastructure; </a:t>
            </a:r>
            <a:r>
              <a:rPr lang="en-US" sz="2400" dirty="0" smtClean="0"/>
              <a:t>Interoperability (</a:t>
            </a:r>
            <a:r>
              <a:rPr lang="en-US" sz="2400" b="1" dirty="0" smtClean="0">
                <a:solidFill>
                  <a:srgbClr val="FF0000"/>
                </a:solidFill>
              </a:rPr>
              <a:t>3.6%</a:t>
            </a:r>
            <a:r>
              <a:rPr lang="en-US" sz="2400" dirty="0" smtClean="0"/>
              <a:t>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Grids </a:t>
            </a:r>
            <a:r>
              <a:rPr lang="en-US" sz="2400" dirty="0"/>
              <a:t>and </a:t>
            </a:r>
            <a:r>
              <a:rPr lang="en-US" sz="2400" dirty="0" smtClean="0"/>
              <a:t>Clouds such as </a:t>
            </a:r>
            <a:r>
              <a:rPr lang="en-US" sz="2400" dirty="0"/>
              <a:t>Open 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New Domain Science applications (</a:t>
            </a:r>
            <a:r>
              <a:rPr lang="en-US" sz="2800" b="1" dirty="0">
                <a:solidFill>
                  <a:srgbClr val="FF0000"/>
                </a:solidFill>
              </a:rPr>
              <a:t>20.4%)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Life science highlighted (</a:t>
            </a:r>
            <a:r>
              <a:rPr lang="en-US" sz="2400" dirty="0">
                <a:solidFill>
                  <a:srgbClr val="FF0000"/>
                </a:solidFill>
              </a:rPr>
              <a:t>10.5%</a:t>
            </a:r>
            <a:r>
              <a:rPr lang="en-US" sz="2400" dirty="0"/>
              <a:t>), Non Life Science (</a:t>
            </a:r>
            <a:r>
              <a:rPr lang="en-US" sz="2400" dirty="0">
                <a:solidFill>
                  <a:srgbClr val="FF0000"/>
                </a:solidFill>
              </a:rPr>
              <a:t>9.9%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>
                <a:solidFill>
                  <a:srgbClr val="FF0000"/>
                </a:solidFill>
              </a:rPr>
              <a:t>14.9%</a:t>
            </a:r>
            <a:r>
              <a:rPr lang="en-US" sz="280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Semester and short events; </a:t>
            </a:r>
            <a:r>
              <a:rPr lang="en-US" sz="2400" dirty="0" smtClean="0"/>
              <a:t>focus on </a:t>
            </a:r>
            <a:r>
              <a:rPr lang="en-US" sz="2400" dirty="0"/>
              <a:t>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9.1%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11116"/>
              </p:ext>
            </p:extLst>
          </p:nvPr>
        </p:nvGraphicFramePr>
        <p:xfrm>
          <a:off x="533400" y="659373"/>
          <a:ext cx="7812451" cy="6198627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837502"/>
                <a:gridCol w="1212319"/>
                <a:gridCol w="729446"/>
                <a:gridCol w="660612"/>
                <a:gridCol w="768535"/>
                <a:gridCol w="900679"/>
                <a:gridCol w="900680"/>
                <a:gridCol w="650124"/>
                <a:gridCol w="1152554"/>
              </a:tblGrid>
              <a:tr h="546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59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325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04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93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Systems </a:t>
            </a:r>
            <a:r>
              <a:rPr lang="en-US" dirty="0"/>
              <a:t>Hardware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685800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systems avoid interference of specialized technologies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6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49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Indiana University </a:t>
            </a:r>
            <a:r>
              <a:rPr lang="en-US" sz="2400" dirty="0" smtClean="0"/>
              <a:t>(Architecture, core software, Support)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400" dirty="0" smtClean="0"/>
              <a:t>at University of California San Diego (INCA, Monitoring)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Chicago</a:t>
            </a:r>
            <a:r>
              <a:rPr lang="en-US" sz="2400" dirty="0" smtClean="0"/>
              <a:t>/Argonne National Labs (Nimbus)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400" dirty="0" smtClean="0"/>
              <a:t>(</a:t>
            </a:r>
            <a:r>
              <a:rPr lang="en-US" sz="2400" dirty="0" err="1" smtClean="0"/>
              <a:t>ViNE</a:t>
            </a:r>
            <a:r>
              <a:rPr lang="en-US" sz="2400" dirty="0" smtClean="0"/>
              <a:t>, Education and Outreach)</a:t>
            </a:r>
          </a:p>
          <a:p>
            <a:r>
              <a:rPr lang="en-US" sz="2400" dirty="0" smtClean="0"/>
              <a:t>University of Southern California Information Sciences (Pegasus to manage experiments) </a:t>
            </a:r>
          </a:p>
          <a:p>
            <a:r>
              <a:rPr lang="en-US" sz="2400" dirty="0" smtClean="0"/>
              <a:t>University of Tennessee Knoxville (Benchmarking)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400" dirty="0" smtClean="0"/>
              <a:t>/Texas Advanced Computing Center (Portal, XSEDE Integration)</a:t>
            </a:r>
          </a:p>
          <a:p>
            <a:r>
              <a:rPr lang="en-US" sz="2400" dirty="0" smtClean="0"/>
              <a:t>University of Virginia (OGF, XSEDE Software stack)</a:t>
            </a:r>
            <a:endParaRPr lang="en-US" sz="2400" dirty="0"/>
          </a:p>
          <a:p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Red institutions </a:t>
            </a:r>
            <a:r>
              <a:rPr lang="en-US" sz="2400" dirty="0" smtClean="0"/>
              <a:t>have FutureGrid hardware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6200"/>
            <a:ext cx="8229600" cy="838200"/>
          </a:xfrm>
        </p:spPr>
        <p:txBody>
          <a:bodyPr/>
          <a:lstStyle/>
          <a:p>
            <a:r>
              <a:rPr lang="en-US" dirty="0" smtClean="0"/>
              <a:t>Sample FutureGrid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59" y="838200"/>
            <a:ext cx="9117204" cy="5105400"/>
          </a:xfrm>
        </p:spPr>
        <p:txBody>
          <a:bodyPr/>
          <a:lstStyle/>
          <a:p>
            <a:r>
              <a:rPr lang="en-US" sz="2300" b="1" dirty="0" smtClean="0"/>
              <a:t>FG18 </a:t>
            </a:r>
            <a:r>
              <a:rPr lang="en-US" sz="2300" b="1" dirty="0"/>
              <a:t>Privacy preserving gene read mapping </a:t>
            </a:r>
            <a:r>
              <a:rPr lang="en-US" sz="2300" dirty="0" smtClean="0"/>
              <a:t>developed </a:t>
            </a:r>
            <a:r>
              <a:rPr lang="en-US" sz="2300" dirty="0"/>
              <a:t>hybrid MapReduce. Small private secure + large public with safe data. Won  2011 PET Award for Outstanding Research in Privacy Enhancing Technologies</a:t>
            </a:r>
          </a:p>
          <a:p>
            <a:r>
              <a:rPr lang="en-US" sz="2300" b="1" dirty="0"/>
              <a:t>FG132, Power Grid Sensor analytics on the cloud </a:t>
            </a:r>
            <a:r>
              <a:rPr lang="en-US" sz="2300" dirty="0"/>
              <a:t>with distributed </a:t>
            </a:r>
            <a:r>
              <a:rPr lang="en-US" sz="2300" dirty="0" smtClean="0"/>
              <a:t>Hadoop. Won </a:t>
            </a:r>
            <a:r>
              <a:rPr lang="en-US" sz="2300" dirty="0"/>
              <a:t>the IEEE Scaling challenge at CCGrid2012. </a:t>
            </a:r>
          </a:p>
          <a:p>
            <a:r>
              <a:rPr lang="en-US" sz="2300" b="1" dirty="0"/>
              <a:t>FG156 Integrated System for End-to-end High Performance Networking </a:t>
            </a:r>
            <a:r>
              <a:rPr lang="en-US" sz="2300" dirty="0"/>
              <a:t>showed that the RDMA </a:t>
            </a:r>
            <a:r>
              <a:rPr lang="en-US" sz="2300" dirty="0"/>
              <a:t>(Remote Direct Memory </a:t>
            </a:r>
            <a:r>
              <a:rPr lang="en-US" sz="2300" dirty="0" smtClean="0"/>
              <a:t>Access) over </a:t>
            </a:r>
            <a:r>
              <a:rPr lang="en-US" sz="2300" dirty="0"/>
              <a:t>Converged Ethernet </a:t>
            </a:r>
            <a:r>
              <a:rPr lang="en-US" sz="2300" b="1" dirty="0" err="1" smtClean="0"/>
              <a:t>Roce</a:t>
            </a:r>
            <a:r>
              <a:rPr lang="en-US" sz="2300" dirty="0" smtClean="0"/>
              <a:t> (</a:t>
            </a:r>
            <a:r>
              <a:rPr lang="en-US" sz="2300" dirty="0" err="1" smtClean="0"/>
              <a:t>InfiniBand</a:t>
            </a:r>
            <a:r>
              <a:rPr lang="en-US" sz="2300" dirty="0" smtClean="0"/>
              <a:t> </a:t>
            </a:r>
            <a:r>
              <a:rPr lang="en-US" sz="2300" dirty="0"/>
              <a:t>made to work over Ethernet network frames) protocol could be used over wide-area </a:t>
            </a:r>
            <a:r>
              <a:rPr lang="en-US" sz="2300" dirty="0" smtClean="0"/>
              <a:t>networks</a:t>
            </a:r>
          </a:p>
          <a:p>
            <a:r>
              <a:rPr lang="en-US" sz="2300" b="1" dirty="0" smtClean="0"/>
              <a:t>FG172 </a:t>
            </a:r>
            <a:r>
              <a:rPr lang="en-US" sz="2300" b="1" dirty="0"/>
              <a:t>Cloud-TM </a:t>
            </a:r>
            <a:r>
              <a:rPr lang="en-US" sz="2300" dirty="0"/>
              <a:t>on distributed concurrency control (software transactional memory): "When Scalability Meets Consistency: Genuine </a:t>
            </a:r>
            <a:r>
              <a:rPr lang="en-US" sz="2300" dirty="0" err="1"/>
              <a:t>Multiversion</a:t>
            </a:r>
            <a:r>
              <a:rPr lang="en-US" sz="2300" dirty="0"/>
              <a:t> Update </a:t>
            </a:r>
            <a:r>
              <a:rPr lang="en-US" sz="2300" dirty="0" err="1"/>
              <a:t>Serializable</a:t>
            </a:r>
            <a:r>
              <a:rPr lang="en-US" sz="2300" dirty="0"/>
              <a:t> Partial Data Replication,“ 32nd International Conference on Distributed Computing Systems (ICDCS'12) (good conference) used 40 nodes of FutureGrid</a:t>
            </a:r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0"/>
            <a:ext cx="8229600" cy="812223"/>
          </a:xfrm>
        </p:spPr>
        <p:txBody>
          <a:bodyPr/>
          <a:lstStyle/>
          <a:p>
            <a:r>
              <a:rPr lang="en-US" dirty="0"/>
              <a:t>Sample FutureGrid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8" y="685800"/>
            <a:ext cx="8915400" cy="4525963"/>
          </a:xfrm>
        </p:spPr>
        <p:txBody>
          <a:bodyPr/>
          <a:lstStyle/>
          <a:p>
            <a:r>
              <a:rPr lang="en-US" sz="2300" b="1" dirty="0" smtClean="0"/>
              <a:t>FG42,45 </a:t>
            </a:r>
            <a:r>
              <a:rPr lang="en-US" sz="2300" b="1" dirty="0"/>
              <a:t>SAGA Pilot Job </a:t>
            </a:r>
            <a:r>
              <a:rPr lang="en-US" sz="2300" dirty="0"/>
              <a:t>P* abstraction and applications. XSEDE Cyberinfrastructure used on clouds</a:t>
            </a:r>
          </a:p>
          <a:p>
            <a:r>
              <a:rPr lang="en-US" sz="2300" b="1" dirty="0" smtClean="0"/>
              <a:t>FG130 </a:t>
            </a:r>
            <a:r>
              <a:rPr lang="en-US" sz="2300" b="1" dirty="0"/>
              <a:t>Optimizing Scientific Workflows </a:t>
            </a:r>
            <a:r>
              <a:rPr lang="en-US" sz="2300" dirty="0"/>
              <a:t>on Clouds. Scheduling Pegasus on distributed systems with overhead measured and reduced. Used Eucalyptus on FutureGrid</a:t>
            </a:r>
          </a:p>
          <a:p>
            <a:r>
              <a:rPr lang="en-US" sz="2300" b="1" dirty="0" smtClean="0"/>
              <a:t>FG133 </a:t>
            </a:r>
            <a:r>
              <a:rPr lang="en-US" sz="2300" b="1" dirty="0"/>
              <a:t>Supply Chain Network Simulator </a:t>
            </a:r>
            <a:r>
              <a:rPr lang="en-US" sz="2300" dirty="0"/>
              <a:t>Using Cloud Computing with dynamic virtual machines supporting Monte Carlo simulation with Grid Appliance and Nimbus</a:t>
            </a:r>
          </a:p>
          <a:p>
            <a:r>
              <a:rPr lang="en-US" sz="2300" b="1" dirty="0" smtClean="0"/>
              <a:t>FG257 Particle </a:t>
            </a:r>
            <a:r>
              <a:rPr lang="en-US" sz="2300" b="1" dirty="0"/>
              <a:t>Physics Data analysis </a:t>
            </a:r>
            <a:r>
              <a:rPr lang="en-US" sz="2300" b="1" dirty="0" smtClean="0"/>
              <a:t>for </a:t>
            </a:r>
            <a:r>
              <a:rPr lang="en-US" sz="2300" b="1" dirty="0"/>
              <a:t>ATLAS LHC </a:t>
            </a:r>
            <a:r>
              <a:rPr lang="en-US" sz="2300" dirty="0" smtClean="0"/>
              <a:t>experiment used FutureGrid + Canadian Cloud resources to study data analysis on </a:t>
            </a:r>
            <a:r>
              <a:rPr lang="en-US" sz="2300" dirty="0" smtClean="0"/>
              <a:t>Nimbus + OpenStack </a:t>
            </a:r>
            <a:r>
              <a:rPr lang="en-US" sz="2300" dirty="0" smtClean="0"/>
              <a:t>with up to 600 simultaneous jobs</a:t>
            </a:r>
          </a:p>
          <a:p>
            <a:r>
              <a:rPr lang="en-US" sz="2300" b="1" dirty="0" smtClean="0"/>
              <a:t>FG254 </a:t>
            </a:r>
            <a:r>
              <a:rPr lang="en-US" sz="2300" b="1" dirty="0"/>
              <a:t>Information Diffusion in Online Social </a:t>
            </a:r>
            <a:r>
              <a:rPr lang="en-US" sz="2300" b="1" dirty="0" smtClean="0"/>
              <a:t>Networks </a:t>
            </a:r>
            <a:r>
              <a:rPr lang="en-US" sz="2300" dirty="0" smtClean="0"/>
              <a:t>is evaluating </a:t>
            </a:r>
            <a:r>
              <a:rPr lang="en-US" sz="2300" dirty="0" err="1"/>
              <a:t>NoSQL</a:t>
            </a:r>
            <a:r>
              <a:rPr lang="en-US" sz="2300" dirty="0"/>
              <a:t> databases (</a:t>
            </a:r>
            <a:r>
              <a:rPr lang="en-US" sz="2300" dirty="0" err="1"/>
              <a:t>Hbase</a:t>
            </a:r>
            <a:r>
              <a:rPr lang="en-US" sz="2300" dirty="0"/>
              <a:t>, </a:t>
            </a:r>
            <a:r>
              <a:rPr lang="en-US" sz="2300" dirty="0" err="1"/>
              <a:t>MongoDB</a:t>
            </a:r>
            <a:r>
              <a:rPr lang="en-US" sz="2300" dirty="0"/>
              <a:t>, </a:t>
            </a:r>
            <a:r>
              <a:rPr lang="en-US" sz="2300" dirty="0" err="1"/>
              <a:t>Riak</a:t>
            </a:r>
            <a:r>
              <a:rPr lang="en-US" sz="2300" dirty="0"/>
              <a:t>) to support analysis of Twitter </a:t>
            </a:r>
            <a:r>
              <a:rPr lang="en-US" sz="2300" dirty="0" smtClean="0"/>
              <a:t>feeds</a:t>
            </a:r>
          </a:p>
          <a:p>
            <a:r>
              <a:rPr lang="en-US" sz="2300" b="1" dirty="0"/>
              <a:t>FG323 SSD performance </a:t>
            </a:r>
            <a:r>
              <a:rPr lang="en-US" sz="2300" b="1" dirty="0" smtClean="0"/>
              <a:t>benchmarking </a:t>
            </a:r>
            <a:r>
              <a:rPr lang="en-US" sz="2300" dirty="0" smtClean="0"/>
              <a:t>for HDFS on Lima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91"/>
            <a:ext cx="9144000" cy="762000"/>
          </a:xfrm>
        </p:spPr>
        <p:txBody>
          <a:bodyPr/>
          <a:lstStyle/>
          <a:p>
            <a:r>
              <a:rPr lang="en-US" sz="4000" dirty="0" smtClean="0"/>
              <a:t>Education and Training Use of FutureGrid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7" y="990600"/>
            <a:ext cx="9220200" cy="5105400"/>
          </a:xfrm>
        </p:spPr>
        <p:txBody>
          <a:bodyPr/>
          <a:lstStyle/>
          <a:p>
            <a:r>
              <a:rPr lang="en-US" sz="2400" b="1" dirty="0"/>
              <a:t>27 Semester long classes</a:t>
            </a:r>
            <a:r>
              <a:rPr lang="en-US" sz="2400" dirty="0"/>
              <a:t>:  563+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Cloud Computing</a:t>
            </a:r>
            <a:r>
              <a:rPr lang="en-US" sz="2000" dirty="0"/>
              <a:t>, </a:t>
            </a:r>
            <a:r>
              <a:rPr lang="en-US" sz="2000" dirty="0" smtClean="0"/>
              <a:t>Distributed Systems</a:t>
            </a:r>
            <a:r>
              <a:rPr lang="en-US" sz="2000" dirty="0"/>
              <a:t>, </a:t>
            </a:r>
            <a:r>
              <a:rPr lang="en-US" sz="2000" dirty="0" smtClean="0"/>
              <a:t>Scientific Computing </a:t>
            </a:r>
            <a:r>
              <a:rPr lang="en-US" sz="2000" dirty="0"/>
              <a:t>and </a:t>
            </a:r>
            <a:r>
              <a:rPr lang="en-US" sz="2000" dirty="0" smtClean="0"/>
              <a:t>Data Analytics</a:t>
            </a:r>
          </a:p>
          <a:p>
            <a:r>
              <a:rPr lang="en-US" sz="2400" b="1" dirty="0" smtClean="0"/>
              <a:t>3 </a:t>
            </a:r>
            <a:r>
              <a:rPr lang="en-US" sz="2400" b="1" dirty="0"/>
              <a:t>one week </a:t>
            </a:r>
            <a:r>
              <a:rPr lang="en-US" sz="2400" b="1" dirty="0" smtClean="0"/>
              <a:t>summer schools</a:t>
            </a:r>
            <a:r>
              <a:rPr lang="en-US" sz="2400" dirty="0" smtClean="0"/>
              <a:t>: </a:t>
            </a:r>
            <a:r>
              <a:rPr lang="en-US" sz="2400" dirty="0"/>
              <a:t> 390+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000" dirty="0" smtClean="0"/>
              <a:t>Big Data, Cloudy View of Computing (for HBCU’s), Science Clouds</a:t>
            </a:r>
          </a:p>
          <a:p>
            <a:r>
              <a:rPr lang="en-US" sz="2400" b="1" dirty="0" smtClean="0"/>
              <a:t>1 </a:t>
            </a:r>
            <a:r>
              <a:rPr lang="en-US" sz="2400" b="1" dirty="0"/>
              <a:t>two day workshop</a:t>
            </a:r>
            <a:r>
              <a:rPr lang="en-US" sz="2400" dirty="0"/>
              <a:t>:  28 </a:t>
            </a:r>
            <a:r>
              <a:rPr lang="en-US" sz="2400" dirty="0" smtClean="0"/>
              <a:t>students</a:t>
            </a:r>
          </a:p>
          <a:p>
            <a:r>
              <a:rPr lang="en-US" sz="2400" b="1" dirty="0" smtClean="0"/>
              <a:t>5 </a:t>
            </a:r>
            <a:r>
              <a:rPr lang="en-US" sz="2400" b="1" dirty="0"/>
              <a:t>one day tutorials</a:t>
            </a:r>
            <a:r>
              <a:rPr lang="en-US" sz="2400" dirty="0"/>
              <a:t>:  173 </a:t>
            </a:r>
            <a:r>
              <a:rPr lang="en-US" sz="2400" dirty="0" smtClean="0"/>
              <a:t>students</a:t>
            </a:r>
          </a:p>
          <a:p>
            <a:r>
              <a:rPr lang="en-US" sz="2400" dirty="0" smtClean="0"/>
              <a:t>From 19 Institutions</a:t>
            </a:r>
          </a:p>
          <a:p>
            <a:r>
              <a:rPr lang="en-US" sz="2400" dirty="0" smtClean="0"/>
              <a:t>Developing 2 MOOC’s (Google Course Builder) on Cloud Computing and use of FutureGrid supported by either FutureGrid or downloadable appliances (custom images)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>
                <a:hlinkClick r:id="rId2"/>
              </a:rPr>
              <a:t>http://cgltestcloud1.appspot.com/preview</a:t>
            </a:r>
            <a:endParaRPr lang="en-US" sz="2000" dirty="0" smtClean="0"/>
          </a:p>
          <a:p>
            <a:r>
              <a:rPr lang="en-US" sz="2400" dirty="0" smtClean="0"/>
              <a:t>FutureGrid </a:t>
            </a:r>
            <a:r>
              <a:rPr lang="en-US" sz="2400" dirty="0"/>
              <a:t>appliances </a:t>
            </a:r>
            <a:r>
              <a:rPr lang="en-US" sz="2400" dirty="0" smtClean="0"/>
              <a:t>support Condor/MPI/Hadoop/Iterative MapReduce </a:t>
            </a:r>
            <a:r>
              <a:rPr lang="en-US" sz="2400" dirty="0"/>
              <a:t>virtual </a:t>
            </a:r>
            <a:r>
              <a:rPr lang="en-US" sz="2400" dirty="0" smtClean="0"/>
              <a:t>clusters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Snap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16975"/>
          <a:stretch>
            <a:fillRect/>
          </a:stretch>
        </p:blipFill>
        <p:spPr bwMode="auto">
          <a:xfrm>
            <a:off x="825889" y="736381"/>
            <a:ext cx="2741142" cy="30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67" y="76395"/>
            <a:ext cx="405258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Software functionality and performance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93" y="76395"/>
            <a:ext cx="340019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Ganglia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 monitoring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0" y="874233"/>
            <a:ext cx="4392865" cy="24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32" y="3546829"/>
            <a:ext cx="42058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perfSONAR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- </a:t>
            </a:r>
            <a:r>
              <a:rPr lang="en-US" dirty="0" err="1" smtClean="0">
                <a:solidFill>
                  <a:schemeClr val="bg1"/>
                </a:solidFill>
              </a:rPr>
              <a:t>Iperf</a:t>
            </a:r>
            <a:r>
              <a:rPr lang="en-US" dirty="0" smtClean="0">
                <a:solidFill>
                  <a:schemeClr val="bg1"/>
                </a:solidFill>
              </a:rPr>
              <a:t>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" descr="ScreenSnap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" y="4214088"/>
            <a:ext cx="3023574" cy="18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5317" y="3557516"/>
            <a:ext cx="43582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SNAPP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– SNMP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28" y="4203847"/>
            <a:ext cx="2545961" cy="25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66" y="6124750"/>
            <a:ext cx="48242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Monitoring on FutureGrid</a:t>
            </a:r>
          </a:p>
          <a:p>
            <a:r>
              <a:rPr lang="en-US" sz="2000" b="1" dirty="0" smtClean="0"/>
              <a:t>Important and even more needs to be done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0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7&quot;/&gt;&lt;property id=&quot;20307&quot; value=&quot;551&quot;/&gt;&lt;/object&gt;&lt;object type=&quot;3&quot; unique_id=&quot;13884&quot;&gt;&lt;property id=&quot;20148&quot; value=&quot;5&quot;/&gt;&lt;property id=&quot;20300&quot; value=&quot;Slide 8 - &amp;quot;Education and Training Use of FutureGrid&amp;quot;&quot;/&gt;&lt;property id=&quot;20307&quot; value=&quot;552&quot;/&gt;&lt;/object&gt;&lt;object type=&quot;3&quot; unique_id=&quot;14227&quot;&gt;&lt;property id=&quot;20148&quot; value=&quot;5&quot;/&gt;&lt;property id=&quot;20300&quot; value=&quot;Slide 4 - &amp;quot;Heterogeneous Systems Hardware&amp;quot;&quot;/&gt;&lt;property id=&quot;20307&quot; value=&quot;556&quot;/&gt;&lt;/object&gt;&lt;object type=&quot;3&quot; unique_id=&quot;14313&quot;&gt;&lt;property id=&quot;20148&quot; value=&quot;5&quot;/&gt;&lt;property id=&quot;20300&quot; value=&quot;Slide 10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5 - &amp;quot;FutureGrid Partners&amp;quot;&quot;/&gt;&lt;property id=&quot;20307&quot; value=&quot;561&quot;/&gt;&lt;/object&gt;&lt;object type=&quot;3&quot; unique_id=&quot;14528&quot;&gt;&lt;property id=&quot;20148&quot; value=&quot;5&quot;/&gt;&lt;property id=&quot;20300&quot; value=&quot;Slide 6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7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1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2 - &amp;quot;FutureGrid a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13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513&quot;&gt;&lt;property id=&quot;20148&quot; value=&quot;5&quot;/&gt;&lt;property id=&quot;20300&quot; value=&quot;Slide 14 - &amp;quot;Future Directions for FutureGrid&amp;quot;&quot;/&gt;&lt;property id=&quot;20307&quot; value=&quot;570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8401&quot;&gt;&lt;property id=&quot;20148&quot; value=&quot;5&quot;/&gt;&lt;property id=&quot;20300&quot; value=&quot;Slide 9&quot;/&gt;&lt;property id=&quot;20307&quot; value=&quot;612&quot;/&gt;&lt;/object&gt;&lt;object type=&quot;3&quot; unique_id=&quot;82850&quot;&gt;&lt;property id=&quot;20148&quot; value=&quot;5&quot;/&gt;&lt;property id=&quot;20300&quot; value=&quot;Slide 15 - &amp;quot;Extras&amp;quot;&quot;/&gt;&lt;property id=&quot;20307&quot; value=&quot;613&quot;/&gt;&lt;/object&gt;&lt;object type=&quot;3&quot; unique_id=&quot;82851&quot;&gt;&lt;property id=&quot;20148&quot; value=&quot;5&quot;/&gt;&lt;property id=&quot;20300&quot; value=&quot;Slide 16 - &amp;quot;Selected List of Services Offered&amp;quot;&quot;/&gt;&lt;property id=&quot;20307&quot; value=&quot;614&quot;/&gt;&lt;/object&gt;&lt;object type=&quot;3&quot; unique_id=&quot;82852&quot;&gt;&lt;property id=&quot;20148&quot; value=&quot;5&quot;/&gt;&lt;property id=&quot;20300&quot; value=&quot;Slide 18 - &amp;quot;Performance of Dynamic Provisioning&amp;quot;&quot;/&gt;&lt;property id=&quot;20307&quot; value=&quot;615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20479</TotalTime>
  <Words>2155</Words>
  <Application>Microsoft Office PowerPoint</Application>
  <PresentationFormat>On-screen Show (4:3)</PresentationFormat>
  <Paragraphs>345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Gothic Std B</vt:lpstr>
      <vt:lpstr>ＭＳ Ｐゴシック</vt:lpstr>
      <vt:lpstr>宋体</vt:lpstr>
      <vt:lpstr>Aharoni</vt:lpstr>
      <vt:lpstr>Arial</vt:lpstr>
      <vt:lpstr>Calibri</vt:lpstr>
      <vt:lpstr>Cooper Std Black</vt:lpstr>
      <vt:lpstr>Times</vt:lpstr>
      <vt:lpstr>Times New Roman</vt:lpstr>
      <vt:lpstr>Wingdings</vt:lpstr>
      <vt:lpstr>3_Office Theme</vt:lpstr>
      <vt:lpstr>Worksheet</vt:lpstr>
      <vt:lpstr>FutureGrid  Computing Testbed as a Service NSF Presentation</vt:lpstr>
      <vt:lpstr>FutureGrid Testbed as a Service</vt:lpstr>
      <vt:lpstr>4 Use Types for FutureGrid TestbedaaS</vt:lpstr>
      <vt:lpstr>Heterogeneous Systems Hardware</vt:lpstr>
      <vt:lpstr>FutureGrid Partners</vt:lpstr>
      <vt:lpstr>Sample FutureGrid Projects I</vt:lpstr>
      <vt:lpstr>Sample FutureGrid Projects II</vt:lpstr>
      <vt:lpstr>Education and Training Use of FutureGrid</vt:lpstr>
      <vt:lpstr>PowerPoint Presentation</vt:lpstr>
      <vt:lpstr>Link FutureGrid and GENI</vt:lpstr>
      <vt:lpstr>Essential and Different features of FutureGrid</vt:lpstr>
      <vt:lpstr>FutureGrid as an onramp to other systems</vt:lpstr>
      <vt:lpstr>Lessons learnt from FutureGrid</vt:lpstr>
      <vt:lpstr>Future Directions for FutureGrid</vt:lpstr>
      <vt:lpstr>Extras</vt:lpstr>
      <vt:lpstr>Selected List of Services Offered</vt:lpstr>
      <vt:lpstr>PowerPoint Presentation</vt:lpstr>
      <vt:lpstr>Performance of Dynamic Provisioning</vt:lpstr>
      <vt:lpstr>Security issues in FutureGrid Operation</vt:lpstr>
      <vt:lpstr>Related Projects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605</cp:revision>
  <dcterms:created xsi:type="dcterms:W3CDTF">2010-05-04T01:29:55Z</dcterms:created>
  <dcterms:modified xsi:type="dcterms:W3CDTF">2013-04-09T16:08:12Z</dcterms:modified>
</cp:coreProperties>
</file>