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4"/>
  </p:notesMasterIdLst>
  <p:sldIdLst>
    <p:sldId id="329" r:id="rId2"/>
    <p:sldId id="491" r:id="rId3"/>
    <p:sldId id="492" r:id="rId4"/>
    <p:sldId id="300" r:id="rId5"/>
    <p:sldId id="304" r:id="rId6"/>
    <p:sldId id="506" r:id="rId7"/>
    <p:sldId id="401" r:id="rId8"/>
    <p:sldId id="303" r:id="rId9"/>
    <p:sldId id="507" r:id="rId10"/>
    <p:sldId id="425" r:id="rId11"/>
    <p:sldId id="508" r:id="rId12"/>
    <p:sldId id="494" r:id="rId13"/>
    <p:sldId id="332" r:id="rId14"/>
    <p:sldId id="498" r:id="rId15"/>
    <p:sldId id="499" r:id="rId16"/>
    <p:sldId id="497" r:id="rId17"/>
    <p:sldId id="314" r:id="rId18"/>
    <p:sldId id="509" r:id="rId19"/>
    <p:sldId id="510" r:id="rId20"/>
    <p:sldId id="511" r:id="rId21"/>
    <p:sldId id="512" r:id="rId22"/>
    <p:sldId id="51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6" autoAdjust="0"/>
    <p:restoredTop sz="83548" autoAdjust="0"/>
  </p:normalViewPr>
  <p:slideViewPr>
    <p:cSldViewPr>
      <p:cViewPr varScale="1">
        <p:scale>
          <a:sx n="109" d="100"/>
          <a:sy n="109" d="100"/>
        </p:scale>
        <p:origin x="-4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9F2A18-750B-4B4C-A4EC-B99B3AD9147E}" type="doc">
      <dgm:prSet loTypeId="urn:microsoft.com/office/officeart/2009/3/layout/IncreasingArrowsProcess" loCatId="" qsTypeId="urn:microsoft.com/office/officeart/2005/8/quickstyle/3D4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6CDF5F64-414F-D844-B808-8DE56011DFCC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IaaS</a:t>
          </a:r>
          <a:endParaRPr lang="en-US" b="1" dirty="0">
            <a:solidFill>
              <a:schemeClr val="tx1"/>
            </a:solidFill>
          </a:endParaRPr>
        </a:p>
      </dgm:t>
    </dgm:pt>
    <dgm:pt modelId="{C3D185EA-0AFB-3242-840B-C931260D2B60}" type="parTrans" cxnId="{BC4F0240-5CEA-9B43-BE7F-16F30CE567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6BCFDB-F6B4-B147-AE85-AA2A0CE3B3EB}" type="sibTrans" cxnId="{BC4F0240-5CEA-9B43-BE7F-16F30CE567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7E39105-775B-3D4D-96C5-14E4CB4110E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Nimbus</a:t>
          </a:r>
          <a:endParaRPr lang="en-US" dirty="0">
            <a:solidFill>
              <a:schemeClr val="tx1"/>
            </a:solidFill>
          </a:endParaRPr>
        </a:p>
      </dgm:t>
    </dgm:pt>
    <dgm:pt modelId="{1D851525-FC51-124E-BF61-6EAD15DECF8F}" type="parTrans" cxnId="{088B854B-B26F-8849-8CE3-A6EB7F5AB03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A06103D-9205-AE42-86B4-F52C3CAB4109}" type="sibTrans" cxnId="{088B854B-B26F-8849-8CE3-A6EB7F5AB03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C0E77E8-8A50-054C-A4BF-0C8C401EC59E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Cloud </a:t>
          </a:r>
          <a:r>
            <a:rPr lang="en-US" b="1" dirty="0" err="1" smtClean="0">
              <a:solidFill>
                <a:schemeClr val="tx1"/>
              </a:solidFill>
            </a:rPr>
            <a:t>PaaS</a:t>
          </a:r>
          <a:endParaRPr lang="en-US" b="1" dirty="0">
            <a:solidFill>
              <a:schemeClr val="tx1"/>
            </a:solidFill>
          </a:endParaRPr>
        </a:p>
      </dgm:t>
    </dgm:pt>
    <dgm:pt modelId="{358F9871-618B-FC42-807A-7E5B5464CE9B}" type="parTrans" cxnId="{1343413D-CAE2-C243-AAD4-C7F8096D7E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CA20274-7C5A-E84E-A279-F2B4D04FC6C8}" type="sibTrans" cxnId="{1343413D-CAE2-C243-AAD4-C7F8096D7E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022D9ED-1E87-A541-B5E6-99C6F5FA8271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Hadoop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Twister</a:t>
          </a:r>
        </a:p>
        <a:p>
          <a:r>
            <a:rPr lang="en-US" dirty="0" smtClean="0">
              <a:solidFill>
                <a:schemeClr val="tx1"/>
              </a:solidFill>
            </a:rPr>
            <a:t>HDFS</a:t>
          </a:r>
        </a:p>
        <a:p>
          <a:r>
            <a:rPr lang="en-US" dirty="0" smtClean="0">
              <a:solidFill>
                <a:schemeClr val="tx1"/>
              </a:solidFill>
            </a:rPr>
            <a:t>Swift Object Store</a:t>
          </a:r>
        </a:p>
      </dgm:t>
    </dgm:pt>
    <dgm:pt modelId="{2DBB8F10-1685-754F-B1F7-626E4A8EE461}" type="parTrans" cxnId="{882E7AD6-9AD6-5F46-A0C8-EB036BDE97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9800242-72AB-6643-84E0-3D961E57A8A8}" type="sibTrans" cxnId="{882E7AD6-9AD6-5F46-A0C8-EB036BDE97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385DA56-1A68-BD48-8B1C-E528C49559A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MPI</a:t>
          </a:r>
          <a:endParaRPr lang="en-US" dirty="0">
            <a:solidFill>
              <a:schemeClr val="tx1"/>
            </a:solidFill>
          </a:endParaRPr>
        </a:p>
      </dgm:t>
    </dgm:pt>
    <dgm:pt modelId="{EAE8014A-57D1-9B46-8042-5B1097EBB4B9}" type="parTrans" cxnId="{41FFE48F-F19A-5746-9751-96CBBFC7A82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7F296C-430E-9844-8828-E585EFC2EF3C}" type="sibTrans" cxnId="{41FFE48F-F19A-5746-9751-96CBBFC7A82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00669E4-87A7-5C49-A5E1-84963CF81AAA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TestbedaaS</a:t>
          </a:r>
          <a:endParaRPr lang="en-US" b="1" dirty="0">
            <a:solidFill>
              <a:schemeClr val="tx1"/>
            </a:solidFill>
          </a:endParaRPr>
        </a:p>
      </dgm:t>
    </dgm:pt>
    <dgm:pt modelId="{48CB76D8-C95C-C542-8EAD-6936024C9B61}" type="parTrans" cxnId="{E99EE298-CD4F-4346-A4E9-C12A431215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735B69B-BF92-4F49-8A1E-28B0FBA8900F}" type="sibTrans" cxnId="{E99EE298-CD4F-4346-A4E9-C12A431215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ABFDB4B-76EE-F049-B783-32FF7B78C31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FG RAIN</a:t>
          </a:r>
        </a:p>
        <a:p>
          <a:r>
            <a:rPr lang="en-US" dirty="0" smtClean="0">
              <a:solidFill>
                <a:schemeClr val="tx1"/>
              </a:solidFill>
            </a:rPr>
            <a:t>Portal</a:t>
          </a:r>
        </a:p>
        <a:p>
          <a:r>
            <a:rPr lang="en-US" dirty="0" smtClean="0">
              <a:solidFill>
                <a:schemeClr val="tx1"/>
              </a:solidFill>
            </a:rPr>
            <a:t>Inca</a:t>
          </a:r>
        </a:p>
      </dgm:t>
    </dgm:pt>
    <dgm:pt modelId="{A6ED6357-12FB-3B4E-8FF5-428654C8A164}" type="parTrans" cxnId="{0018202D-690F-0245-959A-3FE684E0F9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971DEF7-5387-2C46-931F-E8207366730B}" type="sibTrans" cxnId="{0018202D-690F-0245-959A-3FE684E0F9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E1BC4AA-3D23-D343-9B78-C041D11A00F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Eucalyptus</a:t>
          </a:r>
        </a:p>
        <a:p>
          <a:r>
            <a:rPr lang="en-US" dirty="0" smtClean="0">
              <a:solidFill>
                <a:schemeClr val="tx1"/>
              </a:solidFill>
            </a:rPr>
            <a:t>OpenStack</a:t>
          </a:r>
        </a:p>
        <a:p>
          <a:r>
            <a:rPr lang="en-US" dirty="0" err="1" smtClean="0">
              <a:solidFill>
                <a:schemeClr val="tx1"/>
              </a:solidFill>
            </a:rPr>
            <a:t>ViNE</a:t>
          </a:r>
          <a:endParaRPr lang="en-US" dirty="0">
            <a:solidFill>
              <a:schemeClr val="tx1"/>
            </a:solidFill>
          </a:endParaRPr>
        </a:p>
      </dgm:t>
    </dgm:pt>
    <dgm:pt modelId="{2EE16838-9F9A-794B-A322-BB401824A5EB}" type="parTrans" cxnId="{66A78A74-827D-2444-8460-011BCE18D1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28790BC-0A01-8F45-A7C7-2E241B3E26F9}" type="sibTrans" cxnId="{66A78A74-827D-2444-8460-011BCE18D1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A7046D3-038A-0946-B8DA-75F41CDB8098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HPCaaS</a:t>
          </a:r>
          <a:endParaRPr lang="en-US" b="1" dirty="0">
            <a:solidFill>
              <a:schemeClr val="tx1"/>
            </a:solidFill>
          </a:endParaRPr>
        </a:p>
      </dgm:t>
    </dgm:pt>
    <dgm:pt modelId="{0419978C-A7C8-1543-85E4-1D569901ECA8}" type="parTrans" cxnId="{30A7B5DD-430C-6145-A16D-7C2FDE5CB5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685CBAC-3E38-B04B-BB70-1B815B7C700B}" type="sibTrans" cxnId="{30A7B5DD-430C-6145-A16D-7C2FDE5CB5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7731C80-0523-E749-9660-C07AA0EBA3F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Ganglia</a:t>
          </a:r>
        </a:p>
        <a:p>
          <a:r>
            <a:rPr lang="en-US" dirty="0" err="1" smtClean="0">
              <a:solidFill>
                <a:schemeClr val="tx1"/>
              </a:solidFill>
            </a:rPr>
            <a:t>Devops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err="1" smtClean="0">
              <a:solidFill>
                <a:schemeClr val="tx1"/>
              </a:solidFill>
            </a:rPr>
            <a:t>Exper</a:t>
          </a:r>
          <a:r>
            <a:rPr lang="en-US" dirty="0" smtClean="0">
              <a:solidFill>
                <a:schemeClr val="tx1"/>
              </a:solidFill>
            </a:rPr>
            <a:t>. </a:t>
          </a:r>
          <a:r>
            <a:rPr lang="en-US" dirty="0" err="1" smtClean="0">
              <a:solidFill>
                <a:schemeClr val="tx1"/>
              </a:solidFill>
            </a:rPr>
            <a:t>Manag</a:t>
          </a:r>
          <a:r>
            <a:rPr lang="en-US" dirty="0" smtClean="0">
              <a:solidFill>
                <a:schemeClr val="tx1"/>
              </a:solidFill>
            </a:rPr>
            <a:t>./Pegasus</a:t>
          </a:r>
        </a:p>
      </dgm:t>
    </dgm:pt>
    <dgm:pt modelId="{54E98356-3BD0-7648-AC16-9BB57061E1BA}" type="parTrans" cxnId="{9C80C3A1-BFBF-CB40-A436-D572BEE4D8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1A7661-F6BC-5043-A5CC-DFA85735F8AE}" type="sibTrans" cxnId="{9C80C3A1-BFBF-CB40-A436-D572BEE4D8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65941A5-0E5F-0C49-AFA9-A922E2BA80E1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OpenMP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CUDA</a:t>
          </a:r>
          <a:endParaRPr lang="en-US" dirty="0">
            <a:solidFill>
              <a:schemeClr val="tx1"/>
            </a:solidFill>
          </a:endParaRPr>
        </a:p>
      </dgm:t>
    </dgm:pt>
    <dgm:pt modelId="{188DF1D5-2BAF-E940-B7BC-396FC0A0D14D}" type="parTrans" cxnId="{7049B422-A4E4-D642-B632-9777BB2AE02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6B550A4-8A47-9244-A523-778147389CDF}" type="sibTrans" cxnId="{7049B422-A4E4-D642-B632-9777BB2AE02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4D23F30-1676-4149-A194-9F660BF1A352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66CF13D5-6723-9346-AA22-DDE3BF4412EF}" type="parTrans" cxnId="{500135F7-8CDF-EC4E-8692-948B6BEBC38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F3534D-FDA1-484F-9BBE-7560EC043721}" type="sibTrans" cxnId="{500135F7-8CDF-EC4E-8692-948B6BEBC38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978C417-F862-CD43-A9F3-06E174FE3968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GridaaS</a:t>
          </a:r>
          <a:endParaRPr lang="en-US" b="1" dirty="0" smtClean="0">
            <a:solidFill>
              <a:schemeClr val="tx1"/>
            </a:solidFill>
          </a:endParaRPr>
        </a:p>
      </dgm:t>
    </dgm:pt>
    <dgm:pt modelId="{26E577AA-4079-F64E-A353-21190E020C27}" type="parTrans" cxnId="{CC3DAE14-7994-254B-8724-8FCB090F70D9}">
      <dgm:prSet/>
      <dgm:spPr/>
      <dgm:t>
        <a:bodyPr/>
        <a:lstStyle/>
        <a:p>
          <a:endParaRPr lang="en-US"/>
        </a:p>
      </dgm:t>
    </dgm:pt>
    <dgm:pt modelId="{E78659F1-10F7-F149-935B-27EF599664DB}" type="sibTrans" cxnId="{CC3DAE14-7994-254B-8724-8FCB090F70D9}">
      <dgm:prSet/>
      <dgm:spPr/>
      <dgm:t>
        <a:bodyPr/>
        <a:lstStyle/>
        <a:p>
          <a:endParaRPr lang="en-US"/>
        </a:p>
      </dgm:t>
    </dgm:pt>
    <dgm:pt modelId="{3B86A249-6530-5146-AE38-057A914E849E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Unicore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SAGA</a:t>
          </a:r>
        </a:p>
        <a:p>
          <a:r>
            <a:rPr lang="en-US" dirty="0" smtClean="0">
              <a:solidFill>
                <a:schemeClr val="tx1"/>
              </a:solidFill>
            </a:rPr>
            <a:t>Globus</a:t>
          </a:r>
        </a:p>
      </dgm:t>
    </dgm:pt>
    <dgm:pt modelId="{3A28BDC4-3CEB-CE40-985F-A9E850C1F520}" type="parTrans" cxnId="{662E901A-8BC6-2D44-ADD8-60B00AE45A5E}">
      <dgm:prSet/>
      <dgm:spPr/>
      <dgm:t>
        <a:bodyPr/>
        <a:lstStyle/>
        <a:p>
          <a:endParaRPr lang="en-US"/>
        </a:p>
      </dgm:t>
    </dgm:pt>
    <dgm:pt modelId="{C176D0C7-E6D0-244D-A7AC-EBB8137AFC61}" type="sibTrans" cxnId="{662E901A-8BC6-2D44-ADD8-60B00AE45A5E}">
      <dgm:prSet/>
      <dgm:spPr/>
      <dgm:t>
        <a:bodyPr/>
        <a:lstStyle/>
        <a:p>
          <a:endParaRPr lang="en-US"/>
        </a:p>
      </dgm:t>
    </dgm:pt>
    <dgm:pt modelId="{88F0A5CC-9F8E-174C-AE0C-29EEDDBD234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Genesis II</a:t>
          </a:r>
        </a:p>
      </dgm:t>
    </dgm:pt>
    <dgm:pt modelId="{8A2D67B5-79A1-8F46-993A-2E936B5B7683}" type="parTrans" cxnId="{0835E9E3-0068-D547-8CFA-E68BC901B1DE}">
      <dgm:prSet/>
      <dgm:spPr/>
      <dgm:t>
        <a:bodyPr/>
        <a:lstStyle/>
        <a:p>
          <a:endParaRPr lang="en-US"/>
        </a:p>
      </dgm:t>
    </dgm:pt>
    <dgm:pt modelId="{B55343E9-30DA-4C45-A556-6E4FDE0A7AFF}" type="sibTrans" cxnId="{0835E9E3-0068-D547-8CFA-E68BC901B1DE}">
      <dgm:prSet/>
      <dgm:spPr/>
      <dgm:t>
        <a:bodyPr/>
        <a:lstStyle/>
        <a:p>
          <a:endParaRPr lang="en-US"/>
        </a:p>
      </dgm:t>
    </dgm:pt>
    <dgm:pt modelId="{965C2627-9758-4643-9FBE-55143086510A}" type="pres">
      <dgm:prSet presAssocID="{BC9F2A18-750B-4B4C-A4EC-B99B3AD9147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1F6C000-BD56-7B4F-B80D-4349F954432A}" type="pres">
      <dgm:prSet presAssocID="{5C0E77E8-8A50-054C-A4BF-0C8C401EC59E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9B3F43-B447-2E46-8542-2721C3CCA994}" type="pres">
      <dgm:prSet presAssocID="{5C0E77E8-8A50-054C-A4BF-0C8C401EC59E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85D736-5D8C-2648-9245-8271052F4346}" type="pres">
      <dgm:prSet presAssocID="{6CDF5F64-414F-D844-B808-8DE56011DFCC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464ED-33D5-3C42-9389-977FC034AD32}" type="pres">
      <dgm:prSet presAssocID="{6CDF5F64-414F-D844-B808-8DE56011DFCC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D51E9-B6DC-154D-B583-B4EBD21A9523}" type="pres">
      <dgm:prSet presAssocID="{0978C417-F862-CD43-A9F3-06E174FE3968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1CF6D-0542-A945-8BD9-8B164A9FF6AF}" type="pres">
      <dgm:prSet presAssocID="{0978C417-F862-CD43-A9F3-06E174FE3968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EE869-3260-8848-805B-21255263F0C6}" type="pres">
      <dgm:prSet presAssocID="{5A7046D3-038A-0946-B8DA-75F41CDB8098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35677-269D-7F46-82BA-4AC7CFDF4204}" type="pres">
      <dgm:prSet presAssocID="{5A7046D3-038A-0946-B8DA-75F41CDB8098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4CEDB-B0EF-C743-825D-AA776BAE9D7F}" type="pres">
      <dgm:prSet presAssocID="{900669E4-87A7-5C49-A5E1-84963CF81AAA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1D181-40CD-AA43-A283-DD58DD43E998}" type="pres">
      <dgm:prSet presAssocID="{900669E4-87A7-5C49-A5E1-84963CF81AAA}" presName="childText5" presStyleLbl="solidAlignAcc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8B854B-B26F-8849-8CE3-A6EB7F5AB03B}" srcId="{6CDF5F64-414F-D844-B808-8DE56011DFCC}" destId="{77E39105-775B-3D4D-96C5-14E4CB4110EC}" srcOrd="0" destOrd="0" parTransId="{1D851525-FC51-124E-BF61-6EAD15DECF8F}" sibTransId="{4A06103D-9205-AE42-86B4-F52C3CAB4109}"/>
    <dgm:cxn modelId="{A64E5876-6FE9-442D-BB55-FB9C0C0FE417}" type="presOf" srcId="{88F0A5CC-9F8E-174C-AE0C-29EEDDBD234C}" destId="{9851CF6D-0542-A945-8BD9-8B164A9FF6AF}" srcOrd="0" destOrd="0" presId="urn:microsoft.com/office/officeart/2009/3/layout/IncreasingArrowsProcess"/>
    <dgm:cxn modelId="{DCF95828-B707-4737-BE9B-985CB9CD54AF}" type="presOf" srcId="{E385DA56-1A68-BD48-8B1C-E528C49559A4}" destId="{25E35677-269D-7F46-82BA-4AC7CFDF4204}" srcOrd="0" destOrd="0" presId="urn:microsoft.com/office/officeart/2009/3/layout/IncreasingArrowsProcess"/>
    <dgm:cxn modelId="{1343413D-CAE2-C243-AAD4-C7F8096D7E7E}" srcId="{BC9F2A18-750B-4B4C-A4EC-B99B3AD9147E}" destId="{5C0E77E8-8A50-054C-A4BF-0C8C401EC59E}" srcOrd="0" destOrd="0" parTransId="{358F9871-618B-FC42-807A-7E5B5464CE9B}" sibTransId="{ECA20274-7C5A-E84E-A279-F2B4D04FC6C8}"/>
    <dgm:cxn modelId="{CC3DAE14-7994-254B-8724-8FCB090F70D9}" srcId="{BC9F2A18-750B-4B4C-A4EC-B99B3AD9147E}" destId="{0978C417-F862-CD43-A9F3-06E174FE3968}" srcOrd="2" destOrd="0" parTransId="{26E577AA-4079-F64E-A353-21190E020C27}" sibTransId="{E78659F1-10F7-F149-935B-27EF599664DB}"/>
    <dgm:cxn modelId="{7B7D59C6-247C-447F-ADD0-032F20EF50F9}" type="presOf" srcId="{6CDF5F64-414F-D844-B808-8DE56011DFCC}" destId="{1685D736-5D8C-2648-9245-8271052F4346}" srcOrd="0" destOrd="0" presId="urn:microsoft.com/office/officeart/2009/3/layout/IncreasingArrowsProcess"/>
    <dgm:cxn modelId="{19C7013C-73AF-4D8F-B7E5-27153554FE98}" type="presOf" srcId="{0978C417-F862-CD43-A9F3-06E174FE3968}" destId="{065D51E9-B6DC-154D-B583-B4EBD21A9523}" srcOrd="0" destOrd="0" presId="urn:microsoft.com/office/officeart/2009/3/layout/IncreasingArrowsProcess"/>
    <dgm:cxn modelId="{662E901A-8BC6-2D44-ADD8-60B00AE45A5E}" srcId="{0978C417-F862-CD43-A9F3-06E174FE3968}" destId="{3B86A249-6530-5146-AE38-057A914E849E}" srcOrd="1" destOrd="0" parTransId="{3A28BDC4-3CEB-CE40-985F-A9E850C1F520}" sibTransId="{C176D0C7-E6D0-244D-A7AC-EBB8137AFC61}"/>
    <dgm:cxn modelId="{882E7AD6-9AD6-5F46-A0C8-EB036BDE974F}" srcId="{5C0E77E8-8A50-054C-A4BF-0C8C401EC59E}" destId="{B022D9ED-1E87-A541-B5E6-99C6F5FA8271}" srcOrd="0" destOrd="0" parTransId="{2DBB8F10-1685-754F-B1F7-626E4A8EE461}" sibTransId="{69800242-72AB-6643-84E0-3D961E57A8A8}"/>
    <dgm:cxn modelId="{3A8ADB12-938B-4D9A-B8CD-5F5691422C0B}" type="presOf" srcId="{5C0E77E8-8A50-054C-A4BF-0C8C401EC59E}" destId="{61F6C000-BD56-7B4F-B80D-4349F954432A}" srcOrd="0" destOrd="0" presId="urn:microsoft.com/office/officeart/2009/3/layout/IncreasingArrowsProcess"/>
    <dgm:cxn modelId="{30A7B5DD-430C-6145-A16D-7C2FDE5CB5B7}" srcId="{BC9F2A18-750B-4B4C-A4EC-B99B3AD9147E}" destId="{5A7046D3-038A-0946-B8DA-75F41CDB8098}" srcOrd="3" destOrd="0" parTransId="{0419978C-A7C8-1543-85E4-1D569901ECA8}" sibTransId="{E685CBAC-3E38-B04B-BB70-1B815B7C700B}"/>
    <dgm:cxn modelId="{07304668-BE5E-489D-97C7-1750466E1019}" type="presOf" srcId="{37731C80-0523-E749-9660-C07AA0EBA3FF}" destId="{AE11D181-40CD-AA43-A283-DD58DD43E998}" srcOrd="0" destOrd="1" presId="urn:microsoft.com/office/officeart/2009/3/layout/IncreasingArrowsProcess"/>
    <dgm:cxn modelId="{41FFE48F-F19A-5746-9751-96CBBFC7A824}" srcId="{5A7046D3-038A-0946-B8DA-75F41CDB8098}" destId="{E385DA56-1A68-BD48-8B1C-E528C49559A4}" srcOrd="0" destOrd="0" parTransId="{EAE8014A-57D1-9B46-8042-5B1097EBB4B9}" sibTransId="{C67F296C-430E-9844-8828-E585EFC2EF3C}"/>
    <dgm:cxn modelId="{E99EE298-CD4F-4346-A4E9-C12A4312159C}" srcId="{BC9F2A18-750B-4B4C-A4EC-B99B3AD9147E}" destId="{900669E4-87A7-5C49-A5E1-84963CF81AAA}" srcOrd="4" destOrd="0" parTransId="{48CB76D8-C95C-C542-8EAD-6936024C9B61}" sibTransId="{E735B69B-BF92-4F49-8A1E-28B0FBA8900F}"/>
    <dgm:cxn modelId="{2385D4BC-4F61-4011-BD48-05817CF87B7F}" type="presOf" srcId="{5A7046D3-038A-0946-B8DA-75F41CDB8098}" destId="{FCFEE869-3260-8848-805B-21255263F0C6}" srcOrd="0" destOrd="0" presId="urn:microsoft.com/office/officeart/2009/3/layout/IncreasingArrowsProcess"/>
    <dgm:cxn modelId="{7049B422-A4E4-D642-B632-9777BB2AE022}" srcId="{5A7046D3-038A-0946-B8DA-75F41CDB8098}" destId="{065941A5-0E5F-0C49-AFA9-A922E2BA80E1}" srcOrd="1" destOrd="0" parTransId="{188DF1D5-2BAF-E940-B7BC-396FC0A0D14D}" sibTransId="{76B550A4-8A47-9244-A523-778147389CDF}"/>
    <dgm:cxn modelId="{990C2EFD-C0D0-4390-A9BE-0F33098BB3AB}" type="presOf" srcId="{900669E4-87A7-5C49-A5E1-84963CF81AAA}" destId="{CB24CEDB-B0EF-C743-825D-AA776BAE9D7F}" srcOrd="0" destOrd="0" presId="urn:microsoft.com/office/officeart/2009/3/layout/IncreasingArrowsProcess"/>
    <dgm:cxn modelId="{92E43173-504F-4C1D-9E20-AC630F8AB0A2}" type="presOf" srcId="{B022D9ED-1E87-A541-B5E6-99C6F5FA8271}" destId="{B49B3F43-B447-2E46-8542-2721C3CCA994}" srcOrd="0" destOrd="0" presId="urn:microsoft.com/office/officeart/2009/3/layout/IncreasingArrowsProcess"/>
    <dgm:cxn modelId="{C7258B15-3E40-477E-81AD-94A014AAA780}" type="presOf" srcId="{BC9F2A18-750B-4B4C-A4EC-B99B3AD9147E}" destId="{965C2627-9758-4643-9FBE-55143086510A}" srcOrd="0" destOrd="0" presId="urn:microsoft.com/office/officeart/2009/3/layout/IncreasingArrowsProcess"/>
    <dgm:cxn modelId="{500135F7-8CDF-EC4E-8692-948B6BEBC388}" srcId="{5A7046D3-038A-0946-B8DA-75F41CDB8098}" destId="{C4D23F30-1676-4149-A194-9F660BF1A352}" srcOrd="2" destOrd="0" parTransId="{66CF13D5-6723-9346-AA22-DDE3BF4412EF}" sibTransId="{BCF3534D-FDA1-484F-9BBE-7560EC043721}"/>
    <dgm:cxn modelId="{9C80C3A1-BFBF-CB40-A436-D572BEE4D895}" srcId="{900669E4-87A7-5C49-A5E1-84963CF81AAA}" destId="{37731C80-0523-E749-9660-C07AA0EBA3FF}" srcOrd="1" destOrd="0" parTransId="{54E98356-3BD0-7648-AC16-9BB57061E1BA}" sibTransId="{9F1A7661-F6BC-5043-A5CC-DFA85735F8AE}"/>
    <dgm:cxn modelId="{01568C38-166F-4FE9-910E-0885A888BDF3}" type="presOf" srcId="{EABFDB4B-76EE-F049-B783-32FF7B78C31E}" destId="{AE11D181-40CD-AA43-A283-DD58DD43E998}" srcOrd="0" destOrd="0" presId="urn:microsoft.com/office/officeart/2009/3/layout/IncreasingArrowsProcess"/>
    <dgm:cxn modelId="{BC4F0240-5CEA-9B43-BE7F-16F30CE567AC}" srcId="{BC9F2A18-750B-4B4C-A4EC-B99B3AD9147E}" destId="{6CDF5F64-414F-D844-B808-8DE56011DFCC}" srcOrd="1" destOrd="0" parTransId="{C3D185EA-0AFB-3242-840B-C931260D2B60}" sibTransId="{9F6BCFDB-F6B4-B147-AE85-AA2A0CE3B3EB}"/>
    <dgm:cxn modelId="{0018202D-690F-0245-959A-3FE684E0F963}" srcId="{900669E4-87A7-5C49-A5E1-84963CF81AAA}" destId="{EABFDB4B-76EE-F049-B783-32FF7B78C31E}" srcOrd="0" destOrd="0" parTransId="{A6ED6357-12FB-3B4E-8FF5-428654C8A164}" sibTransId="{C971DEF7-5387-2C46-931F-E8207366730B}"/>
    <dgm:cxn modelId="{A592CF6E-BE06-4F98-B59C-4747EE2563FE}" type="presOf" srcId="{77E39105-775B-3D4D-96C5-14E4CB4110EC}" destId="{FBB464ED-33D5-3C42-9389-977FC034AD32}" srcOrd="0" destOrd="0" presId="urn:microsoft.com/office/officeart/2009/3/layout/IncreasingArrowsProcess"/>
    <dgm:cxn modelId="{66A78A74-827D-2444-8460-011BCE18D1C1}" srcId="{6CDF5F64-414F-D844-B808-8DE56011DFCC}" destId="{9E1BC4AA-3D23-D343-9B78-C041D11A00F6}" srcOrd="1" destOrd="0" parTransId="{2EE16838-9F9A-794B-A322-BB401824A5EB}" sibTransId="{128790BC-0A01-8F45-A7C7-2E241B3E26F9}"/>
    <dgm:cxn modelId="{51FA8A85-230E-4BC5-BC32-00BFF4579ACE}" type="presOf" srcId="{065941A5-0E5F-0C49-AFA9-A922E2BA80E1}" destId="{25E35677-269D-7F46-82BA-4AC7CFDF4204}" srcOrd="0" destOrd="1" presId="urn:microsoft.com/office/officeart/2009/3/layout/IncreasingArrowsProcess"/>
    <dgm:cxn modelId="{0835E9E3-0068-D547-8CFA-E68BC901B1DE}" srcId="{0978C417-F862-CD43-A9F3-06E174FE3968}" destId="{88F0A5CC-9F8E-174C-AE0C-29EEDDBD234C}" srcOrd="0" destOrd="0" parTransId="{8A2D67B5-79A1-8F46-993A-2E936B5B7683}" sibTransId="{B55343E9-30DA-4C45-A556-6E4FDE0A7AFF}"/>
    <dgm:cxn modelId="{CD1BDA9D-E46C-474E-9DF8-DF2EBBFE438D}" type="presOf" srcId="{C4D23F30-1676-4149-A194-9F660BF1A352}" destId="{25E35677-269D-7F46-82BA-4AC7CFDF4204}" srcOrd="0" destOrd="2" presId="urn:microsoft.com/office/officeart/2009/3/layout/IncreasingArrowsProcess"/>
    <dgm:cxn modelId="{77859571-0820-4863-86C6-C828A8149987}" type="presOf" srcId="{9E1BC4AA-3D23-D343-9B78-C041D11A00F6}" destId="{FBB464ED-33D5-3C42-9389-977FC034AD32}" srcOrd="0" destOrd="1" presId="urn:microsoft.com/office/officeart/2009/3/layout/IncreasingArrowsProcess"/>
    <dgm:cxn modelId="{AC48B1C2-7932-4F70-97BA-11CCFA8D6397}" type="presOf" srcId="{3B86A249-6530-5146-AE38-057A914E849E}" destId="{9851CF6D-0542-A945-8BD9-8B164A9FF6AF}" srcOrd="0" destOrd="1" presId="urn:microsoft.com/office/officeart/2009/3/layout/IncreasingArrowsProcess"/>
    <dgm:cxn modelId="{95163923-82A2-44ED-B52D-E74AAEDB2F4D}" type="presParOf" srcId="{965C2627-9758-4643-9FBE-55143086510A}" destId="{61F6C000-BD56-7B4F-B80D-4349F954432A}" srcOrd="0" destOrd="0" presId="urn:microsoft.com/office/officeart/2009/3/layout/IncreasingArrowsProcess"/>
    <dgm:cxn modelId="{F80724E4-64A7-4A47-AF07-0D1D4DE787AF}" type="presParOf" srcId="{965C2627-9758-4643-9FBE-55143086510A}" destId="{B49B3F43-B447-2E46-8542-2721C3CCA994}" srcOrd="1" destOrd="0" presId="urn:microsoft.com/office/officeart/2009/3/layout/IncreasingArrowsProcess"/>
    <dgm:cxn modelId="{09A417B4-9E03-4379-9EEE-47325395A9AE}" type="presParOf" srcId="{965C2627-9758-4643-9FBE-55143086510A}" destId="{1685D736-5D8C-2648-9245-8271052F4346}" srcOrd="2" destOrd="0" presId="urn:microsoft.com/office/officeart/2009/3/layout/IncreasingArrowsProcess"/>
    <dgm:cxn modelId="{1592B176-CE4E-4F33-854A-1046085759C8}" type="presParOf" srcId="{965C2627-9758-4643-9FBE-55143086510A}" destId="{FBB464ED-33D5-3C42-9389-977FC034AD32}" srcOrd="3" destOrd="0" presId="urn:microsoft.com/office/officeart/2009/3/layout/IncreasingArrowsProcess"/>
    <dgm:cxn modelId="{A1BA2F60-B262-4266-8FF3-6C45882C35C5}" type="presParOf" srcId="{965C2627-9758-4643-9FBE-55143086510A}" destId="{065D51E9-B6DC-154D-B583-B4EBD21A9523}" srcOrd="4" destOrd="0" presId="urn:microsoft.com/office/officeart/2009/3/layout/IncreasingArrowsProcess"/>
    <dgm:cxn modelId="{EA332081-95A1-4649-B764-941E97FBE8FC}" type="presParOf" srcId="{965C2627-9758-4643-9FBE-55143086510A}" destId="{9851CF6D-0542-A945-8BD9-8B164A9FF6AF}" srcOrd="5" destOrd="0" presId="urn:microsoft.com/office/officeart/2009/3/layout/IncreasingArrowsProcess"/>
    <dgm:cxn modelId="{75AC0C54-9128-41AB-961D-7B1E2E39307F}" type="presParOf" srcId="{965C2627-9758-4643-9FBE-55143086510A}" destId="{FCFEE869-3260-8848-805B-21255263F0C6}" srcOrd="6" destOrd="0" presId="urn:microsoft.com/office/officeart/2009/3/layout/IncreasingArrowsProcess"/>
    <dgm:cxn modelId="{AFEA873E-76E7-4ED7-AB5B-18D5CFBED96A}" type="presParOf" srcId="{965C2627-9758-4643-9FBE-55143086510A}" destId="{25E35677-269D-7F46-82BA-4AC7CFDF4204}" srcOrd="7" destOrd="0" presId="urn:microsoft.com/office/officeart/2009/3/layout/IncreasingArrowsProcess"/>
    <dgm:cxn modelId="{DC34D50A-033C-464D-B714-ACBFEA62BB6A}" type="presParOf" srcId="{965C2627-9758-4643-9FBE-55143086510A}" destId="{CB24CEDB-B0EF-C743-825D-AA776BAE9D7F}" srcOrd="8" destOrd="0" presId="urn:microsoft.com/office/officeart/2009/3/layout/IncreasingArrowsProcess"/>
    <dgm:cxn modelId="{535F0456-7CD8-4AFA-85E7-44B8F6E572EB}" type="presParOf" srcId="{965C2627-9758-4643-9FBE-55143086510A}" destId="{AE11D181-40CD-AA43-A283-DD58DD43E998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6C000-BD56-7B4F-B80D-4349F954432A}">
      <dsp:nvSpPr>
        <dsp:cNvPr id="0" name=""/>
        <dsp:cNvSpPr/>
      </dsp:nvSpPr>
      <dsp:spPr>
        <a:xfrm>
          <a:off x="0" y="337158"/>
          <a:ext cx="7467600" cy="10859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40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Cloud </a:t>
          </a:r>
          <a:r>
            <a:rPr lang="en-US" sz="2000" b="1" kern="1200" dirty="0" err="1" smtClean="0">
              <a:solidFill>
                <a:schemeClr val="tx1"/>
              </a:solidFill>
            </a:rPr>
            <a:t>PaaS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0" y="608658"/>
        <a:ext cx="7196101" cy="542999"/>
      </dsp:txXfrm>
    </dsp:sp>
    <dsp:sp modelId="{B49B3F43-B447-2E46-8542-2721C3CCA994}">
      <dsp:nvSpPr>
        <dsp:cNvPr id="0" name=""/>
        <dsp:cNvSpPr/>
      </dsp:nvSpPr>
      <dsp:spPr>
        <a:xfrm>
          <a:off x="0" y="1173218"/>
          <a:ext cx="1380161" cy="1994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Hadoop</a:t>
          </a:r>
          <a:endParaRPr lang="en-US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Twister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HDFS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Swift Object Store</a:t>
          </a:r>
        </a:p>
      </dsp:txBody>
      <dsp:txXfrm>
        <a:off x="0" y="1173218"/>
        <a:ext cx="1380161" cy="1994067"/>
      </dsp:txXfrm>
    </dsp:sp>
    <dsp:sp modelId="{1685D736-5D8C-2648-9245-8271052F4346}">
      <dsp:nvSpPr>
        <dsp:cNvPr id="0" name=""/>
        <dsp:cNvSpPr/>
      </dsp:nvSpPr>
      <dsp:spPr>
        <a:xfrm>
          <a:off x="1380012" y="699297"/>
          <a:ext cx="6087587" cy="10859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40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IaaS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380012" y="970797"/>
        <a:ext cx="5816088" cy="542999"/>
      </dsp:txXfrm>
    </dsp:sp>
    <dsp:sp modelId="{FBB464ED-33D5-3C42-9389-977FC034AD32}">
      <dsp:nvSpPr>
        <dsp:cNvPr id="0" name=""/>
        <dsp:cNvSpPr/>
      </dsp:nvSpPr>
      <dsp:spPr>
        <a:xfrm>
          <a:off x="1380012" y="1535357"/>
          <a:ext cx="1380161" cy="1994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Nimbus</a:t>
          </a:r>
          <a:endParaRPr lang="en-US" sz="1400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Eucalyptus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OpenStack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ViNE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380012" y="1535357"/>
        <a:ext cx="1380161" cy="1994067"/>
      </dsp:txXfrm>
    </dsp:sp>
    <dsp:sp modelId="{065D51E9-B6DC-154D-B583-B4EBD21A9523}">
      <dsp:nvSpPr>
        <dsp:cNvPr id="0" name=""/>
        <dsp:cNvSpPr/>
      </dsp:nvSpPr>
      <dsp:spPr>
        <a:xfrm>
          <a:off x="2760024" y="1061436"/>
          <a:ext cx="4707575" cy="10859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214044"/>
            <a:satOff val="-3415"/>
            <a:lumOff val="328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40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GridaaS</a:t>
          </a:r>
          <a:endParaRPr lang="en-US" sz="2000" b="1" kern="1200" dirty="0" smtClean="0">
            <a:solidFill>
              <a:schemeClr val="tx1"/>
            </a:solidFill>
          </a:endParaRPr>
        </a:p>
      </dsp:txBody>
      <dsp:txXfrm>
        <a:off x="2760024" y="1332936"/>
        <a:ext cx="4436076" cy="542999"/>
      </dsp:txXfrm>
    </dsp:sp>
    <dsp:sp modelId="{9851CF6D-0542-A945-8BD9-8B164A9FF6AF}">
      <dsp:nvSpPr>
        <dsp:cNvPr id="0" name=""/>
        <dsp:cNvSpPr/>
      </dsp:nvSpPr>
      <dsp:spPr>
        <a:xfrm>
          <a:off x="2760024" y="1897496"/>
          <a:ext cx="1380161" cy="1994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Genesis II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Unicore</a:t>
          </a:r>
          <a:endParaRPr lang="en-US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SAGA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Globus</a:t>
          </a:r>
        </a:p>
      </dsp:txBody>
      <dsp:txXfrm>
        <a:off x="2760024" y="1897496"/>
        <a:ext cx="1380161" cy="1994067"/>
      </dsp:txXfrm>
    </dsp:sp>
    <dsp:sp modelId="{FCFEE869-3260-8848-805B-21255263F0C6}">
      <dsp:nvSpPr>
        <dsp:cNvPr id="0" name=""/>
        <dsp:cNvSpPr/>
      </dsp:nvSpPr>
      <dsp:spPr>
        <a:xfrm>
          <a:off x="4140784" y="1423575"/>
          <a:ext cx="3326815" cy="10859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214044"/>
            <a:satOff val="-3415"/>
            <a:lumOff val="328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40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HPCaaS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140784" y="1695075"/>
        <a:ext cx="3055316" cy="542999"/>
      </dsp:txXfrm>
    </dsp:sp>
    <dsp:sp modelId="{25E35677-269D-7F46-82BA-4AC7CFDF4204}">
      <dsp:nvSpPr>
        <dsp:cNvPr id="0" name=""/>
        <dsp:cNvSpPr/>
      </dsp:nvSpPr>
      <dsp:spPr>
        <a:xfrm>
          <a:off x="4140784" y="2259635"/>
          <a:ext cx="1380161" cy="1994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MPI</a:t>
          </a:r>
          <a:endParaRPr lang="en-US" sz="1400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OpenMP</a:t>
          </a:r>
          <a:endParaRPr lang="en-US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CUDA</a:t>
          </a:r>
          <a:endParaRPr lang="en-US" sz="1400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chemeClr val="tx1"/>
            </a:solidFill>
          </a:endParaRPr>
        </a:p>
      </dsp:txBody>
      <dsp:txXfrm>
        <a:off x="4140784" y="2259635"/>
        <a:ext cx="1380161" cy="1994067"/>
      </dsp:txXfrm>
    </dsp:sp>
    <dsp:sp modelId="{CB24CEDB-B0EF-C743-825D-AA776BAE9D7F}">
      <dsp:nvSpPr>
        <dsp:cNvPr id="0" name=""/>
        <dsp:cNvSpPr/>
      </dsp:nvSpPr>
      <dsp:spPr>
        <a:xfrm>
          <a:off x="5520796" y="1785714"/>
          <a:ext cx="1946803" cy="10859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40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TestbedaaS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5520796" y="2057214"/>
        <a:ext cx="1675304" cy="542999"/>
      </dsp:txXfrm>
    </dsp:sp>
    <dsp:sp modelId="{AE11D181-40CD-AA43-A283-DD58DD43E998}">
      <dsp:nvSpPr>
        <dsp:cNvPr id="0" name=""/>
        <dsp:cNvSpPr/>
      </dsp:nvSpPr>
      <dsp:spPr>
        <a:xfrm>
          <a:off x="5520796" y="2621774"/>
          <a:ext cx="1380161" cy="1994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FG RAIN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Portal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Inca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Ganglia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Devops</a:t>
          </a:r>
          <a:endParaRPr lang="en-US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Exper</a:t>
          </a:r>
          <a:r>
            <a:rPr lang="en-US" sz="1400" kern="1200" dirty="0" smtClean="0">
              <a:solidFill>
                <a:schemeClr val="tx1"/>
              </a:solidFill>
            </a:rPr>
            <a:t>. </a:t>
          </a:r>
          <a:r>
            <a:rPr lang="en-US" sz="1400" kern="1200" dirty="0" err="1" smtClean="0">
              <a:solidFill>
                <a:schemeClr val="tx1"/>
              </a:solidFill>
            </a:rPr>
            <a:t>Manag</a:t>
          </a:r>
          <a:r>
            <a:rPr lang="en-US" sz="1400" kern="1200" dirty="0" smtClean="0">
              <a:solidFill>
                <a:schemeClr val="tx1"/>
              </a:solidFill>
            </a:rPr>
            <a:t>./Pegasus</a:t>
          </a:r>
        </a:p>
      </dsp:txBody>
      <dsp:txXfrm>
        <a:off x="5520796" y="2621774"/>
        <a:ext cx="1380161" cy="1994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4F808-FE2D-415A-AB72-1FB82D674264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73186-C7E7-4D58-92F1-CA6E43EBF8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9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is a bug in 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 charts that does not allow us to print this beyond June after new categories were introduced.</a:t>
            </a:r>
          </a:p>
          <a:p>
            <a:r>
              <a:rPr lang="en-US" baseline="0" dirty="0" err="1" smtClean="0"/>
              <a:t>Fugang</a:t>
            </a:r>
            <a:r>
              <a:rPr lang="en-US" baseline="0" dirty="0" smtClean="0"/>
              <a:t> and I try to find a way to export the data and print otherwise. </a:t>
            </a:r>
          </a:p>
          <a:p>
            <a:r>
              <a:rPr lang="en-US" baseline="0" dirty="0" smtClean="0"/>
              <a:t>took </a:t>
            </a:r>
            <a:r>
              <a:rPr lang="en-US" baseline="0" dirty="0" err="1" smtClean="0"/>
              <a:t>Fugang</a:t>
            </a:r>
            <a:r>
              <a:rPr lang="en-US" baseline="0" dirty="0" smtClean="0"/>
              <a:t> a long time to find out </a:t>
            </a:r>
            <a:r>
              <a:rPr lang="en-US" baseline="0" dirty="0" smtClean="0">
                <a:sym typeface="Wingdings"/>
              </a:rPr>
              <a:t>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04384-6D51-9047-9FF2-4064147016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8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26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9C6660-41D5-CC44-8A9F-E2FE591655B1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ABF3C3-A49D-1B48-ADFF-14229A22D354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40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7/30/2012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7/30/2012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7/30/2012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7/30/2012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7/30/2012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7/30/2012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7/30/2012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7/30/2012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11"/>
              </a:rPr>
              <a:t>https://portal.futuregrid.org </a:t>
            </a:r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help@futuregrid.or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cloudsummer2012.tumblr.com/schedule" TargetMode="External"/><Relationship Id="rId2" Type="http://schemas.openxmlformats.org/officeDocument/2006/relationships/hyperlink" Target="http://sciencecloudsummer2012.tumbl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rtal.futuregrid.org/forums/fg-class-and-tutorial-forums/summer-school-2012" TargetMode="External"/><Relationship Id="rId5" Type="http://schemas.openxmlformats.org/officeDocument/2006/relationships/hyperlink" Target="https://portal.futuregrid.org/projects/241/register" TargetMode="External"/><Relationship Id="rId4" Type="http://schemas.openxmlformats.org/officeDocument/2006/relationships/hyperlink" Target="https://portal.futuregrid.org/projects/241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3050" y="710588"/>
            <a:ext cx="91440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FutureGrid Overview for</a:t>
            </a:r>
            <a:br>
              <a:rPr lang="en-US" sz="5400" b="1" dirty="0" smtClean="0"/>
            </a:br>
            <a:r>
              <a:rPr lang="en-US" sz="5400" dirty="0"/>
              <a:t>VSCSE Summer School on Science Clouds</a:t>
            </a:r>
            <a:endParaRPr lang="en-US" sz="54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406537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b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Informatics, Computing and Physics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Pervasive Technology Institute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</a:p>
        </p:txBody>
      </p:sp>
      <p:sp>
        <p:nvSpPr>
          <p:cNvPr id="6" name="Subtitle 2"/>
          <p:cNvSpPr txBox="1">
            <a:spLocks noGrp="1"/>
          </p:cNvSpPr>
          <p:nvPr>
            <p:ph type="subTitle" idx="1"/>
          </p:nvPr>
        </p:nvSpPr>
        <p:spPr bwMode="auto">
          <a:xfrm>
            <a:off x="0" y="29718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7030A0"/>
                </a:solidFill>
              </a:rPr>
              <a:t>Science Cloud Summer School</a:t>
            </a:r>
          </a:p>
          <a:p>
            <a:r>
              <a:rPr lang="en-US" sz="2400" dirty="0" err="1">
                <a:solidFill>
                  <a:srgbClr val="7030A0"/>
                </a:solidFill>
              </a:rPr>
              <a:t>VSCSE@Indiana</a:t>
            </a:r>
            <a:r>
              <a:rPr lang="en-US" sz="2400" dirty="0">
                <a:solidFill>
                  <a:srgbClr val="7030A0"/>
                </a:solidFill>
              </a:rPr>
              <a:t> University</a:t>
            </a:r>
          </a:p>
          <a:p>
            <a:r>
              <a:rPr lang="en-US" sz="2400" dirty="0">
                <a:solidFill>
                  <a:srgbClr val="7030A0"/>
                </a:solidFill>
              </a:rPr>
              <a:t>July 30 2012</a:t>
            </a:r>
            <a:endParaRPr lang="it-IT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28347"/>
          </a:xfrm>
        </p:spPr>
        <p:txBody>
          <a:bodyPr/>
          <a:lstStyle/>
          <a:p>
            <a:r>
              <a:rPr lang="en-US" dirty="0" smtClean="0"/>
              <a:t>Recent Projects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6A98-E713-4B22-96A8-FD47EC0F5D6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7" t="34033" r="19032" b="9438"/>
          <a:stretch/>
        </p:blipFill>
        <p:spPr bwMode="auto">
          <a:xfrm>
            <a:off x="0" y="528347"/>
            <a:ext cx="9144000" cy="634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2578" y="14111"/>
            <a:ext cx="8664221" cy="6858000"/>
            <a:chOff x="22578" y="14111"/>
            <a:chExt cx="8664221" cy="68580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39" t="9543" r="21538"/>
            <a:stretch/>
          </p:blipFill>
          <p:spPr bwMode="auto">
            <a:xfrm>
              <a:off x="22578" y="14111"/>
              <a:ext cx="6125749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148326" y="19671"/>
              <a:ext cx="2538473" cy="28623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Have Competitions</a:t>
              </a:r>
            </a:p>
            <a:p>
              <a:r>
                <a:rPr lang="en-US" b="1" dirty="0" smtClean="0"/>
                <a:t>Last one just finished</a:t>
              </a:r>
            </a:p>
            <a:p>
              <a:r>
                <a:rPr lang="en-US" b="1" dirty="0" smtClean="0"/>
                <a:t>Grand Prize</a:t>
              </a:r>
            </a:p>
            <a:p>
              <a:r>
                <a:rPr lang="en-US" b="1" dirty="0" smtClean="0"/>
                <a:t>Trip to SC12</a:t>
              </a:r>
            </a:p>
            <a:p>
              <a:endParaRPr lang="en-US" b="1" dirty="0"/>
            </a:p>
            <a:p>
              <a:r>
                <a:rPr lang="en-US" b="1" dirty="0" smtClean="0"/>
                <a:t>Next Competition starts</a:t>
              </a:r>
            </a:p>
            <a:p>
              <a:r>
                <a:rPr lang="en-US" b="1" dirty="0" smtClean="0"/>
                <a:t>Beginning of August</a:t>
              </a:r>
            </a:p>
            <a:p>
              <a:r>
                <a:rPr lang="en-US" b="1" dirty="0" smtClean="0"/>
                <a:t>for this Science Cloud  Summer School</a:t>
              </a:r>
            </a:p>
            <a:p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9361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914400"/>
          </a:xfrm>
        </p:spPr>
        <p:txBody>
          <a:bodyPr/>
          <a:lstStyle/>
          <a:p>
            <a:r>
              <a:rPr lang="en-US" dirty="0" smtClean="0"/>
              <a:t>FutureGrid Supports </a:t>
            </a:r>
            <a:br>
              <a:rPr lang="en-US" dirty="0" smtClean="0"/>
            </a:br>
            <a:r>
              <a:rPr lang="en-US" dirty="0" smtClean="0"/>
              <a:t>Education and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6933" y="1066800"/>
            <a:ext cx="9144000" cy="5410200"/>
          </a:xfrm>
          <a:noFill/>
        </p:spPr>
        <p:txBody>
          <a:bodyPr/>
          <a:lstStyle/>
          <a:p>
            <a:r>
              <a:rPr lang="en-US" dirty="0" smtClean="0"/>
              <a:t>Jerome Mitchell HBCU Cloud View of Computing workshop June 2011</a:t>
            </a:r>
          </a:p>
          <a:p>
            <a:r>
              <a:rPr lang="en-US" dirty="0" smtClean="0"/>
              <a:t>Cloud Summer School July 30—August 3 2012 with 10 HBCU attendees</a:t>
            </a:r>
          </a:p>
          <a:p>
            <a:r>
              <a:rPr lang="en-US" dirty="0" smtClean="0"/>
              <a:t>Mitchell and Younge building “Cloud Computing Handbook” loosely based on my book with Hwang and Dongarra</a:t>
            </a:r>
          </a:p>
          <a:p>
            <a:r>
              <a:rPr lang="en-US" dirty="0" smtClean="0"/>
              <a:t>Several classes around the world each semester</a:t>
            </a:r>
          </a:p>
          <a:p>
            <a:r>
              <a:rPr lang="en-US" dirty="0" smtClean="0"/>
              <a:t>Possible Interaction with (200 team) Student Competition in China organized by </a:t>
            </a:r>
            <a:r>
              <a:rPr lang="en-US" dirty="0" err="1" smtClean="0"/>
              <a:t>Beihang</a:t>
            </a:r>
            <a:r>
              <a:rPr lang="en-US" dirty="0" smtClean="0"/>
              <a:t> Univ.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1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4000" dirty="0" smtClean="0"/>
              <a:t>First FutureGrid Challenge </a:t>
            </a:r>
            <a:r>
              <a:rPr lang="en-US" sz="4000" dirty="0"/>
              <a:t>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525963"/>
          </a:xfrm>
        </p:spPr>
        <p:txBody>
          <a:bodyPr/>
          <a:lstStyle/>
          <a:p>
            <a:r>
              <a:rPr lang="en-US" sz="2400" b="1" dirty="0" smtClean="0"/>
              <a:t>Core </a:t>
            </a:r>
            <a:r>
              <a:rPr lang="en-US" sz="2400" b="1" dirty="0"/>
              <a:t>Computer </a:t>
            </a:r>
            <a:r>
              <a:rPr lang="en-US" sz="2400" b="1" dirty="0" smtClean="0"/>
              <a:t>Science </a:t>
            </a:r>
            <a:r>
              <a:rPr lang="en-US" sz="2400" dirty="0" smtClean="0"/>
              <a:t>FG-172 Cloud-TM from Portugal: on distributed concurrency control (software transactional memory): </a:t>
            </a:r>
            <a:r>
              <a:rPr lang="en-US" sz="2400" dirty="0"/>
              <a:t>"When Scalability Meets Consistency: Genuine </a:t>
            </a:r>
            <a:r>
              <a:rPr lang="en-US" sz="2400" dirty="0" err="1"/>
              <a:t>Multiversion</a:t>
            </a:r>
            <a:r>
              <a:rPr lang="en-US" sz="2400" dirty="0"/>
              <a:t> Update </a:t>
            </a:r>
            <a:r>
              <a:rPr lang="en-US" sz="2400" dirty="0" err="1"/>
              <a:t>Serializable</a:t>
            </a:r>
            <a:r>
              <a:rPr lang="en-US" sz="2400" dirty="0"/>
              <a:t> Partial Data Replication</a:t>
            </a:r>
            <a:r>
              <a:rPr lang="en-US" sz="2400" dirty="0" smtClean="0"/>
              <a:t>,“ 32nd </a:t>
            </a:r>
            <a:r>
              <a:rPr lang="en-US" sz="2400" dirty="0"/>
              <a:t>International Conference on Distributed Computing Systems (ICDCS'12</a:t>
            </a:r>
            <a:r>
              <a:rPr lang="en-US" sz="2400" dirty="0" smtClean="0"/>
              <a:t>) (top conference) used 40 nodes of FutureGrid</a:t>
            </a:r>
          </a:p>
          <a:p>
            <a:r>
              <a:rPr lang="en-US" sz="2400" b="1" dirty="0" smtClean="0"/>
              <a:t>Core Cyberinfrastructure</a:t>
            </a:r>
            <a:r>
              <a:rPr lang="en-US" sz="2400" dirty="0" smtClean="0"/>
              <a:t> FG-42,45 LSU/Rutgers: SAGA Pilot Job P* abstraction and applications. SAGA/</a:t>
            </a:r>
            <a:r>
              <a:rPr lang="en-US" sz="2400" dirty="0" err="1" smtClean="0"/>
              <a:t>BigJob</a:t>
            </a:r>
            <a:r>
              <a:rPr lang="en-US" sz="2400" dirty="0" smtClean="0"/>
              <a:t> use on clouds</a:t>
            </a:r>
          </a:p>
          <a:p>
            <a:r>
              <a:rPr lang="en-US" sz="2400" b="1" dirty="0"/>
              <a:t>Core Cyberinfrastructure </a:t>
            </a:r>
            <a:r>
              <a:rPr lang="en-US" sz="2400" dirty="0" smtClean="0"/>
              <a:t>FG-130 USC : Optimizing </a:t>
            </a:r>
            <a:r>
              <a:rPr lang="en-US" sz="2400" dirty="0"/>
              <a:t>Scientific Workflows on </a:t>
            </a:r>
            <a:r>
              <a:rPr lang="en-US" sz="2400" dirty="0" smtClean="0"/>
              <a:t>Clouds. Scheduling Pegasus on distributed systems with overhead measured and reduced. Used Eucalyptus on FG.</a:t>
            </a:r>
          </a:p>
          <a:p>
            <a:r>
              <a:rPr lang="en-US" sz="2400" b="1" dirty="0" smtClean="0"/>
              <a:t>Interesting application </a:t>
            </a:r>
            <a:r>
              <a:rPr lang="en-US" sz="2400" dirty="0" smtClean="0"/>
              <a:t>FG-133 from Univ. Arkansas: Supply </a:t>
            </a:r>
            <a:r>
              <a:rPr lang="en-US" sz="2400" dirty="0"/>
              <a:t>Chain Network Simulator Using Cloud </a:t>
            </a:r>
            <a:r>
              <a:rPr lang="en-US" sz="2400" dirty="0" smtClean="0"/>
              <a:t>Computing with dynamic virtual machines supporting Monte Carlo simulation with Grid Appliance and Nimbus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4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smtClean="0"/>
              <a:t>FutureGrid Tutorials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838200"/>
            <a:ext cx="4191000" cy="60198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Cloud Provisioning Platforms</a:t>
            </a:r>
          </a:p>
          <a:p>
            <a:r>
              <a:rPr lang="en-US" sz="1400" dirty="0" smtClean="0"/>
              <a:t>Using </a:t>
            </a:r>
            <a:r>
              <a:rPr lang="en-US" sz="1400" dirty="0"/>
              <a:t>Nimbus on FutureGrid [novice]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Nimbus </a:t>
            </a:r>
            <a:r>
              <a:rPr lang="en-US" sz="1400" dirty="0"/>
              <a:t>One-click Cluster </a:t>
            </a:r>
            <a:r>
              <a:rPr lang="en-US" sz="1400" dirty="0" smtClean="0"/>
              <a:t>Guide</a:t>
            </a:r>
            <a:endParaRPr lang="en-US" sz="1400" dirty="0"/>
          </a:p>
          <a:p>
            <a:r>
              <a:rPr lang="en-US" sz="1400" dirty="0"/>
              <a:t> </a:t>
            </a:r>
            <a:r>
              <a:rPr lang="en-US" sz="1400" dirty="0" smtClean="0"/>
              <a:t>Using </a:t>
            </a:r>
            <a:r>
              <a:rPr lang="en-US" sz="1400" dirty="0"/>
              <a:t>OpenStack Nova on FutureGrid </a:t>
            </a:r>
            <a:r>
              <a:rPr lang="en-US" sz="1400" dirty="0" smtClean="0"/>
              <a:t>Using </a:t>
            </a:r>
            <a:r>
              <a:rPr lang="en-US" sz="1400" dirty="0"/>
              <a:t>Eucalyptus on FutureGrid [novice]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Connecting </a:t>
            </a:r>
            <a:r>
              <a:rPr lang="en-US" sz="1400" dirty="0"/>
              <a:t>private network VMs across Nimbus clusters using ViNe [novice]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Using </a:t>
            </a:r>
            <a:r>
              <a:rPr lang="en-US" sz="1400" dirty="0"/>
              <a:t>the Grid Appliance to run FutureGrid Cloud Clients [novice</a:t>
            </a:r>
            <a:r>
              <a:rPr lang="en-US" sz="1400" dirty="0" smtClean="0"/>
              <a:t>]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Cloud Run-time Platforms</a:t>
            </a:r>
            <a:endParaRPr lang="en-US" sz="1400" dirty="0"/>
          </a:p>
          <a:p>
            <a:r>
              <a:rPr lang="en-US" sz="1400" dirty="0"/>
              <a:t> </a:t>
            </a:r>
            <a:r>
              <a:rPr lang="en-US" sz="1400" dirty="0" smtClean="0"/>
              <a:t>Running </a:t>
            </a:r>
            <a:r>
              <a:rPr lang="en-US" sz="1400" dirty="0"/>
              <a:t>Hadoop as a batch job using MyHadoop [novice]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Running </a:t>
            </a:r>
            <a:r>
              <a:rPr lang="en-US" sz="1400" dirty="0" err="1"/>
              <a:t>SalsaHadoop</a:t>
            </a:r>
            <a:r>
              <a:rPr lang="en-US" sz="1400" dirty="0"/>
              <a:t> (one-click Hadoop) on HPC environment [beginner]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Running </a:t>
            </a:r>
            <a:r>
              <a:rPr lang="en-US" sz="1400" dirty="0"/>
              <a:t>Twister on HPC </a:t>
            </a:r>
            <a:r>
              <a:rPr lang="en-US" sz="1400" dirty="0" smtClean="0"/>
              <a:t>environment</a:t>
            </a:r>
            <a:endParaRPr lang="en-US" sz="1400" dirty="0"/>
          </a:p>
          <a:p>
            <a:r>
              <a:rPr lang="en-US" sz="1400" dirty="0"/>
              <a:t>  </a:t>
            </a:r>
            <a:r>
              <a:rPr lang="en-US" sz="1400" dirty="0" smtClean="0"/>
              <a:t>Running </a:t>
            </a:r>
            <a:r>
              <a:rPr lang="en-US" sz="1400" dirty="0" err="1"/>
              <a:t>SalsaHadoop</a:t>
            </a:r>
            <a:r>
              <a:rPr lang="en-US" sz="1400" dirty="0"/>
              <a:t> on </a:t>
            </a:r>
            <a:r>
              <a:rPr lang="en-US" sz="1400" dirty="0" smtClean="0"/>
              <a:t>Eucalyptus</a:t>
            </a:r>
          </a:p>
          <a:p>
            <a:r>
              <a:rPr lang="en-US" sz="1400" dirty="0" smtClean="0"/>
              <a:t>Running </a:t>
            </a:r>
            <a:r>
              <a:rPr lang="en-US" sz="1400" dirty="0"/>
              <a:t>FG-Twister on Eucalyptus </a:t>
            </a:r>
          </a:p>
          <a:p>
            <a:r>
              <a:rPr lang="en-US" sz="1400" dirty="0" smtClean="0"/>
              <a:t>Running </a:t>
            </a:r>
            <a:r>
              <a:rPr lang="en-US" sz="1400" dirty="0"/>
              <a:t>One-click Hadoop </a:t>
            </a:r>
            <a:r>
              <a:rPr lang="en-US" sz="1400" dirty="0" err="1"/>
              <a:t>WordCount</a:t>
            </a:r>
            <a:r>
              <a:rPr lang="en-US" sz="1400" dirty="0"/>
              <a:t> on Eucalyptus [beginner]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Running </a:t>
            </a:r>
            <a:r>
              <a:rPr lang="en-US" sz="1400" dirty="0"/>
              <a:t>One-click Twister K-means on </a:t>
            </a:r>
            <a:r>
              <a:rPr lang="en-US" sz="1400" dirty="0" smtClean="0"/>
              <a:t>Eucalyptus</a:t>
            </a:r>
            <a:endParaRPr lang="en-US" sz="1400" dirty="0"/>
          </a:p>
          <a:p>
            <a:r>
              <a:rPr lang="en-US" sz="1400" dirty="0" smtClean="0">
                <a:solidFill>
                  <a:srgbClr val="FF0000"/>
                </a:solidFill>
              </a:rPr>
              <a:t>Image </a:t>
            </a:r>
            <a:r>
              <a:rPr lang="en-US" sz="1400" dirty="0">
                <a:solidFill>
                  <a:srgbClr val="FF0000"/>
                </a:solidFill>
              </a:rPr>
              <a:t>Management and </a:t>
            </a:r>
            <a:r>
              <a:rPr lang="en-US" sz="1400" dirty="0" smtClean="0">
                <a:solidFill>
                  <a:srgbClr val="FF0000"/>
                </a:solidFill>
              </a:rPr>
              <a:t>Rain</a:t>
            </a:r>
          </a:p>
          <a:p>
            <a:r>
              <a:rPr lang="en-US" sz="1400" dirty="0" smtClean="0"/>
              <a:t>Using </a:t>
            </a:r>
            <a:r>
              <a:rPr lang="en-US" sz="1400" dirty="0"/>
              <a:t>Image Management and Rain [novice</a:t>
            </a:r>
            <a:r>
              <a:rPr lang="en-US" sz="1400" dirty="0" smtClean="0"/>
              <a:t>]</a:t>
            </a:r>
            <a:endParaRPr lang="en-US" sz="1400" dirty="0"/>
          </a:p>
          <a:p>
            <a:r>
              <a:rPr lang="en-US" sz="1400" dirty="0" smtClean="0">
                <a:solidFill>
                  <a:srgbClr val="FF0000"/>
                </a:solidFill>
              </a:rPr>
              <a:t>Storage</a:t>
            </a:r>
          </a:p>
          <a:p>
            <a:r>
              <a:rPr lang="en-US" sz="1400" dirty="0" smtClean="0"/>
              <a:t>Using </a:t>
            </a:r>
            <a:r>
              <a:rPr lang="en-US" sz="1400" dirty="0"/>
              <a:t>HPSS from FutureGrid [novice]</a:t>
            </a:r>
          </a:p>
          <a:p>
            <a:endParaRPr lang="en-US" sz="1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267200" y="914400"/>
            <a:ext cx="4876800" cy="57912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Educational Grid Virtual Appliances</a:t>
            </a:r>
          </a:p>
          <a:p>
            <a:r>
              <a:rPr lang="en-US" sz="1400" dirty="0"/>
              <a:t> Running a Grid Appliance on your </a:t>
            </a:r>
            <a:r>
              <a:rPr lang="en-US" sz="1400" dirty="0" smtClean="0"/>
              <a:t>desktop</a:t>
            </a:r>
          </a:p>
          <a:p>
            <a:r>
              <a:rPr lang="en-US" sz="1400" dirty="0" smtClean="0"/>
              <a:t>Running </a:t>
            </a:r>
            <a:r>
              <a:rPr lang="en-US" sz="1400" dirty="0"/>
              <a:t>a Grid Appliance on </a:t>
            </a:r>
            <a:r>
              <a:rPr lang="en-US" sz="1400" dirty="0" smtClean="0"/>
              <a:t>FutureGrid</a:t>
            </a:r>
          </a:p>
          <a:p>
            <a:r>
              <a:rPr lang="en-US" sz="1400" dirty="0" smtClean="0"/>
              <a:t>Running </a:t>
            </a:r>
            <a:r>
              <a:rPr lang="en-US" sz="1400" dirty="0"/>
              <a:t>an OpenStack virtual appliance on </a:t>
            </a:r>
            <a:r>
              <a:rPr lang="en-US" sz="1400" dirty="0" smtClean="0"/>
              <a:t>FutureGrid</a:t>
            </a:r>
            <a:endParaRPr lang="en-US" sz="1400" dirty="0"/>
          </a:p>
          <a:p>
            <a:r>
              <a:rPr lang="en-US" sz="1400" dirty="0" smtClean="0"/>
              <a:t>Running </a:t>
            </a:r>
            <a:r>
              <a:rPr lang="en-US" sz="1400" dirty="0"/>
              <a:t>Condor tasks on the Grid </a:t>
            </a:r>
            <a:r>
              <a:rPr lang="en-US" sz="1400" dirty="0" smtClean="0"/>
              <a:t>Appliance</a:t>
            </a:r>
          </a:p>
          <a:p>
            <a:r>
              <a:rPr lang="en-US" sz="1400" dirty="0" smtClean="0"/>
              <a:t>Running </a:t>
            </a:r>
            <a:r>
              <a:rPr lang="en-US" sz="1400" dirty="0"/>
              <a:t>MPI tasks on the Grid </a:t>
            </a:r>
            <a:r>
              <a:rPr lang="en-US" sz="1400" dirty="0" smtClean="0"/>
              <a:t>Appliance</a:t>
            </a:r>
          </a:p>
          <a:p>
            <a:r>
              <a:rPr lang="en-US" sz="1400" dirty="0" smtClean="0"/>
              <a:t>Running </a:t>
            </a:r>
            <a:r>
              <a:rPr lang="en-US" sz="1400" dirty="0"/>
              <a:t>Hadoop tasks on the Grid </a:t>
            </a:r>
            <a:r>
              <a:rPr lang="en-US" sz="1400" dirty="0" smtClean="0"/>
              <a:t>Appliance</a:t>
            </a:r>
          </a:p>
          <a:p>
            <a:r>
              <a:rPr lang="en-US" sz="1400" dirty="0" smtClean="0"/>
              <a:t>Deploying </a:t>
            </a:r>
            <a:r>
              <a:rPr lang="en-US" sz="1400" dirty="0"/>
              <a:t>virtual private Grid Appliance clusters using Nimbus </a:t>
            </a:r>
            <a:endParaRPr lang="en-US" sz="1400" dirty="0" smtClean="0"/>
          </a:p>
          <a:p>
            <a:r>
              <a:rPr lang="en-US" sz="1400" dirty="0" smtClean="0"/>
              <a:t>Building </a:t>
            </a:r>
            <a:r>
              <a:rPr lang="en-US" sz="1400" dirty="0"/>
              <a:t>an educational appliance from Ubuntu 10.04 </a:t>
            </a:r>
            <a:endParaRPr lang="en-US" sz="1400" dirty="0" smtClean="0"/>
          </a:p>
          <a:p>
            <a:r>
              <a:rPr lang="en-US" sz="1400" dirty="0" smtClean="0"/>
              <a:t>Customizing </a:t>
            </a:r>
            <a:r>
              <a:rPr lang="en-US" sz="1400" dirty="0"/>
              <a:t>and registering Grid Appliance images using Eucalyptus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High Performance Computing</a:t>
            </a:r>
          </a:p>
          <a:p>
            <a:r>
              <a:rPr lang="en-US" sz="1400" dirty="0"/>
              <a:t> Basic High Performance Computing </a:t>
            </a:r>
            <a:endParaRPr lang="en-US" sz="1400" dirty="0" smtClean="0"/>
          </a:p>
          <a:p>
            <a:r>
              <a:rPr lang="en-US" sz="1400" dirty="0" smtClean="0"/>
              <a:t>Running </a:t>
            </a:r>
            <a:r>
              <a:rPr lang="en-US" sz="1400" dirty="0"/>
              <a:t>Hadoop as a batch job using MyHadoop </a:t>
            </a:r>
          </a:p>
          <a:p>
            <a:r>
              <a:rPr lang="en-US" sz="1400" dirty="0" smtClean="0"/>
              <a:t>Performance </a:t>
            </a:r>
            <a:r>
              <a:rPr lang="en-US" sz="1400" dirty="0"/>
              <a:t>Analysis with </a:t>
            </a:r>
            <a:r>
              <a:rPr lang="en-US" sz="1400" dirty="0" err="1"/>
              <a:t>Vampir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smtClean="0"/>
              <a:t>Instrumentation </a:t>
            </a:r>
            <a:r>
              <a:rPr lang="en-US" sz="1400" dirty="0"/>
              <a:t>and tracing with </a:t>
            </a:r>
            <a:r>
              <a:rPr lang="en-US" sz="1400" dirty="0" err="1" smtClean="0"/>
              <a:t>VampirTrace</a:t>
            </a:r>
            <a:endParaRPr lang="en-US" sz="1400" dirty="0"/>
          </a:p>
          <a:p>
            <a:r>
              <a:rPr lang="en-US" sz="1400" dirty="0" smtClean="0">
                <a:solidFill>
                  <a:srgbClr val="FF0000"/>
                </a:solidFill>
              </a:rPr>
              <a:t>Experiment Management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/>
              <a:t>    Running interactive experiments [novice]</a:t>
            </a:r>
          </a:p>
          <a:p>
            <a:r>
              <a:rPr lang="en-US" sz="1400" dirty="0"/>
              <a:t>    Running workflow experiments using Pegasus</a:t>
            </a:r>
          </a:p>
          <a:p>
            <a:r>
              <a:rPr lang="en-US" sz="1400" dirty="0"/>
              <a:t>        Pegasus 4.0 on FutureGrid Walkthrough [novice]</a:t>
            </a:r>
          </a:p>
          <a:p>
            <a:r>
              <a:rPr lang="en-US" sz="1400" dirty="0"/>
              <a:t>        Pegasus 4.0 on FutureGrid Tutorial [intermediary]</a:t>
            </a:r>
          </a:p>
          <a:p>
            <a:r>
              <a:rPr lang="en-US" sz="1400" dirty="0"/>
              <a:t>        Pegasus 4.0 on FutureGrid Virtual Cluster [advanced]</a:t>
            </a:r>
          </a:p>
          <a:p>
            <a:endParaRPr lang="en-US" sz="1400" dirty="0"/>
          </a:p>
          <a:p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List of Services Offered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682870"/>
              </p:ext>
            </p:extLst>
          </p:nvPr>
        </p:nvGraphicFramePr>
        <p:xfrm>
          <a:off x="457200" y="1600200"/>
          <a:ext cx="7467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381000" y="1447800"/>
            <a:ext cx="69342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i="1" spc="200" dirty="0" smtClean="0">
                <a:ln w="29210">
                  <a:solidFill>
                    <a:srgbClr val="A6A6A6"/>
                  </a:solidFill>
                </a:ln>
                <a:solidFill>
                  <a:schemeClr val="tx1"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FutureGrid</a:t>
            </a:r>
            <a:endParaRPr lang="en-US" sz="2400" i="1" spc="200" dirty="0">
              <a:ln w="29210">
                <a:solidFill>
                  <a:srgbClr val="A6A6A6"/>
                </a:solidFill>
              </a:ln>
              <a:solidFill>
                <a:schemeClr val="tx1"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1733-96BD-0C43-A6FC-2A7578DC7533}" type="datetime1">
              <a:rPr lang="en-US" smtClean="0"/>
              <a:t>7/30/2012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8B87-E7C0-334D-BEA7-32F58CF945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306" y="248024"/>
            <a:ext cx="2743200" cy="1143000"/>
          </a:xfrm>
        </p:spPr>
        <p:txBody>
          <a:bodyPr/>
          <a:lstStyle/>
          <a:p>
            <a:r>
              <a:rPr lang="en-US" dirty="0" smtClean="0"/>
              <a:t>Services Offered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383670"/>
              </p:ext>
            </p:extLst>
          </p:nvPr>
        </p:nvGraphicFramePr>
        <p:xfrm>
          <a:off x="152400" y="270995"/>
          <a:ext cx="5715001" cy="658700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538652"/>
                <a:gridCol w="512885"/>
                <a:gridCol w="586153"/>
                <a:gridCol w="512885"/>
                <a:gridCol w="512885"/>
                <a:gridCol w="512885"/>
                <a:gridCol w="439615"/>
                <a:gridCol w="366347"/>
                <a:gridCol w="366347"/>
                <a:gridCol w="366347"/>
              </a:tblGrid>
              <a:tr h="734845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India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Sierra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Hotel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Foxtrot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Alamo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Xray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Bravo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Delta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Echo 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vert="vert"/>
                </a:tc>
              </a:tr>
              <a:tr h="343036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myHadoop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303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Nimbus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303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OpenStack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1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1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303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Eucalyptus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303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ViNe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303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Genesis II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3036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Unicore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303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MPI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3036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OpenMP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3036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ScaleMP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1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303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Ganglia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303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Pegasus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303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Inca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303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Portal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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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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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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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303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PAPI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303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Globus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1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95035" y="2244164"/>
            <a:ext cx="243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ea typeface="Zapf Dingbats"/>
                <a:cs typeface="Zapf Dingbats"/>
                <a:sym typeface="Zapf Dingbats"/>
              </a:rPr>
              <a:t>ViNe</a:t>
            </a:r>
            <a:r>
              <a:rPr lang="en-US" dirty="0" smtClean="0">
                <a:ea typeface="Zapf Dingbats"/>
                <a:cs typeface="Zapf Dingbats"/>
                <a:sym typeface="Zapf Dingbats"/>
              </a:rPr>
              <a:t> </a:t>
            </a:r>
            <a:r>
              <a:rPr lang="en-US" dirty="0">
                <a:ea typeface="Zapf Dingbats"/>
                <a:cs typeface="Zapf Dingbats"/>
                <a:sym typeface="Zapf Dingbats"/>
              </a:rPr>
              <a:t>can be installed on the </a:t>
            </a:r>
            <a:br>
              <a:rPr lang="en-US" dirty="0">
                <a:ea typeface="Zapf Dingbats"/>
                <a:cs typeface="Zapf Dingbats"/>
                <a:sym typeface="Zapf Dingbats"/>
              </a:rPr>
            </a:br>
            <a:r>
              <a:rPr lang="en-US" dirty="0">
                <a:ea typeface="Zapf Dingbats"/>
                <a:cs typeface="Zapf Dingbats"/>
                <a:sym typeface="Zapf Dingbats"/>
              </a:rPr>
              <a:t>other resources via    </a:t>
            </a:r>
            <a:r>
              <a:rPr lang="en-US" dirty="0" smtClean="0">
                <a:ea typeface="Zapf Dingbats"/>
                <a:cs typeface="Zapf Dingbats"/>
                <a:sym typeface="Zapf Dingbats"/>
              </a:rPr>
              <a:t>Nimbus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en-US" dirty="0" smtClean="0">
              <a:ea typeface="Zapf Dingbats"/>
              <a:cs typeface="Zapf Dingbats"/>
              <a:sym typeface="Zapf Dingbats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/>
              </a:rPr>
              <a:t>Access to the resource is  requested through the portal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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ea typeface="Wingdings"/>
                <a:cs typeface="Wingdings"/>
                <a:sym typeface="Wingdings"/>
              </a:rPr>
              <a:t>Pegasus available via Nimbus and Eucalyptus images</a:t>
            </a:r>
            <a:endParaRPr lang="en-US" dirty="0" smtClean="0">
              <a:sym typeface="Wingdings"/>
            </a:endParaRP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B4EF-B0C8-194A-AAAD-5BF00898BF82}" type="datetime1">
              <a:rPr lang="en-US" smtClean="0"/>
              <a:t>7/30/2012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8B87-E7C0-334D-BEA7-32F58CF945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8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FutureGrid Technology and Project Requests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9400" y="1611800"/>
            <a:ext cx="9066848" cy="4574858"/>
            <a:chOff x="54889" y="1790889"/>
            <a:chExt cx="10074275" cy="5083175"/>
          </a:xfrm>
        </p:grpSpPr>
        <p:grpSp>
          <p:nvGrpSpPr>
            <p:cNvPr id="15" name="Group 14"/>
            <p:cNvGrpSpPr/>
            <p:nvPr/>
          </p:nvGrpSpPr>
          <p:grpSpPr>
            <a:xfrm>
              <a:off x="54889" y="1790889"/>
              <a:ext cx="10074275" cy="5083175"/>
              <a:chOff x="54890" y="2241005"/>
              <a:chExt cx="10074275" cy="508317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90" y="2241005"/>
                <a:ext cx="10074275" cy="5083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5" name="Straight Arrow Connector 4"/>
              <p:cNvCxnSpPr/>
              <p:nvPr/>
            </p:nvCxnSpPr>
            <p:spPr>
              <a:xfrm flipH="1">
                <a:off x="6618868" y="3734579"/>
                <a:ext cx="1832046" cy="1400638"/>
              </a:xfrm>
              <a:prstGeom prst="straightConnector1">
                <a:avLst/>
              </a:prstGeom>
              <a:ln>
                <a:solidFill>
                  <a:srgbClr val="3D8083"/>
                </a:solidFill>
                <a:prstDash val="sysDot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 flipH="1">
                <a:off x="5092028" y="2843937"/>
                <a:ext cx="3386305" cy="297708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prstDash val="sysDot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H="1">
                <a:off x="7038173" y="3128986"/>
                <a:ext cx="1440160" cy="2085271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prstDash val="sysDot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H="1">
                <a:off x="7397019" y="4627798"/>
                <a:ext cx="1053895" cy="1014838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prstDash val="sysDot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2569029" y="1928880"/>
              <a:ext cx="3264996" cy="41036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Total Projects and Categories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6319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0" y="152400"/>
            <a:ext cx="5488399" cy="762000"/>
          </a:xfrm>
        </p:spPr>
        <p:txBody>
          <a:bodyPr/>
          <a:lstStyle/>
          <a:p>
            <a:r>
              <a:rPr lang="en-US" b="1" dirty="0" smtClean="0"/>
              <a:t>Software 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Portals</a:t>
            </a:r>
            <a:r>
              <a:rPr lang="en-US" dirty="0" smtClean="0"/>
              <a:t> including “Support” “use FutureGrid” “Outreach”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Monitoring</a:t>
            </a:r>
            <a:r>
              <a:rPr lang="en-US" dirty="0" smtClean="0"/>
              <a:t> – INCA, Power (</a:t>
            </a:r>
            <a:r>
              <a:rPr lang="en-US" dirty="0" err="1" smtClean="0"/>
              <a:t>GreenIT</a:t>
            </a:r>
            <a:r>
              <a:rPr lang="en-US" dirty="0" smtClean="0"/>
              <a:t>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Experiment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Manager</a:t>
            </a:r>
            <a:r>
              <a:rPr lang="en-US" dirty="0" smtClean="0"/>
              <a:t>: specify/workflow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Image</a:t>
            </a:r>
            <a:r>
              <a:rPr lang="en-US" dirty="0" smtClean="0"/>
              <a:t> Generation and Repository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Intercloud</a:t>
            </a:r>
            <a:r>
              <a:rPr lang="en-US" dirty="0" smtClean="0"/>
              <a:t> Networking </a:t>
            </a:r>
            <a:r>
              <a:rPr lang="en-US" dirty="0" err="1" smtClean="0"/>
              <a:t>ViNE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Virtual Clusters </a:t>
            </a:r>
            <a:r>
              <a:rPr lang="en-US" dirty="0" smtClean="0"/>
              <a:t>built with virtual networks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 smtClean="0"/>
              <a:t> library 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Rain</a:t>
            </a:r>
            <a:r>
              <a:rPr lang="fr-FR" dirty="0" smtClean="0"/>
              <a:t> or </a:t>
            </a:r>
            <a:r>
              <a:rPr lang="fr-FR" b="1" dirty="0" err="1" smtClean="0"/>
              <a:t>R</a:t>
            </a:r>
            <a:r>
              <a:rPr lang="fr-FR" dirty="0" err="1" smtClean="0"/>
              <a:t>untime</a:t>
            </a:r>
            <a:r>
              <a:rPr lang="fr-FR" dirty="0" smtClean="0"/>
              <a:t> </a:t>
            </a:r>
            <a:r>
              <a:rPr lang="fr-FR" b="1" dirty="0" smtClean="0"/>
              <a:t>A</a:t>
            </a:r>
            <a:r>
              <a:rPr lang="fr-FR" dirty="0" smtClean="0"/>
              <a:t>daptable </a:t>
            </a:r>
            <a:r>
              <a:rPr lang="fr-FR" b="1" dirty="0" err="1" smtClean="0"/>
              <a:t>I</a:t>
            </a:r>
            <a:r>
              <a:rPr lang="fr-FR" dirty="0" err="1" smtClean="0"/>
              <a:t>nsertio</a:t>
            </a:r>
            <a:r>
              <a:rPr lang="fr-FR" b="1" dirty="0" err="1" smtClean="0"/>
              <a:t>N</a:t>
            </a:r>
            <a:r>
              <a:rPr lang="fr-FR" dirty="0" smtClean="0"/>
              <a:t> Service for</a:t>
            </a:r>
            <a:r>
              <a:rPr lang="en-US" dirty="0" smtClean="0"/>
              <a:t> images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Security</a:t>
            </a:r>
            <a:r>
              <a:rPr lang="en-US" dirty="0" smtClean="0"/>
              <a:t> Authentication, Authorization,</a:t>
            </a:r>
          </a:p>
          <a:p>
            <a:r>
              <a:rPr lang="en-US" dirty="0" smtClean="0"/>
              <a:t>Note Software integrated across institutions and between middleware and systems  Management (Google docs, </a:t>
            </a:r>
            <a:r>
              <a:rPr lang="en-US" dirty="0" err="1" smtClean="0"/>
              <a:t>Jira</a:t>
            </a:r>
            <a:r>
              <a:rPr lang="en-US" dirty="0" smtClean="0"/>
              <a:t>, </a:t>
            </a:r>
            <a:r>
              <a:rPr lang="en-US" dirty="0" err="1" smtClean="0"/>
              <a:t>Mediawiki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Note many software groups are also FG users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2133600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“Research”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Above and below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Nimbus OpenStack Eucalyptus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172200" y="1981200"/>
            <a:ext cx="1219200" cy="76200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419600" y="2945756"/>
            <a:ext cx="3962400" cy="788044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9" name="Content Placeholder 29"/>
          <p:cNvSpPr>
            <a:spLocks noGrp="1"/>
          </p:cNvSpPr>
          <p:nvPr>
            <p:ph idx="1"/>
          </p:nvPr>
        </p:nvSpPr>
        <p:spPr>
          <a:xfrm>
            <a:off x="5905500" y="2853312"/>
            <a:ext cx="3276600" cy="361309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/>
              <a:t>FutureGrid Usages</a:t>
            </a:r>
          </a:p>
          <a:p>
            <a:r>
              <a:rPr lang="en-US" sz="2400" b="1" dirty="0" smtClean="0"/>
              <a:t>Computer Science</a:t>
            </a:r>
          </a:p>
          <a:p>
            <a:r>
              <a:rPr lang="en-US" sz="2400" b="1" dirty="0" smtClean="0"/>
              <a:t>Applications</a:t>
            </a:r>
            <a:r>
              <a:rPr lang="en-US" sz="2400" dirty="0" smtClean="0"/>
              <a:t> and understanding </a:t>
            </a:r>
            <a:r>
              <a:rPr lang="en-US" sz="2400" b="1" dirty="0" smtClean="0"/>
              <a:t>Science Clouds</a:t>
            </a:r>
          </a:p>
          <a:p>
            <a:r>
              <a:rPr lang="en-US" sz="2400" b="1" dirty="0" smtClean="0"/>
              <a:t>Technology Evaluation </a:t>
            </a:r>
            <a:r>
              <a:rPr lang="en-US" sz="2400" dirty="0" smtClean="0"/>
              <a:t>including XSEDE testing</a:t>
            </a:r>
          </a:p>
          <a:p>
            <a:r>
              <a:rPr lang="en-US" sz="2400" b="1" dirty="0" smtClean="0"/>
              <a:t>Education and Training</a:t>
            </a:r>
            <a:endParaRPr lang="en-US" sz="24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822678" y="4967178"/>
            <a:ext cx="4450644" cy="1200329"/>
            <a:chOff x="2133600" y="4876800"/>
            <a:chExt cx="4114800" cy="1200329"/>
          </a:xfrm>
        </p:grpSpPr>
        <p:sp>
          <p:nvSpPr>
            <p:cNvPr id="4" name="Rounded Rectangle 3"/>
            <p:cNvSpPr/>
            <p:nvPr/>
          </p:nvSpPr>
          <p:spPr>
            <a:xfrm>
              <a:off x="2133600" y="4876800"/>
              <a:ext cx="4114800" cy="1143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33600" y="5125134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Cooper Std Black" pitchFamily="18" charset="0"/>
                  <a:ea typeface="Adobe Gothic Std B" pitchFamily="34" charset="-128"/>
                </a:rPr>
                <a:t>IaaS</a:t>
              </a:r>
              <a:endParaRPr lang="en-US" sz="4000" dirty="0"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41671" y="4876800"/>
              <a:ext cx="28067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Hypervisor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Bare Metal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Operating System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Virtual Clusters, Networks</a:t>
              </a:r>
              <a:endParaRPr lang="en-US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75078" y="3805721"/>
            <a:ext cx="4145844" cy="1233219"/>
            <a:chOff x="2133600" y="2133600"/>
            <a:chExt cx="4145844" cy="123321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" name="Rounded Rectangle 9"/>
            <p:cNvSpPr/>
            <p:nvPr/>
          </p:nvSpPr>
          <p:spPr>
            <a:xfrm>
              <a:off x="2133600" y="2133600"/>
              <a:ext cx="4114800" cy="11430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33600" y="2381934"/>
              <a:ext cx="16002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Cooper Std Black" pitchFamily="18" charset="0"/>
                  <a:ea typeface="Adobe Gothic Std B" pitchFamily="34" charset="-128"/>
                </a:rPr>
                <a:t>PaaS</a:t>
              </a:r>
              <a:endParaRPr lang="en-US" sz="4000" dirty="0"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12444" y="2166490"/>
              <a:ext cx="2667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Cloud e.g. MapReduce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HPC e.g. </a:t>
              </a:r>
              <a:r>
                <a:rPr lang="en-US" b="1" dirty="0" err="1" smtClean="0"/>
                <a:t>PETSc</a:t>
              </a:r>
              <a:r>
                <a:rPr lang="en-US" b="1" dirty="0" smtClean="0"/>
                <a:t>, SAGA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Computer Science e.g. Languages, Sensor nets</a:t>
              </a:r>
              <a:endParaRPr lang="en-US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90600" y="1112294"/>
            <a:ext cx="4114800" cy="1603730"/>
            <a:chOff x="2996494" y="609600"/>
            <a:chExt cx="4114800" cy="1603730"/>
          </a:xfrm>
        </p:grpSpPr>
        <p:sp>
          <p:nvSpPr>
            <p:cNvPr id="16" name="Rounded Rectangle 15"/>
            <p:cNvSpPr/>
            <p:nvPr/>
          </p:nvSpPr>
          <p:spPr>
            <a:xfrm>
              <a:off x="2996494" y="652384"/>
              <a:ext cx="4114800" cy="140623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09193" y="710441"/>
              <a:ext cx="204187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ooper Std Black" pitchFamily="18" charset="0"/>
                  <a:ea typeface="Adobe Gothic Std B" pitchFamily="34" charset="-128"/>
                </a:rPr>
                <a:t>Research</a:t>
              </a:r>
            </a:p>
            <a:p>
              <a:pPr algn="ctr"/>
              <a:r>
                <a:rPr lang="en-US" sz="2400" dirty="0" smtClean="0">
                  <a:latin typeface="Cooper Std Black" pitchFamily="18" charset="0"/>
                  <a:ea typeface="Adobe Gothic Std B" pitchFamily="34" charset="-128"/>
                </a:rPr>
                <a:t>Computing</a:t>
              </a:r>
            </a:p>
            <a:p>
              <a:pPr algn="ctr"/>
              <a:r>
                <a:rPr lang="en-US" sz="4000" dirty="0" err="1" smtClean="0">
                  <a:latin typeface="Cooper Std Black" pitchFamily="18" charset="0"/>
                  <a:ea typeface="Adobe Gothic Std B" pitchFamily="34" charset="-128"/>
                </a:rPr>
                <a:t>aaS</a:t>
              </a:r>
              <a:endParaRPr lang="en-US" sz="4000" dirty="0"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51070" y="609600"/>
              <a:ext cx="2057401" cy="1603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Custom Images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Courses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Consulting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Portals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Archival Storage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75078" y="2561314"/>
            <a:ext cx="4145844" cy="1200329"/>
            <a:chOff x="2133600" y="2089936"/>
            <a:chExt cx="4145844" cy="120032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0" name="Rounded Rectangle 19"/>
            <p:cNvSpPr/>
            <p:nvPr/>
          </p:nvSpPr>
          <p:spPr>
            <a:xfrm>
              <a:off x="2133600" y="2133600"/>
              <a:ext cx="4114800" cy="11430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33600" y="2381934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Cooper Std Black" pitchFamily="18" charset="0"/>
                  <a:ea typeface="Adobe Gothic Std B" pitchFamily="34" charset="-128"/>
                </a:rPr>
                <a:t>SaaS</a:t>
              </a:r>
              <a:endParaRPr lang="en-US" sz="4000" dirty="0"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12444" y="2089936"/>
              <a:ext cx="2667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System e.g. SQL, </a:t>
              </a:r>
              <a:r>
                <a:rPr lang="en-US" b="1" dirty="0" err="1" smtClean="0"/>
                <a:t>GlobusOnline</a:t>
              </a:r>
              <a:endParaRPr lang="en-US" b="1" dirty="0" smtClean="0"/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Applications e.g. Amber, Blast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9576" y="200971"/>
            <a:ext cx="5791200" cy="5955177"/>
            <a:chOff x="73376" y="200971"/>
            <a:chExt cx="5791200" cy="5955177"/>
          </a:xfrm>
        </p:grpSpPr>
        <p:sp>
          <p:nvSpPr>
            <p:cNvPr id="26" name="Trapezoid 25"/>
            <p:cNvSpPr/>
            <p:nvPr/>
          </p:nvSpPr>
          <p:spPr>
            <a:xfrm>
              <a:off x="73376" y="1090935"/>
              <a:ext cx="5791200" cy="5065213"/>
            </a:xfrm>
            <a:prstGeom prst="trapezoid">
              <a:avLst>
                <a:gd name="adj" fmla="val 11343"/>
              </a:avLst>
            </a:prstGeom>
            <a:solidFill>
              <a:schemeClr val="bg1">
                <a:lumMod val="65000"/>
                <a:alpha val="27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8009" y="200971"/>
              <a:ext cx="487518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/>
                <a:t>FutureGrid offers</a:t>
              </a:r>
            </a:p>
            <a:p>
              <a:pPr algn="ctr"/>
              <a:r>
                <a:rPr lang="en-US" sz="2800" b="1" dirty="0" smtClean="0"/>
                <a:t>Computing Testbed as a Service</a:t>
              </a:r>
              <a:endParaRPr lang="en-US" sz="2800" b="1" dirty="0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5715000" y="1025209"/>
            <a:ext cx="0" cy="5065213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5791200" y="200971"/>
            <a:ext cx="3352800" cy="2458714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FutureGrid Uses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Testbed-</a:t>
            </a: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aaS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 Tools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Provisioning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Image Management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IaaS Interoperability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IaaS tools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Expt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 management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Dynamic Network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Devops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 </a:t>
            </a:r>
            <a:endParaRPr lang="en-US" dirty="0">
              <a:solidFill>
                <a:schemeClr val="tx1"/>
              </a:solidFill>
              <a:latin typeface="Cooper Std Black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6463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990600"/>
          </a:xfrm>
        </p:spPr>
        <p:txBody>
          <a:bodyPr/>
          <a:lstStyle/>
          <a:p>
            <a:r>
              <a:rPr lang="en-US" dirty="0" smtClean="0"/>
              <a:t>Research Computing as a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8903" y="762000"/>
            <a:ext cx="9122979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smtClean="0"/>
              <a:t>Traditional Computer Center has a variety of capabilities supporting (scientific computing/scholarly research) users.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Could also call </a:t>
            </a:r>
            <a:r>
              <a:rPr lang="en-US" sz="2000" dirty="0"/>
              <a:t>this </a:t>
            </a:r>
            <a:r>
              <a:rPr lang="en-US" sz="2000" b="1" dirty="0">
                <a:solidFill>
                  <a:srgbClr val="FF0000"/>
                </a:solidFill>
              </a:rPr>
              <a:t>Computational Science as a </a:t>
            </a:r>
            <a:r>
              <a:rPr lang="en-US" sz="2000" b="1" dirty="0" smtClean="0">
                <a:solidFill>
                  <a:srgbClr val="FF0000"/>
                </a:solidFill>
              </a:rPr>
              <a:t>Service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IaaS, </a:t>
            </a:r>
            <a:r>
              <a:rPr lang="en-US" sz="2000" b="1" dirty="0" err="1" smtClean="0">
                <a:solidFill>
                  <a:srgbClr val="FF0000"/>
                </a:solidFill>
              </a:rPr>
              <a:t>PaaS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and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SaaS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are lower level parts of these capabilities but commercial clouds do not include 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arenR"/>
            </a:pPr>
            <a:r>
              <a:rPr lang="en-US" sz="2000" b="1" dirty="0" smtClean="0">
                <a:solidFill>
                  <a:srgbClr val="FF0000"/>
                </a:solidFill>
              </a:rPr>
              <a:t>Developing roles/appliances for particular users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arenR"/>
            </a:pPr>
            <a:r>
              <a:rPr lang="en-US" sz="2000" dirty="0" smtClean="0"/>
              <a:t>Supplying </a:t>
            </a:r>
            <a:r>
              <a:rPr lang="en-US" sz="2000" b="1" dirty="0" smtClean="0">
                <a:solidFill>
                  <a:srgbClr val="FF0000"/>
                </a:solidFill>
              </a:rPr>
              <a:t>custom </a:t>
            </a:r>
            <a:r>
              <a:rPr lang="en-US" sz="2000" b="1" dirty="0" err="1" smtClean="0">
                <a:solidFill>
                  <a:srgbClr val="FF0000"/>
                </a:solidFill>
              </a:rPr>
              <a:t>SaaS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aimed at user communities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arenR"/>
            </a:pPr>
            <a:r>
              <a:rPr lang="en-US" sz="2000" b="1" dirty="0" smtClean="0">
                <a:solidFill>
                  <a:srgbClr val="FF0000"/>
                </a:solidFill>
              </a:rPr>
              <a:t>Community Portals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arenR"/>
            </a:pPr>
            <a:r>
              <a:rPr lang="en-US" sz="2000" dirty="0" smtClean="0"/>
              <a:t>Integration across disparate resources for data and compute (i.e. </a:t>
            </a:r>
            <a:r>
              <a:rPr lang="en-US" sz="2000" b="1" dirty="0" smtClean="0">
                <a:solidFill>
                  <a:srgbClr val="FF0000"/>
                </a:solidFill>
              </a:rPr>
              <a:t>grids</a:t>
            </a:r>
            <a:r>
              <a:rPr lang="en-US" sz="2000" dirty="0" smtClean="0"/>
              <a:t>)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arenR"/>
            </a:pPr>
            <a:r>
              <a:rPr lang="en-US" sz="2000" b="1" dirty="0" smtClean="0">
                <a:solidFill>
                  <a:srgbClr val="FF0000"/>
                </a:solidFill>
              </a:rPr>
              <a:t>Data transfer </a:t>
            </a:r>
            <a:r>
              <a:rPr lang="en-US" sz="2000" dirty="0" smtClean="0"/>
              <a:t>and network link services  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arenR"/>
            </a:pPr>
            <a:r>
              <a:rPr lang="en-US" sz="2000" b="1" dirty="0" smtClean="0">
                <a:solidFill>
                  <a:srgbClr val="FF0000"/>
                </a:solidFill>
              </a:rPr>
              <a:t>Archival storage, preservation, visualization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arenR"/>
            </a:pPr>
            <a:r>
              <a:rPr lang="en-US" sz="2000" dirty="0"/>
              <a:t>Consulting on use of particular appliances and </a:t>
            </a:r>
            <a:r>
              <a:rPr lang="en-US" sz="2000" dirty="0" err="1"/>
              <a:t>SaaS</a:t>
            </a:r>
            <a:r>
              <a:rPr lang="en-US" sz="2000" dirty="0"/>
              <a:t> i.e. on particular software components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arenR"/>
            </a:pPr>
            <a:r>
              <a:rPr lang="en-US" sz="2000" dirty="0"/>
              <a:t>Debugging and other problem solving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arenR"/>
            </a:pPr>
            <a:r>
              <a:rPr lang="en-US" sz="2000" dirty="0" smtClean="0"/>
              <a:t>Administrative issues such as (local) accounting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This allows us to develop a new model of a computer center where </a:t>
            </a:r>
            <a:r>
              <a:rPr lang="en-US" sz="2000" b="1" dirty="0" smtClean="0"/>
              <a:t>commercial companies operate base hardware/software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  combination of XSEDE, Internet2 and computer center supply 1) to 9)?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56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8674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key Concepts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4525963"/>
          </a:xfrm>
        </p:spPr>
        <p:txBody>
          <a:bodyPr>
            <a:noAutofit/>
          </a:bodyPr>
          <a:lstStyle/>
          <a:p>
            <a:r>
              <a:rPr lang="en-US" sz="2400" dirty="0" smtClean="0">
                <a:cs typeface="Times New Roman" pitchFamily="18" charset="0"/>
              </a:rPr>
              <a:t>FutureGrid is an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international testbed </a:t>
            </a:r>
            <a:r>
              <a:rPr lang="en-US" sz="2400" dirty="0" smtClean="0">
                <a:cs typeface="Times New Roman" pitchFamily="18" charset="0"/>
              </a:rPr>
              <a:t>modeled on Grid5000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July 15 2012: </a:t>
            </a:r>
            <a:r>
              <a:rPr lang="en-US" sz="2400" b="1" dirty="0" smtClean="0">
                <a:cs typeface="Times New Roman" pitchFamily="18" charset="0"/>
              </a:rPr>
              <a:t>223 Projects, ~968 users</a:t>
            </a:r>
          </a:p>
          <a:p>
            <a:r>
              <a:rPr lang="en-US" sz="2400" dirty="0" smtClean="0"/>
              <a:t>Supporting international </a:t>
            </a:r>
            <a:r>
              <a:rPr lang="en-US" sz="2400" dirty="0" smtClean="0">
                <a:solidFill>
                  <a:srgbClr val="FF0000"/>
                </a:solidFill>
              </a:rPr>
              <a:t>Computer Science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Computational Science </a:t>
            </a:r>
            <a:r>
              <a:rPr lang="en-US" sz="2400" dirty="0" smtClean="0"/>
              <a:t>research in cloud, grid and parallel computing (HPC)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cs typeface="Times New Roman" pitchFamily="18" charset="0"/>
              </a:rPr>
              <a:t>The FutureGrid testbed provides to its users: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A flexible development and testing platform for middleware and application users looking at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interoperability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functionality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performance</a:t>
            </a:r>
            <a:r>
              <a:rPr lang="en-US" sz="2400" dirty="0" smtClean="0">
                <a:cs typeface="Times New Roman" pitchFamily="18" charset="0"/>
              </a:rPr>
              <a:t> or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evaluation</a:t>
            </a:r>
          </a:p>
          <a:p>
            <a:pPr lvl="1"/>
            <a:r>
              <a:rPr lang="en-US" sz="2400" dirty="0">
                <a:cs typeface="Times New Roman" pitchFamily="18" charset="0"/>
              </a:rPr>
              <a:t>FutureGrid is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user-customizable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accessed interactively </a:t>
            </a:r>
            <a:r>
              <a:rPr lang="en-US" sz="2400" dirty="0">
                <a:cs typeface="Times New Roman" pitchFamily="18" charset="0"/>
              </a:rPr>
              <a:t>and supports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Grid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Cloud</a:t>
            </a:r>
            <a:r>
              <a:rPr lang="en-US" sz="2400" dirty="0">
                <a:cs typeface="Times New Roman" pitchFamily="18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HPC </a:t>
            </a:r>
            <a:r>
              <a:rPr lang="en-US" sz="2400" dirty="0">
                <a:cs typeface="Times New Roman" pitchFamily="18" charset="0"/>
              </a:rPr>
              <a:t>software with and </a:t>
            </a:r>
            <a:r>
              <a:rPr lang="en-US" sz="2400" dirty="0" smtClean="0">
                <a:cs typeface="Times New Roman" pitchFamily="18" charset="0"/>
              </a:rPr>
              <a:t>without VM’s</a:t>
            </a:r>
            <a:endParaRPr lang="en-US" sz="2400" dirty="0">
              <a:cs typeface="Times New Roman" pitchFamily="18" charset="0"/>
            </a:endParaRPr>
          </a:p>
          <a:p>
            <a:pPr lvl="1"/>
            <a:r>
              <a:rPr lang="en-US" sz="2400" dirty="0" smtClean="0">
                <a:cs typeface="Times New Roman" pitchFamily="18" charset="0"/>
              </a:rPr>
              <a:t>A rich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education and teaching </a:t>
            </a:r>
            <a:r>
              <a:rPr lang="en-US" sz="2400" dirty="0" smtClean="0">
                <a:cs typeface="Times New Roman" pitchFamily="18" charset="0"/>
              </a:rPr>
              <a:t>platform for classes</a:t>
            </a:r>
          </a:p>
          <a:p>
            <a:r>
              <a:rPr lang="en-US" sz="2400" dirty="0" smtClean="0"/>
              <a:t>See G. Fox, </a:t>
            </a:r>
            <a:r>
              <a:rPr lang="en-US" sz="2400" dirty="0"/>
              <a:t>G. von Laszewski, J. Diaz, K. </a:t>
            </a:r>
            <a:r>
              <a:rPr lang="en-US" sz="2400" dirty="0" err="1"/>
              <a:t>Keahey</a:t>
            </a:r>
            <a:r>
              <a:rPr lang="en-US" sz="2400" dirty="0"/>
              <a:t>, J. Fortes, R. </a:t>
            </a:r>
            <a:r>
              <a:rPr lang="en-US" sz="2400" dirty="0" err="1"/>
              <a:t>Figueiredo</a:t>
            </a:r>
            <a:r>
              <a:rPr lang="en-US" sz="2400" dirty="0"/>
              <a:t>, S. </a:t>
            </a:r>
            <a:r>
              <a:rPr lang="en-US" sz="2400" dirty="0" err="1"/>
              <a:t>Smallen</a:t>
            </a:r>
            <a:r>
              <a:rPr lang="en-US" sz="2400" dirty="0"/>
              <a:t>, W. Smith, A. </a:t>
            </a:r>
            <a:r>
              <a:rPr lang="en-US" sz="2400" dirty="0" err="1"/>
              <a:t>Grimshaw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FutureGrid - a reconfigurable testbed for Cloud, HPC and Grid Computing</a:t>
            </a:r>
            <a:r>
              <a:rPr lang="en-US" sz="2400" dirty="0"/>
              <a:t>, </a:t>
            </a:r>
            <a:r>
              <a:rPr lang="en-US" sz="2400" dirty="0" err="1"/>
              <a:t>Bookchapter</a:t>
            </a:r>
            <a:r>
              <a:rPr lang="en-US" sz="2400" dirty="0"/>
              <a:t> – draft</a:t>
            </a:r>
            <a:endParaRPr lang="en-US" sz="2400" dirty="0" smtClean="0">
              <a:cs typeface="Times New Roman" pitchFamily="18" charset="0"/>
            </a:endParaRPr>
          </a:p>
          <a:p>
            <a:pPr lvl="1"/>
            <a:endParaRPr lang="en-US" sz="2400" dirty="0" smtClean="0"/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FG Challenge 2: A Competition for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" y="685800"/>
            <a:ext cx="9141823" cy="4525963"/>
          </a:xfrm>
        </p:spPr>
        <p:txBody>
          <a:bodyPr/>
          <a:lstStyle/>
          <a:p>
            <a:r>
              <a:rPr lang="en-US" sz="2400" dirty="0" smtClean="0"/>
              <a:t>6 prizes of up to $500 awarded to best projects submitted in next 2 months</a:t>
            </a:r>
          </a:p>
          <a:p>
            <a:pPr lvl="1"/>
            <a:r>
              <a:rPr lang="en-US" sz="2000" dirty="0" smtClean="0"/>
              <a:t>Up to 3 prizes awarded for projects submitted by September 1</a:t>
            </a:r>
          </a:p>
          <a:p>
            <a:pPr lvl="1"/>
            <a:r>
              <a:rPr lang="en-US" sz="2000" dirty="0" smtClean="0"/>
              <a:t>Remaining prizes for projects submitted by October 1</a:t>
            </a:r>
          </a:p>
          <a:p>
            <a:r>
              <a:rPr lang="en-US" sz="2400" dirty="0" smtClean="0"/>
              <a:t>Criteria include: </a:t>
            </a:r>
          </a:p>
          <a:p>
            <a:pPr lvl="1"/>
            <a:r>
              <a:rPr lang="en-US" sz="2000" dirty="0" smtClean="0"/>
              <a:t>Innovation, Scaling, Utility </a:t>
            </a:r>
          </a:p>
          <a:p>
            <a:pPr lvl="1"/>
            <a:r>
              <a:rPr lang="en-US" sz="2000" dirty="0" smtClean="0"/>
              <a:t>Quality of associated publications acknowledging FutureGrid</a:t>
            </a:r>
          </a:p>
          <a:p>
            <a:pPr lvl="1"/>
            <a:r>
              <a:rPr lang="en-US" sz="2000" dirty="0" smtClean="0"/>
              <a:t>Contributions to Education and Outreach</a:t>
            </a:r>
          </a:p>
          <a:p>
            <a:pPr lvl="1"/>
            <a:r>
              <a:rPr lang="en-US" sz="2000" dirty="0" smtClean="0"/>
              <a:t>International and/or Interdisciplinary Collaboration</a:t>
            </a:r>
          </a:p>
          <a:p>
            <a:r>
              <a:rPr lang="en-US" sz="2400" dirty="0" smtClean="0"/>
              <a:t>If you are working in a global project like FG241, submit a request for your own project</a:t>
            </a:r>
          </a:p>
          <a:p>
            <a:r>
              <a:rPr lang="en-US" sz="2400" dirty="0" smtClean="0"/>
              <a:t>You must email </a:t>
            </a:r>
            <a:r>
              <a:rPr lang="en-US" sz="2400" dirty="0" smtClean="0">
                <a:hlinkClick r:id="rId2"/>
              </a:rPr>
              <a:t>help@futuregrid.org</a:t>
            </a:r>
            <a:r>
              <a:rPr lang="en-US" sz="2400" dirty="0" smtClean="0"/>
              <a:t> when you want to submit project; indicate if this is a student project</a:t>
            </a:r>
          </a:p>
          <a:p>
            <a:r>
              <a:rPr lang="en-US" sz="2400" dirty="0" smtClean="0"/>
              <a:t>Aim at least 4 out of 6 prizes go to students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3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Web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534400" cy="4525963"/>
          </a:xfrm>
        </p:spPr>
        <p:txBody>
          <a:bodyPr/>
          <a:lstStyle/>
          <a:p>
            <a:r>
              <a:rPr lang="en-US" sz="2400" dirty="0"/>
              <a:t>Science Cloud Summer School 2012 website:</a:t>
            </a:r>
            <a:br>
              <a:rPr lang="en-US" sz="2400" dirty="0"/>
            </a:br>
            <a:r>
              <a:rPr lang="en-US" sz="2400" dirty="0">
                <a:hlinkClick r:id="rId2"/>
              </a:rPr>
              <a:t>http://sciencecloudsummer2012.tumblr.com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r>
              <a:rPr lang="en-US" sz="2400" dirty="0" smtClean="0"/>
              <a:t>Science </a:t>
            </a:r>
            <a:r>
              <a:rPr lang="en-US" sz="2400" dirty="0"/>
              <a:t>Cloud Summer School schedule:</a:t>
            </a:r>
            <a:br>
              <a:rPr lang="en-US" sz="2400" dirty="0"/>
            </a:b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sciencecloudsummer2012.tumblr.com/schedule</a:t>
            </a:r>
            <a:endParaRPr lang="en-US" sz="2400" dirty="0" smtClean="0"/>
          </a:p>
          <a:p>
            <a:r>
              <a:rPr lang="en-US" sz="2400" dirty="0" smtClean="0"/>
              <a:t>FG-241 </a:t>
            </a:r>
            <a:r>
              <a:rPr lang="en-US" sz="2400" dirty="0"/>
              <a:t>Science Cloud Summer School 2012 project page:</a:t>
            </a:r>
            <a:br>
              <a:rPr lang="en-US" sz="2400" dirty="0"/>
            </a:br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portal.futuregrid.org/projects/241</a:t>
            </a:r>
            <a:endParaRPr lang="en-US" sz="2400" dirty="0" smtClean="0"/>
          </a:p>
          <a:p>
            <a:r>
              <a:rPr lang="en-US" sz="2400" dirty="0" smtClean="0"/>
              <a:t>Instructions </a:t>
            </a:r>
            <a:r>
              <a:rPr lang="en-US" sz="2400" dirty="0"/>
              <a:t>for obtaining FutureGrid accounts for Science Cloud Summer School 2012:</a:t>
            </a:r>
            <a:br>
              <a:rPr lang="en-US" sz="2400" dirty="0"/>
            </a:br>
            <a:r>
              <a:rPr lang="en-US" sz="2400" dirty="0">
                <a:hlinkClick r:id="rId5"/>
              </a:rPr>
              <a:t>https://</a:t>
            </a:r>
            <a:r>
              <a:rPr lang="en-US" sz="2400" dirty="0" smtClean="0">
                <a:hlinkClick r:id="rId5"/>
              </a:rPr>
              <a:t>portal.futuregrid.org/projects/241/register</a:t>
            </a:r>
            <a:endParaRPr lang="en-US" sz="2400" dirty="0" smtClean="0"/>
          </a:p>
          <a:p>
            <a:r>
              <a:rPr lang="en-US" sz="2400" dirty="0" smtClean="0"/>
              <a:t>Science </a:t>
            </a:r>
            <a:r>
              <a:rPr lang="en-US" sz="2400" dirty="0"/>
              <a:t>Cloud Summer School 2012 Forum:</a:t>
            </a:r>
            <a:br>
              <a:rPr lang="en-US" sz="2400" dirty="0"/>
            </a:br>
            <a:r>
              <a:rPr lang="en-US" sz="2400" dirty="0">
                <a:hlinkClick r:id="rId6"/>
              </a:rPr>
              <a:t>https://</a:t>
            </a:r>
            <a:r>
              <a:rPr lang="en-US" sz="2400" dirty="0" smtClean="0">
                <a:hlinkClick r:id="rId6"/>
              </a:rPr>
              <a:t>portal.futuregrid.org/forums/fg-class-and-tutorial-forums/summer-school-2012</a:t>
            </a:r>
            <a:endParaRPr lang="en-US" sz="2400" dirty="0" smtClean="0"/>
          </a:p>
          <a:p>
            <a:r>
              <a:rPr lang="en-US" sz="2400" b="1" dirty="0" smtClean="0"/>
              <a:t>Twitter </a:t>
            </a:r>
            <a:r>
              <a:rPr lang="en-US" sz="2400" b="1" dirty="0" err="1"/>
              <a:t>hashtag</a:t>
            </a:r>
            <a:r>
              <a:rPr lang="en-US" sz="2400" b="1" dirty="0"/>
              <a:t>: </a:t>
            </a:r>
            <a:r>
              <a:rPr lang="en-US" sz="2400" dirty="0"/>
              <a:t> #</a:t>
            </a:r>
            <a:r>
              <a:rPr lang="en-US" sz="2400" dirty="0" err="1"/>
              <a:t>ScienceCloudSummer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29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143"/>
            <a:ext cx="8229600" cy="890257"/>
          </a:xfrm>
        </p:spPr>
        <p:txBody>
          <a:bodyPr/>
          <a:lstStyle/>
          <a:p>
            <a:r>
              <a:rPr lang="en-US" dirty="0" smtClean="0"/>
              <a:t>Many Thanks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4525963"/>
          </a:xfrm>
        </p:spPr>
        <p:txBody>
          <a:bodyPr/>
          <a:lstStyle/>
          <a:p>
            <a:r>
              <a:rPr lang="en-US" sz="2700" b="1" dirty="0" smtClean="0"/>
              <a:t>Funding Organizations: </a:t>
            </a:r>
            <a:r>
              <a:rPr lang="en-US" sz="2700" dirty="0" smtClean="0"/>
              <a:t>NSF, Lilly Foundation</a:t>
            </a:r>
          </a:p>
          <a:p>
            <a:r>
              <a:rPr lang="en-US" sz="2700" b="1" dirty="0"/>
              <a:t>VSCSE: </a:t>
            </a:r>
            <a:r>
              <a:rPr lang="en-US" sz="2700" dirty="0" smtClean="0"/>
              <a:t>Sharon </a:t>
            </a:r>
            <a:r>
              <a:rPr lang="en-US" sz="2700" dirty="0" err="1" smtClean="0"/>
              <a:t>Glotzer</a:t>
            </a:r>
            <a:r>
              <a:rPr lang="en-US" sz="2700" dirty="0" smtClean="0"/>
              <a:t>, Eric Hofer, </a:t>
            </a:r>
            <a:r>
              <a:rPr lang="en-US" sz="2700" dirty="0"/>
              <a:t>Scott Lathrop, </a:t>
            </a:r>
            <a:r>
              <a:rPr lang="en-US" sz="2700" dirty="0" smtClean="0"/>
              <a:t>Meagan </a:t>
            </a:r>
            <a:r>
              <a:rPr lang="en-US" sz="2700" dirty="0"/>
              <a:t>Lefebvre</a:t>
            </a:r>
            <a:endParaRPr lang="en-US" sz="2700" dirty="0" smtClean="0"/>
          </a:p>
          <a:p>
            <a:r>
              <a:rPr lang="en-US" sz="2700" b="1" dirty="0"/>
              <a:t>Video Infrastructure: </a:t>
            </a:r>
            <a:r>
              <a:rPr lang="en-US" sz="2700" dirty="0"/>
              <a:t>Mike Miller (NCSA</a:t>
            </a:r>
            <a:r>
              <a:rPr lang="en-US" sz="2700" dirty="0" smtClean="0"/>
              <a:t>),</a:t>
            </a:r>
            <a:r>
              <a:rPr lang="en-US" sz="2700" dirty="0"/>
              <a:t> Chris </a:t>
            </a:r>
            <a:r>
              <a:rPr lang="en-US" sz="2700" dirty="0" smtClean="0"/>
              <a:t>Eller, Jeff Rogers</a:t>
            </a:r>
            <a:endParaRPr lang="en-US" sz="2700" dirty="0"/>
          </a:p>
          <a:p>
            <a:r>
              <a:rPr lang="en-US" sz="2700" b="1" dirty="0" smtClean="0"/>
              <a:t>Organizers and AI’s  </a:t>
            </a:r>
            <a:r>
              <a:rPr lang="en-US" sz="2700" dirty="0" smtClean="0"/>
              <a:t>at 10 sites</a:t>
            </a:r>
          </a:p>
          <a:p>
            <a:r>
              <a:rPr lang="en-US" sz="2700" b="1" dirty="0" smtClean="0"/>
              <a:t>Speakers</a:t>
            </a:r>
            <a:r>
              <a:rPr lang="en-US" sz="2700" dirty="0" smtClean="0"/>
              <a:t> acknowledged as they are announced</a:t>
            </a:r>
          </a:p>
          <a:p>
            <a:r>
              <a:rPr lang="en-US" sz="2700" b="1" dirty="0" smtClean="0"/>
              <a:t>IU Hospitality: </a:t>
            </a:r>
            <a:r>
              <a:rPr lang="en-US" sz="2700" dirty="0" smtClean="0"/>
              <a:t>Mary Nell </a:t>
            </a:r>
            <a:r>
              <a:rPr lang="en-US" sz="2700" dirty="0" err="1" smtClean="0"/>
              <a:t>Shiflet</a:t>
            </a:r>
            <a:endParaRPr lang="en-US" sz="2700" dirty="0" smtClean="0"/>
          </a:p>
          <a:p>
            <a:r>
              <a:rPr lang="en-US" sz="2700" b="1" dirty="0" smtClean="0"/>
              <a:t>Staff at FutureGrid</a:t>
            </a:r>
            <a:r>
              <a:rPr lang="en-US" sz="2700" b="1" dirty="0"/>
              <a:t>: </a:t>
            </a:r>
            <a:r>
              <a:rPr lang="en-US" sz="2700" dirty="0" smtClean="0"/>
              <a:t>John </a:t>
            </a:r>
            <a:r>
              <a:rPr lang="en-US" sz="2700" dirty="0" err="1" smtClean="0"/>
              <a:t>Bresnahan</a:t>
            </a:r>
            <a:r>
              <a:rPr lang="en-US" sz="2700" dirty="0" smtClean="0"/>
              <a:t>, Ti </a:t>
            </a:r>
            <a:r>
              <a:rPr lang="en-US" sz="2700" dirty="0"/>
              <a:t>Leggett, David </a:t>
            </a:r>
            <a:r>
              <a:rPr lang="en-US" sz="2700" dirty="0" err="1"/>
              <a:t>Gignac</a:t>
            </a:r>
            <a:r>
              <a:rPr lang="en-US" sz="2700" dirty="0"/>
              <a:t>, Gary </a:t>
            </a:r>
            <a:r>
              <a:rPr lang="en-US" sz="2700" dirty="0" err="1"/>
              <a:t>Miksik</a:t>
            </a:r>
            <a:r>
              <a:rPr lang="en-US" sz="2700" dirty="0"/>
              <a:t>, Barbara Ann O'Leary, Javier Diaz Montes, Sharif Islam, Koji Tanaka, </a:t>
            </a:r>
            <a:r>
              <a:rPr lang="en-US" sz="2700" dirty="0" err="1"/>
              <a:t>Fugang</a:t>
            </a:r>
            <a:r>
              <a:rPr lang="en-US" sz="2700" dirty="0"/>
              <a:t> Wang, Gregor von </a:t>
            </a:r>
            <a:r>
              <a:rPr lang="en-US" sz="2700" dirty="0" smtClean="0"/>
              <a:t>Laszewski</a:t>
            </a:r>
          </a:p>
          <a:p>
            <a:r>
              <a:rPr lang="en-US" sz="2700" dirty="0" smtClean="0"/>
              <a:t>Many dedicated </a:t>
            </a:r>
            <a:r>
              <a:rPr lang="en-US" sz="2700" b="1" dirty="0" smtClean="0"/>
              <a:t>students</a:t>
            </a:r>
            <a:endParaRPr lang="en-US" sz="27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83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key Concepts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751" y="762000"/>
            <a:ext cx="9144000" cy="59436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Rather than loading images onto VM’s, FutureGrid supports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Cloud, Grid and Parallel computing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environments by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provisioning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software as needed onto “bare-metal” using Moab/xCAT (need to generalize)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Image library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MPI,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OpenMP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MapReduce (Hadoop, (Dryad), Twister),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gLite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Unicore, Globus, Xen,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ScaleMP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(distributed Shared Memory), Nimbus, Eucalyptus, OpenNebula, KVM, Windows …..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Either statically or dynamically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Growth comes from users depositing novel images in library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FutureGrid has ~4400 distributed cores with a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dedicated network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a Spirent XGEM network fault and delay generator</a:t>
            </a:r>
          </a:p>
          <a:p>
            <a:pPr>
              <a:buNone/>
            </a:pPr>
            <a:endParaRPr lang="en-US" sz="2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66800" y="5181600"/>
            <a:ext cx="7716157" cy="1415034"/>
            <a:chOff x="457200" y="5334000"/>
            <a:chExt cx="7716157" cy="1415034"/>
          </a:xfrm>
        </p:grpSpPr>
        <p:grpSp>
          <p:nvGrpSpPr>
            <p:cNvPr id="8" name="Group 7"/>
            <p:cNvGrpSpPr/>
            <p:nvPr/>
          </p:nvGrpSpPr>
          <p:grpSpPr>
            <a:xfrm>
              <a:off x="838200" y="5334000"/>
              <a:ext cx="4648200" cy="519351"/>
              <a:chOff x="1143000" y="5419457"/>
              <a:chExt cx="4648200" cy="519351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1430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Image1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559778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Image2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4958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</a:rPr>
                  <a:t>ImageN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976556" y="5448300"/>
                <a:ext cx="397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…</a:t>
                </a:r>
                <a:endParaRPr lang="en-US" sz="2400" dirty="0"/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>
              <a:off x="4114800" y="60198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990600" y="59436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105400" y="6286500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" y="6286500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Choose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705600" y="6470372"/>
              <a:ext cx="762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620000" y="6286500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Run</a:t>
              </a:r>
              <a:endParaRPr lang="en-US" dirty="0"/>
            </a:p>
          </p:txBody>
        </p:sp>
        <p:pic>
          <p:nvPicPr>
            <p:cNvPr id="63490" name="Picture 2" descr="http://www.clusterconnection.com/wp-content/uploads/2009/05/cluster-300x30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1200" y="5943600"/>
              <a:ext cx="800100" cy="80543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38629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smtClean="0"/>
              <a:t>FutureGrid Partners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85801"/>
            <a:ext cx="9144000" cy="55626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Indiana University </a:t>
            </a:r>
            <a:r>
              <a:rPr lang="en-US" sz="2200" dirty="0" smtClean="0"/>
              <a:t>(Architecture, core software, Support)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San Diego Supercomputer Center </a:t>
            </a:r>
            <a:r>
              <a:rPr lang="en-US" sz="2200" dirty="0" smtClean="0"/>
              <a:t>at University of California San Diego (INCA, Monitoring)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Chicago</a:t>
            </a:r>
            <a:r>
              <a:rPr lang="en-US" sz="2200" dirty="0" smtClean="0"/>
              <a:t>/Argonne National Labs (Nimbus)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Florida </a:t>
            </a:r>
            <a:r>
              <a:rPr lang="en-US" sz="2200" dirty="0" smtClean="0"/>
              <a:t>(</a:t>
            </a:r>
            <a:r>
              <a:rPr lang="en-US" sz="2200" dirty="0" err="1" smtClean="0"/>
              <a:t>ViNE</a:t>
            </a:r>
            <a:r>
              <a:rPr lang="en-US" sz="2200" dirty="0" smtClean="0"/>
              <a:t>, Education and Outreach)</a:t>
            </a:r>
          </a:p>
          <a:p>
            <a:r>
              <a:rPr lang="en-US" sz="2200" dirty="0" smtClean="0"/>
              <a:t>University of Southern California Information Sciences (Pegasus to manage experiments) </a:t>
            </a:r>
          </a:p>
          <a:p>
            <a:r>
              <a:rPr lang="en-US" sz="2200" dirty="0" smtClean="0"/>
              <a:t>University of Tennessee Knoxville (Benchmarking)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Texas at Austin</a:t>
            </a:r>
            <a:r>
              <a:rPr lang="en-US" sz="2200" dirty="0" smtClean="0"/>
              <a:t>/Texas Advanced Computing Center (Portal)</a:t>
            </a:r>
          </a:p>
          <a:p>
            <a:r>
              <a:rPr lang="en-US" sz="2200" dirty="0" smtClean="0"/>
              <a:t>University of Virginia (OGF, XSEDE Software stack)</a:t>
            </a:r>
          </a:p>
          <a:p>
            <a:r>
              <a:rPr lang="en-US" sz="2200" dirty="0" smtClean="0"/>
              <a:t>Center for Information Services and GWT-TUD from </a:t>
            </a:r>
            <a:r>
              <a:rPr lang="en-US" sz="2200" dirty="0" err="1" smtClean="0"/>
              <a:t>Technische</a:t>
            </a:r>
            <a:r>
              <a:rPr lang="en-US" sz="2200" dirty="0" smtClean="0"/>
              <a:t> </a:t>
            </a:r>
            <a:r>
              <a:rPr lang="en-US" sz="2200" dirty="0" err="1" smtClean="0"/>
              <a:t>Universtität</a:t>
            </a:r>
            <a:r>
              <a:rPr lang="en-US" sz="2200" dirty="0" smtClean="0"/>
              <a:t> Dresden. (VAMPIR)</a:t>
            </a:r>
            <a:br>
              <a:rPr lang="en-US" sz="2200" dirty="0" smtClean="0"/>
            </a:br>
            <a:endParaRPr lang="en-US" sz="22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200" dirty="0" smtClean="0">
                <a:solidFill>
                  <a:srgbClr val="FF0000"/>
                </a:solidFill>
              </a:rPr>
              <a:t>Red institutions </a:t>
            </a:r>
            <a:r>
              <a:rPr lang="en-US" sz="2200" dirty="0" smtClean="0"/>
              <a:t>have FutureGrid hardware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53"/>
            <a:ext cx="9144000" cy="944847"/>
          </a:xfrm>
        </p:spPr>
        <p:txBody>
          <a:bodyPr/>
          <a:lstStyle/>
          <a:p>
            <a:r>
              <a:rPr lang="en-US" b="1" dirty="0" smtClean="0"/>
              <a:t>FutureGrid: </a:t>
            </a:r>
            <a:br>
              <a:rPr lang="en-US" b="1" dirty="0" smtClean="0"/>
            </a:br>
            <a:r>
              <a:rPr lang="en-US" b="1" dirty="0" smtClean="0"/>
              <a:t>a Grid/Cloud/HPC Testbed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21636" y="1334935"/>
            <a:ext cx="9100728" cy="4684865"/>
            <a:chOff x="21636" y="1334935"/>
            <a:chExt cx="9100728" cy="4684865"/>
          </a:xfrm>
        </p:grpSpPr>
        <p:grpSp>
          <p:nvGrpSpPr>
            <p:cNvPr id="30" name="Group 29"/>
            <p:cNvGrpSpPr/>
            <p:nvPr/>
          </p:nvGrpSpPr>
          <p:grpSpPr>
            <a:xfrm>
              <a:off x="227427" y="5029200"/>
              <a:ext cx="8518273" cy="990600"/>
              <a:chOff x="227427" y="4495800"/>
              <a:chExt cx="8518273" cy="990600"/>
            </a:xfrm>
          </p:grpSpPr>
          <p:grpSp>
            <p:nvGrpSpPr>
              <p:cNvPr id="32" name="Group 11"/>
              <p:cNvGrpSpPr/>
              <p:nvPr/>
            </p:nvGrpSpPr>
            <p:grpSpPr>
              <a:xfrm>
                <a:off x="227427" y="4860341"/>
                <a:ext cx="2820573" cy="626059"/>
                <a:chOff x="152400" y="6172200"/>
                <a:chExt cx="2820573" cy="646331"/>
              </a:xfrm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838200" y="6172200"/>
                  <a:ext cx="83548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457200"/>
                  <a:r>
                    <a:rPr lang="en-US" dirty="0">
                      <a:solidFill>
                        <a:prstClr val="black"/>
                      </a:solidFill>
                    </a:rPr>
                    <a:t>Private</a:t>
                  </a:r>
                  <a:br>
                    <a:rPr lang="en-US" dirty="0">
                      <a:solidFill>
                        <a:prstClr val="black"/>
                      </a:solidFill>
                    </a:rPr>
                  </a:br>
                  <a:r>
                    <a:rPr lang="en-US" dirty="0">
                      <a:solidFill>
                        <a:prstClr val="black"/>
                      </a:solidFill>
                    </a:rPr>
                    <a:t>Public</a:t>
                  </a:r>
                </a:p>
              </p:txBody>
            </p: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152400" y="6400800"/>
                  <a:ext cx="457200" cy="0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152400" y="6629400"/>
                  <a:ext cx="457200" cy="0"/>
                </a:xfrm>
                <a:prstGeom prst="line">
                  <a:avLst/>
                </a:prstGeom>
                <a:ln w="762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/>
                <p:cNvSpPr txBox="1"/>
                <p:nvPr/>
              </p:nvSpPr>
              <p:spPr>
                <a:xfrm>
                  <a:off x="1676400" y="6324600"/>
                  <a:ext cx="12965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457200"/>
                  <a:r>
                    <a:rPr lang="en-US" dirty="0">
                      <a:solidFill>
                        <a:prstClr val="black"/>
                      </a:solidFill>
                    </a:rPr>
                    <a:t>FG Network</a:t>
                  </a:r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>
                <a:off x="6934200" y="4495800"/>
                <a:ext cx="1811500" cy="536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600" b="1" dirty="0">
                    <a:solidFill>
                      <a:prstClr val="black"/>
                    </a:solidFill>
                  </a:rPr>
                  <a:t>NID</a:t>
                </a:r>
                <a:r>
                  <a:rPr lang="en-US" sz="1400" dirty="0">
                    <a:solidFill>
                      <a:prstClr val="black"/>
                    </a:solidFill>
                  </a:rPr>
                  <a:t>: Network Impairment Device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1636" y="1334935"/>
              <a:ext cx="9100728" cy="4564174"/>
              <a:chOff x="21636" y="1146913"/>
              <a:chExt cx="9100728" cy="4564174"/>
            </a:xfrm>
          </p:grpSpPr>
          <p:pic>
            <p:nvPicPr>
              <p:cNvPr id="12" name="Picture 11" descr="gtb network v15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1636" y="1146913"/>
                <a:ext cx="9100728" cy="4564174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6955407" y="3733799"/>
                <a:ext cx="214263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12TF Disk rich + GPU 512 cores</a:t>
                </a:r>
                <a:endParaRPr lang="en-US" sz="1200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00047"/>
            <a:ext cx="768133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/>
              <a:t>FutureGrid </a:t>
            </a:r>
            <a:r>
              <a:rPr lang="en-US" sz="4000" b="1" dirty="0" smtClean="0"/>
              <a:t>Distributed Testbed-</a:t>
            </a:r>
            <a:r>
              <a:rPr lang="en-US" sz="4000" b="1" dirty="0" err="1" smtClean="0"/>
              <a:t>aaS</a:t>
            </a:r>
            <a:endParaRPr lang="en-US" sz="4000" b="1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700" y="3338008"/>
            <a:ext cx="2266553" cy="33998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65008" y="6371518"/>
            <a:ext cx="18354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Sierra (SDSC)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539" y="3810000"/>
            <a:ext cx="1944161" cy="30418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76921" y="6365656"/>
            <a:ext cx="170982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Foxtrot (UF)</a:t>
            </a:r>
            <a:endParaRPr lang="en-US" sz="2400" b="1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1" y="3829664"/>
            <a:ext cx="2423855" cy="29976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262" y="6365656"/>
            <a:ext cx="21301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Hotel (Chicago)</a:t>
            </a:r>
            <a:endParaRPr lang="en-US" sz="24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61755" y="825518"/>
            <a:ext cx="5548719" cy="2984482"/>
            <a:chOff x="4250178" y="351692"/>
            <a:chExt cx="4893821" cy="2645271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94" b="7623"/>
            <a:stretch/>
          </p:blipFill>
          <p:spPr bwMode="auto">
            <a:xfrm>
              <a:off x="4250178" y="351692"/>
              <a:ext cx="4893821" cy="2645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282093" y="2535298"/>
              <a:ext cx="3782612" cy="40919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India (IBM) and </a:t>
              </a:r>
              <a:r>
                <a:rPr lang="en-US" sz="2400" b="1" dirty="0" err="1" smtClean="0"/>
                <a:t>Xray</a:t>
              </a:r>
              <a:r>
                <a:rPr lang="en-US" sz="2400" b="1" dirty="0" smtClean="0"/>
                <a:t> (Cray) (IU)</a:t>
              </a:r>
              <a:endParaRPr lang="en-US" sz="2400" b="1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5170" r="8493" b="10515"/>
          <a:stretch/>
        </p:blipFill>
        <p:spPr bwMode="auto">
          <a:xfrm>
            <a:off x="6717035" y="2898115"/>
            <a:ext cx="2426966" cy="396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781800" y="6371518"/>
            <a:ext cx="19906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Alamo (TACC)</a:t>
            </a:r>
            <a:endParaRPr lang="en-US" sz="2400" b="1" dirty="0"/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2"/>
          <a:stretch/>
        </p:blipFill>
        <p:spPr bwMode="auto">
          <a:xfrm>
            <a:off x="5610474" y="825518"/>
            <a:ext cx="2910378" cy="2512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279932" y="2799272"/>
            <a:ext cx="220990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Bravo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accent6"/>
                </a:solidFill>
              </a:rPr>
              <a:t>Delta</a:t>
            </a:r>
            <a:r>
              <a:rPr lang="en-US" sz="2400" b="1" dirty="0" smtClean="0"/>
              <a:t> (IU)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1261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7263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ea typeface="+mj-ea"/>
                <a:cs typeface="+mj-cs"/>
              </a:rPr>
              <a:t>Compute Hardware</a:t>
            </a:r>
            <a:endParaRPr lang="en-US" b="1" dirty="0">
              <a:ea typeface="+mj-ea"/>
              <a:cs typeface="+mj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469870"/>
              </p:ext>
            </p:extLst>
          </p:nvPr>
        </p:nvGraphicFramePr>
        <p:xfrm>
          <a:off x="838200" y="762000"/>
          <a:ext cx="7848598" cy="4860290"/>
        </p:xfrm>
        <a:graphic>
          <a:graphicData uri="http://schemas.openxmlformats.org/drawingml/2006/table">
            <a:tbl>
              <a:tblPr/>
              <a:tblGrid>
                <a:gridCol w="1162171"/>
                <a:gridCol w="1162171"/>
                <a:gridCol w="699272"/>
                <a:gridCol w="633286"/>
                <a:gridCol w="736744"/>
                <a:gridCol w="863422"/>
                <a:gridCol w="863423"/>
                <a:gridCol w="623231"/>
                <a:gridCol w="1104878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Name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System type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# CPUs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# Cores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TFLOPS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Total RAM (GB)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Secondary Storage (TB)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Site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Status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india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256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1024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180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alamo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Dell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PowerEdge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1152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TACC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hotel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2016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120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UC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sierra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2688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96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SDSC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xray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Cray XT5m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1344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180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foxtrot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iDataPlex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256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UF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Bravo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Large Disk &amp; memory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1.5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3072 (192GB per node)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 (12 TB per Server)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Delta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Large Disk &amp; memory With Tesla GPU’s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32 CPU  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32 GPU’s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192+ 14336 GPU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? 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1536 (192GB per node)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 (12 TB per Server)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8039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TOTAL Cores 4384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23663"/>
              </p:ext>
            </p:extLst>
          </p:nvPr>
        </p:nvGraphicFramePr>
        <p:xfrm>
          <a:off x="838200" y="5715000"/>
          <a:ext cx="7772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  <a:gridCol w="762000"/>
                <a:gridCol w="609600"/>
                <a:gridCol w="685800"/>
                <a:gridCol w="914400"/>
                <a:gridCol w="838200"/>
                <a:gridCol w="685800"/>
                <a:gridCol w="990600"/>
              </a:tblGrid>
              <a:tr h="6178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Echo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en-US" sz="1600" dirty="0" err="1" smtClean="0">
                          <a:solidFill>
                            <a:sysClr val="windowText" lastClr="000000"/>
                          </a:solidFill>
                        </a:rPr>
                        <a:t>ScaleMP</a:t>
                      </a: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Large Disk &amp; Memory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32 CPU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192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6144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192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IU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On Order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53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ea typeface="+mj-ea"/>
                <a:cs typeface="+mj-cs"/>
              </a:rPr>
              <a:t>Storage Hardware</a:t>
            </a:r>
            <a:endParaRPr lang="en-US" b="1" dirty="0">
              <a:ea typeface="+mj-ea"/>
              <a:cs typeface="+mj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231257"/>
              </p:ext>
            </p:extLst>
          </p:nvPr>
        </p:nvGraphicFramePr>
        <p:xfrm>
          <a:off x="152400" y="838200"/>
          <a:ext cx="8896660" cy="249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9771"/>
                <a:gridCol w="1932252"/>
                <a:gridCol w="1920168"/>
                <a:gridCol w="954301"/>
                <a:gridCol w="1920168"/>
              </a:tblGrid>
              <a:tr h="414950">
                <a:tc>
                  <a:txBody>
                    <a:bodyPr/>
                    <a:lstStyle/>
                    <a:p>
                      <a:r>
                        <a:rPr lang="en-US" dirty="0" smtClean="0"/>
                        <a:t>System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 (TB)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File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</a:tr>
              <a:tr h="42324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Xanadu</a:t>
                      </a:r>
                      <a:r>
                        <a:rPr lang="en-US" dirty="0" smtClean="0"/>
                        <a:t> 360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</a:t>
                      </a:r>
                      <a:r>
                        <a:rPr lang="en-US" baseline="0" dirty="0" smtClean="0"/>
                        <a:t> System</a:t>
                      </a:r>
                      <a:endParaRPr lang="en-US" dirty="0"/>
                    </a:p>
                  </a:txBody>
                  <a:tcPr/>
                </a:tc>
              </a:tr>
              <a:tr h="414950">
                <a:tc>
                  <a:txBody>
                    <a:bodyPr/>
                    <a:lstStyle/>
                    <a:p>
                      <a:r>
                        <a:rPr lang="en-US" dirty="0" smtClean="0"/>
                        <a:t>DDN 6620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GPFS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4149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SunFire</a:t>
                      </a:r>
                      <a:r>
                        <a:rPr lang="en-US" baseline="0" dirty="0" smtClean="0"/>
                        <a:t> x4170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SDSC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414950">
                <a:tc>
                  <a:txBody>
                    <a:bodyPr/>
                    <a:lstStyle/>
                    <a:p>
                      <a:r>
                        <a:rPr lang="en-US" dirty="0" smtClean="0"/>
                        <a:t>Dell MD3000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414950">
                <a:tc>
                  <a:txBody>
                    <a:bodyPr/>
                    <a:lstStyle/>
                    <a:p>
                      <a:r>
                        <a:rPr lang="en-US" dirty="0" smtClean="0"/>
                        <a:t>IBM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3429000"/>
            <a:ext cx="7483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Substantial back up storage at IU: Data Capacitor and HPSS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44347" y="3733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Support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653" y="4507735"/>
            <a:ext cx="76739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Traditional </a:t>
            </a:r>
            <a:r>
              <a:rPr lang="en-US" sz="2400" dirty="0" smtClean="0"/>
              <a:t> Drupal Portal with usual functions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Traditional Ticket 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System Admin and User facing support (small)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Outreach group (small)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Strong Systems Admin Collaboration with Software group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4 Use Types for FutureGrid </a:t>
            </a:r>
            <a:r>
              <a:rPr lang="en-US" dirty="0" err="1" smtClean="0"/>
              <a:t>TestbedaaS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7" y="762000"/>
            <a:ext cx="9144000" cy="5715000"/>
          </a:xfrm>
          <a:noFill/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 smtClean="0"/>
              <a:t>223 </a:t>
            </a:r>
            <a:r>
              <a:rPr lang="en-US" sz="2800" dirty="0" smtClean="0"/>
              <a:t>approved projects (968 users) July 14 2012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USA, China, India, Pakistan, lots of European countries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Industry, Government, Academia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800" b="1" dirty="0" smtClean="0"/>
              <a:t>Training Education and Outreach (</a:t>
            </a:r>
            <a:r>
              <a:rPr lang="en-US" sz="2800" b="1" dirty="0" smtClean="0">
                <a:solidFill>
                  <a:srgbClr val="FF0000"/>
                </a:solidFill>
              </a:rPr>
              <a:t>10%</a:t>
            </a:r>
            <a:r>
              <a:rPr lang="en-US" sz="2800" b="1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Semester and short events; interesting outreach to small universities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science and Middleware (</a:t>
            </a:r>
            <a:r>
              <a:rPr lang="en-US" sz="2800" b="1" dirty="0" smtClean="0">
                <a:solidFill>
                  <a:srgbClr val="FF0000"/>
                </a:solidFill>
              </a:rPr>
              <a:t>59%</a:t>
            </a:r>
            <a:r>
              <a:rPr lang="en-US" sz="2800" b="1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Core CS </a:t>
            </a:r>
            <a:r>
              <a:rPr lang="en-US" sz="2400" dirty="0"/>
              <a:t>and Cyberinfrastructure; </a:t>
            </a:r>
            <a:r>
              <a:rPr lang="en-US" sz="2400" dirty="0" smtClean="0"/>
              <a:t>Interoperability (</a:t>
            </a:r>
            <a:r>
              <a:rPr lang="en-US" sz="2400" dirty="0"/>
              <a:t>2</a:t>
            </a:r>
            <a:r>
              <a:rPr lang="en-US" sz="2400" dirty="0" smtClean="0"/>
              <a:t>%) for Grids </a:t>
            </a:r>
            <a:r>
              <a:rPr lang="en-US" sz="2400" dirty="0"/>
              <a:t>and Clouds; Open Grid Forum OGF </a:t>
            </a:r>
            <a:r>
              <a:rPr lang="en-US" sz="2400" dirty="0" smtClean="0"/>
              <a:t>Standards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Systems Evaluation (</a:t>
            </a:r>
            <a:r>
              <a:rPr lang="en-US" sz="2800" b="1" dirty="0" smtClean="0">
                <a:solidFill>
                  <a:srgbClr val="FF0000"/>
                </a:solidFill>
              </a:rPr>
              <a:t>29%</a:t>
            </a:r>
            <a:r>
              <a:rPr lang="en-US" sz="2800" b="1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XSEDE (TIS, TAS), OSG, EGI; Campuses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New Domain Science applications (</a:t>
            </a:r>
            <a:r>
              <a:rPr lang="en-US" sz="2800" b="1" dirty="0" smtClean="0">
                <a:solidFill>
                  <a:srgbClr val="FF0000"/>
                </a:solidFill>
              </a:rPr>
              <a:t>26%)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Life </a:t>
            </a:r>
            <a:r>
              <a:rPr lang="en-US" sz="2400" dirty="0"/>
              <a:t>science highlighted (</a:t>
            </a:r>
            <a:r>
              <a:rPr lang="en-US" sz="2400" dirty="0">
                <a:solidFill>
                  <a:srgbClr val="FF0000"/>
                </a:solidFill>
              </a:rPr>
              <a:t>14%</a:t>
            </a:r>
            <a:r>
              <a:rPr lang="en-US" sz="2400" dirty="0"/>
              <a:t>), Non Life Science (</a:t>
            </a:r>
            <a:r>
              <a:rPr lang="en-US" sz="2400" dirty="0">
                <a:solidFill>
                  <a:srgbClr val="FF0000"/>
                </a:solidFill>
              </a:rPr>
              <a:t>12</a:t>
            </a:r>
            <a:r>
              <a:rPr lang="en-US" sz="2400" dirty="0" smtClean="0">
                <a:solidFill>
                  <a:srgbClr val="FF0000"/>
                </a:solidFill>
              </a:rPr>
              <a:t>%</a:t>
            </a:r>
            <a:r>
              <a:rPr lang="en-US" sz="2400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Generalize to building </a:t>
            </a:r>
            <a:r>
              <a:rPr lang="en-US" sz="2400" b="1" dirty="0" smtClean="0"/>
              <a:t>Research Computing-</a:t>
            </a:r>
            <a:r>
              <a:rPr lang="en-US" sz="2400" b="1" dirty="0" err="1" smtClean="0"/>
              <a:t>aaS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81800" y="4038600"/>
            <a:ext cx="222173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Fractions are as of July 15 </a:t>
            </a:r>
            <a:r>
              <a:rPr lang="en-US" sz="2400" dirty="0" smtClean="0"/>
              <a:t>2012 add to </a:t>
            </a:r>
            <a:r>
              <a:rPr lang="en-US" sz="2400" dirty="0"/>
              <a:t>&gt; 100</a:t>
            </a:r>
            <a:r>
              <a:rPr lang="en-US" sz="2400" dirty="0" smtClean="0"/>
              <a:t>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080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8110</TotalTime>
  <Words>2074</Words>
  <Application>Microsoft Office PowerPoint</Application>
  <PresentationFormat>On-screen Show (4:3)</PresentationFormat>
  <Paragraphs>500</Paragraphs>
  <Slides>22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FutureGrid Overview for VSCSE Summer School on Science Clouds</vt:lpstr>
      <vt:lpstr>FutureGrid key Concepts I</vt:lpstr>
      <vt:lpstr>FutureGrid key Concepts II</vt:lpstr>
      <vt:lpstr>FutureGrid Partners</vt:lpstr>
      <vt:lpstr>FutureGrid:  a Grid/Cloud/HPC Testbed</vt:lpstr>
      <vt:lpstr>PowerPoint Presentation</vt:lpstr>
      <vt:lpstr>Compute Hardware</vt:lpstr>
      <vt:lpstr>Storage Hardware</vt:lpstr>
      <vt:lpstr>4 Use Types for FutureGrid TestbedaaS</vt:lpstr>
      <vt:lpstr>Recent Projects</vt:lpstr>
      <vt:lpstr>FutureGrid Supports  Education and Training</vt:lpstr>
      <vt:lpstr>First FutureGrid Challenge Competition</vt:lpstr>
      <vt:lpstr>FutureGrid Tutorials</vt:lpstr>
      <vt:lpstr>Selected List of Services Offered</vt:lpstr>
      <vt:lpstr>Services Offered</vt:lpstr>
      <vt:lpstr>FutureGrid Technology and Project Requests</vt:lpstr>
      <vt:lpstr>Software Components</vt:lpstr>
      <vt:lpstr>PowerPoint Presentation</vt:lpstr>
      <vt:lpstr>Research Computing as a Service</vt:lpstr>
      <vt:lpstr>FG Challenge 2: A Competition for You</vt:lpstr>
      <vt:lpstr>Web Resources</vt:lpstr>
      <vt:lpstr>Many Thanks to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Data mining  and FutureGrid</dc:title>
  <dc:creator>Judy Qiu</dc:creator>
  <cp:lastModifiedBy>Geoffrey Fox</cp:lastModifiedBy>
  <cp:revision>238</cp:revision>
  <dcterms:created xsi:type="dcterms:W3CDTF">2010-11-17T03:44:50Z</dcterms:created>
  <dcterms:modified xsi:type="dcterms:W3CDTF">2012-07-30T14:03:54Z</dcterms:modified>
</cp:coreProperties>
</file>