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8"/>
  </p:notesMasterIdLst>
  <p:sldIdLst>
    <p:sldId id="329" r:id="rId2"/>
    <p:sldId id="491" r:id="rId3"/>
    <p:sldId id="492" r:id="rId4"/>
    <p:sldId id="300" r:id="rId5"/>
    <p:sldId id="304" r:id="rId6"/>
    <p:sldId id="401" r:id="rId7"/>
    <p:sldId id="303" r:id="rId8"/>
    <p:sldId id="373" r:id="rId9"/>
    <p:sldId id="493" r:id="rId10"/>
    <p:sldId id="494" r:id="rId11"/>
    <p:sldId id="405" r:id="rId12"/>
    <p:sldId id="496" r:id="rId13"/>
    <p:sldId id="425" r:id="rId14"/>
    <p:sldId id="332" r:id="rId15"/>
    <p:sldId id="500" r:id="rId16"/>
    <p:sldId id="498" r:id="rId17"/>
    <p:sldId id="499" r:id="rId18"/>
    <p:sldId id="497" r:id="rId19"/>
    <p:sldId id="314" r:id="rId20"/>
    <p:sldId id="501" r:id="rId21"/>
    <p:sldId id="502" r:id="rId22"/>
    <p:sldId id="407" r:id="rId23"/>
    <p:sldId id="432" r:id="rId24"/>
    <p:sldId id="503" r:id="rId25"/>
    <p:sldId id="504" r:id="rId26"/>
    <p:sldId id="50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3548" autoAdjust="0"/>
  </p:normalViewPr>
  <p:slideViewPr>
    <p:cSldViewPr>
      <p:cViewPr varScale="1">
        <p:scale>
          <a:sx n="90" d="100"/>
          <a:sy n="90" d="100"/>
        </p:scale>
        <p:origin x="5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d:Documents:ussage-tutor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9885292116"/>
          <c:y val="0.101185995067995"/>
          <c:w val="0.71699701330437104"/>
          <c:h val="0.7835221703209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Tutorial Page Hits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Sheet1!$A$16:$A$21</c:f>
              <c:strCache>
                <c:ptCount val="6"/>
                <c:pt idx="0">
                  <c:v>Eucalyptus</c:v>
                </c:pt>
                <c:pt idx="1">
                  <c:v>OpenNebula</c:v>
                </c:pt>
                <c:pt idx="2">
                  <c:v>Nimbus</c:v>
                </c:pt>
                <c:pt idx="3">
                  <c:v>Hadoop</c:v>
                </c:pt>
                <c:pt idx="4">
                  <c:v>OpenStack</c:v>
                </c:pt>
                <c:pt idx="5">
                  <c:v>HPC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5307</c:v>
                </c:pt>
                <c:pt idx="1">
                  <c:v>4551</c:v>
                </c:pt>
                <c:pt idx="2">
                  <c:v>3916</c:v>
                </c:pt>
                <c:pt idx="3" formatCode="#,##0">
                  <c:v>1794</c:v>
                </c:pt>
                <c:pt idx="4" formatCode="#,##0">
                  <c:v>1265</c:v>
                </c:pt>
                <c:pt idx="5" formatCode="#,##0">
                  <c:v>1200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0847312"/>
        <c:axId val="500847704"/>
      </c:barChart>
      <c:catAx>
        <c:axId val="50084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0847704"/>
        <c:crosses val="autoZero"/>
        <c:auto val="1"/>
        <c:lblAlgn val="ctr"/>
        <c:lblOffset val="100"/>
        <c:noMultiLvlLbl val="0"/>
      </c:catAx>
      <c:valAx>
        <c:axId val="500847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00847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Twister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</a:t>
          </a: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Exper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Manag</a:t>
          </a:r>
          <a:r>
            <a:rPr lang="en-US" dirty="0" smtClean="0">
              <a:solidFill>
                <a:schemeClr val="tx1"/>
              </a:solidFill>
            </a:rPr>
            <a:t>./Pegasus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A64E5876-6FE9-442D-BB55-FB9C0C0FE417}" type="presOf" srcId="{88F0A5CC-9F8E-174C-AE0C-29EEDDBD234C}" destId="{9851CF6D-0542-A945-8BD9-8B164A9FF6AF}" srcOrd="0" destOrd="0" presId="urn:microsoft.com/office/officeart/2009/3/layout/IncreasingArrowsProcess"/>
    <dgm:cxn modelId="{DCF95828-B707-4737-BE9B-985CB9CD54AF}" type="presOf" srcId="{E385DA56-1A68-BD48-8B1C-E528C49559A4}" destId="{25E35677-269D-7F46-82BA-4AC7CFDF4204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7B7D59C6-247C-447F-ADD0-032F20EF50F9}" type="presOf" srcId="{6CDF5F64-414F-D844-B808-8DE56011DFCC}" destId="{1685D736-5D8C-2648-9245-8271052F4346}" srcOrd="0" destOrd="0" presId="urn:microsoft.com/office/officeart/2009/3/layout/IncreasingArrowsProcess"/>
    <dgm:cxn modelId="{19C7013C-73AF-4D8F-B7E5-27153554FE98}" type="presOf" srcId="{0978C417-F862-CD43-A9F3-06E174FE3968}" destId="{065D51E9-B6DC-154D-B583-B4EBD21A9523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3A8ADB12-938B-4D9A-B8CD-5F5691422C0B}" type="presOf" srcId="{5C0E77E8-8A50-054C-A4BF-0C8C401EC59E}" destId="{61F6C000-BD56-7B4F-B80D-4349F954432A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07304668-BE5E-489D-97C7-1750466E1019}" type="presOf" srcId="{37731C80-0523-E749-9660-C07AA0EBA3FF}" destId="{AE11D181-40CD-AA43-A283-DD58DD43E998}" srcOrd="0" destOrd="1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2385D4BC-4F61-4011-BD48-05817CF87B7F}" type="presOf" srcId="{5A7046D3-038A-0946-B8DA-75F41CDB8098}" destId="{FCFEE869-3260-8848-805B-21255263F0C6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990C2EFD-C0D0-4390-A9BE-0F33098BB3AB}" type="presOf" srcId="{900669E4-87A7-5C49-A5E1-84963CF81AAA}" destId="{CB24CEDB-B0EF-C743-825D-AA776BAE9D7F}" srcOrd="0" destOrd="0" presId="urn:microsoft.com/office/officeart/2009/3/layout/IncreasingArrowsProcess"/>
    <dgm:cxn modelId="{92E43173-504F-4C1D-9E20-AC630F8AB0A2}" type="presOf" srcId="{B022D9ED-1E87-A541-B5E6-99C6F5FA8271}" destId="{B49B3F43-B447-2E46-8542-2721C3CCA994}" srcOrd="0" destOrd="0" presId="urn:microsoft.com/office/officeart/2009/3/layout/IncreasingArrowsProcess"/>
    <dgm:cxn modelId="{C7258B15-3E40-477E-81AD-94A014AAA780}" type="presOf" srcId="{BC9F2A18-750B-4B4C-A4EC-B99B3AD9147E}" destId="{965C2627-9758-4643-9FBE-55143086510A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01568C38-166F-4FE9-910E-0885A888BDF3}" type="presOf" srcId="{EABFDB4B-76EE-F049-B783-32FF7B78C31E}" destId="{AE11D181-40CD-AA43-A283-DD58DD43E998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A592CF6E-BE06-4F98-B59C-4747EE2563FE}" type="presOf" srcId="{77E39105-775B-3D4D-96C5-14E4CB4110EC}" destId="{FBB464ED-33D5-3C42-9389-977FC034AD32}" srcOrd="0" destOrd="0" presId="urn:microsoft.com/office/officeart/2009/3/layout/IncreasingArrowsProcess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51FA8A85-230E-4BC5-BC32-00BFF4579ACE}" type="presOf" srcId="{065941A5-0E5F-0C49-AFA9-A922E2BA80E1}" destId="{25E35677-269D-7F46-82BA-4AC7CFDF4204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CD1BDA9D-E46C-474E-9DF8-DF2EBBFE438D}" type="presOf" srcId="{C4D23F30-1676-4149-A194-9F660BF1A352}" destId="{25E35677-269D-7F46-82BA-4AC7CFDF4204}" srcOrd="0" destOrd="2" presId="urn:microsoft.com/office/officeart/2009/3/layout/IncreasingArrowsProcess"/>
    <dgm:cxn modelId="{77859571-0820-4863-86C6-C828A8149987}" type="presOf" srcId="{9E1BC4AA-3D23-D343-9B78-C041D11A00F6}" destId="{FBB464ED-33D5-3C42-9389-977FC034AD32}" srcOrd="0" destOrd="1" presId="urn:microsoft.com/office/officeart/2009/3/layout/IncreasingArrowsProcess"/>
    <dgm:cxn modelId="{AC48B1C2-7932-4F70-97BA-11CCFA8D6397}" type="presOf" srcId="{3B86A249-6530-5146-AE38-057A914E849E}" destId="{9851CF6D-0542-A945-8BD9-8B164A9FF6AF}" srcOrd="0" destOrd="1" presId="urn:microsoft.com/office/officeart/2009/3/layout/IncreasingArrowsProcess"/>
    <dgm:cxn modelId="{95163923-82A2-44ED-B52D-E74AAEDB2F4D}" type="presParOf" srcId="{965C2627-9758-4643-9FBE-55143086510A}" destId="{61F6C000-BD56-7B4F-B80D-4349F954432A}" srcOrd="0" destOrd="0" presId="urn:microsoft.com/office/officeart/2009/3/layout/IncreasingArrowsProcess"/>
    <dgm:cxn modelId="{F80724E4-64A7-4A47-AF07-0D1D4DE787AF}" type="presParOf" srcId="{965C2627-9758-4643-9FBE-55143086510A}" destId="{B49B3F43-B447-2E46-8542-2721C3CCA994}" srcOrd="1" destOrd="0" presId="urn:microsoft.com/office/officeart/2009/3/layout/IncreasingArrowsProcess"/>
    <dgm:cxn modelId="{09A417B4-9E03-4379-9EEE-47325395A9AE}" type="presParOf" srcId="{965C2627-9758-4643-9FBE-55143086510A}" destId="{1685D736-5D8C-2648-9245-8271052F4346}" srcOrd="2" destOrd="0" presId="urn:microsoft.com/office/officeart/2009/3/layout/IncreasingArrowsProcess"/>
    <dgm:cxn modelId="{1592B176-CE4E-4F33-854A-1046085759C8}" type="presParOf" srcId="{965C2627-9758-4643-9FBE-55143086510A}" destId="{FBB464ED-33D5-3C42-9389-977FC034AD32}" srcOrd="3" destOrd="0" presId="urn:microsoft.com/office/officeart/2009/3/layout/IncreasingArrowsProcess"/>
    <dgm:cxn modelId="{A1BA2F60-B262-4266-8FF3-6C45882C35C5}" type="presParOf" srcId="{965C2627-9758-4643-9FBE-55143086510A}" destId="{065D51E9-B6DC-154D-B583-B4EBD21A9523}" srcOrd="4" destOrd="0" presId="urn:microsoft.com/office/officeart/2009/3/layout/IncreasingArrowsProcess"/>
    <dgm:cxn modelId="{EA332081-95A1-4649-B764-941E97FBE8FC}" type="presParOf" srcId="{965C2627-9758-4643-9FBE-55143086510A}" destId="{9851CF6D-0542-A945-8BD9-8B164A9FF6AF}" srcOrd="5" destOrd="0" presId="urn:microsoft.com/office/officeart/2009/3/layout/IncreasingArrowsProcess"/>
    <dgm:cxn modelId="{75AC0C54-9128-41AB-961D-7B1E2E39307F}" type="presParOf" srcId="{965C2627-9758-4643-9FBE-55143086510A}" destId="{FCFEE869-3260-8848-805B-21255263F0C6}" srcOrd="6" destOrd="0" presId="urn:microsoft.com/office/officeart/2009/3/layout/IncreasingArrowsProcess"/>
    <dgm:cxn modelId="{AFEA873E-76E7-4ED7-AB5B-18D5CFBED96A}" type="presParOf" srcId="{965C2627-9758-4643-9FBE-55143086510A}" destId="{25E35677-269D-7F46-82BA-4AC7CFDF4204}" srcOrd="7" destOrd="0" presId="urn:microsoft.com/office/officeart/2009/3/layout/IncreasingArrowsProcess"/>
    <dgm:cxn modelId="{DC34D50A-033C-464D-B714-ACBFEA62BB6A}" type="presParOf" srcId="{965C2627-9758-4643-9FBE-55143086510A}" destId="{CB24CEDB-B0EF-C743-825D-AA776BAE9D7F}" srcOrd="8" destOrd="0" presId="urn:microsoft.com/office/officeart/2009/3/layout/IncreasingArrowsProcess"/>
    <dgm:cxn modelId="{535F0456-7CD8-4AFA-85E7-44B8F6E572EB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9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7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Combines last two slides in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4384-6D51-9047-9FF2-4064147016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bug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charts that does not allow us to print this beyond June after new categories were introduced.</a:t>
            </a:r>
          </a:p>
          <a:p>
            <a:r>
              <a:rPr lang="en-US" baseline="0" dirty="0" err="1" smtClean="0"/>
              <a:t>Fugang</a:t>
            </a:r>
            <a:r>
              <a:rPr lang="en-US" baseline="0" dirty="0" smtClean="0"/>
              <a:t> and I try to find a way to export the data and print otherwise. </a:t>
            </a:r>
          </a:p>
          <a:p>
            <a:r>
              <a:rPr lang="en-US" baseline="0" dirty="0" smtClean="0"/>
              <a:t>took </a:t>
            </a:r>
            <a:r>
              <a:rPr lang="en-US" baseline="0" dirty="0" err="1" smtClean="0"/>
              <a:t>Fugang</a:t>
            </a:r>
            <a:r>
              <a:rPr lang="en-US" baseline="0" dirty="0" smtClean="0"/>
              <a:t> a long time to find out </a:t>
            </a:r>
            <a:r>
              <a:rPr lang="en-US" baseline="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04384-6D51-9047-9FF2-406414701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9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6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9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ABF3C3-A49D-1B48-ADFF-14229A22D35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6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4/6/2013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4/6/2013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rids.ucs.indiana.edu/ptliupages/publications/Cloud%20Programming%20Paradigm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050" y="710588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FutureGrid Overview</a:t>
            </a:r>
            <a:endParaRPr lang="en-US" sz="6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0" y="26670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July 15 </a:t>
            </a:r>
            <a:r>
              <a:rPr lang="en-US" sz="2400" b="1" dirty="0">
                <a:solidFill>
                  <a:schemeClr val="tx1"/>
                </a:solidFill>
              </a:rPr>
              <a:t>2012</a:t>
            </a:r>
          </a:p>
          <a:p>
            <a:r>
              <a:rPr lang="en-US" sz="2400" dirty="0" smtClean="0"/>
              <a:t>XSEDE UAB Meeting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FutureGrid Challenge </a:t>
            </a:r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Core </a:t>
            </a:r>
            <a:r>
              <a:rPr lang="en-US" sz="2400" b="1" dirty="0"/>
              <a:t>Computer </a:t>
            </a:r>
            <a:r>
              <a:rPr lang="en-US" sz="2400" b="1" dirty="0" smtClean="0"/>
              <a:t>Science </a:t>
            </a:r>
            <a:r>
              <a:rPr lang="en-US" sz="2400" dirty="0" smtClean="0"/>
              <a:t>FG-172 Cloud-TM from Portugal: on distributed concurrency control (software transactional memory): </a:t>
            </a:r>
            <a:r>
              <a:rPr lang="en-US" sz="2400" dirty="0"/>
              <a:t>"When Scalability Meets Consistency: Genuine </a:t>
            </a:r>
            <a:r>
              <a:rPr lang="en-US" sz="2400" dirty="0" err="1"/>
              <a:t>Multiversion</a:t>
            </a:r>
            <a:r>
              <a:rPr lang="en-US" sz="2400" dirty="0"/>
              <a:t> Update </a:t>
            </a:r>
            <a:r>
              <a:rPr lang="en-US" sz="2400" dirty="0" err="1"/>
              <a:t>Serializable</a:t>
            </a:r>
            <a:r>
              <a:rPr lang="en-US" sz="2400" dirty="0"/>
              <a:t> Partial Data Replication</a:t>
            </a:r>
            <a:r>
              <a:rPr lang="en-US" sz="2400" dirty="0" smtClean="0"/>
              <a:t>,“ 32nd </a:t>
            </a:r>
            <a:r>
              <a:rPr lang="en-US" sz="2400" dirty="0"/>
              <a:t>International Conference on Distributed Computing Systems (ICDCS'12</a:t>
            </a:r>
            <a:r>
              <a:rPr lang="en-US" sz="2400" dirty="0" smtClean="0"/>
              <a:t>) (top conference) used 40 nodes of FutureGrid</a:t>
            </a:r>
          </a:p>
          <a:p>
            <a:r>
              <a:rPr lang="en-US" sz="2400" b="1" dirty="0" smtClean="0"/>
              <a:t>Core Cyberinfrastructure</a:t>
            </a:r>
            <a:r>
              <a:rPr lang="en-US" sz="2400" dirty="0" smtClean="0"/>
              <a:t> FG-42,45 LSU/Rutgers: SAGA Pilot Job P* abstraction and applications. SAGA/</a:t>
            </a:r>
            <a:r>
              <a:rPr lang="en-US" sz="2400" dirty="0" err="1" smtClean="0"/>
              <a:t>BigJob</a:t>
            </a:r>
            <a:r>
              <a:rPr lang="en-US" sz="2400" dirty="0" smtClean="0"/>
              <a:t> use on clouds</a:t>
            </a:r>
          </a:p>
          <a:p>
            <a:r>
              <a:rPr lang="en-US" sz="2400" b="1" dirty="0"/>
              <a:t>Core Cyberinfrastructure </a:t>
            </a:r>
            <a:r>
              <a:rPr lang="en-US" sz="2400" dirty="0" smtClean="0"/>
              <a:t>FG-130: Optimizing </a:t>
            </a:r>
            <a:r>
              <a:rPr lang="en-US" sz="2400" dirty="0"/>
              <a:t>Scientific Workflows on </a:t>
            </a:r>
            <a:r>
              <a:rPr lang="en-US" sz="2400" dirty="0" smtClean="0"/>
              <a:t>Clouds. Scheduling Pegasus on distributed systems with overhead measured and reduced. Used Eucalyptus on FutureGrid</a:t>
            </a:r>
          </a:p>
          <a:p>
            <a:r>
              <a:rPr lang="en-US" sz="2400" b="1" dirty="0" smtClean="0"/>
              <a:t>Interesting application </a:t>
            </a:r>
            <a:r>
              <a:rPr lang="en-US" sz="2400" dirty="0" smtClean="0"/>
              <a:t>FG-133 from Univ. Arkansas: Supply </a:t>
            </a:r>
            <a:r>
              <a:rPr lang="en-US" sz="2400" dirty="0"/>
              <a:t>Chain Network Simulator Using Cloud </a:t>
            </a:r>
            <a:r>
              <a:rPr lang="en-US" sz="2400" dirty="0" smtClean="0"/>
              <a:t>Computing with dynamic virtual machines supporting Monte Carlo simulation with Grid Appliance and Nimbus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12219" r="32002" b="27810"/>
          <a:stretch/>
        </p:blipFill>
        <p:spPr bwMode="auto">
          <a:xfrm>
            <a:off x="19878" y="-1"/>
            <a:ext cx="8400197" cy="68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7-16 at 5.36.32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r="6402" b="3207"/>
          <a:stretch/>
        </p:blipFill>
        <p:spPr>
          <a:xfrm>
            <a:off x="0" y="829455"/>
            <a:ext cx="9134856" cy="59844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61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New users per month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3168134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SC11 Tutorial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905000"/>
            <a:ext cx="140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Courses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7206" y="1709057"/>
            <a:ext cx="11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Month</a:t>
            </a:r>
          </a:p>
          <a:p>
            <a:r>
              <a:rPr lang="en-US" dirty="0" smtClean="0"/>
              <a:t>XSEDE</a:t>
            </a:r>
          </a:p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4191000"/>
            <a:ext cx="1634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Cumulative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29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347"/>
          </a:xfrm>
        </p:spPr>
        <p:txBody>
          <a:bodyPr/>
          <a:lstStyle/>
          <a:p>
            <a:r>
              <a:rPr lang="en-US" dirty="0" smtClean="0"/>
              <a:t>Recent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34033" r="19032" b="9438"/>
          <a:stretch/>
        </p:blipFill>
        <p:spPr bwMode="auto">
          <a:xfrm>
            <a:off x="0" y="528347"/>
            <a:ext cx="9144000" cy="63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578" y="14111"/>
            <a:ext cx="8487949" cy="6858000"/>
            <a:chOff x="22578" y="14111"/>
            <a:chExt cx="8487949" cy="685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9" t="9543" r="21538"/>
            <a:stretch/>
          </p:blipFill>
          <p:spPr bwMode="auto">
            <a:xfrm>
              <a:off x="22578" y="14111"/>
              <a:ext cx="6125749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148327" y="19671"/>
              <a:ext cx="2362200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Have Competitions</a:t>
              </a:r>
            </a:p>
            <a:p>
              <a:r>
                <a:rPr lang="en-US" b="1" dirty="0" smtClean="0"/>
                <a:t>Last one just finished</a:t>
              </a:r>
            </a:p>
            <a:p>
              <a:r>
                <a:rPr lang="en-US" b="1" dirty="0" smtClean="0"/>
                <a:t>Grand Prize</a:t>
              </a:r>
            </a:p>
            <a:p>
              <a:r>
                <a:rPr lang="en-US" b="1" dirty="0" smtClean="0"/>
                <a:t>Trip to SC12</a:t>
              </a:r>
            </a:p>
            <a:p>
              <a:endParaRPr lang="en-US" b="1" dirty="0"/>
            </a:p>
            <a:p>
              <a:r>
                <a:rPr lang="en-US" b="1" dirty="0" smtClean="0"/>
                <a:t>Next Competition</a:t>
              </a:r>
            </a:p>
            <a:p>
              <a:r>
                <a:rPr lang="en-US" b="1" dirty="0" smtClean="0"/>
                <a:t>Beginning of August</a:t>
              </a:r>
            </a:p>
            <a:p>
              <a:r>
                <a:rPr lang="en-US" b="1" dirty="0" smtClean="0"/>
                <a:t>For our Science Cloud  Summer School</a:t>
              </a:r>
            </a:p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36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838200"/>
            <a:ext cx="4191000" cy="6019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Cloud Provisioning Platforms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Nimbus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Nimbus </a:t>
            </a:r>
            <a:r>
              <a:rPr lang="en-US" sz="1400" dirty="0"/>
              <a:t>One-click Cluster </a:t>
            </a:r>
            <a:r>
              <a:rPr lang="en-US" sz="1400" dirty="0" smtClean="0"/>
              <a:t>Guide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OpenStack Nova on FutureGrid </a:t>
            </a:r>
            <a:r>
              <a:rPr lang="en-US" sz="1400" dirty="0" smtClean="0"/>
              <a:t>Using </a:t>
            </a:r>
            <a:r>
              <a:rPr lang="en-US" sz="1400" dirty="0"/>
              <a:t>Eucalyptus on FutureGrid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Connecting </a:t>
            </a:r>
            <a:r>
              <a:rPr lang="en-US" sz="1400" dirty="0"/>
              <a:t>private network VMs across Nimbus clusters using ViNe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Using </a:t>
            </a:r>
            <a:r>
              <a:rPr lang="en-US" sz="1400" dirty="0"/>
              <a:t>the Grid Appliance to run FutureGrid Cloud Clients [novice</a:t>
            </a:r>
            <a:r>
              <a:rPr lang="en-US" sz="1400" dirty="0" smtClean="0"/>
              <a:t>]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Cloud Run-time Platforms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Hadoop as a batch job using MyHadoop [novice]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(one-click Hadoop) on HPC environment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Twister on HPC </a:t>
            </a:r>
            <a:r>
              <a:rPr lang="en-US" sz="1400" dirty="0" smtClean="0"/>
              <a:t>environment</a:t>
            </a:r>
            <a:endParaRPr lang="en-US" sz="1400" dirty="0"/>
          </a:p>
          <a:p>
            <a:r>
              <a:rPr lang="en-US" sz="1400" dirty="0"/>
              <a:t>  </a:t>
            </a:r>
            <a:r>
              <a:rPr lang="en-US" sz="1400" dirty="0" smtClean="0"/>
              <a:t>Running </a:t>
            </a:r>
            <a:r>
              <a:rPr lang="en-US" sz="1400" dirty="0" err="1"/>
              <a:t>SalsaHadoop</a:t>
            </a:r>
            <a:r>
              <a:rPr lang="en-US" sz="1400" dirty="0"/>
              <a:t> on </a:t>
            </a:r>
            <a:r>
              <a:rPr lang="en-US" sz="1400" dirty="0" smtClean="0"/>
              <a:t>Eucalyptus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FG-Twister on Eucalyptus 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One-click Hadoop </a:t>
            </a:r>
            <a:r>
              <a:rPr lang="en-US" sz="1400" dirty="0" err="1"/>
              <a:t>WordCount</a:t>
            </a:r>
            <a:r>
              <a:rPr lang="en-US" sz="1400" dirty="0"/>
              <a:t> on Eucalyptus [beginner]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Running </a:t>
            </a:r>
            <a:r>
              <a:rPr lang="en-US" sz="1400" dirty="0"/>
              <a:t>One-click Twister K-means on </a:t>
            </a:r>
            <a:r>
              <a:rPr lang="en-US" sz="1400" dirty="0" smtClean="0"/>
              <a:t>Eucalyptus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Image </a:t>
            </a:r>
            <a:r>
              <a:rPr lang="en-US" sz="1400" dirty="0">
                <a:solidFill>
                  <a:srgbClr val="FF0000"/>
                </a:solidFill>
              </a:rPr>
              <a:t>Management and </a:t>
            </a:r>
            <a:r>
              <a:rPr lang="en-US" sz="1400" dirty="0" smtClean="0">
                <a:solidFill>
                  <a:srgbClr val="FF0000"/>
                </a:solidFill>
              </a:rPr>
              <a:t>Rain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Image Management and Rain [novice</a:t>
            </a:r>
            <a:r>
              <a:rPr lang="en-US" sz="1400" dirty="0" smtClean="0"/>
              <a:t>]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Storage</a:t>
            </a:r>
          </a:p>
          <a:p>
            <a:r>
              <a:rPr lang="en-US" sz="1400" dirty="0" smtClean="0"/>
              <a:t>Using </a:t>
            </a:r>
            <a:r>
              <a:rPr lang="en-US" sz="1400" dirty="0"/>
              <a:t>HPSS from FutureGrid [novice]</a:t>
            </a:r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914400"/>
            <a:ext cx="4876800" cy="5791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Educational Grid Virtual Appliances</a:t>
            </a:r>
          </a:p>
          <a:p>
            <a:r>
              <a:rPr lang="en-US" sz="1400" dirty="0"/>
              <a:t> Running a Grid Appliance on your </a:t>
            </a:r>
            <a:r>
              <a:rPr lang="en-US" sz="1400" dirty="0" smtClean="0"/>
              <a:t>desktop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 Grid Appliance on </a:t>
            </a:r>
            <a:r>
              <a:rPr lang="en-US" sz="1400" dirty="0" smtClean="0"/>
              <a:t>FutureGrid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an OpenStack virtual appliance on </a:t>
            </a:r>
            <a:r>
              <a:rPr lang="en-US" sz="1400" dirty="0" smtClean="0"/>
              <a:t>FutureGrid</a:t>
            </a:r>
            <a:endParaRPr lang="en-US" sz="1400" dirty="0"/>
          </a:p>
          <a:p>
            <a:r>
              <a:rPr lang="en-US" sz="1400" dirty="0" smtClean="0"/>
              <a:t>Running </a:t>
            </a:r>
            <a:r>
              <a:rPr lang="en-US" sz="1400" dirty="0"/>
              <a:t>Condor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MPI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Running </a:t>
            </a:r>
            <a:r>
              <a:rPr lang="en-US" sz="1400" dirty="0"/>
              <a:t>Hadoop tasks on the Grid </a:t>
            </a:r>
            <a:r>
              <a:rPr lang="en-US" sz="1400" dirty="0" smtClean="0"/>
              <a:t>Appliance</a:t>
            </a:r>
          </a:p>
          <a:p>
            <a:r>
              <a:rPr lang="en-US" sz="1400" dirty="0" smtClean="0"/>
              <a:t>Deploying </a:t>
            </a:r>
            <a:r>
              <a:rPr lang="en-US" sz="1400" dirty="0"/>
              <a:t>virtual private Grid Appliance clusters using Nimbus </a:t>
            </a:r>
            <a:endParaRPr lang="en-US" sz="1400" dirty="0" smtClean="0"/>
          </a:p>
          <a:p>
            <a:r>
              <a:rPr lang="en-US" sz="1400" dirty="0" smtClean="0"/>
              <a:t>Building </a:t>
            </a:r>
            <a:r>
              <a:rPr lang="en-US" sz="1400" dirty="0"/>
              <a:t>an educational appliance from Ubuntu 10.04 </a:t>
            </a:r>
            <a:endParaRPr lang="en-US" sz="1400" dirty="0" smtClean="0"/>
          </a:p>
          <a:p>
            <a:r>
              <a:rPr lang="en-US" sz="1400" dirty="0" smtClean="0"/>
              <a:t>Customizing </a:t>
            </a:r>
            <a:r>
              <a:rPr lang="en-US" sz="1400" dirty="0"/>
              <a:t>and registering Grid Appliance images using Eucalyptus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High Performance Computing</a:t>
            </a:r>
          </a:p>
          <a:p>
            <a:r>
              <a:rPr lang="en-US" sz="1400" dirty="0"/>
              <a:t> Basic High Performance Computing </a:t>
            </a:r>
            <a:endParaRPr lang="en-US" sz="1400" dirty="0" smtClean="0"/>
          </a:p>
          <a:p>
            <a:r>
              <a:rPr lang="en-US" sz="1400" dirty="0" smtClean="0"/>
              <a:t>Running </a:t>
            </a:r>
            <a:r>
              <a:rPr lang="en-US" sz="1400" dirty="0"/>
              <a:t>Hadoop as a batch job using MyHadoop </a:t>
            </a:r>
          </a:p>
          <a:p>
            <a:r>
              <a:rPr lang="en-US" sz="1400" dirty="0" smtClean="0"/>
              <a:t>Performance </a:t>
            </a:r>
            <a:r>
              <a:rPr lang="en-US" sz="1400" dirty="0"/>
              <a:t>Analysis with </a:t>
            </a:r>
            <a:r>
              <a:rPr lang="en-US" sz="1400" dirty="0" err="1"/>
              <a:t>Vampir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Instrumentation </a:t>
            </a:r>
            <a:r>
              <a:rPr lang="en-US" sz="1400" dirty="0"/>
              <a:t>and tracing with </a:t>
            </a:r>
            <a:r>
              <a:rPr lang="en-US" sz="1400" dirty="0" err="1" smtClean="0"/>
              <a:t>VampirTrace</a:t>
            </a:r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Experiment Management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/>
              <a:t>    Running interactive experiments [novice]</a:t>
            </a:r>
          </a:p>
          <a:p>
            <a:r>
              <a:rPr lang="en-US" sz="1400" dirty="0"/>
              <a:t>    Running workflow experiments using Pegasus</a:t>
            </a:r>
          </a:p>
          <a:p>
            <a:r>
              <a:rPr lang="en-US" sz="1400" dirty="0"/>
              <a:t>        Pegasus 4.0 on FutureGrid Walkthrough [novice]</a:t>
            </a:r>
          </a:p>
          <a:p>
            <a:r>
              <a:rPr lang="en-US" sz="1400" dirty="0"/>
              <a:t>        Pegasus 4.0 on FutureGrid Tutorial [intermediary]</a:t>
            </a:r>
          </a:p>
          <a:p>
            <a:r>
              <a:rPr lang="en-US" sz="1400" dirty="0"/>
              <a:t>        Pegasus 4.0 on FutureGrid Virtual Cluster [advanced]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Portal Page Hits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E2C-C2C4-3C43-827C-6EF6FD1744B9}" type="datetime1">
              <a:rPr lang="en-US" smtClean="0"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64159468"/>
              </p:ext>
            </p:extLst>
          </p:nvPr>
        </p:nvGraphicFramePr>
        <p:xfrm>
          <a:off x="0" y="2068441"/>
          <a:ext cx="9144000" cy="408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93818" y="2057400"/>
            <a:ext cx="1353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even </a:t>
            </a:r>
          </a:p>
          <a:p>
            <a:r>
              <a:rPr lang="en-US" b="1" dirty="0" smtClean="0"/>
              <a:t>Installed on </a:t>
            </a:r>
            <a:br>
              <a:rPr lang="en-US" b="1" dirty="0" smtClean="0"/>
            </a:br>
            <a:r>
              <a:rPr lang="en-US" b="1" dirty="0" smtClean="0"/>
              <a:t>FutureGrid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91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List of Services Offered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82870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1447800"/>
            <a:ext cx="693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1733-96BD-0C43-A6FC-2A7578DC7533}" type="datetime1">
              <a:rPr lang="en-US" smtClean="0"/>
              <a:t>4/6/2013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06" y="248024"/>
            <a:ext cx="2743200" cy="1143000"/>
          </a:xfrm>
        </p:spPr>
        <p:txBody>
          <a:bodyPr/>
          <a:lstStyle/>
          <a:p>
            <a:r>
              <a:rPr lang="en-US" dirty="0" smtClean="0"/>
              <a:t>Services Offered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83670"/>
              </p:ext>
            </p:extLst>
          </p:nvPr>
        </p:nvGraphicFramePr>
        <p:xfrm>
          <a:off x="152400" y="270995"/>
          <a:ext cx="5715001" cy="65870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38652"/>
                <a:gridCol w="512885"/>
                <a:gridCol w="586153"/>
                <a:gridCol w="512885"/>
                <a:gridCol w="512885"/>
                <a:gridCol w="512885"/>
                <a:gridCol w="439615"/>
                <a:gridCol w="366347"/>
                <a:gridCol w="366347"/>
                <a:gridCol w="366347"/>
              </a:tblGrid>
              <a:tr h="7348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Sierra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Hotel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Foxtrot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Alamo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Xray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Bravo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Delta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Echo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vert="vert"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myHadoop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Nimbus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OpenStack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Eucalyptus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ViNe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Genesis II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Unicore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MPI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OpenMP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ScaleMP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Ganglia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Pegasus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Inca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Portal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PAPI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0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1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5035" y="2244164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ea typeface="Zapf Dingbats"/>
                <a:cs typeface="Zapf Dingbats"/>
                <a:sym typeface="Zapf Dingbats"/>
              </a:rPr>
              <a:t>ViNe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>
                <a:ea typeface="Zapf Dingbats"/>
                <a:cs typeface="Zapf Dingbats"/>
                <a:sym typeface="Zapf Dingbats"/>
              </a:rPr>
              <a:t>can be installed on the </a:t>
            </a:r>
            <a:br>
              <a:rPr lang="en-US" dirty="0">
                <a:ea typeface="Zapf Dingbats"/>
                <a:cs typeface="Zapf Dingbats"/>
                <a:sym typeface="Zapf Dingbats"/>
              </a:rPr>
            </a:br>
            <a:r>
              <a:rPr lang="en-US" dirty="0">
                <a:ea typeface="Zapf Dingbats"/>
                <a:cs typeface="Zapf Dingbats"/>
                <a:sym typeface="Zapf Dingbats"/>
              </a:rPr>
              <a:t>other resources via    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Nimbus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dirty="0" smtClean="0">
              <a:ea typeface="Zapf Dingbats"/>
              <a:cs typeface="Zapf Dingbats"/>
              <a:sym typeface="Zapf Dingbat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Access to the resource is  requested through the portal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ea typeface="Wingdings"/>
                <a:cs typeface="Wingdings"/>
                <a:sym typeface="Wingdings"/>
              </a:rPr>
              <a:t>Pegasus available via Nimbus and Eucalyptus images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B4EF-B0C8-194A-AAAD-5BF00898BF82}" type="datetime1">
              <a:rPr lang="en-US" smtClean="0"/>
              <a:t>4/6/2013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FutureGrid Technology and Project Requests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400" y="1611800"/>
            <a:ext cx="9066848" cy="4574858"/>
            <a:chOff x="54889" y="1790889"/>
            <a:chExt cx="10074275" cy="5083175"/>
          </a:xfrm>
        </p:grpSpPr>
        <p:grpSp>
          <p:nvGrpSpPr>
            <p:cNvPr id="15" name="Group 14"/>
            <p:cNvGrpSpPr/>
            <p:nvPr/>
          </p:nvGrpSpPr>
          <p:grpSpPr>
            <a:xfrm>
              <a:off x="54889" y="1790889"/>
              <a:ext cx="10074275" cy="5083175"/>
              <a:chOff x="54890" y="2241005"/>
              <a:chExt cx="10074275" cy="50831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0" y="2241005"/>
                <a:ext cx="10074275" cy="5083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 flipH="1">
                <a:off x="6618868" y="3734579"/>
                <a:ext cx="1832046" cy="1400638"/>
              </a:xfrm>
              <a:prstGeom prst="straightConnector1">
                <a:avLst/>
              </a:prstGeom>
              <a:ln>
                <a:solidFill>
                  <a:srgbClr val="3D8083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5092028" y="2843937"/>
                <a:ext cx="3386305" cy="29770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7038173" y="3128986"/>
                <a:ext cx="1440160" cy="208527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7397019" y="4627798"/>
                <a:ext cx="1053895" cy="1014838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2569029" y="1928880"/>
              <a:ext cx="3264996" cy="410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Total Projects and Categories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631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r>
              <a:rPr lang="en-US" dirty="0" smtClean="0"/>
              <a:t>Note Software integrated across institutions and between middleware and systems  Management (Google docs, </a:t>
            </a:r>
            <a:r>
              <a:rPr lang="en-US" dirty="0" err="1" smtClean="0"/>
              <a:t>Jira</a:t>
            </a:r>
            <a:r>
              <a:rPr lang="en-US" dirty="0" smtClean="0"/>
              <a:t>, </a:t>
            </a:r>
            <a:r>
              <a:rPr lang="en-US" dirty="0" err="1" smtClean="0"/>
              <a:t>Mediawiki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many software groups are also FG users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133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2200" y="1981200"/>
            <a:ext cx="1219200" cy="7620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19600" y="2945756"/>
            <a:ext cx="3962400" cy="78804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400" dirty="0" smtClean="0">
                <a:cs typeface="Times New Roman" pitchFamily="18" charset="0"/>
              </a:rPr>
              <a:t>modeled on Grid5000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July 15 2012: </a:t>
            </a:r>
            <a:r>
              <a:rPr lang="en-US" sz="2400" b="1" dirty="0" smtClean="0">
                <a:cs typeface="Times New Roman" pitchFamily="18" charset="0"/>
              </a:rPr>
              <a:t>223 Projects, ~968 users</a:t>
            </a:r>
          </a:p>
          <a:p>
            <a:r>
              <a:rPr lang="en-US" sz="2400" dirty="0" smtClean="0"/>
              <a:t>Supporting international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400" dirty="0" smtClean="0"/>
              <a:t>research in cloud, grid and parallel computing (HPC)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See G. Fox, </a:t>
            </a:r>
            <a:r>
              <a:rPr lang="en-US" sz="2400" dirty="0"/>
              <a:t>G. von Laszewski, J. Diaz, K. </a:t>
            </a:r>
            <a:r>
              <a:rPr lang="en-US" sz="2400" dirty="0" err="1"/>
              <a:t>Keahey</a:t>
            </a:r>
            <a:r>
              <a:rPr lang="en-US" sz="2400" dirty="0"/>
              <a:t>, J. Fortes, R. </a:t>
            </a:r>
            <a:r>
              <a:rPr lang="en-US" sz="2400" dirty="0" err="1"/>
              <a:t>Figueiredo</a:t>
            </a:r>
            <a:r>
              <a:rPr lang="en-US" sz="2400" dirty="0"/>
              <a:t>, S. </a:t>
            </a:r>
            <a:r>
              <a:rPr lang="en-US" sz="2400" dirty="0" err="1"/>
              <a:t>Smallen</a:t>
            </a:r>
            <a:r>
              <a:rPr lang="en-US" sz="2400" dirty="0"/>
              <a:t>, W. Smith, A. </a:t>
            </a:r>
            <a:r>
              <a:rPr lang="en-US" sz="2400" dirty="0" err="1"/>
              <a:t>Grimshaw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FutureGrid - a reconfigurable testbed for Cloud, HPC and Grid Computing</a:t>
            </a:r>
            <a:r>
              <a:rPr lang="en-US" sz="2400" dirty="0"/>
              <a:t>, </a:t>
            </a:r>
            <a:r>
              <a:rPr lang="en-US" sz="2400" dirty="0" err="1"/>
              <a:t>Bookchapter</a:t>
            </a:r>
            <a:r>
              <a:rPr lang="en-US" sz="2400" dirty="0"/>
              <a:t> – draft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New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410200"/>
          </a:xfrm>
        </p:spPr>
        <p:txBody>
          <a:bodyPr/>
          <a:lstStyle/>
          <a:p>
            <a:r>
              <a:rPr lang="en-US" b="1" dirty="0" smtClean="0"/>
              <a:t>Eucalyptus 3.0</a:t>
            </a:r>
          </a:p>
          <a:p>
            <a:pPr lvl="1"/>
            <a:r>
              <a:rPr lang="en-US" dirty="0" smtClean="0"/>
              <a:t>First academic cloud to have access to it and installed it</a:t>
            </a:r>
          </a:p>
          <a:p>
            <a:pPr lvl="1"/>
            <a:r>
              <a:rPr lang="en-US" dirty="0" smtClean="0"/>
              <a:t>Presentation at User Group meeting well received</a:t>
            </a:r>
          </a:p>
          <a:p>
            <a:r>
              <a:rPr lang="en-US" b="1" dirty="0" smtClean="0"/>
              <a:t>OpenStack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Update to Essex</a:t>
            </a:r>
          </a:p>
          <a:p>
            <a:pPr lvl="1"/>
            <a:r>
              <a:rPr lang="en-US" dirty="0" smtClean="0"/>
              <a:t>Problems with our network hardware</a:t>
            </a:r>
          </a:p>
          <a:p>
            <a:pPr lvl="1"/>
            <a:r>
              <a:rPr lang="en-US" dirty="0" smtClean="0"/>
              <a:t>We need new switches</a:t>
            </a:r>
          </a:p>
          <a:p>
            <a:r>
              <a:rPr lang="en-US" b="1" dirty="0"/>
              <a:t>FG Cloud Metric </a:t>
            </a:r>
            <a:r>
              <a:rPr lang="en-US" b="1" dirty="0" smtClean="0"/>
              <a:t>Dashboard</a:t>
            </a:r>
          </a:p>
          <a:p>
            <a:pPr lvl="1"/>
            <a:r>
              <a:rPr lang="en-US" dirty="0"/>
              <a:t>Display details of the usage of IaaS </a:t>
            </a:r>
            <a:r>
              <a:rPr lang="en-US" dirty="0" smtClean="0"/>
              <a:t>frameworks: </a:t>
            </a:r>
            <a:r>
              <a:rPr lang="en-US" dirty="0"/>
              <a:t>Reduced millions of Log entries to tens of thousands of instance traces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E2C-C2C4-3C43-827C-6EF6FD1744B9}" type="datetime1">
              <a:rPr lang="en-US" smtClean="0"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4E2C-C2C4-3C43-827C-6EF6FD1744B9}" type="datetime1">
              <a:rPr lang="en-US" smtClean="0"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8B87-E7C0-334D-BEA7-32F58CF9455F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 descr="Screen Shot 2012-07-15 at 8.15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b="5584"/>
          <a:stretch>
            <a:fillRect/>
          </a:stretch>
        </p:blipFill>
        <p:spPr>
          <a:xfrm>
            <a:off x="457200" y="2085724"/>
            <a:ext cx="8229600" cy="4525963"/>
          </a:xfrm>
          <a:prstGeom prst="rect">
            <a:avLst/>
          </a:prstGeom>
        </p:spPr>
      </p:pic>
      <p:pic>
        <p:nvPicPr>
          <p:cNvPr id="8" name="Picture 7" descr="Screen Shot 2012-07-15 at 8.0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18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38508" y="3880941"/>
            <a:ext cx="6643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May 2012 Preliminary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Runtime Consumed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4112" y="6063734"/>
            <a:ext cx="14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Image </a:t>
            </a:r>
            <a:r>
              <a:rPr lang="en-US" dirty="0"/>
              <a:t>Management and </a:t>
            </a:r>
            <a:r>
              <a:rPr lang="en-US" dirty="0" smtClean="0"/>
              <a:t>RAIN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RAIN manages tools to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dynamically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custom HPC environment, Cloud environment, or virtual networks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on-demand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Bare Metal, Eucalyptus, OpenStack, TODO: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Nimbus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OpenNebula, </a:t>
            </a:r>
            <a:r>
              <a:rPr lang="en-US" sz="2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Amazon, Azure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Google IaaS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Interoperability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Collaboration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between Systems and Software groups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Several recent papers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Laszewski, G., J. Diaz, F. Wang, and G. Fox,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Comparison of Multiple Cloud Frameworks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IEEE Cloud 2012, 06/2012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Diaz, J., G. von Laszewski, F. Wang, and G. Fox,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Abstract Image Management and Universal Image Registration for Cloud and HPC Infrastructures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IEEE Cloud 2012, 06/2012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Gregor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Laszewski,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Hyungro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Lee, Javier Diaz,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Fugang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Wang, Koji Tanaka,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Shubhada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Karavinkoppa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Geoffrey C. Fox, Tom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Furlani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Design of a Dynamic Provisioning System for a Federated Cloud and Bare-metal Environment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(under preparation, draft available)</a:t>
            </a:r>
          </a:p>
          <a:p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9067802" cy="639762"/>
          </a:xfrm>
        </p:spPr>
        <p:txBody>
          <a:bodyPr/>
          <a:lstStyle/>
          <a:p>
            <a:r>
              <a:rPr lang="en-US" sz="3600" dirty="0" err="1" smtClean="0"/>
              <a:t>Templated</a:t>
            </a:r>
            <a:r>
              <a:rPr lang="en-US" sz="3600" dirty="0" smtClean="0"/>
              <a:t>(Abstract) </a:t>
            </a:r>
            <a:r>
              <a:rPr lang="en-US" sz="3600" dirty="0"/>
              <a:t>Dynamic </a:t>
            </a:r>
            <a:r>
              <a:rPr lang="en-US" sz="3600" dirty="0" smtClean="0"/>
              <a:t>Provisioning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98" y="685800"/>
            <a:ext cx="9110330" cy="990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Abstract Specification of image mapped to various HPC and Cloud environments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853613"/>
            <a:ext cx="9143999" cy="4892721"/>
            <a:chOff x="0" y="1853613"/>
            <a:chExt cx="9143999" cy="4892721"/>
          </a:xfrm>
        </p:grpSpPr>
        <p:sp>
          <p:nvSpPr>
            <p:cNvPr id="8" name="Shape 293"/>
            <p:cNvSpPr/>
            <p:nvPr/>
          </p:nvSpPr>
          <p:spPr>
            <a:xfrm>
              <a:off x="0" y="1853613"/>
              <a:ext cx="9143999" cy="489272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TextBox 8"/>
            <p:cNvSpPr txBox="1"/>
            <p:nvPr/>
          </p:nvSpPr>
          <p:spPr>
            <a:xfrm>
              <a:off x="6705600" y="49530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Essex replaces Cactus</a:t>
              </a:r>
            </a:p>
            <a:p>
              <a:r>
                <a:rPr lang="en-US" dirty="0" smtClean="0"/>
                <a:t>Current Eucalyptus 3 commercial while version 2 Open Source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" y="685800"/>
            <a:ext cx="9143999" cy="6060534"/>
            <a:chOff x="-1" y="685800"/>
            <a:chExt cx="9143999" cy="6060534"/>
          </a:xfrm>
        </p:grpSpPr>
        <p:sp>
          <p:nvSpPr>
            <p:cNvPr id="11" name="Shape 301"/>
            <p:cNvSpPr/>
            <p:nvPr/>
          </p:nvSpPr>
          <p:spPr>
            <a:xfrm>
              <a:off x="-1" y="685800"/>
              <a:ext cx="9143999" cy="606053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</p:sp>
        <p:sp>
          <p:nvSpPr>
            <p:cNvPr id="12" name="TextBox 11"/>
            <p:cNvSpPr txBox="1"/>
            <p:nvPr/>
          </p:nvSpPr>
          <p:spPr>
            <a:xfrm>
              <a:off x="6934200" y="1207282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OpenNebula</a:t>
              </a:r>
              <a:br>
                <a:rPr lang="en-US" dirty="0" smtClean="0"/>
              </a:br>
              <a:r>
                <a:rPr lang="en-US" dirty="0" smtClean="0"/>
                <a:t>Parallel  provisioning now supported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1" y="4800600"/>
              <a:ext cx="335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Moab/xCAT HPC – high as need reboot before use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3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Possible FutureGrid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  <a:noFill/>
        </p:spPr>
        <p:txBody>
          <a:bodyPr/>
          <a:lstStyle/>
          <a:p>
            <a:r>
              <a:rPr lang="en-US" sz="2000" dirty="0" smtClean="0"/>
              <a:t>Official End Date September </a:t>
            </a:r>
            <a:r>
              <a:rPr lang="en-US" sz="2000" smtClean="0"/>
              <a:t>30 2013</a:t>
            </a:r>
            <a:endParaRPr lang="en-US" sz="2000" dirty="0" smtClean="0"/>
          </a:p>
          <a:p>
            <a:r>
              <a:rPr lang="en-US" sz="2000" dirty="0" smtClean="0"/>
              <a:t>FutureGrid is a </a:t>
            </a:r>
            <a:r>
              <a:rPr lang="en-US" sz="2000" b="1" dirty="0" smtClean="0"/>
              <a:t>Testbed</a:t>
            </a:r>
            <a:r>
              <a:rPr lang="en-US" sz="2000" dirty="0" smtClean="0"/>
              <a:t> – it is not (just) a </a:t>
            </a:r>
            <a:r>
              <a:rPr lang="en-US" sz="2000" b="1" dirty="0" smtClean="0"/>
              <a:t>Science Cloud</a:t>
            </a:r>
          </a:p>
          <a:p>
            <a:pPr lvl="1"/>
            <a:r>
              <a:rPr lang="en-US" sz="1800" b="1" dirty="0" smtClean="0"/>
              <a:t>Technology Evaluation, Education and training, </a:t>
            </a:r>
            <a:r>
              <a:rPr lang="en-US" sz="1800" b="1" dirty="0"/>
              <a:t>Cyberinfrastructure/Computer Science </a:t>
            </a:r>
            <a:r>
              <a:rPr lang="en-US" sz="1800" b="1" dirty="0" smtClean="0"/>
              <a:t> more important than expected</a:t>
            </a:r>
          </a:p>
          <a:p>
            <a:r>
              <a:rPr lang="en-US" sz="2000" dirty="0" smtClean="0"/>
              <a:t>However it is a very good place to learn how to support a Science Cloud  -- develop “</a:t>
            </a:r>
            <a:r>
              <a:rPr lang="en-US" sz="2000" b="1" dirty="0" smtClean="0"/>
              <a:t>Computational Science as a service</a:t>
            </a:r>
            <a:r>
              <a:rPr lang="en-US" sz="2000" dirty="0" smtClean="0"/>
              <a:t>” whether hosted commercially or academically</a:t>
            </a:r>
          </a:p>
          <a:p>
            <a:pPr lvl="1"/>
            <a:r>
              <a:rPr lang="en-US" sz="1800" dirty="0" smtClean="0"/>
              <a:t>Good commercial links</a:t>
            </a:r>
          </a:p>
          <a:p>
            <a:r>
              <a:rPr lang="en-US" sz="2000" dirty="0" smtClean="0"/>
              <a:t>Now modus operandi and core software well understood, can explore “Federating other sites in FutureGrid umbrella”</a:t>
            </a:r>
          </a:p>
          <a:p>
            <a:pPr lvl="1"/>
            <a:r>
              <a:rPr lang="en-US" sz="1800" dirty="0" smtClean="0"/>
              <a:t>US Europe China interest</a:t>
            </a:r>
          </a:p>
          <a:p>
            <a:pPr lvl="1"/>
            <a:r>
              <a:rPr lang="en-US" sz="1800" dirty="0" smtClean="0"/>
              <a:t>Need resource to explore larger scaling experiments (e.g. for MapReduce)</a:t>
            </a:r>
          </a:p>
          <a:p>
            <a:r>
              <a:rPr lang="en-US" sz="2000" dirty="0" smtClean="0"/>
              <a:t>Very little support funded in current FG but clear opportunity</a:t>
            </a:r>
          </a:p>
          <a:p>
            <a:r>
              <a:rPr lang="en-US" sz="2000" dirty="0" smtClean="0"/>
              <a:t>Experimental hosting of </a:t>
            </a:r>
            <a:r>
              <a:rPr lang="en-US" sz="2000" dirty="0" err="1" smtClean="0"/>
              <a:t>SaaS</a:t>
            </a:r>
            <a:r>
              <a:rPr lang="en-US" sz="2000" dirty="0" smtClean="0"/>
              <a:t> based environments</a:t>
            </a:r>
          </a:p>
          <a:p>
            <a:r>
              <a:rPr lang="en-US" sz="2000" dirty="0" smtClean="0"/>
              <a:t>New user mode? Join existing project to learn about its technology</a:t>
            </a:r>
          </a:p>
          <a:p>
            <a:pPr lvl="1"/>
            <a:r>
              <a:rPr lang="en-US" sz="1600" dirty="0" smtClean="0"/>
              <a:t>Open IaaS, MapReduce, MPI … projects as EOT offering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/>
          <a:lstStyle/>
          <a:p>
            <a:r>
              <a:rPr lang="en-US" dirty="0" smtClean="0"/>
              <a:t>Computational Science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03" y="762000"/>
            <a:ext cx="9122979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Traditional Computer Center has a variety of capabilities supporting (scientific computing/scholarly research) users.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Lets call </a:t>
            </a:r>
            <a:r>
              <a:rPr lang="en-US" sz="2000" dirty="0"/>
              <a:t>this </a:t>
            </a:r>
            <a:r>
              <a:rPr lang="en-US" sz="2000" b="1" dirty="0">
                <a:solidFill>
                  <a:srgbClr val="FF0000"/>
                </a:solidFill>
              </a:rPr>
              <a:t>Computational Science as a </a:t>
            </a:r>
            <a:r>
              <a:rPr lang="en-US" sz="2000" b="1" dirty="0" smtClean="0">
                <a:solidFill>
                  <a:srgbClr val="FF0000"/>
                </a:solidFill>
              </a:rPr>
              <a:t>Service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IaaS, </a:t>
            </a:r>
            <a:r>
              <a:rPr lang="en-US" sz="2000" b="1" dirty="0" err="1" smtClean="0">
                <a:solidFill>
                  <a:srgbClr val="FF0000"/>
                </a:solidFill>
              </a:rPr>
              <a:t>PaaS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SaaS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are lower level parts of these capabilities but commercial clouds do not include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Developing roles/appliances for particular users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Supplying custom </a:t>
            </a:r>
            <a:r>
              <a:rPr lang="en-US" sz="2000" dirty="0" err="1" smtClean="0"/>
              <a:t>SaaS</a:t>
            </a:r>
            <a:r>
              <a:rPr lang="en-US" sz="2000" dirty="0" smtClean="0"/>
              <a:t> aimed at user communities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Community Portals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Integration across disparate resources for data and compute (i.e. grids)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Consulting on use of particular appliances and </a:t>
            </a:r>
            <a:r>
              <a:rPr lang="en-US" sz="2000" dirty="0" err="1" smtClean="0"/>
              <a:t>SaaS</a:t>
            </a:r>
            <a:r>
              <a:rPr lang="en-US" sz="2000" dirty="0" smtClean="0"/>
              <a:t> i.e. on particular software components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Debugging and other problem solving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Data transfer and network link services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Archival storage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Administrative issues such as (local) accounting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This allows us to develop a new model of a computer center where </a:t>
            </a:r>
            <a:r>
              <a:rPr lang="en-US" sz="2000" b="1" dirty="0" smtClean="0"/>
              <a:t>commercial companies operate base hardware/software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  combination of XSEDE, Internet2 (USA) and computer center supply 1) to 9)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28353"/>
            <a:ext cx="8229600" cy="962247"/>
          </a:xfrm>
        </p:spPr>
        <p:txBody>
          <a:bodyPr/>
          <a:lstStyle/>
          <a:p>
            <a:r>
              <a:rPr lang="en-US" dirty="0" smtClean="0"/>
              <a:t>Using Science Clouds in a Nutshell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High Throughput Computing</a:t>
            </a:r>
            <a:r>
              <a:rPr lang="en-US" sz="2400" dirty="0" smtClean="0"/>
              <a:t>; pleasingly parallel; grid applications</a:t>
            </a:r>
          </a:p>
          <a:p>
            <a:r>
              <a:rPr lang="en-US" sz="2400" b="1" dirty="0" smtClean="0"/>
              <a:t>Multiple users </a:t>
            </a:r>
            <a:r>
              <a:rPr lang="en-US" sz="2400" dirty="0" smtClean="0"/>
              <a:t>(long tail of science) and </a:t>
            </a:r>
            <a:r>
              <a:rPr lang="en-US" sz="2400" b="1" dirty="0" smtClean="0"/>
              <a:t>usages</a:t>
            </a:r>
            <a:r>
              <a:rPr lang="en-US" sz="2400" dirty="0" smtClean="0"/>
              <a:t> (parameter searches)</a:t>
            </a:r>
          </a:p>
          <a:p>
            <a:r>
              <a:rPr lang="en-US" sz="2400" b="1" dirty="0" smtClean="0"/>
              <a:t>Internet of Things </a:t>
            </a:r>
            <a:r>
              <a:rPr lang="en-US" sz="2400" dirty="0" smtClean="0"/>
              <a:t>(Sensor nets) as in cloud support of smart phones</a:t>
            </a:r>
          </a:p>
          <a:p>
            <a:r>
              <a:rPr lang="en-US" sz="2400" dirty="0" smtClean="0"/>
              <a:t>(</a:t>
            </a:r>
            <a:r>
              <a:rPr lang="en-US" sz="2400" b="1" dirty="0" smtClean="0"/>
              <a:t>Iterative</a:t>
            </a:r>
            <a:r>
              <a:rPr lang="en-US" sz="2400" dirty="0" smtClean="0"/>
              <a:t>)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 including “most” data analysis</a:t>
            </a:r>
          </a:p>
          <a:p>
            <a:r>
              <a:rPr lang="en-US" sz="2400" dirty="0" smtClean="0"/>
              <a:t>Exploiting </a:t>
            </a:r>
            <a:r>
              <a:rPr lang="en-US" sz="2400" b="1" dirty="0" smtClean="0"/>
              <a:t>elasticity</a:t>
            </a:r>
            <a:r>
              <a:rPr lang="en-US" sz="2400" dirty="0" smtClean="0"/>
              <a:t> and </a:t>
            </a:r>
            <a:r>
              <a:rPr lang="en-US" sz="2400" b="1" dirty="0" smtClean="0"/>
              <a:t>platforms </a:t>
            </a:r>
            <a:r>
              <a:rPr lang="en-US" sz="2400" dirty="0" smtClean="0"/>
              <a:t>(HDFS, Object Stores, Queues ..)</a:t>
            </a:r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worker roles</a:t>
            </a:r>
            <a:r>
              <a:rPr lang="en-US" sz="2400" dirty="0" smtClean="0"/>
              <a:t>, </a:t>
            </a:r>
            <a:r>
              <a:rPr lang="en-US" sz="2400" b="1" dirty="0" smtClean="0"/>
              <a:t>services</a:t>
            </a:r>
            <a:r>
              <a:rPr lang="en-US" sz="2400" dirty="0" smtClean="0"/>
              <a:t>, </a:t>
            </a:r>
            <a:r>
              <a:rPr lang="en-US" sz="2400" b="1" dirty="0" smtClean="0"/>
              <a:t>portals</a:t>
            </a:r>
            <a:r>
              <a:rPr lang="en-US" sz="2400" dirty="0" smtClean="0"/>
              <a:t> (gateways) and </a:t>
            </a:r>
            <a:r>
              <a:rPr lang="en-US" sz="2400" b="1" dirty="0" smtClean="0"/>
              <a:t>workflow</a:t>
            </a:r>
          </a:p>
          <a:p>
            <a:r>
              <a:rPr lang="en-US" sz="2400" dirty="0" smtClean="0"/>
              <a:t>Good Strategies: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the application </a:t>
            </a:r>
            <a:r>
              <a:rPr lang="en-US" sz="2000" b="1" dirty="0"/>
              <a:t>as a service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on existing cloud deployments such as</a:t>
            </a:r>
            <a:r>
              <a:rPr lang="en-US" sz="2000" b="1" dirty="0"/>
              <a:t> Hadoop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 err="1"/>
              <a:t>PaaS</a:t>
            </a:r>
            <a:r>
              <a:rPr lang="en-US" sz="2000" b="1" dirty="0"/>
              <a:t> </a:t>
            </a:r>
            <a:r>
              <a:rPr lang="en-US" sz="2000" dirty="0"/>
              <a:t>if possible; </a:t>
            </a:r>
            <a:endParaRPr lang="en-US" sz="2000" dirty="0" smtClean="0"/>
          </a:p>
          <a:p>
            <a:pPr lvl="1"/>
            <a:r>
              <a:rPr lang="en-US" sz="2000" b="1" dirty="0" smtClean="0"/>
              <a:t>Design </a:t>
            </a:r>
            <a:r>
              <a:rPr lang="en-US" sz="2000" b="1" dirty="0"/>
              <a:t>for failure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/>
              <a:t>as a Service </a:t>
            </a:r>
            <a:r>
              <a:rPr lang="en-US" sz="2000" dirty="0"/>
              <a:t>(e.g. </a:t>
            </a:r>
            <a:r>
              <a:rPr lang="en-US" sz="2000" dirty="0" err="1"/>
              <a:t>SQLaaS</a:t>
            </a:r>
            <a:r>
              <a:rPr lang="en-US" sz="2000" dirty="0"/>
              <a:t>) where possible; </a:t>
            </a:r>
            <a:endParaRPr lang="en-US" sz="2000" dirty="0" smtClean="0"/>
          </a:p>
          <a:p>
            <a:pPr lvl="1"/>
            <a:r>
              <a:rPr lang="en-US" sz="2000" dirty="0" smtClean="0"/>
              <a:t>Address Challenge of </a:t>
            </a:r>
            <a:r>
              <a:rPr lang="en-US" sz="2000" b="1" dirty="0" smtClean="0"/>
              <a:t>Moving Data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58" y="6216134"/>
            <a:ext cx="91541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</a:t>
            </a:r>
            <a:r>
              <a:rPr lang="en-US" sz="2000" dirty="0" err="1" smtClean="0"/>
              <a:t>Fox+Gannon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Cloud Programming Paradigms for Technical Computing Applications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24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 (changing) package of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4700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distributed cores with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86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XSEDE Software stack)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br>
              <a:rPr lang="en-US" sz="2200" dirty="0" smtClean="0"/>
            </a:b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636" y="1334935"/>
            <a:ext cx="9100728" cy="4684865"/>
            <a:chOff x="21636" y="1334935"/>
            <a:chExt cx="9100728" cy="4684865"/>
          </a:xfrm>
        </p:grpSpPr>
        <p:grpSp>
          <p:nvGrpSpPr>
            <p:cNvPr id="30" name="Group 29"/>
            <p:cNvGrpSpPr/>
            <p:nvPr/>
          </p:nvGrpSpPr>
          <p:grpSpPr>
            <a:xfrm>
              <a:off x="227427" y="5029200"/>
              <a:ext cx="8518273" cy="990600"/>
              <a:chOff x="227427" y="4495800"/>
              <a:chExt cx="8518273" cy="990600"/>
            </a:xfrm>
          </p:grpSpPr>
          <p:grpSp>
            <p:nvGrpSpPr>
              <p:cNvPr id="32" name="Group 11"/>
              <p:cNvGrpSpPr/>
              <p:nvPr/>
            </p:nvGrpSpPr>
            <p:grpSpPr>
              <a:xfrm>
                <a:off x="227427" y="4860341"/>
                <a:ext cx="2820573" cy="626059"/>
                <a:chOff x="152400" y="6172200"/>
                <a:chExt cx="2820573" cy="646331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838200" y="6172200"/>
                  <a:ext cx="8354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Private</a:t>
                  </a:r>
                  <a:br>
                    <a:rPr lang="en-US" dirty="0">
                      <a:solidFill>
                        <a:prstClr val="black"/>
                      </a:solidFill>
                    </a:rPr>
                  </a:br>
                  <a:r>
                    <a:rPr lang="en-US" dirty="0">
                      <a:solidFill>
                        <a:prstClr val="black"/>
                      </a:solidFill>
                    </a:rPr>
                    <a:t>Public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2400" y="6400800"/>
                  <a:ext cx="457200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2400" y="6629400"/>
                  <a:ext cx="45720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1676400" y="6324600"/>
                  <a:ext cx="1296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FG Network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934200" y="4495800"/>
                <a:ext cx="1811500" cy="53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</a:rPr>
                  <a:t>NID</a:t>
                </a:r>
                <a:r>
                  <a:rPr lang="en-US" sz="1400" dirty="0">
                    <a:solidFill>
                      <a:prstClr val="black"/>
                    </a:solidFill>
                  </a:rPr>
                  <a:t>: Network Impairment Device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636" y="1334935"/>
              <a:ext cx="9100728" cy="4564174"/>
              <a:chOff x="21636" y="1146913"/>
              <a:chExt cx="9100728" cy="4564174"/>
            </a:xfrm>
          </p:grpSpPr>
          <p:pic>
            <p:nvPicPr>
              <p:cNvPr id="12" name="Picture 11" descr="gtb network v1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636" y="1146913"/>
                <a:ext cx="9100728" cy="456417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955407" y="3733799"/>
                <a:ext cx="21426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12TF Disk rich + GPU 512 cores</a:t>
                </a:r>
                <a:endParaRPr lang="en-US" sz="12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69870"/>
              </p:ext>
            </p:extLst>
          </p:nvPr>
        </p:nvGraphicFramePr>
        <p:xfrm>
          <a:off x="838200" y="762000"/>
          <a:ext cx="7848598" cy="4860290"/>
        </p:xfrm>
        <a:graphic>
          <a:graphicData uri="http://schemas.openxmlformats.org/drawingml/2006/table">
            <a:tbl>
              <a:tblPr/>
              <a:tblGrid>
                <a:gridCol w="1162171"/>
                <a:gridCol w="1162171"/>
                <a:gridCol w="699272"/>
                <a:gridCol w="633286"/>
                <a:gridCol w="736744"/>
                <a:gridCol w="863422"/>
                <a:gridCol w="863423"/>
                <a:gridCol w="623231"/>
                <a:gridCol w="110487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192+ 14336 GPU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Cores 4384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3663"/>
              </p:ext>
            </p:extLst>
          </p:nvPr>
        </p:nvGraphicFramePr>
        <p:xfrm>
          <a:off x="838200" y="5715000"/>
          <a:ext cx="7772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762000"/>
                <a:gridCol w="609600"/>
                <a:gridCol w="685800"/>
                <a:gridCol w="914400"/>
                <a:gridCol w="838200"/>
                <a:gridCol w="685800"/>
                <a:gridCol w="990600"/>
              </a:tblGrid>
              <a:tr h="617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Echo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ysClr val="windowText" lastClr="000000"/>
                          </a:solidFill>
                        </a:rPr>
                        <a:t>ScaleMP</a:t>
                      </a:r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Large Disk &amp; Memory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 CPU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6144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IU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On Order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Storage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231257"/>
              </p:ext>
            </p:extLst>
          </p:nvPr>
        </p:nvGraphicFramePr>
        <p:xfrm>
          <a:off x="152400" y="838200"/>
          <a:ext cx="8896660" cy="249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771"/>
                <a:gridCol w="1932252"/>
                <a:gridCol w="1920168"/>
                <a:gridCol w="954301"/>
                <a:gridCol w="1920168"/>
              </a:tblGrid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 (TB)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4232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Xanadu</a:t>
                      </a:r>
                      <a:r>
                        <a:rPr lang="en-US" dirty="0" smtClean="0"/>
                        <a:t> 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DDN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SunFire</a:t>
                      </a:r>
                      <a:r>
                        <a:rPr lang="en-US" baseline="0" dirty="0" smtClean="0"/>
                        <a:t> x4170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Dell MD3000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  <a:tr h="414950">
                <a:tc>
                  <a:txBody>
                    <a:bodyPr/>
                    <a:lstStyle/>
                    <a:p>
                      <a:r>
                        <a:rPr lang="en-US" dirty="0" smtClean="0"/>
                        <a:t>IBM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429000"/>
            <a:ext cx="7483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Substantial back up storage at IU: Data Capacitor and HPSS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4347" y="3733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Support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53" y="4507735"/>
            <a:ext cx="76739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Traditional </a:t>
            </a:r>
            <a:r>
              <a:rPr lang="en-US" sz="2400" dirty="0" smtClean="0"/>
              <a:t> Drupal Portal with usual functions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Traditional Ticket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System Admin and User facing support (small)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Outreach group (small)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Strong Systems Admin Collaboration with Software group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5 Use Types for FutureGrid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latest)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223 </a:t>
            </a:r>
            <a:r>
              <a:rPr lang="en-US" sz="2800" dirty="0" smtClean="0"/>
              <a:t>approved projects (968 users) July 14 2012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USA, China, India, Pakistan, lots of European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(8%)(</a:t>
            </a:r>
            <a:r>
              <a:rPr lang="en-US" sz="2800" b="1" dirty="0" smtClean="0">
                <a:solidFill>
                  <a:srgbClr val="FF0000"/>
                </a:solidFill>
              </a:rPr>
              <a:t>10%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interesting 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(3%)(</a:t>
            </a:r>
            <a:r>
              <a:rPr lang="en-US" sz="2800" b="1" dirty="0" smtClean="0">
                <a:solidFill>
                  <a:srgbClr val="FF0000"/>
                </a:solidFill>
              </a:rPr>
              <a:t>2%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(31%)(</a:t>
            </a:r>
            <a:r>
              <a:rPr lang="en-US" sz="2800" b="1" dirty="0" smtClean="0">
                <a:solidFill>
                  <a:srgbClr val="FF0000"/>
                </a:solidFill>
              </a:rPr>
              <a:t>26%)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(18%)(</a:t>
            </a:r>
            <a:r>
              <a:rPr lang="en-US" sz="2400" dirty="0" smtClean="0">
                <a:solidFill>
                  <a:srgbClr val="FF0000"/>
                </a:solidFill>
              </a:rPr>
              <a:t>14%</a:t>
            </a:r>
            <a:r>
              <a:rPr lang="en-US" sz="2400" dirty="0" smtClean="0"/>
              <a:t>), Non Life Science (13%)(</a:t>
            </a:r>
            <a:r>
              <a:rPr lang="en-US" sz="2400" dirty="0" smtClean="0">
                <a:solidFill>
                  <a:srgbClr val="FF0000"/>
                </a:solidFill>
              </a:rPr>
              <a:t>12%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(47%)(</a:t>
            </a:r>
            <a:r>
              <a:rPr lang="en-US" sz="2800" b="1" dirty="0" smtClean="0">
                <a:solidFill>
                  <a:srgbClr val="FF0000"/>
                </a:solidFill>
              </a:rPr>
              <a:t>57%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(27%)(</a:t>
            </a:r>
            <a:r>
              <a:rPr lang="en-US" sz="2800" b="1" dirty="0" smtClean="0">
                <a:solidFill>
                  <a:srgbClr val="FF0000"/>
                </a:solidFill>
              </a:rPr>
              <a:t>29%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See Andrew </a:t>
            </a:r>
            <a:r>
              <a:rPr lang="en-US" sz="2400" dirty="0" err="1" smtClean="0"/>
              <a:t>Grimshaw’s</a:t>
            </a:r>
            <a:r>
              <a:rPr lang="en-US" sz="2400" dirty="0" smtClean="0"/>
              <a:t> discussion of XSEDE testing in Book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Training Education and Outreach </a:t>
            </a:r>
            <a:r>
              <a:rPr lang="en-US" dirty="0" smtClean="0"/>
              <a:t>Project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dirty="0" smtClean="0"/>
              <a:t>See summary in Jerome Mitchell’s XSEDE12 paper and </a:t>
            </a:r>
            <a:r>
              <a:rPr lang="en-US" dirty="0"/>
              <a:t>Renato </a:t>
            </a:r>
            <a:r>
              <a:rPr lang="en-US" dirty="0" err="1" smtClean="0"/>
              <a:t>Figueiredo’s</a:t>
            </a:r>
            <a:r>
              <a:rPr lang="en-US" dirty="0" smtClean="0"/>
              <a:t> BOF Tuesday</a:t>
            </a:r>
          </a:p>
          <a:p>
            <a:r>
              <a:rPr lang="en-US" dirty="0" smtClean="0"/>
              <a:t>Cloud Summer School July 30—August 3 with 10 HBCU attendees</a:t>
            </a:r>
          </a:p>
          <a:p>
            <a:r>
              <a:rPr lang="en-US" dirty="0" smtClean="0"/>
              <a:t>Mitchell and Younge building “Cloud Computing Handbook” loosely based on my book with Hwang and Dongarra</a:t>
            </a:r>
          </a:p>
          <a:p>
            <a:r>
              <a:rPr lang="en-US" dirty="0" smtClean="0"/>
              <a:t>Several classes around the world each semester</a:t>
            </a:r>
          </a:p>
          <a:p>
            <a:r>
              <a:rPr lang="en-US" dirty="0" smtClean="0"/>
              <a:t>Possible Interaction with (200 team) Student Competition in China organized by </a:t>
            </a:r>
            <a:r>
              <a:rPr lang="en-US" dirty="0" err="1" smtClean="0"/>
              <a:t>Beihang</a:t>
            </a:r>
            <a:r>
              <a:rPr lang="en-US" dirty="0" smtClean="0"/>
              <a:t> Univ.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4370&quot;&gt;&lt;object type=&quot;3&quot; unique_id=&quot;14371&quot;&gt;&lt;property id=&quot;20148&quot; value=&quot;5&quot;/&gt;&lt;property id=&quot;20300&quot; value=&quot;Slide 1 - &amp;quot;FutureGrid Overview&amp;quot;&quot;/&gt;&lt;property id=&quot;20307&quot; value=&quot;329&quot;/&gt;&lt;/object&gt;&lt;object type=&quot;3&quot; unique_id=&quot;14372&quot;&gt;&lt;property id=&quot;20148&quot; value=&quot;5&quot;/&gt;&lt;property id=&quot;20300&quot; value=&quot;Slide 2 - &amp;quot;FutureGrid key Concepts I&amp;quot;&quot;/&gt;&lt;property id=&quot;20307&quot; value=&quot;491&quot;/&gt;&lt;/object&gt;&lt;object type=&quot;3&quot; unique_id=&quot;14373&quot;&gt;&lt;property id=&quot;20148&quot; value=&quot;5&quot;/&gt;&lt;property id=&quot;20300&quot; value=&quot;Slide 3 - &amp;quot;FutureGrid key Concepts II&amp;quot;&quot;/&gt;&lt;property id=&quot;20307&quot; value=&quot;492&quot;/&gt;&lt;/object&gt;&lt;object type=&quot;3&quot; unique_id=&quot;14374&quot;&gt;&lt;property id=&quot;20148&quot; value=&quot;5&quot;/&gt;&lt;property id=&quot;20300&quot; value=&quot;Slide 4 - &amp;quot;FutureGrid Partners&amp;quot;&quot;/&gt;&lt;property id=&quot;20307&quot; value=&quot;300&quot;/&gt;&lt;/object&gt;&lt;object type=&quot;3&quot; unique_id=&quot;14375&quot;&gt;&lt;property id=&quot;20148&quot; value=&quot;5&quot;/&gt;&lt;property id=&quot;20300&quot; value=&quot;Slide 5 - &amp;quot;FutureGrid:  a Grid/Cloud/HPC Testbed&amp;quot;&quot;/&gt;&lt;property id=&quot;20307&quot; value=&quot;304&quot;/&gt;&lt;/object&gt;&lt;object type=&quot;3&quot; unique_id=&quot;14376&quot;&gt;&lt;property id=&quot;20148&quot; value=&quot;5&quot;/&gt;&lt;property id=&quot;20300&quot; value=&quot;Slide 6 - &amp;quot;Compute Hardware&amp;quot;&quot;/&gt;&lt;property id=&quot;20307&quot; value=&quot;401&quot;/&gt;&lt;/object&gt;&lt;object type=&quot;3&quot; unique_id=&quot;14377&quot;&gt;&lt;property id=&quot;20148&quot; value=&quot;5&quot;/&gt;&lt;property id=&quot;20300&quot; value=&quot;Slide 7 - &amp;quot;Storage Hardware&amp;quot;&quot;/&gt;&lt;property id=&quot;20307&quot; value=&quot;303&quot;/&gt;&lt;/object&gt;&lt;object type=&quot;3&quot; unique_id=&quot;14378&quot;&gt;&lt;property id=&quot;20148&quot; value=&quot;5&quot;/&gt;&lt;property id=&quot;20300&quot; value=&quot;Slide 8 - &amp;quot;5 Use Types for FutureGrid (red latest)&amp;quot;&quot;/&gt;&lt;property id=&quot;20307&quot; value=&quot;373&quot;/&gt;&lt;/object&gt;&lt;object type=&quot;3&quot; unique_id=&quot;14379&quot;&gt;&lt;property id=&quot;20148&quot; value=&quot;5&quot;/&gt;&lt;property id=&quot;20300&quot; value=&quot;Slide 9 - &amp;quot;Some Training Education and Outreach Project Highlights&amp;quot;&quot;/&gt;&lt;property id=&quot;20307&quot; value=&quot;493&quot;/&gt;&lt;/object&gt;&lt;object type=&quot;3&quot; unique_id=&quot;14380&quot;&gt;&lt;property id=&quot;20148&quot; value=&quot;5&quot;/&gt;&lt;property id=&quot;20300&quot; value=&quot;Slide 10 - &amp;quot;FutureGrid Challenge Competition&amp;quot;&quot;/&gt;&lt;property id=&quot;20307&quot; value=&quot;494&quot;/&gt;&lt;/object&gt;&lt;object type=&quot;3&quot; unique_id=&quot;14381&quot;&gt;&lt;property id=&quot;20148&quot; value=&quot;5&quot;/&gt;&lt;property id=&quot;20300&quot; value=&quot;Slide 11&quot;/&gt;&lt;property id=&quot;20307&quot; value=&quot;405&quot;/&gt;&lt;/object&gt;&lt;object type=&quot;3&quot; unique_id=&quot;14382&quot;&gt;&lt;property id=&quot;20148&quot; value=&quot;5&quot;/&gt;&lt;property id=&quot;20300&quot; value=&quot;Slide 12 - &amp;quot;New users per month&amp;quot;&quot;/&gt;&lt;property id=&quot;20307&quot; value=&quot;496&quot;/&gt;&lt;/object&gt;&lt;object type=&quot;3&quot; unique_id=&quot;14383&quot;&gt;&lt;property id=&quot;20148&quot; value=&quot;5&quot;/&gt;&lt;property id=&quot;20300&quot; value=&quot;Slide 13 - &amp;quot;Recent Projects&amp;quot;&quot;/&gt;&lt;property id=&quot;20307&quot; value=&quot;425&quot;/&gt;&lt;/object&gt;&lt;object type=&quot;3&quot; unique_id=&quot;14384&quot;&gt;&lt;property id=&quot;20148&quot; value=&quot;5&quot;/&gt;&lt;property id=&quot;20300&quot; value=&quot;Slide 14 - &amp;quot;FutureGrid Tutorials&amp;quot;&quot;/&gt;&lt;property id=&quot;20307&quot; value=&quot;332&quot;/&gt;&lt;/object&gt;&lt;object type=&quot;3&quot; unique_id=&quot;14385&quot;&gt;&lt;property id=&quot;20148&quot; value=&quot;5&quot;/&gt;&lt;property id=&quot;20300&quot; value=&quot;Slide 15 - &amp;quot;Portal Page Hits&amp;quot;&quot;/&gt;&lt;property id=&quot;20307&quot; value=&quot;500&quot;/&gt;&lt;/object&gt;&lt;object type=&quot;3&quot; unique_id=&quot;14386&quot;&gt;&lt;property id=&quot;20148&quot; value=&quot;5&quot;/&gt;&lt;property id=&quot;20300&quot; value=&quot;Slide 16 - &amp;quot;Selected List of Services Offered&amp;quot;&quot;/&gt;&lt;property id=&quot;20307&quot; value=&quot;498&quot;/&gt;&lt;/object&gt;&lt;object type=&quot;3&quot; unique_id=&quot;14387&quot;&gt;&lt;property id=&quot;20148&quot; value=&quot;5&quot;/&gt;&lt;property id=&quot;20300&quot; value=&quot;Slide 17 - &amp;quot;Services Offered&amp;quot;&quot;/&gt;&lt;property id=&quot;20307&quot; value=&quot;499&quot;/&gt;&lt;/object&gt;&lt;object type=&quot;3&quot; unique_id=&quot;14388&quot;&gt;&lt;property id=&quot;20148&quot; value=&quot;5&quot;/&gt;&lt;property id=&quot;20300&quot; value=&quot;Slide 18 - &amp;quot;FutureGrid Technology and Project Requests&amp;quot;&quot;/&gt;&lt;property id=&quot;20307&quot; value=&quot;497&quot;/&gt;&lt;/object&gt;&lt;object type=&quot;3&quot; unique_id=&quot;14389&quot;&gt;&lt;property id=&quot;20148&quot; value=&quot;5&quot;/&gt;&lt;property id=&quot;20300&quot; value=&quot;Slide 19 - &amp;quot;Software Components&amp;quot;&quot;/&gt;&lt;property id=&quot;20307&quot; value=&quot;314&quot;/&gt;&lt;/object&gt;&lt;object type=&quot;3&quot; unique_id=&quot;14390&quot;&gt;&lt;property id=&quot;20148&quot; value=&quot;5&quot;/&gt;&lt;property id=&quot;20300&quot; value=&quot;Slide 20 - &amp;quot;New Developments&amp;quot;&quot;/&gt;&lt;property id=&quot;20307&quot; value=&quot;501&quot;/&gt;&lt;/object&gt;&lt;object type=&quot;3&quot; unique_id=&quot;14391&quot;&gt;&lt;property id=&quot;20148&quot; value=&quot;5&quot;/&gt;&lt;property id=&quot;20300&quot; value=&quot;Slide 21&quot;/&gt;&lt;property id=&quot;20307&quot; value=&quot;502&quot;/&gt;&lt;/object&gt;&lt;object type=&quot;3&quot; unique_id=&quot;14392&quot;&gt;&lt;property id=&quot;20148&quot; value=&quot;5&quot;/&gt;&lt;property id=&quot;20300&quot; value=&quot;Slide 22 - &amp;quot;Image Management and RAIN&amp;quot;&quot;/&gt;&lt;property id=&quot;20307&quot; value=&quot;407&quot;/&gt;&lt;/object&gt;&lt;object type=&quot;3&quot; unique_id=&quot;14393&quot;&gt;&lt;property id=&quot;20148&quot; value=&quot;5&quot;/&gt;&lt;property id=&quot;20300&quot; value=&quot;Slide 23 - &amp;quot;Templated(Abstract) Dynamic Provisioning&amp;quot;&quot;/&gt;&lt;property id=&quot;20307&quot; value=&quot;432&quot;/&gt;&lt;/object&gt;&lt;object type=&quot;3&quot; unique_id=&quot;14394&quot;&gt;&lt;property id=&quot;20148&quot; value=&quot;5&quot;/&gt;&lt;property id=&quot;20300&quot; value=&quot;Slide 24 - &amp;quot;Possible FutureGrid Futures&amp;quot;&quot;/&gt;&lt;property id=&quot;20307&quot; value=&quot;503&quot;/&gt;&lt;/object&gt;&lt;object type=&quot;3&quot; unique_id=&quot;14395&quot;&gt;&lt;property id=&quot;20148&quot; value=&quot;5&quot;/&gt;&lt;property id=&quot;20300&quot; value=&quot;Slide 25 - &amp;quot;Computational Science as a Service&amp;quot;&quot;/&gt;&lt;property id=&quot;20307&quot; value=&quot;504&quot;/&gt;&lt;/object&gt;&lt;object type=&quot;3&quot; unique_id=&quot;14396&quot;&gt;&lt;property id=&quot;20148&quot; value=&quot;5&quot;/&gt;&lt;property id=&quot;20300&quot; value=&quot;Slide 26 - &amp;quot;Using Science Clouds in a Nutshell&amp;quot;&quot;/&gt;&lt;property id=&quot;20307&quot; value=&quot;505&quot;/&gt;&lt;/object&gt;&lt;/object&gt;&lt;object type=&quot;8&quot; unique_id=&quot;144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8911</TotalTime>
  <Words>2312</Words>
  <Application>Microsoft Office PowerPoint</Application>
  <PresentationFormat>On-screen Show (4:3)</PresentationFormat>
  <Paragraphs>503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MS PGothic</vt:lpstr>
      <vt:lpstr>Arial</vt:lpstr>
      <vt:lpstr>Calibri</vt:lpstr>
      <vt:lpstr>Times</vt:lpstr>
      <vt:lpstr>Times New Roman</vt:lpstr>
      <vt:lpstr>Wingdings</vt:lpstr>
      <vt:lpstr>Zapf Dingbats</vt:lpstr>
      <vt:lpstr>Office Theme</vt:lpstr>
      <vt:lpstr>FutureGrid Overview</vt:lpstr>
      <vt:lpstr>FutureGrid key Concepts I</vt:lpstr>
      <vt:lpstr>FutureGrid key Concepts II</vt:lpstr>
      <vt:lpstr>FutureGrid Partners</vt:lpstr>
      <vt:lpstr>FutureGrid:  a Grid/Cloud/HPC Testbed</vt:lpstr>
      <vt:lpstr>Compute Hardware</vt:lpstr>
      <vt:lpstr>Storage Hardware</vt:lpstr>
      <vt:lpstr>5 Use Types for FutureGrid (red latest)</vt:lpstr>
      <vt:lpstr>Some Training Education and Outreach Project Highlights</vt:lpstr>
      <vt:lpstr>FutureGrid Challenge Competition</vt:lpstr>
      <vt:lpstr>PowerPoint Presentation</vt:lpstr>
      <vt:lpstr>New users per month</vt:lpstr>
      <vt:lpstr>Recent Projects</vt:lpstr>
      <vt:lpstr>FutureGrid Tutorials</vt:lpstr>
      <vt:lpstr>Portal Page Hits</vt:lpstr>
      <vt:lpstr>Selected List of Services Offered</vt:lpstr>
      <vt:lpstr>Services Offered</vt:lpstr>
      <vt:lpstr>FutureGrid Technology and Project Requests</vt:lpstr>
      <vt:lpstr>Software Components</vt:lpstr>
      <vt:lpstr>New Developments</vt:lpstr>
      <vt:lpstr>PowerPoint Presentation</vt:lpstr>
      <vt:lpstr>Image Management and RAIN</vt:lpstr>
      <vt:lpstr>Templated(Abstract) Dynamic Provisioning</vt:lpstr>
      <vt:lpstr>Possible FutureGrid Futures</vt:lpstr>
      <vt:lpstr>Computational Science as a Service</vt:lpstr>
      <vt:lpstr>Using Science Clouds in a Nutshell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235</cp:revision>
  <dcterms:created xsi:type="dcterms:W3CDTF">2010-11-17T03:44:50Z</dcterms:created>
  <dcterms:modified xsi:type="dcterms:W3CDTF">2013-04-07T14:34:17Z</dcterms:modified>
</cp:coreProperties>
</file>