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png" ContentType="image/png"/>
  <Default Extension="bin" ContentType="application/vnd.openxmlformats-officedocument.presentationml.printerSettings"/>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60"/>
  </p:notesMasterIdLst>
  <p:sldIdLst>
    <p:sldId id="256" r:id="rId2"/>
    <p:sldId id="312" r:id="rId3"/>
    <p:sldId id="313" r:id="rId4"/>
    <p:sldId id="257" r:id="rId5"/>
    <p:sldId id="258" r:id="rId6"/>
    <p:sldId id="259" r:id="rId7"/>
    <p:sldId id="260" r:id="rId8"/>
    <p:sldId id="261" r:id="rId9"/>
    <p:sldId id="262" r:id="rId10"/>
    <p:sldId id="263" r:id="rId11"/>
    <p:sldId id="264" r:id="rId12"/>
    <p:sldId id="265" r:id="rId13"/>
    <p:sldId id="280" r:id="rId14"/>
    <p:sldId id="301" r:id="rId15"/>
    <p:sldId id="281" r:id="rId16"/>
    <p:sldId id="282" r:id="rId17"/>
    <p:sldId id="302" r:id="rId18"/>
    <p:sldId id="283" r:id="rId19"/>
    <p:sldId id="284" r:id="rId20"/>
    <p:sldId id="285" r:id="rId21"/>
    <p:sldId id="266" r:id="rId22"/>
    <p:sldId id="267" r:id="rId23"/>
    <p:sldId id="314"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94" r:id="rId37"/>
    <p:sldId id="296" r:id="rId38"/>
    <p:sldId id="303" r:id="rId39"/>
    <p:sldId id="304" r:id="rId40"/>
    <p:sldId id="305" r:id="rId41"/>
    <p:sldId id="306" r:id="rId42"/>
    <p:sldId id="307" r:id="rId43"/>
    <p:sldId id="286" r:id="rId44"/>
    <p:sldId id="287" r:id="rId45"/>
    <p:sldId id="288" r:id="rId46"/>
    <p:sldId id="289" r:id="rId47"/>
    <p:sldId id="290" r:id="rId48"/>
    <p:sldId id="291" r:id="rId49"/>
    <p:sldId id="292" r:id="rId50"/>
    <p:sldId id="315" r:id="rId51"/>
    <p:sldId id="297" r:id="rId52"/>
    <p:sldId id="308" r:id="rId53"/>
    <p:sldId id="309" r:id="rId54"/>
    <p:sldId id="310" r:id="rId55"/>
    <p:sldId id="311" r:id="rId56"/>
    <p:sldId id="299" r:id="rId57"/>
    <p:sldId id="316" r:id="rId58"/>
    <p:sldId id="300"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5" d="100"/>
          <a:sy n="95" d="100"/>
        </p:scale>
        <p:origin x="-1376"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64" Type="http://schemas.openxmlformats.org/officeDocument/2006/relationships/theme" Target="theme/theme1.xml"/><Relationship Id="rId60" Type="http://schemas.openxmlformats.org/officeDocument/2006/relationships/notesMaster" Target="notesMasters/notesMaster1.xml"/><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63" Type="http://schemas.openxmlformats.org/officeDocument/2006/relationships/viewProps" Target="viewProps.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slide" Target="slides/slide58.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presProps" Target="presProps.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tableStyles" Target="tableStyles.xml"/><Relationship Id="rId54" Type="http://schemas.openxmlformats.org/officeDocument/2006/relationships/slide" Target="slides/slide53.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printerSettings" Target="printerSettings/printerSettings1.bin"/><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9F2A18-750B-4B4C-A4EC-B99B3AD9147E}" type="doc">
      <dgm:prSet loTypeId="urn:microsoft.com/office/officeart/2009/3/layout/IncreasingArrowsProcess" loCatId="" qsTypeId="urn:microsoft.com/office/officeart/2005/8/quickstyle/3D4" qsCatId="3D" csTypeId="urn:microsoft.com/office/officeart/2005/8/colors/accent3_4" csCatId="accent3" phldr="1"/>
      <dgm:spPr/>
      <dgm:t>
        <a:bodyPr/>
        <a:lstStyle/>
        <a:p>
          <a:endParaRPr lang="en-US"/>
        </a:p>
      </dgm:t>
    </dgm:pt>
    <dgm:pt modelId="{6CDF5F64-414F-D844-B808-8DE56011DFCC}">
      <dgm:prSet phldrT="[Text]"/>
      <dgm:spPr/>
      <dgm:t>
        <a:bodyPr/>
        <a:lstStyle/>
        <a:p>
          <a:r>
            <a:rPr lang="en-US" b="1" dirty="0" err="1" smtClean="0">
              <a:solidFill>
                <a:schemeClr val="tx1"/>
              </a:solidFill>
            </a:rPr>
            <a:t>IaaS</a:t>
          </a:r>
          <a:endParaRPr lang="en-US" b="1" dirty="0">
            <a:solidFill>
              <a:schemeClr val="tx1"/>
            </a:solidFill>
          </a:endParaRPr>
        </a:p>
      </dgm:t>
    </dgm:pt>
    <dgm:pt modelId="{C3D185EA-0AFB-3242-840B-C931260D2B60}" type="parTrans" cxnId="{BC4F0240-5CEA-9B43-BE7F-16F30CE567AC}">
      <dgm:prSet/>
      <dgm:spPr/>
      <dgm:t>
        <a:bodyPr/>
        <a:lstStyle/>
        <a:p>
          <a:endParaRPr lang="en-US">
            <a:solidFill>
              <a:schemeClr val="tx1"/>
            </a:solidFill>
          </a:endParaRPr>
        </a:p>
      </dgm:t>
    </dgm:pt>
    <dgm:pt modelId="{9F6BCFDB-F6B4-B147-AE85-AA2A0CE3B3EB}" type="sibTrans" cxnId="{BC4F0240-5CEA-9B43-BE7F-16F30CE567AC}">
      <dgm:prSet/>
      <dgm:spPr/>
      <dgm:t>
        <a:bodyPr/>
        <a:lstStyle/>
        <a:p>
          <a:endParaRPr lang="en-US">
            <a:solidFill>
              <a:schemeClr val="tx1"/>
            </a:solidFill>
          </a:endParaRPr>
        </a:p>
      </dgm:t>
    </dgm:pt>
    <dgm:pt modelId="{77E39105-775B-3D4D-96C5-14E4CB4110EC}">
      <dgm:prSet phldrT="[Text]"/>
      <dgm:spPr/>
      <dgm:t>
        <a:bodyPr/>
        <a:lstStyle/>
        <a:p>
          <a:r>
            <a:rPr lang="en-US" dirty="0" smtClean="0">
              <a:solidFill>
                <a:schemeClr val="tx1"/>
              </a:solidFill>
            </a:rPr>
            <a:t>Nimbus</a:t>
          </a:r>
          <a:endParaRPr lang="en-US" dirty="0">
            <a:solidFill>
              <a:schemeClr val="tx1"/>
            </a:solidFill>
          </a:endParaRPr>
        </a:p>
      </dgm:t>
    </dgm:pt>
    <dgm:pt modelId="{1D851525-FC51-124E-BF61-6EAD15DECF8F}" type="parTrans" cxnId="{088B854B-B26F-8849-8CE3-A6EB7F5AB03B}">
      <dgm:prSet/>
      <dgm:spPr/>
      <dgm:t>
        <a:bodyPr/>
        <a:lstStyle/>
        <a:p>
          <a:endParaRPr lang="en-US">
            <a:solidFill>
              <a:schemeClr val="tx1"/>
            </a:solidFill>
          </a:endParaRPr>
        </a:p>
      </dgm:t>
    </dgm:pt>
    <dgm:pt modelId="{4A06103D-9205-AE42-86B4-F52C3CAB4109}" type="sibTrans" cxnId="{088B854B-B26F-8849-8CE3-A6EB7F5AB03B}">
      <dgm:prSet/>
      <dgm:spPr/>
      <dgm:t>
        <a:bodyPr/>
        <a:lstStyle/>
        <a:p>
          <a:endParaRPr lang="en-US">
            <a:solidFill>
              <a:schemeClr val="tx1"/>
            </a:solidFill>
          </a:endParaRPr>
        </a:p>
      </dgm:t>
    </dgm:pt>
    <dgm:pt modelId="{5C0E77E8-8A50-054C-A4BF-0C8C401EC59E}">
      <dgm:prSet phldrT="[Text]"/>
      <dgm:spPr/>
      <dgm:t>
        <a:bodyPr/>
        <a:lstStyle/>
        <a:p>
          <a:r>
            <a:rPr lang="en-US" b="1" dirty="0" err="1" smtClean="0">
              <a:solidFill>
                <a:schemeClr val="tx1"/>
              </a:solidFill>
            </a:rPr>
            <a:t>PaaS</a:t>
          </a:r>
          <a:endParaRPr lang="en-US" b="1" dirty="0">
            <a:solidFill>
              <a:schemeClr val="tx1"/>
            </a:solidFill>
          </a:endParaRPr>
        </a:p>
      </dgm:t>
    </dgm:pt>
    <dgm:pt modelId="{358F9871-618B-FC42-807A-7E5B5464CE9B}" type="parTrans" cxnId="{1343413D-CAE2-C243-AAD4-C7F8096D7E7E}">
      <dgm:prSet/>
      <dgm:spPr/>
      <dgm:t>
        <a:bodyPr/>
        <a:lstStyle/>
        <a:p>
          <a:endParaRPr lang="en-US">
            <a:solidFill>
              <a:schemeClr val="tx1"/>
            </a:solidFill>
          </a:endParaRPr>
        </a:p>
      </dgm:t>
    </dgm:pt>
    <dgm:pt modelId="{ECA20274-7C5A-E84E-A279-F2B4D04FC6C8}" type="sibTrans" cxnId="{1343413D-CAE2-C243-AAD4-C7F8096D7E7E}">
      <dgm:prSet/>
      <dgm:spPr/>
      <dgm:t>
        <a:bodyPr/>
        <a:lstStyle/>
        <a:p>
          <a:endParaRPr lang="en-US">
            <a:solidFill>
              <a:schemeClr val="tx1"/>
            </a:solidFill>
          </a:endParaRPr>
        </a:p>
      </dgm:t>
    </dgm:pt>
    <dgm:pt modelId="{B022D9ED-1E87-A541-B5E6-99C6F5FA8271}">
      <dgm:prSet phldrT="[Text]"/>
      <dgm:spPr/>
      <dgm:t>
        <a:bodyPr/>
        <a:lstStyle/>
        <a:p>
          <a:r>
            <a:rPr lang="en-US" dirty="0" err="1" smtClean="0">
              <a:solidFill>
                <a:schemeClr val="tx1"/>
              </a:solidFill>
            </a:rPr>
            <a:t>Hadoop</a:t>
          </a:r>
          <a:endParaRPr lang="en-US" dirty="0" smtClean="0">
            <a:solidFill>
              <a:schemeClr val="tx1"/>
            </a:solidFill>
          </a:endParaRPr>
        </a:p>
        <a:p>
          <a:r>
            <a:rPr lang="en-US" dirty="0" smtClean="0">
              <a:solidFill>
                <a:schemeClr val="tx1"/>
              </a:solidFill>
            </a:rPr>
            <a:t>(Twister)</a:t>
          </a:r>
        </a:p>
        <a:p>
          <a:r>
            <a:rPr lang="en-US" dirty="0" smtClean="0">
              <a:solidFill>
                <a:schemeClr val="tx1"/>
              </a:solidFill>
            </a:rPr>
            <a:t>(Sphere/Sector)</a:t>
          </a:r>
          <a:endParaRPr lang="en-US" dirty="0">
            <a:solidFill>
              <a:schemeClr val="tx1"/>
            </a:solidFill>
          </a:endParaRPr>
        </a:p>
      </dgm:t>
    </dgm:pt>
    <dgm:pt modelId="{2DBB8F10-1685-754F-B1F7-626E4A8EE461}" type="parTrans" cxnId="{882E7AD6-9AD6-5F46-A0C8-EB036BDE974F}">
      <dgm:prSet/>
      <dgm:spPr/>
      <dgm:t>
        <a:bodyPr/>
        <a:lstStyle/>
        <a:p>
          <a:endParaRPr lang="en-US">
            <a:solidFill>
              <a:schemeClr val="tx1"/>
            </a:solidFill>
          </a:endParaRPr>
        </a:p>
      </dgm:t>
    </dgm:pt>
    <dgm:pt modelId="{69800242-72AB-6643-84E0-3D961E57A8A8}" type="sibTrans" cxnId="{882E7AD6-9AD6-5F46-A0C8-EB036BDE974F}">
      <dgm:prSet/>
      <dgm:spPr/>
      <dgm:t>
        <a:bodyPr/>
        <a:lstStyle/>
        <a:p>
          <a:endParaRPr lang="en-US">
            <a:solidFill>
              <a:schemeClr val="tx1"/>
            </a:solidFill>
          </a:endParaRPr>
        </a:p>
      </dgm:t>
    </dgm:pt>
    <dgm:pt modelId="{E385DA56-1A68-BD48-8B1C-E528C49559A4}">
      <dgm:prSet phldrT="[Text]"/>
      <dgm:spPr/>
      <dgm:t>
        <a:bodyPr/>
        <a:lstStyle/>
        <a:p>
          <a:r>
            <a:rPr lang="en-US" dirty="0" smtClean="0">
              <a:solidFill>
                <a:schemeClr val="tx1"/>
              </a:solidFill>
            </a:rPr>
            <a:t>MPI</a:t>
          </a:r>
          <a:endParaRPr lang="en-US" dirty="0">
            <a:solidFill>
              <a:schemeClr val="tx1"/>
            </a:solidFill>
          </a:endParaRPr>
        </a:p>
      </dgm:t>
    </dgm:pt>
    <dgm:pt modelId="{EAE8014A-57D1-9B46-8042-5B1097EBB4B9}" type="parTrans" cxnId="{41FFE48F-F19A-5746-9751-96CBBFC7A824}">
      <dgm:prSet/>
      <dgm:spPr/>
      <dgm:t>
        <a:bodyPr/>
        <a:lstStyle/>
        <a:p>
          <a:endParaRPr lang="en-US">
            <a:solidFill>
              <a:schemeClr val="tx1"/>
            </a:solidFill>
          </a:endParaRPr>
        </a:p>
      </dgm:t>
    </dgm:pt>
    <dgm:pt modelId="{C67F296C-430E-9844-8828-E585EFC2EF3C}" type="sibTrans" cxnId="{41FFE48F-F19A-5746-9751-96CBBFC7A824}">
      <dgm:prSet/>
      <dgm:spPr/>
      <dgm:t>
        <a:bodyPr/>
        <a:lstStyle/>
        <a:p>
          <a:endParaRPr lang="en-US">
            <a:solidFill>
              <a:schemeClr val="tx1"/>
            </a:solidFill>
          </a:endParaRPr>
        </a:p>
      </dgm:t>
    </dgm:pt>
    <dgm:pt modelId="{900669E4-87A7-5C49-A5E1-84963CF81AAA}">
      <dgm:prSet phldrT="[Text]"/>
      <dgm:spPr/>
      <dgm:t>
        <a:bodyPr/>
        <a:lstStyle/>
        <a:p>
          <a:r>
            <a:rPr lang="en-US" b="1" dirty="0" smtClean="0">
              <a:solidFill>
                <a:schemeClr val="tx1"/>
              </a:solidFill>
            </a:rPr>
            <a:t>Others</a:t>
          </a:r>
          <a:endParaRPr lang="en-US" b="1" dirty="0">
            <a:solidFill>
              <a:schemeClr val="tx1"/>
            </a:solidFill>
          </a:endParaRPr>
        </a:p>
      </dgm:t>
    </dgm:pt>
    <dgm:pt modelId="{48CB76D8-C95C-C542-8EAD-6936024C9B61}" type="parTrans" cxnId="{E99EE298-CD4F-4346-A4E9-C12A4312159C}">
      <dgm:prSet/>
      <dgm:spPr/>
      <dgm:t>
        <a:bodyPr/>
        <a:lstStyle/>
        <a:p>
          <a:endParaRPr lang="en-US">
            <a:solidFill>
              <a:schemeClr val="tx1"/>
            </a:solidFill>
          </a:endParaRPr>
        </a:p>
      </dgm:t>
    </dgm:pt>
    <dgm:pt modelId="{E735B69B-BF92-4F49-8A1E-28B0FBA8900F}" type="sibTrans" cxnId="{E99EE298-CD4F-4346-A4E9-C12A4312159C}">
      <dgm:prSet/>
      <dgm:spPr/>
      <dgm:t>
        <a:bodyPr/>
        <a:lstStyle/>
        <a:p>
          <a:endParaRPr lang="en-US">
            <a:solidFill>
              <a:schemeClr val="tx1"/>
            </a:solidFill>
          </a:endParaRPr>
        </a:p>
      </dgm:t>
    </dgm:pt>
    <dgm:pt modelId="{EABFDB4B-76EE-F049-B783-32FF7B78C31E}">
      <dgm:prSet phldrT="[Text]"/>
      <dgm:spPr/>
      <dgm:t>
        <a:bodyPr/>
        <a:lstStyle/>
        <a:p>
          <a:r>
            <a:rPr lang="en-US" dirty="0" smtClean="0">
              <a:solidFill>
                <a:schemeClr val="tx1"/>
              </a:solidFill>
            </a:rPr>
            <a:t>Portal</a:t>
          </a:r>
        </a:p>
        <a:p>
          <a:r>
            <a:rPr lang="en-US" dirty="0" smtClean="0">
              <a:solidFill>
                <a:schemeClr val="tx1"/>
              </a:solidFill>
            </a:rPr>
            <a:t>Inca</a:t>
          </a:r>
        </a:p>
      </dgm:t>
    </dgm:pt>
    <dgm:pt modelId="{A6ED6357-12FB-3B4E-8FF5-428654C8A164}" type="parTrans" cxnId="{0018202D-690F-0245-959A-3FE684E0F963}">
      <dgm:prSet/>
      <dgm:spPr/>
      <dgm:t>
        <a:bodyPr/>
        <a:lstStyle/>
        <a:p>
          <a:endParaRPr lang="en-US">
            <a:solidFill>
              <a:schemeClr val="tx1"/>
            </a:solidFill>
          </a:endParaRPr>
        </a:p>
      </dgm:t>
    </dgm:pt>
    <dgm:pt modelId="{C971DEF7-5387-2C46-931F-E8207366730B}" type="sibTrans" cxnId="{0018202D-690F-0245-959A-3FE684E0F963}">
      <dgm:prSet/>
      <dgm:spPr/>
      <dgm:t>
        <a:bodyPr/>
        <a:lstStyle/>
        <a:p>
          <a:endParaRPr lang="en-US">
            <a:solidFill>
              <a:schemeClr val="tx1"/>
            </a:solidFill>
          </a:endParaRPr>
        </a:p>
      </dgm:t>
    </dgm:pt>
    <dgm:pt modelId="{9E1BC4AA-3D23-D343-9B78-C041D11A00F6}">
      <dgm:prSet phldrT="[Text]"/>
      <dgm:spPr/>
      <dgm:t>
        <a:bodyPr/>
        <a:lstStyle/>
        <a:p>
          <a:r>
            <a:rPr lang="en-US" dirty="0" smtClean="0">
              <a:solidFill>
                <a:schemeClr val="tx1"/>
              </a:solidFill>
            </a:rPr>
            <a:t>Eucalyptus</a:t>
          </a:r>
        </a:p>
        <a:p>
          <a:r>
            <a:rPr lang="en-US" dirty="0" err="1" smtClean="0">
              <a:solidFill>
                <a:schemeClr val="tx1"/>
              </a:solidFill>
            </a:rPr>
            <a:t>ViNE</a:t>
          </a:r>
          <a:endParaRPr lang="en-US" dirty="0">
            <a:solidFill>
              <a:schemeClr val="tx1"/>
            </a:solidFill>
          </a:endParaRPr>
        </a:p>
      </dgm:t>
    </dgm:pt>
    <dgm:pt modelId="{2EE16838-9F9A-794B-A322-BB401824A5EB}" type="parTrans" cxnId="{66A78A74-827D-2444-8460-011BCE18D1C1}">
      <dgm:prSet/>
      <dgm:spPr/>
      <dgm:t>
        <a:bodyPr/>
        <a:lstStyle/>
        <a:p>
          <a:endParaRPr lang="en-US">
            <a:solidFill>
              <a:schemeClr val="tx1"/>
            </a:solidFill>
          </a:endParaRPr>
        </a:p>
      </dgm:t>
    </dgm:pt>
    <dgm:pt modelId="{128790BC-0A01-8F45-A7C7-2E241B3E26F9}" type="sibTrans" cxnId="{66A78A74-827D-2444-8460-011BCE18D1C1}">
      <dgm:prSet/>
      <dgm:spPr/>
      <dgm:t>
        <a:bodyPr/>
        <a:lstStyle/>
        <a:p>
          <a:endParaRPr lang="en-US">
            <a:solidFill>
              <a:schemeClr val="tx1"/>
            </a:solidFill>
          </a:endParaRPr>
        </a:p>
      </dgm:t>
    </dgm:pt>
    <dgm:pt modelId="{B60D42D5-988A-E24E-8304-26BAC3A825D5}">
      <dgm:prSet phldrT="[Text]"/>
      <dgm:spPr/>
      <dgm:t>
        <a:bodyPr/>
        <a:lstStyle/>
        <a:p>
          <a:r>
            <a:rPr lang="en-US" dirty="0" smtClean="0">
              <a:solidFill>
                <a:schemeClr val="tx1"/>
              </a:solidFill>
            </a:rPr>
            <a:t>(</a:t>
          </a:r>
          <a:r>
            <a:rPr lang="en-US" dirty="0" err="1" smtClean="0">
              <a:solidFill>
                <a:schemeClr val="tx1"/>
              </a:solidFill>
            </a:rPr>
            <a:t>OpenStack</a:t>
          </a:r>
          <a:r>
            <a:rPr lang="en-US" dirty="0" smtClean="0">
              <a:solidFill>
                <a:schemeClr val="tx1"/>
              </a:solidFill>
            </a:rPr>
            <a:t>)</a:t>
          </a:r>
        </a:p>
        <a:p>
          <a:r>
            <a:rPr lang="en-US" dirty="0" smtClean="0">
              <a:solidFill>
                <a:schemeClr val="tx1"/>
              </a:solidFill>
            </a:rPr>
            <a:t>(</a:t>
          </a:r>
          <a:r>
            <a:rPr lang="en-US" dirty="0" err="1" smtClean="0">
              <a:solidFill>
                <a:schemeClr val="tx1"/>
              </a:solidFill>
            </a:rPr>
            <a:t>OpenNebula</a:t>
          </a:r>
          <a:r>
            <a:rPr lang="en-US" dirty="0" smtClean="0">
              <a:solidFill>
                <a:schemeClr val="tx1"/>
              </a:solidFill>
            </a:rPr>
            <a:t>)</a:t>
          </a:r>
        </a:p>
      </dgm:t>
    </dgm:pt>
    <dgm:pt modelId="{DAF69B01-D17A-D34D-975F-F08C618F5D8C}" type="parTrans" cxnId="{D9F3E9EA-A1A4-FF40-A181-134ACEF0F3F1}">
      <dgm:prSet/>
      <dgm:spPr/>
      <dgm:t>
        <a:bodyPr/>
        <a:lstStyle/>
        <a:p>
          <a:endParaRPr lang="en-US">
            <a:solidFill>
              <a:schemeClr val="tx1"/>
            </a:solidFill>
          </a:endParaRPr>
        </a:p>
      </dgm:t>
    </dgm:pt>
    <dgm:pt modelId="{B0C555FE-206A-4548-9046-657AF06BC304}" type="sibTrans" cxnId="{D9F3E9EA-A1A4-FF40-A181-134ACEF0F3F1}">
      <dgm:prSet/>
      <dgm:spPr/>
      <dgm:t>
        <a:bodyPr/>
        <a:lstStyle/>
        <a:p>
          <a:endParaRPr lang="en-US">
            <a:solidFill>
              <a:schemeClr val="tx1"/>
            </a:solidFill>
          </a:endParaRPr>
        </a:p>
      </dgm:t>
    </dgm:pt>
    <dgm:pt modelId="{5A7046D3-038A-0946-B8DA-75F41CDB8098}">
      <dgm:prSet phldrT="[Text]"/>
      <dgm:spPr/>
      <dgm:t>
        <a:bodyPr/>
        <a:lstStyle/>
        <a:p>
          <a:r>
            <a:rPr lang="en-US" b="1" dirty="0" smtClean="0">
              <a:solidFill>
                <a:schemeClr val="tx1"/>
              </a:solidFill>
            </a:rPr>
            <a:t>HPCC</a:t>
          </a:r>
          <a:endParaRPr lang="en-US" b="1" dirty="0">
            <a:solidFill>
              <a:schemeClr val="tx1"/>
            </a:solidFill>
          </a:endParaRPr>
        </a:p>
      </dgm:t>
    </dgm:pt>
    <dgm:pt modelId="{0419978C-A7C8-1543-85E4-1D569901ECA8}" type="parTrans" cxnId="{30A7B5DD-430C-6145-A16D-7C2FDE5CB5B7}">
      <dgm:prSet/>
      <dgm:spPr/>
      <dgm:t>
        <a:bodyPr/>
        <a:lstStyle/>
        <a:p>
          <a:endParaRPr lang="en-US">
            <a:solidFill>
              <a:schemeClr val="tx1"/>
            </a:solidFill>
          </a:endParaRPr>
        </a:p>
      </dgm:t>
    </dgm:pt>
    <dgm:pt modelId="{E685CBAC-3E38-B04B-BB70-1B815B7C700B}" type="sibTrans" cxnId="{30A7B5DD-430C-6145-A16D-7C2FDE5CB5B7}">
      <dgm:prSet/>
      <dgm:spPr/>
      <dgm:t>
        <a:bodyPr/>
        <a:lstStyle/>
        <a:p>
          <a:endParaRPr lang="en-US">
            <a:solidFill>
              <a:schemeClr val="tx1"/>
            </a:solidFill>
          </a:endParaRPr>
        </a:p>
      </dgm:t>
    </dgm:pt>
    <dgm:pt modelId="{37731C80-0523-E749-9660-C07AA0EBA3FF}">
      <dgm:prSet phldrT="[Text]"/>
      <dgm:spPr/>
      <dgm:t>
        <a:bodyPr/>
        <a:lstStyle/>
        <a:p>
          <a:r>
            <a:rPr lang="en-US" dirty="0" smtClean="0">
              <a:solidFill>
                <a:schemeClr val="tx1"/>
              </a:solidFill>
            </a:rPr>
            <a:t>Ganglia</a:t>
          </a:r>
        </a:p>
        <a:p>
          <a:r>
            <a:rPr lang="en-US" dirty="0" smtClean="0">
              <a:solidFill>
                <a:schemeClr val="tx1"/>
              </a:solidFill>
            </a:rPr>
            <a:t>(</a:t>
          </a:r>
          <a:r>
            <a:rPr lang="en-US" dirty="0" err="1" smtClean="0">
              <a:solidFill>
                <a:schemeClr val="tx1"/>
              </a:solidFill>
            </a:rPr>
            <a:t>Exper</a:t>
          </a:r>
          <a:r>
            <a:rPr lang="en-US" dirty="0" smtClean="0">
              <a:solidFill>
                <a:schemeClr val="tx1"/>
              </a:solidFill>
            </a:rPr>
            <a:t>. </a:t>
          </a:r>
          <a:r>
            <a:rPr lang="en-US" dirty="0" err="1" smtClean="0">
              <a:solidFill>
                <a:schemeClr val="tx1"/>
              </a:solidFill>
            </a:rPr>
            <a:t>Manag</a:t>
          </a:r>
          <a:r>
            <a:rPr lang="en-US" dirty="0" smtClean="0">
              <a:solidFill>
                <a:schemeClr val="tx1"/>
              </a:solidFill>
            </a:rPr>
            <a:t>./(Pegasus</a:t>
          </a:r>
        </a:p>
        <a:p>
          <a:r>
            <a:rPr lang="en-US" dirty="0" smtClean="0">
              <a:solidFill>
                <a:schemeClr val="tx1"/>
              </a:solidFill>
            </a:rPr>
            <a:t>(Rain)</a:t>
          </a:r>
          <a:endParaRPr lang="en-US" dirty="0">
            <a:solidFill>
              <a:schemeClr val="tx1"/>
            </a:solidFill>
          </a:endParaRPr>
        </a:p>
      </dgm:t>
    </dgm:pt>
    <dgm:pt modelId="{54E98356-3BD0-7648-AC16-9BB57061E1BA}" type="parTrans" cxnId="{9C80C3A1-BFBF-CB40-A436-D572BEE4D895}">
      <dgm:prSet/>
      <dgm:spPr/>
      <dgm:t>
        <a:bodyPr/>
        <a:lstStyle/>
        <a:p>
          <a:endParaRPr lang="en-US">
            <a:solidFill>
              <a:schemeClr val="tx1"/>
            </a:solidFill>
          </a:endParaRPr>
        </a:p>
      </dgm:t>
    </dgm:pt>
    <dgm:pt modelId="{9F1A7661-F6BC-5043-A5CC-DFA85735F8AE}" type="sibTrans" cxnId="{9C80C3A1-BFBF-CB40-A436-D572BEE4D895}">
      <dgm:prSet/>
      <dgm:spPr/>
      <dgm:t>
        <a:bodyPr/>
        <a:lstStyle/>
        <a:p>
          <a:endParaRPr lang="en-US">
            <a:solidFill>
              <a:schemeClr val="tx1"/>
            </a:solidFill>
          </a:endParaRPr>
        </a:p>
      </dgm:t>
    </dgm:pt>
    <dgm:pt modelId="{065941A5-0E5F-0C49-AFA9-A922E2BA80E1}">
      <dgm:prSet phldrT="[Text]"/>
      <dgm:spPr/>
      <dgm:t>
        <a:bodyPr/>
        <a:lstStyle/>
        <a:p>
          <a:r>
            <a:rPr lang="en-US" dirty="0" err="1" smtClean="0">
              <a:solidFill>
                <a:schemeClr val="tx1"/>
              </a:solidFill>
            </a:rPr>
            <a:t>OpenMP</a:t>
          </a:r>
          <a:endParaRPr lang="en-US" dirty="0">
            <a:solidFill>
              <a:schemeClr val="tx1"/>
            </a:solidFill>
          </a:endParaRPr>
        </a:p>
      </dgm:t>
    </dgm:pt>
    <dgm:pt modelId="{188DF1D5-2BAF-E940-B7BC-396FC0A0D14D}" type="parTrans" cxnId="{7049B422-A4E4-D642-B632-9777BB2AE022}">
      <dgm:prSet/>
      <dgm:spPr/>
      <dgm:t>
        <a:bodyPr/>
        <a:lstStyle/>
        <a:p>
          <a:endParaRPr lang="en-US">
            <a:solidFill>
              <a:schemeClr val="tx1"/>
            </a:solidFill>
          </a:endParaRPr>
        </a:p>
      </dgm:t>
    </dgm:pt>
    <dgm:pt modelId="{76B550A4-8A47-9244-A523-778147389CDF}" type="sibTrans" cxnId="{7049B422-A4E4-D642-B632-9777BB2AE022}">
      <dgm:prSet/>
      <dgm:spPr/>
      <dgm:t>
        <a:bodyPr/>
        <a:lstStyle/>
        <a:p>
          <a:endParaRPr lang="en-US">
            <a:solidFill>
              <a:schemeClr val="tx1"/>
            </a:solidFill>
          </a:endParaRPr>
        </a:p>
      </dgm:t>
    </dgm:pt>
    <dgm:pt modelId="{C4D23F30-1676-4149-A194-9F660BF1A352}">
      <dgm:prSet phldrT="[Text]"/>
      <dgm:spPr/>
      <dgm:t>
        <a:bodyPr/>
        <a:lstStyle/>
        <a:p>
          <a:r>
            <a:rPr lang="en-US" dirty="0" err="1" smtClean="0">
              <a:solidFill>
                <a:schemeClr val="tx1"/>
              </a:solidFill>
            </a:rPr>
            <a:t>ScaleMP</a:t>
          </a:r>
          <a:endParaRPr lang="en-US" dirty="0" smtClean="0">
            <a:solidFill>
              <a:schemeClr val="tx1"/>
            </a:solidFill>
          </a:endParaRPr>
        </a:p>
        <a:p>
          <a:r>
            <a:rPr lang="en-US" dirty="0" smtClean="0">
              <a:solidFill>
                <a:schemeClr val="tx1"/>
              </a:solidFill>
            </a:rPr>
            <a:t>(XD Stack)</a:t>
          </a:r>
          <a:endParaRPr lang="en-US" dirty="0">
            <a:solidFill>
              <a:schemeClr val="tx1"/>
            </a:solidFill>
          </a:endParaRPr>
        </a:p>
      </dgm:t>
    </dgm:pt>
    <dgm:pt modelId="{66CF13D5-6723-9346-AA22-DDE3BF4412EF}" type="parTrans" cxnId="{500135F7-8CDF-EC4E-8692-948B6BEBC388}">
      <dgm:prSet/>
      <dgm:spPr/>
      <dgm:t>
        <a:bodyPr/>
        <a:lstStyle/>
        <a:p>
          <a:endParaRPr lang="en-US">
            <a:solidFill>
              <a:schemeClr val="tx1"/>
            </a:solidFill>
          </a:endParaRPr>
        </a:p>
      </dgm:t>
    </dgm:pt>
    <dgm:pt modelId="{BCF3534D-FDA1-484F-9BBE-7560EC043721}" type="sibTrans" cxnId="{500135F7-8CDF-EC4E-8692-948B6BEBC388}">
      <dgm:prSet/>
      <dgm:spPr/>
      <dgm:t>
        <a:bodyPr/>
        <a:lstStyle/>
        <a:p>
          <a:endParaRPr lang="en-US">
            <a:solidFill>
              <a:schemeClr val="tx1"/>
            </a:solidFill>
          </a:endParaRPr>
        </a:p>
      </dgm:t>
    </dgm:pt>
    <dgm:pt modelId="{0978C417-F862-CD43-A9F3-06E174FE3968}">
      <dgm:prSet phldrT="[Text]"/>
      <dgm:spPr/>
      <dgm:t>
        <a:bodyPr/>
        <a:lstStyle/>
        <a:p>
          <a:r>
            <a:rPr lang="en-US" b="1" dirty="0" smtClean="0">
              <a:solidFill>
                <a:schemeClr val="tx1"/>
              </a:solidFill>
            </a:rPr>
            <a:t>Grid</a:t>
          </a:r>
        </a:p>
      </dgm:t>
    </dgm:pt>
    <dgm:pt modelId="{26E577AA-4079-F64E-A353-21190E020C27}" type="parTrans" cxnId="{CC3DAE14-7994-254B-8724-8FCB090F70D9}">
      <dgm:prSet/>
      <dgm:spPr/>
      <dgm:t>
        <a:bodyPr/>
        <a:lstStyle/>
        <a:p>
          <a:endParaRPr lang="en-US"/>
        </a:p>
      </dgm:t>
    </dgm:pt>
    <dgm:pt modelId="{E78659F1-10F7-F149-935B-27EF599664DB}" type="sibTrans" cxnId="{CC3DAE14-7994-254B-8724-8FCB090F70D9}">
      <dgm:prSet/>
      <dgm:spPr/>
      <dgm:t>
        <a:bodyPr/>
        <a:lstStyle/>
        <a:p>
          <a:endParaRPr lang="en-US"/>
        </a:p>
      </dgm:t>
    </dgm:pt>
    <dgm:pt modelId="{40B38BEA-C622-364C-84B9-6140B9C5CEFC}">
      <dgm:prSet phldrT="[Text]"/>
      <dgm:spPr/>
      <dgm:t>
        <a:bodyPr/>
        <a:lstStyle/>
        <a:p>
          <a:r>
            <a:rPr lang="en-US" dirty="0" smtClean="0">
              <a:solidFill>
                <a:schemeClr val="tx1"/>
              </a:solidFill>
            </a:rPr>
            <a:t>(Globus)</a:t>
          </a:r>
        </a:p>
      </dgm:t>
    </dgm:pt>
    <dgm:pt modelId="{A3AA7D62-58B5-D046-8EDD-92230266FE87}" type="parTrans" cxnId="{8E00A6C4-2934-6642-BFD2-07B2D3CC1CFD}">
      <dgm:prSet/>
      <dgm:spPr/>
      <dgm:t>
        <a:bodyPr/>
        <a:lstStyle/>
        <a:p>
          <a:endParaRPr lang="en-US"/>
        </a:p>
      </dgm:t>
    </dgm:pt>
    <dgm:pt modelId="{6B944954-F6FD-694D-82D7-45F56085484A}" type="sibTrans" cxnId="{8E00A6C4-2934-6642-BFD2-07B2D3CC1CFD}">
      <dgm:prSet/>
      <dgm:spPr/>
      <dgm:t>
        <a:bodyPr/>
        <a:lstStyle/>
        <a:p>
          <a:endParaRPr lang="en-US"/>
        </a:p>
      </dgm:t>
    </dgm:pt>
    <dgm:pt modelId="{3B86A249-6530-5146-AE38-057A914E849E}">
      <dgm:prSet phldrT="[Text]"/>
      <dgm:spPr/>
      <dgm:t>
        <a:bodyPr/>
        <a:lstStyle/>
        <a:p>
          <a:r>
            <a:rPr lang="en-US" dirty="0" err="1" smtClean="0">
              <a:solidFill>
                <a:schemeClr val="tx1"/>
              </a:solidFill>
            </a:rPr>
            <a:t>Unicore</a:t>
          </a:r>
          <a:endParaRPr lang="en-US" dirty="0" smtClean="0">
            <a:solidFill>
              <a:schemeClr val="tx1"/>
            </a:solidFill>
          </a:endParaRPr>
        </a:p>
        <a:p>
          <a:r>
            <a:rPr lang="en-US" dirty="0" smtClean="0">
              <a:solidFill>
                <a:schemeClr val="tx1"/>
              </a:solidFill>
            </a:rPr>
            <a:t>SAGA</a:t>
          </a:r>
        </a:p>
      </dgm:t>
    </dgm:pt>
    <dgm:pt modelId="{3A28BDC4-3CEB-CE40-985F-A9E850C1F520}" type="parTrans" cxnId="{662E901A-8BC6-2D44-ADD8-60B00AE45A5E}">
      <dgm:prSet/>
      <dgm:spPr/>
      <dgm:t>
        <a:bodyPr/>
        <a:lstStyle/>
        <a:p>
          <a:endParaRPr lang="en-US"/>
        </a:p>
      </dgm:t>
    </dgm:pt>
    <dgm:pt modelId="{C176D0C7-E6D0-244D-A7AC-EBB8137AFC61}" type="sibTrans" cxnId="{662E901A-8BC6-2D44-ADD8-60B00AE45A5E}">
      <dgm:prSet/>
      <dgm:spPr/>
      <dgm:t>
        <a:bodyPr/>
        <a:lstStyle/>
        <a:p>
          <a:endParaRPr lang="en-US"/>
        </a:p>
      </dgm:t>
    </dgm:pt>
    <dgm:pt modelId="{88F0A5CC-9F8E-174C-AE0C-29EEDDBD234C}">
      <dgm:prSet phldrT="[Text]"/>
      <dgm:spPr/>
      <dgm:t>
        <a:bodyPr/>
        <a:lstStyle/>
        <a:p>
          <a:r>
            <a:rPr lang="en-US" dirty="0" smtClean="0">
              <a:solidFill>
                <a:schemeClr val="tx1"/>
              </a:solidFill>
            </a:rPr>
            <a:t>Genesis II</a:t>
          </a:r>
        </a:p>
      </dgm:t>
    </dgm:pt>
    <dgm:pt modelId="{8A2D67B5-79A1-8F46-993A-2E936B5B7683}" type="parTrans" cxnId="{0835E9E3-0068-D547-8CFA-E68BC901B1DE}">
      <dgm:prSet/>
      <dgm:spPr/>
      <dgm:t>
        <a:bodyPr/>
        <a:lstStyle/>
        <a:p>
          <a:endParaRPr lang="en-US"/>
        </a:p>
      </dgm:t>
    </dgm:pt>
    <dgm:pt modelId="{B55343E9-30DA-4C45-A556-6E4FDE0A7AFF}" type="sibTrans" cxnId="{0835E9E3-0068-D547-8CFA-E68BC901B1DE}">
      <dgm:prSet/>
      <dgm:spPr/>
      <dgm:t>
        <a:bodyPr/>
        <a:lstStyle/>
        <a:p>
          <a:endParaRPr lang="en-US"/>
        </a:p>
      </dgm:t>
    </dgm:pt>
    <dgm:pt modelId="{965C2627-9758-4643-9FBE-55143086510A}" type="pres">
      <dgm:prSet presAssocID="{BC9F2A18-750B-4B4C-A4EC-B99B3AD9147E}" presName="Name0" presStyleCnt="0">
        <dgm:presLayoutVars>
          <dgm:chMax val="5"/>
          <dgm:chPref val="5"/>
          <dgm:dir/>
          <dgm:animLvl val="lvl"/>
        </dgm:presLayoutVars>
      </dgm:prSet>
      <dgm:spPr/>
      <dgm:t>
        <a:bodyPr/>
        <a:lstStyle/>
        <a:p>
          <a:endParaRPr lang="en-US"/>
        </a:p>
      </dgm:t>
    </dgm:pt>
    <dgm:pt modelId="{61F6C000-BD56-7B4F-B80D-4349F954432A}" type="pres">
      <dgm:prSet presAssocID="{5C0E77E8-8A50-054C-A4BF-0C8C401EC59E}" presName="parentText1" presStyleLbl="node1" presStyleIdx="0" presStyleCnt="5">
        <dgm:presLayoutVars>
          <dgm:chMax/>
          <dgm:chPref val="3"/>
          <dgm:bulletEnabled val="1"/>
        </dgm:presLayoutVars>
      </dgm:prSet>
      <dgm:spPr/>
      <dgm:t>
        <a:bodyPr/>
        <a:lstStyle/>
        <a:p>
          <a:endParaRPr lang="en-US"/>
        </a:p>
      </dgm:t>
    </dgm:pt>
    <dgm:pt modelId="{B49B3F43-B447-2E46-8542-2721C3CCA994}" type="pres">
      <dgm:prSet presAssocID="{5C0E77E8-8A50-054C-A4BF-0C8C401EC59E}" presName="childText1" presStyleLbl="solidAlignAcc1" presStyleIdx="0" presStyleCnt="5">
        <dgm:presLayoutVars>
          <dgm:chMax val="0"/>
          <dgm:chPref val="0"/>
          <dgm:bulletEnabled val="1"/>
        </dgm:presLayoutVars>
      </dgm:prSet>
      <dgm:spPr/>
      <dgm:t>
        <a:bodyPr/>
        <a:lstStyle/>
        <a:p>
          <a:endParaRPr lang="en-US"/>
        </a:p>
      </dgm:t>
    </dgm:pt>
    <dgm:pt modelId="{1685D736-5D8C-2648-9245-8271052F4346}" type="pres">
      <dgm:prSet presAssocID="{6CDF5F64-414F-D844-B808-8DE56011DFCC}" presName="parentText2" presStyleLbl="node1" presStyleIdx="1" presStyleCnt="5">
        <dgm:presLayoutVars>
          <dgm:chMax/>
          <dgm:chPref val="3"/>
          <dgm:bulletEnabled val="1"/>
        </dgm:presLayoutVars>
      </dgm:prSet>
      <dgm:spPr/>
      <dgm:t>
        <a:bodyPr/>
        <a:lstStyle/>
        <a:p>
          <a:endParaRPr lang="en-US"/>
        </a:p>
      </dgm:t>
    </dgm:pt>
    <dgm:pt modelId="{FBB464ED-33D5-3C42-9389-977FC034AD32}" type="pres">
      <dgm:prSet presAssocID="{6CDF5F64-414F-D844-B808-8DE56011DFCC}" presName="childText2" presStyleLbl="solidAlignAcc1" presStyleIdx="1" presStyleCnt="5">
        <dgm:presLayoutVars>
          <dgm:chMax val="0"/>
          <dgm:chPref val="0"/>
          <dgm:bulletEnabled val="1"/>
        </dgm:presLayoutVars>
      </dgm:prSet>
      <dgm:spPr/>
      <dgm:t>
        <a:bodyPr/>
        <a:lstStyle/>
        <a:p>
          <a:endParaRPr lang="en-US"/>
        </a:p>
      </dgm:t>
    </dgm:pt>
    <dgm:pt modelId="{065D51E9-B6DC-154D-B583-B4EBD21A9523}" type="pres">
      <dgm:prSet presAssocID="{0978C417-F862-CD43-A9F3-06E174FE3968}" presName="parentText3" presStyleLbl="node1" presStyleIdx="2" presStyleCnt="5">
        <dgm:presLayoutVars>
          <dgm:chMax/>
          <dgm:chPref val="3"/>
          <dgm:bulletEnabled val="1"/>
        </dgm:presLayoutVars>
      </dgm:prSet>
      <dgm:spPr/>
      <dgm:t>
        <a:bodyPr/>
        <a:lstStyle/>
        <a:p>
          <a:endParaRPr lang="en-US"/>
        </a:p>
      </dgm:t>
    </dgm:pt>
    <dgm:pt modelId="{9851CF6D-0542-A945-8BD9-8B164A9FF6AF}" type="pres">
      <dgm:prSet presAssocID="{0978C417-F862-CD43-A9F3-06E174FE3968}" presName="childText3" presStyleLbl="solidAlignAcc1" presStyleIdx="2" presStyleCnt="5">
        <dgm:presLayoutVars>
          <dgm:chMax val="0"/>
          <dgm:chPref val="0"/>
          <dgm:bulletEnabled val="1"/>
        </dgm:presLayoutVars>
      </dgm:prSet>
      <dgm:spPr/>
      <dgm:t>
        <a:bodyPr/>
        <a:lstStyle/>
        <a:p>
          <a:endParaRPr lang="en-US"/>
        </a:p>
      </dgm:t>
    </dgm:pt>
    <dgm:pt modelId="{FCFEE869-3260-8848-805B-21255263F0C6}" type="pres">
      <dgm:prSet presAssocID="{5A7046D3-038A-0946-B8DA-75F41CDB8098}" presName="parentText4" presStyleLbl="node1" presStyleIdx="3" presStyleCnt="5">
        <dgm:presLayoutVars>
          <dgm:chMax/>
          <dgm:chPref val="3"/>
          <dgm:bulletEnabled val="1"/>
        </dgm:presLayoutVars>
      </dgm:prSet>
      <dgm:spPr/>
      <dgm:t>
        <a:bodyPr/>
        <a:lstStyle/>
        <a:p>
          <a:endParaRPr lang="en-US"/>
        </a:p>
      </dgm:t>
    </dgm:pt>
    <dgm:pt modelId="{25E35677-269D-7F46-82BA-4AC7CFDF4204}" type="pres">
      <dgm:prSet presAssocID="{5A7046D3-038A-0946-B8DA-75F41CDB8098}" presName="childText4" presStyleLbl="solidAlignAcc1" presStyleIdx="3" presStyleCnt="5">
        <dgm:presLayoutVars>
          <dgm:chMax val="0"/>
          <dgm:chPref val="0"/>
          <dgm:bulletEnabled val="1"/>
        </dgm:presLayoutVars>
      </dgm:prSet>
      <dgm:spPr/>
      <dgm:t>
        <a:bodyPr/>
        <a:lstStyle/>
        <a:p>
          <a:endParaRPr lang="en-US"/>
        </a:p>
      </dgm:t>
    </dgm:pt>
    <dgm:pt modelId="{CB24CEDB-B0EF-C743-825D-AA776BAE9D7F}" type="pres">
      <dgm:prSet presAssocID="{900669E4-87A7-5C49-A5E1-84963CF81AAA}" presName="parentText5" presStyleLbl="node1" presStyleIdx="4" presStyleCnt="5">
        <dgm:presLayoutVars>
          <dgm:chMax/>
          <dgm:chPref val="3"/>
          <dgm:bulletEnabled val="1"/>
        </dgm:presLayoutVars>
      </dgm:prSet>
      <dgm:spPr/>
      <dgm:t>
        <a:bodyPr/>
        <a:lstStyle/>
        <a:p>
          <a:endParaRPr lang="en-US"/>
        </a:p>
      </dgm:t>
    </dgm:pt>
    <dgm:pt modelId="{AE11D181-40CD-AA43-A283-DD58DD43E998}" type="pres">
      <dgm:prSet presAssocID="{900669E4-87A7-5C49-A5E1-84963CF81AAA}" presName="childText5" presStyleLbl="solidAlignAcc1" presStyleIdx="4" presStyleCnt="5">
        <dgm:presLayoutVars>
          <dgm:chMax val="0"/>
          <dgm:chPref val="0"/>
          <dgm:bulletEnabled val="1"/>
        </dgm:presLayoutVars>
      </dgm:prSet>
      <dgm:spPr/>
      <dgm:t>
        <a:bodyPr/>
        <a:lstStyle/>
        <a:p>
          <a:endParaRPr lang="en-US"/>
        </a:p>
      </dgm:t>
    </dgm:pt>
  </dgm:ptLst>
  <dgm:cxnLst>
    <dgm:cxn modelId="{088B854B-B26F-8849-8CE3-A6EB7F5AB03B}" srcId="{6CDF5F64-414F-D844-B808-8DE56011DFCC}" destId="{77E39105-775B-3D4D-96C5-14E4CB4110EC}" srcOrd="0" destOrd="0" parTransId="{1D851525-FC51-124E-BF61-6EAD15DECF8F}" sibTransId="{4A06103D-9205-AE42-86B4-F52C3CAB4109}"/>
    <dgm:cxn modelId="{E162CADE-33FC-2647-81EA-2B36CCBAE111}" type="presOf" srcId="{E385DA56-1A68-BD48-8B1C-E528C49559A4}" destId="{25E35677-269D-7F46-82BA-4AC7CFDF4204}" srcOrd="0" destOrd="0" presId="urn:microsoft.com/office/officeart/2009/3/layout/IncreasingArrowsProcess"/>
    <dgm:cxn modelId="{1343413D-CAE2-C243-AAD4-C7F8096D7E7E}" srcId="{BC9F2A18-750B-4B4C-A4EC-B99B3AD9147E}" destId="{5C0E77E8-8A50-054C-A4BF-0C8C401EC59E}" srcOrd="0" destOrd="0" parTransId="{358F9871-618B-FC42-807A-7E5B5464CE9B}" sibTransId="{ECA20274-7C5A-E84E-A279-F2B4D04FC6C8}"/>
    <dgm:cxn modelId="{CC3DAE14-7994-254B-8724-8FCB090F70D9}" srcId="{BC9F2A18-750B-4B4C-A4EC-B99B3AD9147E}" destId="{0978C417-F862-CD43-A9F3-06E174FE3968}" srcOrd="2" destOrd="0" parTransId="{26E577AA-4079-F64E-A353-21190E020C27}" sibTransId="{E78659F1-10F7-F149-935B-27EF599664DB}"/>
    <dgm:cxn modelId="{DF48A8F7-5FCF-6F4E-B261-D40986265398}" type="presOf" srcId="{BC9F2A18-750B-4B4C-A4EC-B99B3AD9147E}" destId="{965C2627-9758-4643-9FBE-55143086510A}" srcOrd="0" destOrd="0" presId="urn:microsoft.com/office/officeart/2009/3/layout/IncreasingArrowsProcess"/>
    <dgm:cxn modelId="{2BADFDFA-4A69-E940-8032-E138A5600526}" type="presOf" srcId="{5A7046D3-038A-0946-B8DA-75F41CDB8098}" destId="{FCFEE869-3260-8848-805B-21255263F0C6}" srcOrd="0" destOrd="0" presId="urn:microsoft.com/office/officeart/2009/3/layout/IncreasingArrowsProcess"/>
    <dgm:cxn modelId="{791443A9-1F2E-E348-80FD-415FC163910E}" type="presOf" srcId="{6CDF5F64-414F-D844-B808-8DE56011DFCC}" destId="{1685D736-5D8C-2648-9245-8271052F4346}" srcOrd="0" destOrd="0" presId="urn:microsoft.com/office/officeart/2009/3/layout/IncreasingArrowsProcess"/>
    <dgm:cxn modelId="{662E901A-8BC6-2D44-ADD8-60B00AE45A5E}" srcId="{0978C417-F862-CD43-A9F3-06E174FE3968}" destId="{3B86A249-6530-5146-AE38-057A914E849E}" srcOrd="1" destOrd="0" parTransId="{3A28BDC4-3CEB-CE40-985F-A9E850C1F520}" sibTransId="{C176D0C7-E6D0-244D-A7AC-EBB8137AFC61}"/>
    <dgm:cxn modelId="{D639FA67-C36A-9C42-ACF8-E9DF70AB8AD6}" type="presOf" srcId="{065941A5-0E5F-0C49-AFA9-A922E2BA80E1}" destId="{25E35677-269D-7F46-82BA-4AC7CFDF4204}" srcOrd="0" destOrd="1" presId="urn:microsoft.com/office/officeart/2009/3/layout/IncreasingArrowsProcess"/>
    <dgm:cxn modelId="{882E7AD6-9AD6-5F46-A0C8-EB036BDE974F}" srcId="{5C0E77E8-8A50-054C-A4BF-0C8C401EC59E}" destId="{B022D9ED-1E87-A541-B5E6-99C6F5FA8271}" srcOrd="0" destOrd="0" parTransId="{2DBB8F10-1685-754F-B1F7-626E4A8EE461}" sibTransId="{69800242-72AB-6643-84E0-3D961E57A8A8}"/>
    <dgm:cxn modelId="{30A7B5DD-430C-6145-A16D-7C2FDE5CB5B7}" srcId="{BC9F2A18-750B-4B4C-A4EC-B99B3AD9147E}" destId="{5A7046D3-038A-0946-B8DA-75F41CDB8098}" srcOrd="3" destOrd="0" parTransId="{0419978C-A7C8-1543-85E4-1D569901ECA8}" sibTransId="{E685CBAC-3E38-B04B-BB70-1B815B7C700B}"/>
    <dgm:cxn modelId="{41FFE48F-F19A-5746-9751-96CBBFC7A824}" srcId="{5A7046D3-038A-0946-B8DA-75F41CDB8098}" destId="{E385DA56-1A68-BD48-8B1C-E528C49559A4}" srcOrd="0" destOrd="0" parTransId="{EAE8014A-57D1-9B46-8042-5B1097EBB4B9}" sibTransId="{C67F296C-430E-9844-8828-E585EFC2EF3C}"/>
    <dgm:cxn modelId="{E99EE298-CD4F-4346-A4E9-C12A4312159C}" srcId="{BC9F2A18-750B-4B4C-A4EC-B99B3AD9147E}" destId="{900669E4-87A7-5C49-A5E1-84963CF81AAA}" srcOrd="4" destOrd="0" parTransId="{48CB76D8-C95C-C542-8EAD-6936024C9B61}" sibTransId="{E735B69B-BF92-4F49-8A1E-28B0FBA8900F}"/>
    <dgm:cxn modelId="{7049B422-A4E4-D642-B632-9777BB2AE022}" srcId="{5A7046D3-038A-0946-B8DA-75F41CDB8098}" destId="{065941A5-0E5F-0C49-AFA9-A922E2BA80E1}" srcOrd="1" destOrd="0" parTransId="{188DF1D5-2BAF-E940-B7BC-396FC0A0D14D}" sibTransId="{76B550A4-8A47-9244-A523-778147389CDF}"/>
    <dgm:cxn modelId="{8E00A6C4-2934-6642-BFD2-07B2D3CC1CFD}" srcId="{0978C417-F862-CD43-A9F3-06E174FE3968}" destId="{40B38BEA-C622-364C-84B9-6140B9C5CEFC}" srcOrd="2" destOrd="0" parTransId="{A3AA7D62-58B5-D046-8EDD-92230266FE87}" sibTransId="{6B944954-F6FD-694D-82D7-45F56085484A}"/>
    <dgm:cxn modelId="{9D771A22-B492-1C41-AD75-1478D05E148A}" type="presOf" srcId="{37731C80-0523-E749-9660-C07AA0EBA3FF}" destId="{AE11D181-40CD-AA43-A283-DD58DD43E998}" srcOrd="0" destOrd="1" presId="urn:microsoft.com/office/officeart/2009/3/layout/IncreasingArrowsProcess"/>
    <dgm:cxn modelId="{500135F7-8CDF-EC4E-8692-948B6BEBC388}" srcId="{5A7046D3-038A-0946-B8DA-75F41CDB8098}" destId="{C4D23F30-1676-4149-A194-9F660BF1A352}" srcOrd="2" destOrd="0" parTransId="{66CF13D5-6723-9346-AA22-DDE3BF4412EF}" sibTransId="{BCF3534D-FDA1-484F-9BBE-7560EC043721}"/>
    <dgm:cxn modelId="{BF42EDFE-55BF-8446-A0F3-116C92C1249D}" type="presOf" srcId="{88F0A5CC-9F8E-174C-AE0C-29EEDDBD234C}" destId="{9851CF6D-0542-A945-8BD9-8B164A9FF6AF}" srcOrd="0" destOrd="0" presId="urn:microsoft.com/office/officeart/2009/3/layout/IncreasingArrowsProcess"/>
    <dgm:cxn modelId="{05232654-9B7D-8A4C-97D7-776BAD711F62}" type="presOf" srcId="{77E39105-775B-3D4D-96C5-14E4CB4110EC}" destId="{FBB464ED-33D5-3C42-9389-977FC034AD32}" srcOrd="0" destOrd="0" presId="urn:microsoft.com/office/officeart/2009/3/layout/IncreasingArrowsProcess"/>
    <dgm:cxn modelId="{38FBE969-022F-064A-ACB9-D98133BDD9EA}" type="presOf" srcId="{C4D23F30-1676-4149-A194-9F660BF1A352}" destId="{25E35677-269D-7F46-82BA-4AC7CFDF4204}" srcOrd="0" destOrd="2" presId="urn:microsoft.com/office/officeart/2009/3/layout/IncreasingArrowsProcess"/>
    <dgm:cxn modelId="{9C80C3A1-BFBF-CB40-A436-D572BEE4D895}" srcId="{900669E4-87A7-5C49-A5E1-84963CF81AAA}" destId="{37731C80-0523-E749-9660-C07AA0EBA3FF}" srcOrd="1" destOrd="0" parTransId="{54E98356-3BD0-7648-AC16-9BB57061E1BA}" sibTransId="{9F1A7661-F6BC-5043-A5CC-DFA85735F8AE}"/>
    <dgm:cxn modelId="{88BF9AB9-3EE5-594F-BFBE-6D8FA7B02F8B}" type="presOf" srcId="{0978C417-F862-CD43-A9F3-06E174FE3968}" destId="{065D51E9-B6DC-154D-B583-B4EBD21A9523}" srcOrd="0" destOrd="0" presId="urn:microsoft.com/office/officeart/2009/3/layout/IncreasingArrowsProcess"/>
    <dgm:cxn modelId="{7BFCA475-4C54-8844-A763-1F486A291D0B}" type="presOf" srcId="{9E1BC4AA-3D23-D343-9B78-C041D11A00F6}" destId="{FBB464ED-33D5-3C42-9389-977FC034AD32}" srcOrd="0" destOrd="1" presId="urn:microsoft.com/office/officeart/2009/3/layout/IncreasingArrowsProcess"/>
    <dgm:cxn modelId="{F44BC866-27DE-3345-850F-AB9B9E4525D5}" type="presOf" srcId="{900669E4-87A7-5C49-A5E1-84963CF81AAA}" destId="{CB24CEDB-B0EF-C743-825D-AA776BAE9D7F}" srcOrd="0" destOrd="0" presId="urn:microsoft.com/office/officeart/2009/3/layout/IncreasingArrowsProcess"/>
    <dgm:cxn modelId="{64D9C96C-4670-AD42-B5AF-B34A11D6EEE6}" type="presOf" srcId="{40B38BEA-C622-364C-84B9-6140B9C5CEFC}" destId="{9851CF6D-0542-A945-8BD9-8B164A9FF6AF}" srcOrd="0" destOrd="2" presId="urn:microsoft.com/office/officeart/2009/3/layout/IncreasingArrowsProcess"/>
    <dgm:cxn modelId="{BC4F0240-5CEA-9B43-BE7F-16F30CE567AC}" srcId="{BC9F2A18-750B-4B4C-A4EC-B99B3AD9147E}" destId="{6CDF5F64-414F-D844-B808-8DE56011DFCC}" srcOrd="1" destOrd="0" parTransId="{C3D185EA-0AFB-3242-840B-C931260D2B60}" sibTransId="{9F6BCFDB-F6B4-B147-AE85-AA2A0CE3B3EB}"/>
    <dgm:cxn modelId="{0018202D-690F-0245-959A-3FE684E0F963}" srcId="{900669E4-87A7-5C49-A5E1-84963CF81AAA}" destId="{EABFDB4B-76EE-F049-B783-32FF7B78C31E}" srcOrd="0" destOrd="0" parTransId="{A6ED6357-12FB-3B4E-8FF5-428654C8A164}" sibTransId="{C971DEF7-5387-2C46-931F-E8207366730B}"/>
    <dgm:cxn modelId="{D9F3E9EA-A1A4-FF40-A181-134ACEF0F3F1}" srcId="{6CDF5F64-414F-D844-B808-8DE56011DFCC}" destId="{B60D42D5-988A-E24E-8304-26BAC3A825D5}" srcOrd="2" destOrd="0" parTransId="{DAF69B01-D17A-D34D-975F-F08C618F5D8C}" sibTransId="{B0C555FE-206A-4548-9046-657AF06BC304}"/>
    <dgm:cxn modelId="{66A78A74-827D-2444-8460-011BCE18D1C1}" srcId="{6CDF5F64-414F-D844-B808-8DE56011DFCC}" destId="{9E1BC4AA-3D23-D343-9B78-C041D11A00F6}" srcOrd="1" destOrd="0" parTransId="{2EE16838-9F9A-794B-A322-BB401824A5EB}" sibTransId="{128790BC-0A01-8F45-A7C7-2E241B3E26F9}"/>
    <dgm:cxn modelId="{459425C8-3680-B443-9404-9863289E976E}" type="presOf" srcId="{EABFDB4B-76EE-F049-B783-32FF7B78C31E}" destId="{AE11D181-40CD-AA43-A283-DD58DD43E998}" srcOrd="0" destOrd="0" presId="urn:microsoft.com/office/officeart/2009/3/layout/IncreasingArrowsProcess"/>
    <dgm:cxn modelId="{0835E9E3-0068-D547-8CFA-E68BC901B1DE}" srcId="{0978C417-F862-CD43-A9F3-06E174FE3968}" destId="{88F0A5CC-9F8E-174C-AE0C-29EEDDBD234C}" srcOrd="0" destOrd="0" parTransId="{8A2D67B5-79A1-8F46-993A-2E936B5B7683}" sibTransId="{B55343E9-30DA-4C45-A556-6E4FDE0A7AFF}"/>
    <dgm:cxn modelId="{BF128AB4-8BF8-964A-B71D-6FFA82B1200E}" type="presOf" srcId="{B022D9ED-1E87-A541-B5E6-99C6F5FA8271}" destId="{B49B3F43-B447-2E46-8542-2721C3CCA994}" srcOrd="0" destOrd="0" presId="urn:microsoft.com/office/officeart/2009/3/layout/IncreasingArrowsProcess"/>
    <dgm:cxn modelId="{1EB6FD39-438B-A44A-91E8-9AAFCFA776D3}" type="presOf" srcId="{3B86A249-6530-5146-AE38-057A914E849E}" destId="{9851CF6D-0542-A945-8BD9-8B164A9FF6AF}" srcOrd="0" destOrd="1" presId="urn:microsoft.com/office/officeart/2009/3/layout/IncreasingArrowsProcess"/>
    <dgm:cxn modelId="{78445E8F-1EE9-534B-93B0-625C316A52B3}" type="presOf" srcId="{B60D42D5-988A-E24E-8304-26BAC3A825D5}" destId="{FBB464ED-33D5-3C42-9389-977FC034AD32}" srcOrd="0" destOrd="2" presId="urn:microsoft.com/office/officeart/2009/3/layout/IncreasingArrowsProcess"/>
    <dgm:cxn modelId="{2BCE9143-BCC8-F644-AC85-09D4594A429E}" type="presOf" srcId="{5C0E77E8-8A50-054C-A4BF-0C8C401EC59E}" destId="{61F6C000-BD56-7B4F-B80D-4349F954432A}" srcOrd="0" destOrd="0" presId="urn:microsoft.com/office/officeart/2009/3/layout/IncreasingArrowsProcess"/>
    <dgm:cxn modelId="{2A5342A7-FE24-864D-A78A-6DE5D83BE89F}" type="presParOf" srcId="{965C2627-9758-4643-9FBE-55143086510A}" destId="{61F6C000-BD56-7B4F-B80D-4349F954432A}" srcOrd="0" destOrd="0" presId="urn:microsoft.com/office/officeart/2009/3/layout/IncreasingArrowsProcess"/>
    <dgm:cxn modelId="{2E60DFAD-CCD8-294C-963B-1E0C21179A15}" type="presParOf" srcId="{965C2627-9758-4643-9FBE-55143086510A}" destId="{B49B3F43-B447-2E46-8542-2721C3CCA994}" srcOrd="1" destOrd="0" presId="urn:microsoft.com/office/officeart/2009/3/layout/IncreasingArrowsProcess"/>
    <dgm:cxn modelId="{0B316C4F-9429-4047-9BAE-AEE609B1AB68}" type="presParOf" srcId="{965C2627-9758-4643-9FBE-55143086510A}" destId="{1685D736-5D8C-2648-9245-8271052F4346}" srcOrd="2" destOrd="0" presId="urn:microsoft.com/office/officeart/2009/3/layout/IncreasingArrowsProcess"/>
    <dgm:cxn modelId="{A0A9B9ED-6678-3248-817E-740CE45C30F7}" type="presParOf" srcId="{965C2627-9758-4643-9FBE-55143086510A}" destId="{FBB464ED-33D5-3C42-9389-977FC034AD32}" srcOrd="3" destOrd="0" presId="urn:microsoft.com/office/officeart/2009/3/layout/IncreasingArrowsProcess"/>
    <dgm:cxn modelId="{F985661D-85EC-8547-8261-84DF6ACD7FED}" type="presParOf" srcId="{965C2627-9758-4643-9FBE-55143086510A}" destId="{065D51E9-B6DC-154D-B583-B4EBD21A9523}" srcOrd="4" destOrd="0" presId="urn:microsoft.com/office/officeart/2009/3/layout/IncreasingArrowsProcess"/>
    <dgm:cxn modelId="{321FD447-72BB-C246-98AB-0234AF61C682}" type="presParOf" srcId="{965C2627-9758-4643-9FBE-55143086510A}" destId="{9851CF6D-0542-A945-8BD9-8B164A9FF6AF}" srcOrd="5" destOrd="0" presId="urn:microsoft.com/office/officeart/2009/3/layout/IncreasingArrowsProcess"/>
    <dgm:cxn modelId="{E306C997-C110-C843-B37A-45C2EE914E0E}" type="presParOf" srcId="{965C2627-9758-4643-9FBE-55143086510A}" destId="{FCFEE869-3260-8848-805B-21255263F0C6}" srcOrd="6" destOrd="0" presId="urn:microsoft.com/office/officeart/2009/3/layout/IncreasingArrowsProcess"/>
    <dgm:cxn modelId="{77439619-F277-5A46-A74B-21F7739476DA}" type="presParOf" srcId="{965C2627-9758-4643-9FBE-55143086510A}" destId="{25E35677-269D-7F46-82BA-4AC7CFDF4204}" srcOrd="7" destOrd="0" presId="urn:microsoft.com/office/officeart/2009/3/layout/IncreasingArrowsProcess"/>
    <dgm:cxn modelId="{809EB5C2-1AA7-CE4C-AA58-FBEEEC2FF108}" type="presParOf" srcId="{965C2627-9758-4643-9FBE-55143086510A}" destId="{CB24CEDB-B0EF-C743-825D-AA776BAE9D7F}" srcOrd="8" destOrd="0" presId="urn:microsoft.com/office/officeart/2009/3/layout/IncreasingArrowsProcess"/>
    <dgm:cxn modelId="{9C44F013-FD28-094D-99A4-A4EBB3131219}" type="presParOf" srcId="{965C2627-9758-4643-9FBE-55143086510A}" destId="{AE11D181-40CD-AA43-A283-DD58DD43E998}" srcOrd="9"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CB4D8A-3C9E-384A-B69E-730643E45342}" type="doc">
      <dgm:prSet loTypeId="urn:microsoft.com/office/officeart/2005/8/layout/chevron2" loCatId="" qsTypeId="urn:microsoft.com/office/officeart/2005/8/quickstyle/simple4" qsCatId="simple" csTypeId="urn:microsoft.com/office/officeart/2005/8/colors/accent3_2" csCatId="accent3" phldr="1"/>
      <dgm:spPr/>
      <dgm:t>
        <a:bodyPr/>
        <a:lstStyle/>
        <a:p>
          <a:endParaRPr lang="en-US"/>
        </a:p>
      </dgm:t>
    </dgm:pt>
    <dgm:pt modelId="{144E929A-315A-2F4D-8695-15E0B312DE5E}">
      <dgm:prSet phldrT="[Text]"/>
      <dgm:spPr/>
      <dgm:t>
        <a:bodyPr/>
        <a:lstStyle/>
        <a:p>
          <a:r>
            <a:rPr lang="en-US" dirty="0" smtClean="0">
              <a:solidFill>
                <a:srgbClr val="000000"/>
              </a:solidFill>
            </a:rPr>
            <a:t>Select Features</a:t>
          </a:r>
          <a:endParaRPr lang="en-US" dirty="0">
            <a:solidFill>
              <a:srgbClr val="000000"/>
            </a:solidFill>
          </a:endParaRPr>
        </a:p>
      </dgm:t>
    </dgm:pt>
    <dgm:pt modelId="{F0D9A456-AD56-6444-BEFE-3D00D55A23C8}" type="parTrans" cxnId="{2F02FAD4-B2F4-1841-B9DF-44370C674BBC}">
      <dgm:prSet/>
      <dgm:spPr/>
      <dgm:t>
        <a:bodyPr/>
        <a:lstStyle/>
        <a:p>
          <a:endParaRPr lang="en-US">
            <a:solidFill>
              <a:srgbClr val="000000"/>
            </a:solidFill>
          </a:endParaRPr>
        </a:p>
      </dgm:t>
    </dgm:pt>
    <dgm:pt modelId="{CB6D2C42-7E99-9B4E-A1E4-09D4BDE7A85C}" type="sibTrans" cxnId="{2F02FAD4-B2F4-1841-B9DF-44370C674BBC}">
      <dgm:prSet/>
      <dgm:spPr/>
      <dgm:t>
        <a:bodyPr/>
        <a:lstStyle/>
        <a:p>
          <a:endParaRPr lang="en-US">
            <a:solidFill>
              <a:srgbClr val="000000"/>
            </a:solidFill>
          </a:endParaRPr>
        </a:p>
      </dgm:t>
    </dgm:pt>
    <dgm:pt modelId="{25AD97A6-341F-3F44-930D-76E1A1B8E2C0}">
      <dgm:prSet phldrT="[Text]"/>
      <dgm:spPr/>
      <dgm:t>
        <a:bodyPr/>
        <a:lstStyle/>
        <a:p>
          <a:r>
            <a:rPr lang="en-US" dirty="0" smtClean="0">
              <a:solidFill>
                <a:srgbClr val="000000"/>
              </a:solidFill>
            </a:rPr>
            <a:t>&lt; LAPACK</a:t>
          </a:r>
          <a:endParaRPr lang="en-US" dirty="0">
            <a:solidFill>
              <a:srgbClr val="000000"/>
            </a:solidFill>
          </a:endParaRPr>
        </a:p>
      </dgm:t>
    </dgm:pt>
    <dgm:pt modelId="{699D5B75-CD8E-3049-A93B-5C7C38674A8F}" type="parTrans" cxnId="{AAA0336A-E3CC-2D45-9440-018B4495692A}">
      <dgm:prSet/>
      <dgm:spPr/>
      <dgm:t>
        <a:bodyPr/>
        <a:lstStyle/>
        <a:p>
          <a:endParaRPr lang="en-US">
            <a:solidFill>
              <a:srgbClr val="000000"/>
            </a:solidFill>
          </a:endParaRPr>
        </a:p>
      </dgm:t>
    </dgm:pt>
    <dgm:pt modelId="{8BEDE502-5601-6A41-825B-9CBB37BDC3AE}" type="sibTrans" cxnId="{AAA0336A-E3CC-2D45-9440-018B4495692A}">
      <dgm:prSet/>
      <dgm:spPr/>
      <dgm:t>
        <a:bodyPr/>
        <a:lstStyle/>
        <a:p>
          <a:endParaRPr lang="en-US">
            <a:solidFill>
              <a:srgbClr val="000000"/>
            </a:solidFill>
          </a:endParaRPr>
        </a:p>
      </dgm:t>
    </dgm:pt>
    <dgm:pt modelId="{0DA50715-EE36-9B44-86DE-1EC61D68FAAC}">
      <dgm:prSet phldrT="[Text]"/>
      <dgm:spPr/>
      <dgm:t>
        <a:bodyPr/>
        <a:lstStyle/>
        <a:p>
          <a:r>
            <a:rPr lang="en-US" dirty="0" smtClean="0">
              <a:solidFill>
                <a:srgbClr val="000000"/>
              </a:solidFill>
            </a:rPr>
            <a:t>&lt; </a:t>
          </a:r>
          <a:r>
            <a:rPr lang="en-US" dirty="0" err="1" smtClean="0">
              <a:solidFill>
                <a:srgbClr val="000000"/>
              </a:solidFill>
            </a:rPr>
            <a:t>MongoDB</a:t>
          </a:r>
          <a:endParaRPr lang="en-US" dirty="0">
            <a:solidFill>
              <a:srgbClr val="000000"/>
            </a:solidFill>
          </a:endParaRPr>
        </a:p>
      </dgm:t>
    </dgm:pt>
    <dgm:pt modelId="{BB054D24-D9BD-1D48-A3EE-C45B79AD35EE}" type="parTrans" cxnId="{528033B5-80FE-284B-93E5-7E4FD95BF577}">
      <dgm:prSet/>
      <dgm:spPr/>
      <dgm:t>
        <a:bodyPr/>
        <a:lstStyle/>
        <a:p>
          <a:endParaRPr lang="en-US">
            <a:solidFill>
              <a:srgbClr val="000000"/>
            </a:solidFill>
          </a:endParaRPr>
        </a:p>
      </dgm:t>
    </dgm:pt>
    <dgm:pt modelId="{16B38124-B31B-5A4C-8FC9-C68DD677AD7F}" type="sibTrans" cxnId="{528033B5-80FE-284B-93E5-7E4FD95BF577}">
      <dgm:prSet/>
      <dgm:spPr/>
      <dgm:t>
        <a:bodyPr/>
        <a:lstStyle/>
        <a:p>
          <a:endParaRPr lang="en-US">
            <a:solidFill>
              <a:srgbClr val="000000"/>
            </a:solidFill>
          </a:endParaRPr>
        </a:p>
      </dgm:t>
    </dgm:pt>
    <dgm:pt modelId="{1C295B14-167E-7548-BCDF-5DC7ABC4312E}">
      <dgm:prSet phldrT="[Text]"/>
      <dgm:spPr/>
      <dgm:t>
        <a:bodyPr/>
        <a:lstStyle/>
        <a:p>
          <a:r>
            <a:rPr lang="en-US" dirty="0" smtClean="0">
              <a:solidFill>
                <a:srgbClr val="000000"/>
              </a:solidFill>
            </a:rPr>
            <a:t>Generate Image</a:t>
          </a:r>
          <a:endParaRPr lang="en-US" dirty="0">
            <a:solidFill>
              <a:srgbClr val="000000"/>
            </a:solidFill>
          </a:endParaRPr>
        </a:p>
      </dgm:t>
    </dgm:pt>
    <dgm:pt modelId="{8DDD7FE3-EF0D-5844-B20C-8A675FB7316E}" type="parTrans" cxnId="{9C8B6B10-949B-E348-A033-995E6A62190D}">
      <dgm:prSet/>
      <dgm:spPr/>
      <dgm:t>
        <a:bodyPr/>
        <a:lstStyle/>
        <a:p>
          <a:endParaRPr lang="en-US">
            <a:solidFill>
              <a:srgbClr val="000000"/>
            </a:solidFill>
          </a:endParaRPr>
        </a:p>
      </dgm:t>
    </dgm:pt>
    <dgm:pt modelId="{C4245F5D-26D1-A04C-B5A4-A3E909A17500}" type="sibTrans" cxnId="{9C8B6B10-949B-E348-A033-995E6A62190D}">
      <dgm:prSet/>
      <dgm:spPr/>
      <dgm:t>
        <a:bodyPr/>
        <a:lstStyle/>
        <a:p>
          <a:endParaRPr lang="en-US">
            <a:solidFill>
              <a:srgbClr val="000000"/>
            </a:solidFill>
          </a:endParaRPr>
        </a:p>
      </dgm:t>
    </dgm:pt>
    <dgm:pt modelId="{1C9BB078-D44F-964E-9EF4-97A9CA7D8535}">
      <dgm:prSet phldrT="[Text]"/>
      <dgm:spPr/>
      <dgm:t>
        <a:bodyPr/>
        <a:lstStyle/>
        <a:p>
          <a:r>
            <a:rPr lang="en-US" dirty="0" smtClean="0">
              <a:solidFill>
                <a:srgbClr val="000000"/>
              </a:solidFill>
            </a:rPr>
            <a:t>&gt; Meta data</a:t>
          </a:r>
          <a:endParaRPr lang="en-US" dirty="0">
            <a:solidFill>
              <a:srgbClr val="000000"/>
            </a:solidFill>
          </a:endParaRPr>
        </a:p>
      </dgm:t>
    </dgm:pt>
    <dgm:pt modelId="{E664A38D-2EE3-9C49-B9C9-6E08E280B9DB}" type="parTrans" cxnId="{90827D4D-4DED-DB46-804D-32CAD4B525DD}">
      <dgm:prSet/>
      <dgm:spPr/>
      <dgm:t>
        <a:bodyPr/>
        <a:lstStyle/>
        <a:p>
          <a:endParaRPr lang="en-US">
            <a:solidFill>
              <a:srgbClr val="000000"/>
            </a:solidFill>
          </a:endParaRPr>
        </a:p>
      </dgm:t>
    </dgm:pt>
    <dgm:pt modelId="{8CBEF7C9-8FFF-AE49-8C8C-9822703327F7}" type="sibTrans" cxnId="{90827D4D-4DED-DB46-804D-32CAD4B525DD}">
      <dgm:prSet/>
      <dgm:spPr/>
      <dgm:t>
        <a:bodyPr/>
        <a:lstStyle/>
        <a:p>
          <a:endParaRPr lang="en-US">
            <a:solidFill>
              <a:srgbClr val="000000"/>
            </a:solidFill>
          </a:endParaRPr>
        </a:p>
      </dgm:t>
    </dgm:pt>
    <dgm:pt modelId="{702F63AC-E8BB-024B-A278-4B5DDC31CEA3}">
      <dgm:prSet phldrT="[Text]"/>
      <dgm:spPr/>
      <dgm:t>
        <a:bodyPr/>
        <a:lstStyle/>
        <a:p>
          <a:r>
            <a:rPr lang="en-US" dirty="0" smtClean="0">
              <a:solidFill>
                <a:srgbClr val="000000"/>
              </a:solidFill>
            </a:rPr>
            <a:t>&gt; Raw Image</a:t>
          </a:r>
          <a:endParaRPr lang="en-US" dirty="0">
            <a:solidFill>
              <a:srgbClr val="000000"/>
            </a:solidFill>
          </a:endParaRPr>
        </a:p>
      </dgm:t>
    </dgm:pt>
    <dgm:pt modelId="{24298B5B-1234-BF49-98F3-5607BC4B60D0}" type="parTrans" cxnId="{D5407785-27BA-2C46-B2C6-8559CD19F8F3}">
      <dgm:prSet/>
      <dgm:spPr/>
      <dgm:t>
        <a:bodyPr/>
        <a:lstStyle/>
        <a:p>
          <a:endParaRPr lang="en-US">
            <a:solidFill>
              <a:srgbClr val="000000"/>
            </a:solidFill>
          </a:endParaRPr>
        </a:p>
      </dgm:t>
    </dgm:pt>
    <dgm:pt modelId="{243DDECA-4603-0E41-BB82-C2E13C2CA97B}" type="sibTrans" cxnId="{D5407785-27BA-2C46-B2C6-8559CD19F8F3}">
      <dgm:prSet/>
      <dgm:spPr/>
      <dgm:t>
        <a:bodyPr/>
        <a:lstStyle/>
        <a:p>
          <a:endParaRPr lang="en-US">
            <a:solidFill>
              <a:srgbClr val="000000"/>
            </a:solidFill>
          </a:endParaRPr>
        </a:p>
      </dgm:t>
    </dgm:pt>
    <dgm:pt modelId="{E2C79691-B233-774D-8E75-4CB8D79E9DE5}">
      <dgm:prSet phldrT="[Text]"/>
      <dgm:spPr/>
      <dgm:t>
        <a:bodyPr/>
        <a:lstStyle/>
        <a:p>
          <a:r>
            <a:rPr lang="en-US" dirty="0" smtClean="0">
              <a:solidFill>
                <a:srgbClr val="000000"/>
              </a:solidFill>
            </a:rPr>
            <a:t>Store Image</a:t>
          </a:r>
          <a:endParaRPr lang="en-US" dirty="0">
            <a:solidFill>
              <a:srgbClr val="000000"/>
            </a:solidFill>
          </a:endParaRPr>
        </a:p>
      </dgm:t>
    </dgm:pt>
    <dgm:pt modelId="{1D8649FA-41C8-7346-BB2A-FDA783972C68}" type="parTrans" cxnId="{D17D504E-0731-4744-9117-78E79905FD73}">
      <dgm:prSet/>
      <dgm:spPr/>
      <dgm:t>
        <a:bodyPr/>
        <a:lstStyle/>
        <a:p>
          <a:endParaRPr lang="en-US">
            <a:solidFill>
              <a:srgbClr val="000000"/>
            </a:solidFill>
          </a:endParaRPr>
        </a:p>
      </dgm:t>
    </dgm:pt>
    <dgm:pt modelId="{97109E2B-3EE5-0548-BD26-51A6E2FA9EDD}" type="sibTrans" cxnId="{D17D504E-0731-4744-9117-78E79905FD73}">
      <dgm:prSet/>
      <dgm:spPr/>
      <dgm:t>
        <a:bodyPr/>
        <a:lstStyle/>
        <a:p>
          <a:endParaRPr lang="en-US">
            <a:solidFill>
              <a:srgbClr val="000000"/>
            </a:solidFill>
          </a:endParaRPr>
        </a:p>
      </dgm:t>
    </dgm:pt>
    <dgm:pt modelId="{379AB58F-8B7E-8B4C-BBBE-0B0FDF0A4737}">
      <dgm:prSet phldrT="[Text]"/>
      <dgm:spPr/>
      <dgm:t>
        <a:bodyPr/>
        <a:lstStyle/>
        <a:p>
          <a:r>
            <a:rPr lang="en-US" dirty="0" smtClean="0">
              <a:solidFill>
                <a:srgbClr val="000000"/>
              </a:solidFill>
            </a:rPr>
            <a:t>&gt; Repository</a:t>
          </a:r>
          <a:endParaRPr lang="en-US" dirty="0">
            <a:solidFill>
              <a:srgbClr val="000000"/>
            </a:solidFill>
          </a:endParaRPr>
        </a:p>
      </dgm:t>
    </dgm:pt>
    <dgm:pt modelId="{3798C8EF-1A94-3541-89EA-401CC085D563}" type="parTrans" cxnId="{DCAD0977-FDAC-EE43-9A65-4C2AF1A02802}">
      <dgm:prSet/>
      <dgm:spPr/>
      <dgm:t>
        <a:bodyPr/>
        <a:lstStyle/>
        <a:p>
          <a:endParaRPr lang="en-US">
            <a:solidFill>
              <a:srgbClr val="000000"/>
            </a:solidFill>
          </a:endParaRPr>
        </a:p>
      </dgm:t>
    </dgm:pt>
    <dgm:pt modelId="{23EAA02A-B915-3B46-B844-A21069164995}" type="sibTrans" cxnId="{DCAD0977-FDAC-EE43-9A65-4C2AF1A02802}">
      <dgm:prSet/>
      <dgm:spPr/>
      <dgm:t>
        <a:bodyPr/>
        <a:lstStyle/>
        <a:p>
          <a:endParaRPr lang="en-US">
            <a:solidFill>
              <a:srgbClr val="000000"/>
            </a:solidFill>
          </a:endParaRPr>
        </a:p>
      </dgm:t>
    </dgm:pt>
    <dgm:pt modelId="{AC8C8771-6D9C-334B-996C-AF5998AC5A96}">
      <dgm:prSet phldrT="[Text]"/>
      <dgm:spPr/>
      <dgm:t>
        <a:bodyPr/>
        <a:lstStyle/>
        <a:p>
          <a:r>
            <a:rPr lang="en-US" dirty="0" smtClean="0">
              <a:solidFill>
                <a:srgbClr val="000000"/>
              </a:solidFill>
            </a:rPr>
            <a:t>&gt; Local file system</a:t>
          </a:r>
          <a:endParaRPr lang="en-US" dirty="0">
            <a:solidFill>
              <a:srgbClr val="000000"/>
            </a:solidFill>
          </a:endParaRPr>
        </a:p>
      </dgm:t>
    </dgm:pt>
    <dgm:pt modelId="{E4965F59-9FF7-5F46-9839-595C7B5CDF48}" type="parTrans" cxnId="{4B16D28F-C943-904A-8538-E949B38744AF}">
      <dgm:prSet/>
      <dgm:spPr/>
      <dgm:t>
        <a:bodyPr/>
        <a:lstStyle/>
        <a:p>
          <a:endParaRPr lang="en-US">
            <a:solidFill>
              <a:srgbClr val="000000"/>
            </a:solidFill>
          </a:endParaRPr>
        </a:p>
      </dgm:t>
    </dgm:pt>
    <dgm:pt modelId="{CCE337B3-2936-9E4D-8935-6600E161FCFB}" type="sibTrans" cxnId="{4B16D28F-C943-904A-8538-E949B38744AF}">
      <dgm:prSet/>
      <dgm:spPr/>
      <dgm:t>
        <a:bodyPr/>
        <a:lstStyle/>
        <a:p>
          <a:endParaRPr lang="en-US">
            <a:solidFill>
              <a:srgbClr val="000000"/>
            </a:solidFill>
          </a:endParaRPr>
        </a:p>
      </dgm:t>
    </dgm:pt>
    <dgm:pt modelId="{A834C480-4826-CA46-BFB0-0DF17331901C}" type="pres">
      <dgm:prSet presAssocID="{E6CB4D8A-3C9E-384A-B69E-730643E45342}" presName="linearFlow" presStyleCnt="0">
        <dgm:presLayoutVars>
          <dgm:dir/>
          <dgm:animLvl val="lvl"/>
          <dgm:resizeHandles val="exact"/>
        </dgm:presLayoutVars>
      </dgm:prSet>
      <dgm:spPr/>
      <dgm:t>
        <a:bodyPr/>
        <a:lstStyle/>
        <a:p>
          <a:endParaRPr lang="en-US"/>
        </a:p>
      </dgm:t>
    </dgm:pt>
    <dgm:pt modelId="{D3B8F3F1-D4D8-724A-BAC5-BAE90F8C54E0}" type="pres">
      <dgm:prSet presAssocID="{144E929A-315A-2F4D-8695-15E0B312DE5E}" presName="composite" presStyleCnt="0"/>
      <dgm:spPr/>
    </dgm:pt>
    <dgm:pt modelId="{4806371C-AF8E-1A4C-85B6-FB612FD5306E}" type="pres">
      <dgm:prSet presAssocID="{144E929A-315A-2F4D-8695-15E0B312DE5E}" presName="parentText" presStyleLbl="alignNode1" presStyleIdx="0" presStyleCnt="3">
        <dgm:presLayoutVars>
          <dgm:chMax val="1"/>
          <dgm:bulletEnabled val="1"/>
        </dgm:presLayoutVars>
      </dgm:prSet>
      <dgm:spPr/>
      <dgm:t>
        <a:bodyPr/>
        <a:lstStyle/>
        <a:p>
          <a:endParaRPr lang="en-US"/>
        </a:p>
      </dgm:t>
    </dgm:pt>
    <dgm:pt modelId="{B410AC59-A182-A749-9F13-4F4E87D22937}" type="pres">
      <dgm:prSet presAssocID="{144E929A-315A-2F4D-8695-15E0B312DE5E}" presName="descendantText" presStyleLbl="alignAcc1" presStyleIdx="0" presStyleCnt="3">
        <dgm:presLayoutVars>
          <dgm:bulletEnabled val="1"/>
        </dgm:presLayoutVars>
      </dgm:prSet>
      <dgm:spPr/>
      <dgm:t>
        <a:bodyPr/>
        <a:lstStyle/>
        <a:p>
          <a:endParaRPr lang="en-US"/>
        </a:p>
      </dgm:t>
    </dgm:pt>
    <dgm:pt modelId="{F09C1DA6-FD02-D143-8CC2-2B5FB7805CDA}" type="pres">
      <dgm:prSet presAssocID="{CB6D2C42-7E99-9B4E-A1E4-09D4BDE7A85C}" presName="sp" presStyleCnt="0"/>
      <dgm:spPr/>
    </dgm:pt>
    <dgm:pt modelId="{77731645-D3E6-8F42-8791-101DE0DDEE8C}" type="pres">
      <dgm:prSet presAssocID="{1C295B14-167E-7548-BCDF-5DC7ABC4312E}" presName="composite" presStyleCnt="0"/>
      <dgm:spPr/>
    </dgm:pt>
    <dgm:pt modelId="{C8DFAB2E-D990-4940-AFD9-631C74179434}" type="pres">
      <dgm:prSet presAssocID="{1C295B14-167E-7548-BCDF-5DC7ABC4312E}" presName="parentText" presStyleLbl="alignNode1" presStyleIdx="1" presStyleCnt="3">
        <dgm:presLayoutVars>
          <dgm:chMax val="1"/>
          <dgm:bulletEnabled val="1"/>
        </dgm:presLayoutVars>
      </dgm:prSet>
      <dgm:spPr/>
      <dgm:t>
        <a:bodyPr/>
        <a:lstStyle/>
        <a:p>
          <a:endParaRPr lang="en-US"/>
        </a:p>
      </dgm:t>
    </dgm:pt>
    <dgm:pt modelId="{768D853D-2554-B64A-9ABF-1318CD66C4C3}" type="pres">
      <dgm:prSet presAssocID="{1C295B14-167E-7548-BCDF-5DC7ABC4312E}" presName="descendantText" presStyleLbl="alignAcc1" presStyleIdx="1" presStyleCnt="3">
        <dgm:presLayoutVars>
          <dgm:bulletEnabled val="1"/>
        </dgm:presLayoutVars>
      </dgm:prSet>
      <dgm:spPr/>
      <dgm:t>
        <a:bodyPr/>
        <a:lstStyle/>
        <a:p>
          <a:endParaRPr lang="en-US"/>
        </a:p>
      </dgm:t>
    </dgm:pt>
    <dgm:pt modelId="{CD6BFB7E-46CB-974A-80CE-5CA23B00515E}" type="pres">
      <dgm:prSet presAssocID="{C4245F5D-26D1-A04C-B5A4-A3E909A17500}" presName="sp" presStyleCnt="0"/>
      <dgm:spPr/>
    </dgm:pt>
    <dgm:pt modelId="{50BCABC8-CD43-DC44-AF37-BCDC2F8D1725}" type="pres">
      <dgm:prSet presAssocID="{E2C79691-B233-774D-8E75-4CB8D79E9DE5}" presName="composite" presStyleCnt="0"/>
      <dgm:spPr/>
    </dgm:pt>
    <dgm:pt modelId="{A3CE8ACB-A521-314E-95E1-3C26F3C692C2}" type="pres">
      <dgm:prSet presAssocID="{E2C79691-B233-774D-8E75-4CB8D79E9DE5}" presName="parentText" presStyleLbl="alignNode1" presStyleIdx="2" presStyleCnt="3">
        <dgm:presLayoutVars>
          <dgm:chMax val="1"/>
          <dgm:bulletEnabled val="1"/>
        </dgm:presLayoutVars>
      </dgm:prSet>
      <dgm:spPr/>
      <dgm:t>
        <a:bodyPr/>
        <a:lstStyle/>
        <a:p>
          <a:endParaRPr lang="en-US"/>
        </a:p>
      </dgm:t>
    </dgm:pt>
    <dgm:pt modelId="{F82CCFCF-CAF4-B042-970B-8F17D1A49A91}" type="pres">
      <dgm:prSet presAssocID="{E2C79691-B233-774D-8E75-4CB8D79E9DE5}" presName="descendantText" presStyleLbl="alignAcc1" presStyleIdx="2" presStyleCnt="3">
        <dgm:presLayoutVars>
          <dgm:bulletEnabled val="1"/>
        </dgm:presLayoutVars>
      </dgm:prSet>
      <dgm:spPr/>
      <dgm:t>
        <a:bodyPr/>
        <a:lstStyle/>
        <a:p>
          <a:endParaRPr lang="en-US"/>
        </a:p>
      </dgm:t>
    </dgm:pt>
  </dgm:ptLst>
  <dgm:cxnLst>
    <dgm:cxn modelId="{8965BF01-DD04-0848-8F38-D315BCBC4216}" type="presOf" srcId="{702F63AC-E8BB-024B-A278-4B5DDC31CEA3}" destId="{768D853D-2554-B64A-9ABF-1318CD66C4C3}" srcOrd="0" destOrd="1" presId="urn:microsoft.com/office/officeart/2005/8/layout/chevron2"/>
    <dgm:cxn modelId="{28FCDB35-09CE-984E-8DBD-9383C7800A52}" type="presOf" srcId="{1C9BB078-D44F-964E-9EF4-97A9CA7D8535}" destId="{768D853D-2554-B64A-9ABF-1318CD66C4C3}" srcOrd="0" destOrd="0" presId="urn:microsoft.com/office/officeart/2005/8/layout/chevron2"/>
    <dgm:cxn modelId="{3B0DEA4A-83C3-2F43-8EC3-F1817963EF8D}" type="presOf" srcId="{E6CB4D8A-3C9E-384A-B69E-730643E45342}" destId="{A834C480-4826-CA46-BFB0-0DF17331901C}" srcOrd="0" destOrd="0" presId="urn:microsoft.com/office/officeart/2005/8/layout/chevron2"/>
    <dgm:cxn modelId="{9357C010-D68A-C34C-8F51-76AB148FBA75}" type="presOf" srcId="{144E929A-315A-2F4D-8695-15E0B312DE5E}" destId="{4806371C-AF8E-1A4C-85B6-FB612FD5306E}" srcOrd="0" destOrd="0" presId="urn:microsoft.com/office/officeart/2005/8/layout/chevron2"/>
    <dgm:cxn modelId="{F6A409E0-02AC-234C-AA0D-6F1B78B6351D}" type="presOf" srcId="{0DA50715-EE36-9B44-86DE-1EC61D68FAAC}" destId="{B410AC59-A182-A749-9F13-4F4E87D22937}" srcOrd="0" destOrd="1" presId="urn:microsoft.com/office/officeart/2005/8/layout/chevron2"/>
    <dgm:cxn modelId="{90827D4D-4DED-DB46-804D-32CAD4B525DD}" srcId="{1C295B14-167E-7548-BCDF-5DC7ABC4312E}" destId="{1C9BB078-D44F-964E-9EF4-97A9CA7D8535}" srcOrd="0" destOrd="0" parTransId="{E664A38D-2EE3-9C49-B9C9-6E08E280B9DB}" sibTransId="{8CBEF7C9-8FFF-AE49-8C8C-9822703327F7}"/>
    <dgm:cxn modelId="{9C8B6B10-949B-E348-A033-995E6A62190D}" srcId="{E6CB4D8A-3C9E-384A-B69E-730643E45342}" destId="{1C295B14-167E-7548-BCDF-5DC7ABC4312E}" srcOrd="1" destOrd="0" parTransId="{8DDD7FE3-EF0D-5844-B20C-8A675FB7316E}" sibTransId="{C4245F5D-26D1-A04C-B5A4-A3E909A17500}"/>
    <dgm:cxn modelId="{AAA0336A-E3CC-2D45-9440-018B4495692A}" srcId="{144E929A-315A-2F4D-8695-15E0B312DE5E}" destId="{25AD97A6-341F-3F44-930D-76E1A1B8E2C0}" srcOrd="0" destOrd="0" parTransId="{699D5B75-CD8E-3049-A93B-5C7C38674A8F}" sibTransId="{8BEDE502-5601-6A41-825B-9CBB37BDC3AE}"/>
    <dgm:cxn modelId="{478F01E5-665D-D548-83CA-0D1785B45309}" type="presOf" srcId="{379AB58F-8B7E-8B4C-BBBE-0B0FDF0A4737}" destId="{F82CCFCF-CAF4-B042-970B-8F17D1A49A91}" srcOrd="0" destOrd="0" presId="urn:microsoft.com/office/officeart/2005/8/layout/chevron2"/>
    <dgm:cxn modelId="{528033B5-80FE-284B-93E5-7E4FD95BF577}" srcId="{144E929A-315A-2F4D-8695-15E0B312DE5E}" destId="{0DA50715-EE36-9B44-86DE-1EC61D68FAAC}" srcOrd="1" destOrd="0" parTransId="{BB054D24-D9BD-1D48-A3EE-C45B79AD35EE}" sibTransId="{16B38124-B31B-5A4C-8FC9-C68DD677AD7F}"/>
    <dgm:cxn modelId="{A1647E56-9BE6-4049-BFAC-687D5ACD4C34}" type="presOf" srcId="{E2C79691-B233-774D-8E75-4CB8D79E9DE5}" destId="{A3CE8ACB-A521-314E-95E1-3C26F3C692C2}" srcOrd="0" destOrd="0" presId="urn:microsoft.com/office/officeart/2005/8/layout/chevron2"/>
    <dgm:cxn modelId="{DCAD0977-FDAC-EE43-9A65-4C2AF1A02802}" srcId="{E2C79691-B233-774D-8E75-4CB8D79E9DE5}" destId="{379AB58F-8B7E-8B4C-BBBE-0B0FDF0A4737}" srcOrd="0" destOrd="0" parTransId="{3798C8EF-1A94-3541-89EA-401CC085D563}" sibTransId="{23EAA02A-B915-3B46-B844-A21069164995}"/>
    <dgm:cxn modelId="{436F5296-3696-6949-977F-988BB01D999D}" type="presOf" srcId="{25AD97A6-341F-3F44-930D-76E1A1B8E2C0}" destId="{B410AC59-A182-A749-9F13-4F4E87D22937}" srcOrd="0" destOrd="0" presId="urn:microsoft.com/office/officeart/2005/8/layout/chevron2"/>
    <dgm:cxn modelId="{02854625-9FF3-FF4A-8E41-C098BAA97B98}" type="presOf" srcId="{AC8C8771-6D9C-334B-996C-AF5998AC5A96}" destId="{F82CCFCF-CAF4-B042-970B-8F17D1A49A91}" srcOrd="0" destOrd="1" presId="urn:microsoft.com/office/officeart/2005/8/layout/chevron2"/>
    <dgm:cxn modelId="{4B16D28F-C943-904A-8538-E949B38744AF}" srcId="{E2C79691-B233-774D-8E75-4CB8D79E9DE5}" destId="{AC8C8771-6D9C-334B-996C-AF5998AC5A96}" srcOrd="1" destOrd="0" parTransId="{E4965F59-9FF7-5F46-9839-595C7B5CDF48}" sibTransId="{CCE337B3-2936-9E4D-8935-6600E161FCFB}"/>
    <dgm:cxn modelId="{2F02FAD4-B2F4-1841-B9DF-44370C674BBC}" srcId="{E6CB4D8A-3C9E-384A-B69E-730643E45342}" destId="{144E929A-315A-2F4D-8695-15E0B312DE5E}" srcOrd="0" destOrd="0" parTransId="{F0D9A456-AD56-6444-BEFE-3D00D55A23C8}" sibTransId="{CB6D2C42-7E99-9B4E-A1E4-09D4BDE7A85C}"/>
    <dgm:cxn modelId="{8A816A3C-9799-8549-9BD0-29014A74F892}" type="presOf" srcId="{1C295B14-167E-7548-BCDF-5DC7ABC4312E}" destId="{C8DFAB2E-D990-4940-AFD9-631C74179434}" srcOrd="0" destOrd="0" presId="urn:microsoft.com/office/officeart/2005/8/layout/chevron2"/>
    <dgm:cxn modelId="{D17D504E-0731-4744-9117-78E79905FD73}" srcId="{E6CB4D8A-3C9E-384A-B69E-730643E45342}" destId="{E2C79691-B233-774D-8E75-4CB8D79E9DE5}" srcOrd="2" destOrd="0" parTransId="{1D8649FA-41C8-7346-BB2A-FDA783972C68}" sibTransId="{97109E2B-3EE5-0548-BD26-51A6E2FA9EDD}"/>
    <dgm:cxn modelId="{D5407785-27BA-2C46-B2C6-8559CD19F8F3}" srcId="{1C295B14-167E-7548-BCDF-5DC7ABC4312E}" destId="{702F63AC-E8BB-024B-A278-4B5DDC31CEA3}" srcOrd="1" destOrd="0" parTransId="{24298B5B-1234-BF49-98F3-5607BC4B60D0}" sibTransId="{243DDECA-4603-0E41-BB82-C2E13C2CA97B}"/>
    <dgm:cxn modelId="{7FF6B452-A1DD-CE43-AE8B-3247B5488F41}" type="presParOf" srcId="{A834C480-4826-CA46-BFB0-0DF17331901C}" destId="{D3B8F3F1-D4D8-724A-BAC5-BAE90F8C54E0}" srcOrd="0" destOrd="0" presId="urn:microsoft.com/office/officeart/2005/8/layout/chevron2"/>
    <dgm:cxn modelId="{CEE590A4-14BF-1244-845F-1B46E041D26B}" type="presParOf" srcId="{D3B8F3F1-D4D8-724A-BAC5-BAE90F8C54E0}" destId="{4806371C-AF8E-1A4C-85B6-FB612FD5306E}" srcOrd="0" destOrd="0" presId="urn:microsoft.com/office/officeart/2005/8/layout/chevron2"/>
    <dgm:cxn modelId="{ED49ADC6-AC0A-4743-AEE2-0F5AEA2E6743}" type="presParOf" srcId="{D3B8F3F1-D4D8-724A-BAC5-BAE90F8C54E0}" destId="{B410AC59-A182-A749-9F13-4F4E87D22937}" srcOrd="1" destOrd="0" presId="urn:microsoft.com/office/officeart/2005/8/layout/chevron2"/>
    <dgm:cxn modelId="{5820554A-7041-FB46-B1EA-FB4F3CF815C9}" type="presParOf" srcId="{A834C480-4826-CA46-BFB0-0DF17331901C}" destId="{F09C1DA6-FD02-D143-8CC2-2B5FB7805CDA}" srcOrd="1" destOrd="0" presId="urn:microsoft.com/office/officeart/2005/8/layout/chevron2"/>
    <dgm:cxn modelId="{90D8993D-7ED2-6F41-AF9B-6B42E2BCE5EB}" type="presParOf" srcId="{A834C480-4826-CA46-BFB0-0DF17331901C}" destId="{77731645-D3E6-8F42-8791-101DE0DDEE8C}" srcOrd="2" destOrd="0" presId="urn:microsoft.com/office/officeart/2005/8/layout/chevron2"/>
    <dgm:cxn modelId="{979CEAC1-10D0-D14A-9517-2E3E7D2A6513}" type="presParOf" srcId="{77731645-D3E6-8F42-8791-101DE0DDEE8C}" destId="{C8DFAB2E-D990-4940-AFD9-631C74179434}" srcOrd="0" destOrd="0" presId="urn:microsoft.com/office/officeart/2005/8/layout/chevron2"/>
    <dgm:cxn modelId="{52EAE8D9-86F6-B94C-B879-B587FBD00F8B}" type="presParOf" srcId="{77731645-D3E6-8F42-8791-101DE0DDEE8C}" destId="{768D853D-2554-B64A-9ABF-1318CD66C4C3}" srcOrd="1" destOrd="0" presId="urn:microsoft.com/office/officeart/2005/8/layout/chevron2"/>
    <dgm:cxn modelId="{130238C5-F854-B64B-903B-371CDE657047}" type="presParOf" srcId="{A834C480-4826-CA46-BFB0-0DF17331901C}" destId="{CD6BFB7E-46CB-974A-80CE-5CA23B00515E}" srcOrd="3" destOrd="0" presId="urn:microsoft.com/office/officeart/2005/8/layout/chevron2"/>
    <dgm:cxn modelId="{D5B299E0-3FBD-4749-A932-4A391683C5A8}" type="presParOf" srcId="{A834C480-4826-CA46-BFB0-0DF17331901C}" destId="{50BCABC8-CD43-DC44-AF37-BCDC2F8D1725}" srcOrd="4" destOrd="0" presId="urn:microsoft.com/office/officeart/2005/8/layout/chevron2"/>
    <dgm:cxn modelId="{F1A975B9-BA54-3747-9E52-9F111616C216}" type="presParOf" srcId="{50BCABC8-CD43-DC44-AF37-BCDC2F8D1725}" destId="{A3CE8ACB-A521-314E-95E1-3C26F3C692C2}" srcOrd="0" destOrd="0" presId="urn:microsoft.com/office/officeart/2005/8/layout/chevron2"/>
    <dgm:cxn modelId="{C6F7EB43-B4A4-D140-8C44-769F85C91DEF}" type="presParOf" srcId="{50BCABC8-CD43-DC44-AF37-BCDC2F8D1725}" destId="{F82CCFCF-CAF4-B042-970B-8F17D1A49A9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CB4D8A-3C9E-384A-B69E-730643E45342}" type="doc">
      <dgm:prSet loTypeId="urn:microsoft.com/office/officeart/2005/8/layout/chevron2" loCatId="" qsTypeId="urn:microsoft.com/office/officeart/2005/8/quickstyle/simple4" qsCatId="simple" csTypeId="urn:microsoft.com/office/officeart/2005/8/colors/accent3_2" csCatId="accent3" phldr="1"/>
      <dgm:spPr/>
      <dgm:t>
        <a:bodyPr/>
        <a:lstStyle/>
        <a:p>
          <a:endParaRPr lang="en-US"/>
        </a:p>
      </dgm:t>
    </dgm:pt>
    <dgm:pt modelId="{144E929A-315A-2F4D-8695-15E0B312DE5E}">
      <dgm:prSet phldrT="[Text]"/>
      <dgm:spPr/>
      <dgm:t>
        <a:bodyPr/>
        <a:lstStyle/>
        <a:p>
          <a:r>
            <a:rPr lang="en-US" dirty="0" smtClean="0">
              <a:solidFill>
                <a:srgbClr val="000000"/>
              </a:solidFill>
            </a:rPr>
            <a:t>Submit</a:t>
          </a:r>
        </a:p>
        <a:p>
          <a:r>
            <a:rPr lang="en-US" dirty="0" smtClean="0">
              <a:solidFill>
                <a:srgbClr val="000000"/>
              </a:solidFill>
            </a:rPr>
            <a:t>Job</a:t>
          </a:r>
          <a:endParaRPr lang="en-US" dirty="0">
            <a:solidFill>
              <a:srgbClr val="000000"/>
            </a:solidFill>
          </a:endParaRPr>
        </a:p>
      </dgm:t>
    </dgm:pt>
    <dgm:pt modelId="{F0D9A456-AD56-6444-BEFE-3D00D55A23C8}" type="parTrans" cxnId="{2F02FAD4-B2F4-1841-B9DF-44370C674BBC}">
      <dgm:prSet/>
      <dgm:spPr/>
      <dgm:t>
        <a:bodyPr/>
        <a:lstStyle/>
        <a:p>
          <a:endParaRPr lang="en-US">
            <a:solidFill>
              <a:srgbClr val="000000"/>
            </a:solidFill>
          </a:endParaRPr>
        </a:p>
      </dgm:t>
    </dgm:pt>
    <dgm:pt modelId="{CB6D2C42-7E99-9B4E-A1E4-09D4BDE7A85C}" type="sibTrans" cxnId="{2F02FAD4-B2F4-1841-B9DF-44370C674BBC}">
      <dgm:prSet/>
      <dgm:spPr/>
      <dgm:t>
        <a:bodyPr/>
        <a:lstStyle/>
        <a:p>
          <a:endParaRPr lang="en-US">
            <a:solidFill>
              <a:srgbClr val="000000"/>
            </a:solidFill>
          </a:endParaRPr>
        </a:p>
      </dgm:t>
    </dgm:pt>
    <dgm:pt modelId="{25AD97A6-341F-3F44-930D-76E1A1B8E2C0}">
      <dgm:prSet phldrT="[Text]"/>
      <dgm:spPr/>
      <dgm:t>
        <a:bodyPr/>
        <a:lstStyle/>
        <a:p>
          <a:r>
            <a:rPr lang="en-US" dirty="0" smtClean="0">
              <a:solidFill>
                <a:srgbClr val="000000"/>
              </a:solidFill>
            </a:rPr>
            <a:t>&lt; Image</a:t>
          </a:r>
          <a:endParaRPr lang="en-US" dirty="0">
            <a:solidFill>
              <a:srgbClr val="000000"/>
            </a:solidFill>
          </a:endParaRPr>
        </a:p>
      </dgm:t>
    </dgm:pt>
    <dgm:pt modelId="{699D5B75-CD8E-3049-A93B-5C7C38674A8F}" type="parTrans" cxnId="{AAA0336A-E3CC-2D45-9440-018B4495692A}">
      <dgm:prSet/>
      <dgm:spPr/>
      <dgm:t>
        <a:bodyPr/>
        <a:lstStyle/>
        <a:p>
          <a:endParaRPr lang="en-US">
            <a:solidFill>
              <a:srgbClr val="000000"/>
            </a:solidFill>
          </a:endParaRPr>
        </a:p>
      </dgm:t>
    </dgm:pt>
    <dgm:pt modelId="{8BEDE502-5601-6A41-825B-9CBB37BDC3AE}" type="sibTrans" cxnId="{AAA0336A-E3CC-2D45-9440-018B4495692A}">
      <dgm:prSet/>
      <dgm:spPr/>
      <dgm:t>
        <a:bodyPr/>
        <a:lstStyle/>
        <a:p>
          <a:endParaRPr lang="en-US">
            <a:solidFill>
              <a:srgbClr val="000000"/>
            </a:solidFill>
          </a:endParaRPr>
        </a:p>
      </dgm:t>
    </dgm:pt>
    <dgm:pt modelId="{0DA50715-EE36-9B44-86DE-1EC61D68FAAC}">
      <dgm:prSet phldrT="[Text]"/>
      <dgm:spPr/>
      <dgm:t>
        <a:bodyPr/>
        <a:lstStyle/>
        <a:p>
          <a:r>
            <a:rPr lang="en-US" dirty="0" smtClean="0">
              <a:solidFill>
                <a:srgbClr val="000000"/>
              </a:solidFill>
            </a:rPr>
            <a:t>&lt; Job description</a:t>
          </a:r>
          <a:endParaRPr lang="en-US" dirty="0">
            <a:solidFill>
              <a:srgbClr val="000000"/>
            </a:solidFill>
          </a:endParaRPr>
        </a:p>
      </dgm:t>
    </dgm:pt>
    <dgm:pt modelId="{BB054D24-D9BD-1D48-A3EE-C45B79AD35EE}" type="parTrans" cxnId="{528033B5-80FE-284B-93E5-7E4FD95BF577}">
      <dgm:prSet/>
      <dgm:spPr/>
      <dgm:t>
        <a:bodyPr/>
        <a:lstStyle/>
        <a:p>
          <a:endParaRPr lang="en-US">
            <a:solidFill>
              <a:srgbClr val="000000"/>
            </a:solidFill>
          </a:endParaRPr>
        </a:p>
      </dgm:t>
    </dgm:pt>
    <dgm:pt modelId="{16B38124-B31B-5A4C-8FC9-C68DD677AD7F}" type="sibTrans" cxnId="{528033B5-80FE-284B-93E5-7E4FD95BF577}">
      <dgm:prSet/>
      <dgm:spPr/>
      <dgm:t>
        <a:bodyPr/>
        <a:lstStyle/>
        <a:p>
          <a:endParaRPr lang="en-US">
            <a:solidFill>
              <a:srgbClr val="000000"/>
            </a:solidFill>
          </a:endParaRPr>
        </a:p>
      </dgm:t>
    </dgm:pt>
    <dgm:pt modelId="{1C295B14-167E-7548-BCDF-5DC7ABC4312E}">
      <dgm:prSet phldrT="[Text]"/>
      <dgm:spPr/>
      <dgm:t>
        <a:bodyPr/>
        <a:lstStyle/>
        <a:p>
          <a:r>
            <a:rPr lang="en-US" dirty="0" smtClean="0">
              <a:solidFill>
                <a:srgbClr val="000000"/>
              </a:solidFill>
            </a:rPr>
            <a:t>Provision Image</a:t>
          </a:r>
          <a:endParaRPr lang="en-US" dirty="0">
            <a:solidFill>
              <a:srgbClr val="000000"/>
            </a:solidFill>
          </a:endParaRPr>
        </a:p>
      </dgm:t>
    </dgm:pt>
    <dgm:pt modelId="{8DDD7FE3-EF0D-5844-B20C-8A675FB7316E}" type="parTrans" cxnId="{9C8B6B10-949B-E348-A033-995E6A62190D}">
      <dgm:prSet/>
      <dgm:spPr/>
      <dgm:t>
        <a:bodyPr/>
        <a:lstStyle/>
        <a:p>
          <a:endParaRPr lang="en-US">
            <a:solidFill>
              <a:srgbClr val="000000"/>
            </a:solidFill>
          </a:endParaRPr>
        </a:p>
      </dgm:t>
    </dgm:pt>
    <dgm:pt modelId="{C4245F5D-26D1-A04C-B5A4-A3E909A17500}" type="sibTrans" cxnId="{9C8B6B10-949B-E348-A033-995E6A62190D}">
      <dgm:prSet/>
      <dgm:spPr/>
      <dgm:t>
        <a:bodyPr/>
        <a:lstStyle/>
        <a:p>
          <a:endParaRPr lang="en-US">
            <a:solidFill>
              <a:srgbClr val="000000"/>
            </a:solidFill>
          </a:endParaRPr>
        </a:p>
      </dgm:t>
    </dgm:pt>
    <dgm:pt modelId="{1C9BB078-D44F-964E-9EF4-97A9CA7D8535}">
      <dgm:prSet phldrT="[Text]"/>
      <dgm:spPr/>
      <dgm:t>
        <a:bodyPr/>
        <a:lstStyle/>
        <a:p>
          <a:r>
            <a:rPr lang="en-US" dirty="0" smtClean="0">
              <a:solidFill>
                <a:srgbClr val="000000"/>
              </a:solidFill>
            </a:rPr>
            <a:t>&gt; Access Image</a:t>
          </a:r>
          <a:endParaRPr lang="en-US" dirty="0">
            <a:solidFill>
              <a:srgbClr val="000000"/>
            </a:solidFill>
          </a:endParaRPr>
        </a:p>
      </dgm:t>
    </dgm:pt>
    <dgm:pt modelId="{E664A38D-2EE3-9C49-B9C9-6E08E280B9DB}" type="parTrans" cxnId="{90827D4D-4DED-DB46-804D-32CAD4B525DD}">
      <dgm:prSet/>
      <dgm:spPr/>
      <dgm:t>
        <a:bodyPr/>
        <a:lstStyle/>
        <a:p>
          <a:endParaRPr lang="en-US">
            <a:solidFill>
              <a:srgbClr val="000000"/>
            </a:solidFill>
          </a:endParaRPr>
        </a:p>
      </dgm:t>
    </dgm:pt>
    <dgm:pt modelId="{8CBEF7C9-8FFF-AE49-8C8C-9822703327F7}" type="sibTrans" cxnId="{90827D4D-4DED-DB46-804D-32CAD4B525DD}">
      <dgm:prSet/>
      <dgm:spPr/>
      <dgm:t>
        <a:bodyPr/>
        <a:lstStyle/>
        <a:p>
          <a:endParaRPr lang="en-US">
            <a:solidFill>
              <a:srgbClr val="000000"/>
            </a:solidFill>
          </a:endParaRPr>
        </a:p>
      </dgm:t>
    </dgm:pt>
    <dgm:pt modelId="{702F63AC-E8BB-024B-A278-4B5DDC31CEA3}">
      <dgm:prSet phldrT="[Text]"/>
      <dgm:spPr/>
      <dgm:t>
        <a:bodyPr/>
        <a:lstStyle/>
        <a:p>
          <a:r>
            <a:rPr lang="en-US" dirty="0" smtClean="0">
              <a:solidFill>
                <a:srgbClr val="000000"/>
              </a:solidFill>
            </a:rPr>
            <a:t>&gt; Place on Resources</a:t>
          </a:r>
          <a:endParaRPr lang="en-US" dirty="0">
            <a:solidFill>
              <a:srgbClr val="000000"/>
            </a:solidFill>
          </a:endParaRPr>
        </a:p>
      </dgm:t>
    </dgm:pt>
    <dgm:pt modelId="{24298B5B-1234-BF49-98F3-5607BC4B60D0}" type="parTrans" cxnId="{D5407785-27BA-2C46-B2C6-8559CD19F8F3}">
      <dgm:prSet/>
      <dgm:spPr/>
      <dgm:t>
        <a:bodyPr/>
        <a:lstStyle/>
        <a:p>
          <a:endParaRPr lang="en-US">
            <a:solidFill>
              <a:srgbClr val="000000"/>
            </a:solidFill>
          </a:endParaRPr>
        </a:p>
      </dgm:t>
    </dgm:pt>
    <dgm:pt modelId="{243DDECA-4603-0E41-BB82-C2E13C2CA97B}" type="sibTrans" cxnId="{D5407785-27BA-2C46-B2C6-8559CD19F8F3}">
      <dgm:prSet/>
      <dgm:spPr/>
      <dgm:t>
        <a:bodyPr/>
        <a:lstStyle/>
        <a:p>
          <a:endParaRPr lang="en-US">
            <a:solidFill>
              <a:srgbClr val="000000"/>
            </a:solidFill>
          </a:endParaRPr>
        </a:p>
      </dgm:t>
    </dgm:pt>
    <dgm:pt modelId="{E2C79691-B233-774D-8E75-4CB8D79E9DE5}">
      <dgm:prSet phldrT="[Text]"/>
      <dgm:spPr/>
      <dgm:t>
        <a:bodyPr/>
        <a:lstStyle/>
        <a:p>
          <a:r>
            <a:rPr lang="en-US" dirty="0" smtClean="0">
              <a:solidFill>
                <a:srgbClr val="000000"/>
              </a:solidFill>
            </a:rPr>
            <a:t>Execute</a:t>
          </a:r>
          <a:endParaRPr lang="en-US" dirty="0">
            <a:solidFill>
              <a:srgbClr val="000000"/>
            </a:solidFill>
          </a:endParaRPr>
        </a:p>
      </dgm:t>
    </dgm:pt>
    <dgm:pt modelId="{1D8649FA-41C8-7346-BB2A-FDA783972C68}" type="parTrans" cxnId="{D17D504E-0731-4744-9117-78E79905FD73}">
      <dgm:prSet/>
      <dgm:spPr/>
      <dgm:t>
        <a:bodyPr/>
        <a:lstStyle/>
        <a:p>
          <a:endParaRPr lang="en-US">
            <a:solidFill>
              <a:srgbClr val="000000"/>
            </a:solidFill>
          </a:endParaRPr>
        </a:p>
      </dgm:t>
    </dgm:pt>
    <dgm:pt modelId="{97109E2B-3EE5-0548-BD26-51A6E2FA9EDD}" type="sibTrans" cxnId="{D17D504E-0731-4744-9117-78E79905FD73}">
      <dgm:prSet/>
      <dgm:spPr/>
      <dgm:t>
        <a:bodyPr/>
        <a:lstStyle/>
        <a:p>
          <a:endParaRPr lang="en-US">
            <a:solidFill>
              <a:srgbClr val="000000"/>
            </a:solidFill>
          </a:endParaRPr>
        </a:p>
      </dgm:t>
    </dgm:pt>
    <dgm:pt modelId="{379AB58F-8B7E-8B4C-BBBE-0B0FDF0A4737}">
      <dgm:prSet phldrT="[Text]"/>
      <dgm:spPr/>
      <dgm:t>
        <a:bodyPr/>
        <a:lstStyle/>
        <a:p>
          <a:r>
            <a:rPr lang="en-US" dirty="0" smtClean="0">
              <a:solidFill>
                <a:srgbClr val="000000"/>
              </a:solidFill>
            </a:rPr>
            <a:t>&gt; Run Job</a:t>
          </a:r>
          <a:endParaRPr lang="en-US" dirty="0">
            <a:solidFill>
              <a:srgbClr val="000000"/>
            </a:solidFill>
          </a:endParaRPr>
        </a:p>
      </dgm:t>
    </dgm:pt>
    <dgm:pt modelId="{3798C8EF-1A94-3541-89EA-401CC085D563}" type="parTrans" cxnId="{DCAD0977-FDAC-EE43-9A65-4C2AF1A02802}">
      <dgm:prSet/>
      <dgm:spPr/>
      <dgm:t>
        <a:bodyPr/>
        <a:lstStyle/>
        <a:p>
          <a:endParaRPr lang="en-US">
            <a:solidFill>
              <a:srgbClr val="000000"/>
            </a:solidFill>
          </a:endParaRPr>
        </a:p>
      </dgm:t>
    </dgm:pt>
    <dgm:pt modelId="{23EAA02A-B915-3B46-B844-A21069164995}" type="sibTrans" cxnId="{DCAD0977-FDAC-EE43-9A65-4C2AF1A02802}">
      <dgm:prSet/>
      <dgm:spPr/>
      <dgm:t>
        <a:bodyPr/>
        <a:lstStyle/>
        <a:p>
          <a:endParaRPr lang="en-US">
            <a:solidFill>
              <a:srgbClr val="000000"/>
            </a:solidFill>
          </a:endParaRPr>
        </a:p>
      </dgm:t>
    </dgm:pt>
    <dgm:pt modelId="{AC8C8771-6D9C-334B-996C-AF5998AC5A96}">
      <dgm:prSet phldrT="[Text]"/>
      <dgm:spPr/>
      <dgm:t>
        <a:bodyPr/>
        <a:lstStyle/>
        <a:p>
          <a:r>
            <a:rPr lang="en-US" dirty="0" smtClean="0">
              <a:solidFill>
                <a:srgbClr val="000000"/>
              </a:solidFill>
            </a:rPr>
            <a:t>&gt; Get Results</a:t>
          </a:r>
          <a:endParaRPr lang="en-US" dirty="0">
            <a:solidFill>
              <a:srgbClr val="000000"/>
            </a:solidFill>
          </a:endParaRPr>
        </a:p>
      </dgm:t>
    </dgm:pt>
    <dgm:pt modelId="{E4965F59-9FF7-5F46-9839-595C7B5CDF48}" type="parTrans" cxnId="{4B16D28F-C943-904A-8538-E949B38744AF}">
      <dgm:prSet/>
      <dgm:spPr/>
      <dgm:t>
        <a:bodyPr/>
        <a:lstStyle/>
        <a:p>
          <a:endParaRPr lang="en-US">
            <a:solidFill>
              <a:srgbClr val="000000"/>
            </a:solidFill>
          </a:endParaRPr>
        </a:p>
      </dgm:t>
    </dgm:pt>
    <dgm:pt modelId="{CCE337B3-2936-9E4D-8935-6600E161FCFB}" type="sibTrans" cxnId="{4B16D28F-C943-904A-8538-E949B38744AF}">
      <dgm:prSet/>
      <dgm:spPr/>
      <dgm:t>
        <a:bodyPr/>
        <a:lstStyle/>
        <a:p>
          <a:endParaRPr lang="en-US">
            <a:solidFill>
              <a:srgbClr val="000000"/>
            </a:solidFill>
          </a:endParaRPr>
        </a:p>
      </dgm:t>
    </dgm:pt>
    <dgm:pt modelId="{A834C480-4826-CA46-BFB0-0DF17331901C}" type="pres">
      <dgm:prSet presAssocID="{E6CB4D8A-3C9E-384A-B69E-730643E45342}" presName="linearFlow" presStyleCnt="0">
        <dgm:presLayoutVars>
          <dgm:dir/>
          <dgm:animLvl val="lvl"/>
          <dgm:resizeHandles val="exact"/>
        </dgm:presLayoutVars>
      </dgm:prSet>
      <dgm:spPr/>
      <dgm:t>
        <a:bodyPr/>
        <a:lstStyle/>
        <a:p>
          <a:endParaRPr lang="en-US"/>
        </a:p>
      </dgm:t>
    </dgm:pt>
    <dgm:pt modelId="{D3B8F3F1-D4D8-724A-BAC5-BAE90F8C54E0}" type="pres">
      <dgm:prSet presAssocID="{144E929A-315A-2F4D-8695-15E0B312DE5E}" presName="composite" presStyleCnt="0"/>
      <dgm:spPr/>
    </dgm:pt>
    <dgm:pt modelId="{4806371C-AF8E-1A4C-85B6-FB612FD5306E}" type="pres">
      <dgm:prSet presAssocID="{144E929A-315A-2F4D-8695-15E0B312DE5E}" presName="parentText" presStyleLbl="alignNode1" presStyleIdx="0" presStyleCnt="3">
        <dgm:presLayoutVars>
          <dgm:chMax val="1"/>
          <dgm:bulletEnabled val="1"/>
        </dgm:presLayoutVars>
      </dgm:prSet>
      <dgm:spPr/>
      <dgm:t>
        <a:bodyPr/>
        <a:lstStyle/>
        <a:p>
          <a:endParaRPr lang="en-US"/>
        </a:p>
      </dgm:t>
    </dgm:pt>
    <dgm:pt modelId="{B410AC59-A182-A749-9F13-4F4E87D22937}" type="pres">
      <dgm:prSet presAssocID="{144E929A-315A-2F4D-8695-15E0B312DE5E}" presName="descendantText" presStyleLbl="alignAcc1" presStyleIdx="0" presStyleCnt="3">
        <dgm:presLayoutVars>
          <dgm:bulletEnabled val="1"/>
        </dgm:presLayoutVars>
      </dgm:prSet>
      <dgm:spPr/>
      <dgm:t>
        <a:bodyPr/>
        <a:lstStyle/>
        <a:p>
          <a:endParaRPr lang="en-US"/>
        </a:p>
      </dgm:t>
    </dgm:pt>
    <dgm:pt modelId="{F09C1DA6-FD02-D143-8CC2-2B5FB7805CDA}" type="pres">
      <dgm:prSet presAssocID="{CB6D2C42-7E99-9B4E-A1E4-09D4BDE7A85C}" presName="sp" presStyleCnt="0"/>
      <dgm:spPr/>
    </dgm:pt>
    <dgm:pt modelId="{77731645-D3E6-8F42-8791-101DE0DDEE8C}" type="pres">
      <dgm:prSet presAssocID="{1C295B14-167E-7548-BCDF-5DC7ABC4312E}" presName="composite" presStyleCnt="0"/>
      <dgm:spPr/>
    </dgm:pt>
    <dgm:pt modelId="{C8DFAB2E-D990-4940-AFD9-631C74179434}" type="pres">
      <dgm:prSet presAssocID="{1C295B14-167E-7548-BCDF-5DC7ABC4312E}" presName="parentText" presStyleLbl="alignNode1" presStyleIdx="1" presStyleCnt="3">
        <dgm:presLayoutVars>
          <dgm:chMax val="1"/>
          <dgm:bulletEnabled val="1"/>
        </dgm:presLayoutVars>
      </dgm:prSet>
      <dgm:spPr/>
      <dgm:t>
        <a:bodyPr/>
        <a:lstStyle/>
        <a:p>
          <a:endParaRPr lang="en-US"/>
        </a:p>
      </dgm:t>
    </dgm:pt>
    <dgm:pt modelId="{768D853D-2554-B64A-9ABF-1318CD66C4C3}" type="pres">
      <dgm:prSet presAssocID="{1C295B14-167E-7548-BCDF-5DC7ABC4312E}" presName="descendantText" presStyleLbl="alignAcc1" presStyleIdx="1" presStyleCnt="3">
        <dgm:presLayoutVars>
          <dgm:bulletEnabled val="1"/>
        </dgm:presLayoutVars>
      </dgm:prSet>
      <dgm:spPr/>
      <dgm:t>
        <a:bodyPr/>
        <a:lstStyle/>
        <a:p>
          <a:endParaRPr lang="en-US"/>
        </a:p>
      </dgm:t>
    </dgm:pt>
    <dgm:pt modelId="{CD6BFB7E-46CB-974A-80CE-5CA23B00515E}" type="pres">
      <dgm:prSet presAssocID="{C4245F5D-26D1-A04C-B5A4-A3E909A17500}" presName="sp" presStyleCnt="0"/>
      <dgm:spPr/>
    </dgm:pt>
    <dgm:pt modelId="{50BCABC8-CD43-DC44-AF37-BCDC2F8D1725}" type="pres">
      <dgm:prSet presAssocID="{E2C79691-B233-774D-8E75-4CB8D79E9DE5}" presName="composite" presStyleCnt="0"/>
      <dgm:spPr/>
    </dgm:pt>
    <dgm:pt modelId="{A3CE8ACB-A521-314E-95E1-3C26F3C692C2}" type="pres">
      <dgm:prSet presAssocID="{E2C79691-B233-774D-8E75-4CB8D79E9DE5}" presName="parentText" presStyleLbl="alignNode1" presStyleIdx="2" presStyleCnt="3">
        <dgm:presLayoutVars>
          <dgm:chMax val="1"/>
          <dgm:bulletEnabled val="1"/>
        </dgm:presLayoutVars>
      </dgm:prSet>
      <dgm:spPr/>
      <dgm:t>
        <a:bodyPr/>
        <a:lstStyle/>
        <a:p>
          <a:endParaRPr lang="en-US"/>
        </a:p>
      </dgm:t>
    </dgm:pt>
    <dgm:pt modelId="{F82CCFCF-CAF4-B042-970B-8F17D1A49A91}" type="pres">
      <dgm:prSet presAssocID="{E2C79691-B233-774D-8E75-4CB8D79E9DE5}" presName="descendantText" presStyleLbl="alignAcc1" presStyleIdx="2" presStyleCnt="3">
        <dgm:presLayoutVars>
          <dgm:bulletEnabled val="1"/>
        </dgm:presLayoutVars>
      </dgm:prSet>
      <dgm:spPr/>
      <dgm:t>
        <a:bodyPr/>
        <a:lstStyle/>
        <a:p>
          <a:endParaRPr lang="en-US"/>
        </a:p>
      </dgm:t>
    </dgm:pt>
  </dgm:ptLst>
  <dgm:cxnLst>
    <dgm:cxn modelId="{5FDD7DB0-AC9B-AD4D-8248-E843A94D038D}" type="presOf" srcId="{379AB58F-8B7E-8B4C-BBBE-0B0FDF0A4737}" destId="{F82CCFCF-CAF4-B042-970B-8F17D1A49A91}" srcOrd="0" destOrd="0" presId="urn:microsoft.com/office/officeart/2005/8/layout/chevron2"/>
    <dgm:cxn modelId="{90827D4D-4DED-DB46-804D-32CAD4B525DD}" srcId="{1C295B14-167E-7548-BCDF-5DC7ABC4312E}" destId="{1C9BB078-D44F-964E-9EF4-97A9CA7D8535}" srcOrd="0" destOrd="0" parTransId="{E664A38D-2EE3-9C49-B9C9-6E08E280B9DB}" sibTransId="{8CBEF7C9-8FFF-AE49-8C8C-9822703327F7}"/>
    <dgm:cxn modelId="{9C8B6B10-949B-E348-A033-995E6A62190D}" srcId="{E6CB4D8A-3C9E-384A-B69E-730643E45342}" destId="{1C295B14-167E-7548-BCDF-5DC7ABC4312E}" srcOrd="1" destOrd="0" parTransId="{8DDD7FE3-EF0D-5844-B20C-8A675FB7316E}" sibTransId="{C4245F5D-26D1-A04C-B5A4-A3E909A17500}"/>
    <dgm:cxn modelId="{9F187C14-80BC-2946-A35B-CEA8EB4AAF2A}" type="presOf" srcId="{25AD97A6-341F-3F44-930D-76E1A1B8E2C0}" destId="{B410AC59-A182-A749-9F13-4F4E87D22937}" srcOrd="0" destOrd="0" presId="urn:microsoft.com/office/officeart/2005/8/layout/chevron2"/>
    <dgm:cxn modelId="{AAA0336A-E3CC-2D45-9440-018B4495692A}" srcId="{144E929A-315A-2F4D-8695-15E0B312DE5E}" destId="{25AD97A6-341F-3F44-930D-76E1A1B8E2C0}" srcOrd="0" destOrd="0" parTransId="{699D5B75-CD8E-3049-A93B-5C7C38674A8F}" sibTransId="{8BEDE502-5601-6A41-825B-9CBB37BDC3AE}"/>
    <dgm:cxn modelId="{519ADEC2-0A15-FD4F-97F3-4095DB1AFA94}" type="presOf" srcId="{1C295B14-167E-7548-BCDF-5DC7ABC4312E}" destId="{C8DFAB2E-D990-4940-AFD9-631C74179434}" srcOrd="0" destOrd="0" presId="urn:microsoft.com/office/officeart/2005/8/layout/chevron2"/>
    <dgm:cxn modelId="{528033B5-80FE-284B-93E5-7E4FD95BF577}" srcId="{144E929A-315A-2F4D-8695-15E0B312DE5E}" destId="{0DA50715-EE36-9B44-86DE-1EC61D68FAAC}" srcOrd="1" destOrd="0" parTransId="{BB054D24-D9BD-1D48-A3EE-C45B79AD35EE}" sibTransId="{16B38124-B31B-5A4C-8FC9-C68DD677AD7F}"/>
    <dgm:cxn modelId="{DCAD0977-FDAC-EE43-9A65-4C2AF1A02802}" srcId="{E2C79691-B233-774D-8E75-4CB8D79E9DE5}" destId="{379AB58F-8B7E-8B4C-BBBE-0B0FDF0A4737}" srcOrd="0" destOrd="0" parTransId="{3798C8EF-1A94-3541-89EA-401CC085D563}" sibTransId="{23EAA02A-B915-3B46-B844-A21069164995}"/>
    <dgm:cxn modelId="{316777C5-1F0A-9F45-854B-7F544D4E64D8}" type="presOf" srcId="{AC8C8771-6D9C-334B-996C-AF5998AC5A96}" destId="{F82CCFCF-CAF4-B042-970B-8F17D1A49A91}" srcOrd="0" destOrd="1" presId="urn:microsoft.com/office/officeart/2005/8/layout/chevron2"/>
    <dgm:cxn modelId="{96C300B8-7634-0D4E-B6F8-683C590A775D}" type="presOf" srcId="{0DA50715-EE36-9B44-86DE-1EC61D68FAAC}" destId="{B410AC59-A182-A749-9F13-4F4E87D22937}" srcOrd="0" destOrd="1" presId="urn:microsoft.com/office/officeart/2005/8/layout/chevron2"/>
    <dgm:cxn modelId="{EA27A182-200C-3745-8A01-745FC875D2FA}" type="presOf" srcId="{1C9BB078-D44F-964E-9EF4-97A9CA7D8535}" destId="{768D853D-2554-B64A-9ABF-1318CD66C4C3}" srcOrd="0" destOrd="0" presId="urn:microsoft.com/office/officeart/2005/8/layout/chevron2"/>
    <dgm:cxn modelId="{F861B838-2B69-B841-BED5-214BB9DFBADF}" type="presOf" srcId="{E2C79691-B233-774D-8E75-4CB8D79E9DE5}" destId="{A3CE8ACB-A521-314E-95E1-3C26F3C692C2}" srcOrd="0" destOrd="0" presId="urn:microsoft.com/office/officeart/2005/8/layout/chevron2"/>
    <dgm:cxn modelId="{4B16D28F-C943-904A-8538-E949B38744AF}" srcId="{E2C79691-B233-774D-8E75-4CB8D79E9DE5}" destId="{AC8C8771-6D9C-334B-996C-AF5998AC5A96}" srcOrd="1" destOrd="0" parTransId="{E4965F59-9FF7-5F46-9839-595C7B5CDF48}" sibTransId="{CCE337B3-2936-9E4D-8935-6600E161FCFB}"/>
    <dgm:cxn modelId="{1E9375D9-2E1B-8B45-9494-CE249B5B6BC1}" type="presOf" srcId="{702F63AC-E8BB-024B-A278-4B5DDC31CEA3}" destId="{768D853D-2554-B64A-9ABF-1318CD66C4C3}" srcOrd="0" destOrd="1" presId="urn:microsoft.com/office/officeart/2005/8/layout/chevron2"/>
    <dgm:cxn modelId="{FAC0B6A4-92AA-F445-B0FD-B27A64F89B62}" type="presOf" srcId="{E6CB4D8A-3C9E-384A-B69E-730643E45342}" destId="{A834C480-4826-CA46-BFB0-0DF17331901C}" srcOrd="0" destOrd="0" presId="urn:microsoft.com/office/officeart/2005/8/layout/chevron2"/>
    <dgm:cxn modelId="{2F02FAD4-B2F4-1841-B9DF-44370C674BBC}" srcId="{E6CB4D8A-3C9E-384A-B69E-730643E45342}" destId="{144E929A-315A-2F4D-8695-15E0B312DE5E}" srcOrd="0" destOrd="0" parTransId="{F0D9A456-AD56-6444-BEFE-3D00D55A23C8}" sibTransId="{CB6D2C42-7E99-9B4E-A1E4-09D4BDE7A85C}"/>
    <dgm:cxn modelId="{0A4F2B8E-21CB-9D40-B3E5-64C8A02D2696}" type="presOf" srcId="{144E929A-315A-2F4D-8695-15E0B312DE5E}" destId="{4806371C-AF8E-1A4C-85B6-FB612FD5306E}" srcOrd="0" destOrd="0" presId="urn:microsoft.com/office/officeart/2005/8/layout/chevron2"/>
    <dgm:cxn modelId="{D17D504E-0731-4744-9117-78E79905FD73}" srcId="{E6CB4D8A-3C9E-384A-B69E-730643E45342}" destId="{E2C79691-B233-774D-8E75-4CB8D79E9DE5}" srcOrd="2" destOrd="0" parTransId="{1D8649FA-41C8-7346-BB2A-FDA783972C68}" sibTransId="{97109E2B-3EE5-0548-BD26-51A6E2FA9EDD}"/>
    <dgm:cxn modelId="{D5407785-27BA-2C46-B2C6-8559CD19F8F3}" srcId="{1C295B14-167E-7548-BCDF-5DC7ABC4312E}" destId="{702F63AC-E8BB-024B-A278-4B5DDC31CEA3}" srcOrd="1" destOrd="0" parTransId="{24298B5B-1234-BF49-98F3-5607BC4B60D0}" sibTransId="{243DDECA-4603-0E41-BB82-C2E13C2CA97B}"/>
    <dgm:cxn modelId="{2ABED6A8-6665-0041-8C45-3A52E9CA5918}" type="presParOf" srcId="{A834C480-4826-CA46-BFB0-0DF17331901C}" destId="{D3B8F3F1-D4D8-724A-BAC5-BAE90F8C54E0}" srcOrd="0" destOrd="0" presId="urn:microsoft.com/office/officeart/2005/8/layout/chevron2"/>
    <dgm:cxn modelId="{E947654E-4EBF-3646-8C26-F821432626FD}" type="presParOf" srcId="{D3B8F3F1-D4D8-724A-BAC5-BAE90F8C54E0}" destId="{4806371C-AF8E-1A4C-85B6-FB612FD5306E}" srcOrd="0" destOrd="0" presId="urn:microsoft.com/office/officeart/2005/8/layout/chevron2"/>
    <dgm:cxn modelId="{BA509B45-4A36-2C46-BC52-443D5E5EF650}" type="presParOf" srcId="{D3B8F3F1-D4D8-724A-BAC5-BAE90F8C54E0}" destId="{B410AC59-A182-A749-9F13-4F4E87D22937}" srcOrd="1" destOrd="0" presId="urn:microsoft.com/office/officeart/2005/8/layout/chevron2"/>
    <dgm:cxn modelId="{56A82B61-A623-8B40-AD52-4BEFDC88EC0F}" type="presParOf" srcId="{A834C480-4826-CA46-BFB0-0DF17331901C}" destId="{F09C1DA6-FD02-D143-8CC2-2B5FB7805CDA}" srcOrd="1" destOrd="0" presId="urn:microsoft.com/office/officeart/2005/8/layout/chevron2"/>
    <dgm:cxn modelId="{473E9C9C-1B81-9A46-A398-C28614327345}" type="presParOf" srcId="{A834C480-4826-CA46-BFB0-0DF17331901C}" destId="{77731645-D3E6-8F42-8791-101DE0DDEE8C}" srcOrd="2" destOrd="0" presId="urn:microsoft.com/office/officeart/2005/8/layout/chevron2"/>
    <dgm:cxn modelId="{BCDD8AFC-625B-5A43-81C6-0E676C16F4E8}" type="presParOf" srcId="{77731645-D3E6-8F42-8791-101DE0DDEE8C}" destId="{C8DFAB2E-D990-4940-AFD9-631C74179434}" srcOrd="0" destOrd="0" presId="urn:microsoft.com/office/officeart/2005/8/layout/chevron2"/>
    <dgm:cxn modelId="{7F4B68CD-FEF9-A34A-BF53-864F0AF7E247}" type="presParOf" srcId="{77731645-D3E6-8F42-8791-101DE0DDEE8C}" destId="{768D853D-2554-B64A-9ABF-1318CD66C4C3}" srcOrd="1" destOrd="0" presId="urn:microsoft.com/office/officeart/2005/8/layout/chevron2"/>
    <dgm:cxn modelId="{377DA93C-9C84-C94F-8564-094CAC4F6EBD}" type="presParOf" srcId="{A834C480-4826-CA46-BFB0-0DF17331901C}" destId="{CD6BFB7E-46CB-974A-80CE-5CA23B00515E}" srcOrd="3" destOrd="0" presId="urn:microsoft.com/office/officeart/2005/8/layout/chevron2"/>
    <dgm:cxn modelId="{7A876777-394B-3D4F-9A21-483EAA3D282E}" type="presParOf" srcId="{A834C480-4826-CA46-BFB0-0DF17331901C}" destId="{50BCABC8-CD43-DC44-AF37-BCDC2F8D1725}" srcOrd="4" destOrd="0" presId="urn:microsoft.com/office/officeart/2005/8/layout/chevron2"/>
    <dgm:cxn modelId="{774A4C20-50A6-3F48-BAF3-E8819058FE00}" type="presParOf" srcId="{50BCABC8-CD43-DC44-AF37-BCDC2F8D1725}" destId="{A3CE8ACB-A521-314E-95E1-3C26F3C692C2}" srcOrd="0" destOrd="0" presId="urn:microsoft.com/office/officeart/2005/8/layout/chevron2"/>
    <dgm:cxn modelId="{3C39676A-92A9-FA4D-9C69-2FD2711B9907}" type="presParOf" srcId="{50BCABC8-CD43-DC44-AF37-BCDC2F8D1725}" destId="{F82CCFCF-CAF4-B042-970B-8F17D1A49A9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6C000-BD56-7B4F-B80D-4349F954432A}">
      <dsp:nvSpPr>
        <dsp:cNvPr id="0" name=""/>
        <dsp:cNvSpPr/>
      </dsp:nvSpPr>
      <dsp:spPr>
        <a:xfrm>
          <a:off x="0" y="337158"/>
          <a:ext cx="7467600" cy="1085998"/>
        </a:xfrm>
        <a:prstGeom prst="rightArrow">
          <a:avLst>
            <a:gd name="adj1" fmla="val 50000"/>
            <a:gd name="adj2" fmla="val 50000"/>
          </a:avLst>
        </a:prstGeom>
        <a:solidFill>
          <a:schemeClr val="accent3">
            <a:shade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254000" bIns="172402" numCol="1" spcCol="1270" anchor="ctr" anchorCtr="0">
          <a:noAutofit/>
        </a:bodyPr>
        <a:lstStyle/>
        <a:p>
          <a:pPr lvl="0" algn="l" defTabSz="889000">
            <a:lnSpc>
              <a:spcPct val="90000"/>
            </a:lnSpc>
            <a:spcBef>
              <a:spcPct val="0"/>
            </a:spcBef>
            <a:spcAft>
              <a:spcPct val="35000"/>
            </a:spcAft>
          </a:pPr>
          <a:r>
            <a:rPr lang="en-US" sz="2000" b="1" kern="1200" dirty="0" err="1" smtClean="0">
              <a:solidFill>
                <a:schemeClr val="tx1"/>
              </a:solidFill>
            </a:rPr>
            <a:t>PaaS</a:t>
          </a:r>
          <a:endParaRPr lang="en-US" sz="2000" b="1" kern="1200" dirty="0">
            <a:solidFill>
              <a:schemeClr val="tx1"/>
            </a:solidFill>
          </a:endParaRPr>
        </a:p>
      </dsp:txBody>
      <dsp:txXfrm>
        <a:off x="0" y="608658"/>
        <a:ext cx="7196101" cy="542999"/>
      </dsp:txXfrm>
    </dsp:sp>
    <dsp:sp modelId="{B49B3F43-B447-2E46-8542-2721C3CCA994}">
      <dsp:nvSpPr>
        <dsp:cNvPr id="0" name=""/>
        <dsp:cNvSpPr/>
      </dsp:nvSpPr>
      <dsp:spPr>
        <a:xfrm>
          <a:off x="0" y="1173218"/>
          <a:ext cx="1380161" cy="1994067"/>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err="1" smtClean="0">
              <a:solidFill>
                <a:schemeClr val="tx1"/>
              </a:solidFill>
            </a:rPr>
            <a:t>Hadoop</a:t>
          </a:r>
          <a:endParaRPr lang="en-US" sz="1500" kern="1200" dirty="0" smtClean="0">
            <a:solidFill>
              <a:schemeClr val="tx1"/>
            </a:solidFill>
          </a:endParaRPr>
        </a:p>
        <a:p>
          <a:pPr lvl="0" algn="l" defTabSz="666750">
            <a:lnSpc>
              <a:spcPct val="90000"/>
            </a:lnSpc>
            <a:spcBef>
              <a:spcPct val="0"/>
            </a:spcBef>
            <a:spcAft>
              <a:spcPct val="35000"/>
            </a:spcAft>
          </a:pPr>
          <a:r>
            <a:rPr lang="en-US" sz="1500" kern="1200" dirty="0" smtClean="0">
              <a:solidFill>
                <a:schemeClr val="tx1"/>
              </a:solidFill>
            </a:rPr>
            <a:t>(Twister)</a:t>
          </a:r>
        </a:p>
        <a:p>
          <a:pPr lvl="0" algn="l" defTabSz="666750">
            <a:lnSpc>
              <a:spcPct val="90000"/>
            </a:lnSpc>
            <a:spcBef>
              <a:spcPct val="0"/>
            </a:spcBef>
            <a:spcAft>
              <a:spcPct val="35000"/>
            </a:spcAft>
          </a:pPr>
          <a:r>
            <a:rPr lang="en-US" sz="1500" kern="1200" dirty="0" smtClean="0">
              <a:solidFill>
                <a:schemeClr val="tx1"/>
              </a:solidFill>
            </a:rPr>
            <a:t>(Sphere/Sector)</a:t>
          </a:r>
          <a:endParaRPr lang="en-US" sz="1500" kern="1200" dirty="0">
            <a:solidFill>
              <a:schemeClr val="tx1"/>
            </a:solidFill>
          </a:endParaRPr>
        </a:p>
      </dsp:txBody>
      <dsp:txXfrm>
        <a:off x="0" y="1173218"/>
        <a:ext cx="1380161" cy="1994067"/>
      </dsp:txXfrm>
    </dsp:sp>
    <dsp:sp modelId="{1685D736-5D8C-2648-9245-8271052F4346}">
      <dsp:nvSpPr>
        <dsp:cNvPr id="0" name=""/>
        <dsp:cNvSpPr/>
      </dsp:nvSpPr>
      <dsp:spPr>
        <a:xfrm>
          <a:off x="1380012" y="699297"/>
          <a:ext cx="6087587" cy="1085998"/>
        </a:xfrm>
        <a:prstGeom prst="rightArrow">
          <a:avLst>
            <a:gd name="adj1" fmla="val 50000"/>
            <a:gd name="adj2" fmla="val 50000"/>
          </a:avLst>
        </a:prstGeom>
        <a:solidFill>
          <a:schemeClr val="accent3">
            <a:shade val="50000"/>
            <a:hueOff val="107022"/>
            <a:satOff val="-1708"/>
            <a:lumOff val="1644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254000" bIns="172402" numCol="1" spcCol="1270" anchor="ctr" anchorCtr="0">
          <a:noAutofit/>
        </a:bodyPr>
        <a:lstStyle/>
        <a:p>
          <a:pPr lvl="0" algn="l" defTabSz="889000">
            <a:lnSpc>
              <a:spcPct val="90000"/>
            </a:lnSpc>
            <a:spcBef>
              <a:spcPct val="0"/>
            </a:spcBef>
            <a:spcAft>
              <a:spcPct val="35000"/>
            </a:spcAft>
          </a:pPr>
          <a:r>
            <a:rPr lang="en-US" sz="2000" b="1" kern="1200" dirty="0" err="1" smtClean="0">
              <a:solidFill>
                <a:schemeClr val="tx1"/>
              </a:solidFill>
            </a:rPr>
            <a:t>IaaS</a:t>
          </a:r>
          <a:endParaRPr lang="en-US" sz="2000" b="1" kern="1200" dirty="0">
            <a:solidFill>
              <a:schemeClr val="tx1"/>
            </a:solidFill>
          </a:endParaRPr>
        </a:p>
      </dsp:txBody>
      <dsp:txXfrm>
        <a:off x="1380012" y="970797"/>
        <a:ext cx="5816088" cy="542999"/>
      </dsp:txXfrm>
    </dsp:sp>
    <dsp:sp modelId="{FBB464ED-33D5-3C42-9389-977FC034AD32}">
      <dsp:nvSpPr>
        <dsp:cNvPr id="0" name=""/>
        <dsp:cNvSpPr/>
      </dsp:nvSpPr>
      <dsp:spPr>
        <a:xfrm>
          <a:off x="1380012" y="1535357"/>
          <a:ext cx="1380161" cy="1994067"/>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smtClean="0">
              <a:solidFill>
                <a:schemeClr val="tx1"/>
              </a:solidFill>
            </a:rPr>
            <a:t>Nimbus</a:t>
          </a:r>
          <a:endParaRPr lang="en-US" sz="1500" kern="1200" dirty="0">
            <a:solidFill>
              <a:schemeClr val="tx1"/>
            </a:solidFill>
          </a:endParaRPr>
        </a:p>
        <a:p>
          <a:pPr lvl="0" algn="l" defTabSz="666750">
            <a:lnSpc>
              <a:spcPct val="90000"/>
            </a:lnSpc>
            <a:spcBef>
              <a:spcPct val="0"/>
            </a:spcBef>
            <a:spcAft>
              <a:spcPct val="35000"/>
            </a:spcAft>
          </a:pPr>
          <a:r>
            <a:rPr lang="en-US" sz="1500" kern="1200" dirty="0" smtClean="0">
              <a:solidFill>
                <a:schemeClr val="tx1"/>
              </a:solidFill>
            </a:rPr>
            <a:t>Eucalyptus</a:t>
          </a:r>
        </a:p>
        <a:p>
          <a:pPr lvl="0" algn="l" defTabSz="666750">
            <a:lnSpc>
              <a:spcPct val="90000"/>
            </a:lnSpc>
            <a:spcBef>
              <a:spcPct val="0"/>
            </a:spcBef>
            <a:spcAft>
              <a:spcPct val="35000"/>
            </a:spcAft>
          </a:pPr>
          <a:r>
            <a:rPr lang="en-US" sz="1500" kern="1200" dirty="0" err="1" smtClean="0">
              <a:solidFill>
                <a:schemeClr val="tx1"/>
              </a:solidFill>
            </a:rPr>
            <a:t>ViNE</a:t>
          </a:r>
          <a:endParaRPr lang="en-US" sz="1500" kern="1200" dirty="0">
            <a:solidFill>
              <a:schemeClr val="tx1"/>
            </a:solidFill>
          </a:endParaRPr>
        </a:p>
        <a:p>
          <a:pPr lvl="0" algn="l" defTabSz="666750">
            <a:lnSpc>
              <a:spcPct val="90000"/>
            </a:lnSpc>
            <a:spcBef>
              <a:spcPct val="0"/>
            </a:spcBef>
            <a:spcAft>
              <a:spcPct val="35000"/>
            </a:spcAft>
          </a:pPr>
          <a:r>
            <a:rPr lang="en-US" sz="1500" kern="1200" dirty="0" smtClean="0">
              <a:solidFill>
                <a:schemeClr val="tx1"/>
              </a:solidFill>
            </a:rPr>
            <a:t>(</a:t>
          </a:r>
          <a:r>
            <a:rPr lang="en-US" sz="1500" kern="1200" dirty="0" err="1" smtClean="0">
              <a:solidFill>
                <a:schemeClr val="tx1"/>
              </a:solidFill>
            </a:rPr>
            <a:t>OpenStack</a:t>
          </a:r>
          <a:r>
            <a:rPr lang="en-US" sz="1500" kern="1200" dirty="0" smtClean="0">
              <a:solidFill>
                <a:schemeClr val="tx1"/>
              </a:solidFill>
            </a:rPr>
            <a:t>)</a:t>
          </a:r>
        </a:p>
        <a:p>
          <a:pPr lvl="0" algn="l" defTabSz="666750">
            <a:lnSpc>
              <a:spcPct val="90000"/>
            </a:lnSpc>
            <a:spcBef>
              <a:spcPct val="0"/>
            </a:spcBef>
            <a:spcAft>
              <a:spcPct val="35000"/>
            </a:spcAft>
          </a:pPr>
          <a:r>
            <a:rPr lang="en-US" sz="1500" kern="1200" dirty="0" smtClean="0">
              <a:solidFill>
                <a:schemeClr val="tx1"/>
              </a:solidFill>
            </a:rPr>
            <a:t>(</a:t>
          </a:r>
          <a:r>
            <a:rPr lang="en-US" sz="1500" kern="1200" dirty="0" err="1" smtClean="0">
              <a:solidFill>
                <a:schemeClr val="tx1"/>
              </a:solidFill>
            </a:rPr>
            <a:t>OpenNebula</a:t>
          </a:r>
          <a:r>
            <a:rPr lang="en-US" sz="1500" kern="1200" dirty="0" smtClean="0">
              <a:solidFill>
                <a:schemeClr val="tx1"/>
              </a:solidFill>
            </a:rPr>
            <a:t>)</a:t>
          </a:r>
        </a:p>
      </dsp:txBody>
      <dsp:txXfrm>
        <a:off x="1380012" y="1535357"/>
        <a:ext cx="1380161" cy="1994067"/>
      </dsp:txXfrm>
    </dsp:sp>
    <dsp:sp modelId="{065D51E9-B6DC-154D-B583-B4EBD21A9523}">
      <dsp:nvSpPr>
        <dsp:cNvPr id="0" name=""/>
        <dsp:cNvSpPr/>
      </dsp:nvSpPr>
      <dsp:spPr>
        <a:xfrm>
          <a:off x="2760024" y="1061436"/>
          <a:ext cx="4707575" cy="1085998"/>
        </a:xfrm>
        <a:prstGeom prst="rightArrow">
          <a:avLst>
            <a:gd name="adj1" fmla="val 50000"/>
            <a:gd name="adj2" fmla="val 50000"/>
          </a:avLst>
        </a:prstGeom>
        <a:solidFill>
          <a:schemeClr val="accent3">
            <a:shade val="50000"/>
            <a:hueOff val="214045"/>
            <a:satOff val="-3415"/>
            <a:lumOff val="3288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254000" bIns="172402"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Grid</a:t>
          </a:r>
        </a:p>
      </dsp:txBody>
      <dsp:txXfrm>
        <a:off x="2760024" y="1332936"/>
        <a:ext cx="4436076" cy="542999"/>
      </dsp:txXfrm>
    </dsp:sp>
    <dsp:sp modelId="{9851CF6D-0542-A945-8BD9-8B164A9FF6AF}">
      <dsp:nvSpPr>
        <dsp:cNvPr id="0" name=""/>
        <dsp:cNvSpPr/>
      </dsp:nvSpPr>
      <dsp:spPr>
        <a:xfrm>
          <a:off x="2760024" y="1897496"/>
          <a:ext cx="1380161" cy="1994067"/>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smtClean="0">
              <a:solidFill>
                <a:schemeClr val="tx1"/>
              </a:solidFill>
            </a:rPr>
            <a:t>Genesis II</a:t>
          </a:r>
        </a:p>
        <a:p>
          <a:pPr lvl="0" algn="l" defTabSz="666750">
            <a:lnSpc>
              <a:spcPct val="90000"/>
            </a:lnSpc>
            <a:spcBef>
              <a:spcPct val="0"/>
            </a:spcBef>
            <a:spcAft>
              <a:spcPct val="35000"/>
            </a:spcAft>
          </a:pPr>
          <a:r>
            <a:rPr lang="en-US" sz="1500" kern="1200" dirty="0" err="1" smtClean="0">
              <a:solidFill>
                <a:schemeClr val="tx1"/>
              </a:solidFill>
            </a:rPr>
            <a:t>Unicore</a:t>
          </a:r>
          <a:endParaRPr lang="en-US" sz="1500" kern="1200" dirty="0" smtClean="0">
            <a:solidFill>
              <a:schemeClr val="tx1"/>
            </a:solidFill>
          </a:endParaRPr>
        </a:p>
        <a:p>
          <a:pPr lvl="0" algn="l" defTabSz="666750">
            <a:lnSpc>
              <a:spcPct val="90000"/>
            </a:lnSpc>
            <a:spcBef>
              <a:spcPct val="0"/>
            </a:spcBef>
            <a:spcAft>
              <a:spcPct val="35000"/>
            </a:spcAft>
          </a:pPr>
          <a:r>
            <a:rPr lang="en-US" sz="1500" kern="1200" dirty="0" smtClean="0">
              <a:solidFill>
                <a:schemeClr val="tx1"/>
              </a:solidFill>
            </a:rPr>
            <a:t>SAGA</a:t>
          </a:r>
        </a:p>
        <a:p>
          <a:pPr lvl="0" algn="l" defTabSz="666750">
            <a:lnSpc>
              <a:spcPct val="90000"/>
            </a:lnSpc>
            <a:spcBef>
              <a:spcPct val="0"/>
            </a:spcBef>
            <a:spcAft>
              <a:spcPct val="35000"/>
            </a:spcAft>
          </a:pPr>
          <a:r>
            <a:rPr lang="en-US" sz="1500" kern="1200" dirty="0" smtClean="0">
              <a:solidFill>
                <a:schemeClr val="tx1"/>
              </a:solidFill>
            </a:rPr>
            <a:t>(Globus)</a:t>
          </a:r>
        </a:p>
      </dsp:txBody>
      <dsp:txXfrm>
        <a:off x="2760024" y="1897496"/>
        <a:ext cx="1380161" cy="1994067"/>
      </dsp:txXfrm>
    </dsp:sp>
    <dsp:sp modelId="{FCFEE869-3260-8848-805B-21255263F0C6}">
      <dsp:nvSpPr>
        <dsp:cNvPr id="0" name=""/>
        <dsp:cNvSpPr/>
      </dsp:nvSpPr>
      <dsp:spPr>
        <a:xfrm>
          <a:off x="4140784" y="1423575"/>
          <a:ext cx="3326815" cy="1085998"/>
        </a:xfrm>
        <a:prstGeom prst="rightArrow">
          <a:avLst>
            <a:gd name="adj1" fmla="val 50000"/>
            <a:gd name="adj2" fmla="val 50000"/>
          </a:avLst>
        </a:prstGeom>
        <a:solidFill>
          <a:schemeClr val="accent3">
            <a:shade val="50000"/>
            <a:hueOff val="214045"/>
            <a:satOff val="-3415"/>
            <a:lumOff val="3288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254000" bIns="172402"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HPCC</a:t>
          </a:r>
          <a:endParaRPr lang="en-US" sz="2000" b="1" kern="1200" dirty="0">
            <a:solidFill>
              <a:schemeClr val="tx1"/>
            </a:solidFill>
          </a:endParaRPr>
        </a:p>
      </dsp:txBody>
      <dsp:txXfrm>
        <a:off x="4140784" y="1695075"/>
        <a:ext cx="3055316" cy="542999"/>
      </dsp:txXfrm>
    </dsp:sp>
    <dsp:sp modelId="{25E35677-269D-7F46-82BA-4AC7CFDF4204}">
      <dsp:nvSpPr>
        <dsp:cNvPr id="0" name=""/>
        <dsp:cNvSpPr/>
      </dsp:nvSpPr>
      <dsp:spPr>
        <a:xfrm>
          <a:off x="4140784" y="2259635"/>
          <a:ext cx="1380161" cy="1994067"/>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smtClean="0">
              <a:solidFill>
                <a:schemeClr val="tx1"/>
              </a:solidFill>
            </a:rPr>
            <a:t>MPI</a:t>
          </a:r>
          <a:endParaRPr lang="en-US" sz="1500" kern="1200" dirty="0">
            <a:solidFill>
              <a:schemeClr val="tx1"/>
            </a:solidFill>
          </a:endParaRPr>
        </a:p>
        <a:p>
          <a:pPr lvl="0" algn="l" defTabSz="666750">
            <a:lnSpc>
              <a:spcPct val="90000"/>
            </a:lnSpc>
            <a:spcBef>
              <a:spcPct val="0"/>
            </a:spcBef>
            <a:spcAft>
              <a:spcPct val="35000"/>
            </a:spcAft>
          </a:pPr>
          <a:r>
            <a:rPr lang="en-US" sz="1500" kern="1200" dirty="0" err="1" smtClean="0">
              <a:solidFill>
                <a:schemeClr val="tx1"/>
              </a:solidFill>
            </a:rPr>
            <a:t>OpenMP</a:t>
          </a:r>
          <a:endParaRPr lang="en-US" sz="1500" kern="1200" dirty="0">
            <a:solidFill>
              <a:schemeClr val="tx1"/>
            </a:solidFill>
          </a:endParaRPr>
        </a:p>
        <a:p>
          <a:pPr lvl="0" algn="l" defTabSz="666750">
            <a:lnSpc>
              <a:spcPct val="90000"/>
            </a:lnSpc>
            <a:spcBef>
              <a:spcPct val="0"/>
            </a:spcBef>
            <a:spcAft>
              <a:spcPct val="35000"/>
            </a:spcAft>
          </a:pPr>
          <a:r>
            <a:rPr lang="en-US" sz="1500" kern="1200" dirty="0" err="1" smtClean="0">
              <a:solidFill>
                <a:schemeClr val="tx1"/>
              </a:solidFill>
            </a:rPr>
            <a:t>ScaleMP</a:t>
          </a:r>
          <a:endParaRPr lang="en-US" sz="1500" kern="1200" dirty="0" smtClean="0">
            <a:solidFill>
              <a:schemeClr val="tx1"/>
            </a:solidFill>
          </a:endParaRPr>
        </a:p>
        <a:p>
          <a:pPr lvl="0" algn="l" defTabSz="666750">
            <a:lnSpc>
              <a:spcPct val="90000"/>
            </a:lnSpc>
            <a:spcBef>
              <a:spcPct val="0"/>
            </a:spcBef>
            <a:spcAft>
              <a:spcPct val="35000"/>
            </a:spcAft>
          </a:pPr>
          <a:r>
            <a:rPr lang="en-US" sz="1500" kern="1200" dirty="0" smtClean="0">
              <a:solidFill>
                <a:schemeClr val="tx1"/>
              </a:solidFill>
            </a:rPr>
            <a:t>(XD Stack)</a:t>
          </a:r>
          <a:endParaRPr lang="en-US" sz="1500" kern="1200" dirty="0">
            <a:solidFill>
              <a:schemeClr val="tx1"/>
            </a:solidFill>
          </a:endParaRPr>
        </a:p>
      </dsp:txBody>
      <dsp:txXfrm>
        <a:off x="4140784" y="2259635"/>
        <a:ext cx="1380161" cy="1994067"/>
      </dsp:txXfrm>
    </dsp:sp>
    <dsp:sp modelId="{CB24CEDB-B0EF-C743-825D-AA776BAE9D7F}">
      <dsp:nvSpPr>
        <dsp:cNvPr id="0" name=""/>
        <dsp:cNvSpPr/>
      </dsp:nvSpPr>
      <dsp:spPr>
        <a:xfrm>
          <a:off x="5520796" y="1785714"/>
          <a:ext cx="1946803" cy="1085998"/>
        </a:xfrm>
        <a:prstGeom prst="rightArrow">
          <a:avLst>
            <a:gd name="adj1" fmla="val 50000"/>
            <a:gd name="adj2" fmla="val 50000"/>
          </a:avLst>
        </a:prstGeom>
        <a:solidFill>
          <a:schemeClr val="accent3">
            <a:shade val="50000"/>
            <a:hueOff val="107022"/>
            <a:satOff val="-1708"/>
            <a:lumOff val="1644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254000" bIns="172402"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Others</a:t>
          </a:r>
          <a:endParaRPr lang="en-US" sz="2000" b="1" kern="1200" dirty="0">
            <a:solidFill>
              <a:schemeClr val="tx1"/>
            </a:solidFill>
          </a:endParaRPr>
        </a:p>
      </dsp:txBody>
      <dsp:txXfrm>
        <a:off x="5520796" y="2057214"/>
        <a:ext cx="1675304" cy="542999"/>
      </dsp:txXfrm>
    </dsp:sp>
    <dsp:sp modelId="{AE11D181-40CD-AA43-A283-DD58DD43E998}">
      <dsp:nvSpPr>
        <dsp:cNvPr id="0" name=""/>
        <dsp:cNvSpPr/>
      </dsp:nvSpPr>
      <dsp:spPr>
        <a:xfrm>
          <a:off x="5520796" y="2621774"/>
          <a:ext cx="1380161" cy="1994067"/>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smtClean="0">
              <a:solidFill>
                <a:schemeClr val="tx1"/>
              </a:solidFill>
            </a:rPr>
            <a:t>Portal</a:t>
          </a:r>
        </a:p>
        <a:p>
          <a:pPr lvl="0" algn="l" defTabSz="666750">
            <a:lnSpc>
              <a:spcPct val="90000"/>
            </a:lnSpc>
            <a:spcBef>
              <a:spcPct val="0"/>
            </a:spcBef>
            <a:spcAft>
              <a:spcPct val="35000"/>
            </a:spcAft>
          </a:pPr>
          <a:r>
            <a:rPr lang="en-US" sz="1500" kern="1200" dirty="0" smtClean="0">
              <a:solidFill>
                <a:schemeClr val="tx1"/>
              </a:solidFill>
            </a:rPr>
            <a:t>Inca</a:t>
          </a:r>
        </a:p>
        <a:p>
          <a:pPr lvl="0" algn="l" defTabSz="666750">
            <a:lnSpc>
              <a:spcPct val="90000"/>
            </a:lnSpc>
            <a:spcBef>
              <a:spcPct val="0"/>
            </a:spcBef>
            <a:spcAft>
              <a:spcPct val="35000"/>
            </a:spcAft>
          </a:pPr>
          <a:r>
            <a:rPr lang="en-US" sz="1500" kern="1200" dirty="0" smtClean="0">
              <a:solidFill>
                <a:schemeClr val="tx1"/>
              </a:solidFill>
            </a:rPr>
            <a:t>Ganglia</a:t>
          </a:r>
        </a:p>
        <a:p>
          <a:pPr lvl="0" algn="l" defTabSz="666750">
            <a:lnSpc>
              <a:spcPct val="90000"/>
            </a:lnSpc>
            <a:spcBef>
              <a:spcPct val="0"/>
            </a:spcBef>
            <a:spcAft>
              <a:spcPct val="35000"/>
            </a:spcAft>
          </a:pPr>
          <a:r>
            <a:rPr lang="en-US" sz="1500" kern="1200" dirty="0" smtClean="0">
              <a:solidFill>
                <a:schemeClr val="tx1"/>
              </a:solidFill>
            </a:rPr>
            <a:t>(</a:t>
          </a:r>
          <a:r>
            <a:rPr lang="en-US" sz="1500" kern="1200" dirty="0" err="1" smtClean="0">
              <a:solidFill>
                <a:schemeClr val="tx1"/>
              </a:solidFill>
            </a:rPr>
            <a:t>Exper</a:t>
          </a:r>
          <a:r>
            <a:rPr lang="en-US" sz="1500" kern="1200" dirty="0" smtClean="0">
              <a:solidFill>
                <a:schemeClr val="tx1"/>
              </a:solidFill>
            </a:rPr>
            <a:t>. </a:t>
          </a:r>
          <a:r>
            <a:rPr lang="en-US" sz="1500" kern="1200" dirty="0" err="1" smtClean="0">
              <a:solidFill>
                <a:schemeClr val="tx1"/>
              </a:solidFill>
            </a:rPr>
            <a:t>Manag</a:t>
          </a:r>
          <a:r>
            <a:rPr lang="en-US" sz="1500" kern="1200" dirty="0" smtClean="0">
              <a:solidFill>
                <a:schemeClr val="tx1"/>
              </a:solidFill>
            </a:rPr>
            <a:t>./(Pegasus</a:t>
          </a:r>
        </a:p>
        <a:p>
          <a:pPr lvl="0" algn="l" defTabSz="666750">
            <a:lnSpc>
              <a:spcPct val="90000"/>
            </a:lnSpc>
            <a:spcBef>
              <a:spcPct val="0"/>
            </a:spcBef>
            <a:spcAft>
              <a:spcPct val="35000"/>
            </a:spcAft>
          </a:pPr>
          <a:r>
            <a:rPr lang="en-US" sz="1500" kern="1200" dirty="0" smtClean="0">
              <a:solidFill>
                <a:schemeClr val="tx1"/>
              </a:solidFill>
            </a:rPr>
            <a:t>(Rain)</a:t>
          </a:r>
          <a:endParaRPr lang="en-US" sz="1500" kern="1200" dirty="0">
            <a:solidFill>
              <a:schemeClr val="tx1"/>
            </a:solidFill>
          </a:endParaRPr>
        </a:p>
      </dsp:txBody>
      <dsp:txXfrm>
        <a:off x="5520796" y="2621774"/>
        <a:ext cx="1380161" cy="19940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6371C-AF8E-1A4C-85B6-FB612FD5306E}">
      <dsp:nvSpPr>
        <dsp:cNvPr id="0" name=""/>
        <dsp:cNvSpPr/>
      </dsp:nvSpPr>
      <dsp:spPr>
        <a:xfrm rot="5400000">
          <a:off x="-245635" y="246082"/>
          <a:ext cx="1637567" cy="1146297"/>
        </a:xfrm>
        <a:prstGeom prst="chevron">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0000"/>
              </a:solidFill>
            </a:rPr>
            <a:t>Select Features</a:t>
          </a:r>
          <a:endParaRPr lang="en-US" sz="1600" kern="1200" dirty="0">
            <a:solidFill>
              <a:srgbClr val="000000"/>
            </a:solidFill>
          </a:endParaRPr>
        </a:p>
      </dsp:txBody>
      <dsp:txXfrm rot="-5400000">
        <a:off x="1" y="573596"/>
        <a:ext cx="1146297" cy="491270"/>
      </dsp:txXfrm>
    </dsp:sp>
    <dsp:sp modelId="{B410AC59-A182-A749-9F13-4F4E87D22937}">
      <dsp:nvSpPr>
        <dsp:cNvPr id="0" name=""/>
        <dsp:cNvSpPr/>
      </dsp:nvSpPr>
      <dsp:spPr>
        <a:xfrm rot="5400000">
          <a:off x="2060239" y="-913494"/>
          <a:ext cx="1064418" cy="2892302"/>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smtClean="0">
              <a:solidFill>
                <a:srgbClr val="000000"/>
              </a:solidFill>
            </a:rPr>
            <a:t>&lt; LAPACK</a:t>
          </a:r>
          <a:endParaRPr lang="en-US" sz="2500" kern="1200" dirty="0">
            <a:solidFill>
              <a:srgbClr val="000000"/>
            </a:solidFill>
          </a:endParaRPr>
        </a:p>
        <a:p>
          <a:pPr marL="228600" lvl="1" indent="-228600" algn="l" defTabSz="1111250">
            <a:lnSpc>
              <a:spcPct val="90000"/>
            </a:lnSpc>
            <a:spcBef>
              <a:spcPct val="0"/>
            </a:spcBef>
            <a:spcAft>
              <a:spcPct val="15000"/>
            </a:spcAft>
            <a:buChar char="••"/>
          </a:pPr>
          <a:r>
            <a:rPr lang="en-US" sz="2500" kern="1200" dirty="0" smtClean="0">
              <a:solidFill>
                <a:srgbClr val="000000"/>
              </a:solidFill>
            </a:rPr>
            <a:t>&lt; </a:t>
          </a:r>
          <a:r>
            <a:rPr lang="en-US" sz="2500" kern="1200" dirty="0" err="1" smtClean="0">
              <a:solidFill>
                <a:srgbClr val="000000"/>
              </a:solidFill>
            </a:rPr>
            <a:t>MongoDB</a:t>
          </a:r>
          <a:endParaRPr lang="en-US" sz="2500" kern="1200" dirty="0">
            <a:solidFill>
              <a:srgbClr val="000000"/>
            </a:solidFill>
          </a:endParaRPr>
        </a:p>
      </dsp:txBody>
      <dsp:txXfrm rot="-5400000">
        <a:off x="1146298" y="52408"/>
        <a:ext cx="2840341" cy="960496"/>
      </dsp:txXfrm>
    </dsp:sp>
    <dsp:sp modelId="{C8DFAB2E-D990-4940-AFD9-631C74179434}">
      <dsp:nvSpPr>
        <dsp:cNvPr id="0" name=""/>
        <dsp:cNvSpPr/>
      </dsp:nvSpPr>
      <dsp:spPr>
        <a:xfrm rot="5400000">
          <a:off x="-245635" y="1689832"/>
          <a:ext cx="1637567" cy="1146297"/>
        </a:xfrm>
        <a:prstGeom prst="chevron">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0000"/>
              </a:solidFill>
            </a:rPr>
            <a:t>Generate Image</a:t>
          </a:r>
          <a:endParaRPr lang="en-US" sz="1600" kern="1200" dirty="0">
            <a:solidFill>
              <a:srgbClr val="000000"/>
            </a:solidFill>
          </a:endParaRPr>
        </a:p>
      </dsp:txBody>
      <dsp:txXfrm rot="-5400000">
        <a:off x="1" y="2017346"/>
        <a:ext cx="1146297" cy="491270"/>
      </dsp:txXfrm>
    </dsp:sp>
    <dsp:sp modelId="{768D853D-2554-B64A-9ABF-1318CD66C4C3}">
      <dsp:nvSpPr>
        <dsp:cNvPr id="0" name=""/>
        <dsp:cNvSpPr/>
      </dsp:nvSpPr>
      <dsp:spPr>
        <a:xfrm rot="5400000">
          <a:off x="2060239" y="530255"/>
          <a:ext cx="1064418" cy="2892302"/>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smtClean="0">
              <a:solidFill>
                <a:srgbClr val="000000"/>
              </a:solidFill>
            </a:rPr>
            <a:t>&gt; Meta data</a:t>
          </a:r>
          <a:endParaRPr lang="en-US" sz="2500" kern="1200" dirty="0">
            <a:solidFill>
              <a:srgbClr val="000000"/>
            </a:solidFill>
          </a:endParaRPr>
        </a:p>
        <a:p>
          <a:pPr marL="228600" lvl="1" indent="-228600" algn="l" defTabSz="1111250">
            <a:lnSpc>
              <a:spcPct val="90000"/>
            </a:lnSpc>
            <a:spcBef>
              <a:spcPct val="0"/>
            </a:spcBef>
            <a:spcAft>
              <a:spcPct val="15000"/>
            </a:spcAft>
            <a:buChar char="••"/>
          </a:pPr>
          <a:r>
            <a:rPr lang="en-US" sz="2500" kern="1200" dirty="0" smtClean="0">
              <a:solidFill>
                <a:srgbClr val="000000"/>
              </a:solidFill>
            </a:rPr>
            <a:t>&gt; Raw Image</a:t>
          </a:r>
          <a:endParaRPr lang="en-US" sz="2500" kern="1200" dirty="0">
            <a:solidFill>
              <a:srgbClr val="000000"/>
            </a:solidFill>
          </a:endParaRPr>
        </a:p>
      </dsp:txBody>
      <dsp:txXfrm rot="-5400000">
        <a:off x="1146298" y="1496158"/>
        <a:ext cx="2840341" cy="960496"/>
      </dsp:txXfrm>
    </dsp:sp>
    <dsp:sp modelId="{A3CE8ACB-A521-314E-95E1-3C26F3C692C2}">
      <dsp:nvSpPr>
        <dsp:cNvPr id="0" name=""/>
        <dsp:cNvSpPr/>
      </dsp:nvSpPr>
      <dsp:spPr>
        <a:xfrm rot="5400000">
          <a:off x="-245635" y="3133582"/>
          <a:ext cx="1637567" cy="1146297"/>
        </a:xfrm>
        <a:prstGeom prst="chevron">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0000"/>
              </a:solidFill>
            </a:rPr>
            <a:t>Store Image</a:t>
          </a:r>
          <a:endParaRPr lang="en-US" sz="1600" kern="1200" dirty="0">
            <a:solidFill>
              <a:srgbClr val="000000"/>
            </a:solidFill>
          </a:endParaRPr>
        </a:p>
      </dsp:txBody>
      <dsp:txXfrm rot="-5400000">
        <a:off x="1" y="3461096"/>
        <a:ext cx="1146297" cy="491270"/>
      </dsp:txXfrm>
    </dsp:sp>
    <dsp:sp modelId="{F82CCFCF-CAF4-B042-970B-8F17D1A49A91}">
      <dsp:nvSpPr>
        <dsp:cNvPr id="0" name=""/>
        <dsp:cNvSpPr/>
      </dsp:nvSpPr>
      <dsp:spPr>
        <a:xfrm rot="5400000">
          <a:off x="2060239" y="1974005"/>
          <a:ext cx="1064418" cy="2892302"/>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smtClean="0">
              <a:solidFill>
                <a:srgbClr val="000000"/>
              </a:solidFill>
            </a:rPr>
            <a:t>&gt; Repository</a:t>
          </a:r>
          <a:endParaRPr lang="en-US" sz="2500" kern="1200" dirty="0">
            <a:solidFill>
              <a:srgbClr val="000000"/>
            </a:solidFill>
          </a:endParaRPr>
        </a:p>
        <a:p>
          <a:pPr marL="228600" lvl="1" indent="-228600" algn="l" defTabSz="1111250">
            <a:lnSpc>
              <a:spcPct val="90000"/>
            </a:lnSpc>
            <a:spcBef>
              <a:spcPct val="0"/>
            </a:spcBef>
            <a:spcAft>
              <a:spcPct val="15000"/>
            </a:spcAft>
            <a:buChar char="••"/>
          </a:pPr>
          <a:r>
            <a:rPr lang="en-US" sz="2500" kern="1200" dirty="0" smtClean="0">
              <a:solidFill>
                <a:srgbClr val="000000"/>
              </a:solidFill>
            </a:rPr>
            <a:t>&gt; Local file system</a:t>
          </a:r>
          <a:endParaRPr lang="en-US" sz="2500" kern="1200" dirty="0">
            <a:solidFill>
              <a:srgbClr val="000000"/>
            </a:solidFill>
          </a:endParaRPr>
        </a:p>
      </dsp:txBody>
      <dsp:txXfrm rot="-5400000">
        <a:off x="1146298" y="2939908"/>
        <a:ext cx="2840341" cy="9604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6371C-AF8E-1A4C-85B6-FB612FD5306E}">
      <dsp:nvSpPr>
        <dsp:cNvPr id="0" name=""/>
        <dsp:cNvSpPr/>
      </dsp:nvSpPr>
      <dsp:spPr>
        <a:xfrm rot="5400000">
          <a:off x="-245635" y="246082"/>
          <a:ext cx="1637567" cy="1146297"/>
        </a:xfrm>
        <a:prstGeom prst="chevron">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rgbClr val="000000"/>
              </a:solidFill>
            </a:rPr>
            <a:t>Submit</a:t>
          </a:r>
        </a:p>
        <a:p>
          <a:pPr lvl="0" algn="ctr" defTabSz="622300">
            <a:lnSpc>
              <a:spcPct val="90000"/>
            </a:lnSpc>
            <a:spcBef>
              <a:spcPct val="0"/>
            </a:spcBef>
            <a:spcAft>
              <a:spcPct val="35000"/>
            </a:spcAft>
          </a:pPr>
          <a:r>
            <a:rPr lang="en-US" sz="1400" kern="1200" dirty="0" smtClean="0">
              <a:solidFill>
                <a:srgbClr val="000000"/>
              </a:solidFill>
            </a:rPr>
            <a:t>Job</a:t>
          </a:r>
          <a:endParaRPr lang="en-US" sz="1400" kern="1200" dirty="0">
            <a:solidFill>
              <a:srgbClr val="000000"/>
            </a:solidFill>
          </a:endParaRPr>
        </a:p>
      </dsp:txBody>
      <dsp:txXfrm rot="-5400000">
        <a:off x="1" y="573596"/>
        <a:ext cx="1146297" cy="491270"/>
      </dsp:txXfrm>
    </dsp:sp>
    <dsp:sp modelId="{B410AC59-A182-A749-9F13-4F4E87D22937}">
      <dsp:nvSpPr>
        <dsp:cNvPr id="0" name=""/>
        <dsp:cNvSpPr/>
      </dsp:nvSpPr>
      <dsp:spPr>
        <a:xfrm rot="5400000">
          <a:off x="2060239" y="-913494"/>
          <a:ext cx="1064418" cy="2892302"/>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solidFill>
                <a:srgbClr val="000000"/>
              </a:solidFill>
            </a:rPr>
            <a:t>&lt; Image</a:t>
          </a:r>
          <a:endParaRPr lang="en-US" sz="2200" kern="1200" dirty="0">
            <a:solidFill>
              <a:srgbClr val="000000"/>
            </a:solidFill>
          </a:endParaRPr>
        </a:p>
        <a:p>
          <a:pPr marL="228600" lvl="1" indent="-228600" algn="l" defTabSz="977900">
            <a:lnSpc>
              <a:spcPct val="90000"/>
            </a:lnSpc>
            <a:spcBef>
              <a:spcPct val="0"/>
            </a:spcBef>
            <a:spcAft>
              <a:spcPct val="15000"/>
            </a:spcAft>
            <a:buChar char="••"/>
          </a:pPr>
          <a:r>
            <a:rPr lang="en-US" sz="2200" kern="1200" dirty="0" smtClean="0">
              <a:solidFill>
                <a:srgbClr val="000000"/>
              </a:solidFill>
            </a:rPr>
            <a:t>&lt; Job description</a:t>
          </a:r>
          <a:endParaRPr lang="en-US" sz="2200" kern="1200" dirty="0">
            <a:solidFill>
              <a:srgbClr val="000000"/>
            </a:solidFill>
          </a:endParaRPr>
        </a:p>
      </dsp:txBody>
      <dsp:txXfrm rot="-5400000">
        <a:off x="1146298" y="52408"/>
        <a:ext cx="2840341" cy="960496"/>
      </dsp:txXfrm>
    </dsp:sp>
    <dsp:sp modelId="{C8DFAB2E-D990-4940-AFD9-631C74179434}">
      <dsp:nvSpPr>
        <dsp:cNvPr id="0" name=""/>
        <dsp:cNvSpPr/>
      </dsp:nvSpPr>
      <dsp:spPr>
        <a:xfrm rot="5400000">
          <a:off x="-245635" y="1689832"/>
          <a:ext cx="1637567" cy="1146297"/>
        </a:xfrm>
        <a:prstGeom prst="chevron">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rgbClr val="000000"/>
              </a:solidFill>
            </a:rPr>
            <a:t>Provision Image</a:t>
          </a:r>
          <a:endParaRPr lang="en-US" sz="1400" kern="1200" dirty="0">
            <a:solidFill>
              <a:srgbClr val="000000"/>
            </a:solidFill>
          </a:endParaRPr>
        </a:p>
      </dsp:txBody>
      <dsp:txXfrm rot="-5400000">
        <a:off x="1" y="2017346"/>
        <a:ext cx="1146297" cy="491270"/>
      </dsp:txXfrm>
    </dsp:sp>
    <dsp:sp modelId="{768D853D-2554-B64A-9ABF-1318CD66C4C3}">
      <dsp:nvSpPr>
        <dsp:cNvPr id="0" name=""/>
        <dsp:cNvSpPr/>
      </dsp:nvSpPr>
      <dsp:spPr>
        <a:xfrm rot="5400000">
          <a:off x="2060239" y="530255"/>
          <a:ext cx="1064418" cy="2892302"/>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solidFill>
                <a:srgbClr val="000000"/>
              </a:solidFill>
            </a:rPr>
            <a:t>&gt; Access Image</a:t>
          </a:r>
          <a:endParaRPr lang="en-US" sz="2200" kern="1200" dirty="0">
            <a:solidFill>
              <a:srgbClr val="000000"/>
            </a:solidFill>
          </a:endParaRPr>
        </a:p>
        <a:p>
          <a:pPr marL="228600" lvl="1" indent="-228600" algn="l" defTabSz="977900">
            <a:lnSpc>
              <a:spcPct val="90000"/>
            </a:lnSpc>
            <a:spcBef>
              <a:spcPct val="0"/>
            </a:spcBef>
            <a:spcAft>
              <a:spcPct val="15000"/>
            </a:spcAft>
            <a:buChar char="••"/>
          </a:pPr>
          <a:r>
            <a:rPr lang="en-US" sz="2200" kern="1200" dirty="0" smtClean="0">
              <a:solidFill>
                <a:srgbClr val="000000"/>
              </a:solidFill>
            </a:rPr>
            <a:t>&gt; Place on Resources</a:t>
          </a:r>
          <a:endParaRPr lang="en-US" sz="2200" kern="1200" dirty="0">
            <a:solidFill>
              <a:srgbClr val="000000"/>
            </a:solidFill>
          </a:endParaRPr>
        </a:p>
      </dsp:txBody>
      <dsp:txXfrm rot="-5400000">
        <a:off x="1146298" y="1496158"/>
        <a:ext cx="2840341" cy="960496"/>
      </dsp:txXfrm>
    </dsp:sp>
    <dsp:sp modelId="{A3CE8ACB-A521-314E-95E1-3C26F3C692C2}">
      <dsp:nvSpPr>
        <dsp:cNvPr id="0" name=""/>
        <dsp:cNvSpPr/>
      </dsp:nvSpPr>
      <dsp:spPr>
        <a:xfrm rot="5400000">
          <a:off x="-245635" y="3133582"/>
          <a:ext cx="1637567" cy="1146297"/>
        </a:xfrm>
        <a:prstGeom prst="chevron">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rgbClr val="000000"/>
              </a:solidFill>
            </a:rPr>
            <a:t>Execute</a:t>
          </a:r>
          <a:endParaRPr lang="en-US" sz="1400" kern="1200" dirty="0">
            <a:solidFill>
              <a:srgbClr val="000000"/>
            </a:solidFill>
          </a:endParaRPr>
        </a:p>
      </dsp:txBody>
      <dsp:txXfrm rot="-5400000">
        <a:off x="1" y="3461096"/>
        <a:ext cx="1146297" cy="491270"/>
      </dsp:txXfrm>
    </dsp:sp>
    <dsp:sp modelId="{F82CCFCF-CAF4-B042-970B-8F17D1A49A91}">
      <dsp:nvSpPr>
        <dsp:cNvPr id="0" name=""/>
        <dsp:cNvSpPr/>
      </dsp:nvSpPr>
      <dsp:spPr>
        <a:xfrm rot="5400000">
          <a:off x="2060239" y="1974005"/>
          <a:ext cx="1064418" cy="2892302"/>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solidFill>
                <a:srgbClr val="000000"/>
              </a:solidFill>
            </a:rPr>
            <a:t>&gt; Run Job</a:t>
          </a:r>
          <a:endParaRPr lang="en-US" sz="2200" kern="1200" dirty="0">
            <a:solidFill>
              <a:srgbClr val="000000"/>
            </a:solidFill>
          </a:endParaRPr>
        </a:p>
        <a:p>
          <a:pPr marL="228600" lvl="1" indent="-228600" algn="l" defTabSz="977900">
            <a:lnSpc>
              <a:spcPct val="90000"/>
            </a:lnSpc>
            <a:spcBef>
              <a:spcPct val="0"/>
            </a:spcBef>
            <a:spcAft>
              <a:spcPct val="15000"/>
            </a:spcAft>
            <a:buChar char="••"/>
          </a:pPr>
          <a:r>
            <a:rPr lang="en-US" sz="2200" kern="1200" dirty="0" smtClean="0">
              <a:solidFill>
                <a:srgbClr val="000000"/>
              </a:solidFill>
            </a:rPr>
            <a:t>&gt; Get Results</a:t>
          </a:r>
          <a:endParaRPr lang="en-US" sz="2200" kern="1200" dirty="0">
            <a:solidFill>
              <a:srgbClr val="000000"/>
            </a:solidFill>
          </a:endParaRPr>
        </a:p>
      </dsp:txBody>
      <dsp:txXfrm rot="-5400000">
        <a:off x="1146298" y="2939908"/>
        <a:ext cx="2840341" cy="960496"/>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1CE903-7170-FF4C-A12F-EC0DFB198738}" type="datetimeFigureOut">
              <a:rPr lang="en-US" smtClean="0"/>
              <a:t>7/16/11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AF2679-C413-B54C-A38D-6E905BF20556}" type="slidenum">
              <a:rPr lang="en-US" smtClean="0"/>
              <a:t>‹#›</a:t>
            </a:fld>
            <a:endParaRPr lang="en-US"/>
          </a:p>
        </p:txBody>
      </p:sp>
    </p:spTree>
    <p:extLst>
      <p:ext uri="{BB962C8B-B14F-4D97-AF65-F5344CB8AC3E}">
        <p14:creationId xmlns:p14="http://schemas.microsoft.com/office/powerpoint/2010/main" val="32874139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91523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F90865-8ADA-2D45-A31B-823550851BDE}" type="slidenum">
              <a:rPr lang="en-US" smtClean="0"/>
              <a:pPr/>
              <a:t>28</a:t>
            </a:fld>
            <a:endParaRPr lang="en-US"/>
          </a:p>
        </p:txBody>
      </p:sp>
    </p:spTree>
    <p:extLst>
      <p:ext uri="{BB962C8B-B14F-4D97-AF65-F5344CB8AC3E}">
        <p14:creationId xmlns:p14="http://schemas.microsoft.com/office/powerpoint/2010/main" val="2928996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-c comment</a:t>
            </a: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95D2742-EF09-5442-B196-627544CF9CA5}" type="slidenum">
              <a:rPr lang="en-US" sz="1200"/>
              <a:pPr eaLnBrk="1" hangingPunct="1"/>
              <a:t>33</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7/16/11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77579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7/16/11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199120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7/16/11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3257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7/16/11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66088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7/16/11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139003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pPr/>
              <a:t>7/16/11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816845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D8BD707-D9CF-40AE-B4C6-C98DA3205C09}" type="datetimeFigureOut">
              <a:rPr lang="en-US" smtClean="0"/>
              <a:pPr/>
              <a:t>7/16/11</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10750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1D8BD707-D9CF-40AE-B4C6-C98DA3205C09}" type="datetimeFigureOut">
              <a:rPr lang="en-US" smtClean="0"/>
              <a:pPr/>
              <a:t>7/16/11</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810993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D8BD707-D9CF-40AE-B4C6-C98DA3205C09}" type="datetimeFigureOut">
              <a:rPr lang="en-US" smtClean="0"/>
              <a:pPr/>
              <a:t>7/16/11</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512033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pPr/>
              <a:t>7/16/11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911956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pPr/>
              <a:t>7/16/11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402580200"/>
      </p:ext>
    </p:extLst>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image" Target="../media/image2.png"/><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pn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191000" y="640080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1D8BD707-D9CF-40AE-B4C6-C98DA3205C09}" type="datetimeFigureOut">
              <a:rPr lang="en-US" smtClean="0"/>
              <a:pPr/>
              <a:t>7/16/11</a:t>
            </a:fld>
            <a:endParaRPr lang="en-US"/>
          </a:p>
        </p:txBody>
      </p:sp>
      <p:sp>
        <p:nvSpPr>
          <p:cNvPr id="5" name="Footer Placeholder 4"/>
          <p:cNvSpPr>
            <a:spLocks noGrp="1"/>
          </p:cNvSpPr>
          <p:nvPr>
            <p:ph type="ftr" sz="quarter" idx="3"/>
          </p:nvPr>
        </p:nvSpPr>
        <p:spPr>
          <a:xfrm>
            <a:off x="914400" y="640080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100">
                <a:solidFill>
                  <a:srgbClr val="898989"/>
                </a:solidFill>
                <a:latin typeface="Calibri"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B6F15528-21DE-4FAA-801E-634DDDAF4B2B}" type="slidenum">
              <a:rPr lang="en-US" smtClean="0"/>
              <a:pPr/>
              <a:t>‹#›</a:t>
            </a:fld>
            <a:endParaRPr lang="en-US"/>
          </a:p>
        </p:txBody>
      </p:sp>
      <p:pic>
        <p:nvPicPr>
          <p:cNvPr id="1031" name="Picture 6" descr="pixture_reloaded_logo.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52400" y="6248400"/>
            <a:ext cx="738188"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1" fontAlgn="base" hangingPunct="1">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6" Type="http://schemas.openxmlformats.org/officeDocument/2006/relationships/image" Target="../media/image13.png"/><Relationship Id="rId4"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10.png"/><Relationship Id="rId5"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hyperlink" Target="https://eucalyptus.india.futuregrid.org:8443/"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3"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mailto:laszewski@gmail.com"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6" Type="http://schemas.microsoft.com/office/2007/relationships/diagramDrawing" Target="../diagrams/drawing2.xml"/><Relationship Id="rId4" Type="http://schemas.openxmlformats.org/officeDocument/2006/relationships/diagramQuickStyle" Target="../diagrams/quickStyle2.xml"/><Relationship Id="rId1" Type="http://schemas.openxmlformats.org/officeDocument/2006/relationships/slideLayout" Target="../slideLayouts/slideLayout4.xml"/><Relationship Id="rId2" Type="http://schemas.openxmlformats.org/officeDocument/2006/relationships/diagramData" Target="../diagrams/data2.xml"/><Relationship Id="rId3" Type="http://schemas.openxmlformats.org/officeDocument/2006/relationships/diagramLayout" Target="../diagrams/layout2.xml"/><Relationship Id="rId5" Type="http://schemas.openxmlformats.org/officeDocument/2006/relationships/diagramColors" Target="../diagrams/colors2.xml"/></Relationships>
</file>

<file path=ppt/slides/_rels/slide41.xml.rels><?xml version="1.0" encoding="UTF-8" standalone="yes"?>
<Relationships xmlns="http://schemas.openxmlformats.org/package/2006/relationships"><Relationship Id="rId6" Type="http://schemas.microsoft.com/office/2007/relationships/diagramDrawing" Target="../diagrams/drawing3.xml"/><Relationship Id="rId4" Type="http://schemas.openxmlformats.org/officeDocument/2006/relationships/diagramQuickStyle" Target="../diagrams/quickStyle3.xml"/><Relationship Id="rId1" Type="http://schemas.openxmlformats.org/officeDocument/2006/relationships/slideLayout" Target="../slideLayouts/slideLayout4.xml"/><Relationship Id="rId2" Type="http://schemas.openxmlformats.org/officeDocument/2006/relationships/diagramData" Target="../diagrams/data3.xml"/><Relationship Id="rId3" Type="http://schemas.openxmlformats.org/officeDocument/2006/relationships/diagramLayout" Target="../diagrams/layout3.xml"/><Relationship Id="rId5" Type="http://schemas.openxmlformats.org/officeDocument/2006/relationships/diagramColors" Target="../diagrams/colors3.xml"/></Relationships>
</file>

<file path=ppt/slides/_rels/slide4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hyperlink" Target="https://portal.futuregrid.org/help"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4" Type="http://schemas.openxmlformats.org/officeDocument/2006/relationships/diagramLayout" Target="../diagrams/layout1.xml"/><Relationship Id="rId5" Type="http://schemas.openxmlformats.org/officeDocument/2006/relationships/diagramQuickStyle" Target="../diagrams/quickStyle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diagramData" Target="../diagrams/data1.xml"/><Relationship Id="rId6"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Overview of the FG Software</a:t>
            </a:r>
            <a:endParaRPr lang="en-US" dirty="0"/>
          </a:p>
        </p:txBody>
      </p:sp>
      <p:sp>
        <p:nvSpPr>
          <p:cNvPr id="3" name="Subtitle 2"/>
          <p:cNvSpPr>
            <a:spLocks noGrp="1"/>
          </p:cNvSpPr>
          <p:nvPr>
            <p:ph type="subTitle" idx="1"/>
          </p:nvPr>
        </p:nvSpPr>
        <p:spPr/>
        <p:txBody>
          <a:bodyPr/>
          <a:lstStyle/>
          <a:p>
            <a:r>
              <a:rPr lang="en-US" dirty="0" smtClean="0"/>
              <a:t>Gregor von Laszewski</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Architecture</a:t>
            </a:r>
            <a:endParaRPr lang="en-US" dirty="0"/>
          </a:p>
        </p:txBody>
      </p:sp>
      <p:pic>
        <p:nvPicPr>
          <p:cNvPr id="4" name="Content Placeholder 3"/>
          <p:cNvPicPr>
            <a:picLocks noGrp="1" noChangeAspect="1"/>
          </p:cNvPicPr>
          <p:nvPr>
            <p:ph idx="1"/>
          </p:nvPr>
        </p:nvPicPr>
        <p:blipFill>
          <a:blip r:embed="rId2"/>
          <a:srcRect l="-40756" r="-40756"/>
          <a:stretch>
            <a:fillRect/>
          </a:stretch>
        </p:blipFill>
        <p:spPr/>
      </p:pic>
    </p:spTree>
    <p:extLst>
      <p:ext uri="{BB962C8B-B14F-4D97-AF65-F5344CB8AC3E}">
        <p14:creationId xmlns:p14="http://schemas.microsoft.com/office/powerpoint/2010/main" val="3109462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srcRect l="-40756" r="-40756"/>
          <a:stretch>
            <a:fillRect/>
          </a:stretch>
        </p:blipFill>
        <p:spPr bwMode="auto">
          <a:xfrm>
            <a:off x="-1027408" y="685800"/>
            <a:ext cx="11222968"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
        <p:nvSpPr>
          <p:cNvPr id="2" name="Title 1"/>
          <p:cNvSpPr>
            <a:spLocks noGrp="1"/>
          </p:cNvSpPr>
          <p:nvPr>
            <p:ph type="title"/>
          </p:nvPr>
        </p:nvSpPr>
        <p:spPr>
          <a:xfrm>
            <a:off x="457200" y="-228600"/>
            <a:ext cx="8229600" cy="1143000"/>
          </a:xfrm>
        </p:spPr>
        <p:txBody>
          <a:bodyPr/>
          <a:lstStyle/>
          <a:p>
            <a:r>
              <a:rPr lang="en-US" dirty="0" smtClean="0"/>
              <a:t>Software Architecture</a:t>
            </a:r>
            <a:endParaRPr lang="en-US" dirty="0"/>
          </a:p>
        </p:txBody>
      </p:sp>
    </p:spTree>
    <p:extLst>
      <p:ext uri="{BB962C8B-B14F-4D97-AF65-F5344CB8AC3E}">
        <p14:creationId xmlns:p14="http://schemas.microsoft.com/office/powerpoint/2010/main" val="30530952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srcRect l="-40756" r="-40756"/>
          <a:stretch>
            <a:fillRect/>
          </a:stretch>
        </p:blipFill>
        <p:spPr bwMode="auto">
          <a:xfrm>
            <a:off x="-1027408" y="685800"/>
            <a:ext cx="11222968"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
        <p:nvSpPr>
          <p:cNvPr id="2" name="Title 1"/>
          <p:cNvSpPr>
            <a:spLocks noGrp="1"/>
          </p:cNvSpPr>
          <p:nvPr>
            <p:ph type="title"/>
          </p:nvPr>
        </p:nvSpPr>
        <p:spPr>
          <a:xfrm>
            <a:off x="457200" y="-228600"/>
            <a:ext cx="8229600" cy="1143000"/>
          </a:xfrm>
        </p:spPr>
        <p:txBody>
          <a:bodyPr/>
          <a:lstStyle/>
          <a:p>
            <a:r>
              <a:rPr lang="en-US" dirty="0" smtClean="0"/>
              <a:t>Next we present selected Services</a:t>
            </a:r>
            <a:endParaRPr lang="en-US" dirty="0"/>
          </a:p>
        </p:txBody>
      </p:sp>
      <p:sp>
        <p:nvSpPr>
          <p:cNvPr id="3" name="TextBox 2"/>
          <p:cNvSpPr txBox="1"/>
          <p:nvPr/>
        </p:nvSpPr>
        <p:spPr>
          <a:xfrm>
            <a:off x="2809924" y="1371600"/>
            <a:ext cx="390476" cy="369332"/>
          </a:xfrm>
          <a:prstGeom prst="rect">
            <a:avLst/>
          </a:prstGeom>
          <a:noFill/>
          <a:effectLst>
            <a:outerShdw blurRad="50800" dist="38100" dir="2700000" algn="tl" rotWithShape="0">
              <a:srgbClr val="000000">
                <a:alpha val="43000"/>
              </a:srgbClr>
            </a:outerShdw>
          </a:effectLst>
        </p:spPr>
        <p:txBody>
          <a:bodyPr wrap="none" rtlCol="0">
            <a:spAutoFit/>
          </a:bodyPr>
          <a:lstStyle/>
          <a:p>
            <a:r>
              <a:rPr lang="en-US" dirty="0" smtClean="0">
                <a:solidFill>
                  <a:srgbClr val="FF0000"/>
                </a:solidFill>
                <a:latin typeface="Wingdings"/>
                <a:ea typeface="Wingdings"/>
                <a:cs typeface="Wingdings"/>
                <a:sym typeface="Wingdings"/>
              </a:rPr>
              <a:t></a:t>
            </a:r>
            <a:endParaRPr lang="en-US" dirty="0">
              <a:solidFill>
                <a:srgbClr val="FF0000"/>
              </a:solidFill>
            </a:endParaRPr>
          </a:p>
        </p:txBody>
      </p:sp>
      <p:sp>
        <p:nvSpPr>
          <p:cNvPr id="6" name="TextBox 5"/>
          <p:cNvSpPr txBox="1"/>
          <p:nvPr/>
        </p:nvSpPr>
        <p:spPr>
          <a:xfrm>
            <a:off x="2809924" y="1535668"/>
            <a:ext cx="390476" cy="369332"/>
          </a:xfrm>
          <a:prstGeom prst="rect">
            <a:avLst/>
          </a:prstGeom>
          <a:noFill/>
          <a:effectLst>
            <a:outerShdw blurRad="50800" dist="38100" dir="2700000" algn="tl" rotWithShape="0">
              <a:srgbClr val="000000">
                <a:alpha val="43000"/>
              </a:srgbClr>
            </a:outerShdw>
          </a:effectLst>
        </p:spPr>
        <p:txBody>
          <a:bodyPr wrap="none" rtlCol="0">
            <a:spAutoFit/>
          </a:bodyPr>
          <a:lstStyle/>
          <a:p>
            <a:r>
              <a:rPr lang="en-US" dirty="0" smtClean="0">
                <a:solidFill>
                  <a:srgbClr val="FF0000"/>
                </a:solidFill>
                <a:latin typeface="Wingdings"/>
                <a:ea typeface="Wingdings"/>
                <a:cs typeface="Wingdings"/>
                <a:sym typeface="Wingdings"/>
              </a:rPr>
              <a:t></a:t>
            </a:r>
            <a:endParaRPr lang="en-US" dirty="0">
              <a:solidFill>
                <a:srgbClr val="FF0000"/>
              </a:solidFill>
            </a:endParaRPr>
          </a:p>
        </p:txBody>
      </p:sp>
      <p:sp>
        <p:nvSpPr>
          <p:cNvPr id="7" name="TextBox 6"/>
          <p:cNvSpPr txBox="1"/>
          <p:nvPr/>
        </p:nvSpPr>
        <p:spPr>
          <a:xfrm>
            <a:off x="3800524" y="1371600"/>
            <a:ext cx="390476" cy="369332"/>
          </a:xfrm>
          <a:prstGeom prst="rect">
            <a:avLst/>
          </a:prstGeom>
          <a:noFill/>
          <a:effectLst>
            <a:outerShdw blurRad="50800" dist="38100" dir="2700000" algn="tl" rotWithShape="0">
              <a:srgbClr val="000000">
                <a:alpha val="43000"/>
              </a:srgbClr>
            </a:outerShdw>
          </a:effectLst>
        </p:spPr>
        <p:txBody>
          <a:bodyPr wrap="none" rtlCol="0">
            <a:spAutoFit/>
          </a:bodyPr>
          <a:lstStyle/>
          <a:p>
            <a:r>
              <a:rPr lang="en-US" dirty="0" smtClean="0">
                <a:solidFill>
                  <a:srgbClr val="FF0000"/>
                </a:solidFill>
                <a:latin typeface="Wingdings"/>
                <a:ea typeface="Wingdings"/>
                <a:cs typeface="Wingdings"/>
                <a:sym typeface="Wingdings"/>
              </a:rPr>
              <a:t></a:t>
            </a:r>
            <a:endParaRPr lang="en-US" dirty="0">
              <a:solidFill>
                <a:srgbClr val="FF0000"/>
              </a:solidFill>
            </a:endParaRPr>
          </a:p>
        </p:txBody>
      </p:sp>
      <p:sp>
        <p:nvSpPr>
          <p:cNvPr id="8" name="TextBox 7"/>
          <p:cNvSpPr txBox="1"/>
          <p:nvPr/>
        </p:nvSpPr>
        <p:spPr>
          <a:xfrm>
            <a:off x="4800600" y="1295400"/>
            <a:ext cx="390476" cy="369332"/>
          </a:xfrm>
          <a:prstGeom prst="rect">
            <a:avLst/>
          </a:prstGeom>
          <a:noFill/>
          <a:effectLst>
            <a:outerShdw blurRad="50800" dist="38100" dir="2700000" algn="tl" rotWithShape="0">
              <a:srgbClr val="000000">
                <a:alpha val="43000"/>
              </a:srgbClr>
            </a:outerShdw>
          </a:effectLst>
        </p:spPr>
        <p:txBody>
          <a:bodyPr wrap="none" rtlCol="0">
            <a:spAutoFit/>
          </a:bodyPr>
          <a:lstStyle/>
          <a:p>
            <a:r>
              <a:rPr lang="en-US" dirty="0" smtClean="0">
                <a:solidFill>
                  <a:srgbClr val="FF0000"/>
                </a:solidFill>
                <a:latin typeface="Wingdings"/>
                <a:ea typeface="Wingdings"/>
                <a:cs typeface="Wingdings"/>
                <a:sym typeface="Wingdings"/>
              </a:rPr>
              <a:t></a:t>
            </a:r>
            <a:endParaRPr lang="en-US" dirty="0">
              <a:solidFill>
                <a:srgbClr val="FF0000"/>
              </a:solidFill>
            </a:endParaRPr>
          </a:p>
        </p:txBody>
      </p:sp>
      <p:sp>
        <p:nvSpPr>
          <p:cNvPr id="9" name="TextBox 8"/>
          <p:cNvSpPr txBox="1"/>
          <p:nvPr/>
        </p:nvSpPr>
        <p:spPr>
          <a:xfrm>
            <a:off x="6858000" y="1556050"/>
            <a:ext cx="390476" cy="305233"/>
          </a:xfrm>
          <a:prstGeom prst="rect">
            <a:avLst/>
          </a:prstGeom>
          <a:noFill/>
          <a:effectLst>
            <a:outerShdw blurRad="50800" dist="38100" dir="2700000" algn="tl" rotWithShape="0">
              <a:srgbClr val="000000">
                <a:alpha val="43000"/>
              </a:srgbClr>
            </a:outerShdw>
          </a:effectLst>
        </p:spPr>
        <p:txBody>
          <a:bodyPr wrap="none" rtlCol="0">
            <a:spAutoFit/>
          </a:bodyPr>
          <a:lstStyle/>
          <a:p>
            <a:r>
              <a:rPr lang="en-US" dirty="0" smtClean="0">
                <a:solidFill>
                  <a:srgbClr val="FF0000"/>
                </a:solidFill>
                <a:latin typeface="Wingdings"/>
                <a:ea typeface="Wingdings"/>
                <a:cs typeface="Wingdings"/>
                <a:sym typeface="Wingdings"/>
              </a:rPr>
              <a:t></a:t>
            </a:r>
            <a:endParaRPr lang="en-US" dirty="0">
              <a:solidFill>
                <a:srgbClr val="FF0000"/>
              </a:solidFill>
            </a:endParaRPr>
          </a:p>
        </p:txBody>
      </p:sp>
      <p:sp>
        <p:nvSpPr>
          <p:cNvPr id="11" name="TextBox 10"/>
          <p:cNvSpPr txBox="1"/>
          <p:nvPr/>
        </p:nvSpPr>
        <p:spPr>
          <a:xfrm>
            <a:off x="5029200" y="3886200"/>
            <a:ext cx="390476" cy="305233"/>
          </a:xfrm>
          <a:prstGeom prst="rect">
            <a:avLst/>
          </a:prstGeom>
          <a:noFill/>
          <a:effectLst>
            <a:outerShdw blurRad="50800" dist="38100" dir="2700000" algn="tl" rotWithShape="0">
              <a:srgbClr val="000000">
                <a:alpha val="43000"/>
              </a:srgbClr>
            </a:outerShdw>
          </a:effectLst>
        </p:spPr>
        <p:txBody>
          <a:bodyPr wrap="none" rtlCol="0">
            <a:spAutoFit/>
          </a:bodyPr>
          <a:lstStyle/>
          <a:p>
            <a:r>
              <a:rPr lang="en-US" dirty="0" smtClean="0">
                <a:solidFill>
                  <a:srgbClr val="FF0000"/>
                </a:solidFill>
                <a:latin typeface="Wingdings"/>
                <a:ea typeface="Wingdings"/>
                <a:cs typeface="Wingdings"/>
                <a:sym typeface="Wingdings"/>
              </a:rPr>
              <a:t></a:t>
            </a:r>
            <a:endParaRPr lang="en-US" dirty="0">
              <a:solidFill>
                <a:srgbClr val="FF0000"/>
              </a:solidFill>
            </a:endParaRPr>
          </a:p>
        </p:txBody>
      </p:sp>
      <p:sp>
        <p:nvSpPr>
          <p:cNvPr id="12" name="TextBox 11"/>
          <p:cNvSpPr txBox="1"/>
          <p:nvPr/>
        </p:nvSpPr>
        <p:spPr>
          <a:xfrm>
            <a:off x="2971800" y="5638800"/>
            <a:ext cx="390476" cy="305233"/>
          </a:xfrm>
          <a:prstGeom prst="rect">
            <a:avLst/>
          </a:prstGeom>
          <a:noFill/>
          <a:effectLst>
            <a:outerShdw blurRad="50800" dist="38100" dir="2700000" algn="tl" rotWithShape="0">
              <a:srgbClr val="000000">
                <a:alpha val="43000"/>
              </a:srgbClr>
            </a:outerShdw>
          </a:effectLst>
        </p:spPr>
        <p:txBody>
          <a:bodyPr wrap="none" rtlCol="0">
            <a:spAutoFit/>
          </a:bodyPr>
          <a:lstStyle/>
          <a:p>
            <a:r>
              <a:rPr lang="en-US" dirty="0" smtClean="0">
                <a:solidFill>
                  <a:srgbClr val="FF0000"/>
                </a:solidFill>
                <a:latin typeface="Wingdings"/>
                <a:ea typeface="Wingdings"/>
                <a:cs typeface="Wingdings"/>
                <a:sym typeface="Wingdings"/>
              </a:rPr>
              <a:t></a:t>
            </a:r>
            <a:endParaRPr lang="en-US" dirty="0">
              <a:solidFill>
                <a:srgbClr val="FF0000"/>
              </a:solidFill>
            </a:endParaRPr>
          </a:p>
        </p:txBody>
      </p:sp>
      <p:sp>
        <p:nvSpPr>
          <p:cNvPr id="13" name="TextBox 12"/>
          <p:cNvSpPr txBox="1"/>
          <p:nvPr/>
        </p:nvSpPr>
        <p:spPr>
          <a:xfrm>
            <a:off x="2999476" y="3138074"/>
            <a:ext cx="429524" cy="277485"/>
          </a:xfrm>
          <a:prstGeom prst="rect">
            <a:avLst/>
          </a:prstGeom>
          <a:noFill/>
          <a:effectLst>
            <a:outerShdw blurRad="50800" dist="38100" dir="2700000" algn="tl" rotWithShape="0">
              <a:srgbClr val="000000">
                <a:alpha val="43000"/>
              </a:srgbClr>
            </a:outerShdw>
          </a:effectLst>
        </p:spPr>
        <p:txBody>
          <a:bodyPr wrap="none" rtlCol="0">
            <a:spAutoFit/>
          </a:bodyPr>
          <a:lstStyle/>
          <a:p>
            <a:r>
              <a:rPr lang="en-US" dirty="0" smtClean="0">
                <a:solidFill>
                  <a:srgbClr val="FF0000"/>
                </a:solidFill>
                <a:latin typeface="Wingdings"/>
                <a:ea typeface="Wingdings"/>
                <a:cs typeface="Wingdings"/>
                <a:sym typeface="Wingdings"/>
              </a:rPr>
              <a:t></a:t>
            </a:r>
            <a:endParaRPr lang="en-US" dirty="0">
              <a:solidFill>
                <a:srgbClr val="FF0000"/>
              </a:solidFill>
            </a:endParaRPr>
          </a:p>
        </p:txBody>
      </p:sp>
      <p:sp>
        <p:nvSpPr>
          <p:cNvPr id="14" name="TextBox 13"/>
          <p:cNvSpPr txBox="1"/>
          <p:nvPr/>
        </p:nvSpPr>
        <p:spPr>
          <a:xfrm>
            <a:off x="4023324" y="5056515"/>
            <a:ext cx="472476" cy="277485"/>
          </a:xfrm>
          <a:prstGeom prst="rect">
            <a:avLst/>
          </a:prstGeom>
          <a:noFill/>
          <a:effectLst>
            <a:outerShdw blurRad="50800" dist="38100" dir="2700000" algn="tl" rotWithShape="0">
              <a:srgbClr val="000000">
                <a:alpha val="43000"/>
              </a:srgbClr>
            </a:outerShdw>
          </a:effectLst>
        </p:spPr>
        <p:txBody>
          <a:bodyPr wrap="none" rtlCol="0">
            <a:spAutoFit/>
          </a:bodyPr>
          <a:lstStyle/>
          <a:p>
            <a:r>
              <a:rPr lang="en-US" dirty="0" smtClean="0">
                <a:solidFill>
                  <a:srgbClr val="FF0000"/>
                </a:solidFill>
                <a:latin typeface="Wingdings"/>
                <a:ea typeface="Wingdings"/>
                <a:cs typeface="Wingdings"/>
                <a:sym typeface="Wingdings"/>
              </a:rPr>
              <a:t></a:t>
            </a:r>
            <a:endParaRPr lang="en-US" dirty="0">
              <a:solidFill>
                <a:srgbClr val="FF0000"/>
              </a:solidFill>
            </a:endParaRPr>
          </a:p>
        </p:txBody>
      </p:sp>
      <p:sp>
        <p:nvSpPr>
          <p:cNvPr id="15" name="TextBox 14"/>
          <p:cNvSpPr txBox="1"/>
          <p:nvPr/>
        </p:nvSpPr>
        <p:spPr>
          <a:xfrm>
            <a:off x="7071324" y="3380115"/>
            <a:ext cx="472476" cy="277485"/>
          </a:xfrm>
          <a:prstGeom prst="rect">
            <a:avLst/>
          </a:prstGeom>
          <a:noFill/>
          <a:effectLst>
            <a:outerShdw blurRad="50800" dist="38100" dir="2700000" algn="tl" rotWithShape="0">
              <a:srgbClr val="000000">
                <a:alpha val="43000"/>
              </a:srgbClr>
            </a:outerShdw>
          </a:effectLst>
        </p:spPr>
        <p:txBody>
          <a:bodyPr wrap="none" rtlCol="0">
            <a:spAutoFit/>
          </a:bodyPr>
          <a:lstStyle/>
          <a:p>
            <a:r>
              <a:rPr lang="en-US" dirty="0" smtClean="0">
                <a:solidFill>
                  <a:srgbClr val="FF0000"/>
                </a:solidFill>
                <a:latin typeface="Wingdings"/>
                <a:ea typeface="Wingdings"/>
                <a:cs typeface="Wingdings"/>
                <a:sym typeface="Wingdings"/>
              </a:rPr>
              <a:t></a:t>
            </a:r>
            <a:endParaRPr lang="en-US" dirty="0">
              <a:solidFill>
                <a:srgbClr val="FF0000"/>
              </a:solidFill>
            </a:endParaRPr>
          </a:p>
        </p:txBody>
      </p:sp>
      <p:sp>
        <p:nvSpPr>
          <p:cNvPr id="16" name="TextBox 15"/>
          <p:cNvSpPr txBox="1"/>
          <p:nvPr/>
        </p:nvSpPr>
        <p:spPr>
          <a:xfrm>
            <a:off x="4038600" y="3505200"/>
            <a:ext cx="390476" cy="305233"/>
          </a:xfrm>
          <a:prstGeom prst="rect">
            <a:avLst/>
          </a:prstGeom>
          <a:noFill/>
          <a:effectLst>
            <a:outerShdw blurRad="50800" dist="38100" dir="2700000" algn="tl" rotWithShape="0">
              <a:srgbClr val="000000">
                <a:alpha val="43000"/>
              </a:srgbClr>
            </a:outerShdw>
          </a:effectLst>
        </p:spPr>
        <p:txBody>
          <a:bodyPr wrap="none" rtlCol="0">
            <a:spAutoFit/>
          </a:bodyPr>
          <a:lstStyle/>
          <a:p>
            <a:r>
              <a:rPr lang="en-US" dirty="0" smtClean="0">
                <a:solidFill>
                  <a:srgbClr val="FF0000"/>
                </a:solidFill>
                <a:latin typeface="Wingdings"/>
                <a:ea typeface="Wingdings"/>
                <a:cs typeface="Wingdings"/>
                <a:sym typeface="Wingdings"/>
              </a:rPr>
              <a:t></a:t>
            </a:r>
            <a:endParaRPr lang="en-US" dirty="0">
              <a:solidFill>
                <a:srgbClr val="FF0000"/>
              </a:solidFill>
            </a:endParaRPr>
          </a:p>
        </p:txBody>
      </p:sp>
    </p:spTree>
    <p:extLst>
      <p:ext uri="{BB962C8B-B14F-4D97-AF65-F5344CB8AC3E}">
        <p14:creationId xmlns:p14="http://schemas.microsoft.com/office/powerpoint/2010/main" val="426603198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ctrTitle"/>
          </p:nvPr>
        </p:nvSpPr>
        <p:spPr>
          <a:xfrm>
            <a:off x="725805" y="2175987"/>
            <a:ext cx="7692390" cy="1378743"/>
          </a:xfrm>
        </p:spPr>
        <p:txBody>
          <a:bodyPr lIns="0" tIns="0" rIns="0" bIns="0"/>
          <a:lstStyle/>
          <a:p>
            <a:pPr eaLnBrk="1" hangingPunct="1">
              <a:lnSpc>
                <a:spcPct val="95000"/>
              </a:lnSpc>
            </a:pPr>
            <a:r>
              <a:rPr lang="en-US">
                <a:solidFill>
                  <a:srgbClr val="000000"/>
                </a:solidFill>
                <a:latin typeface="Arial" charset="0"/>
              </a:rPr>
              <a:t>Portal</a:t>
            </a:r>
          </a:p>
        </p:txBody>
      </p:sp>
      <p:sp>
        <p:nvSpPr>
          <p:cNvPr id="13315" name="Rectangle 2"/>
          <p:cNvSpPr>
            <a:spLocks noGrp="1" noChangeArrowheads="1"/>
          </p:cNvSpPr>
          <p:nvPr>
            <p:ph type="subTitle" idx="1"/>
          </p:nvPr>
        </p:nvSpPr>
        <p:spPr>
          <a:xfrm>
            <a:off x="1411605" y="3931920"/>
            <a:ext cx="6320790" cy="1661637"/>
          </a:xfrm>
        </p:spPr>
        <p:txBody>
          <a:bodyPr lIns="0" tIns="0" rIns="0" bIns="0"/>
          <a:lstStyle/>
          <a:p>
            <a:pPr eaLnBrk="1" hangingPunct="1">
              <a:lnSpc>
                <a:spcPct val="95000"/>
              </a:lnSpc>
              <a:spcBef>
                <a:spcPct val="0"/>
              </a:spcBef>
            </a:pPr>
            <a:r>
              <a:rPr lang="en-US">
                <a:solidFill>
                  <a:srgbClr val="898989"/>
                </a:solidFill>
                <a:latin typeface="Arial" charset="0"/>
              </a:rPr>
              <a:t>Gregor von Laszewski</a:t>
            </a:r>
          </a:p>
        </p:txBody>
      </p:sp>
      <p:sp>
        <p:nvSpPr>
          <p:cNvPr id="2052" name="Text Box 4"/>
          <p:cNvSpPr txBox="1">
            <a:spLocks noChangeArrowheads="1"/>
          </p:cNvSpPr>
          <p:nvPr/>
        </p:nvSpPr>
        <p:spPr bwMode="auto">
          <a:xfrm>
            <a:off x="3164682" y="6457950"/>
            <a:ext cx="2814638" cy="162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spTree>
    <p:extLst>
      <p:ext uri="{BB962C8B-B14F-4D97-AF65-F5344CB8AC3E}">
        <p14:creationId xmlns:p14="http://schemas.microsoft.com/office/powerpoint/2010/main" val="1631496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FG Portal</a:t>
            </a:r>
            <a:endParaRPr lang="en-US" dirty="0"/>
          </a:p>
        </p:txBody>
      </p:sp>
      <p:sp>
        <p:nvSpPr>
          <p:cNvPr id="4" name="Content Placeholder 3"/>
          <p:cNvSpPr>
            <a:spLocks noGrp="1"/>
          </p:cNvSpPr>
          <p:nvPr>
            <p:ph sz="half" idx="1"/>
          </p:nvPr>
        </p:nvSpPr>
        <p:spPr>
          <a:xfrm>
            <a:off x="457200" y="1295400"/>
            <a:ext cx="4724400" cy="5562600"/>
          </a:xfrm>
        </p:spPr>
        <p:txBody>
          <a:bodyPr>
            <a:normAutofit fontScale="77500" lnSpcReduction="20000"/>
          </a:bodyPr>
          <a:lstStyle/>
          <a:p>
            <a:r>
              <a:rPr lang="en-US" dirty="0" smtClean="0"/>
              <a:t>Coordination of Projects and users</a:t>
            </a:r>
          </a:p>
          <a:p>
            <a:pPr lvl="1"/>
            <a:r>
              <a:rPr lang="en-US" dirty="0" smtClean="0"/>
              <a:t>Project management</a:t>
            </a:r>
          </a:p>
          <a:p>
            <a:pPr lvl="2"/>
            <a:r>
              <a:rPr lang="en-US" dirty="0" smtClean="0"/>
              <a:t>Membership</a:t>
            </a:r>
          </a:p>
          <a:p>
            <a:pPr lvl="2"/>
            <a:r>
              <a:rPr lang="en-US" dirty="0" smtClean="0"/>
              <a:t>Results</a:t>
            </a:r>
          </a:p>
          <a:p>
            <a:pPr lvl="1"/>
            <a:r>
              <a:rPr lang="en-US" dirty="0" smtClean="0"/>
              <a:t>User Management</a:t>
            </a:r>
          </a:p>
          <a:p>
            <a:pPr lvl="2"/>
            <a:r>
              <a:rPr lang="en-US" dirty="0" smtClean="0"/>
              <a:t>Contact Information</a:t>
            </a:r>
          </a:p>
          <a:p>
            <a:pPr lvl="2"/>
            <a:r>
              <a:rPr lang="en-US" dirty="0" smtClean="0"/>
              <a:t>Keys, </a:t>
            </a:r>
            <a:r>
              <a:rPr lang="en-US" dirty="0" err="1" smtClean="0"/>
              <a:t>OpenID</a:t>
            </a:r>
            <a:endParaRPr lang="en-US" dirty="0" smtClean="0"/>
          </a:p>
          <a:p>
            <a:r>
              <a:rPr lang="en-US" dirty="0" smtClean="0"/>
              <a:t>Coordination of Information</a:t>
            </a:r>
          </a:p>
          <a:p>
            <a:pPr lvl="1"/>
            <a:r>
              <a:rPr lang="en-US" dirty="0" smtClean="0"/>
              <a:t>Manuals, tutorials, FAQ, Help</a:t>
            </a:r>
          </a:p>
          <a:p>
            <a:pPr lvl="1"/>
            <a:r>
              <a:rPr lang="en-US" dirty="0" smtClean="0"/>
              <a:t>Status</a:t>
            </a:r>
          </a:p>
          <a:p>
            <a:pPr lvl="2"/>
            <a:r>
              <a:rPr lang="en-US" dirty="0" smtClean="0"/>
              <a:t>Resources, outages, usage, …</a:t>
            </a:r>
          </a:p>
          <a:p>
            <a:r>
              <a:rPr lang="en-US" dirty="0" smtClean="0"/>
              <a:t>Coordination of the Community</a:t>
            </a:r>
          </a:p>
          <a:p>
            <a:pPr lvl="1"/>
            <a:r>
              <a:rPr lang="en-US" dirty="0" smtClean="0"/>
              <a:t>Information exchange: Forum, comments, community pages</a:t>
            </a:r>
          </a:p>
          <a:p>
            <a:pPr lvl="1"/>
            <a:r>
              <a:rPr lang="en-US" dirty="0" smtClean="0"/>
              <a:t>Feedback: rating, polls</a:t>
            </a:r>
            <a:endParaRPr lang="en-US" dirty="0"/>
          </a:p>
          <a:p>
            <a:r>
              <a:rPr lang="en-US" dirty="0" smtClean="0"/>
              <a:t>Focus </a:t>
            </a:r>
            <a:r>
              <a:rPr lang="en-US" dirty="0" smtClean="0"/>
              <a:t>on support of additional FG processes through the Portal </a:t>
            </a:r>
          </a:p>
          <a:p>
            <a:pPr marL="0" indent="0">
              <a:buNone/>
            </a:pPr>
            <a:r>
              <a:rPr lang="en-US" dirty="0" smtClean="0"/>
              <a:t> </a:t>
            </a:r>
            <a:endParaRPr lang="en-US" dirty="0"/>
          </a:p>
        </p:txBody>
      </p:sp>
      <p:pic>
        <p:nvPicPr>
          <p:cNvPr id="7" name="Content Placeholder 6" descr="Screen shot 2011-07-11 at 4.21.03 PM.png"/>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t="-7099" b="-7099"/>
          <a:stretch>
            <a:fillRect/>
          </a:stretch>
        </p:blipFill>
        <p:spPr>
          <a:xfrm>
            <a:off x="4876800" y="637188"/>
            <a:ext cx="4123056" cy="4620612"/>
          </a:xfrm>
        </p:spPr>
      </p:pic>
    </p:spTree>
    <p:extLst>
      <p:ext uri="{BB962C8B-B14F-4D97-AF65-F5344CB8AC3E}">
        <p14:creationId xmlns:p14="http://schemas.microsoft.com/office/powerpoint/2010/main" val="4109713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457200" y="274638"/>
            <a:ext cx="1219200" cy="5592762"/>
          </a:xfrm>
        </p:spPr>
        <p:txBody>
          <a:bodyPr vert="vert270" lIns="0" tIns="0" rIns="0" bIns="0"/>
          <a:lstStyle/>
          <a:p>
            <a:pPr eaLnBrk="1" hangingPunct="1">
              <a:lnSpc>
                <a:spcPct val="95000"/>
              </a:lnSpc>
            </a:pPr>
            <a:r>
              <a:rPr lang="en-US" dirty="0">
                <a:solidFill>
                  <a:srgbClr val="000000"/>
                </a:solidFill>
                <a:latin typeface="Arial" charset="0"/>
              </a:rPr>
              <a:t>Portal Subsystem</a:t>
            </a:r>
          </a:p>
        </p:txBody>
      </p:sp>
      <p:pic>
        <p:nvPicPr>
          <p:cNvPr id="14339"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l="-51167" r="-51167"/>
          <a:stretch>
            <a:fillRect/>
          </a:stretch>
        </p:blipFill>
        <p:spPr>
          <a:xfrm>
            <a:off x="-1676401" y="-228600"/>
            <a:ext cx="13855515" cy="7620000"/>
          </a:xfrm>
        </p:spPr>
      </p:pic>
      <p:sp>
        <p:nvSpPr>
          <p:cNvPr id="3077" name="Text Box 5"/>
          <p:cNvSpPr txBox="1">
            <a:spLocks noChangeArrowheads="1"/>
          </p:cNvSpPr>
          <p:nvPr/>
        </p:nvSpPr>
        <p:spPr bwMode="auto">
          <a:xfrm>
            <a:off x="3164682" y="6457950"/>
            <a:ext cx="2814638" cy="162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sp>
        <p:nvSpPr>
          <p:cNvPr id="2" name="Rectangle 1"/>
          <p:cNvSpPr/>
          <p:nvPr/>
        </p:nvSpPr>
        <p:spPr>
          <a:xfrm>
            <a:off x="2971800" y="609600"/>
            <a:ext cx="990600" cy="609600"/>
          </a:xfrm>
          <a:prstGeom prst="rect">
            <a:avLst/>
          </a:prstGeom>
          <a:noFill/>
          <a:ln w="3175" cmpd="sng">
            <a:solidFill>
              <a:srgbClr val="FF0000"/>
            </a:solidFill>
          </a:ln>
          <a:effectLst>
            <a:glow rad="101600">
              <a:srgbClr val="FF0000">
                <a:alpha val="75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3962400" y="609600"/>
            <a:ext cx="990600" cy="609600"/>
          </a:xfrm>
          <a:prstGeom prst="rect">
            <a:avLst/>
          </a:prstGeom>
          <a:noFill/>
          <a:ln w="3175" cmpd="sng">
            <a:solidFill>
              <a:srgbClr val="FF0000"/>
            </a:solidFill>
          </a:ln>
          <a:effectLst>
            <a:glow rad="101600">
              <a:srgbClr val="FF0000">
                <a:alpha val="75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5029200" y="609600"/>
            <a:ext cx="990600" cy="609600"/>
          </a:xfrm>
          <a:prstGeom prst="rect">
            <a:avLst/>
          </a:prstGeom>
          <a:noFill/>
          <a:ln w="3175" cmpd="sng">
            <a:solidFill>
              <a:srgbClr val="FF0000"/>
            </a:solidFill>
          </a:ln>
          <a:effectLst>
            <a:glow rad="101600">
              <a:srgbClr val="FF0000">
                <a:alpha val="75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2971800" y="5105400"/>
            <a:ext cx="990600" cy="609600"/>
          </a:xfrm>
          <a:prstGeom prst="rect">
            <a:avLst/>
          </a:prstGeom>
          <a:noFill/>
          <a:ln w="3175" cmpd="sng">
            <a:solidFill>
              <a:srgbClr val="FF0000"/>
            </a:solidFill>
          </a:ln>
          <a:effectLst>
            <a:glow rad="101600">
              <a:srgbClr val="FF0000">
                <a:alpha val="75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3962400" y="5105400"/>
            <a:ext cx="990600" cy="609600"/>
          </a:xfrm>
          <a:prstGeom prst="rect">
            <a:avLst/>
          </a:prstGeom>
          <a:noFill/>
          <a:ln w="3175" cmpd="sng">
            <a:solidFill>
              <a:srgbClr val="FF0000"/>
            </a:solidFill>
          </a:ln>
          <a:effectLst>
            <a:glow rad="101600">
              <a:srgbClr val="FF0000">
                <a:alpha val="75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5029200" y="5105400"/>
            <a:ext cx="990600" cy="609600"/>
          </a:xfrm>
          <a:prstGeom prst="rect">
            <a:avLst/>
          </a:prstGeom>
          <a:noFill/>
          <a:ln w="3175" cmpd="sng">
            <a:solidFill>
              <a:srgbClr val="FF0000"/>
            </a:solidFill>
          </a:ln>
          <a:effectLst>
            <a:glow rad="101600">
              <a:srgbClr val="FF0000">
                <a:alpha val="75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4038600" y="5895975"/>
            <a:ext cx="990600" cy="609600"/>
          </a:xfrm>
          <a:prstGeom prst="rect">
            <a:avLst/>
          </a:prstGeom>
          <a:noFill/>
          <a:ln w="3175" cmpd="sng">
            <a:solidFill>
              <a:srgbClr val="FF0000"/>
            </a:solidFill>
          </a:ln>
          <a:effectLst>
            <a:glow rad="101600">
              <a:srgbClr val="FF0000">
                <a:alpha val="75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2971800" y="5899150"/>
            <a:ext cx="990600" cy="609600"/>
          </a:xfrm>
          <a:prstGeom prst="rect">
            <a:avLst/>
          </a:prstGeom>
          <a:noFill/>
          <a:ln w="3175" cmpd="sng">
            <a:solidFill>
              <a:srgbClr val="FF0000"/>
            </a:solidFill>
          </a:ln>
          <a:effectLst>
            <a:glow rad="101600">
              <a:srgbClr val="FF0000">
                <a:alpha val="75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1905000" y="123825"/>
            <a:ext cx="990600" cy="609600"/>
          </a:xfrm>
          <a:prstGeom prst="rect">
            <a:avLst/>
          </a:prstGeom>
          <a:noFill/>
          <a:ln w="3175" cmpd="sng">
            <a:solidFill>
              <a:srgbClr val="FF0000"/>
            </a:solidFill>
          </a:ln>
          <a:effectLst>
            <a:glow rad="101600">
              <a:srgbClr val="FF0000">
                <a:alpha val="75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8627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ctrTitle"/>
          </p:nvPr>
        </p:nvSpPr>
        <p:spPr>
          <a:xfrm>
            <a:off x="497205" y="320040"/>
            <a:ext cx="8149590" cy="1051560"/>
          </a:xfrm>
        </p:spPr>
        <p:txBody>
          <a:bodyPr lIns="0" tIns="0" rIns="0" bIns="0"/>
          <a:lstStyle/>
          <a:p>
            <a:pPr eaLnBrk="1" hangingPunct="1">
              <a:lnSpc>
                <a:spcPct val="95000"/>
              </a:lnSpc>
            </a:pPr>
            <a:r>
              <a:rPr lang="en-US" dirty="0" smtClean="0">
                <a:solidFill>
                  <a:srgbClr val="000000"/>
                </a:solidFill>
                <a:latin typeface="Arial" charset="0"/>
              </a:rPr>
              <a:t>Portal provides access to Information </a:t>
            </a:r>
            <a:r>
              <a:rPr lang="en-US" dirty="0">
                <a:solidFill>
                  <a:srgbClr val="000000"/>
                </a:solidFill>
                <a:latin typeface="Arial" charset="0"/>
              </a:rPr>
              <a:t>Services</a:t>
            </a:r>
          </a:p>
        </p:txBody>
      </p:sp>
      <p:sp>
        <p:nvSpPr>
          <p:cNvPr id="4100" name="Text Box 4"/>
          <p:cNvSpPr txBox="1">
            <a:spLocks noChangeArrowheads="1"/>
          </p:cNvSpPr>
          <p:nvPr/>
        </p:nvSpPr>
        <p:spPr bwMode="auto">
          <a:xfrm>
            <a:off x="444342" y="1645920"/>
            <a:ext cx="8255318" cy="4782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marL="411468" lvl="1">
              <a:lnSpc>
                <a:spcPct val="95000"/>
              </a:lnSpc>
              <a:buClr>
                <a:srgbClr val="000000"/>
              </a:buClr>
              <a:buSzPct val="100000"/>
              <a:buFontTx/>
              <a:buChar char="•"/>
              <a:defRPr/>
            </a:pPr>
            <a:r>
              <a:rPr lang="en-US" sz="3000">
                <a:solidFill>
                  <a:srgbClr val="000000"/>
                </a:solidFill>
                <a:latin typeface="Arial" charset="0"/>
              </a:rPr>
              <a:t>What is happening on the system?</a:t>
            </a:r>
            <a:endParaRPr lang="en-US" smtClean="0">
              <a:cs typeface="+mn-cs"/>
            </a:endParaRPr>
          </a:p>
          <a:p>
            <a:pPr lvl="2">
              <a:lnSpc>
                <a:spcPct val="95000"/>
              </a:lnSpc>
              <a:buClr>
                <a:srgbClr val="000000"/>
              </a:buClr>
              <a:buSzPct val="80000"/>
              <a:buFont typeface="Courier New" charset="0"/>
              <a:buChar char="o"/>
              <a:defRPr/>
            </a:pPr>
            <a:r>
              <a:rPr lang="en-US" sz="2600">
                <a:solidFill>
                  <a:srgbClr val="000000"/>
                </a:solidFill>
                <a:latin typeface="Arial" charset="0"/>
              </a:rPr>
              <a:t>System administrator</a:t>
            </a:r>
            <a:endParaRPr lang="en-US" smtClean="0">
              <a:cs typeface="+mn-cs"/>
            </a:endParaRPr>
          </a:p>
          <a:p>
            <a:pPr lvl="2">
              <a:lnSpc>
                <a:spcPct val="95000"/>
              </a:lnSpc>
              <a:buClr>
                <a:srgbClr val="000000"/>
              </a:buClr>
              <a:buSzPct val="80000"/>
              <a:buFont typeface="Courier New" charset="0"/>
              <a:buChar char="o"/>
              <a:defRPr/>
            </a:pPr>
            <a:r>
              <a:rPr lang="en-US" sz="2600">
                <a:solidFill>
                  <a:srgbClr val="000000"/>
                </a:solidFill>
                <a:latin typeface="Arial" charset="0"/>
              </a:rPr>
              <a:t>User</a:t>
            </a:r>
            <a:endParaRPr lang="en-US" smtClean="0">
              <a:cs typeface="+mn-cs"/>
            </a:endParaRPr>
          </a:p>
          <a:p>
            <a:pPr lvl="2">
              <a:lnSpc>
                <a:spcPct val="95000"/>
              </a:lnSpc>
              <a:buClr>
                <a:srgbClr val="000000"/>
              </a:buClr>
              <a:buSzPct val="80000"/>
              <a:buFont typeface="Courier New" charset="0"/>
              <a:buChar char="o"/>
              <a:defRPr/>
            </a:pPr>
            <a:r>
              <a:rPr lang="en-US" sz="2600">
                <a:solidFill>
                  <a:srgbClr val="000000"/>
                </a:solidFill>
                <a:latin typeface="Arial" charset="0"/>
              </a:rPr>
              <a:t>Project Management &amp; Funding agency</a:t>
            </a:r>
            <a:endParaRPr lang="en-US" smtClean="0">
              <a:cs typeface="+mn-cs"/>
            </a:endParaRPr>
          </a:p>
          <a:p>
            <a:pPr marL="411468" lvl="1">
              <a:lnSpc>
                <a:spcPct val="95000"/>
              </a:lnSpc>
              <a:buClr>
                <a:srgbClr val="000000"/>
              </a:buClr>
              <a:buSzPct val="100000"/>
              <a:buFontTx/>
              <a:buChar char="•"/>
              <a:defRPr/>
            </a:pPr>
            <a:r>
              <a:rPr lang="en-US" sz="3000">
                <a:solidFill>
                  <a:srgbClr val="000000"/>
                </a:solidFill>
                <a:latin typeface="Arial" charset="0"/>
              </a:rPr>
              <a:t>Remember FG is not just an HPC queue!</a:t>
            </a:r>
            <a:endParaRPr lang="en-US" smtClean="0">
              <a:cs typeface="+mn-cs"/>
            </a:endParaRPr>
          </a:p>
          <a:p>
            <a:pPr lvl="2">
              <a:lnSpc>
                <a:spcPct val="95000"/>
              </a:lnSpc>
              <a:buClr>
                <a:srgbClr val="000000"/>
              </a:buClr>
              <a:buSzPct val="80000"/>
              <a:buFont typeface="Courier New" charset="0"/>
              <a:buChar char="o"/>
              <a:defRPr/>
            </a:pPr>
            <a:r>
              <a:rPr lang="en-US" sz="2600">
                <a:solidFill>
                  <a:srgbClr val="000000"/>
                </a:solidFill>
                <a:latin typeface="Arial" charset="0"/>
              </a:rPr>
              <a:t>Which software is used?</a:t>
            </a:r>
            <a:endParaRPr lang="en-US" smtClean="0">
              <a:cs typeface="+mn-cs"/>
            </a:endParaRPr>
          </a:p>
          <a:p>
            <a:pPr lvl="2">
              <a:lnSpc>
                <a:spcPct val="95000"/>
              </a:lnSpc>
              <a:buClr>
                <a:srgbClr val="000000"/>
              </a:buClr>
              <a:buSzPct val="80000"/>
              <a:buFont typeface="Courier New" charset="0"/>
              <a:buChar char="o"/>
              <a:defRPr/>
            </a:pPr>
            <a:r>
              <a:rPr lang="en-US" sz="2600">
                <a:solidFill>
                  <a:srgbClr val="000000"/>
                </a:solidFill>
                <a:latin typeface="Arial" charset="0"/>
              </a:rPr>
              <a:t>Which images are used?</a:t>
            </a:r>
            <a:endParaRPr lang="en-US" smtClean="0">
              <a:cs typeface="+mn-cs"/>
            </a:endParaRPr>
          </a:p>
          <a:p>
            <a:pPr lvl="2">
              <a:lnSpc>
                <a:spcPct val="95000"/>
              </a:lnSpc>
              <a:buClr>
                <a:srgbClr val="000000"/>
              </a:buClr>
              <a:buSzPct val="80000"/>
              <a:buFont typeface="Courier New" charset="0"/>
              <a:buChar char="o"/>
              <a:defRPr/>
            </a:pPr>
            <a:r>
              <a:rPr lang="en-US" sz="2600">
                <a:solidFill>
                  <a:srgbClr val="000000"/>
                </a:solidFill>
                <a:latin typeface="Arial" charset="0"/>
              </a:rPr>
              <a:t>Which FG services are used (Nimbus, Eucalyptus, …?)</a:t>
            </a:r>
            <a:endParaRPr lang="en-US" smtClean="0">
              <a:cs typeface="+mn-cs"/>
            </a:endParaRPr>
          </a:p>
          <a:p>
            <a:pPr lvl="2">
              <a:lnSpc>
                <a:spcPct val="95000"/>
              </a:lnSpc>
              <a:buClr>
                <a:srgbClr val="000000"/>
              </a:buClr>
              <a:buSzPct val="80000"/>
              <a:buFont typeface="Courier New" charset="0"/>
              <a:buChar char="o"/>
              <a:defRPr/>
            </a:pPr>
            <a:r>
              <a:rPr lang="en-US" sz="2600">
                <a:solidFill>
                  <a:srgbClr val="000000"/>
                </a:solidFill>
                <a:latin typeface="Arial" charset="0"/>
              </a:rPr>
              <a:t>Is the performance we expect reached?</a:t>
            </a:r>
            <a:endParaRPr lang="en-US" smtClean="0">
              <a:cs typeface="+mn-cs"/>
            </a:endParaRPr>
          </a:p>
          <a:p>
            <a:pPr lvl="2">
              <a:lnSpc>
                <a:spcPct val="95000"/>
              </a:lnSpc>
              <a:buClr>
                <a:srgbClr val="000000"/>
              </a:buClr>
              <a:buSzPct val="80000"/>
              <a:buFont typeface="Courier New" charset="0"/>
              <a:buChar char="o"/>
              <a:defRPr/>
            </a:pPr>
            <a:r>
              <a:rPr lang="en-US" sz="2600">
                <a:solidFill>
                  <a:srgbClr val="000000"/>
                </a:solidFill>
                <a:latin typeface="Arial" charset="0"/>
              </a:rPr>
              <a:t>What happens on the network</a:t>
            </a:r>
            <a:endParaRPr lang="en-US" smtClean="0">
              <a:cs typeface="+mn-cs"/>
            </a:endParaRPr>
          </a:p>
          <a:p>
            <a:pPr>
              <a:lnSpc>
                <a:spcPct val="95000"/>
              </a:lnSpc>
              <a:buClr>
                <a:srgbClr val="000000"/>
              </a:buClr>
              <a:buSzPct val="80000"/>
              <a:buFont typeface="Courier New" charset="0"/>
              <a:buNone/>
              <a:defRPr/>
            </a:pPr>
            <a:endParaRPr lang="en-US" sz="3000">
              <a:solidFill>
                <a:srgbClr val="000000"/>
              </a:solidFill>
              <a:latin typeface="Arial" charset="0"/>
            </a:endParaRPr>
          </a:p>
        </p:txBody>
      </p:sp>
      <p:sp>
        <p:nvSpPr>
          <p:cNvPr id="4101" name="Text Box 5"/>
          <p:cNvSpPr txBox="1">
            <a:spLocks noChangeArrowheads="1"/>
          </p:cNvSpPr>
          <p:nvPr/>
        </p:nvSpPr>
        <p:spPr bwMode="auto">
          <a:xfrm>
            <a:off x="3164682" y="6457950"/>
            <a:ext cx="2814638" cy="162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spTree>
    <p:extLst>
      <p:ext uri="{BB962C8B-B14F-4D97-AF65-F5344CB8AC3E}">
        <p14:creationId xmlns:p14="http://schemas.microsoft.com/office/powerpoint/2010/main" val="1855801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5943600" y="6130161"/>
            <a:ext cx="2218086" cy="49923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pPr>
            <a:r>
              <a:rPr lang="en-US" sz="1700" b="1" dirty="0">
                <a:solidFill>
                  <a:srgbClr val="3D85C6"/>
                </a:solidFill>
                <a:latin typeface="Arial" charset="0"/>
              </a:rPr>
              <a:t>History of HPCC performance</a:t>
            </a:r>
          </a:p>
        </p:txBody>
      </p:sp>
      <p:sp>
        <p:nvSpPr>
          <p:cNvPr id="8" name="Text Box 5"/>
          <p:cNvSpPr txBox="1">
            <a:spLocks noChangeArrowheads="1"/>
          </p:cNvSpPr>
          <p:nvPr/>
        </p:nvSpPr>
        <p:spPr bwMode="auto">
          <a:xfrm>
            <a:off x="838200" y="6358761"/>
            <a:ext cx="2753780" cy="49923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pPr>
            <a:r>
              <a:rPr lang="en-US" sz="1700" b="1" dirty="0">
                <a:solidFill>
                  <a:srgbClr val="3D85C6"/>
                </a:solidFill>
                <a:latin typeface="Arial" charset="0"/>
              </a:rPr>
              <a:t>Information on machine partitioning</a:t>
            </a:r>
          </a:p>
        </p:txBody>
      </p:sp>
      <p:pic>
        <p:nvPicPr>
          <p:cNvPr id="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844161"/>
            <a:ext cx="3354774" cy="22569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719012"/>
            <a:ext cx="3581400" cy="2467865"/>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8"/>
          <p:cNvSpPr txBox="1">
            <a:spLocks noChangeArrowheads="1"/>
          </p:cNvSpPr>
          <p:nvPr/>
        </p:nvSpPr>
        <p:spPr bwMode="auto">
          <a:xfrm>
            <a:off x="1154349" y="3060051"/>
            <a:ext cx="3112851" cy="25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pPr>
            <a:r>
              <a:rPr lang="en-US" sz="1700" b="1" dirty="0">
                <a:solidFill>
                  <a:srgbClr val="3D85C6"/>
                </a:solidFill>
                <a:latin typeface="Arial" charset="0"/>
              </a:rPr>
              <a:t>Status of </a:t>
            </a:r>
            <a:r>
              <a:rPr lang="en-US" sz="1700" b="1" dirty="0" smtClean="0">
                <a:solidFill>
                  <a:srgbClr val="3D85C6"/>
                </a:solidFill>
                <a:latin typeface="Arial" charset="0"/>
              </a:rPr>
              <a:t>cloud services</a:t>
            </a:r>
            <a:endParaRPr lang="en-US" sz="1700" b="1" dirty="0">
              <a:solidFill>
                <a:srgbClr val="3D85C6"/>
              </a:solidFill>
              <a:latin typeface="Arial" charset="0"/>
            </a:endParaRPr>
          </a:p>
        </p:txBody>
      </p:sp>
      <p:sp>
        <p:nvSpPr>
          <p:cNvPr id="13" name="Text Box 9"/>
          <p:cNvSpPr txBox="1">
            <a:spLocks noChangeArrowheads="1"/>
          </p:cNvSpPr>
          <p:nvPr/>
        </p:nvSpPr>
        <p:spPr bwMode="auto">
          <a:xfrm>
            <a:off x="5867400" y="2853561"/>
            <a:ext cx="2797773" cy="747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pPr>
            <a:r>
              <a:rPr lang="en-US" sz="1700" b="1" dirty="0">
                <a:solidFill>
                  <a:srgbClr val="3D85C6"/>
                </a:solidFill>
                <a:latin typeface="Arial" charset="0"/>
              </a:rPr>
              <a:t>Statistics displayed from HPCC performance measurement</a:t>
            </a:r>
          </a:p>
        </p:txBody>
      </p:sp>
      <p:pic>
        <p:nvPicPr>
          <p:cNvPr id="1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719961"/>
            <a:ext cx="2174785" cy="210491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p:cNvSpPr>
            <a:spLocks noChangeArrowheads="1"/>
          </p:cNvSpPr>
          <p:nvPr/>
        </p:nvSpPr>
        <p:spPr bwMode="auto">
          <a:xfrm>
            <a:off x="533400" y="1481961"/>
            <a:ext cx="3062637" cy="1232923"/>
          </a:xfrm>
          <a:prstGeom prst="rect">
            <a:avLst/>
          </a:prstGeom>
          <a:noFill/>
          <a:ln w="57150">
            <a:solidFill>
              <a:srgbClr val="6666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 name="Rectangle 13"/>
          <p:cNvSpPr>
            <a:spLocks noChangeArrowheads="1"/>
          </p:cNvSpPr>
          <p:nvPr/>
        </p:nvSpPr>
        <p:spPr bwMode="auto">
          <a:xfrm>
            <a:off x="6172200" y="692539"/>
            <a:ext cx="2183676" cy="2084822"/>
          </a:xfrm>
          <a:prstGeom prst="rect">
            <a:avLst/>
          </a:prstGeom>
          <a:noFill/>
          <a:ln w="57150">
            <a:solidFill>
              <a:srgbClr val="6666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 name="Rectangle 14"/>
          <p:cNvSpPr>
            <a:spLocks noChangeArrowheads="1"/>
          </p:cNvSpPr>
          <p:nvPr/>
        </p:nvSpPr>
        <p:spPr bwMode="auto">
          <a:xfrm>
            <a:off x="457200" y="3615561"/>
            <a:ext cx="3644900" cy="2623703"/>
          </a:xfrm>
          <a:prstGeom prst="rect">
            <a:avLst/>
          </a:prstGeom>
          <a:noFill/>
          <a:ln w="57150">
            <a:solidFill>
              <a:srgbClr val="6666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 name="Rectangle 15"/>
          <p:cNvSpPr>
            <a:spLocks noChangeArrowheads="1"/>
          </p:cNvSpPr>
          <p:nvPr/>
        </p:nvSpPr>
        <p:spPr bwMode="auto">
          <a:xfrm>
            <a:off x="5334000" y="3844161"/>
            <a:ext cx="3336993" cy="2256991"/>
          </a:xfrm>
          <a:prstGeom prst="rect">
            <a:avLst/>
          </a:prstGeom>
          <a:noFill/>
          <a:ln w="57150">
            <a:solidFill>
              <a:srgbClr val="6666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2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719961"/>
            <a:ext cx="5384800" cy="2180129"/>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13"/>
          <p:cNvSpPr>
            <a:spLocks noChangeArrowheads="1"/>
          </p:cNvSpPr>
          <p:nvPr/>
        </p:nvSpPr>
        <p:spPr bwMode="auto">
          <a:xfrm>
            <a:off x="304800" y="719961"/>
            <a:ext cx="5410200" cy="2286000"/>
          </a:xfrm>
          <a:prstGeom prst="rect">
            <a:avLst/>
          </a:prstGeom>
          <a:noFill/>
          <a:ln w="57150">
            <a:solidFill>
              <a:srgbClr val="6666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 name="Title 1"/>
          <p:cNvSpPr>
            <a:spLocks noGrp="1"/>
          </p:cNvSpPr>
          <p:nvPr>
            <p:ph type="title"/>
          </p:nvPr>
        </p:nvSpPr>
        <p:spPr>
          <a:xfrm>
            <a:off x="457200" y="76200"/>
            <a:ext cx="8229600" cy="533400"/>
          </a:xfrm>
        </p:spPr>
        <p:txBody>
          <a:bodyPr/>
          <a:lstStyle/>
          <a:p>
            <a:r>
              <a:rPr lang="en-US" sz="2400" dirty="0" smtClean="0"/>
              <a:t>https://</a:t>
            </a:r>
            <a:r>
              <a:rPr lang="en-US" sz="2400" dirty="0" err="1" smtClean="0"/>
              <a:t>portal.futuregrid.org</a:t>
            </a:r>
            <a:r>
              <a:rPr lang="en-US" sz="2400" dirty="0" smtClean="0"/>
              <a:t>/status</a:t>
            </a:r>
            <a:endParaRPr lang="en-US" sz="2400" dirty="0"/>
          </a:p>
        </p:txBody>
      </p:sp>
    </p:spTree>
    <p:extLst>
      <p:ext uri="{BB962C8B-B14F-4D97-AF65-F5344CB8AC3E}">
        <p14:creationId xmlns:p14="http://schemas.microsoft.com/office/powerpoint/2010/main" val="361020845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p:txBody>
          <a:bodyPr lIns="0" tIns="0" rIns="0" bIns="0"/>
          <a:lstStyle/>
          <a:p>
            <a:pPr eaLnBrk="1" hangingPunct="1">
              <a:lnSpc>
                <a:spcPct val="95000"/>
              </a:lnSpc>
            </a:pPr>
            <a:r>
              <a:rPr lang="en-US">
                <a:solidFill>
                  <a:srgbClr val="000000"/>
                </a:solidFill>
                <a:latin typeface="Arial" charset="0"/>
              </a:rPr>
              <a:t>Simple Overview</a:t>
            </a:r>
          </a:p>
        </p:txBody>
      </p:sp>
      <p:pic>
        <p:nvPicPr>
          <p:cNvPr id="16387" name="Content Placeholder 2" descr="Screen shot 2011-05-18 at 12.32.14 PM.png"/>
          <p:cNvPicPr>
            <a:picLocks noGrp="1" noChangeAspect="1"/>
          </p:cNvPicPr>
          <p:nvPr>
            <p:ph idx="1"/>
          </p:nvPr>
        </p:nvPicPr>
        <p:blipFill>
          <a:blip r:embed="rId2">
            <a:extLst>
              <a:ext uri="{28A0092B-C50C-407E-A947-70E740481C1C}">
                <a14:useLocalDpi xmlns:a14="http://schemas.microsoft.com/office/drawing/2010/main" val="0"/>
              </a:ext>
            </a:extLst>
          </a:blip>
          <a:srcRect t="-2287" b="-2287"/>
          <a:stretch>
            <a:fillRect/>
          </a:stretch>
        </p:blipFill>
        <p:spPr>
          <a:xfrm>
            <a:off x="594360" y="1508760"/>
            <a:ext cx="8229600" cy="4526280"/>
          </a:xfrm>
        </p:spPr>
      </p:pic>
      <p:sp>
        <p:nvSpPr>
          <p:cNvPr id="5125" name="Text Box 5"/>
          <p:cNvSpPr txBox="1">
            <a:spLocks noChangeArrowheads="1"/>
          </p:cNvSpPr>
          <p:nvPr/>
        </p:nvSpPr>
        <p:spPr bwMode="auto">
          <a:xfrm>
            <a:off x="3164682" y="6457950"/>
            <a:ext cx="2814638" cy="162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spTree>
    <p:extLst>
      <p:ext uri="{BB962C8B-B14F-4D97-AF65-F5344CB8AC3E}">
        <p14:creationId xmlns:p14="http://schemas.microsoft.com/office/powerpoint/2010/main" val="60414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dirty="0" smtClean="0">
                <a:latin typeface="Calibri" charset="0"/>
              </a:rPr>
              <a:t>Eucalyptus Monitoring</a:t>
            </a:r>
            <a:endParaRPr lang="en-US" dirty="0">
              <a:latin typeface="Calibri" charset="0"/>
            </a:endParaRPr>
          </a:p>
        </p:txBody>
      </p:sp>
      <p:pic>
        <p:nvPicPr>
          <p:cNvPr id="18434" name="Content Placeholder 3" descr="Screen shot 2011-05-18 at 12.32.37 PM.png"/>
          <p:cNvPicPr>
            <a:picLocks noGrp="1" noChangeAspect="1"/>
          </p:cNvPicPr>
          <p:nvPr>
            <p:ph idx="1"/>
          </p:nvPr>
        </p:nvPicPr>
        <p:blipFill>
          <a:blip r:embed="rId2">
            <a:extLst>
              <a:ext uri="{28A0092B-C50C-407E-A947-70E740481C1C}">
                <a14:useLocalDpi xmlns:a14="http://schemas.microsoft.com/office/drawing/2010/main" val="0"/>
              </a:ext>
            </a:extLst>
          </a:blip>
          <a:srcRect t="581" b="581"/>
          <a:stretch>
            <a:fillRect/>
          </a:stretch>
        </p:blipFill>
        <p:spPr/>
      </p:pic>
    </p:spTree>
    <p:extLst>
      <p:ext uri="{BB962C8B-B14F-4D97-AF65-F5344CB8AC3E}">
        <p14:creationId xmlns:p14="http://schemas.microsoft.com/office/powerpoint/2010/main" val="810574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 on FG?</a:t>
            </a:r>
            <a:endParaRPr lang="en-US" dirty="0"/>
          </a:p>
        </p:txBody>
      </p:sp>
      <p:sp>
        <p:nvSpPr>
          <p:cNvPr id="3" name="Content Placeholder 2"/>
          <p:cNvSpPr>
            <a:spLocks noGrp="1"/>
          </p:cNvSpPr>
          <p:nvPr>
            <p:ph idx="1"/>
          </p:nvPr>
        </p:nvSpPr>
        <p:spPr/>
        <p:txBody>
          <a:bodyPr/>
          <a:lstStyle/>
          <a:p>
            <a:r>
              <a:rPr lang="en-US" dirty="0" smtClean="0"/>
              <a:t>Find out what it can do.</a:t>
            </a:r>
          </a:p>
          <a:p>
            <a:r>
              <a:rPr lang="en-US" dirty="0" smtClean="0"/>
              <a:t>Get access.</a:t>
            </a:r>
          </a:p>
          <a:p>
            <a:pPr lvl="1"/>
            <a:r>
              <a:rPr lang="en-US" dirty="0" smtClean="0"/>
              <a:t>Manage a project</a:t>
            </a:r>
          </a:p>
          <a:p>
            <a:r>
              <a:rPr lang="en-US" dirty="0" smtClean="0"/>
              <a:t>Use deployed software and services.</a:t>
            </a:r>
          </a:p>
          <a:p>
            <a:r>
              <a:rPr lang="en-US" dirty="0" smtClean="0"/>
              <a:t>Provision/deploy your own software and services.</a:t>
            </a:r>
          </a:p>
          <a:p>
            <a:r>
              <a:rPr lang="en-US" dirty="0" smtClean="0"/>
              <a:t>Share results, images, software, services, …</a:t>
            </a:r>
          </a:p>
          <a:p>
            <a:r>
              <a:rPr lang="en-US" dirty="0" smtClean="0"/>
              <a:t>Run repeatable experiments</a:t>
            </a:r>
          </a:p>
          <a:p>
            <a:pPr marL="0" indent="0">
              <a:buNone/>
            </a:pPr>
            <a:endParaRPr lang="en-US" dirty="0"/>
          </a:p>
        </p:txBody>
      </p:sp>
    </p:spTree>
    <p:extLst>
      <p:ext uri="{BB962C8B-B14F-4D97-AF65-F5344CB8AC3E}">
        <p14:creationId xmlns:p14="http://schemas.microsoft.com/office/powerpoint/2010/main" val="3467238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a:latin typeface="Calibri" charset="0"/>
              </a:rPr>
              <a:t>Ganglia</a:t>
            </a:r>
          </a:p>
        </p:txBody>
      </p:sp>
      <p:pic>
        <p:nvPicPr>
          <p:cNvPr id="19458" name="Content Placeholder 3" descr="Screen shot 2011-05-18 at 12.43.44 PM.png"/>
          <p:cNvPicPr>
            <a:picLocks noGrp="1" noChangeAspect="1"/>
          </p:cNvPicPr>
          <p:nvPr>
            <p:ph idx="1"/>
          </p:nvPr>
        </p:nvPicPr>
        <p:blipFill>
          <a:blip r:embed="rId2">
            <a:extLst>
              <a:ext uri="{28A0092B-C50C-407E-A947-70E740481C1C}">
                <a14:useLocalDpi xmlns:a14="http://schemas.microsoft.com/office/drawing/2010/main" val="0"/>
              </a:ext>
            </a:extLst>
          </a:blip>
          <a:srcRect l="7668" r="7668"/>
          <a:stretch>
            <a:fillRect/>
          </a:stretch>
        </p:blipFill>
        <p:spPr/>
      </p:pic>
      <p:sp>
        <p:nvSpPr>
          <p:cNvPr id="19459" name="TextBox 4"/>
          <p:cNvSpPr txBox="1">
            <a:spLocks noChangeArrowheads="1"/>
          </p:cNvSpPr>
          <p:nvPr/>
        </p:nvSpPr>
        <p:spPr bwMode="auto">
          <a:xfrm>
            <a:off x="3954780" y="1234440"/>
            <a:ext cx="2141099"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t>On </a:t>
            </a:r>
            <a:r>
              <a:rPr lang="en-US" dirty="0" smtClean="0"/>
              <a:t>India, Sierra</a:t>
            </a:r>
            <a:endParaRPr lang="en-US" dirty="0"/>
          </a:p>
        </p:txBody>
      </p:sp>
    </p:spTree>
    <p:extLst>
      <p:ext uri="{BB962C8B-B14F-4D97-AF65-F5344CB8AC3E}">
        <p14:creationId xmlns:p14="http://schemas.microsoft.com/office/powerpoint/2010/main" val="1821332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Getting Access to FutureGrid</a:t>
            </a:r>
            <a:endParaRPr lang="en-US" dirty="0"/>
          </a:p>
        </p:txBody>
      </p:sp>
      <p:sp>
        <p:nvSpPr>
          <p:cNvPr id="3" name="Subtitle 2"/>
          <p:cNvSpPr>
            <a:spLocks noGrp="1"/>
          </p:cNvSpPr>
          <p:nvPr>
            <p:ph type="subTitle" idx="1"/>
          </p:nvPr>
        </p:nvSpPr>
        <p:spPr/>
        <p:txBody>
          <a:bodyPr/>
          <a:lstStyle/>
          <a:p>
            <a:r>
              <a:rPr lang="en-US" dirty="0" err="1" smtClean="0"/>
              <a:t>Gregor</a:t>
            </a:r>
            <a:r>
              <a:rPr lang="en-US" dirty="0" smtClean="0"/>
              <a:t> von </a:t>
            </a:r>
            <a:r>
              <a:rPr lang="en-US" dirty="0" err="1" smtClean="0"/>
              <a:t>Laszewski</a:t>
            </a:r>
            <a:endParaRPr lang="en-US" dirty="0"/>
          </a:p>
        </p:txBody>
      </p:sp>
    </p:spTree>
    <p:extLst>
      <p:ext uri="{BB962C8B-B14F-4D97-AF65-F5344CB8AC3E}">
        <p14:creationId xmlns:p14="http://schemas.microsoft.com/office/powerpoint/2010/main" val="510500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Portal Account,</a:t>
            </a:r>
            <a:br>
              <a:rPr lang="en-US" dirty="0" smtClean="0"/>
            </a:br>
            <a:r>
              <a:rPr lang="en-US" dirty="0" smtClean="0"/>
              <a:t>Projects, and System Accounts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main entry point </a:t>
            </a:r>
            <a:r>
              <a:rPr lang="en-US" dirty="0"/>
              <a:t>t</a:t>
            </a:r>
            <a:r>
              <a:rPr lang="en-US" dirty="0" smtClean="0"/>
              <a:t>o get access to the systems and services is the FutureGrid Portal.</a:t>
            </a:r>
          </a:p>
          <a:p>
            <a:r>
              <a:rPr lang="en-US" dirty="0" smtClean="0"/>
              <a:t>We distinguish the </a:t>
            </a:r>
            <a:r>
              <a:rPr lang="en-US" u="sng" dirty="0" smtClean="0">
                <a:solidFill>
                  <a:srgbClr val="FF0000"/>
                </a:solidFill>
              </a:rPr>
              <a:t>portal</a:t>
            </a:r>
            <a:r>
              <a:rPr lang="en-US" dirty="0" smtClean="0"/>
              <a:t> account from </a:t>
            </a:r>
            <a:r>
              <a:rPr lang="en-US" u="sng" dirty="0" smtClean="0">
                <a:solidFill>
                  <a:schemeClr val="tx2">
                    <a:lumMod val="60000"/>
                    <a:lumOff val="40000"/>
                  </a:schemeClr>
                </a:solidFill>
              </a:rPr>
              <a:t>system and service</a:t>
            </a:r>
            <a:r>
              <a:rPr lang="en-US" dirty="0" smtClean="0">
                <a:solidFill>
                  <a:schemeClr val="tx2">
                    <a:lumMod val="60000"/>
                    <a:lumOff val="40000"/>
                  </a:schemeClr>
                </a:solidFill>
              </a:rPr>
              <a:t> </a:t>
            </a:r>
            <a:r>
              <a:rPr lang="en-US" dirty="0" smtClean="0"/>
              <a:t>accounts. </a:t>
            </a:r>
          </a:p>
          <a:p>
            <a:pPr lvl="1"/>
            <a:r>
              <a:rPr lang="en-US" dirty="0" smtClean="0"/>
              <a:t>We have </a:t>
            </a:r>
            <a:r>
              <a:rPr lang="en-US" dirty="0" smtClean="0"/>
              <a:t>multiple system accounts and may have to apply for them separately, </a:t>
            </a:r>
            <a:r>
              <a:rPr lang="en-US" dirty="0"/>
              <a:t>e</a:t>
            </a:r>
            <a:r>
              <a:rPr lang="en-US" dirty="0" smtClean="0"/>
              <a:t>.g. Eucalyptus, Nimbus</a:t>
            </a:r>
          </a:p>
          <a:p>
            <a:pPr lvl="1"/>
            <a:r>
              <a:rPr lang="en-US" dirty="0" smtClean="0"/>
              <a:t>Why several accounts:</a:t>
            </a:r>
          </a:p>
          <a:p>
            <a:pPr lvl="2"/>
            <a:r>
              <a:rPr lang="en-US" dirty="0" smtClean="0"/>
              <a:t>Some services may not be important for you, so you will not need an account for all of them. </a:t>
            </a:r>
          </a:p>
          <a:p>
            <a:pPr lvl="3"/>
            <a:r>
              <a:rPr lang="en-US" dirty="0" smtClean="0"/>
              <a:t>In future we may change this and have only one application step for all system services.</a:t>
            </a:r>
          </a:p>
          <a:p>
            <a:pPr lvl="2"/>
            <a:r>
              <a:rPr lang="en-US" dirty="0" smtClean="0"/>
              <a:t>Some services may not be easily </a:t>
            </a:r>
            <a:r>
              <a:rPr lang="en-US" dirty="0" err="1" smtClean="0"/>
              <a:t>integratable</a:t>
            </a:r>
            <a:r>
              <a:rPr lang="en-US" dirty="0" smtClean="0"/>
              <a:t> in a general authentication </a:t>
            </a:r>
            <a:r>
              <a:rPr lang="en-US" dirty="0" smtClean="0"/>
              <a:t>framework</a:t>
            </a:r>
          </a:p>
          <a:p>
            <a:pPr lvl="2"/>
            <a:r>
              <a:rPr lang="en-US" dirty="0" smtClean="0"/>
              <a:t>It is a </a:t>
            </a:r>
            <a:r>
              <a:rPr lang="en-US" dirty="0" err="1" smtClean="0"/>
              <a:t>testbed</a:t>
            </a:r>
            <a:r>
              <a:rPr lang="en-US" dirty="0" smtClean="0"/>
              <a:t>, separating accounts may be part of your research.</a:t>
            </a:r>
            <a:endParaRPr lang="en-US" dirty="0" smtClean="0"/>
          </a:p>
          <a:p>
            <a:pPr lvl="2"/>
            <a:endParaRPr lang="en-US" dirty="0" smtClean="0"/>
          </a:p>
        </p:txBody>
      </p:sp>
    </p:spTree>
    <p:extLst>
      <p:ext uri="{BB962C8B-B14F-4D97-AF65-F5344CB8AC3E}">
        <p14:creationId xmlns:p14="http://schemas.microsoft.com/office/powerpoint/2010/main" val="1847865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access</a:t>
            </a:r>
            <a:endParaRPr lang="en-US" dirty="0"/>
          </a:p>
        </p:txBody>
      </p:sp>
      <p:sp>
        <p:nvSpPr>
          <p:cNvPr id="4" name="Text Placeholder 3"/>
          <p:cNvSpPr>
            <a:spLocks noGrp="1"/>
          </p:cNvSpPr>
          <p:nvPr>
            <p:ph type="body" idx="1"/>
          </p:nvPr>
        </p:nvSpPr>
        <p:spPr/>
        <p:txBody>
          <a:bodyPr/>
          <a:lstStyle/>
          <a:p>
            <a:r>
              <a:rPr lang="en-US" dirty="0" smtClean="0"/>
              <a:t>Project Lead</a:t>
            </a:r>
            <a:endParaRPr lang="en-US" dirty="0"/>
          </a:p>
        </p:txBody>
      </p:sp>
      <p:sp>
        <p:nvSpPr>
          <p:cNvPr id="3" name="Content Placeholder 2"/>
          <p:cNvSpPr>
            <a:spLocks noGrp="1"/>
          </p:cNvSpPr>
          <p:nvPr>
            <p:ph sz="half" idx="2"/>
          </p:nvPr>
        </p:nvSpPr>
        <p:spPr/>
        <p:txBody>
          <a:bodyPr/>
          <a:lstStyle/>
          <a:p>
            <a:pPr marL="457200" indent="-457200">
              <a:buFont typeface="+mj-lt"/>
              <a:buAutoNum type="arabicPeriod"/>
            </a:pPr>
            <a:r>
              <a:rPr lang="en-US" dirty="0" smtClean="0"/>
              <a:t>Create a portal account</a:t>
            </a:r>
          </a:p>
          <a:p>
            <a:pPr marL="457200" indent="-457200">
              <a:buFont typeface="+mj-lt"/>
              <a:buAutoNum type="arabicPeriod"/>
            </a:pPr>
            <a:r>
              <a:rPr lang="en-US" dirty="0" smtClean="0"/>
              <a:t>Create a project</a:t>
            </a:r>
          </a:p>
          <a:p>
            <a:pPr marL="457200" indent="-457200">
              <a:buFont typeface="+mj-lt"/>
              <a:buAutoNum type="arabicPeriod"/>
            </a:pPr>
            <a:r>
              <a:rPr lang="en-US" dirty="0" smtClean="0"/>
              <a:t>Add project members</a:t>
            </a:r>
            <a:endParaRPr lang="en-US" dirty="0"/>
          </a:p>
          <a:p>
            <a:endParaRPr lang="en-US" dirty="0"/>
          </a:p>
        </p:txBody>
      </p:sp>
      <p:sp>
        <p:nvSpPr>
          <p:cNvPr id="5" name="Text Placeholder 4"/>
          <p:cNvSpPr>
            <a:spLocks noGrp="1"/>
          </p:cNvSpPr>
          <p:nvPr>
            <p:ph type="body" sz="quarter" idx="3"/>
          </p:nvPr>
        </p:nvSpPr>
        <p:spPr/>
        <p:txBody>
          <a:bodyPr/>
          <a:lstStyle/>
          <a:p>
            <a:r>
              <a:rPr lang="en-US" dirty="0" smtClean="0"/>
              <a:t>Project Member</a:t>
            </a:r>
            <a:endParaRPr lang="en-US" dirty="0"/>
          </a:p>
        </p:txBody>
      </p:sp>
      <p:sp>
        <p:nvSpPr>
          <p:cNvPr id="6" name="Content Placeholder 5"/>
          <p:cNvSpPr>
            <a:spLocks noGrp="1"/>
          </p:cNvSpPr>
          <p:nvPr>
            <p:ph sz="quarter" idx="4"/>
          </p:nvPr>
        </p:nvSpPr>
        <p:spPr/>
        <p:txBody>
          <a:bodyPr/>
          <a:lstStyle/>
          <a:p>
            <a:pPr marL="457200" indent="-457200">
              <a:buFont typeface="+mj-lt"/>
              <a:buAutoNum type="arabicPeriod"/>
            </a:pPr>
            <a:r>
              <a:rPr lang="en-US" dirty="0" smtClean="0"/>
              <a:t>Create a portal account</a:t>
            </a:r>
          </a:p>
          <a:p>
            <a:pPr marL="457200" indent="-457200">
              <a:buFont typeface="+mj-lt"/>
              <a:buAutoNum type="arabicPeriod"/>
            </a:pPr>
            <a:r>
              <a:rPr lang="en-US" dirty="0" smtClean="0"/>
              <a:t>Ask your project lead to add you to the project</a:t>
            </a:r>
            <a:endParaRPr lang="en-US" dirty="0"/>
          </a:p>
        </p:txBody>
      </p:sp>
      <p:sp>
        <p:nvSpPr>
          <p:cNvPr id="11" name="Down Arrow Callout 10"/>
          <p:cNvSpPr/>
          <p:nvPr/>
        </p:nvSpPr>
        <p:spPr>
          <a:xfrm>
            <a:off x="457200" y="3657600"/>
            <a:ext cx="8229600" cy="1066800"/>
          </a:xfrm>
          <a:prstGeom prst="down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Once the project you participate in is approved</a:t>
            </a:r>
            <a:endParaRPr lang="en-US" b="1" dirty="0">
              <a:solidFill>
                <a:schemeClr val="tx1"/>
              </a:solidFill>
            </a:endParaRPr>
          </a:p>
        </p:txBody>
      </p:sp>
      <p:cxnSp>
        <p:nvCxnSpPr>
          <p:cNvPr id="14" name="Straight Arrow Connector 13"/>
          <p:cNvCxnSpPr/>
          <p:nvPr/>
        </p:nvCxnSpPr>
        <p:spPr>
          <a:xfrm flipH="1">
            <a:off x="3810000" y="2438400"/>
            <a:ext cx="762000" cy="838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209800" y="4953000"/>
            <a:ext cx="5562600" cy="1200328"/>
          </a:xfrm>
          <a:prstGeom prst="rect">
            <a:avLst/>
          </a:prstGeom>
          <a:noFill/>
        </p:spPr>
        <p:txBody>
          <a:bodyPr wrap="square" rtlCol="0">
            <a:spAutoFit/>
          </a:bodyPr>
          <a:lstStyle/>
          <a:p>
            <a:pPr marL="342900" indent="-342900">
              <a:buFont typeface="+mj-lt"/>
              <a:buAutoNum type="arabicPeriod"/>
            </a:pPr>
            <a:r>
              <a:rPr lang="en-US" sz="2400" dirty="0" smtClean="0"/>
              <a:t>Apply for an HPC  &amp; Nimbus account</a:t>
            </a:r>
          </a:p>
          <a:p>
            <a:pPr marL="800100" lvl="1" indent="-342900">
              <a:buFont typeface="Arial"/>
              <a:buChar char="•"/>
            </a:pPr>
            <a:r>
              <a:rPr lang="en-US" sz="2400" dirty="0" smtClean="0"/>
              <a:t>You will need an </a:t>
            </a:r>
            <a:r>
              <a:rPr lang="en-US" sz="2400" dirty="0" err="1" smtClean="0"/>
              <a:t>ssh</a:t>
            </a:r>
            <a:r>
              <a:rPr lang="en-US" sz="2400" dirty="0" smtClean="0"/>
              <a:t> key</a:t>
            </a:r>
          </a:p>
          <a:p>
            <a:pPr marL="342900" indent="-342900">
              <a:buFont typeface="+mj-lt"/>
              <a:buAutoNum type="arabicPeriod"/>
            </a:pPr>
            <a:r>
              <a:rPr lang="en-US" sz="2400" dirty="0" smtClean="0"/>
              <a:t>Apply for a Eucalyptus Account</a:t>
            </a:r>
            <a:endParaRPr lang="en-US" sz="2400" dirty="0"/>
          </a:p>
        </p:txBody>
      </p:sp>
    </p:spTree>
    <p:extLst>
      <p:ext uri="{BB962C8B-B14F-4D97-AF65-F5344CB8AC3E}">
        <p14:creationId xmlns:p14="http://schemas.microsoft.com/office/powerpoint/2010/main" val="1369655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Process: A new Project</a:t>
            </a:r>
            <a:endParaRPr lang="en-US" dirty="0"/>
          </a:p>
        </p:txBody>
      </p:sp>
      <p:pic>
        <p:nvPicPr>
          <p:cNvPr id="6" name="Content Placeholder 5" descr="Screen shot 2011-05-17 at 12.19.18 PM.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3035" b="3035"/>
          <a:stretch/>
        </p:blipFill>
        <p:spPr/>
      </p:pic>
      <p:sp>
        <p:nvSpPr>
          <p:cNvPr id="8" name="Content Placeholder 7"/>
          <p:cNvSpPr>
            <a:spLocks noGrp="1"/>
          </p:cNvSpPr>
          <p:nvPr>
            <p:ph sz="half" idx="2"/>
          </p:nvPr>
        </p:nvSpPr>
        <p:spPr>
          <a:xfrm>
            <a:off x="4188959" y="1600200"/>
            <a:ext cx="4782869" cy="4525963"/>
          </a:xfrm>
        </p:spPr>
        <p:txBody>
          <a:bodyPr>
            <a:normAutofit fontScale="62500" lnSpcReduction="20000"/>
          </a:bodyPr>
          <a:lstStyle/>
          <a:p>
            <a:r>
              <a:rPr lang="en-US" b="1" dirty="0" smtClean="0"/>
              <a:t>(1) get a portal account</a:t>
            </a:r>
          </a:p>
          <a:p>
            <a:pPr lvl="1"/>
            <a:r>
              <a:rPr lang="en-US" i="1" dirty="0" smtClean="0"/>
              <a:t>portal account is approved</a:t>
            </a:r>
          </a:p>
          <a:p>
            <a:r>
              <a:rPr lang="en-US" b="1" dirty="0" smtClean="0"/>
              <a:t>(2) propose a project</a:t>
            </a:r>
          </a:p>
          <a:p>
            <a:pPr lvl="1"/>
            <a:r>
              <a:rPr lang="en-US" i="1" dirty="0" smtClean="0"/>
              <a:t>project is approved</a:t>
            </a:r>
          </a:p>
          <a:p>
            <a:r>
              <a:rPr lang="en-US" b="1" dirty="0" smtClean="0"/>
              <a:t>(3) ask your partners for their portal account names and add them to your projects as members</a:t>
            </a:r>
          </a:p>
          <a:p>
            <a:pPr lvl="1"/>
            <a:r>
              <a:rPr lang="en-US" i="1" dirty="0" smtClean="0"/>
              <a:t>No further approval needed</a:t>
            </a:r>
          </a:p>
          <a:p>
            <a:r>
              <a:rPr lang="en-US" b="1" dirty="0" smtClean="0"/>
              <a:t>(4) if you need an additional person being able to add members designate him as project manager (currently there can only be one).</a:t>
            </a:r>
          </a:p>
          <a:p>
            <a:pPr lvl="1"/>
            <a:r>
              <a:rPr lang="en-US" i="1" dirty="0" smtClean="0"/>
              <a:t>No further approval needed</a:t>
            </a:r>
          </a:p>
          <a:p>
            <a:pPr lvl="1"/>
            <a:endParaRPr lang="en-US" dirty="0" smtClean="0"/>
          </a:p>
          <a:p>
            <a:pPr marL="457200" lvl="1" indent="0">
              <a:buNone/>
            </a:pPr>
            <a:endParaRPr lang="en-US" dirty="0"/>
          </a:p>
          <a:p>
            <a:r>
              <a:rPr lang="en-US" b="1" dirty="0" smtClean="0"/>
              <a:t>You are in charge who is added or not!</a:t>
            </a:r>
          </a:p>
          <a:p>
            <a:pPr lvl="1"/>
            <a:r>
              <a:rPr lang="en-US" dirty="0" smtClean="0"/>
              <a:t>Similar model as in Web 2.0 Cloud services, e.g. </a:t>
            </a:r>
            <a:r>
              <a:rPr lang="en-US" dirty="0" err="1" smtClean="0"/>
              <a:t>sourceforge</a:t>
            </a:r>
            <a:endParaRPr lang="en-US" dirty="0" smtClean="0"/>
          </a:p>
        </p:txBody>
      </p:sp>
      <p:sp>
        <p:nvSpPr>
          <p:cNvPr id="10" name="TextBox 9"/>
          <p:cNvSpPr txBox="1"/>
          <p:nvPr/>
        </p:nvSpPr>
        <p:spPr>
          <a:xfrm>
            <a:off x="1192393" y="1933850"/>
            <a:ext cx="441647" cy="369332"/>
          </a:xfrm>
          <a:prstGeom prst="rect">
            <a:avLst/>
          </a:prstGeom>
          <a:noFill/>
        </p:spPr>
        <p:txBody>
          <a:bodyPr wrap="none" rtlCol="0">
            <a:spAutoFit/>
          </a:bodyPr>
          <a:lstStyle/>
          <a:p>
            <a:r>
              <a:rPr lang="en-US" dirty="0" smtClean="0"/>
              <a:t>(1)</a:t>
            </a:r>
            <a:endParaRPr lang="en-US" dirty="0"/>
          </a:p>
        </p:txBody>
      </p:sp>
      <p:sp>
        <p:nvSpPr>
          <p:cNvPr id="11" name="TextBox 10"/>
          <p:cNvSpPr txBox="1"/>
          <p:nvPr/>
        </p:nvSpPr>
        <p:spPr>
          <a:xfrm>
            <a:off x="1413217" y="3553883"/>
            <a:ext cx="441647" cy="369332"/>
          </a:xfrm>
          <a:prstGeom prst="rect">
            <a:avLst/>
          </a:prstGeom>
          <a:noFill/>
        </p:spPr>
        <p:txBody>
          <a:bodyPr wrap="none" rtlCol="0">
            <a:spAutoFit/>
          </a:bodyPr>
          <a:lstStyle/>
          <a:p>
            <a:r>
              <a:rPr lang="en-US" dirty="0" smtClean="0"/>
              <a:t>(2)</a:t>
            </a:r>
            <a:endParaRPr lang="en-US" dirty="0"/>
          </a:p>
        </p:txBody>
      </p:sp>
      <p:sp>
        <p:nvSpPr>
          <p:cNvPr id="12" name="TextBox 11"/>
          <p:cNvSpPr txBox="1"/>
          <p:nvPr/>
        </p:nvSpPr>
        <p:spPr>
          <a:xfrm>
            <a:off x="1696644" y="5773623"/>
            <a:ext cx="441647" cy="369332"/>
          </a:xfrm>
          <a:prstGeom prst="rect">
            <a:avLst/>
          </a:prstGeom>
          <a:noFill/>
        </p:spPr>
        <p:txBody>
          <a:bodyPr wrap="none" rtlCol="0">
            <a:spAutoFit/>
          </a:bodyPr>
          <a:lstStyle/>
          <a:p>
            <a:r>
              <a:rPr lang="en-US" dirty="0" smtClean="0"/>
              <a:t>(3)</a:t>
            </a:r>
            <a:endParaRPr lang="en-US" dirty="0"/>
          </a:p>
        </p:txBody>
      </p:sp>
      <p:sp>
        <p:nvSpPr>
          <p:cNvPr id="13" name="TextBox 12"/>
          <p:cNvSpPr txBox="1"/>
          <p:nvPr/>
        </p:nvSpPr>
        <p:spPr>
          <a:xfrm>
            <a:off x="3016398" y="5578731"/>
            <a:ext cx="441647" cy="369332"/>
          </a:xfrm>
          <a:prstGeom prst="rect">
            <a:avLst/>
          </a:prstGeom>
          <a:noFill/>
        </p:spPr>
        <p:txBody>
          <a:bodyPr wrap="none" rtlCol="0">
            <a:spAutoFit/>
          </a:bodyPr>
          <a:lstStyle/>
          <a:p>
            <a:r>
              <a:rPr lang="en-US" dirty="0" smtClean="0"/>
              <a:t>(4)</a:t>
            </a:r>
            <a:endParaRPr lang="en-US" dirty="0"/>
          </a:p>
        </p:txBody>
      </p:sp>
    </p:spTree>
    <p:extLst>
      <p:ext uri="{BB962C8B-B14F-4D97-AF65-F5344CB8AC3E}">
        <p14:creationId xmlns:p14="http://schemas.microsoft.com/office/powerpoint/2010/main" val="1505896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Process: Join A Project</a:t>
            </a:r>
            <a:endParaRPr lang="en-US" dirty="0"/>
          </a:p>
        </p:txBody>
      </p:sp>
      <p:pic>
        <p:nvPicPr>
          <p:cNvPr id="6" name="Content Placeholder 5" descr="Screen shot 2011-05-17 at 12.19.18 PM.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3035" b="3035"/>
          <a:stretch/>
        </p:blipFill>
        <p:spPr/>
      </p:pic>
      <p:sp>
        <p:nvSpPr>
          <p:cNvPr id="8" name="Content Placeholder 7"/>
          <p:cNvSpPr>
            <a:spLocks noGrp="1"/>
          </p:cNvSpPr>
          <p:nvPr>
            <p:ph sz="half" idx="2"/>
          </p:nvPr>
        </p:nvSpPr>
        <p:spPr>
          <a:xfrm>
            <a:off x="4188959" y="1600200"/>
            <a:ext cx="4782869" cy="4525963"/>
          </a:xfrm>
        </p:spPr>
        <p:txBody>
          <a:bodyPr>
            <a:normAutofit fontScale="77500" lnSpcReduction="20000"/>
          </a:bodyPr>
          <a:lstStyle/>
          <a:p>
            <a:r>
              <a:rPr lang="en-US" b="1" dirty="0" smtClean="0"/>
              <a:t>(1) get a portal account</a:t>
            </a:r>
          </a:p>
          <a:p>
            <a:pPr lvl="1"/>
            <a:r>
              <a:rPr lang="en-US" i="1" dirty="0" smtClean="0"/>
              <a:t>portal account is approved</a:t>
            </a:r>
          </a:p>
          <a:p>
            <a:r>
              <a:rPr lang="en-US" b="1" dirty="0" smtClean="0"/>
              <a:t>Skip steps (2) – (4)</a:t>
            </a:r>
          </a:p>
          <a:p>
            <a:r>
              <a:rPr lang="en-US" b="1" dirty="0" smtClean="0"/>
              <a:t>(2u) Communicate with your project lead which project to join and give him your portal account name</a:t>
            </a:r>
          </a:p>
          <a:p>
            <a:endParaRPr lang="en-US" i="1" dirty="0" smtClean="0"/>
          </a:p>
          <a:p>
            <a:r>
              <a:rPr lang="en-US" i="1" dirty="0" smtClean="0"/>
              <a:t>Next step done by project lead</a:t>
            </a:r>
          </a:p>
          <a:p>
            <a:pPr lvl="1"/>
            <a:r>
              <a:rPr lang="en-US"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r>
              <a:rPr lang="en-US" i="1" dirty="0" smtClean="0"/>
              <a:t> The project lead will add you to the project</a:t>
            </a:r>
          </a:p>
          <a:p>
            <a:pPr marL="457200" lvl="1" indent="0">
              <a:buNone/>
            </a:pPr>
            <a:endParaRPr lang="en-US" dirty="0"/>
          </a:p>
          <a:p>
            <a:r>
              <a:rPr lang="en-US" b="1" dirty="0" smtClean="0"/>
              <a:t>You are responsible to make sure the project lead adds you!</a:t>
            </a:r>
          </a:p>
          <a:p>
            <a:pPr lvl="1"/>
            <a:r>
              <a:rPr lang="en-US" dirty="0" smtClean="0"/>
              <a:t>Similar model as in Web 2.0 Cloud services, e.g. </a:t>
            </a:r>
            <a:r>
              <a:rPr lang="en-US" dirty="0" err="1" smtClean="0"/>
              <a:t>sourceforge</a:t>
            </a:r>
            <a:endParaRPr lang="en-US" dirty="0" smtClean="0"/>
          </a:p>
        </p:txBody>
      </p:sp>
      <p:sp>
        <p:nvSpPr>
          <p:cNvPr id="10" name="TextBox 9"/>
          <p:cNvSpPr txBox="1"/>
          <p:nvPr/>
        </p:nvSpPr>
        <p:spPr>
          <a:xfrm>
            <a:off x="1192393" y="1933850"/>
            <a:ext cx="441647" cy="369332"/>
          </a:xfrm>
          <a:prstGeom prst="rect">
            <a:avLst/>
          </a:prstGeom>
          <a:noFill/>
        </p:spPr>
        <p:txBody>
          <a:bodyPr wrap="none" rtlCol="0">
            <a:spAutoFit/>
          </a:bodyPr>
          <a:lstStyle/>
          <a:p>
            <a:r>
              <a:rPr lang="en-US" dirty="0" smtClean="0"/>
              <a:t>(1)</a:t>
            </a:r>
            <a:endParaRPr lang="en-US" dirty="0"/>
          </a:p>
        </p:txBody>
      </p:sp>
      <p:sp>
        <p:nvSpPr>
          <p:cNvPr id="12" name="TextBox 11"/>
          <p:cNvSpPr txBox="1"/>
          <p:nvPr/>
        </p:nvSpPr>
        <p:spPr>
          <a:xfrm>
            <a:off x="1696644" y="5773623"/>
            <a:ext cx="498128" cy="369332"/>
          </a:xfrm>
          <a:prstGeom prst="rect">
            <a:avLst/>
          </a:prstGeom>
          <a:noFill/>
        </p:spPr>
        <p:txBody>
          <a:bodyPr wrap="none" rtlCol="0">
            <a:spAutoFit/>
          </a:bodyPr>
          <a:lstStyle/>
          <a:p>
            <a:r>
              <a:rPr lang="en-US"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endParaRPr lang="en-US"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Rectangle 1"/>
          <p:cNvSpPr/>
          <p:nvPr/>
        </p:nvSpPr>
        <p:spPr>
          <a:xfrm>
            <a:off x="262975" y="3585337"/>
            <a:ext cx="3874074" cy="145594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ectangle 13"/>
          <p:cNvSpPr/>
          <p:nvPr/>
        </p:nvSpPr>
        <p:spPr>
          <a:xfrm>
            <a:off x="2448622" y="3186147"/>
            <a:ext cx="1592216" cy="145594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4" name="Straight Arrow Connector 3"/>
          <p:cNvCxnSpPr/>
          <p:nvPr/>
        </p:nvCxnSpPr>
        <p:spPr>
          <a:xfrm>
            <a:off x="2052489" y="3527791"/>
            <a:ext cx="0" cy="15134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565616" y="4061714"/>
            <a:ext cx="562925" cy="369332"/>
          </a:xfrm>
          <a:prstGeom prst="rect">
            <a:avLst/>
          </a:prstGeom>
          <a:noFill/>
        </p:spPr>
        <p:txBody>
          <a:bodyPr wrap="none" rtlCol="0">
            <a:spAutoFit/>
          </a:bodyPr>
          <a:lstStyle/>
          <a:p>
            <a:r>
              <a:rPr lang="en-US" dirty="0" smtClean="0"/>
              <a:t>(2u)</a:t>
            </a:r>
            <a:endParaRPr lang="en-US" dirty="0"/>
          </a:p>
        </p:txBody>
      </p:sp>
      <p:sp>
        <p:nvSpPr>
          <p:cNvPr id="16" name="Rectangle 15"/>
          <p:cNvSpPr/>
          <p:nvPr/>
        </p:nvSpPr>
        <p:spPr>
          <a:xfrm>
            <a:off x="3264741" y="4431046"/>
            <a:ext cx="974933" cy="145594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39552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 for a Portal Account</a:t>
            </a:r>
            <a:endParaRPr lang="en-US" dirty="0"/>
          </a:p>
        </p:txBody>
      </p:sp>
      <p:pic>
        <p:nvPicPr>
          <p:cNvPr id="12" name="Content Placeholder 11" descr="Screen shot 2011-05-17 at 12.15.31 PM.png"/>
          <p:cNvPicPr>
            <a:picLocks noGrp="1" noChangeAspect="1"/>
          </p:cNvPicPr>
          <p:nvPr>
            <p:ph idx="1"/>
          </p:nvPr>
        </p:nvPicPr>
        <p:blipFill>
          <a:blip r:embed="rId2">
            <a:extLst>
              <a:ext uri="{28A0092B-C50C-407E-A947-70E740481C1C}">
                <a14:useLocalDpi xmlns:a14="http://schemas.microsoft.com/office/drawing/2010/main" val="0"/>
              </a:ext>
            </a:extLst>
          </a:blip>
          <a:srcRect l="-18520" r="-18520"/>
          <a:stretch>
            <a:fillRect/>
          </a:stretch>
        </p:blipFill>
        <p:spPr/>
      </p:pic>
      <p:sp>
        <p:nvSpPr>
          <p:cNvPr id="13" name="Oval 12"/>
          <p:cNvSpPr/>
          <p:nvPr/>
        </p:nvSpPr>
        <p:spPr>
          <a:xfrm>
            <a:off x="3104390" y="1981878"/>
            <a:ext cx="481052" cy="346348"/>
          </a:xfrm>
          <a:prstGeom prst="ellipse">
            <a:avLst/>
          </a:prstGeom>
          <a:noFill/>
          <a:ln w="57150" cmpd="sng">
            <a:solidFill>
              <a:srgbClr val="FF0000"/>
            </a:solidFill>
          </a:ln>
          <a:effectLst>
            <a:glow rad="101600">
              <a:schemeClr val="accent2">
                <a:satMod val="175000"/>
                <a:alpha val="40000"/>
              </a:schemeClr>
            </a:glow>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8243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 for a Portal Account</a:t>
            </a:r>
            <a:endParaRPr lang="en-US" dirty="0"/>
          </a:p>
        </p:txBody>
      </p:sp>
      <p:pic>
        <p:nvPicPr>
          <p:cNvPr id="5" name="Content Placeholder 4" descr="Screen shot 2011-05-17 at 12.09.57 PM.png"/>
          <p:cNvPicPr>
            <a:picLocks noGrp="1" noChangeAspect="1"/>
          </p:cNvPicPr>
          <p:nvPr>
            <p:ph idx="1"/>
          </p:nvPr>
        </p:nvPicPr>
        <p:blipFill>
          <a:blip r:embed="rId2">
            <a:extLst>
              <a:ext uri="{28A0092B-C50C-407E-A947-70E740481C1C}">
                <a14:useLocalDpi xmlns:a14="http://schemas.microsoft.com/office/drawing/2010/main" val="0"/>
              </a:ext>
            </a:extLst>
          </a:blip>
          <a:srcRect t="6833" b="6833"/>
          <a:stretch>
            <a:fillRect/>
          </a:stretch>
        </p:blipFill>
        <p:spPr/>
      </p:pic>
      <p:sp>
        <p:nvSpPr>
          <p:cNvPr id="6" name="Oval 5"/>
          <p:cNvSpPr/>
          <p:nvPr/>
        </p:nvSpPr>
        <p:spPr>
          <a:xfrm>
            <a:off x="588553" y="2192003"/>
            <a:ext cx="1258687" cy="346348"/>
          </a:xfrm>
          <a:prstGeom prst="ellipse">
            <a:avLst/>
          </a:prstGeom>
          <a:noFill/>
          <a:ln w="57150" cmpd="sng">
            <a:solidFill>
              <a:srgbClr val="FF0000"/>
            </a:solidFill>
          </a:ln>
          <a:effectLst>
            <a:glow rad="101600">
              <a:schemeClr val="accent2">
                <a:satMod val="175000"/>
                <a:alpha val="40000"/>
              </a:schemeClr>
            </a:glow>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4466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 for a Portal Account</a:t>
            </a:r>
          </a:p>
        </p:txBody>
      </p:sp>
      <p:pic>
        <p:nvPicPr>
          <p:cNvPr id="4" name="Content Placeholder 3" descr="Screen shot 2011-05-17 at 12.10.20 PM.png"/>
          <p:cNvPicPr>
            <a:picLocks noGrp="1" noChangeAspect="1"/>
          </p:cNvPicPr>
          <p:nvPr>
            <p:ph idx="1"/>
          </p:nvPr>
        </p:nvPicPr>
        <p:blipFill>
          <a:blip r:embed="rId3">
            <a:extLst>
              <a:ext uri="{28A0092B-C50C-407E-A947-70E740481C1C}">
                <a14:useLocalDpi xmlns:a14="http://schemas.microsoft.com/office/drawing/2010/main" val="0"/>
              </a:ext>
            </a:extLst>
          </a:blip>
          <a:srcRect t="13604" b="13604"/>
          <a:stretch>
            <a:fillRect/>
          </a:stretch>
        </p:blipFill>
        <p:spPr/>
      </p:pic>
      <p:sp>
        <p:nvSpPr>
          <p:cNvPr id="6" name="Rounded Rectangle 5"/>
          <p:cNvSpPr/>
          <p:nvPr/>
        </p:nvSpPr>
        <p:spPr>
          <a:xfrm>
            <a:off x="404083" y="1337733"/>
            <a:ext cx="4836179" cy="5191557"/>
          </a:xfrm>
          <a:prstGeom prst="roundRect">
            <a:avLst/>
          </a:prstGeom>
          <a:noFill/>
          <a:ln w="57150" cmpd="sng">
            <a:solidFill>
              <a:srgbClr val="FF0000"/>
            </a:solidFill>
          </a:ln>
          <a:effectLst>
            <a:glow rad="1397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smtClean="0">
                <a:solidFill>
                  <a:srgbClr val="FF0000"/>
                </a:solidFill>
                <a:effectLst>
                  <a:glow rad="101600">
                    <a:srgbClr val="FF0000">
                      <a:alpha val="39000"/>
                    </a:srgbClr>
                  </a:glow>
                </a:effectLst>
              </a:rPr>
              <a:t>Please Fill Out.</a:t>
            </a:r>
          </a:p>
          <a:p>
            <a:pPr algn="ctr"/>
            <a:endParaRPr lang="en-US" sz="2800" b="1" dirty="0">
              <a:solidFill>
                <a:srgbClr val="FF0000"/>
              </a:solidFill>
              <a:effectLst>
                <a:glow rad="101600">
                  <a:srgbClr val="FF0000">
                    <a:alpha val="39000"/>
                  </a:srgbClr>
                </a:glow>
              </a:effectLst>
            </a:endParaRPr>
          </a:p>
          <a:p>
            <a:pPr algn="ctr"/>
            <a:r>
              <a:rPr lang="en-US" sz="2800" b="1" dirty="0" smtClean="0">
                <a:solidFill>
                  <a:srgbClr val="FF0000"/>
                </a:solidFill>
                <a:effectLst>
                  <a:glow rad="101600">
                    <a:srgbClr val="FF0000">
                      <a:alpha val="39000"/>
                    </a:srgbClr>
                  </a:glow>
                </a:effectLst>
              </a:rPr>
              <a:t>Use proper capitalization</a:t>
            </a:r>
          </a:p>
          <a:p>
            <a:pPr algn="ctr"/>
            <a:endParaRPr lang="en-US" sz="2800" b="1" dirty="0">
              <a:solidFill>
                <a:srgbClr val="FF0000"/>
              </a:solidFill>
              <a:effectLst>
                <a:glow rad="101600">
                  <a:srgbClr val="FF0000">
                    <a:alpha val="39000"/>
                  </a:srgbClr>
                </a:glow>
              </a:effectLst>
            </a:endParaRPr>
          </a:p>
          <a:p>
            <a:pPr algn="ctr"/>
            <a:r>
              <a:rPr lang="en-US" sz="2800" b="1" dirty="0" smtClean="0">
                <a:solidFill>
                  <a:srgbClr val="FF0000"/>
                </a:solidFill>
                <a:effectLst>
                  <a:glow rad="101600">
                    <a:srgbClr val="FF0000">
                      <a:alpha val="39000"/>
                    </a:srgbClr>
                  </a:glow>
                </a:effectLst>
              </a:rPr>
              <a:t>Use e-mail from your organization</a:t>
            </a:r>
          </a:p>
          <a:p>
            <a:pPr algn="ctr"/>
            <a:r>
              <a:rPr lang="en-US" sz="2800" b="1" dirty="0" smtClean="0">
                <a:solidFill>
                  <a:srgbClr val="FF0000"/>
                </a:solidFill>
                <a:effectLst>
                  <a:glow rad="101600">
                    <a:srgbClr val="FF0000">
                      <a:alpha val="39000"/>
                    </a:srgbClr>
                  </a:glow>
                </a:effectLst>
              </a:rPr>
              <a:t>(</a:t>
            </a:r>
            <a:r>
              <a:rPr lang="en-US" sz="2800" b="1" dirty="0" err="1" smtClean="0">
                <a:solidFill>
                  <a:srgbClr val="FF0000"/>
                </a:solidFill>
                <a:effectLst>
                  <a:glow rad="101600">
                    <a:srgbClr val="FF0000">
                      <a:alpha val="39000"/>
                    </a:srgbClr>
                  </a:glow>
                </a:effectLst>
              </a:rPr>
              <a:t>yahoo,gmail</a:t>
            </a:r>
            <a:r>
              <a:rPr lang="en-US" sz="2800" b="1" dirty="0" smtClean="0">
                <a:solidFill>
                  <a:srgbClr val="FF0000"/>
                </a:solidFill>
                <a:effectLst>
                  <a:glow rad="101600">
                    <a:srgbClr val="FF0000">
                      <a:alpha val="39000"/>
                    </a:srgbClr>
                  </a:glow>
                </a:effectLst>
              </a:rPr>
              <a:t>, </a:t>
            </a:r>
            <a:r>
              <a:rPr lang="en-US" sz="2800" b="1" dirty="0" err="1" smtClean="0">
                <a:solidFill>
                  <a:srgbClr val="FF0000"/>
                </a:solidFill>
                <a:effectLst>
                  <a:glow rad="101600">
                    <a:srgbClr val="FF0000">
                      <a:alpha val="39000"/>
                    </a:srgbClr>
                  </a:glow>
                </a:effectLst>
              </a:rPr>
              <a:t>hotmail</a:t>
            </a:r>
            <a:r>
              <a:rPr lang="en-US" sz="2800" b="1" dirty="0" smtClean="0">
                <a:solidFill>
                  <a:srgbClr val="FF0000"/>
                </a:solidFill>
                <a:effectLst>
                  <a:glow rad="101600">
                    <a:srgbClr val="FF0000">
                      <a:alpha val="39000"/>
                    </a:srgbClr>
                  </a:glow>
                </a:effectLst>
              </a:rPr>
              <a:t>, … emails may result in rejection of your account request)</a:t>
            </a:r>
          </a:p>
          <a:p>
            <a:pPr algn="ctr"/>
            <a:endParaRPr lang="en-US" sz="2800" b="1" dirty="0">
              <a:solidFill>
                <a:srgbClr val="FF0000"/>
              </a:solidFill>
              <a:effectLst>
                <a:glow rad="101600">
                  <a:srgbClr val="FF0000">
                    <a:alpha val="39000"/>
                  </a:srgbClr>
                </a:glow>
              </a:effectLst>
            </a:endParaRPr>
          </a:p>
          <a:p>
            <a:pPr algn="ctr"/>
            <a:r>
              <a:rPr lang="en-US" sz="2800" b="1" dirty="0" smtClean="0">
                <a:solidFill>
                  <a:srgbClr val="FF0000"/>
                </a:solidFill>
                <a:effectLst>
                  <a:glow rad="101600">
                    <a:srgbClr val="FF0000">
                      <a:alpha val="39000"/>
                    </a:srgbClr>
                  </a:glow>
                </a:effectLst>
              </a:rPr>
              <a:t>Chose a strong password</a:t>
            </a:r>
            <a:endParaRPr lang="en-US" sz="2800" b="1" dirty="0">
              <a:solidFill>
                <a:srgbClr val="FF0000"/>
              </a:solidFill>
              <a:effectLst>
                <a:glow rad="101600">
                  <a:srgbClr val="FF0000">
                    <a:alpha val="39000"/>
                  </a:srgbClr>
                </a:glow>
              </a:effectLst>
            </a:endParaRPr>
          </a:p>
        </p:txBody>
      </p:sp>
    </p:spTree>
    <p:extLst>
      <p:ext uri="{BB962C8B-B14F-4D97-AF65-F5344CB8AC3E}">
        <p14:creationId xmlns:p14="http://schemas.microsoft.com/office/powerpoint/2010/main" val="6287671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 for a Portal Account</a:t>
            </a:r>
          </a:p>
        </p:txBody>
      </p:sp>
      <p:pic>
        <p:nvPicPr>
          <p:cNvPr id="4" name="Content Placeholder 3" descr="Screen shot 2011-05-17 at 12.10.42 PM.png"/>
          <p:cNvPicPr>
            <a:picLocks noGrp="1" noChangeAspect="1"/>
          </p:cNvPicPr>
          <p:nvPr>
            <p:ph idx="1"/>
          </p:nvPr>
        </p:nvPicPr>
        <p:blipFill>
          <a:blip r:embed="rId2">
            <a:extLst>
              <a:ext uri="{28A0092B-C50C-407E-A947-70E740481C1C}">
                <a14:useLocalDpi xmlns:a14="http://schemas.microsoft.com/office/drawing/2010/main" val="0"/>
              </a:ext>
            </a:extLst>
          </a:blip>
          <a:srcRect t="12533" b="12533"/>
          <a:stretch>
            <a:fillRect/>
          </a:stretch>
        </p:blipFill>
        <p:spPr/>
      </p:pic>
      <p:sp>
        <p:nvSpPr>
          <p:cNvPr id="5" name="Rounded Rectangle 4"/>
          <p:cNvSpPr/>
          <p:nvPr/>
        </p:nvSpPr>
        <p:spPr>
          <a:xfrm>
            <a:off x="404083" y="1606613"/>
            <a:ext cx="4836179" cy="4922677"/>
          </a:xfrm>
          <a:prstGeom prst="roundRect">
            <a:avLst/>
          </a:prstGeom>
          <a:noFill/>
          <a:ln w="57150" cmpd="sng">
            <a:solidFill>
              <a:srgbClr val="FF0000"/>
            </a:solidFill>
          </a:ln>
          <a:effectLst>
            <a:glow rad="1397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smtClean="0">
                <a:solidFill>
                  <a:srgbClr val="FF0000"/>
                </a:solidFill>
                <a:effectLst>
                  <a:glow rad="101600">
                    <a:srgbClr val="FF0000">
                      <a:alpha val="39000"/>
                    </a:srgbClr>
                  </a:glow>
                </a:effectLst>
              </a:rPr>
              <a:t>Please Fill Out.</a:t>
            </a:r>
          </a:p>
          <a:p>
            <a:pPr algn="ctr"/>
            <a:endParaRPr lang="en-US" sz="2800" b="1" dirty="0">
              <a:solidFill>
                <a:srgbClr val="FF0000"/>
              </a:solidFill>
              <a:effectLst>
                <a:glow rad="101600">
                  <a:srgbClr val="FF0000">
                    <a:alpha val="39000"/>
                  </a:srgbClr>
                </a:glow>
              </a:effectLst>
            </a:endParaRPr>
          </a:p>
          <a:p>
            <a:pPr algn="ctr"/>
            <a:r>
              <a:rPr lang="en-US" sz="2800" b="1" dirty="0" smtClean="0">
                <a:solidFill>
                  <a:srgbClr val="FF0000"/>
                </a:solidFill>
                <a:effectLst>
                  <a:glow rad="101600">
                    <a:srgbClr val="FF0000">
                      <a:alpha val="39000"/>
                    </a:srgbClr>
                  </a:glow>
                </a:effectLst>
              </a:rPr>
              <a:t>Use proper department and university</a:t>
            </a:r>
          </a:p>
          <a:p>
            <a:pPr algn="ctr"/>
            <a:endParaRPr lang="en-US" sz="2800" b="1" dirty="0">
              <a:solidFill>
                <a:srgbClr val="FF0000"/>
              </a:solidFill>
              <a:effectLst>
                <a:glow rad="101600">
                  <a:srgbClr val="FF0000">
                    <a:alpha val="39000"/>
                  </a:srgbClr>
                </a:glow>
              </a:effectLst>
            </a:endParaRPr>
          </a:p>
          <a:p>
            <a:pPr algn="ctr"/>
            <a:r>
              <a:rPr lang="en-US" sz="2800" b="1" dirty="0" smtClean="0">
                <a:solidFill>
                  <a:srgbClr val="FF0000"/>
                </a:solidFill>
                <a:effectLst>
                  <a:glow rad="101600">
                    <a:srgbClr val="FF0000">
                      <a:alpha val="39000"/>
                    </a:srgbClr>
                  </a:glow>
                </a:effectLst>
              </a:rPr>
              <a:t>Specify advisor or supervisors contact</a:t>
            </a:r>
          </a:p>
          <a:p>
            <a:pPr algn="ctr"/>
            <a:endParaRPr lang="en-US" sz="2800" b="1" dirty="0">
              <a:solidFill>
                <a:srgbClr val="FF0000"/>
              </a:solidFill>
              <a:effectLst>
                <a:glow rad="101600">
                  <a:srgbClr val="FF0000">
                    <a:alpha val="39000"/>
                  </a:srgbClr>
                </a:glow>
              </a:effectLst>
            </a:endParaRPr>
          </a:p>
          <a:p>
            <a:pPr algn="ctr"/>
            <a:r>
              <a:rPr lang="en-US" sz="2800" b="1" dirty="0" smtClean="0">
                <a:solidFill>
                  <a:srgbClr val="FF0000"/>
                </a:solidFill>
                <a:effectLst>
                  <a:glow rad="101600">
                    <a:srgbClr val="FF0000">
                      <a:alpha val="39000"/>
                    </a:srgbClr>
                  </a:glow>
                </a:effectLst>
              </a:rPr>
              <a:t>Use the postal address, use proper capitalization</a:t>
            </a:r>
            <a:endParaRPr lang="en-US" sz="2800" b="1" dirty="0">
              <a:solidFill>
                <a:srgbClr val="FF0000"/>
              </a:solidFill>
              <a:effectLst>
                <a:glow rad="101600">
                  <a:srgbClr val="FF0000">
                    <a:alpha val="39000"/>
                  </a:srgbClr>
                </a:glow>
              </a:effectLst>
            </a:endParaRPr>
          </a:p>
        </p:txBody>
      </p:sp>
    </p:spTree>
    <p:extLst>
      <p:ext uri="{BB962C8B-B14F-4D97-AF65-F5344CB8AC3E}">
        <p14:creationId xmlns:p14="http://schemas.microsoft.com/office/powerpoint/2010/main" val="4277733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3" name="Content Placeholder 2"/>
          <p:cNvSpPr>
            <a:spLocks noGrp="1"/>
          </p:cNvSpPr>
          <p:nvPr>
            <p:ph idx="1"/>
          </p:nvPr>
        </p:nvSpPr>
        <p:spPr/>
        <p:txBody>
          <a:bodyPr/>
          <a:lstStyle/>
          <a:p>
            <a:r>
              <a:rPr lang="en-US" dirty="0" smtClean="0"/>
              <a:t>This talk will provide answers to the questions.</a:t>
            </a:r>
            <a:endParaRPr lang="en-US" dirty="0"/>
          </a:p>
          <a:p>
            <a:r>
              <a:rPr lang="en-US" dirty="0" smtClean="0"/>
              <a:t>We like also to engage with you in discussions on driving the development</a:t>
            </a:r>
            <a:endParaRPr lang="en-US" dirty="0"/>
          </a:p>
          <a:p>
            <a:r>
              <a:rPr lang="en-US" dirty="0" smtClean="0"/>
              <a:t>We would find it great if some of you join development efforts</a:t>
            </a:r>
          </a:p>
          <a:p>
            <a:endParaRPr lang="en-US" dirty="0"/>
          </a:p>
          <a:p>
            <a:r>
              <a:rPr lang="en-US" dirty="0" smtClean="0"/>
              <a:t>E.g. OCCI on FG would be great …</a:t>
            </a:r>
            <a:endParaRPr lang="en-US" dirty="0"/>
          </a:p>
        </p:txBody>
      </p:sp>
    </p:spTree>
    <p:extLst>
      <p:ext uri="{BB962C8B-B14F-4D97-AF65-F5344CB8AC3E}">
        <p14:creationId xmlns:p14="http://schemas.microsoft.com/office/powerpoint/2010/main" val="1328324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Apply for a Portal Account</a:t>
            </a:r>
          </a:p>
        </p:txBody>
      </p:sp>
      <p:pic>
        <p:nvPicPr>
          <p:cNvPr id="8" name="Content Placeholder 7" descr="Screen shot 2011-05-17 at 12.18.07 PM.png"/>
          <p:cNvPicPr>
            <a:picLocks noGrp="1" noChangeAspect="1"/>
          </p:cNvPicPr>
          <p:nvPr>
            <p:ph idx="1"/>
          </p:nvPr>
        </p:nvPicPr>
        <p:blipFill>
          <a:blip r:embed="rId2">
            <a:extLst>
              <a:ext uri="{28A0092B-C50C-407E-A947-70E740481C1C}">
                <a14:useLocalDpi xmlns:a14="http://schemas.microsoft.com/office/drawing/2010/main" val="0"/>
              </a:ext>
            </a:extLst>
          </a:blip>
          <a:srcRect l="948" r="948"/>
          <a:stretch>
            <a:fillRect/>
          </a:stretch>
        </p:blipFill>
        <p:spPr/>
      </p:pic>
      <p:sp>
        <p:nvSpPr>
          <p:cNvPr id="9" name="Rounded Rectangle 8"/>
          <p:cNvSpPr/>
          <p:nvPr/>
        </p:nvSpPr>
        <p:spPr>
          <a:xfrm>
            <a:off x="404083" y="1217083"/>
            <a:ext cx="6586209" cy="5312207"/>
          </a:xfrm>
          <a:prstGeom prst="roundRect">
            <a:avLst/>
          </a:prstGeom>
          <a:noFill/>
          <a:ln w="57150" cmpd="sng">
            <a:solidFill>
              <a:srgbClr val="FF0000"/>
            </a:solidFill>
          </a:ln>
          <a:effectLst>
            <a:glow rad="1397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smtClean="0">
                <a:solidFill>
                  <a:srgbClr val="FF0000"/>
                </a:solidFill>
                <a:effectLst>
                  <a:glow rad="101600">
                    <a:srgbClr val="FF0000">
                      <a:alpha val="39000"/>
                    </a:srgbClr>
                  </a:glow>
                </a:effectLst>
              </a:rPr>
              <a:t>Please Fill Out.</a:t>
            </a:r>
          </a:p>
          <a:p>
            <a:pPr algn="ctr"/>
            <a:endParaRPr lang="en-US" sz="2800" b="1" dirty="0">
              <a:solidFill>
                <a:srgbClr val="FF0000"/>
              </a:solidFill>
              <a:effectLst>
                <a:glow rad="101600">
                  <a:srgbClr val="FF0000">
                    <a:alpha val="39000"/>
                  </a:srgbClr>
                </a:glow>
              </a:effectLst>
            </a:endParaRPr>
          </a:p>
          <a:p>
            <a:pPr algn="ctr"/>
            <a:r>
              <a:rPr lang="en-US" sz="2800" b="1" dirty="0" smtClean="0">
                <a:solidFill>
                  <a:srgbClr val="FF0000"/>
                </a:solidFill>
                <a:effectLst>
                  <a:glow rad="101600">
                    <a:srgbClr val="FF0000">
                      <a:alpha val="39000"/>
                    </a:srgbClr>
                  </a:glow>
                </a:effectLst>
              </a:rPr>
              <a:t>Report your citizenship</a:t>
            </a:r>
          </a:p>
          <a:p>
            <a:pPr algn="ctr"/>
            <a:endParaRPr lang="en-US" sz="2800" b="1" dirty="0" smtClean="0">
              <a:solidFill>
                <a:srgbClr val="FF0000"/>
              </a:solidFill>
              <a:effectLst>
                <a:glow rad="101600">
                  <a:srgbClr val="FF0000">
                    <a:alpha val="39000"/>
                  </a:srgbClr>
                </a:glow>
              </a:effectLst>
            </a:endParaRPr>
          </a:p>
          <a:p>
            <a:pPr algn="ctr"/>
            <a:r>
              <a:rPr lang="en-US" sz="2800" b="1" dirty="0" smtClean="0">
                <a:solidFill>
                  <a:srgbClr val="FF0000"/>
                </a:solidFill>
                <a:effectLst>
                  <a:glow rad="101600">
                    <a:srgbClr val="FF0000">
                      <a:alpha val="39000"/>
                    </a:srgbClr>
                  </a:glow>
                </a:effectLst>
              </a:rPr>
              <a:t>READ THE RESPONSIBILITY AGREEMENT</a:t>
            </a:r>
          </a:p>
          <a:p>
            <a:pPr algn="ctr"/>
            <a:endParaRPr lang="en-US" sz="2800" b="1" dirty="0">
              <a:solidFill>
                <a:srgbClr val="FF0000"/>
              </a:solidFill>
              <a:effectLst>
                <a:glow rad="101600">
                  <a:srgbClr val="FF0000">
                    <a:alpha val="39000"/>
                  </a:srgbClr>
                </a:glow>
              </a:effectLst>
            </a:endParaRPr>
          </a:p>
          <a:p>
            <a:pPr algn="ctr"/>
            <a:r>
              <a:rPr lang="en-US" sz="2800" b="1" dirty="0" smtClean="0">
                <a:solidFill>
                  <a:srgbClr val="FF0000"/>
                </a:solidFill>
                <a:effectLst>
                  <a:glow rad="101600">
                    <a:srgbClr val="FF0000">
                      <a:alpha val="39000"/>
                    </a:srgbClr>
                  </a:glow>
                </a:effectLst>
              </a:rPr>
              <a:t>AGREE IF YOU DO. IF NOT CONTACT FG. </a:t>
            </a:r>
          </a:p>
          <a:p>
            <a:pPr algn="ctr"/>
            <a:r>
              <a:rPr lang="en-US" sz="2800" b="1" dirty="0" smtClean="0">
                <a:solidFill>
                  <a:srgbClr val="FF0000"/>
                </a:solidFill>
                <a:effectLst>
                  <a:glow rad="101600">
                    <a:srgbClr val="FF0000">
                      <a:alpha val="39000"/>
                    </a:srgbClr>
                  </a:glow>
                </a:effectLst>
              </a:rPr>
              <a:t>You may not be able to use it.</a:t>
            </a:r>
          </a:p>
          <a:p>
            <a:pPr algn="ctr"/>
            <a:endParaRPr lang="en-US" sz="2800" b="1" dirty="0">
              <a:solidFill>
                <a:srgbClr val="FF0000"/>
              </a:solidFill>
              <a:effectLst>
                <a:glow rad="101600">
                  <a:srgbClr val="FF0000">
                    <a:alpha val="39000"/>
                  </a:srgbClr>
                </a:glow>
              </a:effectLst>
            </a:endParaRPr>
          </a:p>
          <a:p>
            <a:pPr algn="ctr"/>
            <a:endParaRPr lang="en-US" sz="2800" b="1" dirty="0">
              <a:solidFill>
                <a:srgbClr val="FF0000"/>
              </a:solidFill>
              <a:effectLst>
                <a:glow rad="101600">
                  <a:srgbClr val="FF0000">
                    <a:alpha val="39000"/>
                  </a:srgbClr>
                </a:glow>
              </a:effectLst>
            </a:endParaRPr>
          </a:p>
        </p:txBody>
      </p:sp>
    </p:spTree>
    <p:extLst>
      <p:ext uri="{BB962C8B-B14F-4D97-AF65-F5344CB8AC3E}">
        <p14:creationId xmlns:p14="http://schemas.microsoft.com/office/powerpoint/2010/main" val="3964633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Wait </a:t>
            </a:r>
            <a:endParaRPr lang="en-US" dirty="0"/>
          </a:p>
        </p:txBody>
      </p:sp>
      <p:sp>
        <p:nvSpPr>
          <p:cNvPr id="3" name="Content Placeholder 2"/>
          <p:cNvSpPr>
            <a:spLocks noGrp="1"/>
          </p:cNvSpPr>
          <p:nvPr>
            <p:ph idx="1"/>
          </p:nvPr>
        </p:nvSpPr>
        <p:spPr/>
        <p:txBody>
          <a:bodyPr/>
          <a:lstStyle/>
          <a:p>
            <a:r>
              <a:rPr lang="en-US" dirty="0" smtClean="0"/>
              <a:t>Wait till you get notified that you have a portal account.</a:t>
            </a:r>
          </a:p>
          <a:p>
            <a:endParaRPr lang="en-US" dirty="0"/>
          </a:p>
          <a:p>
            <a:endParaRPr lang="en-US" dirty="0" smtClean="0"/>
          </a:p>
          <a:p>
            <a:endParaRPr lang="en-US" dirty="0"/>
          </a:p>
          <a:p>
            <a:r>
              <a:rPr lang="en-US" dirty="0" smtClean="0"/>
              <a:t>Now you have a portal account (cont.)</a:t>
            </a:r>
            <a:endParaRPr lang="en-US" dirty="0"/>
          </a:p>
        </p:txBody>
      </p:sp>
    </p:spTree>
    <p:extLst>
      <p:ext uri="{BB962C8B-B14F-4D97-AF65-F5344CB8AC3E}">
        <p14:creationId xmlns:p14="http://schemas.microsoft.com/office/powerpoint/2010/main" val="24691281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 for an HPC and Nimbus account</a:t>
            </a:r>
            <a:endParaRPr lang="en-US" dirty="0"/>
          </a:p>
        </p:txBody>
      </p:sp>
      <p:sp>
        <p:nvSpPr>
          <p:cNvPr id="3" name="Content Placeholder 2"/>
          <p:cNvSpPr>
            <a:spLocks noGrp="1"/>
          </p:cNvSpPr>
          <p:nvPr>
            <p:ph idx="1"/>
          </p:nvPr>
        </p:nvSpPr>
        <p:spPr/>
        <p:txBody>
          <a:bodyPr/>
          <a:lstStyle/>
          <a:p>
            <a:r>
              <a:rPr lang="en-US" dirty="0" smtClean="0"/>
              <a:t>Login into the portal</a:t>
            </a:r>
          </a:p>
          <a:p>
            <a:r>
              <a:rPr lang="en-US" dirty="0" smtClean="0"/>
              <a:t>Simple go to</a:t>
            </a:r>
          </a:p>
          <a:p>
            <a:pPr lvl="1"/>
            <a:r>
              <a:rPr lang="en-US" sz="2000" dirty="0" smtClean="0"/>
              <a:t>Accounts-&gt;</a:t>
            </a:r>
            <a:br>
              <a:rPr lang="en-US" sz="2000" dirty="0" smtClean="0"/>
            </a:br>
            <a:r>
              <a:rPr lang="en-US" sz="2000" dirty="0" err="1" smtClean="0"/>
              <a:t>HPC&amp;Nimbus</a:t>
            </a:r>
            <a:r>
              <a:rPr lang="en-US" sz="2000" dirty="0" smtClean="0"/>
              <a:t> </a:t>
            </a:r>
          </a:p>
          <a:p>
            <a:r>
              <a:rPr lang="en-US" sz="2400" dirty="0" smtClean="0"/>
              <a:t>(1) add you </a:t>
            </a:r>
            <a:r>
              <a:rPr lang="en-US" sz="2400" dirty="0" err="1" smtClean="0"/>
              <a:t>ssh</a:t>
            </a:r>
            <a:r>
              <a:rPr lang="en-US" sz="2400" dirty="0" smtClean="0"/>
              <a:t> keys</a:t>
            </a:r>
          </a:p>
          <a:p>
            <a:r>
              <a:rPr lang="en-US" sz="2400" dirty="0" smtClean="0"/>
              <a:t>(3) make sure you are in a </a:t>
            </a:r>
            <a:br>
              <a:rPr lang="en-US" sz="2400" dirty="0" smtClean="0"/>
            </a:br>
            <a:r>
              <a:rPr lang="en-US" sz="2400" dirty="0" smtClean="0"/>
              <a:t>valid project</a:t>
            </a:r>
            <a:endParaRPr lang="en-US" sz="2000" dirty="0" smtClean="0"/>
          </a:p>
          <a:p>
            <a:r>
              <a:rPr lang="en-US" sz="2400" dirty="0" smtClean="0"/>
              <a:t>(2) wait for up to 3 business days</a:t>
            </a:r>
          </a:p>
          <a:p>
            <a:pPr lvl="1"/>
            <a:r>
              <a:rPr lang="en-US" sz="2000" dirty="0" smtClean="0"/>
              <a:t>No accounts will be granted on </a:t>
            </a:r>
            <a:br>
              <a:rPr lang="en-US" sz="2000" dirty="0" smtClean="0"/>
            </a:br>
            <a:r>
              <a:rPr lang="en-US" sz="2000" dirty="0" smtClean="0"/>
              <a:t>Weekends</a:t>
            </a:r>
            <a:br>
              <a:rPr lang="en-US" sz="2000" dirty="0" smtClean="0"/>
            </a:br>
            <a:r>
              <a:rPr lang="en-US" sz="2000" dirty="0" smtClean="0"/>
              <a:t> Friday 5pm EST – Monday 9 am EST</a:t>
            </a:r>
            <a:endParaRPr lang="en-US" sz="2000" dirty="0"/>
          </a:p>
        </p:txBody>
      </p:sp>
      <p:pic>
        <p:nvPicPr>
          <p:cNvPr id="4" name="Picture 3" descr="Screen shot 2011-05-17 at 1.27.5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0800" y="1791437"/>
            <a:ext cx="6096000" cy="4505739"/>
          </a:xfrm>
          <a:prstGeom prst="rect">
            <a:avLst/>
          </a:prstGeom>
        </p:spPr>
      </p:pic>
      <p:sp>
        <p:nvSpPr>
          <p:cNvPr id="5" name="Oval 4"/>
          <p:cNvSpPr/>
          <p:nvPr/>
        </p:nvSpPr>
        <p:spPr>
          <a:xfrm>
            <a:off x="6303554" y="2454469"/>
            <a:ext cx="1258687" cy="346348"/>
          </a:xfrm>
          <a:prstGeom prst="ellipse">
            <a:avLst/>
          </a:prstGeom>
          <a:noFill/>
          <a:ln w="57150" cmpd="sng">
            <a:solidFill>
              <a:srgbClr val="FF0000"/>
            </a:solidFill>
          </a:ln>
          <a:effectLst>
            <a:glow rad="101600">
              <a:schemeClr val="accent2">
                <a:satMod val="175000"/>
                <a:alpha val="40000"/>
              </a:schemeClr>
            </a:glow>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3742267" y="4368800"/>
            <a:ext cx="2370666" cy="11853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454400" y="3657600"/>
            <a:ext cx="2760133" cy="711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3081867" y="2683934"/>
            <a:ext cx="3132666" cy="4571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6218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ctrTitle"/>
          </p:nvPr>
        </p:nvSpPr>
        <p:spPr>
          <a:xfrm>
            <a:off x="497205" y="320040"/>
            <a:ext cx="8149590" cy="1051560"/>
          </a:xfrm>
        </p:spPr>
        <p:txBody>
          <a:bodyPr lIns="0" tIns="0" rIns="0" bIns="0"/>
          <a:lstStyle/>
          <a:p>
            <a:pPr defTabSz="457196">
              <a:lnSpc>
                <a:spcPct val="95000"/>
              </a:lnSpc>
              <a:defRPr/>
            </a:pPr>
            <a:r>
              <a:rPr lang="en-US" smtClean="0">
                <a:solidFill>
                  <a:srgbClr val="000000"/>
                </a:solidFill>
                <a:latin typeface="Arial" charset="0"/>
                <a:cs typeface="+mj-cs"/>
              </a:rPr>
              <a:t>Generating an SSH key pair</a:t>
            </a:r>
          </a:p>
        </p:txBody>
      </p:sp>
      <p:sp>
        <p:nvSpPr>
          <p:cNvPr id="8196" name="Text Box 4"/>
          <p:cNvSpPr txBox="1">
            <a:spLocks noChangeArrowheads="1"/>
          </p:cNvSpPr>
          <p:nvPr/>
        </p:nvSpPr>
        <p:spPr bwMode="auto">
          <a:xfrm>
            <a:off x="497205" y="1645920"/>
            <a:ext cx="8149590" cy="4213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lvl="1">
              <a:lnSpc>
                <a:spcPct val="95000"/>
              </a:lnSpc>
              <a:buClr>
                <a:srgbClr val="000000"/>
              </a:buClr>
              <a:buSzPct val="100000"/>
              <a:buFontTx/>
              <a:buChar char="•"/>
              <a:defRPr/>
            </a:pPr>
            <a:r>
              <a:rPr lang="en-US" dirty="0" smtClean="0">
                <a:solidFill>
                  <a:srgbClr val="000000"/>
                </a:solidFill>
                <a:latin typeface="Arial" charset="0"/>
                <a:cs typeface="+mn-cs"/>
              </a:rPr>
              <a:t>For Mac or Linux users</a:t>
            </a:r>
            <a:endParaRPr lang="en-US" dirty="0" smtClean="0">
              <a:cs typeface="+mn-cs"/>
            </a:endParaRPr>
          </a:p>
          <a:p>
            <a:pPr lvl="2">
              <a:lnSpc>
                <a:spcPct val="95000"/>
              </a:lnSpc>
              <a:buClr>
                <a:srgbClr val="000000"/>
              </a:buClr>
              <a:buSzPct val="80000"/>
              <a:buFont typeface="Courier New" charset="0"/>
              <a:buChar char="o"/>
              <a:defRPr/>
            </a:pPr>
            <a:r>
              <a:rPr lang="en-US" dirty="0" err="1" smtClean="0">
                <a:solidFill>
                  <a:srgbClr val="000000"/>
                </a:solidFill>
                <a:latin typeface="Courier"/>
                <a:cs typeface="Courier"/>
              </a:rPr>
              <a:t>ssh-keygen</a:t>
            </a:r>
            <a:r>
              <a:rPr lang="en-US" dirty="0" smtClean="0">
                <a:solidFill>
                  <a:srgbClr val="000000"/>
                </a:solidFill>
                <a:latin typeface="Courier"/>
                <a:cs typeface="Courier"/>
              </a:rPr>
              <a:t> –t </a:t>
            </a:r>
            <a:r>
              <a:rPr lang="en-US" dirty="0" err="1" smtClean="0">
                <a:solidFill>
                  <a:srgbClr val="000000"/>
                </a:solidFill>
                <a:latin typeface="Courier"/>
                <a:cs typeface="Courier"/>
              </a:rPr>
              <a:t>rsa</a:t>
            </a:r>
            <a:r>
              <a:rPr lang="en-US" dirty="0" smtClean="0">
                <a:solidFill>
                  <a:srgbClr val="000000"/>
                </a:solidFill>
                <a:latin typeface="Courier"/>
                <a:cs typeface="Courier"/>
              </a:rPr>
              <a:t> –C </a:t>
            </a:r>
            <a:r>
              <a:rPr lang="en-US" dirty="0" err="1" smtClean="0">
                <a:solidFill>
                  <a:srgbClr val="000000"/>
                </a:solidFill>
                <a:latin typeface="Courier"/>
                <a:cs typeface="Courier"/>
              </a:rPr>
              <a:t>yourname@hostname</a:t>
            </a:r>
            <a:endParaRPr lang="en-US" dirty="0" smtClean="0">
              <a:latin typeface="Courier"/>
              <a:cs typeface="Courier"/>
            </a:endParaRPr>
          </a:p>
          <a:p>
            <a:pPr lvl="2">
              <a:lnSpc>
                <a:spcPct val="95000"/>
              </a:lnSpc>
              <a:buClr>
                <a:srgbClr val="000000"/>
              </a:buClr>
              <a:buSzPct val="80000"/>
              <a:buFont typeface="Courier New" charset="0"/>
              <a:buChar char="o"/>
              <a:defRPr/>
            </a:pPr>
            <a:r>
              <a:rPr lang="en-US" dirty="0" smtClean="0">
                <a:solidFill>
                  <a:srgbClr val="000000"/>
                </a:solidFill>
                <a:latin typeface="Arial" charset="0"/>
                <a:cs typeface="+mn-cs"/>
              </a:rPr>
              <a:t>Copy the contents of ~/.</a:t>
            </a:r>
            <a:r>
              <a:rPr lang="en-US" dirty="0" err="1" smtClean="0">
                <a:solidFill>
                  <a:srgbClr val="000000"/>
                </a:solidFill>
                <a:latin typeface="Arial" charset="0"/>
                <a:cs typeface="+mn-cs"/>
              </a:rPr>
              <a:t>ssh</a:t>
            </a:r>
            <a:r>
              <a:rPr lang="en-US" dirty="0" smtClean="0">
                <a:solidFill>
                  <a:srgbClr val="000000"/>
                </a:solidFill>
                <a:latin typeface="Arial" charset="0"/>
                <a:cs typeface="+mn-cs"/>
              </a:rPr>
              <a:t>/</a:t>
            </a:r>
            <a:r>
              <a:rPr lang="en-US" dirty="0" err="1" smtClean="0">
                <a:solidFill>
                  <a:srgbClr val="000000"/>
                </a:solidFill>
                <a:latin typeface="Arial" charset="0"/>
                <a:cs typeface="+mn-cs"/>
              </a:rPr>
              <a:t>id_rsa.pub</a:t>
            </a:r>
            <a:r>
              <a:rPr lang="en-US" dirty="0" smtClean="0">
                <a:solidFill>
                  <a:srgbClr val="000000"/>
                </a:solidFill>
                <a:latin typeface="Arial" charset="0"/>
                <a:cs typeface="+mn-cs"/>
              </a:rPr>
              <a:t> to the web form</a:t>
            </a:r>
            <a:br>
              <a:rPr lang="en-US" dirty="0" smtClean="0">
                <a:solidFill>
                  <a:srgbClr val="000000"/>
                </a:solidFill>
                <a:latin typeface="Arial" charset="0"/>
                <a:cs typeface="+mn-cs"/>
              </a:rPr>
            </a:br>
            <a:endParaRPr lang="en-US" dirty="0" smtClean="0">
              <a:cs typeface="+mn-cs"/>
            </a:endParaRPr>
          </a:p>
          <a:p>
            <a:pPr lvl="1">
              <a:lnSpc>
                <a:spcPct val="95000"/>
              </a:lnSpc>
              <a:buClr>
                <a:srgbClr val="000000"/>
              </a:buClr>
              <a:buSzPct val="100000"/>
              <a:buFontTx/>
              <a:buChar char="•"/>
              <a:defRPr/>
            </a:pPr>
            <a:r>
              <a:rPr lang="en-US" dirty="0" smtClean="0">
                <a:solidFill>
                  <a:srgbClr val="000000"/>
                </a:solidFill>
                <a:latin typeface="Arial" charset="0"/>
                <a:cs typeface="+mn-cs"/>
              </a:rPr>
              <a:t>For Windows users, this is more difficult</a:t>
            </a:r>
            <a:endParaRPr lang="en-US" dirty="0" smtClean="0">
              <a:cs typeface="+mn-cs"/>
            </a:endParaRPr>
          </a:p>
          <a:p>
            <a:pPr lvl="2">
              <a:lnSpc>
                <a:spcPct val="95000"/>
              </a:lnSpc>
              <a:buClr>
                <a:srgbClr val="000000"/>
              </a:buClr>
              <a:buSzPct val="80000"/>
              <a:buFont typeface="Courier New" charset="0"/>
              <a:buChar char="o"/>
              <a:defRPr/>
            </a:pPr>
            <a:r>
              <a:rPr lang="en-US" dirty="0" smtClean="0">
                <a:solidFill>
                  <a:srgbClr val="000000"/>
                </a:solidFill>
                <a:latin typeface="Arial" charset="0"/>
                <a:cs typeface="+mn-cs"/>
              </a:rPr>
              <a:t>Download </a:t>
            </a:r>
            <a:r>
              <a:rPr lang="en-US" i="1" dirty="0" err="1" smtClean="0">
                <a:solidFill>
                  <a:schemeClr val="tx2"/>
                </a:solidFill>
                <a:latin typeface="Arial" charset="0"/>
                <a:cs typeface="+mn-cs"/>
              </a:rPr>
              <a:t>putty.exe</a:t>
            </a:r>
            <a:r>
              <a:rPr lang="en-US" dirty="0" smtClean="0">
                <a:solidFill>
                  <a:srgbClr val="000000"/>
                </a:solidFill>
                <a:latin typeface="Arial" charset="0"/>
                <a:cs typeface="+mn-cs"/>
              </a:rPr>
              <a:t> and </a:t>
            </a:r>
            <a:r>
              <a:rPr lang="en-US" i="1" dirty="0" err="1" smtClean="0">
                <a:solidFill>
                  <a:srgbClr val="1F497D"/>
                </a:solidFill>
                <a:latin typeface="Arial" charset="0"/>
                <a:cs typeface="+mn-cs"/>
              </a:rPr>
              <a:t>puttygen.exe</a:t>
            </a:r>
            <a:endParaRPr lang="en-US" i="1" dirty="0" smtClean="0">
              <a:solidFill>
                <a:srgbClr val="1F497D"/>
              </a:solidFill>
              <a:cs typeface="+mn-cs"/>
            </a:endParaRPr>
          </a:p>
          <a:p>
            <a:pPr lvl="2">
              <a:lnSpc>
                <a:spcPct val="95000"/>
              </a:lnSpc>
              <a:buClr>
                <a:srgbClr val="000000"/>
              </a:buClr>
              <a:buSzPct val="80000"/>
              <a:buFont typeface="Courier New" charset="0"/>
              <a:buChar char="o"/>
              <a:defRPr/>
            </a:pPr>
            <a:r>
              <a:rPr lang="en-US" dirty="0" err="1" smtClean="0">
                <a:solidFill>
                  <a:srgbClr val="000000"/>
                </a:solidFill>
                <a:latin typeface="Arial" charset="0"/>
                <a:cs typeface="+mn-cs"/>
              </a:rPr>
              <a:t>Puttygen</a:t>
            </a:r>
            <a:r>
              <a:rPr lang="en-US" dirty="0" smtClean="0">
                <a:solidFill>
                  <a:srgbClr val="000000"/>
                </a:solidFill>
                <a:latin typeface="Arial" charset="0"/>
                <a:cs typeface="+mn-cs"/>
              </a:rPr>
              <a:t> is used to generate an SSH key pair</a:t>
            </a:r>
            <a:endParaRPr lang="en-US" dirty="0" smtClean="0">
              <a:cs typeface="+mn-cs"/>
            </a:endParaRPr>
          </a:p>
          <a:p>
            <a:pPr lvl="3">
              <a:lnSpc>
                <a:spcPct val="95000"/>
              </a:lnSpc>
              <a:buClr>
                <a:srgbClr val="000000"/>
              </a:buClr>
              <a:buSzPct val="100000"/>
              <a:buFont typeface="Wingdings" charset="0"/>
              <a:buChar char="§"/>
              <a:defRPr/>
            </a:pPr>
            <a:r>
              <a:rPr lang="en-US" dirty="0" smtClean="0">
                <a:solidFill>
                  <a:srgbClr val="000000"/>
                </a:solidFill>
                <a:latin typeface="Arial" charset="0"/>
                <a:cs typeface="+mn-cs"/>
              </a:rPr>
              <a:t>Run </a:t>
            </a:r>
            <a:r>
              <a:rPr lang="en-US" dirty="0" err="1" smtClean="0">
                <a:solidFill>
                  <a:srgbClr val="000000"/>
                </a:solidFill>
                <a:latin typeface="Arial" charset="0"/>
                <a:cs typeface="+mn-cs"/>
              </a:rPr>
              <a:t>puttygen</a:t>
            </a:r>
            <a:r>
              <a:rPr lang="en-US" dirty="0" smtClean="0">
                <a:solidFill>
                  <a:srgbClr val="000000"/>
                </a:solidFill>
                <a:latin typeface="Arial" charset="0"/>
                <a:cs typeface="+mn-cs"/>
              </a:rPr>
              <a:t> and click </a:t>
            </a:r>
            <a:r>
              <a:rPr lang="ja-JP" altLang="en-US" dirty="0" smtClean="0">
                <a:solidFill>
                  <a:srgbClr val="000000"/>
                </a:solidFill>
                <a:latin typeface="Arial"/>
                <a:cs typeface="+mn-cs"/>
              </a:rPr>
              <a:t>“</a:t>
            </a:r>
            <a:r>
              <a:rPr lang="en-US" dirty="0" smtClean="0">
                <a:solidFill>
                  <a:srgbClr val="000000"/>
                </a:solidFill>
                <a:latin typeface="Arial" charset="0"/>
                <a:cs typeface="+mn-cs"/>
              </a:rPr>
              <a:t>Generate</a:t>
            </a:r>
            <a:r>
              <a:rPr lang="ja-JP" altLang="en-US" dirty="0" smtClean="0">
                <a:solidFill>
                  <a:srgbClr val="000000"/>
                </a:solidFill>
                <a:latin typeface="Arial"/>
                <a:cs typeface="+mn-cs"/>
              </a:rPr>
              <a:t>”</a:t>
            </a:r>
            <a:endParaRPr lang="en-US" dirty="0" smtClean="0">
              <a:cs typeface="+mn-cs"/>
            </a:endParaRPr>
          </a:p>
          <a:p>
            <a:pPr lvl="2">
              <a:lnSpc>
                <a:spcPct val="95000"/>
              </a:lnSpc>
              <a:buClr>
                <a:srgbClr val="000000"/>
              </a:buClr>
              <a:buSzPct val="80000"/>
              <a:buFont typeface="Courier New" charset="0"/>
              <a:buChar char="o"/>
              <a:defRPr/>
            </a:pPr>
            <a:r>
              <a:rPr lang="en-US" dirty="0" smtClean="0">
                <a:solidFill>
                  <a:srgbClr val="000000"/>
                </a:solidFill>
                <a:latin typeface="Arial" charset="0"/>
                <a:cs typeface="+mn-cs"/>
              </a:rPr>
              <a:t>The public portion of your key is in the box labeled </a:t>
            </a:r>
            <a:r>
              <a:rPr lang="ja-JP" altLang="en-US" dirty="0" smtClean="0">
                <a:solidFill>
                  <a:srgbClr val="000000"/>
                </a:solidFill>
                <a:latin typeface="Arial"/>
                <a:cs typeface="+mn-cs"/>
              </a:rPr>
              <a:t>“</a:t>
            </a:r>
            <a:r>
              <a:rPr lang="en-US" dirty="0" smtClean="0">
                <a:solidFill>
                  <a:srgbClr val="000000"/>
                </a:solidFill>
                <a:latin typeface="Arial" charset="0"/>
                <a:cs typeface="+mn-cs"/>
              </a:rPr>
              <a:t>SSH key for pasting into </a:t>
            </a:r>
            <a:r>
              <a:rPr lang="en-US" dirty="0" err="1" smtClean="0">
                <a:solidFill>
                  <a:srgbClr val="000000"/>
                </a:solidFill>
                <a:latin typeface="Arial" charset="0"/>
                <a:cs typeface="+mn-cs"/>
              </a:rPr>
              <a:t>OpenSSH</a:t>
            </a:r>
            <a:r>
              <a:rPr lang="en-US" dirty="0" smtClean="0">
                <a:solidFill>
                  <a:srgbClr val="000000"/>
                </a:solidFill>
                <a:latin typeface="Arial" charset="0"/>
                <a:cs typeface="+mn-cs"/>
              </a:rPr>
              <a:t> </a:t>
            </a:r>
            <a:r>
              <a:rPr lang="en-US" dirty="0" err="1" smtClean="0">
                <a:solidFill>
                  <a:srgbClr val="000000"/>
                </a:solidFill>
                <a:latin typeface="Arial" charset="0"/>
                <a:cs typeface="+mn-cs"/>
              </a:rPr>
              <a:t>authorized_keys</a:t>
            </a:r>
            <a:r>
              <a:rPr lang="en-US" dirty="0" smtClean="0">
                <a:solidFill>
                  <a:srgbClr val="000000"/>
                </a:solidFill>
                <a:latin typeface="Arial" charset="0"/>
                <a:cs typeface="+mn-cs"/>
              </a:rPr>
              <a:t> file</a:t>
            </a:r>
            <a:r>
              <a:rPr lang="ja-JP" altLang="en-US" dirty="0" smtClean="0">
                <a:solidFill>
                  <a:srgbClr val="000000"/>
                </a:solidFill>
                <a:latin typeface="Arial"/>
                <a:cs typeface="+mn-cs"/>
              </a:rPr>
              <a:t>”</a:t>
            </a:r>
            <a:endParaRPr lang="en-US" dirty="0" smtClean="0">
              <a:solidFill>
                <a:srgbClr val="000000"/>
              </a:solidFill>
              <a:latin typeface="Arial" charset="0"/>
              <a:cs typeface="+mn-cs"/>
            </a:endParaRPr>
          </a:p>
        </p:txBody>
      </p:sp>
      <p:sp>
        <p:nvSpPr>
          <p:cNvPr id="8197" name="Text Box 5"/>
          <p:cNvSpPr txBox="1">
            <a:spLocks noChangeArrowheads="1"/>
          </p:cNvSpPr>
          <p:nvPr/>
        </p:nvSpPr>
        <p:spPr bwMode="auto">
          <a:xfrm>
            <a:off x="3164682" y="6458277"/>
            <a:ext cx="2814638" cy="16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spTree>
    <p:extLst>
      <p:ext uri="{BB962C8B-B14F-4D97-AF65-F5344CB8AC3E}">
        <p14:creationId xmlns:p14="http://schemas.microsoft.com/office/powerpoint/2010/main" val="290163379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Account Status</a:t>
            </a:r>
            <a:endParaRPr lang="en-US" dirty="0"/>
          </a:p>
        </p:txBody>
      </p:sp>
      <p:pic>
        <p:nvPicPr>
          <p:cNvPr id="5" name="Content Placeholder 4" descr="Screen shot 2011-05-17 at 1.39.33 PM.png"/>
          <p:cNvPicPr>
            <a:picLocks noGrp="1" noChangeAspect="1"/>
          </p:cNvPicPr>
          <p:nvPr>
            <p:ph sz="half" idx="1"/>
          </p:nvPr>
        </p:nvPicPr>
        <p:blipFill>
          <a:blip r:embed="rId2">
            <a:extLst>
              <a:ext uri="{28A0092B-C50C-407E-A947-70E740481C1C}">
                <a14:useLocalDpi xmlns:a14="http://schemas.microsoft.com/office/drawing/2010/main" val="0"/>
              </a:ext>
            </a:extLst>
          </a:blip>
          <a:srcRect l="17522" r="17522"/>
          <a:stretch>
            <a:fillRect/>
          </a:stretch>
        </p:blipFill>
        <p:spPr>
          <a:xfrm>
            <a:off x="372533" y="1598551"/>
            <a:ext cx="4038600" cy="4525963"/>
          </a:xfrm>
        </p:spPr>
      </p:pic>
      <p:sp>
        <p:nvSpPr>
          <p:cNvPr id="8" name="Content Placeholder 7"/>
          <p:cNvSpPr>
            <a:spLocks noGrp="1"/>
          </p:cNvSpPr>
          <p:nvPr>
            <p:ph sz="half" idx="2"/>
          </p:nvPr>
        </p:nvSpPr>
        <p:spPr/>
        <p:txBody>
          <a:bodyPr>
            <a:normAutofit fontScale="85000" lnSpcReduction="10000"/>
          </a:bodyPr>
          <a:lstStyle/>
          <a:p>
            <a:r>
              <a:rPr lang="en-US" dirty="0" err="1" smtClean="0"/>
              <a:t>Goto</a:t>
            </a:r>
            <a:r>
              <a:rPr lang="en-US" dirty="0" smtClean="0"/>
              <a:t>:</a:t>
            </a:r>
          </a:p>
          <a:p>
            <a:pPr lvl="1"/>
            <a:r>
              <a:rPr lang="en-US" dirty="0" smtClean="0"/>
              <a:t> Accounts-My Portal Account</a:t>
            </a:r>
          </a:p>
          <a:p>
            <a:r>
              <a:rPr lang="en-US" dirty="0" smtClean="0"/>
              <a:t>Check if the account status bar is green</a:t>
            </a:r>
          </a:p>
          <a:p>
            <a:pPr lvl="1"/>
            <a:r>
              <a:rPr lang="en-US" dirty="0" smtClean="0"/>
              <a:t>Errors will indicate an issue or a task that requires waiting</a:t>
            </a:r>
          </a:p>
          <a:p>
            <a:r>
              <a:rPr lang="en-US" dirty="0" smtClean="0"/>
              <a:t>Since you are already here:</a:t>
            </a:r>
          </a:p>
          <a:p>
            <a:pPr lvl="1"/>
            <a:r>
              <a:rPr lang="en-US" dirty="0" smtClean="0"/>
              <a:t>Upload a portrait</a:t>
            </a:r>
          </a:p>
          <a:p>
            <a:pPr lvl="1"/>
            <a:r>
              <a:rPr lang="en-US" dirty="0" smtClean="0"/>
              <a:t>Check if you have other things that need updating</a:t>
            </a:r>
          </a:p>
          <a:p>
            <a:pPr lvl="1"/>
            <a:r>
              <a:rPr lang="en-US" dirty="0" smtClean="0"/>
              <a:t>Add </a:t>
            </a:r>
            <a:r>
              <a:rPr lang="en-US" dirty="0" err="1" smtClean="0"/>
              <a:t>ssh</a:t>
            </a:r>
            <a:r>
              <a:rPr lang="en-US" dirty="0" smtClean="0"/>
              <a:t> keys if needed</a:t>
            </a:r>
            <a:endParaRPr lang="en-US" dirty="0"/>
          </a:p>
        </p:txBody>
      </p:sp>
      <p:sp>
        <p:nvSpPr>
          <p:cNvPr id="6" name="Oval 5"/>
          <p:cNvSpPr/>
          <p:nvPr/>
        </p:nvSpPr>
        <p:spPr>
          <a:xfrm>
            <a:off x="372533" y="2115803"/>
            <a:ext cx="1258687" cy="346348"/>
          </a:xfrm>
          <a:prstGeom prst="ellipse">
            <a:avLst/>
          </a:prstGeom>
          <a:noFill/>
          <a:ln w="57150" cmpd="sng">
            <a:solidFill>
              <a:srgbClr val="FF0000"/>
            </a:solidFill>
          </a:ln>
          <a:effectLst>
            <a:glow rad="101600">
              <a:schemeClr val="accent2">
                <a:satMod val="175000"/>
                <a:alpha val="40000"/>
              </a:schemeClr>
            </a:glow>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372534" y="4572000"/>
            <a:ext cx="4512734" cy="905934"/>
          </a:xfrm>
          <a:prstGeom prst="roundRect">
            <a:avLst/>
          </a:prstGeom>
          <a:noFill/>
          <a:ln w="57150" cmpd="sng">
            <a:solidFill>
              <a:srgbClr val="FF0000"/>
            </a:solidFill>
          </a:ln>
          <a:effectLst>
            <a:glow rad="1397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b="1" dirty="0">
              <a:solidFill>
                <a:srgbClr val="FF0000"/>
              </a:solidFill>
              <a:effectLst>
                <a:glow rad="101600">
                  <a:srgbClr val="FF0000">
                    <a:alpha val="39000"/>
                  </a:srgbClr>
                </a:glow>
              </a:effectLst>
            </a:endParaRPr>
          </a:p>
        </p:txBody>
      </p:sp>
      <p:cxnSp>
        <p:nvCxnSpPr>
          <p:cNvPr id="12" name="Straight Arrow Connector 11"/>
          <p:cNvCxnSpPr/>
          <p:nvPr/>
        </p:nvCxnSpPr>
        <p:spPr>
          <a:xfrm flipH="1">
            <a:off x="1989668" y="2319867"/>
            <a:ext cx="307339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2743200" y="3107267"/>
            <a:ext cx="2142068" cy="13631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59182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p:txBody>
          <a:bodyPr lIns="0" tIns="0" rIns="0" bIns="0"/>
          <a:lstStyle/>
          <a:p>
            <a:pPr>
              <a:lnSpc>
                <a:spcPct val="95000"/>
              </a:lnSpc>
            </a:pPr>
            <a:r>
              <a:rPr lang="en-US" dirty="0" smtClean="0">
                <a:solidFill>
                  <a:srgbClr val="000000"/>
                </a:solidFill>
                <a:latin typeface="Arial" charset="0"/>
              </a:rPr>
              <a:t>Eucalyptus Account </a:t>
            </a:r>
            <a:r>
              <a:rPr lang="en-US" dirty="0">
                <a:solidFill>
                  <a:srgbClr val="000000"/>
                </a:solidFill>
                <a:latin typeface="Arial" charset="0"/>
              </a:rPr>
              <a:t>Creation</a:t>
            </a:r>
          </a:p>
        </p:txBody>
      </p:sp>
      <p:sp>
        <p:nvSpPr>
          <p:cNvPr id="3" name="Content Placeholder 2"/>
          <p:cNvSpPr>
            <a:spLocks noGrp="1"/>
          </p:cNvSpPr>
          <p:nvPr>
            <p:ph idx="1"/>
          </p:nvPr>
        </p:nvSpPr>
        <p:spPr/>
        <p:txBody>
          <a:bodyPr>
            <a:normAutofit/>
          </a:bodyPr>
          <a:lstStyle/>
          <a:p>
            <a:pPr marL="411476" lvl="1">
              <a:buClr>
                <a:srgbClr val="000000"/>
              </a:buClr>
              <a:buSzPct val="100000"/>
              <a:buFontTx/>
              <a:buChar char="•"/>
              <a:defRPr/>
            </a:pPr>
            <a:r>
              <a:rPr lang="en-US" sz="1800" dirty="0" smtClean="0">
                <a:solidFill>
                  <a:srgbClr val="FF0000"/>
                </a:solidFill>
                <a:latin typeface="Arial" charset="0"/>
              </a:rPr>
              <a:t>YOU MUST BE IN A VALID FG PROJECT OR YOUR REQUEST GETS DENIED</a:t>
            </a:r>
          </a:p>
          <a:p>
            <a:pPr marL="411476" lvl="1">
              <a:buClr>
                <a:srgbClr val="000000"/>
              </a:buClr>
              <a:buSzPct val="100000"/>
              <a:buFontTx/>
              <a:buChar char="•"/>
              <a:defRPr/>
            </a:pPr>
            <a:r>
              <a:rPr lang="en-US" sz="1800" dirty="0" smtClean="0">
                <a:solidFill>
                  <a:srgbClr val="000000"/>
                </a:solidFill>
                <a:latin typeface="Arial" charset="0"/>
              </a:rPr>
              <a:t>Use </a:t>
            </a:r>
            <a:r>
              <a:rPr lang="en-US" sz="1800" dirty="0">
                <a:solidFill>
                  <a:srgbClr val="000000"/>
                </a:solidFill>
                <a:latin typeface="Arial" charset="0"/>
              </a:rPr>
              <a:t>the Eucalyptus Web Interfaces at</a:t>
            </a:r>
            <a:br>
              <a:rPr lang="en-US" sz="1800" dirty="0">
                <a:solidFill>
                  <a:srgbClr val="000000"/>
                </a:solidFill>
                <a:latin typeface="Arial" charset="0"/>
              </a:rPr>
            </a:br>
            <a:r>
              <a:rPr lang="en-US" sz="1800" dirty="0">
                <a:solidFill>
                  <a:srgbClr val="000000"/>
                </a:solidFill>
                <a:latin typeface="Arial" charset="0"/>
              </a:rPr>
              <a:t/>
            </a:r>
            <a:br>
              <a:rPr lang="en-US" sz="1800" dirty="0">
                <a:solidFill>
                  <a:srgbClr val="000000"/>
                </a:solidFill>
                <a:latin typeface="Arial" charset="0"/>
              </a:rPr>
            </a:br>
            <a:r>
              <a:rPr lang="en-US" sz="1800" u="sng" dirty="0">
                <a:solidFill>
                  <a:srgbClr val="0000FF"/>
                </a:solidFill>
                <a:latin typeface="Arial" charset="0"/>
                <a:hlinkClick r:id="rId2"/>
              </a:rPr>
              <a:t>https://eucalyptus.india.futuregrid.org:8443/</a:t>
            </a:r>
            <a:r>
              <a:rPr lang="en-US" sz="1800" dirty="0">
                <a:solidFill>
                  <a:srgbClr val="000000"/>
                </a:solidFill>
                <a:latin typeface="Arial" charset="0"/>
              </a:rPr>
              <a:t> </a:t>
            </a:r>
            <a:br>
              <a:rPr lang="en-US" sz="1800" dirty="0">
                <a:solidFill>
                  <a:srgbClr val="000000"/>
                </a:solidFill>
                <a:latin typeface="Arial" charset="0"/>
              </a:rPr>
            </a:br>
            <a:endParaRPr lang="en-US" sz="1800" dirty="0">
              <a:solidFill>
                <a:srgbClr val="000000"/>
              </a:solidFill>
              <a:latin typeface="Arial" charset="0"/>
            </a:endParaRPr>
          </a:p>
          <a:p>
            <a:pPr marL="411476" lvl="1">
              <a:buClr>
                <a:srgbClr val="000000"/>
              </a:buClr>
              <a:buSzPct val="100000"/>
              <a:buFontTx/>
              <a:buChar char="•"/>
              <a:defRPr/>
            </a:pPr>
            <a:r>
              <a:rPr lang="en-US" sz="1800" dirty="0">
                <a:solidFill>
                  <a:srgbClr val="000000"/>
                </a:solidFill>
                <a:latin typeface="Arial" charset="0"/>
              </a:rPr>
              <a:t>On the Login page click on Apply for account.</a:t>
            </a:r>
            <a:endParaRPr lang="en-US" dirty="0"/>
          </a:p>
          <a:p>
            <a:pPr marL="411476" lvl="1">
              <a:buClr>
                <a:srgbClr val="000000"/>
              </a:buClr>
              <a:buSzPct val="100000"/>
              <a:buFontTx/>
              <a:buChar char="•"/>
              <a:defRPr/>
            </a:pPr>
            <a:r>
              <a:rPr lang="en-US" sz="1800" dirty="0">
                <a:solidFill>
                  <a:srgbClr val="000000"/>
                </a:solidFill>
                <a:latin typeface="Arial" charset="0"/>
              </a:rPr>
              <a:t>On the next page that pops up fill out ALL the Mandatory AND optional fields of the form. </a:t>
            </a:r>
            <a:endParaRPr lang="en-US" dirty="0"/>
          </a:p>
          <a:p>
            <a:pPr marL="411476" lvl="1">
              <a:buClr>
                <a:srgbClr val="000000"/>
              </a:buClr>
              <a:buSzPct val="100000"/>
              <a:buFontTx/>
              <a:buChar char="•"/>
              <a:defRPr/>
            </a:pPr>
            <a:r>
              <a:rPr lang="en-US" sz="1800" dirty="0">
                <a:solidFill>
                  <a:srgbClr val="000000"/>
                </a:solidFill>
                <a:latin typeface="Arial" charset="0"/>
              </a:rPr>
              <a:t>Once complete click on signup and the Eucalyptus administrator will be notified of the account request.</a:t>
            </a:r>
            <a:endParaRPr lang="en-US" dirty="0"/>
          </a:p>
          <a:p>
            <a:pPr marL="411476" lvl="1">
              <a:buClr>
                <a:srgbClr val="000000"/>
              </a:buClr>
              <a:buSzPct val="100000"/>
              <a:buFontTx/>
              <a:buChar char="•"/>
              <a:defRPr/>
            </a:pPr>
            <a:r>
              <a:rPr lang="en-US" sz="1800" dirty="0">
                <a:solidFill>
                  <a:srgbClr val="000000"/>
                </a:solidFill>
                <a:latin typeface="Arial" charset="0"/>
              </a:rPr>
              <a:t>You will get an email once the account has been approved.</a:t>
            </a:r>
            <a:endParaRPr lang="en-US" dirty="0"/>
          </a:p>
          <a:p>
            <a:pPr marL="411476" lvl="1">
              <a:buClr>
                <a:srgbClr val="000000"/>
              </a:buClr>
              <a:buSzPct val="100000"/>
              <a:buFontTx/>
              <a:buChar char="•"/>
              <a:defRPr/>
            </a:pPr>
            <a:r>
              <a:rPr lang="en-US" sz="1800" dirty="0">
                <a:solidFill>
                  <a:srgbClr val="000000"/>
                </a:solidFill>
                <a:latin typeface="Arial" charset="0"/>
              </a:rPr>
              <a:t>Click on the link provided in the email to confirm and complete the account </a:t>
            </a:r>
            <a:r>
              <a:rPr lang="en-US" sz="1800">
                <a:solidFill>
                  <a:srgbClr val="000000"/>
                </a:solidFill>
                <a:latin typeface="Arial" charset="0"/>
              </a:rPr>
              <a:t>creation </a:t>
            </a:r>
            <a:r>
              <a:rPr lang="en-US" sz="1800" smtClean="0">
                <a:solidFill>
                  <a:srgbClr val="000000"/>
                </a:solidFill>
                <a:latin typeface="Arial" charset="0"/>
              </a:rPr>
              <a:t>process</a:t>
            </a:r>
            <a:endParaRPr lang="en-US" sz="1800" dirty="0" smtClean="0">
              <a:solidFill>
                <a:srgbClr val="000000"/>
              </a:solidFill>
              <a:latin typeface="Arial" charset="0"/>
            </a:endParaRPr>
          </a:p>
        </p:txBody>
      </p:sp>
      <p:sp>
        <p:nvSpPr>
          <p:cNvPr id="7173" name="Text Box 5"/>
          <p:cNvSpPr txBox="1">
            <a:spLocks noChangeArrowheads="1"/>
          </p:cNvSpPr>
          <p:nvPr/>
        </p:nvSpPr>
        <p:spPr bwMode="auto">
          <a:xfrm>
            <a:off x="3164682" y="6457950"/>
            <a:ext cx="2814638" cy="162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spTree>
    <p:extLst>
      <p:ext uri="{BB962C8B-B14F-4D97-AF65-F5344CB8AC3E}">
        <p14:creationId xmlns:p14="http://schemas.microsoft.com/office/powerpoint/2010/main" val="6418822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HPCC Services</a:t>
            </a:r>
            <a:endParaRPr lang="en-US" dirty="0"/>
          </a:p>
        </p:txBody>
      </p:sp>
      <p:sp>
        <p:nvSpPr>
          <p:cNvPr id="3" name="Content Placeholder 2"/>
          <p:cNvSpPr>
            <a:spLocks noGrp="1"/>
          </p:cNvSpPr>
          <p:nvPr>
            <p:ph idx="1"/>
          </p:nvPr>
        </p:nvSpPr>
        <p:spPr/>
        <p:txBody>
          <a:bodyPr/>
          <a:lstStyle/>
          <a:p>
            <a:r>
              <a:rPr lang="en-US" dirty="0" smtClean="0"/>
              <a:t>Login via </a:t>
            </a:r>
            <a:r>
              <a:rPr lang="en-US" dirty="0" err="1" smtClean="0"/>
              <a:t>ssh</a:t>
            </a:r>
            <a:endParaRPr lang="en-US" dirty="0" smtClean="0"/>
          </a:p>
          <a:p>
            <a:r>
              <a:rPr lang="en-US" dirty="0" smtClean="0"/>
              <a:t>Allow comparison to HPCC</a:t>
            </a:r>
          </a:p>
          <a:p>
            <a:r>
              <a:rPr lang="en-US" dirty="0" smtClean="0"/>
              <a:t>Activated via modules on the resources</a:t>
            </a:r>
          </a:p>
          <a:p>
            <a:r>
              <a:rPr lang="en-US" dirty="0" smtClean="0"/>
              <a:t>Provide queuing system not only for MPI jobs but also for</a:t>
            </a:r>
          </a:p>
          <a:p>
            <a:pPr lvl="1"/>
            <a:r>
              <a:rPr lang="en-US" dirty="0" smtClean="0"/>
              <a:t>Dynamic provisioning</a:t>
            </a:r>
          </a:p>
          <a:p>
            <a:pPr lvl="1"/>
            <a:r>
              <a:rPr lang="en-US" dirty="0" err="1" smtClean="0"/>
              <a:t>Hadoop</a:t>
            </a:r>
            <a:endParaRPr lang="en-US" dirty="0" smtClean="0"/>
          </a:p>
          <a:p>
            <a:pPr lvl="1"/>
            <a:r>
              <a:rPr lang="en-US" dirty="0" smtClean="0"/>
              <a:t>Other services if desired</a:t>
            </a:r>
          </a:p>
          <a:p>
            <a:pPr lvl="1"/>
            <a:endParaRPr lang="en-US" dirty="0"/>
          </a:p>
        </p:txBody>
      </p:sp>
    </p:spTree>
    <p:extLst>
      <p:ext uri="{BB962C8B-B14F-4D97-AF65-F5344CB8AC3E}">
        <p14:creationId xmlns:p14="http://schemas.microsoft.com/office/powerpoint/2010/main" val="19367397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Nimbus</a:t>
            </a:r>
            <a:endParaRPr lang="en-US" dirty="0"/>
          </a:p>
        </p:txBody>
      </p:sp>
      <p:sp>
        <p:nvSpPr>
          <p:cNvPr id="3" name="Content Placeholder 2"/>
          <p:cNvSpPr>
            <a:spLocks noGrp="1"/>
          </p:cNvSpPr>
          <p:nvPr>
            <p:ph idx="1"/>
          </p:nvPr>
        </p:nvSpPr>
        <p:spPr/>
        <p:txBody>
          <a:bodyPr/>
          <a:lstStyle/>
          <a:p>
            <a:r>
              <a:rPr lang="en-US" dirty="0" smtClean="0"/>
              <a:t>You get a nimbus account immediately when you apply for an HPC account</a:t>
            </a:r>
            <a:endParaRPr lang="en-US" dirty="0"/>
          </a:p>
        </p:txBody>
      </p:sp>
    </p:spTree>
    <p:extLst>
      <p:ext uri="{BB962C8B-B14F-4D97-AF65-F5344CB8AC3E}">
        <p14:creationId xmlns:p14="http://schemas.microsoft.com/office/powerpoint/2010/main" val="38150746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Hadoop</a:t>
            </a:r>
            <a:endParaRPr lang="en-US" dirty="0"/>
          </a:p>
        </p:txBody>
      </p:sp>
      <p:sp>
        <p:nvSpPr>
          <p:cNvPr id="5" name="Content Placeholder 2"/>
          <p:cNvSpPr txBox="1">
            <a:spLocks/>
          </p:cNvSpPr>
          <p:nvPr/>
        </p:nvSpPr>
        <p:spPr bwMode="auto">
          <a:xfrm>
            <a:off x="457200" y="1447800"/>
            <a:ext cx="3810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t>Goal</a:t>
            </a:r>
            <a:r>
              <a:rPr lang="en-US" dirty="0"/>
              <a:t>:  </a:t>
            </a:r>
          </a:p>
          <a:p>
            <a:pPr lvl="1"/>
            <a:r>
              <a:rPr lang="en-US" dirty="0"/>
              <a:t>Simplify running </a:t>
            </a:r>
            <a:r>
              <a:rPr lang="en-US" dirty="0" err="1"/>
              <a:t>Hadoop</a:t>
            </a:r>
            <a:r>
              <a:rPr lang="en-US" dirty="0"/>
              <a:t> jobs thru FutureGrid batch queue systems</a:t>
            </a:r>
          </a:p>
          <a:p>
            <a:pPr lvl="1"/>
            <a:r>
              <a:rPr lang="en-US" dirty="0">
                <a:solidFill>
                  <a:srgbClr val="000000"/>
                </a:solidFill>
              </a:rPr>
              <a:t>Allows </a:t>
            </a:r>
            <a:r>
              <a:rPr lang="en-US">
                <a:solidFill>
                  <a:srgbClr val="000000"/>
                </a:solidFill>
              </a:rPr>
              <a:t>user customized </a:t>
            </a:r>
            <a:r>
              <a:rPr lang="en-US" smtClean="0">
                <a:solidFill>
                  <a:srgbClr val="000000"/>
                </a:solidFill>
              </a:rPr>
              <a:t>install </a:t>
            </a:r>
            <a:r>
              <a:rPr lang="en-US" dirty="0">
                <a:solidFill>
                  <a:srgbClr val="000000"/>
                </a:solidFill>
              </a:rPr>
              <a:t>of </a:t>
            </a:r>
            <a:r>
              <a:rPr lang="en-US" dirty="0" err="1">
                <a:solidFill>
                  <a:srgbClr val="000000"/>
                </a:solidFill>
              </a:rPr>
              <a:t>Hadoop</a:t>
            </a:r>
            <a:endParaRPr lang="en-US" dirty="0"/>
          </a:p>
        </p:txBody>
      </p:sp>
      <p:sp>
        <p:nvSpPr>
          <p:cNvPr id="6" name="Content Placeholder 3"/>
          <p:cNvSpPr txBox="1">
            <a:spLocks/>
          </p:cNvSpPr>
          <p:nvPr/>
        </p:nvSpPr>
        <p:spPr>
          <a:xfrm>
            <a:off x="4343400" y="1447800"/>
            <a:ext cx="4572000" cy="4525963"/>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smtClean="0">
                <a:solidFill>
                  <a:srgbClr val="000000"/>
                </a:solidFill>
              </a:rPr>
              <a:t>Status and Milestones</a:t>
            </a:r>
          </a:p>
          <a:p>
            <a:pPr lvl="1"/>
            <a:r>
              <a:rPr lang="en-US" sz="2000" b="1" dirty="0" smtClean="0"/>
              <a:t>Today</a:t>
            </a:r>
            <a:endParaRPr lang="en-US" sz="2000" b="1" dirty="0"/>
          </a:p>
          <a:p>
            <a:pPr lvl="2"/>
            <a:r>
              <a:rPr lang="en-US" sz="1800" dirty="0" err="1">
                <a:solidFill>
                  <a:srgbClr val="000000"/>
                </a:solidFill>
              </a:rPr>
              <a:t>myHadoop</a:t>
            </a:r>
            <a:r>
              <a:rPr lang="en-US" sz="1800" dirty="0">
                <a:solidFill>
                  <a:srgbClr val="000000"/>
                </a:solidFill>
              </a:rPr>
              <a:t> 0.2a </a:t>
            </a:r>
            <a:r>
              <a:rPr lang="en-US" sz="1800" dirty="0" smtClean="0">
                <a:solidFill>
                  <a:srgbClr val="000000"/>
                </a:solidFill>
              </a:rPr>
              <a:t>released early this year, </a:t>
            </a:r>
            <a:r>
              <a:rPr lang="en-US" sz="1800" dirty="0">
                <a:solidFill>
                  <a:srgbClr val="000000"/>
                </a:solidFill>
              </a:rPr>
              <a:t>deployed to Sierra and India, tutorial written, announced to users </a:t>
            </a:r>
            <a:r>
              <a:rPr lang="en-US" sz="1800" dirty="0" smtClean="0">
                <a:solidFill>
                  <a:srgbClr val="000000"/>
                </a:solidFill>
              </a:rPr>
              <a:t>last month</a:t>
            </a:r>
          </a:p>
          <a:p>
            <a:pPr marL="914400" lvl="2" indent="0">
              <a:buNone/>
            </a:pPr>
            <a:endParaRPr lang="en-US" sz="1800" dirty="0">
              <a:solidFill>
                <a:srgbClr val="000000"/>
              </a:solidFill>
            </a:endParaRPr>
          </a:p>
          <a:p>
            <a:pPr lvl="1"/>
            <a:r>
              <a:rPr lang="en-US" sz="2000" b="1" dirty="0" smtClean="0"/>
              <a:t>In </a:t>
            </a:r>
            <a:r>
              <a:rPr lang="en-US" sz="2000" b="1" dirty="0"/>
              <a:t>future</a:t>
            </a:r>
          </a:p>
          <a:p>
            <a:pPr lvl="2"/>
            <a:r>
              <a:rPr lang="en-US" sz="1900" dirty="0" smtClean="0">
                <a:solidFill>
                  <a:srgbClr val="000000"/>
                </a:solidFill>
              </a:rPr>
              <a:t>deploy to Alamo, Hotel, </a:t>
            </a:r>
            <a:r>
              <a:rPr lang="en-US" sz="1900" dirty="0" err="1" smtClean="0">
                <a:solidFill>
                  <a:srgbClr val="000000"/>
                </a:solidFill>
              </a:rPr>
              <a:t>Xray</a:t>
            </a:r>
            <a:r>
              <a:rPr lang="en-US" sz="1900" dirty="0" smtClean="0">
                <a:solidFill>
                  <a:srgbClr val="000000"/>
                </a:solidFill>
              </a:rPr>
              <a:t> (end of year 2)</a:t>
            </a:r>
          </a:p>
        </p:txBody>
      </p:sp>
      <p:pic>
        <p:nvPicPr>
          <p:cNvPr id="7" name="Picture 6" descr="myHadoo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5257800"/>
            <a:ext cx="3346725" cy="783458"/>
          </a:xfrm>
          <a:prstGeom prst="rect">
            <a:avLst/>
          </a:prstGeom>
        </p:spPr>
      </p:pic>
      <p:pic>
        <p:nvPicPr>
          <p:cNvPr id="9" name="Picture 8" descr="hadoop+elephant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304800"/>
            <a:ext cx="4179747" cy="990600"/>
          </a:xfrm>
          <a:prstGeom prst="rect">
            <a:avLst/>
          </a:prstGeom>
        </p:spPr>
      </p:pic>
    </p:spTree>
    <p:extLst>
      <p:ext uri="{BB962C8B-B14F-4D97-AF65-F5344CB8AC3E}">
        <p14:creationId xmlns:p14="http://schemas.microsoft.com/office/powerpoint/2010/main" val="396562240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Services</a:t>
            </a:r>
            <a:endParaRPr lang="en-US" dirty="0"/>
          </a:p>
        </p:txBody>
      </p:sp>
      <p:sp>
        <p:nvSpPr>
          <p:cNvPr id="3" name="Content Placeholder 2"/>
          <p:cNvSpPr>
            <a:spLocks noGrp="1"/>
          </p:cNvSpPr>
          <p:nvPr>
            <p:ph sz="half" idx="1"/>
          </p:nvPr>
        </p:nvSpPr>
        <p:spPr/>
        <p:txBody>
          <a:bodyPr/>
          <a:lstStyle/>
          <a:p>
            <a:r>
              <a:rPr lang="en-US" dirty="0" smtClean="0"/>
              <a:t>Image Management</a:t>
            </a:r>
          </a:p>
          <a:p>
            <a:r>
              <a:rPr lang="en-US" dirty="0" smtClean="0"/>
              <a:t>Dynamic Provisioning</a:t>
            </a:r>
          </a:p>
          <a:p>
            <a:r>
              <a:rPr lang="en-US" dirty="0" smtClean="0"/>
              <a:t>Experiment Management</a:t>
            </a:r>
          </a:p>
          <a:p>
            <a:r>
              <a:rPr lang="en-US" dirty="0" smtClean="0"/>
              <a:t>Monitoring and Information Services</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Goals:</a:t>
            </a:r>
          </a:p>
          <a:p>
            <a:pPr lvl="1"/>
            <a:r>
              <a:rPr lang="en-US" dirty="0" smtClean="0"/>
              <a:t>Comparison with bare metal (not just virtualized images)</a:t>
            </a:r>
          </a:p>
          <a:p>
            <a:pPr lvl="1"/>
            <a:r>
              <a:rPr lang="en-US" dirty="0" smtClean="0"/>
              <a:t>Allow images on FG to be provisioned by authorized users</a:t>
            </a:r>
          </a:p>
          <a:p>
            <a:pPr lvl="1"/>
            <a:r>
              <a:rPr lang="en-US" dirty="0" smtClean="0"/>
              <a:t>Allow repeatable experiments</a:t>
            </a:r>
          </a:p>
          <a:p>
            <a:pPr lvl="1"/>
            <a:r>
              <a:rPr lang="en-US" dirty="0" smtClean="0"/>
              <a:t>Allow experiments to be coordinated through workflows</a:t>
            </a:r>
          </a:p>
          <a:p>
            <a:pPr lvl="1"/>
            <a:r>
              <a:rPr lang="en-US" dirty="0" smtClean="0"/>
              <a:t>Allow monitoring and steering of the execution</a:t>
            </a:r>
            <a:endParaRPr lang="en-US" dirty="0"/>
          </a:p>
        </p:txBody>
      </p:sp>
    </p:spTree>
    <p:extLst>
      <p:ext uri="{BB962C8B-B14F-4D97-AF65-F5344CB8AC3E}">
        <p14:creationId xmlns:p14="http://schemas.microsoft.com/office/powerpoint/2010/main" val="3153925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Overview of Existing Services</a:t>
            </a:r>
            <a:endParaRPr lang="en-US" dirty="0"/>
          </a:p>
        </p:txBody>
      </p:sp>
      <p:sp>
        <p:nvSpPr>
          <p:cNvPr id="3" name="Subtitle 2"/>
          <p:cNvSpPr>
            <a:spLocks noGrp="1"/>
          </p:cNvSpPr>
          <p:nvPr>
            <p:ph type="subTitle" idx="1"/>
          </p:nvPr>
        </p:nvSpPr>
        <p:spPr/>
        <p:txBody>
          <a:bodyPr/>
          <a:lstStyle/>
          <a:p>
            <a:r>
              <a:rPr lang="en-US" dirty="0" smtClean="0"/>
              <a:t>Gregor von Laszewski</a:t>
            </a:r>
          </a:p>
          <a:p>
            <a:r>
              <a:rPr lang="en-US" dirty="0" smtClean="0">
                <a:hlinkClick r:id="rId2"/>
              </a:rPr>
              <a:t>laszewski@gmail.com</a:t>
            </a:r>
            <a:endParaRPr lang="en-US" dirty="0" smtClean="0"/>
          </a:p>
          <a:p>
            <a:r>
              <a:rPr lang="en-US" dirty="0" smtClean="0"/>
              <a:t>(15 min)</a:t>
            </a:r>
            <a:endParaRPr lang="en-US" dirty="0"/>
          </a:p>
        </p:txBody>
      </p:sp>
    </p:spTree>
    <p:extLst>
      <p:ext uri="{BB962C8B-B14F-4D97-AF65-F5344CB8AC3E}">
        <p14:creationId xmlns:p14="http://schemas.microsoft.com/office/powerpoint/2010/main" val="27434594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Services</a:t>
            </a:r>
            <a:endParaRPr lang="en-US" dirty="0"/>
          </a:p>
        </p:txBody>
      </p:sp>
      <p:sp>
        <p:nvSpPr>
          <p:cNvPr id="3" name="Content Placeholder 2"/>
          <p:cNvSpPr>
            <a:spLocks noGrp="1"/>
          </p:cNvSpPr>
          <p:nvPr>
            <p:ph sz="half" idx="1"/>
          </p:nvPr>
        </p:nvSpPr>
        <p:spPr/>
        <p:txBody>
          <a:bodyPr/>
          <a:lstStyle/>
          <a:p>
            <a:r>
              <a:rPr lang="en-US" b="1" dirty="0" smtClean="0"/>
              <a:t>Image Management</a:t>
            </a:r>
          </a:p>
          <a:p>
            <a:r>
              <a:rPr lang="en-US" dirty="0" smtClean="0">
                <a:solidFill>
                  <a:schemeClr val="bg1">
                    <a:lumMod val="75000"/>
                  </a:schemeClr>
                </a:solidFill>
              </a:rPr>
              <a:t>Dynamic Provisioning</a:t>
            </a:r>
          </a:p>
          <a:p>
            <a:r>
              <a:rPr lang="en-US" dirty="0" smtClean="0">
                <a:solidFill>
                  <a:schemeClr val="bg1">
                    <a:lumMod val="75000"/>
                  </a:schemeClr>
                </a:solidFill>
              </a:rPr>
              <a:t>Experiment Management</a:t>
            </a:r>
          </a:p>
          <a:p>
            <a:r>
              <a:rPr lang="en-US" dirty="0" smtClean="0">
                <a:solidFill>
                  <a:schemeClr val="bg1">
                    <a:lumMod val="75000"/>
                  </a:schemeClr>
                </a:solidFill>
              </a:rPr>
              <a:t>Monitoring and Information Services</a:t>
            </a:r>
            <a:endParaRPr lang="en-US" dirty="0">
              <a:solidFill>
                <a:schemeClr val="bg1">
                  <a:lumMod val="75000"/>
                </a:schemeClr>
              </a:solidFill>
            </a:endParaRP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3239175075"/>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Left Brace 6"/>
          <p:cNvSpPr/>
          <p:nvPr/>
        </p:nvSpPr>
        <p:spPr>
          <a:xfrm>
            <a:off x="4267200" y="3048000"/>
            <a:ext cx="304800" cy="3200400"/>
          </a:xfrm>
          <a:prstGeom prst="leftBrace">
            <a:avLst/>
          </a:prstGeom>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9" name="TextBox 8"/>
          <p:cNvSpPr txBox="1"/>
          <p:nvPr/>
        </p:nvSpPr>
        <p:spPr>
          <a:xfrm rot="16200000">
            <a:off x="3276870" y="4447132"/>
            <a:ext cx="1703661" cy="276999"/>
          </a:xfrm>
          <a:prstGeom prst="rect">
            <a:avLst/>
          </a:prstGeom>
          <a:noFill/>
        </p:spPr>
        <p:txBody>
          <a:bodyPr wrap="none" rtlCol="0">
            <a:spAutoFit/>
          </a:bodyPr>
          <a:lstStyle/>
          <a:p>
            <a:r>
              <a:rPr lang="en-US" sz="1200" i="1" dirty="0" smtClean="0"/>
              <a:t>If image is not available</a:t>
            </a:r>
            <a:endParaRPr lang="en-US" sz="1200" i="1" dirty="0"/>
          </a:p>
        </p:txBody>
      </p:sp>
    </p:spTree>
    <p:extLst>
      <p:ext uri="{BB962C8B-B14F-4D97-AF65-F5344CB8AC3E}">
        <p14:creationId xmlns:p14="http://schemas.microsoft.com/office/powerpoint/2010/main" val="13135133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Services</a:t>
            </a:r>
            <a:endParaRPr lang="en-US" dirty="0"/>
          </a:p>
        </p:txBody>
      </p:sp>
      <p:sp>
        <p:nvSpPr>
          <p:cNvPr id="3" name="Content Placeholder 2"/>
          <p:cNvSpPr>
            <a:spLocks noGrp="1"/>
          </p:cNvSpPr>
          <p:nvPr>
            <p:ph sz="half" idx="1"/>
          </p:nvPr>
        </p:nvSpPr>
        <p:spPr/>
        <p:txBody>
          <a:bodyPr/>
          <a:lstStyle/>
          <a:p>
            <a:r>
              <a:rPr lang="en-US" dirty="0" smtClean="0">
                <a:solidFill>
                  <a:srgbClr val="BFBFBF"/>
                </a:solidFill>
              </a:rPr>
              <a:t>Image Management</a:t>
            </a:r>
          </a:p>
          <a:p>
            <a:r>
              <a:rPr lang="en-US" b="1" dirty="0" smtClean="0"/>
              <a:t>Dynamic Provisioning</a:t>
            </a:r>
          </a:p>
          <a:p>
            <a:r>
              <a:rPr lang="en-US" dirty="0" smtClean="0">
                <a:solidFill>
                  <a:schemeClr val="bg1">
                    <a:lumMod val="75000"/>
                  </a:schemeClr>
                </a:solidFill>
              </a:rPr>
              <a:t>Experiment Management</a:t>
            </a:r>
          </a:p>
          <a:p>
            <a:r>
              <a:rPr lang="en-US" dirty="0" smtClean="0">
                <a:solidFill>
                  <a:schemeClr val="bg1">
                    <a:lumMod val="75000"/>
                  </a:schemeClr>
                </a:solidFill>
              </a:rPr>
              <a:t>Monitoring and Information Services</a:t>
            </a:r>
            <a:endParaRPr lang="en-US" dirty="0">
              <a:solidFill>
                <a:schemeClr val="bg1">
                  <a:lumMod val="75000"/>
                </a:schemeClr>
              </a:solidFill>
            </a:endParaRP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2198620309"/>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49756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lstStyle/>
          <a:p>
            <a:r>
              <a:rPr lang="en-US" dirty="0" smtClean="0"/>
              <a:t>Provisioning </a:t>
            </a:r>
            <a:br>
              <a:rPr lang="en-US" dirty="0" smtClean="0"/>
            </a:br>
            <a:r>
              <a:rPr lang="en-US" dirty="0" smtClean="0"/>
              <a:t>HPC, Grid, and Cloud Services</a:t>
            </a:r>
            <a:endParaRPr lang="en-US" dirty="0"/>
          </a:p>
        </p:txBody>
      </p:sp>
      <p:pic>
        <p:nvPicPr>
          <p:cNvPr id="8" name="Picture 7"/>
          <p:cNvPicPr>
            <a:picLocks noChangeAspect="1"/>
          </p:cNvPicPr>
          <p:nvPr/>
        </p:nvPicPr>
        <p:blipFill>
          <a:blip r:embed="rId2"/>
          <a:stretch>
            <a:fillRect/>
          </a:stretch>
        </p:blipFill>
        <p:spPr>
          <a:xfrm>
            <a:off x="1219200" y="1202606"/>
            <a:ext cx="6985000" cy="5731594"/>
          </a:xfrm>
          <a:prstGeom prst="rect">
            <a:avLst/>
          </a:prstGeom>
        </p:spPr>
      </p:pic>
    </p:spTree>
    <p:extLst>
      <p:ext uri="{BB962C8B-B14F-4D97-AF65-F5344CB8AC3E}">
        <p14:creationId xmlns:p14="http://schemas.microsoft.com/office/powerpoint/2010/main" val="16922256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Grp="1" noChangeArrowheads="1"/>
          </p:cNvSpPr>
          <p:nvPr>
            <p:ph type="ctrTitle"/>
          </p:nvPr>
        </p:nvSpPr>
        <p:spPr>
          <a:xfrm>
            <a:off x="725805" y="2175987"/>
            <a:ext cx="7692390" cy="1378743"/>
          </a:xfrm>
        </p:spPr>
        <p:txBody>
          <a:bodyPr lIns="0" tIns="0" rIns="0" bIns="0"/>
          <a:lstStyle/>
          <a:p>
            <a:pPr eaLnBrk="1" hangingPunct="1">
              <a:lnSpc>
                <a:spcPct val="95000"/>
              </a:lnSpc>
              <a:defRPr/>
            </a:pPr>
            <a:r>
              <a:rPr lang="en-US">
                <a:solidFill>
                  <a:srgbClr val="000000"/>
                </a:solidFill>
                <a:latin typeface="Arial" charset="0"/>
                <a:cs typeface="+mj-cs"/>
              </a:rPr>
              <a:t>Dynamic Provisioning &amp; RAIN</a:t>
            </a:r>
            <a:br>
              <a:rPr lang="en-US">
                <a:solidFill>
                  <a:srgbClr val="000000"/>
                </a:solidFill>
                <a:latin typeface="Arial" charset="0"/>
                <a:cs typeface="+mj-cs"/>
              </a:rPr>
            </a:br>
            <a:r>
              <a:rPr lang="en-US">
                <a:solidFill>
                  <a:srgbClr val="000000"/>
                </a:solidFill>
                <a:latin typeface="Arial" charset="0"/>
                <a:cs typeface="+mj-cs"/>
              </a:rPr>
              <a:t>on FutureGrid</a:t>
            </a:r>
          </a:p>
        </p:txBody>
      </p:sp>
      <p:sp>
        <p:nvSpPr>
          <p:cNvPr id="2050" name="Rectangle 2"/>
          <p:cNvSpPr>
            <a:spLocks noGrp="1" noChangeArrowheads="1"/>
          </p:cNvSpPr>
          <p:nvPr>
            <p:ph type="subTitle" idx="1"/>
          </p:nvPr>
        </p:nvSpPr>
        <p:spPr>
          <a:xfrm>
            <a:off x="1411605" y="4846320"/>
            <a:ext cx="6342222" cy="1151573"/>
          </a:xfrm>
        </p:spPr>
        <p:txBody>
          <a:bodyPr lIns="0" tIns="0" rIns="0" bIns="0"/>
          <a:lstStyle/>
          <a:p>
            <a:pPr eaLnBrk="1" hangingPunct="1">
              <a:lnSpc>
                <a:spcPct val="95000"/>
              </a:lnSpc>
              <a:spcBef>
                <a:spcPct val="0"/>
              </a:spcBef>
              <a:defRPr/>
            </a:pPr>
            <a:r>
              <a:rPr lang="en-US">
                <a:solidFill>
                  <a:srgbClr val="898989"/>
                </a:solidFill>
                <a:latin typeface="Arial" charset="0"/>
                <a:cs typeface="+mn-cs"/>
              </a:rPr>
              <a:t>Gregor von Laszewski</a:t>
            </a:r>
          </a:p>
        </p:txBody>
      </p:sp>
      <p:sp>
        <p:nvSpPr>
          <p:cNvPr id="2052" name="Text Box 4"/>
          <p:cNvSpPr txBox="1">
            <a:spLocks noChangeArrowheads="1"/>
          </p:cNvSpPr>
          <p:nvPr/>
        </p:nvSpPr>
        <p:spPr bwMode="auto">
          <a:xfrm>
            <a:off x="3164682" y="6458277"/>
            <a:ext cx="2814638" cy="16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sp>
        <p:nvSpPr>
          <p:cNvPr id="7" name="32-Point Star 6"/>
          <p:cNvSpPr/>
          <p:nvPr/>
        </p:nvSpPr>
        <p:spPr>
          <a:xfrm>
            <a:off x="7383780" y="137161"/>
            <a:ext cx="1633410" cy="551609"/>
          </a:xfrm>
          <a:prstGeom prst="star32">
            <a:avLst/>
          </a:prstGeom>
        </p:spPr>
        <p:style>
          <a:lnRef idx="0">
            <a:schemeClr val="dk1"/>
          </a:lnRef>
          <a:fillRef idx="3">
            <a:schemeClr val="dk1"/>
          </a:fillRef>
          <a:effectRef idx="3">
            <a:schemeClr val="dk1"/>
          </a:effectRef>
          <a:fontRef idx="minor">
            <a:schemeClr val="lt1"/>
          </a:fontRef>
        </p:style>
        <p:txBody>
          <a:bodyPr lIns="82296" tIns="41148" rIns="82296" bIns="41148" anchor="ctr"/>
          <a:lstStyle/>
          <a:p>
            <a:pPr algn="ctr">
              <a:defRPr/>
            </a:pPr>
            <a:r>
              <a:rPr lang="en-US" sz="1100" dirty="0"/>
              <a:t>Technology Preview</a:t>
            </a:r>
          </a:p>
        </p:txBody>
      </p:sp>
    </p:spTree>
    <p:extLst>
      <p:ext uri="{BB962C8B-B14F-4D97-AF65-F5344CB8AC3E}">
        <p14:creationId xmlns:p14="http://schemas.microsoft.com/office/powerpoint/2010/main" val="19901231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497205" y="1645920"/>
            <a:ext cx="8149590" cy="421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lvl="1">
              <a:lnSpc>
                <a:spcPct val="95000"/>
              </a:lnSpc>
              <a:buClr>
                <a:srgbClr val="000000"/>
              </a:buClr>
              <a:buSzPct val="100000"/>
              <a:buFontTx/>
              <a:buChar char="•"/>
              <a:defRPr/>
            </a:pPr>
            <a:r>
              <a:rPr lang="en-US" sz="3200">
                <a:solidFill>
                  <a:srgbClr val="000000"/>
                </a:solidFill>
                <a:latin typeface="Arial" charset="0"/>
              </a:rPr>
              <a:t>Dynamically partition a set of resources </a:t>
            </a:r>
            <a:endParaRPr lang="en-US" smtClean="0">
              <a:cs typeface="+mn-cs"/>
            </a:endParaRPr>
          </a:p>
          <a:p>
            <a:pPr lvl="1">
              <a:lnSpc>
                <a:spcPct val="95000"/>
              </a:lnSpc>
              <a:buClr>
                <a:srgbClr val="000000"/>
              </a:buClr>
              <a:buSzPct val="100000"/>
              <a:buFontTx/>
              <a:buChar char="•"/>
              <a:defRPr/>
            </a:pPr>
            <a:r>
              <a:rPr lang="en-US" sz="3200">
                <a:solidFill>
                  <a:srgbClr val="000000"/>
                </a:solidFill>
                <a:latin typeface="Arial" charset="0"/>
              </a:rPr>
              <a:t>Dynamically allocate the resources to users</a:t>
            </a:r>
            <a:endParaRPr lang="en-US" smtClean="0">
              <a:cs typeface="+mn-cs"/>
            </a:endParaRPr>
          </a:p>
          <a:p>
            <a:pPr lvl="1">
              <a:lnSpc>
                <a:spcPct val="95000"/>
              </a:lnSpc>
              <a:buClr>
                <a:srgbClr val="000000"/>
              </a:buClr>
              <a:buSzPct val="100000"/>
              <a:buFontTx/>
              <a:buChar char="•"/>
              <a:defRPr/>
            </a:pPr>
            <a:r>
              <a:rPr lang="en-US" sz="3200">
                <a:solidFill>
                  <a:srgbClr val="000000"/>
                </a:solidFill>
                <a:latin typeface="Arial" charset="0"/>
              </a:rPr>
              <a:t>Dynamically define the environment that the resource use</a:t>
            </a:r>
            <a:endParaRPr lang="en-US" smtClean="0">
              <a:cs typeface="+mn-cs"/>
            </a:endParaRPr>
          </a:p>
          <a:p>
            <a:pPr lvl="1">
              <a:lnSpc>
                <a:spcPct val="95000"/>
              </a:lnSpc>
              <a:buClr>
                <a:srgbClr val="000000"/>
              </a:buClr>
              <a:buSzPct val="100000"/>
              <a:buFontTx/>
              <a:buChar char="•"/>
              <a:defRPr/>
            </a:pPr>
            <a:r>
              <a:rPr lang="en-US" sz="3200">
                <a:solidFill>
                  <a:srgbClr val="000000"/>
                </a:solidFill>
                <a:latin typeface="Arial" charset="0"/>
              </a:rPr>
              <a:t>Dynamically assign them based on user request</a:t>
            </a:r>
            <a:endParaRPr lang="en-US" smtClean="0">
              <a:cs typeface="+mn-cs"/>
            </a:endParaRPr>
          </a:p>
          <a:p>
            <a:pPr lvl="1">
              <a:lnSpc>
                <a:spcPct val="95000"/>
              </a:lnSpc>
              <a:buClr>
                <a:srgbClr val="000000"/>
              </a:buClr>
              <a:buSzPct val="100000"/>
              <a:buFontTx/>
              <a:buChar char="•"/>
              <a:defRPr/>
            </a:pPr>
            <a:r>
              <a:rPr lang="en-US" sz="3200">
                <a:solidFill>
                  <a:srgbClr val="000000"/>
                </a:solidFill>
                <a:latin typeface="Arial" charset="0"/>
              </a:rPr>
              <a:t>Deallocate the resources so they can be dynamically allocated again</a:t>
            </a:r>
          </a:p>
        </p:txBody>
      </p:sp>
      <p:sp>
        <p:nvSpPr>
          <p:cNvPr id="3073" name="Rectangle 1"/>
          <p:cNvSpPr>
            <a:spLocks noGrp="1" noChangeArrowheads="1"/>
          </p:cNvSpPr>
          <p:nvPr>
            <p:ph type="ctrTitle"/>
          </p:nvPr>
        </p:nvSpPr>
        <p:spPr>
          <a:xfrm>
            <a:off x="497205" y="320040"/>
            <a:ext cx="8149590" cy="1051560"/>
          </a:xfrm>
        </p:spPr>
        <p:txBody>
          <a:bodyPr lIns="0" tIns="0" rIns="0" bIns="0"/>
          <a:lstStyle/>
          <a:p>
            <a:pPr eaLnBrk="1" hangingPunct="1">
              <a:lnSpc>
                <a:spcPct val="95000"/>
              </a:lnSpc>
              <a:defRPr/>
            </a:pPr>
            <a:r>
              <a:rPr lang="en-US">
                <a:solidFill>
                  <a:srgbClr val="000000"/>
                </a:solidFill>
                <a:latin typeface="Arial" charset="0"/>
                <a:cs typeface="+mj-cs"/>
              </a:rPr>
              <a:t>Classical Dynamic Provisioning</a:t>
            </a:r>
          </a:p>
        </p:txBody>
      </p:sp>
      <p:sp>
        <p:nvSpPr>
          <p:cNvPr id="3077" name="Text Box 5"/>
          <p:cNvSpPr txBox="1">
            <a:spLocks noChangeArrowheads="1"/>
          </p:cNvSpPr>
          <p:nvPr/>
        </p:nvSpPr>
        <p:spPr bwMode="auto">
          <a:xfrm>
            <a:off x="3164682" y="6458277"/>
            <a:ext cx="2814638" cy="16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sp>
        <p:nvSpPr>
          <p:cNvPr id="7" name="32-Point Star 6"/>
          <p:cNvSpPr/>
          <p:nvPr/>
        </p:nvSpPr>
        <p:spPr>
          <a:xfrm>
            <a:off x="7383780" y="137161"/>
            <a:ext cx="1633410" cy="551609"/>
          </a:xfrm>
          <a:prstGeom prst="star32">
            <a:avLst/>
          </a:prstGeom>
        </p:spPr>
        <p:style>
          <a:lnRef idx="0">
            <a:schemeClr val="dk1"/>
          </a:lnRef>
          <a:fillRef idx="3">
            <a:schemeClr val="dk1"/>
          </a:fillRef>
          <a:effectRef idx="3">
            <a:schemeClr val="dk1"/>
          </a:effectRef>
          <a:fontRef idx="minor">
            <a:schemeClr val="lt1"/>
          </a:fontRef>
        </p:style>
        <p:txBody>
          <a:bodyPr lIns="82296" tIns="41148" rIns="82296" bIns="41148" anchor="ctr"/>
          <a:lstStyle/>
          <a:p>
            <a:pPr algn="ctr">
              <a:defRPr/>
            </a:pPr>
            <a:r>
              <a:rPr lang="en-US" sz="1100" dirty="0"/>
              <a:t>Technology Preview</a:t>
            </a:r>
          </a:p>
        </p:txBody>
      </p:sp>
    </p:spTree>
    <p:extLst>
      <p:ext uri="{BB962C8B-B14F-4D97-AF65-F5344CB8AC3E}">
        <p14:creationId xmlns:p14="http://schemas.microsoft.com/office/powerpoint/2010/main" val="37742582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ctrTitle"/>
          </p:nvPr>
        </p:nvSpPr>
        <p:spPr>
          <a:xfrm>
            <a:off x="497205" y="320040"/>
            <a:ext cx="8149590" cy="1051560"/>
          </a:xfrm>
        </p:spPr>
        <p:txBody>
          <a:bodyPr lIns="0" tIns="0" rIns="0" bIns="0"/>
          <a:lstStyle/>
          <a:p>
            <a:pPr eaLnBrk="1" hangingPunct="1">
              <a:lnSpc>
                <a:spcPct val="95000"/>
              </a:lnSpc>
              <a:defRPr/>
            </a:pPr>
            <a:r>
              <a:rPr lang="en-US">
                <a:solidFill>
                  <a:srgbClr val="000000"/>
                </a:solidFill>
                <a:latin typeface="Arial" charset="0"/>
                <a:cs typeface="+mj-cs"/>
              </a:rPr>
              <a:t>Use Cases of Dynamic Provisioning</a:t>
            </a:r>
          </a:p>
        </p:txBody>
      </p:sp>
      <p:sp>
        <p:nvSpPr>
          <p:cNvPr id="4100" name="Text Box 4"/>
          <p:cNvSpPr txBox="1">
            <a:spLocks noChangeArrowheads="1"/>
          </p:cNvSpPr>
          <p:nvPr/>
        </p:nvSpPr>
        <p:spPr bwMode="auto">
          <a:xfrm>
            <a:off x="437198" y="1483043"/>
            <a:ext cx="8253889" cy="3964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lvl="1">
              <a:lnSpc>
                <a:spcPct val="95000"/>
              </a:lnSpc>
              <a:buClr>
                <a:srgbClr val="000000"/>
              </a:buClr>
              <a:buSzPct val="100000"/>
              <a:buFontTx/>
              <a:buChar char="•"/>
              <a:defRPr/>
            </a:pPr>
            <a:r>
              <a:rPr lang="en-US" sz="2500">
                <a:solidFill>
                  <a:srgbClr val="000000"/>
                </a:solidFill>
                <a:latin typeface="Arial" charset="0"/>
              </a:rPr>
              <a:t>Static provisioning: </a:t>
            </a:r>
            <a:endParaRPr lang="en-US" smtClean="0">
              <a:cs typeface="+mn-cs"/>
            </a:endParaRPr>
          </a:p>
          <a:p>
            <a:pPr lvl="2">
              <a:lnSpc>
                <a:spcPct val="95000"/>
              </a:lnSpc>
              <a:buClr>
                <a:srgbClr val="000000"/>
              </a:buClr>
              <a:buSzPct val="80000"/>
              <a:buFont typeface="Courier New" charset="0"/>
              <a:buChar char="o"/>
              <a:defRPr/>
            </a:pPr>
            <a:r>
              <a:rPr lang="en-US" sz="1800">
                <a:solidFill>
                  <a:srgbClr val="000000"/>
                </a:solidFill>
                <a:latin typeface="Arial" charset="0"/>
              </a:rPr>
              <a:t>Resources in a cluster may be statically reassigned based on the anticipated user requirements, part of an HPC or cloud service. It is still dynamic, but control is with the administrator. (Note some call this also dynamic provisioning.)</a:t>
            </a:r>
            <a:endParaRPr lang="en-US" smtClean="0">
              <a:cs typeface="+mn-cs"/>
            </a:endParaRPr>
          </a:p>
          <a:p>
            <a:pPr lvl="1">
              <a:lnSpc>
                <a:spcPct val="95000"/>
              </a:lnSpc>
              <a:buClr>
                <a:srgbClr val="000000"/>
              </a:buClr>
              <a:buSzPct val="100000"/>
              <a:buFontTx/>
              <a:buChar char="•"/>
              <a:defRPr/>
            </a:pPr>
            <a:r>
              <a:rPr lang="en-US" sz="2500">
                <a:solidFill>
                  <a:srgbClr val="000000"/>
                </a:solidFill>
                <a:latin typeface="Arial" charset="0"/>
              </a:rPr>
              <a:t>Automatic Dynamic provisioning: </a:t>
            </a:r>
            <a:endParaRPr lang="en-US" smtClean="0">
              <a:cs typeface="+mn-cs"/>
            </a:endParaRPr>
          </a:p>
          <a:p>
            <a:pPr lvl="2">
              <a:lnSpc>
                <a:spcPct val="95000"/>
              </a:lnSpc>
              <a:buClr>
                <a:srgbClr val="000000"/>
              </a:buClr>
              <a:buSzPct val="80000"/>
              <a:buFont typeface="Courier New" charset="0"/>
              <a:buChar char="o"/>
              <a:defRPr/>
            </a:pPr>
            <a:r>
              <a:rPr lang="en-US" sz="1800">
                <a:solidFill>
                  <a:srgbClr val="000000"/>
                </a:solidFill>
                <a:latin typeface="Arial" charset="0"/>
              </a:rPr>
              <a:t>Replace the administrator with intelligent scheduler. </a:t>
            </a:r>
            <a:endParaRPr lang="en-US" smtClean="0">
              <a:cs typeface="+mn-cs"/>
            </a:endParaRPr>
          </a:p>
          <a:p>
            <a:pPr lvl="1">
              <a:lnSpc>
                <a:spcPct val="95000"/>
              </a:lnSpc>
              <a:buClr>
                <a:srgbClr val="000000"/>
              </a:buClr>
              <a:buSzPct val="100000"/>
              <a:buFontTx/>
              <a:buChar char="•"/>
              <a:defRPr/>
            </a:pPr>
            <a:r>
              <a:rPr lang="en-US" sz="2500">
                <a:solidFill>
                  <a:srgbClr val="000000"/>
                </a:solidFill>
                <a:latin typeface="Arial" charset="0"/>
              </a:rPr>
              <a:t>Queue-based dynamic provisioning: </a:t>
            </a:r>
            <a:endParaRPr lang="en-US" smtClean="0">
              <a:cs typeface="+mn-cs"/>
            </a:endParaRPr>
          </a:p>
          <a:p>
            <a:pPr lvl="2">
              <a:lnSpc>
                <a:spcPct val="95000"/>
              </a:lnSpc>
              <a:buClr>
                <a:srgbClr val="000000"/>
              </a:buClr>
              <a:buSzPct val="80000"/>
              <a:buFont typeface="Courier New" charset="0"/>
              <a:buChar char="o"/>
              <a:defRPr/>
            </a:pPr>
            <a:r>
              <a:rPr lang="en-US" sz="1800">
                <a:solidFill>
                  <a:srgbClr val="000000"/>
                </a:solidFill>
                <a:latin typeface="Arial" charset="0"/>
              </a:rPr>
              <a:t>provisioning of images is time consuming, group jobs using a similar environment and reuse the image. User just sees queue.</a:t>
            </a:r>
            <a:endParaRPr lang="en-US" smtClean="0">
              <a:cs typeface="+mn-cs"/>
            </a:endParaRPr>
          </a:p>
          <a:p>
            <a:pPr lvl="1">
              <a:lnSpc>
                <a:spcPct val="95000"/>
              </a:lnSpc>
              <a:buClr>
                <a:srgbClr val="000000"/>
              </a:buClr>
              <a:buSzPct val="100000"/>
              <a:buFontTx/>
              <a:buChar char="•"/>
              <a:defRPr/>
            </a:pPr>
            <a:r>
              <a:rPr lang="en-US" sz="2500">
                <a:solidFill>
                  <a:srgbClr val="000000"/>
                </a:solidFill>
                <a:latin typeface="Arial" charset="0"/>
              </a:rPr>
              <a:t>Deployment: </a:t>
            </a:r>
            <a:endParaRPr lang="en-US" smtClean="0">
              <a:cs typeface="+mn-cs"/>
            </a:endParaRPr>
          </a:p>
          <a:p>
            <a:pPr lvl="2">
              <a:lnSpc>
                <a:spcPct val="95000"/>
              </a:lnSpc>
              <a:buClr>
                <a:srgbClr val="000000"/>
              </a:buClr>
              <a:buSzPct val="80000"/>
              <a:buFont typeface="Courier New" charset="0"/>
              <a:buChar char="o"/>
              <a:defRPr/>
            </a:pPr>
            <a:r>
              <a:rPr lang="en-US" sz="1800">
                <a:solidFill>
                  <a:srgbClr val="000000"/>
                </a:solidFill>
                <a:latin typeface="Arial" charset="0"/>
              </a:rPr>
              <a:t>dynamic provisioning features are provided by a combination of using XCAT and Moab</a:t>
            </a:r>
          </a:p>
        </p:txBody>
      </p:sp>
      <p:sp>
        <p:nvSpPr>
          <p:cNvPr id="4101" name="Text Box 5"/>
          <p:cNvSpPr txBox="1">
            <a:spLocks noChangeArrowheads="1"/>
          </p:cNvSpPr>
          <p:nvPr/>
        </p:nvSpPr>
        <p:spPr bwMode="auto">
          <a:xfrm>
            <a:off x="3164682" y="6458277"/>
            <a:ext cx="2814638" cy="16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sp>
        <p:nvSpPr>
          <p:cNvPr id="7" name="32-Point Star 6"/>
          <p:cNvSpPr/>
          <p:nvPr/>
        </p:nvSpPr>
        <p:spPr>
          <a:xfrm>
            <a:off x="7383780" y="137161"/>
            <a:ext cx="1633410" cy="551609"/>
          </a:xfrm>
          <a:prstGeom prst="star32">
            <a:avLst/>
          </a:prstGeom>
        </p:spPr>
        <p:style>
          <a:lnRef idx="0">
            <a:schemeClr val="dk1"/>
          </a:lnRef>
          <a:fillRef idx="3">
            <a:schemeClr val="dk1"/>
          </a:fillRef>
          <a:effectRef idx="3">
            <a:schemeClr val="dk1"/>
          </a:effectRef>
          <a:fontRef idx="minor">
            <a:schemeClr val="lt1"/>
          </a:fontRef>
        </p:style>
        <p:txBody>
          <a:bodyPr lIns="82296" tIns="41148" rIns="82296" bIns="41148" anchor="ctr"/>
          <a:lstStyle/>
          <a:p>
            <a:pPr algn="ctr">
              <a:defRPr/>
            </a:pPr>
            <a:r>
              <a:rPr lang="en-US" sz="1100" dirty="0"/>
              <a:t>Technology Preview</a:t>
            </a:r>
          </a:p>
        </p:txBody>
      </p:sp>
    </p:spTree>
    <p:extLst>
      <p:ext uri="{BB962C8B-B14F-4D97-AF65-F5344CB8AC3E}">
        <p14:creationId xmlns:p14="http://schemas.microsoft.com/office/powerpoint/2010/main" val="3934591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ctrTitle"/>
          </p:nvPr>
        </p:nvSpPr>
        <p:spPr>
          <a:xfrm>
            <a:off x="497205" y="320040"/>
            <a:ext cx="8149590" cy="1051560"/>
          </a:xfrm>
        </p:spPr>
        <p:txBody>
          <a:bodyPr lIns="0" tIns="0" rIns="0" bIns="0"/>
          <a:lstStyle/>
          <a:p>
            <a:pPr eaLnBrk="1" hangingPunct="1">
              <a:lnSpc>
                <a:spcPct val="95000"/>
              </a:lnSpc>
              <a:defRPr/>
            </a:pPr>
            <a:r>
              <a:rPr lang="en-US">
                <a:solidFill>
                  <a:srgbClr val="000000"/>
                </a:solidFill>
                <a:latin typeface="Arial" charset="0"/>
                <a:cs typeface="+mj-cs"/>
              </a:rPr>
              <a:t>Generic Reprovisioning</a:t>
            </a:r>
          </a:p>
        </p:txBody>
      </p:sp>
      <p:pic>
        <p:nvPicPr>
          <p:cNvPr id="163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3000"/>
            <a:ext cx="8115300" cy="5582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5"/>
          <p:cNvSpPr txBox="1">
            <a:spLocks noChangeArrowheads="1"/>
          </p:cNvSpPr>
          <p:nvPr/>
        </p:nvSpPr>
        <p:spPr bwMode="auto">
          <a:xfrm>
            <a:off x="3164682" y="6458277"/>
            <a:ext cx="2814638" cy="16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sp>
        <p:nvSpPr>
          <p:cNvPr id="7" name="32-Point Star 6"/>
          <p:cNvSpPr/>
          <p:nvPr/>
        </p:nvSpPr>
        <p:spPr>
          <a:xfrm>
            <a:off x="7383780" y="137161"/>
            <a:ext cx="1633410" cy="551609"/>
          </a:xfrm>
          <a:prstGeom prst="star32">
            <a:avLst/>
          </a:prstGeom>
        </p:spPr>
        <p:style>
          <a:lnRef idx="0">
            <a:schemeClr val="dk1"/>
          </a:lnRef>
          <a:fillRef idx="3">
            <a:schemeClr val="dk1"/>
          </a:fillRef>
          <a:effectRef idx="3">
            <a:schemeClr val="dk1"/>
          </a:effectRef>
          <a:fontRef idx="minor">
            <a:schemeClr val="lt1"/>
          </a:fontRef>
        </p:style>
        <p:txBody>
          <a:bodyPr lIns="82296" tIns="41148" rIns="82296" bIns="41148" anchor="ctr"/>
          <a:lstStyle/>
          <a:p>
            <a:pPr algn="ctr">
              <a:defRPr/>
            </a:pPr>
            <a:r>
              <a:rPr lang="en-US" sz="1100" dirty="0"/>
              <a:t>Technology Preview</a:t>
            </a:r>
          </a:p>
        </p:txBody>
      </p:sp>
    </p:spTree>
    <p:extLst>
      <p:ext uri="{BB962C8B-B14F-4D97-AF65-F5344CB8AC3E}">
        <p14:creationId xmlns:p14="http://schemas.microsoft.com/office/powerpoint/2010/main" val="35139715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ctrTitle"/>
          </p:nvPr>
        </p:nvSpPr>
        <p:spPr>
          <a:xfrm>
            <a:off x="497205" y="320040"/>
            <a:ext cx="8149590" cy="1051560"/>
          </a:xfrm>
        </p:spPr>
        <p:txBody>
          <a:bodyPr lIns="0" tIns="0" rIns="0" bIns="0"/>
          <a:lstStyle/>
          <a:p>
            <a:pPr eaLnBrk="1" hangingPunct="1">
              <a:lnSpc>
                <a:spcPct val="95000"/>
              </a:lnSpc>
              <a:defRPr/>
            </a:pPr>
            <a:r>
              <a:rPr lang="en-US">
                <a:solidFill>
                  <a:srgbClr val="000000"/>
                </a:solidFill>
                <a:latin typeface="Arial" charset="0"/>
                <a:cs typeface="+mj-cs"/>
              </a:rPr>
              <a:t>Dynamic Provisioning Examples</a:t>
            </a:r>
          </a:p>
        </p:txBody>
      </p:sp>
      <p:sp>
        <p:nvSpPr>
          <p:cNvPr id="6148" name="Text Box 4"/>
          <p:cNvSpPr txBox="1">
            <a:spLocks noChangeArrowheads="1"/>
          </p:cNvSpPr>
          <p:nvPr/>
        </p:nvSpPr>
        <p:spPr bwMode="auto">
          <a:xfrm>
            <a:off x="497205" y="1645920"/>
            <a:ext cx="8149590" cy="3862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lvl="1">
              <a:lnSpc>
                <a:spcPct val="95000"/>
              </a:lnSpc>
              <a:buClr>
                <a:srgbClr val="000000"/>
              </a:buClr>
              <a:buSzPct val="100000"/>
              <a:buFontTx/>
              <a:buChar char="•"/>
              <a:defRPr/>
            </a:pPr>
            <a:r>
              <a:rPr lang="en-US" smtClean="0">
                <a:solidFill>
                  <a:srgbClr val="000000"/>
                </a:solidFill>
                <a:latin typeface="Arial" charset="0"/>
                <a:cs typeface="+mn-cs"/>
              </a:rPr>
              <a:t>Give me a virtual cluster with 30 nodes based on Xen</a:t>
            </a:r>
            <a:endParaRPr lang="en-US" smtClean="0">
              <a:cs typeface="+mn-cs"/>
            </a:endParaRPr>
          </a:p>
          <a:p>
            <a:pPr lvl="1">
              <a:lnSpc>
                <a:spcPct val="95000"/>
              </a:lnSpc>
              <a:buClr>
                <a:srgbClr val="000000"/>
              </a:buClr>
              <a:buSzPct val="100000"/>
              <a:buFontTx/>
              <a:buChar char="•"/>
              <a:defRPr/>
            </a:pPr>
            <a:r>
              <a:rPr lang="en-US" smtClean="0">
                <a:solidFill>
                  <a:srgbClr val="000000"/>
                </a:solidFill>
                <a:latin typeface="Arial" charset="0"/>
                <a:cs typeface="+mn-cs"/>
              </a:rPr>
              <a:t>Give me 15 KVM nodes each in Chicago and Texas linked to Azure and Grid5000</a:t>
            </a:r>
            <a:endParaRPr lang="en-US" smtClean="0">
              <a:cs typeface="+mn-cs"/>
            </a:endParaRPr>
          </a:p>
          <a:p>
            <a:pPr lvl="1">
              <a:lnSpc>
                <a:spcPct val="95000"/>
              </a:lnSpc>
              <a:buClr>
                <a:srgbClr val="000000"/>
              </a:buClr>
              <a:buSzPct val="100000"/>
              <a:buFontTx/>
              <a:buChar char="•"/>
              <a:defRPr/>
            </a:pPr>
            <a:r>
              <a:rPr lang="en-US" smtClean="0">
                <a:solidFill>
                  <a:srgbClr val="000000"/>
                </a:solidFill>
                <a:latin typeface="Arial" charset="0"/>
                <a:cs typeface="+mn-cs"/>
              </a:rPr>
              <a:t>Give me a Eucalyptus environment with 10 nodes</a:t>
            </a:r>
            <a:endParaRPr lang="en-US" smtClean="0">
              <a:cs typeface="+mn-cs"/>
            </a:endParaRPr>
          </a:p>
          <a:p>
            <a:pPr lvl="1">
              <a:lnSpc>
                <a:spcPct val="95000"/>
              </a:lnSpc>
              <a:buClr>
                <a:srgbClr val="000000"/>
              </a:buClr>
              <a:buSzPct val="100000"/>
              <a:buFontTx/>
              <a:buChar char="•"/>
              <a:defRPr/>
            </a:pPr>
            <a:r>
              <a:rPr lang="en-US" smtClean="0">
                <a:solidFill>
                  <a:srgbClr val="000000"/>
                </a:solidFill>
                <a:latin typeface="Arial" charset="0"/>
                <a:cs typeface="+mn-cs"/>
              </a:rPr>
              <a:t>Give 32 MPI nodes running on first Linux and then Windows</a:t>
            </a:r>
            <a:endParaRPr lang="en-US" smtClean="0">
              <a:cs typeface="+mn-cs"/>
            </a:endParaRPr>
          </a:p>
          <a:p>
            <a:pPr lvl="1">
              <a:lnSpc>
                <a:spcPct val="95000"/>
              </a:lnSpc>
              <a:buClr>
                <a:srgbClr val="000000"/>
              </a:buClr>
              <a:buSzPct val="100000"/>
              <a:buFontTx/>
              <a:buChar char="•"/>
              <a:defRPr/>
            </a:pPr>
            <a:r>
              <a:rPr lang="en-US" smtClean="0">
                <a:solidFill>
                  <a:srgbClr val="000000"/>
                </a:solidFill>
                <a:latin typeface="Arial" charset="0"/>
                <a:cs typeface="+mn-cs"/>
              </a:rPr>
              <a:t>Give me a Hadoop environment with 160 nodes</a:t>
            </a:r>
            <a:endParaRPr lang="en-US" smtClean="0">
              <a:cs typeface="+mn-cs"/>
            </a:endParaRPr>
          </a:p>
          <a:p>
            <a:pPr lvl="1">
              <a:lnSpc>
                <a:spcPct val="95000"/>
              </a:lnSpc>
              <a:buClr>
                <a:srgbClr val="000000"/>
              </a:buClr>
              <a:buSzPct val="100000"/>
              <a:buFontTx/>
              <a:buChar char="•"/>
              <a:defRPr/>
            </a:pPr>
            <a:r>
              <a:rPr lang="en-US" smtClean="0">
                <a:solidFill>
                  <a:srgbClr val="000000"/>
                </a:solidFill>
                <a:latin typeface="Arial" charset="0"/>
                <a:cs typeface="+mn-cs"/>
              </a:rPr>
              <a:t>Give me a 1000 BLAST instances linked to Grid5000</a:t>
            </a:r>
            <a:endParaRPr lang="en-US" smtClean="0">
              <a:cs typeface="+mn-cs"/>
            </a:endParaRPr>
          </a:p>
          <a:p>
            <a:pPr>
              <a:lnSpc>
                <a:spcPct val="95000"/>
              </a:lnSpc>
              <a:defRPr/>
            </a:pPr>
            <a:endParaRPr lang="en-US" smtClean="0">
              <a:solidFill>
                <a:srgbClr val="000000"/>
              </a:solidFill>
              <a:latin typeface="Arial" charset="0"/>
              <a:cs typeface="+mn-cs"/>
            </a:endParaRPr>
          </a:p>
          <a:p>
            <a:pPr lvl="1">
              <a:lnSpc>
                <a:spcPct val="95000"/>
              </a:lnSpc>
              <a:buClr>
                <a:srgbClr val="000000"/>
              </a:buClr>
              <a:buSzPct val="100000"/>
              <a:buFontTx/>
              <a:buChar char="•"/>
              <a:defRPr/>
            </a:pPr>
            <a:r>
              <a:rPr lang="en-US" smtClean="0">
                <a:solidFill>
                  <a:srgbClr val="000000"/>
                </a:solidFill>
                <a:latin typeface="Arial" charset="0"/>
                <a:cs typeface="+mn-cs"/>
              </a:rPr>
              <a:t>Run my application on Hadoop, Dryad, Amazon and Azure … and compare the performance</a:t>
            </a:r>
          </a:p>
        </p:txBody>
      </p:sp>
      <p:sp>
        <p:nvSpPr>
          <p:cNvPr id="6149" name="Text Box 5"/>
          <p:cNvSpPr txBox="1">
            <a:spLocks noChangeArrowheads="1"/>
          </p:cNvSpPr>
          <p:nvPr/>
        </p:nvSpPr>
        <p:spPr bwMode="auto">
          <a:xfrm>
            <a:off x="3164682" y="6458277"/>
            <a:ext cx="2814638" cy="16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sp>
        <p:nvSpPr>
          <p:cNvPr id="7" name="32-Point Star 6"/>
          <p:cNvSpPr/>
          <p:nvPr/>
        </p:nvSpPr>
        <p:spPr>
          <a:xfrm>
            <a:off x="7383780" y="137161"/>
            <a:ext cx="1633410" cy="551609"/>
          </a:xfrm>
          <a:prstGeom prst="star32">
            <a:avLst/>
          </a:prstGeom>
        </p:spPr>
        <p:style>
          <a:lnRef idx="0">
            <a:schemeClr val="dk1"/>
          </a:lnRef>
          <a:fillRef idx="3">
            <a:schemeClr val="dk1"/>
          </a:fillRef>
          <a:effectRef idx="3">
            <a:schemeClr val="dk1"/>
          </a:effectRef>
          <a:fontRef idx="minor">
            <a:schemeClr val="lt1"/>
          </a:fontRef>
        </p:style>
        <p:txBody>
          <a:bodyPr lIns="82296" tIns="41148" rIns="82296" bIns="41148" anchor="ctr"/>
          <a:lstStyle/>
          <a:p>
            <a:pPr algn="ctr">
              <a:defRPr/>
            </a:pPr>
            <a:r>
              <a:rPr lang="en-US" sz="1100" dirty="0"/>
              <a:t>Technology Preview</a:t>
            </a:r>
          </a:p>
        </p:txBody>
      </p:sp>
    </p:spTree>
    <p:extLst>
      <p:ext uri="{BB962C8B-B14F-4D97-AF65-F5344CB8AC3E}">
        <p14:creationId xmlns:p14="http://schemas.microsoft.com/office/powerpoint/2010/main" val="24494896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ctrTitle"/>
          </p:nvPr>
        </p:nvSpPr>
        <p:spPr>
          <a:xfrm>
            <a:off x="497205" y="320040"/>
            <a:ext cx="8149590" cy="1051560"/>
          </a:xfrm>
        </p:spPr>
        <p:txBody>
          <a:bodyPr lIns="0" tIns="0" rIns="0" bIns="0"/>
          <a:lstStyle/>
          <a:p>
            <a:pPr eaLnBrk="1" hangingPunct="1">
              <a:lnSpc>
                <a:spcPct val="95000"/>
              </a:lnSpc>
              <a:defRPr/>
            </a:pPr>
            <a:r>
              <a:rPr lang="en-US">
                <a:solidFill>
                  <a:srgbClr val="000000"/>
                </a:solidFill>
                <a:latin typeface="Arial" charset="0"/>
                <a:cs typeface="+mj-cs"/>
              </a:rPr>
              <a:t>From Dynamic Provisioning to </a:t>
            </a:r>
            <a:r>
              <a:rPr lang="ja-JP" altLang="en-US">
                <a:solidFill>
                  <a:srgbClr val="000000"/>
                </a:solidFill>
                <a:latin typeface="Arial"/>
                <a:cs typeface="+mj-cs"/>
              </a:rPr>
              <a:t>“</a:t>
            </a:r>
            <a:r>
              <a:rPr lang="en-US">
                <a:solidFill>
                  <a:srgbClr val="000000"/>
                </a:solidFill>
                <a:latin typeface="Arial" charset="0"/>
                <a:cs typeface="+mj-cs"/>
              </a:rPr>
              <a:t>RAIN</a:t>
            </a:r>
            <a:r>
              <a:rPr lang="ja-JP" altLang="en-US">
                <a:solidFill>
                  <a:srgbClr val="000000"/>
                </a:solidFill>
                <a:latin typeface="Arial"/>
                <a:cs typeface="+mj-cs"/>
              </a:rPr>
              <a:t>”</a:t>
            </a:r>
            <a:endParaRPr lang="en-US">
              <a:solidFill>
                <a:srgbClr val="000000"/>
              </a:solidFill>
              <a:latin typeface="Arial" charset="0"/>
              <a:cs typeface="+mj-cs"/>
            </a:endParaRPr>
          </a:p>
        </p:txBody>
      </p:sp>
      <p:sp>
        <p:nvSpPr>
          <p:cNvPr id="7172" name="Text Box 4"/>
          <p:cNvSpPr txBox="1">
            <a:spLocks noChangeArrowheads="1"/>
          </p:cNvSpPr>
          <p:nvPr/>
        </p:nvSpPr>
        <p:spPr bwMode="auto">
          <a:xfrm>
            <a:off x="497205" y="1645920"/>
            <a:ext cx="8149590" cy="4798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lvl="1">
              <a:lnSpc>
                <a:spcPct val="95000"/>
              </a:lnSpc>
              <a:buClr>
                <a:srgbClr val="000000"/>
              </a:buClr>
              <a:buSzPct val="100000"/>
              <a:buFontTx/>
              <a:buChar char="•"/>
              <a:defRPr/>
            </a:pPr>
            <a:r>
              <a:rPr lang="en-US" smtClean="0">
                <a:solidFill>
                  <a:srgbClr val="000000"/>
                </a:solidFill>
                <a:latin typeface="Arial" charset="0"/>
                <a:cs typeface="+mn-cs"/>
              </a:rPr>
              <a:t>In FG dynamic provisioning goes beyond the services offered by common scheduling tools that provide such features. </a:t>
            </a:r>
            <a:endParaRPr lang="en-US" smtClean="0">
              <a:cs typeface="+mn-cs"/>
            </a:endParaRPr>
          </a:p>
          <a:p>
            <a:pPr lvl="2">
              <a:lnSpc>
                <a:spcPct val="95000"/>
              </a:lnSpc>
              <a:buClr>
                <a:srgbClr val="000000"/>
              </a:buClr>
              <a:buSzPct val="80000"/>
              <a:buFont typeface="Courier New" charset="0"/>
              <a:buChar char="o"/>
              <a:defRPr/>
            </a:pPr>
            <a:r>
              <a:rPr lang="en-US" sz="1600">
                <a:solidFill>
                  <a:srgbClr val="000000"/>
                </a:solidFill>
                <a:latin typeface="Arial" charset="0"/>
              </a:rPr>
              <a:t>Dynamic provisioning in FutureGrid means more than just providing an image</a:t>
            </a:r>
            <a:endParaRPr lang="en-US" smtClean="0">
              <a:cs typeface="+mn-cs"/>
            </a:endParaRPr>
          </a:p>
          <a:p>
            <a:pPr lvl="2">
              <a:lnSpc>
                <a:spcPct val="95000"/>
              </a:lnSpc>
              <a:buClr>
                <a:srgbClr val="000000"/>
              </a:buClr>
              <a:buSzPct val="80000"/>
              <a:buFont typeface="Courier New" charset="0"/>
              <a:buChar char="o"/>
              <a:defRPr/>
            </a:pPr>
            <a:r>
              <a:rPr lang="en-US" sz="1600">
                <a:solidFill>
                  <a:srgbClr val="000000"/>
                </a:solidFill>
                <a:latin typeface="Arial" charset="0"/>
              </a:rPr>
              <a:t>adapts the image at runtime and provides besides IaaS, PaaS, also SaaS</a:t>
            </a:r>
            <a:endParaRPr lang="en-US" smtClean="0">
              <a:cs typeface="+mn-cs"/>
            </a:endParaRPr>
          </a:p>
          <a:p>
            <a:pPr lvl="2">
              <a:lnSpc>
                <a:spcPct val="95000"/>
              </a:lnSpc>
              <a:buClr>
                <a:srgbClr val="000000"/>
              </a:buClr>
              <a:buSzPct val="80000"/>
              <a:buFont typeface="Courier New" charset="0"/>
              <a:buChar char="o"/>
              <a:defRPr/>
            </a:pPr>
            <a:r>
              <a:rPr lang="en-US" sz="1600">
                <a:solidFill>
                  <a:srgbClr val="000000"/>
                </a:solidFill>
                <a:latin typeface="Arial" charset="0"/>
              </a:rPr>
              <a:t>We call this </a:t>
            </a:r>
            <a:r>
              <a:rPr lang="ja-JP" altLang="en-US" sz="1600">
                <a:solidFill>
                  <a:srgbClr val="000000"/>
                </a:solidFill>
                <a:latin typeface="Arial"/>
              </a:rPr>
              <a:t>“</a:t>
            </a:r>
            <a:r>
              <a:rPr lang="en-US" sz="1600">
                <a:solidFill>
                  <a:srgbClr val="000000"/>
                </a:solidFill>
                <a:latin typeface="Arial" charset="0"/>
              </a:rPr>
              <a:t>raining</a:t>
            </a:r>
            <a:r>
              <a:rPr lang="ja-JP" altLang="en-US" sz="1600">
                <a:solidFill>
                  <a:srgbClr val="000000"/>
                </a:solidFill>
                <a:latin typeface="Arial"/>
              </a:rPr>
              <a:t>”</a:t>
            </a:r>
            <a:r>
              <a:rPr lang="en-US" sz="1600">
                <a:solidFill>
                  <a:srgbClr val="000000"/>
                </a:solidFill>
                <a:latin typeface="Arial" charset="0"/>
              </a:rPr>
              <a:t> an environment</a:t>
            </a:r>
            <a:endParaRPr lang="en-US" smtClean="0">
              <a:cs typeface="+mn-cs"/>
            </a:endParaRPr>
          </a:p>
          <a:p>
            <a:pPr lvl="1">
              <a:lnSpc>
                <a:spcPct val="95000"/>
              </a:lnSpc>
              <a:buClr>
                <a:srgbClr val="000000"/>
              </a:buClr>
              <a:buSzPct val="100000"/>
              <a:buFontTx/>
              <a:buChar char="•"/>
              <a:defRPr/>
            </a:pPr>
            <a:r>
              <a:rPr lang="en-US" smtClean="0">
                <a:solidFill>
                  <a:srgbClr val="000000"/>
                </a:solidFill>
                <a:latin typeface="Arial" charset="0"/>
                <a:cs typeface="+mn-cs"/>
              </a:rPr>
              <a:t>Rain = Runtime Adaptable INsertion Configurator </a:t>
            </a:r>
            <a:endParaRPr lang="en-US" smtClean="0">
              <a:cs typeface="+mn-cs"/>
            </a:endParaRPr>
          </a:p>
          <a:p>
            <a:pPr lvl="2">
              <a:lnSpc>
                <a:spcPct val="95000"/>
              </a:lnSpc>
              <a:buClr>
                <a:srgbClr val="000000"/>
              </a:buClr>
              <a:buSzPct val="80000"/>
              <a:buFont typeface="Courier New" charset="0"/>
              <a:buChar char="o"/>
              <a:defRPr/>
            </a:pPr>
            <a:r>
              <a:rPr lang="en-US" sz="1600">
                <a:solidFill>
                  <a:srgbClr val="000000"/>
                </a:solidFill>
                <a:latin typeface="Arial" charset="0"/>
              </a:rPr>
              <a:t>Users want to ``rain'' an HPC, a Cloud environment, or a virtual network onto our resources with little effort. </a:t>
            </a:r>
            <a:endParaRPr lang="en-US" smtClean="0">
              <a:cs typeface="+mn-cs"/>
            </a:endParaRPr>
          </a:p>
          <a:p>
            <a:pPr lvl="2">
              <a:lnSpc>
                <a:spcPct val="95000"/>
              </a:lnSpc>
              <a:buClr>
                <a:srgbClr val="000000"/>
              </a:buClr>
              <a:buSzPct val="80000"/>
              <a:buFont typeface="Courier New" charset="0"/>
              <a:buChar char="o"/>
              <a:defRPr/>
            </a:pPr>
            <a:r>
              <a:rPr lang="en-US" sz="1600">
                <a:solidFill>
                  <a:srgbClr val="000000"/>
                </a:solidFill>
                <a:latin typeface="Arial" charset="0"/>
              </a:rPr>
              <a:t>Command line tools supporting this task.</a:t>
            </a:r>
            <a:endParaRPr lang="en-US" smtClean="0">
              <a:cs typeface="+mn-cs"/>
            </a:endParaRPr>
          </a:p>
          <a:p>
            <a:pPr lvl="2">
              <a:lnSpc>
                <a:spcPct val="95000"/>
              </a:lnSpc>
              <a:buClr>
                <a:srgbClr val="000000"/>
              </a:buClr>
              <a:buSzPct val="80000"/>
              <a:buFont typeface="Courier New" charset="0"/>
              <a:buChar char="o"/>
              <a:defRPr/>
            </a:pPr>
            <a:r>
              <a:rPr lang="en-US" sz="1600">
                <a:solidFill>
                  <a:srgbClr val="000000"/>
                </a:solidFill>
                <a:latin typeface="Arial" charset="0"/>
              </a:rPr>
              <a:t>Integrated into Portal</a:t>
            </a:r>
            <a:endParaRPr lang="en-US" smtClean="0">
              <a:cs typeface="+mn-cs"/>
            </a:endParaRPr>
          </a:p>
          <a:p>
            <a:pPr lvl="1">
              <a:lnSpc>
                <a:spcPct val="95000"/>
              </a:lnSpc>
              <a:buClr>
                <a:srgbClr val="000000"/>
              </a:buClr>
              <a:buSzPct val="100000"/>
              <a:buFontTx/>
              <a:buChar char="•"/>
              <a:defRPr/>
            </a:pPr>
            <a:r>
              <a:rPr lang="en-US" smtClean="0">
                <a:solidFill>
                  <a:srgbClr val="000000"/>
                </a:solidFill>
                <a:latin typeface="Arial" charset="0"/>
                <a:cs typeface="+mn-cs"/>
              </a:rPr>
              <a:t>Example ``rain'' a Hadoop environment defined by an user on a cluster.</a:t>
            </a:r>
            <a:endParaRPr lang="en-US" smtClean="0">
              <a:cs typeface="+mn-cs"/>
            </a:endParaRPr>
          </a:p>
          <a:p>
            <a:pPr lvl="2">
              <a:lnSpc>
                <a:spcPct val="95000"/>
              </a:lnSpc>
              <a:buClr>
                <a:srgbClr val="000000"/>
              </a:buClr>
              <a:buSzPct val="80000"/>
              <a:buFont typeface="Courier New" charset="0"/>
              <a:buChar char="o"/>
              <a:defRPr/>
            </a:pPr>
            <a:r>
              <a:rPr lang="en-US" sz="1600">
                <a:solidFill>
                  <a:srgbClr val="000000"/>
                </a:solidFill>
                <a:latin typeface="Arial" charset="0"/>
              </a:rPr>
              <a:t>fg-hadoop -n 8 -app myHadoopApp.jar …</a:t>
            </a:r>
            <a:endParaRPr lang="en-US" smtClean="0">
              <a:cs typeface="+mn-cs"/>
            </a:endParaRPr>
          </a:p>
          <a:p>
            <a:pPr lvl="2">
              <a:lnSpc>
                <a:spcPct val="95000"/>
              </a:lnSpc>
              <a:buClr>
                <a:srgbClr val="000000"/>
              </a:buClr>
              <a:buSzPct val="80000"/>
              <a:buFont typeface="Courier New" charset="0"/>
              <a:buChar char="o"/>
              <a:defRPr/>
            </a:pPr>
            <a:r>
              <a:rPr lang="en-US" sz="1600">
                <a:solidFill>
                  <a:srgbClr val="000000"/>
                </a:solidFill>
                <a:latin typeface="Arial" charset="0"/>
              </a:rPr>
              <a:t>Users and administrators do not have to set up the Hadoop environment as it is being done for them</a:t>
            </a:r>
            <a:endParaRPr lang="en-US" smtClean="0">
              <a:cs typeface="+mn-cs"/>
            </a:endParaRPr>
          </a:p>
          <a:p>
            <a:pPr>
              <a:lnSpc>
                <a:spcPct val="95000"/>
              </a:lnSpc>
              <a:buClr>
                <a:srgbClr val="000000"/>
              </a:buClr>
              <a:buSzPct val="80000"/>
              <a:buFont typeface="Courier New" charset="0"/>
              <a:buNone/>
              <a:defRPr/>
            </a:pPr>
            <a:endParaRPr lang="en-US" smtClean="0">
              <a:solidFill>
                <a:srgbClr val="000000"/>
              </a:solidFill>
              <a:latin typeface="Arial" charset="0"/>
              <a:cs typeface="+mn-cs"/>
            </a:endParaRPr>
          </a:p>
        </p:txBody>
      </p:sp>
      <p:sp>
        <p:nvSpPr>
          <p:cNvPr id="7173" name="Text Box 5"/>
          <p:cNvSpPr txBox="1">
            <a:spLocks noChangeArrowheads="1"/>
          </p:cNvSpPr>
          <p:nvPr/>
        </p:nvSpPr>
        <p:spPr bwMode="auto">
          <a:xfrm>
            <a:off x="3164682" y="6458277"/>
            <a:ext cx="2814638" cy="16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sp>
        <p:nvSpPr>
          <p:cNvPr id="7" name="32-Point Star 6"/>
          <p:cNvSpPr/>
          <p:nvPr/>
        </p:nvSpPr>
        <p:spPr>
          <a:xfrm>
            <a:off x="7505048" y="822961"/>
            <a:ext cx="1633410" cy="551609"/>
          </a:xfrm>
          <a:prstGeom prst="star32">
            <a:avLst/>
          </a:prstGeom>
        </p:spPr>
        <p:style>
          <a:lnRef idx="0">
            <a:schemeClr val="dk1"/>
          </a:lnRef>
          <a:fillRef idx="3">
            <a:schemeClr val="dk1"/>
          </a:fillRef>
          <a:effectRef idx="3">
            <a:schemeClr val="dk1"/>
          </a:effectRef>
          <a:fontRef idx="minor">
            <a:schemeClr val="lt1"/>
          </a:fontRef>
        </p:style>
        <p:txBody>
          <a:bodyPr lIns="82296" tIns="41148" rIns="82296" bIns="41148" anchor="ctr"/>
          <a:lstStyle/>
          <a:p>
            <a:pPr algn="ctr">
              <a:defRPr/>
            </a:pPr>
            <a:r>
              <a:rPr lang="en-US" sz="1100" dirty="0"/>
              <a:t>Technology Preview</a:t>
            </a:r>
          </a:p>
        </p:txBody>
      </p:sp>
    </p:spTree>
    <p:extLst>
      <p:ext uri="{BB962C8B-B14F-4D97-AF65-F5344CB8AC3E}">
        <p14:creationId xmlns:p14="http://schemas.microsoft.com/office/powerpoint/2010/main" val="32877813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ctrTitle"/>
          </p:nvPr>
        </p:nvSpPr>
        <p:spPr>
          <a:xfrm>
            <a:off x="497205" y="320040"/>
            <a:ext cx="8149590" cy="1051560"/>
          </a:xfrm>
        </p:spPr>
        <p:txBody>
          <a:bodyPr lIns="0" tIns="0" rIns="0" bIns="0"/>
          <a:lstStyle/>
          <a:p>
            <a:pPr eaLnBrk="1" hangingPunct="1">
              <a:lnSpc>
                <a:spcPct val="95000"/>
              </a:lnSpc>
              <a:defRPr/>
            </a:pPr>
            <a:r>
              <a:rPr lang="en-US">
                <a:solidFill>
                  <a:srgbClr val="000000"/>
                </a:solidFill>
                <a:latin typeface="Arial" charset="0"/>
                <a:cs typeface="+mj-cs"/>
              </a:rPr>
              <a:t>FG RAIN Commands</a:t>
            </a:r>
          </a:p>
        </p:txBody>
      </p:sp>
      <p:sp>
        <p:nvSpPr>
          <p:cNvPr id="8196" name="Text Box 4"/>
          <p:cNvSpPr txBox="1">
            <a:spLocks noChangeArrowheads="1"/>
          </p:cNvSpPr>
          <p:nvPr/>
        </p:nvSpPr>
        <p:spPr bwMode="auto">
          <a:xfrm>
            <a:off x="497205" y="1645920"/>
            <a:ext cx="8149590" cy="4434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lvl="1">
              <a:lnSpc>
                <a:spcPct val="95000"/>
              </a:lnSpc>
              <a:buClr>
                <a:srgbClr val="000000"/>
              </a:buClr>
              <a:buSzPct val="100000"/>
              <a:buFontTx/>
              <a:buChar char="•"/>
              <a:defRPr/>
            </a:pPr>
            <a:r>
              <a:rPr lang="en-US" sz="2800">
                <a:solidFill>
                  <a:srgbClr val="000000"/>
                </a:solidFill>
                <a:latin typeface="Arial" charset="0"/>
              </a:rPr>
              <a:t>fg-rain –h hostfile –iaas nimbus –image img</a:t>
            </a:r>
            <a:endParaRPr lang="en-US" smtClean="0">
              <a:cs typeface="+mn-cs"/>
            </a:endParaRPr>
          </a:p>
          <a:p>
            <a:pPr lvl="1">
              <a:lnSpc>
                <a:spcPct val="95000"/>
              </a:lnSpc>
              <a:buClr>
                <a:srgbClr val="000000"/>
              </a:buClr>
              <a:buSzPct val="100000"/>
              <a:buFontTx/>
              <a:buChar char="•"/>
              <a:defRPr/>
            </a:pPr>
            <a:r>
              <a:rPr lang="en-US" sz="2800">
                <a:solidFill>
                  <a:srgbClr val="000000"/>
                </a:solidFill>
                <a:latin typeface="Arial" charset="0"/>
              </a:rPr>
              <a:t>fg-rain –h hostfile –paas hadoop …</a:t>
            </a:r>
            <a:endParaRPr lang="en-US" smtClean="0">
              <a:cs typeface="+mn-cs"/>
            </a:endParaRPr>
          </a:p>
          <a:p>
            <a:pPr lvl="1">
              <a:lnSpc>
                <a:spcPct val="95000"/>
              </a:lnSpc>
              <a:buClr>
                <a:srgbClr val="000000"/>
              </a:buClr>
              <a:buSzPct val="100000"/>
              <a:buFontTx/>
              <a:buChar char="•"/>
              <a:defRPr/>
            </a:pPr>
            <a:r>
              <a:rPr lang="en-US" sz="2800">
                <a:solidFill>
                  <a:srgbClr val="000000"/>
                </a:solidFill>
                <a:latin typeface="Arial" charset="0"/>
              </a:rPr>
              <a:t>fg-rain –h hostfile –paas dryad …</a:t>
            </a:r>
            <a:endParaRPr lang="en-US" smtClean="0">
              <a:cs typeface="+mn-cs"/>
            </a:endParaRPr>
          </a:p>
          <a:p>
            <a:pPr lvl="1">
              <a:lnSpc>
                <a:spcPct val="95000"/>
              </a:lnSpc>
              <a:buClr>
                <a:srgbClr val="000000"/>
              </a:buClr>
              <a:buSzPct val="100000"/>
              <a:buFontTx/>
              <a:buChar char="•"/>
              <a:defRPr/>
            </a:pPr>
            <a:r>
              <a:rPr lang="en-US" sz="2800">
                <a:solidFill>
                  <a:srgbClr val="000000"/>
                </a:solidFill>
                <a:latin typeface="Arial" charset="0"/>
              </a:rPr>
              <a:t>fg-rain –h hostfile –gaas gLite …</a:t>
            </a:r>
            <a:endParaRPr lang="en-US" smtClean="0">
              <a:cs typeface="+mn-cs"/>
            </a:endParaRPr>
          </a:p>
          <a:p>
            <a:pPr>
              <a:lnSpc>
                <a:spcPct val="95000"/>
              </a:lnSpc>
              <a:defRPr/>
            </a:pPr>
            <a:endParaRPr lang="en-US" sz="3200">
              <a:solidFill>
                <a:srgbClr val="000000"/>
              </a:solidFill>
              <a:latin typeface="Arial" charset="0"/>
            </a:endParaRPr>
          </a:p>
          <a:p>
            <a:pPr lvl="1">
              <a:lnSpc>
                <a:spcPct val="95000"/>
              </a:lnSpc>
              <a:buClr>
                <a:srgbClr val="000000"/>
              </a:buClr>
              <a:buSzPct val="100000"/>
              <a:buFontTx/>
              <a:buChar char="•"/>
              <a:defRPr/>
            </a:pPr>
            <a:r>
              <a:rPr lang="en-US" sz="2800">
                <a:solidFill>
                  <a:srgbClr val="000000"/>
                </a:solidFill>
                <a:latin typeface="Arial" charset="0"/>
              </a:rPr>
              <a:t>fg-rain –h hostfile –image img</a:t>
            </a:r>
            <a:endParaRPr lang="en-US" smtClean="0">
              <a:cs typeface="+mn-cs"/>
            </a:endParaRPr>
          </a:p>
          <a:p>
            <a:pPr>
              <a:lnSpc>
                <a:spcPct val="95000"/>
              </a:lnSpc>
              <a:defRPr/>
            </a:pPr>
            <a:endParaRPr lang="en-US" sz="3200">
              <a:solidFill>
                <a:srgbClr val="000000"/>
              </a:solidFill>
              <a:latin typeface="Arial" charset="0"/>
            </a:endParaRPr>
          </a:p>
          <a:p>
            <a:pPr lvl="1">
              <a:lnSpc>
                <a:spcPct val="95000"/>
              </a:lnSpc>
              <a:buClr>
                <a:srgbClr val="000000"/>
              </a:buClr>
              <a:buSzPct val="100000"/>
              <a:buFontTx/>
              <a:buChar char="•"/>
              <a:defRPr/>
            </a:pPr>
            <a:r>
              <a:rPr lang="en-US" sz="2800">
                <a:solidFill>
                  <a:srgbClr val="000000"/>
                </a:solidFill>
                <a:latin typeface="Arial" charset="0"/>
              </a:rPr>
              <a:t>Additional Authorization is required to use fg-rain without virtualization.</a:t>
            </a:r>
            <a:endParaRPr lang="en-US" smtClean="0">
              <a:cs typeface="+mn-cs"/>
            </a:endParaRPr>
          </a:p>
          <a:p>
            <a:pPr>
              <a:lnSpc>
                <a:spcPct val="95000"/>
              </a:lnSpc>
              <a:buClr>
                <a:srgbClr val="000000"/>
              </a:buClr>
              <a:buSzPct val="100000"/>
              <a:defRPr/>
            </a:pPr>
            <a:endParaRPr lang="en-US" sz="3200">
              <a:solidFill>
                <a:srgbClr val="000000"/>
              </a:solidFill>
              <a:latin typeface="Arial" charset="0"/>
            </a:endParaRPr>
          </a:p>
        </p:txBody>
      </p:sp>
      <p:sp>
        <p:nvSpPr>
          <p:cNvPr id="8197" name="Text Box 5"/>
          <p:cNvSpPr txBox="1">
            <a:spLocks noChangeArrowheads="1"/>
          </p:cNvSpPr>
          <p:nvPr/>
        </p:nvSpPr>
        <p:spPr bwMode="auto">
          <a:xfrm>
            <a:off x="3164682" y="6458277"/>
            <a:ext cx="2814638" cy="16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sp>
        <p:nvSpPr>
          <p:cNvPr id="7" name="32-Point Star 6"/>
          <p:cNvSpPr/>
          <p:nvPr/>
        </p:nvSpPr>
        <p:spPr>
          <a:xfrm>
            <a:off x="7383780" y="137161"/>
            <a:ext cx="1633410" cy="551609"/>
          </a:xfrm>
          <a:prstGeom prst="star32">
            <a:avLst/>
          </a:prstGeom>
        </p:spPr>
        <p:style>
          <a:lnRef idx="0">
            <a:schemeClr val="dk1"/>
          </a:lnRef>
          <a:fillRef idx="3">
            <a:schemeClr val="dk1"/>
          </a:fillRef>
          <a:effectRef idx="3">
            <a:schemeClr val="dk1"/>
          </a:effectRef>
          <a:fontRef idx="minor">
            <a:schemeClr val="lt1"/>
          </a:fontRef>
        </p:style>
        <p:txBody>
          <a:bodyPr lIns="82296" tIns="41148" rIns="82296" bIns="41148" anchor="ctr"/>
          <a:lstStyle/>
          <a:p>
            <a:pPr algn="ctr">
              <a:defRPr/>
            </a:pPr>
            <a:r>
              <a:rPr lang="en-US" sz="1100" dirty="0"/>
              <a:t>Technology Preview</a:t>
            </a:r>
          </a:p>
        </p:txBody>
      </p:sp>
    </p:spTree>
    <p:extLst>
      <p:ext uri="{BB962C8B-B14F-4D97-AF65-F5344CB8AC3E}">
        <p14:creationId xmlns:p14="http://schemas.microsoft.com/office/powerpoint/2010/main" val="2036074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Categories</a:t>
            </a:r>
            <a:endParaRPr lang="en-US" dirty="0"/>
          </a:p>
        </p:txBody>
      </p:sp>
      <p:sp>
        <p:nvSpPr>
          <p:cNvPr id="3" name="Content Placeholder 2"/>
          <p:cNvSpPr>
            <a:spLocks noGrp="1"/>
          </p:cNvSpPr>
          <p:nvPr>
            <p:ph idx="1"/>
          </p:nvPr>
        </p:nvSpPr>
        <p:spPr/>
        <p:txBody>
          <a:bodyPr>
            <a:normAutofit fontScale="77500" lnSpcReduction="20000"/>
          </a:bodyPr>
          <a:lstStyle/>
          <a:p>
            <a:r>
              <a:rPr lang="en-US" dirty="0" err="1" smtClean="0"/>
              <a:t>PaaS</a:t>
            </a:r>
            <a:r>
              <a:rPr lang="en-US" dirty="0" smtClean="0"/>
              <a:t>: Platform as a Service</a:t>
            </a:r>
          </a:p>
          <a:p>
            <a:pPr lvl="1"/>
            <a:r>
              <a:rPr lang="en-US" dirty="0"/>
              <a:t>D</a:t>
            </a:r>
            <a:r>
              <a:rPr lang="en-US" dirty="0" smtClean="0"/>
              <a:t>elivery of a computing platform and solution stack</a:t>
            </a:r>
          </a:p>
          <a:p>
            <a:r>
              <a:rPr lang="en-US" dirty="0" err="1" smtClean="0"/>
              <a:t>IaaS</a:t>
            </a:r>
            <a:r>
              <a:rPr lang="en-US" dirty="0" smtClean="0"/>
              <a:t>: Infrastructure as a Service</a:t>
            </a:r>
          </a:p>
          <a:p>
            <a:pPr lvl="1"/>
            <a:r>
              <a:rPr lang="en-US" dirty="0" smtClean="0"/>
              <a:t>Deliver a compute infrastructure as a service</a:t>
            </a:r>
          </a:p>
          <a:p>
            <a:r>
              <a:rPr lang="en-US" dirty="0" smtClean="0"/>
              <a:t>Grid:</a:t>
            </a:r>
          </a:p>
          <a:p>
            <a:pPr lvl="1"/>
            <a:r>
              <a:rPr lang="en-US" dirty="0" smtClean="0"/>
              <a:t>Deliver services to support the creation of virtual organizations contributing resources</a:t>
            </a:r>
          </a:p>
          <a:p>
            <a:r>
              <a:rPr lang="en-US" dirty="0" smtClean="0"/>
              <a:t>HPCC: High </a:t>
            </a:r>
            <a:r>
              <a:rPr lang="en-US" dirty="0"/>
              <a:t>P</a:t>
            </a:r>
            <a:r>
              <a:rPr lang="en-US" dirty="0" smtClean="0"/>
              <a:t>erformance Computing Cluster</a:t>
            </a:r>
          </a:p>
          <a:p>
            <a:pPr lvl="1"/>
            <a:r>
              <a:rPr lang="en-US" dirty="0" smtClean="0"/>
              <a:t>Traditional high performance computing cluster environment</a:t>
            </a:r>
          </a:p>
          <a:p>
            <a:r>
              <a:rPr lang="en-US" dirty="0" smtClean="0"/>
              <a:t>Other Services</a:t>
            </a:r>
          </a:p>
          <a:p>
            <a:pPr lvl="1"/>
            <a:r>
              <a:rPr lang="en-US" dirty="0" smtClean="0"/>
              <a:t>Other services useful for the users as part of the FG service offerings </a:t>
            </a:r>
          </a:p>
          <a:p>
            <a:pPr lvl="1"/>
            <a:endParaRPr lang="en-US" dirty="0"/>
          </a:p>
        </p:txBody>
      </p:sp>
    </p:spTree>
    <p:extLst>
      <p:ext uri="{BB962C8B-B14F-4D97-AF65-F5344CB8AC3E}">
        <p14:creationId xmlns:p14="http://schemas.microsoft.com/office/powerpoint/2010/main" val="236478801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What</a:t>
            </a:r>
            <a:r>
              <a:rPr lang="es-ES" dirty="0" smtClean="0"/>
              <a:t> </a:t>
            </a:r>
            <a:r>
              <a:rPr lang="es-ES" dirty="0" err="1" smtClean="0"/>
              <a:t>happens</a:t>
            </a:r>
            <a:r>
              <a:rPr lang="es-ES" dirty="0" smtClean="0"/>
              <a:t> </a:t>
            </a:r>
            <a:r>
              <a:rPr lang="es-ES" dirty="0" err="1" smtClean="0"/>
              <a:t>internally</a:t>
            </a:r>
            <a:r>
              <a:rPr lang="es-ES" dirty="0" smtClean="0"/>
              <a:t>?</a:t>
            </a:r>
            <a:endParaRPr lang="es-ES" dirty="0"/>
          </a:p>
        </p:txBody>
      </p:sp>
      <p:sp>
        <p:nvSpPr>
          <p:cNvPr id="3" name="2 Marcador de contenido"/>
          <p:cNvSpPr>
            <a:spLocks noGrp="1"/>
          </p:cNvSpPr>
          <p:nvPr>
            <p:ph idx="1"/>
          </p:nvPr>
        </p:nvSpPr>
        <p:spPr>
          <a:xfrm>
            <a:off x="457200" y="1340769"/>
            <a:ext cx="8229600" cy="4785395"/>
          </a:xfrm>
        </p:spPr>
        <p:txBody>
          <a:bodyPr>
            <a:normAutofit fontScale="92500"/>
          </a:bodyPr>
          <a:lstStyle/>
          <a:p>
            <a:r>
              <a:rPr lang="es-ES" dirty="0" err="1" smtClean="0"/>
              <a:t>Generate</a:t>
            </a:r>
            <a:r>
              <a:rPr lang="es-ES" dirty="0" smtClean="0"/>
              <a:t> a </a:t>
            </a:r>
            <a:r>
              <a:rPr lang="es-ES" dirty="0" err="1" smtClean="0"/>
              <a:t>Centos</a:t>
            </a:r>
            <a:r>
              <a:rPr lang="es-ES" dirty="0" smtClean="0"/>
              <a:t> </a:t>
            </a:r>
            <a:r>
              <a:rPr lang="es-ES" dirty="0" err="1" smtClean="0"/>
              <a:t>image</a:t>
            </a:r>
            <a:r>
              <a:rPr lang="es-ES" dirty="0" smtClean="0"/>
              <a:t> </a:t>
            </a:r>
            <a:r>
              <a:rPr lang="es-ES" dirty="0" err="1" smtClean="0"/>
              <a:t>with</a:t>
            </a:r>
            <a:r>
              <a:rPr lang="es-ES" dirty="0" smtClean="0"/>
              <a:t> </a:t>
            </a:r>
            <a:r>
              <a:rPr lang="es-ES" dirty="0" err="1" smtClean="0"/>
              <a:t>several</a:t>
            </a:r>
            <a:r>
              <a:rPr lang="es-ES" dirty="0" smtClean="0"/>
              <a:t> </a:t>
            </a:r>
            <a:r>
              <a:rPr lang="es-ES" dirty="0" err="1" smtClean="0"/>
              <a:t>packages</a:t>
            </a:r>
            <a:endParaRPr lang="es-ES" dirty="0" smtClean="0"/>
          </a:p>
          <a:p>
            <a:pPr lvl="1"/>
            <a:r>
              <a:rPr lang="es-ES" b="1" dirty="0" err="1" smtClean="0"/>
              <a:t>fg-image-generate</a:t>
            </a:r>
            <a:r>
              <a:rPr lang="es-ES" b="1" dirty="0" smtClean="0"/>
              <a:t> –o </a:t>
            </a:r>
            <a:r>
              <a:rPr lang="es-ES" b="1" dirty="0" err="1" smtClean="0">
                <a:solidFill>
                  <a:srgbClr val="FF0000"/>
                </a:solidFill>
              </a:rPr>
              <a:t>centos</a:t>
            </a:r>
            <a:r>
              <a:rPr lang="es-ES" b="1" dirty="0" smtClean="0">
                <a:solidFill>
                  <a:srgbClr val="FF0000"/>
                </a:solidFill>
              </a:rPr>
              <a:t> </a:t>
            </a:r>
            <a:r>
              <a:rPr lang="es-ES" b="1" dirty="0" smtClean="0"/>
              <a:t>–v </a:t>
            </a:r>
            <a:r>
              <a:rPr lang="es-ES" b="1" dirty="0" smtClean="0">
                <a:solidFill>
                  <a:srgbClr val="FF0000"/>
                </a:solidFill>
              </a:rPr>
              <a:t>5.6</a:t>
            </a:r>
            <a:r>
              <a:rPr lang="es-ES" b="1" dirty="0" smtClean="0"/>
              <a:t> –a </a:t>
            </a:r>
            <a:r>
              <a:rPr lang="es-ES" b="1" dirty="0" smtClean="0">
                <a:solidFill>
                  <a:srgbClr val="FF0000"/>
                </a:solidFill>
              </a:rPr>
              <a:t>x86_64</a:t>
            </a:r>
            <a:r>
              <a:rPr lang="es-ES" b="1" dirty="0" smtClean="0"/>
              <a:t> –s </a:t>
            </a:r>
            <a:r>
              <a:rPr lang="es-ES" b="1" dirty="0" err="1" smtClean="0">
                <a:solidFill>
                  <a:schemeClr val="accent1"/>
                </a:solidFill>
              </a:rPr>
              <a:t>emacs</a:t>
            </a:r>
            <a:r>
              <a:rPr lang="es-ES" b="1" dirty="0" smtClean="0">
                <a:solidFill>
                  <a:schemeClr val="accent1"/>
                </a:solidFill>
              </a:rPr>
              <a:t>, </a:t>
            </a:r>
            <a:r>
              <a:rPr lang="es-ES" b="1" dirty="0" err="1" smtClean="0">
                <a:solidFill>
                  <a:schemeClr val="accent1"/>
                </a:solidFill>
              </a:rPr>
              <a:t>openmpi</a:t>
            </a:r>
            <a:r>
              <a:rPr lang="es-ES" b="1" dirty="0" smtClean="0">
                <a:solidFill>
                  <a:schemeClr val="accent1"/>
                </a:solidFill>
              </a:rPr>
              <a:t> </a:t>
            </a:r>
            <a:r>
              <a:rPr lang="es-ES" b="1" dirty="0" smtClean="0"/>
              <a:t>–u </a:t>
            </a:r>
            <a:r>
              <a:rPr lang="es-ES" b="1" dirty="0" err="1" smtClean="0">
                <a:solidFill>
                  <a:srgbClr val="FF0000"/>
                </a:solidFill>
              </a:rPr>
              <a:t>javi</a:t>
            </a:r>
            <a:endParaRPr lang="es-ES" b="1" dirty="0" smtClean="0">
              <a:solidFill>
                <a:srgbClr val="FF0000"/>
              </a:solidFill>
            </a:endParaRPr>
          </a:p>
          <a:p>
            <a:pPr lvl="1"/>
            <a:r>
              <a:rPr lang="es-ES" b="1" dirty="0" smtClean="0">
                <a:solidFill>
                  <a:srgbClr val="FF0000"/>
                </a:solidFill>
              </a:rPr>
              <a:t>&gt; </a:t>
            </a:r>
            <a:r>
              <a:rPr lang="es-ES" b="1" dirty="0" err="1" smtClean="0">
                <a:solidFill>
                  <a:srgbClr val="FF0000"/>
                </a:solidFill>
              </a:rPr>
              <a:t>returns</a:t>
            </a:r>
            <a:r>
              <a:rPr lang="es-ES" b="1" dirty="0" smtClean="0">
                <a:solidFill>
                  <a:srgbClr val="FF0000"/>
                </a:solidFill>
              </a:rPr>
              <a:t> </a:t>
            </a:r>
            <a:r>
              <a:rPr lang="es-ES" b="1" dirty="0" err="1" smtClean="0">
                <a:solidFill>
                  <a:srgbClr val="FF0000"/>
                </a:solidFill>
              </a:rPr>
              <a:t>image</a:t>
            </a:r>
            <a:r>
              <a:rPr lang="es-ES" b="1" dirty="0">
                <a:solidFill>
                  <a:srgbClr val="FF0000"/>
                </a:solidFill>
              </a:rPr>
              <a:t>:</a:t>
            </a:r>
            <a:r>
              <a:rPr lang="es-ES" b="1" dirty="0" smtClean="0">
                <a:solidFill>
                  <a:srgbClr val="FF0000"/>
                </a:solidFill>
              </a:rPr>
              <a:t> </a:t>
            </a:r>
            <a:r>
              <a:rPr lang="es-ES" b="1" u="sng" dirty="0" smtClean="0">
                <a:solidFill>
                  <a:srgbClr val="FF0000"/>
                </a:solidFill>
              </a:rPr>
              <a:t>centosjavi3058834494</a:t>
            </a:r>
            <a:r>
              <a:rPr lang="es-ES" b="1" dirty="0">
                <a:solidFill>
                  <a:srgbClr val="FF0000"/>
                </a:solidFill>
              </a:rPr>
              <a:t>.tgz</a:t>
            </a:r>
            <a:r>
              <a:rPr lang="es-ES" b="1" dirty="0"/>
              <a:t> </a:t>
            </a:r>
            <a:endParaRPr lang="es-ES" b="1" dirty="0" smtClean="0">
              <a:solidFill>
                <a:srgbClr val="FF0000"/>
              </a:solidFill>
            </a:endParaRPr>
          </a:p>
          <a:p>
            <a:r>
              <a:rPr lang="es-ES" dirty="0" err="1"/>
              <a:t>Deploy</a:t>
            </a:r>
            <a:r>
              <a:rPr lang="es-ES" dirty="0"/>
              <a:t> </a:t>
            </a:r>
            <a:r>
              <a:rPr lang="es-ES" dirty="0" err="1"/>
              <a:t>the</a:t>
            </a:r>
            <a:r>
              <a:rPr lang="es-ES" dirty="0"/>
              <a:t> </a:t>
            </a:r>
            <a:r>
              <a:rPr lang="es-ES" dirty="0" err="1"/>
              <a:t>image</a:t>
            </a:r>
            <a:r>
              <a:rPr lang="es-ES" dirty="0"/>
              <a:t> </a:t>
            </a:r>
            <a:r>
              <a:rPr lang="es-ES" dirty="0" err="1"/>
              <a:t>for</a:t>
            </a:r>
            <a:r>
              <a:rPr lang="es-ES" dirty="0"/>
              <a:t> HPC (</a:t>
            </a:r>
            <a:r>
              <a:rPr lang="es-ES" dirty="0" err="1"/>
              <a:t>xCAT</a:t>
            </a:r>
            <a:r>
              <a:rPr lang="es-ES" dirty="0"/>
              <a:t>)</a:t>
            </a:r>
          </a:p>
          <a:p>
            <a:pPr lvl="1"/>
            <a:r>
              <a:rPr lang="es-ES" b="1" dirty="0"/>
              <a:t>./</a:t>
            </a:r>
            <a:r>
              <a:rPr lang="es-ES" b="1" dirty="0" err="1"/>
              <a:t>fg-image</a:t>
            </a:r>
            <a:r>
              <a:rPr lang="es-ES" b="1" dirty="0" err="1" smtClean="0"/>
              <a:t>-register</a:t>
            </a:r>
            <a:r>
              <a:rPr lang="es-ES" b="1" dirty="0" smtClean="0"/>
              <a:t> </a:t>
            </a:r>
            <a:r>
              <a:rPr lang="es-ES" b="1" dirty="0" smtClean="0">
                <a:solidFill>
                  <a:srgbClr val="3366FF"/>
                </a:solidFill>
              </a:rPr>
              <a:t>-</a:t>
            </a:r>
            <a:r>
              <a:rPr lang="es-ES" b="1" dirty="0">
                <a:solidFill>
                  <a:srgbClr val="3366FF"/>
                </a:solidFill>
              </a:rPr>
              <a:t>x im1r </a:t>
            </a:r>
            <a:r>
              <a:rPr lang="en-US" b="1" dirty="0">
                <a:solidFill>
                  <a:srgbClr val="3366FF"/>
                </a:solidFill>
              </a:rPr>
              <a:t>–</a:t>
            </a:r>
            <a:r>
              <a:rPr lang="es-ES" b="1" dirty="0">
                <a:solidFill>
                  <a:srgbClr val="3366FF"/>
                </a:solidFill>
              </a:rPr>
              <a:t>m india -s india -t /N/</a:t>
            </a:r>
            <a:r>
              <a:rPr lang="es-ES" b="1" dirty="0" err="1">
                <a:solidFill>
                  <a:srgbClr val="3366FF"/>
                </a:solidFill>
              </a:rPr>
              <a:t>scratch</a:t>
            </a:r>
            <a:r>
              <a:rPr lang="es-ES" b="1" dirty="0">
                <a:solidFill>
                  <a:srgbClr val="3366FF"/>
                </a:solidFill>
              </a:rPr>
              <a:t>/ </a:t>
            </a:r>
            <a:r>
              <a:rPr lang="es-ES" b="1" dirty="0" smtClean="0"/>
              <a:t>-i </a:t>
            </a:r>
            <a:r>
              <a:rPr lang="es-ES" b="1" u="sng" dirty="0" smtClean="0">
                <a:solidFill>
                  <a:srgbClr val="FF0000"/>
                </a:solidFill>
              </a:rPr>
              <a:t>centosjavi3058834494</a:t>
            </a:r>
            <a:r>
              <a:rPr lang="es-ES" b="1" dirty="0">
                <a:solidFill>
                  <a:srgbClr val="FF0000"/>
                </a:solidFill>
              </a:rPr>
              <a:t>.tgz</a:t>
            </a:r>
            <a:r>
              <a:rPr lang="es-ES" b="1" dirty="0"/>
              <a:t> -u </a:t>
            </a:r>
            <a:r>
              <a:rPr lang="es-ES" b="1" dirty="0" err="1" smtClean="0"/>
              <a:t>jdiaz</a:t>
            </a:r>
            <a:r>
              <a:rPr lang="es-ES" b="1" dirty="0" smtClean="0"/>
              <a:t/>
            </a:r>
            <a:br>
              <a:rPr lang="es-ES" b="1" dirty="0" smtClean="0"/>
            </a:br>
            <a:endParaRPr lang="es-ES" b="1" dirty="0"/>
          </a:p>
          <a:p>
            <a:r>
              <a:rPr lang="en-US" dirty="0" smtClean="0"/>
              <a:t>Submit a job with that image</a:t>
            </a:r>
          </a:p>
          <a:p>
            <a:pPr lvl="1"/>
            <a:r>
              <a:rPr lang="en-US" dirty="0" err="1" smtClean="0"/>
              <a:t>qsub</a:t>
            </a:r>
            <a:r>
              <a:rPr lang="en-US" dirty="0" smtClean="0"/>
              <a:t> </a:t>
            </a:r>
            <a:r>
              <a:rPr lang="en-US" dirty="0"/>
              <a:t>-l </a:t>
            </a:r>
            <a:r>
              <a:rPr lang="en-US" dirty="0" err="1"/>
              <a:t>os</a:t>
            </a:r>
            <a:r>
              <a:rPr lang="en-US" dirty="0"/>
              <a:t>=</a:t>
            </a:r>
            <a:r>
              <a:rPr lang="en-US" b="1" u="sng" dirty="0">
                <a:solidFill>
                  <a:srgbClr val="FF0000"/>
                </a:solidFill>
              </a:rPr>
              <a:t>centosjavi3058834494</a:t>
            </a:r>
            <a:r>
              <a:rPr lang="en-US" dirty="0"/>
              <a:t> </a:t>
            </a:r>
            <a:r>
              <a:rPr lang="en-US" dirty="0" err="1"/>
              <a:t>testjob.sh</a:t>
            </a:r>
            <a:endParaRPr lang="en-US" dirty="0"/>
          </a:p>
          <a:p>
            <a:endParaRPr lang="es-ES" b="1" dirty="0"/>
          </a:p>
          <a:p>
            <a:pPr lvl="1"/>
            <a:endParaRPr lang="es-ES" b="1" dirty="0" smtClean="0">
              <a:solidFill>
                <a:srgbClr val="FF0000"/>
              </a:solidFill>
            </a:endParaRPr>
          </a:p>
          <a:p>
            <a:pPr>
              <a:buNone/>
            </a:pPr>
            <a:endParaRPr lang="es-ES" dirty="0"/>
          </a:p>
        </p:txBody>
      </p:sp>
      <p:sp>
        <p:nvSpPr>
          <p:cNvPr id="5" name="32-Point Star 4"/>
          <p:cNvSpPr/>
          <p:nvPr/>
        </p:nvSpPr>
        <p:spPr>
          <a:xfrm>
            <a:off x="7373328" y="-31811"/>
            <a:ext cx="1814900" cy="612899"/>
          </a:xfrm>
          <a:prstGeom prst="star32">
            <a:avLst/>
          </a:prstGeom>
        </p:spPr>
        <p:style>
          <a:lnRef idx="0">
            <a:schemeClr val="dk1"/>
          </a:lnRef>
          <a:fillRef idx="3">
            <a:schemeClr val="dk1"/>
          </a:fillRef>
          <a:effectRef idx="3">
            <a:schemeClr val="dk1"/>
          </a:effectRef>
          <a:fontRef idx="minor">
            <a:schemeClr val="lt1"/>
          </a:fontRef>
        </p:style>
        <p:txBody>
          <a:bodyPr lIns="91439" tIns="45719" rIns="91439" bIns="45719" rtlCol="0" anchor="ctr"/>
          <a:lstStyle/>
          <a:p>
            <a:pPr algn="ctr"/>
            <a:r>
              <a:rPr lang="en-US" sz="1200" dirty="0"/>
              <a:t>Technology Preview</a:t>
            </a:r>
          </a:p>
        </p:txBody>
      </p:sp>
    </p:spTree>
    <p:extLst>
      <p:ext uri="{BB962C8B-B14F-4D97-AF65-F5344CB8AC3E}">
        <p14:creationId xmlns:p14="http://schemas.microsoft.com/office/powerpoint/2010/main" val="7244274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1-07-15 at 11.15.10 AM.png"/>
          <p:cNvPicPr>
            <a:picLocks noGrp="1" noChangeAspect="1"/>
          </p:cNvPicPr>
          <p:nvPr>
            <p:ph idx="1"/>
          </p:nvPr>
        </p:nvPicPr>
        <p:blipFill>
          <a:blip r:embed="rId2">
            <a:extLst>
              <a:ext uri="{28A0092B-C50C-407E-A947-70E740481C1C}">
                <a14:useLocalDpi xmlns:a14="http://schemas.microsoft.com/office/drawing/2010/main" val="0"/>
              </a:ext>
            </a:extLst>
          </a:blip>
          <a:srcRect l="-20949" r="-20949"/>
          <a:stretch>
            <a:fillRect/>
          </a:stretch>
        </p:blipFill>
        <p:spPr>
          <a:xfrm>
            <a:off x="-914400" y="228600"/>
            <a:ext cx="10723593" cy="5897563"/>
          </a:xfrm>
        </p:spPr>
      </p:pic>
      <p:sp>
        <p:nvSpPr>
          <p:cNvPr id="5" name="Rectangle 4"/>
          <p:cNvSpPr/>
          <p:nvPr/>
        </p:nvSpPr>
        <p:spPr>
          <a:xfrm>
            <a:off x="914400" y="2209800"/>
            <a:ext cx="381000" cy="304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914400" y="2819400"/>
            <a:ext cx="609600" cy="762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45284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Management</a:t>
            </a:r>
            <a:br>
              <a:rPr lang="en-US" dirty="0" smtClean="0"/>
            </a:br>
            <a:r>
              <a:rPr lang="en-US" dirty="0" smtClean="0"/>
              <a:t>Goals</a:t>
            </a:r>
            <a:endParaRPr lang="en-US" dirty="0"/>
          </a:p>
        </p:txBody>
      </p:sp>
      <p:sp>
        <p:nvSpPr>
          <p:cNvPr id="3" name="Content Placeholder 2"/>
          <p:cNvSpPr>
            <a:spLocks noGrp="1"/>
          </p:cNvSpPr>
          <p:nvPr>
            <p:ph idx="1"/>
          </p:nvPr>
        </p:nvSpPr>
        <p:spPr/>
        <p:txBody>
          <a:bodyPr/>
          <a:lstStyle/>
          <a:p>
            <a:r>
              <a:rPr lang="en-US" sz="2800" dirty="0" smtClean="0"/>
              <a:t>Support rigorous experimentation</a:t>
            </a:r>
          </a:p>
          <a:p>
            <a:pPr lvl="1"/>
            <a:r>
              <a:rPr lang="en-US" sz="2400" dirty="0" smtClean="0"/>
              <a:t>Define experiments in detail</a:t>
            </a:r>
          </a:p>
          <a:p>
            <a:pPr lvl="1"/>
            <a:r>
              <a:rPr lang="en-US" sz="2400" dirty="0" smtClean="0"/>
              <a:t>Record experimental results</a:t>
            </a:r>
          </a:p>
          <a:p>
            <a:pPr lvl="2"/>
            <a:r>
              <a:rPr lang="en-US" sz="2000" dirty="0" smtClean="0"/>
              <a:t>User-specified measurements (placement and granularity)</a:t>
            </a:r>
          </a:p>
          <a:p>
            <a:pPr lvl="1"/>
            <a:r>
              <a:rPr lang="en-US" sz="2400" dirty="0" smtClean="0"/>
              <a:t>Share experiment information</a:t>
            </a:r>
          </a:p>
          <a:p>
            <a:pPr lvl="2"/>
            <a:r>
              <a:rPr lang="en-US" sz="2000" dirty="0" smtClean="0"/>
              <a:t>Experiments can be repeated and verified</a:t>
            </a:r>
          </a:p>
          <a:p>
            <a:pPr lvl="2"/>
            <a:r>
              <a:rPr lang="en-US" sz="2000" dirty="0" smtClean="0"/>
              <a:t>Variations on experiments can be performed</a:t>
            </a:r>
          </a:p>
          <a:p>
            <a:r>
              <a:rPr lang="en-US" sz="2800" dirty="0" smtClean="0"/>
              <a:t>Convenient execution of experiments</a:t>
            </a:r>
          </a:p>
          <a:p>
            <a:pPr lvl="1"/>
            <a:r>
              <a:rPr lang="en-US" sz="2400" dirty="0" smtClean="0"/>
              <a:t>FutureGrid has distributed resources and services</a:t>
            </a:r>
          </a:p>
          <a:p>
            <a:pPr lvl="1"/>
            <a:r>
              <a:rPr lang="en-US" sz="2400" dirty="0" smtClean="0"/>
              <a:t>Isn’t one true way to run an experiment</a:t>
            </a:r>
          </a:p>
        </p:txBody>
      </p:sp>
    </p:spTree>
    <p:extLst>
      <p:ext uri="{BB962C8B-B14F-4D97-AF65-F5344CB8AC3E}">
        <p14:creationId xmlns:p14="http://schemas.microsoft.com/office/powerpoint/2010/main" val="7242408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Management</a:t>
            </a:r>
            <a:br>
              <a:rPr lang="en-US" dirty="0" smtClean="0"/>
            </a:br>
            <a:r>
              <a:rPr lang="en-US" dirty="0" smtClean="0"/>
              <a:t>Approach</a:t>
            </a:r>
            <a:endParaRPr lang="en-US" dirty="0"/>
          </a:p>
        </p:txBody>
      </p:sp>
      <p:sp>
        <p:nvSpPr>
          <p:cNvPr id="3" name="Content Placeholder 2"/>
          <p:cNvSpPr>
            <a:spLocks noGrp="1"/>
          </p:cNvSpPr>
          <p:nvPr>
            <p:ph idx="1"/>
          </p:nvPr>
        </p:nvSpPr>
        <p:spPr/>
        <p:txBody>
          <a:bodyPr/>
          <a:lstStyle/>
          <a:p>
            <a:r>
              <a:rPr lang="en-US" sz="2400" dirty="0" smtClean="0"/>
              <a:t>Provide tools to execute distributed experiments</a:t>
            </a:r>
          </a:p>
          <a:p>
            <a:pPr lvl="1"/>
            <a:r>
              <a:rPr lang="en-US" sz="2000" dirty="0" smtClean="0"/>
              <a:t>Access (potentially many) resources</a:t>
            </a:r>
          </a:p>
          <a:p>
            <a:pPr lvl="1"/>
            <a:r>
              <a:rPr lang="en-US" sz="2000" dirty="0" smtClean="0"/>
              <a:t>Interact with a number of services</a:t>
            </a:r>
          </a:p>
          <a:p>
            <a:pPr lvl="1"/>
            <a:r>
              <a:rPr lang="en-US" sz="2000" dirty="0" smtClean="0"/>
              <a:t>Support execution of experiment plans</a:t>
            </a:r>
          </a:p>
          <a:p>
            <a:r>
              <a:rPr lang="en-US" sz="2400" dirty="0" smtClean="0"/>
              <a:t>Support several usage models</a:t>
            </a:r>
          </a:p>
          <a:p>
            <a:pPr lvl="1"/>
            <a:r>
              <a:rPr lang="en-US" sz="2000" dirty="0" smtClean="0"/>
              <a:t>Workflow (often large, automatic, batched, unattended)</a:t>
            </a:r>
          </a:p>
          <a:p>
            <a:pPr lvl="1"/>
            <a:r>
              <a:rPr lang="en-US" sz="2000" dirty="0" smtClean="0"/>
              <a:t>Interactive (attended)</a:t>
            </a:r>
          </a:p>
          <a:p>
            <a:pPr lvl="1"/>
            <a:r>
              <a:rPr lang="en-US" sz="2000" dirty="0" smtClean="0"/>
              <a:t>Hybrid</a:t>
            </a:r>
          </a:p>
          <a:p>
            <a:r>
              <a:rPr lang="en-US" sz="2400" dirty="0" smtClean="0"/>
              <a:t>Store experiment information for later use</a:t>
            </a:r>
          </a:p>
          <a:p>
            <a:pPr lvl="1"/>
            <a:r>
              <a:rPr lang="en-US" sz="2000" dirty="0" smtClean="0"/>
              <a:t>Plans (workflows or recordings) and results</a:t>
            </a:r>
          </a:p>
          <a:p>
            <a:pPr lvl="1"/>
            <a:r>
              <a:rPr lang="en-US" sz="2000" dirty="0" smtClean="0"/>
              <a:t>Searchable and shareable</a:t>
            </a:r>
          </a:p>
          <a:p>
            <a:pPr lvl="1"/>
            <a:r>
              <a:rPr lang="en-US" sz="2000" dirty="0" smtClean="0"/>
              <a:t>Re-run experiments or run modified versions</a:t>
            </a:r>
            <a:endParaRPr lang="en-US" sz="2000" dirty="0"/>
          </a:p>
        </p:txBody>
      </p:sp>
    </p:spTree>
    <p:extLst>
      <p:ext uri="{BB962C8B-B14F-4D97-AF65-F5344CB8AC3E}">
        <p14:creationId xmlns:p14="http://schemas.microsoft.com/office/powerpoint/2010/main" val="23206636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Management</a:t>
            </a:r>
            <a:br>
              <a:rPr lang="en-US" dirty="0" smtClean="0"/>
            </a:br>
            <a:r>
              <a:rPr lang="en-US" dirty="0" smtClean="0"/>
              <a:t>Available Components</a:t>
            </a:r>
            <a:endParaRPr lang="en-US" dirty="0"/>
          </a:p>
        </p:txBody>
      </p:sp>
      <p:sp>
        <p:nvSpPr>
          <p:cNvPr id="3" name="Content Placeholder 2"/>
          <p:cNvSpPr>
            <a:spLocks noGrp="1"/>
          </p:cNvSpPr>
          <p:nvPr>
            <p:ph idx="1"/>
          </p:nvPr>
        </p:nvSpPr>
        <p:spPr/>
        <p:txBody>
          <a:bodyPr/>
          <a:lstStyle/>
          <a:p>
            <a:r>
              <a:rPr lang="en-US" sz="2400" dirty="0" smtClean="0"/>
              <a:t>Pegasus</a:t>
            </a:r>
          </a:p>
          <a:p>
            <a:pPr lvl="1"/>
            <a:r>
              <a:rPr lang="en-US" sz="2000" dirty="0" smtClean="0"/>
              <a:t>Workflow-based experiment management</a:t>
            </a:r>
          </a:p>
          <a:p>
            <a:pPr lvl="1"/>
            <a:r>
              <a:rPr lang="en-US" sz="2000" dirty="0" smtClean="0"/>
              <a:t>Builds on existing Pegasus software</a:t>
            </a:r>
          </a:p>
          <a:p>
            <a:pPr lvl="2"/>
            <a:r>
              <a:rPr lang="en-US" sz="1800" i="1" dirty="0" err="1" smtClean="0"/>
              <a:t>Kickstart</a:t>
            </a:r>
            <a:r>
              <a:rPr lang="en-US" sz="1800" dirty="0" smtClean="0"/>
              <a:t> to record job execution and its environment</a:t>
            </a:r>
            <a:endParaRPr lang="en-US" sz="1800" i="1" dirty="0" smtClean="0"/>
          </a:p>
          <a:p>
            <a:pPr lvl="2"/>
            <a:r>
              <a:rPr lang="en-US" sz="1800" dirty="0" smtClean="0"/>
              <a:t>Details of Pegasus presented elsewhere</a:t>
            </a:r>
          </a:p>
          <a:p>
            <a:r>
              <a:rPr lang="en-US" sz="2400" dirty="0" err="1" smtClean="0"/>
              <a:t>TakTuk</a:t>
            </a:r>
            <a:endParaRPr lang="en-US" sz="2400" dirty="0" smtClean="0"/>
          </a:p>
          <a:p>
            <a:pPr lvl="1"/>
            <a:r>
              <a:rPr lang="en-US" sz="2000" dirty="0" smtClean="0"/>
              <a:t>Basic interactive experiment management</a:t>
            </a:r>
          </a:p>
          <a:p>
            <a:pPr lvl="1"/>
            <a:r>
              <a:rPr lang="en-US" sz="2000" dirty="0" smtClean="0"/>
              <a:t>Reuse tool deployed on Grid 5000</a:t>
            </a:r>
          </a:p>
          <a:p>
            <a:r>
              <a:rPr lang="en-US" sz="2400" dirty="0" smtClean="0"/>
              <a:t>Host List Manager</a:t>
            </a:r>
          </a:p>
          <a:p>
            <a:pPr lvl="1"/>
            <a:r>
              <a:rPr lang="en-US" sz="2000" dirty="0" smtClean="0"/>
              <a:t>Organize provisioned systems into groups, generate host lists for </a:t>
            </a:r>
            <a:r>
              <a:rPr lang="en-US" sz="2000" dirty="0" err="1" smtClean="0"/>
              <a:t>TakTuk</a:t>
            </a:r>
            <a:endParaRPr lang="en-US" sz="2000" dirty="0" smtClean="0"/>
          </a:p>
          <a:p>
            <a:pPr lvl="1"/>
            <a:r>
              <a:rPr lang="en-US" sz="2000" dirty="0" smtClean="0"/>
              <a:t>Set of simple command line programs</a:t>
            </a:r>
          </a:p>
        </p:txBody>
      </p:sp>
    </p:spTree>
    <p:extLst>
      <p:ext uri="{BB962C8B-B14F-4D97-AF65-F5344CB8AC3E}">
        <p14:creationId xmlns:p14="http://schemas.microsoft.com/office/powerpoint/2010/main" val="42879747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Management</a:t>
            </a:r>
            <a:br>
              <a:rPr lang="en-US" dirty="0" smtClean="0"/>
            </a:br>
            <a:r>
              <a:rPr lang="en-US" dirty="0" smtClean="0"/>
              <a:t>Planned Components</a:t>
            </a:r>
            <a:endParaRPr lang="en-US" dirty="0"/>
          </a:p>
        </p:txBody>
      </p:sp>
      <p:sp>
        <p:nvSpPr>
          <p:cNvPr id="3" name="Content Placeholder 2"/>
          <p:cNvSpPr>
            <a:spLocks noGrp="1"/>
          </p:cNvSpPr>
          <p:nvPr>
            <p:ph idx="1"/>
          </p:nvPr>
        </p:nvSpPr>
        <p:spPr/>
        <p:txBody>
          <a:bodyPr/>
          <a:lstStyle/>
          <a:p>
            <a:r>
              <a:rPr lang="en-US" sz="2400" dirty="0" smtClean="0"/>
              <a:t>Messaging-based Execution and Monitoring System (MEMS)</a:t>
            </a:r>
          </a:p>
          <a:p>
            <a:pPr lvl="1"/>
            <a:r>
              <a:rPr lang="en-US" sz="2000" dirty="0" smtClean="0"/>
              <a:t>More sophisticated interactive experiment management</a:t>
            </a:r>
          </a:p>
          <a:p>
            <a:pPr lvl="1"/>
            <a:r>
              <a:rPr lang="en-US" sz="2000" dirty="0" smtClean="0"/>
              <a:t>Integrated message streams for commands, results, and monitoring</a:t>
            </a:r>
          </a:p>
          <a:p>
            <a:r>
              <a:rPr lang="en-US" sz="2400" dirty="0" smtClean="0"/>
              <a:t>Pegasus provisioning workflows</a:t>
            </a:r>
          </a:p>
          <a:p>
            <a:pPr lvl="1"/>
            <a:r>
              <a:rPr lang="en-US" sz="2000" dirty="0" smtClean="0"/>
              <a:t>Include resource provisioning into workflow</a:t>
            </a:r>
          </a:p>
          <a:p>
            <a:r>
              <a:rPr lang="en-US" sz="2400" dirty="0" smtClean="0"/>
              <a:t>Experiment Repository</a:t>
            </a:r>
          </a:p>
          <a:p>
            <a:pPr lvl="1"/>
            <a:r>
              <a:rPr lang="en-US" sz="2000" dirty="0" smtClean="0"/>
              <a:t>Store and retrieve information about experiments</a:t>
            </a:r>
          </a:p>
          <a:p>
            <a:pPr lvl="1"/>
            <a:r>
              <a:rPr lang="en-US" sz="2000" dirty="0" smtClean="0"/>
              <a:t>Uses the FG </a:t>
            </a:r>
            <a:r>
              <a:rPr lang="en-US" sz="2000" i="1" dirty="0" smtClean="0"/>
              <a:t>Image Repository </a:t>
            </a:r>
            <a:r>
              <a:rPr lang="en-US" sz="2000" dirty="0" smtClean="0"/>
              <a:t>as component.</a:t>
            </a:r>
          </a:p>
          <a:p>
            <a:r>
              <a:rPr lang="en-US" sz="2400" dirty="0" smtClean="0"/>
              <a:t>User Portal integration</a:t>
            </a:r>
          </a:p>
          <a:p>
            <a:r>
              <a:rPr lang="en-US" sz="2400" dirty="0" smtClean="0"/>
              <a:t>Convert experiment plans</a:t>
            </a:r>
          </a:p>
          <a:p>
            <a:pPr lvl="1"/>
            <a:r>
              <a:rPr lang="en-US" sz="2000" dirty="0" smtClean="0"/>
              <a:t>Help users migrate from one tool to another</a:t>
            </a:r>
          </a:p>
          <a:p>
            <a:pPr lvl="1"/>
            <a:r>
              <a:rPr lang="en-US" sz="2000" dirty="0" err="1" smtClean="0"/>
              <a:t>TakTuk</a:t>
            </a:r>
            <a:r>
              <a:rPr lang="en-US" sz="2000" dirty="0" smtClean="0"/>
              <a:t> commands &lt;-&gt; MEMS messages &lt;-&gt; Pegasus Workflows &lt;-&gt;</a:t>
            </a:r>
          </a:p>
        </p:txBody>
      </p:sp>
    </p:spTree>
    <p:extLst>
      <p:ext uri="{BB962C8B-B14F-4D97-AF65-F5344CB8AC3E}">
        <p14:creationId xmlns:p14="http://schemas.microsoft.com/office/powerpoint/2010/main" val="2337291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srcRect l="-40756" r="-40756"/>
          <a:stretch>
            <a:fillRect/>
          </a:stretch>
        </p:blipFill>
        <p:spPr bwMode="auto">
          <a:xfrm>
            <a:off x="-1027408" y="685800"/>
            <a:ext cx="11222968"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
        <p:nvSpPr>
          <p:cNvPr id="2" name="Title 1"/>
          <p:cNvSpPr>
            <a:spLocks noGrp="1"/>
          </p:cNvSpPr>
          <p:nvPr>
            <p:ph type="title"/>
          </p:nvPr>
        </p:nvSpPr>
        <p:spPr>
          <a:xfrm>
            <a:off x="457200" y="-228600"/>
            <a:ext cx="8229600" cy="1143000"/>
          </a:xfrm>
        </p:spPr>
        <p:txBody>
          <a:bodyPr/>
          <a:lstStyle/>
          <a:p>
            <a:r>
              <a:rPr lang="en-US" dirty="0" smtClean="0"/>
              <a:t>Software Architecture</a:t>
            </a:r>
            <a:endParaRPr lang="en-US" dirty="0"/>
          </a:p>
        </p:txBody>
      </p:sp>
      <p:sp>
        <p:nvSpPr>
          <p:cNvPr id="4" name="32-Point Star 3"/>
          <p:cNvSpPr/>
          <p:nvPr/>
        </p:nvSpPr>
        <p:spPr>
          <a:xfrm>
            <a:off x="1524000" y="2743200"/>
            <a:ext cx="1633410" cy="551609"/>
          </a:xfrm>
          <a:prstGeom prst="star32">
            <a:avLst/>
          </a:prstGeom>
        </p:spPr>
        <p:style>
          <a:lnRef idx="0">
            <a:schemeClr val="dk1"/>
          </a:lnRef>
          <a:fillRef idx="3">
            <a:schemeClr val="dk1"/>
          </a:fillRef>
          <a:effectRef idx="3">
            <a:schemeClr val="dk1"/>
          </a:effectRef>
          <a:fontRef idx="minor">
            <a:schemeClr val="lt1"/>
          </a:fontRef>
        </p:style>
        <p:txBody>
          <a:bodyPr lIns="82296" tIns="41148" rIns="82296" bIns="41148" anchor="ctr"/>
          <a:lstStyle/>
          <a:p>
            <a:pPr algn="ctr">
              <a:defRPr/>
            </a:pPr>
            <a:r>
              <a:rPr lang="en-US" sz="1100" dirty="0"/>
              <a:t>Technology Preview</a:t>
            </a:r>
          </a:p>
        </p:txBody>
      </p:sp>
    </p:spTree>
    <p:extLst>
      <p:ext uri="{BB962C8B-B14F-4D97-AF65-F5344CB8AC3E}">
        <p14:creationId xmlns:p14="http://schemas.microsoft.com/office/powerpoint/2010/main" val="1831888906"/>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Interfacing with OGF</a:t>
            </a:r>
            <a:endParaRPr lang="en-US" dirty="0"/>
          </a:p>
        </p:txBody>
      </p:sp>
      <p:sp>
        <p:nvSpPr>
          <p:cNvPr id="3" name="Content Placeholder 2"/>
          <p:cNvSpPr>
            <a:spLocks noGrp="1"/>
          </p:cNvSpPr>
          <p:nvPr>
            <p:ph sz="half" idx="1"/>
          </p:nvPr>
        </p:nvSpPr>
        <p:spPr/>
        <p:txBody>
          <a:bodyPr/>
          <a:lstStyle/>
          <a:p>
            <a:r>
              <a:rPr lang="en-US" dirty="0" smtClean="0"/>
              <a:t>Deployments</a:t>
            </a:r>
          </a:p>
          <a:p>
            <a:pPr lvl="1"/>
            <a:r>
              <a:rPr lang="en-US" dirty="0" smtClean="0"/>
              <a:t>Genesis II</a:t>
            </a:r>
          </a:p>
          <a:p>
            <a:pPr lvl="1"/>
            <a:r>
              <a:rPr lang="en-US" dirty="0" err="1" smtClean="0"/>
              <a:t>Unicore</a:t>
            </a:r>
            <a:endParaRPr lang="en-US" dirty="0" smtClean="0"/>
          </a:p>
          <a:p>
            <a:pPr lvl="1"/>
            <a:r>
              <a:rPr lang="en-US" dirty="0" smtClean="0"/>
              <a:t>Globus</a:t>
            </a:r>
          </a:p>
          <a:p>
            <a:pPr lvl="1"/>
            <a:r>
              <a:rPr lang="en-US" dirty="0" smtClean="0"/>
              <a:t>SAGA</a:t>
            </a:r>
            <a:endParaRPr lang="en-US" dirty="0"/>
          </a:p>
        </p:txBody>
      </p:sp>
      <p:sp>
        <p:nvSpPr>
          <p:cNvPr id="4" name="Content Placeholder 3"/>
          <p:cNvSpPr>
            <a:spLocks noGrp="1"/>
          </p:cNvSpPr>
          <p:nvPr>
            <p:ph sz="half" idx="2"/>
          </p:nvPr>
        </p:nvSpPr>
        <p:spPr/>
        <p:txBody>
          <a:bodyPr/>
          <a:lstStyle/>
          <a:p>
            <a:r>
              <a:rPr lang="en-US" dirty="0" smtClean="0"/>
              <a:t>Some thoughts</a:t>
            </a:r>
          </a:p>
          <a:p>
            <a:pPr lvl="1"/>
            <a:r>
              <a:rPr lang="en-US" dirty="0" smtClean="0"/>
              <a:t>How can FG get OCCI from a community effort?</a:t>
            </a:r>
          </a:p>
          <a:p>
            <a:pPr lvl="1"/>
            <a:r>
              <a:rPr lang="en-US" dirty="0" smtClean="0"/>
              <a:t>Is FG useful for OGF community?</a:t>
            </a:r>
          </a:p>
          <a:p>
            <a:pPr lvl="1"/>
            <a:r>
              <a:rPr lang="en-US" dirty="0" smtClean="0"/>
              <a:t>What other features are desired for OGF community?</a:t>
            </a:r>
            <a:endParaRPr lang="en-US" dirty="0"/>
          </a:p>
        </p:txBody>
      </p:sp>
    </p:spTree>
    <p:extLst>
      <p:ext uri="{BB962C8B-B14F-4D97-AF65-F5344CB8AC3E}">
        <p14:creationId xmlns:p14="http://schemas.microsoft.com/office/powerpoint/2010/main" val="23616264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is next?</a:t>
            </a:r>
            <a:endParaRPr lang="en-US" dirty="0"/>
          </a:p>
        </p:txBody>
      </p:sp>
      <p:sp>
        <p:nvSpPr>
          <p:cNvPr id="3" name="Subtitle 2"/>
          <p:cNvSpPr>
            <a:spLocks noGrp="1"/>
          </p:cNvSpPr>
          <p:nvPr>
            <p:ph type="subTitle" idx="1"/>
          </p:nvPr>
        </p:nvSpPr>
        <p:spPr/>
        <p:txBody>
          <a:bodyPr/>
          <a:lstStyle/>
          <a:p>
            <a:r>
              <a:rPr lang="en-US" dirty="0" smtClean="0">
                <a:hlinkClick r:id="rId2"/>
              </a:rPr>
              <a:t>https://portal.futuregrid.org/help</a:t>
            </a:r>
            <a:endParaRPr lang="en-US" dirty="0" smtClean="0"/>
          </a:p>
          <a:p>
            <a:endParaRPr lang="en-US" dirty="0"/>
          </a:p>
          <a:p>
            <a:r>
              <a:rPr lang="en-US" dirty="0" smtClean="0"/>
              <a:t>Questions about SW design:</a:t>
            </a:r>
          </a:p>
          <a:p>
            <a:r>
              <a:rPr lang="en-US" dirty="0" err="1" smtClean="0"/>
              <a:t>laszewski@gmail.com</a:t>
            </a:r>
            <a:endParaRPr lang="en-US" dirty="0"/>
          </a:p>
        </p:txBody>
      </p:sp>
    </p:spTree>
    <p:extLst>
      <p:ext uri="{BB962C8B-B14F-4D97-AF65-F5344CB8AC3E}">
        <p14:creationId xmlns:p14="http://schemas.microsoft.com/office/powerpoint/2010/main" val="440932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334000" y="2057400"/>
            <a:ext cx="3657600" cy="2407920"/>
          </a:xfrm>
          <a:prstGeom prst="rect">
            <a:avLst/>
          </a:prstGeom>
        </p:spPr>
      </p:pic>
      <p:sp>
        <p:nvSpPr>
          <p:cNvPr id="2" name="Title 1"/>
          <p:cNvSpPr>
            <a:spLocks noGrp="1"/>
          </p:cNvSpPr>
          <p:nvPr>
            <p:ph type="title"/>
          </p:nvPr>
        </p:nvSpPr>
        <p:spPr/>
        <p:txBody>
          <a:bodyPr/>
          <a:lstStyle/>
          <a:p>
            <a:r>
              <a:rPr lang="en-US" dirty="0" smtClean="0"/>
              <a:t>Selected List of Services Offered</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37972615"/>
              </p:ext>
            </p:extLst>
          </p:nvPr>
        </p:nvGraphicFramePr>
        <p:xfrm>
          <a:off x="457200" y="1600200"/>
          <a:ext cx="7467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7772400" y="1447800"/>
            <a:ext cx="1279926" cy="461665"/>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en-US" sz="2400" spc="200" dirty="0" smtClean="0">
                <a:ln w="29210">
                  <a:solidFill>
                    <a:srgbClr val="A6A6A6"/>
                  </a:solidFill>
                </a:ln>
                <a:solidFill>
                  <a:schemeClr val="tx1">
                    <a:alpha val="50000"/>
                  </a:schemeClr>
                </a:solidFill>
                <a:effectLst>
                  <a:innerShdw blurRad="50800" dist="50800" dir="8100000">
                    <a:srgbClr val="7D7D7D">
                      <a:alpha val="73000"/>
                    </a:srgbClr>
                  </a:innerShdw>
                </a:effectLst>
              </a:rPr>
              <a:t>User</a:t>
            </a:r>
            <a:endParaRPr lang="en-US" sz="2400" spc="200" dirty="0">
              <a:ln w="29210">
                <a:solidFill>
                  <a:srgbClr val="A6A6A6"/>
                </a:solidFill>
              </a:ln>
              <a:solidFill>
                <a:schemeClr val="tx1">
                  <a:alpha val="50000"/>
                </a:schemeClr>
              </a:solidFill>
              <a:effectLst>
                <a:innerShdw blurRad="50800" dist="50800" dir="8100000">
                  <a:srgbClr val="7D7D7D">
                    <a:alpha val="73000"/>
                  </a:srgbClr>
                </a:innerShdw>
              </a:effectLst>
            </a:endParaRPr>
          </a:p>
        </p:txBody>
      </p:sp>
      <p:sp>
        <p:nvSpPr>
          <p:cNvPr id="9" name="Rectangle 8"/>
          <p:cNvSpPr/>
          <p:nvPr/>
        </p:nvSpPr>
        <p:spPr>
          <a:xfrm>
            <a:off x="381000" y="1447800"/>
            <a:ext cx="69342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en-US" sz="2400" i="1" spc="200" dirty="0" smtClean="0">
                <a:ln w="29210">
                  <a:solidFill>
                    <a:srgbClr val="A6A6A6"/>
                  </a:solidFill>
                </a:ln>
                <a:solidFill>
                  <a:schemeClr val="tx1">
                    <a:alpha val="50000"/>
                  </a:schemeClr>
                </a:solidFill>
                <a:effectLst>
                  <a:innerShdw blurRad="50800" dist="50800" dir="8100000">
                    <a:srgbClr val="7D7D7D">
                      <a:alpha val="73000"/>
                    </a:srgbClr>
                  </a:innerShdw>
                </a:effectLst>
              </a:rPr>
              <a:t>FutureGrid</a:t>
            </a:r>
            <a:endParaRPr lang="en-US" sz="2400" i="1" spc="200" dirty="0">
              <a:ln w="29210">
                <a:solidFill>
                  <a:srgbClr val="A6A6A6"/>
                </a:solidFill>
              </a:ln>
              <a:solidFill>
                <a:schemeClr val="tx1">
                  <a:alpha val="50000"/>
                </a:schemeClr>
              </a:solidFill>
              <a:effectLst>
                <a:innerShdw blurRad="50800" dist="50800" dir="8100000">
                  <a:srgbClr val="7D7D7D">
                    <a:alpha val="73000"/>
                  </a:srgbClr>
                </a:innerShdw>
              </a:effectLst>
            </a:endParaRPr>
          </a:p>
        </p:txBody>
      </p:sp>
      <p:sp>
        <p:nvSpPr>
          <p:cNvPr id="11" name="TextBox 10"/>
          <p:cNvSpPr txBox="1"/>
          <p:nvPr/>
        </p:nvSpPr>
        <p:spPr>
          <a:xfrm>
            <a:off x="609600" y="6248400"/>
            <a:ext cx="1689961" cy="276999"/>
          </a:xfrm>
          <a:prstGeom prst="rect">
            <a:avLst/>
          </a:prstGeom>
          <a:noFill/>
        </p:spPr>
        <p:txBody>
          <a:bodyPr wrap="none" rtlCol="0">
            <a:spAutoFit/>
          </a:bodyPr>
          <a:lstStyle/>
          <a:p>
            <a:r>
              <a:rPr lang="en-US" sz="1200" dirty="0" smtClean="0"/>
              <a:t>(will be added in future)</a:t>
            </a:r>
            <a:endParaRPr lang="en-US" sz="1200" dirty="0"/>
          </a:p>
        </p:txBody>
      </p:sp>
      <p:sp>
        <p:nvSpPr>
          <p:cNvPr id="3" name="Left-Right Arrow 2"/>
          <p:cNvSpPr/>
          <p:nvPr/>
        </p:nvSpPr>
        <p:spPr>
          <a:xfrm>
            <a:off x="7315200" y="1600200"/>
            <a:ext cx="457200" cy="1524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396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2743200" cy="1143000"/>
          </a:xfrm>
        </p:spPr>
        <p:txBody>
          <a:bodyPr/>
          <a:lstStyle/>
          <a:p>
            <a:r>
              <a:rPr lang="en-US" dirty="0" smtClean="0"/>
              <a:t>Services Offered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65232559"/>
              </p:ext>
            </p:extLst>
          </p:nvPr>
        </p:nvGraphicFramePr>
        <p:xfrm>
          <a:off x="2971800" y="304800"/>
          <a:ext cx="5181600" cy="6477000"/>
        </p:xfrm>
        <a:graphic>
          <a:graphicData uri="http://schemas.openxmlformats.org/drawingml/2006/table">
            <a:tbl>
              <a:tblPr firstRow="1" bandRow="1">
                <a:tableStyleId>{69C7853C-536D-4A76-A0AE-DD22124D55A5}</a:tableStyleId>
              </a:tblPr>
              <a:tblGrid>
                <a:gridCol w="1600200"/>
                <a:gridCol w="533400"/>
                <a:gridCol w="609600"/>
                <a:gridCol w="533400"/>
                <a:gridCol w="533400"/>
                <a:gridCol w="533400"/>
                <a:gridCol w="457200"/>
                <a:gridCol w="381000"/>
              </a:tblGrid>
              <a:tr h="914400">
                <a:tc>
                  <a:txBody>
                    <a:bodyPr/>
                    <a:lstStyle/>
                    <a:p>
                      <a:endParaRPr lang="en-US" dirty="0">
                        <a:solidFill>
                          <a:schemeClr val="tx1"/>
                        </a:solidFill>
                      </a:endParaRPr>
                    </a:p>
                  </a:txBody>
                  <a:tcPr vert="vert"/>
                </a:tc>
                <a:tc>
                  <a:txBody>
                    <a:bodyPr/>
                    <a:lstStyle/>
                    <a:p>
                      <a:r>
                        <a:rPr lang="en-US" dirty="0" smtClean="0">
                          <a:solidFill>
                            <a:schemeClr val="tx1"/>
                          </a:solidFill>
                        </a:rPr>
                        <a:t>India</a:t>
                      </a:r>
                      <a:endParaRPr lang="en-US" dirty="0">
                        <a:solidFill>
                          <a:schemeClr val="tx1"/>
                        </a:solidFill>
                      </a:endParaRPr>
                    </a:p>
                  </a:txBody>
                  <a:tcPr vert="vert"/>
                </a:tc>
                <a:tc>
                  <a:txBody>
                    <a:bodyPr/>
                    <a:lstStyle/>
                    <a:p>
                      <a:r>
                        <a:rPr lang="en-US" dirty="0" smtClean="0">
                          <a:solidFill>
                            <a:schemeClr val="tx1"/>
                          </a:solidFill>
                        </a:rPr>
                        <a:t>Sierra</a:t>
                      </a:r>
                      <a:endParaRPr lang="en-US" dirty="0">
                        <a:solidFill>
                          <a:schemeClr val="tx1"/>
                        </a:solidFill>
                      </a:endParaRPr>
                    </a:p>
                  </a:txBody>
                  <a:tcPr vert="vert"/>
                </a:tc>
                <a:tc>
                  <a:txBody>
                    <a:bodyPr/>
                    <a:lstStyle/>
                    <a:p>
                      <a:r>
                        <a:rPr lang="en-US" dirty="0" smtClean="0">
                          <a:solidFill>
                            <a:schemeClr val="tx1"/>
                          </a:solidFill>
                        </a:rPr>
                        <a:t>Hotel</a:t>
                      </a:r>
                      <a:endParaRPr lang="en-US" dirty="0">
                        <a:solidFill>
                          <a:schemeClr val="tx1"/>
                        </a:solidFill>
                      </a:endParaRPr>
                    </a:p>
                  </a:txBody>
                  <a:tcPr vert="vert"/>
                </a:tc>
                <a:tc>
                  <a:txBody>
                    <a:bodyPr/>
                    <a:lstStyle/>
                    <a:p>
                      <a:r>
                        <a:rPr lang="en-US" dirty="0" smtClean="0">
                          <a:solidFill>
                            <a:schemeClr val="tx1"/>
                          </a:solidFill>
                        </a:rPr>
                        <a:t>Foxtrot</a:t>
                      </a:r>
                      <a:endParaRPr lang="en-US" dirty="0">
                        <a:solidFill>
                          <a:schemeClr val="tx1"/>
                        </a:solidFill>
                      </a:endParaRPr>
                    </a:p>
                  </a:txBody>
                  <a:tcPr vert="vert"/>
                </a:tc>
                <a:tc>
                  <a:txBody>
                    <a:bodyPr/>
                    <a:lstStyle/>
                    <a:p>
                      <a:r>
                        <a:rPr lang="en-US" dirty="0" smtClean="0">
                          <a:solidFill>
                            <a:schemeClr val="tx1"/>
                          </a:solidFill>
                        </a:rPr>
                        <a:t>Alamo</a:t>
                      </a:r>
                      <a:endParaRPr lang="en-US" dirty="0">
                        <a:solidFill>
                          <a:schemeClr val="tx1"/>
                        </a:solidFill>
                      </a:endParaRPr>
                    </a:p>
                  </a:txBody>
                  <a:tcPr vert="vert"/>
                </a:tc>
                <a:tc>
                  <a:txBody>
                    <a:bodyPr/>
                    <a:lstStyle/>
                    <a:p>
                      <a:r>
                        <a:rPr lang="en-US" dirty="0" err="1" smtClean="0">
                          <a:solidFill>
                            <a:schemeClr val="tx1"/>
                          </a:solidFill>
                        </a:rPr>
                        <a:t>Xray</a:t>
                      </a:r>
                      <a:endParaRPr lang="en-US" dirty="0">
                        <a:solidFill>
                          <a:schemeClr val="tx1"/>
                        </a:solidFill>
                      </a:endParaRPr>
                    </a:p>
                  </a:txBody>
                  <a:tcPr vert="vert"/>
                </a:tc>
                <a:tc>
                  <a:txBody>
                    <a:bodyPr/>
                    <a:lstStyle/>
                    <a:p>
                      <a:r>
                        <a:rPr lang="en-US" dirty="0" smtClean="0">
                          <a:solidFill>
                            <a:schemeClr val="tx1"/>
                          </a:solidFill>
                        </a:rPr>
                        <a:t>Bravo</a:t>
                      </a:r>
                      <a:endParaRPr lang="en-US" dirty="0">
                        <a:solidFill>
                          <a:schemeClr val="tx1"/>
                        </a:solidFill>
                      </a:endParaRPr>
                    </a:p>
                  </a:txBody>
                  <a:tcPr vert="vert"/>
                </a:tc>
              </a:tr>
              <a:tr h="370840">
                <a:tc>
                  <a:txBody>
                    <a:bodyPr/>
                    <a:lstStyle/>
                    <a:p>
                      <a:r>
                        <a:rPr lang="en-US" dirty="0" err="1" smtClean="0"/>
                        <a:t>myHadoop</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algn="ctr"/>
                      <a:endParaRPr lang="en-US" dirty="0"/>
                    </a:p>
                  </a:txBody>
                  <a:tcPr/>
                </a:tc>
                <a:tc>
                  <a:txBody>
                    <a:bodyPr/>
                    <a:lstStyle/>
                    <a:p>
                      <a:pPr algn="ct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algn="ctr"/>
                      <a:endParaRPr lang="en-US" dirty="0"/>
                    </a:p>
                  </a:txBody>
                  <a:tcPr/>
                </a:tc>
                <a:tc>
                  <a:txBody>
                    <a:bodyPr/>
                    <a:lstStyle/>
                    <a:p>
                      <a:pPr algn="ctr"/>
                      <a:endParaRPr lang="en-US" dirty="0"/>
                    </a:p>
                  </a:txBody>
                  <a:tcPr/>
                </a:tc>
              </a:tr>
              <a:tr h="370840">
                <a:tc>
                  <a:txBody>
                    <a:bodyPr/>
                    <a:lstStyle/>
                    <a:p>
                      <a:r>
                        <a:rPr lang="en-US" dirty="0" smtClean="0"/>
                        <a:t>Nimbus</a:t>
                      </a:r>
                      <a:endParaRPr lang="en-US" dirty="0"/>
                    </a:p>
                  </a:txBody>
                  <a:tcPr/>
                </a:tc>
                <a:tc>
                  <a:txBody>
                    <a:bodyPr/>
                    <a:lstStyle/>
                    <a:p>
                      <a:pPr algn="ct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algn="ctr"/>
                      <a:endParaRPr lang="en-US"/>
                    </a:p>
                  </a:txBody>
                  <a:tcPr/>
                </a:tc>
                <a:tc>
                  <a:txBody>
                    <a:bodyPr/>
                    <a:lstStyle/>
                    <a:p>
                      <a:pPr algn="ctr"/>
                      <a:endParaRPr lang="en-US"/>
                    </a:p>
                  </a:txBody>
                  <a:tcPr/>
                </a:tc>
              </a:tr>
              <a:tr h="370840">
                <a:tc>
                  <a:txBody>
                    <a:bodyPr/>
                    <a:lstStyle/>
                    <a:p>
                      <a:r>
                        <a:rPr lang="en-US" dirty="0" smtClean="0"/>
                        <a:t>Eucalyptus</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r>
              <a:tr h="370840">
                <a:tc>
                  <a:txBody>
                    <a:bodyPr/>
                    <a:lstStyle/>
                    <a:p>
                      <a:r>
                        <a:rPr lang="en-US" dirty="0" smtClean="0"/>
                        <a:t>ViNe</a:t>
                      </a:r>
                      <a:r>
                        <a:rPr lang="en-US" baseline="30000" dirty="0" smtClean="0"/>
                        <a:t>1</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Wingdings"/>
                          <a:ea typeface="Wingdings"/>
                          <a:cs typeface="Wingdings"/>
                          <a:sym typeface="Wingding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Wingdings"/>
                          <a:ea typeface="Wingdings"/>
                          <a:cs typeface="Wingdings"/>
                          <a:sym typeface="Wingding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Wingdings"/>
                          <a:ea typeface="Wingdings"/>
                          <a:cs typeface="Wingdings"/>
                          <a:sym typeface="Wingdings"/>
                        </a:rPr>
                        <a:t></a:t>
                      </a:r>
                      <a:endParaRPr lang="en-US" dirty="0" smtClean="0"/>
                    </a:p>
                  </a:txBody>
                  <a:tcPr/>
                </a:tc>
                <a:tc>
                  <a:txBody>
                    <a:bodyPr/>
                    <a:lstStyle/>
                    <a:p>
                      <a:pPr algn="ctr"/>
                      <a:endParaRPr lang="en-US"/>
                    </a:p>
                  </a:txBody>
                  <a:tcPr/>
                </a:tc>
                <a:tc>
                  <a:txBody>
                    <a:bodyPr/>
                    <a:lstStyle/>
                    <a:p>
                      <a:pPr algn="ctr"/>
                      <a:endParaRPr lang="en-US"/>
                    </a:p>
                  </a:txBody>
                  <a:tcPr/>
                </a:tc>
              </a:tr>
              <a:tr h="370840">
                <a:tc>
                  <a:txBody>
                    <a:bodyPr/>
                    <a:lstStyle/>
                    <a:p>
                      <a:r>
                        <a:rPr lang="en-US" dirty="0" smtClean="0"/>
                        <a:t>Genesis II</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algn="ctr"/>
                      <a:endParaRPr lang="en-US" dirty="0"/>
                    </a:p>
                  </a:txBody>
                  <a:tcPr/>
                </a:tc>
                <a:tc>
                  <a:txBody>
                    <a:bodyPr/>
                    <a:lstStyle/>
                    <a:p>
                      <a:pPr algn="ct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algn="ctr"/>
                      <a:endParaRPr lang="en-US"/>
                    </a:p>
                  </a:txBody>
                  <a:tcPr/>
                </a:tc>
              </a:tr>
              <a:tr h="370840">
                <a:tc>
                  <a:txBody>
                    <a:bodyPr/>
                    <a:lstStyle/>
                    <a:p>
                      <a:r>
                        <a:rPr lang="en-US" dirty="0" err="1" smtClean="0"/>
                        <a:t>Unicore</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algn="ctr"/>
                      <a:endParaRPr lang="en-US"/>
                    </a:p>
                  </a:txBody>
                  <a:tcPr/>
                </a:tc>
              </a:tr>
              <a:tr h="370840">
                <a:tc>
                  <a:txBody>
                    <a:bodyPr/>
                    <a:lstStyle/>
                    <a:p>
                      <a:r>
                        <a:rPr lang="en-US" dirty="0" smtClean="0"/>
                        <a:t>MPI</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r>
              <a:tr h="370840">
                <a:tc>
                  <a:txBody>
                    <a:bodyPr/>
                    <a:lstStyle/>
                    <a:p>
                      <a:r>
                        <a:rPr lang="en-US" dirty="0" err="1" smtClean="0"/>
                        <a:t>OpenMP</a:t>
                      </a:r>
                      <a:r>
                        <a:rPr lang="en-US" dirty="0" smtClean="0"/>
                        <a:t> </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algn="ctr"/>
                      <a:endParaRPr lang="en-US" dirty="0"/>
                    </a:p>
                  </a:txBody>
                  <a:tcPr/>
                </a:tc>
              </a:tr>
              <a:tr h="370840">
                <a:tc>
                  <a:txBody>
                    <a:bodyPr/>
                    <a:lstStyle/>
                    <a:p>
                      <a:r>
                        <a:rPr lang="en-US" dirty="0" err="1" smtClean="0"/>
                        <a:t>ScaleMP</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r>
              <a:tr h="370840">
                <a:tc>
                  <a:txBody>
                    <a:bodyPr/>
                    <a:lstStyle/>
                    <a:p>
                      <a:r>
                        <a:rPr lang="en-US" dirty="0" smtClean="0"/>
                        <a:t>Ganglia</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algn="ct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r>
              <a:tr h="370840">
                <a:tc>
                  <a:txBody>
                    <a:bodyPr/>
                    <a:lstStyle/>
                    <a:p>
                      <a:r>
                        <a:rPr lang="en-US" dirty="0" smtClean="0"/>
                        <a:t>Pegasus</a:t>
                      </a:r>
                      <a:r>
                        <a:rPr lang="en-US" baseline="30000" dirty="0" smtClean="0"/>
                        <a:t>3</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Wingdings"/>
                          <a:ea typeface="Wingdings"/>
                          <a:cs typeface="Wingdings"/>
                          <a:sym typeface="Wingding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Wingdings"/>
                          <a:ea typeface="Wingdings"/>
                          <a:cs typeface="Wingdings"/>
                          <a:sym typeface="Wingding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Wingdings"/>
                          <a:ea typeface="Wingdings"/>
                          <a:cs typeface="Wingdings"/>
                          <a:sym typeface="Wingding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Wingdings"/>
                          <a:ea typeface="Wingdings"/>
                          <a:cs typeface="Wingdings"/>
                          <a:sym typeface="Wingding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Wingdings"/>
                          <a:ea typeface="Wingdings"/>
                          <a:cs typeface="Wingdings"/>
                          <a:sym typeface="Wingding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dirty="0" smtClean="0"/>
                    </a:p>
                  </a:txBody>
                  <a:tcPr/>
                </a:tc>
              </a:tr>
              <a:tr h="370840">
                <a:tc>
                  <a:txBody>
                    <a:bodyPr/>
                    <a:lstStyle/>
                    <a:p>
                      <a:r>
                        <a:rPr lang="en-US" dirty="0" smtClean="0"/>
                        <a:t>Inca</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dirty="0" smtClean="0"/>
                    </a:p>
                  </a:txBody>
                  <a:tcPr/>
                </a:tc>
              </a:tr>
              <a:tr h="370840">
                <a:tc>
                  <a:txBody>
                    <a:bodyPr/>
                    <a:lstStyle/>
                    <a:p>
                      <a:r>
                        <a:rPr lang="en-US" dirty="0" smtClean="0"/>
                        <a:t>Portal</a:t>
                      </a:r>
                      <a:r>
                        <a:rPr lang="en-US" baseline="30000" dirty="0" smtClean="0"/>
                        <a:t>2</a:t>
                      </a:r>
                      <a:endParaRPr lang="en-US" dirty="0"/>
                    </a:p>
                  </a:txBody>
                  <a:tcPr/>
                </a:tc>
                <a:tc>
                  <a:txBody>
                    <a:bodyPr/>
                    <a:lstStyle/>
                    <a:p>
                      <a:pPr algn="ctr"/>
                      <a:r>
                        <a:rPr lang="en-US" dirty="0" smtClean="0">
                          <a:latin typeface="Wingdings"/>
                          <a:ea typeface="Wingdings"/>
                          <a:cs typeface="Wingdings"/>
                          <a:sym typeface="Wingdings"/>
                        </a:rPr>
                        <a:t></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Wingdings"/>
                          <a:ea typeface="Wingdings"/>
                          <a:cs typeface="Wingdings"/>
                          <a:sym typeface="Wingding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Wingdings"/>
                          <a:ea typeface="Wingdings"/>
                          <a:cs typeface="Wingdings"/>
                          <a:sym typeface="Wingding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Wingdings"/>
                          <a:ea typeface="Wingdings"/>
                          <a:cs typeface="Wingdings"/>
                          <a:sym typeface="Wingding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Wingdings"/>
                          <a:ea typeface="Wingdings"/>
                          <a:cs typeface="Wingdings"/>
                          <a:sym typeface="Wingding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Wingdings"/>
                          <a:ea typeface="Wingdings"/>
                          <a:cs typeface="Wingdings"/>
                          <a:sym typeface="Wingdings"/>
                        </a:rPr>
                        <a:t></a:t>
                      </a:r>
                      <a:endParaRPr lang="en-US" dirty="0" smtClean="0"/>
                    </a:p>
                  </a:txBody>
                  <a:tcPr/>
                </a:tc>
                <a:tc>
                  <a:txBody>
                    <a:bodyPr/>
                    <a:lstStyle/>
                    <a:p>
                      <a:pPr algn="ctr"/>
                      <a:endParaRPr lang="en-US" dirty="0"/>
                    </a:p>
                  </a:txBody>
                  <a:tcPr/>
                </a:tc>
              </a:tr>
              <a:tr h="370840">
                <a:tc>
                  <a:txBody>
                    <a:bodyPr/>
                    <a:lstStyle/>
                    <a:p>
                      <a:r>
                        <a:rPr lang="en-US" dirty="0" smtClean="0"/>
                        <a:t>PAPI</a:t>
                      </a: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algn="ctr"/>
                      <a:endParaRPr lang="en-US" dirty="0"/>
                    </a:p>
                  </a:txBody>
                  <a:tcPr/>
                </a:tc>
              </a:tr>
              <a:tr h="370840">
                <a:tc>
                  <a:txBody>
                    <a:bodyPr/>
                    <a:lstStyle/>
                    <a:p>
                      <a:r>
                        <a:rPr lang="en-US" dirty="0" err="1" smtClean="0"/>
                        <a:t>Vampir</a:t>
                      </a: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r>
            </a:tbl>
          </a:graphicData>
        </a:graphic>
      </p:graphicFrame>
      <p:sp>
        <p:nvSpPr>
          <p:cNvPr id="3" name="TextBox 2"/>
          <p:cNvSpPr txBox="1"/>
          <p:nvPr/>
        </p:nvSpPr>
        <p:spPr>
          <a:xfrm>
            <a:off x="304800" y="1676400"/>
            <a:ext cx="2438400" cy="3416320"/>
          </a:xfrm>
          <a:prstGeom prst="rect">
            <a:avLst/>
          </a:prstGeom>
          <a:noFill/>
        </p:spPr>
        <p:txBody>
          <a:bodyPr wrap="square" rtlCol="0">
            <a:spAutoFit/>
          </a:bodyPr>
          <a:lstStyle/>
          <a:p>
            <a:pPr marL="342900" indent="-342900">
              <a:buFont typeface="+mj-lt"/>
              <a:buAutoNum type="arabicPeriod"/>
            </a:pPr>
            <a:r>
              <a:rPr lang="en-US" dirty="0" err="1" smtClean="0">
                <a:ea typeface="Zapf Dingbats"/>
                <a:cs typeface="Zapf Dingbats"/>
                <a:sym typeface="Zapf Dingbats"/>
              </a:rPr>
              <a:t>ViNe</a:t>
            </a:r>
            <a:r>
              <a:rPr lang="en-US" dirty="0" smtClean="0">
                <a:ea typeface="Zapf Dingbats"/>
                <a:cs typeface="Zapf Dingbats"/>
                <a:sym typeface="Zapf Dingbats"/>
              </a:rPr>
              <a:t> </a:t>
            </a:r>
            <a:r>
              <a:rPr lang="en-US" dirty="0">
                <a:ea typeface="Zapf Dingbats"/>
                <a:cs typeface="Zapf Dingbats"/>
                <a:sym typeface="Zapf Dingbats"/>
              </a:rPr>
              <a:t>can be installed on the </a:t>
            </a:r>
            <a:br>
              <a:rPr lang="en-US" dirty="0">
                <a:ea typeface="Zapf Dingbats"/>
                <a:cs typeface="Zapf Dingbats"/>
                <a:sym typeface="Zapf Dingbats"/>
              </a:rPr>
            </a:br>
            <a:r>
              <a:rPr lang="en-US" dirty="0">
                <a:ea typeface="Zapf Dingbats"/>
                <a:cs typeface="Zapf Dingbats"/>
                <a:sym typeface="Zapf Dingbats"/>
              </a:rPr>
              <a:t>other resources via    </a:t>
            </a:r>
            <a:r>
              <a:rPr lang="en-US" dirty="0" smtClean="0">
                <a:ea typeface="Zapf Dingbats"/>
                <a:cs typeface="Zapf Dingbats"/>
                <a:sym typeface="Zapf Dingbats"/>
              </a:rPr>
              <a:t>Nimbus </a:t>
            </a:r>
            <a:r>
              <a:rPr lang="en-US" dirty="0">
                <a:latin typeface="Wingdings"/>
                <a:ea typeface="Wingdings"/>
                <a:cs typeface="Wingdings"/>
                <a:sym typeface="Wingdings"/>
              </a:rPr>
              <a:t></a:t>
            </a:r>
            <a:endParaRPr lang="en-US" dirty="0" smtClean="0">
              <a:ea typeface="Zapf Dingbats"/>
              <a:cs typeface="Zapf Dingbats"/>
              <a:sym typeface="Zapf Dingbats"/>
            </a:endParaRPr>
          </a:p>
          <a:p>
            <a:pPr marL="342900" indent="-342900">
              <a:buFont typeface="+mj-lt"/>
              <a:buAutoNum type="arabicPeriod"/>
            </a:pPr>
            <a:r>
              <a:rPr lang="en-US" dirty="0" smtClean="0">
                <a:sym typeface="Wingdings"/>
              </a:rPr>
              <a:t>Access to the resource is  requested through the portal </a:t>
            </a:r>
            <a:r>
              <a:rPr lang="en-US" dirty="0" smtClean="0">
                <a:latin typeface="Wingdings"/>
                <a:ea typeface="Wingdings"/>
                <a:cs typeface="Wingdings"/>
                <a:sym typeface="Wingdings"/>
              </a:rPr>
              <a:t></a:t>
            </a:r>
          </a:p>
          <a:p>
            <a:pPr marL="342900" indent="-342900">
              <a:buFont typeface="+mj-lt"/>
              <a:buAutoNum type="arabicPeriod"/>
            </a:pPr>
            <a:r>
              <a:rPr lang="en-US" dirty="0" smtClean="0">
                <a:ea typeface="Wingdings"/>
                <a:cs typeface="Wingdings"/>
                <a:sym typeface="Wingdings"/>
              </a:rPr>
              <a:t>Pegasus available via Nimbus and Eucalyptus images</a:t>
            </a:r>
            <a:endParaRPr lang="en-US" dirty="0" smtClean="0">
              <a:sym typeface="Wingdings"/>
            </a:endParaRPr>
          </a:p>
          <a:p>
            <a:endParaRPr lang="en-US" dirty="0"/>
          </a:p>
        </p:txBody>
      </p:sp>
    </p:spTree>
    <p:extLst>
      <p:ext uri="{BB962C8B-B14F-4D97-AF65-F5344CB8AC3E}">
        <p14:creationId xmlns:p14="http://schemas.microsoft.com/office/powerpoint/2010/main" val="3472261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Services should we install?</a:t>
            </a:r>
            <a:endParaRPr lang="en-US" dirty="0"/>
          </a:p>
        </p:txBody>
      </p:sp>
      <p:sp>
        <p:nvSpPr>
          <p:cNvPr id="3" name="Content Placeholder 2"/>
          <p:cNvSpPr>
            <a:spLocks noGrp="1"/>
          </p:cNvSpPr>
          <p:nvPr>
            <p:ph idx="1"/>
          </p:nvPr>
        </p:nvSpPr>
        <p:spPr/>
        <p:txBody>
          <a:bodyPr/>
          <a:lstStyle/>
          <a:p>
            <a:r>
              <a:rPr lang="en-US" dirty="0" smtClean="0"/>
              <a:t>We look at statistics on what users request</a:t>
            </a:r>
          </a:p>
          <a:p>
            <a:r>
              <a:rPr lang="en-US" dirty="0" smtClean="0"/>
              <a:t>We look at interesting projects as part of the project description</a:t>
            </a:r>
          </a:p>
          <a:p>
            <a:r>
              <a:rPr lang="en-US" dirty="0" smtClean="0"/>
              <a:t>We look for projects which we intend to integrate with: e.g. XD TAS, XD XSEDE</a:t>
            </a:r>
          </a:p>
          <a:p>
            <a:r>
              <a:rPr lang="en-US" dirty="0" smtClean="0"/>
              <a:t>We leverage experience and comments from the community</a:t>
            </a:r>
            <a:endParaRPr lang="en-US" dirty="0"/>
          </a:p>
        </p:txBody>
      </p:sp>
    </p:spTree>
    <p:extLst>
      <p:ext uri="{BB962C8B-B14F-4D97-AF65-F5344CB8AC3E}">
        <p14:creationId xmlns:p14="http://schemas.microsoft.com/office/powerpoint/2010/main" val="120055665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demand influences service deployment</a:t>
            </a:r>
            <a:endParaRPr lang="en-US" dirty="0"/>
          </a:p>
        </p:txBody>
      </p:sp>
      <p:sp>
        <p:nvSpPr>
          <p:cNvPr id="3" name="Content Placeholder 2"/>
          <p:cNvSpPr>
            <a:spLocks noGrp="1"/>
          </p:cNvSpPr>
          <p:nvPr>
            <p:ph sz="half" idx="1"/>
          </p:nvPr>
        </p:nvSpPr>
        <p:spPr/>
        <p:txBody>
          <a:bodyPr/>
          <a:lstStyle/>
          <a:p>
            <a:r>
              <a:rPr lang="en-US" dirty="0" smtClean="0"/>
              <a:t>Based on User input we focused on </a:t>
            </a:r>
          </a:p>
          <a:p>
            <a:pPr lvl="1"/>
            <a:r>
              <a:rPr lang="en-US" dirty="0" smtClean="0"/>
              <a:t>Nimbus (53%)</a:t>
            </a:r>
          </a:p>
          <a:p>
            <a:pPr lvl="1"/>
            <a:r>
              <a:rPr lang="en-US" dirty="0" smtClean="0"/>
              <a:t>Eucalyptus (51%)</a:t>
            </a:r>
          </a:p>
          <a:p>
            <a:pPr lvl="1"/>
            <a:r>
              <a:rPr lang="en-US" dirty="0" err="1" smtClean="0"/>
              <a:t>Hadoop</a:t>
            </a:r>
            <a:r>
              <a:rPr lang="en-US" dirty="0" smtClean="0"/>
              <a:t> (37%)</a:t>
            </a:r>
          </a:p>
          <a:p>
            <a:pPr lvl="1"/>
            <a:r>
              <a:rPr lang="en-US" dirty="0" smtClean="0"/>
              <a:t>HPC (36%)</a:t>
            </a:r>
            <a:endParaRPr lang="en-US" dirty="0"/>
          </a:p>
        </p:txBody>
      </p:sp>
      <p:pic>
        <p:nvPicPr>
          <p:cNvPr id="5" name="Content Placeholder 4" descr="chart1.png"/>
          <p:cNvPicPr>
            <a:picLocks noGrp="1" noChangeAspect="1"/>
          </p:cNvPicPr>
          <p:nvPr>
            <p:ph sz="half" idx="2"/>
          </p:nvPr>
        </p:nvPicPr>
        <p:blipFill>
          <a:blip r:embed="rId2">
            <a:extLst>
              <a:ext uri="{28A0092B-C50C-407E-A947-70E740481C1C}">
                <a14:useLocalDpi xmlns:a14="http://schemas.microsoft.com/office/drawing/2010/main" val="0"/>
              </a:ext>
            </a:extLst>
          </a:blip>
          <a:srcRect t="-62068" b="-62068"/>
          <a:stretch>
            <a:fillRect/>
          </a:stretch>
        </p:blipFill>
        <p:spPr>
          <a:xfrm>
            <a:off x="4648200" y="228600"/>
            <a:ext cx="4038600" cy="4525963"/>
          </a:xfrm>
        </p:spPr>
      </p:pic>
      <p:sp>
        <p:nvSpPr>
          <p:cNvPr id="6" name="Content Placeholder 2"/>
          <p:cNvSpPr txBox="1">
            <a:spLocks/>
          </p:cNvSpPr>
          <p:nvPr/>
        </p:nvSpPr>
        <p:spPr bwMode="auto">
          <a:xfrm>
            <a:off x="4648200" y="3505200"/>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sz="1200" dirty="0"/>
              <a:t>Eucalyptus: 64(50.8%)</a:t>
            </a:r>
          </a:p>
          <a:p>
            <a:r>
              <a:rPr lang="en-US" sz="1200" dirty="0"/>
              <a:t>High Performance Computing Environment: 45(35.7%)</a:t>
            </a:r>
          </a:p>
          <a:p>
            <a:r>
              <a:rPr lang="en-US" sz="1200" dirty="0"/>
              <a:t>Nimbus: 67(53.2%)</a:t>
            </a:r>
          </a:p>
          <a:p>
            <a:r>
              <a:rPr lang="en-US" sz="1200" dirty="0" err="1"/>
              <a:t>Hadoop</a:t>
            </a:r>
            <a:r>
              <a:rPr lang="en-US" sz="1200" dirty="0"/>
              <a:t>: 47(37.3%)</a:t>
            </a:r>
          </a:p>
          <a:p>
            <a:r>
              <a:rPr lang="en-US" sz="1200" dirty="0" err="1"/>
              <a:t>MapReduce</a:t>
            </a:r>
            <a:r>
              <a:rPr lang="en-US" sz="1200" dirty="0"/>
              <a:t>: 42(33.3%)</a:t>
            </a:r>
          </a:p>
          <a:p>
            <a:r>
              <a:rPr lang="en-US" sz="1200" dirty="0"/>
              <a:t>Twister: 20(15.9%)</a:t>
            </a:r>
          </a:p>
          <a:p>
            <a:r>
              <a:rPr lang="en-US" sz="1200" dirty="0" err="1"/>
              <a:t>OpenNebula</a:t>
            </a:r>
            <a:r>
              <a:rPr lang="en-US" sz="1200" dirty="0"/>
              <a:t>: 14(11.1%)</a:t>
            </a:r>
          </a:p>
          <a:p>
            <a:r>
              <a:rPr lang="en-US" sz="1200" dirty="0"/>
              <a:t>Genesis II: 21(16.7%)</a:t>
            </a:r>
          </a:p>
          <a:p>
            <a:r>
              <a:rPr lang="en-US" sz="1200" dirty="0"/>
              <a:t>Common </a:t>
            </a:r>
            <a:r>
              <a:rPr lang="en-US" sz="1200" dirty="0" err="1"/>
              <a:t>TeraGrid</a:t>
            </a:r>
            <a:r>
              <a:rPr lang="en-US" sz="1200" dirty="0"/>
              <a:t> Software Stack: 34(27%)</a:t>
            </a:r>
          </a:p>
          <a:p>
            <a:r>
              <a:rPr lang="en-US" sz="1200" dirty="0" err="1"/>
              <a:t>Unicore</a:t>
            </a:r>
            <a:r>
              <a:rPr lang="en-US" sz="1200" dirty="0"/>
              <a:t> 6: 13(10.3%)</a:t>
            </a:r>
          </a:p>
          <a:p>
            <a:r>
              <a:rPr lang="en-US" sz="1200" dirty="0" err="1"/>
              <a:t>gLite</a:t>
            </a:r>
            <a:r>
              <a:rPr lang="en-US" sz="1200" dirty="0"/>
              <a:t>: 12(9.5%)</a:t>
            </a:r>
          </a:p>
          <a:p>
            <a:r>
              <a:rPr lang="en-US" sz="1200" dirty="0" err="1"/>
              <a:t>OpenStack</a:t>
            </a:r>
            <a:r>
              <a:rPr lang="en-US" sz="1200" dirty="0"/>
              <a:t>: 16(12.7%)</a:t>
            </a:r>
          </a:p>
        </p:txBody>
      </p:sp>
      <p:sp>
        <p:nvSpPr>
          <p:cNvPr id="7" name="TextBox 6"/>
          <p:cNvSpPr txBox="1"/>
          <p:nvPr/>
        </p:nvSpPr>
        <p:spPr>
          <a:xfrm>
            <a:off x="228601" y="5562600"/>
            <a:ext cx="4419600" cy="1200329"/>
          </a:xfrm>
          <a:prstGeom prst="rect">
            <a:avLst/>
          </a:prstGeom>
          <a:noFill/>
        </p:spPr>
        <p:txBody>
          <a:bodyPr wrap="square" rtlCol="0">
            <a:spAutoFit/>
          </a:bodyPr>
          <a:lstStyle/>
          <a:p>
            <a:r>
              <a:rPr lang="en-US" i="1" dirty="0" smtClean="0"/>
              <a:t>* Note: We will improve the way we gather statistics in order to avoid inaccuracy  during the information gathering at project and user registration time.</a:t>
            </a:r>
            <a:endParaRPr lang="en-US" i="1" dirty="0"/>
          </a:p>
        </p:txBody>
      </p:sp>
    </p:spTree>
    <p:extLst>
      <p:ext uri="{BB962C8B-B14F-4D97-AF65-F5344CB8AC3E}">
        <p14:creationId xmlns:p14="http://schemas.microsoft.com/office/powerpoint/2010/main" val="3980046354"/>
      </p:ext>
    </p:extLst>
  </p:cSld>
  <p:clrMapOvr>
    <a:masterClrMapping/>
  </p:clrMapOvr>
</p:sld>
</file>

<file path=ppt/theme/theme1.xml><?xml version="1.0" encoding="utf-8"?>
<a:theme xmlns:a="http://schemas.openxmlformats.org/drawingml/2006/main" name="TG11-FG-SW-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TG11-FG-SW-Presentation.thmx</Template>
  <TotalTime>1352</TotalTime>
  <Words>2583</Words>
  <Application>Microsoft Macintosh PowerPoint</Application>
  <PresentationFormat>On-screen Show (4:3)</PresentationFormat>
  <Paragraphs>546</Paragraphs>
  <Slides>58</Slides>
  <Notes>3</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TG11-FG-SW-Presentation</vt:lpstr>
      <vt:lpstr>Overview of the FG Software</vt:lpstr>
      <vt:lpstr>What to do on FG?</vt:lpstr>
      <vt:lpstr>Answers</vt:lpstr>
      <vt:lpstr>Overview of Existing Services</vt:lpstr>
      <vt:lpstr>Categories</vt:lpstr>
      <vt:lpstr>Selected List of Services Offered</vt:lpstr>
      <vt:lpstr>Services Offered</vt:lpstr>
      <vt:lpstr>Which Services should we install?</vt:lpstr>
      <vt:lpstr>User demand influences service deployment</vt:lpstr>
      <vt:lpstr>Software Architecture</vt:lpstr>
      <vt:lpstr>Software Architecture</vt:lpstr>
      <vt:lpstr>Next we present selected Services</vt:lpstr>
      <vt:lpstr>Portal</vt:lpstr>
      <vt:lpstr>FG Portal</vt:lpstr>
      <vt:lpstr>Portal Subsystem</vt:lpstr>
      <vt:lpstr>Portal provides access to Information Services</vt:lpstr>
      <vt:lpstr>https://portal.futuregrid.org/status</vt:lpstr>
      <vt:lpstr>Simple Overview</vt:lpstr>
      <vt:lpstr>Eucalyptus Monitoring</vt:lpstr>
      <vt:lpstr>Ganglia</vt:lpstr>
      <vt:lpstr>Getting Access to FutureGrid</vt:lpstr>
      <vt:lpstr>Portal Account, Projects, and System Accounts</vt:lpstr>
      <vt:lpstr>Get access</vt:lpstr>
      <vt:lpstr>The Process: A new Project</vt:lpstr>
      <vt:lpstr>The Process: Join A Project</vt:lpstr>
      <vt:lpstr>Apply for a Portal Account</vt:lpstr>
      <vt:lpstr>Apply for a Portal Account</vt:lpstr>
      <vt:lpstr>Apply for a Portal Account</vt:lpstr>
      <vt:lpstr>Apply for a Portal Account</vt:lpstr>
      <vt:lpstr>Apply for a Portal Account</vt:lpstr>
      <vt:lpstr>Wait </vt:lpstr>
      <vt:lpstr>Apply for an HPC and Nimbus account</vt:lpstr>
      <vt:lpstr>Generating an SSH key pair</vt:lpstr>
      <vt:lpstr>Check your Account Status</vt:lpstr>
      <vt:lpstr>Eucalyptus Account Creation</vt:lpstr>
      <vt:lpstr>HPCC Services</vt:lpstr>
      <vt:lpstr>Nimbus</vt:lpstr>
      <vt:lpstr>Hadoop</vt:lpstr>
      <vt:lpstr>Management Services</vt:lpstr>
      <vt:lpstr>Management Services</vt:lpstr>
      <vt:lpstr>Management Services</vt:lpstr>
      <vt:lpstr>Provisioning  HPC, Grid, and Cloud Services</vt:lpstr>
      <vt:lpstr>Dynamic Provisioning &amp; RAIN on FutureGrid</vt:lpstr>
      <vt:lpstr>Classical Dynamic Provisioning</vt:lpstr>
      <vt:lpstr>Use Cases of Dynamic Provisioning</vt:lpstr>
      <vt:lpstr>Generic Reprovisioning</vt:lpstr>
      <vt:lpstr>Dynamic Provisioning Examples</vt:lpstr>
      <vt:lpstr>From Dynamic Provisioning to “RAIN”</vt:lpstr>
      <vt:lpstr>FG RAIN Commands</vt:lpstr>
      <vt:lpstr>What happens internally?</vt:lpstr>
      <vt:lpstr>PowerPoint Presentation</vt:lpstr>
      <vt:lpstr>Experiment Management Goals</vt:lpstr>
      <vt:lpstr>Experiment Management Approach</vt:lpstr>
      <vt:lpstr>Experiment Management Available Components</vt:lpstr>
      <vt:lpstr>Experiment Management Planned Components</vt:lpstr>
      <vt:lpstr>Software Architecture</vt:lpstr>
      <vt:lpstr>Interfacing with OGF</vt:lpstr>
      <vt:lpstr>What is next?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 presentation</dc:title>
  <cp:lastModifiedBy>Gregor von Laszewski</cp:lastModifiedBy>
  <cp:revision>21</cp:revision>
  <dcterms:modified xsi:type="dcterms:W3CDTF">2011-07-16T14:06:10Z</dcterms:modified>
</cp:coreProperties>
</file>