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3" r:id="rId2"/>
  </p:sldMasterIdLst>
  <p:notesMasterIdLst>
    <p:notesMasterId r:id="rId41"/>
  </p:notesMasterIdLst>
  <p:sldIdLst>
    <p:sldId id="329" r:id="rId3"/>
    <p:sldId id="333" r:id="rId4"/>
    <p:sldId id="364" r:id="rId5"/>
    <p:sldId id="297" r:id="rId6"/>
    <p:sldId id="298" r:id="rId7"/>
    <p:sldId id="300" r:id="rId8"/>
    <p:sldId id="406" r:id="rId9"/>
    <p:sldId id="304" r:id="rId10"/>
    <p:sldId id="401" r:id="rId11"/>
    <p:sldId id="303" r:id="rId12"/>
    <p:sldId id="376" r:id="rId13"/>
    <p:sldId id="344" r:id="rId14"/>
    <p:sldId id="345" r:id="rId15"/>
    <p:sldId id="373" r:id="rId16"/>
    <p:sldId id="405" r:id="rId17"/>
    <p:sldId id="390" r:id="rId18"/>
    <p:sldId id="395" r:id="rId19"/>
    <p:sldId id="397" r:id="rId20"/>
    <p:sldId id="398" r:id="rId21"/>
    <p:sldId id="399" r:id="rId22"/>
    <p:sldId id="396" r:id="rId23"/>
    <p:sldId id="309" r:id="rId24"/>
    <p:sldId id="310" r:id="rId25"/>
    <p:sldId id="380" r:id="rId26"/>
    <p:sldId id="402" r:id="rId27"/>
    <p:sldId id="404" r:id="rId28"/>
    <p:sldId id="332" r:id="rId29"/>
    <p:sldId id="327" r:id="rId30"/>
    <p:sldId id="314" r:id="rId31"/>
    <p:sldId id="379" r:id="rId32"/>
    <p:sldId id="378" r:id="rId33"/>
    <p:sldId id="407" r:id="rId34"/>
    <p:sldId id="408" r:id="rId35"/>
    <p:sldId id="409" r:id="rId36"/>
    <p:sldId id="410" r:id="rId37"/>
    <p:sldId id="411" r:id="rId38"/>
    <p:sldId id="412" r:id="rId39"/>
    <p:sldId id="41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C8268-05E7-3B4F-BB5A-C972BB5650F2}">
          <p14:sldIdLst>
            <p14:sldId id="329"/>
          </p14:sldIdLst>
        </p14:section>
        <p14:section name="Overview of FG" id="{376AE2DD-E9C1-7A4E-B1A1-AEC273EBA392}">
          <p14:sldIdLst>
            <p14:sldId id="333"/>
            <p14:sldId id="364"/>
            <p14:sldId id="297"/>
            <p14:sldId id="298"/>
            <p14:sldId id="300"/>
            <p14:sldId id="406"/>
            <p14:sldId id="304"/>
            <p14:sldId id="401"/>
            <p14:sldId id="303"/>
            <p14:sldId id="376"/>
            <p14:sldId id="344"/>
            <p14:sldId id="345"/>
            <p14:sldId id="373"/>
            <p14:sldId id="405"/>
            <p14:sldId id="390"/>
            <p14:sldId id="395"/>
            <p14:sldId id="397"/>
            <p14:sldId id="398"/>
            <p14:sldId id="399"/>
            <p14:sldId id="396"/>
            <p14:sldId id="309"/>
            <p14:sldId id="310"/>
            <p14:sldId id="380"/>
            <p14:sldId id="402"/>
            <p14:sldId id="404"/>
            <p14:sldId id="332"/>
            <p14:sldId id="327"/>
            <p14:sldId id="314"/>
            <p14:sldId id="379"/>
            <p14:sldId id="378"/>
            <p14:sldId id="407"/>
            <p14:sldId id="408"/>
            <p14:sldId id="409"/>
            <p14:sldId id="410"/>
            <p14:sldId id="411"/>
            <p14:sldId id="412"/>
            <p14:sldId id="4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20" autoAdjust="0"/>
  </p:normalViewPr>
  <p:slideViewPr>
    <p:cSldViewPr>
      <p:cViewPr>
        <p:scale>
          <a:sx n="95" d="100"/>
          <a:sy n="95" d="100"/>
        </p:scale>
        <p:origin x="-33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3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7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9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1A5867-E282-4670-8DDB-32BF3D5B56BF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8EB338-559F-4520-9118-EB7AB191DB7F}" type="slidenum">
              <a:rPr lang="en-US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 provides a unified environment to create and maintain VM and bare-metal images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Integrate images through a repository to instantiate services on demand with RAIN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Essentially enables the rapid development and deployment of Platform services on FutureGrid infrastructure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E8C1E-09D6-F840-895C-8D2A417E56F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11/16/2011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A578-6654-4228-B89D-0E83CE03292F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AE07-0993-4007-BBCD-DE5E4B54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F33-028D-4CB6-B274-4BC9E4991F4D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4DCB-8DA7-4B11-8176-2F40E98A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1107-B678-4C10-8E8E-6CBAEBEF3BCA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5A0-0566-4869-8399-C9A975374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2DA4-73F5-4CBF-B578-7F5C10A517C1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5AB-23A5-48F5-861D-A99E8A18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B57E-E967-458F-8C21-772E86DF2B31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65F-E8B7-4364-AF31-BE3DC028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858B-4904-4989-BD69-0C1ED7A182F6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788-E5C6-44F1-8D2A-7B10FFCD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34E6-B146-4669-9910-07DCBD7CB9DB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9DBA-B3AD-42AF-9238-3D2FD483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DDB9-4A53-470A-852E-B7703415AE18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7020-CC84-44F1-86B9-8B802C1F1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8ECB-3F03-4767-ADAD-1C32B1EA93E0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2253-75EC-4C82-8286-4282E4B8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11/16/2011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11/16/2011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11/16/2011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11/16/2011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11/16/2011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11/16/2011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0F27A-55BC-483F-82F3-300F73C46892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C05515-9C75-4A27-8B74-B6620AD2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DB18-4D42-45B2-89FF-66D3DB7808EF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21A5-0112-4575-A590-F09B73612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11/16/2011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F644B0-6E26-490D-9EDA-8A9B04BD2152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10D7AC-9C5C-4AB1-B1D9-37D1928231C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br>
              <a:rPr lang="en-US" sz="4800" b="1" dirty="0" smtClean="0"/>
            </a:br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-11723" y="2286000"/>
            <a:ext cx="9144000" cy="10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AIST Booth at SC11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November 16 2011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022244"/>
              </p:ext>
            </p:extLst>
          </p:nvPr>
        </p:nvGraphicFramePr>
        <p:xfrm>
          <a:off x="209861" y="1343025"/>
          <a:ext cx="8934139" cy="30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shared with IU + 16 TB dedicated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4648200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Being upgraded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Network Impairment Device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742" y="1493045"/>
            <a:ext cx="8712518" cy="4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Spirent XGEM Network Impairments Simulator for jitter, errors, delay,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etc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Full Bidirectional 10G w/64 byte packets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15 seconds introduced delay (in 16ns increments)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0-100% introduced packet loss in .0001% increments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Packet manipulation in first 2000 bytes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16k frame size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TCL for scripting, HTML for manual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160 </a:t>
            </a:r>
            <a:r>
              <a:rPr lang="en-US" sz="2800" dirty="0" smtClean="0"/>
              <a:t>approved projects November 16 2011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(8%)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(31%)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(18%), Non Life Science (13%)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(47%)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(27%)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/>
          <a:stretch/>
        </p:blipFill>
        <p:spPr bwMode="auto">
          <a:xfrm>
            <a:off x="0" y="-14702"/>
            <a:ext cx="9144000" cy="68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Education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System Programming and Cloud Computing, </a:t>
            </a:r>
            <a:r>
              <a:rPr lang="en-US" dirty="0" smtClean="0"/>
              <a:t>Fresno State, Teaches system programming and cloud computing in different computing environments</a:t>
            </a:r>
          </a:p>
          <a:p>
            <a:r>
              <a:rPr lang="en-US" b="1" dirty="0" smtClean="0"/>
              <a:t>REU: Cloud Computing, </a:t>
            </a:r>
            <a:r>
              <a:rPr lang="en-US" dirty="0" smtClean="0"/>
              <a:t>Arkansas, Offers hands-on experience with </a:t>
            </a:r>
            <a:r>
              <a:rPr lang="en-US" dirty="0" err="1" smtClean="0"/>
              <a:t>FutureGrid</a:t>
            </a:r>
            <a:r>
              <a:rPr lang="en-US" dirty="0" smtClean="0"/>
              <a:t> tools and technologies</a:t>
            </a:r>
          </a:p>
          <a:p>
            <a:r>
              <a:rPr lang="en-US" b="1" dirty="0" smtClean="0"/>
              <a:t>Workshop: A Cloud View on Computing, </a:t>
            </a:r>
            <a:r>
              <a:rPr lang="en-US" dirty="0" smtClean="0"/>
              <a:t>Indiana School of Informatics and Computing (SOIC), Boot camp on </a:t>
            </a:r>
            <a:r>
              <a:rPr lang="en-US" dirty="0" err="1" smtClean="0"/>
              <a:t>MapReduce</a:t>
            </a:r>
            <a:r>
              <a:rPr lang="en-US" dirty="0" smtClean="0"/>
              <a:t> for faculty and graduate students from underserved ADMI institutions</a:t>
            </a:r>
          </a:p>
          <a:p>
            <a:r>
              <a:rPr lang="en-US" b="1" dirty="0" smtClean="0"/>
              <a:t>Topics on Systems: Distributed Systems, </a:t>
            </a:r>
            <a:r>
              <a:rPr lang="en-US" dirty="0" smtClean="0"/>
              <a:t>Indiana SOIC, Covers core computer science distributed system curricula (for 60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Interoperability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SAGA,</a:t>
            </a:r>
            <a:r>
              <a:rPr lang="en-US" b="1" baseline="0" dirty="0" smtClean="0"/>
              <a:t> </a:t>
            </a:r>
            <a:r>
              <a:rPr lang="en-US" dirty="0" smtClean="0"/>
              <a:t>Louisiana State,</a:t>
            </a:r>
            <a:r>
              <a:rPr lang="en-US" baseline="0" dirty="0" smtClean="0"/>
              <a:t> </a:t>
            </a:r>
            <a:r>
              <a:rPr lang="en-US" dirty="0" smtClean="0"/>
              <a:t>Explores use of FutureGrid components for extensive portability and interoperability testing of Simple API for Grid Applications, and scale-up and scale-out experiments</a:t>
            </a:r>
          </a:p>
          <a:p>
            <a:r>
              <a:rPr lang="en-US" b="1" dirty="0" smtClean="0"/>
              <a:t>XSEDE/OGF</a:t>
            </a:r>
            <a:r>
              <a:rPr lang="en-US" dirty="0" smtClean="0"/>
              <a:t> Unicore and Genesis Grid endpoints tests for new US and </a:t>
            </a:r>
            <a:r>
              <a:rPr lang="en-US" smtClean="0"/>
              <a:t>European grids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Metagenomics</a:t>
            </a:r>
            <a:r>
              <a:rPr lang="en-US" b="1" dirty="0" smtClean="0"/>
              <a:t> Clustering,</a:t>
            </a:r>
            <a:r>
              <a:rPr lang="en-US" b="1" baseline="0" dirty="0" smtClean="0"/>
              <a:t> </a:t>
            </a:r>
            <a:r>
              <a:rPr lang="en-US" dirty="0" smtClean="0"/>
              <a:t>North Texas,</a:t>
            </a:r>
            <a:r>
              <a:rPr lang="en-US" baseline="0" dirty="0" smtClean="0"/>
              <a:t> </a:t>
            </a:r>
            <a:r>
              <a:rPr lang="en-US" dirty="0" smtClean="0"/>
              <a:t>Analyzes </a:t>
            </a:r>
            <a:r>
              <a:rPr lang="en-US" dirty="0" err="1" smtClean="0"/>
              <a:t>metagenomic</a:t>
            </a:r>
            <a:r>
              <a:rPr lang="en-US" dirty="0" smtClean="0"/>
              <a:t> data from samples collected from patients</a:t>
            </a:r>
          </a:p>
          <a:p>
            <a:r>
              <a:rPr lang="en-US" b="1" dirty="0" smtClean="0"/>
              <a:t>Genome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SOIC, De novo assembly of genomes and </a:t>
            </a:r>
            <a:r>
              <a:rPr lang="en-US" dirty="0" err="1" smtClean="0"/>
              <a:t>metagenomes</a:t>
            </a:r>
            <a:r>
              <a:rPr lang="en-US" dirty="0" smtClean="0"/>
              <a:t> from next generation sequencing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Non-Bio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Physics: Higgs boson,</a:t>
            </a:r>
            <a:r>
              <a:rPr lang="en-US" b="1" baseline="0" dirty="0" smtClean="0"/>
              <a:t> </a:t>
            </a:r>
            <a:r>
              <a:rPr lang="en-US" dirty="0" smtClean="0"/>
              <a:t>Virginia,</a:t>
            </a:r>
            <a:r>
              <a:rPr lang="en-US" baseline="0" dirty="0" smtClean="0"/>
              <a:t> </a:t>
            </a:r>
            <a:r>
              <a:rPr lang="en-US" dirty="0" smtClean="0"/>
              <a:t>Matrix Element calculations representing production and decay mechanisms for Higgs and background processes</a:t>
            </a:r>
          </a:p>
          <a:p>
            <a:r>
              <a:rPr lang="en-US" b="1" dirty="0" smtClean="0"/>
              <a:t>Business Intelligence on </a:t>
            </a:r>
            <a:r>
              <a:rPr lang="en-US" b="1" dirty="0" err="1" smtClean="0"/>
              <a:t>MapReduce</a:t>
            </a:r>
            <a:r>
              <a:rPr lang="en-US" b="1" dirty="0" smtClean="0"/>
              <a:t>,</a:t>
            </a:r>
            <a:r>
              <a:rPr lang="en-US" b="1" baseline="0" dirty="0" smtClean="0"/>
              <a:t> </a:t>
            </a:r>
            <a:r>
              <a:rPr lang="en-US" dirty="0" smtClean="0"/>
              <a:t>Cal State - L.A.,</a:t>
            </a:r>
            <a:r>
              <a:rPr lang="en-US" baseline="0" dirty="0" smtClean="0"/>
              <a:t> </a:t>
            </a:r>
            <a:r>
              <a:rPr lang="en-US" dirty="0" smtClean="0"/>
              <a:t>Market basket and customer analysis designed to execute </a:t>
            </a:r>
            <a:r>
              <a:rPr lang="en-US" dirty="0" err="1" smtClean="0"/>
              <a:t>MapReduce</a:t>
            </a:r>
            <a:r>
              <a:rPr lang="en-US" dirty="0" smtClean="0"/>
              <a:t> on </a:t>
            </a:r>
            <a:r>
              <a:rPr lang="en-US" dirty="0" err="1" smtClean="0"/>
              <a:t>Hadoop</a:t>
            </a:r>
            <a:r>
              <a:rPr lang="en-US" dirty="0" smtClean="0"/>
              <a:t>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Computer Science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Data Transfer Throughput,</a:t>
            </a:r>
            <a:r>
              <a:rPr lang="en-US" b="1" baseline="0" dirty="0" smtClean="0"/>
              <a:t> </a:t>
            </a:r>
            <a:r>
              <a:rPr lang="en-US" dirty="0" smtClean="0"/>
              <a:t>Buffalo, End-to-end optimization of data transfer throughput over wide-area, high-speed networks</a:t>
            </a:r>
          </a:p>
          <a:p>
            <a:r>
              <a:rPr lang="en-US" b="1" dirty="0" smtClean="0"/>
              <a:t>Elastic Computing, </a:t>
            </a:r>
            <a:r>
              <a:rPr lang="en-US" b="1" baseline="0" dirty="0" smtClean="0"/>
              <a:t> </a:t>
            </a:r>
            <a:r>
              <a:rPr lang="en-US" dirty="0" smtClean="0"/>
              <a:t>Colorado, Tools and technologies to create elastic computing environments using </a:t>
            </a:r>
            <a:r>
              <a:rPr lang="en-US" dirty="0" err="1" smtClean="0"/>
              <a:t>IaaS</a:t>
            </a:r>
            <a:r>
              <a:rPr lang="en-US" dirty="0" smtClean="0"/>
              <a:t> clouds that adjust to changes in demand automatically and transparently</a:t>
            </a:r>
          </a:p>
          <a:p>
            <a:r>
              <a:rPr lang="en-US" b="1" dirty="0" smtClean="0"/>
              <a:t>The VIEW Project, </a:t>
            </a:r>
            <a:r>
              <a:rPr lang="en-US" dirty="0" smtClean="0"/>
              <a:t>Wayne State, Investigates Nimbus and Eucalyptus as cloud platforms for elastic workflow scheduling and resource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Technology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ScaleMP</a:t>
            </a:r>
            <a:r>
              <a:rPr lang="en-US" b="1" dirty="0" smtClean="0"/>
              <a:t> for Gene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Pervasive Technology Institute (PTI) and Biology,</a:t>
            </a:r>
            <a:r>
              <a:rPr lang="en-US" baseline="0" dirty="0" smtClean="0"/>
              <a:t> </a:t>
            </a:r>
            <a:r>
              <a:rPr lang="en-US" dirty="0" smtClean="0"/>
              <a:t>Investigates distributed shared memory over 16 nodes for </a:t>
            </a:r>
            <a:r>
              <a:rPr lang="en-US" dirty="0" err="1" smtClean="0"/>
              <a:t>SOAPdenovo</a:t>
            </a:r>
            <a:r>
              <a:rPr lang="en-US" dirty="0" smtClean="0"/>
              <a:t> assembly of Daphnia genomes</a:t>
            </a:r>
          </a:p>
          <a:p>
            <a:r>
              <a:rPr lang="en-US" b="1" dirty="0" smtClean="0"/>
              <a:t>XSEDE,</a:t>
            </a:r>
            <a:r>
              <a:rPr lang="en-US" b="1" baseline="0" dirty="0" smtClean="0"/>
              <a:t> </a:t>
            </a:r>
            <a:r>
              <a:rPr lang="en-US" dirty="0" smtClean="0"/>
              <a:t>Virginia, Uses </a:t>
            </a:r>
            <a:r>
              <a:rPr lang="en-US" dirty="0" err="1" smtClean="0"/>
              <a:t>FutureGrid</a:t>
            </a:r>
            <a:r>
              <a:rPr lang="en-US" dirty="0" smtClean="0"/>
              <a:t> resources as a </a:t>
            </a:r>
            <a:r>
              <a:rPr lang="en-US" dirty="0" err="1" smtClean="0"/>
              <a:t>testbed</a:t>
            </a:r>
            <a:r>
              <a:rPr lang="en-US" dirty="0" smtClean="0"/>
              <a:t> for XSEDE software development</a:t>
            </a:r>
          </a:p>
          <a:p>
            <a:r>
              <a:rPr lang="en-US" b="1" dirty="0" smtClean="0"/>
              <a:t>Globus Online, </a:t>
            </a:r>
            <a:r>
              <a:rPr lang="en-US" dirty="0" smtClean="0"/>
              <a:t>Indiana PTI, Chicago,</a:t>
            </a:r>
            <a:r>
              <a:rPr lang="en-US" baseline="0" dirty="0" smtClean="0"/>
              <a:t> </a:t>
            </a:r>
            <a:r>
              <a:rPr lang="en-US" dirty="0" smtClean="0"/>
              <a:t>Investigates the feasibility of providing </a:t>
            </a:r>
            <a:r>
              <a:rPr lang="en-US" dirty="0" err="1" smtClean="0"/>
              <a:t>DemoGrid</a:t>
            </a:r>
            <a:r>
              <a:rPr lang="en-US" dirty="0" smtClean="0"/>
              <a:t> and its Globus services on </a:t>
            </a:r>
            <a:r>
              <a:rPr lang="en-US" dirty="0" err="1" smtClean="0"/>
              <a:t>FutureGrid</a:t>
            </a:r>
            <a:r>
              <a:rPr lang="en-US" dirty="0" smtClean="0"/>
              <a:t> </a:t>
            </a:r>
            <a:r>
              <a:rPr lang="en-US" dirty="0" err="1" smtClean="0"/>
              <a:t>IaaS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 2010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B534 Distributed Systems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0976" y="142811"/>
            <a:ext cx="8558224" cy="6698256"/>
            <a:chOff x="152400" y="-159744"/>
            <a:chExt cx="8815376" cy="70177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t="12825" r="4869"/>
            <a:stretch/>
          </p:blipFill>
          <p:spPr bwMode="auto">
            <a:xfrm>
              <a:off x="152400" y="-159744"/>
              <a:ext cx="8815376" cy="7017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33800" y="1148531"/>
              <a:ext cx="230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17 3-4 person projects</a:t>
              </a:r>
              <a:endParaRPr lang="en-US" b="1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5329" r="3441"/>
          <a:stretch/>
        </p:blipFill>
        <p:spPr bwMode="auto">
          <a:xfrm>
            <a:off x="280976" y="1"/>
            <a:ext cx="8515064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42001" y="19600"/>
            <a:ext cx="8419322" cy="12758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ea typeface="ＭＳ Ｐゴシック" pitchFamily="34" charset="-128"/>
              </a:rPr>
              <a:t>ADMI Cloudy View on </a:t>
            </a:r>
            <a:br>
              <a:rPr lang="en-US" sz="3600" b="1" dirty="0">
                <a:ea typeface="ＭＳ Ｐゴシック" pitchFamily="34" charset="-128"/>
              </a:rPr>
            </a:br>
            <a:r>
              <a:rPr lang="en-US" sz="3600" b="1" dirty="0">
                <a:ea typeface="ＭＳ Ｐゴシック" pitchFamily="34" charset="-128"/>
              </a:rPr>
              <a:t>Computing </a:t>
            </a:r>
            <a:r>
              <a:rPr lang="en-US" sz="3600" b="1" dirty="0" smtClean="0">
                <a:ea typeface="ＭＳ Ｐゴシック" pitchFamily="34" charset="-128"/>
              </a:rPr>
              <a:t>Workshop </a:t>
            </a:r>
            <a:r>
              <a:rPr lang="en-US" sz="3200" b="1" dirty="0" smtClean="0">
                <a:ea typeface="ＭＳ Ｐゴシック" pitchFamily="34" charset="-128"/>
              </a:rPr>
              <a:t>June 2011</a:t>
            </a:r>
            <a:endParaRPr lang="en-US" sz="36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9466" y="3154603"/>
            <a:ext cx="8586787" cy="3396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Jerome took two courses from IU in this area Fall 2010 and Spring 2011 on FutureGrid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ADMI: </a:t>
            </a:r>
            <a:r>
              <a:rPr lang="en-US" sz="2000" dirty="0" smtClean="0">
                <a:solidFill>
                  <a:srgbClr val="FF0000"/>
                </a:solidFill>
              </a:rPr>
              <a:t>Association </a:t>
            </a:r>
            <a:r>
              <a:rPr lang="en-US" sz="2000" dirty="0">
                <a:solidFill>
                  <a:srgbClr val="FF0000"/>
                </a:solidFill>
              </a:rPr>
              <a:t>of Computer and Information Science/Engineering Departments at Minority </a:t>
            </a:r>
            <a:r>
              <a:rPr lang="en-US" sz="2000" dirty="0" smtClean="0">
                <a:solidFill>
                  <a:srgbClr val="FF0000"/>
                </a:solidFill>
              </a:rPr>
              <a:t>Institutions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Offered on FutureGrid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10 Faculty and Graduate Students from ADMI Universities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workshop provided information from cloud programming models to case studies of scientific applications on FutureGrid.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At the </a:t>
            </a:r>
            <a:r>
              <a:rPr lang="en-US" sz="2000" dirty="0"/>
              <a:t>conclusion of the workshop, the participants </a:t>
            </a:r>
            <a:r>
              <a:rPr lang="en-US" sz="2000" dirty="0" smtClean="0"/>
              <a:t>indicated that they </a:t>
            </a:r>
            <a:r>
              <a:rPr lang="en-US" sz="2000" dirty="0"/>
              <a:t>would incorporate cloud computing into their </a:t>
            </a:r>
            <a:r>
              <a:rPr lang="en-US" sz="2000" dirty="0" smtClean="0"/>
              <a:t>courses and/or research</a:t>
            </a:r>
            <a:r>
              <a:rPr lang="en-US" sz="2000" dirty="0"/>
              <a:t>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AutoShape 4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AutoShape 6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52" name="Picture 8" descr="http://nia.ecsu.edu/sp/0405/0405jem/images/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221027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248850"/>
            <a:ext cx="4444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ＭＳ Ｐゴシック" pitchFamily="34" charset="-128"/>
              </a:rPr>
              <a:t>Concept and Delivery by</a:t>
            </a:r>
            <a:br>
              <a:rPr lang="en-US" sz="2800" dirty="0">
                <a:ea typeface="ＭＳ Ｐゴシック" pitchFamily="34" charset="-128"/>
              </a:rPr>
            </a:br>
            <a:r>
              <a:rPr lang="en-US" sz="2800" dirty="0">
                <a:ea typeface="ＭＳ Ｐゴシック" pitchFamily="34" charset="-128"/>
              </a:rPr>
              <a:t>Jerome Mitchell: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Undergraduate </a:t>
            </a:r>
            <a:r>
              <a:rPr lang="en-US" sz="2800" dirty="0">
                <a:ea typeface="ＭＳ Ｐゴシック" pitchFamily="34" charset="-128"/>
              </a:rPr>
              <a:t>ECSU,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Masters </a:t>
            </a:r>
            <a:r>
              <a:rPr lang="en-US" sz="2800" dirty="0">
                <a:ea typeface="ＭＳ Ｐゴシック" pitchFamily="34" charset="-128"/>
              </a:rPr>
              <a:t>Kansas, PhD Indiana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/>
          <a:stretch/>
        </p:blipFill>
        <p:spPr bwMode="auto">
          <a:xfrm>
            <a:off x="6934200" y="1143000"/>
            <a:ext cx="2069176" cy="20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ea typeface="ＭＳ Ｐゴシック" pitchFamily="34" charset="-128"/>
              </a:rPr>
              <a:t>Workshop Purpose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982" y="838200"/>
            <a:ext cx="89154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Introduce ADMI to the basics of the emerging Cloud Computing paradigm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Learn how it came about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its enabling technologies 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the computer systems constraints, tradeoffs, and techniques of setting up and using cloud 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charset="0"/>
              </a:rPr>
              <a:t>Teach ADMI how to implement algorithms in the Cloud</a:t>
            </a:r>
          </a:p>
          <a:p>
            <a:pPr lvl="1">
              <a:defRPr/>
            </a:pPr>
            <a:r>
              <a:rPr lang="en-US" sz="2400" dirty="0" smtClean="0"/>
              <a:t>Gain </a:t>
            </a:r>
            <a:r>
              <a:rPr lang="en-US" sz="2400" dirty="0"/>
              <a:t>competence in </a:t>
            </a:r>
            <a:r>
              <a:rPr lang="en-US" sz="2400" dirty="0" smtClean="0"/>
              <a:t>cloud </a:t>
            </a:r>
            <a:r>
              <a:rPr lang="en-US" sz="2400" dirty="0"/>
              <a:t>programming </a:t>
            </a:r>
            <a:r>
              <a:rPr lang="en-US" sz="2400" dirty="0" smtClean="0"/>
              <a:t>models for </a:t>
            </a:r>
            <a:r>
              <a:rPr lang="en-US" sz="2400" dirty="0"/>
              <a:t>distributed processing of large datasets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Understand how different algorithms can be implemented and executed on cloud frameworks</a:t>
            </a:r>
          </a:p>
          <a:p>
            <a:pPr lvl="1">
              <a:defRPr/>
            </a:pPr>
            <a:r>
              <a:rPr lang="en-US" sz="2400" dirty="0"/>
              <a:t>E</a:t>
            </a:r>
            <a:r>
              <a:rPr lang="en-US" sz="2400" dirty="0" smtClean="0"/>
              <a:t>valuating the performance and identifying bottlenecks when mapping applications to the clouds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191000" cy="556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Using </a:t>
            </a:r>
            <a:r>
              <a:rPr lang="en-US" sz="1600" dirty="0"/>
              <a:t>Nimbus on FutureGrid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Nimbus </a:t>
            </a:r>
            <a:r>
              <a:rPr lang="en-US" sz="1600" dirty="0"/>
              <a:t>One-click Cluster Guide [intermediate]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Using </a:t>
            </a:r>
            <a:r>
              <a:rPr lang="en-US" sz="1600" dirty="0"/>
              <a:t>OpenStack Nova on FutureGrid [novice]</a:t>
            </a:r>
          </a:p>
          <a:p>
            <a:r>
              <a:rPr lang="en-US" sz="1600" dirty="0" smtClean="0"/>
              <a:t>Using </a:t>
            </a:r>
            <a:r>
              <a:rPr lang="en-US" sz="1600" dirty="0"/>
              <a:t>Eucalyptus on FutureGrid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Connecting </a:t>
            </a:r>
            <a:r>
              <a:rPr lang="en-US" sz="1600" dirty="0"/>
              <a:t>private network VMs across Nimbus clusters using ViNe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Using </a:t>
            </a:r>
            <a:r>
              <a:rPr lang="en-US" sz="1600" dirty="0"/>
              <a:t>the Grid Appliance to run FutureGrid Cloud Clients [novice</a:t>
            </a:r>
            <a:r>
              <a:rPr lang="en-US" sz="1600" dirty="0" smtClean="0"/>
              <a:t>]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</a:t>
            </a:r>
            <a:r>
              <a:rPr lang="en-US" sz="1600" b="1" dirty="0" smtClean="0">
                <a:solidFill>
                  <a:srgbClr val="FF0000"/>
                </a:solidFill>
              </a:rPr>
              <a:t>topic 2: Cloud Run-time Platforms</a:t>
            </a:r>
          </a:p>
          <a:p>
            <a:r>
              <a:rPr lang="en-US" sz="1600" dirty="0"/>
              <a:t> Running Hadoop on Eucalyptus </a:t>
            </a:r>
            <a:endParaRPr lang="en-US" sz="1600" dirty="0" smtClean="0"/>
          </a:p>
          <a:p>
            <a:r>
              <a:rPr lang="en-US" sz="1600" dirty="0" smtClean="0"/>
              <a:t>Running </a:t>
            </a:r>
            <a:r>
              <a:rPr lang="en-US" sz="1600" dirty="0"/>
              <a:t>Twister on Eucalyptus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Other </a:t>
            </a:r>
            <a:r>
              <a:rPr lang="en-US" sz="1600" b="1" dirty="0">
                <a:solidFill>
                  <a:srgbClr val="FF0000"/>
                </a:solidFill>
              </a:rPr>
              <a:t>Tutorials and Educational </a:t>
            </a:r>
            <a:r>
              <a:rPr lang="en-US" sz="1600" b="1" dirty="0" smtClean="0">
                <a:solidFill>
                  <a:srgbClr val="FF0000"/>
                </a:solidFill>
              </a:rPr>
              <a:t>Materials</a:t>
            </a:r>
          </a:p>
          <a:p>
            <a:r>
              <a:rPr lang="en-US" sz="1600" dirty="0" smtClean="0"/>
              <a:t>Additional </a:t>
            </a:r>
            <a:r>
              <a:rPr lang="en-US" sz="1600" dirty="0"/>
              <a:t>tutorials on FutureGrid-related </a:t>
            </a:r>
            <a:r>
              <a:rPr lang="en-US" sz="1600" dirty="0" smtClean="0"/>
              <a:t>technologies</a:t>
            </a:r>
          </a:p>
          <a:p>
            <a:r>
              <a:rPr lang="en-US" sz="1600" dirty="0" smtClean="0"/>
              <a:t>FutureGrid </a:t>
            </a:r>
            <a:r>
              <a:rPr lang="en-US" sz="1600" dirty="0"/>
              <a:t>community educational materials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400" dirty="0"/>
              <a:t> Running a Grid Appliance on your </a:t>
            </a:r>
            <a:r>
              <a:rPr lang="en-US" sz="1400" dirty="0" smtClean="0"/>
              <a:t>desktop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 Grid Appliance on </a:t>
            </a:r>
            <a:r>
              <a:rPr lang="en-US" sz="1400" dirty="0" smtClean="0"/>
              <a:t>FutureGrid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an OpenStack virtual appliance on </a:t>
            </a:r>
            <a:r>
              <a:rPr lang="en-US" sz="1400" dirty="0" smtClean="0"/>
              <a:t>FutureGrid</a:t>
            </a:r>
            <a:endParaRPr lang="en-US" sz="1400" dirty="0"/>
          </a:p>
          <a:p>
            <a:r>
              <a:rPr lang="en-US" sz="1400" dirty="0" smtClean="0"/>
              <a:t>Running </a:t>
            </a:r>
            <a:r>
              <a:rPr lang="en-US" sz="1400" dirty="0"/>
              <a:t>Condor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MPI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Hadoop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Deploying </a:t>
            </a:r>
            <a:r>
              <a:rPr lang="en-US" sz="1400" dirty="0"/>
              <a:t>virtual private Grid Appliance clusters using Nimbus </a:t>
            </a:r>
            <a:endParaRPr lang="en-US" sz="1400" dirty="0" smtClean="0"/>
          </a:p>
          <a:p>
            <a:r>
              <a:rPr lang="en-US" sz="1400" dirty="0" smtClean="0"/>
              <a:t>Building </a:t>
            </a:r>
            <a:r>
              <a:rPr lang="en-US" sz="1400" dirty="0"/>
              <a:t>an educational appliance from Ubuntu 10.04 </a:t>
            </a:r>
            <a:endParaRPr lang="en-US" sz="1400" dirty="0" smtClean="0"/>
          </a:p>
          <a:p>
            <a:r>
              <a:rPr lang="en-US" sz="1400" dirty="0" smtClean="0"/>
              <a:t>Customizing </a:t>
            </a:r>
            <a:r>
              <a:rPr lang="en-US" sz="1400" dirty="0"/>
              <a:t>and registering Grid Appliance images using Eucalyptus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Tutorial </a:t>
            </a:r>
            <a:r>
              <a:rPr lang="en-US" sz="1400" b="1" dirty="0" smtClean="0">
                <a:solidFill>
                  <a:srgbClr val="FF0000"/>
                </a:solidFill>
              </a:rPr>
              <a:t>topic 4: High Performance Computing</a:t>
            </a:r>
          </a:p>
          <a:p>
            <a:r>
              <a:rPr lang="en-US" sz="1400" dirty="0"/>
              <a:t> Basic High Performance Computing </a:t>
            </a:r>
            <a:endParaRPr lang="en-US" sz="1400" dirty="0" smtClean="0"/>
          </a:p>
          <a:p>
            <a:r>
              <a:rPr lang="en-US" sz="1400" dirty="0" smtClean="0"/>
              <a:t>Running </a:t>
            </a:r>
            <a:r>
              <a:rPr lang="en-US" sz="1400" dirty="0"/>
              <a:t>Hadoop as a batch job using MyHadoop </a:t>
            </a:r>
          </a:p>
          <a:p>
            <a:r>
              <a:rPr lang="en-US" sz="1400" dirty="0" smtClean="0"/>
              <a:t>Performance </a:t>
            </a:r>
            <a:r>
              <a:rPr lang="en-US" sz="1400" dirty="0"/>
              <a:t>Analysis with </a:t>
            </a:r>
            <a:r>
              <a:rPr lang="en-US" sz="1400" dirty="0" err="1"/>
              <a:t>Vampir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Instrumentation </a:t>
            </a:r>
            <a:r>
              <a:rPr lang="en-US" sz="1400" dirty="0"/>
              <a:t>and tracing with </a:t>
            </a:r>
            <a:r>
              <a:rPr lang="en-US" sz="1400" dirty="0" err="1" smtClean="0"/>
              <a:t>VampirTrace</a:t>
            </a:r>
            <a:endParaRPr lang="en-US" sz="1400" dirty="0" smtClean="0"/>
          </a:p>
          <a:p>
            <a:r>
              <a:rPr lang="en-US" sz="1400" b="1" dirty="0">
                <a:solidFill>
                  <a:srgbClr val="FF0000"/>
                </a:solidFill>
              </a:rPr>
              <a:t>Tutorial Topic 5: Experiment </a:t>
            </a:r>
            <a:r>
              <a:rPr lang="en-US" sz="1400" b="1" dirty="0" smtClean="0">
                <a:solidFill>
                  <a:srgbClr val="FF0000"/>
                </a:solidFill>
              </a:rPr>
              <a:t>Management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interactive experiments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modeled on Grid’5000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Experimental testbed </a:t>
            </a:r>
          </a:p>
          <a:p>
            <a:pPr lvl="1"/>
            <a:r>
              <a:rPr lang="en-US" dirty="0" smtClean="0"/>
              <a:t>Configurable, controllable, </a:t>
            </a:r>
            <a:r>
              <a:rPr lang="en-US" dirty="0" err="1" smtClean="0"/>
              <a:t>monitorable</a:t>
            </a:r>
            <a:endParaRPr lang="en-US" dirty="0" smtClean="0"/>
          </a:p>
          <a:p>
            <a:r>
              <a:rPr lang="en-US" dirty="0" smtClean="0"/>
              <a:t>Established in 2003</a:t>
            </a:r>
          </a:p>
          <a:p>
            <a:r>
              <a:rPr lang="en-US" dirty="0" smtClean="0"/>
              <a:t>10 sites</a:t>
            </a:r>
          </a:p>
          <a:p>
            <a:pPr lvl="1"/>
            <a:r>
              <a:rPr lang="en-US" dirty="0" smtClean="0"/>
              <a:t>9 in France</a:t>
            </a:r>
          </a:p>
          <a:p>
            <a:pPr lvl="1"/>
            <a:r>
              <a:rPr lang="en-US" dirty="0" smtClean="0"/>
              <a:t>Porto </a:t>
            </a:r>
            <a:r>
              <a:rPr lang="en-US" dirty="0" err="1" smtClean="0"/>
              <a:t>Allegre</a:t>
            </a:r>
            <a:r>
              <a:rPr lang="en-US" dirty="0" smtClean="0"/>
              <a:t> in Brazil</a:t>
            </a:r>
          </a:p>
          <a:p>
            <a:r>
              <a:rPr lang="en-US" dirty="0" smtClean="0"/>
              <a:t>~5000+ cores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Imag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48" y="2080218"/>
            <a:ext cx="4195386" cy="30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9" t="-182" r="-1147" b="182"/>
          <a:stretch/>
        </p:blipFill>
        <p:spPr>
          <a:xfrm>
            <a:off x="228600" y="1447800"/>
            <a:ext cx="46049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6670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0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17267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Motivation:</a:t>
            </a:r>
            <a:r>
              <a:rPr lang="en-US" dirty="0" err="1" smtClean="0"/>
              <a:t>Image</a:t>
            </a:r>
            <a:r>
              <a:rPr lang="en-US" dirty="0" smtClean="0"/>
              <a:t> </a:t>
            </a:r>
            <a:r>
              <a:rPr lang="en-US" dirty="0"/>
              <a:t>Management and Rain on FutureGrid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77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Allow users to take control of installing the OS on a system on bare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matel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(without the administrator)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By providing users with the ability to create their own environments to run their projects (OS, packages, software)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Users can deploy their environments in both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baremetal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and virtualized infrastructures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Security is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important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See demo at SC11 Indiana University Booth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Architecture</a:t>
            </a: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-281"/>
          <a:stretch>
            <a:fillRect/>
          </a:stretch>
        </p:blipFill>
        <p:spPr>
          <a:xfrm>
            <a:off x="1828800" y="1303020"/>
            <a:ext cx="5404962" cy="496490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</a:p>
        </p:txBody>
      </p:sp>
    </p:spTree>
    <p:extLst>
      <p:ext uri="{BB962C8B-B14F-4D97-AF65-F5344CB8AC3E}">
        <p14:creationId xmlns:p14="http://schemas.microsoft.com/office/powerpoint/2010/main" val="15902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Generation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794359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31745"/>
              </p:ext>
            </p:extLst>
          </p:nvPr>
        </p:nvGraphicFramePr>
        <p:xfrm>
          <a:off x="1993107" y="3743325"/>
          <a:ext cx="5319236" cy="304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6515100" imgH="3873500" progId="Excel.Sheet.12">
                  <p:embed/>
                </p:oleObj>
              </mc:Choice>
              <mc:Fallback>
                <p:oleObj name="Worksheet" r:id="rId3" imgW="6515100" imgH="387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3107" y="3743325"/>
                        <a:ext cx="5319236" cy="3047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51460" y="1577340"/>
            <a:ext cx="8468201" cy="4594860"/>
          </a:xfrm>
        </p:spPr>
        <p:txBody>
          <a:bodyPr>
            <a:normAutofit/>
          </a:bodyPr>
          <a:lstStyle/>
          <a:p>
            <a:pPr marL="342893" lvl="1" indent="-285747" defTabSz="457196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900" dirty="0">
                <a:latin typeface="Arial"/>
                <a:cs typeface="Arial"/>
              </a:rPr>
              <a:t>Creates and customizes images according to user requirements</a:t>
            </a:r>
          </a:p>
          <a:p>
            <a:pPr marL="342893" lvl="1" indent="-285747" defTabSz="457196" eaLnBrk="1" hangingPunct="1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900" dirty="0">
                <a:latin typeface="Arial"/>
                <a:cs typeface="Arial"/>
              </a:rPr>
              <a:t>Images are not aimed to any specific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520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Image Deployment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058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Customizes </a:t>
            </a:r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cs typeface="Arial" charset="0"/>
              </a:rPr>
              <a:t>deploys images for specific infrastructures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Two main infrastructures </a:t>
            </a:r>
            <a:r>
              <a:rPr lang="en-US" dirty="0" smtClean="0">
                <a:latin typeface="Arial" charset="0"/>
                <a:cs typeface="Arial" charset="0"/>
              </a:rPr>
              <a:t>types: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664744" y="6345079"/>
            <a:ext cx="289750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b="1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770654"/>
              </p:ext>
            </p:extLst>
          </p:nvPr>
        </p:nvGraphicFramePr>
        <p:xfrm>
          <a:off x="57150" y="3781902"/>
          <a:ext cx="4239102" cy="292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3" imgW="4521200" imgH="3111500" progId="Excel.Sheet.12">
                  <p:embed/>
                </p:oleObj>
              </mc:Choice>
              <mc:Fallback>
                <p:oleObj name="Worksheet" r:id="rId3" imgW="4521200" imgH="3111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3781902"/>
                        <a:ext cx="4239102" cy="292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69660"/>
              </p:ext>
            </p:extLst>
          </p:nvPr>
        </p:nvGraphicFramePr>
        <p:xfrm>
          <a:off x="4377578" y="3753036"/>
          <a:ext cx="4646295" cy="292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5" imgW="5270500" imgH="3314700" progId="Excel.Sheet.12">
                  <p:embed/>
                </p:oleObj>
              </mc:Choice>
              <mc:Fallback>
                <p:oleObj name="Worksheet" r:id="rId5" imgW="5270500" imgH="331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7578" y="3753036"/>
                        <a:ext cx="4646295" cy="2921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7990" y="3364193"/>
            <a:ext cx="2527481" cy="3600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/>
              <a:t>HPC Deployment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4494" y="3364193"/>
            <a:ext cx="2527481" cy="3600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/>
              <a:t>Cloud Deployment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1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3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3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Dynamically provide custom HPC environment, Cloud environment, or virtual networks on-demand with little effort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an Image and execute a task (</a:t>
            </a:r>
            <a:r>
              <a:rPr lang="en-US" dirty="0" err="1" smtClean="0"/>
              <a:t>baremetal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654006" y="6669115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pic>
        <p:nvPicPr>
          <p:cNvPr id="5" name="Picture 4" descr="hpc_deplo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314"/>
            <a:ext cx="9144000" cy="4437006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5738530" y="2132856"/>
            <a:ext cx="935318" cy="453650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62566" y="2456892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1023" y="1744013"/>
            <a:ext cx="1749794" cy="9140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Run job in my image stored in the repo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70697" y="3688229"/>
            <a:ext cx="1425758" cy="1101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599892" y="4141879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 smtClean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7964" y="4012265"/>
            <a:ext cx="1490566" cy="6370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Deploy </a:t>
            </a:r>
            <a:r>
              <a:rPr lang="en-US" b="1" dirty="0" err="1"/>
              <a:t>img</a:t>
            </a:r>
            <a:r>
              <a:rPr lang="en-US" b="1" dirty="0"/>
              <a:t> from Repo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857406" y="3817843"/>
            <a:ext cx="777686" cy="972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87021" y="4077072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05478" y="3882651"/>
            <a:ext cx="1490566" cy="6370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Get </a:t>
            </a:r>
            <a:r>
              <a:rPr lang="en-US" b="1" dirty="0" err="1"/>
              <a:t>img</a:t>
            </a:r>
            <a:r>
              <a:rPr lang="en-US" b="1" dirty="0"/>
              <a:t> from Repo</a:t>
            </a:r>
          </a:p>
        </p:txBody>
      </p:sp>
      <p:sp>
        <p:nvSpPr>
          <p:cNvPr id="30" name="Freeform 29"/>
          <p:cNvSpPr/>
          <p:nvPr/>
        </p:nvSpPr>
        <p:spPr>
          <a:xfrm>
            <a:off x="5949672" y="5001652"/>
            <a:ext cx="1000125" cy="728663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99900" y="4984373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/>
              <a:t>5</a:t>
            </a:r>
            <a:endParaRPr lang="en-US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6375864" y="4595530"/>
            <a:ext cx="1749794" cy="3600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Customize </a:t>
            </a:r>
            <a:r>
              <a:rPr lang="en-US" b="1" dirty="0" err="1"/>
              <a:t>img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22213" y="6150902"/>
            <a:ext cx="907301" cy="259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116635" y="5956481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 smtClean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70285" y="5502831"/>
            <a:ext cx="2562977" cy="6370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Register </a:t>
            </a:r>
            <a:r>
              <a:rPr lang="en-US" b="1" dirty="0" err="1"/>
              <a:t>img</a:t>
            </a:r>
            <a:r>
              <a:rPr lang="en-US" b="1" dirty="0"/>
              <a:t> in </a:t>
            </a:r>
            <a:r>
              <a:rPr lang="en-US" b="1" dirty="0" err="1"/>
              <a:t>xCAT</a:t>
            </a:r>
            <a:r>
              <a:rPr lang="en-US" b="1" dirty="0"/>
              <a:t> (</a:t>
            </a:r>
            <a:r>
              <a:rPr lang="en-US" b="1" dirty="0" err="1"/>
              <a:t>cp</a:t>
            </a:r>
            <a:r>
              <a:rPr lang="en-US" b="1" dirty="0"/>
              <a:t> files/modify tables)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617046" y="4465915"/>
            <a:ext cx="1296144" cy="907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005890" y="4660337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 smtClean="0"/>
              <a:t>7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450516" y="4401108"/>
            <a:ext cx="259229" cy="1360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4373" y="4530723"/>
            <a:ext cx="1434911" cy="914096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Register </a:t>
            </a:r>
            <a:r>
              <a:rPr lang="en-US" b="1" dirty="0" err="1"/>
              <a:t>img</a:t>
            </a:r>
            <a:r>
              <a:rPr lang="en-US" b="1" dirty="0"/>
              <a:t> in Moab and recycle </a:t>
            </a:r>
            <a:r>
              <a:rPr lang="en-US" b="1" dirty="0" err="1"/>
              <a:t>sched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1320902" y="5113987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/>
              <a:t>8</a:t>
            </a:r>
            <a:endParaRPr lang="en-US" b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2681853" y="5113988"/>
            <a:ext cx="1166530" cy="914097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Return info about the </a:t>
            </a:r>
            <a:r>
              <a:rPr lang="en-US" b="1" dirty="0" err="1"/>
              <a:t>img</a:t>
            </a:r>
            <a:endParaRPr lang="en-US" b="1" dirty="0"/>
          </a:p>
        </p:txBody>
      </p:sp>
      <p:sp>
        <p:nvSpPr>
          <p:cNvPr id="45" name="Freeform 44"/>
          <p:cNvSpPr/>
          <p:nvPr/>
        </p:nvSpPr>
        <p:spPr>
          <a:xfrm flipH="1">
            <a:off x="2627784" y="2327277"/>
            <a:ext cx="1000125" cy="518458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87013" y="2392085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/>
              <a:t>7</a:t>
            </a:r>
            <a:endParaRPr lang="en-US" b="1" dirty="0" smtClean="0"/>
          </a:p>
        </p:txBody>
      </p:sp>
      <p:pic>
        <p:nvPicPr>
          <p:cNvPr id="51" name="Picture 50" descr="rainbo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2068049"/>
            <a:ext cx="2203445" cy="168955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07604" y="1484784"/>
            <a:ext cx="2462674" cy="9140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err="1"/>
              <a:t>qsub</a:t>
            </a:r>
            <a:r>
              <a:rPr lang="en-US" b="1" dirty="0"/>
              <a:t>, monitor status, completion status and </a:t>
            </a:r>
            <a:r>
              <a:rPr lang="en-US" b="1" dirty="0" err="1"/>
              <a:t>indiacate</a:t>
            </a:r>
            <a:r>
              <a:rPr lang="en-US" b="1" dirty="0"/>
              <a:t> output files</a:t>
            </a:r>
          </a:p>
        </p:txBody>
      </p:sp>
      <p:sp>
        <p:nvSpPr>
          <p:cNvPr id="54" name="Freeform 53"/>
          <p:cNvSpPr/>
          <p:nvPr/>
        </p:nvSpPr>
        <p:spPr>
          <a:xfrm>
            <a:off x="3057526" y="3400425"/>
            <a:ext cx="3070097" cy="631361"/>
          </a:xfrm>
          <a:custGeom>
            <a:avLst/>
            <a:gdLst>
              <a:gd name="connsiteX0" fmla="*/ 2984500 w 3411219"/>
              <a:gd name="connsiteY0" fmla="*/ 0 h 701512"/>
              <a:gd name="connsiteX1" fmla="*/ 3159125 w 3411219"/>
              <a:gd name="connsiteY1" fmla="*/ 698500 h 701512"/>
              <a:gd name="connsiteX2" fmla="*/ 0 w 3411219"/>
              <a:gd name="connsiteY2" fmla="*/ 269875 h 70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1219" h="701512">
                <a:moveTo>
                  <a:pt x="2984500" y="0"/>
                </a:moveTo>
                <a:cubicBezTo>
                  <a:pt x="3320521" y="326760"/>
                  <a:pt x="3656542" y="653521"/>
                  <a:pt x="3159125" y="698500"/>
                </a:cubicBezTo>
                <a:cubicBezTo>
                  <a:pt x="2661708" y="743479"/>
                  <a:pt x="0" y="269875"/>
                  <a:pt x="0" y="26987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803337" y="3688229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5479301" y="3299386"/>
            <a:ext cx="1296144" cy="36009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Deploy </a:t>
            </a:r>
            <a:r>
              <a:rPr lang="en-US" b="1" dirty="0" err="1"/>
              <a:t>img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6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25" grpId="0" animBg="1"/>
      <p:bldP spid="26" grpId="0"/>
      <p:bldP spid="28" grpId="0" animBg="1"/>
      <p:bldP spid="29" grpId="0"/>
      <p:bldP spid="30" grpId="0" animBg="1"/>
      <p:bldP spid="31" grpId="0" animBg="1"/>
      <p:bldP spid="32" grpId="0"/>
      <p:bldP spid="34" grpId="0" animBg="1"/>
      <p:bldP spid="35" grpId="0"/>
      <p:bldP spid="37" grpId="0" animBg="1"/>
      <p:bldP spid="40" grpId="0" animBg="1"/>
      <p:bldP spid="41" grpId="0" animBg="1"/>
      <p:bldP spid="38" grpId="0" animBg="1"/>
      <p:bldP spid="45" grpId="0" animBg="1"/>
      <p:bldP spid="46" grpId="0" animBg="1"/>
      <p:bldP spid="48" grpId="0" animBg="1"/>
      <p:bldP spid="54" grpId="0" animBg="1"/>
      <p:bldP spid="55" grpId="0" animBg="1"/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822205" y="4725145"/>
            <a:ext cx="3758818" cy="1808820"/>
          </a:xfrm>
          <a:prstGeom prst="clou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Rain: Execute a task in a deployed image (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4831229" y="2456893"/>
            <a:ext cx="1000125" cy="518458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5265" y="2716121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3337" y="2197664"/>
            <a:ext cx="1749794" cy="9140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Run job in my image that is deployed</a:t>
            </a:r>
          </a:p>
        </p:txBody>
      </p:sp>
      <p:sp>
        <p:nvSpPr>
          <p:cNvPr id="46" name="Oval 45"/>
          <p:cNvSpPr/>
          <p:nvPr/>
        </p:nvSpPr>
        <p:spPr>
          <a:xfrm>
            <a:off x="5738530" y="3493808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6256987" y="3299387"/>
            <a:ext cx="1296144" cy="36009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Boot VMs</a:t>
            </a:r>
          </a:p>
        </p:txBody>
      </p:sp>
      <p:pic>
        <p:nvPicPr>
          <p:cNvPr id="44" name="Picture 43" descr="rainbo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27278"/>
            <a:ext cx="2203445" cy="168955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 rot="16200000" flipH="1">
            <a:off x="3891525" y="3979863"/>
            <a:ext cx="583265" cy="648073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256987" y="4077073"/>
            <a:ext cx="2138638" cy="90730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 Framework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868019" y="3838204"/>
            <a:ext cx="2361076" cy="174062"/>
          </a:xfrm>
          <a:custGeom>
            <a:avLst/>
            <a:gdLst>
              <a:gd name="connsiteX0" fmla="*/ 0 w 1571625"/>
              <a:gd name="connsiteY0" fmla="*/ 0 h 444500"/>
              <a:gd name="connsiteX1" fmla="*/ 1031875 w 1571625"/>
              <a:gd name="connsiteY1" fmla="*/ 111125 h 444500"/>
              <a:gd name="connsiteX2" fmla="*/ 1571625 w 1571625"/>
              <a:gd name="connsiteY2" fmla="*/ 444500 h 444500"/>
              <a:gd name="connsiteX3" fmla="*/ 1571625 w 1571625"/>
              <a:gd name="connsiteY3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5" h="444500">
                <a:moveTo>
                  <a:pt x="0" y="0"/>
                </a:moveTo>
                <a:cubicBezTo>
                  <a:pt x="384969" y="18521"/>
                  <a:pt x="769938" y="37042"/>
                  <a:pt x="1031875" y="111125"/>
                </a:cubicBezTo>
                <a:cubicBezTo>
                  <a:pt x="1293812" y="185208"/>
                  <a:pt x="1571625" y="444500"/>
                  <a:pt x="1571625" y="444500"/>
                </a:cubicBezTo>
                <a:lnTo>
                  <a:pt x="1571625" y="44450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831229" y="4725145"/>
            <a:ext cx="972108" cy="5832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20072" y="5697253"/>
            <a:ext cx="972108" cy="5832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99892" y="4725145"/>
            <a:ext cx="972108" cy="5832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05470" y="5502831"/>
            <a:ext cx="972108" cy="5832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18350" y="5049181"/>
            <a:ext cx="972108" cy="5832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66422" y="5438024"/>
            <a:ext cx="972108" cy="5832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88735" y="4271495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 smtClean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07193" y="3947459"/>
            <a:ext cx="1555373" cy="6370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Wait for access to VMs</a:t>
            </a:r>
          </a:p>
        </p:txBody>
      </p:sp>
      <p:sp>
        <p:nvSpPr>
          <p:cNvPr id="34" name="Freeform 33"/>
          <p:cNvSpPr/>
          <p:nvPr/>
        </p:nvSpPr>
        <p:spPr>
          <a:xfrm>
            <a:off x="3020824" y="4033652"/>
            <a:ext cx="500063" cy="685800"/>
          </a:xfrm>
          <a:custGeom>
            <a:avLst/>
            <a:gdLst>
              <a:gd name="connsiteX0" fmla="*/ 0 w 555625"/>
              <a:gd name="connsiteY0" fmla="*/ 0 h 762000"/>
              <a:gd name="connsiteX1" fmla="*/ 206375 w 555625"/>
              <a:gd name="connsiteY1" fmla="*/ 539750 h 762000"/>
              <a:gd name="connsiteX2" fmla="*/ 555625 w 555625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625" h="762000">
                <a:moveTo>
                  <a:pt x="0" y="0"/>
                </a:moveTo>
                <a:cubicBezTo>
                  <a:pt x="56885" y="206375"/>
                  <a:pt x="113771" y="412750"/>
                  <a:pt x="206375" y="539750"/>
                </a:cubicBezTo>
                <a:cubicBezTo>
                  <a:pt x="298979" y="666750"/>
                  <a:pt x="555625" y="762000"/>
                  <a:pt x="555625" y="7620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57399" y="4271495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/>
              <a:t>4</a:t>
            </a:r>
            <a:endParaRPr lang="en-US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7604" y="4141880"/>
            <a:ext cx="1684987" cy="174509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Configure VMs for user and mount his home directory in /</a:t>
            </a:r>
            <a:r>
              <a:rPr lang="en-US" b="1" dirty="0" err="1"/>
              <a:t>tmp</a:t>
            </a:r>
            <a:r>
              <a:rPr lang="en-US" b="1" dirty="0"/>
              <a:t> using </a:t>
            </a:r>
            <a:r>
              <a:rPr lang="en-US" b="1" dirty="0" err="1"/>
              <a:t>sshfs</a:t>
            </a:r>
            <a:endParaRPr lang="en-US" b="1" dirty="0"/>
          </a:p>
        </p:txBody>
      </p:sp>
      <p:sp>
        <p:nvSpPr>
          <p:cNvPr id="42" name="Freeform 41"/>
          <p:cNvSpPr/>
          <p:nvPr/>
        </p:nvSpPr>
        <p:spPr>
          <a:xfrm flipH="1">
            <a:off x="1590869" y="2910543"/>
            <a:ext cx="1000125" cy="648072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785291" y="3169772"/>
            <a:ext cx="453650" cy="3888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/>
              <a:t>5</a:t>
            </a:r>
            <a:endParaRPr lang="en-US" b="1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942797" y="2132857"/>
            <a:ext cx="1684987" cy="9140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/>
              <a:t>Run job via </a:t>
            </a:r>
            <a:r>
              <a:rPr lang="en-US" b="1" dirty="0" err="1"/>
              <a:t>ssh</a:t>
            </a:r>
            <a:r>
              <a:rPr lang="en-US" b="1" dirty="0"/>
              <a:t> and wait until finished</a:t>
            </a:r>
          </a:p>
        </p:txBody>
      </p:sp>
    </p:spTree>
    <p:extLst>
      <p:ext uri="{BB962C8B-B14F-4D97-AF65-F5344CB8AC3E}">
        <p14:creationId xmlns:p14="http://schemas.microsoft.com/office/powerpoint/2010/main" val="24583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46" grpId="0" animBg="1"/>
      <p:bldP spid="48" grpId="0" animBg="1"/>
      <p:bldP spid="13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XSEDE (TeraGrid).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much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51" y="7620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Dryad,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43"/>
            <a:ext cx="8229600" cy="1143000"/>
          </a:xfrm>
        </p:spPr>
        <p:txBody>
          <a:bodyPr/>
          <a:lstStyle/>
          <a:p>
            <a:r>
              <a:rPr lang="en-US" dirty="0" smtClean="0"/>
              <a:t>What is FutureGrid?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914400"/>
            <a:ext cx="9118600" cy="5943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FutureGrid project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is to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enable experimental work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advances: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scientific understanding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computing and parallel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computing paradigms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science of middleware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enables these paradigms,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 and drivers of these paradigms by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applications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 new generation of students and workforce on the use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paradigms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their applications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mission includes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flexible hardware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Identified IaaS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“core” software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 growing list of software from FG partners and users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Outreach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9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184682"/>
              </p:ext>
            </p:extLst>
          </p:nvPr>
        </p:nvGraphicFramePr>
        <p:xfrm>
          <a:off x="762000" y="1143000"/>
          <a:ext cx="7686556" cy="4860290"/>
        </p:xfrm>
        <a:graphic>
          <a:graphicData uri="http://schemas.openxmlformats.org/drawingml/2006/table">
            <a:tbl>
              <a:tblPr/>
              <a:tblGrid>
                <a:gridCol w="1138177"/>
                <a:gridCol w="1138177"/>
                <a:gridCol w="684835"/>
                <a:gridCol w="496147"/>
                <a:gridCol w="845597"/>
                <a:gridCol w="845596"/>
                <a:gridCol w="845597"/>
                <a:gridCol w="610364"/>
                <a:gridCol w="1082066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~Dec 31 2011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4288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g-review-example-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2311</Words>
  <Application>Microsoft Office PowerPoint</Application>
  <PresentationFormat>On-screen Show (4:3)</PresentationFormat>
  <Paragraphs>440</Paragraphs>
  <Slides>38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fg-review-example-revised</vt:lpstr>
      <vt:lpstr>Worksheet</vt:lpstr>
      <vt:lpstr>FutureGrid Overview</vt:lpstr>
      <vt:lpstr>FutureGrid key Concepts I</vt:lpstr>
      <vt:lpstr>FutureGrid modeled on Grid’5000</vt:lpstr>
      <vt:lpstr>FutureGrid key Concepts II</vt:lpstr>
      <vt:lpstr>FutureGrid key Concepts III</vt:lpstr>
      <vt:lpstr>FutureGrid Partners</vt:lpstr>
      <vt:lpstr>What is FutureGrid?</vt:lpstr>
      <vt:lpstr>FutureGrid:  a Grid/Cloud/HPC Testbed</vt:lpstr>
      <vt:lpstr>Compute Hardware</vt:lpstr>
      <vt:lpstr>Storage Hardware</vt:lpstr>
      <vt:lpstr>Network Impairment Device</vt:lpstr>
      <vt:lpstr>FutureGrid: Online Inca Summary</vt:lpstr>
      <vt:lpstr>FutureGrid: Inca Monitoring</vt:lpstr>
      <vt:lpstr>5 Use Types for FutureGrid</vt:lpstr>
      <vt:lpstr>PowerPoint Presentation</vt:lpstr>
      <vt:lpstr>Current Education projects</vt:lpstr>
      <vt:lpstr>Current Interoperability Projects</vt:lpstr>
      <vt:lpstr>Current Bio Application Projects</vt:lpstr>
      <vt:lpstr>Current Non-Bio Application Projects</vt:lpstr>
      <vt:lpstr>Current Computer Science Projects</vt:lpstr>
      <vt:lpstr>Current Technology Projects</vt:lpstr>
      <vt:lpstr>Typical FutureGrid Performance Study</vt:lpstr>
      <vt:lpstr>OGF 2010 Demo from Rennes</vt:lpstr>
      <vt:lpstr>B534 Distributed Systems Class</vt:lpstr>
      <vt:lpstr>ADMI Cloudy View on  Computing Workshop June 2011</vt:lpstr>
      <vt:lpstr>Workshop Purpose</vt:lpstr>
      <vt:lpstr>FutureGrid Tutorials</vt:lpstr>
      <vt:lpstr>FutureGrid Viral Growth Model</vt:lpstr>
      <vt:lpstr>Software Components</vt:lpstr>
      <vt:lpstr>FutureGrid Software Architecture</vt:lpstr>
      <vt:lpstr>Detailed Software Architecture</vt:lpstr>
      <vt:lpstr>Motivation:Image Management and Rain on FutureGrid</vt:lpstr>
      <vt:lpstr>Architecture</vt:lpstr>
      <vt:lpstr>Image Generation</vt:lpstr>
      <vt:lpstr>Image Deployment</vt:lpstr>
      <vt:lpstr>RAIN</vt:lpstr>
      <vt:lpstr>Rain an Image and execute a task (baremetal) </vt:lpstr>
      <vt:lpstr>Rain: Execute a task in a deployed image (OpenStack)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125</cp:revision>
  <dcterms:created xsi:type="dcterms:W3CDTF">2010-11-17T03:44:50Z</dcterms:created>
  <dcterms:modified xsi:type="dcterms:W3CDTF">2011-11-16T21:48:20Z</dcterms:modified>
</cp:coreProperties>
</file>