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sldIdLst>
    <p:sldId id="267" r:id="rId2"/>
    <p:sldId id="545" r:id="rId3"/>
    <p:sldId id="614" r:id="rId4"/>
    <p:sldId id="562" r:id="rId5"/>
    <p:sldId id="615" r:id="rId6"/>
    <p:sldId id="556" r:id="rId7"/>
    <p:sldId id="561" r:id="rId8"/>
    <p:sldId id="563" r:id="rId9"/>
    <p:sldId id="564" r:id="rId10"/>
    <p:sldId id="552" r:id="rId11"/>
    <p:sldId id="559" r:id="rId12"/>
    <p:sldId id="612" r:id="rId13"/>
    <p:sldId id="551" r:id="rId14"/>
    <p:sldId id="555" r:id="rId15"/>
    <p:sldId id="572" r:id="rId16"/>
    <p:sldId id="565" r:id="rId17"/>
    <p:sldId id="566" r:id="rId18"/>
    <p:sldId id="573" r:id="rId19"/>
    <p:sldId id="568" r:id="rId20"/>
    <p:sldId id="567" r:id="rId21"/>
    <p:sldId id="57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99"/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89293" autoAdjust="0"/>
  </p:normalViewPr>
  <p:slideViewPr>
    <p:cSldViewPr>
      <p:cViewPr varScale="1">
        <p:scale>
          <a:sx n="113" d="100"/>
          <a:sy n="113" d="100"/>
        </p:scale>
        <p:origin x="2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Iterative MapReduce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err="1" smtClean="0">
              <a:solidFill>
                <a:schemeClr val="tx1"/>
              </a:solidFill>
            </a:rPr>
            <a:t>Hbase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RAIN, </a:t>
          </a:r>
          <a:r>
            <a:rPr lang="en-US" dirty="0" err="1" smtClean="0">
              <a:solidFill>
                <a:schemeClr val="tx1"/>
              </a:solidFill>
            </a:rPr>
            <a:t>CloudMesh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r>
            <a:rPr lang="en-US" dirty="0" smtClean="0">
              <a:solidFill>
                <a:schemeClr val="tx1"/>
              </a:solidFill>
            </a:rPr>
            <a:t> (Chef, Puppet, Salt)</a:t>
          </a:r>
        </a:p>
        <a:p>
          <a:r>
            <a:rPr lang="en-US" dirty="0" smtClean="0">
              <a:solidFill>
                <a:schemeClr val="tx1"/>
              </a:solidFill>
            </a:rPr>
            <a:t>Experiment Management e.g. 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Y="124871" custLinFactNeighborX="2409" custLinFactNeighborY="1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08002000-885E-4A2E-8FB7-51BAAB50E6E9}" type="presOf" srcId="{3B86A249-6530-5146-AE38-057A914E849E}" destId="{9851CF6D-0542-A945-8BD9-8B164A9FF6AF}" srcOrd="0" destOrd="1" presId="urn:microsoft.com/office/officeart/2009/3/layout/IncreasingArrowsProcess"/>
    <dgm:cxn modelId="{A2177597-FB26-4323-A83A-18CA4B49A51A}" type="presOf" srcId="{5A7046D3-038A-0946-B8DA-75F41CDB8098}" destId="{FCFEE869-3260-8848-805B-21255263F0C6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B4047CAC-28B8-4451-8364-564409053843}" type="presOf" srcId="{5C0E77E8-8A50-054C-A4BF-0C8C401EC59E}" destId="{61F6C000-BD56-7B4F-B80D-4349F954432A}" srcOrd="0" destOrd="0" presId="urn:microsoft.com/office/officeart/2009/3/layout/IncreasingArrowsProcess"/>
    <dgm:cxn modelId="{C197012C-F61D-42E5-914E-2076C14813ED}" type="presOf" srcId="{900669E4-87A7-5C49-A5E1-84963CF81AAA}" destId="{CB24CEDB-B0EF-C743-825D-AA776BAE9D7F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6E6B5DAF-EF08-47A3-B6C7-0AD6E2CF8A22}" type="presOf" srcId="{065941A5-0E5F-0C49-AFA9-A922E2BA80E1}" destId="{25E35677-269D-7F46-82BA-4AC7CFDF4204}" srcOrd="0" destOrd="1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B18B82E7-396A-4A1D-97FF-6054F98F9822}" type="presOf" srcId="{0978C417-F862-CD43-A9F3-06E174FE3968}" destId="{065D51E9-B6DC-154D-B583-B4EBD21A9523}" srcOrd="0" destOrd="0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75D1903B-462C-4BEB-87DC-D7A0FFED3D2E}" type="presOf" srcId="{E385DA56-1A68-BD48-8B1C-E528C49559A4}" destId="{25E35677-269D-7F46-82BA-4AC7CFDF4204}" srcOrd="0" destOrd="0" presId="urn:microsoft.com/office/officeart/2009/3/layout/IncreasingArrowsProcess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37A335A8-B403-4759-B036-2D15EF715896}" type="presOf" srcId="{77E39105-775B-3D4D-96C5-14E4CB4110EC}" destId="{FBB464ED-33D5-3C42-9389-977FC034AD32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62F0364F-7ADC-441A-B0DA-91BD1A39EBB6}" type="presOf" srcId="{9E1BC4AA-3D23-D343-9B78-C041D11A00F6}" destId="{FBB464ED-33D5-3C42-9389-977FC034AD32}" srcOrd="0" destOrd="1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71E6C1DD-88D1-4556-8870-D0E6DE5DF9EA}" type="presOf" srcId="{EABFDB4B-76EE-F049-B783-32FF7B78C31E}" destId="{AE11D181-40CD-AA43-A283-DD58DD43E998}" srcOrd="0" destOrd="0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6704F1F1-FBDD-4B9C-954D-D668F3D1ECD2}" type="presOf" srcId="{B022D9ED-1E87-A541-B5E6-99C6F5FA8271}" destId="{B49B3F43-B447-2E46-8542-2721C3CCA994}" srcOrd="0" destOrd="0" presId="urn:microsoft.com/office/officeart/2009/3/layout/IncreasingArrowsProcess"/>
    <dgm:cxn modelId="{A0FEACCE-E16C-48E3-8E30-881A1C86508F}" type="presOf" srcId="{BC9F2A18-750B-4B4C-A4EC-B99B3AD9147E}" destId="{965C2627-9758-4643-9FBE-55143086510A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6B5F6BA7-AD2B-4894-91B1-F9227B6A731C}" type="presOf" srcId="{37731C80-0523-E749-9660-C07AA0EBA3FF}" destId="{AE11D181-40CD-AA43-A283-DD58DD43E998}" srcOrd="0" destOrd="1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662D83CD-DF84-485E-8CEB-75F65149C7B6}" type="presOf" srcId="{88F0A5CC-9F8E-174C-AE0C-29EEDDBD234C}" destId="{9851CF6D-0542-A945-8BD9-8B164A9FF6AF}" srcOrd="0" destOrd="0" presId="urn:microsoft.com/office/officeart/2009/3/layout/IncreasingArrowsProcess"/>
    <dgm:cxn modelId="{1CE02C66-B59D-4645-B7A6-198A00828BA8}" type="presOf" srcId="{C4D23F30-1676-4149-A194-9F660BF1A352}" destId="{25E35677-269D-7F46-82BA-4AC7CFDF4204}" srcOrd="0" destOrd="2" presId="urn:microsoft.com/office/officeart/2009/3/layout/IncreasingArrowsProcess"/>
    <dgm:cxn modelId="{B17CAE3F-A85E-4723-8652-CA068FB3B1D1}" type="presOf" srcId="{6CDF5F64-414F-D844-B808-8DE56011DFCC}" destId="{1685D736-5D8C-2648-9245-8271052F4346}" srcOrd="0" destOrd="0" presId="urn:microsoft.com/office/officeart/2009/3/layout/IncreasingArrowsProcess"/>
    <dgm:cxn modelId="{A3C4368F-841C-4DC2-B350-5AD8A904321C}" type="presParOf" srcId="{965C2627-9758-4643-9FBE-55143086510A}" destId="{61F6C000-BD56-7B4F-B80D-4349F954432A}" srcOrd="0" destOrd="0" presId="urn:microsoft.com/office/officeart/2009/3/layout/IncreasingArrowsProcess"/>
    <dgm:cxn modelId="{2271BACE-D4EF-472E-880F-BCF2677BD649}" type="presParOf" srcId="{965C2627-9758-4643-9FBE-55143086510A}" destId="{B49B3F43-B447-2E46-8542-2721C3CCA994}" srcOrd="1" destOrd="0" presId="urn:microsoft.com/office/officeart/2009/3/layout/IncreasingArrowsProcess"/>
    <dgm:cxn modelId="{49B68590-AA96-435E-B8DC-FE0B93F5DFA1}" type="presParOf" srcId="{965C2627-9758-4643-9FBE-55143086510A}" destId="{1685D736-5D8C-2648-9245-8271052F4346}" srcOrd="2" destOrd="0" presId="urn:microsoft.com/office/officeart/2009/3/layout/IncreasingArrowsProcess"/>
    <dgm:cxn modelId="{36EE20ED-0746-41F5-BE39-777BC0E96563}" type="presParOf" srcId="{965C2627-9758-4643-9FBE-55143086510A}" destId="{FBB464ED-33D5-3C42-9389-977FC034AD32}" srcOrd="3" destOrd="0" presId="urn:microsoft.com/office/officeart/2009/3/layout/IncreasingArrowsProcess"/>
    <dgm:cxn modelId="{72B788FB-B038-44EA-AD15-F94456830AFA}" type="presParOf" srcId="{965C2627-9758-4643-9FBE-55143086510A}" destId="{065D51E9-B6DC-154D-B583-B4EBD21A9523}" srcOrd="4" destOrd="0" presId="urn:microsoft.com/office/officeart/2009/3/layout/IncreasingArrowsProcess"/>
    <dgm:cxn modelId="{50F92835-7F05-4C3C-943F-2D93CC792535}" type="presParOf" srcId="{965C2627-9758-4643-9FBE-55143086510A}" destId="{9851CF6D-0542-A945-8BD9-8B164A9FF6AF}" srcOrd="5" destOrd="0" presId="urn:microsoft.com/office/officeart/2009/3/layout/IncreasingArrowsProcess"/>
    <dgm:cxn modelId="{3D68D77D-B50F-4775-B9F4-476437268DD6}" type="presParOf" srcId="{965C2627-9758-4643-9FBE-55143086510A}" destId="{FCFEE869-3260-8848-805B-21255263F0C6}" srcOrd="6" destOrd="0" presId="urn:microsoft.com/office/officeart/2009/3/layout/IncreasingArrowsProcess"/>
    <dgm:cxn modelId="{D7D84515-0739-42A6-B114-D99E30E2AFDE}" type="presParOf" srcId="{965C2627-9758-4643-9FBE-55143086510A}" destId="{25E35677-269D-7F46-82BA-4AC7CFDF4204}" srcOrd="7" destOrd="0" presId="urn:microsoft.com/office/officeart/2009/3/layout/IncreasingArrowsProcess"/>
    <dgm:cxn modelId="{8F54C687-D6A4-4E2B-843B-C0389E16A972}" type="presParOf" srcId="{965C2627-9758-4643-9FBE-55143086510A}" destId="{CB24CEDB-B0EF-C743-825D-AA776BAE9D7F}" srcOrd="8" destOrd="0" presId="urn:microsoft.com/office/officeart/2009/3/layout/IncreasingArrowsProcess"/>
    <dgm:cxn modelId="{6CD110DF-BF95-459D-B8DC-87148E96231D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213172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</a:t>
          </a: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484672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049232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Iterative MapReduce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Hbase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Swift Object Store</a:t>
          </a:r>
        </a:p>
      </dsp:txBody>
      <dsp:txXfrm>
        <a:off x="0" y="1049232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575311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846811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411371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80012" y="1411371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937450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GridaaS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760024" y="1208950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773510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773510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299589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HPCaaS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571089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135649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CUDA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40784" y="2135649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661728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TestbedaaS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1933228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54044" y="2462988"/>
          <a:ext cx="1380161" cy="2490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FG RAIN, </a:t>
          </a:r>
          <a:r>
            <a:rPr lang="en-US" sz="1400" kern="1200" dirty="0" err="1" smtClean="0">
              <a:solidFill>
                <a:schemeClr val="tx1"/>
              </a:solidFill>
            </a:rPr>
            <a:t>CloudMesh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Devops</a:t>
          </a:r>
          <a:r>
            <a:rPr lang="en-US" sz="1400" kern="1200" dirty="0" smtClean="0">
              <a:solidFill>
                <a:schemeClr val="tx1"/>
              </a:solidFill>
            </a:rPr>
            <a:t> (Chef, Puppet, Salt)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Experiment Management e.g. Pegasus</a:t>
          </a:r>
        </a:p>
      </dsp:txBody>
      <dsp:txXfrm>
        <a:off x="5554044" y="2462988"/>
        <a:ext cx="1380161" cy="249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Listing of the monitoring</a:t>
            </a:r>
            <a:r>
              <a:rPr lang="en-US" baseline="0" dirty="0" smtClean="0"/>
              <a:t> tools currently deployed on </a:t>
            </a:r>
            <a:r>
              <a:rPr lang="en-US" baseline="0" dirty="0" err="1" smtClean="0"/>
              <a:t>FutureGrid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3DB6-F2BB-9D4B-A88A-00B4FCDAC2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gmoocs.appspot.com/preview" TargetMode="External"/><Relationship Id="rId2" Type="http://schemas.openxmlformats.org/officeDocument/2006/relationships/hyperlink" Target="http://iucloudsummerschool.appspot.com/pre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3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FutureGrid </a:t>
            </a:r>
            <a:br>
              <a:rPr lang="en-US" sz="4800" dirty="0" smtClean="0"/>
            </a:br>
            <a:r>
              <a:rPr lang="en-US" sz="4800" dirty="0" smtClean="0"/>
              <a:t>Computing Testbed as a Service</a:t>
            </a:r>
            <a:br>
              <a:rPr lang="en-US" sz="4800" dirty="0" smtClean="0"/>
            </a:br>
            <a:r>
              <a:rPr lang="en-US" sz="4800" dirty="0" smtClean="0"/>
              <a:t>Overview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457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July 3 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 for FutureGrid Team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010"/>
            <a:ext cx="9144000" cy="762000"/>
          </a:xfrm>
        </p:spPr>
        <p:txBody>
          <a:bodyPr/>
          <a:lstStyle/>
          <a:p>
            <a:r>
              <a:rPr lang="en-US" sz="4000" dirty="0" smtClean="0"/>
              <a:t>Education and Training Use of FutureGrid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220200" cy="5105400"/>
          </a:xfrm>
        </p:spPr>
        <p:txBody>
          <a:bodyPr/>
          <a:lstStyle/>
          <a:p>
            <a:r>
              <a:rPr lang="en-US" sz="2400" dirty="0" smtClean="0"/>
              <a:t>28 </a:t>
            </a:r>
            <a:r>
              <a:rPr lang="en-US" sz="2400" dirty="0"/>
              <a:t>Semester long classes:  563+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Cloud Computing</a:t>
            </a:r>
            <a:r>
              <a:rPr lang="en-US" sz="2000" dirty="0"/>
              <a:t>, </a:t>
            </a:r>
            <a:r>
              <a:rPr lang="en-US" sz="2000" dirty="0" smtClean="0"/>
              <a:t>Distributed Systems</a:t>
            </a:r>
            <a:r>
              <a:rPr lang="en-US" sz="2000" dirty="0"/>
              <a:t>, </a:t>
            </a:r>
            <a:r>
              <a:rPr lang="en-US" sz="2000" dirty="0" smtClean="0"/>
              <a:t>Scientific Computing </a:t>
            </a:r>
            <a:r>
              <a:rPr lang="en-US" sz="2000" dirty="0"/>
              <a:t>and </a:t>
            </a:r>
            <a:r>
              <a:rPr lang="en-US" sz="2000" dirty="0" smtClean="0"/>
              <a:t>Data Analytics</a:t>
            </a:r>
          </a:p>
          <a:p>
            <a:r>
              <a:rPr lang="en-US" sz="2400" dirty="0" smtClean="0"/>
              <a:t>3 </a:t>
            </a:r>
            <a:r>
              <a:rPr lang="en-US" sz="2400" dirty="0"/>
              <a:t>one week </a:t>
            </a:r>
            <a:r>
              <a:rPr lang="en-US" sz="2400" dirty="0" smtClean="0"/>
              <a:t>summer schools: </a:t>
            </a:r>
            <a:r>
              <a:rPr lang="en-US" sz="2400" dirty="0"/>
              <a:t> 390+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Big Data, Cloudy View of Computing (for HBCU’s), Science Clouds</a:t>
            </a:r>
          </a:p>
          <a:p>
            <a:r>
              <a:rPr lang="en-US" sz="2400" dirty="0" smtClean="0"/>
              <a:t>7 one to three </a:t>
            </a:r>
            <a:r>
              <a:rPr lang="en-US" sz="2400" dirty="0"/>
              <a:t>day </a:t>
            </a:r>
            <a:r>
              <a:rPr lang="en-US" sz="2400" dirty="0" smtClean="0"/>
              <a:t>workshop/tutorials: </a:t>
            </a:r>
            <a:r>
              <a:rPr lang="en-US" sz="2400" dirty="0"/>
              <a:t> </a:t>
            </a:r>
            <a:r>
              <a:rPr lang="en-US" sz="2400" dirty="0" smtClean="0"/>
              <a:t>238 students</a:t>
            </a:r>
          </a:p>
          <a:p>
            <a:r>
              <a:rPr lang="en-US" sz="2400" dirty="0" smtClean="0"/>
              <a:t>Several Undergraduate research REU (outreach) projects</a:t>
            </a:r>
          </a:p>
          <a:p>
            <a:r>
              <a:rPr lang="en-US" sz="2400" dirty="0" smtClean="0"/>
              <a:t>From 20 Institutions</a:t>
            </a:r>
          </a:p>
          <a:p>
            <a:r>
              <a:rPr lang="en-US" sz="2400" dirty="0" smtClean="0"/>
              <a:t>Developing 2 MOOC’s (Google Course Builder) on Cloud Computing and use of FutureGrid supported by either FutureGrid or downloadable appliances (custom images)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400" dirty="0" smtClean="0">
                <a:hlinkClick r:id="rId2"/>
              </a:rPr>
              <a:t>http://iucloudsummerschool.appspot.com/preview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3"/>
              </a:rPr>
              <a:t>http://fgmoocs.appspot.com/preview</a:t>
            </a:r>
            <a:endParaRPr lang="en-US" sz="2400" dirty="0" smtClean="0"/>
          </a:p>
          <a:p>
            <a:r>
              <a:rPr lang="en-US" sz="2400" dirty="0" smtClean="0"/>
              <a:t>FutureGrid appliances support Condor/MPI/Hadoop/Iterative MapReduce virtual clusters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Support for classes on FutureGrid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85800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anose="020B0600070205080204" pitchFamily="34" charset="-128"/>
              </a:rPr>
              <a:t>Classes are setup and managed using the FutureGrid portal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anose="020B0600070205080204" pitchFamily="34" charset="-128"/>
              </a:rPr>
              <a:t>Project proposal: can be a class, workshop, short course, tutorial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Needs to be approved </a:t>
            </a:r>
            <a:r>
              <a:rPr lang="en-US" sz="2400" dirty="0" smtClean="0">
                <a:ea typeface="ＭＳ Ｐゴシック" panose="020B0600070205080204" pitchFamily="34" charset="-128"/>
              </a:rPr>
              <a:t>as </a:t>
            </a:r>
            <a:r>
              <a:rPr lang="en-US" sz="2400" dirty="0">
                <a:ea typeface="ＭＳ Ｐゴシック" panose="020B0600070205080204" pitchFamily="34" charset="-128"/>
              </a:rPr>
              <a:t>FutureGrid project to become 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anose="020B0600070205080204" pitchFamily="34" charset="-128"/>
              </a:rPr>
              <a:t>Users can be added to a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Users create accounts using the portal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Project leaders can authorize them to gain access to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Students can then interactively use FG resources (e.g. to start VMs</a:t>
            </a:r>
            <a:r>
              <a:rPr lang="en-US" sz="2400" dirty="0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anose="020B0600070205080204" pitchFamily="34" charset="-128"/>
              </a:rPr>
              <a:t>Note that it is getting easier to use “open source clouds” like OpenStack with convenient web interfaces like Nimbus-Phantom and OpenStack-Horizon replacing command line Euca2ools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Snap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16975"/>
          <a:stretch>
            <a:fillRect/>
          </a:stretch>
        </p:blipFill>
        <p:spPr bwMode="auto">
          <a:xfrm>
            <a:off x="825889" y="736381"/>
            <a:ext cx="2741142" cy="30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867" y="76395"/>
            <a:ext cx="405258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Software functionality and performance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93" y="76395"/>
            <a:ext cx="340019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Ganglia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 monitoring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0" y="874233"/>
            <a:ext cx="4392865" cy="24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32" y="3546829"/>
            <a:ext cx="42058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perfSONAR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- </a:t>
            </a:r>
            <a:r>
              <a:rPr lang="en-US" dirty="0" err="1" smtClean="0">
                <a:solidFill>
                  <a:schemeClr val="bg1"/>
                </a:solidFill>
              </a:rPr>
              <a:t>Iperf</a:t>
            </a:r>
            <a:r>
              <a:rPr lang="en-US" dirty="0" smtClean="0">
                <a:solidFill>
                  <a:schemeClr val="bg1"/>
                </a:solidFill>
              </a:rPr>
              <a:t>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" descr="ScreenSnap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" y="4214088"/>
            <a:ext cx="3023574" cy="18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5317" y="3557516"/>
            <a:ext cx="43582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SNAPP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– SNMP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28" y="4203847"/>
            <a:ext cx="2545961" cy="25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66" y="6124750"/>
            <a:ext cx="482426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Monitoring on FutureGrid</a:t>
            </a:r>
          </a:p>
          <a:p>
            <a:r>
              <a:rPr lang="en-US" sz="2000" b="1" dirty="0" smtClean="0"/>
              <a:t>Important and even more needs to be done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0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888" y="2931762"/>
            <a:ext cx="2872536" cy="3693319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FutureGrid </a:t>
            </a:r>
            <a:r>
              <a:rPr lang="en-US" b="1" dirty="0" err="1" smtClean="0">
                <a:latin typeface="Arial"/>
                <a:cs typeface="Arial"/>
              </a:rPr>
              <a:t>Cloudmesh</a:t>
            </a:r>
            <a:r>
              <a:rPr lang="en-US" b="1" dirty="0" smtClean="0">
                <a:latin typeface="Arial"/>
                <a:cs typeface="Arial"/>
              </a:rPr>
              <a:t> (includes RAIN) </a:t>
            </a:r>
            <a:r>
              <a:rPr lang="en-US" dirty="0" smtClean="0">
                <a:latin typeface="Arial"/>
                <a:cs typeface="Arial"/>
              </a:rPr>
              <a:t>uses Dynamic Provisioning and Image Management to provide custom environments for general target systems</a:t>
            </a:r>
          </a:p>
          <a:p>
            <a:r>
              <a:rPr lang="en-US" dirty="0" smtClean="0">
                <a:latin typeface="Arial"/>
                <a:cs typeface="Arial"/>
              </a:rPr>
              <a:t>Involves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1) creating,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2) deploying, and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3) provisioning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of one or more images in a set of machines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54892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8778" y="1600200"/>
            <a:ext cx="69342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5"/>
            <a:ext cx="9144000" cy="880905"/>
          </a:xfrm>
        </p:spPr>
        <p:txBody>
          <a:bodyPr/>
          <a:lstStyle/>
          <a:p>
            <a:r>
              <a:rPr lang="en-US" dirty="0" smtClean="0"/>
              <a:t>Performance of Dynamic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" y="838200"/>
            <a:ext cx="9053565" cy="4525963"/>
          </a:xfrm>
        </p:spPr>
        <p:txBody>
          <a:bodyPr/>
          <a:lstStyle/>
          <a:p>
            <a:r>
              <a:rPr lang="en-US" sz="2400" b="1" dirty="0" smtClean="0"/>
              <a:t>4 Phases </a:t>
            </a:r>
            <a:r>
              <a:rPr lang="en-US" sz="2400" dirty="0" smtClean="0"/>
              <a:t>a) Design and create image (security vet) b) Store in repository as template with components c) Register Image to VM Manager (cached ahead of time) d) Instantiate (Provision) image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02116"/>
              </p:ext>
            </p:extLst>
          </p:nvPr>
        </p:nvGraphicFramePr>
        <p:xfrm>
          <a:off x="14234" y="2150879"/>
          <a:ext cx="4793244" cy="40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Worksheet" r:id="rId3" imgW="6362795" imgH="5791295" progId="Excel.Sheet.12">
                  <p:embed/>
                </p:oleObj>
              </mc:Choice>
              <mc:Fallback>
                <p:oleObj name="Worksheet" r:id="rId3" imgW="6362795" imgH="579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4" y="2150879"/>
                        <a:ext cx="4793244" cy="405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46518"/>
              </p:ext>
            </p:extLst>
          </p:nvPr>
        </p:nvGraphicFramePr>
        <p:xfrm>
          <a:off x="4977947" y="2123507"/>
          <a:ext cx="3744860" cy="196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Worksheet" r:id="rId5" imgW="5905500" imgH="3213100" progId="Excel.Sheet.12">
                  <p:embed/>
                </p:oleObj>
              </mc:Choice>
              <mc:Fallback>
                <p:oleObj name="Worksheet" r:id="rId5" imgW="5905500" imgH="321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7947" y="2123507"/>
                        <a:ext cx="3744860" cy="196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322937"/>
              </p:ext>
            </p:extLst>
          </p:nvPr>
        </p:nvGraphicFramePr>
        <p:xfrm>
          <a:off x="4977947" y="4086995"/>
          <a:ext cx="3744860" cy="211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Worksheet" r:id="rId7" imgW="5511800" imgH="3365500" progId="Excel.Sheet.12">
                  <p:embed/>
                </p:oleObj>
              </mc:Choice>
              <mc:Fallback>
                <p:oleObj name="Worksheet" r:id="rId7" imgW="5511800" imgH="336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7947" y="4086995"/>
                        <a:ext cx="3744860" cy="211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40702" y="4138643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a) 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02601" y="2131365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a) 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5853" y="217130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2" y="0"/>
            <a:ext cx="9144000" cy="685800"/>
          </a:xfrm>
        </p:spPr>
        <p:txBody>
          <a:bodyPr/>
          <a:lstStyle/>
          <a:p>
            <a:r>
              <a:rPr lang="en-US" sz="2800" dirty="0" smtClean="0"/>
              <a:t>Essential </a:t>
            </a:r>
            <a:r>
              <a:rPr lang="en-US" sz="2800" dirty="0"/>
              <a:t>and </a:t>
            </a:r>
            <a:r>
              <a:rPr lang="en-US" sz="2800" dirty="0" smtClean="0"/>
              <a:t>Different </a:t>
            </a:r>
            <a:r>
              <a:rPr lang="en-US" sz="2800" dirty="0"/>
              <a:t>features of </a:t>
            </a:r>
            <a:r>
              <a:rPr lang="en-US" sz="2800" dirty="0" smtClean="0"/>
              <a:t>FutureGrid in Cloud area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" y="710938"/>
            <a:ext cx="9135626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dirty="0" smtClean="0"/>
              <a:t>Unlike </a:t>
            </a:r>
            <a:r>
              <a:rPr lang="en-US" sz="2400" dirty="0"/>
              <a:t>many clouds such as Amazon and Azure, </a:t>
            </a:r>
            <a:r>
              <a:rPr lang="en-US" sz="2400" dirty="0" smtClean="0"/>
              <a:t>FutureGrid allows </a:t>
            </a:r>
            <a:r>
              <a:rPr lang="en-US" sz="2400" b="1" dirty="0"/>
              <a:t>robust reproducible </a:t>
            </a:r>
            <a:r>
              <a:rPr lang="en-US" sz="2400" dirty="0" smtClean="0"/>
              <a:t>(in performance and functionality) research (you can request same node with and without VM)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Open </a:t>
            </a:r>
            <a:r>
              <a:rPr lang="en-US" sz="2000" dirty="0"/>
              <a:t>Transparent Technology Environment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FutureGrid is </a:t>
            </a:r>
            <a:r>
              <a:rPr lang="en-US" sz="2400" b="1" dirty="0"/>
              <a:t>more than a Cloud</a:t>
            </a:r>
            <a:r>
              <a:rPr lang="en-US" sz="2400" dirty="0"/>
              <a:t>; it is a general distributed Sandbox; a cloud grid HPC testbed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Supports </a:t>
            </a:r>
            <a:r>
              <a:rPr lang="en-US" sz="2400" b="1" dirty="0"/>
              <a:t>3 different IaaS </a:t>
            </a:r>
            <a:r>
              <a:rPr lang="en-US" sz="2400" dirty="0"/>
              <a:t>environments (Nimbus, Eucalyptus, OpenStack) and projects involve 5 </a:t>
            </a:r>
            <a:r>
              <a:rPr lang="en-US" sz="2400" dirty="0" smtClean="0"/>
              <a:t>(also </a:t>
            </a:r>
            <a:r>
              <a:rPr lang="en-US" sz="2400" dirty="0" err="1" smtClean="0"/>
              <a:t>CloudStack</a:t>
            </a:r>
            <a:r>
              <a:rPr lang="en-US" sz="2400" dirty="0"/>
              <a:t>, OpenNebula)</a:t>
            </a:r>
          </a:p>
          <a:p>
            <a:pPr>
              <a:spcBef>
                <a:spcPts val="200"/>
              </a:spcBef>
            </a:pPr>
            <a:r>
              <a:rPr lang="en-US" sz="2400" b="1" dirty="0" smtClean="0"/>
              <a:t>Supports research </a:t>
            </a:r>
            <a:r>
              <a:rPr lang="en-US" sz="2400" dirty="0"/>
              <a:t>on cloud tools, cloud middleware and cloud-based systems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FutureGrid </a:t>
            </a:r>
            <a:r>
              <a:rPr lang="en-US" sz="2400" dirty="0"/>
              <a:t>has itself </a:t>
            </a:r>
            <a:r>
              <a:rPr lang="en-US" sz="2400" b="1" dirty="0"/>
              <a:t>developed middleware </a:t>
            </a:r>
            <a:r>
              <a:rPr lang="en-US" sz="2400" dirty="0"/>
              <a:t>and interfaces to support FutureGrid’s mission e.g. </a:t>
            </a:r>
            <a:r>
              <a:rPr lang="en-US" sz="2400" dirty="0" smtClean="0"/>
              <a:t>Phantom (cloud user interface) </a:t>
            </a:r>
            <a:r>
              <a:rPr lang="en-US" sz="2400" dirty="0"/>
              <a:t>Vine </a:t>
            </a:r>
            <a:r>
              <a:rPr lang="en-US" sz="2400" dirty="0" smtClean="0"/>
              <a:t>(virtual network) RAIN (deploy systems) and security/metric integration 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FutureGrid </a:t>
            </a:r>
            <a:r>
              <a:rPr lang="en-US" sz="2400" dirty="0"/>
              <a:t>has experience in running </a:t>
            </a:r>
            <a:r>
              <a:rPr lang="en-US" sz="2400" dirty="0" smtClean="0"/>
              <a:t>cloud systems</a:t>
            </a:r>
          </a:p>
          <a:p>
            <a:pPr>
              <a:spcBef>
                <a:spcPts val="2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6" y="76200"/>
            <a:ext cx="9067800" cy="792162"/>
          </a:xfrm>
        </p:spPr>
        <p:txBody>
          <a:bodyPr/>
          <a:lstStyle/>
          <a:p>
            <a:r>
              <a:rPr lang="en-US" sz="4000" dirty="0"/>
              <a:t>FutureGrid is an onramp to other </a:t>
            </a:r>
            <a:r>
              <a:rPr lang="en-US" sz="4000" dirty="0" smtClean="0"/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6" y="762000"/>
            <a:ext cx="9067800" cy="5334000"/>
          </a:xfrm>
        </p:spPr>
        <p:txBody>
          <a:bodyPr/>
          <a:lstStyle/>
          <a:p>
            <a:r>
              <a:rPr lang="en-US" sz="2400" dirty="0" smtClean="0"/>
              <a:t>FG supports </a:t>
            </a:r>
            <a:r>
              <a:rPr lang="en-US" sz="2400" b="1" dirty="0"/>
              <a:t>Education &amp; </a:t>
            </a:r>
            <a:r>
              <a:rPr lang="en-US" sz="2400" b="1" dirty="0" smtClean="0"/>
              <a:t>Training </a:t>
            </a:r>
            <a:r>
              <a:rPr lang="en-US" sz="2400" dirty="0" smtClean="0"/>
              <a:t>for all systems </a:t>
            </a:r>
            <a:endParaRPr lang="en-US" sz="2400" dirty="0"/>
          </a:p>
          <a:p>
            <a:r>
              <a:rPr lang="en-US" sz="2400" dirty="0" smtClean="0"/>
              <a:t>User can do all work </a:t>
            </a:r>
            <a:r>
              <a:rPr lang="en-US" sz="2400" dirty="0"/>
              <a:t>on </a:t>
            </a:r>
            <a:r>
              <a:rPr lang="en-US" sz="2400" b="1" dirty="0" smtClean="0"/>
              <a:t>FutureGrid OR</a:t>
            </a:r>
            <a:endParaRPr lang="en-US" sz="2400" b="1" dirty="0"/>
          </a:p>
          <a:p>
            <a:r>
              <a:rPr lang="en-US" sz="2400" dirty="0" smtClean="0"/>
              <a:t>User can download </a:t>
            </a:r>
            <a:r>
              <a:rPr lang="en-US" sz="2400" b="1" dirty="0"/>
              <a:t>Appliances</a:t>
            </a:r>
            <a:r>
              <a:rPr lang="en-US" sz="2400" dirty="0"/>
              <a:t> on local machines (Virtual Box</a:t>
            </a:r>
            <a:r>
              <a:rPr lang="en-US" sz="2400" dirty="0" smtClean="0"/>
              <a:t>) </a:t>
            </a:r>
            <a:r>
              <a:rPr lang="en-US" sz="2400" b="1" dirty="0" smtClean="0"/>
              <a:t>OR</a:t>
            </a:r>
            <a:endParaRPr lang="en-US" sz="2400" b="1" dirty="0"/>
          </a:p>
          <a:p>
            <a:r>
              <a:rPr lang="en-US" sz="2400" dirty="0" smtClean="0"/>
              <a:t>User soon can use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to </a:t>
            </a:r>
            <a:r>
              <a:rPr lang="en-US" sz="2400" b="1" dirty="0" smtClean="0"/>
              <a:t>jump to chosen production system</a:t>
            </a:r>
          </a:p>
          <a:p>
            <a:r>
              <a:rPr lang="en-US" sz="2400" b="1" dirty="0" err="1" smtClean="0"/>
              <a:t>CloudMesh</a:t>
            </a:r>
            <a:r>
              <a:rPr lang="en-US" sz="2400" dirty="0" smtClean="0"/>
              <a:t> is similar to OpenStack </a:t>
            </a:r>
            <a:r>
              <a:rPr lang="en-US" sz="2400" dirty="0"/>
              <a:t>Horizon, but </a:t>
            </a:r>
            <a:r>
              <a:rPr lang="en-US" sz="2400" dirty="0" smtClean="0"/>
              <a:t>aimed at  </a:t>
            </a:r>
            <a:r>
              <a:rPr lang="en-US" sz="2400" dirty="0"/>
              <a:t>multiple </a:t>
            </a:r>
            <a:r>
              <a:rPr lang="en-US" sz="2400" dirty="0" smtClean="0"/>
              <a:t>federated systems. </a:t>
            </a:r>
          </a:p>
          <a:p>
            <a:pPr lvl="1"/>
            <a:r>
              <a:rPr lang="en-US" sz="2000" dirty="0" smtClean="0"/>
              <a:t>Built </a:t>
            </a:r>
            <a:r>
              <a:rPr lang="en-US" sz="2000" dirty="0"/>
              <a:t>on RAIN and tools like </a:t>
            </a:r>
            <a:r>
              <a:rPr lang="en-US" sz="2000" dirty="0" err="1"/>
              <a:t>libcloud</a:t>
            </a:r>
            <a:r>
              <a:rPr lang="en-US" sz="2000" dirty="0"/>
              <a:t>, </a:t>
            </a:r>
            <a:r>
              <a:rPr lang="en-US" sz="2000" dirty="0" err="1"/>
              <a:t>boto</a:t>
            </a: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protocol (</a:t>
            </a:r>
            <a:r>
              <a:rPr lang="en-US" sz="2000" dirty="0" smtClean="0"/>
              <a:t>EC2) or programmatic API </a:t>
            </a:r>
            <a:r>
              <a:rPr lang="en-US" sz="2000" dirty="0"/>
              <a:t>(python) </a:t>
            </a:r>
            <a:endParaRPr lang="en-US" sz="2000" dirty="0" smtClean="0"/>
          </a:p>
          <a:p>
            <a:pPr lvl="1"/>
            <a:r>
              <a:rPr lang="en-US" sz="2000" dirty="0" smtClean="0"/>
              <a:t>Uses general templated image that can be retargeted</a:t>
            </a:r>
          </a:p>
          <a:p>
            <a:pPr lvl="1"/>
            <a:r>
              <a:rPr lang="en-US" sz="2000" dirty="0" smtClean="0"/>
              <a:t>One-click </a:t>
            </a:r>
            <a:r>
              <a:rPr lang="en-US" sz="2000" dirty="0"/>
              <a:t>template &amp; image install on various IaaS &amp; </a:t>
            </a:r>
            <a:r>
              <a:rPr lang="en-US" sz="2000" dirty="0" smtClean="0"/>
              <a:t>bare metal including Amazon, Azure, Eucalyptus,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, OpenNebula, Nimbus, HPC</a:t>
            </a:r>
            <a:endParaRPr lang="en-US" sz="2000" dirty="0"/>
          </a:p>
          <a:p>
            <a:pPr lvl="1"/>
            <a:r>
              <a:rPr lang="en-US" sz="2000" dirty="0" smtClean="0"/>
              <a:t>Provisions the complete system needed by user and not just a single image; copes with resource limitations and deploys full range of software</a:t>
            </a:r>
          </a:p>
          <a:p>
            <a:pPr lvl="1"/>
            <a:r>
              <a:rPr lang="en-US" sz="2000" dirty="0"/>
              <a:t>Integrates our VM metrics package </a:t>
            </a:r>
            <a:r>
              <a:rPr lang="en-US" sz="2000" dirty="0" smtClean="0"/>
              <a:t>(TAS collaboration) that </a:t>
            </a:r>
            <a:r>
              <a:rPr lang="en-US" sz="2000" dirty="0"/>
              <a:t>links to XSEDE (VM's are different from traditional Linux in metrics supported and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r>
              <a:rPr lang="en-US" sz="4000" dirty="0" smtClean="0"/>
              <a:t>Security issues in FutureGrid Operation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8" y="685799"/>
            <a:ext cx="9032631" cy="60356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Security for </a:t>
            </a:r>
            <a:r>
              <a:rPr lang="en-US" sz="2400" dirty="0" err="1" smtClean="0"/>
              <a:t>TestBedaaS</a:t>
            </a:r>
            <a:r>
              <a:rPr lang="en-US" sz="2400" dirty="0" smtClean="0"/>
              <a:t> is a good research area (and Cybersecurity research supported on FutureGrid)!</a:t>
            </a:r>
          </a:p>
          <a:p>
            <a:r>
              <a:rPr lang="en-US" sz="2400" b="1" dirty="0" smtClean="0"/>
              <a:t>Authentication </a:t>
            </a:r>
            <a:r>
              <a:rPr lang="en-US" sz="2400" b="1" dirty="0"/>
              <a:t>and </a:t>
            </a:r>
            <a:r>
              <a:rPr lang="en-US" sz="2400" b="1" dirty="0" smtClean="0"/>
              <a:t>Authorization </a:t>
            </a:r>
            <a:r>
              <a:rPr lang="en-US" sz="2400" dirty="0"/>
              <a:t>model </a:t>
            </a:r>
            <a:endParaRPr lang="en-US" sz="2400" dirty="0" smtClean="0"/>
          </a:p>
          <a:p>
            <a:pPr lvl="1"/>
            <a:r>
              <a:rPr lang="en-US" sz="2000" dirty="0" smtClean="0"/>
              <a:t>This is different from those in use in XSEDE and changes in different releases of VM Management systems</a:t>
            </a:r>
          </a:p>
          <a:p>
            <a:pPr lvl="1"/>
            <a:r>
              <a:rPr lang="en-US" sz="2000" dirty="0" smtClean="0"/>
              <a:t>We need to largely isolate users from these changes for obvious reasons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 secure deployment defaults (in case of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OpenStack Grizzly (just released) has reworked the role based access control mechanisms and introduced a better token format based on standard </a:t>
            </a:r>
            <a:r>
              <a:rPr lang="en-US" sz="2000" dirty="0" smtClean="0"/>
              <a:t>PKI (as used in AWS, Google, Azure)</a:t>
            </a:r>
          </a:p>
          <a:p>
            <a:pPr lvl="1"/>
            <a:r>
              <a:rPr lang="en-US" sz="2000" dirty="0" smtClean="0"/>
              <a:t>Custom: We integrate with our distributed </a:t>
            </a:r>
            <a:r>
              <a:rPr lang="en-US" sz="2000" dirty="0"/>
              <a:t>LDAP </a:t>
            </a:r>
            <a:r>
              <a:rPr lang="en-US" sz="2000" dirty="0" smtClean="0"/>
              <a:t>between the </a:t>
            </a:r>
            <a:r>
              <a:rPr lang="en-US" sz="2000" dirty="0"/>
              <a:t>FutureGrid portal and </a:t>
            </a:r>
            <a:r>
              <a:rPr lang="en-US" sz="2000" dirty="0" smtClean="0"/>
              <a:t>VM managers. LDAP </a:t>
            </a:r>
            <a:r>
              <a:rPr lang="en-US" sz="2000" dirty="0"/>
              <a:t>server will </a:t>
            </a:r>
            <a:r>
              <a:rPr lang="en-US" sz="2000" dirty="0" smtClean="0"/>
              <a:t>soon </a:t>
            </a:r>
            <a:r>
              <a:rPr lang="en-US" sz="2000" dirty="0"/>
              <a:t>synchronize via AMIE to </a:t>
            </a:r>
            <a:r>
              <a:rPr lang="en-US" sz="2000" dirty="0" smtClean="0"/>
              <a:t>XSEDE</a:t>
            </a:r>
          </a:p>
          <a:p>
            <a:r>
              <a:rPr lang="en-US" sz="2400" dirty="0" smtClean="0"/>
              <a:t>Security of </a:t>
            </a:r>
            <a:r>
              <a:rPr lang="en-US" sz="2400" b="1" dirty="0" smtClean="0"/>
              <a:t>Dynamically Provisioned Images</a:t>
            </a:r>
          </a:p>
          <a:p>
            <a:pPr lvl="1"/>
            <a:r>
              <a:rPr lang="en-US" sz="2000" dirty="0" smtClean="0"/>
              <a:t>Templated image </a:t>
            </a:r>
            <a:r>
              <a:rPr lang="en-US" sz="2000" dirty="0"/>
              <a:t>generation process </a:t>
            </a:r>
            <a:r>
              <a:rPr lang="en-US" sz="2000" dirty="0" smtClean="0"/>
              <a:t>automatically puts </a:t>
            </a:r>
            <a:r>
              <a:rPr lang="en-US" sz="2000" dirty="0"/>
              <a:t>security restrictions into the </a:t>
            </a:r>
            <a:r>
              <a:rPr lang="en-US" sz="2000" dirty="0" smtClean="0"/>
              <a:t>image; </a:t>
            </a:r>
            <a:r>
              <a:rPr lang="en-US" sz="2000" dirty="0"/>
              <a:t>This includes the removal of root </a:t>
            </a:r>
            <a:r>
              <a:rPr lang="en-US" sz="2000" dirty="0" smtClean="0"/>
              <a:t>access</a:t>
            </a:r>
          </a:p>
          <a:p>
            <a:pPr lvl="1"/>
            <a:r>
              <a:rPr lang="en-US" sz="2000" dirty="0" smtClean="0"/>
              <a:t>Images include service allowing designated users (project members) to log in</a:t>
            </a:r>
          </a:p>
          <a:p>
            <a:pPr lvl="1"/>
            <a:r>
              <a:rPr lang="en-US" sz="2000" dirty="0" smtClean="0"/>
              <a:t>Images vetted before allowing role-dependent bare metal deployment</a:t>
            </a:r>
          </a:p>
          <a:p>
            <a:pPr lvl="1"/>
            <a:r>
              <a:rPr lang="en-US" sz="2000" dirty="0" smtClean="0"/>
              <a:t>No SSH keys stored in images (just call to identity service)  so only certified users can use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Grid5000</a:t>
            </a:r>
            <a:r>
              <a:rPr lang="en-US" sz="2400" dirty="0" smtClean="0"/>
              <a:t> (Europe) 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OpenCirrus</a:t>
            </a:r>
            <a:r>
              <a:rPr lang="en-US" sz="2400" b="1" dirty="0" smtClean="0"/>
              <a:t> </a:t>
            </a:r>
            <a:r>
              <a:rPr lang="en-US" sz="2400" dirty="0" smtClean="0"/>
              <a:t>with managed flexible environments are closest to FutureGrid and are collaborators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PlanetLab</a:t>
            </a:r>
            <a:r>
              <a:rPr lang="en-US" sz="2400" dirty="0" smtClean="0"/>
              <a:t> has a networking focus with less managed system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Several</a:t>
            </a:r>
            <a:r>
              <a:rPr lang="en-US" sz="2400" b="1" dirty="0" smtClean="0"/>
              <a:t> GENI</a:t>
            </a:r>
            <a:r>
              <a:rPr lang="en-US" sz="2400" dirty="0" smtClean="0"/>
              <a:t> related activities </a:t>
            </a:r>
            <a:r>
              <a:rPr lang="en-US" sz="2400" dirty="0"/>
              <a:t>including </a:t>
            </a:r>
            <a:r>
              <a:rPr lang="en-US" sz="2400" dirty="0" smtClean="0"/>
              <a:t>network centric </a:t>
            </a:r>
            <a:r>
              <a:rPr lang="en-US" sz="2400" dirty="0" err="1" smtClean="0"/>
              <a:t>EmuLab</a:t>
            </a:r>
            <a:r>
              <a:rPr lang="en-US" sz="2400" dirty="0" smtClean="0"/>
              <a:t>, </a:t>
            </a:r>
            <a:r>
              <a:rPr lang="en-US" sz="2400" dirty="0" err="1" smtClean="0"/>
              <a:t>PRObE</a:t>
            </a:r>
            <a:r>
              <a:rPr lang="en-US" sz="2400" dirty="0" smtClean="0"/>
              <a:t> (Parallel </a:t>
            </a:r>
            <a:r>
              <a:rPr lang="en-US" sz="2400" dirty="0"/>
              <a:t>Reconfigurable Observational Environment), </a:t>
            </a:r>
            <a:r>
              <a:rPr lang="en-US" sz="2400" dirty="0" err="1"/>
              <a:t>ProtoGENI</a:t>
            </a:r>
            <a:r>
              <a:rPr lang="en-US" sz="2400" dirty="0"/>
              <a:t>, </a:t>
            </a:r>
            <a:r>
              <a:rPr lang="en-US" sz="2400" dirty="0" err="1" smtClean="0"/>
              <a:t>ExoGENI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InstaGENI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GENICloud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BonFire</a:t>
            </a:r>
            <a:r>
              <a:rPr lang="en-US" sz="2400" dirty="0" smtClean="0"/>
              <a:t> (Europe) similar to </a:t>
            </a:r>
            <a:r>
              <a:rPr lang="en-US" sz="2400" dirty="0" err="1" smtClean="0"/>
              <a:t>Emulab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Recent </a:t>
            </a:r>
            <a:r>
              <a:rPr lang="en-US" sz="2400" b="1" dirty="0" smtClean="0"/>
              <a:t>EGI </a:t>
            </a:r>
            <a:r>
              <a:rPr lang="en-US" sz="2400" b="1" dirty="0"/>
              <a:t>Federated </a:t>
            </a:r>
            <a:r>
              <a:rPr lang="en-US" sz="2400" b="1" dirty="0" smtClean="0"/>
              <a:t>Cloud </a:t>
            </a:r>
            <a:r>
              <a:rPr lang="en-US" sz="2400" dirty="0" smtClean="0"/>
              <a:t>with</a:t>
            </a:r>
            <a:r>
              <a:rPr lang="en-US" sz="2400" b="1" dirty="0" smtClean="0"/>
              <a:t> </a:t>
            </a:r>
            <a:r>
              <a:rPr lang="en-US" sz="2400" dirty="0" smtClean="0"/>
              <a:t>OpenStack and OpenNebula aimed at EU Grid/Cloud federation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Private Clouds</a:t>
            </a:r>
            <a:r>
              <a:rPr lang="en-US" sz="2400" dirty="0"/>
              <a:t>: Red </a:t>
            </a:r>
            <a:r>
              <a:rPr lang="en-US" sz="2400" dirty="0" smtClean="0"/>
              <a:t>Cloud (XSEDE), Wispy (XSEDE), Open </a:t>
            </a:r>
            <a:r>
              <a:rPr lang="en-US" sz="2400" dirty="0"/>
              <a:t>Science Data Cloud </a:t>
            </a:r>
            <a:r>
              <a:rPr lang="en-US" sz="2400" dirty="0" smtClean="0"/>
              <a:t>and </a:t>
            </a:r>
            <a:r>
              <a:rPr lang="en-US" sz="2400" dirty="0"/>
              <a:t>the Open Cloud </a:t>
            </a:r>
            <a:r>
              <a:rPr lang="en-US" sz="2400" dirty="0" smtClean="0"/>
              <a:t>Consortium are typically aimed at computational science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Public Clouds </a:t>
            </a:r>
            <a:r>
              <a:rPr lang="en-US" sz="2400" dirty="0" smtClean="0"/>
              <a:t>such as AWS do not allow reproducible experiments and bare-metal/VM comparison; do not support experiments on low level cloud technology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Testbed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part of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cs typeface="Times New Roman" pitchFamily="18" charset="0"/>
              </a:rPr>
              <a:t> set up as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400" dirty="0" smtClean="0">
                <a:cs typeface="Times New Roman" pitchFamily="18" charset="0"/>
              </a:rPr>
              <a:t>with cloud focus</a:t>
            </a:r>
          </a:p>
          <a:p>
            <a:r>
              <a:rPr lang="en-US" sz="2400" dirty="0" smtClean="0"/>
              <a:t>Operational since Summer 2010 (i.e. coming to end of third year of use)</a:t>
            </a: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/>
              <a:t>Support of </a:t>
            </a:r>
            <a:r>
              <a:rPr lang="en-US" sz="2400" dirty="0" smtClean="0">
                <a:solidFill>
                  <a:srgbClr val="FF0000"/>
                </a:solidFill>
              </a:rPr>
              <a:t>Computer </a:t>
            </a:r>
            <a:r>
              <a:rPr lang="en-US" sz="2400" dirty="0">
                <a:solidFill>
                  <a:srgbClr val="FF0000"/>
                </a:solidFill>
              </a:rPr>
              <a:t>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Computational Science </a:t>
            </a:r>
            <a:r>
              <a:rPr lang="en-US" sz="2400" dirty="0"/>
              <a:t>research </a:t>
            </a:r>
            <a:endParaRPr lang="en-US" sz="2400" dirty="0" smtClean="0"/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Offers </a:t>
            </a:r>
            <a:r>
              <a:rPr lang="en-US" sz="2400" dirty="0">
                <a:solidFill>
                  <a:srgbClr val="FF000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 moving to software defined systems; supports both classic HPC and Cloud storage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lvl="0"/>
            <a:r>
              <a:rPr lang="en-US" dirty="0"/>
              <a:t>Lessons learnt from </a:t>
            </a:r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569"/>
            <a:ext cx="8839200" cy="57124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Unexpected major use from Computer Science and Middleware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Rapid evolution of Technology Eucalyptus </a:t>
            </a:r>
            <a:r>
              <a:rPr lang="en-US" sz="2000" dirty="0" smtClean="0">
                <a:sym typeface="Wingdings" panose="05000000000000000000" pitchFamily="2" charset="2"/>
              </a:rPr>
              <a:t> Nimbus  OpenStack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Open source IaaS maturing </a:t>
            </a:r>
            <a:r>
              <a:rPr lang="en-US" sz="2000" dirty="0"/>
              <a:t>as in “</a:t>
            </a:r>
            <a:r>
              <a:rPr lang="en-US" sz="2000" dirty="0" err="1"/>
              <a:t>Paypal</a:t>
            </a:r>
            <a:r>
              <a:rPr lang="en-US" sz="2000" dirty="0"/>
              <a:t> To Drop VMware From 80,000 Servers and Replace It With </a:t>
            </a:r>
            <a:r>
              <a:rPr lang="en-US" sz="2000" dirty="0" smtClean="0"/>
              <a:t>OpenStack” (Forbes)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“VMWare loses $2B in market cap”; eBay expects to switch broadly?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Need interactive not batch use; nearly all jobs short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Substantial </a:t>
            </a:r>
            <a:r>
              <a:rPr lang="en-US" sz="2000" dirty="0" err="1" smtClean="0"/>
              <a:t>TestbedaaS</a:t>
            </a:r>
            <a:r>
              <a:rPr lang="en-US" sz="2000" dirty="0" smtClean="0"/>
              <a:t> technology needed and FutureGrid developed (RAIN, </a:t>
            </a:r>
            <a:r>
              <a:rPr lang="en-US" sz="2000" dirty="0" err="1" smtClean="0"/>
              <a:t>CloudMesh</a:t>
            </a:r>
            <a:r>
              <a:rPr lang="en-US" sz="2000" dirty="0" smtClean="0"/>
              <a:t>, Operational model) some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Lessons more positive than DoE Magellan report (aimed as an early science cloud) but goals different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Still serious performance problems in clouds for networking and device (GPU)  linkage; many activities outside FG addressing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One can get good Infiniband performance on a peculiar OS + </a:t>
            </a:r>
            <a:r>
              <a:rPr lang="en-US" sz="1800" dirty="0" err="1" smtClean="0"/>
              <a:t>Mellanox</a:t>
            </a:r>
            <a:r>
              <a:rPr lang="en-US" sz="1800" dirty="0" smtClean="0"/>
              <a:t> drivers but not general yet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We identified characteristics of “optimal hardware”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Run system with integrated software (computer science) and systems administration team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Build Computer Testbed as a Service Community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674077"/>
          </a:xfrm>
        </p:spPr>
        <p:txBody>
          <a:bodyPr/>
          <a:lstStyle/>
          <a:p>
            <a:r>
              <a:rPr lang="en-US" dirty="0" smtClean="0"/>
              <a:t>Future Directions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9067800" cy="5746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Poised to support more users as technology like OpenStack </a:t>
            </a:r>
            <a:r>
              <a:rPr lang="en-US" sz="2400" dirty="0" smtClean="0"/>
              <a:t>matures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Please encourage new users and new challenges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More </a:t>
            </a:r>
            <a:r>
              <a:rPr lang="en-US" sz="2400" dirty="0"/>
              <a:t>focus on academic Platform as a Service (PaaS) - high-level middleware (e.g. Hadoop,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) – as IaaS gets easier to deploy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/>
              <a:t>Expect increased Big Data </a:t>
            </a:r>
            <a:r>
              <a:rPr lang="en-US" sz="2000" dirty="0" smtClean="0"/>
              <a:t>challenges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Improve Education and Training with model for </a:t>
            </a:r>
            <a:r>
              <a:rPr lang="en-US" sz="2400" smtClean="0"/>
              <a:t>MOOC laboratories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Finish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(and integrate with Nimbus Phantom) to make FutureGrid as hub to jump to multiple different “production” clouds commercially, nationally and on campuses; allow cloud bursting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Several collaborations developing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Build underlying software defined system model with integration with GENI and high performance virtualized devices (MIC, GPU)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</a:t>
            </a:r>
            <a:r>
              <a:rPr lang="en-US" sz="2400" dirty="0" smtClean="0"/>
              <a:t>mproved ubiquitous monitoring at PaaS IaaS and </a:t>
            </a:r>
            <a:r>
              <a:rPr lang="en-US" sz="2400" dirty="0" err="1" smtClean="0"/>
              <a:t>NaaS</a:t>
            </a:r>
            <a:r>
              <a:rPr lang="en-US" sz="2400" dirty="0" smtClean="0"/>
              <a:t> levels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Improve “Reproducible Experiment Management” environment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Expand and renew </a:t>
            </a:r>
            <a:r>
              <a:rPr lang="en-US" sz="2400" dirty="0"/>
              <a:t>hardware </a:t>
            </a:r>
            <a:r>
              <a:rPr lang="en-US" sz="2400" dirty="0" smtClean="0"/>
              <a:t>via federation 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9-10 at 8.40.27 AM.pn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26" y="2040731"/>
            <a:ext cx="7520734" cy="4746948"/>
          </a:xfrm>
          <a:prstGeom prst="rect">
            <a:avLst/>
          </a:prstGeom>
        </p:spPr>
      </p:pic>
      <p:pic>
        <p:nvPicPr>
          <p:cNvPr id="7" name="Picture 6" descr="Screen Shot 2013-09-10 at 8.36.08 AM.png"/>
          <p:cNvPicPr>
            <a:picLocks noChangeAspect="1"/>
          </p:cNvPicPr>
          <p:nvPr/>
        </p:nvPicPr>
        <p:blipFill>
          <a:blip r:embed="rId4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3" y="1189770"/>
            <a:ext cx="2226047" cy="1439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857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Types </a:t>
            </a:r>
            <a:r>
              <a:rPr lang="en-US" dirty="0" smtClean="0"/>
              <a:t>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201052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339</a:t>
            </a:r>
            <a:r>
              <a:rPr lang="en-US" sz="2800" b="1" dirty="0" smtClean="0"/>
              <a:t> </a:t>
            </a:r>
            <a:r>
              <a:rPr lang="en-US" sz="2800" dirty="0" smtClean="0"/>
              <a:t>approved projects (</a:t>
            </a:r>
            <a:r>
              <a:rPr lang="en-US" sz="2800" b="1" dirty="0" smtClean="0">
                <a:solidFill>
                  <a:srgbClr val="FF0000"/>
                </a:solidFill>
              </a:rPr>
              <a:t>2009</a:t>
            </a:r>
            <a:r>
              <a:rPr lang="en-US" sz="2800" b="1" dirty="0" smtClean="0"/>
              <a:t> users</a:t>
            </a:r>
            <a:r>
              <a:rPr lang="en-US" sz="2800" dirty="0" smtClean="0"/>
              <a:t>) </a:t>
            </a:r>
            <a:r>
              <a:rPr lang="en-US" sz="2800" b="1" dirty="0" smtClean="0"/>
              <a:t>Sept 16 </a:t>
            </a:r>
            <a:r>
              <a:rPr lang="en-US" sz="2800" b="1" dirty="0" smtClean="0"/>
              <a:t>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Users from </a:t>
            </a:r>
            <a:r>
              <a:rPr lang="en-US" sz="2400" b="1" dirty="0" smtClean="0">
                <a:solidFill>
                  <a:srgbClr val="FF0000"/>
                </a:solidFill>
              </a:rPr>
              <a:t>53</a:t>
            </a:r>
            <a:r>
              <a:rPr lang="en-US" sz="2400" dirty="0" smtClean="0"/>
              <a:t> Countries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 (</a:t>
            </a:r>
            <a:r>
              <a:rPr lang="en-US" sz="2400" b="1" dirty="0" smtClean="0">
                <a:solidFill>
                  <a:srgbClr val="FF0000"/>
                </a:solidFill>
              </a:rPr>
              <a:t>77.3%</a:t>
            </a:r>
            <a:r>
              <a:rPr lang="en-US" sz="2400" dirty="0" smtClean="0"/>
              <a:t>), </a:t>
            </a:r>
            <a:r>
              <a:rPr lang="en-US" sz="2400" dirty="0" smtClean="0"/>
              <a:t>Puerto Rico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2.9%</a:t>
            </a:r>
            <a:r>
              <a:rPr lang="en-US" sz="2400" dirty="0" smtClean="0"/>
              <a:t>), </a:t>
            </a:r>
            <a:r>
              <a:rPr lang="en-US" sz="2400" dirty="0" smtClean="0"/>
              <a:t>Indonesia (</a:t>
            </a:r>
            <a:r>
              <a:rPr lang="en-US" sz="2400" b="1" dirty="0" smtClean="0">
                <a:solidFill>
                  <a:srgbClr val="FF0000"/>
                </a:solidFill>
              </a:rPr>
              <a:t>2.2%</a:t>
            </a:r>
            <a:r>
              <a:rPr lang="en-US" sz="2400" dirty="0" smtClean="0"/>
              <a:t>) Italy (</a:t>
            </a:r>
            <a:r>
              <a:rPr lang="en-US" sz="2400" b="1" dirty="0" smtClean="0">
                <a:solidFill>
                  <a:srgbClr val="FF0000"/>
                </a:solidFill>
              </a:rPr>
              <a:t>2%</a:t>
            </a:r>
            <a:r>
              <a:rPr lang="en-US" sz="2400" dirty="0" smtClean="0"/>
              <a:t>) (last 3 large from classes) India (</a:t>
            </a:r>
            <a:r>
              <a:rPr lang="en-US" sz="2400" b="1" dirty="0" smtClean="0">
                <a:solidFill>
                  <a:srgbClr val="FF0000"/>
                </a:solidFill>
              </a:rPr>
              <a:t>2.2%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55.4%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</a:t>
            </a:r>
            <a:r>
              <a:rPr lang="en-US" sz="2400" dirty="0" smtClean="0"/>
              <a:t>Cyberinfrastructure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52.2%</a:t>
            </a:r>
            <a:r>
              <a:rPr lang="en-US" sz="2400" dirty="0" smtClean="0"/>
              <a:t>); </a:t>
            </a:r>
            <a:r>
              <a:rPr lang="en-US" sz="2400" dirty="0" smtClean="0"/>
              <a:t>Interoperability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3.2%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for Grids </a:t>
            </a:r>
            <a:r>
              <a:rPr lang="en-US" sz="2400" dirty="0"/>
              <a:t>and </a:t>
            </a:r>
            <a:r>
              <a:rPr lang="en-US" sz="2400" dirty="0" smtClean="0"/>
              <a:t>Clouds such as </a:t>
            </a:r>
            <a:r>
              <a:rPr lang="en-US" sz="2400" dirty="0" smtClean="0"/>
              <a:t>Open </a:t>
            </a:r>
            <a:r>
              <a:rPr lang="en-US" sz="2400" dirty="0"/>
              <a:t>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</a:t>
            </a:r>
            <a:r>
              <a:rPr lang="en-US" sz="2800" b="1" dirty="0"/>
              <a:t>Science applications (</a:t>
            </a:r>
            <a:r>
              <a:rPr lang="en-US" sz="2800" b="1" dirty="0" smtClean="0">
                <a:solidFill>
                  <a:srgbClr val="FF0000"/>
                </a:solidFill>
              </a:rPr>
              <a:t>21.1%)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/>
              <a:t>Life science </a:t>
            </a:r>
            <a:r>
              <a:rPr lang="en-US" sz="2400" dirty="0" smtClean="0">
                <a:solidFill>
                  <a:srgbClr val="000000"/>
                </a:solidFill>
              </a:rPr>
              <a:t>high fraction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9.7%</a:t>
            </a:r>
            <a:r>
              <a:rPr lang="en-US" sz="2400" dirty="0" smtClean="0">
                <a:solidFill>
                  <a:srgbClr val="000000"/>
                </a:solidFill>
              </a:rPr>
              <a:t>), All non </a:t>
            </a:r>
            <a:r>
              <a:rPr lang="en-US" sz="2400" dirty="0">
                <a:solidFill>
                  <a:srgbClr val="000000"/>
                </a:solidFill>
              </a:rPr>
              <a:t>Life Science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11.2%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/>
              <a:t>Training Education and Outreach (</a:t>
            </a:r>
            <a:r>
              <a:rPr lang="en-US" sz="2800" b="1" dirty="0" smtClean="0">
                <a:solidFill>
                  <a:srgbClr val="FF0000"/>
                </a:solidFill>
              </a:rPr>
              <a:t>13.9</a:t>
            </a:r>
            <a:r>
              <a:rPr lang="en-US" sz="2800" b="1" dirty="0">
                <a:solidFill>
                  <a:srgbClr val="FF0000"/>
                </a:solidFill>
              </a:rPr>
              <a:t>%</a:t>
            </a:r>
            <a:r>
              <a:rPr lang="en-US" sz="2800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Semester and short events; interesting 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9.7%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Operating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49" y="838200"/>
            <a:ext cx="9144000" cy="425315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or VM’s/Hypervisors using  (changing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open source tools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(Dryad),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is quite small with ~4700 distributed cores and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network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638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Operating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49" y="838200"/>
            <a:ext cx="9144000" cy="425315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or VM’s/Hypervisors using  (changing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open source tools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Hadoop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is quite small with ~4700 distributed cores and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network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003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11116"/>
              </p:ext>
            </p:extLst>
          </p:nvPr>
        </p:nvGraphicFramePr>
        <p:xfrm>
          <a:off x="533400" y="659373"/>
          <a:ext cx="7812451" cy="6198627"/>
        </p:xfrm>
        <a:graphic>
          <a:graphicData uri="http://schemas.openxmlformats.org/drawingml/2006/table">
            <a:tbl>
              <a:tblPr firstRow="1" firstCol="1" lastRow="1" lastCol="1" bandRow="1">
                <a:tableStyleId>{B301B821-A1FF-4177-AEE7-76D212191A09}</a:tableStyleId>
              </a:tblPr>
              <a:tblGrid>
                <a:gridCol w="837502"/>
                <a:gridCol w="1212319"/>
                <a:gridCol w="729446"/>
                <a:gridCol w="660612"/>
                <a:gridCol w="768535"/>
                <a:gridCol w="900679"/>
                <a:gridCol w="900680"/>
                <a:gridCol w="650124"/>
                <a:gridCol w="1152554"/>
              </a:tblGrid>
              <a:tr h="546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Cores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RAM (GB)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Secondary Storage (TB)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Status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59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TACC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SDSC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Cray XT5m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325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SSD Test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3.8(SSD)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8(SATA)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04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Echo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memory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ScaleMP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93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+ 32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+14336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54.8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23840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Systems </a:t>
            </a:r>
            <a:r>
              <a:rPr lang="en-US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13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49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Indiana University </a:t>
            </a:r>
            <a:r>
              <a:rPr lang="en-US" sz="2400" dirty="0" smtClean="0"/>
              <a:t>(Architecture, core software, Support)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400" dirty="0" smtClean="0"/>
              <a:t>at University of California San Diego (INCA, Monitoring)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Chicago</a:t>
            </a:r>
            <a:r>
              <a:rPr lang="en-US" sz="2400" dirty="0" smtClean="0"/>
              <a:t>/Argonne National Labs (Nimbus)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400" dirty="0" smtClean="0"/>
              <a:t>(</a:t>
            </a:r>
            <a:r>
              <a:rPr lang="en-US" sz="2400" dirty="0" err="1" smtClean="0"/>
              <a:t>ViNE</a:t>
            </a:r>
            <a:r>
              <a:rPr lang="en-US" sz="2400" dirty="0" smtClean="0"/>
              <a:t>, Education and Outreach)</a:t>
            </a:r>
          </a:p>
          <a:p>
            <a:r>
              <a:rPr lang="en-US" sz="2400" dirty="0" smtClean="0"/>
              <a:t>University of Southern California Information Sciences (Pegasus to manage experiments) </a:t>
            </a:r>
          </a:p>
          <a:p>
            <a:r>
              <a:rPr lang="en-US" sz="2400" dirty="0" smtClean="0"/>
              <a:t>University of Tennessee Knoxville (Benchmarking)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400" dirty="0" smtClean="0"/>
              <a:t>/Texas Advanced Computing Center (Portal, XSEDE Integration)</a:t>
            </a:r>
          </a:p>
          <a:p>
            <a:r>
              <a:rPr lang="en-US" sz="2400" dirty="0" smtClean="0"/>
              <a:t>University of Virginia (OGF, XSEDE Software stack)</a:t>
            </a:r>
            <a:endParaRPr lang="en-US" sz="2400" dirty="0"/>
          </a:p>
          <a:p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Red institutions </a:t>
            </a:r>
            <a:r>
              <a:rPr lang="en-US" sz="2400" dirty="0" smtClean="0"/>
              <a:t>have FutureGrid hardware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3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76200"/>
            <a:ext cx="8229600" cy="838200"/>
          </a:xfrm>
        </p:spPr>
        <p:txBody>
          <a:bodyPr/>
          <a:lstStyle/>
          <a:p>
            <a:r>
              <a:rPr lang="en-US" dirty="0" smtClean="0"/>
              <a:t>Sample FutureGrid 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59" y="838200"/>
            <a:ext cx="9117204" cy="5105400"/>
          </a:xfrm>
        </p:spPr>
        <p:txBody>
          <a:bodyPr/>
          <a:lstStyle/>
          <a:p>
            <a:r>
              <a:rPr lang="en-US" sz="2300" b="1" dirty="0" smtClean="0"/>
              <a:t>FG18 </a:t>
            </a:r>
            <a:r>
              <a:rPr lang="en-US" sz="2300" b="1" dirty="0"/>
              <a:t>Privacy preserving gene read mapping </a:t>
            </a:r>
            <a:r>
              <a:rPr lang="en-US" sz="2300" dirty="0" smtClean="0"/>
              <a:t>developed </a:t>
            </a:r>
            <a:r>
              <a:rPr lang="en-US" sz="2300" dirty="0"/>
              <a:t>hybrid MapReduce. Small private secure + large public with safe data. Won  2011 PET Award for Outstanding Research in Privacy Enhancing Technologies</a:t>
            </a:r>
          </a:p>
          <a:p>
            <a:r>
              <a:rPr lang="en-US" sz="2300" b="1" dirty="0"/>
              <a:t>FG132, Power Grid Sensor analytics on the cloud </a:t>
            </a:r>
            <a:r>
              <a:rPr lang="en-US" sz="2300" dirty="0"/>
              <a:t>with distributed </a:t>
            </a:r>
            <a:r>
              <a:rPr lang="en-US" sz="2300" dirty="0" smtClean="0"/>
              <a:t>Hadoop. Won </a:t>
            </a:r>
            <a:r>
              <a:rPr lang="en-US" sz="2300" dirty="0"/>
              <a:t>the IEEE Scaling challenge at CCGrid2012. </a:t>
            </a:r>
          </a:p>
          <a:p>
            <a:r>
              <a:rPr lang="en-US" sz="2300" b="1" dirty="0"/>
              <a:t>FG156 Integrated System for End-to-end High Performance Networking </a:t>
            </a:r>
            <a:r>
              <a:rPr lang="en-US" sz="2300" dirty="0"/>
              <a:t>showed that the RDMA over Converged Ethernet (</a:t>
            </a:r>
            <a:r>
              <a:rPr lang="en-US" sz="2300" dirty="0" err="1"/>
              <a:t>InfiniBand</a:t>
            </a:r>
            <a:r>
              <a:rPr lang="en-US" sz="2300" dirty="0"/>
              <a:t> made to work over Ethernet network frames) protocol could be used over wide-area networks, making it viable in cloud computing environments. </a:t>
            </a:r>
            <a:endParaRPr lang="en-US" sz="2300" dirty="0" smtClean="0"/>
          </a:p>
          <a:p>
            <a:r>
              <a:rPr lang="en-US" sz="2300" b="1" dirty="0" smtClean="0"/>
              <a:t>FG172 </a:t>
            </a:r>
            <a:r>
              <a:rPr lang="en-US" sz="2300" b="1" dirty="0"/>
              <a:t>Cloud-TM </a:t>
            </a:r>
            <a:r>
              <a:rPr lang="en-US" sz="2300" dirty="0"/>
              <a:t>on distributed concurrency control (software transactional memory): "When Scalability Meets Consistency: Genuine </a:t>
            </a:r>
            <a:r>
              <a:rPr lang="en-US" sz="2300" dirty="0" err="1"/>
              <a:t>Multiversion</a:t>
            </a:r>
            <a:r>
              <a:rPr lang="en-US" sz="2300" dirty="0"/>
              <a:t> Update </a:t>
            </a:r>
            <a:r>
              <a:rPr lang="en-US" sz="2300" dirty="0" err="1"/>
              <a:t>Serializable</a:t>
            </a:r>
            <a:r>
              <a:rPr lang="en-US" sz="2300" dirty="0"/>
              <a:t> Partial Data Replication,“ 32nd International Conference on Distributed Computing Systems (ICDCS'12) (good conference) used 40 nodes of FutureGrid</a:t>
            </a:r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0"/>
            <a:ext cx="8229600" cy="812223"/>
          </a:xfrm>
        </p:spPr>
        <p:txBody>
          <a:bodyPr/>
          <a:lstStyle/>
          <a:p>
            <a:r>
              <a:rPr lang="en-US" dirty="0"/>
              <a:t>Sample FutureGrid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8" y="685800"/>
            <a:ext cx="8915400" cy="4525963"/>
          </a:xfrm>
        </p:spPr>
        <p:txBody>
          <a:bodyPr/>
          <a:lstStyle/>
          <a:p>
            <a:r>
              <a:rPr lang="en-US" sz="2300" b="1" dirty="0" smtClean="0"/>
              <a:t>FG42,45 </a:t>
            </a:r>
            <a:r>
              <a:rPr lang="en-US" sz="2300" b="1" dirty="0"/>
              <a:t>SAGA Pilot Job </a:t>
            </a:r>
            <a:r>
              <a:rPr lang="en-US" sz="2300" dirty="0"/>
              <a:t>P* abstraction and applications. XSEDE Cyberinfrastructure used on clouds</a:t>
            </a:r>
          </a:p>
          <a:p>
            <a:r>
              <a:rPr lang="en-US" sz="2300" b="1" dirty="0" smtClean="0"/>
              <a:t>FG130 </a:t>
            </a:r>
            <a:r>
              <a:rPr lang="en-US" sz="2300" b="1" dirty="0"/>
              <a:t>Optimizing Scientific Workflows </a:t>
            </a:r>
            <a:r>
              <a:rPr lang="en-US" sz="2300" dirty="0"/>
              <a:t>on Clouds. Scheduling Pegasus on distributed systems with overhead measured and reduced. Used Eucalyptus on FutureGrid</a:t>
            </a:r>
          </a:p>
          <a:p>
            <a:r>
              <a:rPr lang="en-US" sz="2300" b="1" dirty="0" smtClean="0"/>
              <a:t>FG133 </a:t>
            </a:r>
            <a:r>
              <a:rPr lang="en-US" sz="2300" b="1" dirty="0"/>
              <a:t>Supply Chain Network Simulator </a:t>
            </a:r>
            <a:r>
              <a:rPr lang="en-US" sz="2300" dirty="0"/>
              <a:t>Using Cloud Computing with dynamic virtual machines supporting Monte Carlo simulation with Grid Appliance and Nimbus</a:t>
            </a:r>
          </a:p>
          <a:p>
            <a:r>
              <a:rPr lang="en-US" sz="2300" b="1" dirty="0" smtClean="0"/>
              <a:t>FG257 Particle </a:t>
            </a:r>
            <a:r>
              <a:rPr lang="en-US" sz="2300" b="1" dirty="0"/>
              <a:t>Physics Data analysis </a:t>
            </a:r>
            <a:r>
              <a:rPr lang="en-US" sz="2300" b="1" dirty="0" smtClean="0"/>
              <a:t>for </a:t>
            </a:r>
            <a:r>
              <a:rPr lang="en-US" sz="2300" b="1" dirty="0"/>
              <a:t>ATLAS LHC </a:t>
            </a:r>
            <a:r>
              <a:rPr lang="en-US" sz="2300" dirty="0" smtClean="0"/>
              <a:t>experiment used FutureGrid + Canadian Cloud resources to study data analysis on Nimbus + OpenStack with up to 600 simultaneous jobs</a:t>
            </a:r>
          </a:p>
          <a:p>
            <a:r>
              <a:rPr lang="en-US" sz="2300" b="1" dirty="0" smtClean="0"/>
              <a:t>FG254 </a:t>
            </a:r>
            <a:r>
              <a:rPr lang="en-US" sz="2300" b="1" dirty="0"/>
              <a:t>Information Diffusion in Online Social </a:t>
            </a:r>
            <a:r>
              <a:rPr lang="en-US" sz="2300" b="1" dirty="0" smtClean="0"/>
              <a:t>Networks </a:t>
            </a:r>
            <a:r>
              <a:rPr lang="en-US" sz="2300" dirty="0" smtClean="0"/>
              <a:t>is evaluating </a:t>
            </a:r>
            <a:r>
              <a:rPr lang="en-US" sz="2300" dirty="0" err="1"/>
              <a:t>NoSQL</a:t>
            </a:r>
            <a:r>
              <a:rPr lang="en-US" sz="2300" dirty="0"/>
              <a:t> databases (</a:t>
            </a:r>
            <a:r>
              <a:rPr lang="en-US" sz="2300" dirty="0" err="1"/>
              <a:t>Hbase</a:t>
            </a:r>
            <a:r>
              <a:rPr lang="en-US" sz="2300" dirty="0"/>
              <a:t>, </a:t>
            </a:r>
            <a:r>
              <a:rPr lang="en-US" sz="2300" dirty="0" err="1"/>
              <a:t>MongoDB</a:t>
            </a:r>
            <a:r>
              <a:rPr lang="en-US" sz="2300" dirty="0"/>
              <a:t>, </a:t>
            </a:r>
            <a:r>
              <a:rPr lang="en-US" sz="2300" dirty="0" err="1"/>
              <a:t>Riak</a:t>
            </a:r>
            <a:r>
              <a:rPr lang="en-US" sz="2300" dirty="0"/>
              <a:t>) to support analysis of Twitter </a:t>
            </a:r>
            <a:r>
              <a:rPr lang="en-US" sz="2300" dirty="0" smtClean="0"/>
              <a:t>feeds</a:t>
            </a:r>
          </a:p>
          <a:p>
            <a:r>
              <a:rPr lang="en-US" sz="2300" b="1" dirty="0"/>
              <a:t>FG323 SSD performance </a:t>
            </a:r>
            <a:r>
              <a:rPr lang="en-US" sz="2300" b="1" dirty="0" smtClean="0"/>
              <a:t>benchmarking </a:t>
            </a:r>
            <a:r>
              <a:rPr lang="en-US" sz="2300" dirty="0" smtClean="0"/>
              <a:t>for HDFS on Lima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FutureGrid  Computing Testbed as a Service NSF Presentation&amp;quot;&quot;/&gt;&lt;property id=&quot;20307&quot; value=&quot;267&quot;/&gt;&lt;/object&gt;&lt;object type=&quot;3&quot; unique_id=&quot;12256&quot;&gt;&lt;property id=&quot;20148&quot; value=&quot;5&quot;/&gt;&lt;property id=&quot;20300&quot; value=&quot;Slide 2 - &amp;quot;FutureGrid Testbed as a Service&amp;quot;&quot;/&gt;&lt;property id=&quot;20307&quot; value=&quot;545&quot;/&gt;&lt;/object&gt;&lt;object type=&quot;3&quot; unique_id=&quot;12259&quot;&gt;&lt;property id=&quot;20148&quot; value=&quot;5&quot;/&gt;&lt;property id=&quot;20300&quot; value=&quot;Slide 3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14&quot;/&gt;&lt;property id=&quot;20307&quot; value=&quot;551&quot;/&gt;&lt;/object&gt;&lt;object type=&quot;3&quot; unique_id=&quot;13884&quot;&gt;&lt;property id=&quot;20148&quot; value=&quot;5&quot;/&gt;&lt;property id=&quot;20300&quot; value=&quot;Slide 9 - &amp;quot;Education and Training Use of FutureGrid&amp;quot;&quot;/&gt;&lt;property id=&quot;20307&quot; value=&quot;552&quot;/&gt;&lt;/object&gt;&lt;object type=&quot;3&quot; unique_id=&quot;14165&quot;&gt;&lt;property id=&quot;20148&quot; value=&quot;5&quot;/&gt;&lt;property id=&quot;20300&quot; value=&quot;Slide 15 - &amp;quot;Selected List of Services Offered&amp;quot;&quot;/&gt;&lt;property id=&quot;20307&quot; value=&quot;555&quot;/&gt;&lt;/object&gt;&lt;object type=&quot;3&quot; unique_id=&quot;14227&quot;&gt;&lt;property id=&quot;20148&quot; value=&quot;5&quot;/&gt;&lt;property id=&quot;20300&quot; value=&quot;Slide 5 - &amp;quot;Heterogeneous Systems Hardware&amp;quot;&quot;/&gt;&lt;property id=&quot;20307&quot; value=&quot;556&quot;/&gt;&lt;/object&gt;&lt;object type=&quot;3&quot; unique_id=&quot;14312&quot;&gt;&lt;property id=&quot;20148&quot; value=&quot;5&quot;/&gt;&lt;property id=&quot;20300&quot; value=&quot;Slide 10 - &amp;quot;Support for classes on FutureGrid&amp;quot;&quot;/&gt;&lt;property id=&quot;20307&quot; value=&quot;559&quot;/&gt;&lt;/object&gt;&lt;object type=&quot;3&quot; unique_id=&quot;14313&quot;&gt;&lt;property id=&quot;20148&quot; value=&quot;5&quot;/&gt;&lt;property id=&quot;20300&quot; value=&quot;Slide 12 - &amp;quot;Link FutureGrid and GENI&amp;quot;&quot;/&gt;&lt;property id=&quot;20307&quot; value=&quot;558&quot;/&gt;&lt;/object&gt;&lt;object type=&quot;3&quot; unique_id=&quot;14447&quot;&gt;&lt;property id=&quot;20148&quot; value=&quot;5&quot;/&gt;&lt;property id=&quot;20300&quot; value=&quot;Slide 6 - &amp;quot;FutureGrid Partners&amp;quot;&quot;/&gt;&lt;property id=&quot;20307&quot; value=&quot;561&quot;/&gt;&lt;/object&gt;&lt;object type=&quot;3&quot; unique_id=&quot;14448&quot;&gt;&lt;property id=&quot;20148&quot; value=&quot;5&quot;/&gt;&lt;property id=&quot;20300&quot; value=&quot;Slide 13 - &amp;quot;Typical FutureGrid/GENI Project&amp;quot;&quot;/&gt;&lt;property id=&quot;20307&quot; value=&quot;560&quot;/&gt;&lt;/object&gt;&lt;object type=&quot;3&quot; unique_id=&quot;14527&quot;&gt;&lt;property id=&quot;20148&quot; value=&quot;5&quot;/&gt;&lt;property id=&quot;20300&quot; value=&quot;Slide 4 - &amp;quot;FutureGrid Operating Model&amp;quot;&quot;/&gt;&lt;property id=&quot;20307&quot; value=&quot;562&quot;/&gt;&lt;/object&gt;&lt;object type=&quot;3&quot; unique_id=&quot;14528&quot;&gt;&lt;property id=&quot;20148&quot; value=&quot;5&quot;/&gt;&lt;property id=&quot;20300&quot; value=&quot;Slide 7 - &amp;quot;Sample FutureGrid Projects I&amp;quot;&quot;/&gt;&lt;property id=&quot;20307&quot; value=&quot;563&quot;/&gt;&lt;/object&gt;&lt;object type=&quot;3&quot; unique_id=&quot;14529&quot;&gt;&lt;property id=&quot;20148&quot; value=&quot;5&quot;/&gt;&lt;property id=&quot;20300&quot; value=&quot;Slide 8 - &amp;quot;Sample FutureGrid Projects II&amp;quot;&quot;/&gt;&lt;property id=&quot;20307&quot; value=&quot;564&quot;/&gt;&lt;/object&gt;&lt;object type=&quot;3&quot; unique_id=&quot;14711&quot;&gt;&lt;property id=&quot;20148&quot; value=&quot;5&quot;/&gt;&lt;property id=&quot;20300&quot; value=&quot;Slide 17 - &amp;quot;Essential and Different features of FutureGrid&amp;quot;&quot;/&gt;&lt;property id=&quot;20307&quot; value=&quot;565&quot;/&gt;&lt;/object&gt;&lt;object type=&quot;3&quot; unique_id=&quot;14912&quot;&gt;&lt;property id=&quot;20148&quot; value=&quot;5&quot;/&gt;&lt;property id=&quot;20300&quot; value=&quot;Slide 18 - &amp;quot;FutureGrid is an onramp to other systems&amp;quot;&quot;/&gt;&lt;property id=&quot;20307&quot; value=&quot;566&quot;/&gt;&lt;/object&gt;&lt;object type=&quot;3&quot; unique_id=&quot;15093&quot;&gt;&lt;property id=&quot;20148&quot; value=&quot;5&quot;/&gt;&lt;property id=&quot;20300&quot; value=&quot;Slide 21 - &amp;quot;Lessons learnt from FutureGrid&amp;quot;&quot;/&gt;&lt;property id=&quot;20307&quot; value=&quot;567&quot;/&gt;&lt;/object&gt;&lt;object type=&quot;3&quot; unique_id=&quot;15227&quot;&gt;&lt;property id=&quot;20148&quot; value=&quot;5&quot;/&gt;&lt;property id=&quot;20300&quot; value=&quot;Slide 20 - &amp;quot;Related Projects&amp;quot;&quot;/&gt;&lt;property id=&quot;20307&quot; value=&quot;568&quot;/&gt;&lt;/object&gt;&lt;object type=&quot;3&quot; unique_id=&quot;15328&quot;&gt;&lt;property id=&quot;20148&quot; value=&quot;5&quot;/&gt;&lt;property id=&quot;20300&quot; value=&quot;Slide 26 - &amp;quot;Related Projects in Detail I&amp;quot;&quot;/&gt;&lt;property id=&quot;20307&quot; value=&quot;569&quot;/&gt;&lt;/object&gt;&lt;object type=&quot;3&quot; unique_id=&quot;15513&quot;&gt;&lt;property id=&quot;20148&quot; value=&quot;5&quot;/&gt;&lt;property id=&quot;20300&quot; value=&quot;Slide 22 - &amp;quot;Future Directions for FutureGrid&amp;quot;&quot;/&gt;&lt;property id=&quot;20307&quot; value=&quot;570&quot;/&gt;&lt;/object&gt;&lt;object type=&quot;3&quot; unique_id=&quot;15691&quot;&gt;&lt;property id=&quot;20148&quot; value=&quot;5&quot;/&gt;&lt;property id=&quot;20300&quot; value=&quot;Slide 16 - &amp;quot;Performance of Dynamic Provisioning&amp;quot;&quot;/&gt;&lt;property id=&quot;20307&quot; value=&quot;572&quot;/&gt;&lt;/object&gt;&lt;object type=&quot;3&quot; unique_id=&quot;16373&quot;&gt;&lt;property id=&quot;20148&quot; value=&quot;5&quot;/&gt;&lt;property id=&quot;20300&quot; value=&quot;Slide 19 - &amp;quot;Security issues in FutureGrid Operation&amp;quot;&quot;/&gt;&lt;property id=&quot;20307&quot; value=&quot;573&quot;/&gt;&lt;/object&gt;&lt;object type=&quot;3&quot; unique_id=&quot;16374&quot;&gt;&lt;property id=&quot;20148&quot; value=&quot;5&quot;/&gt;&lt;property id=&quot;20300&quot; value=&quot;Slide 23 - &amp;quot;Spare Slides&amp;quot;&quot;/&gt;&lt;property id=&quot;20307&quot; value=&quot;574&quot;/&gt;&lt;/object&gt;&lt;object type=&quot;3&quot; unique_id=&quot;16375&quot;&gt;&lt;property id=&quot;20148&quot; value=&quot;5&quot;/&gt;&lt;property id=&quot;20300&quot; value=&quot;Slide 27 - &amp;quot;Related Projects in Detail II&amp;quot;&quot;/&gt;&lt;property id=&quot;20307&quot; value=&quot;576&quot;/&gt;&lt;/object&gt;&lt;object type=&quot;3&quot; unique_id=&quot;16376&quot;&gt;&lt;property id=&quot;20148&quot; value=&quot;5&quot;/&gt;&lt;property id=&quot;20300&quot; value=&quot;Slide 28 - &amp;quot;Related Projects in Detail III&amp;quot;&quot;/&gt;&lt;property id=&quot;20307&quot; value=&quot;577&quot;/&gt;&lt;/object&gt;&lt;object type=&quot;3&quot; unique_id=&quot;16377&quot;&gt;&lt;property id=&quot;20148&quot; value=&quot;5&quot;/&gt;&lt;property id=&quot;20300&quot; value=&quot;Slide 29 - &amp;quot;Related Projects in Detail IV&amp;quot;&quot;/&gt;&lt;property id=&quot;20307&quot; value=&quot;578&quot;/&gt;&lt;/object&gt;&lt;object type=&quot;3&quot; unique_id=&quot;16378&quot;&gt;&lt;property id=&quot;20148&quot; value=&quot;5&quot;/&gt;&lt;property id=&quot;20300&quot; value=&quot;Slide 33 - &amp;quot;Spare Slides -- Security&amp;quot;&quot;/&gt;&lt;property id=&quot;20307&quot; value=&quot;575&quot;/&gt;&lt;/object&gt;&lt;object type=&quot;3&quot; unique_id=&quot;16379&quot;&gt;&lt;property id=&quot;20148&quot; value=&quot;5&quot;/&gt;&lt;property id=&quot;20300&quot; value=&quot;Slide 34 - &amp;quot;Some Security Aspects in FG&amp;quot;&quot;/&gt;&lt;property id=&quot;20307&quot; value=&quot;579&quot;/&gt;&lt;/object&gt;&lt;object type=&quot;3&quot; unique_id=&quot;16380&quot;&gt;&lt;property id=&quot;20148&quot; value=&quot;5&quot;/&gt;&lt;property id=&quot;20300&quot; value=&quot;Slide 35 - &amp;quot;Image Management&amp;quot;&quot;/&gt;&lt;property id=&quot;20307&quot; value=&quot;580&quot;/&gt;&lt;/object&gt;&lt;object type=&quot;3&quot; unique_id=&quot;16381&quot;&gt;&lt;property id=&quot;20148&quot; value=&quot;5&quot;/&gt;&lt;property id=&quot;20300&quot; value=&quot;Slide 36 - &amp;quot;Significant Grizzly changes&amp;quot;&quot;/&gt;&lt;property id=&quot;20307&quot; value=&quot;581&quot;/&gt;&lt;/object&gt;&lt;object type=&quot;3&quot; unique_id=&quot;16382&quot;&gt;&lt;property id=&quot;20148&quot; value=&quot;5&quot;/&gt;&lt;property id=&quot;20300&quot; value=&quot;Slide 37 - &amp;quot;A new version comes out …&amp;quot;&quot;/&gt;&lt;property id=&quot;20307&quot; value=&quot;582&quot;/&gt;&lt;/object&gt;&lt;object type=&quot;3&quot; unique_id=&quot;16383&quot;&gt;&lt;property id=&quot;20148&quot; value=&quot;5&quot;/&gt;&lt;property id=&quot;20300&quot; value=&quot;Slide 38 - &amp;quot;Federation with XSEDE&amp;quot;&quot;/&gt;&lt;property id=&quot;20307&quot; value=&quot;583&quot;/&gt;&lt;/object&gt;&lt;object type=&quot;3&quot; unique_id=&quot;16384&quot;&gt;&lt;property id=&quot;20148&quot; value=&quot;5&quot;/&gt;&lt;property id=&quot;20300&quot; value=&quot;Slide 39 - &amp;quot;Spare Slides – Image Generation&amp;quot;&quot;/&gt;&lt;property id=&quot;20307&quot; value=&quot;586&quot;/&gt;&lt;/object&gt;&lt;object type=&quot;3&quot; unique_id=&quot;16385&quot;&gt;&lt;property id=&quot;20148&quot; value=&quot;5&quot;/&gt;&lt;property id=&quot;20300&quot; value=&quot;Slide 40 - &amp;quot;Life Cycle of Images&amp;quot;&quot;/&gt;&lt;property id=&quot;20307&quot; value=&quot;591&quot;/&gt;&lt;/object&gt;&lt;object type=&quot;3&quot; unique_id=&quot;16386&quot;&gt;&lt;property id=&quot;20148&quot; value=&quot;5&quot;/&gt;&lt;property id=&quot;20300&quot; value=&quot;Slide 41 - &amp;quot;Phase (a) &amp;amp; (b) from Lifecycle Management&amp;quot;&quot;/&gt;&lt;property id=&quot;20307&quot; value=&quot;592&quot;/&gt;&lt;/object&gt;&lt;object type=&quot;3&quot; unique_id=&quot;16387&quot;&gt;&lt;property id=&quot;20148&quot; value=&quot;5&quot;/&gt;&lt;property id=&quot;20300&quot; value=&quot;Slide 42 - &amp;quot;Time for Phase (a) &amp;amp; (b)&amp;quot;&quot;/&gt;&lt;property id=&quot;20307&quot; value=&quot;593&quot;/&gt;&lt;/object&gt;&lt;object type=&quot;3&quot; unique_id=&quot;16388&quot;&gt;&lt;property id=&quot;20148&quot; value=&quot;5&quot;/&gt;&lt;property id=&quot;20300&quot; value=&quot;Slide 43 - &amp;quot;Time for Phase (c)&amp;quot;&quot;/&gt;&lt;property id=&quot;20307&quot; value=&quot;594&quot;/&gt;&lt;/object&gt;&lt;object type=&quot;3&quot; unique_id=&quot;16389&quot;&gt;&lt;property id=&quot;20148&quot; value=&quot;5&quot;/&gt;&lt;property id=&quot;20300&quot; value=&quot;Slide 44 - &amp;quot;Time for Phase (d)&amp;quot;&quot;/&gt;&lt;property id=&quot;20307&quot; value=&quot;595&quot;/&gt;&lt;/object&gt;&lt;object type=&quot;3&quot; unique_id=&quot;16390&quot;&gt;&lt;property id=&quot;20148&quot; value=&quot;5&quot;/&gt;&lt;property id=&quot;20300&quot; value=&quot;Slide 45 - &amp;quot;Why is bare metal slower&amp;quot;&quot;/&gt;&lt;property id=&quot;20307&quot; value=&quot;596&quot;/&gt;&lt;/object&gt;&lt;object type=&quot;3&quot; unique_id=&quot;16391&quot;&gt;&lt;property id=&quot;20148&quot; value=&quot;5&quot;/&gt;&lt;property id=&quot;20300&quot; value=&quot;Slide 46 - &amp;quot;Spare Slides -- Projects&amp;quot;&quot;/&gt;&lt;property id=&quot;20307&quot; value=&quot;584&quot;/&gt;&lt;/object&gt;&lt;object type=&quot;3&quot; unique_id=&quot;16392&quot;&gt;&lt;property id=&quot;20148&quot; value=&quot;5&quot;/&gt;&lt;property id=&quot;20300&quot; value=&quot;Slide 47 - &amp;quot;ATLAS T3 Computing in the Cloud&amp;quot;&quot;/&gt;&lt;property id=&quot;20307&quot; value=&quot;587&quot;/&gt;&lt;/object&gt;&lt;object type=&quot;3&quot; unique_id=&quot;16393&quot;&gt;&lt;property id=&quot;20148&quot; value=&quot;5&quot;/&gt;&lt;property id=&quot;20300&quot; value=&quot;Slide 48&quot;/&gt;&lt;property id=&quot;20307&quot; value=&quot;588&quot;/&gt;&lt;/object&gt;&lt;object type=&quot;3&quot; unique_id=&quot;16394&quot;&gt;&lt;property id=&quot;20148&quot; value=&quot;5&quot;/&gt;&lt;property id=&quot;20300&quot; value=&quot;Slide 49 - &amp;quot;Improving IaaS Utilization&amp;quot;&quot;/&gt;&lt;property id=&quot;20307&quot; value=&quot;589&quot;/&gt;&lt;/object&gt;&lt;object type=&quot;3&quot; unique_id=&quot;16395&quot;&gt;&lt;property id=&quot;20148&quot; value=&quot;5&quot;/&gt;&lt;property id=&quot;20300&quot; value=&quot;Slide 50 - &amp;quot;Improving IaaS Utilization&amp;quot;&quot;/&gt;&lt;property id=&quot;20307&quot; value=&quot;590&quot;/&gt;&lt;/object&gt;&lt;object type=&quot;3&quot; unique_id=&quot;16396&quot;&gt;&lt;property id=&quot;20148&quot; value=&quot;5&quot;/&gt;&lt;property id=&quot;20300&quot; value=&quot;Slide 51 - &amp;quot;SSD experimentation using Lima&amp;quot;&quot;/&gt;&lt;property id=&quot;20307&quot; value=&quot;585&quot;/&gt;&lt;/object&gt;&lt;object type=&quot;3&quot; unique_id=&quot;16869&quot;&gt;&lt;property id=&quot;20148&quot; value=&quot;5&quot;/&gt;&lt;property id=&quot;20300&quot; value=&quot;Slide 30 - &amp;quot;Spare Slides -- Futures&amp;quot;&quot;/&gt;&lt;property id=&quot;20307&quot; value=&quot;598&quot;/&gt;&lt;/object&gt;&lt;object type=&quot;3&quot; unique_id=&quot;16870&quot;&gt;&lt;property id=&quot;20148&quot; value=&quot;5&quot;/&gt;&lt;property id=&quot;20300&quot; value=&quot;Slide 31 - &amp;quot;Proposed FutureGrid Architecture&amp;quot;&quot;/&gt;&lt;property id=&quot;20307&quot; value=&quot;597&quot;/&gt;&lt;/object&gt;&lt;object type=&quot;3&quot; unique_id=&quot;16871&quot;&gt;&lt;property id=&quot;20148&quot; value=&quot;5&quot;/&gt;&lt;property id=&quot;20300&quot; value=&quot;Slide 32 - &amp;quot;Summary Differences between FutureGrid I (current) and FutureGrid II &amp;quot;&quot;/&gt;&lt;property id=&quot;20307&quot; value=&quot;599&quot;/&gt;&lt;/object&gt;&lt;object type=&quot;3&quot; unique_id=&quot;17259&quot;&gt;&lt;property id=&quot;20148&quot; value=&quot;5&quot;/&gt;&lt;property id=&quot;20300&quot; value=&quot;Slide 52 - &amp;quot;Ocean Observatory Initiative (OOI)    &amp;quot;&quot;/&gt;&lt;property id=&quot;20307&quot; value=&quot;600&quot;/&gt;&lt;/object&gt;&lt;object type=&quot;3&quot; unique_id=&quot;18203&quot;&gt;&lt;property id=&quot;20148&quot; value=&quot;5&quot;/&gt;&lt;property id=&quot;20300&quot; value=&quot;Slide 53 - &amp;quot;Spare Slides – XSEDE Testing&amp;quot;&quot;/&gt;&lt;property id=&quot;20307&quot; value=&quot;604&quot;/&gt;&lt;/object&gt;&lt;object type=&quot;3&quot; unique_id=&quot;18204&quot;&gt;&lt;property id=&quot;20148&quot; value=&quot;5&quot;/&gt;&lt;property id=&quot;20300&quot; value=&quot;Slide 54 - &amp;quot;Software Evaluation and Testing on FutureGrid&amp;amp;#x09;&amp;quot;&quot;/&gt;&lt;property id=&quot;20307&quot; value=&quot;601&quot;/&gt;&lt;/object&gt;&lt;object type=&quot;3&quot; unique_id=&quot;18205&quot;&gt;&lt;property id=&quot;20148&quot; value=&quot;5&quot;/&gt;&lt;property id=&quot;20300&quot; value=&quot;Slide 55 - &amp;quot;SD&amp;amp;I testing for XSEDE Campus Bridging for  EMS/GFFS (aka SDIACT-101)&amp;quot;&quot;/&gt;&lt;property id=&quot;20307&quot; value=&quot;602&quot;/&gt;&lt;/object&gt;&lt;object type=&quot;3&quot; unique_id=&quot;18206&quot;&gt;&lt;property id=&quot;20148&quot; value=&quot;5&quot;/&gt;&lt;property id=&quot;20300&quot; value=&quot;Slide 56 - &amp;quot;XSEDE SD&amp;amp;I and Operations testing of xdusage (aka SDIACT-102)&amp;quot;&quot;/&gt;&lt;property id=&quot;20307&quot; value=&quot;603&quot;/&gt;&lt;/object&gt;&lt;object type=&quot;3&quot; unique_id=&quot;18207&quot;&gt;&lt;property id=&quot;20148&quot; value=&quot;5&quot;/&gt;&lt;property id=&quot;20300&quot; value=&quot;Slide 57 - &amp;quot;Spare Slides – FutureGrid Monitoring&amp;quot;&quot;/&gt;&lt;property id=&quot;20307&quot; value=&quot;611&quot;/&gt;&lt;/object&gt;&lt;object type=&quot;3&quot; unique_id=&quot;18208&quot;&gt;&lt;property id=&quot;20148&quot; value=&quot;5&quot;/&gt;&lt;property id=&quot;20300&quot; value=&quot;Slide 58 - &amp;quot;Transparency in Clouds helps users understand application performance&amp;quot;&quot;/&gt;&lt;property id=&quot;20307&quot; value=&quot;605&quot;/&gt;&lt;/object&gt;&lt;object type=&quot;3&quot; unique_id=&quot;18210&quot;&gt;&lt;property id=&quot;20148&quot; value=&quot;5&quot;/&gt;&lt;property id=&quot;20300&quot; value=&quot;Slide 59 - &amp;quot;Messaging and Dashboard provided unified access to monitoring data&amp;quot;&quot;/&gt;&lt;property id=&quot;20307&quot; value=&quot;607&quot;/&gt;&lt;/object&gt;&lt;object type=&quot;3&quot; unique_id=&quot;18211&quot;&gt;&lt;property id=&quot;20148&quot; value=&quot;5&quot;/&gt;&lt;property id=&quot;20300&quot; value=&quot;Slide 60 - &amp;quot;Virtual Performance Measurement&amp;quot;&quot;/&gt;&lt;property id=&quot;20307&quot; value=&quot;608&quot;/&gt;&lt;/object&gt;&lt;object type=&quot;3&quot; unique_id=&quot;18212&quot;&gt;&lt;property id=&quot;20148&quot; value=&quot;5&quot;/&gt;&lt;property id=&quot;20300&quot; value=&quot;Slide 61 - &amp;quot;Virtual Timing&amp;quot;&quot;/&gt;&lt;property id=&quot;20307&quot; value=&quot;609&quot;/&gt;&lt;/object&gt;&lt;object type=&quot;3&quot; unique_id=&quot;18213&quot;&gt;&lt;property id=&quot;20148&quot; value=&quot;5&quot;/&gt;&lt;property id=&quot;20300&quot; value=&quot;Slide 62 - &amp;quot;Effect of Steal Time on  Execution Time Measurement&amp;quot;&quot;/&gt;&lt;property id=&quot;20307&quot; value=&quot;610&quot;/&gt;&lt;/object&gt;&lt;object type=&quot;3&quot; unique_id=&quot;18401&quot;&gt;&lt;property id=&quot;20148&quot; value=&quot;5&quot;/&gt;&lt;property id=&quot;20300&quot; value=&quot;Slide 11&quot;/&gt;&lt;property id=&quot;20307&quot; value=&quot;612&quot;/&gt;&lt;/object&gt;&lt;object type=&quot;3&quot; unique_id=&quot;18838&quot;&gt;&lt;property id=&quot;20148&quot; value=&quot;5&quot;/&gt;&lt;property id=&quot;20300&quot; value=&quot;Slide 63 - &amp;quot;Spare Slides – FutureGrid Appliances&amp;quot;&quot;/&gt;&lt;property id=&quot;20307&quot; value=&quot;613&quot;/&gt;&lt;/object&gt;&lt;object type=&quot;3&quot; unique_id=&quot;18839&quot;&gt;&lt;property id=&quot;20148&quot; value=&quot;5&quot;/&gt;&lt;property id=&quot;20300&quot; value=&quot;Slide 64 - &amp;quot;Educational appliances in FutureGrid&amp;quot;&quot;/&gt;&lt;property id=&quot;20307&quot; value=&quot;614&quot;/&gt;&lt;/object&gt;&lt;object type=&quot;3&quot; unique_id=&quot;18840&quot;&gt;&lt;property id=&quot;20148&quot; value=&quot;5&quot;/&gt;&lt;property id=&quot;20300&quot; value=&quot;Slide 65 - &amp;quot;Grid appliances on FutureGrid&amp;quot;&quot;/&gt;&lt;property id=&quot;20307&quot; value=&quot;615&quot;/&gt;&lt;/object&gt;&lt;object type=&quot;3&quot; unique_id=&quot;18841&quot;&gt;&lt;property id=&quot;20148&quot; value=&quot;5&quot;/&gt;&lt;property id=&quot;20300&quot; value=&quot;Slide 66 - &amp;quot;Grid appliance on FutureGrid&amp;quot;&quot;/&gt;&lt;property id=&quot;20307&quot; value=&quot;616&quot;/&gt;&lt;/object&gt;&lt;object type=&quot;3&quot; unique_id=&quot;81497&quot;&gt;&lt;property id=&quot;20148&quot; value=&quot;5&quot;/&gt;&lt;property id=&quot;20300&quot; value=&quot;Slide 24&quot;/&gt;&lt;property id=&quot;20307&quot; value=&quot;618&quot;/&gt;&lt;/object&gt;&lt;object type=&quot;3&quot; unique_id=&quot;81498&quot;&gt;&lt;property id=&quot;20148&quot; value=&quot;5&quot;/&gt;&lt;property id=&quot;20300&quot; value=&quot;Slide 25 - &amp;quot;Spare Slides – Related Projects&amp;quot;&quot;/&gt;&lt;property id=&quot;20307&quot; value=&quot;617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23285</TotalTime>
  <Words>2371</Words>
  <Application>Microsoft Office PowerPoint</Application>
  <PresentationFormat>On-screen Show (4:3)</PresentationFormat>
  <Paragraphs>375</Paragraphs>
  <Slides>21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MS PGothic</vt:lpstr>
      <vt:lpstr>Aharoni</vt:lpstr>
      <vt:lpstr>Arial</vt:lpstr>
      <vt:lpstr>Calibri</vt:lpstr>
      <vt:lpstr>Cooper Std Black</vt:lpstr>
      <vt:lpstr>Times</vt:lpstr>
      <vt:lpstr>Times New Roman</vt:lpstr>
      <vt:lpstr>Wingdings</vt:lpstr>
      <vt:lpstr>3_Office Theme</vt:lpstr>
      <vt:lpstr>Worksheet</vt:lpstr>
      <vt:lpstr>FutureGrid  Computing Testbed as a Service Overview</vt:lpstr>
      <vt:lpstr>FutureGrid Testbed as a Service</vt:lpstr>
      <vt:lpstr>Use Types for FutureGrid TestbedaaS</vt:lpstr>
      <vt:lpstr>FutureGrid Operating Model</vt:lpstr>
      <vt:lpstr>FutureGrid Operating Model</vt:lpstr>
      <vt:lpstr>Heterogeneous Systems Hardware</vt:lpstr>
      <vt:lpstr>FutureGrid Partners</vt:lpstr>
      <vt:lpstr>Sample FutureGrid Projects I</vt:lpstr>
      <vt:lpstr>Sample FutureGrid Projects II</vt:lpstr>
      <vt:lpstr>Education and Training Use of FutureGrid</vt:lpstr>
      <vt:lpstr>Support for classes on FutureGrid</vt:lpstr>
      <vt:lpstr>PowerPoint Presentation</vt:lpstr>
      <vt:lpstr>PowerPoint Presentation</vt:lpstr>
      <vt:lpstr>Selected List of Services Offered</vt:lpstr>
      <vt:lpstr>Performance of Dynamic Provisioning</vt:lpstr>
      <vt:lpstr>Essential and Different features of FutureGrid in Cloud area</vt:lpstr>
      <vt:lpstr>FutureGrid is an onramp to other systems</vt:lpstr>
      <vt:lpstr>Security issues in FutureGrid Operation</vt:lpstr>
      <vt:lpstr>Related Projects</vt:lpstr>
      <vt:lpstr>Lessons learnt from FutureGrid</vt:lpstr>
      <vt:lpstr>Future Directions for FutureGrid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612</cp:revision>
  <dcterms:created xsi:type="dcterms:W3CDTF">2010-05-04T01:29:55Z</dcterms:created>
  <dcterms:modified xsi:type="dcterms:W3CDTF">2013-09-16T17:39:22Z</dcterms:modified>
</cp:coreProperties>
</file>