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6"/>
  </p:notesMasterIdLst>
  <p:sldIdLst>
    <p:sldId id="329" r:id="rId2"/>
    <p:sldId id="333" r:id="rId3"/>
    <p:sldId id="297" r:id="rId4"/>
    <p:sldId id="298" r:id="rId5"/>
    <p:sldId id="300" r:id="rId6"/>
    <p:sldId id="304" r:id="rId7"/>
    <p:sldId id="401" r:id="rId8"/>
    <p:sldId id="303" r:id="rId9"/>
    <p:sldId id="376" r:id="rId10"/>
    <p:sldId id="344" r:id="rId11"/>
    <p:sldId id="345" r:id="rId12"/>
    <p:sldId id="373" r:id="rId13"/>
    <p:sldId id="405" r:id="rId14"/>
    <p:sldId id="390" r:id="rId15"/>
    <p:sldId id="395" r:id="rId16"/>
    <p:sldId id="397" r:id="rId17"/>
    <p:sldId id="398" r:id="rId18"/>
    <p:sldId id="396" r:id="rId19"/>
    <p:sldId id="399" r:id="rId20"/>
    <p:sldId id="414" r:id="rId21"/>
    <p:sldId id="309" r:id="rId22"/>
    <p:sldId id="310" r:id="rId23"/>
    <p:sldId id="380" r:id="rId24"/>
    <p:sldId id="402" r:id="rId25"/>
    <p:sldId id="404" r:id="rId26"/>
    <p:sldId id="332" r:id="rId27"/>
    <p:sldId id="327" r:id="rId28"/>
    <p:sldId id="314" r:id="rId29"/>
    <p:sldId id="379" r:id="rId30"/>
    <p:sldId id="378" r:id="rId31"/>
    <p:sldId id="407" r:id="rId32"/>
    <p:sldId id="408" r:id="rId33"/>
    <p:sldId id="409" r:id="rId34"/>
    <p:sldId id="410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1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C8268-05E7-3B4F-BB5A-C972BB5650F2}">
          <p14:sldIdLst>
            <p14:sldId id="329"/>
          </p14:sldIdLst>
        </p14:section>
        <p14:section name="Overview of FG" id="{376AE2DD-E9C1-7A4E-B1A1-AEC273EBA392}">
          <p14:sldIdLst>
            <p14:sldId id="333"/>
            <p14:sldId id="297"/>
            <p14:sldId id="298"/>
            <p14:sldId id="300"/>
            <p14:sldId id="304"/>
            <p14:sldId id="401"/>
            <p14:sldId id="303"/>
            <p14:sldId id="376"/>
            <p14:sldId id="344"/>
            <p14:sldId id="345"/>
            <p14:sldId id="373"/>
            <p14:sldId id="405"/>
            <p14:sldId id="390"/>
            <p14:sldId id="395"/>
            <p14:sldId id="397"/>
            <p14:sldId id="398"/>
            <p14:sldId id="396"/>
            <p14:sldId id="399"/>
            <p14:sldId id="414"/>
            <p14:sldId id="309"/>
            <p14:sldId id="310"/>
            <p14:sldId id="380"/>
            <p14:sldId id="402"/>
            <p14:sldId id="404"/>
            <p14:sldId id="332"/>
            <p14:sldId id="327"/>
            <p14:sldId id="314"/>
            <p14:sldId id="379"/>
            <p14:sldId id="378"/>
            <p14:sldId id="407"/>
            <p14:sldId id="408"/>
            <p14:sldId id="409"/>
            <p14:sldId id="410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20" autoAdjust="0"/>
  </p:normalViewPr>
  <p:slideViewPr>
    <p:cSldViewPr>
      <p:cViewPr>
        <p:scale>
          <a:sx n="95" d="100"/>
          <a:sy n="95" d="100"/>
        </p:scale>
        <p:origin x="-137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EB338-559F-4520-9118-EB7AB191DB7F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 provides a unified environment to create and maintain VM and bare-metal images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Integrate images through a repository to instantiate services on demand with RAIN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Essentially enables the rapid development and deployment of Platform services on FutureGrid infrastructure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E8C1E-09D6-F840-895C-8D2A417E56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12/21/2011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Overview</a:t>
            </a:r>
            <a:endParaRPr lang="en-US" sz="4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3962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2286000"/>
            <a:ext cx="9144000" cy="10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Future Internet Technology Building</a:t>
            </a:r>
          </a:p>
          <a:p>
            <a:r>
              <a:rPr lang="en-US" sz="2800" b="1" dirty="0"/>
              <a:t>Tsinghua University, Beijing, China 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December 22 </a:t>
            </a:r>
            <a:r>
              <a:rPr lang="it-IT" sz="2800" b="1" dirty="0" smtClean="0">
                <a:solidFill>
                  <a:schemeClr val="tx1"/>
                </a:solidFill>
              </a:rPr>
              <a:t>2011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160 </a:t>
            </a:r>
            <a:r>
              <a:rPr lang="en-US" sz="2800" dirty="0" smtClean="0"/>
              <a:t>approved projects November 16 2011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(18%), Non Life Science (13%)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/>
          <a:stretch/>
        </p:blipFill>
        <p:spPr bwMode="auto">
          <a:xfrm>
            <a:off x="0" y="-14702"/>
            <a:ext cx="9144000" cy="68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FutureGrid components for extensive portability and interoperability testing of Simple API for Grid Applications, and scale-up and scale-out experiments</a:t>
            </a:r>
          </a:p>
          <a:p>
            <a:r>
              <a:rPr lang="en-US" b="1" dirty="0" smtClean="0"/>
              <a:t>XSEDE/OGF</a:t>
            </a:r>
            <a:r>
              <a:rPr lang="en-US" dirty="0" smtClean="0"/>
              <a:t> Unicore and Genesis Grid endpoints tests for new US and </a:t>
            </a:r>
            <a:r>
              <a:rPr lang="en-US" smtClean="0"/>
              <a:t>European grids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/>
          <a:lstStyle/>
          <a:p>
            <a:pPr lvl="0"/>
            <a:r>
              <a:rPr lang="en-US" b="1" dirty="0" smtClean="0"/>
              <a:t>Current 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/>
              <a:t>Next Generation Sequencing in the Cloud,</a:t>
            </a:r>
            <a:r>
              <a:rPr lang="en-US" b="1" baseline="0" dirty="0" smtClean="0"/>
              <a:t> </a:t>
            </a:r>
            <a:r>
              <a:rPr lang="en-US" dirty="0" smtClean="0"/>
              <a:t>Indiana and Lilly, investigate clouds for next generation sequencing using MapReduce</a:t>
            </a:r>
          </a:p>
          <a:p>
            <a:r>
              <a:rPr lang="en-US" b="1" dirty="0"/>
              <a:t>Hadoop-GIS</a:t>
            </a:r>
            <a:r>
              <a:rPr lang="en-US" dirty="0"/>
              <a:t>: </a:t>
            </a:r>
            <a:r>
              <a:rPr lang="en-US" dirty="0" smtClean="0"/>
              <a:t>Emory,  </a:t>
            </a:r>
            <a:r>
              <a:rPr lang="en-US" dirty="0"/>
              <a:t>High Performance Query System for Analytical Medical </a:t>
            </a:r>
            <a:r>
              <a:rPr lang="en-US" dirty="0" smtClean="0"/>
              <a:t>Imaging, Geographic Information System like interface </a:t>
            </a:r>
            <a:r>
              <a:rPr lang="en-US" dirty="0"/>
              <a:t>to nearly a million derived markups and hundred million features per image.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990600"/>
          </a:xfrm>
        </p:spPr>
        <p:txBody>
          <a:bodyPr/>
          <a:lstStyle/>
          <a:p>
            <a:pPr lvl="0"/>
            <a:r>
              <a:rPr lang="en-US" b="1" dirty="0" smtClean="0"/>
              <a:t>Current 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MapReduce,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MapReduce on Hadoop platform</a:t>
            </a:r>
          </a:p>
          <a:p>
            <a:r>
              <a:rPr lang="en-US" b="1" dirty="0"/>
              <a:t>	CFD and Workload Management </a:t>
            </a:r>
            <a:r>
              <a:rPr lang="en-US" b="1" dirty="0" smtClean="0"/>
              <a:t>Experimentation</a:t>
            </a:r>
            <a:r>
              <a:rPr lang="en-US" dirty="0" smtClean="0"/>
              <a:t> Cummins – a major truck engine company testing new simulation approaches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lvl="0"/>
            <a:r>
              <a:rPr lang="en-US" b="1" dirty="0" smtClean="0"/>
              <a:t>Current 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EMI, </a:t>
            </a:r>
            <a:r>
              <a:rPr lang="en-US" dirty="0" smtClean="0"/>
              <a:t>European Middleware Initiative will deploy software on FutureGrid for training and use by international users</a:t>
            </a:r>
          </a:p>
          <a:p>
            <a:r>
              <a:rPr lang="en-US" b="1" dirty="0"/>
              <a:t>Bioinformatics and </a:t>
            </a:r>
            <a:r>
              <a:rPr lang="en-US" b="1" dirty="0" smtClean="0"/>
              <a:t>Clouds</a:t>
            </a:r>
            <a:r>
              <a:rPr lang="en-US" dirty="0" smtClean="0"/>
              <a:t>, University of Oregon installed </a:t>
            </a:r>
            <a:r>
              <a:rPr lang="en-US" dirty="0"/>
              <a:t>a local cloud on the UO campus, and </a:t>
            </a:r>
            <a:r>
              <a:rPr lang="en-US" dirty="0" smtClean="0"/>
              <a:t>used FutureGrid to get a head </a:t>
            </a:r>
            <a:r>
              <a:rPr lang="en-US" dirty="0"/>
              <a:t>start on creating and using VMs.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lvl="0"/>
            <a:r>
              <a:rPr lang="en-US" b="1" dirty="0" smtClean="0"/>
              <a:t>Current Computer Science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Cloud-TM, </a:t>
            </a:r>
            <a:r>
              <a:rPr lang="en-US" dirty="0" smtClean="0"/>
              <a:t>Portugal, Cloud-Transactional Memory programming model</a:t>
            </a:r>
          </a:p>
          <a:p>
            <a:r>
              <a:rPr lang="en-US" b="1" dirty="0" smtClean="0"/>
              <a:t>The 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0" y="76200"/>
            <a:ext cx="9067800" cy="914400"/>
          </a:xfrm>
        </p:spPr>
        <p:txBody>
          <a:bodyPr/>
          <a:lstStyle/>
          <a:p>
            <a:r>
              <a:rPr lang="en-US" dirty="0"/>
              <a:t>Current Computer Science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r>
              <a:rPr lang="en-US" b="1" dirty="0"/>
              <a:t>Leveraging Network Flow Watermarking for Co-residency Detection in the </a:t>
            </a:r>
            <a:r>
              <a:rPr lang="en-US" b="1" dirty="0" smtClean="0"/>
              <a:t>Cloud</a:t>
            </a:r>
            <a:r>
              <a:rPr lang="en-US" dirty="0" smtClean="0"/>
              <a:t>, Oregon Looking at security risks in virtualization and ways of mitigating</a:t>
            </a:r>
          </a:p>
          <a:p>
            <a:r>
              <a:rPr lang="en-US" b="1" dirty="0"/>
              <a:t>Distributed </a:t>
            </a:r>
            <a:r>
              <a:rPr lang="en-US" b="1" dirty="0" smtClean="0"/>
              <a:t>MapReduce</a:t>
            </a:r>
            <a:r>
              <a:rPr lang="en-US" dirty="0" smtClean="0"/>
              <a:t>, Minnesota. Support data analytics with Hadoop with distributed real time data sources</a:t>
            </a:r>
          </a:p>
          <a:p>
            <a:r>
              <a:rPr lang="en-US" b="1" dirty="0"/>
              <a:t>Evaluation of MPI Collectives for HPC Applications on Distributed Virtualized </a:t>
            </a:r>
            <a:r>
              <a:rPr lang="en-US" b="1" dirty="0" smtClean="0"/>
              <a:t>Environments</a:t>
            </a:r>
            <a:r>
              <a:rPr lang="en-US" dirty="0" smtClean="0"/>
              <a:t>, Rutgers supporting virtualized simulations for WRF weather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4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 2010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B534 Distributed Systems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976" y="142811"/>
            <a:ext cx="8558224" cy="6698256"/>
            <a:chOff x="152400" y="-159744"/>
            <a:chExt cx="8815376" cy="70177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12825" r="4869"/>
            <a:stretch/>
          </p:blipFill>
          <p:spPr bwMode="auto">
            <a:xfrm>
              <a:off x="152400" y="-159744"/>
              <a:ext cx="8815376" cy="701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33800" y="1148531"/>
              <a:ext cx="23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17 3-4 person projects</a:t>
              </a:r>
              <a:endParaRPr lang="en-US" b="1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29" r="3441"/>
          <a:stretch/>
        </p:blipFill>
        <p:spPr bwMode="auto">
          <a:xfrm>
            <a:off x="280976" y="1"/>
            <a:ext cx="8515064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Workshop 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982" y="838200"/>
            <a:ext cx="8915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Introduce ADMI to the basics of the emerging Cloud Computing paradigm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Learn how it came about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its enabling technologies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the computer systems constraints, tradeoffs, and techniques of setting up and using cloud 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charset="0"/>
              </a:rPr>
              <a:t>Teach ADMI how to implement algorithms in the Cloud</a:t>
            </a:r>
          </a:p>
          <a:p>
            <a:pPr lvl="1">
              <a:defRPr/>
            </a:pPr>
            <a:r>
              <a:rPr lang="en-US" sz="2400" dirty="0" smtClean="0"/>
              <a:t>Gain </a:t>
            </a:r>
            <a:r>
              <a:rPr lang="en-US" sz="2400" dirty="0"/>
              <a:t>competence in </a:t>
            </a:r>
            <a:r>
              <a:rPr lang="en-US" sz="2400" dirty="0" smtClean="0"/>
              <a:t>cloud </a:t>
            </a:r>
            <a:r>
              <a:rPr lang="en-US" sz="2400" dirty="0"/>
              <a:t>programming </a:t>
            </a:r>
            <a:r>
              <a:rPr lang="en-US" sz="2400" dirty="0" smtClean="0"/>
              <a:t>models for </a:t>
            </a:r>
            <a:r>
              <a:rPr lang="en-US" sz="2400" dirty="0"/>
              <a:t>distributed processing of large datasets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Understand how different algorithms can be implemented and executed on cloud frameworks</a:t>
            </a:r>
          </a:p>
          <a:p>
            <a:pPr lvl="1"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the performance and identifying bottlenecks when mapping applications to the clouds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191000" cy="556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Using </a:t>
            </a:r>
            <a:r>
              <a:rPr lang="en-US" sz="1600" dirty="0"/>
              <a:t>Nimbus on FutureGrid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Nimbus </a:t>
            </a:r>
            <a:r>
              <a:rPr lang="en-US" sz="1600" dirty="0"/>
              <a:t>One-click Cluster Guide [intermediate]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Using </a:t>
            </a:r>
            <a:r>
              <a:rPr lang="en-US" sz="1600" dirty="0"/>
              <a:t>OpenStack Nova on FutureGrid [novice]</a:t>
            </a:r>
          </a:p>
          <a:p>
            <a:r>
              <a:rPr lang="en-US" sz="1600" dirty="0" smtClean="0"/>
              <a:t>Using </a:t>
            </a:r>
            <a:r>
              <a:rPr lang="en-US" sz="1600" dirty="0"/>
              <a:t>Eucalyptus on FutureGrid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Connecting </a:t>
            </a:r>
            <a:r>
              <a:rPr lang="en-US" sz="1600" dirty="0"/>
              <a:t>private network VMs across Nimbus clusters using ViNe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Using </a:t>
            </a:r>
            <a:r>
              <a:rPr lang="en-US" sz="1600" dirty="0"/>
              <a:t>the Grid Appliance to run FutureGrid Cloud Clients [novice</a:t>
            </a:r>
            <a:r>
              <a:rPr lang="en-US" sz="1600" dirty="0" smtClean="0"/>
              <a:t>]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/>
              <a:t> Running Hadoop on Eucalyptus </a:t>
            </a:r>
            <a:endParaRPr lang="en-US" sz="1600" dirty="0" smtClean="0"/>
          </a:p>
          <a:p>
            <a:r>
              <a:rPr lang="en-US" sz="1600" dirty="0" smtClean="0"/>
              <a:t>Running </a:t>
            </a:r>
            <a:r>
              <a:rPr lang="en-US" sz="1600" dirty="0"/>
              <a:t>Twister on Eucalyptus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Other </a:t>
            </a:r>
            <a:r>
              <a:rPr lang="en-US" sz="1600" b="1" dirty="0">
                <a:solidFill>
                  <a:srgbClr val="FF0000"/>
                </a:solidFill>
              </a:rPr>
              <a:t>Tutorials and Educational </a:t>
            </a:r>
            <a:r>
              <a:rPr lang="en-US" sz="1600" b="1" dirty="0" smtClean="0">
                <a:solidFill>
                  <a:srgbClr val="FF0000"/>
                </a:solidFill>
              </a:rPr>
              <a:t>Materials</a:t>
            </a:r>
          </a:p>
          <a:p>
            <a:r>
              <a:rPr lang="en-US" sz="1600" dirty="0" smtClean="0"/>
              <a:t>Additional </a:t>
            </a:r>
            <a:r>
              <a:rPr lang="en-US" sz="1600" dirty="0"/>
              <a:t>tutorials on FutureGrid-related </a:t>
            </a:r>
            <a:r>
              <a:rPr lang="en-US" sz="1600" dirty="0" smtClean="0"/>
              <a:t>technologies</a:t>
            </a:r>
          </a:p>
          <a:p>
            <a:r>
              <a:rPr lang="en-US" sz="1600" dirty="0" smtClean="0"/>
              <a:t>FutureGrid </a:t>
            </a:r>
            <a:r>
              <a:rPr lang="en-US" sz="1600" dirty="0"/>
              <a:t>community educational materials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 smtClean="0"/>
          </a:p>
          <a:p>
            <a:r>
              <a:rPr lang="en-US" sz="1400" b="1" dirty="0">
                <a:solidFill>
                  <a:srgbClr val="FF0000"/>
                </a:solidFill>
              </a:rPr>
              <a:t>Tutorial Topic 5: Experiment </a:t>
            </a:r>
            <a:r>
              <a:rPr lang="en-US" sz="1400" b="1" dirty="0" smtClean="0">
                <a:solidFill>
                  <a:srgbClr val="FF0000"/>
                </a:solidFill>
              </a:rPr>
              <a:t>Management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interactive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XSEDE (TeraGrid).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7267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Motivation: </a:t>
            </a:r>
            <a:r>
              <a:rPr lang="en-US" dirty="0" smtClean="0"/>
              <a:t>Image </a:t>
            </a:r>
            <a:r>
              <a:rPr lang="en-US" dirty="0"/>
              <a:t>Management and Rain on FutureGrid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7777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Allow users to take control of installing the OS on a system on bare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metal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(without the administrator)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By providing users with the ability to create their own environments to run their projects (OS, packages, software)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Users can deploy their environments in both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bare-metal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and virtualized infrastructures</a:t>
            </a:r>
          </a:p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Security is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obviously important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RAIN manages tools to dynamically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provide custom HPC environment, Cloud environment, or virtual networks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on-demand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-281"/>
          <a:stretch>
            <a:fillRect/>
          </a:stretch>
        </p:blipFill>
        <p:spPr>
          <a:xfrm>
            <a:off x="1828800" y="1303020"/>
            <a:ext cx="5404962" cy="496490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15902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Generation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794359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31745"/>
              </p:ext>
            </p:extLst>
          </p:nvPr>
        </p:nvGraphicFramePr>
        <p:xfrm>
          <a:off x="1993107" y="3743325"/>
          <a:ext cx="5319236" cy="304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3" imgW="6515100" imgH="3873500" progId="Excel.Sheet.12">
                  <p:embed/>
                </p:oleObj>
              </mc:Choice>
              <mc:Fallback>
                <p:oleObj name="Worksheet" r:id="rId3" imgW="65151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3107" y="3743325"/>
                        <a:ext cx="5319236" cy="3047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577340"/>
            <a:ext cx="8468201" cy="4594860"/>
          </a:xfrm>
        </p:spPr>
        <p:txBody>
          <a:bodyPr>
            <a:normAutofit/>
          </a:bodyPr>
          <a:lstStyle/>
          <a:p>
            <a:pPr marL="342893" lvl="1" indent="-285747" defTabSz="457196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900" dirty="0">
                <a:latin typeface="Arial"/>
                <a:cs typeface="Arial"/>
              </a:rPr>
              <a:t>Creates and customizes images according to user requirements</a:t>
            </a:r>
          </a:p>
          <a:p>
            <a:pPr marL="342893" lvl="1" indent="-285747" defTabSz="457196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900" dirty="0">
                <a:latin typeface="Arial"/>
                <a:cs typeface="Arial"/>
              </a:rPr>
              <a:t>Images are not aimed to any specific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520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Image Deployment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058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Customizes </a:t>
            </a:r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deploys images for specific infrastructures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Two main infrastructures </a:t>
            </a:r>
            <a:r>
              <a:rPr lang="en-US" dirty="0" smtClean="0">
                <a:latin typeface="Arial" charset="0"/>
                <a:cs typeface="Arial" charset="0"/>
              </a:rPr>
              <a:t>types: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664744" y="6345079"/>
            <a:ext cx="289750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70654"/>
              </p:ext>
            </p:extLst>
          </p:nvPr>
        </p:nvGraphicFramePr>
        <p:xfrm>
          <a:off x="57150" y="3781902"/>
          <a:ext cx="4239102" cy="292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Worksheet" r:id="rId3" imgW="4521200" imgH="3111500" progId="Excel.Sheet.12">
                  <p:embed/>
                </p:oleObj>
              </mc:Choice>
              <mc:Fallback>
                <p:oleObj name="Worksheet" r:id="rId3" imgW="4521200" imgH="311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3781902"/>
                        <a:ext cx="4239102" cy="292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69660"/>
              </p:ext>
            </p:extLst>
          </p:nvPr>
        </p:nvGraphicFramePr>
        <p:xfrm>
          <a:off x="4377578" y="3753036"/>
          <a:ext cx="4646295" cy="292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5" imgW="5270500" imgH="3314700" progId="Excel.Sheet.12">
                  <p:embed/>
                </p:oleObj>
              </mc:Choice>
              <mc:Fallback>
                <p:oleObj name="Worksheet" r:id="rId5" imgW="52705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7578" y="3753036"/>
                        <a:ext cx="4646295" cy="292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7990" y="3364193"/>
            <a:ext cx="2527481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/>
              <a:t>HPC Deployment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4494" y="3364193"/>
            <a:ext cx="2527481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/>
              <a:t>Cloud Deployment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Provisioning Scalability Test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1828800"/>
            <a:ext cx="8717767" cy="4525963"/>
            <a:chOff x="304800" y="1828800"/>
            <a:chExt cx="8717767" cy="4525963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/>
            <a:srcRect l="-5494" r="-5494"/>
            <a:stretch>
              <a:fillRect/>
            </a:stretch>
          </p:blipFill>
          <p:spPr bwMode="auto">
            <a:xfrm>
              <a:off x="304800" y="1828800"/>
              <a:ext cx="8229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858000" y="3440668"/>
              <a:ext cx="2164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 including reboot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703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Environments: Provision in HPC, Eucalyptus,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OpenNebula</a:t>
            </a:r>
            <a:endParaRPr lang="en-US" dirty="0" smtClean="0"/>
          </a:p>
          <a:p>
            <a:r>
              <a:rPr lang="en-US" dirty="0" smtClean="0"/>
              <a:t>Image: Create CentOS5 images</a:t>
            </a:r>
          </a:p>
          <a:p>
            <a:pPr lvl="1"/>
            <a:r>
              <a:rPr lang="en-US" dirty="0" smtClean="0"/>
              <a:t>We use FG image generator</a:t>
            </a:r>
          </a:p>
          <a:p>
            <a:pPr lvl="2"/>
            <a:r>
              <a:rPr lang="en-US" dirty="0" smtClean="0"/>
              <a:t>Adapts image to kernel/</a:t>
            </a:r>
            <a:r>
              <a:rPr lang="en-US" dirty="0" err="1" smtClean="0"/>
              <a:t>ramdisk</a:t>
            </a:r>
            <a:r>
              <a:rPr lang="en-US" dirty="0" smtClean="0"/>
              <a:t> so we can deploy in various environments</a:t>
            </a:r>
          </a:p>
          <a:p>
            <a:pPr lvl="2"/>
            <a:r>
              <a:rPr lang="en-US" dirty="0" smtClean="0"/>
              <a:t>HPC: </a:t>
            </a:r>
            <a:r>
              <a:rPr lang="en-US" dirty="0" err="1" smtClean="0"/>
              <a:t>ramdisk</a:t>
            </a:r>
            <a:r>
              <a:rPr lang="en-US" dirty="0" smtClean="0"/>
              <a:t> modified by XCAT</a:t>
            </a:r>
          </a:p>
          <a:p>
            <a:pPr lvl="2"/>
            <a:r>
              <a:rPr lang="en-US" dirty="0" smtClean="0"/>
              <a:t>Eucalyptus: XEN kernel</a:t>
            </a:r>
          </a:p>
          <a:p>
            <a:pPr lvl="2"/>
            <a:r>
              <a:rPr lang="en-US" dirty="0" err="1" smtClean="0"/>
              <a:t>OpenStack</a:t>
            </a:r>
            <a:r>
              <a:rPr lang="en-US" dirty="0" smtClean="0"/>
              <a:t>/</a:t>
            </a:r>
            <a:r>
              <a:rPr lang="en-US" dirty="0" err="1" smtClean="0"/>
              <a:t>OpenNebula</a:t>
            </a:r>
            <a:r>
              <a:rPr lang="en-US" dirty="0" smtClean="0"/>
              <a:t>: General Linux kernel</a:t>
            </a:r>
          </a:p>
          <a:p>
            <a:pPr lvl="1"/>
            <a:r>
              <a:rPr lang="en-US" dirty="0" err="1" smtClean="0"/>
              <a:t>Imagesize</a:t>
            </a:r>
            <a:r>
              <a:rPr lang="en-US" dirty="0" smtClean="0"/>
              <a:t> 1.5 GB, 300MB compressed via </a:t>
            </a:r>
            <a:r>
              <a:rPr lang="en-US" dirty="0" err="1" smtClean="0"/>
              <a:t>netboot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86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Xeons with 8 cores, 24GB of RAM</a:t>
            </a:r>
          </a:p>
          <a:p>
            <a:r>
              <a:rPr lang="en-US" dirty="0" smtClean="0"/>
              <a:t>Network 1GBps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37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HPC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111 machines available, we could use all of them</a:t>
            </a:r>
          </a:p>
          <a:p>
            <a:pPr lvl="1"/>
            <a:r>
              <a:rPr lang="en-US" dirty="0" smtClean="0"/>
              <a:t> linear scaling</a:t>
            </a:r>
          </a:p>
          <a:p>
            <a:pPr lvl="1"/>
            <a:r>
              <a:rPr lang="en-US" dirty="0" smtClean="0"/>
              <a:t>Due to reboot each </a:t>
            </a:r>
            <a:r>
              <a:rPr lang="en-US" dirty="0" err="1" smtClean="0"/>
              <a:t>reprovisioning</a:t>
            </a:r>
            <a:r>
              <a:rPr lang="en-US" dirty="0" smtClean="0"/>
              <a:t> takes some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38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Cactus release of </a:t>
            </a:r>
            <a:r>
              <a:rPr lang="en-US" dirty="0" err="1" smtClean="0"/>
              <a:t>OpenStack</a:t>
            </a:r>
            <a:r>
              <a:rPr lang="en-US" dirty="0" smtClean="0"/>
              <a:t> (not the newest one)</a:t>
            </a:r>
          </a:p>
          <a:p>
            <a:r>
              <a:rPr lang="en-US" dirty="0" smtClean="0"/>
              <a:t>Provisioning is done in batches of 10. </a:t>
            </a:r>
          </a:p>
          <a:p>
            <a:pPr lvl="1"/>
            <a:r>
              <a:rPr lang="en-US" dirty="0" smtClean="0"/>
              <a:t>E.g. 30 machines is done through 3 x provisioning of 10 images, and so forth.</a:t>
            </a:r>
          </a:p>
          <a:p>
            <a:pPr lvl="1"/>
            <a:r>
              <a:rPr lang="en-US" dirty="0" smtClean="0"/>
              <a:t>If we do not do it this way experiments failed (50%)</a:t>
            </a:r>
          </a:p>
          <a:p>
            <a:r>
              <a:rPr lang="en-US" dirty="0" smtClean="0"/>
              <a:t>Caching of the images in the nodes is needed or scalability is effected significantly.</a:t>
            </a:r>
          </a:p>
          <a:p>
            <a:r>
              <a:rPr lang="en-US" dirty="0" smtClean="0"/>
              <a:t>Network sometimes gets not properly created (a known problem in 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Diabolo</a:t>
            </a:r>
            <a:r>
              <a:rPr lang="en-US" dirty="0" smtClean="0"/>
              <a:t> has additional features that are a must in scalability experiments. </a:t>
            </a:r>
          </a:p>
          <a:p>
            <a:r>
              <a:rPr lang="en-US" dirty="0" smtClean="0"/>
              <a:t>Scalability was not possible beyond 64 </a:t>
            </a:r>
            <a:r>
              <a:rPr lang="en-US" dirty="0" err="1" smtClean="0"/>
              <a:t>ndes</a:t>
            </a:r>
            <a:endParaRPr lang="en-US" dirty="0" smtClean="0"/>
          </a:p>
          <a:p>
            <a:r>
              <a:rPr lang="en-US" dirty="0" smtClean="0"/>
              <a:t>We conclude(e.g. Gregor): Cactus out of the box is not suitable for our purposes. However, we have been able to make it work through workarounds.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51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Eucalyptus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Latest open source version 2.03</a:t>
            </a:r>
          </a:p>
          <a:p>
            <a:r>
              <a:rPr lang="en-US" dirty="0" smtClean="0"/>
              <a:t>We created VMS similar to </a:t>
            </a:r>
            <a:r>
              <a:rPr lang="en-US" dirty="0" err="1" smtClean="0"/>
              <a:t>OpenStack</a:t>
            </a:r>
            <a:r>
              <a:rPr lang="en-US" dirty="0" smtClean="0"/>
              <a:t> due to the same problems noted as in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Problematic is that Eucalyptus (in FG?) does not allow us to execute commands in quick succession (e.g. we had to wait at least 6 seconds to issue consecutive staging requests of images)</a:t>
            </a:r>
          </a:p>
          <a:p>
            <a:r>
              <a:rPr lang="en-US" dirty="0" smtClean="0"/>
              <a:t>Scalability was not possible beyond 16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64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used version 3.0.0</a:t>
            </a:r>
            <a:endParaRPr lang="en-US" dirty="0"/>
          </a:p>
          <a:p>
            <a:r>
              <a:rPr lang="en-US" dirty="0" err="1" smtClean="0"/>
              <a:t>OpenNebula</a:t>
            </a:r>
            <a:r>
              <a:rPr lang="en-US" dirty="0" smtClean="0"/>
              <a:t> does not cache images by default (we used the default setup)</a:t>
            </a:r>
          </a:p>
          <a:p>
            <a:r>
              <a:rPr lang="en-US" dirty="0" smtClean="0"/>
              <a:t>We used  </a:t>
            </a:r>
            <a:r>
              <a:rPr lang="en-US" dirty="0" err="1" smtClean="0"/>
              <a:t>ssh</a:t>
            </a:r>
            <a:r>
              <a:rPr lang="en-US" dirty="0" smtClean="0"/>
              <a:t> distribution of images as NFS had terrible performance problems</a:t>
            </a:r>
          </a:p>
          <a:p>
            <a:r>
              <a:rPr lang="en-US" dirty="0" smtClean="0"/>
              <a:t>We were able to instantiate 148 instances with little problems.</a:t>
            </a:r>
          </a:p>
          <a:p>
            <a:r>
              <a:rPr lang="en-US" dirty="0" smtClean="0"/>
              <a:t>In our experiments we observed only one fault.</a:t>
            </a:r>
          </a:p>
          <a:p>
            <a:r>
              <a:rPr lang="en-US" dirty="0" smtClean="0"/>
              <a:t>Open Nebula without cache works well and is suitable for scalability experiments, however it is slow due to that. A community contribution reports that the </a:t>
            </a:r>
            <a:r>
              <a:rPr lang="en-US" dirty="0" err="1" smtClean="0"/>
              <a:t>ssh</a:t>
            </a:r>
            <a:r>
              <a:rPr lang="en-US" dirty="0" smtClean="0"/>
              <a:t> staging could be improved through caching.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11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</a:t>
            </a:r>
            <a:r>
              <a:rPr lang="en-US" dirty="0" err="1" smtClean="0"/>
              <a:t>fg</a:t>
            </a:r>
            <a:r>
              <a:rPr lang="en-US" dirty="0" smtClean="0"/>
              <a:t>-rain -move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FG we are in need of a tool that simply moves nodes from one cloud infrastructure to another to conduct scalability experiments</a:t>
            </a:r>
          </a:p>
          <a:p>
            <a:endParaRPr lang="en-US" dirty="0"/>
          </a:p>
          <a:p>
            <a:pPr lvl="1"/>
            <a:r>
              <a:rPr lang="en-US" dirty="0" smtClean="0"/>
              <a:t>E.g. Node x at time a could be assigned to Eucalyptus, while at time b it could be assigned to </a:t>
            </a:r>
            <a:r>
              <a:rPr lang="en-US" dirty="0" err="1" smtClean="0"/>
              <a:t>OpenStack</a:t>
            </a:r>
            <a:r>
              <a:rPr lang="en-US" dirty="0" smtClean="0"/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Nimbus has in FG been reported to be very reliable. </a:t>
            </a:r>
          </a:p>
          <a:p>
            <a:r>
              <a:rPr lang="en-US" dirty="0" smtClean="0"/>
              <a:t>We need to expand our environment towards Nimbus and conduct a similar experiment</a:t>
            </a:r>
          </a:p>
          <a:p>
            <a:r>
              <a:rPr lang="en-US" dirty="0" smtClean="0"/>
              <a:t>Manpower prevented us to do this so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dirty="0" smtClean="0"/>
              <a:t>FutureGrid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2725"/>
            <a:ext cx="9118600" cy="5943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FutureGrid project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is to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new generation of students 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Identified IaaS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“core” software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rowing list of software from FG partners and users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84682"/>
              </p:ext>
            </p:extLst>
          </p:nvPr>
        </p:nvGraphicFramePr>
        <p:xfrm>
          <a:off x="762000" y="1143000"/>
          <a:ext cx="7686556" cy="486029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~Dec 31 2011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22244"/>
              </p:ext>
            </p:extLst>
          </p:nvPr>
        </p:nvGraphicFramePr>
        <p:xfrm>
          <a:off x="209861" y="1343025"/>
          <a:ext cx="8934139" cy="30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648200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Being upgraded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2739</Words>
  <Application>Microsoft Office PowerPoint</Application>
  <PresentationFormat>On-screen Show (4:3)</PresentationFormat>
  <Paragraphs>446</Paragraphs>
  <Slides>44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Worksheet</vt:lpstr>
      <vt:lpstr>FutureGrid Overview</vt:lpstr>
      <vt:lpstr>FutureGrid key Concepts I</vt:lpstr>
      <vt:lpstr>FutureGrid key Concepts II</vt:lpstr>
      <vt:lpstr>FutureGrid key Concepts III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Online Inca Summary</vt:lpstr>
      <vt:lpstr>FutureGrid: Inca Monitoring</vt:lpstr>
      <vt:lpstr>5 Use Types for FutureGrid</vt:lpstr>
      <vt:lpstr>PowerPoint Presentation</vt:lpstr>
      <vt:lpstr>Current Education projects</vt:lpstr>
      <vt:lpstr>Current Interoperability Projects</vt:lpstr>
      <vt:lpstr>Current Bio Application Projects</vt:lpstr>
      <vt:lpstr>Current Non-Bio Application Projects</vt:lpstr>
      <vt:lpstr>Current Technology Projects</vt:lpstr>
      <vt:lpstr>Current Computer Science Projects I</vt:lpstr>
      <vt:lpstr>Current Computer Science Projects II</vt:lpstr>
      <vt:lpstr>Typical FutureGrid Performance Study</vt:lpstr>
      <vt:lpstr>OGF 2010 Demo from Rennes</vt:lpstr>
      <vt:lpstr>B534 Distributed Systems Class</vt:lpstr>
      <vt:lpstr>ADMI Cloudy View on  Computing Workshop June 2011</vt:lpstr>
      <vt:lpstr>Workshop Purpose</vt:lpstr>
      <vt:lpstr>FutureGrid Tutorials</vt:lpstr>
      <vt:lpstr>FutureGrid Viral Growth Model</vt:lpstr>
      <vt:lpstr>Software Components</vt:lpstr>
      <vt:lpstr>FutureGrid Software Architecture</vt:lpstr>
      <vt:lpstr>Detailed Software Architecture</vt:lpstr>
      <vt:lpstr>Motivation: Image Management and Rain on FutureGrid</vt:lpstr>
      <vt:lpstr>Architecture</vt:lpstr>
      <vt:lpstr>Image Generation</vt:lpstr>
      <vt:lpstr>Image Deployment</vt:lpstr>
      <vt:lpstr>Dynamic Provisioning Scalability Test</vt:lpstr>
      <vt:lpstr>Test Setup</vt:lpstr>
      <vt:lpstr>Compute Infrastructure</vt:lpstr>
      <vt:lpstr>Summary – HPC </vt:lpstr>
      <vt:lpstr>Summary - OpenStack</vt:lpstr>
      <vt:lpstr>Eucalyptus</vt:lpstr>
      <vt:lpstr>OpenNebula</vt:lpstr>
      <vt:lpstr>Need for fg-rain -move</vt:lpstr>
      <vt:lpstr>Nimbus</vt:lpstr>
      <vt:lpstr>FutureGrid in a nutshell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139</cp:revision>
  <dcterms:created xsi:type="dcterms:W3CDTF">2010-11-17T03:44:50Z</dcterms:created>
  <dcterms:modified xsi:type="dcterms:W3CDTF">2011-12-22T03:09:46Z</dcterms:modified>
</cp:coreProperties>
</file>