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7"/>
  </p:notesMasterIdLst>
  <p:sldIdLst>
    <p:sldId id="329" r:id="rId2"/>
    <p:sldId id="333" r:id="rId3"/>
    <p:sldId id="297" r:id="rId4"/>
    <p:sldId id="298" r:id="rId5"/>
    <p:sldId id="300" r:id="rId6"/>
    <p:sldId id="304" r:id="rId7"/>
    <p:sldId id="401" r:id="rId8"/>
    <p:sldId id="303" r:id="rId9"/>
    <p:sldId id="376" r:id="rId10"/>
    <p:sldId id="344" r:id="rId11"/>
    <p:sldId id="345" r:id="rId12"/>
    <p:sldId id="373" r:id="rId13"/>
    <p:sldId id="405" r:id="rId14"/>
    <p:sldId id="390" r:id="rId15"/>
    <p:sldId id="395" r:id="rId16"/>
    <p:sldId id="397" r:id="rId17"/>
    <p:sldId id="398" r:id="rId18"/>
    <p:sldId id="396" r:id="rId19"/>
    <p:sldId id="399" r:id="rId20"/>
    <p:sldId id="414" r:id="rId21"/>
    <p:sldId id="309" r:id="rId22"/>
    <p:sldId id="310" r:id="rId23"/>
    <p:sldId id="380" r:id="rId24"/>
    <p:sldId id="402" r:id="rId25"/>
    <p:sldId id="404" r:id="rId26"/>
    <p:sldId id="332" r:id="rId27"/>
    <p:sldId id="327" r:id="rId28"/>
    <p:sldId id="314" r:id="rId29"/>
    <p:sldId id="379" r:id="rId30"/>
    <p:sldId id="378" r:id="rId31"/>
    <p:sldId id="407" r:id="rId32"/>
    <p:sldId id="408" r:id="rId33"/>
    <p:sldId id="409" r:id="rId34"/>
    <p:sldId id="410" r:id="rId35"/>
    <p:sldId id="4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C8268-05E7-3B4F-BB5A-C972BB5650F2}">
          <p14:sldIdLst>
            <p14:sldId id="329"/>
          </p14:sldIdLst>
        </p14:section>
        <p14:section name="Overview of FG" id="{376AE2DD-E9C1-7A4E-B1A1-AEC273EBA392}">
          <p14:sldIdLst>
            <p14:sldId id="333"/>
            <p14:sldId id="297"/>
            <p14:sldId id="298"/>
            <p14:sldId id="300"/>
            <p14:sldId id="304"/>
            <p14:sldId id="401"/>
            <p14:sldId id="303"/>
            <p14:sldId id="376"/>
            <p14:sldId id="344"/>
            <p14:sldId id="345"/>
            <p14:sldId id="373"/>
            <p14:sldId id="405"/>
            <p14:sldId id="390"/>
            <p14:sldId id="395"/>
            <p14:sldId id="397"/>
            <p14:sldId id="398"/>
            <p14:sldId id="396"/>
            <p14:sldId id="399"/>
            <p14:sldId id="414"/>
            <p14:sldId id="309"/>
            <p14:sldId id="310"/>
            <p14:sldId id="380"/>
            <p14:sldId id="402"/>
            <p14:sldId id="404"/>
            <p14:sldId id="332"/>
            <p14:sldId id="327"/>
            <p14:sldId id="314"/>
            <p14:sldId id="379"/>
            <p14:sldId id="378"/>
            <p14:sldId id="407"/>
            <p14:sldId id="408"/>
            <p14:sldId id="409"/>
            <p14:sldId id="410"/>
            <p14:sldId id="4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20" autoAdjust="0"/>
  </p:normalViewPr>
  <p:slideViewPr>
    <p:cSldViewPr>
      <p:cViewPr>
        <p:scale>
          <a:sx n="95" d="100"/>
          <a:sy n="95" d="100"/>
        </p:scale>
        <p:origin x="-67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3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7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9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1A5867-E282-4670-8DDB-32BF3D5B56BF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8EB338-559F-4520-9118-EB7AB191DB7F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9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 provides a unified environment to create and maintain VM and bare-metal images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Integrate images through a repository to instantiate services on demand with RAIN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Essentially enables the rapid development and deployment of Platform services on FutureGrid infrastructure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E8C1E-09D6-F840-895C-8D2A417E56F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11/18/2011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raal.ens-lyon.fr/~desprez/SC11workshop.htm" TargetMode="Externa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 Overview</a:t>
            </a:r>
            <a:endParaRPr lang="en-US" sz="48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3962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0" y="1905000"/>
            <a:ext cx="9144000" cy="10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Support for Experimental Computer Science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Workshop </a:t>
            </a:r>
            <a:r>
              <a:rPr lang="en-US" sz="2800" b="1" dirty="0" smtClean="0">
                <a:solidFill>
                  <a:schemeClr val="tx1"/>
                </a:solidFill>
              </a:rPr>
              <a:t>at SC11 </a:t>
            </a:r>
          </a:p>
          <a:p>
            <a:r>
              <a:rPr lang="en-US" sz="2800" dirty="0" smtClean="0">
                <a:hlinkClick r:id="rId6"/>
              </a:rPr>
              <a:t>http</a:t>
            </a:r>
            <a:r>
              <a:rPr lang="en-US" sz="2800" dirty="0">
                <a:hlinkClick r:id="rId6"/>
              </a:rPr>
              <a:t>://graal.ens-lyon.fr/~desprez/SC11workshop.htm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November </a:t>
            </a:r>
            <a:r>
              <a:rPr lang="en-US" sz="2800" b="1" dirty="0" smtClean="0">
                <a:solidFill>
                  <a:schemeClr val="tx1"/>
                </a:solidFill>
              </a:rPr>
              <a:t>18 </a:t>
            </a:r>
            <a:r>
              <a:rPr lang="en-US" sz="2800" b="1" dirty="0" smtClean="0">
                <a:solidFill>
                  <a:schemeClr val="tx1"/>
                </a:solidFill>
              </a:rPr>
              <a:t>2011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160 </a:t>
            </a:r>
            <a:r>
              <a:rPr lang="en-US" sz="2800" dirty="0" smtClean="0"/>
              <a:t>approved projects November 16 2011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(8%)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(31%)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(18%), Non Life Science (13%)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(47%)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(27%)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/>
          <a:stretch/>
        </p:blipFill>
        <p:spPr bwMode="auto">
          <a:xfrm>
            <a:off x="0" y="-14702"/>
            <a:ext cx="9144000" cy="68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Education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System Programming and Cloud Computing, </a:t>
            </a:r>
            <a:r>
              <a:rPr lang="en-US" dirty="0" smtClean="0"/>
              <a:t>Fresno State, Teaches system programming and cloud computing in different computing environments</a:t>
            </a:r>
          </a:p>
          <a:p>
            <a:r>
              <a:rPr lang="en-US" b="1" dirty="0" smtClean="0"/>
              <a:t>REU: Cloud Computing, </a:t>
            </a:r>
            <a:r>
              <a:rPr lang="en-US" dirty="0" smtClean="0"/>
              <a:t>Arkansas, Offers hands-on experience with </a:t>
            </a:r>
            <a:r>
              <a:rPr lang="en-US" dirty="0" err="1" smtClean="0"/>
              <a:t>FutureGrid</a:t>
            </a:r>
            <a:r>
              <a:rPr lang="en-US" dirty="0" smtClean="0"/>
              <a:t> tools and technologies</a:t>
            </a:r>
          </a:p>
          <a:p>
            <a:r>
              <a:rPr lang="en-US" b="1" dirty="0" smtClean="0"/>
              <a:t>Workshop: A Cloud View on Computing, </a:t>
            </a:r>
            <a:r>
              <a:rPr lang="en-US" dirty="0" smtClean="0"/>
              <a:t>Indiana School of Informatics and Computing (SOIC), Boot camp on </a:t>
            </a:r>
            <a:r>
              <a:rPr lang="en-US" dirty="0" err="1" smtClean="0"/>
              <a:t>MapReduce</a:t>
            </a:r>
            <a:r>
              <a:rPr lang="en-US" dirty="0" smtClean="0"/>
              <a:t> for faculty and graduate students from underserved ADMI institutions</a:t>
            </a:r>
          </a:p>
          <a:p>
            <a:r>
              <a:rPr lang="en-US" b="1" dirty="0" smtClean="0"/>
              <a:t>Topics on Systems: Distributed Systems, </a:t>
            </a:r>
            <a:r>
              <a:rPr lang="en-US" dirty="0" smtClean="0"/>
              <a:t>Indiana SOIC, Covers core computer science distributed system curricula (for 60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Interoperability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SAGA,</a:t>
            </a:r>
            <a:r>
              <a:rPr lang="en-US" b="1" baseline="0" dirty="0" smtClean="0"/>
              <a:t> </a:t>
            </a:r>
            <a:r>
              <a:rPr lang="en-US" dirty="0" smtClean="0"/>
              <a:t>Louisiana State,</a:t>
            </a:r>
            <a:r>
              <a:rPr lang="en-US" baseline="0" dirty="0" smtClean="0"/>
              <a:t> </a:t>
            </a:r>
            <a:r>
              <a:rPr lang="en-US" dirty="0" smtClean="0"/>
              <a:t>Explores use of FutureGrid components for extensive portability and interoperability testing of Simple API for Grid Applications, and scale-up and scale-out experiments</a:t>
            </a:r>
          </a:p>
          <a:p>
            <a:r>
              <a:rPr lang="en-US" b="1" dirty="0" smtClean="0"/>
              <a:t>XSEDE/OGF</a:t>
            </a:r>
            <a:r>
              <a:rPr lang="en-US" dirty="0" smtClean="0"/>
              <a:t> Unicore and Genesis Grid endpoints tests for new US and </a:t>
            </a:r>
            <a:r>
              <a:rPr lang="en-US" smtClean="0"/>
              <a:t>European grids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967154"/>
          </a:xfrm>
        </p:spPr>
        <p:txBody>
          <a:bodyPr/>
          <a:lstStyle/>
          <a:p>
            <a:pPr lvl="0"/>
            <a:r>
              <a:rPr lang="en-US" b="1" dirty="0" smtClean="0"/>
              <a:t>Current 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525963"/>
          </a:xfrm>
        </p:spPr>
        <p:txBody>
          <a:bodyPr/>
          <a:lstStyle/>
          <a:p>
            <a:r>
              <a:rPr lang="en-US" b="1" dirty="0" err="1" smtClean="0"/>
              <a:t>Metagenomics</a:t>
            </a:r>
            <a:r>
              <a:rPr lang="en-US" b="1" dirty="0" smtClean="0"/>
              <a:t> Clustering,</a:t>
            </a:r>
            <a:r>
              <a:rPr lang="en-US" b="1" baseline="0" dirty="0" smtClean="0"/>
              <a:t> </a:t>
            </a:r>
            <a:r>
              <a:rPr lang="en-US" dirty="0" smtClean="0"/>
              <a:t>North Texas,</a:t>
            </a:r>
            <a:r>
              <a:rPr lang="en-US" baseline="0" dirty="0" smtClean="0"/>
              <a:t> </a:t>
            </a:r>
            <a:r>
              <a:rPr lang="en-US" dirty="0" smtClean="0"/>
              <a:t>Analyzes </a:t>
            </a:r>
            <a:r>
              <a:rPr lang="en-US" dirty="0" err="1" smtClean="0"/>
              <a:t>metagenomic</a:t>
            </a:r>
            <a:r>
              <a:rPr lang="en-US" dirty="0" smtClean="0"/>
              <a:t> data from samples collected from patients</a:t>
            </a:r>
          </a:p>
          <a:p>
            <a:r>
              <a:rPr lang="en-US" b="1" dirty="0"/>
              <a:t>Next Generation Sequencing in the Cloud,</a:t>
            </a:r>
            <a:r>
              <a:rPr lang="en-US" b="1" baseline="0" dirty="0" smtClean="0"/>
              <a:t> </a:t>
            </a:r>
            <a:r>
              <a:rPr lang="en-US" dirty="0" smtClean="0"/>
              <a:t>Indiana and Lilly, investigate clouds for next generation sequencing using MapReduce</a:t>
            </a:r>
          </a:p>
          <a:p>
            <a:r>
              <a:rPr lang="en-US" b="1" dirty="0"/>
              <a:t>Hadoop-GIS</a:t>
            </a:r>
            <a:r>
              <a:rPr lang="en-US" dirty="0"/>
              <a:t>: </a:t>
            </a:r>
            <a:r>
              <a:rPr lang="en-US" dirty="0" smtClean="0"/>
              <a:t>Emory,  </a:t>
            </a:r>
            <a:r>
              <a:rPr lang="en-US" dirty="0"/>
              <a:t>High Performance Query System for Analytical Medical </a:t>
            </a:r>
            <a:r>
              <a:rPr lang="en-US" dirty="0" smtClean="0"/>
              <a:t>Imaging, Geographic Information System like interface </a:t>
            </a:r>
            <a:r>
              <a:rPr lang="en-US" dirty="0"/>
              <a:t>to nearly a million derived markups and hundred million features per image.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990600"/>
          </a:xfrm>
        </p:spPr>
        <p:txBody>
          <a:bodyPr/>
          <a:lstStyle/>
          <a:p>
            <a:pPr lvl="0"/>
            <a:r>
              <a:rPr lang="en-US" b="1" dirty="0" smtClean="0"/>
              <a:t>Current Non-Bio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r>
              <a:rPr lang="en-US" b="1" dirty="0" smtClean="0"/>
              <a:t>Physics: Higgs boson,</a:t>
            </a:r>
            <a:r>
              <a:rPr lang="en-US" b="1" baseline="0" dirty="0" smtClean="0"/>
              <a:t> </a:t>
            </a:r>
            <a:r>
              <a:rPr lang="en-US" dirty="0" smtClean="0"/>
              <a:t>Virginia,</a:t>
            </a:r>
            <a:r>
              <a:rPr lang="en-US" baseline="0" dirty="0" smtClean="0"/>
              <a:t> </a:t>
            </a:r>
            <a:r>
              <a:rPr lang="en-US" dirty="0" smtClean="0"/>
              <a:t>Matrix Element calculations representing production and decay mechanisms for Higgs and background processes</a:t>
            </a:r>
          </a:p>
          <a:p>
            <a:r>
              <a:rPr lang="en-US" b="1" dirty="0" smtClean="0"/>
              <a:t>Business Intelligence on MapReduce,</a:t>
            </a:r>
            <a:r>
              <a:rPr lang="en-US" b="1" baseline="0" dirty="0" smtClean="0"/>
              <a:t> </a:t>
            </a:r>
            <a:r>
              <a:rPr lang="en-US" dirty="0" smtClean="0"/>
              <a:t>Cal State - L.A.,</a:t>
            </a:r>
            <a:r>
              <a:rPr lang="en-US" baseline="0" dirty="0" smtClean="0"/>
              <a:t> </a:t>
            </a:r>
            <a:r>
              <a:rPr lang="en-US" dirty="0" smtClean="0"/>
              <a:t>Market basket and customer analysis designed to execute MapReduce on Hadoop </a:t>
            </a:r>
            <a:r>
              <a:rPr lang="en-US" dirty="0" smtClean="0"/>
              <a:t>platform</a:t>
            </a:r>
          </a:p>
          <a:p>
            <a:r>
              <a:rPr lang="en-US" b="1" dirty="0"/>
              <a:t>	CFD and Workload Management </a:t>
            </a:r>
            <a:r>
              <a:rPr lang="en-US" b="1" dirty="0" smtClean="0"/>
              <a:t>Experimentation</a:t>
            </a:r>
            <a:r>
              <a:rPr lang="en-US" dirty="0" smtClean="0"/>
              <a:t> Cummins – a major truck engine company testing new simulation approaches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lvl="0"/>
            <a:r>
              <a:rPr lang="en-US" b="1" dirty="0" smtClean="0"/>
              <a:t>Current Technology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ScaleMP</a:t>
            </a:r>
            <a:r>
              <a:rPr lang="en-US" b="1" dirty="0" smtClean="0"/>
              <a:t> for Gene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Pervasive Technology Institute (PTI) and Biology,</a:t>
            </a:r>
            <a:r>
              <a:rPr lang="en-US" baseline="0" dirty="0" smtClean="0"/>
              <a:t> </a:t>
            </a:r>
            <a:r>
              <a:rPr lang="en-US" dirty="0" smtClean="0"/>
              <a:t>Investigates distributed shared memory over 16 nodes for </a:t>
            </a:r>
            <a:r>
              <a:rPr lang="en-US" dirty="0" err="1" smtClean="0"/>
              <a:t>SOAPdenovo</a:t>
            </a:r>
            <a:r>
              <a:rPr lang="en-US" dirty="0" smtClean="0"/>
              <a:t> assembly of Daphnia genomes</a:t>
            </a:r>
          </a:p>
          <a:p>
            <a:r>
              <a:rPr lang="en-US" b="1" dirty="0" smtClean="0"/>
              <a:t>XSEDE,</a:t>
            </a:r>
            <a:r>
              <a:rPr lang="en-US" b="1" baseline="0" dirty="0" smtClean="0"/>
              <a:t> </a:t>
            </a:r>
            <a:r>
              <a:rPr lang="en-US" dirty="0" smtClean="0"/>
              <a:t>Virginia, Uses </a:t>
            </a:r>
            <a:r>
              <a:rPr lang="en-US" dirty="0" err="1" smtClean="0"/>
              <a:t>FutureGrid</a:t>
            </a:r>
            <a:r>
              <a:rPr lang="en-US" dirty="0" smtClean="0"/>
              <a:t> resources as a </a:t>
            </a:r>
            <a:r>
              <a:rPr lang="en-US" dirty="0" err="1" smtClean="0"/>
              <a:t>testbed</a:t>
            </a:r>
            <a:r>
              <a:rPr lang="en-US" dirty="0" smtClean="0"/>
              <a:t> for XSEDE software development</a:t>
            </a:r>
          </a:p>
          <a:p>
            <a:r>
              <a:rPr lang="en-US" b="1" dirty="0" smtClean="0"/>
              <a:t>EMI, </a:t>
            </a:r>
            <a:r>
              <a:rPr lang="en-US" dirty="0" smtClean="0"/>
              <a:t>European Middleware Initiative will deploy software on FutureGrid for training and use by international users</a:t>
            </a:r>
          </a:p>
          <a:p>
            <a:r>
              <a:rPr lang="en-US" b="1" dirty="0"/>
              <a:t>Bioinformatics and </a:t>
            </a:r>
            <a:r>
              <a:rPr lang="en-US" b="1" dirty="0" smtClean="0"/>
              <a:t>Clouds</a:t>
            </a:r>
            <a:r>
              <a:rPr lang="en-US" dirty="0" smtClean="0"/>
              <a:t>, University of Oregon installed </a:t>
            </a:r>
            <a:r>
              <a:rPr lang="en-US" dirty="0"/>
              <a:t>a local cloud on the UO campus, and </a:t>
            </a:r>
            <a:r>
              <a:rPr lang="en-US" dirty="0" smtClean="0"/>
              <a:t>used FutureGrid to get a head </a:t>
            </a:r>
            <a:r>
              <a:rPr lang="en-US" dirty="0"/>
              <a:t>start on creating and using VMs.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lvl="0"/>
            <a:r>
              <a:rPr lang="en-US" b="1" dirty="0" smtClean="0"/>
              <a:t>Current Computer Science </a:t>
            </a:r>
            <a:r>
              <a:rPr lang="en-US" b="1" dirty="0" smtClean="0"/>
              <a:t>Projects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Data Transfer Throughput,</a:t>
            </a:r>
            <a:r>
              <a:rPr lang="en-US" b="1" baseline="0" dirty="0" smtClean="0"/>
              <a:t> </a:t>
            </a:r>
            <a:r>
              <a:rPr lang="en-US" dirty="0" smtClean="0"/>
              <a:t>Buffalo, End-to-end optimization of data transfer throughput over wide-area, high-speed networks</a:t>
            </a:r>
          </a:p>
          <a:p>
            <a:r>
              <a:rPr lang="en-US" b="1" dirty="0" smtClean="0"/>
              <a:t>Elastic Computing, </a:t>
            </a:r>
            <a:r>
              <a:rPr lang="en-US" b="1" baseline="0" dirty="0" smtClean="0"/>
              <a:t> </a:t>
            </a:r>
            <a:r>
              <a:rPr lang="en-US" dirty="0" smtClean="0"/>
              <a:t>Colorado, Tools and technologies to create elastic computing environments using </a:t>
            </a:r>
            <a:r>
              <a:rPr lang="en-US" dirty="0" err="1" smtClean="0"/>
              <a:t>IaaS</a:t>
            </a:r>
            <a:r>
              <a:rPr lang="en-US" dirty="0" smtClean="0"/>
              <a:t> clouds that adjust to changes in demand automatically and transparently</a:t>
            </a:r>
          </a:p>
          <a:p>
            <a:r>
              <a:rPr lang="en-US" b="1" dirty="0" smtClean="0"/>
              <a:t>Cloud-TM, </a:t>
            </a:r>
            <a:r>
              <a:rPr lang="en-US" dirty="0" smtClean="0"/>
              <a:t>Portugal, </a:t>
            </a:r>
            <a:r>
              <a:rPr lang="en-US" dirty="0" smtClean="0"/>
              <a:t>Cloud-Transactional Memory programming model</a:t>
            </a:r>
          </a:p>
          <a:p>
            <a:r>
              <a:rPr lang="en-US" b="1" dirty="0" smtClean="0"/>
              <a:t>The </a:t>
            </a:r>
            <a:r>
              <a:rPr lang="en-US" b="1" dirty="0" smtClean="0"/>
              <a:t>VIEW Project, </a:t>
            </a:r>
            <a:r>
              <a:rPr lang="en-US" dirty="0" smtClean="0"/>
              <a:t>Wayne State, Investigates Nimbus and Eucalyptus as cloud platforms for elastic workflow scheduling and resource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0" y="76200"/>
            <a:ext cx="9067800" cy="914400"/>
          </a:xfrm>
        </p:spPr>
        <p:txBody>
          <a:bodyPr/>
          <a:lstStyle/>
          <a:p>
            <a:r>
              <a:rPr lang="en-US" dirty="0"/>
              <a:t>Current Computer Science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4525963"/>
          </a:xfrm>
        </p:spPr>
        <p:txBody>
          <a:bodyPr/>
          <a:lstStyle/>
          <a:p>
            <a:r>
              <a:rPr lang="en-US" b="1" dirty="0"/>
              <a:t>Leveraging Network Flow Watermarking for Co-residency Detection in the </a:t>
            </a:r>
            <a:r>
              <a:rPr lang="en-US" b="1" dirty="0" smtClean="0"/>
              <a:t>Cloud</a:t>
            </a:r>
            <a:r>
              <a:rPr lang="en-US" dirty="0" smtClean="0"/>
              <a:t>, Oregon Looking at security risks in virtualization and ways of mitigating</a:t>
            </a:r>
          </a:p>
          <a:p>
            <a:r>
              <a:rPr lang="en-US" b="1" dirty="0"/>
              <a:t>Distributed </a:t>
            </a:r>
            <a:r>
              <a:rPr lang="en-US" b="1" dirty="0" smtClean="0"/>
              <a:t>MapReduce</a:t>
            </a:r>
            <a:r>
              <a:rPr lang="en-US" dirty="0" smtClean="0"/>
              <a:t>, Minnesota. Support data analytics with Hadoop with distributed real time data sources</a:t>
            </a:r>
          </a:p>
          <a:p>
            <a:r>
              <a:rPr lang="en-US" b="1" dirty="0"/>
              <a:t>Evaluation of MPI Collectives for HPC Applications on Distributed Virtualized </a:t>
            </a:r>
            <a:r>
              <a:rPr lang="en-US" b="1" dirty="0" smtClean="0"/>
              <a:t>Environments</a:t>
            </a:r>
            <a:r>
              <a:rPr lang="en-US" dirty="0" smtClean="0"/>
              <a:t>, Rutgers supporting virtualized simulations for WRF weather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4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 2010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B534 Distributed Systems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0976" y="142811"/>
            <a:ext cx="8558224" cy="6698256"/>
            <a:chOff x="152400" y="-159744"/>
            <a:chExt cx="8815376" cy="70177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t="12825" r="4869"/>
            <a:stretch/>
          </p:blipFill>
          <p:spPr bwMode="auto">
            <a:xfrm>
              <a:off x="152400" y="-159744"/>
              <a:ext cx="8815376" cy="7017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33800" y="1148531"/>
              <a:ext cx="230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17 3-4 person projects</a:t>
              </a:r>
              <a:endParaRPr lang="en-US" b="1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5329" r="3441"/>
          <a:stretch/>
        </p:blipFill>
        <p:spPr bwMode="auto">
          <a:xfrm>
            <a:off x="280976" y="1"/>
            <a:ext cx="8515064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42001" y="19600"/>
            <a:ext cx="8419322" cy="12758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ea typeface="ＭＳ Ｐゴシック" pitchFamily="34" charset="-128"/>
              </a:rPr>
              <a:t>ADMI Cloudy View on </a:t>
            </a:r>
            <a:br>
              <a:rPr lang="en-US" sz="3600" b="1" dirty="0">
                <a:ea typeface="ＭＳ Ｐゴシック" pitchFamily="34" charset="-128"/>
              </a:rPr>
            </a:br>
            <a:r>
              <a:rPr lang="en-US" sz="3600" b="1" dirty="0">
                <a:ea typeface="ＭＳ Ｐゴシック" pitchFamily="34" charset="-128"/>
              </a:rPr>
              <a:t>Computing </a:t>
            </a:r>
            <a:r>
              <a:rPr lang="en-US" sz="3600" b="1" dirty="0" smtClean="0">
                <a:ea typeface="ＭＳ Ｐゴシック" pitchFamily="34" charset="-128"/>
              </a:rPr>
              <a:t>Workshop </a:t>
            </a:r>
            <a:r>
              <a:rPr lang="en-US" sz="3200" b="1" dirty="0" smtClean="0">
                <a:ea typeface="ＭＳ Ｐゴシック" pitchFamily="34" charset="-128"/>
              </a:rPr>
              <a:t>June 2011</a:t>
            </a:r>
            <a:endParaRPr lang="en-US" sz="36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9466" y="3154603"/>
            <a:ext cx="8586787" cy="3396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Jerome took two courses from IU in this area Fall 2010 and Spring 2011 on FutureGrid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ADMI: </a:t>
            </a:r>
            <a:r>
              <a:rPr lang="en-US" sz="2000" dirty="0" smtClean="0">
                <a:solidFill>
                  <a:srgbClr val="FF0000"/>
                </a:solidFill>
              </a:rPr>
              <a:t>Association </a:t>
            </a:r>
            <a:r>
              <a:rPr lang="en-US" sz="2000" dirty="0">
                <a:solidFill>
                  <a:srgbClr val="FF0000"/>
                </a:solidFill>
              </a:rPr>
              <a:t>of Computer and Information Science/Engineering Departments at Minority </a:t>
            </a:r>
            <a:r>
              <a:rPr lang="en-US" sz="2000" dirty="0" smtClean="0">
                <a:solidFill>
                  <a:srgbClr val="FF0000"/>
                </a:solidFill>
              </a:rPr>
              <a:t>Institutions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Offered on FutureGrid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10 Faculty and Graduate Students from ADMI Universities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workshop provided information from cloud programming models to case studies of scientific applications on FutureGrid.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At the </a:t>
            </a:r>
            <a:r>
              <a:rPr lang="en-US" sz="2000" dirty="0"/>
              <a:t>conclusion of the workshop, the participants </a:t>
            </a:r>
            <a:r>
              <a:rPr lang="en-US" sz="2000" dirty="0" smtClean="0"/>
              <a:t>indicated that they </a:t>
            </a:r>
            <a:r>
              <a:rPr lang="en-US" sz="2000" dirty="0"/>
              <a:t>would incorporate cloud computing into their </a:t>
            </a:r>
            <a:r>
              <a:rPr lang="en-US" sz="2000" dirty="0" smtClean="0"/>
              <a:t>courses and/or research</a:t>
            </a:r>
            <a:r>
              <a:rPr lang="en-US" sz="2000" dirty="0"/>
              <a:t>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AutoShape 4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AutoShape 6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52" name="Picture 8" descr="http://nia.ecsu.edu/sp/0405/0405jem/images/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221027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248850"/>
            <a:ext cx="4444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ＭＳ Ｐゴシック" pitchFamily="34" charset="-128"/>
              </a:rPr>
              <a:t>Concept and Delivery by</a:t>
            </a:r>
            <a:br>
              <a:rPr lang="en-US" sz="2800" dirty="0">
                <a:ea typeface="ＭＳ Ｐゴシック" pitchFamily="34" charset="-128"/>
              </a:rPr>
            </a:br>
            <a:r>
              <a:rPr lang="en-US" sz="2800" dirty="0">
                <a:ea typeface="ＭＳ Ｐゴシック" pitchFamily="34" charset="-128"/>
              </a:rPr>
              <a:t>Jerome Mitchell: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Undergraduate </a:t>
            </a:r>
            <a:r>
              <a:rPr lang="en-US" sz="2800" dirty="0">
                <a:ea typeface="ＭＳ Ｐゴシック" pitchFamily="34" charset="-128"/>
              </a:rPr>
              <a:t>ECSU,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Masters </a:t>
            </a:r>
            <a:r>
              <a:rPr lang="en-US" sz="2800" dirty="0">
                <a:ea typeface="ＭＳ Ｐゴシック" pitchFamily="34" charset="-128"/>
              </a:rPr>
              <a:t>Kansas, PhD Indiana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/>
          <a:stretch/>
        </p:blipFill>
        <p:spPr bwMode="auto">
          <a:xfrm>
            <a:off x="6934200" y="1143000"/>
            <a:ext cx="2069176" cy="20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ea typeface="ＭＳ Ｐゴシック" pitchFamily="34" charset="-128"/>
              </a:rPr>
              <a:t>Workshop Purpose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982" y="838200"/>
            <a:ext cx="89154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Introduce ADMI to the basics of the emerging Cloud Computing paradigm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Learn how it came about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its enabling technologies 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the computer systems constraints, tradeoffs, and techniques of setting up and using cloud 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charset="0"/>
              </a:rPr>
              <a:t>Teach ADMI how to implement algorithms in the Cloud</a:t>
            </a:r>
          </a:p>
          <a:p>
            <a:pPr lvl="1">
              <a:defRPr/>
            </a:pPr>
            <a:r>
              <a:rPr lang="en-US" sz="2400" dirty="0" smtClean="0"/>
              <a:t>Gain </a:t>
            </a:r>
            <a:r>
              <a:rPr lang="en-US" sz="2400" dirty="0"/>
              <a:t>competence in </a:t>
            </a:r>
            <a:r>
              <a:rPr lang="en-US" sz="2400" dirty="0" smtClean="0"/>
              <a:t>cloud </a:t>
            </a:r>
            <a:r>
              <a:rPr lang="en-US" sz="2400" dirty="0"/>
              <a:t>programming </a:t>
            </a:r>
            <a:r>
              <a:rPr lang="en-US" sz="2400" dirty="0" smtClean="0"/>
              <a:t>models for </a:t>
            </a:r>
            <a:r>
              <a:rPr lang="en-US" sz="2400" dirty="0"/>
              <a:t>distributed processing of large datasets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Understand how different algorithms can be implemented and executed on cloud frameworks</a:t>
            </a:r>
          </a:p>
          <a:p>
            <a:pPr lvl="1">
              <a:defRPr/>
            </a:pPr>
            <a:r>
              <a:rPr lang="en-US" sz="2400" dirty="0"/>
              <a:t>E</a:t>
            </a:r>
            <a:r>
              <a:rPr lang="en-US" sz="2400" dirty="0" smtClean="0"/>
              <a:t>valuating the performance and identifying bottlenecks when mapping applications to the clouds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191000" cy="556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Using </a:t>
            </a:r>
            <a:r>
              <a:rPr lang="en-US" sz="1600" dirty="0"/>
              <a:t>Nimbus on FutureGrid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Nimbus </a:t>
            </a:r>
            <a:r>
              <a:rPr lang="en-US" sz="1600" dirty="0"/>
              <a:t>One-click Cluster Guide [intermediate]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Using </a:t>
            </a:r>
            <a:r>
              <a:rPr lang="en-US" sz="1600" dirty="0"/>
              <a:t>OpenStack Nova on FutureGrid [novice]</a:t>
            </a:r>
          </a:p>
          <a:p>
            <a:r>
              <a:rPr lang="en-US" sz="1600" dirty="0" smtClean="0"/>
              <a:t>Using </a:t>
            </a:r>
            <a:r>
              <a:rPr lang="en-US" sz="1600" dirty="0"/>
              <a:t>Eucalyptus on FutureGrid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Connecting </a:t>
            </a:r>
            <a:r>
              <a:rPr lang="en-US" sz="1600" dirty="0"/>
              <a:t>private network VMs across Nimbus clusters using ViNe [novice]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Using </a:t>
            </a:r>
            <a:r>
              <a:rPr lang="en-US" sz="1600" dirty="0"/>
              <a:t>the Grid Appliance to run FutureGrid Cloud Clients [novice</a:t>
            </a:r>
            <a:r>
              <a:rPr lang="en-US" sz="1600" dirty="0" smtClean="0"/>
              <a:t>]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2: Cloud Run-time Platforms</a:t>
            </a:r>
          </a:p>
          <a:p>
            <a:r>
              <a:rPr lang="en-US" sz="1600" dirty="0"/>
              <a:t> Running Hadoop on Eucalyptus </a:t>
            </a:r>
            <a:endParaRPr lang="en-US" sz="1600" dirty="0" smtClean="0"/>
          </a:p>
          <a:p>
            <a:r>
              <a:rPr lang="en-US" sz="1600" dirty="0" smtClean="0"/>
              <a:t>Running </a:t>
            </a:r>
            <a:r>
              <a:rPr lang="en-US" sz="1600" dirty="0"/>
              <a:t>Twister on Eucalyptus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Other </a:t>
            </a:r>
            <a:r>
              <a:rPr lang="en-US" sz="1600" b="1" dirty="0">
                <a:solidFill>
                  <a:srgbClr val="FF0000"/>
                </a:solidFill>
              </a:rPr>
              <a:t>Tutorials and Educational </a:t>
            </a:r>
            <a:r>
              <a:rPr lang="en-US" sz="1600" b="1" dirty="0" smtClean="0">
                <a:solidFill>
                  <a:srgbClr val="FF0000"/>
                </a:solidFill>
              </a:rPr>
              <a:t>Materials</a:t>
            </a:r>
          </a:p>
          <a:p>
            <a:r>
              <a:rPr lang="en-US" sz="1600" dirty="0" smtClean="0"/>
              <a:t>Additional </a:t>
            </a:r>
            <a:r>
              <a:rPr lang="en-US" sz="1600" dirty="0"/>
              <a:t>tutorials on FutureGrid-related </a:t>
            </a:r>
            <a:r>
              <a:rPr lang="en-US" sz="1600" dirty="0" smtClean="0"/>
              <a:t>technologies</a:t>
            </a:r>
          </a:p>
          <a:p>
            <a:r>
              <a:rPr lang="en-US" sz="1600" dirty="0" smtClean="0"/>
              <a:t>FutureGrid </a:t>
            </a:r>
            <a:r>
              <a:rPr lang="en-US" sz="1600" dirty="0"/>
              <a:t>community educational materials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400" dirty="0"/>
              <a:t> Running a Grid Appliance on your </a:t>
            </a:r>
            <a:r>
              <a:rPr lang="en-US" sz="1400" dirty="0" smtClean="0"/>
              <a:t>desktop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 Grid Appliance on </a:t>
            </a:r>
            <a:r>
              <a:rPr lang="en-US" sz="1400" dirty="0" smtClean="0"/>
              <a:t>FutureGrid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an OpenStack virtual appliance on </a:t>
            </a:r>
            <a:r>
              <a:rPr lang="en-US" sz="1400" dirty="0" smtClean="0"/>
              <a:t>FutureGrid</a:t>
            </a:r>
            <a:endParaRPr lang="en-US" sz="1400" dirty="0"/>
          </a:p>
          <a:p>
            <a:r>
              <a:rPr lang="en-US" sz="1400" dirty="0" smtClean="0"/>
              <a:t>Running </a:t>
            </a:r>
            <a:r>
              <a:rPr lang="en-US" sz="1400" dirty="0"/>
              <a:t>Condor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MPI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Hadoop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Deploying </a:t>
            </a:r>
            <a:r>
              <a:rPr lang="en-US" sz="1400" dirty="0"/>
              <a:t>virtual private Grid Appliance clusters using Nimbus </a:t>
            </a:r>
            <a:endParaRPr lang="en-US" sz="1400" dirty="0" smtClean="0"/>
          </a:p>
          <a:p>
            <a:r>
              <a:rPr lang="en-US" sz="1400" dirty="0" smtClean="0"/>
              <a:t>Building </a:t>
            </a:r>
            <a:r>
              <a:rPr lang="en-US" sz="1400" dirty="0"/>
              <a:t>an educational appliance from Ubuntu 10.04 </a:t>
            </a:r>
            <a:endParaRPr lang="en-US" sz="1400" dirty="0" smtClean="0"/>
          </a:p>
          <a:p>
            <a:r>
              <a:rPr lang="en-US" sz="1400" dirty="0" smtClean="0"/>
              <a:t>Customizing </a:t>
            </a:r>
            <a:r>
              <a:rPr lang="en-US" sz="1400" dirty="0"/>
              <a:t>and registering Grid Appliance images using Eucalyptus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Tutorial topic 4: High Performance Computing</a:t>
            </a:r>
          </a:p>
          <a:p>
            <a:r>
              <a:rPr lang="en-US" sz="1400" dirty="0"/>
              <a:t> Basic High Performance Computing </a:t>
            </a:r>
            <a:endParaRPr lang="en-US" sz="1400" dirty="0" smtClean="0"/>
          </a:p>
          <a:p>
            <a:r>
              <a:rPr lang="en-US" sz="1400" dirty="0" smtClean="0"/>
              <a:t>Running </a:t>
            </a:r>
            <a:r>
              <a:rPr lang="en-US" sz="1400" dirty="0"/>
              <a:t>Hadoop as a batch job using MyHadoop </a:t>
            </a:r>
          </a:p>
          <a:p>
            <a:r>
              <a:rPr lang="en-US" sz="1400" dirty="0" smtClean="0"/>
              <a:t>Performance </a:t>
            </a:r>
            <a:r>
              <a:rPr lang="en-US" sz="1400" dirty="0"/>
              <a:t>Analysis with </a:t>
            </a:r>
            <a:r>
              <a:rPr lang="en-US" sz="1400" dirty="0" err="1"/>
              <a:t>Vampir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Instrumentation </a:t>
            </a:r>
            <a:r>
              <a:rPr lang="en-US" sz="1400" dirty="0"/>
              <a:t>and tracing with </a:t>
            </a:r>
            <a:r>
              <a:rPr lang="en-US" sz="1400" dirty="0" err="1" smtClean="0"/>
              <a:t>VampirTrace</a:t>
            </a:r>
            <a:endParaRPr lang="en-US" sz="1400" dirty="0" smtClean="0"/>
          </a:p>
          <a:p>
            <a:r>
              <a:rPr lang="en-US" sz="1400" b="1" dirty="0">
                <a:solidFill>
                  <a:srgbClr val="FF0000"/>
                </a:solidFill>
              </a:rPr>
              <a:t>Tutorial Topic 5: Experiment </a:t>
            </a:r>
            <a:r>
              <a:rPr lang="en-US" sz="1400" b="1" dirty="0" smtClean="0">
                <a:solidFill>
                  <a:srgbClr val="FF0000"/>
                </a:solidFill>
              </a:rPr>
              <a:t>Management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interactive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9" t="-182" r="-1147" b="182"/>
          <a:stretch/>
        </p:blipFill>
        <p:spPr>
          <a:xfrm>
            <a:off x="228600" y="1447800"/>
            <a:ext cx="46049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6670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0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XSEDE (TeraGrid).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much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17267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Motivation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 smtClean="0"/>
              <a:t>Image </a:t>
            </a:r>
            <a:r>
              <a:rPr lang="en-US" dirty="0"/>
              <a:t>Management and Rain on FutureGrid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7777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Allow users to take control of installing the OS on a system on bare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metal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(without the administrator)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By providing users with the ability to create their own environments to run their projects (OS, packages, software)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Users can deploy their environments in both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bare-metal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and virtualized infrastructures</a:t>
            </a:r>
          </a:p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Security is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obviously important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RAIN manages tools to dynamically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provide custom HPC environment, Cloud environment, or virtual networks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on-demand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Architecture</a:t>
            </a: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-281"/>
          <a:stretch>
            <a:fillRect/>
          </a:stretch>
        </p:blipFill>
        <p:spPr>
          <a:xfrm>
            <a:off x="1828800" y="1303020"/>
            <a:ext cx="5404962" cy="496490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</a:p>
        </p:txBody>
      </p:sp>
    </p:spTree>
    <p:extLst>
      <p:ext uri="{BB962C8B-B14F-4D97-AF65-F5344CB8AC3E}">
        <p14:creationId xmlns:p14="http://schemas.microsoft.com/office/powerpoint/2010/main" val="15902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Generation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794359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31745"/>
              </p:ext>
            </p:extLst>
          </p:nvPr>
        </p:nvGraphicFramePr>
        <p:xfrm>
          <a:off x="1993107" y="3743325"/>
          <a:ext cx="5319236" cy="304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3" imgW="6515100" imgH="3873500" progId="Excel.Sheet.12">
                  <p:embed/>
                </p:oleObj>
              </mc:Choice>
              <mc:Fallback>
                <p:oleObj name="Worksheet" r:id="rId3" imgW="6515100" imgH="387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3107" y="3743325"/>
                        <a:ext cx="5319236" cy="3047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51460" y="1577340"/>
            <a:ext cx="8468201" cy="4594860"/>
          </a:xfrm>
        </p:spPr>
        <p:txBody>
          <a:bodyPr>
            <a:normAutofit/>
          </a:bodyPr>
          <a:lstStyle/>
          <a:p>
            <a:pPr marL="342893" lvl="1" indent="-285747" defTabSz="457196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900" dirty="0">
                <a:latin typeface="Arial"/>
                <a:cs typeface="Arial"/>
              </a:rPr>
              <a:t>Creates and customizes images according to user requirements</a:t>
            </a:r>
          </a:p>
          <a:p>
            <a:pPr marL="342893" lvl="1" indent="-285747" defTabSz="457196" eaLnBrk="1" hangingPunct="1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900" dirty="0">
                <a:latin typeface="Arial"/>
                <a:cs typeface="Arial"/>
              </a:rPr>
              <a:t>Images are not aimed to any specific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520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Image Deployment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058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Customizes </a:t>
            </a:r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cs typeface="Arial" charset="0"/>
              </a:rPr>
              <a:t>deploys images for specific infrastructures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Two main infrastructures </a:t>
            </a:r>
            <a:r>
              <a:rPr lang="en-US" dirty="0" smtClean="0">
                <a:latin typeface="Arial" charset="0"/>
                <a:cs typeface="Arial" charset="0"/>
              </a:rPr>
              <a:t>types: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664744" y="6345079"/>
            <a:ext cx="289750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b="1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770654"/>
              </p:ext>
            </p:extLst>
          </p:nvPr>
        </p:nvGraphicFramePr>
        <p:xfrm>
          <a:off x="57150" y="3781902"/>
          <a:ext cx="4239102" cy="292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3" imgW="4521200" imgH="3111500" progId="Excel.Sheet.12">
                  <p:embed/>
                </p:oleObj>
              </mc:Choice>
              <mc:Fallback>
                <p:oleObj name="Worksheet" r:id="rId3" imgW="4521200" imgH="3111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3781902"/>
                        <a:ext cx="4239102" cy="292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69660"/>
              </p:ext>
            </p:extLst>
          </p:nvPr>
        </p:nvGraphicFramePr>
        <p:xfrm>
          <a:off x="4377578" y="3753036"/>
          <a:ext cx="4646295" cy="292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5" imgW="5270500" imgH="3314700" progId="Excel.Sheet.12">
                  <p:embed/>
                </p:oleObj>
              </mc:Choice>
              <mc:Fallback>
                <p:oleObj name="Worksheet" r:id="rId5" imgW="5270500" imgH="331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7578" y="3753036"/>
                        <a:ext cx="4646295" cy="2921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7990" y="3364193"/>
            <a:ext cx="2527481" cy="3600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/>
              <a:t>HPC Deployment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4494" y="3364193"/>
            <a:ext cx="2527481" cy="36009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b="1" dirty="0" smtClean="0"/>
              <a:t>Cloud Deployment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1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43"/>
            <a:ext cx="8229600" cy="1143000"/>
          </a:xfrm>
        </p:spPr>
        <p:txBody>
          <a:bodyPr/>
          <a:lstStyle/>
          <a:p>
            <a:r>
              <a:rPr lang="en-US" dirty="0" smtClean="0"/>
              <a:t>FutureGrid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2725"/>
            <a:ext cx="9118600" cy="5943600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FutureGrid project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is to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enable experimental work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advances: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scientific understanding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computing and parallel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computing paradigms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science of middleware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enables these paradigms,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 and drivers of these paradigms by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applications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 new generation of students and workforce on the use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paradigms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their applications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mission includes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flexible hardware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Identified IaaS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“core” software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rowing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 of software from FG partners and users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Outreach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else?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0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51" y="7620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Dryad,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184682"/>
              </p:ext>
            </p:extLst>
          </p:nvPr>
        </p:nvGraphicFramePr>
        <p:xfrm>
          <a:off x="762000" y="1143000"/>
          <a:ext cx="7686556" cy="4860290"/>
        </p:xfrm>
        <a:graphic>
          <a:graphicData uri="http://schemas.openxmlformats.org/drawingml/2006/table">
            <a:tbl>
              <a:tblPr/>
              <a:tblGrid>
                <a:gridCol w="1138177"/>
                <a:gridCol w="1138177"/>
                <a:gridCol w="684835"/>
                <a:gridCol w="496147"/>
                <a:gridCol w="845597"/>
                <a:gridCol w="845596"/>
                <a:gridCol w="845597"/>
                <a:gridCol w="610364"/>
                <a:gridCol w="1082066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~Dec 31 2011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4288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022244"/>
              </p:ext>
            </p:extLst>
          </p:nvPr>
        </p:nvGraphicFramePr>
        <p:xfrm>
          <a:off x="209861" y="1343025"/>
          <a:ext cx="8934139" cy="30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shared with IU + 16 TB dedicated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4648200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Being upgraded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Network Impairment Device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742" y="1493045"/>
            <a:ext cx="8712518" cy="4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Spirent XGEM Network Impairments Simulator for jitter, errors, delay,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etc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Full Bidirectional 10G w/64 byte packets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15 seconds introduced delay (in 16ns increments)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0-100% introduced packet loss in .0001% increments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Packet manipulation in first 2000 bytes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16k frame size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TCL for scripting, HTML for manual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2277</Words>
  <Application>Microsoft Office PowerPoint</Application>
  <PresentationFormat>On-screen Show (4:3)</PresentationFormat>
  <Paragraphs>399</Paragraphs>
  <Slides>35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Worksheet</vt:lpstr>
      <vt:lpstr>FutureGrid Overview</vt:lpstr>
      <vt:lpstr>FutureGrid key Concepts I</vt:lpstr>
      <vt:lpstr>FutureGrid key Concepts II</vt:lpstr>
      <vt:lpstr>FutureGrid key Concepts III</vt:lpstr>
      <vt:lpstr>FutureGrid Partners</vt:lpstr>
      <vt:lpstr>FutureGrid:  a Grid/Cloud/HPC Testbed</vt:lpstr>
      <vt:lpstr>Compute Hardware</vt:lpstr>
      <vt:lpstr>Storage Hardware</vt:lpstr>
      <vt:lpstr>Network Impairment Device</vt:lpstr>
      <vt:lpstr>FutureGrid: Online Inca Summary</vt:lpstr>
      <vt:lpstr>FutureGrid: Inca Monitoring</vt:lpstr>
      <vt:lpstr>5 Use Types for FutureGrid</vt:lpstr>
      <vt:lpstr>PowerPoint Presentation</vt:lpstr>
      <vt:lpstr>Current Education projects</vt:lpstr>
      <vt:lpstr>Current Interoperability Projects</vt:lpstr>
      <vt:lpstr>Current Bio Application Projects</vt:lpstr>
      <vt:lpstr>Current Non-Bio Application Projects</vt:lpstr>
      <vt:lpstr>Current Technology Projects</vt:lpstr>
      <vt:lpstr>Current Computer Science Projects I</vt:lpstr>
      <vt:lpstr>Current Computer Science Projects II</vt:lpstr>
      <vt:lpstr>Typical FutureGrid Performance Study</vt:lpstr>
      <vt:lpstr>OGF 2010 Demo from Rennes</vt:lpstr>
      <vt:lpstr>B534 Distributed Systems Class</vt:lpstr>
      <vt:lpstr>ADMI Cloudy View on  Computing Workshop June 2011</vt:lpstr>
      <vt:lpstr>Workshop Purpose</vt:lpstr>
      <vt:lpstr>FutureGrid Tutorials</vt:lpstr>
      <vt:lpstr>FutureGrid Viral Growth Model</vt:lpstr>
      <vt:lpstr>Software Components</vt:lpstr>
      <vt:lpstr>FutureGrid Software Architecture</vt:lpstr>
      <vt:lpstr>Detailed Software Architecture</vt:lpstr>
      <vt:lpstr>Motivation: Image Management and Rain on FutureGrid</vt:lpstr>
      <vt:lpstr>Architecture</vt:lpstr>
      <vt:lpstr>Image Generation</vt:lpstr>
      <vt:lpstr>Image Deployment</vt:lpstr>
      <vt:lpstr>FutureGrid in a nutshell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135</cp:revision>
  <dcterms:created xsi:type="dcterms:W3CDTF">2010-11-17T03:44:50Z</dcterms:created>
  <dcterms:modified xsi:type="dcterms:W3CDTF">2011-11-18T18:25:57Z</dcterms:modified>
</cp:coreProperties>
</file>