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95" r:id="rId1"/>
  </p:sldMasterIdLst>
  <p:notesMasterIdLst>
    <p:notesMasterId r:id="rId22"/>
  </p:notesMasterIdLst>
  <p:handoutMasterIdLst>
    <p:handoutMasterId r:id="rId23"/>
  </p:handoutMasterIdLst>
  <p:sldIdLst>
    <p:sldId id="286" r:id="rId2"/>
    <p:sldId id="372" r:id="rId3"/>
    <p:sldId id="449" r:id="rId4"/>
    <p:sldId id="438" r:id="rId5"/>
    <p:sldId id="439" r:id="rId6"/>
    <p:sldId id="440" r:id="rId7"/>
    <p:sldId id="441" r:id="rId8"/>
    <p:sldId id="442" r:id="rId9"/>
    <p:sldId id="443" r:id="rId10"/>
    <p:sldId id="444" r:id="rId11"/>
    <p:sldId id="446" r:id="rId12"/>
    <p:sldId id="445" r:id="rId13"/>
    <p:sldId id="414" r:id="rId14"/>
    <p:sldId id="448" r:id="rId15"/>
    <p:sldId id="411" r:id="rId16"/>
    <p:sldId id="412" r:id="rId17"/>
    <p:sldId id="451" r:id="rId18"/>
    <p:sldId id="452" r:id="rId19"/>
    <p:sldId id="371" r:id="rId20"/>
    <p:sldId id="36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2846AC"/>
    <a:srgbClr val="E46161"/>
    <a:srgbClr val="FB9326"/>
    <a:srgbClr val="FA8C00"/>
    <a:srgbClr val="0C2268"/>
    <a:srgbClr val="CC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16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26DCB-E814-3543-B4B7-34503F3B5B43}" type="datetimeFigureOut">
              <a:rPr lang="en-US" smtClean="0"/>
              <a:pPr/>
              <a:t>7/17/11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4524F-D773-DD44-A1EC-B2062652C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937D8-8A33-BD42-9C3D-79BFF088E911}" type="datetimeFigureOut">
              <a:rPr lang="en-US" smtClean="0"/>
              <a:pPr/>
              <a:t>7/17/11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E2F9D-DB4A-FD44-ADAF-DB44CE59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02CBB-F817-5C46-8DAA-85C962AF7FBB}" type="datetime1">
              <a:rPr lang="en-US" smtClean="0"/>
              <a:pPr/>
              <a:t>7/17/11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                                </a:t>
            </a:r>
            <a:fld id="{A2B401F1-9CC9-2046-AFEE-B9B0CD64CD89}" type="slidenum">
              <a:rPr lang="en-US" sz="1400" smtClean="0"/>
              <a:pPr/>
              <a:t>‹#›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366E42-E3CD-E04D-A513-68BFFECDE106}" type="datetime1">
              <a:rPr lang="en-US" smtClean="0"/>
              <a:pPr/>
              <a:t>7/17/11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5CB77E-D43D-4046-B9A6-27A5469A05F0}" type="datetime1">
              <a:rPr lang="en-US" smtClean="0"/>
              <a:pPr/>
              <a:t>7/17/11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79CEB-1BC7-0641-9AF0-1114A67827A4}" type="datetime1">
              <a:rPr lang="en-US" smtClean="0"/>
              <a:pPr/>
              <a:t>7/17/11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6D8B8F-1949-C448-98E1-F68B61169813}" type="datetime1">
              <a:rPr lang="en-US" smtClean="0"/>
              <a:pPr/>
              <a:t>7/17/11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9790B-C156-B44F-88B2-48931E908AC0}" type="datetime1">
              <a:rPr lang="en-US" smtClean="0"/>
              <a:pPr/>
              <a:t>7/17/11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2D7582-BDD4-A540-A9EC-317D7C3CD090}" type="datetime1">
              <a:rPr lang="en-US" smtClean="0"/>
              <a:pPr/>
              <a:t>7/17/11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6D19D5-D81D-D548-AD7A-AD7DC8475E14}" type="datetime1">
              <a:rPr lang="en-US" smtClean="0"/>
              <a:pPr/>
              <a:t>7/17/11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A8EB6-8AA1-1046-BB8A-358136E2F9B1}" type="datetime1">
              <a:rPr lang="en-US" smtClean="0"/>
              <a:pPr/>
              <a:t>7/17/11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6EB00-5A87-C047-B5B7-3B31AD89890F}" type="datetime1">
              <a:rPr lang="en-US" smtClean="0"/>
              <a:pPr/>
              <a:t>7/17/11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178235-F45C-FE4C-A523-8E43145C825B}" type="datetime1">
              <a:rPr lang="en-US" smtClean="0"/>
              <a:pPr/>
              <a:t>7/17/11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df"/><Relationship Id="rId15" Type="http://schemas.openxmlformats.org/officeDocument/2006/relationships/image" Target="../media/image23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470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</a:t>
            </a:r>
            <a:endParaRPr lang="en-US" dirty="0">
              <a:solidFill>
                <a:srgbClr val="3861AA"/>
              </a:solidFill>
              <a:latin typeface="Trebuchet MS" pitchFamily="34" charset="0"/>
            </a:endParaRPr>
          </a:p>
        </p:txBody>
      </p:sp>
      <p:pic>
        <p:nvPicPr>
          <p:cNvPr id="9" name="Picture 8" descr="white-2.pdf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1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2736861" y="6041498"/>
            <a:ext cx="1126072" cy="84455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862933" y="6353740"/>
            <a:ext cx="249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www.nimbusproject.org</a:t>
            </a:r>
            <a:endParaRPr lang="en-US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A8369-D59E-A34A-BAF6-D2C5D32CAF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BAA88-BBE7-5842-9308-ECD8770CC850}" type="datetime1">
              <a:rPr lang="en-US" smtClean="0"/>
              <a:pPr/>
              <a:t>7/17/11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0C2268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keahey@mcs.anl.gov" TargetMode="External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6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df"/><Relationship Id="rId3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tiff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tiff"/><Relationship Id="rId8" Type="http://schemas.openxmlformats.org/officeDocument/2006/relationships/image" Target="../media/image17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8.tiff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png"/><Relationship Id="rId9" Type="http://schemas.openxmlformats.org/officeDocument/2006/relationships/image" Target="../media/image28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tiff"/><Relationship Id="rId6" Type="http://schemas.openxmlformats.org/officeDocument/2006/relationships/image" Target="../media/image32.png"/><Relationship Id="rId7" Type="http://schemas.openxmlformats.org/officeDocument/2006/relationships/image" Target="../media/image33.tiff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tiff"/><Relationship Id="rId5" Type="http://schemas.openxmlformats.org/officeDocument/2006/relationships/image" Target="../media/image37.tiff"/><Relationship Id="rId6" Type="http://schemas.openxmlformats.org/officeDocument/2006/relationships/image" Target="../media/image38.png"/><Relationship Id="rId7" Type="http://schemas.openxmlformats.org/officeDocument/2006/relationships/image" Target="../media/image23.png"/><Relationship Id="rId8" Type="http://schemas.openxmlformats.org/officeDocument/2006/relationships/image" Target="../media/image25.jpeg"/><Relationship Id="rId9" Type="http://schemas.openxmlformats.org/officeDocument/2006/relationships/image" Target="../media/image26.jpeg"/><Relationship Id="rId10" Type="http://schemas.openxmlformats.org/officeDocument/2006/relationships/image" Target="../media/image39.tiff"/><Relationship Id="rId11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41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0388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Outsourcing </a:t>
            </a:r>
            <a:r>
              <a:rPr lang="en-US" dirty="0" smtClean="0"/>
              <a:t>Ecosystem for </a:t>
            </a:r>
            <a:r>
              <a:rPr lang="en-US" dirty="0" smtClean="0"/>
              <a:t>Science:</a:t>
            </a:r>
            <a:br>
              <a:rPr lang="en-US" dirty="0" smtClean="0"/>
            </a:br>
            <a:r>
              <a:rPr lang="en-US" dirty="0" smtClean="0"/>
              <a:t>Applications and Patterns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402664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Kate Keahey</a:t>
            </a:r>
          </a:p>
          <a:p>
            <a:r>
              <a:rPr lang="en-US" sz="2000" dirty="0" smtClean="0">
                <a:hlinkClick r:id="rId2"/>
              </a:rPr>
              <a:t>keahey@mcs.anl.gov</a:t>
            </a:r>
            <a:endParaRPr lang="en-US" sz="2000" dirty="0" smtClean="0"/>
          </a:p>
          <a:p>
            <a:r>
              <a:rPr lang="en-US" sz="2000" dirty="0" smtClean="0"/>
              <a:t>Argonne National Laboratory</a:t>
            </a:r>
          </a:p>
          <a:p>
            <a:r>
              <a:rPr lang="en-US" sz="2000" dirty="0" smtClean="0"/>
              <a:t>Computation Institute, University of Chicago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B82A-8F6E-8242-AB6F-C90388FED0D8}" type="datetime1">
              <a:rPr lang="en-US" smtClean="0"/>
              <a:pPr/>
              <a:t>7/18/11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51285" y="592660"/>
            <a:ext cx="65489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90"/>
                </a:solidFill>
              </a:rPr>
              <a:t>Workshop on Science Agency Uses of Clouds and </a:t>
            </a:r>
            <a:r>
              <a:rPr lang="en-US" sz="2200" b="1" dirty="0" smtClean="0">
                <a:solidFill>
                  <a:srgbClr val="000090"/>
                </a:solidFill>
              </a:rPr>
              <a:t>Grids</a:t>
            </a:r>
          </a:p>
        </p:txBody>
      </p:sp>
      <p:pic>
        <p:nvPicPr>
          <p:cNvPr id="10" name="Picture 9" descr="OGF_tagli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44"/>
            <a:ext cx="2222500" cy="119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oilogocopy_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065" y="-524939"/>
            <a:ext cx="2429933" cy="24299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7/18/11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773948" y="1320796"/>
            <a:ext cx="4038600" cy="527261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Large NSF-funded observatory with requirements for adaptive, reliable, elastic computing</a:t>
            </a:r>
          </a:p>
          <a:p>
            <a:r>
              <a:rPr lang="en-US" dirty="0" smtClean="0"/>
              <a:t>Approach: </a:t>
            </a:r>
          </a:p>
          <a:p>
            <a:pPr lvl="1"/>
            <a:r>
              <a:rPr lang="en-US" dirty="0" smtClean="0"/>
              <a:t>Private Nimbus regional clouds -&gt; commercial clouds</a:t>
            </a:r>
          </a:p>
          <a:p>
            <a:pPr lvl="1"/>
            <a:r>
              <a:rPr lang="en-US" dirty="0" smtClean="0"/>
              <a:t>Highly Available (HA) services that provision resources on many clouds based on need</a:t>
            </a:r>
          </a:p>
          <a:p>
            <a:pPr lvl="1"/>
            <a:r>
              <a:rPr lang="en-US" dirty="0" smtClean="0"/>
              <a:t>Significant OOI CI infrastructure in data and sensor management based on this model</a:t>
            </a:r>
          </a:p>
          <a:p>
            <a:r>
              <a:rPr lang="en-US" dirty="0" smtClean="0"/>
              <a:t>Status:</a:t>
            </a:r>
          </a:p>
          <a:p>
            <a:pPr lvl="1"/>
            <a:r>
              <a:rPr lang="en-US" dirty="0" smtClean="0"/>
              <a:t>Scalability and reliability tests on 100s of EC2, </a:t>
            </a:r>
            <a:r>
              <a:rPr lang="en-US" dirty="0" err="1" smtClean="0"/>
              <a:t>FutureGrid</a:t>
            </a:r>
            <a:r>
              <a:rPr lang="en-US" dirty="0" smtClean="0"/>
              <a:t> and Magellan resources</a:t>
            </a:r>
          </a:p>
          <a:p>
            <a:pPr lvl="1"/>
            <a:r>
              <a:rPr lang="en-US" dirty="0" smtClean="0"/>
              <a:t>HA elastic services release in 2011 (Nimbus 3)</a:t>
            </a:r>
          </a:p>
        </p:txBody>
      </p:sp>
      <p:pic>
        <p:nvPicPr>
          <p:cNvPr id="7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"/>
            <a:ext cx="4542121" cy="61421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8758" y="3037034"/>
            <a:ext cx="3830638" cy="2371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11"/>
          <p:cNvGrpSpPr/>
          <p:nvPr/>
        </p:nvGrpSpPr>
        <p:grpSpPr>
          <a:xfrm rot="19148021">
            <a:off x="5382455" y="2184602"/>
            <a:ext cx="3195602" cy="1212378"/>
            <a:chOff x="10611239" y="7605252"/>
            <a:chExt cx="3195602" cy="715877"/>
          </a:xfrm>
        </p:grpSpPr>
        <p:sp>
          <p:nvSpPr>
            <p:cNvPr id="11" name="Oval 10"/>
            <p:cNvSpPr/>
            <p:nvPr/>
          </p:nvSpPr>
          <p:spPr>
            <a:xfrm>
              <a:off x="10611239" y="7605252"/>
              <a:ext cx="3195602" cy="71587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02643" y="7803732"/>
              <a:ext cx="2698175" cy="272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Trail-blazing project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Nimbus Platform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7/18/11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Arrow Connector 52"/>
          <p:cNvCxnSpPr/>
          <p:nvPr/>
        </p:nvCxnSpPr>
        <p:spPr>
          <a:xfrm rot="5400000">
            <a:off x="4417722" y="4462367"/>
            <a:ext cx="580537" cy="1588"/>
          </a:xfrm>
          <a:prstGeom prst="straightConnector1">
            <a:avLst/>
          </a:prstGeom>
          <a:ln w="69850">
            <a:tailEnd type="arrow"/>
          </a:ln>
          <a:scene3d>
            <a:camera prst="orthographicFront"/>
            <a:lightRig rig="threePt" dir="t"/>
          </a:scene3d>
          <a:sp3d z="425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017588" y="2963335"/>
            <a:ext cx="7185025" cy="13377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Nimbus Elastic Provisioning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1116271" y="1427204"/>
            <a:ext cx="7185025" cy="13377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Creating Common Context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Nimbus Platform: Working with Hybrid Clouds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7/18/11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101607" y="5103283"/>
            <a:ext cx="2743200" cy="1253067"/>
          </a:xfrm>
          <a:prstGeom prst="cloudCallout">
            <a:avLst>
              <a:gd name="adj1" fmla="val -11574"/>
              <a:gd name="adj2" fmla="val 23311"/>
            </a:avLst>
          </a:prstGeom>
          <a:solidFill>
            <a:srgbClr val="CCCCCC"/>
          </a:solidFill>
          <a:ln>
            <a:noFill/>
          </a:ln>
          <a:effectLst>
            <a:glow rad="101600">
              <a:schemeClr val="bg1">
                <a:lumMod val="75000"/>
                <a:alpha val="75000"/>
              </a:schemeClr>
            </a:glow>
            <a:outerShdw blurRad="469900" dist="22987" dir="5400000" algn="tl" rotWithShape="0">
              <a:schemeClr val="bg1">
                <a:lumMod val="6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 clouds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(e.g., FNAL)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048002" y="5035551"/>
            <a:ext cx="3014137" cy="1253067"/>
          </a:xfrm>
          <a:prstGeom prst="cloudCallout">
            <a:avLst>
              <a:gd name="adj1" fmla="val -11574"/>
              <a:gd name="adj2" fmla="val 23311"/>
            </a:avLst>
          </a:prstGeom>
          <a:solidFill>
            <a:srgbClr val="CCCCCC"/>
          </a:solidFill>
          <a:ln>
            <a:noFill/>
          </a:ln>
          <a:effectLst>
            <a:glow rad="101600">
              <a:schemeClr val="bg1">
                <a:lumMod val="75000"/>
                <a:alpha val="75000"/>
              </a:schemeClr>
            </a:glow>
            <a:outerShdw blurRad="469900" dist="22987" dir="5400000" algn="tl" rotWithShape="0">
              <a:schemeClr val="bg1">
                <a:lumMod val="6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community clouds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(e.g., </a:t>
            </a:r>
            <a:r>
              <a:rPr lang="en-US" sz="1600" dirty="0" err="1" smtClean="0">
                <a:solidFill>
                  <a:schemeClr val="tx1"/>
                </a:solidFill>
              </a:rPr>
              <a:t>FutureGrid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299202" y="5086350"/>
            <a:ext cx="2743200" cy="1253067"/>
          </a:xfrm>
          <a:prstGeom prst="cloudCallout">
            <a:avLst>
              <a:gd name="adj1" fmla="val -11574"/>
              <a:gd name="adj2" fmla="val 23311"/>
            </a:avLst>
          </a:prstGeom>
          <a:solidFill>
            <a:srgbClr val="CCCCCC"/>
          </a:solidFill>
          <a:ln>
            <a:noFill/>
          </a:ln>
          <a:effectLst>
            <a:glow rad="101600">
              <a:schemeClr val="bg1">
                <a:lumMod val="75000"/>
                <a:alpha val="75000"/>
              </a:schemeClr>
            </a:glow>
            <a:outerShdw blurRad="469900" dist="22987" dir="5400000" algn="tl" rotWithShape="0">
              <a:schemeClr val="bg1">
                <a:lumMod val="6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 clouds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(e.g., EC2)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1547284" y="4827587"/>
            <a:ext cx="484187" cy="517525"/>
            <a:chOff x="282" y="1175"/>
            <a:chExt cx="305" cy="326"/>
          </a:xfrm>
        </p:grpSpPr>
        <p:sp>
          <p:nvSpPr>
            <p:cNvPr id="18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3695695" y="4844520"/>
            <a:ext cx="484187" cy="517525"/>
            <a:chOff x="282" y="1175"/>
            <a:chExt cx="305" cy="326"/>
          </a:xfrm>
        </p:grpSpPr>
        <p:sp>
          <p:nvSpPr>
            <p:cNvPr id="21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2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4289685" y="4827587"/>
            <a:ext cx="484187" cy="517525"/>
            <a:chOff x="282" y="1175"/>
            <a:chExt cx="305" cy="326"/>
          </a:xfrm>
        </p:grpSpPr>
        <p:sp>
          <p:nvSpPr>
            <p:cNvPr id="24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5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4870975" y="4827587"/>
            <a:ext cx="484187" cy="517525"/>
            <a:chOff x="282" y="1175"/>
            <a:chExt cx="305" cy="326"/>
          </a:xfrm>
        </p:grpSpPr>
        <p:sp>
          <p:nvSpPr>
            <p:cNvPr id="27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8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7027333" y="4844520"/>
            <a:ext cx="484187" cy="517525"/>
            <a:chOff x="282" y="1175"/>
            <a:chExt cx="305" cy="326"/>
          </a:xfrm>
        </p:grpSpPr>
        <p:sp>
          <p:nvSpPr>
            <p:cNvPr id="30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5" name="Group 39"/>
          <p:cNvGrpSpPr>
            <a:grpSpLocks/>
          </p:cNvGrpSpPr>
          <p:nvPr/>
        </p:nvGrpSpPr>
        <p:grpSpPr bwMode="auto">
          <a:xfrm>
            <a:off x="7621323" y="4827587"/>
            <a:ext cx="484187" cy="517525"/>
            <a:chOff x="282" y="1175"/>
            <a:chExt cx="305" cy="326"/>
          </a:xfrm>
        </p:grpSpPr>
        <p:sp>
          <p:nvSpPr>
            <p:cNvPr id="33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4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6" name="Group 39"/>
          <p:cNvGrpSpPr>
            <a:grpSpLocks/>
          </p:cNvGrpSpPr>
          <p:nvPr/>
        </p:nvGrpSpPr>
        <p:grpSpPr bwMode="auto">
          <a:xfrm>
            <a:off x="8202613" y="4827587"/>
            <a:ext cx="484187" cy="517525"/>
            <a:chOff x="282" y="1175"/>
            <a:chExt cx="305" cy="326"/>
          </a:xfrm>
        </p:grpSpPr>
        <p:sp>
          <p:nvSpPr>
            <p:cNvPr id="36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7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39" name="TextBox 38"/>
          <p:cNvSpPr txBox="1"/>
          <p:nvPr/>
        </p:nvSpPr>
        <p:spPr>
          <a:xfrm>
            <a:off x="2434680" y="353906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interoperability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403595" y="3774533"/>
            <a:ext cx="165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 provisioning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245190" y="3539068"/>
            <a:ext cx="181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automatic scaling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566347" y="377453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38" idx="3"/>
          </p:cNvCxnSpPr>
          <p:nvPr/>
        </p:nvCxnSpPr>
        <p:spPr>
          <a:xfrm rot="5400000">
            <a:off x="1587035" y="4140024"/>
            <a:ext cx="517638" cy="447914"/>
          </a:xfrm>
          <a:prstGeom prst="straightConnector1">
            <a:avLst/>
          </a:prstGeom>
          <a:ln w="69850">
            <a:tailEnd type="arrow"/>
          </a:ln>
          <a:scene3d>
            <a:camera prst="orthographicFront"/>
            <a:lightRig rig="threePt" dir="t"/>
          </a:scene3d>
          <a:sp3d z="425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8" idx="5"/>
          </p:cNvCxnSpPr>
          <p:nvPr/>
        </p:nvCxnSpPr>
        <p:spPr>
          <a:xfrm rot="16200000" flipH="1">
            <a:off x="7099028" y="4156523"/>
            <a:ext cx="648268" cy="545545"/>
          </a:xfrm>
          <a:prstGeom prst="straightConnector1">
            <a:avLst/>
          </a:prstGeom>
          <a:ln w="69850">
            <a:tailEnd type="arrow"/>
          </a:ln>
          <a:scene3d>
            <a:camera prst="orthographicFront"/>
            <a:lightRig rig="threePt" dir="t"/>
          </a:scene3d>
          <a:sp3d z="425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39"/>
          <p:cNvGrpSpPr>
            <a:grpSpLocks/>
          </p:cNvGrpSpPr>
          <p:nvPr/>
        </p:nvGrpSpPr>
        <p:grpSpPr bwMode="auto">
          <a:xfrm>
            <a:off x="942976" y="4827587"/>
            <a:ext cx="484187" cy="517525"/>
            <a:chOff x="282" y="1175"/>
            <a:chExt cx="305" cy="326"/>
          </a:xfrm>
        </p:grpSpPr>
        <p:sp>
          <p:nvSpPr>
            <p:cNvPr id="9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44" name="TextBox 43"/>
          <p:cNvSpPr txBox="1"/>
          <p:nvPr/>
        </p:nvSpPr>
        <p:spPr>
          <a:xfrm>
            <a:off x="2333082" y="1981204"/>
            <a:ext cx="5059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Allow users to build turnkey dynamic virtual clusters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5.18519E-6 L 0.19063 -0.3801 " pathEditMode="relative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1908 -0.38033 " pathEditMode="relative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4.81481E-6 L 0.00746 -0.38033 " pathEditMode="relative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7.77778E-6 L -8.33333E-6 -0.38056 " pathEditMode="relative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77778E-6 L 8.33333E-7 -0.38056 " pathEditMode="relative" ptsTypes="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4.81481E-6 L -0.16372 -0.37801 " pathEditMode="relative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3 3.33333E-6 L -0.1632 -0.375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18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16493 -0.380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5" grpId="0" animBg="1"/>
      <p:bldP spid="6" grpId="0" animBg="1"/>
      <p:bldP spid="7" grpId="0" animBg="1"/>
      <p:bldP spid="39" grpId="0"/>
      <p:bldP spid="40" grpId="0"/>
      <p:bldP spid="41" grpId="0"/>
      <p:bldP spid="42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Simplified Deployment Scenario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7/18/11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R1-deployment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9732" y="986186"/>
            <a:ext cx="7687733" cy="5349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Cloudinit.d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067" y="1244606"/>
            <a:ext cx="4411133" cy="547686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Repeatable </a:t>
            </a:r>
            <a:r>
              <a:rPr lang="en-US" dirty="0" smtClean="0"/>
              <a:t>deployment</a:t>
            </a:r>
            <a:r>
              <a:rPr lang="en-US" dirty="0" smtClean="0"/>
              <a:t>: </a:t>
            </a:r>
            <a:r>
              <a:rPr lang="en-US" dirty="0" smtClean="0"/>
              <a:t>write a launch plan once, deploy many </a:t>
            </a:r>
            <a:r>
              <a:rPr lang="en-US" dirty="0" smtClean="0"/>
              <a:t>times</a:t>
            </a:r>
            <a:endParaRPr lang="en-US" dirty="0" smtClean="0"/>
          </a:p>
          <a:p>
            <a:r>
              <a:rPr lang="en-US" dirty="0" smtClean="0"/>
              <a:t>Coordination of inter-dependent </a:t>
            </a:r>
            <a:r>
              <a:rPr lang="en-US" dirty="0" smtClean="0"/>
              <a:t>launches via attributes</a:t>
            </a:r>
            <a:endParaRPr lang="en-US" dirty="0" smtClean="0"/>
          </a:p>
          <a:p>
            <a:pPr lvl="0"/>
            <a:r>
              <a:rPr lang="en-US" dirty="0" smtClean="0"/>
              <a:t>Deploy on cloud and non-cloud resources from many providers</a:t>
            </a:r>
            <a:endParaRPr lang="en-US" dirty="0" smtClean="0"/>
          </a:p>
          <a:p>
            <a:r>
              <a:rPr lang="en-US" dirty="0" smtClean="0"/>
              <a:t>User</a:t>
            </a:r>
            <a:r>
              <a:rPr lang="en-US" dirty="0" smtClean="0"/>
              <a:t>-defined launch tests (assertions)</a:t>
            </a:r>
          </a:p>
          <a:p>
            <a:r>
              <a:rPr lang="en-US" dirty="0" smtClean="0"/>
              <a:t>Test-based monitoring</a:t>
            </a:r>
          </a:p>
          <a:p>
            <a:r>
              <a:rPr lang="en-US" dirty="0" smtClean="0"/>
              <a:t>Policy-driven repair of a </a:t>
            </a:r>
            <a:r>
              <a:rPr lang="en-US" dirty="0" smtClean="0"/>
              <a:t>launch</a:t>
            </a:r>
          </a:p>
          <a:p>
            <a:r>
              <a:rPr lang="en-US" dirty="0" smtClean="0"/>
              <a:t>Lightweight and easy to use</a:t>
            </a:r>
            <a:endParaRPr lang="en-US" dirty="0" smtClean="0"/>
          </a:p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Currently in RC1</a:t>
            </a:r>
          </a:p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Come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to our talk at TG’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11 tomorrow!</a:t>
            </a:r>
            <a:endParaRPr lang="en-US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7/18/11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281333" y="1490133"/>
            <a:ext cx="1405467" cy="12869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281333" y="2980266"/>
            <a:ext cx="1405467" cy="12869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281333" y="4466703"/>
            <a:ext cx="1405467" cy="12869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232404" y="2235198"/>
            <a:ext cx="1405467" cy="12869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NFS 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232404" y="3738571"/>
            <a:ext cx="1405467" cy="12869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Postgress</a:t>
            </a:r>
            <a:endParaRPr lang="en-US" dirty="0" smtClean="0"/>
          </a:p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2681552" y="3507588"/>
            <a:ext cx="4525963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714346" y="3521338"/>
            <a:ext cx="4525963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678615" y="3521338"/>
            <a:ext cx="4525963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20670" y="5892803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69599" y="5892803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2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7" idx="1"/>
          </p:cNvCxnSpPr>
          <p:nvPr/>
        </p:nvCxnSpPr>
        <p:spPr>
          <a:xfrm rot="10800000" flipV="1">
            <a:off x="6637871" y="2133599"/>
            <a:ext cx="643462" cy="64346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1"/>
            <a:endCxn id="12" idx="3"/>
          </p:cNvCxnSpPr>
          <p:nvPr/>
        </p:nvCxnSpPr>
        <p:spPr>
          <a:xfrm rot="10800000" flipV="1">
            <a:off x="6637871" y="2133600"/>
            <a:ext cx="643462" cy="224843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57200" y="4622772"/>
            <a:ext cx="3877733" cy="13610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Elasticity, Reliability and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391" y="1532468"/>
            <a:ext cx="413173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2008: The ALICE proof-of-concept</a:t>
            </a:r>
          </a:p>
          <a:p>
            <a:r>
              <a:rPr lang="en-US" dirty="0" smtClean="0"/>
              <a:t>2009: </a:t>
            </a:r>
            <a:r>
              <a:rPr lang="en-US" dirty="0" err="1" smtClean="0"/>
              <a:t>ElasticSite</a:t>
            </a:r>
            <a:r>
              <a:rPr lang="en-US" dirty="0" smtClean="0"/>
              <a:t> prototype</a:t>
            </a:r>
          </a:p>
          <a:p>
            <a:r>
              <a:rPr lang="en-US" dirty="0" smtClean="0"/>
              <a:t>2009: OOI pilot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7/18/11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4" descr="AliEn-on-Nimbus-Cloud-zoomed-o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5" y="1332973"/>
            <a:ext cx="4157133" cy="250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aul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5" y="3009775"/>
            <a:ext cx="4275664" cy="2361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62752" y="3043641"/>
            <a:ext cx="3276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Paper: “Elastic Site”, </a:t>
            </a:r>
            <a:r>
              <a:rPr lang="en-US" dirty="0" err="1" smtClean="0"/>
              <a:t>CCGrid</a:t>
            </a:r>
            <a:r>
              <a:rPr lang="en-US" dirty="0" smtClean="0"/>
              <a:t> 2010</a:t>
            </a:r>
            <a:endParaRPr lang="en-US" dirty="0"/>
          </a:p>
        </p:txBody>
      </p:sp>
      <p:pic>
        <p:nvPicPr>
          <p:cNvPr id="10" name="Picture 5" descr="cpe_sched_overview.t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9269" y="4622772"/>
            <a:ext cx="4005263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49666" y="4591492"/>
            <a:ext cx="289280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Challenge: </a:t>
            </a:r>
          </a:p>
          <a:p>
            <a:pPr algn="ctr"/>
            <a:r>
              <a:rPr lang="en-US" sz="2400" i="1" dirty="0" smtClean="0"/>
              <a:t>a generic HA</a:t>
            </a:r>
          </a:p>
          <a:p>
            <a:pPr algn="ctr"/>
            <a:r>
              <a:rPr lang="en-US" sz="2400" i="1" dirty="0" smtClean="0"/>
              <a:t> elastic service model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46289" y="848145"/>
            <a:ext cx="6397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Elasticity and reliability are different sides of the same coin.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build="p"/>
      <p:bldP spid="9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Elasticity, Reliability and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068" y="1159942"/>
            <a:ext cx="5571066" cy="511174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Assumption: a workload queue</a:t>
            </a:r>
          </a:p>
          <a:p>
            <a:pPr lvl="1"/>
            <a:r>
              <a:rPr lang="en-US" dirty="0" err="1" smtClean="0"/>
              <a:t>ALiEn</a:t>
            </a:r>
            <a:r>
              <a:rPr lang="en-US" dirty="0" smtClean="0"/>
              <a:t>, PBS, AMQP,…</a:t>
            </a:r>
          </a:p>
          <a:p>
            <a:r>
              <a:rPr lang="en-US" dirty="0" smtClean="0"/>
              <a:t>React to sensor information</a:t>
            </a:r>
          </a:p>
          <a:p>
            <a:pPr lvl="1"/>
            <a:r>
              <a:rPr lang="en-US" dirty="0" smtClean="0"/>
              <a:t>Queue, deployment status, VM health…</a:t>
            </a:r>
          </a:p>
          <a:p>
            <a:r>
              <a:rPr lang="en-US" dirty="0" smtClean="0"/>
              <a:t>Evaluate against policies</a:t>
            </a:r>
          </a:p>
          <a:p>
            <a:r>
              <a:rPr lang="en-US" dirty="0" smtClean="0"/>
              <a:t>Scale to demand</a:t>
            </a:r>
          </a:p>
          <a:p>
            <a:pPr lvl="1"/>
            <a:r>
              <a:rPr lang="en-US" dirty="0" smtClean="0"/>
              <a:t>Across different cloud providers </a:t>
            </a:r>
          </a:p>
          <a:p>
            <a:pPr lvl="1"/>
            <a:r>
              <a:rPr lang="en-US" dirty="0" smtClean="0"/>
              <a:t>Use contextualization to integrate machines across hybrid clouds</a:t>
            </a:r>
          </a:p>
          <a:p>
            <a:pPr lvl="1"/>
            <a:r>
              <a:rPr lang="en-US" dirty="0" smtClean="0"/>
              <a:t>Scalable: latest tests scale to 100s of nodes on EC2, target is thousands</a:t>
            </a:r>
          </a:p>
          <a:p>
            <a:pPr lvl="1"/>
            <a:r>
              <a:rPr lang="en-US" dirty="0" smtClean="0"/>
              <a:t>Highly Available – designed to support resiliency of all components</a:t>
            </a:r>
          </a:p>
          <a:p>
            <a:r>
              <a:rPr lang="en-US" dirty="0" smtClean="0"/>
              <a:t>Release later in 2011</a:t>
            </a:r>
          </a:p>
          <a:p>
            <a:pPr lvl="1"/>
            <a:r>
              <a:rPr lang="en-US" dirty="0" smtClean="0"/>
              <a:t>Customizable to input, policy, decision engine, provider, etc.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7/18/11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54614" y="1532468"/>
            <a:ext cx="191083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Start with a queue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29048" y="2235200"/>
            <a:ext cx="256196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Other sensor information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07194" y="3759201"/>
            <a:ext cx="200567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Provision resources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2622" y="3032669"/>
            <a:ext cx="131482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Apply Policy</a:t>
            </a:r>
            <a:endParaRPr lang="en-US" dirty="0"/>
          </a:p>
        </p:txBody>
      </p:sp>
      <p:sp>
        <p:nvSpPr>
          <p:cNvPr id="13" name="Cloud Callout 12"/>
          <p:cNvSpPr/>
          <p:nvPr/>
        </p:nvSpPr>
        <p:spPr>
          <a:xfrm>
            <a:off x="5808134" y="4690540"/>
            <a:ext cx="1286930" cy="741370"/>
          </a:xfrm>
          <a:prstGeom prst="cloudCallout">
            <a:avLst>
              <a:gd name="adj1" fmla="val -9358"/>
              <a:gd name="adj2" fmla="val 99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6566754" y="5635106"/>
            <a:ext cx="1910837" cy="741370"/>
          </a:xfrm>
          <a:prstGeom prst="cloudCallout">
            <a:avLst>
              <a:gd name="adj1" fmla="val -9358"/>
              <a:gd name="adj2" fmla="val 99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community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7823197" y="4690540"/>
            <a:ext cx="1032933" cy="741370"/>
          </a:xfrm>
          <a:prstGeom prst="cloudCallout">
            <a:avLst>
              <a:gd name="adj1" fmla="val -9358"/>
              <a:gd name="adj2" fmla="val 99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EC2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7343332" y="2068500"/>
            <a:ext cx="3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295964" y="2818600"/>
            <a:ext cx="4281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7331432" y="3580601"/>
            <a:ext cx="3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2"/>
          </p:cNvCxnSpPr>
          <p:nvPr/>
        </p:nvCxnSpPr>
        <p:spPr>
          <a:xfrm rot="16200000" flipH="1">
            <a:off x="6762817" y="4875748"/>
            <a:ext cx="1506572" cy="12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2"/>
          </p:cNvCxnSpPr>
          <p:nvPr/>
        </p:nvCxnSpPr>
        <p:spPr>
          <a:xfrm rot="5400000">
            <a:off x="6949550" y="4172448"/>
            <a:ext cx="604398" cy="5165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2"/>
            <a:endCxn id="15" idx="3"/>
          </p:cNvCxnSpPr>
          <p:nvPr/>
        </p:nvCxnSpPr>
        <p:spPr>
          <a:xfrm rot="16200000" flipH="1">
            <a:off x="7622650" y="4015915"/>
            <a:ext cx="604396" cy="8296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Elastic Scaling Tools: </a:t>
            </a:r>
            <a:br>
              <a:rPr lang="en-US" dirty="0" smtClean="0"/>
            </a:br>
            <a:r>
              <a:rPr lang="en-US" dirty="0" smtClean="0"/>
              <a:t>Towards “Bottomless Resources”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5" y="1413937"/>
            <a:ext cx="4893735" cy="488523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Early efforts: </a:t>
            </a:r>
          </a:p>
          <a:p>
            <a:pPr lvl="1"/>
            <a:r>
              <a:rPr lang="en-US" dirty="0" smtClean="0"/>
              <a:t>2008: The ALICE proof-of-concept</a:t>
            </a:r>
          </a:p>
          <a:p>
            <a:pPr lvl="1"/>
            <a:r>
              <a:rPr lang="en-US" dirty="0" smtClean="0"/>
              <a:t>2009: </a:t>
            </a:r>
            <a:r>
              <a:rPr lang="en-US" dirty="0" err="1" smtClean="0"/>
              <a:t>ElasticSite</a:t>
            </a:r>
            <a:r>
              <a:rPr lang="en-US" dirty="0" smtClean="0"/>
              <a:t> prototype</a:t>
            </a:r>
          </a:p>
          <a:p>
            <a:pPr lvl="1"/>
            <a:r>
              <a:rPr lang="en-US" dirty="0" smtClean="0"/>
              <a:t>2009: OOI pilot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Challenge: </a:t>
            </a:r>
            <a:r>
              <a:rPr lang="en-US" dirty="0" smtClean="0"/>
              <a:t>a generic HA Service Model</a:t>
            </a:r>
          </a:p>
          <a:p>
            <a:pPr lvl="1"/>
            <a:r>
              <a:rPr lang="en-US" dirty="0" smtClean="0"/>
              <a:t>React to sensor information</a:t>
            </a:r>
          </a:p>
          <a:p>
            <a:pPr lvl="1"/>
            <a:r>
              <a:rPr lang="en-US" dirty="0" smtClean="0"/>
              <a:t>Queue: the workload sensor</a:t>
            </a:r>
          </a:p>
          <a:p>
            <a:pPr lvl="1"/>
            <a:r>
              <a:rPr lang="en-US" dirty="0" smtClean="0"/>
              <a:t>Scale to demand</a:t>
            </a:r>
          </a:p>
          <a:p>
            <a:pPr lvl="1"/>
            <a:r>
              <a:rPr lang="en-US" dirty="0" smtClean="0"/>
              <a:t>Across different cloud providers </a:t>
            </a:r>
          </a:p>
          <a:p>
            <a:pPr lvl="1"/>
            <a:r>
              <a:rPr lang="en-US" dirty="0" smtClean="0"/>
              <a:t>Use contextualization to integrate machines into the network</a:t>
            </a:r>
          </a:p>
          <a:p>
            <a:pPr lvl="1"/>
            <a:r>
              <a:rPr lang="en-US" dirty="0" smtClean="0"/>
              <a:t>Customizable</a:t>
            </a:r>
          </a:p>
          <a:p>
            <a:pPr lvl="1"/>
            <a:r>
              <a:rPr lang="en-US" dirty="0" smtClean="0"/>
              <a:t>Routinely 100s of nodes on EC2</a:t>
            </a:r>
          </a:p>
          <a:p>
            <a:r>
              <a:rPr lang="en-US" b="1" i="1" dirty="0" smtClean="0">
                <a:solidFill>
                  <a:srgbClr val="984807"/>
                </a:solidFill>
              </a:rPr>
              <a:t>Coming in Nimbus 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7/18/11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4" descr="AliEn-on-Nimbus-Cloud-zoomed-o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2933" y="1163643"/>
            <a:ext cx="4157133" cy="250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aul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2933" y="2738847"/>
            <a:ext cx="4275664" cy="2361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5149" y="2704981"/>
            <a:ext cx="3276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Paper: “Elastic Site”, </a:t>
            </a:r>
            <a:r>
              <a:rPr lang="en-US" dirty="0" err="1" smtClean="0"/>
              <a:t>CCGrid</a:t>
            </a:r>
            <a:r>
              <a:rPr lang="en-US" dirty="0" smtClean="0"/>
              <a:t> 2010</a:t>
            </a:r>
            <a:endParaRPr lang="en-US" dirty="0"/>
          </a:p>
        </p:txBody>
      </p:sp>
      <p:pic>
        <p:nvPicPr>
          <p:cNvPr id="10" name="Picture 5" descr="cpe_sched_overview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0197" y="4622772"/>
            <a:ext cx="4005263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Broker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6154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>
              <a:defRPr/>
            </a:pPr>
            <a:r>
              <a:rPr lang="en-US" dirty="0" smtClean="0"/>
              <a:t>Contextualization</a:t>
            </a:r>
          </a:p>
          <a:p>
            <a:pPr lvl="1">
              <a:defRPr/>
            </a:pPr>
            <a:r>
              <a:rPr lang="en-US" dirty="0" smtClean="0"/>
              <a:t>Shared </a:t>
            </a:r>
            <a:r>
              <a:rPr lang="en-US" dirty="0" smtClean="0"/>
              <a:t>trust/security context </a:t>
            </a:r>
          </a:p>
          <a:p>
            <a:pPr lvl="1">
              <a:defRPr/>
            </a:pPr>
            <a:r>
              <a:rPr lang="en-US" dirty="0" smtClean="0"/>
              <a:t>Shared configuration/context </a:t>
            </a:r>
            <a:r>
              <a:rPr lang="en-US" dirty="0" smtClean="0"/>
              <a:t>information</a:t>
            </a:r>
          </a:p>
          <a:p>
            <a:pPr>
              <a:defRPr/>
            </a:pPr>
            <a:r>
              <a:rPr lang="en-US" dirty="0" smtClean="0"/>
              <a:t>Applications</a:t>
            </a:r>
          </a:p>
          <a:p>
            <a:pPr lvl="1">
              <a:defRPr/>
            </a:pPr>
            <a:r>
              <a:rPr lang="en-US" dirty="0" smtClean="0"/>
              <a:t>Turnkey virtual clusters</a:t>
            </a:r>
          </a:p>
          <a:p>
            <a:pPr lvl="1">
              <a:defRPr/>
            </a:pPr>
            <a:r>
              <a:rPr lang="en-US" dirty="0" smtClean="0"/>
              <a:t>Adding provisioned resources to a site or a domain</a:t>
            </a:r>
          </a:p>
          <a:p>
            <a:pPr>
              <a:defRPr/>
            </a:pPr>
            <a:r>
              <a:rPr lang="en-US" dirty="0" smtClean="0"/>
              <a:t>Features</a:t>
            </a:r>
          </a:p>
          <a:p>
            <a:pPr lvl="1">
              <a:defRPr/>
            </a:pPr>
            <a:r>
              <a:rPr lang="en-US" dirty="0" smtClean="0"/>
              <a:t>Work with any appliance, any provider, and across multiple providers</a:t>
            </a:r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7/18/11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1247"/>
            <a:ext cx="8229600" cy="50302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Cloud Computing Challenge: Outsourcing</a:t>
            </a:r>
          </a:p>
          <a:p>
            <a:pPr lvl="1"/>
            <a:r>
              <a:rPr lang="en-US" dirty="0" smtClean="0"/>
              <a:t>Benefits</a:t>
            </a:r>
          </a:p>
          <a:p>
            <a:pPr lvl="2"/>
            <a:r>
              <a:rPr lang="en-US" dirty="0" smtClean="0"/>
              <a:t>Economy of scale, access to different resources, no operation overhead, more flexible use</a:t>
            </a:r>
          </a:p>
          <a:p>
            <a:pPr lvl="1"/>
            <a:r>
              <a:rPr lang="en-US" dirty="0" smtClean="0"/>
              <a:t>Criteria</a:t>
            </a:r>
          </a:p>
          <a:p>
            <a:pPr lvl="2"/>
            <a:r>
              <a:rPr lang="en-US" dirty="0" smtClean="0"/>
              <a:t>Does it provide the right offering? Is it scalable? Easy to use? Easy to outsource? Cost-effective?</a:t>
            </a:r>
          </a:p>
          <a:p>
            <a:r>
              <a:rPr lang="en-US" dirty="0" smtClean="0"/>
              <a:t>Changing patterns of how people work</a:t>
            </a:r>
          </a:p>
          <a:p>
            <a:pPr lvl="1"/>
            <a:r>
              <a:rPr lang="en-US" dirty="0" smtClean="0"/>
              <a:t>On-demand availability, acceptance of </a:t>
            </a:r>
            <a:r>
              <a:rPr lang="en-US" dirty="0" err="1" smtClean="0"/>
              <a:t>bursty</a:t>
            </a:r>
            <a:r>
              <a:rPr lang="en-US" dirty="0" smtClean="0"/>
              <a:t> demand, ease-of-portability</a:t>
            </a:r>
          </a:p>
          <a:p>
            <a:r>
              <a:rPr lang="en-US" dirty="0" smtClean="0"/>
              <a:t>Many challenges left!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7/18/11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80535" y="1049879"/>
            <a:ext cx="7230534" cy="2517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0534" y="3358831"/>
            <a:ext cx="4980351" cy="26186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Nimbus Components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7/18/11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03870" y="3634641"/>
            <a:ext cx="4334932" cy="14731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2000" i="1" dirty="0" smtClean="0"/>
              <a:t>Enable providers to build </a:t>
            </a:r>
            <a:r>
              <a:rPr lang="en-US" sz="2000" i="1" dirty="0" err="1" smtClean="0"/>
              <a:t>IaaS</a:t>
            </a:r>
            <a:r>
              <a:rPr lang="en-US" sz="2000" i="1" dirty="0" smtClean="0"/>
              <a:t> clouds</a:t>
            </a:r>
            <a:endParaRPr lang="en-US" sz="2000" i="1" dirty="0"/>
          </a:p>
        </p:txBody>
      </p:sp>
      <p:sp>
        <p:nvSpPr>
          <p:cNvPr id="8" name="Rounded Rectangle 7"/>
          <p:cNvSpPr/>
          <p:nvPr/>
        </p:nvSpPr>
        <p:spPr>
          <a:xfrm>
            <a:off x="1303869" y="1828812"/>
            <a:ext cx="6451599" cy="14840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2000" i="1" dirty="0" smtClean="0"/>
              <a:t>Enable users to use </a:t>
            </a:r>
            <a:r>
              <a:rPr lang="en-US" sz="2000" i="1" dirty="0" err="1" smtClean="0"/>
              <a:t>IaaS</a:t>
            </a:r>
            <a:r>
              <a:rPr lang="en-US" sz="2000" i="1" dirty="0" smtClean="0"/>
              <a:t> clouds</a:t>
            </a:r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919387" y="3634641"/>
            <a:ext cx="2995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Nimbus Infrastructure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3519" y="1771967"/>
            <a:ext cx="2347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Nimbus Platform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79605" y="4108772"/>
            <a:ext cx="1481517" cy="558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Workspace Service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54290" y="4108772"/>
            <a:ext cx="1375601" cy="558799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Cumulus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94082" y="2229169"/>
            <a:ext cx="1370853" cy="59266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Context Broker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94478" y="2229169"/>
            <a:ext cx="1370853" cy="59266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Cloudinit.d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89202" y="1039069"/>
            <a:ext cx="4164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High-quality, extensible, customizable, </a:t>
            </a:r>
          </a:p>
          <a:p>
            <a:pPr algn="ctr"/>
            <a:r>
              <a:rPr lang="en-US" sz="2000" dirty="0" smtClean="0"/>
              <a:t>open source implementation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6062804" y="2229170"/>
            <a:ext cx="1370853" cy="59266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Gateway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62804" y="2229169"/>
            <a:ext cx="1370853" cy="59266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Elastic Scaling Tools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52078" y="5246785"/>
            <a:ext cx="2903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Enable developers to extend, </a:t>
            </a:r>
          </a:p>
          <a:p>
            <a:r>
              <a:rPr lang="en-US" i="1" dirty="0" smtClean="0"/>
              <a:t>experiment and customize</a:t>
            </a:r>
            <a:endParaRPr lang="en-US" i="1" dirty="0"/>
          </a:p>
        </p:txBody>
      </p:sp>
      <p:pic>
        <p:nvPicPr>
          <p:cNvPr id="20" name="Picture 19" descr="openstack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21" y="3871152"/>
            <a:ext cx="918147" cy="947228"/>
          </a:xfrm>
          <a:prstGeom prst="rect">
            <a:avLst/>
          </a:prstGeom>
        </p:spPr>
      </p:pic>
      <p:pic>
        <p:nvPicPr>
          <p:cNvPr id="21" name="Picture 20" descr="eucalyptus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075" y="4955434"/>
            <a:ext cx="1846923" cy="412479"/>
          </a:xfrm>
          <a:prstGeom prst="rect">
            <a:avLst/>
          </a:prstGeom>
        </p:spPr>
      </p:pic>
      <p:pic>
        <p:nvPicPr>
          <p:cNvPr id="22" name="Picture 21" descr="amazon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5735" y="4061408"/>
            <a:ext cx="1256593" cy="456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6" grpId="1" animBg="1"/>
      <p:bldP spid="17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7/18/11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white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68458" y="266044"/>
            <a:ext cx="4849272" cy="36369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4397" y="2999637"/>
            <a:ext cx="385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C2268"/>
                </a:solidFill>
              </a:rPr>
              <a:t>www.nimbusproject.com</a:t>
            </a:r>
            <a:endParaRPr lang="en-US" sz="2800" dirty="0">
              <a:solidFill>
                <a:srgbClr val="0C2268"/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85800" y="385759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226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Let’s make cloud computing for science happen.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C226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7/18/11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the Nimbus Team…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35900" y="1912178"/>
            <a:ext cx="4196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 whatever it takes to enable </a:t>
            </a:r>
          </a:p>
          <a:p>
            <a:r>
              <a:rPr lang="en-US" sz="2400" dirty="0" smtClean="0"/>
              <a:t>Infrastructure clouds for science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50941" y="3236301"/>
            <a:ext cx="3365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Applications and</a:t>
            </a:r>
            <a:r>
              <a:rPr lang="en-US" sz="2400" dirty="0" smtClean="0"/>
              <a:t> </a:t>
            </a:r>
            <a:r>
              <a:rPr lang="en-US" sz="2400" dirty="0" smtClean="0"/>
              <a:t>Patterns</a:t>
            </a:r>
            <a:endParaRPr lang="en-US" sz="2400" dirty="0" smtClean="0"/>
          </a:p>
        </p:txBody>
      </p:sp>
      <p:pic>
        <p:nvPicPr>
          <p:cNvPr id="11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5465" y="3039594"/>
            <a:ext cx="632334" cy="855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229901" y="3224767"/>
            <a:ext cx="855079" cy="4847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1600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" name="Picture 13" descr="clovr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845" y="3039594"/>
            <a:ext cx="1301649" cy="855079"/>
          </a:xfrm>
          <a:prstGeom prst="rect">
            <a:avLst/>
          </a:prstGeom>
        </p:spPr>
      </p:pic>
      <p:pic>
        <p:nvPicPr>
          <p:cNvPr id="15" name="Picture 14" descr="a-cute-little-cloud1-307x19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3678" y="4129937"/>
            <a:ext cx="1405467" cy="8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nc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11855" y="4113004"/>
            <a:ext cx="1186041" cy="8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009944" y="4174832"/>
            <a:ext cx="3965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do we turn a “bad cloud” </a:t>
            </a:r>
          </a:p>
          <a:p>
            <a:r>
              <a:rPr lang="en-US" sz="2400" dirty="0" smtClean="0"/>
              <a:t>Into a “good cloud”?</a:t>
            </a:r>
          </a:p>
        </p:txBody>
      </p:sp>
      <p:sp>
        <p:nvSpPr>
          <p:cNvPr id="20" name="Curved Right Arrow 19"/>
          <p:cNvSpPr/>
          <p:nvPr/>
        </p:nvSpPr>
        <p:spPr>
          <a:xfrm flipV="1">
            <a:off x="355602" y="2032006"/>
            <a:ext cx="1253057" cy="2669029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 descr="icon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2729" y="1842287"/>
            <a:ext cx="1333038" cy="906218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3065628" y="4853432"/>
            <a:ext cx="417178" cy="15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96476" y="4296346"/>
            <a:ext cx="59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20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/>
          </p:cNvSpPr>
          <p:nvPr>
            <p:ph sz="half" idx="1"/>
          </p:nvPr>
        </p:nvSpPr>
        <p:spPr>
          <a:xfrm>
            <a:off x="304779" y="1278468"/>
            <a:ext cx="4038600" cy="484769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STAR: a nuclear physics experiment at Brookhaven National Laboratory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Nimbus Science Clouds -&gt; EC2 runs</a:t>
            </a:r>
          </a:p>
          <a:p>
            <a:pPr lvl="1"/>
            <a:r>
              <a:rPr lang="en-US" dirty="0" smtClean="0"/>
              <a:t>Virtual OSG clusters with Nimbus Context Broker</a:t>
            </a:r>
          </a:p>
          <a:p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Production runs on EC2 since 2007</a:t>
            </a:r>
          </a:p>
          <a:p>
            <a:pPr lvl="1"/>
            <a:r>
              <a:rPr lang="en-US" dirty="0" smtClean="0"/>
              <a:t>The Quark Matter 2009 deadline: producing just-in time results</a:t>
            </a:r>
          </a:p>
          <a:p>
            <a:pPr lvl="1"/>
            <a:r>
              <a:rPr lang="en-US" dirty="0" smtClean="0"/>
              <a:t>The small issues of cost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7/18/11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18894" y="271760"/>
            <a:ext cx="386949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800" i="1" dirty="0">
                <a:latin typeface="Arial" charset="0"/>
              </a:rPr>
              <a:t>Work by Jerome </a:t>
            </a:r>
            <a:r>
              <a:rPr lang="en-US" sz="1800" i="1" dirty="0" err="1" smtClean="0">
                <a:latin typeface="Arial" charset="0"/>
              </a:rPr>
              <a:t>Lauret</a:t>
            </a:r>
            <a:r>
              <a:rPr lang="en-US" sz="1800" i="1" dirty="0" smtClean="0">
                <a:latin typeface="Arial" charset="0"/>
              </a:rPr>
              <a:t> </a:t>
            </a:r>
            <a:r>
              <a:rPr lang="en-US" i="1" dirty="0" smtClean="0">
                <a:latin typeface="Arial" charset="0"/>
              </a:rPr>
              <a:t>(BNL) et al.</a:t>
            </a:r>
            <a:endParaRPr lang="en-US" sz="1800" i="1" dirty="0">
              <a:latin typeface="Arial" charset="0"/>
            </a:endParaRPr>
          </a:p>
        </p:txBody>
      </p:sp>
      <p:pic>
        <p:nvPicPr>
          <p:cNvPr id="9" name="Picture 4" descr="star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" y="134653"/>
            <a:ext cx="34290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800px-CMB_Timeline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5991" y="1244601"/>
            <a:ext cx="39624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>
            <a:off x="4343400" y="4108825"/>
            <a:ext cx="4800600" cy="890138"/>
            <a:chOff x="4343400" y="4345887"/>
            <a:chExt cx="4800600" cy="890138"/>
          </a:xfrm>
        </p:grpSpPr>
        <p:pic>
          <p:nvPicPr>
            <p:cNvPr id="11" name="Picture 10" descr="titl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95967" y="4701480"/>
              <a:ext cx="3248033" cy="516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new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43400" y="4345887"/>
              <a:ext cx="1552567" cy="89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17" descr="priceless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491" y="1668464"/>
            <a:ext cx="6223000" cy="44577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5"/>
          <p:cNvGrpSpPr/>
          <p:nvPr/>
        </p:nvGrpSpPr>
        <p:grpSpPr>
          <a:xfrm>
            <a:off x="4343400" y="4093733"/>
            <a:ext cx="4665134" cy="1923957"/>
            <a:chOff x="4918894" y="1411910"/>
            <a:chExt cx="4665134" cy="1923957"/>
          </a:xfrm>
        </p:grpSpPr>
        <p:pic>
          <p:nvPicPr>
            <p:cNvPr id="25" name="Picture 24" descr="star.tiff"/>
            <p:cNvPicPr>
              <a:picLocks noChangeAspect="1"/>
            </p:cNvPicPr>
            <p:nvPr/>
          </p:nvPicPr>
          <p:blipFill>
            <a:blip r:embed="rId8"/>
            <a:srcRect b="86689"/>
            <a:stretch>
              <a:fillRect/>
            </a:stretch>
          </p:blipFill>
          <p:spPr>
            <a:xfrm>
              <a:off x="4918894" y="1411910"/>
              <a:ext cx="4665134" cy="586223"/>
            </a:xfrm>
            <a:prstGeom prst="rect">
              <a:avLst/>
            </a:prstGeom>
          </p:spPr>
        </p:pic>
        <p:pic>
          <p:nvPicPr>
            <p:cNvPr id="24" name="Picture 23" descr="star.tiff"/>
            <p:cNvPicPr>
              <a:picLocks noChangeAspect="1"/>
            </p:cNvPicPr>
            <p:nvPr/>
          </p:nvPicPr>
          <p:blipFill>
            <a:blip r:embed="rId8"/>
            <a:srcRect t="50992" b="17551"/>
            <a:stretch>
              <a:fillRect/>
            </a:stretch>
          </p:blipFill>
          <p:spPr>
            <a:xfrm>
              <a:off x="4918894" y="1950490"/>
              <a:ext cx="4665134" cy="1385377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8365067" y="4998963"/>
            <a:ext cx="643467" cy="250370"/>
          </a:xfrm>
          <a:prstGeom prst="ellipse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24809 -0.11111 " pathEditMode="relative" ptsTypes="AA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emergent need for processing</a:t>
            </a:r>
          </a:p>
          <a:p>
            <a:r>
              <a:rPr lang="en-US" dirty="0" smtClean="0"/>
              <a:t>A virtual appliance for automated and portable sequence analysis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Running on Nimbus Science Clouds, Magellan and EC2</a:t>
            </a:r>
          </a:p>
          <a:p>
            <a:pPr lvl="1"/>
            <a:r>
              <a:rPr lang="en-US" dirty="0" smtClean="0"/>
              <a:t>A platform for building appliances representing push-button pipelines</a:t>
            </a:r>
          </a:p>
          <a:p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From desktop to cloud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clovr.org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7/18/11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4" descr="CloVR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205" y="152397"/>
            <a:ext cx="3352800" cy="121814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222536" y="145961"/>
            <a:ext cx="4536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Sam </a:t>
            </a:r>
            <a:r>
              <a:rPr lang="en-US" i="1" dirty="0" err="1" smtClean="0">
                <a:latin typeface="Arial" charset="0"/>
                <a:ea typeface="Arial" charset="0"/>
                <a:cs typeface="Arial" charset="0"/>
              </a:rPr>
              <a:t>Angiuoli</a:t>
            </a:r>
            <a:endParaRPr lang="en-US" i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Institute for Genome Sciences</a:t>
            </a:r>
          </a:p>
          <a:p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University of Maryland School of Medicine</a:t>
            </a:r>
          </a:p>
          <a:p>
            <a:endParaRPr lang="en-US" dirty="0"/>
          </a:p>
        </p:txBody>
      </p:sp>
      <p:pic>
        <p:nvPicPr>
          <p:cNvPr id="119" name="Picture 15" descr="Screen shot 2010-10-03 at 12.29.14 PM.png"/>
          <p:cNvPicPr>
            <a:picLocks noChangeAspect="1"/>
          </p:cNvPicPr>
          <p:nvPr/>
        </p:nvPicPr>
        <p:blipFill>
          <a:blip r:embed="rId4"/>
          <a:srcRect t="16251" r="41211" b="3125"/>
          <a:stretch>
            <a:fillRect/>
          </a:stretch>
        </p:blipFill>
        <p:spPr bwMode="auto">
          <a:xfrm>
            <a:off x="4474343" y="2049767"/>
            <a:ext cx="3653806" cy="313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16" descr="clovr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8777" y="3848933"/>
            <a:ext cx="3816929" cy="2507417"/>
          </a:xfrm>
          <a:prstGeom prst="rect">
            <a:avLst/>
          </a:prstGeom>
        </p:spPr>
      </p:pic>
      <p:pic>
        <p:nvPicPr>
          <p:cNvPr id="167938" name="Picture 0" descr="Description: cost1_sm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7382" y="1346290"/>
            <a:ext cx="2688167" cy="202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2800" y="1531938"/>
            <a:ext cx="45212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287870" y="16002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Myriad Pro" charset="0"/>
              </a:rPr>
              <a:t>Detailed analysis of data from the MACHO experiment Dark Matter search</a:t>
            </a:r>
          </a:p>
          <a:p>
            <a:r>
              <a:rPr lang="en-US" dirty="0" smtClean="0"/>
              <a:t>Provide infrastructure for six observational astronomy survey projects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Running on a Nimbus cloud on </a:t>
            </a:r>
            <a:r>
              <a:rPr lang="en-US" dirty="0" err="1" smtClean="0"/>
              <a:t>WestGrid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Appliance creation and management</a:t>
            </a:r>
          </a:p>
          <a:p>
            <a:pPr lvl="1"/>
            <a:r>
              <a:rPr lang="en-US" dirty="0" smtClean="0"/>
              <a:t>Dynamic Condor pool for astronomy </a:t>
            </a:r>
          </a:p>
          <a:p>
            <a:r>
              <a:rPr lang="en-US" dirty="0" smtClean="0"/>
              <a:t>Status:</a:t>
            </a:r>
          </a:p>
          <a:p>
            <a:pPr lvl="1"/>
            <a:r>
              <a:rPr lang="en-US" dirty="0" smtClean="0"/>
              <a:t>In production operation since July 2010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7/18/11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731" y="25404"/>
            <a:ext cx="43434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8" descr="cloud_scheduler_logo_fa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302" y="200408"/>
            <a:ext cx="1363422" cy="1220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366" y="1794937"/>
            <a:ext cx="4432300" cy="1651000"/>
          </a:xfrm>
          <a:prstGeom prst="rect">
            <a:avLst/>
          </a:prstGeom>
        </p:spPr>
      </p:pic>
      <p:pic>
        <p:nvPicPr>
          <p:cNvPr id="15" name="Picture 14" descr="nrc_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2073" y="287872"/>
            <a:ext cx="1337936" cy="218974"/>
          </a:xfrm>
          <a:prstGeom prst="rect">
            <a:avLst/>
          </a:prstGeom>
        </p:spPr>
      </p:pic>
      <p:pic>
        <p:nvPicPr>
          <p:cNvPr id="16" name="Picture 15" descr="UVic_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8535" y="200408"/>
            <a:ext cx="982823" cy="379491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384724" y="646034"/>
            <a:ext cx="26634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800" i="1" dirty="0">
                <a:latin typeface="Arial" charset="0"/>
              </a:rPr>
              <a:t>Work </a:t>
            </a:r>
            <a:r>
              <a:rPr lang="en-US" sz="1800" i="1" dirty="0" smtClean="0">
                <a:latin typeface="Arial" charset="0"/>
              </a:rPr>
              <a:t>by </a:t>
            </a:r>
            <a:r>
              <a:rPr lang="en-US" i="1" dirty="0" smtClean="0">
                <a:latin typeface="Arial" charset="0"/>
              </a:rPr>
              <a:t>the UVIC</a:t>
            </a:r>
            <a:r>
              <a:rPr lang="en-US" sz="1800" i="1" dirty="0" smtClean="0">
                <a:latin typeface="Arial" charset="0"/>
              </a:rPr>
              <a:t> team</a:t>
            </a:r>
            <a:endParaRPr lang="en-US" sz="1800" i="1" dirty="0">
              <a:latin typeface="Arial" charset="0"/>
            </a:endParaRPr>
          </a:p>
        </p:txBody>
      </p:sp>
      <p:pic>
        <p:nvPicPr>
          <p:cNvPr id="20" name="Picture 5" descr="canfar_jobs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61500" y="2099731"/>
            <a:ext cx="3786712" cy="2811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21" descr="canfar.tif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9165" y="3005880"/>
            <a:ext cx="4174067" cy="33166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5" y="-64022"/>
            <a:ext cx="3793067" cy="1143000"/>
          </a:xfrm>
        </p:spPr>
        <p:txBody>
          <a:bodyPr/>
          <a:lstStyle/>
          <a:p>
            <a:r>
              <a:rPr lang="en-US" dirty="0" smtClean="0"/>
              <a:t>Sky Computing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" y="1062045"/>
            <a:ext cx="4837760" cy="529430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Sky Computing = a Federation of Clouds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Combine resources obtained in multiple Nimbus clouds in </a:t>
            </a:r>
            <a:r>
              <a:rPr lang="en-US" dirty="0" err="1" smtClean="0"/>
              <a:t>FutureGrid</a:t>
            </a:r>
            <a:r>
              <a:rPr lang="en-US" dirty="0" smtClean="0"/>
              <a:t> and Grid’ 5000</a:t>
            </a:r>
          </a:p>
          <a:p>
            <a:pPr lvl="1"/>
            <a:r>
              <a:rPr lang="en-US" dirty="0" smtClean="0"/>
              <a:t>Combine Context Broker, </a:t>
            </a:r>
            <a:r>
              <a:rPr lang="en-US" dirty="0" err="1" smtClean="0"/>
              <a:t>ViNe</a:t>
            </a:r>
            <a:r>
              <a:rPr lang="en-US" dirty="0" smtClean="0"/>
              <a:t>, fast image deployment</a:t>
            </a:r>
          </a:p>
          <a:p>
            <a:pPr lvl="1"/>
            <a:r>
              <a:rPr lang="en-US" dirty="0" smtClean="0"/>
              <a:t>Deployed a virtual cluster of over 1000 cores on Grid5000 and </a:t>
            </a:r>
            <a:r>
              <a:rPr lang="en-US" dirty="0" err="1" smtClean="0"/>
              <a:t>FutureGrid</a:t>
            </a:r>
            <a:r>
              <a:rPr lang="en-US" dirty="0" smtClean="0"/>
              <a:t> – largest ever of this type</a:t>
            </a:r>
          </a:p>
          <a:p>
            <a:r>
              <a:rPr lang="en-US" dirty="0" smtClean="0"/>
              <a:t>Grid’5000 Large Scale Deployment Challenge award</a:t>
            </a:r>
          </a:p>
          <a:p>
            <a:r>
              <a:rPr lang="en-US" dirty="0" smtClean="0"/>
              <a:t>Demonstrated at OGF 29 06/10</a:t>
            </a:r>
          </a:p>
          <a:p>
            <a:r>
              <a:rPr lang="en-US" dirty="0" err="1" smtClean="0"/>
              <a:t>TeraGrid</a:t>
            </a:r>
            <a:r>
              <a:rPr lang="en-US" dirty="0" smtClean="0"/>
              <a:t> ’10 poster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More at: </a:t>
            </a:r>
            <a:r>
              <a:rPr lang="en-US" i="1" dirty="0" err="1" smtClean="0"/>
              <a:t>www.isgtw.org/?pid</a:t>
            </a:r>
            <a:r>
              <a:rPr lang="en-US" i="1" dirty="0" smtClean="0"/>
              <a:t>=1002832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7/18/11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5" descr="gtb network v15.png"/>
          <p:cNvPicPr>
            <a:picLocks noChangeAspect="1"/>
          </p:cNvPicPr>
          <p:nvPr/>
        </p:nvPicPr>
        <p:blipFill>
          <a:blip r:embed="rId3"/>
          <a:srcRect t="-4877" b="-4877"/>
          <a:stretch>
            <a:fillRect/>
          </a:stretch>
        </p:blipFill>
        <p:spPr bwMode="auto">
          <a:xfrm>
            <a:off x="5486400" y="1481669"/>
            <a:ext cx="3657600" cy="20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2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7760" y="2718672"/>
            <a:ext cx="2517877" cy="181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ierr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874" y="4224571"/>
            <a:ext cx="3726963" cy="2199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834675" y="205940"/>
            <a:ext cx="2840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i="1" dirty="0" smtClean="0"/>
              <a:t>Work by  Pierre </a:t>
            </a:r>
            <a:r>
              <a:rPr lang="en-US" i="1" dirty="0" err="1" smtClean="0"/>
              <a:t>Riteau</a:t>
            </a:r>
            <a:r>
              <a:rPr lang="en-US" i="1" dirty="0" smtClean="0"/>
              <a:t> et al, </a:t>
            </a:r>
          </a:p>
          <a:p>
            <a:pPr algn="ctr" fontAlgn="base"/>
            <a:r>
              <a:rPr lang="en-US" i="1" dirty="0" smtClean="0"/>
              <a:t>University of Rennes 1</a:t>
            </a:r>
          </a:p>
          <a:p>
            <a:endParaRPr lang="en-US" dirty="0"/>
          </a:p>
        </p:txBody>
      </p:sp>
      <p:pic>
        <p:nvPicPr>
          <p:cNvPr id="11" name="Picture 7" descr="pixture_reloaded_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63837" y="3111398"/>
            <a:ext cx="1180164" cy="8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obbs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3976" y="5491534"/>
            <a:ext cx="1319623" cy="422066"/>
          </a:xfrm>
          <a:prstGeom prst="rect">
            <a:avLst/>
          </a:prstGeom>
        </p:spPr>
      </p:pic>
      <p:pic>
        <p:nvPicPr>
          <p:cNvPr id="13" name="Picture 21" descr="skypi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63836" y="912961"/>
            <a:ext cx="1214030" cy="113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990158" y="1027672"/>
            <a:ext cx="38376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i="1" kern="0" dirty="0" smtClean="0">
                <a:ea typeface="ＭＳ Ｐゴシック" charset="-128"/>
              </a:rPr>
              <a:t>“Sky Computing”</a:t>
            </a:r>
          </a:p>
          <a:p>
            <a:pPr marL="0" lvl="1"/>
            <a:r>
              <a:rPr lang="en-US" sz="1400" i="1" kern="0" dirty="0" smtClean="0">
                <a:ea typeface="ＭＳ Ｐゴシック" charset="-128"/>
              </a:rPr>
              <a:t>IEEE Internet Computing, September 2009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sz="half" idx="2"/>
          </p:nvPr>
        </p:nvSpPr>
        <p:spPr>
          <a:xfrm>
            <a:off x="457200" y="1506541"/>
            <a:ext cx="4038600" cy="484980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BarBar</a:t>
            </a:r>
            <a:r>
              <a:rPr lang="en-US" dirty="0" smtClean="0"/>
              <a:t> Experiment at SLAC in Stanford, CA</a:t>
            </a:r>
          </a:p>
          <a:p>
            <a:r>
              <a:rPr lang="en-US" dirty="0" smtClean="0"/>
              <a:t>Using clouds to simulating electron-positron collisions in their detector </a:t>
            </a:r>
          </a:p>
          <a:p>
            <a:r>
              <a:rPr lang="en-US" dirty="0" smtClean="0"/>
              <a:t>Exploring virtualization as a vehicle for data preservation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Appliance preparation and management</a:t>
            </a:r>
          </a:p>
          <a:p>
            <a:pPr lvl="1"/>
            <a:r>
              <a:rPr lang="en-US" dirty="0" smtClean="0"/>
              <a:t>Distributed Nimbus clouds</a:t>
            </a:r>
          </a:p>
          <a:p>
            <a:pPr lvl="1"/>
            <a:r>
              <a:rPr lang="en-US" dirty="0" smtClean="0"/>
              <a:t>Cloud Scheduler</a:t>
            </a:r>
          </a:p>
          <a:p>
            <a:r>
              <a:rPr lang="en-US" dirty="0" smtClean="0"/>
              <a:t>Running production </a:t>
            </a:r>
            <a:r>
              <a:rPr lang="en-US" dirty="0" err="1" smtClean="0"/>
              <a:t>BaBar</a:t>
            </a:r>
            <a:r>
              <a:rPr lang="en-US" dirty="0" smtClean="0"/>
              <a:t> workloads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7/18/11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NEWBABAR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38" y="122241"/>
            <a:ext cx="4178300" cy="1384300"/>
          </a:xfrm>
          <a:prstGeom prst="rect">
            <a:avLst/>
          </a:prstGeom>
        </p:spPr>
      </p:pic>
      <p:pic>
        <p:nvPicPr>
          <p:cNvPr id="29" name="Picture 28" descr="barbar1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499" y="1134535"/>
            <a:ext cx="1823267" cy="2946400"/>
          </a:xfrm>
          <a:prstGeom prst="rect">
            <a:avLst/>
          </a:prstGeom>
        </p:spPr>
      </p:pic>
      <p:pic>
        <p:nvPicPr>
          <p:cNvPr id="30" name="Picture 29" descr="barbar2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43" y="1219200"/>
            <a:ext cx="2432050" cy="12375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r="32808"/>
          <a:stretch>
            <a:fillRect/>
          </a:stretch>
        </p:blipFill>
        <p:spPr>
          <a:xfrm>
            <a:off x="4540057" y="2099746"/>
            <a:ext cx="2978150" cy="1651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93987" y="988367"/>
            <a:ext cx="2316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Canadian Efforts</a:t>
            </a:r>
            <a:endParaRPr lang="en-US" sz="2400" i="1" dirty="0"/>
          </a:p>
        </p:txBody>
      </p:sp>
      <p:pic>
        <p:nvPicPr>
          <p:cNvPr id="16" name="Picture 15" descr="cloud_scheduler_logo_fa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1302" y="200408"/>
            <a:ext cx="1363422" cy="1220263"/>
          </a:xfrm>
          <a:prstGeom prst="rect">
            <a:avLst/>
          </a:prstGeom>
        </p:spPr>
      </p:pic>
      <p:pic>
        <p:nvPicPr>
          <p:cNvPr id="17" name="Picture 16" descr="nrc_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2073" y="287872"/>
            <a:ext cx="1337936" cy="218974"/>
          </a:xfrm>
          <a:prstGeom prst="rect">
            <a:avLst/>
          </a:prstGeom>
        </p:spPr>
      </p:pic>
      <p:pic>
        <p:nvPicPr>
          <p:cNvPr id="18" name="Picture 17" descr="UVic_log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8535" y="200408"/>
            <a:ext cx="982823" cy="379491"/>
          </a:xfrm>
          <a:prstGeom prst="rect">
            <a:avLst/>
          </a:prstGeom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384724" y="646034"/>
            <a:ext cx="26634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800" i="1" dirty="0">
                <a:latin typeface="Arial" charset="0"/>
              </a:rPr>
              <a:t>Work </a:t>
            </a:r>
            <a:r>
              <a:rPr lang="en-US" sz="1800" i="1" dirty="0" smtClean="0">
                <a:latin typeface="Arial" charset="0"/>
              </a:rPr>
              <a:t>by </a:t>
            </a:r>
            <a:r>
              <a:rPr lang="en-US" i="1" dirty="0" smtClean="0">
                <a:latin typeface="Arial" charset="0"/>
              </a:rPr>
              <a:t>the UVIC</a:t>
            </a:r>
            <a:r>
              <a:rPr lang="en-US" sz="1800" i="1" dirty="0" smtClean="0">
                <a:latin typeface="Arial" charset="0"/>
              </a:rPr>
              <a:t> team</a:t>
            </a:r>
            <a:endParaRPr lang="en-US" sz="1800" i="1" dirty="0">
              <a:latin typeface="Arial" charset="0"/>
            </a:endParaRPr>
          </a:p>
        </p:txBody>
      </p:sp>
      <p:pic>
        <p:nvPicPr>
          <p:cNvPr id="20" name="Picture 19" descr="babar resources.tif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5800" y="2723420"/>
            <a:ext cx="4684752" cy="2156250"/>
          </a:xfrm>
          <a:prstGeom prst="rect">
            <a:avLst/>
          </a:prstGeom>
        </p:spPr>
      </p:pic>
      <p:pic>
        <p:nvPicPr>
          <p:cNvPr id="22" name="Picture 6" descr="vm131.cloud.nrc.ca-vms_bycloud-1301487044-56-250x1200.png"/>
          <p:cNvPicPr>
            <a:picLocks noChangeAspect="1"/>
          </p:cNvPicPr>
          <p:nvPr/>
        </p:nvPicPr>
        <p:blipFill>
          <a:blip r:embed="rId11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7937" y="4778072"/>
            <a:ext cx="5610604" cy="147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73" y="-47089"/>
            <a:ext cx="4826000" cy="1143000"/>
          </a:xfrm>
        </p:spPr>
        <p:txBody>
          <a:bodyPr/>
          <a:lstStyle/>
          <a:p>
            <a:r>
              <a:rPr lang="en-US" dirty="0" smtClean="0"/>
              <a:t>More About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643"/>
            <a:ext cx="8229600" cy="136464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Searching for the W-boson -- and nearly finding it!</a:t>
            </a:r>
          </a:p>
          <a:p>
            <a:r>
              <a:rPr lang="en-US" dirty="0" smtClean="0"/>
              <a:t>Typical timelines: </a:t>
            </a:r>
          </a:p>
          <a:p>
            <a:pPr lvl="1"/>
            <a:r>
              <a:rPr lang="en-US" dirty="0" smtClean="0"/>
              <a:t>5 months of data taking</a:t>
            </a:r>
          </a:p>
          <a:p>
            <a:pPr lvl="1"/>
            <a:r>
              <a:rPr lang="en-US" dirty="0" smtClean="0"/>
              <a:t>10 months of detector calibration, reconstruction and 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7/18/11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4" descr="star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8297" y="134653"/>
            <a:ext cx="34290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tar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391" y="2528288"/>
            <a:ext cx="5200650" cy="3813243"/>
          </a:xfrm>
          <a:prstGeom prst="rect">
            <a:avLst/>
          </a:prstGeom>
        </p:spPr>
      </p:pic>
      <p:sp>
        <p:nvSpPr>
          <p:cNvPr id="11" name="Content Placeholder 6"/>
          <p:cNvSpPr txBox="1">
            <a:spLocks/>
          </p:cNvSpPr>
          <p:nvPr/>
        </p:nvSpPr>
        <p:spPr>
          <a:xfrm>
            <a:off x="457200" y="2658538"/>
            <a:ext cx="3014133" cy="3179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Benefits of running in the cloud: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Reducing "time to science” (by ~ 6 months)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Near real-time processing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31406</TotalTime>
  <Words>1116</Words>
  <Application>Microsoft Macintosh PowerPoint</Application>
  <PresentationFormat>On-screen Show (4:3)</PresentationFormat>
  <Paragraphs>254</Paragraphs>
  <Slides>20</Slides>
  <Notes>8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Outsourcing Ecosystem for Science: Applications and Patterns</vt:lpstr>
      <vt:lpstr>Nimbus Components</vt:lpstr>
      <vt:lpstr>On the Nimbus Team…</vt:lpstr>
      <vt:lpstr>Slide 4</vt:lpstr>
      <vt:lpstr>Slide 5</vt:lpstr>
      <vt:lpstr>Slide 6</vt:lpstr>
      <vt:lpstr>Sky Computing</vt:lpstr>
      <vt:lpstr>Slide 8</vt:lpstr>
      <vt:lpstr>More About </vt:lpstr>
      <vt:lpstr>Slide 10</vt:lpstr>
      <vt:lpstr>Nimbus Platform</vt:lpstr>
      <vt:lpstr>Nimbus Platform: Working with Hybrid Clouds</vt:lpstr>
      <vt:lpstr>A Simplified Deployment Scenario</vt:lpstr>
      <vt:lpstr>Cloudinit.d</vt:lpstr>
      <vt:lpstr>Elasticity, Reliability and Failure</vt:lpstr>
      <vt:lpstr>Elasticity, Reliability and Failure</vt:lpstr>
      <vt:lpstr>Elastic Scaling Tools:  Towards “Bottomless Resources”</vt:lpstr>
      <vt:lpstr>Context Broker</vt:lpstr>
      <vt:lpstr>Parting Thoughts</vt:lpstr>
      <vt:lpstr>Slide 20</vt:lpstr>
    </vt:vector>
  </TitlesOfParts>
  <Company>UVic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Scheduler</dc:title>
  <dc:creator>Patrick Armstrong</dc:creator>
  <cp:lastModifiedBy>Kate Keahey</cp:lastModifiedBy>
  <cp:revision>183</cp:revision>
  <cp:lastPrinted>2010-04-21T03:34:46Z</cp:lastPrinted>
  <dcterms:created xsi:type="dcterms:W3CDTF">2011-07-18T03:34:50Z</dcterms:created>
  <dcterms:modified xsi:type="dcterms:W3CDTF">2011-07-19T13:06:42Z</dcterms:modified>
</cp:coreProperties>
</file>