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23"/>
  </p:notesMasterIdLst>
  <p:handoutMasterIdLst>
    <p:handoutMasterId r:id="rId24"/>
  </p:handoutMasterIdLst>
  <p:sldIdLst>
    <p:sldId id="286" r:id="rId2"/>
    <p:sldId id="372" r:id="rId3"/>
    <p:sldId id="354" r:id="rId4"/>
    <p:sldId id="367" r:id="rId5"/>
    <p:sldId id="368" r:id="rId6"/>
    <p:sldId id="432" r:id="rId7"/>
    <p:sldId id="433" r:id="rId8"/>
    <p:sldId id="434" r:id="rId9"/>
    <p:sldId id="429" r:id="rId10"/>
    <p:sldId id="407" r:id="rId11"/>
    <p:sldId id="409" r:id="rId12"/>
    <p:sldId id="428" r:id="rId13"/>
    <p:sldId id="431" r:id="rId14"/>
    <p:sldId id="435" r:id="rId15"/>
    <p:sldId id="388" r:id="rId16"/>
    <p:sldId id="330" r:id="rId17"/>
    <p:sldId id="430" r:id="rId18"/>
    <p:sldId id="399" r:id="rId19"/>
    <p:sldId id="370" r:id="rId20"/>
    <p:sldId id="371" r:id="rId21"/>
    <p:sldId id="3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846AC"/>
    <a:srgbClr val="E46161"/>
    <a:srgbClr val="FB9326"/>
    <a:srgbClr val="FA8C00"/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7/19/11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tiff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tiff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uturegrid.org/request-hpc-account" TargetMode="External"/><Relationship Id="rId4" Type="http://schemas.openxmlformats.org/officeDocument/2006/relationships/hyperlink" Target="https://portal.futuregrid.org/tutorials/nimbus" TargetMode="External"/><Relationship Id="rId5" Type="http://schemas.openxmlformats.org/officeDocument/2006/relationships/hyperlink" Target="http://www.nimbusproject.org/docs/2.7/clouds/cloudquickstar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futuregrid.org/user/regist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9815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Cloud Computing with Nimbus on </a:t>
            </a:r>
            <a:r>
              <a:rPr lang="en-US" dirty="0" err="1" smtClean="0"/>
              <a:t>FutureGrid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1983" y="3553137"/>
            <a:ext cx="375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TeraGrid’11 tutorial, Salt Late City, 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LANTorrent</a:t>
            </a:r>
            <a:r>
              <a:rPr lang="en-US" dirty="0" smtClean="0"/>
              <a:t>: Fast Image Deployment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0129" y="1227674"/>
            <a:ext cx="4775200" cy="50609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>
              <a:defRPr/>
            </a:pPr>
            <a:r>
              <a:rPr lang="en-US" dirty="0" smtClean="0"/>
              <a:t>Streaming</a:t>
            </a:r>
          </a:p>
          <a:p>
            <a:pPr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a thousand </a:t>
            </a:r>
            <a:r>
              <a:rPr lang="en-US" dirty="0" err="1" smtClean="0"/>
              <a:t>VMs</a:t>
            </a:r>
            <a:r>
              <a:rPr lang="en-US" dirty="0" smtClean="0"/>
              <a:t> in 10 minutes on Magellan</a:t>
            </a:r>
          </a:p>
          <a:p>
            <a:pPr>
              <a:defRPr/>
            </a:pPr>
            <a:r>
              <a:rPr lang="en-US" dirty="0" smtClean="0"/>
              <a:t>Nimbus release 2.6, see </a:t>
            </a:r>
            <a:r>
              <a:rPr lang="en-US" dirty="0" err="1" smtClean="0"/>
              <a:t>www.scienceclouds.org</a:t>
            </a:r>
            <a:r>
              <a:rPr lang="en-US" dirty="0" smtClean="0"/>
              <a:t>/blog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1892327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5401730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Platform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Elastic Provisioning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Nimbus Platform: Working with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</a:t>
            </a:r>
            <a:r>
              <a:rPr lang="en-US" sz="1600" dirty="0" err="1" smtClean="0">
                <a:solidFill>
                  <a:schemeClr val="tx1"/>
                </a:solidFill>
              </a:rPr>
              <a:t>FutureGrid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34680" y="353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3595" y="3774533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provisioning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5190" y="3539068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scaling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6347" y="37745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4" name="TextBox 43"/>
          <p:cNvSpPr txBox="1"/>
          <p:nvPr/>
        </p:nvSpPr>
        <p:spPr>
          <a:xfrm>
            <a:off x="2333082" y="1981204"/>
            <a:ext cx="505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Allow users to build turnkey dynamic virtual clusters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244607"/>
            <a:ext cx="4411133" cy="50175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Repeatable deployment of sets of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Coordinates launches via attributes</a:t>
            </a:r>
          </a:p>
          <a:p>
            <a:r>
              <a:rPr lang="en-US" dirty="0" smtClean="0"/>
              <a:t>Works with multiple </a:t>
            </a:r>
            <a:r>
              <a:rPr lang="en-US" dirty="0" err="1" smtClean="0"/>
              <a:t>IaaS</a:t>
            </a:r>
            <a:r>
              <a:rPr lang="en-US" dirty="0" smtClean="0"/>
              <a:t> providers</a:t>
            </a:r>
          </a:p>
          <a:p>
            <a:r>
              <a:rPr lang="en-US" dirty="0" smtClean="0"/>
              <a:t>User-defined launch tests (assertions)</a:t>
            </a:r>
          </a:p>
          <a:p>
            <a:r>
              <a:rPr lang="en-US" dirty="0" smtClean="0"/>
              <a:t>Test-based monitoring</a:t>
            </a:r>
          </a:p>
          <a:p>
            <a:r>
              <a:rPr lang="en-US" dirty="0" smtClean="0"/>
              <a:t>Policy-driven repair of a launch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Currently in RC2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Come to our talk at TG’11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81333" y="149013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81333" y="2980266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81333" y="446670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32404" y="2235198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NFS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232404" y="3738571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Postgress</a:t>
            </a:r>
            <a:endParaRPr lang="en-US" dirty="0" smtClean="0"/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81552" y="350758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14346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78615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0670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69599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rot="10800000" flipV="1">
            <a:off x="6637871" y="2133599"/>
            <a:ext cx="643462" cy="64346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12" idx="3"/>
          </p:cNvCxnSpPr>
          <p:nvPr/>
        </p:nvCxnSpPr>
        <p:spPr>
          <a:xfrm rot="10800000" flipV="1">
            <a:off x="6637871" y="2133600"/>
            <a:ext cx="643462" cy="22484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Scaling Tools: </a:t>
            </a:r>
            <a:br>
              <a:rPr lang="en-US" dirty="0" smtClean="0"/>
            </a:br>
            <a:r>
              <a:rPr lang="en-US" dirty="0" smtClean="0"/>
              <a:t>Towards “Bottomless 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5" y="1413937"/>
            <a:ext cx="4893735" cy="48852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efforts: </a:t>
            </a:r>
          </a:p>
          <a:p>
            <a:pPr lvl="1"/>
            <a:r>
              <a:rPr lang="en-US" dirty="0" smtClean="0"/>
              <a:t>2008: The ALICE proof-of-concept</a:t>
            </a:r>
          </a:p>
          <a:p>
            <a:pPr lvl="1"/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pPr lvl="1"/>
            <a:r>
              <a:rPr lang="en-US" dirty="0" smtClean="0"/>
              <a:t>2009: OOI pilot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a generic HA Service Model</a:t>
            </a:r>
          </a:p>
          <a:p>
            <a:pPr lvl="1"/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Queue: the workload sensor</a:t>
            </a:r>
          </a:p>
          <a:p>
            <a:pPr lvl="1"/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into the network</a:t>
            </a:r>
          </a:p>
          <a:p>
            <a:pPr lvl="1"/>
            <a:r>
              <a:rPr lang="en-US" dirty="0" smtClean="0"/>
              <a:t>Customizable</a:t>
            </a:r>
          </a:p>
          <a:p>
            <a:pPr lvl="1"/>
            <a:r>
              <a:rPr lang="en-US" dirty="0" smtClean="0"/>
              <a:t>Routinely 100s of nodes on EC2</a:t>
            </a:r>
          </a:p>
          <a:p>
            <a:r>
              <a:rPr lang="en-US" b="1" i="1" dirty="0" smtClean="0">
                <a:solidFill>
                  <a:srgbClr val="984807"/>
                </a:solidFill>
              </a:rPr>
              <a:t>Coming out later this year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2933" y="116364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933" y="2738847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149" y="270498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97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 Case Studies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ever of this type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737100" y="3014132"/>
            <a:ext cx="4406900" cy="1771650"/>
          </a:xfrm>
          <a:prstGeom prst="rect">
            <a:avLst/>
          </a:prstGeom>
        </p:spPr>
      </p:pic>
      <p:pic>
        <p:nvPicPr>
          <p:cNvPr id="20" name="Picture 19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93"/>
          <a:stretch>
            <a:fillRect/>
          </a:stretch>
        </p:blipFill>
        <p:spPr>
          <a:xfrm>
            <a:off x="4737100" y="4785782"/>
            <a:ext cx="4406900" cy="18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Backfill: Lower the Cost of Your Cloud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2" y="1095912"/>
            <a:ext cx="4474032" cy="503025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utilization, catch-22 of on-demand computing</a:t>
            </a:r>
          </a:p>
          <a:p>
            <a:r>
              <a:rPr lang="en-US" dirty="0" smtClean="0"/>
              <a:t>Solution: new instances</a:t>
            </a:r>
          </a:p>
          <a:p>
            <a:pPr lvl="1"/>
            <a:r>
              <a:rPr lang="en-US" dirty="0" smtClean="0"/>
              <a:t>Backfill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up to 100% utilization</a:t>
            </a:r>
          </a:p>
          <a:p>
            <a:r>
              <a:rPr lang="en-US" dirty="0" smtClean="0"/>
              <a:t>Who decides what backfill </a:t>
            </a:r>
            <a:r>
              <a:rPr lang="en-US" dirty="0" err="1" smtClean="0"/>
              <a:t>VMs</a:t>
            </a:r>
            <a:r>
              <a:rPr lang="en-US" dirty="0" smtClean="0"/>
              <a:t> run?</a:t>
            </a:r>
          </a:p>
          <a:p>
            <a:r>
              <a:rPr lang="en-US" dirty="0" smtClean="0"/>
              <a:t>Spot pricing</a:t>
            </a:r>
          </a:p>
          <a:p>
            <a:r>
              <a:rPr lang="en-US" dirty="0" smtClean="0"/>
              <a:t>Open Source community contribution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Nimbus release 2.7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Paper @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CCGrid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2011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condor-sc-poster-architecture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53189" y="1129402"/>
            <a:ext cx="5926770" cy="4579777"/>
          </a:xfrm>
          <a:prstGeom prst="rect">
            <a:avLst/>
          </a:prstGeom>
          <a:ln>
            <a:noFill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58229" y="893360"/>
            <a:ext cx="4685771" cy="2120772"/>
            <a:chOff x="473075" y="1297990"/>
            <a:chExt cx="8020991" cy="3737559"/>
          </a:xfrm>
        </p:grpSpPr>
        <p:pic>
          <p:nvPicPr>
            <p:cNvPr id="11" name="Picture 3" descr="Fusion Usage Mar-10 to Feb-11.tif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3075" y="1297990"/>
              <a:ext cx="8020991" cy="3737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478129" y="1827696"/>
              <a:ext cx="265998" cy="2773634"/>
              <a:chOff x="497179" y="1801441"/>
              <a:chExt cx="265998" cy="2774553"/>
            </a:xfrm>
          </p:grpSpPr>
          <p:sp>
            <p:nvSpPr>
              <p:cNvPr id="15" name="TextBox 4"/>
              <p:cNvSpPr txBox="1">
                <a:spLocks noChangeArrowheads="1"/>
              </p:cNvSpPr>
              <p:nvPr/>
            </p:nvSpPr>
            <p:spPr bwMode="auto">
              <a:xfrm>
                <a:off x="497179" y="403340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16%</a:t>
                </a:r>
              </a:p>
            </p:txBody>
          </p:sp>
          <p:sp>
            <p:nvSpPr>
              <p:cNvPr id="16" name="TextBox 5"/>
              <p:cNvSpPr txBox="1">
                <a:spLocks noChangeArrowheads="1"/>
              </p:cNvSpPr>
              <p:nvPr/>
            </p:nvSpPr>
            <p:spPr bwMode="auto">
              <a:xfrm>
                <a:off x="497179" y="3587008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31%</a:t>
                </a:r>
              </a:p>
            </p:txBody>
          </p:sp>
          <p:sp>
            <p:nvSpPr>
              <p:cNvPr id="17" name="TextBox 6"/>
              <p:cNvSpPr txBox="1">
                <a:spLocks noChangeArrowheads="1"/>
              </p:cNvSpPr>
              <p:nvPr/>
            </p:nvSpPr>
            <p:spPr bwMode="auto">
              <a:xfrm>
                <a:off x="497179" y="3140617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47%</a:t>
                </a:r>
              </a:p>
            </p:txBody>
          </p: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497179" y="2694224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62%</a:t>
                </a:r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497179" y="2247833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78%</a:t>
                </a:r>
              </a:p>
            </p:txBody>
          </p:sp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497179" y="180144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94%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73075" y="1713980"/>
              <a:ext cx="2619164" cy="1778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4362" y="1297990"/>
              <a:ext cx="7390806" cy="6508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Calibri" charset="0"/>
                </a:rPr>
                <a:t>1 March 2010 through 28 February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967 L 0.28907 -0.2127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simulating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3000"/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smtClean="0"/>
              <a:t>Committers: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062804" y="2229170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247"/>
            <a:ext cx="8229600" cy="50302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challenges left in exploring infrastructure clouds</a:t>
            </a:r>
          </a:p>
          <a:p>
            <a:r>
              <a:rPr lang="en-US" dirty="0" err="1" smtClean="0"/>
              <a:t>FutureGrid</a:t>
            </a:r>
            <a:r>
              <a:rPr lang="en-US" dirty="0" smtClean="0"/>
              <a:t> offers an instrument that allows you to explore them:</a:t>
            </a:r>
          </a:p>
          <a:p>
            <a:pPr lvl="1"/>
            <a:r>
              <a:rPr lang="en-US" dirty="0" smtClean="0"/>
              <a:t>Multiple distributed clouds </a:t>
            </a:r>
          </a:p>
          <a:p>
            <a:pPr lvl="1"/>
            <a:r>
              <a:rPr lang="en-US" dirty="0" smtClean="0"/>
              <a:t>The opportunity to experiment with cloud software</a:t>
            </a:r>
          </a:p>
          <a:p>
            <a:pPr lvl="1"/>
            <a:r>
              <a:rPr lang="en-US" dirty="0" smtClean="0"/>
              <a:t>Paradigm exploration for domain sciences</a:t>
            </a:r>
          </a:p>
          <a:p>
            <a:r>
              <a:rPr lang="en-US" dirty="0" smtClean="0"/>
              <a:t>Nimbus provides tools to explore them</a:t>
            </a:r>
          </a:p>
          <a:p>
            <a:r>
              <a:rPr lang="en-US" dirty="0" smtClean="0"/>
              <a:t>Come and work with us on </a:t>
            </a:r>
            <a:r>
              <a:rPr lang="en-US" dirty="0" err="1" smtClean="0"/>
              <a:t>FutureGrid</a:t>
            </a:r>
            <a:r>
              <a:rPr lang="en-US" dirty="0" smtClean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4895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 Infrastructure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954694" y="1676400"/>
            <a:ext cx="2337171" cy="56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Nimbus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</a:t>
            </a:r>
            <a:endParaRPr lang="en-GB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(e.g. what IP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 in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on </a:t>
            </a:r>
            <a:r>
              <a:rPr lang="en-US" dirty="0" err="1" smtClean="0"/>
              <a:t>FutureGrid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39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Hotel</a:t>
            </a:r>
            <a:r>
              <a:rPr lang="en-US" dirty="0" smtClean="0"/>
              <a:t> (University of Chicago) -- </a:t>
            </a:r>
            <a:r>
              <a:rPr lang="en-US" dirty="0" err="1" smtClean="0"/>
              <a:t>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41 nodes, 328 cores</a:t>
            </a:r>
          </a:p>
          <a:p>
            <a:r>
              <a:rPr lang="en-US" b="1" dirty="0" smtClean="0"/>
              <a:t>Foxtrot</a:t>
            </a:r>
            <a:r>
              <a:rPr lang="en-US" dirty="0" smtClean="0"/>
              <a:t> (University of Florida) -- </a:t>
            </a:r>
            <a:r>
              <a:rPr lang="en-US" dirty="0" err="1" smtClean="0"/>
              <a:t>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26 nodes, 208 cores</a:t>
            </a:r>
          </a:p>
          <a:p>
            <a:r>
              <a:rPr lang="en-US" b="1" dirty="0" smtClean="0"/>
              <a:t>Sierra</a:t>
            </a:r>
            <a:r>
              <a:rPr lang="en-US" dirty="0" smtClean="0"/>
              <a:t> (SDSC) -- </a:t>
            </a:r>
            <a:r>
              <a:rPr lang="en-US" dirty="0" err="1" smtClean="0"/>
              <a:t>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 nodes, 144 cores</a:t>
            </a:r>
          </a:p>
          <a:p>
            <a:r>
              <a:rPr lang="en-US" b="1" dirty="0" smtClean="0"/>
              <a:t>Alamo </a:t>
            </a:r>
            <a:r>
              <a:rPr lang="en-US" dirty="0" smtClean="0"/>
              <a:t>(TACC) -- KVM</a:t>
            </a:r>
            <a:br>
              <a:rPr lang="en-US" dirty="0" smtClean="0"/>
            </a:br>
            <a:r>
              <a:rPr lang="en-US" dirty="0" smtClean="0"/>
              <a:t>15 nodes, 120 cores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4520" y="-47089"/>
            <a:ext cx="8229600" cy="1143000"/>
          </a:xfrm>
        </p:spPr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8007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get a </a:t>
            </a:r>
            <a:r>
              <a:rPr lang="en-US" dirty="0" err="1" smtClean="0"/>
              <a:t>FutureGrid</a:t>
            </a:r>
            <a:r>
              <a:rPr lang="en-US" dirty="0" smtClean="0"/>
              <a:t> account:</a:t>
            </a:r>
          </a:p>
          <a:p>
            <a:pPr lvl="1"/>
            <a:r>
              <a:rPr lang="en-US" dirty="0" smtClean="0"/>
              <a:t>Sign up for portal account: </a:t>
            </a:r>
            <a:r>
              <a:rPr lang="en-US" dirty="0" smtClean="0">
                <a:hlinkClick r:id="rId2"/>
              </a:rPr>
              <a:t>https://portal.futuregrid.org/user/register</a:t>
            </a:r>
            <a:endParaRPr lang="en-US" dirty="0" smtClean="0"/>
          </a:p>
          <a:p>
            <a:pPr lvl="1"/>
            <a:r>
              <a:rPr lang="en-US" dirty="0" smtClean="0"/>
              <a:t>Once approved, apply for HPC account: </a:t>
            </a:r>
            <a:r>
              <a:rPr lang="en-US" u="sng" dirty="0" smtClean="0">
                <a:hlinkClick r:id="rId3"/>
              </a:rPr>
              <a:t>https://portal.futuregrid.org/request-hpc-account</a:t>
            </a:r>
            <a:endParaRPr lang="en-US" u="sng" dirty="0" smtClean="0"/>
          </a:p>
          <a:p>
            <a:pPr lvl="1"/>
            <a:r>
              <a:rPr lang="en-US" dirty="0" smtClean="0"/>
              <a:t>Your Nimbus credentials will be in your home directory</a:t>
            </a:r>
          </a:p>
          <a:p>
            <a:r>
              <a:rPr lang="en-US" dirty="0" smtClean="0"/>
              <a:t>Follow the tutorial at: </a:t>
            </a:r>
            <a:r>
              <a:rPr lang="en-US" dirty="0" smtClean="0">
                <a:hlinkClick r:id="rId4"/>
              </a:rPr>
              <a:t>https://portal.futuregrid.org/tutorials/nimbus</a:t>
            </a:r>
            <a:endParaRPr lang="en-US" dirty="0" smtClean="0"/>
          </a:p>
          <a:p>
            <a:r>
              <a:rPr lang="en-US" dirty="0" smtClean="0"/>
              <a:t> or Nimbus </a:t>
            </a:r>
            <a:r>
              <a:rPr lang="en-US" dirty="0" err="1" smtClean="0"/>
              <a:t>quickstart</a:t>
            </a:r>
            <a:r>
              <a:rPr lang="en-US" dirty="0" smtClean="0"/>
              <a:t> at </a:t>
            </a:r>
            <a:r>
              <a:rPr lang="en-US" dirty="0" smtClean="0">
                <a:hlinkClick r:id="rId5"/>
              </a:rPr>
              <a:t>http://www.nimbusproject.org/docs/2.7/clouds/cloudquickstart.html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: VM Images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7/19/11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862" y="1417638"/>
            <a:ext cx="8926943" cy="47705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[bresnaha@login1 nimbus-cloud-client-018]$ ./bin/cloud-</a:t>
            </a:r>
            <a:r>
              <a:rPr lang="en-US" sz="1600" dirty="0" err="1" smtClean="0">
                <a:latin typeface="Courier"/>
                <a:cs typeface="Courier"/>
              </a:rPr>
              <a:t>client.sh</a:t>
            </a:r>
            <a:r>
              <a:rPr lang="en-US" sz="1600" dirty="0" smtClean="0">
                <a:latin typeface="Courier"/>
                <a:cs typeface="Courier"/>
              </a:rPr>
              <a:t> –conf\</a:t>
            </a:r>
          </a:p>
          <a:p>
            <a:r>
              <a:rPr lang="en-US" sz="1600" dirty="0" smtClean="0">
                <a:latin typeface="Courier"/>
                <a:cs typeface="Courier"/>
              </a:rPr>
              <a:t> ~/.nimbus/</a:t>
            </a:r>
            <a:r>
              <a:rPr lang="en-US" sz="1600" dirty="0" err="1" smtClean="0">
                <a:latin typeface="Courier"/>
                <a:cs typeface="Courier"/>
              </a:rPr>
              <a:t>hotel.conf</a:t>
            </a:r>
            <a:r>
              <a:rPr lang="en-US" sz="1600" dirty="0" smtClean="0">
                <a:latin typeface="Courier"/>
                <a:cs typeface="Courier"/>
              </a:rPr>
              <a:t> –list</a:t>
            </a:r>
          </a:p>
          <a:p>
            <a:r>
              <a:rPr lang="en-US" sz="1600" dirty="0" smtClean="0">
                <a:latin typeface="Courier"/>
                <a:cs typeface="Courier"/>
              </a:rPr>
              <a:t>----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'base-cluster-cc12.gz'           Read only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 Modified: Jan 13 2011 @ 14:17   Size: 535592810 bytes (~510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'centos-5.5-x64.gz'             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Jan 13 2011 @ 14:17   Size: 253383115 bytes (~241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</a:t>
            </a:r>
            <a:r>
              <a:rPr lang="en-US" sz="1600" dirty="0" err="1" smtClean="0">
                <a:latin typeface="Courier"/>
                <a:cs typeface="Courier"/>
              </a:rPr>
              <a:t>debian-lenny.gz</a:t>
            </a:r>
            <a:r>
              <a:rPr lang="en-US" sz="1600" dirty="0" smtClean="0">
                <a:latin typeface="Courier"/>
                <a:cs typeface="Courier"/>
              </a:rPr>
              <a:t>'               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Jan 13 2011 @ 14:19   Size: 1132582530 bytes (~1080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</a:t>
            </a:r>
            <a:r>
              <a:rPr lang="en-US" sz="1600" dirty="0" err="1" smtClean="0">
                <a:latin typeface="Courier"/>
                <a:cs typeface="Courier"/>
              </a:rPr>
              <a:t>debian-tutorial.gz</a:t>
            </a:r>
            <a:r>
              <a:rPr lang="en-US" sz="1600" dirty="0" smtClean="0">
                <a:latin typeface="Courier"/>
                <a:cs typeface="Courier"/>
              </a:rPr>
              <a:t>'            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Nov 23 2010 @ 20:43   Size: 299347090 bytes (~285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'grid-appliance-jaunty-amd64.gz' 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Jan 13 2011 @ 14:20   Size: 440428997 bytes (~420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'grid-appliance-jaunty-hadoop-amd64.gz' 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Jan 13 2011 @ 14:21   Size: 507862950 bytes (~484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'grid-appliance-mpi-jaunty-amd64.gz'    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Feb 18 2011 @ 13:32   Size: 428580708 bytes (~408 MB)</a:t>
            </a:r>
          </a:p>
          <a:p>
            <a:r>
              <a:rPr lang="en-US" sz="1600" dirty="0" smtClean="0">
                <a:latin typeface="Courier"/>
                <a:cs typeface="Courier"/>
              </a:rPr>
              <a:t>[Image] 'hello-cloud'                    Read only       </a:t>
            </a:r>
          </a:p>
          <a:p>
            <a:r>
              <a:rPr lang="en-US" sz="1600" dirty="0" smtClean="0">
                <a:latin typeface="Courier"/>
                <a:cs typeface="Courier"/>
              </a:rPr>
              <a:t>Modified: Jan 13 2011 @ 14:15   Size: 576716800 bytes (~550 MB)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487335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873599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873599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873599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873599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9" y="-80955"/>
            <a:ext cx="8511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 Infrastructure: </a:t>
            </a:r>
            <a:br>
              <a:rPr lang="en-US" dirty="0" smtClean="0"/>
            </a:br>
            <a:r>
              <a:rPr lang="en-US" dirty="0" smtClean="0"/>
              <a:t>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7/19/11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" y="5746130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746130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327596"/>
            <a:ext cx="48650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ssh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746130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086096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572938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572938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572938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137779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561104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14442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505" y="1602932"/>
            <a:ext cx="143649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SOAP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113" y="1602932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14442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02932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561104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085665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487335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417052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085665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23973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137779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332070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763063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796929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2733" y="1602932"/>
            <a:ext cx="16785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Query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30596</TotalTime>
  <Words>1547</Words>
  <Application>Microsoft Macintosh PowerPoint</Application>
  <PresentationFormat>On-screen Show (4:3)</PresentationFormat>
  <Paragraphs>320</Paragraphs>
  <Slides>21</Slides>
  <Notes>6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Cloud Computing with Nimbus on FutureGrid</vt:lpstr>
      <vt:lpstr>Nimbus Components</vt:lpstr>
      <vt:lpstr>Nimbus Infrastructure</vt:lpstr>
      <vt:lpstr>IaaS: How it Works</vt:lpstr>
      <vt:lpstr>IaaS: How it Works</vt:lpstr>
      <vt:lpstr>Nimbus on FutureGrid</vt:lpstr>
      <vt:lpstr>FutureGrid: Getting Started</vt:lpstr>
      <vt:lpstr>FutureGrid: VM Images</vt:lpstr>
      <vt:lpstr>Nimbus Infrastructure:  a Highly-Configurable IaaS Architecture</vt:lpstr>
      <vt:lpstr>LANTorrent: Fast Image Deployment</vt:lpstr>
      <vt:lpstr>Nimbus Platform</vt:lpstr>
      <vt:lpstr>Nimbus Platform: Working with Hybrid Clouds</vt:lpstr>
      <vt:lpstr>Cloudinit.d</vt:lpstr>
      <vt:lpstr>Elastic Scaling Tools:  Towards “Bottomless Resources”</vt:lpstr>
      <vt:lpstr>FutureGrid Case Studies</vt:lpstr>
      <vt:lpstr>Sky Computing</vt:lpstr>
      <vt:lpstr>Backfill: Lower the Cost of Your Cloud</vt:lpstr>
      <vt:lpstr>Slide 18</vt:lpstr>
      <vt:lpstr>The Nimbus Team</vt:lpstr>
      <vt:lpstr>Parting Thoughts</vt:lpstr>
      <vt:lpstr>Slide 21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177</cp:revision>
  <cp:lastPrinted>2010-04-21T03:34:46Z</cp:lastPrinted>
  <dcterms:created xsi:type="dcterms:W3CDTF">2011-07-19T21:58:38Z</dcterms:created>
  <dcterms:modified xsi:type="dcterms:W3CDTF">2011-07-20T17:44:37Z</dcterms:modified>
</cp:coreProperties>
</file>