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 id="2147483724" r:id="rId2"/>
  </p:sldMasterIdLst>
  <p:notesMasterIdLst>
    <p:notesMasterId r:id="rId18"/>
  </p:notesMasterIdLst>
  <p:sldIdLst>
    <p:sldId id="297" r:id="rId3"/>
    <p:sldId id="394" r:id="rId4"/>
    <p:sldId id="423" r:id="rId5"/>
    <p:sldId id="398" r:id="rId6"/>
    <p:sldId id="399" r:id="rId7"/>
    <p:sldId id="401" r:id="rId8"/>
    <p:sldId id="400" r:id="rId9"/>
    <p:sldId id="422" r:id="rId10"/>
    <p:sldId id="424" r:id="rId11"/>
    <p:sldId id="425" r:id="rId12"/>
    <p:sldId id="403" r:id="rId13"/>
    <p:sldId id="411" r:id="rId14"/>
    <p:sldId id="413" r:id="rId15"/>
    <p:sldId id="414" r:id="rId16"/>
    <p:sldId id="41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2E6480"/>
    <a:srgbClr val="A613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6" autoAdjust="0"/>
    <p:restoredTop sz="83228" autoAdjust="0"/>
  </p:normalViewPr>
  <p:slideViewPr>
    <p:cSldViewPr>
      <p:cViewPr varScale="1">
        <p:scale>
          <a:sx n="95" d="100"/>
          <a:sy n="95" d="100"/>
        </p:scale>
        <p:origin x="-546" y="-90"/>
      </p:cViewPr>
      <p:guideLst>
        <p:guide orient="horz" pos="2160"/>
        <p:guide pos="2880"/>
      </p:guideLst>
    </p:cSldViewPr>
  </p:slideViewPr>
  <p:notesTextViewPr>
    <p:cViewPr>
      <p:scale>
        <a:sx n="1" d="1"/>
        <a:sy n="1" d="1"/>
      </p:scale>
      <p:origin x="0" y="0"/>
    </p:cViewPr>
  </p:notesTextViewPr>
  <p:notesViewPr>
    <p:cSldViewPr>
      <p:cViewPr varScale="1">
        <p:scale>
          <a:sx n="54" d="100"/>
          <a:sy n="54" d="100"/>
        </p:scale>
        <p:origin x="-194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javidiaz:Documents:IM_Rain_times_paper_fixed_withcache_gregor.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Macintosh%20HD:Users:javidiaz:Documents:IM_Rain_times_paper_fixed_withcache_gregor.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Macintosh%20HD:Users:javidiaz:Documents:IM_Rain_times_paper_fixed_withcache_gregor.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363050565944899"/>
          <c:y val="6.4066852367687999E-2"/>
          <c:w val="0.83196758120078695"/>
          <c:h val="0.749303621169916"/>
        </c:manualLayout>
      </c:layout>
      <c:barChart>
        <c:barDir val="col"/>
        <c:grouping val="stacked"/>
        <c:varyColors val="0"/>
        <c:ser>
          <c:idx val="0"/>
          <c:order val="0"/>
          <c:tx>
            <c:strRef>
              <c:f>Eucalyptus_nowait!$B$5</c:f>
              <c:strCache>
                <c:ptCount val="1"/>
                <c:pt idx="0">
                  <c:v>(1) Customize Image</c:v>
                </c:pt>
              </c:strCache>
            </c:strRef>
          </c:tx>
          <c:spPr>
            <a:solidFill>
              <a:srgbClr val="004586"/>
            </a:solidFill>
            <a:ln w="3175">
              <a:solidFill>
                <a:srgbClr val="000000"/>
              </a:solidFill>
              <a:prstDash val="solid"/>
            </a:ln>
          </c:spPr>
          <c:invertIfNegative val="0"/>
          <c:cat>
            <c:numRef>
              <c:f>Eucalyptus_nowait!$N$4:$Q$4</c:f>
              <c:numCache>
                <c:formatCode>General</c:formatCode>
                <c:ptCount val="4"/>
                <c:pt idx="0">
                  <c:v>1</c:v>
                </c:pt>
                <c:pt idx="1">
                  <c:v>2</c:v>
                </c:pt>
                <c:pt idx="2">
                  <c:v>4</c:v>
                </c:pt>
                <c:pt idx="3">
                  <c:v>8</c:v>
                </c:pt>
              </c:numCache>
            </c:numRef>
          </c:cat>
          <c:val>
            <c:numRef>
              <c:f>Eucalyptus_nowait!$N$5:$Q$5</c:f>
              <c:numCache>
                <c:formatCode>General</c:formatCode>
                <c:ptCount val="4"/>
                <c:pt idx="0">
                  <c:v>58.66431200505</c:v>
                </c:pt>
                <c:pt idx="1">
                  <c:v>119.54977079233331</c:v>
                </c:pt>
                <c:pt idx="2">
                  <c:v>228.26919764274999</c:v>
                </c:pt>
                <c:pt idx="3">
                  <c:v>406.11823876695831</c:v>
                </c:pt>
              </c:numCache>
            </c:numRef>
          </c:val>
        </c:ser>
        <c:ser>
          <c:idx val="1"/>
          <c:order val="1"/>
          <c:tx>
            <c:strRef>
              <c:f>Eucalyptus_nowait!$B$6</c:f>
              <c:strCache>
                <c:ptCount val="1"/>
                <c:pt idx="0">
                  <c:v>(2) Retrieve Image from Server Side</c:v>
                </c:pt>
              </c:strCache>
            </c:strRef>
          </c:tx>
          <c:spPr>
            <a:solidFill>
              <a:srgbClr val="FF420E"/>
            </a:solidFill>
            <a:ln w="3175">
              <a:solidFill>
                <a:srgbClr val="000000"/>
              </a:solidFill>
              <a:prstDash val="solid"/>
            </a:ln>
          </c:spPr>
          <c:invertIfNegative val="0"/>
          <c:cat>
            <c:numRef>
              <c:f>Eucalyptus_nowait!$N$4:$Q$4</c:f>
              <c:numCache>
                <c:formatCode>General</c:formatCode>
                <c:ptCount val="4"/>
                <c:pt idx="0">
                  <c:v>1</c:v>
                </c:pt>
                <c:pt idx="1">
                  <c:v>2</c:v>
                </c:pt>
                <c:pt idx="2">
                  <c:v>4</c:v>
                </c:pt>
                <c:pt idx="3">
                  <c:v>8</c:v>
                </c:pt>
              </c:numCache>
            </c:numRef>
          </c:cat>
          <c:val>
            <c:numRef>
              <c:f>Eucalyptus_nowait!$N$6:$Q$6</c:f>
              <c:numCache>
                <c:formatCode>General</c:formatCode>
                <c:ptCount val="4"/>
                <c:pt idx="0">
                  <c:v>24.779690027249998</c:v>
                </c:pt>
                <c:pt idx="1">
                  <c:v>33.156143625583333</c:v>
                </c:pt>
                <c:pt idx="2">
                  <c:v>40.709154725058333</c:v>
                </c:pt>
                <c:pt idx="3">
                  <c:v>49.13509214918335</c:v>
                </c:pt>
              </c:numCache>
            </c:numRef>
          </c:val>
        </c:ser>
        <c:ser>
          <c:idx val="2"/>
          <c:order val="2"/>
          <c:tx>
            <c:strRef>
              <c:f>Eucalyptus_nowait!$B$7</c:f>
              <c:strCache>
                <c:ptCount val="1"/>
                <c:pt idx="0">
                  <c:v>(3) Upload/Register Image into Cloud Infrastructure</c:v>
                </c:pt>
              </c:strCache>
            </c:strRef>
          </c:tx>
          <c:spPr>
            <a:solidFill>
              <a:srgbClr val="FFD320"/>
            </a:solidFill>
            <a:ln w="3175">
              <a:solidFill>
                <a:srgbClr val="000000"/>
              </a:solidFill>
              <a:prstDash val="solid"/>
            </a:ln>
          </c:spPr>
          <c:invertIfNegative val="0"/>
          <c:cat>
            <c:numRef>
              <c:f>Eucalyptus_nowait!$N$4:$Q$4</c:f>
              <c:numCache>
                <c:formatCode>General</c:formatCode>
                <c:ptCount val="4"/>
                <c:pt idx="0">
                  <c:v>1</c:v>
                </c:pt>
                <c:pt idx="1">
                  <c:v>2</c:v>
                </c:pt>
                <c:pt idx="2">
                  <c:v>4</c:v>
                </c:pt>
                <c:pt idx="3">
                  <c:v>8</c:v>
                </c:pt>
              </c:numCache>
            </c:numRef>
          </c:cat>
          <c:val>
            <c:numRef>
              <c:f>Eucalyptus_nowait!$N$7:$Q$7</c:f>
              <c:numCache>
                <c:formatCode>General</c:formatCode>
                <c:ptCount val="4"/>
                <c:pt idx="0">
                  <c:v>80.647147655499978</c:v>
                </c:pt>
                <c:pt idx="1">
                  <c:v>105.22885449735</c:v>
                </c:pt>
                <c:pt idx="2">
                  <c:v>101.0242214799667</c:v>
                </c:pt>
                <c:pt idx="3">
                  <c:v>104.7385145226292</c:v>
                </c:pt>
              </c:numCache>
            </c:numRef>
          </c:val>
        </c:ser>
        <c:dLbls>
          <c:showLegendKey val="0"/>
          <c:showVal val="0"/>
          <c:showCatName val="0"/>
          <c:showSerName val="0"/>
          <c:showPercent val="0"/>
          <c:showBubbleSize val="0"/>
        </c:dLbls>
        <c:gapWidth val="100"/>
        <c:overlap val="100"/>
        <c:axId val="138226304"/>
        <c:axId val="112804608"/>
      </c:barChart>
      <c:catAx>
        <c:axId val="138226304"/>
        <c:scaling>
          <c:orientation val="minMax"/>
        </c:scaling>
        <c:delete val="0"/>
        <c:axPos val="b"/>
        <c:title>
          <c:tx>
            <c:rich>
              <a:bodyPr/>
              <a:lstStyle/>
              <a:p>
                <a:pPr>
                  <a:defRPr sz="1800" b="1" i="0" u="none" strike="noStrike" baseline="0">
                    <a:solidFill>
                      <a:srgbClr val="000000"/>
                    </a:solidFill>
                    <a:latin typeface="+mn-lt"/>
                    <a:ea typeface="Arial"/>
                    <a:cs typeface="Arial"/>
                  </a:defRPr>
                </a:pPr>
                <a:r>
                  <a:rPr lang="en-US" sz="1800">
                    <a:latin typeface="+mn-lt"/>
                  </a:rPr>
                  <a:t>Number of Concurrent Requests</a:t>
                </a:r>
              </a:p>
            </c:rich>
          </c:tx>
          <c:layout>
            <c:manualLayout>
              <c:xMode val="edge"/>
              <c:yMode val="edge"/>
              <c:x val="0.34788678026574799"/>
              <c:y val="0.90246863372847597"/>
            </c:manualLayout>
          </c:layout>
          <c:overlay val="0"/>
          <c:spPr>
            <a:noFill/>
            <a:ln w="25400">
              <a:noFill/>
            </a:ln>
          </c:spPr>
        </c:title>
        <c:numFmt formatCode="General" sourceLinked="1"/>
        <c:majorTickMark val="out"/>
        <c:minorTickMark val="none"/>
        <c:tickLblPos val="nextTo"/>
        <c:spPr>
          <a:ln w="3175">
            <a:solidFill>
              <a:schemeClr val="tx1"/>
            </a:solidFill>
            <a:prstDash val="solid"/>
          </a:ln>
        </c:spPr>
        <c:txPr>
          <a:bodyPr rot="0" vert="horz"/>
          <a:lstStyle/>
          <a:p>
            <a:pPr>
              <a:defRPr sz="1600" b="0" i="0" u="none" strike="noStrike" baseline="0">
                <a:solidFill>
                  <a:srgbClr val="000000"/>
                </a:solidFill>
                <a:latin typeface="+mn-lt"/>
                <a:ea typeface="Arial"/>
                <a:cs typeface="Arial"/>
              </a:defRPr>
            </a:pPr>
            <a:endParaRPr lang="en-US"/>
          </a:p>
        </c:txPr>
        <c:crossAx val="112804608"/>
        <c:crossesAt val="0"/>
        <c:auto val="1"/>
        <c:lblAlgn val="ctr"/>
        <c:lblOffset val="100"/>
        <c:tickLblSkip val="1"/>
        <c:tickMarkSkip val="1"/>
        <c:noMultiLvlLbl val="0"/>
      </c:catAx>
      <c:valAx>
        <c:axId val="112804608"/>
        <c:scaling>
          <c:orientation val="minMax"/>
          <c:max val="900"/>
        </c:scaling>
        <c:delete val="0"/>
        <c:axPos val="l"/>
        <c:majorGridlines>
          <c:spPr>
            <a:ln w="3175">
              <a:solidFill>
                <a:srgbClr val="000000"/>
              </a:solidFill>
              <a:prstDash val="solid"/>
            </a:ln>
          </c:spPr>
        </c:majorGridlines>
        <c:title>
          <c:tx>
            <c:rich>
              <a:bodyPr/>
              <a:lstStyle/>
              <a:p>
                <a:pPr>
                  <a:defRPr sz="1800" b="1" i="0" u="none" strike="noStrike" baseline="0">
                    <a:solidFill>
                      <a:srgbClr val="000000"/>
                    </a:solidFill>
                    <a:latin typeface="+mn-lt"/>
                    <a:ea typeface="Arial"/>
                    <a:cs typeface="Arial"/>
                  </a:defRPr>
                </a:pPr>
                <a:r>
                  <a:rPr lang="en-US" sz="1800">
                    <a:latin typeface="+mn-lt"/>
                  </a:rPr>
                  <a:t>Time (s)</a:t>
                </a:r>
              </a:p>
            </c:rich>
          </c:tx>
          <c:layout>
            <c:manualLayout>
              <c:xMode val="edge"/>
              <c:yMode val="edge"/>
              <c:x val="1.9667170953101401E-2"/>
              <c:y val="0.35097493036211702"/>
            </c:manualLayout>
          </c:layout>
          <c:overlay val="0"/>
          <c:spPr>
            <a:noFill/>
            <a:ln w="25400">
              <a:noFill/>
            </a:ln>
          </c:spPr>
        </c:title>
        <c:numFmt formatCode="General" sourceLinked="1"/>
        <c:majorTickMark val="out"/>
        <c:minorTickMark val="none"/>
        <c:tickLblPos val="nextTo"/>
        <c:spPr>
          <a:ln w="3175">
            <a:solidFill>
              <a:schemeClr val="tx1"/>
            </a:solidFill>
            <a:prstDash val="solid"/>
          </a:ln>
        </c:spPr>
        <c:txPr>
          <a:bodyPr rot="0" vert="horz"/>
          <a:lstStyle/>
          <a:p>
            <a:pPr>
              <a:defRPr sz="1600" b="0" i="0" u="none" strike="noStrike" baseline="0">
                <a:solidFill>
                  <a:srgbClr val="000000"/>
                </a:solidFill>
                <a:latin typeface="+mn-lt"/>
                <a:ea typeface="Arial"/>
                <a:cs typeface="Arial"/>
              </a:defRPr>
            </a:pPr>
            <a:endParaRPr lang="en-US"/>
          </a:p>
        </c:txPr>
        <c:crossAx val="138226304"/>
        <c:crosses val="autoZero"/>
        <c:crossBetween val="between"/>
      </c:valAx>
      <c:spPr>
        <a:noFill/>
        <a:ln w="3175">
          <a:solidFill>
            <a:srgbClr val="000000"/>
          </a:solidFill>
          <a:prstDash val="solid"/>
        </a:ln>
      </c:spPr>
    </c:plotArea>
    <c:legend>
      <c:legendPos val="r"/>
      <c:layout>
        <c:manualLayout>
          <c:xMode val="edge"/>
          <c:yMode val="edge"/>
          <c:x val="0.18294229822834601"/>
          <c:y val="9.1823353811542802E-2"/>
          <c:w val="0.60259405074365702"/>
          <c:h val="0.23815568550254701"/>
        </c:manualLayout>
      </c:layout>
      <c:overlay val="0"/>
      <c:spPr>
        <a:solidFill>
          <a:schemeClr val="bg1"/>
        </a:solidFill>
        <a:ln w="12700">
          <a:solidFill>
            <a:schemeClr val="tx1"/>
          </a:solidFill>
        </a:ln>
      </c:spPr>
      <c:txPr>
        <a:bodyPr/>
        <a:lstStyle/>
        <a:p>
          <a:pPr>
            <a:defRPr sz="1600" b="0" i="0" u="none" strike="noStrike" baseline="0">
              <a:solidFill>
                <a:srgbClr val="000000"/>
              </a:solidFill>
              <a:latin typeface="+mn-lt"/>
              <a:ea typeface="Arial"/>
              <a:cs typeface="Arial"/>
            </a:defRPr>
          </a:pPr>
          <a:endParaRPr lang="en-US"/>
        </a:p>
      </c:txPr>
    </c:legend>
    <c:plotVisOnly val="1"/>
    <c:dispBlanksAs val="gap"/>
    <c:showDLblsOverMax val="0"/>
  </c:chart>
  <c:spPr>
    <a:solidFill>
      <a:srgbClr val="FFFFFF"/>
    </a:solidFill>
    <a:ln w="9525">
      <a:solidFill>
        <a:schemeClr val="tx1"/>
      </a:solid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5499938993218"/>
          <c:y val="6.4066852367687999E-2"/>
          <c:w val="0.83009796608022901"/>
          <c:h val="0.749303621169916"/>
        </c:manualLayout>
      </c:layout>
      <c:barChart>
        <c:barDir val="col"/>
        <c:grouping val="stacked"/>
        <c:varyColors val="0"/>
        <c:ser>
          <c:idx val="0"/>
          <c:order val="0"/>
          <c:tx>
            <c:strRef>
              <c:f>deploy_openstack_nowait!$B$5</c:f>
              <c:strCache>
                <c:ptCount val="1"/>
                <c:pt idx="0">
                  <c:v>(1) Customize Image</c:v>
                </c:pt>
              </c:strCache>
            </c:strRef>
          </c:tx>
          <c:spPr>
            <a:solidFill>
              <a:srgbClr val="004586"/>
            </a:solidFill>
            <a:ln w="3175">
              <a:solidFill>
                <a:srgbClr val="000000"/>
              </a:solidFill>
              <a:prstDash val="solid"/>
            </a:ln>
          </c:spPr>
          <c:invertIfNegative val="0"/>
          <c:cat>
            <c:numRef>
              <c:f>deploy_openstack_nowait!$O$4:$R$4</c:f>
              <c:numCache>
                <c:formatCode>General</c:formatCode>
                <c:ptCount val="4"/>
                <c:pt idx="0">
                  <c:v>1</c:v>
                </c:pt>
                <c:pt idx="1">
                  <c:v>2</c:v>
                </c:pt>
                <c:pt idx="2">
                  <c:v>4</c:v>
                </c:pt>
                <c:pt idx="3">
                  <c:v>8</c:v>
                </c:pt>
              </c:numCache>
            </c:numRef>
          </c:cat>
          <c:val>
            <c:numRef>
              <c:f>deploy_openstack_nowait!$O$5:$R$5</c:f>
              <c:numCache>
                <c:formatCode>General</c:formatCode>
                <c:ptCount val="4"/>
                <c:pt idx="0">
                  <c:v>73.618240674366675</c:v>
                </c:pt>
                <c:pt idx="1">
                  <c:v>118.8426550625</c:v>
                </c:pt>
                <c:pt idx="2">
                  <c:v>258.30791258808318</c:v>
                </c:pt>
                <c:pt idx="3">
                  <c:v>557.41023480853539</c:v>
                </c:pt>
              </c:numCache>
            </c:numRef>
          </c:val>
        </c:ser>
        <c:ser>
          <c:idx val="1"/>
          <c:order val="1"/>
          <c:tx>
            <c:strRef>
              <c:f>deploy_openstack_nowait!$B$6</c:f>
              <c:strCache>
                <c:ptCount val="1"/>
                <c:pt idx="0">
                  <c:v>(2) Retrieve Image from Server Side</c:v>
                </c:pt>
              </c:strCache>
            </c:strRef>
          </c:tx>
          <c:spPr>
            <a:solidFill>
              <a:srgbClr val="FF420E"/>
            </a:solidFill>
            <a:ln w="3175">
              <a:solidFill>
                <a:srgbClr val="000000"/>
              </a:solidFill>
              <a:prstDash val="solid"/>
            </a:ln>
          </c:spPr>
          <c:invertIfNegative val="0"/>
          <c:cat>
            <c:numRef>
              <c:f>deploy_openstack_nowait!$O$4:$R$4</c:f>
              <c:numCache>
                <c:formatCode>General</c:formatCode>
                <c:ptCount val="4"/>
                <c:pt idx="0">
                  <c:v>1</c:v>
                </c:pt>
                <c:pt idx="1">
                  <c:v>2</c:v>
                </c:pt>
                <c:pt idx="2">
                  <c:v>4</c:v>
                </c:pt>
                <c:pt idx="3">
                  <c:v>8</c:v>
                </c:pt>
              </c:numCache>
            </c:numRef>
          </c:cat>
          <c:val>
            <c:numRef>
              <c:f>deploy_openstack_nowait!$O$6:$R$6</c:f>
              <c:numCache>
                <c:formatCode>General</c:formatCode>
                <c:ptCount val="4"/>
                <c:pt idx="0">
                  <c:v>25.381654342000001</c:v>
                </c:pt>
                <c:pt idx="1">
                  <c:v>29.90212114651667</c:v>
                </c:pt>
                <c:pt idx="2">
                  <c:v>41.764184455066527</c:v>
                </c:pt>
                <c:pt idx="3">
                  <c:v>58.928145527825002</c:v>
                </c:pt>
              </c:numCache>
            </c:numRef>
          </c:val>
        </c:ser>
        <c:ser>
          <c:idx val="2"/>
          <c:order val="2"/>
          <c:tx>
            <c:strRef>
              <c:f>deploy_openstack_nowait!$B$7</c:f>
              <c:strCache>
                <c:ptCount val="1"/>
                <c:pt idx="0">
                  <c:v>(3) Upload/Register Image into Cloud Infrastructure</c:v>
                </c:pt>
              </c:strCache>
            </c:strRef>
          </c:tx>
          <c:spPr>
            <a:solidFill>
              <a:srgbClr val="FFD320"/>
            </a:solidFill>
            <a:ln w="3175">
              <a:solidFill>
                <a:srgbClr val="000000"/>
              </a:solidFill>
              <a:prstDash val="solid"/>
            </a:ln>
          </c:spPr>
          <c:invertIfNegative val="0"/>
          <c:cat>
            <c:numRef>
              <c:f>deploy_openstack_nowait!$O$4:$R$4</c:f>
              <c:numCache>
                <c:formatCode>General</c:formatCode>
                <c:ptCount val="4"/>
                <c:pt idx="0">
                  <c:v>1</c:v>
                </c:pt>
                <c:pt idx="1">
                  <c:v>2</c:v>
                </c:pt>
                <c:pt idx="2">
                  <c:v>4</c:v>
                </c:pt>
                <c:pt idx="3">
                  <c:v>8</c:v>
                </c:pt>
              </c:numCache>
            </c:numRef>
          </c:cat>
          <c:val>
            <c:numRef>
              <c:f>deploy_openstack_nowait!$O$7:$R$7</c:f>
              <c:numCache>
                <c:formatCode>General</c:formatCode>
                <c:ptCount val="4"/>
                <c:pt idx="0">
                  <c:v>89.567660331733336</c:v>
                </c:pt>
                <c:pt idx="1">
                  <c:v>100.69652044759999</c:v>
                </c:pt>
                <c:pt idx="2">
                  <c:v>141.71591929602499</c:v>
                </c:pt>
                <c:pt idx="3">
                  <c:v>171.0579775402035</c:v>
                </c:pt>
              </c:numCache>
            </c:numRef>
          </c:val>
        </c:ser>
        <c:dLbls>
          <c:showLegendKey val="0"/>
          <c:showVal val="0"/>
          <c:showCatName val="0"/>
          <c:showSerName val="0"/>
          <c:showPercent val="0"/>
          <c:showBubbleSize val="0"/>
        </c:dLbls>
        <c:gapWidth val="100"/>
        <c:overlap val="100"/>
        <c:axId val="112843008"/>
        <c:axId val="113377664"/>
      </c:barChart>
      <c:catAx>
        <c:axId val="112843008"/>
        <c:scaling>
          <c:orientation val="minMax"/>
        </c:scaling>
        <c:delete val="0"/>
        <c:axPos val="b"/>
        <c:title>
          <c:tx>
            <c:rich>
              <a:bodyPr/>
              <a:lstStyle/>
              <a:p>
                <a:pPr>
                  <a:defRPr sz="1600" b="1" i="0" u="none" strike="noStrike" baseline="0">
                    <a:solidFill>
                      <a:srgbClr val="000000"/>
                    </a:solidFill>
                    <a:latin typeface="+mn-lt"/>
                    <a:ea typeface="Arial"/>
                    <a:cs typeface="Arial"/>
                  </a:defRPr>
                </a:pPr>
                <a:r>
                  <a:rPr lang="en-US">
                    <a:latin typeface="+mn-lt"/>
                  </a:rPr>
                  <a:t>Number of Concurrent Requests</a:t>
                </a:r>
              </a:p>
            </c:rich>
          </c:tx>
          <c:layout>
            <c:manualLayout>
              <c:xMode val="edge"/>
              <c:yMode val="edge"/>
              <c:x val="0.36221888615516701"/>
              <c:y val="0.89972148109585504"/>
            </c:manualLayout>
          </c:layout>
          <c:overlay val="0"/>
          <c:spPr>
            <a:noFill/>
            <a:ln w="25400">
              <a:noFill/>
            </a:ln>
          </c:spPr>
        </c:title>
        <c:numFmt formatCode="General" sourceLinked="1"/>
        <c:majorTickMark val="out"/>
        <c:minorTickMark val="none"/>
        <c:tickLblPos val="nextTo"/>
        <c:spPr>
          <a:ln w="3175">
            <a:solidFill>
              <a:schemeClr val="tx1"/>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113377664"/>
        <c:crossesAt val="0"/>
        <c:auto val="1"/>
        <c:lblAlgn val="ctr"/>
        <c:lblOffset val="100"/>
        <c:tickLblSkip val="1"/>
        <c:tickMarkSkip val="1"/>
        <c:noMultiLvlLbl val="0"/>
      </c:catAx>
      <c:valAx>
        <c:axId val="113377664"/>
        <c:scaling>
          <c:orientation val="minMax"/>
        </c:scaling>
        <c:delete val="0"/>
        <c:axPos val="l"/>
        <c:majorGridlines>
          <c:spPr>
            <a:ln w="3175">
              <a:solidFill>
                <a:srgbClr val="000000"/>
              </a:solidFill>
              <a:prstDash val="solid"/>
            </a:ln>
          </c:spPr>
        </c:majorGridlines>
        <c:title>
          <c:tx>
            <c:rich>
              <a:bodyPr/>
              <a:lstStyle/>
              <a:p>
                <a:pPr>
                  <a:defRPr sz="1600" b="1" i="0" u="none" strike="noStrike" baseline="0">
                    <a:solidFill>
                      <a:srgbClr val="000000"/>
                    </a:solidFill>
                    <a:latin typeface="+mn-lt"/>
                    <a:ea typeface="Arial"/>
                    <a:cs typeface="Arial"/>
                  </a:defRPr>
                </a:pPr>
                <a:r>
                  <a:rPr lang="en-US">
                    <a:latin typeface="+mn-lt"/>
                  </a:rPr>
                  <a:t>Time (s)</a:t>
                </a:r>
              </a:p>
            </c:rich>
          </c:tx>
          <c:layout>
            <c:manualLayout>
              <c:xMode val="edge"/>
              <c:yMode val="edge"/>
              <c:x val="1.9667170953101401E-2"/>
              <c:y val="0.35097493036211702"/>
            </c:manualLayout>
          </c:layout>
          <c:overlay val="0"/>
          <c:spPr>
            <a:noFill/>
            <a:ln w="25400">
              <a:noFill/>
            </a:ln>
          </c:spPr>
        </c:title>
        <c:numFmt formatCode="General" sourceLinked="1"/>
        <c:majorTickMark val="out"/>
        <c:minorTickMark val="none"/>
        <c:tickLblPos val="nextTo"/>
        <c:spPr>
          <a:ln w="3175">
            <a:solidFill>
              <a:schemeClr val="tx1"/>
            </a:solidFill>
            <a:prstDash val="solid"/>
          </a:ln>
        </c:spPr>
        <c:txPr>
          <a:bodyPr rot="0" vert="horz"/>
          <a:lstStyle/>
          <a:p>
            <a:pPr>
              <a:defRPr sz="1400" b="0" i="0" u="none" strike="noStrike" baseline="0">
                <a:solidFill>
                  <a:srgbClr val="000000"/>
                </a:solidFill>
                <a:latin typeface="+mn-lt"/>
                <a:ea typeface="Arial"/>
                <a:cs typeface="Arial"/>
              </a:defRPr>
            </a:pPr>
            <a:endParaRPr lang="en-US"/>
          </a:p>
        </c:txPr>
        <c:crossAx val="112843008"/>
        <c:crosses val="autoZero"/>
        <c:crossBetween val="between"/>
      </c:valAx>
      <c:spPr>
        <a:noFill/>
        <a:ln w="3175">
          <a:solidFill>
            <a:srgbClr val="000000"/>
          </a:solidFill>
          <a:prstDash val="solid"/>
        </a:ln>
      </c:spPr>
    </c:plotArea>
    <c:legend>
      <c:legendPos val="r"/>
      <c:layout>
        <c:manualLayout>
          <c:xMode val="edge"/>
          <c:yMode val="edge"/>
          <c:x val="0.18677342081242501"/>
          <c:y val="9.1815795752803603E-2"/>
          <c:w val="0.59500235230030196"/>
          <c:h val="0.232954724409449"/>
        </c:manualLayout>
      </c:layout>
      <c:overlay val="0"/>
      <c:spPr>
        <a:solidFill>
          <a:schemeClr val="bg1"/>
        </a:solidFill>
        <a:ln w="12700">
          <a:solidFill>
            <a:schemeClr val="tx1"/>
          </a:solidFill>
        </a:ln>
      </c:spPr>
      <c:txPr>
        <a:bodyPr/>
        <a:lstStyle/>
        <a:p>
          <a:pPr>
            <a:defRPr sz="1600" b="0" i="0" u="none" strike="noStrike" baseline="0">
              <a:solidFill>
                <a:srgbClr val="000000"/>
              </a:solidFill>
              <a:latin typeface="+mn-lt"/>
              <a:ea typeface="Arial"/>
              <a:cs typeface="Arial"/>
            </a:defRPr>
          </a:pPr>
          <a:endParaRPr lang="en-US"/>
        </a:p>
      </c:txPr>
    </c:legend>
    <c:plotVisOnly val="1"/>
    <c:dispBlanksAs val="gap"/>
    <c:showDLblsOverMax val="0"/>
  </c:chart>
  <c:spPr>
    <a:solidFill>
      <a:srgbClr val="FFFFFF"/>
    </a:solidFill>
    <a:ln w="9525">
      <a:solidFill>
        <a:schemeClr val="tx1"/>
      </a:solid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0853334598235"/>
          <c:y val="6.52740586415025E-2"/>
          <c:w val="0.49520159377668199"/>
          <c:h val="0.75723153282882405"/>
        </c:manualLayout>
      </c:layout>
      <c:barChart>
        <c:barDir val="col"/>
        <c:grouping val="stacked"/>
        <c:varyColors val="0"/>
        <c:ser>
          <c:idx val="0"/>
          <c:order val="0"/>
          <c:tx>
            <c:strRef>
              <c:f>'Macintosh HD:Users:javidiaz:Documents:[ImageManagement_times.xls]Sheet2'!$A$19</c:f>
              <c:strCache>
                <c:ptCount val="1"/>
                <c:pt idx="0">
                  <c:v>(1) Retrieve Image from Repository</c:v>
                </c:pt>
              </c:strCache>
            </c:strRef>
          </c:tx>
          <c:spPr>
            <a:solidFill>
              <a:srgbClr val="004586"/>
            </a:solidFill>
            <a:ln w="3175">
              <a:solidFill>
                <a:srgbClr val="000000"/>
              </a:solidFill>
              <a:prstDash val="solid"/>
            </a:ln>
          </c:spPr>
          <c:invertIfNegative val="0"/>
          <c:cat>
            <c:numRef>
              <c:f>'Macintosh HD:Users:javidiaz:Documents:[ImageManagement_times.xls]Sheet2'!$B$7</c:f>
              <c:numCache>
                <c:formatCode>General</c:formatCode>
                <c:ptCount val="1"/>
                <c:pt idx="0">
                  <c:v>1</c:v>
                </c:pt>
              </c:numCache>
            </c:numRef>
          </c:cat>
          <c:val>
            <c:numRef>
              <c:f>'Macintosh HD:Users:javidiaz:Documents:[ImageManagement_times.xls]Sheet2'!$B$19</c:f>
              <c:numCache>
                <c:formatCode>General</c:formatCode>
                <c:ptCount val="1"/>
                <c:pt idx="0">
                  <c:v>8.9949171543099986</c:v>
                </c:pt>
              </c:numCache>
            </c:numRef>
          </c:val>
        </c:ser>
        <c:ser>
          <c:idx val="1"/>
          <c:order val="1"/>
          <c:tx>
            <c:strRef>
              <c:f>'Macintosh HD:Users:javidiaz:Documents:[ImageManagement_times.xls]Sheet2'!$A$20</c:f>
              <c:strCache>
                <c:ptCount val="1"/>
                <c:pt idx="0">
                  <c:v>(2) Uncompress Image</c:v>
                </c:pt>
              </c:strCache>
            </c:strRef>
          </c:tx>
          <c:spPr>
            <a:solidFill>
              <a:srgbClr val="FF420E"/>
            </a:solidFill>
            <a:ln w="3175">
              <a:solidFill>
                <a:srgbClr val="000000"/>
              </a:solidFill>
              <a:prstDash val="solid"/>
            </a:ln>
          </c:spPr>
          <c:invertIfNegative val="0"/>
          <c:cat>
            <c:numRef>
              <c:f>'Macintosh HD:Users:javidiaz:Documents:[ImageManagement_times.xls]Sheet2'!$B$7</c:f>
              <c:numCache>
                <c:formatCode>General</c:formatCode>
                <c:ptCount val="1"/>
                <c:pt idx="0">
                  <c:v>1</c:v>
                </c:pt>
              </c:numCache>
            </c:numRef>
          </c:cat>
          <c:val>
            <c:numRef>
              <c:f>'Macintosh HD:Users:javidiaz:Documents:[ImageManagement_times.xls]Sheet2'!$B$20</c:f>
              <c:numCache>
                <c:formatCode>General</c:formatCode>
                <c:ptCount val="1"/>
                <c:pt idx="0">
                  <c:v>62.763322114899999</c:v>
                </c:pt>
              </c:numCache>
            </c:numRef>
          </c:val>
        </c:ser>
        <c:ser>
          <c:idx val="2"/>
          <c:order val="2"/>
          <c:tx>
            <c:strRef>
              <c:f>'Macintosh HD:Users:javidiaz:Documents:[ImageManagement_times.xls]Sheet2'!$A$21</c:f>
              <c:strCache>
                <c:ptCount val="1"/>
                <c:pt idx="0">
                  <c:v>(3) Retrieve Kernels and Update xCAT Tables</c:v>
                </c:pt>
              </c:strCache>
            </c:strRef>
          </c:tx>
          <c:spPr>
            <a:solidFill>
              <a:srgbClr val="FFD320"/>
            </a:solidFill>
            <a:ln w="3175">
              <a:solidFill>
                <a:srgbClr val="000000"/>
              </a:solidFill>
              <a:prstDash val="solid"/>
            </a:ln>
          </c:spPr>
          <c:invertIfNegative val="0"/>
          <c:cat>
            <c:numRef>
              <c:f>'Macintosh HD:Users:javidiaz:Documents:[ImageManagement_times.xls]Sheet2'!$B$7</c:f>
              <c:numCache>
                <c:formatCode>General</c:formatCode>
                <c:ptCount val="1"/>
                <c:pt idx="0">
                  <c:v>1</c:v>
                </c:pt>
              </c:numCache>
            </c:numRef>
          </c:cat>
          <c:val>
            <c:numRef>
              <c:f>'Macintosh HD:Users:javidiaz:Documents:[ImageManagement_times.xls]Sheet2'!$B$21</c:f>
              <c:numCache>
                <c:formatCode>General</c:formatCode>
                <c:ptCount val="1"/>
                <c:pt idx="0">
                  <c:v>16.276529073699979</c:v>
                </c:pt>
              </c:numCache>
            </c:numRef>
          </c:val>
        </c:ser>
        <c:ser>
          <c:idx val="3"/>
          <c:order val="3"/>
          <c:tx>
            <c:strRef>
              <c:f>'Macintosh HD:Users:javidiaz:Documents:[ImageManagement_times.xls]Sheet2'!$A$22</c:f>
              <c:strCache>
                <c:ptCount val="1"/>
                <c:pt idx="0">
                  <c:v>(4) Packimage (xCAT)</c:v>
                </c:pt>
              </c:strCache>
            </c:strRef>
          </c:tx>
          <c:spPr>
            <a:solidFill>
              <a:srgbClr val="579D1C"/>
            </a:solidFill>
            <a:ln w="3175">
              <a:solidFill>
                <a:srgbClr val="000000"/>
              </a:solidFill>
              <a:prstDash val="solid"/>
            </a:ln>
          </c:spPr>
          <c:invertIfNegative val="0"/>
          <c:cat>
            <c:numRef>
              <c:f>'Macintosh HD:Users:javidiaz:Documents:[ImageManagement_times.xls]Sheet2'!$B$7</c:f>
              <c:numCache>
                <c:formatCode>General</c:formatCode>
                <c:ptCount val="1"/>
                <c:pt idx="0">
                  <c:v>1</c:v>
                </c:pt>
              </c:numCache>
            </c:numRef>
          </c:cat>
          <c:val>
            <c:numRef>
              <c:f>'Macintosh HD:Users:javidiaz:Documents:[ImageManagement_times.xls]Sheet2'!$B$22</c:f>
              <c:numCache>
                <c:formatCode>General</c:formatCode>
                <c:ptCount val="1"/>
                <c:pt idx="0">
                  <c:v>31.084762096399999</c:v>
                </c:pt>
              </c:numCache>
            </c:numRef>
          </c:val>
        </c:ser>
        <c:dLbls>
          <c:showLegendKey val="0"/>
          <c:showVal val="0"/>
          <c:showCatName val="0"/>
          <c:showSerName val="0"/>
          <c:showPercent val="0"/>
          <c:showBubbleSize val="0"/>
        </c:dLbls>
        <c:gapWidth val="100"/>
        <c:overlap val="100"/>
        <c:axId val="143930880"/>
        <c:axId val="143932800"/>
      </c:barChart>
      <c:catAx>
        <c:axId val="143930880"/>
        <c:scaling>
          <c:orientation val="minMax"/>
        </c:scaling>
        <c:delete val="0"/>
        <c:axPos val="b"/>
        <c:title>
          <c:tx>
            <c:rich>
              <a:bodyPr/>
              <a:lstStyle/>
              <a:p>
                <a:pPr>
                  <a:defRPr sz="2000" b="1" i="0" u="none" strike="noStrike" baseline="0">
                    <a:solidFill>
                      <a:srgbClr val="000000"/>
                    </a:solidFill>
                    <a:latin typeface="+mn-lt"/>
                    <a:ea typeface="Arial"/>
                    <a:cs typeface="Arial"/>
                  </a:defRPr>
                </a:pPr>
                <a:r>
                  <a:rPr lang="en-US" sz="2000">
                    <a:latin typeface="+mn-lt"/>
                  </a:rPr>
                  <a:t>Number of Concurrent Requests</a:t>
                </a:r>
              </a:p>
            </c:rich>
          </c:tx>
          <c:layout>
            <c:manualLayout>
              <c:xMode val="edge"/>
              <c:yMode val="edge"/>
              <c:x val="0.18975903614457801"/>
              <c:y val="0.9060059842519679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mn-lt"/>
                <a:ea typeface="Arial"/>
                <a:cs typeface="Arial"/>
              </a:defRPr>
            </a:pPr>
            <a:endParaRPr lang="en-US"/>
          </a:p>
        </c:txPr>
        <c:crossAx val="143932800"/>
        <c:crosses val="autoZero"/>
        <c:auto val="1"/>
        <c:lblAlgn val="ctr"/>
        <c:lblOffset val="100"/>
        <c:tickLblSkip val="1"/>
        <c:tickMarkSkip val="1"/>
        <c:noMultiLvlLbl val="0"/>
      </c:catAx>
      <c:valAx>
        <c:axId val="143932800"/>
        <c:scaling>
          <c:orientation val="minMax"/>
        </c:scaling>
        <c:delete val="0"/>
        <c:axPos val="l"/>
        <c:majorGridlines>
          <c:spPr>
            <a:ln w="3175">
              <a:solidFill>
                <a:srgbClr val="000000"/>
              </a:solidFill>
              <a:prstDash val="solid"/>
            </a:ln>
          </c:spPr>
        </c:majorGridlines>
        <c:title>
          <c:tx>
            <c:rich>
              <a:bodyPr/>
              <a:lstStyle/>
              <a:p>
                <a:pPr>
                  <a:defRPr sz="2000" b="1" i="0" u="none" strike="noStrike" baseline="0">
                    <a:solidFill>
                      <a:srgbClr val="000000"/>
                    </a:solidFill>
                    <a:latin typeface="+mn-lt"/>
                    <a:ea typeface="Arial"/>
                    <a:cs typeface="Arial"/>
                  </a:defRPr>
                </a:pPr>
                <a:r>
                  <a:rPr lang="en-US" sz="2000" dirty="0">
                    <a:latin typeface="+mn-lt"/>
                  </a:rPr>
                  <a:t>Time (s)</a:t>
                </a:r>
              </a:p>
            </c:rich>
          </c:tx>
          <c:layout>
            <c:manualLayout>
              <c:xMode val="edge"/>
              <c:yMode val="edge"/>
              <c:x val="1.15461847389558E-2"/>
              <c:y val="0.35248062992126"/>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mn-lt"/>
                <a:ea typeface="Arial"/>
                <a:cs typeface="Arial"/>
              </a:defRPr>
            </a:pPr>
            <a:endParaRPr lang="en-US"/>
          </a:p>
        </c:txPr>
        <c:crossAx val="143930880"/>
        <c:crosses val="autoZero"/>
        <c:crossBetween val="between"/>
      </c:valAx>
      <c:spPr>
        <a:noFill/>
        <a:ln w="3175">
          <a:solidFill>
            <a:srgbClr val="000000"/>
          </a:solidFill>
          <a:prstDash val="solid"/>
        </a:ln>
      </c:spPr>
    </c:plotArea>
    <c:legend>
      <c:legendPos val="r"/>
      <c:layout>
        <c:manualLayout>
          <c:xMode val="edge"/>
          <c:yMode val="edge"/>
          <c:x val="0.62633636909844104"/>
          <c:y val="0.19027559055118101"/>
          <c:w val="0.362591310122379"/>
          <c:h val="0.56098299212598401"/>
        </c:manualLayout>
      </c:layout>
      <c:overlay val="0"/>
      <c:spPr>
        <a:noFill/>
        <a:ln w="25400">
          <a:noFill/>
        </a:ln>
      </c:spPr>
      <c:txPr>
        <a:bodyPr/>
        <a:lstStyle/>
        <a:p>
          <a:pPr>
            <a:defRPr sz="1800" b="0" i="0" u="none" strike="noStrike" baseline="0">
              <a:solidFill>
                <a:srgbClr val="000000"/>
              </a:solidFill>
              <a:latin typeface="+mn-lt"/>
              <a:ea typeface="Arial"/>
              <a:cs typeface="Arial"/>
            </a:defRPr>
          </a:pPr>
          <a:endParaRPr lang="en-US"/>
        </a:p>
      </c:txPr>
    </c:legend>
    <c:plotVisOnly val="1"/>
    <c:dispBlanksAs val="gap"/>
    <c:showDLblsOverMax val="0"/>
  </c:chart>
  <c:spPr>
    <a:solidFill>
      <a:srgbClr val="FFFFFF"/>
    </a:solidFill>
    <a:ln w="9525">
      <a:solidFill>
        <a:schemeClr val="tx1"/>
      </a:solid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9F2A18-750B-4B4C-A4EC-B99B3AD9147E}" type="doc">
      <dgm:prSet loTypeId="urn:microsoft.com/office/officeart/2009/3/layout/IncreasingArrowsProcess" loCatId="" qsTypeId="urn:microsoft.com/office/officeart/2005/8/quickstyle/3D4" qsCatId="3D" csTypeId="urn:microsoft.com/office/officeart/2005/8/colors/accent3_4" csCatId="accent3" phldr="1"/>
      <dgm:spPr/>
      <dgm:t>
        <a:bodyPr/>
        <a:lstStyle/>
        <a:p>
          <a:endParaRPr lang="en-US"/>
        </a:p>
      </dgm:t>
    </dgm:pt>
    <dgm:pt modelId="{6CDF5F64-414F-D844-B808-8DE56011DFCC}">
      <dgm:prSet phldrT="[Text]"/>
      <dgm:spPr/>
      <dgm:t>
        <a:bodyPr/>
        <a:lstStyle/>
        <a:p>
          <a:r>
            <a:rPr lang="en-US" b="1" dirty="0" err="1" smtClean="0">
              <a:solidFill>
                <a:schemeClr val="tx1"/>
              </a:solidFill>
            </a:rPr>
            <a:t>IaaS</a:t>
          </a:r>
          <a:endParaRPr lang="en-US" b="1" dirty="0">
            <a:solidFill>
              <a:schemeClr val="tx1"/>
            </a:solidFill>
          </a:endParaRPr>
        </a:p>
      </dgm:t>
    </dgm:pt>
    <dgm:pt modelId="{C3D185EA-0AFB-3242-840B-C931260D2B60}" type="parTrans" cxnId="{BC4F0240-5CEA-9B43-BE7F-16F30CE567AC}">
      <dgm:prSet/>
      <dgm:spPr/>
      <dgm:t>
        <a:bodyPr/>
        <a:lstStyle/>
        <a:p>
          <a:endParaRPr lang="en-US">
            <a:solidFill>
              <a:schemeClr val="tx1"/>
            </a:solidFill>
          </a:endParaRPr>
        </a:p>
      </dgm:t>
    </dgm:pt>
    <dgm:pt modelId="{9F6BCFDB-F6B4-B147-AE85-AA2A0CE3B3EB}" type="sibTrans" cxnId="{BC4F0240-5CEA-9B43-BE7F-16F30CE567AC}">
      <dgm:prSet/>
      <dgm:spPr/>
      <dgm:t>
        <a:bodyPr/>
        <a:lstStyle/>
        <a:p>
          <a:endParaRPr lang="en-US">
            <a:solidFill>
              <a:schemeClr val="tx1"/>
            </a:solidFill>
          </a:endParaRPr>
        </a:p>
      </dgm:t>
    </dgm:pt>
    <dgm:pt modelId="{77E39105-775B-3D4D-96C5-14E4CB4110EC}">
      <dgm:prSet phldrT="[Text]"/>
      <dgm:spPr/>
      <dgm:t>
        <a:bodyPr/>
        <a:lstStyle/>
        <a:p>
          <a:r>
            <a:rPr lang="en-US" dirty="0" smtClean="0">
              <a:solidFill>
                <a:schemeClr val="tx1"/>
              </a:solidFill>
            </a:rPr>
            <a:t>Nimbus</a:t>
          </a:r>
          <a:endParaRPr lang="en-US" dirty="0">
            <a:solidFill>
              <a:schemeClr val="tx1"/>
            </a:solidFill>
          </a:endParaRPr>
        </a:p>
      </dgm:t>
    </dgm:pt>
    <dgm:pt modelId="{1D851525-FC51-124E-BF61-6EAD15DECF8F}" type="parTrans" cxnId="{088B854B-B26F-8849-8CE3-A6EB7F5AB03B}">
      <dgm:prSet/>
      <dgm:spPr/>
      <dgm:t>
        <a:bodyPr/>
        <a:lstStyle/>
        <a:p>
          <a:endParaRPr lang="en-US">
            <a:solidFill>
              <a:schemeClr val="tx1"/>
            </a:solidFill>
          </a:endParaRPr>
        </a:p>
      </dgm:t>
    </dgm:pt>
    <dgm:pt modelId="{4A06103D-9205-AE42-86B4-F52C3CAB4109}" type="sibTrans" cxnId="{088B854B-B26F-8849-8CE3-A6EB7F5AB03B}">
      <dgm:prSet/>
      <dgm:spPr/>
      <dgm:t>
        <a:bodyPr/>
        <a:lstStyle/>
        <a:p>
          <a:endParaRPr lang="en-US">
            <a:solidFill>
              <a:schemeClr val="tx1"/>
            </a:solidFill>
          </a:endParaRPr>
        </a:p>
      </dgm:t>
    </dgm:pt>
    <dgm:pt modelId="{5C0E77E8-8A50-054C-A4BF-0C8C401EC59E}">
      <dgm:prSet phldrT="[Text]"/>
      <dgm:spPr/>
      <dgm:t>
        <a:bodyPr/>
        <a:lstStyle/>
        <a:p>
          <a:r>
            <a:rPr lang="en-US" b="1" dirty="0" smtClean="0">
              <a:solidFill>
                <a:schemeClr val="tx1"/>
              </a:solidFill>
            </a:rPr>
            <a:t>Cloud </a:t>
          </a:r>
          <a:r>
            <a:rPr lang="en-US" b="1" dirty="0" err="1" smtClean="0">
              <a:solidFill>
                <a:schemeClr val="tx1"/>
              </a:solidFill>
            </a:rPr>
            <a:t>PaaS</a:t>
          </a:r>
          <a:endParaRPr lang="en-US" b="1" dirty="0">
            <a:solidFill>
              <a:schemeClr val="tx1"/>
            </a:solidFill>
          </a:endParaRPr>
        </a:p>
      </dgm:t>
    </dgm:pt>
    <dgm:pt modelId="{358F9871-618B-FC42-807A-7E5B5464CE9B}" type="parTrans" cxnId="{1343413D-CAE2-C243-AAD4-C7F8096D7E7E}">
      <dgm:prSet/>
      <dgm:spPr/>
      <dgm:t>
        <a:bodyPr/>
        <a:lstStyle/>
        <a:p>
          <a:endParaRPr lang="en-US">
            <a:solidFill>
              <a:schemeClr val="tx1"/>
            </a:solidFill>
          </a:endParaRPr>
        </a:p>
      </dgm:t>
    </dgm:pt>
    <dgm:pt modelId="{ECA20274-7C5A-E84E-A279-F2B4D04FC6C8}" type="sibTrans" cxnId="{1343413D-CAE2-C243-AAD4-C7F8096D7E7E}">
      <dgm:prSet/>
      <dgm:spPr/>
      <dgm:t>
        <a:bodyPr/>
        <a:lstStyle/>
        <a:p>
          <a:endParaRPr lang="en-US">
            <a:solidFill>
              <a:schemeClr val="tx1"/>
            </a:solidFill>
          </a:endParaRPr>
        </a:p>
      </dgm:t>
    </dgm:pt>
    <dgm:pt modelId="{B022D9ED-1E87-A541-B5E6-99C6F5FA8271}">
      <dgm:prSet phldrT="[Text]"/>
      <dgm:spPr/>
      <dgm:t>
        <a:bodyPr/>
        <a:lstStyle/>
        <a:p>
          <a:r>
            <a:rPr lang="en-US" dirty="0" err="1" smtClean="0">
              <a:solidFill>
                <a:schemeClr val="tx1"/>
              </a:solidFill>
            </a:rPr>
            <a:t>Hadoop</a:t>
          </a:r>
          <a:endParaRPr lang="en-US" dirty="0" smtClean="0">
            <a:solidFill>
              <a:schemeClr val="tx1"/>
            </a:solidFill>
          </a:endParaRPr>
        </a:p>
        <a:p>
          <a:r>
            <a:rPr lang="en-US" dirty="0" smtClean="0">
              <a:solidFill>
                <a:schemeClr val="tx1"/>
              </a:solidFill>
            </a:rPr>
            <a:t>Twister</a:t>
          </a:r>
        </a:p>
        <a:p>
          <a:r>
            <a:rPr lang="en-US" dirty="0" smtClean="0">
              <a:solidFill>
                <a:schemeClr val="tx1"/>
              </a:solidFill>
            </a:rPr>
            <a:t>HDFS</a:t>
          </a:r>
        </a:p>
        <a:p>
          <a:r>
            <a:rPr lang="en-US" dirty="0" smtClean="0">
              <a:solidFill>
                <a:schemeClr val="tx1"/>
              </a:solidFill>
            </a:rPr>
            <a:t>Swift Object Store</a:t>
          </a:r>
        </a:p>
      </dgm:t>
    </dgm:pt>
    <dgm:pt modelId="{2DBB8F10-1685-754F-B1F7-626E4A8EE461}" type="parTrans" cxnId="{882E7AD6-9AD6-5F46-A0C8-EB036BDE974F}">
      <dgm:prSet/>
      <dgm:spPr/>
      <dgm:t>
        <a:bodyPr/>
        <a:lstStyle/>
        <a:p>
          <a:endParaRPr lang="en-US">
            <a:solidFill>
              <a:schemeClr val="tx1"/>
            </a:solidFill>
          </a:endParaRPr>
        </a:p>
      </dgm:t>
    </dgm:pt>
    <dgm:pt modelId="{69800242-72AB-6643-84E0-3D961E57A8A8}" type="sibTrans" cxnId="{882E7AD6-9AD6-5F46-A0C8-EB036BDE974F}">
      <dgm:prSet/>
      <dgm:spPr/>
      <dgm:t>
        <a:bodyPr/>
        <a:lstStyle/>
        <a:p>
          <a:endParaRPr lang="en-US">
            <a:solidFill>
              <a:schemeClr val="tx1"/>
            </a:solidFill>
          </a:endParaRPr>
        </a:p>
      </dgm:t>
    </dgm:pt>
    <dgm:pt modelId="{E385DA56-1A68-BD48-8B1C-E528C49559A4}">
      <dgm:prSet phldrT="[Text]"/>
      <dgm:spPr/>
      <dgm:t>
        <a:bodyPr/>
        <a:lstStyle/>
        <a:p>
          <a:r>
            <a:rPr lang="en-US" dirty="0" smtClean="0">
              <a:solidFill>
                <a:schemeClr val="tx1"/>
              </a:solidFill>
            </a:rPr>
            <a:t>MPI</a:t>
          </a:r>
          <a:endParaRPr lang="en-US" dirty="0">
            <a:solidFill>
              <a:schemeClr val="tx1"/>
            </a:solidFill>
          </a:endParaRPr>
        </a:p>
      </dgm:t>
    </dgm:pt>
    <dgm:pt modelId="{EAE8014A-57D1-9B46-8042-5B1097EBB4B9}" type="parTrans" cxnId="{41FFE48F-F19A-5746-9751-96CBBFC7A824}">
      <dgm:prSet/>
      <dgm:spPr/>
      <dgm:t>
        <a:bodyPr/>
        <a:lstStyle/>
        <a:p>
          <a:endParaRPr lang="en-US">
            <a:solidFill>
              <a:schemeClr val="tx1"/>
            </a:solidFill>
          </a:endParaRPr>
        </a:p>
      </dgm:t>
    </dgm:pt>
    <dgm:pt modelId="{C67F296C-430E-9844-8828-E585EFC2EF3C}" type="sibTrans" cxnId="{41FFE48F-F19A-5746-9751-96CBBFC7A824}">
      <dgm:prSet/>
      <dgm:spPr/>
      <dgm:t>
        <a:bodyPr/>
        <a:lstStyle/>
        <a:p>
          <a:endParaRPr lang="en-US">
            <a:solidFill>
              <a:schemeClr val="tx1"/>
            </a:solidFill>
          </a:endParaRPr>
        </a:p>
      </dgm:t>
    </dgm:pt>
    <dgm:pt modelId="{900669E4-87A7-5C49-A5E1-84963CF81AAA}">
      <dgm:prSet phldrT="[Text]"/>
      <dgm:spPr/>
      <dgm:t>
        <a:bodyPr/>
        <a:lstStyle/>
        <a:p>
          <a:r>
            <a:rPr lang="en-US" b="1" dirty="0" err="1" smtClean="0">
              <a:solidFill>
                <a:schemeClr val="tx1"/>
              </a:solidFill>
            </a:rPr>
            <a:t>TestbedaaS</a:t>
          </a:r>
          <a:endParaRPr lang="en-US" b="1" dirty="0">
            <a:solidFill>
              <a:schemeClr val="tx1"/>
            </a:solidFill>
          </a:endParaRPr>
        </a:p>
      </dgm:t>
    </dgm:pt>
    <dgm:pt modelId="{48CB76D8-C95C-C542-8EAD-6936024C9B61}" type="parTrans" cxnId="{E99EE298-CD4F-4346-A4E9-C12A4312159C}">
      <dgm:prSet/>
      <dgm:spPr/>
      <dgm:t>
        <a:bodyPr/>
        <a:lstStyle/>
        <a:p>
          <a:endParaRPr lang="en-US">
            <a:solidFill>
              <a:schemeClr val="tx1"/>
            </a:solidFill>
          </a:endParaRPr>
        </a:p>
      </dgm:t>
    </dgm:pt>
    <dgm:pt modelId="{E735B69B-BF92-4F49-8A1E-28B0FBA8900F}" type="sibTrans" cxnId="{E99EE298-CD4F-4346-A4E9-C12A4312159C}">
      <dgm:prSet/>
      <dgm:spPr/>
      <dgm:t>
        <a:bodyPr/>
        <a:lstStyle/>
        <a:p>
          <a:endParaRPr lang="en-US">
            <a:solidFill>
              <a:schemeClr val="tx1"/>
            </a:solidFill>
          </a:endParaRPr>
        </a:p>
      </dgm:t>
    </dgm:pt>
    <dgm:pt modelId="{EABFDB4B-76EE-F049-B783-32FF7B78C31E}">
      <dgm:prSet phldrT="[Text]"/>
      <dgm:spPr/>
      <dgm:t>
        <a:bodyPr/>
        <a:lstStyle/>
        <a:p>
          <a:r>
            <a:rPr lang="en-US" dirty="0" smtClean="0">
              <a:solidFill>
                <a:schemeClr val="tx1"/>
              </a:solidFill>
            </a:rPr>
            <a:t>FG RAIN</a:t>
          </a:r>
        </a:p>
        <a:p>
          <a:r>
            <a:rPr lang="en-US" dirty="0" smtClean="0">
              <a:solidFill>
                <a:schemeClr val="tx1"/>
              </a:solidFill>
            </a:rPr>
            <a:t>Portal</a:t>
          </a:r>
        </a:p>
        <a:p>
          <a:r>
            <a:rPr lang="en-US" dirty="0" smtClean="0">
              <a:solidFill>
                <a:schemeClr val="tx1"/>
              </a:solidFill>
            </a:rPr>
            <a:t>Inca</a:t>
          </a:r>
        </a:p>
      </dgm:t>
    </dgm:pt>
    <dgm:pt modelId="{A6ED6357-12FB-3B4E-8FF5-428654C8A164}" type="parTrans" cxnId="{0018202D-690F-0245-959A-3FE684E0F963}">
      <dgm:prSet/>
      <dgm:spPr/>
      <dgm:t>
        <a:bodyPr/>
        <a:lstStyle/>
        <a:p>
          <a:endParaRPr lang="en-US">
            <a:solidFill>
              <a:schemeClr val="tx1"/>
            </a:solidFill>
          </a:endParaRPr>
        </a:p>
      </dgm:t>
    </dgm:pt>
    <dgm:pt modelId="{C971DEF7-5387-2C46-931F-E8207366730B}" type="sibTrans" cxnId="{0018202D-690F-0245-959A-3FE684E0F963}">
      <dgm:prSet/>
      <dgm:spPr/>
      <dgm:t>
        <a:bodyPr/>
        <a:lstStyle/>
        <a:p>
          <a:endParaRPr lang="en-US">
            <a:solidFill>
              <a:schemeClr val="tx1"/>
            </a:solidFill>
          </a:endParaRPr>
        </a:p>
      </dgm:t>
    </dgm:pt>
    <dgm:pt modelId="{9E1BC4AA-3D23-D343-9B78-C041D11A00F6}">
      <dgm:prSet phldrT="[Text]"/>
      <dgm:spPr/>
      <dgm:t>
        <a:bodyPr/>
        <a:lstStyle/>
        <a:p>
          <a:r>
            <a:rPr lang="en-US" dirty="0" smtClean="0">
              <a:solidFill>
                <a:schemeClr val="tx1"/>
              </a:solidFill>
            </a:rPr>
            <a:t>Eucalyptus</a:t>
          </a:r>
        </a:p>
        <a:p>
          <a:r>
            <a:rPr lang="en-US" dirty="0" smtClean="0">
              <a:solidFill>
                <a:schemeClr val="tx1"/>
              </a:solidFill>
            </a:rPr>
            <a:t>OpenStack</a:t>
          </a:r>
        </a:p>
        <a:p>
          <a:r>
            <a:rPr lang="en-US" dirty="0" err="1" smtClean="0">
              <a:solidFill>
                <a:schemeClr val="tx1"/>
              </a:solidFill>
            </a:rPr>
            <a:t>ViNE</a:t>
          </a:r>
          <a:endParaRPr lang="en-US" dirty="0">
            <a:solidFill>
              <a:schemeClr val="tx1"/>
            </a:solidFill>
          </a:endParaRPr>
        </a:p>
      </dgm:t>
    </dgm:pt>
    <dgm:pt modelId="{2EE16838-9F9A-794B-A322-BB401824A5EB}" type="parTrans" cxnId="{66A78A74-827D-2444-8460-011BCE18D1C1}">
      <dgm:prSet/>
      <dgm:spPr/>
      <dgm:t>
        <a:bodyPr/>
        <a:lstStyle/>
        <a:p>
          <a:endParaRPr lang="en-US">
            <a:solidFill>
              <a:schemeClr val="tx1"/>
            </a:solidFill>
          </a:endParaRPr>
        </a:p>
      </dgm:t>
    </dgm:pt>
    <dgm:pt modelId="{128790BC-0A01-8F45-A7C7-2E241B3E26F9}" type="sibTrans" cxnId="{66A78A74-827D-2444-8460-011BCE18D1C1}">
      <dgm:prSet/>
      <dgm:spPr/>
      <dgm:t>
        <a:bodyPr/>
        <a:lstStyle/>
        <a:p>
          <a:endParaRPr lang="en-US">
            <a:solidFill>
              <a:schemeClr val="tx1"/>
            </a:solidFill>
          </a:endParaRPr>
        </a:p>
      </dgm:t>
    </dgm:pt>
    <dgm:pt modelId="{5A7046D3-038A-0946-B8DA-75F41CDB8098}">
      <dgm:prSet phldrT="[Text]"/>
      <dgm:spPr/>
      <dgm:t>
        <a:bodyPr/>
        <a:lstStyle/>
        <a:p>
          <a:r>
            <a:rPr lang="en-US" b="1" dirty="0" smtClean="0">
              <a:solidFill>
                <a:schemeClr val="tx1"/>
              </a:solidFill>
            </a:rPr>
            <a:t>HPC </a:t>
          </a:r>
          <a:r>
            <a:rPr lang="en-US" b="1" dirty="0" err="1" smtClean="0">
              <a:solidFill>
                <a:schemeClr val="tx1"/>
              </a:solidFill>
            </a:rPr>
            <a:t>PaaS</a:t>
          </a:r>
          <a:endParaRPr lang="en-US" b="1" dirty="0">
            <a:solidFill>
              <a:schemeClr val="tx1"/>
            </a:solidFill>
          </a:endParaRPr>
        </a:p>
      </dgm:t>
    </dgm:pt>
    <dgm:pt modelId="{0419978C-A7C8-1543-85E4-1D569901ECA8}" type="parTrans" cxnId="{30A7B5DD-430C-6145-A16D-7C2FDE5CB5B7}">
      <dgm:prSet/>
      <dgm:spPr/>
      <dgm:t>
        <a:bodyPr/>
        <a:lstStyle/>
        <a:p>
          <a:endParaRPr lang="en-US">
            <a:solidFill>
              <a:schemeClr val="tx1"/>
            </a:solidFill>
          </a:endParaRPr>
        </a:p>
      </dgm:t>
    </dgm:pt>
    <dgm:pt modelId="{E685CBAC-3E38-B04B-BB70-1B815B7C700B}" type="sibTrans" cxnId="{30A7B5DD-430C-6145-A16D-7C2FDE5CB5B7}">
      <dgm:prSet/>
      <dgm:spPr/>
      <dgm:t>
        <a:bodyPr/>
        <a:lstStyle/>
        <a:p>
          <a:endParaRPr lang="en-US">
            <a:solidFill>
              <a:schemeClr val="tx1"/>
            </a:solidFill>
          </a:endParaRPr>
        </a:p>
      </dgm:t>
    </dgm:pt>
    <dgm:pt modelId="{37731C80-0523-E749-9660-C07AA0EBA3FF}">
      <dgm:prSet phldrT="[Text]"/>
      <dgm:spPr/>
      <dgm:t>
        <a:bodyPr/>
        <a:lstStyle/>
        <a:p>
          <a:r>
            <a:rPr lang="en-US" dirty="0" smtClean="0">
              <a:solidFill>
                <a:schemeClr val="tx1"/>
              </a:solidFill>
            </a:rPr>
            <a:t>Ganglia</a:t>
          </a:r>
        </a:p>
        <a:p>
          <a:r>
            <a:rPr lang="en-US" dirty="0" err="1" smtClean="0">
              <a:solidFill>
                <a:schemeClr val="tx1"/>
              </a:solidFill>
            </a:rPr>
            <a:t>Devops</a:t>
          </a:r>
          <a:endParaRPr lang="en-US" dirty="0" smtClean="0">
            <a:solidFill>
              <a:schemeClr val="tx1"/>
            </a:solidFill>
          </a:endParaRPr>
        </a:p>
        <a:p>
          <a:r>
            <a:rPr lang="en-US" dirty="0" err="1" smtClean="0">
              <a:solidFill>
                <a:schemeClr val="tx1"/>
              </a:solidFill>
            </a:rPr>
            <a:t>Exper</a:t>
          </a:r>
          <a:r>
            <a:rPr lang="en-US" dirty="0" smtClean="0">
              <a:solidFill>
                <a:schemeClr val="tx1"/>
              </a:solidFill>
            </a:rPr>
            <a:t>. </a:t>
          </a:r>
          <a:r>
            <a:rPr lang="en-US" dirty="0" err="1" smtClean="0">
              <a:solidFill>
                <a:schemeClr val="tx1"/>
              </a:solidFill>
            </a:rPr>
            <a:t>Manag</a:t>
          </a:r>
          <a:r>
            <a:rPr lang="en-US" dirty="0" smtClean="0">
              <a:solidFill>
                <a:schemeClr val="tx1"/>
              </a:solidFill>
            </a:rPr>
            <a:t>./Pegasus</a:t>
          </a:r>
        </a:p>
      </dgm:t>
    </dgm:pt>
    <dgm:pt modelId="{54E98356-3BD0-7648-AC16-9BB57061E1BA}" type="parTrans" cxnId="{9C80C3A1-BFBF-CB40-A436-D572BEE4D895}">
      <dgm:prSet/>
      <dgm:spPr/>
      <dgm:t>
        <a:bodyPr/>
        <a:lstStyle/>
        <a:p>
          <a:endParaRPr lang="en-US">
            <a:solidFill>
              <a:schemeClr val="tx1"/>
            </a:solidFill>
          </a:endParaRPr>
        </a:p>
      </dgm:t>
    </dgm:pt>
    <dgm:pt modelId="{9F1A7661-F6BC-5043-A5CC-DFA85735F8AE}" type="sibTrans" cxnId="{9C80C3A1-BFBF-CB40-A436-D572BEE4D895}">
      <dgm:prSet/>
      <dgm:spPr/>
      <dgm:t>
        <a:bodyPr/>
        <a:lstStyle/>
        <a:p>
          <a:endParaRPr lang="en-US">
            <a:solidFill>
              <a:schemeClr val="tx1"/>
            </a:solidFill>
          </a:endParaRPr>
        </a:p>
      </dgm:t>
    </dgm:pt>
    <dgm:pt modelId="{065941A5-0E5F-0C49-AFA9-A922E2BA80E1}">
      <dgm:prSet phldrT="[Text]"/>
      <dgm:spPr/>
      <dgm:t>
        <a:bodyPr/>
        <a:lstStyle/>
        <a:p>
          <a:r>
            <a:rPr lang="en-US" dirty="0" err="1" smtClean="0">
              <a:solidFill>
                <a:schemeClr val="tx1"/>
              </a:solidFill>
            </a:rPr>
            <a:t>OpenMP</a:t>
          </a:r>
          <a:endParaRPr lang="en-US" dirty="0" smtClean="0">
            <a:solidFill>
              <a:schemeClr val="tx1"/>
            </a:solidFill>
          </a:endParaRPr>
        </a:p>
        <a:p>
          <a:r>
            <a:rPr lang="en-US" dirty="0" smtClean="0">
              <a:solidFill>
                <a:schemeClr val="tx1"/>
              </a:solidFill>
            </a:rPr>
            <a:t>CUDA</a:t>
          </a:r>
          <a:endParaRPr lang="en-US" dirty="0">
            <a:solidFill>
              <a:schemeClr val="tx1"/>
            </a:solidFill>
          </a:endParaRPr>
        </a:p>
      </dgm:t>
    </dgm:pt>
    <dgm:pt modelId="{188DF1D5-2BAF-E940-B7BC-396FC0A0D14D}" type="parTrans" cxnId="{7049B422-A4E4-D642-B632-9777BB2AE022}">
      <dgm:prSet/>
      <dgm:spPr/>
      <dgm:t>
        <a:bodyPr/>
        <a:lstStyle/>
        <a:p>
          <a:endParaRPr lang="en-US">
            <a:solidFill>
              <a:schemeClr val="tx1"/>
            </a:solidFill>
          </a:endParaRPr>
        </a:p>
      </dgm:t>
    </dgm:pt>
    <dgm:pt modelId="{76B550A4-8A47-9244-A523-778147389CDF}" type="sibTrans" cxnId="{7049B422-A4E4-D642-B632-9777BB2AE022}">
      <dgm:prSet/>
      <dgm:spPr/>
      <dgm:t>
        <a:bodyPr/>
        <a:lstStyle/>
        <a:p>
          <a:endParaRPr lang="en-US">
            <a:solidFill>
              <a:schemeClr val="tx1"/>
            </a:solidFill>
          </a:endParaRPr>
        </a:p>
      </dgm:t>
    </dgm:pt>
    <dgm:pt modelId="{C4D23F30-1676-4149-A194-9F660BF1A352}">
      <dgm:prSet phldrT="[Text]"/>
      <dgm:spPr/>
      <dgm:t>
        <a:bodyPr/>
        <a:lstStyle/>
        <a:p>
          <a:endParaRPr lang="en-US" dirty="0">
            <a:solidFill>
              <a:schemeClr val="tx1"/>
            </a:solidFill>
          </a:endParaRPr>
        </a:p>
      </dgm:t>
    </dgm:pt>
    <dgm:pt modelId="{66CF13D5-6723-9346-AA22-DDE3BF4412EF}" type="parTrans" cxnId="{500135F7-8CDF-EC4E-8692-948B6BEBC388}">
      <dgm:prSet/>
      <dgm:spPr/>
      <dgm:t>
        <a:bodyPr/>
        <a:lstStyle/>
        <a:p>
          <a:endParaRPr lang="en-US">
            <a:solidFill>
              <a:schemeClr val="tx1"/>
            </a:solidFill>
          </a:endParaRPr>
        </a:p>
      </dgm:t>
    </dgm:pt>
    <dgm:pt modelId="{BCF3534D-FDA1-484F-9BBE-7560EC043721}" type="sibTrans" cxnId="{500135F7-8CDF-EC4E-8692-948B6BEBC388}">
      <dgm:prSet/>
      <dgm:spPr/>
      <dgm:t>
        <a:bodyPr/>
        <a:lstStyle/>
        <a:p>
          <a:endParaRPr lang="en-US">
            <a:solidFill>
              <a:schemeClr val="tx1"/>
            </a:solidFill>
          </a:endParaRPr>
        </a:p>
      </dgm:t>
    </dgm:pt>
    <dgm:pt modelId="{0978C417-F862-CD43-A9F3-06E174FE3968}">
      <dgm:prSet phldrT="[Text]"/>
      <dgm:spPr/>
      <dgm:t>
        <a:bodyPr/>
        <a:lstStyle/>
        <a:p>
          <a:r>
            <a:rPr lang="en-US" b="1" dirty="0" smtClean="0">
              <a:solidFill>
                <a:schemeClr val="tx1"/>
              </a:solidFill>
            </a:rPr>
            <a:t>Grid </a:t>
          </a:r>
          <a:r>
            <a:rPr lang="en-US" b="1" dirty="0" err="1" smtClean="0">
              <a:solidFill>
                <a:schemeClr val="tx1"/>
              </a:solidFill>
            </a:rPr>
            <a:t>PaaS</a:t>
          </a:r>
          <a:endParaRPr lang="en-US" b="1" dirty="0" smtClean="0">
            <a:solidFill>
              <a:schemeClr val="tx1"/>
            </a:solidFill>
          </a:endParaRPr>
        </a:p>
      </dgm:t>
    </dgm:pt>
    <dgm:pt modelId="{26E577AA-4079-F64E-A353-21190E020C27}" type="parTrans" cxnId="{CC3DAE14-7994-254B-8724-8FCB090F70D9}">
      <dgm:prSet/>
      <dgm:spPr/>
      <dgm:t>
        <a:bodyPr/>
        <a:lstStyle/>
        <a:p>
          <a:endParaRPr lang="en-US"/>
        </a:p>
      </dgm:t>
    </dgm:pt>
    <dgm:pt modelId="{E78659F1-10F7-F149-935B-27EF599664DB}" type="sibTrans" cxnId="{CC3DAE14-7994-254B-8724-8FCB090F70D9}">
      <dgm:prSet/>
      <dgm:spPr/>
      <dgm:t>
        <a:bodyPr/>
        <a:lstStyle/>
        <a:p>
          <a:endParaRPr lang="en-US"/>
        </a:p>
      </dgm:t>
    </dgm:pt>
    <dgm:pt modelId="{3B86A249-6530-5146-AE38-057A914E849E}">
      <dgm:prSet phldrT="[Text]"/>
      <dgm:spPr/>
      <dgm:t>
        <a:bodyPr/>
        <a:lstStyle/>
        <a:p>
          <a:r>
            <a:rPr lang="en-US" dirty="0" err="1" smtClean="0">
              <a:solidFill>
                <a:schemeClr val="tx1"/>
              </a:solidFill>
            </a:rPr>
            <a:t>Unicore</a:t>
          </a:r>
          <a:endParaRPr lang="en-US" dirty="0" smtClean="0">
            <a:solidFill>
              <a:schemeClr val="tx1"/>
            </a:solidFill>
          </a:endParaRPr>
        </a:p>
        <a:p>
          <a:r>
            <a:rPr lang="en-US" dirty="0" smtClean="0">
              <a:solidFill>
                <a:schemeClr val="tx1"/>
              </a:solidFill>
            </a:rPr>
            <a:t>SAGA</a:t>
          </a:r>
        </a:p>
        <a:p>
          <a:r>
            <a:rPr lang="en-US" dirty="0" smtClean="0">
              <a:solidFill>
                <a:schemeClr val="tx1"/>
              </a:solidFill>
            </a:rPr>
            <a:t>Globus</a:t>
          </a:r>
        </a:p>
      </dgm:t>
    </dgm:pt>
    <dgm:pt modelId="{3A28BDC4-3CEB-CE40-985F-A9E850C1F520}" type="parTrans" cxnId="{662E901A-8BC6-2D44-ADD8-60B00AE45A5E}">
      <dgm:prSet/>
      <dgm:spPr/>
      <dgm:t>
        <a:bodyPr/>
        <a:lstStyle/>
        <a:p>
          <a:endParaRPr lang="en-US"/>
        </a:p>
      </dgm:t>
    </dgm:pt>
    <dgm:pt modelId="{C176D0C7-E6D0-244D-A7AC-EBB8137AFC61}" type="sibTrans" cxnId="{662E901A-8BC6-2D44-ADD8-60B00AE45A5E}">
      <dgm:prSet/>
      <dgm:spPr/>
      <dgm:t>
        <a:bodyPr/>
        <a:lstStyle/>
        <a:p>
          <a:endParaRPr lang="en-US"/>
        </a:p>
      </dgm:t>
    </dgm:pt>
    <dgm:pt modelId="{88F0A5CC-9F8E-174C-AE0C-29EEDDBD234C}">
      <dgm:prSet phldrT="[Text]"/>
      <dgm:spPr/>
      <dgm:t>
        <a:bodyPr/>
        <a:lstStyle/>
        <a:p>
          <a:r>
            <a:rPr lang="en-US" dirty="0" smtClean="0">
              <a:solidFill>
                <a:schemeClr val="tx1"/>
              </a:solidFill>
            </a:rPr>
            <a:t>Genesis II</a:t>
          </a:r>
        </a:p>
      </dgm:t>
    </dgm:pt>
    <dgm:pt modelId="{8A2D67B5-79A1-8F46-993A-2E936B5B7683}" type="parTrans" cxnId="{0835E9E3-0068-D547-8CFA-E68BC901B1DE}">
      <dgm:prSet/>
      <dgm:spPr/>
      <dgm:t>
        <a:bodyPr/>
        <a:lstStyle/>
        <a:p>
          <a:endParaRPr lang="en-US"/>
        </a:p>
      </dgm:t>
    </dgm:pt>
    <dgm:pt modelId="{B55343E9-30DA-4C45-A556-6E4FDE0A7AFF}" type="sibTrans" cxnId="{0835E9E3-0068-D547-8CFA-E68BC901B1DE}">
      <dgm:prSet/>
      <dgm:spPr/>
      <dgm:t>
        <a:bodyPr/>
        <a:lstStyle/>
        <a:p>
          <a:endParaRPr lang="en-US"/>
        </a:p>
      </dgm:t>
    </dgm:pt>
    <dgm:pt modelId="{965C2627-9758-4643-9FBE-55143086510A}" type="pres">
      <dgm:prSet presAssocID="{BC9F2A18-750B-4B4C-A4EC-B99B3AD9147E}" presName="Name0" presStyleCnt="0">
        <dgm:presLayoutVars>
          <dgm:chMax val="5"/>
          <dgm:chPref val="5"/>
          <dgm:dir/>
          <dgm:animLvl val="lvl"/>
        </dgm:presLayoutVars>
      </dgm:prSet>
      <dgm:spPr/>
      <dgm:t>
        <a:bodyPr/>
        <a:lstStyle/>
        <a:p>
          <a:endParaRPr lang="en-US"/>
        </a:p>
      </dgm:t>
    </dgm:pt>
    <dgm:pt modelId="{61F6C000-BD56-7B4F-B80D-4349F954432A}" type="pres">
      <dgm:prSet presAssocID="{5C0E77E8-8A50-054C-A4BF-0C8C401EC59E}" presName="parentText1" presStyleLbl="node1" presStyleIdx="0" presStyleCnt="5">
        <dgm:presLayoutVars>
          <dgm:chMax/>
          <dgm:chPref val="3"/>
          <dgm:bulletEnabled val="1"/>
        </dgm:presLayoutVars>
      </dgm:prSet>
      <dgm:spPr/>
      <dgm:t>
        <a:bodyPr/>
        <a:lstStyle/>
        <a:p>
          <a:endParaRPr lang="en-US"/>
        </a:p>
      </dgm:t>
    </dgm:pt>
    <dgm:pt modelId="{B49B3F43-B447-2E46-8542-2721C3CCA994}" type="pres">
      <dgm:prSet presAssocID="{5C0E77E8-8A50-054C-A4BF-0C8C401EC59E}" presName="childText1" presStyleLbl="solidAlignAcc1" presStyleIdx="0" presStyleCnt="5">
        <dgm:presLayoutVars>
          <dgm:chMax val="0"/>
          <dgm:chPref val="0"/>
          <dgm:bulletEnabled val="1"/>
        </dgm:presLayoutVars>
      </dgm:prSet>
      <dgm:spPr/>
      <dgm:t>
        <a:bodyPr/>
        <a:lstStyle/>
        <a:p>
          <a:endParaRPr lang="en-US"/>
        </a:p>
      </dgm:t>
    </dgm:pt>
    <dgm:pt modelId="{1685D736-5D8C-2648-9245-8271052F4346}" type="pres">
      <dgm:prSet presAssocID="{6CDF5F64-414F-D844-B808-8DE56011DFCC}" presName="parentText2" presStyleLbl="node1" presStyleIdx="1" presStyleCnt="5">
        <dgm:presLayoutVars>
          <dgm:chMax/>
          <dgm:chPref val="3"/>
          <dgm:bulletEnabled val="1"/>
        </dgm:presLayoutVars>
      </dgm:prSet>
      <dgm:spPr/>
      <dgm:t>
        <a:bodyPr/>
        <a:lstStyle/>
        <a:p>
          <a:endParaRPr lang="en-US"/>
        </a:p>
      </dgm:t>
    </dgm:pt>
    <dgm:pt modelId="{FBB464ED-33D5-3C42-9389-977FC034AD32}" type="pres">
      <dgm:prSet presAssocID="{6CDF5F64-414F-D844-B808-8DE56011DFCC}" presName="childText2" presStyleLbl="solidAlignAcc1" presStyleIdx="1" presStyleCnt="5">
        <dgm:presLayoutVars>
          <dgm:chMax val="0"/>
          <dgm:chPref val="0"/>
          <dgm:bulletEnabled val="1"/>
        </dgm:presLayoutVars>
      </dgm:prSet>
      <dgm:spPr/>
      <dgm:t>
        <a:bodyPr/>
        <a:lstStyle/>
        <a:p>
          <a:endParaRPr lang="en-US"/>
        </a:p>
      </dgm:t>
    </dgm:pt>
    <dgm:pt modelId="{065D51E9-B6DC-154D-B583-B4EBD21A9523}" type="pres">
      <dgm:prSet presAssocID="{0978C417-F862-CD43-A9F3-06E174FE3968}" presName="parentText3" presStyleLbl="node1" presStyleIdx="2" presStyleCnt="5">
        <dgm:presLayoutVars>
          <dgm:chMax/>
          <dgm:chPref val="3"/>
          <dgm:bulletEnabled val="1"/>
        </dgm:presLayoutVars>
      </dgm:prSet>
      <dgm:spPr/>
      <dgm:t>
        <a:bodyPr/>
        <a:lstStyle/>
        <a:p>
          <a:endParaRPr lang="en-US"/>
        </a:p>
      </dgm:t>
    </dgm:pt>
    <dgm:pt modelId="{9851CF6D-0542-A945-8BD9-8B164A9FF6AF}" type="pres">
      <dgm:prSet presAssocID="{0978C417-F862-CD43-A9F3-06E174FE3968}" presName="childText3" presStyleLbl="solidAlignAcc1" presStyleIdx="2" presStyleCnt="5">
        <dgm:presLayoutVars>
          <dgm:chMax val="0"/>
          <dgm:chPref val="0"/>
          <dgm:bulletEnabled val="1"/>
        </dgm:presLayoutVars>
      </dgm:prSet>
      <dgm:spPr/>
      <dgm:t>
        <a:bodyPr/>
        <a:lstStyle/>
        <a:p>
          <a:endParaRPr lang="en-US"/>
        </a:p>
      </dgm:t>
    </dgm:pt>
    <dgm:pt modelId="{FCFEE869-3260-8848-805B-21255263F0C6}" type="pres">
      <dgm:prSet presAssocID="{5A7046D3-038A-0946-B8DA-75F41CDB8098}" presName="parentText4" presStyleLbl="node1" presStyleIdx="3" presStyleCnt="5">
        <dgm:presLayoutVars>
          <dgm:chMax/>
          <dgm:chPref val="3"/>
          <dgm:bulletEnabled val="1"/>
        </dgm:presLayoutVars>
      </dgm:prSet>
      <dgm:spPr/>
      <dgm:t>
        <a:bodyPr/>
        <a:lstStyle/>
        <a:p>
          <a:endParaRPr lang="en-US"/>
        </a:p>
      </dgm:t>
    </dgm:pt>
    <dgm:pt modelId="{25E35677-269D-7F46-82BA-4AC7CFDF4204}" type="pres">
      <dgm:prSet presAssocID="{5A7046D3-038A-0946-B8DA-75F41CDB8098}" presName="childText4" presStyleLbl="solidAlignAcc1" presStyleIdx="3" presStyleCnt="5">
        <dgm:presLayoutVars>
          <dgm:chMax val="0"/>
          <dgm:chPref val="0"/>
          <dgm:bulletEnabled val="1"/>
        </dgm:presLayoutVars>
      </dgm:prSet>
      <dgm:spPr/>
      <dgm:t>
        <a:bodyPr/>
        <a:lstStyle/>
        <a:p>
          <a:endParaRPr lang="en-US"/>
        </a:p>
      </dgm:t>
    </dgm:pt>
    <dgm:pt modelId="{CB24CEDB-B0EF-C743-825D-AA776BAE9D7F}" type="pres">
      <dgm:prSet presAssocID="{900669E4-87A7-5C49-A5E1-84963CF81AAA}" presName="parentText5" presStyleLbl="node1" presStyleIdx="4" presStyleCnt="5">
        <dgm:presLayoutVars>
          <dgm:chMax/>
          <dgm:chPref val="3"/>
          <dgm:bulletEnabled val="1"/>
        </dgm:presLayoutVars>
      </dgm:prSet>
      <dgm:spPr/>
      <dgm:t>
        <a:bodyPr/>
        <a:lstStyle/>
        <a:p>
          <a:endParaRPr lang="en-US"/>
        </a:p>
      </dgm:t>
    </dgm:pt>
    <dgm:pt modelId="{AE11D181-40CD-AA43-A283-DD58DD43E998}" type="pres">
      <dgm:prSet presAssocID="{900669E4-87A7-5C49-A5E1-84963CF81AAA}" presName="childText5" presStyleLbl="solidAlignAcc1" presStyleIdx="4" presStyleCnt="5">
        <dgm:presLayoutVars>
          <dgm:chMax val="0"/>
          <dgm:chPref val="0"/>
          <dgm:bulletEnabled val="1"/>
        </dgm:presLayoutVars>
      </dgm:prSet>
      <dgm:spPr/>
      <dgm:t>
        <a:bodyPr/>
        <a:lstStyle/>
        <a:p>
          <a:endParaRPr lang="en-US"/>
        </a:p>
      </dgm:t>
    </dgm:pt>
  </dgm:ptLst>
  <dgm:cxnLst>
    <dgm:cxn modelId="{088B854B-B26F-8849-8CE3-A6EB7F5AB03B}" srcId="{6CDF5F64-414F-D844-B808-8DE56011DFCC}" destId="{77E39105-775B-3D4D-96C5-14E4CB4110EC}" srcOrd="0" destOrd="0" parTransId="{1D851525-FC51-124E-BF61-6EAD15DECF8F}" sibTransId="{4A06103D-9205-AE42-86B4-F52C3CAB4109}"/>
    <dgm:cxn modelId="{F31E2EF1-DF37-498F-8F87-9A95A943C2C3}" type="presOf" srcId="{BC9F2A18-750B-4B4C-A4EC-B99B3AD9147E}" destId="{965C2627-9758-4643-9FBE-55143086510A}" srcOrd="0" destOrd="0" presId="urn:microsoft.com/office/officeart/2009/3/layout/IncreasingArrowsProcess"/>
    <dgm:cxn modelId="{1343413D-CAE2-C243-AAD4-C7F8096D7E7E}" srcId="{BC9F2A18-750B-4B4C-A4EC-B99B3AD9147E}" destId="{5C0E77E8-8A50-054C-A4BF-0C8C401EC59E}" srcOrd="0" destOrd="0" parTransId="{358F9871-618B-FC42-807A-7E5B5464CE9B}" sibTransId="{ECA20274-7C5A-E84E-A279-F2B4D04FC6C8}"/>
    <dgm:cxn modelId="{CC3DAE14-7994-254B-8724-8FCB090F70D9}" srcId="{BC9F2A18-750B-4B4C-A4EC-B99B3AD9147E}" destId="{0978C417-F862-CD43-A9F3-06E174FE3968}" srcOrd="2" destOrd="0" parTransId="{26E577AA-4079-F64E-A353-21190E020C27}" sibTransId="{E78659F1-10F7-F149-935B-27EF599664DB}"/>
    <dgm:cxn modelId="{4E631513-18F0-4263-8454-CD043B387848}" type="presOf" srcId="{9E1BC4AA-3D23-D343-9B78-C041D11A00F6}" destId="{FBB464ED-33D5-3C42-9389-977FC034AD32}" srcOrd="0" destOrd="1" presId="urn:microsoft.com/office/officeart/2009/3/layout/IncreasingArrowsProcess"/>
    <dgm:cxn modelId="{662E901A-8BC6-2D44-ADD8-60B00AE45A5E}" srcId="{0978C417-F862-CD43-A9F3-06E174FE3968}" destId="{3B86A249-6530-5146-AE38-057A914E849E}" srcOrd="1" destOrd="0" parTransId="{3A28BDC4-3CEB-CE40-985F-A9E850C1F520}" sibTransId="{C176D0C7-E6D0-244D-A7AC-EBB8137AFC61}"/>
    <dgm:cxn modelId="{AD806737-3EE7-4582-97F2-8E1491108DC6}" type="presOf" srcId="{5C0E77E8-8A50-054C-A4BF-0C8C401EC59E}" destId="{61F6C000-BD56-7B4F-B80D-4349F954432A}" srcOrd="0" destOrd="0" presId="urn:microsoft.com/office/officeart/2009/3/layout/IncreasingArrowsProcess"/>
    <dgm:cxn modelId="{A1B5881C-17DC-4424-B726-31F3774836D0}" type="presOf" srcId="{88F0A5CC-9F8E-174C-AE0C-29EEDDBD234C}" destId="{9851CF6D-0542-A945-8BD9-8B164A9FF6AF}" srcOrd="0" destOrd="0" presId="urn:microsoft.com/office/officeart/2009/3/layout/IncreasingArrowsProcess"/>
    <dgm:cxn modelId="{AE42B5D4-D4DF-4844-914B-4A7F227D0693}" type="presOf" srcId="{3B86A249-6530-5146-AE38-057A914E849E}" destId="{9851CF6D-0542-A945-8BD9-8B164A9FF6AF}" srcOrd="0" destOrd="1" presId="urn:microsoft.com/office/officeart/2009/3/layout/IncreasingArrowsProcess"/>
    <dgm:cxn modelId="{882E7AD6-9AD6-5F46-A0C8-EB036BDE974F}" srcId="{5C0E77E8-8A50-054C-A4BF-0C8C401EC59E}" destId="{B022D9ED-1E87-A541-B5E6-99C6F5FA8271}" srcOrd="0" destOrd="0" parTransId="{2DBB8F10-1685-754F-B1F7-626E4A8EE461}" sibTransId="{69800242-72AB-6643-84E0-3D961E57A8A8}"/>
    <dgm:cxn modelId="{30A7B5DD-430C-6145-A16D-7C2FDE5CB5B7}" srcId="{BC9F2A18-750B-4B4C-A4EC-B99B3AD9147E}" destId="{5A7046D3-038A-0946-B8DA-75F41CDB8098}" srcOrd="3" destOrd="0" parTransId="{0419978C-A7C8-1543-85E4-1D569901ECA8}" sibTransId="{E685CBAC-3E38-B04B-BB70-1B815B7C700B}"/>
    <dgm:cxn modelId="{41FFE48F-F19A-5746-9751-96CBBFC7A824}" srcId="{5A7046D3-038A-0946-B8DA-75F41CDB8098}" destId="{E385DA56-1A68-BD48-8B1C-E528C49559A4}" srcOrd="0" destOrd="0" parTransId="{EAE8014A-57D1-9B46-8042-5B1097EBB4B9}" sibTransId="{C67F296C-430E-9844-8828-E585EFC2EF3C}"/>
    <dgm:cxn modelId="{E99EE298-CD4F-4346-A4E9-C12A4312159C}" srcId="{BC9F2A18-750B-4B4C-A4EC-B99B3AD9147E}" destId="{900669E4-87A7-5C49-A5E1-84963CF81AAA}" srcOrd="4" destOrd="0" parTransId="{48CB76D8-C95C-C542-8EAD-6936024C9B61}" sibTransId="{E735B69B-BF92-4F49-8A1E-28B0FBA8900F}"/>
    <dgm:cxn modelId="{7049B422-A4E4-D642-B632-9777BB2AE022}" srcId="{5A7046D3-038A-0946-B8DA-75F41CDB8098}" destId="{065941A5-0E5F-0C49-AFA9-A922E2BA80E1}" srcOrd="1" destOrd="0" parTransId="{188DF1D5-2BAF-E940-B7BC-396FC0A0D14D}" sibTransId="{76B550A4-8A47-9244-A523-778147389CDF}"/>
    <dgm:cxn modelId="{B24BA912-E407-4F12-83AC-D8CD1ED45D78}" type="presOf" srcId="{B022D9ED-1E87-A541-B5E6-99C6F5FA8271}" destId="{B49B3F43-B447-2E46-8542-2721C3CCA994}" srcOrd="0" destOrd="0" presId="urn:microsoft.com/office/officeart/2009/3/layout/IncreasingArrowsProcess"/>
    <dgm:cxn modelId="{2E6E6264-ED98-478A-81A2-4BADA4AD7FD1}" type="presOf" srcId="{065941A5-0E5F-0C49-AFA9-A922E2BA80E1}" destId="{25E35677-269D-7F46-82BA-4AC7CFDF4204}" srcOrd="0" destOrd="1" presId="urn:microsoft.com/office/officeart/2009/3/layout/IncreasingArrowsProcess"/>
    <dgm:cxn modelId="{241A302A-A289-4B83-8EFE-CA6C6E68DB5F}" type="presOf" srcId="{EABFDB4B-76EE-F049-B783-32FF7B78C31E}" destId="{AE11D181-40CD-AA43-A283-DD58DD43E998}" srcOrd="0" destOrd="0" presId="urn:microsoft.com/office/officeart/2009/3/layout/IncreasingArrowsProcess"/>
    <dgm:cxn modelId="{12D7BB97-2636-468F-A4DB-87C6F4B73C6D}" type="presOf" srcId="{5A7046D3-038A-0946-B8DA-75F41CDB8098}" destId="{FCFEE869-3260-8848-805B-21255263F0C6}" srcOrd="0" destOrd="0" presId="urn:microsoft.com/office/officeart/2009/3/layout/IncreasingArrowsProcess"/>
    <dgm:cxn modelId="{500135F7-8CDF-EC4E-8692-948B6BEBC388}" srcId="{5A7046D3-038A-0946-B8DA-75F41CDB8098}" destId="{C4D23F30-1676-4149-A194-9F660BF1A352}" srcOrd="2" destOrd="0" parTransId="{66CF13D5-6723-9346-AA22-DDE3BF4412EF}" sibTransId="{BCF3534D-FDA1-484F-9BBE-7560EC043721}"/>
    <dgm:cxn modelId="{0D3091B5-606C-4F35-A966-B2AA9AF2A93E}" type="presOf" srcId="{C4D23F30-1676-4149-A194-9F660BF1A352}" destId="{25E35677-269D-7F46-82BA-4AC7CFDF4204}" srcOrd="0" destOrd="2" presId="urn:microsoft.com/office/officeart/2009/3/layout/IncreasingArrowsProcess"/>
    <dgm:cxn modelId="{91B5AEA2-1A0D-4D91-BE0A-58672B4AE037}" type="presOf" srcId="{E385DA56-1A68-BD48-8B1C-E528C49559A4}" destId="{25E35677-269D-7F46-82BA-4AC7CFDF4204}" srcOrd="0" destOrd="0" presId="urn:microsoft.com/office/officeart/2009/3/layout/IncreasingArrowsProcess"/>
    <dgm:cxn modelId="{9C80C3A1-BFBF-CB40-A436-D572BEE4D895}" srcId="{900669E4-87A7-5C49-A5E1-84963CF81AAA}" destId="{37731C80-0523-E749-9660-C07AA0EBA3FF}" srcOrd="1" destOrd="0" parTransId="{54E98356-3BD0-7648-AC16-9BB57061E1BA}" sibTransId="{9F1A7661-F6BC-5043-A5CC-DFA85735F8AE}"/>
    <dgm:cxn modelId="{EBAA3C61-34CF-4516-9CF8-FE28667D30A6}" type="presOf" srcId="{37731C80-0523-E749-9660-C07AA0EBA3FF}" destId="{AE11D181-40CD-AA43-A283-DD58DD43E998}" srcOrd="0" destOrd="1" presId="urn:microsoft.com/office/officeart/2009/3/layout/IncreasingArrowsProcess"/>
    <dgm:cxn modelId="{035E02C3-8AD1-43A5-9F6E-68DA63411B22}" type="presOf" srcId="{0978C417-F862-CD43-A9F3-06E174FE3968}" destId="{065D51E9-B6DC-154D-B583-B4EBD21A9523}" srcOrd="0" destOrd="0" presId="urn:microsoft.com/office/officeart/2009/3/layout/IncreasingArrowsProcess"/>
    <dgm:cxn modelId="{9B431461-9C97-4379-87AD-75D7527EF07B}" type="presOf" srcId="{6CDF5F64-414F-D844-B808-8DE56011DFCC}" destId="{1685D736-5D8C-2648-9245-8271052F4346}" srcOrd="0" destOrd="0" presId="urn:microsoft.com/office/officeart/2009/3/layout/IncreasingArrowsProcess"/>
    <dgm:cxn modelId="{BC4F0240-5CEA-9B43-BE7F-16F30CE567AC}" srcId="{BC9F2A18-750B-4B4C-A4EC-B99B3AD9147E}" destId="{6CDF5F64-414F-D844-B808-8DE56011DFCC}" srcOrd="1" destOrd="0" parTransId="{C3D185EA-0AFB-3242-840B-C931260D2B60}" sibTransId="{9F6BCFDB-F6B4-B147-AE85-AA2A0CE3B3EB}"/>
    <dgm:cxn modelId="{0018202D-690F-0245-959A-3FE684E0F963}" srcId="{900669E4-87A7-5C49-A5E1-84963CF81AAA}" destId="{EABFDB4B-76EE-F049-B783-32FF7B78C31E}" srcOrd="0" destOrd="0" parTransId="{A6ED6357-12FB-3B4E-8FF5-428654C8A164}" sibTransId="{C971DEF7-5387-2C46-931F-E8207366730B}"/>
    <dgm:cxn modelId="{66A78A74-827D-2444-8460-011BCE18D1C1}" srcId="{6CDF5F64-414F-D844-B808-8DE56011DFCC}" destId="{9E1BC4AA-3D23-D343-9B78-C041D11A00F6}" srcOrd="1" destOrd="0" parTransId="{2EE16838-9F9A-794B-A322-BB401824A5EB}" sibTransId="{128790BC-0A01-8F45-A7C7-2E241B3E26F9}"/>
    <dgm:cxn modelId="{0835E9E3-0068-D547-8CFA-E68BC901B1DE}" srcId="{0978C417-F862-CD43-A9F3-06E174FE3968}" destId="{88F0A5CC-9F8E-174C-AE0C-29EEDDBD234C}" srcOrd="0" destOrd="0" parTransId="{8A2D67B5-79A1-8F46-993A-2E936B5B7683}" sibTransId="{B55343E9-30DA-4C45-A556-6E4FDE0A7AFF}"/>
    <dgm:cxn modelId="{8A3EF02B-27A5-4C46-BBDC-3565344D8E4D}" type="presOf" srcId="{77E39105-775B-3D4D-96C5-14E4CB4110EC}" destId="{FBB464ED-33D5-3C42-9389-977FC034AD32}" srcOrd="0" destOrd="0" presId="urn:microsoft.com/office/officeart/2009/3/layout/IncreasingArrowsProcess"/>
    <dgm:cxn modelId="{CCB696D6-A48D-447A-8C96-CF182057978A}" type="presOf" srcId="{900669E4-87A7-5C49-A5E1-84963CF81AAA}" destId="{CB24CEDB-B0EF-C743-825D-AA776BAE9D7F}" srcOrd="0" destOrd="0" presId="urn:microsoft.com/office/officeart/2009/3/layout/IncreasingArrowsProcess"/>
    <dgm:cxn modelId="{572D899F-9BE3-43B4-A768-CE605029DDF0}" type="presParOf" srcId="{965C2627-9758-4643-9FBE-55143086510A}" destId="{61F6C000-BD56-7B4F-B80D-4349F954432A}" srcOrd="0" destOrd="0" presId="urn:microsoft.com/office/officeart/2009/3/layout/IncreasingArrowsProcess"/>
    <dgm:cxn modelId="{1AF17863-93E1-49F6-902F-665133C2FE08}" type="presParOf" srcId="{965C2627-9758-4643-9FBE-55143086510A}" destId="{B49B3F43-B447-2E46-8542-2721C3CCA994}" srcOrd="1" destOrd="0" presId="urn:microsoft.com/office/officeart/2009/3/layout/IncreasingArrowsProcess"/>
    <dgm:cxn modelId="{8A42D867-CCDC-467F-AF95-EF396EFA11FE}" type="presParOf" srcId="{965C2627-9758-4643-9FBE-55143086510A}" destId="{1685D736-5D8C-2648-9245-8271052F4346}" srcOrd="2" destOrd="0" presId="urn:microsoft.com/office/officeart/2009/3/layout/IncreasingArrowsProcess"/>
    <dgm:cxn modelId="{268E1E03-AA05-4E1A-9A39-FC8F92140521}" type="presParOf" srcId="{965C2627-9758-4643-9FBE-55143086510A}" destId="{FBB464ED-33D5-3C42-9389-977FC034AD32}" srcOrd="3" destOrd="0" presId="urn:microsoft.com/office/officeart/2009/3/layout/IncreasingArrowsProcess"/>
    <dgm:cxn modelId="{691A96F5-CA9B-485A-8ABF-3CD8C85A4B27}" type="presParOf" srcId="{965C2627-9758-4643-9FBE-55143086510A}" destId="{065D51E9-B6DC-154D-B583-B4EBD21A9523}" srcOrd="4" destOrd="0" presId="urn:microsoft.com/office/officeart/2009/3/layout/IncreasingArrowsProcess"/>
    <dgm:cxn modelId="{56B4F6ED-0F96-4E05-8283-0FC296BA1BF6}" type="presParOf" srcId="{965C2627-9758-4643-9FBE-55143086510A}" destId="{9851CF6D-0542-A945-8BD9-8B164A9FF6AF}" srcOrd="5" destOrd="0" presId="urn:microsoft.com/office/officeart/2009/3/layout/IncreasingArrowsProcess"/>
    <dgm:cxn modelId="{0232D754-0050-4D3F-94CA-AE534044C1B3}" type="presParOf" srcId="{965C2627-9758-4643-9FBE-55143086510A}" destId="{FCFEE869-3260-8848-805B-21255263F0C6}" srcOrd="6" destOrd="0" presId="urn:microsoft.com/office/officeart/2009/3/layout/IncreasingArrowsProcess"/>
    <dgm:cxn modelId="{F081EBA3-5D88-4465-BDD6-DC44089FC8C5}" type="presParOf" srcId="{965C2627-9758-4643-9FBE-55143086510A}" destId="{25E35677-269D-7F46-82BA-4AC7CFDF4204}" srcOrd="7" destOrd="0" presId="urn:microsoft.com/office/officeart/2009/3/layout/IncreasingArrowsProcess"/>
    <dgm:cxn modelId="{EAB966C5-AB9E-4A67-8628-11781EAD550E}" type="presParOf" srcId="{965C2627-9758-4643-9FBE-55143086510A}" destId="{CB24CEDB-B0EF-C743-825D-AA776BAE9D7F}" srcOrd="8" destOrd="0" presId="urn:microsoft.com/office/officeart/2009/3/layout/IncreasingArrowsProcess"/>
    <dgm:cxn modelId="{3828ED2E-8CE5-42CC-A250-2E4367A5C555}" type="presParOf" srcId="{965C2627-9758-4643-9FBE-55143086510A}" destId="{AE11D181-40CD-AA43-A283-DD58DD43E998}" srcOrd="9"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CFDBB7-C602-FC45-B011-7CA320705C68}" type="doc">
      <dgm:prSet loTypeId="urn:microsoft.com/office/officeart/2005/8/layout/radial3" loCatId="" qsTypeId="urn:microsoft.com/office/officeart/2005/8/quickstyle/3D2" qsCatId="3D" csTypeId="urn:microsoft.com/office/officeart/2005/8/colors/colorful2" csCatId="colorful" phldr="1"/>
      <dgm:spPr/>
      <dgm:t>
        <a:bodyPr/>
        <a:lstStyle/>
        <a:p>
          <a:endParaRPr lang="en-US"/>
        </a:p>
      </dgm:t>
    </dgm:pt>
    <dgm:pt modelId="{2D48FA53-9807-F145-87F4-790A7DFB2E03}">
      <dgm:prSet phldrT="[Text]" custT="1"/>
      <dgm:spPr/>
      <dgm:t>
        <a:bodyPr/>
        <a:lstStyle/>
        <a:p>
          <a:r>
            <a:rPr lang="en-US" sz="2800" dirty="0" smtClean="0">
              <a:solidFill>
                <a:srgbClr val="000000"/>
              </a:solidFill>
            </a:rPr>
            <a:t>Testbed as a Service</a:t>
          </a:r>
          <a:endParaRPr lang="en-US" sz="2800" dirty="0">
            <a:solidFill>
              <a:srgbClr val="000000"/>
            </a:solidFill>
          </a:endParaRPr>
        </a:p>
      </dgm:t>
    </dgm:pt>
    <dgm:pt modelId="{C36DAC01-AFD5-044B-BFFB-C3A12198684A}" type="parTrans" cxnId="{1EB199C6-409D-6D4F-B706-B81AE9A88000}">
      <dgm:prSet/>
      <dgm:spPr/>
      <dgm:t>
        <a:bodyPr/>
        <a:lstStyle/>
        <a:p>
          <a:endParaRPr lang="en-US">
            <a:solidFill>
              <a:srgbClr val="000000"/>
            </a:solidFill>
          </a:endParaRPr>
        </a:p>
      </dgm:t>
    </dgm:pt>
    <dgm:pt modelId="{E95D490F-C8BE-0B47-826F-B038DE8E67E9}" type="sibTrans" cxnId="{1EB199C6-409D-6D4F-B706-B81AE9A88000}">
      <dgm:prSet/>
      <dgm:spPr/>
      <dgm:t>
        <a:bodyPr/>
        <a:lstStyle/>
        <a:p>
          <a:endParaRPr lang="en-US">
            <a:solidFill>
              <a:srgbClr val="000000"/>
            </a:solidFill>
          </a:endParaRPr>
        </a:p>
      </dgm:t>
    </dgm:pt>
    <dgm:pt modelId="{F2A4D06B-F358-A14E-B978-7F7A0F8C4DC7}">
      <dgm:prSet phldrT="[Text]"/>
      <dgm:spPr/>
      <dgm:t>
        <a:bodyPr/>
        <a:lstStyle/>
        <a:p>
          <a:r>
            <a:rPr lang="en-US" dirty="0" smtClean="0">
              <a:solidFill>
                <a:srgbClr val="000000"/>
              </a:solidFill>
            </a:rPr>
            <a:t>Experiment </a:t>
          </a:r>
          <a:r>
            <a:rPr lang="en-US" dirty="0" smtClean="0">
              <a:solidFill>
                <a:srgbClr val="000000"/>
              </a:solidFill>
            </a:rPr>
            <a:t>Management as </a:t>
          </a:r>
          <a:r>
            <a:rPr lang="en-US" dirty="0" smtClean="0">
              <a:solidFill>
                <a:srgbClr val="000000"/>
              </a:solidFill>
            </a:rPr>
            <a:t>a Service</a:t>
          </a:r>
          <a:endParaRPr lang="en-US" dirty="0">
            <a:solidFill>
              <a:srgbClr val="000000"/>
            </a:solidFill>
          </a:endParaRPr>
        </a:p>
      </dgm:t>
    </dgm:pt>
    <dgm:pt modelId="{35E3E06C-CEF0-624E-89D2-463B960F325E}" type="parTrans" cxnId="{5BDFD132-736E-5E43-A2ED-01232471FA17}">
      <dgm:prSet/>
      <dgm:spPr/>
      <dgm:t>
        <a:bodyPr/>
        <a:lstStyle/>
        <a:p>
          <a:endParaRPr lang="en-US">
            <a:solidFill>
              <a:srgbClr val="000000"/>
            </a:solidFill>
          </a:endParaRPr>
        </a:p>
      </dgm:t>
    </dgm:pt>
    <dgm:pt modelId="{82CB69B5-F8A3-7D49-A1D5-9C00B200313D}" type="sibTrans" cxnId="{5BDFD132-736E-5E43-A2ED-01232471FA17}">
      <dgm:prSet/>
      <dgm:spPr/>
      <dgm:t>
        <a:bodyPr/>
        <a:lstStyle/>
        <a:p>
          <a:endParaRPr lang="en-US">
            <a:solidFill>
              <a:srgbClr val="000000"/>
            </a:solidFill>
          </a:endParaRPr>
        </a:p>
      </dgm:t>
    </dgm:pt>
    <dgm:pt modelId="{E0B79AF6-6965-3E47-A344-8D79F98EA64B}">
      <dgm:prSet phldrT="[Text]"/>
      <dgm:spPr/>
      <dgm:t>
        <a:bodyPr/>
        <a:lstStyle/>
        <a:p>
          <a:r>
            <a:rPr lang="en-US" dirty="0" smtClean="0">
              <a:solidFill>
                <a:srgbClr val="000000"/>
              </a:solidFill>
            </a:rPr>
            <a:t>Grids/HPC </a:t>
          </a:r>
          <a:r>
            <a:rPr lang="en-US" dirty="0" smtClean="0">
              <a:solidFill>
                <a:srgbClr val="000000"/>
              </a:solidFill>
            </a:rPr>
            <a:t>Platform as </a:t>
          </a:r>
          <a:r>
            <a:rPr lang="en-US" dirty="0" smtClean="0">
              <a:solidFill>
                <a:srgbClr val="000000"/>
              </a:solidFill>
            </a:rPr>
            <a:t>a Service</a:t>
          </a:r>
          <a:endParaRPr lang="en-US" dirty="0">
            <a:solidFill>
              <a:srgbClr val="000000"/>
            </a:solidFill>
          </a:endParaRPr>
        </a:p>
      </dgm:t>
    </dgm:pt>
    <dgm:pt modelId="{71AA0B51-502B-6549-864A-4192D23264C9}" type="parTrans" cxnId="{A2FA18B7-2545-6544-BF9E-E7CB49D459C3}">
      <dgm:prSet/>
      <dgm:spPr/>
      <dgm:t>
        <a:bodyPr/>
        <a:lstStyle/>
        <a:p>
          <a:endParaRPr lang="en-US">
            <a:solidFill>
              <a:srgbClr val="000000"/>
            </a:solidFill>
          </a:endParaRPr>
        </a:p>
      </dgm:t>
    </dgm:pt>
    <dgm:pt modelId="{EABC1380-2403-8B4B-B5AA-EC1796336735}" type="sibTrans" cxnId="{A2FA18B7-2545-6544-BF9E-E7CB49D459C3}">
      <dgm:prSet/>
      <dgm:spPr/>
      <dgm:t>
        <a:bodyPr/>
        <a:lstStyle/>
        <a:p>
          <a:endParaRPr lang="en-US">
            <a:solidFill>
              <a:srgbClr val="000000"/>
            </a:solidFill>
          </a:endParaRPr>
        </a:p>
      </dgm:t>
    </dgm:pt>
    <dgm:pt modelId="{5FD7286B-EEE7-B142-A745-7CAA2A83C613}">
      <dgm:prSet phldrT="[Text]"/>
      <dgm:spPr/>
      <dgm:t>
        <a:bodyPr/>
        <a:lstStyle/>
        <a:p>
          <a:r>
            <a:rPr lang="en-US" dirty="0" smtClean="0">
              <a:solidFill>
                <a:srgbClr val="000000"/>
              </a:solidFill>
            </a:rPr>
            <a:t>Research Computing as a Service</a:t>
          </a:r>
          <a:endParaRPr lang="en-US" dirty="0">
            <a:solidFill>
              <a:srgbClr val="000000"/>
            </a:solidFill>
          </a:endParaRPr>
        </a:p>
      </dgm:t>
    </dgm:pt>
    <dgm:pt modelId="{62126AEB-4BF0-5442-B89B-530FEAF2AE75}" type="parTrans" cxnId="{806209B8-0AE7-654E-BA1D-DB42AEE1A439}">
      <dgm:prSet/>
      <dgm:spPr/>
      <dgm:t>
        <a:bodyPr/>
        <a:lstStyle/>
        <a:p>
          <a:endParaRPr lang="en-US">
            <a:solidFill>
              <a:srgbClr val="000000"/>
            </a:solidFill>
          </a:endParaRPr>
        </a:p>
      </dgm:t>
    </dgm:pt>
    <dgm:pt modelId="{86F4D39E-9F27-794D-907B-5F6CFCCF6555}" type="sibTrans" cxnId="{806209B8-0AE7-654E-BA1D-DB42AEE1A439}">
      <dgm:prSet/>
      <dgm:spPr/>
      <dgm:t>
        <a:bodyPr/>
        <a:lstStyle/>
        <a:p>
          <a:endParaRPr lang="en-US">
            <a:solidFill>
              <a:srgbClr val="000000"/>
            </a:solidFill>
          </a:endParaRPr>
        </a:p>
      </dgm:t>
    </dgm:pt>
    <dgm:pt modelId="{DB3F49B3-1440-A047-928F-912CCEF6D337}">
      <dgm:prSet phldrT="[Text]"/>
      <dgm:spPr/>
      <dgm:t>
        <a:bodyPr/>
        <a:lstStyle/>
        <a:p>
          <a:r>
            <a:rPr lang="en-US" dirty="0" smtClean="0">
              <a:solidFill>
                <a:srgbClr val="000000"/>
              </a:solidFill>
            </a:rPr>
            <a:t>Computer Science as a Service</a:t>
          </a:r>
        </a:p>
      </dgm:t>
    </dgm:pt>
    <dgm:pt modelId="{449D6052-5062-5C40-A67F-44DD9D804331}" type="parTrans" cxnId="{1102F5C5-7755-D74E-809A-15F8CC11E834}">
      <dgm:prSet/>
      <dgm:spPr/>
      <dgm:t>
        <a:bodyPr/>
        <a:lstStyle/>
        <a:p>
          <a:endParaRPr lang="en-US">
            <a:solidFill>
              <a:srgbClr val="000000"/>
            </a:solidFill>
          </a:endParaRPr>
        </a:p>
      </dgm:t>
    </dgm:pt>
    <dgm:pt modelId="{644E4526-9263-5941-9A99-36CBADDCEB48}" type="sibTrans" cxnId="{1102F5C5-7755-D74E-809A-15F8CC11E834}">
      <dgm:prSet/>
      <dgm:spPr/>
      <dgm:t>
        <a:bodyPr/>
        <a:lstStyle/>
        <a:p>
          <a:endParaRPr lang="en-US">
            <a:solidFill>
              <a:srgbClr val="000000"/>
            </a:solidFill>
          </a:endParaRPr>
        </a:p>
      </dgm:t>
    </dgm:pt>
    <dgm:pt modelId="{4F684E60-FF29-F84C-8109-DC5A78F4A11F}">
      <dgm:prSet phldrT="[Text]"/>
      <dgm:spPr/>
      <dgm:t>
        <a:bodyPr/>
        <a:lstStyle/>
        <a:p>
          <a:r>
            <a:rPr lang="en-US" dirty="0" smtClean="0">
              <a:solidFill>
                <a:srgbClr val="000000"/>
              </a:solidFill>
            </a:rPr>
            <a:t>Infrastructure as a Service</a:t>
          </a:r>
          <a:endParaRPr lang="en-US" dirty="0">
            <a:solidFill>
              <a:srgbClr val="000000"/>
            </a:solidFill>
          </a:endParaRPr>
        </a:p>
      </dgm:t>
    </dgm:pt>
    <dgm:pt modelId="{58F567D6-2F3B-E549-8006-814BEA52C3F2}" type="parTrans" cxnId="{1EA7856D-23B9-B146-AF9F-946FAE88AF7C}">
      <dgm:prSet/>
      <dgm:spPr/>
      <dgm:t>
        <a:bodyPr/>
        <a:lstStyle/>
        <a:p>
          <a:endParaRPr lang="en-US">
            <a:solidFill>
              <a:srgbClr val="000000"/>
            </a:solidFill>
          </a:endParaRPr>
        </a:p>
      </dgm:t>
    </dgm:pt>
    <dgm:pt modelId="{D9D3BC41-22BF-E54D-A5C1-C3E795FAF0F9}" type="sibTrans" cxnId="{1EA7856D-23B9-B146-AF9F-946FAE88AF7C}">
      <dgm:prSet/>
      <dgm:spPr/>
      <dgm:t>
        <a:bodyPr/>
        <a:lstStyle/>
        <a:p>
          <a:endParaRPr lang="en-US">
            <a:solidFill>
              <a:srgbClr val="000000"/>
            </a:solidFill>
          </a:endParaRPr>
        </a:p>
      </dgm:t>
    </dgm:pt>
    <dgm:pt modelId="{ABC9213C-EA23-6948-85A2-158F83267EBA}">
      <dgm:prSet phldrT="[Text]"/>
      <dgm:spPr/>
      <dgm:t>
        <a:bodyPr/>
        <a:lstStyle/>
        <a:p>
          <a:r>
            <a:rPr lang="en-US" dirty="0" smtClean="0">
              <a:solidFill>
                <a:srgbClr val="000000"/>
              </a:solidFill>
            </a:rPr>
            <a:t>Cloud Platform </a:t>
          </a:r>
          <a:r>
            <a:rPr lang="en-US" dirty="0" smtClean="0">
              <a:solidFill>
                <a:srgbClr val="000000"/>
              </a:solidFill>
            </a:rPr>
            <a:t>as a Service</a:t>
          </a:r>
        </a:p>
      </dgm:t>
    </dgm:pt>
    <dgm:pt modelId="{D644FA9B-8084-944D-8811-75D56D94AD40}" type="parTrans" cxnId="{1795AC10-3C31-134F-A1DC-A43DDAC42559}">
      <dgm:prSet/>
      <dgm:spPr/>
      <dgm:t>
        <a:bodyPr/>
        <a:lstStyle/>
        <a:p>
          <a:endParaRPr lang="en-US">
            <a:solidFill>
              <a:srgbClr val="000000"/>
            </a:solidFill>
          </a:endParaRPr>
        </a:p>
      </dgm:t>
    </dgm:pt>
    <dgm:pt modelId="{744966E9-D7FB-B641-94A8-B656E7A4C275}" type="sibTrans" cxnId="{1795AC10-3C31-134F-A1DC-A43DDAC42559}">
      <dgm:prSet/>
      <dgm:spPr/>
      <dgm:t>
        <a:bodyPr/>
        <a:lstStyle/>
        <a:p>
          <a:endParaRPr lang="en-US">
            <a:solidFill>
              <a:srgbClr val="000000"/>
            </a:solidFill>
          </a:endParaRPr>
        </a:p>
      </dgm:t>
    </dgm:pt>
    <dgm:pt modelId="{60C307FE-9AD3-6244-A9C1-9B9F05CF54D5}">
      <dgm:prSet phldrT="[Text]"/>
      <dgm:spPr/>
      <dgm:t>
        <a:bodyPr/>
        <a:lstStyle/>
        <a:p>
          <a:r>
            <a:rPr lang="en-US" dirty="0" smtClean="0">
              <a:solidFill>
                <a:srgbClr val="000000"/>
              </a:solidFill>
            </a:rPr>
            <a:t>Workflow, Script, Table,  Queue</a:t>
          </a:r>
          <a:endParaRPr lang="en-US" dirty="0">
            <a:solidFill>
              <a:srgbClr val="000000"/>
            </a:solidFill>
          </a:endParaRPr>
        </a:p>
      </dgm:t>
    </dgm:pt>
    <dgm:pt modelId="{EFFA2231-FA7D-DD43-9CC7-B32511F369C8}" type="parTrans" cxnId="{1774FB61-1D10-704F-A15C-D59907F1B0DA}">
      <dgm:prSet/>
      <dgm:spPr/>
      <dgm:t>
        <a:bodyPr/>
        <a:lstStyle/>
        <a:p>
          <a:endParaRPr lang="en-US">
            <a:solidFill>
              <a:srgbClr val="000000"/>
            </a:solidFill>
          </a:endParaRPr>
        </a:p>
      </dgm:t>
    </dgm:pt>
    <dgm:pt modelId="{639FB3F6-4D7E-B848-99D7-A73915B90918}" type="sibTrans" cxnId="{1774FB61-1D10-704F-A15C-D59907F1B0DA}">
      <dgm:prSet/>
      <dgm:spPr/>
      <dgm:t>
        <a:bodyPr/>
        <a:lstStyle/>
        <a:p>
          <a:endParaRPr lang="en-US">
            <a:solidFill>
              <a:srgbClr val="000000"/>
            </a:solidFill>
          </a:endParaRPr>
        </a:p>
      </dgm:t>
    </dgm:pt>
    <dgm:pt modelId="{9B39B462-2EB3-3A46-8AD7-C9CA884FDD1E}">
      <dgm:prSet phldrT="[Text]"/>
      <dgm:spPr/>
      <dgm:t>
        <a:bodyPr/>
        <a:lstStyle/>
        <a:p>
          <a:r>
            <a:rPr lang="en-US" dirty="0" smtClean="0">
              <a:solidFill>
                <a:srgbClr val="000000"/>
              </a:solidFill>
            </a:rPr>
            <a:t>MPI, Libraries, </a:t>
          </a:r>
          <a:r>
            <a:rPr lang="en-US" dirty="0" err="1" smtClean="0">
              <a:solidFill>
                <a:srgbClr val="000000"/>
              </a:solidFill>
            </a:rPr>
            <a:t>GridFTP</a:t>
          </a:r>
          <a:r>
            <a:rPr lang="en-US" dirty="0" smtClean="0">
              <a:solidFill>
                <a:srgbClr val="000000"/>
              </a:solidFill>
            </a:rPr>
            <a:t>, Parallel IO, Wide area file system</a:t>
          </a:r>
          <a:endParaRPr lang="en-US" dirty="0">
            <a:solidFill>
              <a:srgbClr val="000000"/>
            </a:solidFill>
          </a:endParaRPr>
        </a:p>
      </dgm:t>
    </dgm:pt>
    <dgm:pt modelId="{985BE99A-CE4A-BC42-8F70-5134C5370D44}" type="parTrans" cxnId="{5F2B114D-986C-2746-949D-1AE4C76DDA34}">
      <dgm:prSet/>
      <dgm:spPr/>
      <dgm:t>
        <a:bodyPr/>
        <a:lstStyle/>
        <a:p>
          <a:endParaRPr lang="en-US">
            <a:solidFill>
              <a:srgbClr val="000000"/>
            </a:solidFill>
          </a:endParaRPr>
        </a:p>
      </dgm:t>
    </dgm:pt>
    <dgm:pt modelId="{77B5DAF6-ADC9-1E45-AA04-E983C0FED905}" type="sibTrans" cxnId="{5F2B114D-986C-2746-949D-1AE4C76DDA34}">
      <dgm:prSet/>
      <dgm:spPr/>
      <dgm:t>
        <a:bodyPr/>
        <a:lstStyle/>
        <a:p>
          <a:endParaRPr lang="en-US">
            <a:solidFill>
              <a:srgbClr val="000000"/>
            </a:solidFill>
          </a:endParaRPr>
        </a:p>
      </dgm:t>
    </dgm:pt>
    <dgm:pt modelId="{6030F939-88A3-F046-A3A2-1786DB622A36}">
      <dgm:prSet phldrT="[Text]"/>
      <dgm:spPr/>
      <dgm:t>
        <a:bodyPr/>
        <a:lstStyle/>
        <a:p>
          <a:r>
            <a:rPr lang="en-US" dirty="0" smtClean="0">
              <a:solidFill>
                <a:srgbClr val="000000"/>
              </a:solidFill>
            </a:rPr>
            <a:t>Job </a:t>
          </a:r>
          <a:r>
            <a:rPr lang="en-US" dirty="0" smtClean="0">
              <a:solidFill>
                <a:srgbClr val="000000"/>
              </a:solidFill>
            </a:rPr>
            <a:t>Management</a:t>
          </a:r>
          <a:br>
            <a:rPr lang="en-US" dirty="0" smtClean="0">
              <a:solidFill>
                <a:srgbClr val="000000"/>
              </a:solidFill>
            </a:rPr>
          </a:br>
          <a:r>
            <a:rPr lang="en-US" dirty="0" smtClean="0">
              <a:solidFill>
                <a:srgbClr val="000000"/>
              </a:solidFill>
            </a:rPr>
            <a:t/>
          </a:r>
          <a:br>
            <a:rPr lang="en-US" dirty="0" smtClean="0">
              <a:solidFill>
                <a:srgbClr val="000000"/>
              </a:solidFill>
            </a:rPr>
          </a:br>
          <a:r>
            <a:rPr lang="en-US" dirty="0" smtClean="0">
              <a:solidFill>
                <a:srgbClr val="000000"/>
              </a:solidFill>
            </a:rPr>
            <a:t>Supports applications</a:t>
          </a:r>
          <a:endParaRPr lang="en-US" dirty="0">
            <a:solidFill>
              <a:srgbClr val="000000"/>
            </a:solidFill>
          </a:endParaRPr>
        </a:p>
      </dgm:t>
    </dgm:pt>
    <dgm:pt modelId="{87E81D95-7AEC-B342-92BF-8BC2D7045A63}" type="parTrans" cxnId="{B7747853-AC73-4044-8FAE-0CCBFDBBD674}">
      <dgm:prSet/>
      <dgm:spPr/>
      <dgm:t>
        <a:bodyPr/>
        <a:lstStyle/>
        <a:p>
          <a:endParaRPr lang="en-US">
            <a:solidFill>
              <a:srgbClr val="000000"/>
            </a:solidFill>
          </a:endParaRPr>
        </a:p>
      </dgm:t>
    </dgm:pt>
    <dgm:pt modelId="{88664582-B5F7-A347-9BC1-F7C21EC363F3}" type="sibTrans" cxnId="{B7747853-AC73-4044-8FAE-0CCBFDBBD674}">
      <dgm:prSet/>
      <dgm:spPr/>
      <dgm:t>
        <a:bodyPr/>
        <a:lstStyle/>
        <a:p>
          <a:endParaRPr lang="en-US">
            <a:solidFill>
              <a:srgbClr val="000000"/>
            </a:solidFill>
          </a:endParaRPr>
        </a:p>
      </dgm:t>
    </dgm:pt>
    <dgm:pt modelId="{5F524C24-428E-9A4E-9BD2-B3C754E6E1D8}">
      <dgm:prSet phldrT="[Text]"/>
      <dgm:spPr/>
      <dgm:t>
        <a:bodyPr/>
        <a:lstStyle/>
        <a:p>
          <a:r>
            <a:rPr lang="en-US" dirty="0" smtClean="0">
              <a:solidFill>
                <a:srgbClr val="000000"/>
              </a:solidFill>
            </a:rPr>
            <a:t>Virtualization</a:t>
          </a:r>
          <a:endParaRPr lang="en-US" dirty="0">
            <a:solidFill>
              <a:srgbClr val="000000"/>
            </a:solidFill>
          </a:endParaRPr>
        </a:p>
      </dgm:t>
    </dgm:pt>
    <dgm:pt modelId="{4238A858-7F21-A544-869A-67B70EA399B2}" type="parTrans" cxnId="{4EC7E784-E771-F045-88AE-AEA9D8AC2EC3}">
      <dgm:prSet/>
      <dgm:spPr/>
      <dgm:t>
        <a:bodyPr/>
        <a:lstStyle/>
        <a:p>
          <a:endParaRPr lang="en-US">
            <a:solidFill>
              <a:srgbClr val="000000"/>
            </a:solidFill>
          </a:endParaRPr>
        </a:p>
      </dgm:t>
    </dgm:pt>
    <dgm:pt modelId="{754B64CB-F8C3-D442-8FC0-9A6B073D35A5}" type="sibTrans" cxnId="{4EC7E784-E771-F045-88AE-AEA9D8AC2EC3}">
      <dgm:prSet/>
      <dgm:spPr/>
      <dgm:t>
        <a:bodyPr/>
        <a:lstStyle/>
        <a:p>
          <a:endParaRPr lang="en-US">
            <a:solidFill>
              <a:srgbClr val="000000"/>
            </a:solidFill>
          </a:endParaRPr>
        </a:p>
      </dgm:t>
    </dgm:pt>
    <dgm:pt modelId="{5A8A3A51-B225-0D4E-BB2F-AE04C08FDD31}">
      <dgm:prSet phldrT="[Text]"/>
      <dgm:spPr/>
      <dgm:t>
        <a:bodyPr/>
        <a:lstStyle/>
        <a:p>
          <a:endParaRPr lang="en-US" dirty="0">
            <a:solidFill>
              <a:srgbClr val="000000"/>
            </a:solidFill>
          </a:endParaRPr>
        </a:p>
      </dgm:t>
    </dgm:pt>
    <dgm:pt modelId="{D6BFD7B6-1629-0645-955E-7ACF691A3B6A}" type="parTrans" cxnId="{E0076320-9D0E-154C-B1A1-7807A69C2DCC}">
      <dgm:prSet/>
      <dgm:spPr/>
      <dgm:t>
        <a:bodyPr/>
        <a:lstStyle/>
        <a:p>
          <a:endParaRPr lang="en-US">
            <a:solidFill>
              <a:srgbClr val="000000"/>
            </a:solidFill>
          </a:endParaRPr>
        </a:p>
      </dgm:t>
    </dgm:pt>
    <dgm:pt modelId="{D743602F-9D80-3E4A-9C11-46D96A04B900}" type="sibTrans" cxnId="{E0076320-9D0E-154C-B1A1-7807A69C2DCC}">
      <dgm:prSet/>
      <dgm:spPr/>
      <dgm:t>
        <a:bodyPr/>
        <a:lstStyle/>
        <a:p>
          <a:endParaRPr lang="en-US">
            <a:solidFill>
              <a:srgbClr val="000000"/>
            </a:solidFill>
          </a:endParaRPr>
        </a:p>
      </dgm:t>
    </dgm:pt>
    <dgm:pt modelId="{498D7982-45A8-D34C-9DF8-E97142C7BBED}">
      <dgm:prSet phldrT="[Text]"/>
      <dgm:spPr/>
      <dgm:t>
        <a:bodyPr/>
        <a:lstStyle/>
        <a:p>
          <a:r>
            <a:rPr lang="en-US" dirty="0" smtClean="0">
              <a:solidFill>
                <a:srgbClr val="000000"/>
              </a:solidFill>
            </a:rPr>
            <a:t>Hypervisors</a:t>
          </a:r>
          <a:endParaRPr lang="en-US" dirty="0">
            <a:solidFill>
              <a:srgbClr val="000000"/>
            </a:solidFill>
          </a:endParaRPr>
        </a:p>
      </dgm:t>
    </dgm:pt>
    <dgm:pt modelId="{3440E08D-5BDA-B043-BD19-5CBE3A8D08C8}" type="parTrans" cxnId="{13B67E91-924D-DB4C-BCF6-0787F2A6495E}">
      <dgm:prSet/>
      <dgm:spPr/>
      <dgm:t>
        <a:bodyPr/>
        <a:lstStyle/>
        <a:p>
          <a:endParaRPr lang="en-US">
            <a:solidFill>
              <a:srgbClr val="000000"/>
            </a:solidFill>
          </a:endParaRPr>
        </a:p>
      </dgm:t>
    </dgm:pt>
    <dgm:pt modelId="{9C08C2FD-D23B-2B49-A846-0D5A9A27A360}" type="sibTrans" cxnId="{13B67E91-924D-DB4C-BCF6-0787F2A6495E}">
      <dgm:prSet/>
      <dgm:spPr/>
      <dgm:t>
        <a:bodyPr/>
        <a:lstStyle/>
        <a:p>
          <a:endParaRPr lang="en-US">
            <a:solidFill>
              <a:srgbClr val="000000"/>
            </a:solidFill>
          </a:endParaRPr>
        </a:p>
      </dgm:t>
    </dgm:pt>
    <dgm:pt modelId="{A5A4BD82-3D79-704D-B1E9-FA8872D35A8E}">
      <dgm:prSet phldrT="[Text]"/>
      <dgm:spPr/>
      <dgm:t>
        <a:bodyPr/>
        <a:lstStyle/>
        <a:p>
          <a:r>
            <a:rPr lang="en-US" dirty="0" err="1" smtClean="0">
              <a:solidFill>
                <a:srgbClr val="000000"/>
              </a:solidFill>
            </a:rPr>
            <a:t>Virt</a:t>
          </a:r>
          <a:r>
            <a:rPr lang="en-US" dirty="0" smtClean="0">
              <a:solidFill>
                <a:srgbClr val="000000"/>
              </a:solidFill>
            </a:rPr>
            <a:t>. Networks</a:t>
          </a:r>
          <a:endParaRPr lang="en-US" dirty="0">
            <a:solidFill>
              <a:srgbClr val="000000"/>
            </a:solidFill>
          </a:endParaRPr>
        </a:p>
      </dgm:t>
    </dgm:pt>
    <dgm:pt modelId="{4C5A8536-1B16-E543-9C6A-16CA5F0097BA}" type="parTrans" cxnId="{058F6CE2-6B30-A14E-A9B1-0DAB3AEB4C73}">
      <dgm:prSet/>
      <dgm:spPr/>
      <dgm:t>
        <a:bodyPr/>
        <a:lstStyle/>
        <a:p>
          <a:endParaRPr lang="en-US">
            <a:solidFill>
              <a:srgbClr val="000000"/>
            </a:solidFill>
          </a:endParaRPr>
        </a:p>
      </dgm:t>
    </dgm:pt>
    <dgm:pt modelId="{2152E5B9-CA6A-E44D-8E14-980C46279DBF}" type="sibTrans" cxnId="{058F6CE2-6B30-A14E-A9B1-0DAB3AEB4C73}">
      <dgm:prSet/>
      <dgm:spPr/>
      <dgm:t>
        <a:bodyPr/>
        <a:lstStyle/>
        <a:p>
          <a:endParaRPr lang="en-US">
            <a:solidFill>
              <a:srgbClr val="000000"/>
            </a:solidFill>
          </a:endParaRPr>
        </a:p>
      </dgm:t>
    </dgm:pt>
    <dgm:pt modelId="{E688FB4B-6686-4440-A60C-AEEF56DEC4CE}">
      <dgm:prSet phldrT="[Text]"/>
      <dgm:spPr/>
      <dgm:t>
        <a:bodyPr/>
        <a:lstStyle/>
        <a:p>
          <a:r>
            <a:rPr lang="en-US" dirty="0" smtClean="0">
              <a:solidFill>
                <a:srgbClr val="000000"/>
              </a:solidFill>
            </a:rPr>
            <a:t>Portal</a:t>
          </a:r>
        </a:p>
      </dgm:t>
    </dgm:pt>
    <dgm:pt modelId="{E8B1E000-B358-694D-826C-18E5A5DDA47B}" type="parTrans" cxnId="{F01F49FE-3161-AE4F-879B-F42737B4C738}">
      <dgm:prSet/>
      <dgm:spPr/>
      <dgm:t>
        <a:bodyPr/>
        <a:lstStyle/>
        <a:p>
          <a:endParaRPr lang="en-US">
            <a:solidFill>
              <a:srgbClr val="000000"/>
            </a:solidFill>
          </a:endParaRPr>
        </a:p>
      </dgm:t>
    </dgm:pt>
    <dgm:pt modelId="{9EB7E44E-2740-0041-8D36-116C7C0B28F1}" type="sibTrans" cxnId="{F01F49FE-3161-AE4F-879B-F42737B4C738}">
      <dgm:prSet/>
      <dgm:spPr/>
      <dgm:t>
        <a:bodyPr/>
        <a:lstStyle/>
        <a:p>
          <a:endParaRPr lang="en-US">
            <a:solidFill>
              <a:srgbClr val="000000"/>
            </a:solidFill>
          </a:endParaRPr>
        </a:p>
      </dgm:t>
    </dgm:pt>
    <dgm:pt modelId="{88564344-794F-0E4D-A583-5FB72E49F045}">
      <dgm:prSet phldrT="[Text]"/>
      <dgm:spPr/>
      <dgm:t>
        <a:bodyPr/>
        <a:lstStyle/>
        <a:p>
          <a:r>
            <a:rPr lang="en-US" dirty="0" err="1" smtClean="0">
              <a:solidFill>
                <a:srgbClr val="000000"/>
              </a:solidFill>
            </a:rPr>
            <a:t>Hadoop</a:t>
          </a:r>
          <a:endParaRPr lang="en-US" dirty="0" smtClean="0">
            <a:solidFill>
              <a:srgbClr val="000000"/>
            </a:solidFill>
          </a:endParaRPr>
        </a:p>
      </dgm:t>
    </dgm:pt>
    <dgm:pt modelId="{796F231D-5616-BC45-BF9F-7AB9E2E34680}" type="parTrans" cxnId="{211BFC6C-27B9-E548-9D3D-90D266BBBEFC}">
      <dgm:prSet/>
      <dgm:spPr/>
      <dgm:t>
        <a:bodyPr/>
        <a:lstStyle/>
        <a:p>
          <a:endParaRPr lang="en-US">
            <a:solidFill>
              <a:srgbClr val="000000"/>
            </a:solidFill>
          </a:endParaRPr>
        </a:p>
      </dgm:t>
    </dgm:pt>
    <dgm:pt modelId="{E7930CDA-7295-914A-868F-6040BAE09A3F}" type="sibTrans" cxnId="{211BFC6C-27B9-E548-9D3D-90D266BBBEFC}">
      <dgm:prSet/>
      <dgm:spPr/>
      <dgm:t>
        <a:bodyPr/>
        <a:lstStyle/>
        <a:p>
          <a:endParaRPr lang="en-US">
            <a:solidFill>
              <a:srgbClr val="000000"/>
            </a:solidFill>
          </a:endParaRPr>
        </a:p>
      </dgm:t>
    </dgm:pt>
    <dgm:pt modelId="{66FABCF6-1BDA-AF45-91A7-766816D7B81B}">
      <dgm:prSet phldrT="[Text]"/>
      <dgm:spPr/>
      <dgm:t>
        <a:bodyPr/>
        <a:lstStyle/>
        <a:p>
          <a:r>
            <a:rPr lang="en-US" dirty="0" smtClean="0">
              <a:solidFill>
                <a:srgbClr val="000000"/>
              </a:solidFill>
            </a:rPr>
            <a:t>Iterative </a:t>
          </a:r>
          <a:r>
            <a:rPr lang="en-US" dirty="0" err="1" smtClean="0">
              <a:solidFill>
                <a:srgbClr val="000000"/>
              </a:solidFill>
            </a:rPr>
            <a:t>Mapreduce</a:t>
          </a:r>
          <a:endParaRPr lang="en-US" dirty="0" smtClean="0">
            <a:solidFill>
              <a:srgbClr val="000000"/>
            </a:solidFill>
          </a:endParaRPr>
        </a:p>
      </dgm:t>
    </dgm:pt>
    <dgm:pt modelId="{159401E0-3679-1E48-B547-6047517D322B}" type="parTrans" cxnId="{46CD118D-1965-AE48-AD2E-120104638F7C}">
      <dgm:prSet/>
      <dgm:spPr/>
      <dgm:t>
        <a:bodyPr/>
        <a:lstStyle/>
        <a:p>
          <a:endParaRPr lang="en-US">
            <a:solidFill>
              <a:srgbClr val="000000"/>
            </a:solidFill>
          </a:endParaRPr>
        </a:p>
      </dgm:t>
    </dgm:pt>
    <dgm:pt modelId="{71C307AD-7982-C249-A31A-7A18AACF696E}" type="sibTrans" cxnId="{46CD118D-1965-AE48-AD2E-120104638F7C}">
      <dgm:prSet/>
      <dgm:spPr/>
      <dgm:t>
        <a:bodyPr/>
        <a:lstStyle/>
        <a:p>
          <a:endParaRPr lang="en-US">
            <a:solidFill>
              <a:srgbClr val="000000"/>
            </a:solidFill>
          </a:endParaRPr>
        </a:p>
      </dgm:t>
    </dgm:pt>
    <dgm:pt modelId="{DBC30316-AB53-A74D-AD45-D040D2D7324F}">
      <dgm:prSet phldrT="[Text]"/>
      <dgm:spPr/>
      <dgm:t>
        <a:bodyPr/>
        <a:lstStyle/>
        <a:p>
          <a:r>
            <a:rPr lang="en-US" dirty="0" smtClean="0">
              <a:solidFill>
                <a:srgbClr val="000000"/>
              </a:solidFill>
            </a:rPr>
            <a:t>Database</a:t>
          </a:r>
        </a:p>
      </dgm:t>
    </dgm:pt>
    <dgm:pt modelId="{4BE857A5-DF86-654B-9B66-F68007DD15B1}" type="parTrans" cxnId="{31467741-D352-5A4C-9CDD-7916927942AB}">
      <dgm:prSet/>
      <dgm:spPr/>
      <dgm:t>
        <a:bodyPr/>
        <a:lstStyle/>
        <a:p>
          <a:endParaRPr lang="en-US">
            <a:solidFill>
              <a:srgbClr val="000000"/>
            </a:solidFill>
          </a:endParaRPr>
        </a:p>
      </dgm:t>
    </dgm:pt>
    <dgm:pt modelId="{9011856B-229D-F445-8D75-6B7D8F558A85}" type="sibTrans" cxnId="{31467741-D352-5A4C-9CDD-7916927942AB}">
      <dgm:prSet/>
      <dgm:spPr/>
      <dgm:t>
        <a:bodyPr/>
        <a:lstStyle/>
        <a:p>
          <a:endParaRPr lang="en-US">
            <a:solidFill>
              <a:srgbClr val="000000"/>
            </a:solidFill>
          </a:endParaRPr>
        </a:p>
      </dgm:t>
    </dgm:pt>
    <dgm:pt modelId="{6B26806C-1B5E-8A4A-8012-955A3EDED0D5}">
      <dgm:prSet phldrT="[Text]"/>
      <dgm:spPr/>
      <dgm:t>
        <a:bodyPr/>
        <a:lstStyle/>
        <a:p>
          <a:r>
            <a:rPr lang="en-US" dirty="0" smtClean="0">
              <a:solidFill>
                <a:srgbClr val="000000"/>
              </a:solidFill>
            </a:rPr>
            <a:t>Compiler &amp; Performance tools</a:t>
          </a:r>
        </a:p>
      </dgm:t>
    </dgm:pt>
    <dgm:pt modelId="{2DD367AE-3763-A941-81FE-2201EB462BA3}" type="parTrans" cxnId="{2CD0EF70-9B1F-7E49-9605-69285644D074}">
      <dgm:prSet/>
      <dgm:spPr/>
      <dgm:t>
        <a:bodyPr/>
        <a:lstStyle/>
        <a:p>
          <a:endParaRPr lang="en-US">
            <a:solidFill>
              <a:srgbClr val="000000"/>
            </a:solidFill>
          </a:endParaRPr>
        </a:p>
      </dgm:t>
    </dgm:pt>
    <dgm:pt modelId="{7249E848-D8DB-DD42-ADE5-B63A4D642370}" type="sibTrans" cxnId="{2CD0EF70-9B1F-7E49-9605-69285644D074}">
      <dgm:prSet/>
      <dgm:spPr/>
      <dgm:t>
        <a:bodyPr/>
        <a:lstStyle/>
        <a:p>
          <a:endParaRPr lang="en-US">
            <a:solidFill>
              <a:srgbClr val="000000"/>
            </a:solidFill>
          </a:endParaRPr>
        </a:p>
      </dgm:t>
    </dgm:pt>
    <dgm:pt modelId="{D3936716-7515-2745-98CB-39003BB3B953}">
      <dgm:prSet phldrT="[Text]"/>
      <dgm:spPr/>
      <dgm:t>
        <a:bodyPr/>
        <a:lstStyle/>
        <a:p>
          <a:endParaRPr lang="en-US" dirty="0" smtClean="0">
            <a:solidFill>
              <a:srgbClr val="000000"/>
            </a:solidFill>
          </a:endParaRPr>
        </a:p>
      </dgm:t>
    </dgm:pt>
    <dgm:pt modelId="{FF9781DA-2E51-1342-B03D-BFE278D69250}" type="parTrans" cxnId="{05F0F6C6-68C8-1843-A425-3F3BA1847695}">
      <dgm:prSet/>
      <dgm:spPr/>
      <dgm:t>
        <a:bodyPr/>
        <a:lstStyle/>
        <a:p>
          <a:endParaRPr lang="en-US">
            <a:solidFill>
              <a:srgbClr val="000000"/>
            </a:solidFill>
          </a:endParaRPr>
        </a:p>
      </dgm:t>
    </dgm:pt>
    <dgm:pt modelId="{BBECDA58-BC25-E949-881D-904F6A3D4E99}" type="sibTrans" cxnId="{05F0F6C6-68C8-1843-A425-3F3BA1847695}">
      <dgm:prSet/>
      <dgm:spPr/>
      <dgm:t>
        <a:bodyPr/>
        <a:lstStyle/>
        <a:p>
          <a:endParaRPr lang="en-US">
            <a:solidFill>
              <a:srgbClr val="000000"/>
            </a:solidFill>
          </a:endParaRPr>
        </a:p>
      </dgm:t>
    </dgm:pt>
    <dgm:pt modelId="{E4C681C3-8B25-A641-AFF1-93A0540B9B3F}">
      <dgm:prSet phldrT="[Text]"/>
      <dgm:spPr/>
      <dgm:t>
        <a:bodyPr/>
        <a:lstStyle/>
        <a:p>
          <a:r>
            <a:rPr lang="en-US" dirty="0" smtClean="0">
              <a:solidFill>
                <a:srgbClr val="000000"/>
              </a:solidFill>
            </a:rPr>
            <a:t>Simulators</a:t>
          </a:r>
        </a:p>
      </dgm:t>
    </dgm:pt>
    <dgm:pt modelId="{9899A50B-6B29-DE4A-8A70-66237F28C998}" type="parTrans" cxnId="{F0EE696E-D076-E741-B6D7-15AD655C0A7E}">
      <dgm:prSet/>
      <dgm:spPr/>
      <dgm:t>
        <a:bodyPr/>
        <a:lstStyle/>
        <a:p>
          <a:endParaRPr lang="en-US">
            <a:solidFill>
              <a:srgbClr val="000000"/>
            </a:solidFill>
          </a:endParaRPr>
        </a:p>
      </dgm:t>
    </dgm:pt>
    <dgm:pt modelId="{42C7A54D-A845-EB4C-8D0B-4A99276CFD8D}" type="sibTrans" cxnId="{F0EE696E-D076-E741-B6D7-15AD655C0A7E}">
      <dgm:prSet/>
      <dgm:spPr/>
      <dgm:t>
        <a:bodyPr/>
        <a:lstStyle/>
        <a:p>
          <a:endParaRPr lang="en-US">
            <a:solidFill>
              <a:srgbClr val="000000"/>
            </a:solidFill>
          </a:endParaRPr>
        </a:p>
      </dgm:t>
    </dgm:pt>
    <dgm:pt modelId="{C934E9C5-C6A8-FF4A-A231-4C9C11DEF03A}">
      <dgm:prSet phldrT="[Text]"/>
      <dgm:spPr/>
      <dgm:t>
        <a:bodyPr/>
        <a:lstStyle/>
        <a:p>
          <a:endParaRPr lang="en-US" dirty="0" smtClean="0">
            <a:solidFill>
              <a:srgbClr val="000000"/>
            </a:solidFill>
          </a:endParaRPr>
        </a:p>
      </dgm:t>
    </dgm:pt>
    <dgm:pt modelId="{E7CFF4EC-14DF-0149-8BFE-28892E5CEE9F}" type="parTrans" cxnId="{3D576C19-830A-E245-BE1C-01EEFBDAA49D}">
      <dgm:prSet/>
      <dgm:spPr/>
      <dgm:t>
        <a:bodyPr/>
        <a:lstStyle/>
        <a:p>
          <a:endParaRPr lang="en-US">
            <a:solidFill>
              <a:srgbClr val="000000"/>
            </a:solidFill>
          </a:endParaRPr>
        </a:p>
      </dgm:t>
    </dgm:pt>
    <dgm:pt modelId="{F72ED8F3-476A-F647-9689-8C19CA7ABC72}" type="sibTrans" cxnId="{3D576C19-830A-E245-BE1C-01EEFBDAA49D}">
      <dgm:prSet/>
      <dgm:spPr/>
      <dgm:t>
        <a:bodyPr/>
        <a:lstStyle/>
        <a:p>
          <a:endParaRPr lang="en-US">
            <a:solidFill>
              <a:srgbClr val="000000"/>
            </a:solidFill>
          </a:endParaRPr>
        </a:p>
      </dgm:t>
    </dgm:pt>
    <dgm:pt modelId="{467D98CE-D2C5-0B40-9416-C8193D45AA44}">
      <dgm:prSet phldrT="[Text]"/>
      <dgm:spPr/>
      <dgm:t>
        <a:bodyPr/>
        <a:lstStyle/>
        <a:p>
          <a:r>
            <a:rPr lang="en-US" dirty="0" smtClean="0">
              <a:solidFill>
                <a:srgbClr val="000000"/>
              </a:solidFill>
            </a:rPr>
            <a:t>Messaging Middleware</a:t>
          </a:r>
        </a:p>
      </dgm:t>
    </dgm:pt>
    <dgm:pt modelId="{17A5C077-AF9F-C349-91D9-D6A04093C158}" type="parTrans" cxnId="{52200B09-26BE-A648-A450-093A564B5F1E}">
      <dgm:prSet/>
      <dgm:spPr/>
      <dgm:t>
        <a:bodyPr/>
        <a:lstStyle/>
        <a:p>
          <a:endParaRPr lang="en-US">
            <a:solidFill>
              <a:srgbClr val="000000"/>
            </a:solidFill>
          </a:endParaRPr>
        </a:p>
      </dgm:t>
    </dgm:pt>
    <dgm:pt modelId="{828D0863-C0B6-8E4F-8CB4-6698EB3006DB}" type="sibTrans" cxnId="{52200B09-26BE-A648-A450-093A564B5F1E}">
      <dgm:prSet/>
      <dgm:spPr/>
      <dgm:t>
        <a:bodyPr/>
        <a:lstStyle/>
        <a:p>
          <a:endParaRPr lang="en-US">
            <a:solidFill>
              <a:srgbClr val="000000"/>
            </a:solidFill>
          </a:endParaRPr>
        </a:p>
      </dgm:t>
    </dgm:pt>
    <dgm:pt modelId="{6980708D-BAF0-9A43-8752-34DBE42A5752}">
      <dgm:prSet phldrT="[Text]"/>
      <dgm:spPr/>
      <dgm:t>
        <a:bodyPr/>
        <a:lstStyle/>
        <a:p>
          <a:r>
            <a:rPr lang="en-US" dirty="0" smtClean="0">
              <a:solidFill>
                <a:srgbClr val="000000"/>
              </a:solidFill>
            </a:rPr>
            <a:t>Tools for Software Stack Engineering</a:t>
          </a:r>
        </a:p>
      </dgm:t>
    </dgm:pt>
    <dgm:pt modelId="{5A909937-7576-DD46-A854-8963D9A1824B}" type="parTrans" cxnId="{295D69C9-9080-3A49-94E2-E84950D713AC}">
      <dgm:prSet/>
      <dgm:spPr/>
      <dgm:t>
        <a:bodyPr/>
        <a:lstStyle/>
        <a:p>
          <a:endParaRPr lang="en-US">
            <a:solidFill>
              <a:srgbClr val="000000"/>
            </a:solidFill>
          </a:endParaRPr>
        </a:p>
      </dgm:t>
    </dgm:pt>
    <dgm:pt modelId="{DE50B746-12F2-9249-8918-01064C217D15}" type="sibTrans" cxnId="{295D69C9-9080-3A49-94E2-E84950D713AC}">
      <dgm:prSet/>
      <dgm:spPr/>
      <dgm:t>
        <a:bodyPr/>
        <a:lstStyle/>
        <a:p>
          <a:endParaRPr lang="en-US">
            <a:solidFill>
              <a:srgbClr val="000000"/>
            </a:solidFill>
          </a:endParaRPr>
        </a:p>
      </dgm:t>
    </dgm:pt>
    <dgm:pt modelId="{A44873B4-0A9B-A847-849C-1F249CD4EAA7}">
      <dgm:prSet phldrT="[Text]"/>
      <dgm:spPr/>
      <dgm:t>
        <a:bodyPr/>
        <a:lstStyle/>
        <a:p>
          <a:r>
            <a:rPr lang="en-US" dirty="0" smtClean="0">
              <a:solidFill>
                <a:srgbClr val="000000"/>
              </a:solidFill>
            </a:rPr>
            <a:t>Exp. Language support</a:t>
          </a:r>
        </a:p>
      </dgm:t>
    </dgm:pt>
    <dgm:pt modelId="{5EEE9567-3863-7F4C-9616-B032D018E13E}" type="parTrans" cxnId="{3CC60B52-3A9F-CF4B-B38D-EE4095A30B16}">
      <dgm:prSet/>
      <dgm:spPr/>
      <dgm:t>
        <a:bodyPr/>
        <a:lstStyle/>
        <a:p>
          <a:endParaRPr lang="en-US">
            <a:solidFill>
              <a:srgbClr val="000000"/>
            </a:solidFill>
          </a:endParaRPr>
        </a:p>
      </dgm:t>
    </dgm:pt>
    <dgm:pt modelId="{537D4E92-6225-404A-A655-3AE2A6D839E0}" type="sibTrans" cxnId="{3CC60B52-3A9F-CF4B-B38D-EE4095A30B16}">
      <dgm:prSet/>
      <dgm:spPr/>
      <dgm:t>
        <a:bodyPr/>
        <a:lstStyle/>
        <a:p>
          <a:endParaRPr lang="en-US">
            <a:solidFill>
              <a:srgbClr val="000000"/>
            </a:solidFill>
          </a:endParaRPr>
        </a:p>
      </dgm:t>
    </dgm:pt>
    <dgm:pt modelId="{E096D1AA-A879-BE43-92D5-147C4F2154F5}">
      <dgm:prSet phldrT="[Text]"/>
      <dgm:spPr/>
      <dgm:t>
        <a:bodyPr/>
        <a:lstStyle/>
        <a:p>
          <a:r>
            <a:rPr lang="en-US" dirty="0" smtClean="0">
              <a:solidFill>
                <a:srgbClr val="000000"/>
              </a:solidFill>
            </a:rPr>
            <a:t>Community Portal</a:t>
          </a:r>
        </a:p>
      </dgm:t>
    </dgm:pt>
    <dgm:pt modelId="{DFB49AB6-4959-8A4D-AD0F-0558CB23592A}" type="parTrans" cxnId="{FCB7A27F-1171-344C-B44E-AE69C379C11A}">
      <dgm:prSet/>
      <dgm:spPr/>
      <dgm:t>
        <a:bodyPr/>
        <a:lstStyle/>
        <a:p>
          <a:endParaRPr lang="en-US">
            <a:solidFill>
              <a:srgbClr val="000000"/>
            </a:solidFill>
          </a:endParaRPr>
        </a:p>
      </dgm:t>
    </dgm:pt>
    <dgm:pt modelId="{15F3576D-CC15-564B-94ED-F4DF777069DB}" type="sibTrans" cxnId="{FCB7A27F-1171-344C-B44E-AE69C379C11A}">
      <dgm:prSet/>
      <dgm:spPr/>
      <dgm:t>
        <a:bodyPr/>
        <a:lstStyle/>
        <a:p>
          <a:endParaRPr lang="en-US">
            <a:solidFill>
              <a:srgbClr val="000000"/>
            </a:solidFill>
          </a:endParaRPr>
        </a:p>
      </dgm:t>
    </dgm:pt>
    <dgm:pt modelId="{672C7269-49A4-D943-8CA8-0833D8AB5D5A}">
      <dgm:prSet phldrT="[Text]"/>
      <dgm:spPr/>
      <dgm:t>
        <a:bodyPr/>
        <a:lstStyle/>
        <a:p>
          <a:r>
            <a:rPr lang="en-US" dirty="0" smtClean="0">
              <a:solidFill>
                <a:srgbClr val="000000"/>
              </a:solidFill>
            </a:rPr>
            <a:t>Custom </a:t>
          </a:r>
          <a:r>
            <a:rPr lang="en-US" dirty="0" err="1" smtClean="0">
              <a:solidFill>
                <a:srgbClr val="000000"/>
              </a:solidFill>
            </a:rPr>
            <a:t>SaaS</a:t>
          </a:r>
          <a:endParaRPr lang="en-US" dirty="0" smtClean="0">
            <a:solidFill>
              <a:srgbClr val="000000"/>
            </a:solidFill>
          </a:endParaRPr>
        </a:p>
      </dgm:t>
    </dgm:pt>
    <dgm:pt modelId="{68317B16-2F48-C943-85C3-0EA4EE7A0F0D}" type="parTrans" cxnId="{03C938C0-B317-AD4A-A36A-215969612040}">
      <dgm:prSet/>
      <dgm:spPr/>
      <dgm:t>
        <a:bodyPr/>
        <a:lstStyle/>
        <a:p>
          <a:endParaRPr lang="en-US">
            <a:solidFill>
              <a:srgbClr val="000000"/>
            </a:solidFill>
          </a:endParaRPr>
        </a:p>
      </dgm:t>
    </dgm:pt>
    <dgm:pt modelId="{F095D5EB-DAA8-554B-A947-89FD5FFCD1D6}" type="sibTrans" cxnId="{03C938C0-B317-AD4A-A36A-215969612040}">
      <dgm:prSet/>
      <dgm:spPr/>
      <dgm:t>
        <a:bodyPr/>
        <a:lstStyle/>
        <a:p>
          <a:endParaRPr lang="en-US">
            <a:solidFill>
              <a:srgbClr val="000000"/>
            </a:solidFill>
          </a:endParaRPr>
        </a:p>
      </dgm:t>
    </dgm:pt>
    <dgm:pt modelId="{97A32CF7-BE01-504C-8792-B68B71705230}">
      <dgm:prSet phldrT="[Text]"/>
      <dgm:spPr/>
      <dgm:t>
        <a:bodyPr/>
        <a:lstStyle/>
        <a:p>
          <a:endParaRPr lang="en-US" dirty="0" smtClean="0">
            <a:solidFill>
              <a:srgbClr val="000000"/>
            </a:solidFill>
          </a:endParaRPr>
        </a:p>
      </dgm:t>
    </dgm:pt>
    <dgm:pt modelId="{A6F2E0DD-FF44-B848-B488-1D1A141E5383}" type="parTrans" cxnId="{272CC13E-FF86-A548-A91B-DFC4AA70BA34}">
      <dgm:prSet/>
      <dgm:spPr/>
      <dgm:t>
        <a:bodyPr/>
        <a:lstStyle/>
        <a:p>
          <a:endParaRPr lang="en-US">
            <a:solidFill>
              <a:srgbClr val="000000"/>
            </a:solidFill>
          </a:endParaRPr>
        </a:p>
      </dgm:t>
    </dgm:pt>
    <dgm:pt modelId="{1B0E8043-7C6B-CA40-A415-DABAEB3748A6}" type="sibTrans" cxnId="{272CC13E-FF86-A548-A91B-DFC4AA70BA34}">
      <dgm:prSet/>
      <dgm:spPr/>
      <dgm:t>
        <a:bodyPr/>
        <a:lstStyle/>
        <a:p>
          <a:endParaRPr lang="en-US">
            <a:solidFill>
              <a:srgbClr val="000000"/>
            </a:solidFill>
          </a:endParaRPr>
        </a:p>
      </dgm:t>
    </dgm:pt>
    <dgm:pt modelId="{BB2C1458-9EE9-574D-8893-5B18CE8C31A9}">
      <dgm:prSet phldrT="[Text]"/>
      <dgm:spPr/>
      <dgm:t>
        <a:bodyPr/>
        <a:lstStyle/>
        <a:p>
          <a:r>
            <a:rPr lang="en-US" dirty="0" err="1" smtClean="0">
              <a:solidFill>
                <a:srgbClr val="000000"/>
              </a:solidFill>
            </a:rPr>
            <a:t>Meshups</a:t>
          </a:r>
          <a:r>
            <a:rPr lang="en-US" dirty="0" smtClean="0">
              <a:solidFill>
                <a:srgbClr val="000000"/>
              </a:solidFill>
            </a:rPr>
            <a:t>: data and compute services</a:t>
          </a:r>
        </a:p>
      </dgm:t>
    </dgm:pt>
    <dgm:pt modelId="{3A7FF20E-62B0-B34A-8D49-741D92DA4D26}" type="parTrans" cxnId="{8F92464D-793D-4B4B-81E2-38C7CAABD1CC}">
      <dgm:prSet/>
      <dgm:spPr/>
      <dgm:t>
        <a:bodyPr/>
        <a:lstStyle/>
        <a:p>
          <a:endParaRPr lang="en-US">
            <a:solidFill>
              <a:srgbClr val="000000"/>
            </a:solidFill>
          </a:endParaRPr>
        </a:p>
      </dgm:t>
    </dgm:pt>
    <dgm:pt modelId="{694EC573-260A-1944-BC62-F658BD5FA081}" type="sibTrans" cxnId="{8F92464D-793D-4B4B-81E2-38C7CAABD1CC}">
      <dgm:prSet/>
      <dgm:spPr/>
      <dgm:t>
        <a:bodyPr/>
        <a:lstStyle/>
        <a:p>
          <a:endParaRPr lang="en-US">
            <a:solidFill>
              <a:srgbClr val="000000"/>
            </a:solidFill>
          </a:endParaRPr>
        </a:p>
      </dgm:t>
    </dgm:pt>
    <dgm:pt modelId="{7850883F-1535-754C-A6D3-9EE0100C6C55}">
      <dgm:prSet phldrT="[Text]"/>
      <dgm:spPr/>
      <dgm:t>
        <a:bodyPr/>
        <a:lstStyle/>
        <a:p>
          <a:r>
            <a:rPr lang="en-US" dirty="0" smtClean="0">
              <a:solidFill>
                <a:srgbClr val="000000"/>
              </a:solidFill>
            </a:rPr>
            <a:t>Analytic Services: </a:t>
          </a:r>
          <a:r>
            <a:rPr lang="en-US" dirty="0" err="1" smtClean="0">
              <a:solidFill>
                <a:srgbClr val="000000"/>
              </a:solidFill>
            </a:rPr>
            <a:t>Vizualization</a:t>
          </a:r>
          <a:r>
            <a:rPr lang="en-US" dirty="0" smtClean="0">
              <a:solidFill>
                <a:srgbClr val="000000"/>
              </a:solidFill>
            </a:rPr>
            <a:t>, …</a:t>
          </a:r>
        </a:p>
      </dgm:t>
    </dgm:pt>
    <dgm:pt modelId="{79F8652E-1ECD-284D-B7DB-7ABA15602179}" type="parTrans" cxnId="{4B4F2C84-3FFB-1446-8863-145FBE8D2544}">
      <dgm:prSet/>
      <dgm:spPr/>
      <dgm:t>
        <a:bodyPr/>
        <a:lstStyle/>
        <a:p>
          <a:endParaRPr lang="en-US">
            <a:solidFill>
              <a:srgbClr val="000000"/>
            </a:solidFill>
          </a:endParaRPr>
        </a:p>
      </dgm:t>
    </dgm:pt>
    <dgm:pt modelId="{CDA9B68A-5751-144F-A3A6-FEB8E0A34847}" type="sibTrans" cxnId="{4B4F2C84-3FFB-1446-8863-145FBE8D2544}">
      <dgm:prSet/>
      <dgm:spPr/>
      <dgm:t>
        <a:bodyPr/>
        <a:lstStyle/>
        <a:p>
          <a:endParaRPr lang="en-US">
            <a:solidFill>
              <a:srgbClr val="000000"/>
            </a:solidFill>
          </a:endParaRPr>
        </a:p>
      </dgm:t>
    </dgm:pt>
    <dgm:pt modelId="{068DFAC9-FFBB-4F4E-97A5-7C2130F656BE}">
      <dgm:prSet phldrT="[Text]"/>
      <dgm:spPr/>
      <dgm:t>
        <a:bodyPr/>
        <a:lstStyle/>
        <a:p>
          <a:r>
            <a:rPr lang="en-US" dirty="0" smtClean="0">
              <a:solidFill>
                <a:srgbClr val="000000"/>
              </a:solidFill>
            </a:rPr>
            <a:t>Archival Services</a:t>
          </a:r>
        </a:p>
      </dgm:t>
    </dgm:pt>
    <dgm:pt modelId="{6209D89B-A077-AF46-9A48-CEA24341F672}" type="parTrans" cxnId="{DA55BD59-804E-E74F-99E1-5ABE8A058D76}">
      <dgm:prSet/>
      <dgm:spPr/>
      <dgm:t>
        <a:bodyPr/>
        <a:lstStyle/>
        <a:p>
          <a:endParaRPr lang="en-US">
            <a:solidFill>
              <a:srgbClr val="000000"/>
            </a:solidFill>
          </a:endParaRPr>
        </a:p>
      </dgm:t>
    </dgm:pt>
    <dgm:pt modelId="{14314A96-B143-DB43-97D7-D68EA853D331}" type="sibTrans" cxnId="{DA55BD59-804E-E74F-99E1-5ABE8A058D76}">
      <dgm:prSet/>
      <dgm:spPr/>
      <dgm:t>
        <a:bodyPr/>
        <a:lstStyle/>
        <a:p>
          <a:endParaRPr lang="en-US">
            <a:solidFill>
              <a:srgbClr val="000000"/>
            </a:solidFill>
          </a:endParaRPr>
        </a:p>
      </dgm:t>
    </dgm:pt>
    <dgm:pt modelId="{2E74DAF8-39BE-F049-8E63-F09B3EF6DCFF}">
      <dgm:prSet phldrT="[Text]"/>
      <dgm:spPr/>
      <dgm:t>
        <a:bodyPr/>
        <a:lstStyle/>
        <a:p>
          <a:r>
            <a:rPr lang="en-US" dirty="0" smtClean="0">
              <a:solidFill>
                <a:srgbClr val="000000"/>
              </a:solidFill>
            </a:rPr>
            <a:t>Debugging</a:t>
          </a:r>
        </a:p>
      </dgm:t>
    </dgm:pt>
    <dgm:pt modelId="{0AE81205-6D90-C84B-A942-E23FD97D04F5}" type="parTrans" cxnId="{D7281A88-D0F9-6C44-A3AD-CD51D358E753}">
      <dgm:prSet/>
      <dgm:spPr/>
      <dgm:t>
        <a:bodyPr/>
        <a:lstStyle/>
        <a:p>
          <a:endParaRPr lang="en-US">
            <a:solidFill>
              <a:srgbClr val="000000"/>
            </a:solidFill>
          </a:endParaRPr>
        </a:p>
      </dgm:t>
    </dgm:pt>
    <dgm:pt modelId="{BCC37C9E-1460-5B4A-83CE-7743B31BF722}" type="sibTrans" cxnId="{D7281A88-D0F9-6C44-A3AD-CD51D358E753}">
      <dgm:prSet/>
      <dgm:spPr/>
      <dgm:t>
        <a:bodyPr/>
        <a:lstStyle/>
        <a:p>
          <a:endParaRPr lang="en-US">
            <a:solidFill>
              <a:srgbClr val="000000"/>
            </a:solidFill>
          </a:endParaRPr>
        </a:p>
      </dgm:t>
    </dgm:pt>
    <dgm:pt modelId="{47F79F12-60FA-7F41-8F2B-661E7ADAB7EA}">
      <dgm:prSet phldrT="[Text]"/>
      <dgm:spPr/>
      <dgm:t>
        <a:bodyPr/>
        <a:lstStyle/>
        <a:p>
          <a:r>
            <a:rPr lang="en-US" dirty="0" smtClean="0">
              <a:solidFill>
                <a:srgbClr val="000000"/>
              </a:solidFill>
            </a:rPr>
            <a:t>Administration</a:t>
          </a:r>
        </a:p>
      </dgm:t>
    </dgm:pt>
    <dgm:pt modelId="{B471E549-CD00-4143-B6FC-2A1C527CB0B5}" type="parTrans" cxnId="{42B596EA-8DA9-CF45-A712-B1EDA3CAA99D}">
      <dgm:prSet/>
      <dgm:spPr/>
      <dgm:t>
        <a:bodyPr/>
        <a:lstStyle/>
        <a:p>
          <a:endParaRPr lang="en-US">
            <a:solidFill>
              <a:srgbClr val="000000"/>
            </a:solidFill>
          </a:endParaRPr>
        </a:p>
      </dgm:t>
    </dgm:pt>
    <dgm:pt modelId="{4C1A3ADC-4AD7-474C-95FE-9515E3C5C9C3}" type="sibTrans" cxnId="{42B596EA-8DA9-CF45-A712-B1EDA3CAA99D}">
      <dgm:prSet/>
      <dgm:spPr/>
      <dgm:t>
        <a:bodyPr/>
        <a:lstStyle/>
        <a:p>
          <a:endParaRPr lang="en-US">
            <a:solidFill>
              <a:srgbClr val="000000"/>
            </a:solidFill>
          </a:endParaRPr>
        </a:p>
      </dgm:t>
    </dgm:pt>
    <dgm:pt modelId="{84121F9A-E312-445B-8046-5894283FB15F}">
      <dgm:prSet phldrT="[Text]"/>
      <dgm:spPr/>
      <dgm:t>
        <a:bodyPr/>
        <a:lstStyle/>
        <a:p>
          <a:r>
            <a:rPr lang="en-US" dirty="0" smtClean="0">
              <a:solidFill>
                <a:srgbClr val="000000"/>
              </a:solidFill>
            </a:rPr>
            <a:t>Supports Applications</a:t>
          </a:r>
          <a:endParaRPr lang="en-US" dirty="0" smtClean="0">
            <a:solidFill>
              <a:srgbClr val="000000"/>
            </a:solidFill>
          </a:endParaRPr>
        </a:p>
      </dgm:t>
    </dgm:pt>
    <dgm:pt modelId="{5CA9986E-0435-4FD2-8112-7BD62BBCCB43}" type="parTrans" cxnId="{B163C283-6DBD-47F8-9EC2-8C2EF76A7BF9}">
      <dgm:prSet/>
      <dgm:spPr/>
    </dgm:pt>
    <dgm:pt modelId="{13775417-66BF-45B1-987A-08AB36F95848}" type="sibTrans" cxnId="{B163C283-6DBD-47F8-9EC2-8C2EF76A7BF9}">
      <dgm:prSet/>
      <dgm:spPr/>
    </dgm:pt>
    <dgm:pt modelId="{DECC7904-B8AC-48FD-86C9-6AA921F0FF88}">
      <dgm:prSet phldrT="[Text]"/>
      <dgm:spPr/>
      <dgm:t>
        <a:bodyPr/>
        <a:lstStyle/>
        <a:p>
          <a:endParaRPr lang="en-US" dirty="0" smtClean="0">
            <a:solidFill>
              <a:srgbClr val="000000"/>
            </a:solidFill>
          </a:endParaRPr>
        </a:p>
      </dgm:t>
    </dgm:pt>
    <dgm:pt modelId="{EAFA7F29-7793-4F6D-A849-1C648D7EA71D}" type="parTrans" cxnId="{0C0152DB-272B-44C5-82D5-A200D3C36135}">
      <dgm:prSet/>
      <dgm:spPr/>
    </dgm:pt>
    <dgm:pt modelId="{C6238A67-4545-4E7F-8CC1-EA3D842DC236}" type="sibTrans" cxnId="{0C0152DB-272B-44C5-82D5-A200D3C36135}">
      <dgm:prSet/>
      <dgm:spPr/>
    </dgm:pt>
    <dgm:pt modelId="{B9BF0E32-DCE9-46D7-B159-EBB26C8CD817}">
      <dgm:prSet phldrT="[Text]"/>
      <dgm:spPr/>
      <dgm:t>
        <a:bodyPr/>
        <a:lstStyle/>
        <a:p>
          <a:endParaRPr lang="en-US" dirty="0" smtClean="0">
            <a:solidFill>
              <a:srgbClr val="000000"/>
            </a:solidFill>
          </a:endParaRPr>
        </a:p>
      </dgm:t>
    </dgm:pt>
    <dgm:pt modelId="{8CC2ED7A-E240-4533-9D64-E86C98C6B088}" type="parTrans" cxnId="{25249E7C-08A5-45C3-8971-7F495274B380}">
      <dgm:prSet/>
      <dgm:spPr/>
    </dgm:pt>
    <dgm:pt modelId="{15597526-9FAF-4E76-B9CC-AB13F84FC49E}" type="sibTrans" cxnId="{25249E7C-08A5-45C3-8971-7F495274B380}">
      <dgm:prSet/>
      <dgm:spPr/>
    </dgm:pt>
    <dgm:pt modelId="{65F41A71-D11A-4D4A-86A2-5F445B52ED28}" type="pres">
      <dgm:prSet presAssocID="{81CFDBB7-C602-FC45-B011-7CA320705C68}" presName="composite" presStyleCnt="0">
        <dgm:presLayoutVars>
          <dgm:chMax val="1"/>
          <dgm:dir/>
          <dgm:resizeHandles val="exact"/>
        </dgm:presLayoutVars>
      </dgm:prSet>
      <dgm:spPr/>
      <dgm:t>
        <a:bodyPr/>
        <a:lstStyle/>
        <a:p>
          <a:endParaRPr lang="en-US"/>
        </a:p>
      </dgm:t>
    </dgm:pt>
    <dgm:pt modelId="{6E7A623F-6FD4-1D40-BC95-0276F871637E}" type="pres">
      <dgm:prSet presAssocID="{81CFDBB7-C602-FC45-B011-7CA320705C68}" presName="radial" presStyleCnt="0">
        <dgm:presLayoutVars>
          <dgm:animLvl val="ctr"/>
        </dgm:presLayoutVars>
      </dgm:prSet>
      <dgm:spPr/>
    </dgm:pt>
    <dgm:pt modelId="{B28B8F9F-5AA8-3140-8CDD-DF8EDADB7557}" type="pres">
      <dgm:prSet presAssocID="{2D48FA53-9807-F145-87F4-790A7DFB2E03}" presName="centerShape" presStyleLbl="vennNode1" presStyleIdx="0" presStyleCnt="7"/>
      <dgm:spPr/>
      <dgm:t>
        <a:bodyPr/>
        <a:lstStyle/>
        <a:p>
          <a:endParaRPr lang="en-US"/>
        </a:p>
      </dgm:t>
    </dgm:pt>
    <dgm:pt modelId="{9C8E329E-BA4C-D343-8E63-1C4407CE7C5E}" type="pres">
      <dgm:prSet presAssocID="{F2A4D06B-F358-A14E-B978-7F7A0F8C4DC7}" presName="node" presStyleLbl="vennNode1" presStyleIdx="1" presStyleCnt="7" custScaleX="129442" custScaleY="130246">
        <dgm:presLayoutVars>
          <dgm:bulletEnabled val="1"/>
        </dgm:presLayoutVars>
      </dgm:prSet>
      <dgm:spPr/>
      <dgm:t>
        <a:bodyPr/>
        <a:lstStyle/>
        <a:p>
          <a:endParaRPr lang="en-US"/>
        </a:p>
      </dgm:t>
    </dgm:pt>
    <dgm:pt modelId="{374AD1D9-43A3-4D48-AC1F-4C475871BC55}" type="pres">
      <dgm:prSet presAssocID="{E0B79AF6-6965-3E47-A344-8D79F98EA64B}" presName="node" presStyleLbl="vennNode1" presStyleIdx="2" presStyleCnt="7" custScaleX="129442" custScaleY="130246">
        <dgm:presLayoutVars>
          <dgm:bulletEnabled val="1"/>
        </dgm:presLayoutVars>
      </dgm:prSet>
      <dgm:spPr/>
      <dgm:t>
        <a:bodyPr/>
        <a:lstStyle/>
        <a:p>
          <a:endParaRPr lang="en-US"/>
        </a:p>
      </dgm:t>
    </dgm:pt>
    <dgm:pt modelId="{CAE6AAA0-1AA8-9642-B0B1-EFBB1D0FAE01}" type="pres">
      <dgm:prSet presAssocID="{5FD7286B-EEE7-B142-A745-7CAA2A83C613}" presName="node" presStyleLbl="vennNode1" presStyleIdx="3" presStyleCnt="7" custScaleX="129442" custScaleY="130246">
        <dgm:presLayoutVars>
          <dgm:bulletEnabled val="1"/>
        </dgm:presLayoutVars>
      </dgm:prSet>
      <dgm:spPr/>
      <dgm:t>
        <a:bodyPr/>
        <a:lstStyle/>
        <a:p>
          <a:endParaRPr lang="en-US"/>
        </a:p>
      </dgm:t>
    </dgm:pt>
    <dgm:pt modelId="{917F89DC-35B1-2D4A-8335-45924F00D928}" type="pres">
      <dgm:prSet presAssocID="{DB3F49B3-1440-A047-928F-912CCEF6D337}" presName="node" presStyleLbl="vennNode1" presStyleIdx="4" presStyleCnt="7" custScaleX="129442" custScaleY="130246">
        <dgm:presLayoutVars>
          <dgm:bulletEnabled val="1"/>
        </dgm:presLayoutVars>
      </dgm:prSet>
      <dgm:spPr/>
      <dgm:t>
        <a:bodyPr/>
        <a:lstStyle/>
        <a:p>
          <a:endParaRPr lang="en-US"/>
        </a:p>
      </dgm:t>
    </dgm:pt>
    <dgm:pt modelId="{46CE7B2E-04C8-FE4E-B252-8F7A1DAC43E3}" type="pres">
      <dgm:prSet presAssocID="{ABC9213C-EA23-6948-85A2-158F83267EBA}" presName="node" presStyleLbl="vennNode1" presStyleIdx="5" presStyleCnt="7" custScaleX="129442" custScaleY="130246">
        <dgm:presLayoutVars>
          <dgm:bulletEnabled val="1"/>
        </dgm:presLayoutVars>
      </dgm:prSet>
      <dgm:spPr/>
      <dgm:t>
        <a:bodyPr/>
        <a:lstStyle/>
        <a:p>
          <a:endParaRPr lang="en-US"/>
        </a:p>
      </dgm:t>
    </dgm:pt>
    <dgm:pt modelId="{3615C462-3057-DC47-9FD2-1BAF89600561}" type="pres">
      <dgm:prSet presAssocID="{4F684E60-FF29-F84C-8109-DC5A78F4A11F}" presName="node" presStyleLbl="vennNode1" presStyleIdx="6" presStyleCnt="7" custScaleX="129442" custScaleY="130246">
        <dgm:presLayoutVars>
          <dgm:bulletEnabled val="1"/>
        </dgm:presLayoutVars>
      </dgm:prSet>
      <dgm:spPr/>
      <dgm:t>
        <a:bodyPr/>
        <a:lstStyle/>
        <a:p>
          <a:endParaRPr lang="en-US"/>
        </a:p>
      </dgm:t>
    </dgm:pt>
  </dgm:ptLst>
  <dgm:cxnLst>
    <dgm:cxn modelId="{4707DAC4-B7CC-4F46-B7BC-97E12B21694C}" type="presOf" srcId="{DBC30316-AB53-A74D-AD45-D040D2D7324F}" destId="{46CE7B2E-04C8-FE4E-B252-8F7A1DAC43E3}" srcOrd="0" destOrd="2" presId="urn:microsoft.com/office/officeart/2005/8/layout/radial3"/>
    <dgm:cxn modelId="{2CD0EF70-9B1F-7E49-9605-69285644D074}" srcId="{DB3F49B3-1440-A047-928F-912CCEF6D337}" destId="{6B26806C-1B5E-8A4A-8012-955A3EDED0D5}" srcOrd="0" destOrd="0" parTransId="{2DD367AE-3763-A941-81FE-2201EB462BA3}" sibTransId="{7249E848-D8DB-DD42-ADE5-B63A4D642370}"/>
    <dgm:cxn modelId="{A31B20FA-F593-4250-83D0-03E78F2123C3}" type="presOf" srcId="{E4C681C3-8B25-A641-AFF1-93A0540B9B3F}" destId="{917F89DC-35B1-2D4A-8335-45924F00D928}" srcOrd="0" destOrd="2" presId="urn:microsoft.com/office/officeart/2005/8/layout/radial3"/>
    <dgm:cxn modelId="{058F6CE2-6B30-A14E-A9B1-0DAB3AEB4C73}" srcId="{4F684E60-FF29-F84C-8109-DC5A78F4A11F}" destId="{A5A4BD82-3D79-704D-B1E9-FA8872D35A8E}" srcOrd="2" destOrd="0" parTransId="{4C5A8536-1B16-E543-9C6A-16CA5F0097BA}" sibTransId="{2152E5B9-CA6A-E44D-8E14-980C46279DBF}"/>
    <dgm:cxn modelId="{13B67E91-924D-DB4C-BCF6-0787F2A6495E}" srcId="{4F684E60-FF29-F84C-8109-DC5A78F4A11F}" destId="{498D7982-45A8-D34C-9DF8-E97142C7BBED}" srcOrd="1" destOrd="0" parTransId="{3440E08D-5BDA-B043-BD19-5CBE3A8D08C8}" sibTransId="{9C08C2FD-D23B-2B49-A846-0D5A9A27A360}"/>
    <dgm:cxn modelId="{05F0F6C6-68C8-1843-A425-3F3BA1847695}" srcId="{DB3F49B3-1440-A047-928F-912CCEF6D337}" destId="{D3936716-7515-2745-98CB-39003BB3B953}" srcOrd="6" destOrd="0" parTransId="{FF9781DA-2E51-1342-B03D-BFE278D69250}" sibTransId="{BBECDA58-BC25-E949-881D-904F6A3D4E99}"/>
    <dgm:cxn modelId="{C35C7B64-CACF-4B68-8A73-EFD7C7F74D44}" type="presOf" srcId="{6980708D-BAF0-9A43-8752-34DBE42A5752}" destId="{917F89DC-35B1-2D4A-8335-45924F00D928}" srcOrd="0" destOrd="4" presId="urn:microsoft.com/office/officeart/2005/8/layout/radial3"/>
    <dgm:cxn modelId="{85734105-3839-4DB8-AD7C-E58363F15F13}" type="presOf" srcId="{DECC7904-B8AC-48FD-86C9-6AA921F0FF88}" destId="{46CE7B2E-04C8-FE4E-B252-8F7A1DAC43E3}" srcOrd="0" destOrd="5" presId="urn:microsoft.com/office/officeart/2005/8/layout/radial3"/>
    <dgm:cxn modelId="{295D69C9-9080-3A49-94E2-E84950D713AC}" srcId="{DB3F49B3-1440-A047-928F-912CCEF6D337}" destId="{6980708D-BAF0-9A43-8752-34DBE42A5752}" srcOrd="3" destOrd="0" parTransId="{5A909937-7576-DD46-A854-8963D9A1824B}" sibTransId="{DE50B746-12F2-9249-8918-01064C217D15}"/>
    <dgm:cxn modelId="{42B596EA-8DA9-CF45-A712-B1EDA3CAA99D}" srcId="{5FD7286B-EEE7-B142-A745-7CAA2A83C613}" destId="{47F79F12-60FA-7F41-8F2B-661E7ADAB7EA}" srcOrd="6" destOrd="0" parTransId="{B471E549-CD00-4143-B6FC-2A1C527CB0B5}" sibTransId="{4C1A3ADC-4AD7-474C-95FE-9515E3C5C9C3}"/>
    <dgm:cxn modelId="{9854A432-4040-4733-AFD8-54212FF9A8AF}" type="presOf" srcId="{E688FB4B-6686-4440-A60C-AEEF56DEC4CE}" destId="{46CE7B2E-04C8-FE4E-B252-8F7A1DAC43E3}" srcOrd="0" destOrd="1" presId="urn:microsoft.com/office/officeart/2005/8/layout/radial3"/>
    <dgm:cxn modelId="{CCB578EF-CDEE-49D9-8168-3F2505F40EA3}" type="presOf" srcId="{467D98CE-D2C5-0B40-9416-C8193D45AA44}" destId="{917F89DC-35B1-2D4A-8335-45924F00D928}" srcOrd="0" destOrd="3" presId="urn:microsoft.com/office/officeart/2005/8/layout/radial3"/>
    <dgm:cxn modelId="{2531F213-7DC3-4222-8795-A19131D0BC3A}" type="presOf" srcId="{E0B79AF6-6965-3E47-A344-8D79F98EA64B}" destId="{374AD1D9-43A3-4D48-AC1F-4C475871BC55}" srcOrd="0" destOrd="0" presId="urn:microsoft.com/office/officeart/2005/8/layout/radial3"/>
    <dgm:cxn modelId="{348619CD-ED98-4D60-ACC7-43A92CAC197C}" type="presOf" srcId="{9B39B462-2EB3-3A46-8AD7-C9CA884FDD1E}" destId="{374AD1D9-43A3-4D48-AC1F-4C475871BC55}" srcOrd="0" destOrd="1" presId="urn:microsoft.com/office/officeart/2005/8/layout/radial3"/>
    <dgm:cxn modelId="{A2FA18B7-2545-6544-BF9E-E7CB49D459C3}" srcId="{2D48FA53-9807-F145-87F4-790A7DFB2E03}" destId="{E0B79AF6-6965-3E47-A344-8D79F98EA64B}" srcOrd="1" destOrd="0" parTransId="{71AA0B51-502B-6549-864A-4192D23264C9}" sibTransId="{EABC1380-2403-8B4B-B5AA-EC1796336735}"/>
    <dgm:cxn modelId="{1774FB61-1D10-704F-A15C-D59907F1B0DA}" srcId="{F2A4D06B-F358-A14E-B978-7F7A0F8C4DC7}" destId="{60C307FE-9AD3-6244-A9C1-9B9F05CF54D5}" srcOrd="0" destOrd="0" parTransId="{EFFA2231-FA7D-DD43-9CC7-B32511F369C8}" sibTransId="{639FB3F6-4D7E-B848-99D7-A73915B90918}"/>
    <dgm:cxn modelId="{1EB199C6-409D-6D4F-B706-B81AE9A88000}" srcId="{81CFDBB7-C602-FC45-B011-7CA320705C68}" destId="{2D48FA53-9807-F145-87F4-790A7DFB2E03}" srcOrd="0" destOrd="0" parTransId="{C36DAC01-AFD5-044B-BFFB-C3A12198684A}" sibTransId="{E95D490F-C8BE-0B47-826F-B038DE8E67E9}"/>
    <dgm:cxn modelId="{B163C283-6DBD-47F8-9EC2-8C2EF76A7BF9}" srcId="{ABC9213C-EA23-6948-85A2-158F83267EBA}" destId="{84121F9A-E312-445B-8046-5894283FB15F}" srcOrd="6" destOrd="0" parTransId="{5CA9986E-0435-4FD2-8112-7BD62BBCCB43}" sibTransId="{13775417-66BF-45B1-987A-08AB36F95848}"/>
    <dgm:cxn modelId="{5BDFD132-736E-5E43-A2ED-01232471FA17}" srcId="{2D48FA53-9807-F145-87F4-790A7DFB2E03}" destId="{F2A4D06B-F358-A14E-B978-7F7A0F8C4DC7}" srcOrd="0" destOrd="0" parTransId="{35E3E06C-CEF0-624E-89D2-463B960F325E}" sibTransId="{82CB69B5-F8A3-7D49-A1D5-9C00B200313D}"/>
    <dgm:cxn modelId="{D7281A88-D0F9-6C44-A3AD-CD51D358E753}" srcId="{5FD7286B-EEE7-B142-A745-7CAA2A83C613}" destId="{2E74DAF8-39BE-F049-8E63-F09B3EF6DCFF}" srcOrd="5" destOrd="0" parTransId="{0AE81205-6D90-C84B-A942-E23FD97D04F5}" sibTransId="{BCC37C9E-1460-5B4A-83CE-7743B31BF722}"/>
    <dgm:cxn modelId="{FCB7A27F-1171-344C-B44E-AE69C379C11A}" srcId="{5FD7286B-EEE7-B142-A745-7CAA2A83C613}" destId="{E096D1AA-A879-BE43-92D5-147C4F2154F5}" srcOrd="0" destOrd="0" parTransId="{DFB49AB6-4959-8A4D-AD0F-0558CB23592A}" sibTransId="{15F3576D-CC15-564B-94ED-F4DF777069DB}"/>
    <dgm:cxn modelId="{B8F8AD1B-CC69-4BD9-931C-7E3B92F74B3F}" type="presOf" srcId="{47F79F12-60FA-7F41-8F2B-661E7ADAB7EA}" destId="{CAE6AAA0-1AA8-9642-B0B1-EFBB1D0FAE01}" srcOrd="0" destOrd="7" presId="urn:microsoft.com/office/officeart/2005/8/layout/radial3"/>
    <dgm:cxn modelId="{5F2B114D-986C-2746-949D-1AE4C76DDA34}" srcId="{E0B79AF6-6965-3E47-A344-8D79F98EA64B}" destId="{9B39B462-2EB3-3A46-8AD7-C9CA884FDD1E}" srcOrd="0" destOrd="0" parTransId="{985BE99A-CE4A-BC42-8F70-5134C5370D44}" sibTransId="{77B5DAF6-ADC9-1E45-AA04-E983C0FED905}"/>
    <dgm:cxn modelId="{46CD118D-1965-AE48-AD2E-120104638F7C}" srcId="{ABC9213C-EA23-6948-85A2-158F83267EBA}" destId="{66FABCF6-1BDA-AF45-91A7-766816D7B81B}" srcOrd="3" destOrd="0" parTransId="{159401E0-3679-1E48-B547-6047517D322B}" sibTransId="{71C307AD-7982-C249-A31A-7A18AACF696E}"/>
    <dgm:cxn modelId="{A470BED8-8855-48AA-AC85-F695A70D317B}" type="presOf" srcId="{B9BF0E32-DCE9-46D7-B159-EBB26C8CD817}" destId="{46CE7B2E-04C8-FE4E-B252-8F7A1DAC43E3}" srcOrd="0" destOrd="6" presId="urn:microsoft.com/office/officeart/2005/8/layout/radial3"/>
    <dgm:cxn modelId="{73D4C846-EF2E-4EC4-ABA0-784BE9BA349E}" type="presOf" srcId="{81CFDBB7-C602-FC45-B011-7CA320705C68}" destId="{65F41A71-D11A-4D4A-86A2-5F445B52ED28}" srcOrd="0" destOrd="0" presId="urn:microsoft.com/office/officeart/2005/8/layout/radial3"/>
    <dgm:cxn modelId="{31467741-D352-5A4C-9CDD-7916927942AB}" srcId="{ABC9213C-EA23-6948-85A2-158F83267EBA}" destId="{DBC30316-AB53-A74D-AD45-D040D2D7324F}" srcOrd="1" destOrd="0" parTransId="{4BE857A5-DF86-654B-9B66-F68007DD15B1}" sibTransId="{9011856B-229D-F445-8D75-6B7D8F558A85}"/>
    <dgm:cxn modelId="{B7747853-AC73-4044-8FAE-0CCBFDBBD674}" srcId="{E0B79AF6-6965-3E47-A344-8D79F98EA64B}" destId="{6030F939-88A3-F046-A3A2-1786DB622A36}" srcOrd="1" destOrd="0" parTransId="{87E81D95-7AEC-B342-92BF-8BC2D7045A63}" sibTransId="{88664582-B5F7-A347-9BC1-F7C21EC363F3}"/>
    <dgm:cxn modelId="{D1DBE79C-CB08-442E-8640-643A44A9D3C2}" type="presOf" srcId="{5F524C24-428E-9A4E-9BD2-B3C754E6E1D8}" destId="{3615C462-3057-DC47-9FD2-1BAF89600561}" srcOrd="0" destOrd="1" presId="urn:microsoft.com/office/officeart/2005/8/layout/radial3"/>
    <dgm:cxn modelId="{EFB99F61-F945-4C1E-A8DF-391CADE0FFE4}" type="presOf" srcId="{F2A4D06B-F358-A14E-B978-7F7A0F8C4DC7}" destId="{9C8E329E-BA4C-D343-8E63-1C4407CE7C5E}" srcOrd="0" destOrd="0" presId="urn:microsoft.com/office/officeart/2005/8/layout/radial3"/>
    <dgm:cxn modelId="{806209B8-0AE7-654E-BA1D-DB42AEE1A439}" srcId="{2D48FA53-9807-F145-87F4-790A7DFB2E03}" destId="{5FD7286B-EEE7-B142-A745-7CAA2A83C613}" srcOrd="2" destOrd="0" parTransId="{62126AEB-4BF0-5442-B89B-530FEAF2AE75}" sibTransId="{86F4D39E-9F27-794D-907B-5F6CFCCF6555}"/>
    <dgm:cxn modelId="{2025ECBC-C980-4B15-BE68-2AF2CCEC9368}" type="presOf" srcId="{068DFAC9-FFBB-4F4E-97A5-7C2130F656BE}" destId="{CAE6AAA0-1AA8-9642-B0B1-EFBB1D0FAE01}" srcOrd="0" destOrd="5" presId="urn:microsoft.com/office/officeart/2005/8/layout/radial3"/>
    <dgm:cxn modelId="{1795AC10-3C31-134F-A1DC-A43DDAC42559}" srcId="{2D48FA53-9807-F145-87F4-790A7DFB2E03}" destId="{ABC9213C-EA23-6948-85A2-158F83267EBA}" srcOrd="4" destOrd="0" parTransId="{D644FA9B-8084-944D-8811-75D56D94AD40}" sibTransId="{744966E9-D7FB-B641-94A8-B656E7A4C275}"/>
    <dgm:cxn modelId="{F0EE696E-D076-E741-B6D7-15AD655C0A7E}" srcId="{DB3F49B3-1440-A047-928F-912CCEF6D337}" destId="{E4C681C3-8B25-A641-AFF1-93A0540B9B3F}" srcOrd="1" destOrd="0" parTransId="{9899A50B-6B29-DE4A-8A70-66237F28C998}" sibTransId="{42C7A54D-A845-EB4C-8D0B-4A99276CFD8D}"/>
    <dgm:cxn modelId="{D619E9D6-2FBD-47C5-80FA-356997F70A7F}" type="presOf" srcId="{BB2C1458-9EE9-574D-8893-5B18CE8C31A9}" destId="{CAE6AAA0-1AA8-9642-B0B1-EFBB1D0FAE01}" srcOrd="0" destOrd="3" presId="urn:microsoft.com/office/officeart/2005/8/layout/radial3"/>
    <dgm:cxn modelId="{211BFC6C-27B9-E548-9D3D-90D266BBBEFC}" srcId="{ABC9213C-EA23-6948-85A2-158F83267EBA}" destId="{88564344-794F-0E4D-A583-5FB72E49F045}" srcOrd="2" destOrd="0" parTransId="{796F231D-5616-BC45-BF9F-7AB9E2E34680}" sibTransId="{E7930CDA-7295-914A-868F-6040BAE09A3F}"/>
    <dgm:cxn modelId="{55D8EA5B-FAD3-430D-AE3C-07C12A701591}" type="presOf" srcId="{60C307FE-9AD3-6244-A9C1-9B9F05CF54D5}" destId="{9C8E329E-BA4C-D343-8E63-1C4407CE7C5E}" srcOrd="0" destOrd="1" presId="urn:microsoft.com/office/officeart/2005/8/layout/radial3"/>
    <dgm:cxn modelId="{53B92649-742E-450E-A7C3-E4A070FC695E}" type="presOf" srcId="{84121F9A-E312-445B-8046-5894283FB15F}" destId="{46CE7B2E-04C8-FE4E-B252-8F7A1DAC43E3}" srcOrd="0" destOrd="7" presId="urn:microsoft.com/office/officeart/2005/8/layout/radial3"/>
    <dgm:cxn modelId="{EFE1BA6B-50A8-4DB6-A1BB-24795FFCF366}" type="presOf" srcId="{5A8A3A51-B225-0D4E-BB2F-AE04C08FDD31}" destId="{3615C462-3057-DC47-9FD2-1BAF89600561}" srcOrd="0" destOrd="4" presId="urn:microsoft.com/office/officeart/2005/8/layout/radial3"/>
    <dgm:cxn modelId="{0C0152DB-272B-44C5-82D5-A200D3C36135}" srcId="{ABC9213C-EA23-6948-85A2-158F83267EBA}" destId="{DECC7904-B8AC-48FD-86C9-6AA921F0FF88}" srcOrd="4" destOrd="0" parTransId="{EAFA7F29-7793-4F6D-A849-1C648D7EA71D}" sibTransId="{C6238A67-4545-4E7F-8CC1-EA3D842DC236}"/>
    <dgm:cxn modelId="{52200B09-26BE-A648-A450-093A564B5F1E}" srcId="{DB3F49B3-1440-A047-928F-912CCEF6D337}" destId="{467D98CE-D2C5-0B40-9416-C8193D45AA44}" srcOrd="2" destOrd="0" parTransId="{17A5C077-AF9F-C349-91D9-D6A04093C158}" sibTransId="{828D0863-C0B6-8E4F-8CB4-6698EB3006DB}"/>
    <dgm:cxn modelId="{E0076320-9D0E-154C-B1A1-7807A69C2DCC}" srcId="{4F684E60-FF29-F84C-8109-DC5A78F4A11F}" destId="{5A8A3A51-B225-0D4E-BB2F-AE04C08FDD31}" srcOrd="3" destOrd="0" parTransId="{D6BFD7B6-1629-0645-955E-7ACF691A3B6A}" sibTransId="{D743602F-9D80-3E4A-9C11-46D96A04B900}"/>
    <dgm:cxn modelId="{03C938C0-B317-AD4A-A36A-215969612040}" srcId="{5FD7286B-EEE7-B142-A745-7CAA2A83C613}" destId="{672C7269-49A4-D943-8CA8-0833D8AB5D5A}" srcOrd="1" destOrd="0" parTransId="{68317B16-2F48-C943-85C3-0EA4EE7A0F0D}" sibTransId="{F095D5EB-DAA8-554B-A947-89FD5FFCD1D6}"/>
    <dgm:cxn modelId="{4EC7E784-E771-F045-88AE-AEA9D8AC2EC3}" srcId="{4F684E60-FF29-F84C-8109-DC5A78F4A11F}" destId="{5F524C24-428E-9A4E-9BD2-B3C754E6E1D8}" srcOrd="0" destOrd="0" parTransId="{4238A858-7F21-A544-869A-67B70EA399B2}" sibTransId="{754B64CB-F8C3-D442-8FC0-9A6B073D35A5}"/>
    <dgm:cxn modelId="{CE917E72-8A03-4B87-A6AD-014DF9519F11}" type="presOf" srcId="{A44873B4-0A9B-A847-849C-1F249CD4EAA7}" destId="{917F89DC-35B1-2D4A-8335-45924F00D928}" srcOrd="0" destOrd="5" presId="urn:microsoft.com/office/officeart/2005/8/layout/radial3"/>
    <dgm:cxn modelId="{97721065-379D-4AF6-8B83-5234BCEFD911}" type="presOf" srcId="{6B26806C-1B5E-8A4A-8012-955A3EDED0D5}" destId="{917F89DC-35B1-2D4A-8335-45924F00D928}" srcOrd="0" destOrd="1" presId="urn:microsoft.com/office/officeart/2005/8/layout/radial3"/>
    <dgm:cxn modelId="{1EA7856D-23B9-B146-AF9F-946FAE88AF7C}" srcId="{2D48FA53-9807-F145-87F4-790A7DFB2E03}" destId="{4F684E60-FF29-F84C-8109-DC5A78F4A11F}" srcOrd="5" destOrd="0" parTransId="{58F567D6-2F3B-E549-8006-814BEA52C3F2}" sibTransId="{D9D3BC41-22BF-E54D-A5C1-C3E795FAF0F9}"/>
    <dgm:cxn modelId="{C91D974C-BA46-4F4F-AE65-E11685A76BE9}" type="presOf" srcId="{6030F939-88A3-F046-A3A2-1786DB622A36}" destId="{374AD1D9-43A3-4D48-AC1F-4C475871BC55}" srcOrd="0" destOrd="2" presId="urn:microsoft.com/office/officeart/2005/8/layout/radial3"/>
    <dgm:cxn modelId="{4B4F2C84-3FFB-1446-8863-145FBE8D2544}" srcId="{5FD7286B-EEE7-B142-A745-7CAA2A83C613}" destId="{7850883F-1535-754C-A6D3-9EE0100C6C55}" srcOrd="3" destOrd="0" parTransId="{79F8652E-1ECD-284D-B7DB-7ABA15602179}" sibTransId="{CDA9B68A-5751-144F-A3A6-FEB8E0A34847}"/>
    <dgm:cxn modelId="{B4049878-C3D3-408B-963E-490286026F31}" type="presOf" srcId="{97A32CF7-BE01-504C-8792-B68B71705230}" destId="{CAE6AAA0-1AA8-9642-B0B1-EFBB1D0FAE01}" srcOrd="0" destOrd="8" presId="urn:microsoft.com/office/officeart/2005/8/layout/radial3"/>
    <dgm:cxn modelId="{E46F162C-AB27-4A2F-B013-18363BEA1C68}" type="presOf" srcId="{A5A4BD82-3D79-704D-B1E9-FA8872D35A8E}" destId="{3615C462-3057-DC47-9FD2-1BAF89600561}" srcOrd="0" destOrd="3" presId="urn:microsoft.com/office/officeart/2005/8/layout/radial3"/>
    <dgm:cxn modelId="{272CC13E-FF86-A548-A91B-DFC4AA70BA34}" srcId="{5FD7286B-EEE7-B142-A745-7CAA2A83C613}" destId="{97A32CF7-BE01-504C-8792-B68B71705230}" srcOrd="7" destOrd="0" parTransId="{A6F2E0DD-FF44-B848-B488-1D1A141E5383}" sibTransId="{1B0E8043-7C6B-CA40-A415-DABAEB3748A6}"/>
    <dgm:cxn modelId="{DBEB7BED-29F9-43CE-B53B-1A940376831A}" type="presOf" srcId="{2D48FA53-9807-F145-87F4-790A7DFB2E03}" destId="{B28B8F9F-5AA8-3140-8CDD-DF8EDADB7557}" srcOrd="0" destOrd="0" presId="urn:microsoft.com/office/officeart/2005/8/layout/radial3"/>
    <dgm:cxn modelId="{2A9D06C5-034E-4AC5-8106-2EA0DE6C3215}" type="presOf" srcId="{E096D1AA-A879-BE43-92D5-147C4F2154F5}" destId="{CAE6AAA0-1AA8-9642-B0B1-EFBB1D0FAE01}" srcOrd="0" destOrd="1" presId="urn:microsoft.com/office/officeart/2005/8/layout/radial3"/>
    <dgm:cxn modelId="{A7950765-F887-41A1-8995-40739E0A3263}" type="presOf" srcId="{DB3F49B3-1440-A047-928F-912CCEF6D337}" destId="{917F89DC-35B1-2D4A-8335-45924F00D928}" srcOrd="0" destOrd="0" presId="urn:microsoft.com/office/officeart/2005/8/layout/radial3"/>
    <dgm:cxn modelId="{F01F49FE-3161-AE4F-879B-F42737B4C738}" srcId="{ABC9213C-EA23-6948-85A2-158F83267EBA}" destId="{E688FB4B-6686-4440-A60C-AEEF56DEC4CE}" srcOrd="0" destOrd="0" parTransId="{E8B1E000-B358-694D-826C-18E5A5DDA47B}" sibTransId="{9EB7E44E-2740-0041-8D36-116C7C0B28F1}"/>
    <dgm:cxn modelId="{5E51313B-2078-48F0-9E84-24E42BF5272A}" type="presOf" srcId="{2E74DAF8-39BE-F049-8E63-F09B3EF6DCFF}" destId="{CAE6AAA0-1AA8-9642-B0B1-EFBB1D0FAE01}" srcOrd="0" destOrd="6" presId="urn:microsoft.com/office/officeart/2005/8/layout/radial3"/>
    <dgm:cxn modelId="{B2215AF3-B597-486F-8258-888D77F12C6C}" type="presOf" srcId="{498D7982-45A8-D34C-9DF8-E97142C7BBED}" destId="{3615C462-3057-DC47-9FD2-1BAF89600561}" srcOrd="0" destOrd="2" presId="urn:microsoft.com/office/officeart/2005/8/layout/radial3"/>
    <dgm:cxn modelId="{25280444-18D2-4669-B559-7ED41D78B67C}" type="presOf" srcId="{ABC9213C-EA23-6948-85A2-158F83267EBA}" destId="{46CE7B2E-04C8-FE4E-B252-8F7A1DAC43E3}" srcOrd="0" destOrd="0" presId="urn:microsoft.com/office/officeart/2005/8/layout/radial3"/>
    <dgm:cxn modelId="{1A5819AB-D5BA-4AFD-BC88-298FE6418BE9}" type="presOf" srcId="{4F684E60-FF29-F84C-8109-DC5A78F4A11F}" destId="{3615C462-3057-DC47-9FD2-1BAF89600561}" srcOrd="0" destOrd="0" presId="urn:microsoft.com/office/officeart/2005/8/layout/radial3"/>
    <dgm:cxn modelId="{0B495B11-8946-4E9C-AFB6-175CA23F9D11}" type="presOf" srcId="{66FABCF6-1BDA-AF45-91A7-766816D7B81B}" destId="{46CE7B2E-04C8-FE4E-B252-8F7A1DAC43E3}" srcOrd="0" destOrd="4" presId="urn:microsoft.com/office/officeart/2005/8/layout/radial3"/>
    <dgm:cxn modelId="{25249E7C-08A5-45C3-8971-7F495274B380}" srcId="{ABC9213C-EA23-6948-85A2-158F83267EBA}" destId="{B9BF0E32-DCE9-46D7-B159-EBB26C8CD817}" srcOrd="5" destOrd="0" parTransId="{8CC2ED7A-E240-4533-9D64-E86C98C6B088}" sibTransId="{15597526-9FAF-4E76-B9CC-AB13F84FC49E}"/>
    <dgm:cxn modelId="{97260956-D449-42D4-8F86-2392708F852C}" type="presOf" srcId="{C934E9C5-C6A8-FF4A-A231-4C9C11DEF03A}" destId="{917F89DC-35B1-2D4A-8335-45924F00D928}" srcOrd="0" destOrd="6" presId="urn:microsoft.com/office/officeart/2005/8/layout/radial3"/>
    <dgm:cxn modelId="{EFD09647-4516-41F1-9611-D9600DE59683}" type="presOf" srcId="{7850883F-1535-754C-A6D3-9EE0100C6C55}" destId="{CAE6AAA0-1AA8-9642-B0B1-EFBB1D0FAE01}" srcOrd="0" destOrd="4" presId="urn:microsoft.com/office/officeart/2005/8/layout/radial3"/>
    <dgm:cxn modelId="{BDCC6B72-94DA-4211-981C-8D8A603EC315}" type="presOf" srcId="{672C7269-49A4-D943-8CA8-0833D8AB5D5A}" destId="{CAE6AAA0-1AA8-9642-B0B1-EFBB1D0FAE01}" srcOrd="0" destOrd="2" presId="urn:microsoft.com/office/officeart/2005/8/layout/radial3"/>
    <dgm:cxn modelId="{8DC6635C-E2A0-47D6-B608-D6A61A24856B}" type="presOf" srcId="{5FD7286B-EEE7-B142-A745-7CAA2A83C613}" destId="{CAE6AAA0-1AA8-9642-B0B1-EFBB1D0FAE01}" srcOrd="0" destOrd="0" presId="urn:microsoft.com/office/officeart/2005/8/layout/radial3"/>
    <dgm:cxn modelId="{31F69123-DA19-4F48-9AB6-3083657090B6}" type="presOf" srcId="{D3936716-7515-2745-98CB-39003BB3B953}" destId="{917F89DC-35B1-2D4A-8335-45924F00D928}" srcOrd="0" destOrd="7" presId="urn:microsoft.com/office/officeart/2005/8/layout/radial3"/>
    <dgm:cxn modelId="{8F92464D-793D-4B4B-81E2-38C7CAABD1CC}" srcId="{5FD7286B-EEE7-B142-A745-7CAA2A83C613}" destId="{BB2C1458-9EE9-574D-8893-5B18CE8C31A9}" srcOrd="2" destOrd="0" parTransId="{3A7FF20E-62B0-B34A-8D49-741D92DA4D26}" sibTransId="{694EC573-260A-1944-BC62-F658BD5FA081}"/>
    <dgm:cxn modelId="{1102F5C5-7755-D74E-809A-15F8CC11E834}" srcId="{2D48FA53-9807-F145-87F4-790A7DFB2E03}" destId="{DB3F49B3-1440-A047-928F-912CCEF6D337}" srcOrd="3" destOrd="0" parTransId="{449D6052-5062-5C40-A67F-44DD9D804331}" sibTransId="{644E4526-9263-5941-9A99-36CBADDCEB48}"/>
    <dgm:cxn modelId="{DA55BD59-804E-E74F-99E1-5ABE8A058D76}" srcId="{5FD7286B-EEE7-B142-A745-7CAA2A83C613}" destId="{068DFAC9-FFBB-4F4E-97A5-7C2130F656BE}" srcOrd="4" destOrd="0" parTransId="{6209D89B-A077-AF46-9A48-CEA24341F672}" sibTransId="{14314A96-B143-DB43-97D7-D68EA853D331}"/>
    <dgm:cxn modelId="{3CC60B52-3A9F-CF4B-B38D-EE4095A30B16}" srcId="{DB3F49B3-1440-A047-928F-912CCEF6D337}" destId="{A44873B4-0A9B-A847-849C-1F249CD4EAA7}" srcOrd="4" destOrd="0" parTransId="{5EEE9567-3863-7F4C-9616-B032D018E13E}" sibTransId="{537D4E92-6225-404A-A655-3AE2A6D839E0}"/>
    <dgm:cxn modelId="{574F6D6E-DBBC-464D-9150-324415251A08}" type="presOf" srcId="{88564344-794F-0E4D-A583-5FB72E49F045}" destId="{46CE7B2E-04C8-FE4E-B252-8F7A1DAC43E3}" srcOrd="0" destOrd="3" presId="urn:microsoft.com/office/officeart/2005/8/layout/radial3"/>
    <dgm:cxn modelId="{3D576C19-830A-E245-BE1C-01EEFBDAA49D}" srcId="{DB3F49B3-1440-A047-928F-912CCEF6D337}" destId="{C934E9C5-C6A8-FF4A-A231-4C9C11DEF03A}" srcOrd="5" destOrd="0" parTransId="{E7CFF4EC-14DF-0149-8BFE-28892E5CEE9F}" sibTransId="{F72ED8F3-476A-F647-9689-8C19CA7ABC72}"/>
    <dgm:cxn modelId="{EFD8EE15-1DA1-420E-B714-EA213279F297}" type="presParOf" srcId="{65F41A71-D11A-4D4A-86A2-5F445B52ED28}" destId="{6E7A623F-6FD4-1D40-BC95-0276F871637E}" srcOrd="0" destOrd="0" presId="urn:microsoft.com/office/officeart/2005/8/layout/radial3"/>
    <dgm:cxn modelId="{4F6DFD12-58C5-49C5-8F7C-946564FE77BC}" type="presParOf" srcId="{6E7A623F-6FD4-1D40-BC95-0276F871637E}" destId="{B28B8F9F-5AA8-3140-8CDD-DF8EDADB7557}" srcOrd="0" destOrd="0" presId="urn:microsoft.com/office/officeart/2005/8/layout/radial3"/>
    <dgm:cxn modelId="{16AAC36C-51C3-4909-9C64-2FBE092EA3FA}" type="presParOf" srcId="{6E7A623F-6FD4-1D40-BC95-0276F871637E}" destId="{9C8E329E-BA4C-D343-8E63-1C4407CE7C5E}" srcOrd="1" destOrd="0" presId="urn:microsoft.com/office/officeart/2005/8/layout/radial3"/>
    <dgm:cxn modelId="{8069F76E-486E-4597-BD70-C43280B6FCED}" type="presParOf" srcId="{6E7A623F-6FD4-1D40-BC95-0276F871637E}" destId="{374AD1D9-43A3-4D48-AC1F-4C475871BC55}" srcOrd="2" destOrd="0" presId="urn:microsoft.com/office/officeart/2005/8/layout/radial3"/>
    <dgm:cxn modelId="{43A2037A-AE46-41AE-A945-5154A8BFA39A}" type="presParOf" srcId="{6E7A623F-6FD4-1D40-BC95-0276F871637E}" destId="{CAE6AAA0-1AA8-9642-B0B1-EFBB1D0FAE01}" srcOrd="3" destOrd="0" presId="urn:microsoft.com/office/officeart/2005/8/layout/radial3"/>
    <dgm:cxn modelId="{62697027-6216-4469-8335-A8D2E2E66293}" type="presParOf" srcId="{6E7A623F-6FD4-1D40-BC95-0276F871637E}" destId="{917F89DC-35B1-2D4A-8335-45924F00D928}" srcOrd="4" destOrd="0" presId="urn:microsoft.com/office/officeart/2005/8/layout/radial3"/>
    <dgm:cxn modelId="{87D561AD-B56D-41CA-AA08-7600D9FC1BEC}" type="presParOf" srcId="{6E7A623F-6FD4-1D40-BC95-0276F871637E}" destId="{46CE7B2E-04C8-FE4E-B252-8F7A1DAC43E3}" srcOrd="5" destOrd="0" presId="urn:microsoft.com/office/officeart/2005/8/layout/radial3"/>
    <dgm:cxn modelId="{6C66B9CE-10BE-40BB-AC8B-96BDB22E6EA1}" type="presParOf" srcId="{6E7A623F-6FD4-1D40-BC95-0276F871637E}" destId="{3615C462-3057-DC47-9FD2-1BAF89600561}"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6C000-BD56-7B4F-B80D-4349F954432A}">
      <dsp:nvSpPr>
        <dsp:cNvPr id="0" name=""/>
        <dsp:cNvSpPr/>
      </dsp:nvSpPr>
      <dsp:spPr>
        <a:xfrm>
          <a:off x="0" y="337158"/>
          <a:ext cx="7467600" cy="1085998"/>
        </a:xfrm>
        <a:prstGeom prst="rightArrow">
          <a:avLst>
            <a:gd name="adj1" fmla="val 50000"/>
            <a:gd name="adj2" fmla="val 50000"/>
          </a:avLst>
        </a:prstGeom>
        <a:solidFill>
          <a:schemeClr val="accent3">
            <a:shade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254000" bIns="172402"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Cloud </a:t>
          </a:r>
          <a:r>
            <a:rPr lang="en-US" sz="2000" b="1" kern="1200" dirty="0" err="1" smtClean="0">
              <a:solidFill>
                <a:schemeClr val="tx1"/>
              </a:solidFill>
            </a:rPr>
            <a:t>PaaS</a:t>
          </a:r>
          <a:endParaRPr lang="en-US" sz="2000" b="1" kern="1200" dirty="0">
            <a:solidFill>
              <a:schemeClr val="tx1"/>
            </a:solidFill>
          </a:endParaRPr>
        </a:p>
      </dsp:txBody>
      <dsp:txXfrm>
        <a:off x="0" y="608658"/>
        <a:ext cx="7196101" cy="542999"/>
      </dsp:txXfrm>
    </dsp:sp>
    <dsp:sp modelId="{B49B3F43-B447-2E46-8542-2721C3CCA994}">
      <dsp:nvSpPr>
        <dsp:cNvPr id="0" name=""/>
        <dsp:cNvSpPr/>
      </dsp:nvSpPr>
      <dsp:spPr>
        <a:xfrm>
          <a:off x="0" y="1173218"/>
          <a:ext cx="1380161" cy="1994067"/>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err="1" smtClean="0">
              <a:solidFill>
                <a:schemeClr val="tx1"/>
              </a:solidFill>
            </a:rPr>
            <a:t>Hadoop</a:t>
          </a:r>
          <a:endParaRPr lang="en-US" sz="1400" kern="1200" dirty="0" smtClean="0">
            <a:solidFill>
              <a:schemeClr val="tx1"/>
            </a:solidFill>
          </a:endParaRPr>
        </a:p>
        <a:p>
          <a:pPr lvl="0" algn="l" defTabSz="622300">
            <a:lnSpc>
              <a:spcPct val="90000"/>
            </a:lnSpc>
            <a:spcBef>
              <a:spcPct val="0"/>
            </a:spcBef>
            <a:spcAft>
              <a:spcPct val="35000"/>
            </a:spcAft>
          </a:pPr>
          <a:r>
            <a:rPr lang="en-US" sz="1400" kern="1200" dirty="0" smtClean="0">
              <a:solidFill>
                <a:schemeClr val="tx1"/>
              </a:solidFill>
            </a:rPr>
            <a:t>Twister</a:t>
          </a:r>
        </a:p>
        <a:p>
          <a:pPr lvl="0" algn="l" defTabSz="622300">
            <a:lnSpc>
              <a:spcPct val="90000"/>
            </a:lnSpc>
            <a:spcBef>
              <a:spcPct val="0"/>
            </a:spcBef>
            <a:spcAft>
              <a:spcPct val="35000"/>
            </a:spcAft>
          </a:pPr>
          <a:r>
            <a:rPr lang="en-US" sz="1400" kern="1200" dirty="0" smtClean="0">
              <a:solidFill>
                <a:schemeClr val="tx1"/>
              </a:solidFill>
            </a:rPr>
            <a:t>HDFS</a:t>
          </a:r>
        </a:p>
        <a:p>
          <a:pPr lvl="0" algn="l" defTabSz="622300">
            <a:lnSpc>
              <a:spcPct val="90000"/>
            </a:lnSpc>
            <a:spcBef>
              <a:spcPct val="0"/>
            </a:spcBef>
            <a:spcAft>
              <a:spcPct val="35000"/>
            </a:spcAft>
          </a:pPr>
          <a:r>
            <a:rPr lang="en-US" sz="1400" kern="1200" dirty="0" smtClean="0">
              <a:solidFill>
                <a:schemeClr val="tx1"/>
              </a:solidFill>
            </a:rPr>
            <a:t>Swift Object Store</a:t>
          </a:r>
        </a:p>
      </dsp:txBody>
      <dsp:txXfrm>
        <a:off x="0" y="1173218"/>
        <a:ext cx="1380161" cy="1994067"/>
      </dsp:txXfrm>
    </dsp:sp>
    <dsp:sp modelId="{1685D736-5D8C-2648-9245-8271052F4346}">
      <dsp:nvSpPr>
        <dsp:cNvPr id="0" name=""/>
        <dsp:cNvSpPr/>
      </dsp:nvSpPr>
      <dsp:spPr>
        <a:xfrm>
          <a:off x="1380012" y="699297"/>
          <a:ext cx="6087587" cy="1085998"/>
        </a:xfrm>
        <a:prstGeom prst="rightArrow">
          <a:avLst>
            <a:gd name="adj1" fmla="val 50000"/>
            <a:gd name="adj2" fmla="val 50000"/>
          </a:avLst>
        </a:prstGeom>
        <a:solidFill>
          <a:schemeClr val="accent3">
            <a:shade val="50000"/>
            <a:hueOff val="107022"/>
            <a:satOff val="-1708"/>
            <a:lumOff val="1644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254000" bIns="172402" numCol="1" spcCol="1270" anchor="ctr" anchorCtr="0">
          <a:noAutofit/>
        </a:bodyPr>
        <a:lstStyle/>
        <a:p>
          <a:pPr lvl="0" algn="l" defTabSz="889000">
            <a:lnSpc>
              <a:spcPct val="90000"/>
            </a:lnSpc>
            <a:spcBef>
              <a:spcPct val="0"/>
            </a:spcBef>
            <a:spcAft>
              <a:spcPct val="35000"/>
            </a:spcAft>
          </a:pPr>
          <a:r>
            <a:rPr lang="en-US" sz="2000" b="1" kern="1200" dirty="0" err="1" smtClean="0">
              <a:solidFill>
                <a:schemeClr val="tx1"/>
              </a:solidFill>
            </a:rPr>
            <a:t>IaaS</a:t>
          </a:r>
          <a:endParaRPr lang="en-US" sz="2000" b="1" kern="1200" dirty="0">
            <a:solidFill>
              <a:schemeClr val="tx1"/>
            </a:solidFill>
          </a:endParaRPr>
        </a:p>
      </dsp:txBody>
      <dsp:txXfrm>
        <a:off x="1380012" y="970797"/>
        <a:ext cx="5816088" cy="542999"/>
      </dsp:txXfrm>
    </dsp:sp>
    <dsp:sp modelId="{FBB464ED-33D5-3C42-9389-977FC034AD32}">
      <dsp:nvSpPr>
        <dsp:cNvPr id="0" name=""/>
        <dsp:cNvSpPr/>
      </dsp:nvSpPr>
      <dsp:spPr>
        <a:xfrm>
          <a:off x="1380012" y="1535357"/>
          <a:ext cx="1380161" cy="1994067"/>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solidFill>
                <a:schemeClr val="tx1"/>
              </a:solidFill>
            </a:rPr>
            <a:t>Nimbus</a:t>
          </a:r>
          <a:endParaRPr lang="en-US" sz="1400" kern="1200" dirty="0">
            <a:solidFill>
              <a:schemeClr val="tx1"/>
            </a:solidFill>
          </a:endParaRPr>
        </a:p>
        <a:p>
          <a:pPr lvl="0" algn="l" defTabSz="622300">
            <a:lnSpc>
              <a:spcPct val="90000"/>
            </a:lnSpc>
            <a:spcBef>
              <a:spcPct val="0"/>
            </a:spcBef>
            <a:spcAft>
              <a:spcPct val="35000"/>
            </a:spcAft>
          </a:pPr>
          <a:r>
            <a:rPr lang="en-US" sz="1400" kern="1200" dirty="0" smtClean="0">
              <a:solidFill>
                <a:schemeClr val="tx1"/>
              </a:solidFill>
            </a:rPr>
            <a:t>Eucalyptus</a:t>
          </a:r>
        </a:p>
        <a:p>
          <a:pPr lvl="0" algn="l" defTabSz="622300">
            <a:lnSpc>
              <a:spcPct val="90000"/>
            </a:lnSpc>
            <a:spcBef>
              <a:spcPct val="0"/>
            </a:spcBef>
            <a:spcAft>
              <a:spcPct val="35000"/>
            </a:spcAft>
          </a:pPr>
          <a:r>
            <a:rPr lang="en-US" sz="1400" kern="1200" dirty="0" smtClean="0">
              <a:solidFill>
                <a:schemeClr val="tx1"/>
              </a:solidFill>
            </a:rPr>
            <a:t>OpenStack</a:t>
          </a:r>
        </a:p>
        <a:p>
          <a:pPr lvl="0" algn="l" defTabSz="622300">
            <a:lnSpc>
              <a:spcPct val="90000"/>
            </a:lnSpc>
            <a:spcBef>
              <a:spcPct val="0"/>
            </a:spcBef>
            <a:spcAft>
              <a:spcPct val="35000"/>
            </a:spcAft>
          </a:pPr>
          <a:r>
            <a:rPr lang="en-US" sz="1400" kern="1200" dirty="0" err="1" smtClean="0">
              <a:solidFill>
                <a:schemeClr val="tx1"/>
              </a:solidFill>
            </a:rPr>
            <a:t>ViNE</a:t>
          </a:r>
          <a:endParaRPr lang="en-US" sz="1400" kern="1200" dirty="0">
            <a:solidFill>
              <a:schemeClr val="tx1"/>
            </a:solidFill>
          </a:endParaRPr>
        </a:p>
      </dsp:txBody>
      <dsp:txXfrm>
        <a:off x="1380012" y="1535357"/>
        <a:ext cx="1380161" cy="1994067"/>
      </dsp:txXfrm>
    </dsp:sp>
    <dsp:sp modelId="{065D51E9-B6DC-154D-B583-B4EBD21A9523}">
      <dsp:nvSpPr>
        <dsp:cNvPr id="0" name=""/>
        <dsp:cNvSpPr/>
      </dsp:nvSpPr>
      <dsp:spPr>
        <a:xfrm>
          <a:off x="2760024" y="1061436"/>
          <a:ext cx="4707575" cy="1085998"/>
        </a:xfrm>
        <a:prstGeom prst="rightArrow">
          <a:avLst>
            <a:gd name="adj1" fmla="val 50000"/>
            <a:gd name="adj2" fmla="val 50000"/>
          </a:avLst>
        </a:prstGeom>
        <a:solidFill>
          <a:schemeClr val="accent3">
            <a:shade val="50000"/>
            <a:hueOff val="214044"/>
            <a:satOff val="-3415"/>
            <a:lumOff val="3288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254000" bIns="172402"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Grid </a:t>
          </a:r>
          <a:r>
            <a:rPr lang="en-US" sz="2000" b="1" kern="1200" dirty="0" err="1" smtClean="0">
              <a:solidFill>
                <a:schemeClr val="tx1"/>
              </a:solidFill>
            </a:rPr>
            <a:t>PaaS</a:t>
          </a:r>
          <a:endParaRPr lang="en-US" sz="2000" b="1" kern="1200" dirty="0" smtClean="0">
            <a:solidFill>
              <a:schemeClr val="tx1"/>
            </a:solidFill>
          </a:endParaRPr>
        </a:p>
      </dsp:txBody>
      <dsp:txXfrm>
        <a:off x="2760024" y="1332936"/>
        <a:ext cx="4436076" cy="542999"/>
      </dsp:txXfrm>
    </dsp:sp>
    <dsp:sp modelId="{9851CF6D-0542-A945-8BD9-8B164A9FF6AF}">
      <dsp:nvSpPr>
        <dsp:cNvPr id="0" name=""/>
        <dsp:cNvSpPr/>
      </dsp:nvSpPr>
      <dsp:spPr>
        <a:xfrm>
          <a:off x="2760024" y="1897496"/>
          <a:ext cx="1380161" cy="1994067"/>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solidFill>
                <a:schemeClr val="tx1"/>
              </a:solidFill>
            </a:rPr>
            <a:t>Genesis II</a:t>
          </a:r>
        </a:p>
        <a:p>
          <a:pPr lvl="0" algn="l" defTabSz="622300">
            <a:lnSpc>
              <a:spcPct val="90000"/>
            </a:lnSpc>
            <a:spcBef>
              <a:spcPct val="0"/>
            </a:spcBef>
            <a:spcAft>
              <a:spcPct val="35000"/>
            </a:spcAft>
          </a:pPr>
          <a:r>
            <a:rPr lang="en-US" sz="1400" kern="1200" dirty="0" err="1" smtClean="0">
              <a:solidFill>
                <a:schemeClr val="tx1"/>
              </a:solidFill>
            </a:rPr>
            <a:t>Unicore</a:t>
          </a:r>
          <a:endParaRPr lang="en-US" sz="1400" kern="1200" dirty="0" smtClean="0">
            <a:solidFill>
              <a:schemeClr val="tx1"/>
            </a:solidFill>
          </a:endParaRPr>
        </a:p>
        <a:p>
          <a:pPr lvl="0" algn="l" defTabSz="622300">
            <a:lnSpc>
              <a:spcPct val="90000"/>
            </a:lnSpc>
            <a:spcBef>
              <a:spcPct val="0"/>
            </a:spcBef>
            <a:spcAft>
              <a:spcPct val="35000"/>
            </a:spcAft>
          </a:pPr>
          <a:r>
            <a:rPr lang="en-US" sz="1400" kern="1200" dirty="0" smtClean="0">
              <a:solidFill>
                <a:schemeClr val="tx1"/>
              </a:solidFill>
            </a:rPr>
            <a:t>SAGA</a:t>
          </a:r>
        </a:p>
        <a:p>
          <a:pPr lvl="0" algn="l" defTabSz="622300">
            <a:lnSpc>
              <a:spcPct val="90000"/>
            </a:lnSpc>
            <a:spcBef>
              <a:spcPct val="0"/>
            </a:spcBef>
            <a:spcAft>
              <a:spcPct val="35000"/>
            </a:spcAft>
          </a:pPr>
          <a:r>
            <a:rPr lang="en-US" sz="1400" kern="1200" dirty="0" smtClean="0">
              <a:solidFill>
                <a:schemeClr val="tx1"/>
              </a:solidFill>
            </a:rPr>
            <a:t>Globus</a:t>
          </a:r>
        </a:p>
      </dsp:txBody>
      <dsp:txXfrm>
        <a:off x="2760024" y="1897496"/>
        <a:ext cx="1380161" cy="1994067"/>
      </dsp:txXfrm>
    </dsp:sp>
    <dsp:sp modelId="{FCFEE869-3260-8848-805B-21255263F0C6}">
      <dsp:nvSpPr>
        <dsp:cNvPr id="0" name=""/>
        <dsp:cNvSpPr/>
      </dsp:nvSpPr>
      <dsp:spPr>
        <a:xfrm>
          <a:off x="4140784" y="1423575"/>
          <a:ext cx="3326815" cy="1085998"/>
        </a:xfrm>
        <a:prstGeom prst="rightArrow">
          <a:avLst>
            <a:gd name="adj1" fmla="val 50000"/>
            <a:gd name="adj2" fmla="val 50000"/>
          </a:avLst>
        </a:prstGeom>
        <a:solidFill>
          <a:schemeClr val="accent3">
            <a:shade val="50000"/>
            <a:hueOff val="214044"/>
            <a:satOff val="-3415"/>
            <a:lumOff val="3288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254000" bIns="172402"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HPC </a:t>
          </a:r>
          <a:r>
            <a:rPr lang="en-US" sz="2000" b="1" kern="1200" dirty="0" err="1" smtClean="0">
              <a:solidFill>
                <a:schemeClr val="tx1"/>
              </a:solidFill>
            </a:rPr>
            <a:t>PaaS</a:t>
          </a:r>
          <a:endParaRPr lang="en-US" sz="2000" b="1" kern="1200" dirty="0">
            <a:solidFill>
              <a:schemeClr val="tx1"/>
            </a:solidFill>
          </a:endParaRPr>
        </a:p>
      </dsp:txBody>
      <dsp:txXfrm>
        <a:off x="4140784" y="1695075"/>
        <a:ext cx="3055316" cy="542999"/>
      </dsp:txXfrm>
    </dsp:sp>
    <dsp:sp modelId="{25E35677-269D-7F46-82BA-4AC7CFDF4204}">
      <dsp:nvSpPr>
        <dsp:cNvPr id="0" name=""/>
        <dsp:cNvSpPr/>
      </dsp:nvSpPr>
      <dsp:spPr>
        <a:xfrm>
          <a:off x="4140784" y="2259635"/>
          <a:ext cx="1380161" cy="1994067"/>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solidFill>
                <a:schemeClr val="tx1"/>
              </a:solidFill>
            </a:rPr>
            <a:t>MPI</a:t>
          </a:r>
          <a:endParaRPr lang="en-US" sz="1400" kern="1200" dirty="0">
            <a:solidFill>
              <a:schemeClr val="tx1"/>
            </a:solidFill>
          </a:endParaRPr>
        </a:p>
        <a:p>
          <a:pPr lvl="0" algn="l" defTabSz="622300">
            <a:lnSpc>
              <a:spcPct val="90000"/>
            </a:lnSpc>
            <a:spcBef>
              <a:spcPct val="0"/>
            </a:spcBef>
            <a:spcAft>
              <a:spcPct val="35000"/>
            </a:spcAft>
          </a:pPr>
          <a:r>
            <a:rPr lang="en-US" sz="1400" kern="1200" dirty="0" err="1" smtClean="0">
              <a:solidFill>
                <a:schemeClr val="tx1"/>
              </a:solidFill>
            </a:rPr>
            <a:t>OpenMP</a:t>
          </a:r>
          <a:endParaRPr lang="en-US" sz="1400" kern="1200" dirty="0" smtClean="0">
            <a:solidFill>
              <a:schemeClr val="tx1"/>
            </a:solidFill>
          </a:endParaRPr>
        </a:p>
        <a:p>
          <a:pPr lvl="0" algn="l" defTabSz="622300">
            <a:lnSpc>
              <a:spcPct val="90000"/>
            </a:lnSpc>
            <a:spcBef>
              <a:spcPct val="0"/>
            </a:spcBef>
            <a:spcAft>
              <a:spcPct val="35000"/>
            </a:spcAft>
          </a:pPr>
          <a:r>
            <a:rPr lang="en-US" sz="1400" kern="1200" dirty="0" smtClean="0">
              <a:solidFill>
                <a:schemeClr val="tx1"/>
              </a:solidFill>
            </a:rPr>
            <a:t>CUDA</a:t>
          </a:r>
          <a:endParaRPr lang="en-US" sz="1400" kern="1200" dirty="0">
            <a:solidFill>
              <a:schemeClr val="tx1"/>
            </a:solidFill>
          </a:endParaRPr>
        </a:p>
        <a:p>
          <a:pPr lvl="0" algn="l" defTabSz="622300">
            <a:lnSpc>
              <a:spcPct val="90000"/>
            </a:lnSpc>
            <a:spcBef>
              <a:spcPct val="0"/>
            </a:spcBef>
            <a:spcAft>
              <a:spcPct val="35000"/>
            </a:spcAft>
          </a:pPr>
          <a:endParaRPr lang="en-US" sz="1400" kern="1200" dirty="0">
            <a:solidFill>
              <a:schemeClr val="tx1"/>
            </a:solidFill>
          </a:endParaRPr>
        </a:p>
      </dsp:txBody>
      <dsp:txXfrm>
        <a:off x="4140784" y="2259635"/>
        <a:ext cx="1380161" cy="1994067"/>
      </dsp:txXfrm>
    </dsp:sp>
    <dsp:sp modelId="{CB24CEDB-B0EF-C743-825D-AA776BAE9D7F}">
      <dsp:nvSpPr>
        <dsp:cNvPr id="0" name=""/>
        <dsp:cNvSpPr/>
      </dsp:nvSpPr>
      <dsp:spPr>
        <a:xfrm>
          <a:off x="5520796" y="1785714"/>
          <a:ext cx="1946803" cy="1085998"/>
        </a:xfrm>
        <a:prstGeom prst="rightArrow">
          <a:avLst>
            <a:gd name="adj1" fmla="val 50000"/>
            <a:gd name="adj2" fmla="val 50000"/>
          </a:avLst>
        </a:prstGeom>
        <a:solidFill>
          <a:schemeClr val="accent3">
            <a:shade val="50000"/>
            <a:hueOff val="107022"/>
            <a:satOff val="-1708"/>
            <a:lumOff val="1644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254000" bIns="172402" numCol="1" spcCol="1270" anchor="ctr" anchorCtr="0">
          <a:noAutofit/>
        </a:bodyPr>
        <a:lstStyle/>
        <a:p>
          <a:pPr lvl="0" algn="l" defTabSz="889000">
            <a:lnSpc>
              <a:spcPct val="90000"/>
            </a:lnSpc>
            <a:spcBef>
              <a:spcPct val="0"/>
            </a:spcBef>
            <a:spcAft>
              <a:spcPct val="35000"/>
            </a:spcAft>
          </a:pPr>
          <a:r>
            <a:rPr lang="en-US" sz="2000" b="1" kern="1200" dirty="0" err="1" smtClean="0">
              <a:solidFill>
                <a:schemeClr val="tx1"/>
              </a:solidFill>
            </a:rPr>
            <a:t>TestbedaaS</a:t>
          </a:r>
          <a:endParaRPr lang="en-US" sz="2000" b="1" kern="1200" dirty="0">
            <a:solidFill>
              <a:schemeClr val="tx1"/>
            </a:solidFill>
          </a:endParaRPr>
        </a:p>
      </dsp:txBody>
      <dsp:txXfrm>
        <a:off x="5520796" y="2057214"/>
        <a:ext cx="1675304" cy="542999"/>
      </dsp:txXfrm>
    </dsp:sp>
    <dsp:sp modelId="{AE11D181-40CD-AA43-A283-DD58DD43E998}">
      <dsp:nvSpPr>
        <dsp:cNvPr id="0" name=""/>
        <dsp:cNvSpPr/>
      </dsp:nvSpPr>
      <dsp:spPr>
        <a:xfrm>
          <a:off x="5520796" y="2621774"/>
          <a:ext cx="1380161" cy="1994067"/>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solidFill>
                <a:schemeClr val="tx1"/>
              </a:solidFill>
            </a:rPr>
            <a:t>FG RAIN</a:t>
          </a:r>
        </a:p>
        <a:p>
          <a:pPr lvl="0" algn="l" defTabSz="622300">
            <a:lnSpc>
              <a:spcPct val="90000"/>
            </a:lnSpc>
            <a:spcBef>
              <a:spcPct val="0"/>
            </a:spcBef>
            <a:spcAft>
              <a:spcPct val="35000"/>
            </a:spcAft>
          </a:pPr>
          <a:r>
            <a:rPr lang="en-US" sz="1400" kern="1200" dirty="0" smtClean="0">
              <a:solidFill>
                <a:schemeClr val="tx1"/>
              </a:solidFill>
            </a:rPr>
            <a:t>Portal</a:t>
          </a:r>
        </a:p>
        <a:p>
          <a:pPr lvl="0" algn="l" defTabSz="622300">
            <a:lnSpc>
              <a:spcPct val="90000"/>
            </a:lnSpc>
            <a:spcBef>
              <a:spcPct val="0"/>
            </a:spcBef>
            <a:spcAft>
              <a:spcPct val="35000"/>
            </a:spcAft>
          </a:pPr>
          <a:r>
            <a:rPr lang="en-US" sz="1400" kern="1200" dirty="0" smtClean="0">
              <a:solidFill>
                <a:schemeClr val="tx1"/>
              </a:solidFill>
            </a:rPr>
            <a:t>Inca</a:t>
          </a:r>
        </a:p>
        <a:p>
          <a:pPr lvl="0" algn="l" defTabSz="622300">
            <a:lnSpc>
              <a:spcPct val="90000"/>
            </a:lnSpc>
            <a:spcBef>
              <a:spcPct val="0"/>
            </a:spcBef>
            <a:spcAft>
              <a:spcPct val="35000"/>
            </a:spcAft>
          </a:pPr>
          <a:r>
            <a:rPr lang="en-US" sz="1400" kern="1200" dirty="0" smtClean="0">
              <a:solidFill>
                <a:schemeClr val="tx1"/>
              </a:solidFill>
            </a:rPr>
            <a:t>Ganglia</a:t>
          </a:r>
        </a:p>
        <a:p>
          <a:pPr lvl="0" algn="l" defTabSz="622300">
            <a:lnSpc>
              <a:spcPct val="90000"/>
            </a:lnSpc>
            <a:spcBef>
              <a:spcPct val="0"/>
            </a:spcBef>
            <a:spcAft>
              <a:spcPct val="35000"/>
            </a:spcAft>
          </a:pPr>
          <a:r>
            <a:rPr lang="en-US" sz="1400" kern="1200" dirty="0" err="1" smtClean="0">
              <a:solidFill>
                <a:schemeClr val="tx1"/>
              </a:solidFill>
            </a:rPr>
            <a:t>Devops</a:t>
          </a:r>
          <a:endParaRPr lang="en-US" sz="1400" kern="1200" dirty="0" smtClean="0">
            <a:solidFill>
              <a:schemeClr val="tx1"/>
            </a:solidFill>
          </a:endParaRPr>
        </a:p>
        <a:p>
          <a:pPr lvl="0" algn="l" defTabSz="622300">
            <a:lnSpc>
              <a:spcPct val="90000"/>
            </a:lnSpc>
            <a:spcBef>
              <a:spcPct val="0"/>
            </a:spcBef>
            <a:spcAft>
              <a:spcPct val="35000"/>
            </a:spcAft>
          </a:pPr>
          <a:r>
            <a:rPr lang="en-US" sz="1400" kern="1200" dirty="0" err="1" smtClean="0">
              <a:solidFill>
                <a:schemeClr val="tx1"/>
              </a:solidFill>
            </a:rPr>
            <a:t>Exper</a:t>
          </a:r>
          <a:r>
            <a:rPr lang="en-US" sz="1400" kern="1200" dirty="0" smtClean="0">
              <a:solidFill>
                <a:schemeClr val="tx1"/>
              </a:solidFill>
            </a:rPr>
            <a:t>. </a:t>
          </a:r>
          <a:r>
            <a:rPr lang="en-US" sz="1400" kern="1200" dirty="0" err="1" smtClean="0">
              <a:solidFill>
                <a:schemeClr val="tx1"/>
              </a:solidFill>
            </a:rPr>
            <a:t>Manag</a:t>
          </a:r>
          <a:r>
            <a:rPr lang="en-US" sz="1400" kern="1200" dirty="0" smtClean="0">
              <a:solidFill>
                <a:schemeClr val="tx1"/>
              </a:solidFill>
            </a:rPr>
            <a:t>./Pegasus</a:t>
          </a:r>
        </a:p>
      </dsp:txBody>
      <dsp:txXfrm>
        <a:off x="5520796" y="2621774"/>
        <a:ext cx="1380161" cy="19940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B8F9F-5AA8-3140-8CDD-DF8EDADB7557}">
      <dsp:nvSpPr>
        <dsp:cNvPr id="0" name=""/>
        <dsp:cNvSpPr/>
      </dsp:nvSpPr>
      <dsp:spPr>
        <a:xfrm>
          <a:off x="2669976" y="1526976"/>
          <a:ext cx="3804046" cy="3804046"/>
        </a:xfrm>
        <a:prstGeom prst="ellipse">
          <a:avLst/>
        </a:prstGeom>
        <a:gradFill rotWithShape="0">
          <a:gsLst>
            <a:gs pos="0">
              <a:schemeClr val="accent2">
                <a:alpha val="50000"/>
                <a:hueOff val="0"/>
                <a:satOff val="0"/>
                <a:lumOff val="0"/>
                <a:alphaOff val="0"/>
                <a:tint val="100000"/>
                <a:shade val="100000"/>
                <a:satMod val="130000"/>
              </a:schemeClr>
            </a:gs>
            <a:gs pos="100000">
              <a:schemeClr val="accent2">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0000"/>
              </a:solidFill>
            </a:rPr>
            <a:t>Testbed as a Service</a:t>
          </a:r>
          <a:endParaRPr lang="en-US" sz="2800" kern="1200" dirty="0">
            <a:solidFill>
              <a:srgbClr val="000000"/>
            </a:solidFill>
          </a:endParaRPr>
        </a:p>
      </dsp:txBody>
      <dsp:txXfrm>
        <a:off x="3227066" y="2084066"/>
        <a:ext cx="2689866" cy="2689866"/>
      </dsp:txXfrm>
    </dsp:sp>
    <dsp:sp modelId="{9C8E329E-BA4C-D343-8E63-1C4407CE7C5E}">
      <dsp:nvSpPr>
        <dsp:cNvPr id="0" name=""/>
        <dsp:cNvSpPr/>
      </dsp:nvSpPr>
      <dsp:spPr>
        <a:xfrm>
          <a:off x="3340991" y="-286964"/>
          <a:ext cx="2462017" cy="2477309"/>
        </a:xfrm>
        <a:prstGeom prst="ellipse">
          <a:avLst/>
        </a:prstGeom>
        <a:gradFill rotWithShape="0">
          <a:gsLst>
            <a:gs pos="0">
              <a:schemeClr val="accent2">
                <a:alpha val="50000"/>
                <a:hueOff val="780253"/>
                <a:satOff val="-973"/>
                <a:lumOff val="229"/>
                <a:alphaOff val="0"/>
                <a:tint val="100000"/>
                <a:shade val="100000"/>
                <a:satMod val="130000"/>
              </a:schemeClr>
            </a:gs>
            <a:gs pos="100000">
              <a:schemeClr val="accent2">
                <a:alpha val="50000"/>
                <a:hueOff val="780253"/>
                <a:satOff val="-973"/>
                <a:lumOff val="229"/>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5240" tIns="15240" rIns="15240" bIns="15240" numCol="1" spcCol="1270" anchor="ctr" anchorCtr="0">
          <a:noAutofit/>
        </a:bodyPr>
        <a:lstStyle/>
        <a:p>
          <a:pPr lvl="0" algn="l" defTabSz="533400">
            <a:lnSpc>
              <a:spcPct val="90000"/>
            </a:lnSpc>
            <a:spcBef>
              <a:spcPct val="0"/>
            </a:spcBef>
            <a:spcAft>
              <a:spcPct val="35000"/>
            </a:spcAft>
          </a:pPr>
          <a:r>
            <a:rPr lang="en-US" sz="1200" kern="1200" dirty="0" smtClean="0">
              <a:solidFill>
                <a:srgbClr val="000000"/>
              </a:solidFill>
            </a:rPr>
            <a:t>Experiment </a:t>
          </a:r>
          <a:r>
            <a:rPr lang="en-US" sz="1200" kern="1200" dirty="0" smtClean="0">
              <a:solidFill>
                <a:srgbClr val="000000"/>
              </a:solidFill>
            </a:rPr>
            <a:t>Management as </a:t>
          </a:r>
          <a:r>
            <a:rPr lang="en-US" sz="1200" kern="1200" dirty="0" smtClean="0">
              <a:solidFill>
                <a:srgbClr val="000000"/>
              </a:solidFill>
            </a:rPr>
            <a:t>a Service</a:t>
          </a:r>
          <a:endParaRPr lang="en-US" sz="1200" kern="1200" dirty="0">
            <a:solidFill>
              <a:srgbClr val="000000"/>
            </a:solidFill>
          </a:endParaRPr>
        </a:p>
        <a:p>
          <a:pPr marL="57150" lvl="1" indent="-57150" algn="l" defTabSz="400050">
            <a:lnSpc>
              <a:spcPct val="90000"/>
            </a:lnSpc>
            <a:spcBef>
              <a:spcPct val="0"/>
            </a:spcBef>
            <a:spcAft>
              <a:spcPct val="15000"/>
            </a:spcAft>
            <a:buChar char="••"/>
          </a:pPr>
          <a:r>
            <a:rPr lang="en-US" sz="900" kern="1200" dirty="0" smtClean="0">
              <a:solidFill>
                <a:srgbClr val="000000"/>
              </a:solidFill>
            </a:rPr>
            <a:t>Workflow, Script, Table,  Queue</a:t>
          </a:r>
          <a:endParaRPr lang="en-US" sz="900" kern="1200" dirty="0">
            <a:solidFill>
              <a:srgbClr val="000000"/>
            </a:solidFill>
          </a:endParaRPr>
        </a:p>
      </dsp:txBody>
      <dsp:txXfrm>
        <a:off x="3701545" y="75830"/>
        <a:ext cx="1740909" cy="1751721"/>
      </dsp:txXfrm>
    </dsp:sp>
    <dsp:sp modelId="{374AD1D9-43A3-4D48-AC1F-4C475871BC55}">
      <dsp:nvSpPr>
        <dsp:cNvPr id="0" name=""/>
        <dsp:cNvSpPr/>
      </dsp:nvSpPr>
      <dsp:spPr>
        <a:xfrm>
          <a:off x="5486404" y="951690"/>
          <a:ext cx="2462017" cy="2477309"/>
        </a:xfrm>
        <a:prstGeom prst="ellipse">
          <a:avLst/>
        </a:prstGeom>
        <a:gradFill rotWithShape="0">
          <a:gsLst>
            <a:gs pos="0">
              <a:schemeClr val="accent2">
                <a:alpha val="50000"/>
                <a:hueOff val="1560506"/>
                <a:satOff val="-1946"/>
                <a:lumOff val="458"/>
                <a:alphaOff val="0"/>
                <a:tint val="100000"/>
                <a:shade val="100000"/>
                <a:satMod val="130000"/>
              </a:schemeClr>
            </a:gs>
            <a:gs pos="100000">
              <a:schemeClr val="accent2">
                <a:alpha val="50000"/>
                <a:hueOff val="1560506"/>
                <a:satOff val="-1946"/>
                <a:lumOff val="45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5240" tIns="15240" rIns="15240" bIns="15240" numCol="1" spcCol="1270" anchor="ctr" anchorCtr="0">
          <a:noAutofit/>
        </a:bodyPr>
        <a:lstStyle/>
        <a:p>
          <a:pPr lvl="0" algn="l" defTabSz="533400">
            <a:lnSpc>
              <a:spcPct val="90000"/>
            </a:lnSpc>
            <a:spcBef>
              <a:spcPct val="0"/>
            </a:spcBef>
            <a:spcAft>
              <a:spcPct val="35000"/>
            </a:spcAft>
          </a:pPr>
          <a:r>
            <a:rPr lang="en-US" sz="1200" kern="1200" dirty="0" smtClean="0">
              <a:solidFill>
                <a:srgbClr val="000000"/>
              </a:solidFill>
            </a:rPr>
            <a:t>Grids/HPC </a:t>
          </a:r>
          <a:r>
            <a:rPr lang="en-US" sz="1200" kern="1200" dirty="0" smtClean="0">
              <a:solidFill>
                <a:srgbClr val="000000"/>
              </a:solidFill>
            </a:rPr>
            <a:t>Platform as </a:t>
          </a:r>
          <a:r>
            <a:rPr lang="en-US" sz="1200" kern="1200" dirty="0" smtClean="0">
              <a:solidFill>
                <a:srgbClr val="000000"/>
              </a:solidFill>
            </a:rPr>
            <a:t>a Service</a:t>
          </a:r>
          <a:endParaRPr lang="en-US" sz="1200" kern="1200" dirty="0">
            <a:solidFill>
              <a:srgbClr val="000000"/>
            </a:solidFill>
          </a:endParaRPr>
        </a:p>
        <a:p>
          <a:pPr marL="57150" lvl="1" indent="-57150" algn="l" defTabSz="400050">
            <a:lnSpc>
              <a:spcPct val="90000"/>
            </a:lnSpc>
            <a:spcBef>
              <a:spcPct val="0"/>
            </a:spcBef>
            <a:spcAft>
              <a:spcPct val="15000"/>
            </a:spcAft>
            <a:buChar char="••"/>
          </a:pPr>
          <a:r>
            <a:rPr lang="en-US" sz="900" kern="1200" dirty="0" smtClean="0">
              <a:solidFill>
                <a:srgbClr val="000000"/>
              </a:solidFill>
            </a:rPr>
            <a:t>MPI, Libraries, </a:t>
          </a:r>
          <a:r>
            <a:rPr lang="en-US" sz="900" kern="1200" dirty="0" err="1" smtClean="0">
              <a:solidFill>
                <a:srgbClr val="000000"/>
              </a:solidFill>
            </a:rPr>
            <a:t>GridFTP</a:t>
          </a:r>
          <a:r>
            <a:rPr lang="en-US" sz="900" kern="1200" dirty="0" smtClean="0">
              <a:solidFill>
                <a:srgbClr val="000000"/>
              </a:solidFill>
            </a:rPr>
            <a:t>, Parallel IO, Wide area file system</a:t>
          </a:r>
          <a:endParaRPr lang="en-US" sz="900" kern="1200" dirty="0">
            <a:solidFill>
              <a:srgbClr val="000000"/>
            </a:solidFill>
          </a:endParaRPr>
        </a:p>
        <a:p>
          <a:pPr marL="57150" lvl="1" indent="-57150" algn="l" defTabSz="400050">
            <a:lnSpc>
              <a:spcPct val="90000"/>
            </a:lnSpc>
            <a:spcBef>
              <a:spcPct val="0"/>
            </a:spcBef>
            <a:spcAft>
              <a:spcPct val="15000"/>
            </a:spcAft>
            <a:buChar char="••"/>
          </a:pPr>
          <a:r>
            <a:rPr lang="en-US" sz="900" kern="1200" dirty="0" smtClean="0">
              <a:solidFill>
                <a:srgbClr val="000000"/>
              </a:solidFill>
            </a:rPr>
            <a:t>Job </a:t>
          </a:r>
          <a:r>
            <a:rPr lang="en-US" sz="900" kern="1200" dirty="0" smtClean="0">
              <a:solidFill>
                <a:srgbClr val="000000"/>
              </a:solidFill>
            </a:rPr>
            <a:t>Management</a:t>
          </a:r>
          <a:br>
            <a:rPr lang="en-US" sz="900" kern="1200" dirty="0" smtClean="0">
              <a:solidFill>
                <a:srgbClr val="000000"/>
              </a:solidFill>
            </a:rPr>
          </a:br>
          <a:r>
            <a:rPr lang="en-US" sz="900" kern="1200" dirty="0" smtClean="0">
              <a:solidFill>
                <a:srgbClr val="000000"/>
              </a:solidFill>
            </a:rPr>
            <a:t/>
          </a:r>
          <a:br>
            <a:rPr lang="en-US" sz="900" kern="1200" dirty="0" smtClean="0">
              <a:solidFill>
                <a:srgbClr val="000000"/>
              </a:solidFill>
            </a:rPr>
          </a:br>
          <a:r>
            <a:rPr lang="en-US" sz="900" kern="1200" dirty="0" smtClean="0">
              <a:solidFill>
                <a:srgbClr val="000000"/>
              </a:solidFill>
            </a:rPr>
            <a:t>Supports applications</a:t>
          </a:r>
          <a:endParaRPr lang="en-US" sz="900" kern="1200" dirty="0">
            <a:solidFill>
              <a:srgbClr val="000000"/>
            </a:solidFill>
          </a:endParaRPr>
        </a:p>
      </dsp:txBody>
      <dsp:txXfrm>
        <a:off x="5846958" y="1314484"/>
        <a:ext cx="1740909" cy="1751721"/>
      </dsp:txXfrm>
    </dsp:sp>
    <dsp:sp modelId="{CAE6AAA0-1AA8-9642-B0B1-EFBB1D0FAE01}">
      <dsp:nvSpPr>
        <dsp:cNvPr id="0" name=""/>
        <dsp:cNvSpPr/>
      </dsp:nvSpPr>
      <dsp:spPr>
        <a:xfrm>
          <a:off x="5486404" y="3428999"/>
          <a:ext cx="2462017" cy="2477309"/>
        </a:xfrm>
        <a:prstGeom prst="ellipse">
          <a:avLst/>
        </a:prstGeom>
        <a:gradFill rotWithShape="0">
          <a:gsLst>
            <a:gs pos="0">
              <a:schemeClr val="accent2">
                <a:alpha val="50000"/>
                <a:hueOff val="2340759"/>
                <a:satOff val="-2919"/>
                <a:lumOff val="686"/>
                <a:alphaOff val="0"/>
                <a:tint val="100000"/>
                <a:shade val="100000"/>
                <a:satMod val="130000"/>
              </a:schemeClr>
            </a:gs>
            <a:gs pos="100000">
              <a:schemeClr val="accent2">
                <a:alpha val="50000"/>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5240" tIns="15240" rIns="15240" bIns="15240" numCol="1" spcCol="1270" anchor="ctr" anchorCtr="0">
          <a:noAutofit/>
        </a:bodyPr>
        <a:lstStyle/>
        <a:p>
          <a:pPr lvl="0" algn="l" defTabSz="533400">
            <a:lnSpc>
              <a:spcPct val="90000"/>
            </a:lnSpc>
            <a:spcBef>
              <a:spcPct val="0"/>
            </a:spcBef>
            <a:spcAft>
              <a:spcPct val="35000"/>
            </a:spcAft>
          </a:pPr>
          <a:r>
            <a:rPr lang="en-US" sz="1200" kern="1200" dirty="0" smtClean="0">
              <a:solidFill>
                <a:srgbClr val="000000"/>
              </a:solidFill>
            </a:rPr>
            <a:t>Research Computing as a Service</a:t>
          </a:r>
          <a:endParaRPr lang="en-US" sz="1200" kern="1200" dirty="0">
            <a:solidFill>
              <a:srgbClr val="000000"/>
            </a:solidFill>
          </a:endParaRPr>
        </a:p>
        <a:p>
          <a:pPr marL="57150" lvl="1" indent="-57150" algn="l" defTabSz="400050">
            <a:lnSpc>
              <a:spcPct val="90000"/>
            </a:lnSpc>
            <a:spcBef>
              <a:spcPct val="0"/>
            </a:spcBef>
            <a:spcAft>
              <a:spcPct val="15000"/>
            </a:spcAft>
            <a:buChar char="••"/>
          </a:pPr>
          <a:r>
            <a:rPr lang="en-US" sz="900" kern="1200" dirty="0" smtClean="0">
              <a:solidFill>
                <a:srgbClr val="000000"/>
              </a:solidFill>
            </a:rPr>
            <a:t>Community Portal</a:t>
          </a:r>
        </a:p>
        <a:p>
          <a:pPr marL="57150" lvl="1" indent="-57150" algn="l" defTabSz="400050">
            <a:lnSpc>
              <a:spcPct val="90000"/>
            </a:lnSpc>
            <a:spcBef>
              <a:spcPct val="0"/>
            </a:spcBef>
            <a:spcAft>
              <a:spcPct val="15000"/>
            </a:spcAft>
            <a:buChar char="••"/>
          </a:pPr>
          <a:r>
            <a:rPr lang="en-US" sz="900" kern="1200" dirty="0" smtClean="0">
              <a:solidFill>
                <a:srgbClr val="000000"/>
              </a:solidFill>
            </a:rPr>
            <a:t>Custom </a:t>
          </a:r>
          <a:r>
            <a:rPr lang="en-US" sz="900" kern="1200" dirty="0" err="1" smtClean="0">
              <a:solidFill>
                <a:srgbClr val="000000"/>
              </a:solidFill>
            </a:rPr>
            <a:t>SaaS</a:t>
          </a:r>
          <a:endParaRPr lang="en-US" sz="900" kern="1200" dirty="0" smtClean="0">
            <a:solidFill>
              <a:srgbClr val="000000"/>
            </a:solidFill>
          </a:endParaRPr>
        </a:p>
        <a:p>
          <a:pPr marL="57150" lvl="1" indent="-57150" algn="l" defTabSz="400050">
            <a:lnSpc>
              <a:spcPct val="90000"/>
            </a:lnSpc>
            <a:spcBef>
              <a:spcPct val="0"/>
            </a:spcBef>
            <a:spcAft>
              <a:spcPct val="15000"/>
            </a:spcAft>
            <a:buChar char="••"/>
          </a:pPr>
          <a:r>
            <a:rPr lang="en-US" sz="900" kern="1200" dirty="0" err="1" smtClean="0">
              <a:solidFill>
                <a:srgbClr val="000000"/>
              </a:solidFill>
            </a:rPr>
            <a:t>Meshups</a:t>
          </a:r>
          <a:r>
            <a:rPr lang="en-US" sz="900" kern="1200" dirty="0" smtClean="0">
              <a:solidFill>
                <a:srgbClr val="000000"/>
              </a:solidFill>
            </a:rPr>
            <a:t>: data and compute services</a:t>
          </a:r>
        </a:p>
        <a:p>
          <a:pPr marL="57150" lvl="1" indent="-57150" algn="l" defTabSz="400050">
            <a:lnSpc>
              <a:spcPct val="90000"/>
            </a:lnSpc>
            <a:spcBef>
              <a:spcPct val="0"/>
            </a:spcBef>
            <a:spcAft>
              <a:spcPct val="15000"/>
            </a:spcAft>
            <a:buChar char="••"/>
          </a:pPr>
          <a:r>
            <a:rPr lang="en-US" sz="900" kern="1200" dirty="0" smtClean="0">
              <a:solidFill>
                <a:srgbClr val="000000"/>
              </a:solidFill>
            </a:rPr>
            <a:t>Analytic Services: </a:t>
          </a:r>
          <a:r>
            <a:rPr lang="en-US" sz="900" kern="1200" dirty="0" err="1" smtClean="0">
              <a:solidFill>
                <a:srgbClr val="000000"/>
              </a:solidFill>
            </a:rPr>
            <a:t>Vizualization</a:t>
          </a:r>
          <a:r>
            <a:rPr lang="en-US" sz="900" kern="1200" dirty="0" smtClean="0">
              <a:solidFill>
                <a:srgbClr val="000000"/>
              </a:solidFill>
            </a:rPr>
            <a:t>, …</a:t>
          </a:r>
        </a:p>
        <a:p>
          <a:pPr marL="57150" lvl="1" indent="-57150" algn="l" defTabSz="400050">
            <a:lnSpc>
              <a:spcPct val="90000"/>
            </a:lnSpc>
            <a:spcBef>
              <a:spcPct val="0"/>
            </a:spcBef>
            <a:spcAft>
              <a:spcPct val="15000"/>
            </a:spcAft>
            <a:buChar char="••"/>
          </a:pPr>
          <a:r>
            <a:rPr lang="en-US" sz="900" kern="1200" dirty="0" smtClean="0">
              <a:solidFill>
                <a:srgbClr val="000000"/>
              </a:solidFill>
            </a:rPr>
            <a:t>Archival Services</a:t>
          </a:r>
        </a:p>
        <a:p>
          <a:pPr marL="57150" lvl="1" indent="-57150" algn="l" defTabSz="400050">
            <a:lnSpc>
              <a:spcPct val="90000"/>
            </a:lnSpc>
            <a:spcBef>
              <a:spcPct val="0"/>
            </a:spcBef>
            <a:spcAft>
              <a:spcPct val="15000"/>
            </a:spcAft>
            <a:buChar char="••"/>
          </a:pPr>
          <a:r>
            <a:rPr lang="en-US" sz="900" kern="1200" dirty="0" smtClean="0">
              <a:solidFill>
                <a:srgbClr val="000000"/>
              </a:solidFill>
            </a:rPr>
            <a:t>Debugging</a:t>
          </a:r>
        </a:p>
        <a:p>
          <a:pPr marL="57150" lvl="1" indent="-57150" algn="l" defTabSz="400050">
            <a:lnSpc>
              <a:spcPct val="90000"/>
            </a:lnSpc>
            <a:spcBef>
              <a:spcPct val="0"/>
            </a:spcBef>
            <a:spcAft>
              <a:spcPct val="15000"/>
            </a:spcAft>
            <a:buChar char="••"/>
          </a:pPr>
          <a:r>
            <a:rPr lang="en-US" sz="900" kern="1200" dirty="0" smtClean="0">
              <a:solidFill>
                <a:srgbClr val="000000"/>
              </a:solidFill>
            </a:rPr>
            <a:t>Administration</a:t>
          </a:r>
        </a:p>
        <a:p>
          <a:pPr marL="57150" lvl="1" indent="-57150" algn="l" defTabSz="400050">
            <a:lnSpc>
              <a:spcPct val="90000"/>
            </a:lnSpc>
            <a:spcBef>
              <a:spcPct val="0"/>
            </a:spcBef>
            <a:spcAft>
              <a:spcPct val="15000"/>
            </a:spcAft>
            <a:buChar char="••"/>
          </a:pPr>
          <a:endParaRPr lang="en-US" sz="900" kern="1200" dirty="0" smtClean="0">
            <a:solidFill>
              <a:srgbClr val="000000"/>
            </a:solidFill>
          </a:endParaRPr>
        </a:p>
      </dsp:txBody>
      <dsp:txXfrm>
        <a:off x="5846958" y="3791793"/>
        <a:ext cx="1740909" cy="1751721"/>
      </dsp:txXfrm>
    </dsp:sp>
    <dsp:sp modelId="{917F89DC-35B1-2D4A-8335-45924F00D928}">
      <dsp:nvSpPr>
        <dsp:cNvPr id="0" name=""/>
        <dsp:cNvSpPr/>
      </dsp:nvSpPr>
      <dsp:spPr>
        <a:xfrm>
          <a:off x="3340991" y="4667654"/>
          <a:ext cx="2462017" cy="2477309"/>
        </a:xfrm>
        <a:prstGeom prst="ellipse">
          <a:avLst/>
        </a:prstGeom>
        <a:gradFill rotWithShape="0">
          <a:gsLst>
            <a:gs pos="0">
              <a:schemeClr val="accent2">
                <a:alpha val="50000"/>
                <a:hueOff val="3121013"/>
                <a:satOff val="-3893"/>
                <a:lumOff val="915"/>
                <a:alphaOff val="0"/>
                <a:tint val="100000"/>
                <a:shade val="100000"/>
                <a:satMod val="130000"/>
              </a:schemeClr>
            </a:gs>
            <a:gs pos="100000">
              <a:schemeClr val="accent2">
                <a:alpha val="50000"/>
                <a:hueOff val="3121013"/>
                <a:satOff val="-3893"/>
                <a:lumOff val="91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5240" tIns="15240" rIns="15240" bIns="15240" numCol="1" spcCol="1270" anchor="ctr" anchorCtr="0">
          <a:noAutofit/>
        </a:bodyPr>
        <a:lstStyle/>
        <a:p>
          <a:pPr lvl="0" algn="l" defTabSz="533400">
            <a:lnSpc>
              <a:spcPct val="90000"/>
            </a:lnSpc>
            <a:spcBef>
              <a:spcPct val="0"/>
            </a:spcBef>
            <a:spcAft>
              <a:spcPct val="35000"/>
            </a:spcAft>
          </a:pPr>
          <a:r>
            <a:rPr lang="en-US" sz="1200" kern="1200" dirty="0" smtClean="0">
              <a:solidFill>
                <a:srgbClr val="000000"/>
              </a:solidFill>
            </a:rPr>
            <a:t>Computer Science as a Service</a:t>
          </a:r>
        </a:p>
        <a:p>
          <a:pPr marL="57150" lvl="1" indent="-57150" algn="l" defTabSz="400050">
            <a:lnSpc>
              <a:spcPct val="90000"/>
            </a:lnSpc>
            <a:spcBef>
              <a:spcPct val="0"/>
            </a:spcBef>
            <a:spcAft>
              <a:spcPct val="15000"/>
            </a:spcAft>
            <a:buChar char="••"/>
          </a:pPr>
          <a:r>
            <a:rPr lang="en-US" sz="900" kern="1200" dirty="0" smtClean="0">
              <a:solidFill>
                <a:srgbClr val="000000"/>
              </a:solidFill>
            </a:rPr>
            <a:t>Compiler &amp; Performance tools</a:t>
          </a:r>
        </a:p>
        <a:p>
          <a:pPr marL="57150" lvl="1" indent="-57150" algn="l" defTabSz="400050">
            <a:lnSpc>
              <a:spcPct val="90000"/>
            </a:lnSpc>
            <a:spcBef>
              <a:spcPct val="0"/>
            </a:spcBef>
            <a:spcAft>
              <a:spcPct val="15000"/>
            </a:spcAft>
            <a:buChar char="••"/>
          </a:pPr>
          <a:r>
            <a:rPr lang="en-US" sz="900" kern="1200" dirty="0" smtClean="0">
              <a:solidFill>
                <a:srgbClr val="000000"/>
              </a:solidFill>
            </a:rPr>
            <a:t>Simulators</a:t>
          </a:r>
        </a:p>
        <a:p>
          <a:pPr marL="57150" lvl="1" indent="-57150" algn="l" defTabSz="400050">
            <a:lnSpc>
              <a:spcPct val="90000"/>
            </a:lnSpc>
            <a:spcBef>
              <a:spcPct val="0"/>
            </a:spcBef>
            <a:spcAft>
              <a:spcPct val="15000"/>
            </a:spcAft>
            <a:buChar char="••"/>
          </a:pPr>
          <a:r>
            <a:rPr lang="en-US" sz="900" kern="1200" dirty="0" smtClean="0">
              <a:solidFill>
                <a:srgbClr val="000000"/>
              </a:solidFill>
            </a:rPr>
            <a:t>Messaging Middleware</a:t>
          </a:r>
        </a:p>
        <a:p>
          <a:pPr marL="57150" lvl="1" indent="-57150" algn="l" defTabSz="400050">
            <a:lnSpc>
              <a:spcPct val="90000"/>
            </a:lnSpc>
            <a:spcBef>
              <a:spcPct val="0"/>
            </a:spcBef>
            <a:spcAft>
              <a:spcPct val="15000"/>
            </a:spcAft>
            <a:buChar char="••"/>
          </a:pPr>
          <a:r>
            <a:rPr lang="en-US" sz="900" kern="1200" dirty="0" smtClean="0">
              <a:solidFill>
                <a:srgbClr val="000000"/>
              </a:solidFill>
            </a:rPr>
            <a:t>Tools for Software Stack Engineering</a:t>
          </a:r>
        </a:p>
        <a:p>
          <a:pPr marL="57150" lvl="1" indent="-57150" algn="l" defTabSz="400050">
            <a:lnSpc>
              <a:spcPct val="90000"/>
            </a:lnSpc>
            <a:spcBef>
              <a:spcPct val="0"/>
            </a:spcBef>
            <a:spcAft>
              <a:spcPct val="15000"/>
            </a:spcAft>
            <a:buChar char="••"/>
          </a:pPr>
          <a:r>
            <a:rPr lang="en-US" sz="900" kern="1200" dirty="0" smtClean="0">
              <a:solidFill>
                <a:srgbClr val="000000"/>
              </a:solidFill>
            </a:rPr>
            <a:t>Exp. Language support</a:t>
          </a:r>
        </a:p>
        <a:p>
          <a:pPr marL="57150" lvl="1" indent="-57150" algn="l" defTabSz="400050">
            <a:lnSpc>
              <a:spcPct val="90000"/>
            </a:lnSpc>
            <a:spcBef>
              <a:spcPct val="0"/>
            </a:spcBef>
            <a:spcAft>
              <a:spcPct val="15000"/>
            </a:spcAft>
            <a:buChar char="••"/>
          </a:pPr>
          <a:endParaRPr lang="en-US" sz="900" kern="1200" dirty="0" smtClean="0">
            <a:solidFill>
              <a:srgbClr val="000000"/>
            </a:solidFill>
          </a:endParaRPr>
        </a:p>
        <a:p>
          <a:pPr marL="57150" lvl="1" indent="-57150" algn="l" defTabSz="400050">
            <a:lnSpc>
              <a:spcPct val="90000"/>
            </a:lnSpc>
            <a:spcBef>
              <a:spcPct val="0"/>
            </a:spcBef>
            <a:spcAft>
              <a:spcPct val="15000"/>
            </a:spcAft>
            <a:buChar char="••"/>
          </a:pPr>
          <a:endParaRPr lang="en-US" sz="900" kern="1200" dirty="0" smtClean="0">
            <a:solidFill>
              <a:srgbClr val="000000"/>
            </a:solidFill>
          </a:endParaRPr>
        </a:p>
      </dsp:txBody>
      <dsp:txXfrm>
        <a:off x="3701545" y="5030448"/>
        <a:ext cx="1740909" cy="1751721"/>
      </dsp:txXfrm>
    </dsp:sp>
    <dsp:sp modelId="{46CE7B2E-04C8-FE4E-B252-8F7A1DAC43E3}">
      <dsp:nvSpPr>
        <dsp:cNvPr id="0" name=""/>
        <dsp:cNvSpPr/>
      </dsp:nvSpPr>
      <dsp:spPr>
        <a:xfrm>
          <a:off x="1195578" y="3428999"/>
          <a:ext cx="2462017" cy="2477309"/>
        </a:xfrm>
        <a:prstGeom prst="ellipse">
          <a:avLst/>
        </a:prstGeom>
        <a:gradFill rotWithShape="0">
          <a:gsLst>
            <a:gs pos="0">
              <a:schemeClr val="accent2">
                <a:alpha val="50000"/>
                <a:hueOff val="3901266"/>
                <a:satOff val="-4866"/>
                <a:lumOff val="1144"/>
                <a:alphaOff val="0"/>
                <a:tint val="100000"/>
                <a:shade val="100000"/>
                <a:satMod val="130000"/>
              </a:schemeClr>
            </a:gs>
            <a:gs pos="100000">
              <a:schemeClr val="accent2">
                <a:alpha val="50000"/>
                <a:hueOff val="3901266"/>
                <a:satOff val="-4866"/>
                <a:lumOff val="114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5240" tIns="15240" rIns="15240" bIns="15240" numCol="1" spcCol="1270" anchor="ctr" anchorCtr="0">
          <a:noAutofit/>
        </a:bodyPr>
        <a:lstStyle/>
        <a:p>
          <a:pPr lvl="0" algn="l" defTabSz="533400">
            <a:lnSpc>
              <a:spcPct val="90000"/>
            </a:lnSpc>
            <a:spcBef>
              <a:spcPct val="0"/>
            </a:spcBef>
            <a:spcAft>
              <a:spcPct val="35000"/>
            </a:spcAft>
          </a:pPr>
          <a:r>
            <a:rPr lang="en-US" sz="1200" kern="1200" dirty="0" smtClean="0">
              <a:solidFill>
                <a:srgbClr val="000000"/>
              </a:solidFill>
            </a:rPr>
            <a:t>Cloud Platform </a:t>
          </a:r>
          <a:r>
            <a:rPr lang="en-US" sz="1200" kern="1200" dirty="0" smtClean="0">
              <a:solidFill>
                <a:srgbClr val="000000"/>
              </a:solidFill>
            </a:rPr>
            <a:t>as a Service</a:t>
          </a:r>
        </a:p>
        <a:p>
          <a:pPr marL="57150" lvl="1" indent="-57150" algn="l" defTabSz="400050">
            <a:lnSpc>
              <a:spcPct val="90000"/>
            </a:lnSpc>
            <a:spcBef>
              <a:spcPct val="0"/>
            </a:spcBef>
            <a:spcAft>
              <a:spcPct val="15000"/>
            </a:spcAft>
            <a:buChar char="••"/>
          </a:pPr>
          <a:r>
            <a:rPr lang="en-US" sz="900" kern="1200" dirty="0" smtClean="0">
              <a:solidFill>
                <a:srgbClr val="000000"/>
              </a:solidFill>
            </a:rPr>
            <a:t>Portal</a:t>
          </a:r>
        </a:p>
        <a:p>
          <a:pPr marL="57150" lvl="1" indent="-57150" algn="l" defTabSz="400050">
            <a:lnSpc>
              <a:spcPct val="90000"/>
            </a:lnSpc>
            <a:spcBef>
              <a:spcPct val="0"/>
            </a:spcBef>
            <a:spcAft>
              <a:spcPct val="15000"/>
            </a:spcAft>
            <a:buChar char="••"/>
          </a:pPr>
          <a:r>
            <a:rPr lang="en-US" sz="900" kern="1200" dirty="0" smtClean="0">
              <a:solidFill>
                <a:srgbClr val="000000"/>
              </a:solidFill>
            </a:rPr>
            <a:t>Database</a:t>
          </a:r>
        </a:p>
        <a:p>
          <a:pPr marL="57150" lvl="1" indent="-57150" algn="l" defTabSz="400050">
            <a:lnSpc>
              <a:spcPct val="90000"/>
            </a:lnSpc>
            <a:spcBef>
              <a:spcPct val="0"/>
            </a:spcBef>
            <a:spcAft>
              <a:spcPct val="15000"/>
            </a:spcAft>
            <a:buChar char="••"/>
          </a:pPr>
          <a:r>
            <a:rPr lang="en-US" sz="900" kern="1200" dirty="0" err="1" smtClean="0">
              <a:solidFill>
                <a:srgbClr val="000000"/>
              </a:solidFill>
            </a:rPr>
            <a:t>Hadoop</a:t>
          </a:r>
          <a:endParaRPr lang="en-US" sz="900" kern="1200" dirty="0" smtClean="0">
            <a:solidFill>
              <a:srgbClr val="000000"/>
            </a:solidFill>
          </a:endParaRPr>
        </a:p>
        <a:p>
          <a:pPr marL="57150" lvl="1" indent="-57150" algn="l" defTabSz="400050">
            <a:lnSpc>
              <a:spcPct val="90000"/>
            </a:lnSpc>
            <a:spcBef>
              <a:spcPct val="0"/>
            </a:spcBef>
            <a:spcAft>
              <a:spcPct val="15000"/>
            </a:spcAft>
            <a:buChar char="••"/>
          </a:pPr>
          <a:r>
            <a:rPr lang="en-US" sz="900" kern="1200" dirty="0" smtClean="0">
              <a:solidFill>
                <a:srgbClr val="000000"/>
              </a:solidFill>
            </a:rPr>
            <a:t>Iterative </a:t>
          </a:r>
          <a:r>
            <a:rPr lang="en-US" sz="900" kern="1200" dirty="0" err="1" smtClean="0">
              <a:solidFill>
                <a:srgbClr val="000000"/>
              </a:solidFill>
            </a:rPr>
            <a:t>Mapreduce</a:t>
          </a:r>
          <a:endParaRPr lang="en-US" sz="900" kern="1200" dirty="0" smtClean="0">
            <a:solidFill>
              <a:srgbClr val="000000"/>
            </a:solidFill>
          </a:endParaRPr>
        </a:p>
        <a:p>
          <a:pPr marL="57150" lvl="1" indent="-57150" algn="l" defTabSz="400050">
            <a:lnSpc>
              <a:spcPct val="90000"/>
            </a:lnSpc>
            <a:spcBef>
              <a:spcPct val="0"/>
            </a:spcBef>
            <a:spcAft>
              <a:spcPct val="15000"/>
            </a:spcAft>
            <a:buChar char="••"/>
          </a:pPr>
          <a:endParaRPr lang="en-US" sz="900" kern="1200" dirty="0" smtClean="0">
            <a:solidFill>
              <a:srgbClr val="000000"/>
            </a:solidFill>
          </a:endParaRPr>
        </a:p>
        <a:p>
          <a:pPr marL="57150" lvl="1" indent="-57150" algn="l" defTabSz="400050">
            <a:lnSpc>
              <a:spcPct val="90000"/>
            </a:lnSpc>
            <a:spcBef>
              <a:spcPct val="0"/>
            </a:spcBef>
            <a:spcAft>
              <a:spcPct val="15000"/>
            </a:spcAft>
            <a:buChar char="••"/>
          </a:pPr>
          <a:endParaRPr lang="en-US" sz="900" kern="1200" dirty="0" smtClean="0">
            <a:solidFill>
              <a:srgbClr val="000000"/>
            </a:solidFill>
          </a:endParaRPr>
        </a:p>
        <a:p>
          <a:pPr marL="57150" lvl="1" indent="-57150" algn="l" defTabSz="400050">
            <a:lnSpc>
              <a:spcPct val="90000"/>
            </a:lnSpc>
            <a:spcBef>
              <a:spcPct val="0"/>
            </a:spcBef>
            <a:spcAft>
              <a:spcPct val="15000"/>
            </a:spcAft>
            <a:buChar char="••"/>
          </a:pPr>
          <a:r>
            <a:rPr lang="en-US" sz="900" kern="1200" dirty="0" smtClean="0">
              <a:solidFill>
                <a:srgbClr val="000000"/>
              </a:solidFill>
            </a:rPr>
            <a:t>Supports Applications</a:t>
          </a:r>
          <a:endParaRPr lang="en-US" sz="900" kern="1200" dirty="0" smtClean="0">
            <a:solidFill>
              <a:srgbClr val="000000"/>
            </a:solidFill>
          </a:endParaRPr>
        </a:p>
      </dsp:txBody>
      <dsp:txXfrm>
        <a:off x="1556132" y="3791793"/>
        <a:ext cx="1740909" cy="1751721"/>
      </dsp:txXfrm>
    </dsp:sp>
    <dsp:sp modelId="{3615C462-3057-DC47-9FD2-1BAF89600561}">
      <dsp:nvSpPr>
        <dsp:cNvPr id="0" name=""/>
        <dsp:cNvSpPr/>
      </dsp:nvSpPr>
      <dsp:spPr>
        <a:xfrm>
          <a:off x="1195578" y="951690"/>
          <a:ext cx="2462017" cy="2477309"/>
        </a:xfrm>
        <a:prstGeom prst="ellipse">
          <a:avLst/>
        </a:prstGeom>
        <a:gradFill rotWithShape="0">
          <a:gsLst>
            <a:gs pos="0">
              <a:schemeClr val="accent2">
                <a:alpha val="50000"/>
                <a:hueOff val="4681519"/>
                <a:satOff val="-5839"/>
                <a:lumOff val="1373"/>
                <a:alphaOff val="0"/>
                <a:tint val="100000"/>
                <a:shade val="100000"/>
                <a:satMod val="130000"/>
              </a:schemeClr>
            </a:gs>
            <a:gs pos="100000">
              <a:schemeClr val="accent2">
                <a:alpha val="50000"/>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5240" tIns="15240" rIns="15240" bIns="15240" numCol="1" spcCol="1270" anchor="ctr" anchorCtr="0">
          <a:noAutofit/>
        </a:bodyPr>
        <a:lstStyle/>
        <a:p>
          <a:pPr lvl="0" algn="l" defTabSz="533400">
            <a:lnSpc>
              <a:spcPct val="90000"/>
            </a:lnSpc>
            <a:spcBef>
              <a:spcPct val="0"/>
            </a:spcBef>
            <a:spcAft>
              <a:spcPct val="35000"/>
            </a:spcAft>
          </a:pPr>
          <a:r>
            <a:rPr lang="en-US" sz="1200" kern="1200" dirty="0" smtClean="0">
              <a:solidFill>
                <a:srgbClr val="000000"/>
              </a:solidFill>
            </a:rPr>
            <a:t>Infrastructure as a Service</a:t>
          </a:r>
          <a:endParaRPr lang="en-US" sz="1200" kern="1200" dirty="0">
            <a:solidFill>
              <a:srgbClr val="000000"/>
            </a:solidFill>
          </a:endParaRPr>
        </a:p>
        <a:p>
          <a:pPr marL="57150" lvl="1" indent="-57150" algn="l" defTabSz="400050">
            <a:lnSpc>
              <a:spcPct val="90000"/>
            </a:lnSpc>
            <a:spcBef>
              <a:spcPct val="0"/>
            </a:spcBef>
            <a:spcAft>
              <a:spcPct val="15000"/>
            </a:spcAft>
            <a:buChar char="••"/>
          </a:pPr>
          <a:r>
            <a:rPr lang="en-US" sz="900" kern="1200" dirty="0" smtClean="0">
              <a:solidFill>
                <a:srgbClr val="000000"/>
              </a:solidFill>
            </a:rPr>
            <a:t>Virtualization</a:t>
          </a:r>
          <a:endParaRPr lang="en-US" sz="900" kern="1200" dirty="0">
            <a:solidFill>
              <a:srgbClr val="000000"/>
            </a:solidFill>
          </a:endParaRPr>
        </a:p>
        <a:p>
          <a:pPr marL="57150" lvl="1" indent="-57150" algn="l" defTabSz="400050">
            <a:lnSpc>
              <a:spcPct val="90000"/>
            </a:lnSpc>
            <a:spcBef>
              <a:spcPct val="0"/>
            </a:spcBef>
            <a:spcAft>
              <a:spcPct val="15000"/>
            </a:spcAft>
            <a:buChar char="••"/>
          </a:pPr>
          <a:r>
            <a:rPr lang="en-US" sz="900" kern="1200" dirty="0" smtClean="0">
              <a:solidFill>
                <a:srgbClr val="000000"/>
              </a:solidFill>
            </a:rPr>
            <a:t>Hypervisors</a:t>
          </a:r>
          <a:endParaRPr lang="en-US" sz="900" kern="1200" dirty="0">
            <a:solidFill>
              <a:srgbClr val="000000"/>
            </a:solidFill>
          </a:endParaRPr>
        </a:p>
        <a:p>
          <a:pPr marL="57150" lvl="1" indent="-57150" algn="l" defTabSz="400050">
            <a:lnSpc>
              <a:spcPct val="90000"/>
            </a:lnSpc>
            <a:spcBef>
              <a:spcPct val="0"/>
            </a:spcBef>
            <a:spcAft>
              <a:spcPct val="15000"/>
            </a:spcAft>
            <a:buChar char="••"/>
          </a:pPr>
          <a:r>
            <a:rPr lang="en-US" sz="900" kern="1200" dirty="0" err="1" smtClean="0">
              <a:solidFill>
                <a:srgbClr val="000000"/>
              </a:solidFill>
            </a:rPr>
            <a:t>Virt</a:t>
          </a:r>
          <a:r>
            <a:rPr lang="en-US" sz="900" kern="1200" dirty="0" smtClean="0">
              <a:solidFill>
                <a:srgbClr val="000000"/>
              </a:solidFill>
            </a:rPr>
            <a:t>. Networks</a:t>
          </a:r>
          <a:endParaRPr lang="en-US" sz="900" kern="1200" dirty="0">
            <a:solidFill>
              <a:srgbClr val="000000"/>
            </a:solidFill>
          </a:endParaRPr>
        </a:p>
        <a:p>
          <a:pPr marL="57150" lvl="1" indent="-57150" algn="l" defTabSz="400050">
            <a:lnSpc>
              <a:spcPct val="90000"/>
            </a:lnSpc>
            <a:spcBef>
              <a:spcPct val="0"/>
            </a:spcBef>
            <a:spcAft>
              <a:spcPct val="15000"/>
            </a:spcAft>
            <a:buChar char="••"/>
          </a:pPr>
          <a:endParaRPr lang="en-US" sz="900" kern="1200" dirty="0">
            <a:solidFill>
              <a:srgbClr val="000000"/>
            </a:solidFill>
          </a:endParaRPr>
        </a:p>
      </dsp:txBody>
      <dsp:txXfrm>
        <a:off x="1556132" y="1314484"/>
        <a:ext cx="1740909" cy="1751721"/>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F740FA-A557-4E02-A15C-CF6E2E1ED376}" type="datetimeFigureOut">
              <a:rPr lang="en-US" smtClean="0"/>
              <a:pPr/>
              <a:t>7/24/2012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2EC38D-76F9-4D02-B218-3C9CB0039E20}" type="slidenum">
              <a:rPr lang="en-US" smtClean="0"/>
              <a:pPr/>
              <a:t>‹#›</a:t>
            </a:fld>
            <a:endParaRPr lang="en-US"/>
          </a:p>
        </p:txBody>
      </p:sp>
    </p:spTree>
    <p:extLst>
      <p:ext uri="{BB962C8B-B14F-4D97-AF65-F5344CB8AC3E}">
        <p14:creationId xmlns:p14="http://schemas.microsoft.com/office/powerpoint/2010/main" val="1562237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3</a:t>
            </a:fld>
            <a:endParaRPr lang="en-US"/>
          </a:p>
        </p:txBody>
      </p:sp>
    </p:spTree>
    <p:extLst>
      <p:ext uri="{BB962C8B-B14F-4D97-AF65-F5344CB8AC3E}">
        <p14:creationId xmlns:p14="http://schemas.microsoft.com/office/powerpoint/2010/main" val="2620226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12395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D73186-C7E7-4D58-92F1-CA6E43EBF833}"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B334B3B3-A0E1-494B-8FCA-250AD90503BF}" type="slidenum">
              <a:rPr lang="en-US">
                <a:solidFill>
                  <a:prstClr val="black"/>
                </a:solidFill>
              </a:rPr>
              <a:pPr/>
              <a:t>10</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Times New Roman" pitchFamily="18" charset="0"/>
              </a:rPr>
              <a:t>This picture represents the architecture of our framework.</a:t>
            </a:r>
          </a:p>
          <a:p>
            <a:pPr>
              <a:defRPr/>
            </a:pPr>
            <a:r>
              <a:rPr lang="en-US" dirty="0" smtClean="0">
                <a:latin typeface="Times New Roman" pitchFamily="18" charset="0"/>
              </a:rPr>
              <a:t>-we have devised a component for each one of the processes supporting the image life-cycle. This includes an </a:t>
            </a:r>
          </a:p>
          <a:p>
            <a:pPr>
              <a:buFontTx/>
              <a:buChar char="•"/>
              <a:defRPr/>
            </a:pPr>
            <a:r>
              <a:rPr lang="en-US" dirty="0" smtClean="0">
                <a:latin typeface="Times New Roman" pitchFamily="18" charset="0"/>
              </a:rPr>
              <a:t>image generation component to create images following user requirements, </a:t>
            </a:r>
          </a:p>
          <a:p>
            <a:pPr>
              <a:buFontTx/>
              <a:buChar char="•"/>
              <a:defRPr/>
            </a:pPr>
            <a:r>
              <a:rPr lang="en-US" dirty="0" smtClean="0">
                <a:latin typeface="Times New Roman" pitchFamily="18" charset="0"/>
              </a:rPr>
              <a:t>an image repository component to store, catalog and share images, </a:t>
            </a:r>
          </a:p>
          <a:p>
            <a:pPr>
              <a:buFontTx/>
              <a:buChar char="•"/>
              <a:defRPr/>
            </a:pPr>
            <a:r>
              <a:rPr lang="en-US" dirty="0" smtClean="0">
                <a:latin typeface="Times New Roman" pitchFamily="18" charset="0"/>
              </a:rPr>
              <a:t>an image registration component for preparing, uploading and registering images into specific infrastructures such as HPC or different clouds. Once you have registered an image in a particular infrastructure, users can proceed to instantiate VMs or dynamic provision bare-metal machines with the image. </a:t>
            </a:r>
          </a:p>
          <a:p>
            <a:pPr>
              <a:defRPr/>
            </a:pPr>
            <a:r>
              <a:rPr lang="en-US" dirty="0" smtClean="0">
                <a:latin typeface="Times New Roman" pitchFamily="18" charset="0"/>
              </a:rPr>
              <a:t>Users can access via a python API, a REST service, a convenient command line shell</a:t>
            </a:r>
          </a:p>
          <a:p>
            <a:pPr>
              <a:defRPr/>
            </a:pPr>
            <a:endParaRPr lang="en-US" dirty="0" smtClean="0">
              <a:latin typeface="Times New Roman" pitchFamily="18" charset="0"/>
            </a:endParaRPr>
          </a:p>
          <a:p>
            <a:pPr>
              <a:defRPr/>
            </a:pPr>
            <a:endParaRPr lang="en-US" dirty="0" smtClean="0">
              <a:latin typeface="Times New Roman" pitchFamily="18" charset="0"/>
            </a:endParaRPr>
          </a:p>
          <a:p>
            <a:pPr>
              <a:defRPr/>
            </a:pPr>
            <a:r>
              <a:rPr lang="en-US" i="1" dirty="0" smtClean="0">
                <a:latin typeface="Times New Roman" pitchFamily="18" charset="0"/>
              </a:rPr>
              <a:t>------------------</a:t>
            </a:r>
          </a:p>
          <a:p>
            <a:pPr>
              <a:defRPr/>
            </a:pPr>
            <a:r>
              <a:rPr lang="en-US" i="1" dirty="0" smtClean="0">
                <a:latin typeface="Times New Roman" pitchFamily="18" charset="0"/>
              </a:rPr>
              <a:t>One important feature in our design is how we are not simply storing an image but rather focusing on the way an image is created through abstract </a:t>
            </a:r>
            <a:r>
              <a:rPr lang="en-US" i="1" dirty="0" err="1" smtClean="0">
                <a:latin typeface="Times New Roman" pitchFamily="18" charset="0"/>
              </a:rPr>
              <a:t>templating</a:t>
            </a:r>
            <a:r>
              <a:rPr lang="en-US" i="1" dirty="0" smtClean="0">
                <a:latin typeface="Times New Roman" pitchFamily="18" charset="0"/>
              </a:rPr>
              <a:t>. Thus, it is possible at any time to regenerate an image based on the template describing the software stack and services for a given image. This enables us also to optimize the storage needs for users to manage many images. Instead of storing each image individually, we could just store the template or a pedigree of templates used to generate the images.</a:t>
            </a:r>
          </a:p>
          <a:p>
            <a:pPr>
              <a:defRPr/>
            </a:pPr>
            <a:endParaRPr lang="en-US" i="1" dirty="0" smtClean="0">
              <a:latin typeface="Times New Roman" pitchFamily="18" charset="0"/>
            </a:endParaRPr>
          </a:p>
          <a:p>
            <a:pPr>
              <a:defRPr/>
            </a:pPr>
            <a:r>
              <a:rPr lang="en-US" i="1" dirty="0" smtClean="0">
                <a:latin typeface="Times New Roman" pitchFamily="18" charset="0"/>
              </a:rPr>
              <a:t>To aid storage reduction, our design includes data to assist in measuring usage and performance. This data can be used to purge rarely used images, while they can be recreated on- demand by leveraging the use of </a:t>
            </a:r>
            <a:r>
              <a:rPr lang="en-US" i="1" dirty="0" err="1" smtClean="0">
                <a:latin typeface="Times New Roman" pitchFamily="18" charset="0"/>
              </a:rPr>
              <a:t>templating</a:t>
            </a:r>
            <a:r>
              <a:rPr lang="en-US" i="1" dirty="0" smtClean="0">
                <a:latin typeface="Times New Roman" pitchFamily="18" charset="0"/>
              </a:rPr>
              <a:t>. Moreover, the use of abstract image </a:t>
            </a:r>
            <a:r>
              <a:rPr lang="en-US" i="1" dirty="0" err="1" smtClean="0">
                <a:latin typeface="Times New Roman" pitchFamily="18" charset="0"/>
              </a:rPr>
              <a:t>templating</a:t>
            </a:r>
            <a:r>
              <a:rPr lang="en-US" i="1" dirty="0" smtClean="0">
                <a:latin typeface="Times New Roman" pitchFamily="18" charset="0"/>
              </a:rPr>
              <a:t> will allow us to automatically generate images for a variety of hypervisors and hardware platforms on-demand. Autonomous services could be added to reduce the time needed to create images or deploy them in advance. Reusing images among groups of users and the introduction of a cache as part of the image generation will reduce the memory footprint or avoid the generation all together if an image with the same properties is already available.</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fld id="{967BA130-21D1-4978-9363-4D61054AA382}" type="slidenum">
              <a:rPr lang="en-US" sz="1200" smtClean="0"/>
              <a:pPr eaLnBrk="1" hangingPunct="1">
                <a:defRPr/>
              </a:pPr>
              <a:t>12</a:t>
            </a:fld>
            <a:endParaRPr 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mtClean="0">
                <a:latin typeface="Times New Roman" pitchFamily="18" charset="0"/>
              </a:rPr>
              <a:t>the figures use a stacked bar chart to depict the time spent in each phase of this process including (1) customization of the image, (2) retrieval of the image after customization, and (3) the upload and registration of the image to a cloud infrastructure.</a:t>
            </a:r>
          </a:p>
          <a:p>
            <a:pPr>
              <a:defRPr/>
            </a:pPr>
            <a:r>
              <a:rPr lang="en-US" smtClean="0">
                <a:latin typeface="Times New Roman" pitchFamily="18" charset="0"/>
              </a:rPr>
              <a:t>We observe the time needed to customize the image (1) increases with the number of concurrent requests. This phase includes uncompressing the image to prepare the image to be uploaded and registered to the infrastructure. Therefore, when we process several images at the same time, this phase takes longer. To prevent resource starvation, we have introduced a parameter that limits the maximum number of request that are processed concurrently.</a:t>
            </a:r>
          </a:p>
          <a:p>
            <a:pPr>
              <a:defRPr/>
            </a:pPr>
            <a:endParaRPr lang="en-US" smtClean="0">
              <a:latin typeface="Times New Roman" pitchFamily="18" charset="0"/>
            </a:endParaRPr>
          </a:p>
          <a:p>
            <a:pPr>
              <a:defRPr/>
            </a:pPr>
            <a:r>
              <a:rPr lang="en-US" smtClean="0">
                <a:latin typeface="Times New Roman" pitchFamily="18" charset="0"/>
              </a:rPr>
              <a:t>We observe that the time to register an image in OpenStack is higher than in Eucalyptus. This is based on two factors. First, in OpenStack, we need to include certain software to allow OpenStack to contextualize the VM (included in (1)). Second, the process to upload the image to the OpenStack cloud takes longer than in Eucalyptus as we can see in the yellow section. As part of this process, both frameworks compress and split the image in smaller tgz files that are uploaded to the IaaS server. The difference is that OpenStack uncompresses and changes the format of  the image in the server side as part of this process, while Eucalyptus seems to maintain the original compressed version. </a:t>
            </a:r>
          </a:p>
          <a:p>
            <a:pPr>
              <a:defRPr/>
            </a:pPr>
            <a:endParaRPr lang="en-US" smtClean="0">
              <a:latin typeface="Times New Roman" pitchFamily="18" charset="0"/>
            </a:endParaRPr>
          </a:p>
          <a:p>
            <a:pPr>
              <a:defRPr/>
            </a:pPr>
            <a:r>
              <a:rPr lang="en-US" smtClean="0">
                <a:latin typeface="Times New Roman" pitchFamily="18" charset="0"/>
              </a:rPr>
              <a:t>------------</a:t>
            </a:r>
          </a:p>
          <a:p>
            <a:pPr>
              <a:buFontTx/>
              <a:buChar char="-"/>
              <a:defRPr/>
            </a:pPr>
            <a:r>
              <a:rPr lang="en-US" smtClean="0">
                <a:latin typeface="Times New Roman" pitchFamily="18" charset="0"/>
              </a:rPr>
              <a:t>Time needed to deploy an image in OpenStack is higher than in Eucalyptus</a:t>
            </a:r>
          </a:p>
          <a:p>
            <a:pPr marL="628650" lvl="1" indent="-171450">
              <a:buFontTx/>
              <a:buChar char="-"/>
              <a:defRPr/>
            </a:pPr>
            <a:r>
              <a:rPr lang="en-US" smtClean="0">
                <a:latin typeface="Times New Roman" pitchFamily="18" charset="0"/>
              </a:rPr>
              <a:t>OpenStack we need to include certain software to allow OpenStack to contextualize the VM during the instantiation time</a:t>
            </a:r>
          </a:p>
          <a:p>
            <a:pPr marL="628650" lvl="1" indent="-171450">
              <a:buFontTx/>
              <a:buChar char="-"/>
              <a:defRPr/>
            </a:pPr>
            <a:r>
              <a:rPr lang="en-US" smtClean="0">
                <a:latin typeface="Times New Roman" pitchFamily="18" charset="0"/>
              </a:rPr>
              <a:t>The process to upload the image to the OpenStack cloud takes longer than in Eucalyptus</a:t>
            </a:r>
          </a:p>
          <a:p>
            <a:pPr marL="1085850" lvl="2" indent="-171450">
              <a:buFontTx/>
              <a:buChar char="-"/>
              <a:defRPr/>
            </a:pPr>
            <a:r>
              <a:rPr lang="en-US" smtClean="0">
                <a:latin typeface="Times New Roman" pitchFamily="18" charset="0"/>
              </a:rPr>
              <a:t>OpenStack uncompress the image in the server side as part of this process, while Eucalyptus seem to maintain the compress version of the images</a:t>
            </a:r>
          </a:p>
          <a:p>
            <a:pPr>
              <a:defRPr/>
            </a:pPr>
            <a:endParaRPr lang="en-US" smtClean="0">
              <a:latin typeface="Times New Roman" pitchFamily="18" charset="0"/>
            </a:endParaRPr>
          </a:p>
          <a:p>
            <a:pPr>
              <a:defRPr/>
            </a:pPr>
            <a:r>
              <a:rPr lang="en-US" smtClean="0">
                <a:latin typeface="Times New Roman" pitchFamily="18" charset="0"/>
              </a:rPr>
              <a:t>Occasionally OpenStack fails to upload some images when we perform several concurrent requests. These images get stuck in the untarring status and do not evolve to the available one. We suspect that it may be due to some problem with the messaging queue system of our OpenStack deployment, but we could not confirm that because the logs were not very helpful.</a:t>
            </a:r>
          </a:p>
          <a:p>
            <a:pPr>
              <a:defRPr/>
            </a:pPr>
            <a:endParaRPr lang="en-US" smtClean="0">
              <a:latin typeface="Times New Roman" pitchFamily="18" charset="0"/>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fld id="{2C36BEA6-C49B-47FB-92E4-CF8061A242E0}" type="slidenum">
              <a:rPr lang="en-US" sz="1200" smtClean="0"/>
              <a:pPr eaLnBrk="1" hangingPunct="1">
                <a:defRPr/>
              </a:pPr>
              <a:t>13</a:t>
            </a:fld>
            <a:endParaRPr 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mtClean="0">
                <a:latin typeface="Times New Roman" pitchFamily="18" charset="0"/>
              </a:rPr>
              <a:t>Finally, we show the results obtained from registering images in our HPC infrastructure utilizing Moab/xCAT. We distinguish the following phases (see Section IV-C) : (1) retrieve the image from the repository, (2) uncompress the image, (3) retrieve kernels and update the xCAT tables, and (4) package the image. </a:t>
            </a:r>
          </a:p>
          <a:p>
            <a:pPr>
              <a:defRPr/>
            </a:pPr>
            <a:endParaRPr lang="en-US" smtClean="0">
              <a:latin typeface="Times New Roman" pitchFamily="18" charset="0"/>
            </a:endParaRPr>
          </a:p>
          <a:p>
            <a:pPr>
              <a:buFontTx/>
              <a:buChar char="-"/>
              <a:defRPr/>
            </a:pPr>
            <a:r>
              <a:rPr lang="en-US" smtClean="0">
                <a:latin typeface="Times New Roman" pitchFamily="18" charset="0"/>
              </a:rPr>
              <a:t>We observe that the overall process only takes about two minutes </a:t>
            </a:r>
          </a:p>
          <a:p>
            <a:pPr>
              <a:buFontTx/>
              <a:buChar char="-"/>
              <a:defRPr/>
            </a:pPr>
            <a:r>
              <a:rPr lang="en-US" smtClean="0">
                <a:latin typeface="Times New Roman" pitchFamily="18" charset="0"/>
              </a:rPr>
              <a:t>The most time consuming parts are uncompress the image (orange part) and execute the xCAT packimage command</a:t>
            </a:r>
          </a:p>
          <a:p>
            <a:pPr marL="628650" lvl="1" indent="-171450">
              <a:buFontTx/>
              <a:buChar char="-"/>
              <a:defRPr/>
            </a:pPr>
            <a:r>
              <a:rPr lang="en-US" smtClean="0">
                <a:latin typeface="Times New Roman" pitchFamily="18" charset="0"/>
              </a:rPr>
              <a:t>Creates a tar/cpio image that will be use to netboot bare-metal machines </a:t>
            </a:r>
          </a:p>
          <a:p>
            <a:pPr>
              <a:defRPr/>
            </a:pPr>
            <a:endParaRPr lang="en-US" smtClean="0">
              <a:latin typeface="Times New Roman" pitchFamily="18" charset="0"/>
            </a:endParaRPr>
          </a:p>
          <a:p>
            <a:pPr>
              <a:defRPr/>
            </a:pPr>
            <a:r>
              <a:rPr lang="en-US" smtClean="0">
                <a:latin typeface="Times New Roman" pitchFamily="18" charset="0"/>
              </a:rPr>
              <a:t>-------------</a:t>
            </a:r>
          </a:p>
          <a:p>
            <a:pPr>
              <a:buFontTx/>
              <a:buChar char="-"/>
              <a:defRPr/>
            </a:pPr>
            <a:r>
              <a:rPr lang="en-US" smtClean="0">
                <a:latin typeface="Times New Roman" pitchFamily="18" charset="0"/>
              </a:rPr>
              <a:t>The scalability of this service is limited because the packimage has to be executed in the machine where xCAT server is installed</a:t>
            </a:r>
          </a:p>
          <a:p>
            <a:pPr>
              <a:defRPr/>
            </a:pPr>
            <a:endParaRPr lang="en-US" smtClean="0">
              <a:latin typeface="Times New Roman" pitchFamily="18" charset="0"/>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fld id="{AD775DC9-EB20-49FF-99C2-416FD525E4D0}" type="slidenum">
              <a:rPr lang="en-US" sz="1200" smtClean="0"/>
              <a:pPr eaLnBrk="1" hangingPunct="1">
                <a:defRPr/>
              </a:pPr>
              <a:t>14</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B0C960C-6805-4193-8999-8626886B029B}" type="datetime1">
              <a:rPr lang="en-US"/>
              <a:pPr/>
              <a:t>7/24/2012</a:t>
            </a:fld>
            <a:endParaRPr lang="en-US"/>
          </a:p>
        </p:txBody>
      </p:sp>
      <p:sp>
        <p:nvSpPr>
          <p:cNvPr id="6" name="Slide Number Placeholder 5"/>
          <p:cNvSpPr>
            <a:spLocks noGrp="1"/>
          </p:cNvSpPr>
          <p:nvPr>
            <p:ph type="sldNum" sz="quarter" idx="12"/>
          </p:nvPr>
        </p:nvSpPr>
        <p:spPr/>
        <p:txBody>
          <a:bodyPr/>
          <a:lstStyle>
            <a:lvl1pPr>
              <a:defRPr/>
            </a:lvl1pPr>
          </a:lstStyle>
          <a:p>
            <a:fld id="{EBC1097E-4E1A-429E-9D18-4E5F1AF0DA13}" type="slidenum">
              <a:rPr lang="en-US"/>
              <a:pPr/>
              <a:t>‹#›</a:t>
            </a:fld>
            <a:endParaRPr lang="en-US"/>
          </a:p>
        </p:txBody>
      </p:sp>
    </p:spTree>
    <p:extLst>
      <p:ext uri="{BB962C8B-B14F-4D97-AF65-F5344CB8AC3E}">
        <p14:creationId xmlns:p14="http://schemas.microsoft.com/office/powerpoint/2010/main" val="42414877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fontAlgn="auto">
              <a:spcBef>
                <a:spcPts val="0"/>
              </a:spcBef>
              <a:spcAft>
                <a:spcPts val="0"/>
              </a:spcAft>
              <a:defRPr>
                <a:ea typeface="+mn-ea"/>
              </a:defRPr>
            </a:lvl1pPr>
          </a:lstStyle>
          <a:p>
            <a:pPr>
              <a:defRPr/>
            </a:pPr>
            <a:fld id="{19F0A93A-3A2E-5E4E-A1DA-D9F5047EE696}" type="datetime1">
              <a:rPr lang="en-US"/>
              <a:pPr>
                <a:defRPr/>
              </a:pPr>
              <a:t>7/24/2012</a:t>
            </a:fld>
            <a:endParaRPr lang="en-US"/>
          </a:p>
        </p:txBody>
      </p:sp>
      <p:sp>
        <p:nvSpPr>
          <p:cNvPr id="5" name="Slide Number Placeholder 5"/>
          <p:cNvSpPr>
            <a:spLocks noGrp="1"/>
          </p:cNvSpPr>
          <p:nvPr>
            <p:ph type="sldNum" sz="quarter" idx="11"/>
          </p:nvPr>
        </p:nvSpPr>
        <p:spPr/>
        <p:txBody>
          <a:bodyPr/>
          <a:lstStyle>
            <a:lvl1pPr defTabSz="914400" fontAlgn="auto">
              <a:spcBef>
                <a:spcPts val="0"/>
              </a:spcBef>
              <a:spcAft>
                <a:spcPts val="0"/>
              </a:spcAft>
              <a:defRPr>
                <a:ea typeface="+mn-ea"/>
              </a:defRPr>
            </a:lvl1pPr>
          </a:lstStyle>
          <a:p>
            <a:pPr>
              <a:defRPr/>
            </a:pPr>
            <a:fld id="{86CCEFA1-3ED6-AE46-A09F-FE87ECF8BB9F}" type="slidenum">
              <a:rPr lang="en-US"/>
              <a:pPr>
                <a:defRPr/>
              </a:pPr>
              <a:t>‹#›</a:t>
            </a:fld>
            <a:endParaRPr lang="en-US"/>
          </a:p>
        </p:txBody>
      </p:sp>
    </p:spTree>
    <p:extLst>
      <p:ext uri="{BB962C8B-B14F-4D97-AF65-F5344CB8AC3E}">
        <p14:creationId xmlns:p14="http://schemas.microsoft.com/office/powerpoint/2010/main" val="3760550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defTabSz="914400" fontAlgn="auto">
              <a:spcBef>
                <a:spcPts val="0"/>
              </a:spcBef>
              <a:spcAft>
                <a:spcPts val="0"/>
              </a:spcAft>
              <a:defRPr>
                <a:ea typeface="+mn-ea"/>
              </a:defRPr>
            </a:lvl1pPr>
          </a:lstStyle>
          <a:p>
            <a:pPr>
              <a:defRPr/>
            </a:pPr>
            <a:fld id="{5D6F914D-1792-3942-A749-8833792C72C6}" type="datetime1">
              <a:rPr lang="en-US"/>
              <a:pPr>
                <a:defRPr/>
              </a:pPr>
              <a:t>7/24/2012</a:t>
            </a:fld>
            <a:endParaRPr lang="en-US"/>
          </a:p>
        </p:txBody>
      </p:sp>
      <p:sp>
        <p:nvSpPr>
          <p:cNvPr id="6" name="Slide Number Placeholder 5"/>
          <p:cNvSpPr>
            <a:spLocks noGrp="1"/>
          </p:cNvSpPr>
          <p:nvPr>
            <p:ph type="sldNum" sz="quarter" idx="11"/>
          </p:nvPr>
        </p:nvSpPr>
        <p:spPr/>
        <p:txBody>
          <a:bodyPr/>
          <a:lstStyle>
            <a:lvl1pPr defTabSz="914400" fontAlgn="auto">
              <a:spcBef>
                <a:spcPts val="0"/>
              </a:spcBef>
              <a:spcAft>
                <a:spcPts val="0"/>
              </a:spcAft>
              <a:defRPr>
                <a:ea typeface="+mn-ea"/>
              </a:defRPr>
            </a:lvl1pPr>
          </a:lstStyle>
          <a:p>
            <a:pPr>
              <a:defRPr/>
            </a:pPr>
            <a:fld id="{AF379668-228E-214D-9A3D-21853491AF24}" type="slidenum">
              <a:rPr lang="en-US"/>
              <a:pPr>
                <a:defRPr/>
              </a:pPr>
              <a:t>‹#›</a:t>
            </a:fld>
            <a:endParaRPr lang="en-US"/>
          </a:p>
        </p:txBody>
      </p:sp>
    </p:spTree>
    <p:extLst>
      <p:ext uri="{BB962C8B-B14F-4D97-AF65-F5344CB8AC3E}">
        <p14:creationId xmlns:p14="http://schemas.microsoft.com/office/powerpoint/2010/main" val="2490086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defTabSz="914400" fontAlgn="auto">
              <a:spcBef>
                <a:spcPts val="0"/>
              </a:spcBef>
              <a:spcAft>
                <a:spcPts val="0"/>
              </a:spcAft>
              <a:defRPr>
                <a:ea typeface="+mn-ea"/>
              </a:defRPr>
            </a:lvl1pPr>
          </a:lstStyle>
          <a:p>
            <a:pPr>
              <a:defRPr/>
            </a:pPr>
            <a:fld id="{434BD3E2-1C64-2449-9E2E-45933C444452}" type="datetime1">
              <a:rPr lang="en-US"/>
              <a:pPr>
                <a:defRPr/>
              </a:pPr>
              <a:t>7/24/2012</a:t>
            </a:fld>
            <a:endParaRPr lang="en-US"/>
          </a:p>
        </p:txBody>
      </p:sp>
      <p:sp>
        <p:nvSpPr>
          <p:cNvPr id="8" name="Slide Number Placeholder 5"/>
          <p:cNvSpPr>
            <a:spLocks noGrp="1"/>
          </p:cNvSpPr>
          <p:nvPr>
            <p:ph type="sldNum" sz="quarter" idx="11"/>
          </p:nvPr>
        </p:nvSpPr>
        <p:spPr/>
        <p:txBody>
          <a:bodyPr/>
          <a:lstStyle>
            <a:lvl1pPr defTabSz="914400" fontAlgn="auto">
              <a:spcBef>
                <a:spcPts val="0"/>
              </a:spcBef>
              <a:spcAft>
                <a:spcPts val="0"/>
              </a:spcAft>
              <a:defRPr>
                <a:ea typeface="+mn-ea"/>
              </a:defRPr>
            </a:lvl1pPr>
          </a:lstStyle>
          <a:p>
            <a:pPr>
              <a:defRPr/>
            </a:pPr>
            <a:fld id="{6965965D-DADF-2E43-BD16-5D419D3C36F9}" type="slidenum">
              <a:rPr lang="en-US"/>
              <a:pPr>
                <a:defRPr/>
              </a:pPr>
              <a:t>‹#›</a:t>
            </a:fld>
            <a:endParaRPr lang="en-US"/>
          </a:p>
        </p:txBody>
      </p:sp>
    </p:spTree>
    <p:extLst>
      <p:ext uri="{BB962C8B-B14F-4D97-AF65-F5344CB8AC3E}">
        <p14:creationId xmlns:p14="http://schemas.microsoft.com/office/powerpoint/2010/main" val="2284537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defTabSz="914400" fontAlgn="auto">
              <a:spcBef>
                <a:spcPts val="0"/>
              </a:spcBef>
              <a:spcAft>
                <a:spcPts val="0"/>
              </a:spcAft>
              <a:defRPr>
                <a:ea typeface="+mn-ea"/>
              </a:defRPr>
            </a:lvl1pPr>
          </a:lstStyle>
          <a:p>
            <a:pPr>
              <a:defRPr/>
            </a:pPr>
            <a:fld id="{A95C4CFC-9C8C-384F-9383-AEE856DCCA45}" type="datetime1">
              <a:rPr lang="en-US"/>
              <a:pPr>
                <a:defRPr/>
              </a:pPr>
              <a:t>7/24/2012</a:t>
            </a:fld>
            <a:endParaRPr lang="en-US"/>
          </a:p>
        </p:txBody>
      </p:sp>
      <p:sp>
        <p:nvSpPr>
          <p:cNvPr id="4" name="Slide Number Placeholder 5"/>
          <p:cNvSpPr>
            <a:spLocks noGrp="1"/>
          </p:cNvSpPr>
          <p:nvPr>
            <p:ph type="sldNum" sz="quarter" idx="11"/>
          </p:nvPr>
        </p:nvSpPr>
        <p:spPr/>
        <p:txBody>
          <a:bodyPr/>
          <a:lstStyle>
            <a:lvl1pPr defTabSz="914400" fontAlgn="auto">
              <a:spcBef>
                <a:spcPts val="0"/>
              </a:spcBef>
              <a:spcAft>
                <a:spcPts val="0"/>
              </a:spcAft>
              <a:defRPr>
                <a:ea typeface="+mn-ea"/>
              </a:defRPr>
            </a:lvl1pPr>
          </a:lstStyle>
          <a:p>
            <a:pPr>
              <a:defRPr/>
            </a:pPr>
            <a:fld id="{87FC31F8-2CA8-B04D-9740-B00B0A30899E}" type="slidenum">
              <a:rPr lang="en-US"/>
              <a:pPr>
                <a:defRPr/>
              </a:pPr>
              <a:t>‹#›</a:t>
            </a:fld>
            <a:endParaRPr lang="en-US"/>
          </a:p>
        </p:txBody>
      </p:sp>
    </p:spTree>
    <p:extLst>
      <p:ext uri="{BB962C8B-B14F-4D97-AF65-F5344CB8AC3E}">
        <p14:creationId xmlns:p14="http://schemas.microsoft.com/office/powerpoint/2010/main" val="2365356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fontAlgn="auto">
              <a:spcBef>
                <a:spcPts val="0"/>
              </a:spcBef>
              <a:spcAft>
                <a:spcPts val="0"/>
              </a:spcAft>
              <a:defRPr>
                <a:ea typeface="+mn-ea"/>
              </a:defRPr>
            </a:lvl1pPr>
          </a:lstStyle>
          <a:p>
            <a:pPr>
              <a:defRPr/>
            </a:pPr>
            <a:fld id="{C833009A-BAF3-0742-AB6E-FCE509B90EC9}" type="datetime1">
              <a:rPr lang="en-US"/>
              <a:pPr>
                <a:defRPr/>
              </a:pPr>
              <a:t>7/24/2012</a:t>
            </a:fld>
            <a:endParaRPr lang="en-US"/>
          </a:p>
        </p:txBody>
      </p:sp>
      <p:sp>
        <p:nvSpPr>
          <p:cNvPr id="3" name="Slide Number Placeholder 5"/>
          <p:cNvSpPr>
            <a:spLocks noGrp="1"/>
          </p:cNvSpPr>
          <p:nvPr>
            <p:ph type="sldNum" sz="quarter" idx="11"/>
          </p:nvPr>
        </p:nvSpPr>
        <p:spPr/>
        <p:txBody>
          <a:bodyPr/>
          <a:lstStyle>
            <a:lvl1pPr defTabSz="914400" fontAlgn="auto">
              <a:spcBef>
                <a:spcPts val="0"/>
              </a:spcBef>
              <a:spcAft>
                <a:spcPts val="0"/>
              </a:spcAft>
              <a:defRPr>
                <a:ea typeface="+mn-ea"/>
              </a:defRPr>
            </a:lvl1pPr>
          </a:lstStyle>
          <a:p>
            <a:pPr>
              <a:defRPr/>
            </a:pPr>
            <a:fld id="{4AE35ECD-D0E7-6742-9AC6-26AFF68671DD}" type="slidenum">
              <a:rPr lang="en-US"/>
              <a:pPr>
                <a:defRPr/>
              </a:pPr>
              <a:t>‹#›</a:t>
            </a:fld>
            <a:endParaRPr lang="en-US"/>
          </a:p>
        </p:txBody>
      </p:sp>
    </p:spTree>
    <p:extLst>
      <p:ext uri="{BB962C8B-B14F-4D97-AF65-F5344CB8AC3E}">
        <p14:creationId xmlns:p14="http://schemas.microsoft.com/office/powerpoint/2010/main" val="464533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ECBCD8-8123-4A28-8ED7-5C8069706EB7}" type="datetime1">
              <a:rPr lang="en-US"/>
              <a:pPr/>
              <a:t>7/24/2012</a:t>
            </a:fld>
            <a:endParaRPr lang="en-US"/>
          </a:p>
        </p:txBody>
      </p:sp>
      <p:sp>
        <p:nvSpPr>
          <p:cNvPr id="6" name="Slide Number Placeholder 5"/>
          <p:cNvSpPr>
            <a:spLocks noGrp="1"/>
          </p:cNvSpPr>
          <p:nvPr>
            <p:ph type="sldNum" sz="quarter" idx="12"/>
          </p:nvPr>
        </p:nvSpPr>
        <p:spPr/>
        <p:txBody>
          <a:bodyPr/>
          <a:lstStyle>
            <a:lvl1pPr>
              <a:defRPr/>
            </a:lvl1pPr>
          </a:lstStyle>
          <a:p>
            <a:fld id="{94CC141A-9CC6-41A7-A7D0-011D836CC6E2}" type="slidenum">
              <a:rPr lang="en-US"/>
              <a:pPr/>
              <a:t>‹#›</a:t>
            </a:fld>
            <a:endParaRPr lang="en-US"/>
          </a:p>
        </p:txBody>
      </p:sp>
    </p:spTree>
    <p:extLst>
      <p:ext uri="{BB962C8B-B14F-4D97-AF65-F5344CB8AC3E}">
        <p14:creationId xmlns:p14="http://schemas.microsoft.com/office/powerpoint/2010/main" val="17678288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A5D04E1-C7DF-4791-A59D-75E2636CF366}" type="datetime1">
              <a:rPr lang="en-US"/>
              <a:pPr/>
              <a:t>7/24/2012</a:t>
            </a:fld>
            <a:endParaRPr lang="en-US"/>
          </a:p>
        </p:txBody>
      </p:sp>
      <p:sp>
        <p:nvSpPr>
          <p:cNvPr id="6" name="Slide Number Placeholder 5"/>
          <p:cNvSpPr>
            <a:spLocks noGrp="1"/>
          </p:cNvSpPr>
          <p:nvPr>
            <p:ph type="sldNum" sz="quarter" idx="12"/>
          </p:nvPr>
        </p:nvSpPr>
        <p:spPr/>
        <p:txBody>
          <a:bodyPr/>
          <a:lstStyle>
            <a:lvl1pPr>
              <a:defRPr/>
            </a:lvl1pPr>
          </a:lstStyle>
          <a:p>
            <a:fld id="{67163A95-EFDD-42CD-9D76-FAD52E8A5B44}" type="slidenum">
              <a:rPr lang="en-US"/>
              <a:pPr/>
              <a:t>‹#›</a:t>
            </a:fld>
            <a:endParaRPr lang="en-US"/>
          </a:p>
        </p:txBody>
      </p:sp>
    </p:spTree>
    <p:extLst>
      <p:ext uri="{BB962C8B-B14F-4D97-AF65-F5344CB8AC3E}">
        <p14:creationId xmlns:p14="http://schemas.microsoft.com/office/powerpoint/2010/main" val="2187797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1685CBD-A47F-45DF-A496-568E8394BBBE}" type="datetime1">
              <a:rPr lang="en-US"/>
              <a:pPr/>
              <a:t>7/24/2012</a:t>
            </a:fld>
            <a:endParaRPr lang="en-US"/>
          </a:p>
        </p:txBody>
      </p:sp>
      <p:sp>
        <p:nvSpPr>
          <p:cNvPr id="7" name="Slide Number Placeholder 5"/>
          <p:cNvSpPr>
            <a:spLocks noGrp="1"/>
          </p:cNvSpPr>
          <p:nvPr>
            <p:ph type="sldNum" sz="quarter" idx="12"/>
          </p:nvPr>
        </p:nvSpPr>
        <p:spPr/>
        <p:txBody>
          <a:bodyPr/>
          <a:lstStyle>
            <a:lvl1pPr>
              <a:defRPr/>
            </a:lvl1pPr>
          </a:lstStyle>
          <a:p>
            <a:fld id="{99168EA6-6EA6-45E6-A5AA-9910092C4369}" type="slidenum">
              <a:rPr lang="en-US"/>
              <a:pPr/>
              <a:t>‹#›</a:t>
            </a:fld>
            <a:endParaRPr lang="en-US"/>
          </a:p>
        </p:txBody>
      </p:sp>
    </p:spTree>
    <p:extLst>
      <p:ext uri="{BB962C8B-B14F-4D97-AF65-F5344CB8AC3E}">
        <p14:creationId xmlns:p14="http://schemas.microsoft.com/office/powerpoint/2010/main" val="7965024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1AF6515-ABF6-4FAD-83D6-8E90C2A18B59}" type="datetime1">
              <a:rPr lang="en-US"/>
              <a:pPr/>
              <a:t>7/24/2012</a:t>
            </a:fld>
            <a:endParaRPr lang="en-US"/>
          </a:p>
        </p:txBody>
      </p:sp>
      <p:sp>
        <p:nvSpPr>
          <p:cNvPr id="9" name="Slide Number Placeholder 5"/>
          <p:cNvSpPr>
            <a:spLocks noGrp="1"/>
          </p:cNvSpPr>
          <p:nvPr>
            <p:ph type="sldNum" sz="quarter" idx="12"/>
          </p:nvPr>
        </p:nvSpPr>
        <p:spPr/>
        <p:txBody>
          <a:bodyPr/>
          <a:lstStyle>
            <a:lvl1pPr>
              <a:defRPr/>
            </a:lvl1pPr>
          </a:lstStyle>
          <a:p>
            <a:fld id="{7B17D5EB-B370-4F48-9C1E-EF1F4741610D}" type="slidenum">
              <a:rPr lang="en-US"/>
              <a:pPr/>
              <a:t>‹#›</a:t>
            </a:fld>
            <a:endParaRPr lang="en-US"/>
          </a:p>
        </p:txBody>
      </p:sp>
    </p:spTree>
    <p:extLst>
      <p:ext uri="{BB962C8B-B14F-4D97-AF65-F5344CB8AC3E}">
        <p14:creationId xmlns:p14="http://schemas.microsoft.com/office/powerpoint/2010/main" val="37850883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5FEA99E-1D6C-4338-9DDB-D6B1D25076BB}" type="datetime1">
              <a:rPr lang="en-US"/>
              <a:pPr/>
              <a:t>7/24/2012</a:t>
            </a:fld>
            <a:endParaRPr lang="en-US"/>
          </a:p>
        </p:txBody>
      </p:sp>
      <p:sp>
        <p:nvSpPr>
          <p:cNvPr id="5" name="Slide Number Placeholder 5"/>
          <p:cNvSpPr>
            <a:spLocks noGrp="1"/>
          </p:cNvSpPr>
          <p:nvPr>
            <p:ph type="sldNum" sz="quarter" idx="12"/>
          </p:nvPr>
        </p:nvSpPr>
        <p:spPr/>
        <p:txBody>
          <a:bodyPr/>
          <a:lstStyle>
            <a:lvl1pPr>
              <a:defRPr/>
            </a:lvl1pPr>
          </a:lstStyle>
          <a:p>
            <a:fld id="{D8CFE096-9650-498C-990C-20F2420C253B}" type="slidenum">
              <a:rPr lang="en-US"/>
              <a:pPr/>
              <a:t>‹#›</a:t>
            </a:fld>
            <a:endParaRPr lang="en-US"/>
          </a:p>
        </p:txBody>
      </p:sp>
    </p:spTree>
    <p:extLst>
      <p:ext uri="{BB962C8B-B14F-4D97-AF65-F5344CB8AC3E}">
        <p14:creationId xmlns:p14="http://schemas.microsoft.com/office/powerpoint/2010/main" val="41365792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7D6C439-BF23-4C00-A9EF-F430A02737C4}" type="datetime1">
              <a:rPr lang="en-US"/>
              <a:pPr/>
              <a:t>7/24/2012</a:t>
            </a:fld>
            <a:endParaRPr lang="en-US"/>
          </a:p>
        </p:txBody>
      </p:sp>
      <p:sp>
        <p:nvSpPr>
          <p:cNvPr id="4" name="Slide Number Placeholder 5"/>
          <p:cNvSpPr>
            <a:spLocks noGrp="1"/>
          </p:cNvSpPr>
          <p:nvPr>
            <p:ph type="sldNum" sz="quarter" idx="12"/>
          </p:nvPr>
        </p:nvSpPr>
        <p:spPr/>
        <p:txBody>
          <a:bodyPr/>
          <a:lstStyle>
            <a:lvl1pPr>
              <a:defRPr/>
            </a:lvl1pPr>
          </a:lstStyle>
          <a:p>
            <a:fld id="{37046A98-E713-4B22-96A8-FD47EC0F5D67}" type="slidenum">
              <a:rPr lang="en-US"/>
              <a:pPr/>
              <a:t>‹#›</a:t>
            </a:fld>
            <a:endParaRPr lang="en-US"/>
          </a:p>
        </p:txBody>
      </p:sp>
    </p:spTree>
    <p:extLst>
      <p:ext uri="{BB962C8B-B14F-4D97-AF65-F5344CB8AC3E}">
        <p14:creationId xmlns:p14="http://schemas.microsoft.com/office/powerpoint/2010/main" val="26374991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fontAlgn="auto">
              <a:spcBef>
                <a:spcPts val="0"/>
              </a:spcBef>
              <a:spcAft>
                <a:spcPts val="0"/>
              </a:spcAft>
              <a:defRPr>
                <a:ea typeface="+mn-ea"/>
              </a:defRPr>
            </a:lvl1pPr>
          </a:lstStyle>
          <a:p>
            <a:pPr>
              <a:defRPr/>
            </a:pPr>
            <a:fld id="{A631374C-C9C6-624E-98C6-C0E97A1F1593}" type="datetime1">
              <a:rPr lang="en-US"/>
              <a:pPr>
                <a:defRPr/>
              </a:pPr>
              <a:t>7/24/2012</a:t>
            </a:fld>
            <a:endParaRPr lang="en-US"/>
          </a:p>
        </p:txBody>
      </p:sp>
      <p:sp>
        <p:nvSpPr>
          <p:cNvPr id="5" name="Slide Number Placeholder 5"/>
          <p:cNvSpPr>
            <a:spLocks noGrp="1"/>
          </p:cNvSpPr>
          <p:nvPr>
            <p:ph type="sldNum" sz="quarter" idx="11"/>
          </p:nvPr>
        </p:nvSpPr>
        <p:spPr/>
        <p:txBody>
          <a:bodyPr/>
          <a:lstStyle>
            <a:lvl1pPr defTabSz="914400" fontAlgn="auto">
              <a:spcBef>
                <a:spcPts val="0"/>
              </a:spcBef>
              <a:spcAft>
                <a:spcPts val="0"/>
              </a:spcAft>
              <a:defRPr>
                <a:ea typeface="+mn-ea"/>
              </a:defRPr>
            </a:lvl1pPr>
          </a:lstStyle>
          <a:p>
            <a:pPr>
              <a:defRPr/>
            </a:pPr>
            <a:fld id="{1C60F513-76E2-7549-A9C3-E6A4F0A3AD6F}" type="slidenum">
              <a:rPr lang="en-US"/>
              <a:pPr>
                <a:defRPr/>
              </a:pPr>
              <a:t>‹#›</a:t>
            </a:fld>
            <a:endParaRPr lang="en-US"/>
          </a:p>
        </p:txBody>
      </p:sp>
    </p:spTree>
    <p:extLst>
      <p:ext uri="{BB962C8B-B14F-4D97-AF65-F5344CB8AC3E}">
        <p14:creationId xmlns:p14="http://schemas.microsoft.com/office/powerpoint/2010/main" val="2888945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auto">
              <a:spcBef>
                <a:spcPts val="0"/>
              </a:spcBef>
              <a:spcAft>
                <a:spcPts val="0"/>
              </a:spcAft>
              <a:defRPr>
                <a:ea typeface="+mn-ea"/>
              </a:defRPr>
            </a:lvl1pPr>
          </a:lstStyle>
          <a:p>
            <a:pPr>
              <a:defRPr/>
            </a:pPr>
            <a:fld id="{BC02CECA-4250-F54C-B1C6-97D7F5EF5561}" type="datetime1">
              <a:rPr lang="en-US"/>
              <a:pPr>
                <a:defRPr/>
              </a:pPr>
              <a:t>7/24/2012</a:t>
            </a:fld>
            <a:endParaRPr lang="en-US"/>
          </a:p>
        </p:txBody>
      </p:sp>
      <p:sp>
        <p:nvSpPr>
          <p:cNvPr id="5" name="Slide Number Placeholder 5"/>
          <p:cNvSpPr>
            <a:spLocks noGrp="1"/>
          </p:cNvSpPr>
          <p:nvPr>
            <p:ph type="sldNum" sz="quarter" idx="11"/>
          </p:nvPr>
        </p:nvSpPr>
        <p:spPr/>
        <p:txBody>
          <a:bodyPr/>
          <a:lstStyle>
            <a:lvl1pPr defTabSz="914400" fontAlgn="auto">
              <a:spcBef>
                <a:spcPts val="0"/>
              </a:spcBef>
              <a:spcAft>
                <a:spcPts val="0"/>
              </a:spcAft>
              <a:defRPr>
                <a:ea typeface="+mn-ea"/>
              </a:defRPr>
            </a:lvl1pPr>
          </a:lstStyle>
          <a:p>
            <a:pPr>
              <a:defRPr/>
            </a:pPr>
            <a:fld id="{1F95053F-8712-4E4C-AF94-4ABA8A94D313}" type="slidenum">
              <a:rPr lang="en-US"/>
              <a:pPr>
                <a:defRPr/>
              </a:pPr>
              <a:t>‹#›</a:t>
            </a:fld>
            <a:endParaRPr lang="en-US"/>
          </a:p>
        </p:txBody>
      </p:sp>
    </p:spTree>
    <p:extLst>
      <p:ext uri="{BB962C8B-B14F-4D97-AF65-F5344CB8AC3E}">
        <p14:creationId xmlns:p14="http://schemas.microsoft.com/office/powerpoint/2010/main" val="4082174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s://portal.futuregrid.org/" TargetMode="Externa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hyperlink" Target="https://portal.futuregrid.org/" TargetMode="External"/><Relationship Id="rId5" Type="http://schemas.openxmlformats.org/officeDocument/2006/relationships/slideLayout" Target="../slideLayouts/slideLayout12.xml"/><Relationship Id="rId10" Type="http://schemas.openxmlformats.org/officeDocument/2006/relationships/image" Target="../media/image2.png"/><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fontAlgn="base">
              <a:spcBef>
                <a:spcPct val="0"/>
              </a:spcBef>
              <a:spcAft>
                <a:spcPct val="0"/>
              </a:spcAft>
            </a:pPr>
            <a:fld id="{337D7BBC-53A7-495F-9E9A-078AED3FDFDE}" type="datetime1">
              <a:rPr lang="en-US" smtClean="0">
                <a:ea typeface="ＭＳ Ｐゴシック" pitchFamily="34" charset="-128"/>
              </a:rPr>
              <a:pPr defTabSz="457200" fontAlgn="base">
                <a:spcBef>
                  <a:spcPct val="0"/>
                </a:spcBef>
                <a:spcAft>
                  <a:spcPct val="0"/>
                </a:spcAft>
              </a:pPr>
              <a:t>7/24/2012</a:t>
            </a:fld>
            <a:endParaRPr lang="en-US" smtClean="0">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fontAlgn="base">
              <a:spcBef>
                <a:spcPct val="0"/>
              </a:spcBef>
              <a:spcAft>
                <a:spcPct val="0"/>
              </a:spcAft>
            </a:pPr>
            <a:fld id="{1310F143-984D-44E5-B575-7A3B728F021C}" type="slidenum">
              <a:rPr lang="en-US" smtClean="0">
                <a:ea typeface="ＭＳ Ｐゴシック" pitchFamily="34" charset="-128"/>
              </a:rPr>
              <a:pPr defTabSz="457200" fontAlgn="base">
                <a:spcBef>
                  <a:spcPct val="0"/>
                </a:spcBef>
                <a:spcAft>
                  <a:spcPct val="0"/>
                </a:spcAft>
              </a:pPr>
              <a:t>‹#›</a:t>
            </a:fld>
            <a:endParaRPr lang="en-US" smtClean="0">
              <a:ea typeface="ＭＳ Ｐゴシック" pitchFamily="34" charset="-128"/>
            </a:endParaRPr>
          </a:p>
        </p:txBody>
      </p:sp>
      <p:pic>
        <p:nvPicPr>
          <p:cNvPr id="1031" name="Picture 6" descr="pixture_reloaded_logo.png"/>
          <p:cNvPicPr>
            <a:picLocks noChangeAspect="1"/>
          </p:cNvPicPr>
          <p:nvPr/>
        </p:nvPicPr>
        <p:blipFill>
          <a:blip r:embed="rId10" cstate="print"/>
          <a:srcRect/>
          <a:stretch>
            <a:fillRect/>
          </a:stretch>
        </p:blipFill>
        <p:spPr bwMode="auto">
          <a:xfrm>
            <a:off x="3209925" y="6278563"/>
            <a:ext cx="738188" cy="501650"/>
          </a:xfrm>
          <a:prstGeom prst="rect">
            <a:avLst/>
          </a:prstGeom>
          <a:noFill/>
          <a:ln w="9525">
            <a:noFill/>
            <a:miter lim="800000"/>
            <a:headEnd/>
            <a:tailEnd/>
          </a:ln>
        </p:spPr>
      </p:pic>
      <p:sp>
        <p:nvSpPr>
          <p:cNvPr id="10" name="Footer Placeholder 3"/>
          <p:cNvSpPr>
            <a:spLocks noGrp="1"/>
          </p:cNvSpPr>
          <p:nvPr/>
        </p:nvSpPr>
        <p:spPr bwMode="auto">
          <a:xfrm>
            <a:off x="3142343" y="6324600"/>
            <a:ext cx="3334657"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100" kern="1200" dirty="0" smtClean="0">
                <a:solidFill>
                  <a:srgbClr val="898989"/>
                </a:solidFill>
                <a:latin typeface="Calibri" charset="0"/>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linkClick r:id="rId11"/>
              </a:rPr>
              <a:t>https://portal.futuregrid.org </a:t>
            </a:r>
            <a:endParaRPr lang="en-US">
              <a:latin typeface="Calibri" pitchFamily="34" charset="0"/>
              <a:ea typeface="ＭＳ Ｐゴシック" pitchFamily="34" charset="-128"/>
            </a:endParaRPr>
          </a:p>
        </p:txBody>
      </p:sp>
    </p:spTree>
    <p:extLst>
      <p:ext uri="{BB962C8B-B14F-4D97-AF65-F5344CB8AC3E}">
        <p14:creationId xmlns:p14="http://schemas.microsoft.com/office/powerpoint/2010/main" val="302244765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defTabSz="457200">
              <a:defRPr sz="1200" smtClean="0">
                <a:solidFill>
                  <a:srgbClr val="898989"/>
                </a:solidFill>
                <a:latin typeface="Calibri" pitchFamily="34" charset="0"/>
                <a:ea typeface="ＭＳ Ｐゴシック" pitchFamily="34" charset="-128"/>
                <a:cs typeface="+mn-cs"/>
              </a:defRPr>
            </a:lvl1pPr>
          </a:lstStyle>
          <a:p>
            <a:pPr fontAlgn="base">
              <a:spcBef>
                <a:spcPct val="0"/>
              </a:spcBef>
              <a:spcAft>
                <a:spcPct val="0"/>
              </a:spcAft>
              <a:defRPr/>
            </a:pPr>
            <a:fld id="{F655161A-265D-E44B-95B2-FED0E044DAFA}" type="datetime1">
              <a:rPr lang="en-US"/>
              <a:pPr fontAlgn="base">
                <a:spcBef>
                  <a:spcPct val="0"/>
                </a:spcBef>
                <a:spcAft>
                  <a:spcPct val="0"/>
                </a:spcAft>
                <a:defRPr/>
              </a:pPr>
              <a:t>7/24/2012</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a:defRPr sz="1200" smtClean="0">
                <a:solidFill>
                  <a:srgbClr val="898989"/>
                </a:solidFill>
                <a:latin typeface="Calibri" pitchFamily="34" charset="0"/>
                <a:ea typeface="ＭＳ Ｐゴシック" pitchFamily="34" charset="-128"/>
                <a:cs typeface="+mn-cs"/>
              </a:defRPr>
            </a:lvl1pPr>
          </a:lstStyle>
          <a:p>
            <a:pPr fontAlgn="base">
              <a:spcBef>
                <a:spcPct val="0"/>
              </a:spcBef>
              <a:spcAft>
                <a:spcPct val="0"/>
              </a:spcAft>
              <a:defRPr/>
            </a:pPr>
            <a:fld id="{57247975-8D1C-AB44-9B0A-65E0FB3C601E}" type="slidenum">
              <a:rPr lang="en-US"/>
              <a:pPr fontAlgn="base">
                <a:spcBef>
                  <a:spcPct val="0"/>
                </a:spcBef>
                <a:spcAft>
                  <a:spcPct val="0"/>
                </a:spcAft>
                <a:defRPr/>
              </a:pPr>
              <a:t>‹#›</a:t>
            </a:fld>
            <a:endParaRPr lang="en-US"/>
          </a:p>
        </p:txBody>
      </p:sp>
      <p:pic>
        <p:nvPicPr>
          <p:cNvPr id="1030" name="Picture 6" descr="pixture_reloaded_logo.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09925" y="6278563"/>
            <a:ext cx="738188"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3"/>
          <p:cNvSpPr>
            <a:spLocks noGrp="1"/>
          </p:cNvSpPr>
          <p:nvPr/>
        </p:nvSpPr>
        <p:spPr bwMode="auto">
          <a:xfrm>
            <a:off x="3141663" y="6324600"/>
            <a:ext cx="3335337" cy="365125"/>
          </a:xfrm>
          <a:prstGeom prst="rect">
            <a:avLst/>
          </a:prstGeom>
          <a:noFill/>
          <a:ln>
            <a:miter lim="800000"/>
            <a:headEnd/>
            <a:tailEnd/>
          </a:ln>
        </p:spPr>
        <p:txBody>
          <a:bodyPr anchor="ctr"/>
          <a:lstStyle>
            <a:defPPr>
              <a:defRPr lang="en-US"/>
            </a:defPPr>
            <a:lvl1pPr marL="0" algn="ctr" defTabSz="914400" rtl="0" eaLnBrk="1" latinLnBrk="0" hangingPunct="1">
              <a:defRPr sz="1100" kern="1200" dirty="0" smtClean="0">
                <a:solidFill>
                  <a:srgbClr val="898989"/>
                </a:solidFill>
                <a:latin typeface="Calibri" charset="0"/>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hlinkClick r:id="rId11"/>
              </a:rPr>
              <a:t>https://portal.futuregrid.org </a:t>
            </a:r>
            <a:endParaRPr lang="en-US">
              <a:latin typeface="Calibri" pitchFamily="34" charset="0"/>
              <a:ea typeface="ＭＳ Ｐゴシック" pitchFamily="34" charset="-128"/>
            </a:endParaRPr>
          </a:p>
        </p:txBody>
      </p:sp>
    </p:spTree>
    <p:extLst>
      <p:ext uri="{BB962C8B-B14F-4D97-AF65-F5344CB8AC3E}">
        <p14:creationId xmlns:p14="http://schemas.microsoft.com/office/powerpoint/2010/main" val="4234024310"/>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Lst>
  <p:timing>
    <p:tnLst>
      <p:par>
        <p:cTn id="1" dur="indefinite" restart="never" nodeType="tmRoot"/>
      </p:par>
    </p:tnLst>
  </p:timing>
  <p:hf hdr="0" dt="0"/>
  <p:txStyles>
    <p:titleStyle>
      <a:lvl1pPr algn="ctr" defTabSz="457200" rtl="0" eaLnBrk="1" fontAlgn="base" hangingPunct="1">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1905000"/>
          </a:xfrm>
        </p:spPr>
        <p:txBody>
          <a:bodyPr>
            <a:noAutofit/>
          </a:bodyPr>
          <a:lstStyle/>
          <a:p>
            <a:r>
              <a:rPr lang="en-US" sz="4800" dirty="0" smtClean="0"/>
              <a:t>FutureGrid</a:t>
            </a:r>
            <a:br>
              <a:rPr lang="en-US" sz="4800" dirty="0" smtClean="0"/>
            </a:br>
            <a:r>
              <a:rPr lang="en-US" sz="4800" dirty="0" smtClean="0"/>
              <a:t>Computing Testbed </a:t>
            </a:r>
            <a:r>
              <a:rPr lang="en-US" sz="4800" dirty="0"/>
              <a:t>as a </a:t>
            </a:r>
            <a:r>
              <a:rPr lang="en-US" sz="4800" dirty="0" smtClean="0"/>
              <a:t>Service</a:t>
            </a:r>
            <a:endParaRPr lang="en-US" sz="4800" b="1" dirty="0"/>
          </a:p>
        </p:txBody>
      </p:sp>
      <p:sp>
        <p:nvSpPr>
          <p:cNvPr id="3" name="Subtitle 2"/>
          <p:cNvSpPr>
            <a:spLocks noGrp="1"/>
          </p:cNvSpPr>
          <p:nvPr>
            <p:ph type="subTitle" idx="1"/>
          </p:nvPr>
        </p:nvSpPr>
        <p:spPr>
          <a:xfrm>
            <a:off x="0" y="2667000"/>
            <a:ext cx="9144000" cy="1295400"/>
          </a:xfrm>
        </p:spPr>
        <p:txBody>
          <a:bodyPr>
            <a:noAutofit/>
          </a:bodyPr>
          <a:lstStyle/>
          <a:p>
            <a:endParaRPr lang="it-IT" sz="2400" b="1" dirty="0" smtClean="0">
              <a:solidFill>
                <a:schemeClr val="tx1"/>
              </a:solidFill>
            </a:endParaRPr>
          </a:p>
        </p:txBody>
      </p:sp>
      <p:sp>
        <p:nvSpPr>
          <p:cNvPr id="5" name="Subtitle 2"/>
          <p:cNvSpPr txBox="1">
            <a:spLocks/>
          </p:cNvSpPr>
          <p:nvPr/>
        </p:nvSpPr>
        <p:spPr>
          <a:xfrm>
            <a:off x="0" y="4419600"/>
            <a:ext cx="9144000" cy="1600200"/>
          </a:xfrm>
          <a:prstGeom prst="rect">
            <a:avLst/>
          </a:prstGeom>
        </p:spPr>
        <p:txBody>
          <a:bodyPr vert="horz" lIns="91440" tIns="45720" rIns="91440" bIns="45720" rtlCol="0">
            <a:normAutofit fontScale="70000" lnSpcReduction="20000"/>
          </a:bodyPr>
          <a:lstStyle/>
          <a:p>
            <a:pPr algn="ctr">
              <a:spcBef>
                <a:spcPct val="20000"/>
              </a:spcBef>
              <a:buFont typeface="Arial" pitchFamily="34" charset="0"/>
              <a:buNone/>
              <a:defRPr/>
            </a:pPr>
            <a:r>
              <a:rPr lang="en-US" sz="2800" b="1" dirty="0">
                <a:solidFill>
                  <a:prstClr val="black"/>
                </a:solidFill>
                <a:ea typeface="ＭＳ Ｐゴシック" charset="0"/>
                <a:cs typeface="ＭＳ Ｐゴシック" charset="0"/>
              </a:rPr>
              <a:t>Geoffrey </a:t>
            </a:r>
            <a:r>
              <a:rPr lang="en-US" sz="2800" b="1" dirty="0" smtClean="0">
                <a:solidFill>
                  <a:prstClr val="black"/>
                </a:solidFill>
                <a:ea typeface="ＭＳ Ｐゴシック" charset="0"/>
                <a:cs typeface="ＭＳ Ｐゴシック" charset="0"/>
              </a:rPr>
              <a:t>Fox</a:t>
            </a:r>
          </a:p>
          <a:p>
            <a:pPr algn="ctr">
              <a:spcBef>
                <a:spcPct val="20000"/>
              </a:spcBef>
              <a:buFont typeface="Arial" pitchFamily="34" charset="0"/>
              <a:buNone/>
              <a:defRPr/>
            </a:pPr>
            <a:r>
              <a:rPr lang="en-US" sz="2800" b="1" dirty="0" smtClean="0">
                <a:solidFill>
                  <a:prstClr val="black"/>
                </a:solidFill>
              </a:rPr>
              <a:t>J. Fortes G</a:t>
            </a:r>
            <a:r>
              <a:rPr lang="en-US" sz="2800" b="1" dirty="0">
                <a:solidFill>
                  <a:prstClr val="black"/>
                </a:solidFill>
              </a:rPr>
              <a:t>. von </a:t>
            </a:r>
            <a:r>
              <a:rPr lang="en-US" sz="2800" b="1" dirty="0" smtClean="0">
                <a:solidFill>
                  <a:prstClr val="black"/>
                </a:solidFill>
              </a:rPr>
              <a:t>Laszewski ….</a:t>
            </a:r>
            <a:endParaRPr lang="en-US" sz="2800" b="1" dirty="0">
              <a:solidFill>
                <a:prstClr val="black"/>
              </a:solidFill>
              <a:ea typeface="ＭＳ Ｐゴシック" charset="0"/>
              <a:cs typeface="ＭＳ Ｐゴシック" charset="0"/>
            </a:endParaRPr>
          </a:p>
          <a:p>
            <a:pPr algn="ctr">
              <a:spcBef>
                <a:spcPct val="20000"/>
              </a:spcBef>
              <a:defRPr/>
            </a:pPr>
            <a:r>
              <a:rPr lang="en-US" sz="2000" dirty="0" smtClean="0">
                <a:solidFill>
                  <a:prstClr val="black"/>
                </a:solidFill>
                <a:hlinkClick r:id="rId3"/>
              </a:rPr>
              <a:t>gcf@indiana.edu</a:t>
            </a:r>
            <a:r>
              <a:rPr lang="en-US" sz="2000" dirty="0" smtClean="0">
                <a:solidFill>
                  <a:prstClr val="black"/>
                </a:solidFill>
              </a:rPr>
              <a:t> </a:t>
            </a:r>
          </a:p>
          <a:p>
            <a:pPr algn="ctr">
              <a:spcBef>
                <a:spcPct val="20000"/>
              </a:spcBef>
              <a:defRPr/>
            </a:pPr>
            <a:r>
              <a:rPr lang="en-US" sz="1900" dirty="0" smtClean="0">
                <a:solidFill>
                  <a:prstClr val="black"/>
                </a:solidFill>
                <a:cs typeface="Times New Roman" pitchFamily="18" charset="0"/>
              </a:rPr>
              <a:t>Informatics, Computing and Physics</a:t>
            </a:r>
          </a:p>
          <a:p>
            <a:pPr algn="ctr">
              <a:spcBef>
                <a:spcPct val="20000"/>
              </a:spcBef>
              <a:defRPr/>
            </a:pPr>
            <a:r>
              <a:rPr lang="en-US" sz="1900" dirty="0" smtClean="0">
                <a:solidFill>
                  <a:prstClr val="black"/>
                </a:solidFill>
                <a:cs typeface="Times New Roman" pitchFamily="18" charset="0"/>
              </a:rPr>
              <a:t>Pervasive Technology Institute</a:t>
            </a:r>
          </a:p>
          <a:p>
            <a:pPr algn="ctr">
              <a:spcBef>
                <a:spcPct val="20000"/>
              </a:spcBef>
              <a:defRPr/>
            </a:pPr>
            <a:r>
              <a:rPr lang="en-US" sz="1900" dirty="0" smtClean="0">
                <a:solidFill>
                  <a:prstClr val="black"/>
                </a:solidFill>
                <a:cs typeface="Times New Roman" pitchFamily="18" charset="0"/>
              </a:rPr>
              <a:t>Indiana </a:t>
            </a:r>
            <a:r>
              <a:rPr lang="en-US" sz="1900" dirty="0">
                <a:solidFill>
                  <a:prstClr val="black"/>
                </a:solidFill>
                <a:cs typeface="Times New Roman" pitchFamily="18" charset="0"/>
              </a:rPr>
              <a:t>University </a:t>
            </a:r>
            <a:r>
              <a:rPr lang="en-US" sz="1900" dirty="0" smtClean="0">
                <a:solidFill>
                  <a:prstClr val="black"/>
                </a:solidFill>
                <a:cs typeface="Times New Roman" pitchFamily="18" charset="0"/>
              </a:rPr>
              <a:t>Bloomington</a:t>
            </a:r>
          </a:p>
        </p:txBody>
      </p:sp>
    </p:spTree>
    <p:extLst>
      <p:ext uri="{BB962C8B-B14F-4D97-AF65-F5344CB8AC3E}">
        <p14:creationId xmlns:p14="http://schemas.microsoft.com/office/powerpoint/2010/main" val="1353770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B7DD165F-3263-8F4B-A71A-B1FF7B8C60F7}" type="slidenum">
              <a:rPr lang="en-US">
                <a:solidFill>
                  <a:srgbClr val="898989"/>
                </a:solidFill>
              </a:rPr>
              <a:pPr fontAlgn="base">
                <a:spcBef>
                  <a:spcPct val="0"/>
                </a:spcBef>
                <a:spcAft>
                  <a:spcPct val="0"/>
                </a:spcAft>
              </a:pPr>
              <a:t>10</a:t>
            </a:fld>
            <a:endParaRPr lang="en-US">
              <a:solidFill>
                <a:srgbClr val="898989"/>
              </a:solidFill>
            </a:endParaRPr>
          </a:p>
        </p:txBody>
      </p:sp>
      <p:sp>
        <p:nvSpPr>
          <p:cNvPr id="6" name="Rectangle 5"/>
          <p:cNvSpPr/>
          <p:nvPr/>
        </p:nvSpPr>
        <p:spPr>
          <a:xfrm>
            <a:off x="3048000" y="6172200"/>
            <a:ext cx="2971800" cy="685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37926754"/>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4" name="TextBox 6"/>
          <p:cNvSpPr txBox="1">
            <a:spLocks noChangeArrowheads="1"/>
          </p:cNvSpPr>
          <p:nvPr/>
        </p:nvSpPr>
        <p:spPr bwMode="auto">
          <a:xfrm>
            <a:off x="5867400" y="6335713"/>
            <a:ext cx="2684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US" dirty="0">
                <a:solidFill>
                  <a:prstClr val="black"/>
                </a:solidFill>
              </a:rPr>
              <a:t>G. C. Fox, G. von Laszewski</a:t>
            </a:r>
          </a:p>
        </p:txBody>
      </p:sp>
      <p:sp>
        <p:nvSpPr>
          <p:cNvPr id="8" name="Rectangle 7"/>
          <p:cNvSpPr/>
          <p:nvPr/>
        </p:nvSpPr>
        <p:spPr>
          <a:xfrm>
            <a:off x="1527714" y="0"/>
            <a:ext cx="7311486" cy="6781800"/>
          </a:xfrm>
          <a:prstGeom prst="rect">
            <a:avLst/>
          </a:prstGeom>
          <a:noFill/>
        </p:spPr>
        <p:txBody>
          <a:bodyPr spcFirstLastPara="1" wrap="none">
            <a:prstTxWarp prst="textCircle">
              <a:avLst/>
            </a:prstTxWarp>
            <a:spAutoFit/>
          </a:bodyPr>
          <a:lstStyle/>
          <a:p>
            <a:pPr algn="ctr">
              <a:defRPr/>
            </a:pPr>
            <a:r>
              <a:rPr lang="en-US" sz="32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a typeface="ＭＳ Ｐゴシック" charset="0"/>
              </a:rPr>
              <a:t>The six paddles of a Testbed as a Service </a:t>
            </a:r>
          </a:p>
        </p:txBody>
      </p:sp>
      <p:sp>
        <p:nvSpPr>
          <p:cNvPr id="9" name="Rectangle 8"/>
          <p:cNvSpPr/>
          <p:nvPr/>
        </p:nvSpPr>
        <p:spPr>
          <a:xfrm rot="10800000">
            <a:off x="228601" y="152400"/>
            <a:ext cx="7311486" cy="6629400"/>
          </a:xfrm>
          <a:prstGeom prst="rect">
            <a:avLst/>
          </a:prstGeom>
          <a:noFill/>
        </p:spPr>
        <p:txBody>
          <a:bodyPr spcFirstLastPara="1" wrap="none">
            <a:prstTxWarp prst="textCircle">
              <a:avLst/>
            </a:prstTxWarp>
            <a:spAutoFit/>
          </a:bodyPr>
          <a:lstStyle/>
          <a:p>
            <a:pPr algn="ctr">
              <a:defRPr/>
            </a:pPr>
            <a:r>
              <a:rPr lang="en-US" sz="32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a typeface="ＭＳ Ｐゴシック" charset="0"/>
              </a:rPr>
              <a:t>Cultivating advanced </a:t>
            </a:r>
            <a:r>
              <a:rPr lang="en-US" sz="3200" b="1" dirty="0" err="1">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a typeface="ＭＳ Ｐゴシック" charset="0"/>
              </a:rPr>
              <a:t>Cyberinfrastructure</a:t>
            </a:r>
            <a:r>
              <a:rPr lang="en-US" sz="32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a typeface="ＭＳ Ｐゴシック" charset="0"/>
              </a:rPr>
              <a:t> Applications</a:t>
            </a:r>
          </a:p>
        </p:txBody>
      </p:sp>
      <p:sp>
        <p:nvSpPr>
          <p:cNvPr id="2" name="Rectangle 1"/>
          <p:cNvSpPr/>
          <p:nvPr/>
        </p:nvSpPr>
        <p:spPr>
          <a:xfrm>
            <a:off x="4479667" y="2967335"/>
            <a:ext cx="184666" cy="923330"/>
          </a:xfrm>
          <a:prstGeom prst="rect">
            <a:avLst/>
          </a:prstGeom>
          <a:noFill/>
        </p:spPr>
        <p:txBody>
          <a:bodyPr wrap="none" lIns="91440" tIns="45720" rIns="91440" bIns="45720">
            <a:spAutoFit/>
          </a:bodyPr>
          <a:lstStyle/>
          <a:p>
            <a:pPr algn="ctr" fontAlgn="base">
              <a:spcBef>
                <a:spcPct val="0"/>
              </a:spcBef>
              <a:spcAft>
                <a:spcPct val="0"/>
              </a:spcAft>
            </a:pPr>
            <a:endParaRPr lang="en-US" sz="5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a typeface="ＭＳ Ｐゴシック" charset="0"/>
            </a:endParaRPr>
          </a:p>
        </p:txBody>
      </p:sp>
    </p:spTree>
    <p:extLst>
      <p:ext uri="{BB962C8B-B14F-4D97-AF65-F5344CB8AC3E}">
        <p14:creationId xmlns:p14="http://schemas.microsoft.com/office/powerpoint/2010/main" val="1791844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lstStyle/>
          <a:p>
            <a:r>
              <a:rPr lang="en-US" dirty="0" smtClean="0"/>
              <a:t>Expanding Resources in FutureGrid</a:t>
            </a:r>
            <a:endParaRPr lang="en-US" dirty="0"/>
          </a:p>
        </p:txBody>
      </p:sp>
      <p:sp>
        <p:nvSpPr>
          <p:cNvPr id="3" name="Content Placeholder 2"/>
          <p:cNvSpPr>
            <a:spLocks noGrp="1"/>
          </p:cNvSpPr>
          <p:nvPr>
            <p:ph idx="1"/>
          </p:nvPr>
        </p:nvSpPr>
        <p:spPr>
          <a:xfrm>
            <a:off x="5644" y="1295400"/>
            <a:ext cx="9138356" cy="4525963"/>
          </a:xfrm>
        </p:spPr>
        <p:txBody>
          <a:bodyPr/>
          <a:lstStyle/>
          <a:p>
            <a:r>
              <a:rPr lang="en-US" dirty="0" smtClean="0"/>
              <a:t>We have a core set of resources but need to keep up to date and expand in size</a:t>
            </a:r>
          </a:p>
          <a:p>
            <a:r>
              <a:rPr lang="en-US" dirty="0" smtClean="0"/>
              <a:t>Natural is to build large systems and support large experiments by </a:t>
            </a:r>
            <a:r>
              <a:rPr lang="en-US" b="1" dirty="0" smtClean="0"/>
              <a:t>federating</a:t>
            </a:r>
            <a:r>
              <a:rPr lang="en-US" dirty="0" smtClean="0"/>
              <a:t> hardware from several sources</a:t>
            </a:r>
          </a:p>
          <a:p>
            <a:pPr lvl="1"/>
            <a:r>
              <a:rPr lang="en-US" dirty="0" smtClean="0"/>
              <a:t>Requirement is that partners in federation agree on and develop  together </a:t>
            </a:r>
            <a:r>
              <a:rPr lang="en-US" b="1" dirty="0" err="1" smtClean="0"/>
              <a:t>TestbedaaS</a:t>
            </a:r>
            <a:endParaRPr lang="en-US" b="1" dirty="0" smtClean="0"/>
          </a:p>
          <a:p>
            <a:r>
              <a:rPr lang="en-US" dirty="0" smtClean="0"/>
              <a:t>Infrastructure includes networks, devices, edge (client) equipment</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11</a:t>
            </a:fld>
            <a:endParaRPr lang="en-US"/>
          </a:p>
        </p:txBody>
      </p:sp>
    </p:spTree>
    <p:extLst>
      <p:ext uri="{BB962C8B-B14F-4D97-AF65-F5344CB8AC3E}">
        <p14:creationId xmlns:p14="http://schemas.microsoft.com/office/powerpoint/2010/main" val="15804390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p:txBody>
          <a:bodyPr/>
          <a:lstStyle/>
          <a:p>
            <a:pPr eaLnBrk="1" hangingPunct="1"/>
            <a:r>
              <a:rPr lang="en-US" dirty="0" smtClean="0">
                <a:latin typeface="Arial" charset="0"/>
                <a:cs typeface="Arial" charset="0"/>
              </a:rPr>
              <a:t>Core </a:t>
            </a:r>
            <a:r>
              <a:rPr lang="en-US" dirty="0" err="1" smtClean="0">
                <a:latin typeface="Arial" charset="0"/>
                <a:cs typeface="Arial" charset="0"/>
              </a:rPr>
              <a:t>TestbedaaS</a:t>
            </a:r>
            <a:r>
              <a:rPr lang="en-US" dirty="0" smtClean="0">
                <a:latin typeface="Arial" charset="0"/>
                <a:cs typeface="Arial" charset="0"/>
              </a:rPr>
              <a:t> Tools</a:t>
            </a:r>
            <a:br>
              <a:rPr lang="en-US" dirty="0" smtClean="0">
                <a:latin typeface="Arial" charset="0"/>
                <a:cs typeface="Arial" charset="0"/>
              </a:rPr>
            </a:br>
            <a:r>
              <a:rPr lang="en-US" dirty="0" smtClean="0">
                <a:latin typeface="Arial" charset="0"/>
                <a:cs typeface="Arial" charset="0"/>
              </a:rPr>
              <a:t>Architectural Overview</a:t>
            </a:r>
          </a:p>
        </p:txBody>
      </p:sp>
      <p:pic>
        <p:nvPicPr>
          <p:cNvPr id="18436"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l="-137" r="-137"/>
          <a:stretch>
            <a:fillRect/>
          </a:stretch>
        </p:blipFill>
        <p:spPr>
          <a:xfrm>
            <a:off x="525780" y="1440180"/>
            <a:ext cx="8295323" cy="4869180"/>
          </a:xfrm>
        </p:spPr>
      </p:pic>
    </p:spTree>
    <p:extLst>
      <p:ext uri="{BB962C8B-B14F-4D97-AF65-F5344CB8AC3E}">
        <p14:creationId xmlns:p14="http://schemas.microsoft.com/office/powerpoint/2010/main" val="2559033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74320"/>
            <a:ext cx="8229600" cy="685800"/>
          </a:xfrm>
        </p:spPr>
        <p:txBody>
          <a:bodyPr/>
          <a:lstStyle/>
          <a:p>
            <a:r>
              <a:rPr lang="en-US" smtClean="0">
                <a:latin typeface="Times New Roman" pitchFamily="18" charset="0"/>
                <a:cs typeface="Times New Roman" pitchFamily="18" charset="0"/>
              </a:rPr>
              <a:t>Register Images on Cloud</a:t>
            </a:r>
          </a:p>
        </p:txBody>
      </p:sp>
      <p:graphicFrame>
        <p:nvGraphicFramePr>
          <p:cNvPr id="8" name="Chart 7"/>
          <p:cNvGraphicFramePr>
            <a:graphicFrameLocks/>
          </p:cNvGraphicFramePr>
          <p:nvPr/>
        </p:nvGraphicFramePr>
        <p:xfrm>
          <a:off x="1623060" y="1165860"/>
          <a:ext cx="7269480" cy="27660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8"/>
          <p:cNvGraphicFramePr>
            <a:graphicFrameLocks noGrp="1"/>
          </p:cNvGraphicFramePr>
          <p:nvPr>
            <p:ph idx="1"/>
            <p:extLst>
              <p:ext uri="{D42A27DB-BD31-4B8C-83A1-F6EECF244321}">
                <p14:modId xmlns:p14="http://schemas.microsoft.com/office/powerpoint/2010/main" val="1394284198"/>
              </p:ext>
            </p:extLst>
          </p:nvPr>
        </p:nvGraphicFramePr>
        <p:xfrm>
          <a:off x="1645842" y="4018592"/>
          <a:ext cx="726948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31750" name="TextBox 4"/>
          <p:cNvSpPr txBox="1">
            <a:spLocks noChangeArrowheads="1"/>
          </p:cNvSpPr>
          <p:nvPr/>
        </p:nvSpPr>
        <p:spPr bwMode="auto">
          <a:xfrm>
            <a:off x="25718" y="2194560"/>
            <a:ext cx="1637756"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b="1"/>
              <a:t>Eucalyptus</a:t>
            </a:r>
          </a:p>
        </p:txBody>
      </p:sp>
      <p:sp>
        <p:nvSpPr>
          <p:cNvPr id="31751" name="TextBox 9"/>
          <p:cNvSpPr txBox="1">
            <a:spLocks noChangeArrowheads="1"/>
          </p:cNvSpPr>
          <p:nvPr/>
        </p:nvSpPr>
        <p:spPr bwMode="auto">
          <a:xfrm>
            <a:off x="25718" y="4937760"/>
            <a:ext cx="1620124"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b="1" dirty="0"/>
              <a:t>OpenStack</a:t>
            </a:r>
          </a:p>
        </p:txBody>
      </p:sp>
    </p:spTree>
    <p:extLst>
      <p:ext uri="{BB962C8B-B14F-4D97-AF65-F5344CB8AC3E}">
        <p14:creationId xmlns:p14="http://schemas.microsoft.com/office/powerpoint/2010/main" val="632948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latin typeface="Times New Roman" pitchFamily="18" charset="0"/>
                <a:cs typeface="Times New Roman" pitchFamily="18" charset="0"/>
              </a:rPr>
              <a:t>Register Image on HPC</a:t>
            </a:r>
          </a:p>
        </p:txBody>
      </p:sp>
      <p:graphicFrame>
        <p:nvGraphicFramePr>
          <p:cNvPr id="5" name="Chart 4"/>
          <p:cNvGraphicFramePr>
            <a:graphicFrameLocks/>
          </p:cNvGraphicFramePr>
          <p:nvPr/>
        </p:nvGraphicFramePr>
        <p:xfrm>
          <a:off x="594360" y="2057400"/>
          <a:ext cx="8092440" cy="3840480"/>
        </p:xfrm>
        <a:graphic>
          <a:graphicData uri="http://schemas.openxmlformats.org/drawingml/2006/chart">
            <c:chart xmlns:c="http://schemas.openxmlformats.org/drawingml/2006/chart" xmlns:r="http://schemas.openxmlformats.org/officeDocument/2006/relationships" r:id="rId3"/>
          </a:graphicData>
        </a:graphic>
      </p:graphicFrame>
      <p:sp>
        <p:nvSpPr>
          <p:cNvPr id="32772" name="Footer Placeholder 1"/>
          <p:cNvSpPr>
            <a:spLocks noGrp="1"/>
          </p:cNvSpPr>
          <p:nvPr>
            <p:ph type="ftr" sz="quarter" idx="4294967295"/>
          </p:nvPr>
        </p:nvSpPr>
        <p:spPr bwMode="auto">
          <a:xfrm>
            <a:off x="3124677" y="6356509"/>
            <a:ext cx="2894648" cy="3643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lvl1pPr eaLnBrk="0" hangingPunct="0">
              <a:defRPr sz="2200">
                <a:solidFill>
                  <a:schemeClr val="tx1"/>
                </a:solidFill>
                <a:latin typeface="Times New Roman" pitchFamily="18" charset="0"/>
                <a:ea typeface="MS PGothic" pitchFamily="34" charset="-128"/>
              </a:defRPr>
            </a:lvl1pPr>
            <a:lvl2pPr marL="668655" indent="-257175" eaLnBrk="0" hangingPunct="0">
              <a:defRPr sz="2200">
                <a:solidFill>
                  <a:schemeClr val="tx1"/>
                </a:solidFill>
                <a:latin typeface="Times New Roman" pitchFamily="18" charset="0"/>
                <a:ea typeface="MS PGothic" pitchFamily="34" charset="-128"/>
              </a:defRPr>
            </a:lvl2pPr>
            <a:lvl3pPr marL="1028700" indent="-205740" eaLnBrk="0" hangingPunct="0">
              <a:defRPr sz="2200">
                <a:solidFill>
                  <a:schemeClr val="tx1"/>
                </a:solidFill>
                <a:latin typeface="Times New Roman" pitchFamily="18" charset="0"/>
                <a:ea typeface="MS PGothic" pitchFamily="34" charset="-128"/>
              </a:defRPr>
            </a:lvl3pPr>
            <a:lvl4pPr marL="1440180" indent="-205740" eaLnBrk="0" hangingPunct="0">
              <a:defRPr sz="2200">
                <a:solidFill>
                  <a:schemeClr val="tx1"/>
                </a:solidFill>
                <a:latin typeface="Times New Roman" pitchFamily="18" charset="0"/>
                <a:ea typeface="MS PGothic" pitchFamily="34" charset="-128"/>
              </a:defRPr>
            </a:lvl4pPr>
            <a:lvl5pPr marL="1851660" indent="-205740" eaLnBrk="0" hangingPunct="0">
              <a:defRPr sz="2200">
                <a:solidFill>
                  <a:schemeClr val="tx1"/>
                </a:solidFill>
                <a:latin typeface="Times New Roman" pitchFamily="18" charset="0"/>
                <a:ea typeface="MS PGothic" pitchFamily="34" charset="-128"/>
              </a:defRPr>
            </a:lvl5pPr>
            <a:lvl6pPr marL="2263140" indent="-205740" eaLnBrk="0" fontAlgn="base" hangingPunct="0">
              <a:spcBef>
                <a:spcPct val="0"/>
              </a:spcBef>
              <a:spcAft>
                <a:spcPct val="0"/>
              </a:spcAft>
              <a:defRPr sz="2200">
                <a:solidFill>
                  <a:schemeClr val="tx1"/>
                </a:solidFill>
                <a:latin typeface="Times New Roman" pitchFamily="18" charset="0"/>
                <a:ea typeface="MS PGothic" pitchFamily="34" charset="-128"/>
              </a:defRPr>
            </a:lvl6pPr>
            <a:lvl7pPr marL="2674620" indent="-205740" eaLnBrk="0" fontAlgn="base" hangingPunct="0">
              <a:spcBef>
                <a:spcPct val="0"/>
              </a:spcBef>
              <a:spcAft>
                <a:spcPct val="0"/>
              </a:spcAft>
              <a:defRPr sz="2200">
                <a:solidFill>
                  <a:schemeClr val="tx1"/>
                </a:solidFill>
                <a:latin typeface="Times New Roman" pitchFamily="18" charset="0"/>
                <a:ea typeface="MS PGothic" pitchFamily="34" charset="-128"/>
              </a:defRPr>
            </a:lvl7pPr>
            <a:lvl8pPr marL="3086100" indent="-205740" eaLnBrk="0" fontAlgn="base" hangingPunct="0">
              <a:spcBef>
                <a:spcPct val="0"/>
              </a:spcBef>
              <a:spcAft>
                <a:spcPct val="0"/>
              </a:spcAft>
              <a:defRPr sz="2200">
                <a:solidFill>
                  <a:schemeClr val="tx1"/>
                </a:solidFill>
                <a:latin typeface="Times New Roman" pitchFamily="18" charset="0"/>
                <a:ea typeface="MS PGothic" pitchFamily="34" charset="-128"/>
              </a:defRPr>
            </a:lvl8pPr>
            <a:lvl9pPr marL="3497580" indent="-205740" eaLnBrk="0" fontAlgn="base" hangingPunct="0">
              <a:spcBef>
                <a:spcPct val="0"/>
              </a:spcBef>
              <a:spcAft>
                <a:spcPct val="0"/>
              </a:spcAft>
              <a:defRPr sz="2200">
                <a:solidFill>
                  <a:schemeClr val="tx1"/>
                </a:solidFill>
                <a:latin typeface="Times New Roman" pitchFamily="18" charset="0"/>
                <a:ea typeface="MS PGothic" pitchFamily="34" charset="-128"/>
              </a:defRPr>
            </a:lvl9pPr>
          </a:lstStyle>
          <a:p>
            <a:pPr eaLnBrk="1" hangingPunct="1"/>
            <a:r>
              <a:rPr lang="en-US" sz="1100">
                <a:solidFill>
                  <a:srgbClr val="898989"/>
                </a:solidFill>
                <a:latin typeface="Arial" charset="0"/>
              </a:rPr>
              <a:t>         https://portal.futuregrid.org</a:t>
            </a:r>
          </a:p>
        </p:txBody>
      </p:sp>
    </p:spTree>
    <p:extLst>
      <p:ext uri="{BB962C8B-B14F-4D97-AF65-F5344CB8AC3E}">
        <p14:creationId xmlns:p14="http://schemas.microsoft.com/office/powerpoint/2010/main" val="29932598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200"/>
            <a:ext cx="9067802" cy="639762"/>
          </a:xfrm>
        </p:spPr>
        <p:txBody>
          <a:bodyPr/>
          <a:lstStyle/>
          <a:p>
            <a:r>
              <a:rPr lang="en-US" sz="3600" dirty="0" err="1" smtClean="0"/>
              <a:t>Templated</a:t>
            </a:r>
            <a:r>
              <a:rPr lang="en-US" sz="3600" dirty="0" smtClean="0"/>
              <a:t>(Abstract) </a:t>
            </a:r>
            <a:r>
              <a:rPr lang="en-US" sz="3600" dirty="0"/>
              <a:t>Dynamic </a:t>
            </a:r>
            <a:r>
              <a:rPr lang="en-US" sz="3600" dirty="0" smtClean="0"/>
              <a:t>Provisioning</a:t>
            </a:r>
            <a:endParaRPr lang="en-US" sz="36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15</a:t>
            </a:fld>
            <a:endParaRPr lang="en-US"/>
          </a:p>
        </p:txBody>
      </p:sp>
      <p:sp>
        <p:nvSpPr>
          <p:cNvPr id="3" name="Content Placeholder 2"/>
          <p:cNvSpPr>
            <a:spLocks noGrp="1"/>
          </p:cNvSpPr>
          <p:nvPr>
            <p:ph idx="1"/>
          </p:nvPr>
        </p:nvSpPr>
        <p:spPr>
          <a:xfrm>
            <a:off x="-4498" y="685800"/>
            <a:ext cx="9110330" cy="990600"/>
          </a:xfrm>
          <a:solidFill>
            <a:schemeClr val="bg1"/>
          </a:solidFill>
        </p:spPr>
        <p:txBody>
          <a:bodyPr/>
          <a:lstStyle/>
          <a:p>
            <a:r>
              <a:rPr lang="en-US" dirty="0" smtClean="0"/>
              <a:t>Abstract Specification of image mapped to various HPC and Cloud environments</a:t>
            </a:r>
            <a:endParaRPr lang="en-US" dirty="0"/>
          </a:p>
        </p:txBody>
      </p:sp>
      <p:grpSp>
        <p:nvGrpSpPr>
          <p:cNvPr id="10" name="Group 9"/>
          <p:cNvGrpSpPr/>
          <p:nvPr/>
        </p:nvGrpSpPr>
        <p:grpSpPr>
          <a:xfrm>
            <a:off x="0" y="1853613"/>
            <a:ext cx="9143999" cy="4892721"/>
            <a:chOff x="0" y="1853613"/>
            <a:chExt cx="9143999" cy="4892721"/>
          </a:xfrm>
        </p:grpSpPr>
        <p:sp>
          <p:nvSpPr>
            <p:cNvPr id="8" name="Shape 293"/>
            <p:cNvSpPr/>
            <p:nvPr/>
          </p:nvSpPr>
          <p:spPr>
            <a:xfrm>
              <a:off x="0" y="1853613"/>
              <a:ext cx="9143999" cy="4892721"/>
            </a:xfrm>
            <a:prstGeom prst="rect">
              <a:avLst/>
            </a:prstGeom>
            <a:blipFill>
              <a:blip r:embed="rId2"/>
              <a:stretch>
                <a:fillRect/>
              </a:stretch>
            </a:blipFill>
            <a:ln>
              <a:noFill/>
            </a:ln>
          </p:spPr>
        </p:sp>
        <p:sp>
          <p:nvSpPr>
            <p:cNvPr id="9" name="TextBox 8"/>
            <p:cNvSpPr txBox="1"/>
            <p:nvPr/>
          </p:nvSpPr>
          <p:spPr>
            <a:xfrm>
              <a:off x="6705600" y="4953000"/>
              <a:ext cx="2362200" cy="1200329"/>
            </a:xfrm>
            <a:prstGeom prst="rect">
              <a:avLst/>
            </a:prstGeom>
            <a:noFill/>
          </p:spPr>
          <p:txBody>
            <a:bodyPr wrap="square" rtlCol="0">
              <a:spAutoFit/>
            </a:bodyPr>
            <a:lstStyle/>
            <a:p>
              <a:r>
                <a:rPr lang="en-US" dirty="0" smtClean="0"/>
                <a:t>Essex replaces Cactus</a:t>
              </a:r>
            </a:p>
            <a:p>
              <a:r>
                <a:rPr lang="en-US" dirty="0" smtClean="0"/>
                <a:t>Current Eucalyptus 3 commercial while version 2 Open Source</a:t>
              </a:r>
              <a:endParaRPr lang="en-US" dirty="0"/>
            </a:p>
          </p:txBody>
        </p:sp>
      </p:grpSp>
    </p:spTree>
    <p:extLst>
      <p:ext uri="{BB962C8B-B14F-4D97-AF65-F5344CB8AC3E}">
        <p14:creationId xmlns:p14="http://schemas.microsoft.com/office/powerpoint/2010/main" val="1293069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412" y="642021"/>
            <a:ext cx="9071419" cy="1143000"/>
          </a:xfrm>
        </p:spPr>
        <p:txBody>
          <a:bodyPr/>
          <a:lstStyle/>
          <a:p>
            <a:r>
              <a:rPr lang="en-US" dirty="0"/>
              <a:t>FutureGrid Computing </a:t>
            </a:r>
            <a:r>
              <a:rPr lang="en-US" dirty="0" smtClean="0"/>
              <a:t>Testbed </a:t>
            </a:r>
            <a:br>
              <a:rPr lang="en-US" dirty="0" smtClean="0"/>
            </a:br>
            <a:r>
              <a:rPr lang="en-US" dirty="0" smtClean="0"/>
              <a:t>as </a:t>
            </a:r>
            <a:r>
              <a:rPr lang="en-US" dirty="0"/>
              <a:t>a Service</a:t>
            </a:r>
            <a:br>
              <a:rPr lang="en-US" dirty="0"/>
            </a:br>
            <a:endParaRPr lang="en-US"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2</a:t>
            </a:fld>
            <a:endParaRPr lang="en-US"/>
          </a:p>
        </p:txBody>
      </p:sp>
      <p:grpSp>
        <p:nvGrpSpPr>
          <p:cNvPr id="38" name="Group 37"/>
          <p:cNvGrpSpPr/>
          <p:nvPr/>
        </p:nvGrpSpPr>
        <p:grpSpPr>
          <a:xfrm>
            <a:off x="117579" y="1656981"/>
            <a:ext cx="9100728" cy="4684865"/>
            <a:chOff x="21636" y="1334935"/>
            <a:chExt cx="9100728" cy="4684865"/>
          </a:xfrm>
        </p:grpSpPr>
        <p:grpSp>
          <p:nvGrpSpPr>
            <p:cNvPr id="39" name="Group 38"/>
            <p:cNvGrpSpPr/>
            <p:nvPr/>
          </p:nvGrpSpPr>
          <p:grpSpPr>
            <a:xfrm>
              <a:off x="227427" y="5029200"/>
              <a:ext cx="8518273" cy="990600"/>
              <a:chOff x="227427" y="4495800"/>
              <a:chExt cx="8518273" cy="990600"/>
            </a:xfrm>
          </p:grpSpPr>
          <p:grpSp>
            <p:nvGrpSpPr>
              <p:cNvPr id="43" name="Group 11"/>
              <p:cNvGrpSpPr/>
              <p:nvPr/>
            </p:nvGrpSpPr>
            <p:grpSpPr>
              <a:xfrm>
                <a:off x="227427" y="4860341"/>
                <a:ext cx="2820573" cy="626059"/>
                <a:chOff x="152400" y="6172200"/>
                <a:chExt cx="2820573" cy="646331"/>
              </a:xfrm>
            </p:grpSpPr>
            <p:sp>
              <p:nvSpPr>
                <p:cNvPr id="45" name="TextBox 44"/>
                <p:cNvSpPr txBox="1"/>
                <p:nvPr/>
              </p:nvSpPr>
              <p:spPr>
                <a:xfrm>
                  <a:off x="838200" y="6172200"/>
                  <a:ext cx="835485" cy="646331"/>
                </a:xfrm>
                <a:prstGeom prst="rect">
                  <a:avLst/>
                </a:prstGeom>
                <a:noFill/>
              </p:spPr>
              <p:txBody>
                <a:bodyPr wrap="none" rtlCol="0">
                  <a:spAutoFit/>
                </a:bodyPr>
                <a:lstStyle/>
                <a:p>
                  <a:pPr defTabSz="457200"/>
                  <a:r>
                    <a:rPr lang="en-US" dirty="0">
                      <a:solidFill>
                        <a:prstClr val="black"/>
                      </a:solidFill>
                    </a:rPr>
                    <a:t>Private</a:t>
                  </a:r>
                  <a:br>
                    <a:rPr lang="en-US" dirty="0">
                      <a:solidFill>
                        <a:prstClr val="black"/>
                      </a:solidFill>
                    </a:rPr>
                  </a:br>
                  <a:r>
                    <a:rPr lang="en-US" dirty="0">
                      <a:solidFill>
                        <a:prstClr val="black"/>
                      </a:solidFill>
                    </a:rPr>
                    <a:t>Public</a:t>
                  </a:r>
                </a:p>
              </p:txBody>
            </p:sp>
            <p:cxnSp>
              <p:nvCxnSpPr>
                <p:cNvPr id="46" name="Straight Connector 45"/>
                <p:cNvCxnSpPr/>
                <p:nvPr/>
              </p:nvCxnSpPr>
              <p:spPr>
                <a:xfrm>
                  <a:off x="152400" y="6400800"/>
                  <a:ext cx="457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52400" y="6629400"/>
                  <a:ext cx="4572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676400" y="6324600"/>
                  <a:ext cx="1296573" cy="369332"/>
                </a:xfrm>
                <a:prstGeom prst="rect">
                  <a:avLst/>
                </a:prstGeom>
                <a:noFill/>
              </p:spPr>
              <p:txBody>
                <a:bodyPr wrap="none" rtlCol="0">
                  <a:spAutoFit/>
                </a:bodyPr>
                <a:lstStyle/>
                <a:p>
                  <a:pPr defTabSz="457200"/>
                  <a:r>
                    <a:rPr lang="en-US" dirty="0">
                      <a:solidFill>
                        <a:prstClr val="black"/>
                      </a:solidFill>
                    </a:rPr>
                    <a:t>FG Network</a:t>
                  </a:r>
                </a:p>
              </p:txBody>
            </p:sp>
          </p:grpSp>
          <p:sp>
            <p:nvSpPr>
              <p:cNvPr id="44" name="TextBox 43"/>
              <p:cNvSpPr txBox="1"/>
              <p:nvPr/>
            </p:nvSpPr>
            <p:spPr>
              <a:xfrm>
                <a:off x="6934200" y="4495800"/>
                <a:ext cx="1811500" cy="536622"/>
              </a:xfrm>
              <a:prstGeom prst="rect">
                <a:avLst/>
              </a:prstGeom>
              <a:noFill/>
            </p:spPr>
            <p:txBody>
              <a:bodyPr wrap="square" rtlCol="0">
                <a:spAutoFit/>
              </a:bodyPr>
              <a:lstStyle/>
              <a:p>
                <a:pPr defTabSz="457200"/>
                <a:r>
                  <a:rPr lang="en-US" sz="1600" b="1" dirty="0">
                    <a:solidFill>
                      <a:prstClr val="black"/>
                    </a:solidFill>
                  </a:rPr>
                  <a:t>NID</a:t>
                </a:r>
                <a:r>
                  <a:rPr lang="en-US" sz="1400" dirty="0">
                    <a:solidFill>
                      <a:prstClr val="black"/>
                    </a:solidFill>
                  </a:rPr>
                  <a:t>: Network Impairment Device</a:t>
                </a:r>
              </a:p>
            </p:txBody>
          </p:sp>
        </p:grpSp>
        <p:grpSp>
          <p:nvGrpSpPr>
            <p:cNvPr id="40" name="Group 39"/>
            <p:cNvGrpSpPr/>
            <p:nvPr/>
          </p:nvGrpSpPr>
          <p:grpSpPr>
            <a:xfrm>
              <a:off x="21636" y="1334935"/>
              <a:ext cx="9100728" cy="4564174"/>
              <a:chOff x="21636" y="1146913"/>
              <a:chExt cx="9100728" cy="4564174"/>
            </a:xfrm>
          </p:grpSpPr>
          <p:pic>
            <p:nvPicPr>
              <p:cNvPr id="41" name="Picture 40" descr="gtb network v15.png"/>
              <p:cNvPicPr>
                <a:picLocks noChangeAspect="1"/>
              </p:cNvPicPr>
              <p:nvPr/>
            </p:nvPicPr>
            <p:blipFill>
              <a:blip r:embed="rId2" cstate="print"/>
              <a:stretch>
                <a:fillRect/>
              </a:stretch>
            </p:blipFill>
            <p:spPr>
              <a:xfrm>
                <a:off x="21636" y="1146913"/>
                <a:ext cx="9100728" cy="4564174"/>
              </a:xfrm>
              <a:prstGeom prst="rect">
                <a:avLst/>
              </a:prstGeom>
            </p:spPr>
          </p:pic>
          <p:sp>
            <p:nvSpPr>
              <p:cNvPr id="42" name="TextBox 41"/>
              <p:cNvSpPr txBox="1"/>
              <p:nvPr/>
            </p:nvSpPr>
            <p:spPr>
              <a:xfrm>
                <a:off x="6955407" y="3733799"/>
                <a:ext cx="2142638" cy="276999"/>
              </a:xfrm>
              <a:prstGeom prst="rect">
                <a:avLst/>
              </a:prstGeom>
              <a:solidFill>
                <a:schemeClr val="bg1"/>
              </a:solidFill>
            </p:spPr>
            <p:txBody>
              <a:bodyPr wrap="none" rtlCol="0">
                <a:spAutoFit/>
              </a:bodyPr>
              <a:lstStyle/>
              <a:p>
                <a:r>
                  <a:rPr lang="en-US" sz="1200" b="1" dirty="0" smtClean="0"/>
                  <a:t>12TF Disk rich + GPU 512 cores</a:t>
                </a:r>
                <a:endParaRPr lang="en-US" sz="1200" b="1" dirty="0"/>
              </a:p>
            </p:txBody>
          </p:sp>
        </p:grpSp>
      </p:grpSp>
      <p:grpSp>
        <p:nvGrpSpPr>
          <p:cNvPr id="16" name="Group 15"/>
          <p:cNvGrpSpPr/>
          <p:nvPr/>
        </p:nvGrpSpPr>
        <p:grpSpPr>
          <a:xfrm>
            <a:off x="91821" y="-29402"/>
            <a:ext cx="8852328" cy="6887402"/>
            <a:chOff x="1981200" y="-723028"/>
            <a:chExt cx="8852328" cy="6887402"/>
          </a:xfrm>
        </p:grpSpPr>
        <p:grpSp>
          <p:nvGrpSpPr>
            <p:cNvPr id="15" name="Group 14"/>
            <p:cNvGrpSpPr/>
            <p:nvPr/>
          </p:nvGrpSpPr>
          <p:grpSpPr>
            <a:xfrm>
              <a:off x="1981200" y="-723028"/>
              <a:ext cx="8852328" cy="6887402"/>
              <a:chOff x="0" y="-25400"/>
              <a:chExt cx="8852328" cy="6887402"/>
            </a:xfrm>
          </p:grpSpPr>
          <p:pic>
            <p:nvPicPr>
              <p:cNvPr id="7176"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252"/>
              <a:stretch/>
            </p:blipFill>
            <p:spPr bwMode="auto">
              <a:xfrm>
                <a:off x="0" y="2612490"/>
                <a:ext cx="4809964" cy="4152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0" y="-25400"/>
                <a:ext cx="4893821" cy="2645271"/>
                <a:chOff x="4250178" y="351692"/>
                <a:chExt cx="4893821" cy="2645271"/>
              </a:xfrm>
            </p:grpSpPr>
            <p:pic>
              <p:nvPicPr>
                <p:cNvPr id="717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994" b="7623"/>
                <a:stretch/>
              </p:blipFill>
              <p:spPr bwMode="auto">
                <a:xfrm>
                  <a:off x="4250178" y="351692"/>
                  <a:ext cx="4893821" cy="2645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282093" y="2535298"/>
                  <a:ext cx="4157933" cy="461665"/>
                </a:xfrm>
                <a:prstGeom prst="rect">
                  <a:avLst/>
                </a:prstGeom>
                <a:solidFill>
                  <a:schemeClr val="bg1"/>
                </a:solidFill>
              </p:spPr>
              <p:txBody>
                <a:bodyPr wrap="none" rtlCol="0">
                  <a:spAutoFit/>
                </a:bodyPr>
                <a:lstStyle/>
                <a:p>
                  <a:r>
                    <a:rPr lang="en-US" sz="2400" b="1" dirty="0" smtClean="0"/>
                    <a:t>India (IBM) and </a:t>
                  </a:r>
                  <a:r>
                    <a:rPr lang="en-US" sz="2400" b="1" dirty="0" err="1" smtClean="0"/>
                    <a:t>Xray</a:t>
                  </a:r>
                  <a:r>
                    <a:rPr lang="en-US" sz="2400" b="1" dirty="0" smtClean="0"/>
                    <a:t> (Cray) (IU)</a:t>
                  </a:r>
                  <a:endParaRPr lang="en-US" sz="2400" b="1" dirty="0"/>
                </a:p>
              </p:txBody>
            </p:sp>
          </p:grpSp>
          <p:grpSp>
            <p:nvGrpSpPr>
              <p:cNvPr id="6" name="Group 5"/>
              <p:cNvGrpSpPr/>
              <p:nvPr/>
            </p:nvGrpSpPr>
            <p:grpSpPr>
              <a:xfrm>
                <a:off x="4602149" y="4002"/>
                <a:ext cx="4250179" cy="6858000"/>
                <a:chOff x="-29263" y="-27042"/>
                <a:chExt cx="4250179" cy="6858000"/>
              </a:xfrm>
            </p:grpSpPr>
            <p:pic>
              <p:nvPicPr>
                <p:cNvPr id="717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63" y="-27042"/>
                  <a:ext cx="425017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467" y="6369293"/>
                  <a:ext cx="1912190" cy="461665"/>
                </a:xfrm>
                <a:prstGeom prst="rect">
                  <a:avLst/>
                </a:prstGeom>
                <a:solidFill>
                  <a:schemeClr val="bg1"/>
                </a:solidFill>
              </p:spPr>
              <p:txBody>
                <a:bodyPr wrap="none" rtlCol="0">
                  <a:spAutoFit/>
                </a:bodyPr>
                <a:lstStyle/>
                <a:p>
                  <a:r>
                    <a:rPr lang="en-US" sz="2400" b="1" dirty="0" smtClean="0"/>
                    <a:t>Alamo (TACC)</a:t>
                  </a:r>
                  <a:endParaRPr lang="en-US" sz="2400" b="1" dirty="0"/>
                </a:p>
              </p:txBody>
            </p:sp>
          </p:grpSp>
        </p:grpSp>
        <p:sp>
          <p:nvSpPr>
            <p:cNvPr id="9" name="TextBox 8"/>
            <p:cNvSpPr txBox="1"/>
            <p:nvPr/>
          </p:nvSpPr>
          <p:spPr>
            <a:xfrm>
              <a:off x="1981200" y="5599846"/>
              <a:ext cx="2209900" cy="461665"/>
            </a:xfrm>
            <a:prstGeom prst="rect">
              <a:avLst/>
            </a:prstGeom>
            <a:solidFill>
              <a:schemeClr val="bg1"/>
            </a:solidFill>
          </p:spPr>
          <p:txBody>
            <a:bodyPr wrap="none" rtlCol="0">
              <a:spAutoFit/>
            </a:bodyPr>
            <a:lstStyle/>
            <a:p>
              <a:r>
                <a:rPr lang="en-US" sz="2400" b="1" dirty="0" smtClean="0">
                  <a:solidFill>
                    <a:srgbClr val="FF0000"/>
                  </a:solidFill>
                </a:rPr>
                <a:t>Bravo</a:t>
              </a:r>
              <a:r>
                <a:rPr lang="en-US" sz="2400" b="1" dirty="0" smtClean="0"/>
                <a:t> </a:t>
              </a:r>
              <a:r>
                <a:rPr lang="en-US" sz="2400" b="1" dirty="0" smtClean="0">
                  <a:solidFill>
                    <a:schemeClr val="accent6"/>
                  </a:solidFill>
                </a:rPr>
                <a:t>Delta</a:t>
              </a:r>
              <a:r>
                <a:rPr lang="en-US" sz="2400" b="1" dirty="0" smtClean="0"/>
                <a:t> (IU)</a:t>
              </a:r>
              <a:endParaRPr lang="en-US" sz="2400" b="1" dirty="0"/>
            </a:p>
          </p:txBody>
        </p:sp>
      </p:grpSp>
      <p:sp>
        <p:nvSpPr>
          <p:cNvPr id="49" name="Slide Number Placeholder 2"/>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CFE096-9650-498C-990C-20F2420C253B}" type="slidenum">
              <a:rPr lang="en-US" smtClean="0"/>
              <a:pPr/>
              <a:t>2</a:t>
            </a:fld>
            <a:endParaRPr lang="en-US"/>
          </a:p>
        </p:txBody>
      </p:sp>
      <p:grpSp>
        <p:nvGrpSpPr>
          <p:cNvPr id="50" name="Group 49"/>
          <p:cNvGrpSpPr/>
          <p:nvPr/>
        </p:nvGrpSpPr>
        <p:grpSpPr>
          <a:xfrm>
            <a:off x="-87091" y="960480"/>
            <a:ext cx="9307291" cy="5897520"/>
            <a:chOff x="-87091" y="960480"/>
            <a:chExt cx="9307291" cy="5897520"/>
          </a:xfrm>
          <a:solidFill>
            <a:schemeClr val="bg1"/>
          </a:solidFill>
        </p:grpSpPr>
        <p:grpSp>
          <p:nvGrpSpPr>
            <p:cNvPr id="51" name="Group 50"/>
            <p:cNvGrpSpPr/>
            <p:nvPr/>
          </p:nvGrpSpPr>
          <p:grpSpPr>
            <a:xfrm>
              <a:off x="25400" y="1668366"/>
              <a:ext cx="9163756" cy="5189634"/>
              <a:chOff x="-19756" y="11331"/>
              <a:chExt cx="9163756" cy="5189634"/>
            </a:xfrm>
            <a:grpFill/>
          </p:grpSpPr>
          <p:pic>
            <p:nvPicPr>
              <p:cNvPr id="53"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756" y="11331"/>
                <a:ext cx="3459756" cy="5189634"/>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TextBox 53"/>
              <p:cNvSpPr txBox="1"/>
              <p:nvPr/>
            </p:nvSpPr>
            <p:spPr>
              <a:xfrm>
                <a:off x="110067" y="4719953"/>
                <a:ext cx="1835439" cy="461665"/>
              </a:xfrm>
              <a:prstGeom prst="rect">
                <a:avLst/>
              </a:prstGeom>
              <a:grpFill/>
            </p:spPr>
            <p:txBody>
              <a:bodyPr wrap="none" rtlCol="0">
                <a:spAutoFit/>
              </a:bodyPr>
              <a:lstStyle/>
              <a:p>
                <a:r>
                  <a:rPr lang="en-US" sz="2400" b="1" dirty="0" smtClean="0"/>
                  <a:t>Sierra (SDSC)</a:t>
                </a:r>
                <a:endParaRPr lang="en-US" sz="2400" b="1" dirty="0"/>
              </a:p>
            </p:txBody>
          </p:sp>
          <p:pic>
            <p:nvPicPr>
              <p:cNvPr id="5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4599" y="28221"/>
                <a:ext cx="3302173" cy="516657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TextBox 55"/>
              <p:cNvSpPr txBox="1"/>
              <p:nvPr/>
            </p:nvSpPr>
            <p:spPr>
              <a:xfrm>
                <a:off x="2585086" y="4739299"/>
                <a:ext cx="1709827" cy="461665"/>
              </a:xfrm>
              <a:prstGeom prst="rect">
                <a:avLst/>
              </a:prstGeom>
              <a:grpFill/>
            </p:spPr>
            <p:txBody>
              <a:bodyPr wrap="none" rtlCol="0">
                <a:spAutoFit/>
              </a:bodyPr>
              <a:lstStyle/>
              <a:p>
                <a:r>
                  <a:rPr lang="en-US" sz="2400" b="1" dirty="0" smtClean="0"/>
                  <a:t>Foxtrot (UF)</a:t>
                </a:r>
                <a:endParaRPr lang="en-US" sz="2400" b="1" dirty="0"/>
              </a:p>
            </p:txBody>
          </p:sp>
          <p:pic>
            <p:nvPicPr>
              <p:cNvPr id="57"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66394" y="28221"/>
                <a:ext cx="4177606" cy="516657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TextBox 57"/>
              <p:cNvSpPr txBox="1"/>
              <p:nvPr/>
            </p:nvSpPr>
            <p:spPr>
              <a:xfrm>
                <a:off x="4966394" y="4739300"/>
                <a:ext cx="2130135" cy="461665"/>
              </a:xfrm>
              <a:prstGeom prst="rect">
                <a:avLst/>
              </a:prstGeom>
              <a:grpFill/>
            </p:spPr>
            <p:txBody>
              <a:bodyPr wrap="none" rtlCol="0">
                <a:spAutoFit/>
              </a:bodyPr>
              <a:lstStyle/>
              <a:p>
                <a:r>
                  <a:rPr lang="en-US" sz="2400" b="1" dirty="0" smtClean="0"/>
                  <a:t>Hotel (Chicago)</a:t>
                </a:r>
                <a:endParaRPr lang="en-US" sz="2400" b="1" dirty="0"/>
              </a:p>
            </p:txBody>
          </p:sp>
        </p:grpSp>
        <p:sp>
          <p:nvSpPr>
            <p:cNvPr id="52" name="TextBox 51"/>
            <p:cNvSpPr txBox="1"/>
            <p:nvPr/>
          </p:nvSpPr>
          <p:spPr>
            <a:xfrm>
              <a:off x="-87091" y="960480"/>
              <a:ext cx="9307291" cy="707886"/>
            </a:xfrm>
            <a:prstGeom prst="rect">
              <a:avLst/>
            </a:prstGeom>
            <a:grpFill/>
          </p:spPr>
          <p:txBody>
            <a:bodyPr wrap="none" rtlCol="0">
              <a:spAutoFit/>
            </a:bodyPr>
            <a:lstStyle/>
            <a:p>
              <a:r>
                <a:rPr lang="en-US" sz="4000" b="1" dirty="0"/>
                <a:t>FutureGrid Computing Testbed as a Service</a:t>
              </a:r>
            </a:p>
          </p:txBody>
        </p:sp>
      </p:grpSp>
    </p:spTree>
    <p:extLst>
      <p:ext uri="{BB962C8B-B14F-4D97-AF65-F5344CB8AC3E}">
        <p14:creationId xmlns:p14="http://schemas.microsoft.com/office/powerpoint/2010/main" val="399742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1000" fill="hold"/>
                                        <p:tgtEl>
                                          <p:spTgt spid="4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1000"/>
                                        <p:tgtEl>
                                          <p:spTgt spid="50"/>
                                        </p:tgtEl>
                                      </p:cBhvr>
                                    </p:animEffect>
                                    <p:anim calcmode="lin" valueType="num">
                                      <p:cBhvr>
                                        <p:cTn id="20" dur="1000" fill="hold"/>
                                        <p:tgtEl>
                                          <p:spTgt spid="50"/>
                                        </p:tgtEl>
                                        <p:attrNameLst>
                                          <p:attrName>ppt_x</p:attrName>
                                        </p:attrNameLst>
                                      </p:cBhvr>
                                      <p:tavLst>
                                        <p:tav tm="0">
                                          <p:val>
                                            <p:strVal val="#ppt_x"/>
                                          </p:val>
                                        </p:tav>
                                        <p:tav tm="100000">
                                          <p:val>
                                            <p:strVal val="#ppt_x"/>
                                          </p:val>
                                        </p:tav>
                                      </p:tavLst>
                                    </p:anim>
                                    <p:anim calcmode="lin" valueType="num">
                                      <p:cBhvr>
                                        <p:cTn id="21"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CFE096-9650-498C-990C-20F2420C253B}" type="slidenum">
              <a:rPr lang="en-US" smtClean="0"/>
              <a:pPr/>
              <a:t>3</a:t>
            </a:fld>
            <a:endParaRPr lang="en-US"/>
          </a:p>
        </p:txBody>
      </p:sp>
      <p:sp>
        <p:nvSpPr>
          <p:cNvPr id="29" name="Content Placeholder 29"/>
          <p:cNvSpPr>
            <a:spLocks noGrp="1"/>
          </p:cNvSpPr>
          <p:nvPr>
            <p:ph idx="1"/>
          </p:nvPr>
        </p:nvSpPr>
        <p:spPr>
          <a:xfrm>
            <a:off x="5867400" y="2955394"/>
            <a:ext cx="3276600" cy="3613093"/>
          </a:xfrm>
        </p:spPr>
        <p:txBody>
          <a:bodyPr/>
          <a:lstStyle/>
          <a:p>
            <a:pPr marL="0" indent="0" algn="ctr">
              <a:buNone/>
            </a:pPr>
            <a:r>
              <a:rPr lang="en-US" sz="2400" b="1" dirty="0" smtClean="0"/>
              <a:t>4 FutureGrid Usages</a:t>
            </a:r>
          </a:p>
          <a:p>
            <a:r>
              <a:rPr lang="en-US" sz="2000" b="1" dirty="0" smtClean="0"/>
              <a:t>Computer Science</a:t>
            </a:r>
          </a:p>
          <a:p>
            <a:r>
              <a:rPr lang="en-US" sz="2000" b="1" dirty="0" smtClean="0"/>
              <a:t>Applications</a:t>
            </a:r>
            <a:r>
              <a:rPr lang="en-US" sz="2000" dirty="0" smtClean="0"/>
              <a:t> and understanding </a:t>
            </a:r>
            <a:r>
              <a:rPr lang="en-US" sz="2000" b="1" dirty="0" smtClean="0"/>
              <a:t>Science Clouds (Research Computing – </a:t>
            </a:r>
            <a:r>
              <a:rPr lang="en-US" sz="2000" b="1" dirty="0" err="1" smtClean="0"/>
              <a:t>aaS</a:t>
            </a:r>
            <a:r>
              <a:rPr lang="en-US" sz="2000" b="1" dirty="0" smtClean="0"/>
              <a:t>)</a:t>
            </a:r>
          </a:p>
          <a:p>
            <a:r>
              <a:rPr lang="en-US" sz="2000" b="1" dirty="0" smtClean="0"/>
              <a:t>Technology Evaluation </a:t>
            </a:r>
            <a:r>
              <a:rPr lang="en-US" sz="2000" dirty="0" smtClean="0"/>
              <a:t>including XSEDE testing</a:t>
            </a:r>
          </a:p>
          <a:p>
            <a:r>
              <a:rPr lang="en-US" sz="2000" b="1" dirty="0" smtClean="0"/>
              <a:t>Education and Training</a:t>
            </a:r>
            <a:endParaRPr lang="en-US" sz="2000" b="1" dirty="0"/>
          </a:p>
        </p:txBody>
      </p:sp>
      <p:grpSp>
        <p:nvGrpSpPr>
          <p:cNvPr id="23" name="Group 22"/>
          <p:cNvGrpSpPr/>
          <p:nvPr/>
        </p:nvGrpSpPr>
        <p:grpSpPr>
          <a:xfrm>
            <a:off x="76200" y="200971"/>
            <a:ext cx="5791200" cy="5966536"/>
            <a:chOff x="76200" y="200971"/>
            <a:chExt cx="5791200" cy="5966536"/>
          </a:xfrm>
        </p:grpSpPr>
        <p:grpSp>
          <p:nvGrpSpPr>
            <p:cNvPr id="13" name="Group 12"/>
            <p:cNvGrpSpPr/>
            <p:nvPr/>
          </p:nvGrpSpPr>
          <p:grpSpPr>
            <a:xfrm>
              <a:off x="822678" y="4967178"/>
              <a:ext cx="4450644" cy="1200329"/>
              <a:chOff x="2133600" y="4876800"/>
              <a:chExt cx="4114800" cy="1200329"/>
            </a:xfrm>
          </p:grpSpPr>
          <p:sp>
            <p:nvSpPr>
              <p:cNvPr id="4" name="Rounded Rectangle 3"/>
              <p:cNvSpPr/>
              <p:nvPr/>
            </p:nvSpPr>
            <p:spPr>
              <a:xfrm>
                <a:off x="2133600" y="4876800"/>
                <a:ext cx="4114800" cy="1143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133600" y="5125134"/>
                <a:ext cx="1447800" cy="707886"/>
              </a:xfrm>
              <a:prstGeom prst="rect">
                <a:avLst/>
              </a:prstGeom>
              <a:noFill/>
            </p:spPr>
            <p:txBody>
              <a:bodyPr wrap="square" rtlCol="0">
                <a:spAutoFit/>
              </a:bodyPr>
              <a:lstStyle/>
              <a:p>
                <a:r>
                  <a:rPr lang="en-US" sz="4000" dirty="0" smtClean="0">
                    <a:latin typeface="Cooper Std Black" pitchFamily="18" charset="0"/>
                    <a:ea typeface="Adobe Gothic Std B" pitchFamily="34" charset="-128"/>
                  </a:rPr>
                  <a:t>IaaS</a:t>
                </a:r>
                <a:endParaRPr lang="en-US" sz="4000" dirty="0">
                  <a:latin typeface="Cooper Std Black" pitchFamily="18" charset="0"/>
                  <a:ea typeface="Adobe Gothic Std B" pitchFamily="34" charset="-128"/>
                </a:endParaRPr>
              </a:p>
            </p:txBody>
          </p:sp>
          <p:sp>
            <p:nvSpPr>
              <p:cNvPr id="6" name="TextBox 5"/>
              <p:cNvSpPr txBox="1"/>
              <p:nvPr/>
            </p:nvSpPr>
            <p:spPr>
              <a:xfrm>
                <a:off x="3441671" y="4876800"/>
                <a:ext cx="2806729" cy="1200329"/>
              </a:xfrm>
              <a:prstGeom prst="rect">
                <a:avLst/>
              </a:prstGeom>
              <a:noFill/>
            </p:spPr>
            <p:txBody>
              <a:bodyPr wrap="square" rtlCol="0">
                <a:spAutoFit/>
              </a:bodyPr>
              <a:lstStyle/>
              <a:p>
                <a:pPr marL="285750" indent="-285750">
                  <a:buFont typeface="Wingdings" pitchFamily="2" charset="2"/>
                  <a:buChar char="Ø"/>
                </a:pPr>
                <a:r>
                  <a:rPr lang="en-US" b="1" dirty="0" smtClean="0"/>
                  <a:t>Hypervisor</a:t>
                </a:r>
              </a:p>
              <a:p>
                <a:pPr marL="285750" indent="-285750">
                  <a:buFont typeface="Wingdings" pitchFamily="2" charset="2"/>
                  <a:buChar char="Ø"/>
                </a:pPr>
                <a:r>
                  <a:rPr lang="en-US" b="1" dirty="0" smtClean="0"/>
                  <a:t>Bare Metal</a:t>
                </a:r>
              </a:p>
              <a:p>
                <a:pPr marL="285750" indent="-285750">
                  <a:buFont typeface="Wingdings" pitchFamily="2" charset="2"/>
                  <a:buChar char="Ø"/>
                </a:pPr>
                <a:r>
                  <a:rPr lang="en-US" b="1" dirty="0" smtClean="0"/>
                  <a:t>Operating System</a:t>
                </a:r>
              </a:p>
              <a:p>
                <a:pPr marL="285750" indent="-285750">
                  <a:buFont typeface="Wingdings" pitchFamily="2" charset="2"/>
                  <a:buChar char="Ø"/>
                </a:pPr>
                <a:r>
                  <a:rPr lang="en-US" b="1" dirty="0" smtClean="0"/>
                  <a:t>Virtual Clusters, Networks</a:t>
                </a:r>
                <a:endParaRPr lang="en-US" b="1" dirty="0"/>
              </a:p>
            </p:txBody>
          </p:sp>
        </p:grpSp>
        <p:grpSp>
          <p:nvGrpSpPr>
            <p:cNvPr id="14" name="Group 13"/>
            <p:cNvGrpSpPr/>
            <p:nvPr/>
          </p:nvGrpSpPr>
          <p:grpSpPr>
            <a:xfrm>
              <a:off x="975078" y="3805721"/>
              <a:ext cx="4145844" cy="1233219"/>
              <a:chOff x="2133600" y="2133600"/>
              <a:chExt cx="4145844" cy="1233219"/>
            </a:xfrm>
            <a:solidFill>
              <a:schemeClr val="accent6">
                <a:lumMod val="40000"/>
                <a:lumOff val="60000"/>
              </a:schemeClr>
            </a:solidFill>
          </p:grpSpPr>
          <p:sp>
            <p:nvSpPr>
              <p:cNvPr id="10" name="Rounded Rectangle 9"/>
              <p:cNvSpPr/>
              <p:nvPr/>
            </p:nvSpPr>
            <p:spPr>
              <a:xfrm>
                <a:off x="2133600" y="21336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133600" y="2381934"/>
                <a:ext cx="1600200" cy="707886"/>
              </a:xfrm>
              <a:prstGeom prst="rect">
                <a:avLst/>
              </a:prstGeom>
              <a:grpFill/>
            </p:spPr>
            <p:txBody>
              <a:bodyPr wrap="square" rtlCol="0">
                <a:spAutoFit/>
              </a:bodyPr>
              <a:lstStyle/>
              <a:p>
                <a:r>
                  <a:rPr lang="en-US" sz="4000" dirty="0" err="1" smtClean="0">
                    <a:latin typeface="Cooper Std Black" pitchFamily="18" charset="0"/>
                    <a:ea typeface="Adobe Gothic Std B" pitchFamily="34" charset="-128"/>
                  </a:rPr>
                  <a:t>PaaS</a:t>
                </a:r>
                <a:endParaRPr lang="en-US" sz="4000" dirty="0">
                  <a:latin typeface="Cooper Std Black" pitchFamily="18" charset="0"/>
                  <a:ea typeface="Adobe Gothic Std B" pitchFamily="34" charset="-128"/>
                </a:endParaRPr>
              </a:p>
            </p:txBody>
          </p:sp>
          <p:sp>
            <p:nvSpPr>
              <p:cNvPr id="12" name="TextBox 11"/>
              <p:cNvSpPr txBox="1"/>
              <p:nvPr/>
            </p:nvSpPr>
            <p:spPr>
              <a:xfrm>
                <a:off x="3612444" y="2166490"/>
                <a:ext cx="2667000" cy="1200329"/>
              </a:xfrm>
              <a:prstGeom prst="rect">
                <a:avLst/>
              </a:prstGeom>
              <a:noFill/>
            </p:spPr>
            <p:txBody>
              <a:bodyPr wrap="square" rtlCol="0">
                <a:spAutoFit/>
              </a:bodyPr>
              <a:lstStyle/>
              <a:p>
                <a:pPr marL="285750" indent="-285750">
                  <a:buFont typeface="Wingdings" pitchFamily="2" charset="2"/>
                  <a:buChar char="Ø"/>
                </a:pPr>
                <a:r>
                  <a:rPr lang="en-US" b="1" dirty="0" smtClean="0"/>
                  <a:t>Cloud e.g. MapReduce</a:t>
                </a:r>
              </a:p>
              <a:p>
                <a:pPr marL="285750" indent="-285750">
                  <a:buFont typeface="Wingdings" pitchFamily="2" charset="2"/>
                  <a:buChar char="Ø"/>
                </a:pPr>
                <a:r>
                  <a:rPr lang="en-US" b="1" dirty="0" smtClean="0"/>
                  <a:t>HPC e.g. </a:t>
                </a:r>
                <a:r>
                  <a:rPr lang="en-US" b="1" dirty="0" err="1" smtClean="0"/>
                  <a:t>PETSc</a:t>
                </a:r>
                <a:r>
                  <a:rPr lang="en-US" b="1" dirty="0" smtClean="0"/>
                  <a:t>, SAGA</a:t>
                </a:r>
              </a:p>
              <a:p>
                <a:pPr marL="285750" indent="-285750">
                  <a:buFont typeface="Wingdings" pitchFamily="2" charset="2"/>
                  <a:buChar char="Ø"/>
                </a:pPr>
                <a:r>
                  <a:rPr lang="en-US" b="1" dirty="0" smtClean="0"/>
                  <a:t>Computer Science e.g. Haskell</a:t>
                </a:r>
                <a:endParaRPr lang="en-US" b="1" dirty="0"/>
              </a:p>
            </p:txBody>
          </p:sp>
        </p:grpSp>
        <p:grpSp>
          <p:nvGrpSpPr>
            <p:cNvPr id="8" name="Group 7"/>
            <p:cNvGrpSpPr/>
            <p:nvPr/>
          </p:nvGrpSpPr>
          <p:grpSpPr>
            <a:xfrm>
              <a:off x="990600" y="1112294"/>
              <a:ext cx="4114800" cy="1603730"/>
              <a:chOff x="2996494" y="609600"/>
              <a:chExt cx="4114800" cy="1603730"/>
            </a:xfrm>
          </p:grpSpPr>
          <p:sp>
            <p:nvSpPr>
              <p:cNvPr id="16" name="Rounded Rectangle 15"/>
              <p:cNvSpPr/>
              <p:nvPr/>
            </p:nvSpPr>
            <p:spPr>
              <a:xfrm>
                <a:off x="2996494" y="652384"/>
                <a:ext cx="4114800" cy="1406236"/>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3009193" y="710441"/>
                <a:ext cx="2041877" cy="1446550"/>
              </a:xfrm>
              <a:prstGeom prst="rect">
                <a:avLst/>
              </a:prstGeom>
              <a:noFill/>
            </p:spPr>
            <p:txBody>
              <a:bodyPr wrap="square" rtlCol="0">
                <a:spAutoFit/>
              </a:bodyPr>
              <a:lstStyle/>
              <a:p>
                <a:pPr algn="ctr"/>
                <a:r>
                  <a:rPr lang="en-US" sz="2400" dirty="0" smtClean="0">
                    <a:latin typeface="Cooper Std Black" pitchFamily="18" charset="0"/>
                    <a:ea typeface="Adobe Gothic Std B" pitchFamily="34" charset="-128"/>
                  </a:rPr>
                  <a:t>Research</a:t>
                </a:r>
              </a:p>
              <a:p>
                <a:pPr algn="ctr"/>
                <a:r>
                  <a:rPr lang="en-US" sz="2400" dirty="0" smtClean="0">
                    <a:latin typeface="Cooper Std Black" pitchFamily="18" charset="0"/>
                    <a:ea typeface="Adobe Gothic Std B" pitchFamily="34" charset="-128"/>
                  </a:rPr>
                  <a:t>Computing</a:t>
                </a:r>
              </a:p>
              <a:p>
                <a:pPr algn="ctr"/>
                <a:r>
                  <a:rPr lang="en-US" sz="4000" dirty="0" err="1" smtClean="0">
                    <a:latin typeface="Cooper Std Black" pitchFamily="18" charset="0"/>
                    <a:ea typeface="Adobe Gothic Std B" pitchFamily="34" charset="-128"/>
                  </a:rPr>
                  <a:t>aaS</a:t>
                </a:r>
                <a:endParaRPr lang="en-US" sz="4000" dirty="0">
                  <a:latin typeface="Cooper Std Black" pitchFamily="18" charset="0"/>
                  <a:ea typeface="Adobe Gothic Std B" pitchFamily="34" charset="-128"/>
                </a:endParaRPr>
              </a:p>
            </p:txBody>
          </p:sp>
          <p:sp>
            <p:nvSpPr>
              <p:cNvPr id="18" name="TextBox 17"/>
              <p:cNvSpPr txBox="1"/>
              <p:nvPr/>
            </p:nvSpPr>
            <p:spPr>
              <a:xfrm>
                <a:off x="5051070" y="609600"/>
                <a:ext cx="2057401" cy="1603730"/>
              </a:xfrm>
              <a:prstGeom prst="rect">
                <a:avLst/>
              </a:prstGeom>
              <a:noFill/>
            </p:spPr>
            <p:txBody>
              <a:bodyPr wrap="square" rtlCol="0">
                <a:spAutoFit/>
              </a:bodyPr>
              <a:lstStyle/>
              <a:p>
                <a:pPr marL="285750" indent="-285750">
                  <a:buFont typeface="Wingdings" pitchFamily="2" charset="2"/>
                  <a:buChar char="Ø"/>
                </a:pPr>
                <a:r>
                  <a:rPr lang="en-US" b="1" dirty="0" smtClean="0"/>
                  <a:t>Custom Images</a:t>
                </a:r>
              </a:p>
              <a:p>
                <a:pPr marL="285750" indent="-285750">
                  <a:buFont typeface="Wingdings" pitchFamily="2" charset="2"/>
                  <a:buChar char="Ø"/>
                </a:pPr>
                <a:r>
                  <a:rPr lang="en-US" b="1" dirty="0" smtClean="0"/>
                  <a:t>Courses</a:t>
                </a:r>
              </a:p>
              <a:p>
                <a:pPr marL="285750" indent="-285750">
                  <a:buFont typeface="Wingdings" pitchFamily="2" charset="2"/>
                  <a:buChar char="Ø"/>
                </a:pPr>
                <a:r>
                  <a:rPr lang="en-US" b="1" dirty="0" smtClean="0"/>
                  <a:t>Consulting</a:t>
                </a:r>
              </a:p>
              <a:p>
                <a:pPr marL="285750" indent="-285750">
                  <a:buFont typeface="Wingdings" pitchFamily="2" charset="2"/>
                  <a:buChar char="Ø"/>
                </a:pPr>
                <a:r>
                  <a:rPr lang="en-US" b="1" dirty="0" smtClean="0"/>
                  <a:t>Portals</a:t>
                </a:r>
              </a:p>
              <a:p>
                <a:pPr marL="285750" indent="-285750">
                  <a:buFont typeface="Wingdings" pitchFamily="2" charset="2"/>
                  <a:buChar char="Ø"/>
                </a:pPr>
                <a:r>
                  <a:rPr lang="en-US" b="1" dirty="0" smtClean="0"/>
                  <a:t>Archival Storage</a:t>
                </a:r>
              </a:p>
            </p:txBody>
          </p:sp>
        </p:grpSp>
        <p:grpSp>
          <p:nvGrpSpPr>
            <p:cNvPr id="19" name="Group 18"/>
            <p:cNvGrpSpPr/>
            <p:nvPr/>
          </p:nvGrpSpPr>
          <p:grpSpPr>
            <a:xfrm>
              <a:off x="975078" y="2561314"/>
              <a:ext cx="4145844" cy="1200329"/>
              <a:chOff x="2133600" y="2089936"/>
              <a:chExt cx="4145844" cy="1200329"/>
            </a:xfrm>
            <a:solidFill>
              <a:schemeClr val="accent6">
                <a:lumMod val="40000"/>
                <a:lumOff val="60000"/>
              </a:schemeClr>
            </a:solidFill>
          </p:grpSpPr>
          <p:sp>
            <p:nvSpPr>
              <p:cNvPr id="20" name="Rounded Rectangle 19"/>
              <p:cNvSpPr/>
              <p:nvPr/>
            </p:nvSpPr>
            <p:spPr>
              <a:xfrm>
                <a:off x="2133600" y="2133600"/>
                <a:ext cx="4114800" cy="1143000"/>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2133600" y="2381934"/>
                <a:ext cx="1600200" cy="707886"/>
              </a:xfrm>
              <a:prstGeom prst="rect">
                <a:avLst/>
              </a:prstGeom>
              <a:noFill/>
            </p:spPr>
            <p:txBody>
              <a:bodyPr wrap="square" rtlCol="0">
                <a:spAutoFit/>
              </a:bodyPr>
              <a:lstStyle/>
              <a:p>
                <a:r>
                  <a:rPr lang="en-US" sz="4000" dirty="0" err="1" smtClean="0">
                    <a:latin typeface="Cooper Std Black" pitchFamily="18" charset="0"/>
                    <a:ea typeface="Adobe Gothic Std B" pitchFamily="34" charset="-128"/>
                  </a:rPr>
                  <a:t>SaaS</a:t>
                </a:r>
                <a:endParaRPr lang="en-US" sz="4000" dirty="0">
                  <a:latin typeface="Cooper Std Black" pitchFamily="18" charset="0"/>
                  <a:ea typeface="Adobe Gothic Std B" pitchFamily="34" charset="-128"/>
                </a:endParaRPr>
              </a:p>
            </p:txBody>
          </p:sp>
          <p:sp>
            <p:nvSpPr>
              <p:cNvPr id="22" name="TextBox 21"/>
              <p:cNvSpPr txBox="1"/>
              <p:nvPr/>
            </p:nvSpPr>
            <p:spPr>
              <a:xfrm>
                <a:off x="3612444" y="2089936"/>
                <a:ext cx="2667000" cy="1200329"/>
              </a:xfrm>
              <a:prstGeom prst="rect">
                <a:avLst/>
              </a:prstGeom>
              <a:noFill/>
            </p:spPr>
            <p:txBody>
              <a:bodyPr wrap="square" rtlCol="0">
                <a:spAutoFit/>
              </a:bodyPr>
              <a:lstStyle/>
              <a:p>
                <a:pPr marL="285750" indent="-285750">
                  <a:buFont typeface="Wingdings" pitchFamily="2" charset="2"/>
                  <a:buChar char="Ø"/>
                </a:pPr>
                <a:r>
                  <a:rPr lang="en-US" b="1" dirty="0" smtClean="0"/>
                  <a:t>System e.g. SQL, </a:t>
                </a:r>
                <a:r>
                  <a:rPr lang="en-US" b="1" dirty="0" err="1" smtClean="0"/>
                  <a:t>GlobusOnline</a:t>
                </a:r>
                <a:endParaRPr lang="en-US" b="1" dirty="0" smtClean="0"/>
              </a:p>
              <a:p>
                <a:pPr marL="285750" indent="-285750">
                  <a:buFont typeface="Wingdings" pitchFamily="2" charset="2"/>
                  <a:buChar char="Ø"/>
                </a:pPr>
                <a:r>
                  <a:rPr lang="en-US" b="1" dirty="0" smtClean="0"/>
                  <a:t>Applications e.g. Amber, Blast</a:t>
                </a:r>
              </a:p>
            </p:txBody>
          </p:sp>
        </p:grpSp>
        <p:grpSp>
          <p:nvGrpSpPr>
            <p:cNvPr id="15" name="Group 14"/>
            <p:cNvGrpSpPr/>
            <p:nvPr/>
          </p:nvGrpSpPr>
          <p:grpSpPr>
            <a:xfrm>
              <a:off x="76200" y="200971"/>
              <a:ext cx="5791200" cy="5940666"/>
              <a:chOff x="0" y="200971"/>
              <a:chExt cx="5791200" cy="5940666"/>
            </a:xfrm>
          </p:grpSpPr>
          <p:sp>
            <p:nvSpPr>
              <p:cNvPr id="26" name="Trapezoid 25"/>
              <p:cNvSpPr/>
              <p:nvPr/>
            </p:nvSpPr>
            <p:spPr>
              <a:xfrm>
                <a:off x="0" y="1076424"/>
                <a:ext cx="5791200" cy="5065213"/>
              </a:xfrm>
              <a:prstGeom prst="trapezoid">
                <a:avLst>
                  <a:gd name="adj" fmla="val 11343"/>
                </a:avLst>
              </a:prstGeom>
              <a:solidFill>
                <a:schemeClr val="bg1">
                  <a:lumMod val="65000"/>
                  <a:alpha val="2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26"/>
              <p:cNvSpPr txBox="1"/>
              <p:nvPr/>
            </p:nvSpPr>
            <p:spPr>
              <a:xfrm>
                <a:off x="458009" y="200971"/>
                <a:ext cx="4875181" cy="954107"/>
              </a:xfrm>
              <a:prstGeom prst="rect">
                <a:avLst/>
              </a:prstGeom>
              <a:noFill/>
            </p:spPr>
            <p:txBody>
              <a:bodyPr wrap="none" rtlCol="0">
                <a:spAutoFit/>
              </a:bodyPr>
              <a:lstStyle/>
              <a:p>
                <a:pPr algn="ctr"/>
                <a:r>
                  <a:rPr lang="en-US" sz="2800" b="1" dirty="0" smtClean="0"/>
                  <a:t>FutureGrid offers</a:t>
                </a:r>
              </a:p>
              <a:p>
                <a:pPr algn="ctr"/>
                <a:r>
                  <a:rPr lang="en-US" sz="2800" b="1" dirty="0" smtClean="0"/>
                  <a:t>Computing Testbed as a Service</a:t>
                </a:r>
                <a:endParaRPr lang="en-US" sz="2800" b="1" dirty="0"/>
              </a:p>
            </p:txBody>
          </p:sp>
        </p:grpSp>
        <p:cxnSp>
          <p:nvCxnSpPr>
            <p:cNvPr id="32" name="Straight Arrow Connector 31"/>
            <p:cNvCxnSpPr/>
            <p:nvPr/>
          </p:nvCxnSpPr>
          <p:spPr>
            <a:xfrm>
              <a:off x="5715000" y="1025209"/>
              <a:ext cx="0" cy="5065213"/>
            </a:xfrm>
            <a:prstGeom prst="straightConnector1">
              <a:avLst/>
            </a:prstGeom>
            <a:ln w="38100">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grpSp>
      <p:sp>
        <p:nvSpPr>
          <p:cNvPr id="33" name="Rounded Rectangle 32"/>
          <p:cNvSpPr/>
          <p:nvPr/>
        </p:nvSpPr>
        <p:spPr>
          <a:xfrm>
            <a:off x="5791200" y="263573"/>
            <a:ext cx="3352800" cy="2396112"/>
          </a:xfrm>
          <a:prstGeom prst="roundRect">
            <a:avLst/>
          </a:prstGeom>
          <a:solidFill>
            <a:srgbClr val="FF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Cooper Std Black" pitchFamily="18" charset="0"/>
                <a:cs typeface="Aharoni" pitchFamily="2" charset="-79"/>
              </a:rPr>
              <a:t>FutureGrid Uses</a:t>
            </a:r>
          </a:p>
          <a:p>
            <a:pPr algn="ctr"/>
            <a:r>
              <a:rPr lang="en-US" dirty="0" smtClean="0">
                <a:solidFill>
                  <a:schemeClr val="tx1"/>
                </a:solidFill>
                <a:latin typeface="Cooper Std Black" pitchFamily="18" charset="0"/>
                <a:cs typeface="Aharoni" pitchFamily="2" charset="-79"/>
              </a:rPr>
              <a:t>Testbed-</a:t>
            </a:r>
            <a:r>
              <a:rPr lang="en-US" dirty="0" err="1" smtClean="0">
                <a:solidFill>
                  <a:schemeClr val="tx1"/>
                </a:solidFill>
                <a:latin typeface="Cooper Std Black" pitchFamily="18" charset="0"/>
                <a:cs typeface="Aharoni" pitchFamily="2" charset="-79"/>
              </a:rPr>
              <a:t>aaS</a:t>
            </a:r>
            <a:r>
              <a:rPr lang="en-US" dirty="0" smtClean="0">
                <a:solidFill>
                  <a:schemeClr val="tx1"/>
                </a:solidFill>
                <a:latin typeface="Cooper Std Black" pitchFamily="18" charset="0"/>
                <a:cs typeface="Aharoni" pitchFamily="2" charset="-79"/>
              </a:rPr>
              <a:t> Tools</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Provisioning</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Image Management</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IaaS Interoperability</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IaaS tools</a:t>
            </a:r>
          </a:p>
          <a:p>
            <a:pPr marL="285750" indent="-285750">
              <a:buFont typeface="Wingdings" pitchFamily="2" charset="2"/>
              <a:buChar char="Ø"/>
            </a:pPr>
            <a:r>
              <a:rPr lang="en-US" dirty="0" err="1" smtClean="0">
                <a:solidFill>
                  <a:schemeClr val="tx1"/>
                </a:solidFill>
                <a:latin typeface="Cooper Std Black" pitchFamily="18" charset="0"/>
                <a:cs typeface="Aharoni" pitchFamily="2" charset="-79"/>
              </a:rPr>
              <a:t>Expt</a:t>
            </a:r>
            <a:r>
              <a:rPr lang="en-US" dirty="0" smtClean="0">
                <a:solidFill>
                  <a:schemeClr val="tx1"/>
                </a:solidFill>
                <a:latin typeface="Cooper Std Black" pitchFamily="18" charset="0"/>
                <a:cs typeface="Aharoni" pitchFamily="2" charset="-79"/>
              </a:rPr>
              <a:t> management</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Dynamic Network </a:t>
            </a:r>
          </a:p>
          <a:p>
            <a:pPr marL="285750" indent="-285750">
              <a:buFont typeface="Wingdings" pitchFamily="2" charset="2"/>
              <a:buChar char="Ø"/>
            </a:pPr>
            <a:r>
              <a:rPr lang="en-US" dirty="0" err="1" smtClean="0">
                <a:solidFill>
                  <a:schemeClr val="tx1"/>
                </a:solidFill>
                <a:latin typeface="Cooper Std Black" pitchFamily="18" charset="0"/>
                <a:cs typeface="Aharoni" pitchFamily="2" charset="-79"/>
              </a:rPr>
              <a:t>Devops</a:t>
            </a:r>
            <a:r>
              <a:rPr lang="en-US" dirty="0" smtClean="0">
                <a:solidFill>
                  <a:schemeClr val="tx1"/>
                </a:solidFill>
                <a:latin typeface="Cooper Std Black" pitchFamily="18" charset="0"/>
                <a:cs typeface="Aharoni" pitchFamily="2" charset="-79"/>
              </a:rPr>
              <a:t> </a:t>
            </a:r>
            <a:endParaRPr lang="en-US" dirty="0">
              <a:solidFill>
                <a:schemeClr val="tx1"/>
              </a:solidFill>
              <a:latin typeface="Cooper Std Black" pitchFamily="18" charset="0"/>
              <a:cs typeface="Aharoni" pitchFamily="2" charset="-79"/>
            </a:endParaRPr>
          </a:p>
        </p:txBody>
      </p:sp>
    </p:spTree>
    <p:extLst>
      <p:ext uri="{BB962C8B-B14F-4D97-AF65-F5344CB8AC3E}">
        <p14:creationId xmlns:p14="http://schemas.microsoft.com/office/powerpoint/2010/main" val="27818601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23"/>
            <a:ext cx="8229600" cy="806777"/>
          </a:xfrm>
        </p:spPr>
        <p:txBody>
          <a:bodyPr/>
          <a:lstStyle/>
          <a:p>
            <a:r>
              <a:rPr lang="en-US" dirty="0" smtClean="0"/>
              <a:t>What to use in Clouds: Cloud </a:t>
            </a:r>
            <a:r>
              <a:rPr lang="en-US" dirty="0" err="1" smtClean="0"/>
              <a:t>PaaS</a:t>
            </a:r>
            <a:endParaRPr lang="en-US" dirty="0"/>
          </a:p>
        </p:txBody>
      </p:sp>
      <p:sp>
        <p:nvSpPr>
          <p:cNvPr id="3" name="Content Placeholder 2"/>
          <p:cNvSpPr>
            <a:spLocks noGrp="1"/>
          </p:cNvSpPr>
          <p:nvPr>
            <p:ph idx="1"/>
          </p:nvPr>
        </p:nvSpPr>
        <p:spPr>
          <a:xfrm>
            <a:off x="0" y="685800"/>
            <a:ext cx="9144000" cy="4525963"/>
          </a:xfrm>
        </p:spPr>
        <p:txBody>
          <a:bodyPr/>
          <a:lstStyle/>
          <a:p>
            <a:r>
              <a:rPr lang="en-US" sz="2800" dirty="0" smtClean="0"/>
              <a:t>HDFS style </a:t>
            </a:r>
            <a:r>
              <a:rPr lang="en-US" sz="2800" b="1" dirty="0" smtClean="0"/>
              <a:t>file system </a:t>
            </a:r>
            <a:r>
              <a:rPr lang="en-US" sz="2800" dirty="0" smtClean="0"/>
              <a:t>to collocate data and computing</a:t>
            </a:r>
          </a:p>
          <a:p>
            <a:r>
              <a:rPr lang="en-US" sz="2800" b="1" dirty="0" smtClean="0"/>
              <a:t>Queues</a:t>
            </a:r>
            <a:r>
              <a:rPr lang="en-US" sz="2800" dirty="0" smtClean="0"/>
              <a:t> to manage multiple tasks</a:t>
            </a:r>
          </a:p>
          <a:p>
            <a:r>
              <a:rPr lang="en-US" sz="2800" b="1" dirty="0" smtClean="0"/>
              <a:t>Tables</a:t>
            </a:r>
            <a:r>
              <a:rPr lang="en-US" sz="2800" dirty="0" smtClean="0"/>
              <a:t> to track job information</a:t>
            </a:r>
          </a:p>
          <a:p>
            <a:r>
              <a:rPr lang="en-US" sz="2800" b="1" dirty="0" smtClean="0"/>
              <a:t>MapReduce</a:t>
            </a:r>
            <a:r>
              <a:rPr lang="en-US" sz="2800" dirty="0" smtClean="0"/>
              <a:t> and </a:t>
            </a:r>
            <a:r>
              <a:rPr lang="en-US" sz="2800" b="1" dirty="0" smtClean="0"/>
              <a:t>Iterative MapReduce </a:t>
            </a:r>
            <a:r>
              <a:rPr lang="en-US" sz="2800" dirty="0" smtClean="0"/>
              <a:t>to support parallelism</a:t>
            </a:r>
          </a:p>
          <a:p>
            <a:r>
              <a:rPr lang="en-US" sz="2800" b="1" dirty="0" smtClean="0"/>
              <a:t>Services </a:t>
            </a:r>
            <a:r>
              <a:rPr lang="en-US" sz="2800" dirty="0" smtClean="0"/>
              <a:t>for everything</a:t>
            </a:r>
          </a:p>
          <a:p>
            <a:r>
              <a:rPr lang="en-US" sz="2800" b="1" dirty="0" smtClean="0"/>
              <a:t>Portals</a:t>
            </a:r>
            <a:r>
              <a:rPr lang="en-US" sz="2800" dirty="0" smtClean="0"/>
              <a:t> as User Interface</a:t>
            </a:r>
          </a:p>
          <a:p>
            <a:r>
              <a:rPr lang="en-US" sz="2800" b="1" dirty="0" smtClean="0"/>
              <a:t>Appliances</a:t>
            </a:r>
            <a:r>
              <a:rPr lang="en-US" sz="2800" dirty="0" smtClean="0"/>
              <a:t> and </a:t>
            </a:r>
            <a:r>
              <a:rPr lang="en-US" sz="2800" b="1" dirty="0" smtClean="0"/>
              <a:t>Roles</a:t>
            </a:r>
            <a:r>
              <a:rPr lang="en-US" sz="2800" dirty="0" smtClean="0"/>
              <a:t> as customized images</a:t>
            </a:r>
          </a:p>
          <a:p>
            <a:r>
              <a:rPr lang="en-US" sz="2800" dirty="0" smtClean="0"/>
              <a:t>Software tools like </a:t>
            </a:r>
            <a:r>
              <a:rPr lang="en-US" sz="2800" b="1" dirty="0" smtClean="0"/>
              <a:t>Google App Engine, </a:t>
            </a:r>
            <a:r>
              <a:rPr lang="en-US" sz="2800" b="1" dirty="0" err="1" smtClean="0"/>
              <a:t>memcached</a:t>
            </a:r>
            <a:endParaRPr lang="en-US" sz="2800" b="1" dirty="0" smtClean="0"/>
          </a:p>
          <a:p>
            <a:r>
              <a:rPr lang="en-US" sz="2800" b="1" dirty="0" smtClean="0"/>
              <a:t>Workflow </a:t>
            </a:r>
            <a:r>
              <a:rPr lang="en-US" sz="2800" dirty="0" smtClean="0"/>
              <a:t>to link multiple services (functions)</a:t>
            </a:r>
          </a:p>
          <a:p>
            <a:r>
              <a:rPr lang="en-US" sz="2800" b="1" dirty="0" smtClean="0"/>
              <a:t>Data Parallel Languages </a:t>
            </a:r>
            <a:r>
              <a:rPr lang="en-US" sz="2800" dirty="0" smtClean="0"/>
              <a:t>like Pig; more successful than HPF?</a:t>
            </a:r>
          </a:p>
          <a:p>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a:t>
            </a:fld>
            <a:endParaRPr lang="en-US"/>
          </a:p>
        </p:txBody>
      </p:sp>
    </p:spTree>
    <p:extLst>
      <p:ext uri="{BB962C8B-B14F-4D97-AF65-F5344CB8AC3E}">
        <p14:creationId xmlns:p14="http://schemas.microsoft.com/office/powerpoint/2010/main" val="1553907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8" y="304800"/>
            <a:ext cx="8991600" cy="914400"/>
          </a:xfrm>
        </p:spPr>
        <p:txBody>
          <a:bodyPr/>
          <a:lstStyle/>
          <a:p>
            <a:r>
              <a:rPr lang="en-US" sz="3600" dirty="0" smtClean="0"/>
              <a:t>What to use in Grids and Supercomputers?</a:t>
            </a:r>
            <a:br>
              <a:rPr lang="en-US" sz="3600" dirty="0" smtClean="0"/>
            </a:br>
            <a:r>
              <a:rPr lang="en-US" sz="3600" dirty="0" smtClean="0"/>
              <a:t>HPC (including Grid) </a:t>
            </a:r>
            <a:r>
              <a:rPr lang="en-US" sz="3600" dirty="0" err="1" smtClean="0"/>
              <a:t>PaaS</a:t>
            </a:r>
            <a:endParaRPr lang="en-US" sz="3600" dirty="0"/>
          </a:p>
        </p:txBody>
      </p:sp>
      <p:sp>
        <p:nvSpPr>
          <p:cNvPr id="3" name="Content Placeholder 2"/>
          <p:cNvSpPr>
            <a:spLocks noGrp="1"/>
          </p:cNvSpPr>
          <p:nvPr>
            <p:ph idx="1"/>
          </p:nvPr>
        </p:nvSpPr>
        <p:spPr>
          <a:xfrm>
            <a:off x="0" y="1219200"/>
            <a:ext cx="9144000" cy="4525963"/>
          </a:xfrm>
        </p:spPr>
        <p:txBody>
          <a:bodyPr/>
          <a:lstStyle/>
          <a:p>
            <a:r>
              <a:rPr lang="en-US" sz="2800" b="1" dirty="0" smtClean="0"/>
              <a:t>Services Portals</a:t>
            </a:r>
            <a:r>
              <a:rPr lang="en-US" sz="2800" dirty="0" smtClean="0"/>
              <a:t> and </a:t>
            </a:r>
            <a:r>
              <a:rPr lang="en-US" sz="2800" b="1" dirty="0" smtClean="0"/>
              <a:t>Workflow</a:t>
            </a:r>
            <a:r>
              <a:rPr lang="en-US" sz="2800" dirty="0" smtClean="0"/>
              <a:t> as in clouds</a:t>
            </a:r>
          </a:p>
          <a:p>
            <a:r>
              <a:rPr lang="en-US" sz="2800" b="1" dirty="0" smtClean="0"/>
              <a:t>MPI </a:t>
            </a:r>
            <a:r>
              <a:rPr lang="en-US" sz="2800" dirty="0" smtClean="0"/>
              <a:t>and </a:t>
            </a:r>
            <a:r>
              <a:rPr lang="en-US" sz="2800" b="1" dirty="0" smtClean="0"/>
              <a:t>GPU/multicore threaded</a:t>
            </a:r>
            <a:r>
              <a:rPr lang="en-US" sz="2800" dirty="0" smtClean="0"/>
              <a:t> parallelism</a:t>
            </a:r>
          </a:p>
          <a:p>
            <a:r>
              <a:rPr lang="en-US" sz="2800" b="1" dirty="0" smtClean="0"/>
              <a:t>GridFTP </a:t>
            </a:r>
            <a:r>
              <a:rPr lang="en-US" sz="2800" dirty="0" smtClean="0"/>
              <a:t>and high speed networking</a:t>
            </a:r>
          </a:p>
          <a:p>
            <a:r>
              <a:rPr lang="en-US" sz="2800" b="1" dirty="0" smtClean="0"/>
              <a:t>Wonderful libraries </a:t>
            </a:r>
            <a:r>
              <a:rPr lang="en-US" sz="2800" dirty="0" smtClean="0"/>
              <a:t>supporting parallel linear algebra, particle evolution, partial differential equation solution</a:t>
            </a:r>
          </a:p>
          <a:p>
            <a:r>
              <a:rPr lang="en-US" sz="2800" b="1" dirty="0" smtClean="0"/>
              <a:t>Globus, Condor, SAGA, Unicore, Genesis </a:t>
            </a:r>
            <a:r>
              <a:rPr lang="en-US" sz="2800" dirty="0" smtClean="0"/>
              <a:t>for Grids</a:t>
            </a:r>
          </a:p>
          <a:p>
            <a:r>
              <a:rPr lang="en-US" sz="2800" b="1" dirty="0" smtClean="0"/>
              <a:t>Parallel I/O </a:t>
            </a:r>
            <a:r>
              <a:rPr lang="en-US" sz="2800" dirty="0" smtClean="0"/>
              <a:t>for high performance in an application</a:t>
            </a:r>
          </a:p>
          <a:p>
            <a:r>
              <a:rPr lang="en-US" sz="2800" b="1" dirty="0" smtClean="0"/>
              <a:t>Wide area File System </a:t>
            </a:r>
            <a:r>
              <a:rPr lang="en-US" sz="2800" dirty="0" smtClean="0"/>
              <a:t>(e.g. Lustre) supporting file sharing</a:t>
            </a:r>
          </a:p>
          <a:p>
            <a:r>
              <a:rPr lang="en-US" sz="2800" dirty="0" smtClean="0"/>
              <a:t>Scientific </a:t>
            </a:r>
            <a:r>
              <a:rPr lang="en-US" sz="2800" b="1" dirty="0" smtClean="0"/>
              <a:t>Visualization</a:t>
            </a:r>
          </a:p>
          <a:p>
            <a:r>
              <a:rPr lang="en-US" sz="2800" b="1" dirty="0" smtClean="0">
                <a:solidFill>
                  <a:srgbClr val="FF0000"/>
                </a:solidFill>
              </a:rPr>
              <a:t>Let’s unify Cloud and HPC </a:t>
            </a:r>
            <a:r>
              <a:rPr lang="en-US" sz="2800" b="1" dirty="0" err="1" smtClean="0">
                <a:solidFill>
                  <a:srgbClr val="FF0000"/>
                </a:solidFill>
              </a:rPr>
              <a:t>PaaS</a:t>
            </a:r>
            <a:r>
              <a:rPr lang="en-US" sz="2800" b="1" dirty="0" smtClean="0">
                <a:solidFill>
                  <a:srgbClr val="FF0000"/>
                </a:solidFill>
              </a:rPr>
              <a:t> and add Computer Science </a:t>
            </a:r>
            <a:r>
              <a:rPr lang="en-US" sz="2800" b="1" dirty="0" err="1" smtClean="0">
                <a:solidFill>
                  <a:srgbClr val="FF0000"/>
                </a:solidFill>
              </a:rPr>
              <a:t>PaaS</a:t>
            </a:r>
            <a:r>
              <a:rPr lang="en-US" sz="2800" dirty="0" smtClean="0">
                <a:solidFill>
                  <a:srgbClr val="FF0000"/>
                </a:solidFill>
              </a:rPr>
              <a:t>?</a:t>
            </a:r>
            <a:endParaRPr lang="en-US" sz="2800" dirty="0">
              <a:solidFill>
                <a:srgbClr val="FF0000"/>
              </a:solidFill>
            </a:endParaRPr>
          </a:p>
        </p:txBody>
      </p:sp>
      <p:sp>
        <p:nvSpPr>
          <p:cNvPr id="4" name="Slide Number Placeholder 3"/>
          <p:cNvSpPr>
            <a:spLocks noGrp="1"/>
          </p:cNvSpPr>
          <p:nvPr>
            <p:ph type="sldNum" sz="quarter" idx="12"/>
          </p:nvPr>
        </p:nvSpPr>
        <p:spPr/>
        <p:txBody>
          <a:bodyPr/>
          <a:lstStyle/>
          <a:p>
            <a:fld id="{94CC141A-9CC6-41A7-A7D0-011D836CC6E2}" type="slidenum">
              <a:rPr lang="en-US" smtClean="0"/>
              <a:pPr/>
              <a:t>5</a:t>
            </a:fld>
            <a:endParaRPr lang="en-US"/>
          </a:p>
        </p:txBody>
      </p:sp>
    </p:spTree>
    <p:extLst>
      <p:ext uri="{BB962C8B-B14F-4D97-AF65-F5344CB8AC3E}">
        <p14:creationId xmlns:p14="http://schemas.microsoft.com/office/powerpoint/2010/main" val="37785729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578"/>
            <a:ext cx="8229600" cy="891822"/>
          </a:xfrm>
        </p:spPr>
        <p:txBody>
          <a:bodyPr/>
          <a:lstStyle/>
          <a:p>
            <a:r>
              <a:rPr lang="en-US" dirty="0" smtClean="0"/>
              <a:t>Computer Science </a:t>
            </a:r>
            <a:r>
              <a:rPr lang="en-US" dirty="0" err="1" smtClean="0"/>
              <a:t>PaaS</a:t>
            </a:r>
            <a:endParaRPr lang="en-US" dirty="0"/>
          </a:p>
        </p:txBody>
      </p:sp>
      <p:sp>
        <p:nvSpPr>
          <p:cNvPr id="3" name="Content Placeholder 2"/>
          <p:cNvSpPr>
            <a:spLocks noGrp="1"/>
          </p:cNvSpPr>
          <p:nvPr>
            <p:ph idx="1"/>
          </p:nvPr>
        </p:nvSpPr>
        <p:spPr>
          <a:xfrm>
            <a:off x="152400" y="762000"/>
            <a:ext cx="8839200" cy="5257800"/>
          </a:xfrm>
        </p:spPr>
        <p:txBody>
          <a:bodyPr/>
          <a:lstStyle/>
          <a:p>
            <a:r>
              <a:rPr lang="en-US" dirty="0" smtClean="0"/>
              <a:t>Tools to support Compiler Development</a:t>
            </a:r>
          </a:p>
          <a:p>
            <a:r>
              <a:rPr lang="en-US" dirty="0" smtClean="0"/>
              <a:t>Performance tools at several levels</a:t>
            </a:r>
          </a:p>
          <a:p>
            <a:r>
              <a:rPr lang="en-US" dirty="0" smtClean="0"/>
              <a:t>Components of Software Stacks</a:t>
            </a:r>
          </a:p>
          <a:p>
            <a:r>
              <a:rPr lang="en-US" dirty="0" smtClean="0"/>
              <a:t>Experimental language Support</a:t>
            </a:r>
          </a:p>
          <a:p>
            <a:r>
              <a:rPr lang="en-US" dirty="0" smtClean="0"/>
              <a:t>Messaging Middleware (Pub-Sub)</a:t>
            </a:r>
          </a:p>
          <a:p>
            <a:r>
              <a:rPr lang="en-US" dirty="0" smtClean="0"/>
              <a:t>Semantic Web and Database tools</a:t>
            </a:r>
          </a:p>
          <a:p>
            <a:r>
              <a:rPr lang="en-US" dirty="0" smtClean="0"/>
              <a:t>Simulators</a:t>
            </a:r>
          </a:p>
          <a:p>
            <a:r>
              <a:rPr lang="en-US" dirty="0" smtClean="0"/>
              <a:t>System Development Environments</a:t>
            </a:r>
          </a:p>
          <a:p>
            <a:r>
              <a:rPr lang="en-US" dirty="0" smtClean="0"/>
              <a:t>Open Source Software from Linux to Apache</a:t>
            </a:r>
          </a:p>
          <a:p>
            <a:pPr marL="0" indent="0">
              <a:buNone/>
            </a:pPr>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6</a:t>
            </a:fld>
            <a:endParaRPr lang="en-US"/>
          </a:p>
        </p:txBody>
      </p:sp>
    </p:spTree>
    <p:extLst>
      <p:ext uri="{BB962C8B-B14F-4D97-AF65-F5344CB8AC3E}">
        <p14:creationId xmlns:p14="http://schemas.microsoft.com/office/powerpoint/2010/main" val="5870509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15400" cy="990600"/>
          </a:xfrm>
        </p:spPr>
        <p:txBody>
          <a:bodyPr/>
          <a:lstStyle/>
          <a:p>
            <a:r>
              <a:rPr lang="en-US" dirty="0" smtClean="0"/>
              <a:t>Research Computing as a Service</a:t>
            </a:r>
            <a:endParaRPr lang="en-US" dirty="0"/>
          </a:p>
        </p:txBody>
      </p:sp>
      <p:sp>
        <p:nvSpPr>
          <p:cNvPr id="3" name="Content Placeholder 2"/>
          <p:cNvSpPr>
            <a:spLocks noGrp="1"/>
          </p:cNvSpPr>
          <p:nvPr>
            <p:ph idx="1"/>
          </p:nvPr>
        </p:nvSpPr>
        <p:spPr>
          <a:xfrm>
            <a:off x="-28903" y="762000"/>
            <a:ext cx="9122979" cy="5638800"/>
          </a:xfrm>
        </p:spPr>
        <p:txBody>
          <a:bodyPr/>
          <a:lstStyle/>
          <a:p>
            <a:pPr>
              <a:spcBef>
                <a:spcPts val="0"/>
              </a:spcBef>
            </a:pPr>
            <a:r>
              <a:rPr lang="en-US" sz="2000" dirty="0" smtClean="0"/>
              <a:t>Traditional Computer Center has a variety of capabilities supporting (scientific computing/scholarly research) users.</a:t>
            </a:r>
          </a:p>
          <a:p>
            <a:pPr lvl="1">
              <a:spcBef>
                <a:spcPts val="0"/>
              </a:spcBef>
            </a:pPr>
            <a:r>
              <a:rPr lang="en-US" sz="2000" dirty="0" smtClean="0"/>
              <a:t>Could also call </a:t>
            </a:r>
            <a:r>
              <a:rPr lang="en-US" sz="2000" dirty="0"/>
              <a:t>this </a:t>
            </a:r>
            <a:r>
              <a:rPr lang="en-US" sz="2000" b="1" dirty="0">
                <a:solidFill>
                  <a:srgbClr val="FF0000"/>
                </a:solidFill>
              </a:rPr>
              <a:t>Computational Science as a </a:t>
            </a:r>
            <a:r>
              <a:rPr lang="en-US" sz="2000" b="1" dirty="0" smtClean="0">
                <a:solidFill>
                  <a:srgbClr val="FF0000"/>
                </a:solidFill>
              </a:rPr>
              <a:t>Service</a:t>
            </a:r>
          </a:p>
          <a:p>
            <a:pPr>
              <a:spcBef>
                <a:spcPts val="0"/>
              </a:spcBef>
            </a:pPr>
            <a:r>
              <a:rPr lang="en-US" sz="2000" b="1" dirty="0" smtClean="0">
                <a:solidFill>
                  <a:srgbClr val="FF0000"/>
                </a:solidFill>
              </a:rPr>
              <a:t>IaaS, </a:t>
            </a:r>
            <a:r>
              <a:rPr lang="en-US" sz="2000" b="1" dirty="0" err="1" smtClean="0">
                <a:solidFill>
                  <a:srgbClr val="FF0000"/>
                </a:solidFill>
              </a:rPr>
              <a:t>PaaS</a:t>
            </a:r>
            <a:r>
              <a:rPr lang="en-US" sz="2000" b="1" dirty="0" smtClean="0">
                <a:solidFill>
                  <a:srgbClr val="FF0000"/>
                </a:solidFill>
              </a:rPr>
              <a:t> </a:t>
            </a:r>
            <a:r>
              <a:rPr lang="en-US" sz="2000" dirty="0" smtClean="0"/>
              <a:t>and</a:t>
            </a:r>
            <a:r>
              <a:rPr lang="en-US" sz="2000" dirty="0" smtClean="0">
                <a:solidFill>
                  <a:srgbClr val="FF0000"/>
                </a:solidFill>
              </a:rPr>
              <a:t> </a:t>
            </a:r>
            <a:r>
              <a:rPr lang="en-US" sz="2000" b="1" dirty="0" err="1" smtClean="0">
                <a:solidFill>
                  <a:srgbClr val="FF0000"/>
                </a:solidFill>
              </a:rPr>
              <a:t>SaaS</a:t>
            </a:r>
            <a:r>
              <a:rPr lang="en-US" sz="2000" b="1" dirty="0" smtClean="0">
                <a:solidFill>
                  <a:srgbClr val="FF0000"/>
                </a:solidFill>
              </a:rPr>
              <a:t> </a:t>
            </a:r>
            <a:r>
              <a:rPr lang="en-US" sz="2000" dirty="0" smtClean="0"/>
              <a:t>are lower level parts of these capabilities but commercial clouds do not include </a:t>
            </a:r>
          </a:p>
          <a:p>
            <a:pPr marL="914400" lvl="1" indent="-457200">
              <a:spcBef>
                <a:spcPts val="0"/>
              </a:spcBef>
              <a:buFont typeface="+mj-lt"/>
              <a:buAutoNum type="arabicParenR"/>
            </a:pPr>
            <a:r>
              <a:rPr lang="en-US" sz="2000" b="1" dirty="0" smtClean="0">
                <a:solidFill>
                  <a:srgbClr val="FF0000"/>
                </a:solidFill>
              </a:rPr>
              <a:t>Developing roles/appliances for particular users</a:t>
            </a:r>
          </a:p>
          <a:p>
            <a:pPr marL="914400" lvl="1" indent="-457200">
              <a:spcBef>
                <a:spcPts val="0"/>
              </a:spcBef>
              <a:buFont typeface="+mj-lt"/>
              <a:buAutoNum type="arabicParenR"/>
            </a:pPr>
            <a:r>
              <a:rPr lang="en-US" sz="2000" dirty="0" smtClean="0"/>
              <a:t>Supplying </a:t>
            </a:r>
            <a:r>
              <a:rPr lang="en-US" sz="2000" b="1" dirty="0" smtClean="0">
                <a:solidFill>
                  <a:srgbClr val="FF0000"/>
                </a:solidFill>
              </a:rPr>
              <a:t>custom </a:t>
            </a:r>
            <a:r>
              <a:rPr lang="en-US" sz="2000" b="1" dirty="0" err="1" smtClean="0">
                <a:solidFill>
                  <a:srgbClr val="FF0000"/>
                </a:solidFill>
              </a:rPr>
              <a:t>SaaS</a:t>
            </a:r>
            <a:r>
              <a:rPr lang="en-US" sz="2000" b="1" dirty="0" smtClean="0">
                <a:solidFill>
                  <a:srgbClr val="FF0000"/>
                </a:solidFill>
              </a:rPr>
              <a:t> </a:t>
            </a:r>
            <a:r>
              <a:rPr lang="en-US" sz="2000" dirty="0" smtClean="0"/>
              <a:t>aimed at user communities</a:t>
            </a:r>
          </a:p>
          <a:p>
            <a:pPr marL="914400" lvl="1" indent="-457200">
              <a:spcBef>
                <a:spcPts val="0"/>
              </a:spcBef>
              <a:buFont typeface="+mj-lt"/>
              <a:buAutoNum type="arabicParenR"/>
            </a:pPr>
            <a:r>
              <a:rPr lang="en-US" sz="2000" b="1" dirty="0" smtClean="0">
                <a:solidFill>
                  <a:srgbClr val="FF0000"/>
                </a:solidFill>
              </a:rPr>
              <a:t>Community Portals</a:t>
            </a:r>
          </a:p>
          <a:p>
            <a:pPr marL="914400" lvl="1" indent="-457200">
              <a:spcBef>
                <a:spcPts val="0"/>
              </a:spcBef>
              <a:buFont typeface="+mj-lt"/>
              <a:buAutoNum type="arabicParenR"/>
            </a:pPr>
            <a:r>
              <a:rPr lang="en-US" sz="2000" dirty="0" smtClean="0"/>
              <a:t>Integration across disparate resources for data and compute (i.e. </a:t>
            </a:r>
            <a:r>
              <a:rPr lang="en-US" sz="2000" b="1" dirty="0" smtClean="0">
                <a:solidFill>
                  <a:srgbClr val="FF0000"/>
                </a:solidFill>
              </a:rPr>
              <a:t>grids</a:t>
            </a:r>
            <a:r>
              <a:rPr lang="en-US" sz="2000" dirty="0" smtClean="0"/>
              <a:t>)</a:t>
            </a:r>
          </a:p>
          <a:p>
            <a:pPr marL="914400" lvl="1" indent="-457200">
              <a:spcBef>
                <a:spcPts val="0"/>
              </a:spcBef>
              <a:buFont typeface="+mj-lt"/>
              <a:buAutoNum type="arabicParenR"/>
            </a:pPr>
            <a:r>
              <a:rPr lang="en-US" sz="2000" b="1" dirty="0" smtClean="0">
                <a:solidFill>
                  <a:srgbClr val="FF0000"/>
                </a:solidFill>
              </a:rPr>
              <a:t>Data transfer </a:t>
            </a:r>
            <a:r>
              <a:rPr lang="en-US" sz="2000" dirty="0" smtClean="0"/>
              <a:t>and network link services  </a:t>
            </a:r>
          </a:p>
          <a:p>
            <a:pPr marL="914400" lvl="1" indent="-457200">
              <a:spcBef>
                <a:spcPts val="0"/>
              </a:spcBef>
              <a:buFont typeface="+mj-lt"/>
              <a:buAutoNum type="arabicParenR"/>
            </a:pPr>
            <a:r>
              <a:rPr lang="en-US" sz="2000" b="1" dirty="0" smtClean="0">
                <a:solidFill>
                  <a:srgbClr val="FF0000"/>
                </a:solidFill>
              </a:rPr>
              <a:t>Archival storage, preservation, visualization</a:t>
            </a:r>
          </a:p>
          <a:p>
            <a:pPr marL="914400" lvl="1" indent="-457200">
              <a:spcBef>
                <a:spcPts val="0"/>
              </a:spcBef>
              <a:buFont typeface="+mj-lt"/>
              <a:buAutoNum type="arabicParenR"/>
            </a:pPr>
            <a:r>
              <a:rPr lang="en-US" sz="2000" dirty="0"/>
              <a:t>Consulting on use of particular appliances and </a:t>
            </a:r>
            <a:r>
              <a:rPr lang="en-US" sz="2000" dirty="0" err="1"/>
              <a:t>SaaS</a:t>
            </a:r>
            <a:r>
              <a:rPr lang="en-US" sz="2000" dirty="0"/>
              <a:t> i.e. on particular software components</a:t>
            </a:r>
          </a:p>
          <a:p>
            <a:pPr marL="914400" lvl="1" indent="-457200">
              <a:spcBef>
                <a:spcPts val="0"/>
              </a:spcBef>
              <a:buFont typeface="+mj-lt"/>
              <a:buAutoNum type="arabicParenR"/>
            </a:pPr>
            <a:r>
              <a:rPr lang="en-US" sz="2000" dirty="0"/>
              <a:t>Debugging and other problem solving</a:t>
            </a:r>
          </a:p>
          <a:p>
            <a:pPr marL="914400" lvl="1" indent="-457200">
              <a:spcBef>
                <a:spcPts val="0"/>
              </a:spcBef>
              <a:buFont typeface="+mj-lt"/>
              <a:buAutoNum type="arabicParenR"/>
            </a:pPr>
            <a:r>
              <a:rPr lang="en-US" sz="2000" dirty="0" smtClean="0"/>
              <a:t>Administrative issues such as (local) accounting</a:t>
            </a:r>
          </a:p>
          <a:p>
            <a:pPr>
              <a:spcBef>
                <a:spcPts val="0"/>
              </a:spcBef>
            </a:pPr>
            <a:r>
              <a:rPr lang="en-US" sz="2000" dirty="0" smtClean="0"/>
              <a:t>This allows us to develop a new model of a computer center where </a:t>
            </a:r>
            <a:r>
              <a:rPr lang="en-US" sz="2000" b="1" dirty="0" smtClean="0"/>
              <a:t>commercial companies operate base hardware/software</a:t>
            </a:r>
          </a:p>
          <a:p>
            <a:pPr>
              <a:spcBef>
                <a:spcPts val="0"/>
              </a:spcBef>
            </a:pPr>
            <a:r>
              <a:rPr lang="en-US" sz="2000" dirty="0" smtClean="0"/>
              <a:t>A  combination of XSEDE, Internet2 and computer center supply 1) to 9)?</a:t>
            </a:r>
            <a:endParaRPr lang="en-US" sz="20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7</a:t>
            </a:fld>
            <a:endParaRPr lang="en-US" dirty="0"/>
          </a:p>
        </p:txBody>
      </p:sp>
    </p:spTree>
    <p:extLst>
      <p:ext uri="{BB962C8B-B14F-4D97-AF65-F5344CB8AC3E}">
        <p14:creationId xmlns:p14="http://schemas.microsoft.com/office/powerpoint/2010/main" val="3304822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t>4 Use Types for FutureGrid </a:t>
            </a:r>
            <a:r>
              <a:rPr lang="en-US" dirty="0" err="1" smtClean="0"/>
              <a:t>TestbedaaS</a:t>
            </a:r>
            <a:endParaRPr lang="en-US" dirty="0"/>
          </a:p>
        </p:txBody>
      </p:sp>
      <p:sp>
        <p:nvSpPr>
          <p:cNvPr id="3" name="Content Placeholder 2"/>
          <p:cNvSpPr>
            <a:spLocks noGrp="1"/>
          </p:cNvSpPr>
          <p:nvPr>
            <p:ph idx="1"/>
          </p:nvPr>
        </p:nvSpPr>
        <p:spPr>
          <a:xfrm>
            <a:off x="76200" y="762000"/>
            <a:ext cx="9144000" cy="5715000"/>
          </a:xfrm>
          <a:noFill/>
        </p:spPr>
        <p:txBody>
          <a:bodyPr/>
          <a:lstStyle/>
          <a:p>
            <a:pPr>
              <a:spcBef>
                <a:spcPts val="0"/>
              </a:spcBef>
            </a:pPr>
            <a:r>
              <a:rPr lang="en-US" sz="2800" b="1" dirty="0" smtClean="0"/>
              <a:t>223 </a:t>
            </a:r>
            <a:r>
              <a:rPr lang="en-US" sz="2800" dirty="0" smtClean="0"/>
              <a:t>approved projects (968 users) July 14 2012</a:t>
            </a:r>
          </a:p>
          <a:p>
            <a:pPr lvl="1">
              <a:spcBef>
                <a:spcPts val="0"/>
              </a:spcBef>
            </a:pPr>
            <a:r>
              <a:rPr lang="en-US" sz="2400" dirty="0" smtClean="0"/>
              <a:t>USA, China, India, Pakistan, lots of European countries</a:t>
            </a:r>
          </a:p>
          <a:p>
            <a:pPr lvl="1">
              <a:spcBef>
                <a:spcPts val="0"/>
              </a:spcBef>
            </a:pPr>
            <a:r>
              <a:rPr lang="en-US" sz="2400" dirty="0" smtClean="0"/>
              <a:t>Industry, Government, Academia</a:t>
            </a:r>
            <a:endParaRPr lang="en-US" sz="2000" dirty="0" smtClean="0"/>
          </a:p>
          <a:p>
            <a:pPr>
              <a:spcBef>
                <a:spcPts val="0"/>
              </a:spcBef>
            </a:pPr>
            <a:r>
              <a:rPr lang="en-US" sz="2800" b="1" dirty="0" smtClean="0"/>
              <a:t>Training Education and Outreach (</a:t>
            </a:r>
            <a:r>
              <a:rPr lang="en-US" sz="2800" b="1" dirty="0" smtClean="0">
                <a:solidFill>
                  <a:srgbClr val="FF0000"/>
                </a:solidFill>
              </a:rPr>
              <a:t>10%</a:t>
            </a:r>
            <a:r>
              <a:rPr lang="en-US" sz="2800" b="1" dirty="0" smtClean="0"/>
              <a:t>)</a:t>
            </a:r>
          </a:p>
          <a:p>
            <a:pPr lvl="1">
              <a:spcBef>
                <a:spcPts val="0"/>
              </a:spcBef>
            </a:pPr>
            <a:r>
              <a:rPr lang="en-US" sz="2400" dirty="0" smtClean="0"/>
              <a:t>Semester and short events; interesting outreach to HBCU</a:t>
            </a:r>
          </a:p>
          <a:p>
            <a:pPr>
              <a:spcBef>
                <a:spcPts val="0"/>
              </a:spcBef>
            </a:pPr>
            <a:r>
              <a:rPr lang="en-US" sz="2800" b="1" dirty="0" smtClean="0"/>
              <a:t>Computer science and Middleware (</a:t>
            </a:r>
            <a:r>
              <a:rPr lang="en-US" sz="2800" b="1" dirty="0" smtClean="0">
                <a:solidFill>
                  <a:srgbClr val="FF0000"/>
                </a:solidFill>
              </a:rPr>
              <a:t>59%</a:t>
            </a:r>
            <a:r>
              <a:rPr lang="en-US" sz="2800" b="1" dirty="0" smtClean="0"/>
              <a:t>)</a:t>
            </a:r>
          </a:p>
          <a:p>
            <a:pPr lvl="1">
              <a:spcBef>
                <a:spcPts val="0"/>
              </a:spcBef>
            </a:pPr>
            <a:r>
              <a:rPr lang="en-US" sz="2400" dirty="0" smtClean="0"/>
              <a:t>Core CS </a:t>
            </a:r>
            <a:r>
              <a:rPr lang="en-US" sz="2400" dirty="0"/>
              <a:t>and Cyberinfrastructure; </a:t>
            </a:r>
            <a:r>
              <a:rPr lang="en-US" sz="2400" dirty="0" smtClean="0"/>
              <a:t>Interoperability (</a:t>
            </a:r>
            <a:r>
              <a:rPr lang="en-US" sz="2400" dirty="0"/>
              <a:t>2</a:t>
            </a:r>
            <a:r>
              <a:rPr lang="en-US" sz="2400" dirty="0" smtClean="0"/>
              <a:t>%) for Grids </a:t>
            </a:r>
            <a:r>
              <a:rPr lang="en-US" sz="2400" dirty="0"/>
              <a:t>and Clouds; Open Grid Forum OGF </a:t>
            </a:r>
            <a:r>
              <a:rPr lang="en-US" sz="2400" dirty="0" smtClean="0"/>
              <a:t>Standards</a:t>
            </a:r>
          </a:p>
          <a:p>
            <a:pPr>
              <a:spcBef>
                <a:spcPts val="0"/>
              </a:spcBef>
            </a:pPr>
            <a:r>
              <a:rPr lang="en-US" sz="2800" b="1" dirty="0" smtClean="0"/>
              <a:t>Computer Systems Evaluation (</a:t>
            </a:r>
            <a:r>
              <a:rPr lang="en-US" sz="2800" b="1" dirty="0" smtClean="0">
                <a:solidFill>
                  <a:srgbClr val="FF0000"/>
                </a:solidFill>
              </a:rPr>
              <a:t>29%</a:t>
            </a:r>
            <a:r>
              <a:rPr lang="en-US" sz="2800" b="1" dirty="0" smtClean="0"/>
              <a:t>)</a:t>
            </a:r>
          </a:p>
          <a:p>
            <a:pPr lvl="1">
              <a:spcBef>
                <a:spcPts val="0"/>
              </a:spcBef>
            </a:pPr>
            <a:r>
              <a:rPr lang="en-US" sz="2400" dirty="0" smtClean="0"/>
              <a:t>XSEDE (TIS, TAS), OSG, EGI; Campuses</a:t>
            </a:r>
          </a:p>
          <a:p>
            <a:pPr>
              <a:spcBef>
                <a:spcPts val="0"/>
              </a:spcBef>
            </a:pPr>
            <a:r>
              <a:rPr lang="en-US" sz="2800" b="1" dirty="0" smtClean="0"/>
              <a:t>New Domain Science applications (</a:t>
            </a:r>
            <a:r>
              <a:rPr lang="en-US" sz="2800" b="1" dirty="0" smtClean="0">
                <a:solidFill>
                  <a:srgbClr val="FF0000"/>
                </a:solidFill>
              </a:rPr>
              <a:t>26%)</a:t>
            </a:r>
          </a:p>
          <a:p>
            <a:pPr lvl="1">
              <a:spcBef>
                <a:spcPts val="0"/>
              </a:spcBef>
            </a:pPr>
            <a:r>
              <a:rPr lang="en-US" sz="2400" dirty="0" smtClean="0"/>
              <a:t>Life </a:t>
            </a:r>
            <a:r>
              <a:rPr lang="en-US" sz="2400" dirty="0"/>
              <a:t>science highlighted (</a:t>
            </a:r>
            <a:r>
              <a:rPr lang="en-US" sz="2400" dirty="0">
                <a:solidFill>
                  <a:srgbClr val="FF0000"/>
                </a:solidFill>
              </a:rPr>
              <a:t>14%</a:t>
            </a:r>
            <a:r>
              <a:rPr lang="en-US" sz="2400" dirty="0"/>
              <a:t>), Non Life Science (</a:t>
            </a:r>
            <a:r>
              <a:rPr lang="en-US" sz="2400" dirty="0">
                <a:solidFill>
                  <a:srgbClr val="FF0000"/>
                </a:solidFill>
              </a:rPr>
              <a:t>12</a:t>
            </a:r>
            <a:r>
              <a:rPr lang="en-US" sz="2400" dirty="0" smtClean="0">
                <a:solidFill>
                  <a:srgbClr val="FF0000"/>
                </a:solidFill>
              </a:rPr>
              <a:t>%</a:t>
            </a:r>
            <a:r>
              <a:rPr lang="en-US" sz="2400" dirty="0" smtClean="0"/>
              <a:t>)</a:t>
            </a:r>
          </a:p>
          <a:p>
            <a:pPr lvl="1">
              <a:spcBef>
                <a:spcPts val="0"/>
              </a:spcBef>
            </a:pPr>
            <a:r>
              <a:rPr lang="en-US" sz="2400" dirty="0" smtClean="0"/>
              <a:t>Generalize to building </a:t>
            </a:r>
            <a:r>
              <a:rPr lang="en-US" sz="2400" b="1" dirty="0" smtClean="0"/>
              <a:t>Research Computing-</a:t>
            </a:r>
            <a:r>
              <a:rPr lang="en-US" sz="2400" b="1" dirty="0" err="1" smtClean="0"/>
              <a:t>aaS</a:t>
            </a:r>
            <a:endParaRPr lang="en-US" sz="2400" b="1"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8</a:t>
            </a:fld>
            <a:endParaRPr lang="en-US"/>
          </a:p>
        </p:txBody>
      </p:sp>
      <p:sp>
        <p:nvSpPr>
          <p:cNvPr id="5" name="TextBox 4"/>
          <p:cNvSpPr txBox="1"/>
          <p:nvPr/>
        </p:nvSpPr>
        <p:spPr>
          <a:xfrm>
            <a:off x="6781800" y="3657600"/>
            <a:ext cx="2221730" cy="1200329"/>
          </a:xfrm>
          <a:prstGeom prst="rect">
            <a:avLst/>
          </a:prstGeom>
          <a:noFill/>
          <a:ln w="38100">
            <a:solidFill>
              <a:schemeClr val="tx1"/>
            </a:solidFill>
          </a:ln>
        </p:spPr>
        <p:txBody>
          <a:bodyPr wrap="square" rtlCol="0">
            <a:spAutoFit/>
          </a:bodyPr>
          <a:lstStyle/>
          <a:p>
            <a:r>
              <a:rPr lang="en-US" sz="2400" dirty="0"/>
              <a:t>Fractions are as of July 15 – add up to &gt; 100</a:t>
            </a:r>
            <a:r>
              <a:rPr lang="en-US" sz="2400" dirty="0" smtClean="0"/>
              <a:t>%</a:t>
            </a:r>
            <a:endParaRPr lang="en-US" sz="2400" dirty="0"/>
          </a:p>
        </p:txBody>
      </p:sp>
    </p:spTree>
    <p:extLst>
      <p:ext uri="{BB962C8B-B14F-4D97-AF65-F5344CB8AC3E}">
        <p14:creationId xmlns:p14="http://schemas.microsoft.com/office/powerpoint/2010/main" val="1672462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smtClean="0"/>
              <a:t>Selected List of FutureGrid</a:t>
            </a:r>
            <a:br>
              <a:rPr lang="en-US" dirty="0" smtClean="0"/>
            </a:br>
            <a:r>
              <a:rPr lang="en-US" dirty="0" smtClean="0"/>
              <a:t>Services Offered</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47433214"/>
              </p:ext>
            </p:extLst>
          </p:nvPr>
        </p:nvGraphicFramePr>
        <p:xfrm>
          <a:off x="457200" y="1600200"/>
          <a:ext cx="7467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381000" y="1447800"/>
            <a:ext cx="69342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en-US" sz="2400" i="1" spc="200" dirty="0" smtClean="0">
                <a:ln w="29210">
                  <a:solidFill>
                    <a:srgbClr val="A6A6A6"/>
                  </a:solidFill>
                </a:ln>
                <a:solidFill>
                  <a:schemeClr val="tx1">
                    <a:alpha val="50000"/>
                  </a:schemeClr>
                </a:solidFill>
                <a:effectLst>
                  <a:innerShdw blurRad="50800" dist="50800" dir="8100000">
                    <a:srgbClr val="7D7D7D">
                      <a:alpha val="73000"/>
                    </a:srgbClr>
                  </a:innerShdw>
                </a:effectLst>
              </a:rPr>
              <a:t>FutureGrid</a:t>
            </a:r>
            <a:endParaRPr lang="en-US" sz="2400" i="1" spc="200" dirty="0">
              <a:ln w="29210">
                <a:solidFill>
                  <a:srgbClr val="A6A6A6"/>
                </a:solidFill>
              </a:ln>
              <a:solidFill>
                <a:schemeClr val="tx1">
                  <a:alpha val="50000"/>
                </a:schemeClr>
              </a:solidFill>
              <a:effectLst>
                <a:innerShdw blurRad="50800" dist="50800" dir="8100000">
                  <a:srgbClr val="7D7D7D">
                    <a:alpha val="73000"/>
                  </a:srgbClr>
                </a:innerShdw>
              </a:effectLst>
            </a:endParaRPr>
          </a:p>
        </p:txBody>
      </p:sp>
      <p:sp>
        <p:nvSpPr>
          <p:cNvPr id="3" name="Date Placeholder 2"/>
          <p:cNvSpPr>
            <a:spLocks noGrp="1"/>
          </p:cNvSpPr>
          <p:nvPr>
            <p:ph type="dt" sz="half" idx="10"/>
          </p:nvPr>
        </p:nvSpPr>
        <p:spPr/>
        <p:txBody>
          <a:bodyPr/>
          <a:lstStyle/>
          <a:p>
            <a:fld id="{E7F21733-96BD-0C43-A6FC-2A7578DC7533}" type="datetime1">
              <a:rPr lang="en-US" smtClean="0"/>
              <a:t>7/24/2012</a:t>
            </a:fld>
            <a:endParaRPr lang="en-US"/>
          </a:p>
        </p:txBody>
      </p:sp>
      <p:sp>
        <p:nvSpPr>
          <p:cNvPr id="4" name="Footer Placeholder 3"/>
          <p:cNvSpPr>
            <a:spLocks noGrp="1"/>
          </p:cNvSpPr>
          <p:nvPr>
            <p:ph type="ftr" sz="quarter" idx="4294967295"/>
          </p:nvPr>
        </p:nvSpPr>
        <p:spPr>
          <a:xfrm>
            <a:off x="2356179" y="6356351"/>
            <a:ext cx="4970065" cy="365125"/>
          </a:xfrm>
          <a:prstGeom prst="rect">
            <a:avLst/>
          </a:prstGeom>
        </p:spPr>
        <p:txBody>
          <a:bodyPr/>
          <a:lstStyle/>
          <a:p>
            <a:r>
              <a:rPr lang="en-US" smtClean="0"/>
              <a:t>laszewski@gmail.com     |      http://portal.futuregrid.org</a:t>
            </a:r>
            <a:endParaRPr lang="en-US"/>
          </a:p>
        </p:txBody>
      </p:sp>
      <p:sp>
        <p:nvSpPr>
          <p:cNvPr id="7" name="Slide Number Placeholder 6"/>
          <p:cNvSpPr>
            <a:spLocks noGrp="1"/>
          </p:cNvSpPr>
          <p:nvPr>
            <p:ph type="sldNum" sz="quarter" idx="12"/>
          </p:nvPr>
        </p:nvSpPr>
        <p:spPr/>
        <p:txBody>
          <a:bodyPr/>
          <a:lstStyle/>
          <a:p>
            <a:fld id="{14EB8B87-E7C0-334D-BEA7-32F58CF9455F}" type="slidenum">
              <a:rPr lang="en-US" smtClean="0"/>
              <a:t>9</a:t>
            </a:fld>
            <a:endParaRPr lang="en-US"/>
          </a:p>
        </p:txBody>
      </p:sp>
    </p:spTree>
    <p:extLst>
      <p:ext uri="{BB962C8B-B14F-4D97-AF65-F5344CB8AC3E}">
        <p14:creationId xmlns:p14="http://schemas.microsoft.com/office/powerpoint/2010/main" val="203684115"/>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G-TestbedaaS-July22-2012-gv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17261</TotalTime>
  <Words>1841</Words>
  <Application>Microsoft Office PowerPoint</Application>
  <PresentationFormat>On-screen Show (4:3)</PresentationFormat>
  <Paragraphs>254</Paragraphs>
  <Slides>15</Slides>
  <Notes>8</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3_Office Theme</vt:lpstr>
      <vt:lpstr>FG-TestbedaaS-July22-2012-gvl</vt:lpstr>
      <vt:lpstr>FutureGrid Computing Testbed as a Service</vt:lpstr>
      <vt:lpstr>FutureGrid Computing Testbed  as a Service </vt:lpstr>
      <vt:lpstr>PowerPoint Presentation</vt:lpstr>
      <vt:lpstr>What to use in Clouds: Cloud PaaS</vt:lpstr>
      <vt:lpstr>What to use in Grids and Supercomputers? HPC (including Grid) PaaS</vt:lpstr>
      <vt:lpstr>Computer Science PaaS</vt:lpstr>
      <vt:lpstr>Research Computing as a Service</vt:lpstr>
      <vt:lpstr>4 Use Types for FutureGrid TestbedaaS</vt:lpstr>
      <vt:lpstr>Selected List of FutureGrid Services Offered</vt:lpstr>
      <vt:lpstr>PowerPoint Presentation</vt:lpstr>
      <vt:lpstr>Expanding Resources in FutureGrid</vt:lpstr>
      <vt:lpstr>Core TestbedaaS Tools Architectural Overview</vt:lpstr>
      <vt:lpstr>Register Images on Cloud</vt:lpstr>
      <vt:lpstr>Register Image on HPC</vt:lpstr>
      <vt:lpstr>Templated(Abstract) Dynamic Provisioning</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Choi, Jong Youl</dc:creator>
  <cp:lastModifiedBy>Geoffrey Fox</cp:lastModifiedBy>
  <cp:revision>868</cp:revision>
  <dcterms:created xsi:type="dcterms:W3CDTF">2010-11-02T19:01:47Z</dcterms:created>
  <dcterms:modified xsi:type="dcterms:W3CDTF">2012-07-24T14:52:07Z</dcterms:modified>
</cp:coreProperties>
</file>