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71" r:id="rId2"/>
    <p:sldId id="272" r:id="rId3"/>
    <p:sldId id="273" r:id="rId4"/>
    <p:sldId id="276" r:id="rId5"/>
    <p:sldId id="274" r:id="rId6"/>
    <p:sldId id="277" r:id="rId7"/>
    <p:sldId id="256" r:id="rId8"/>
    <p:sldId id="257" r:id="rId9"/>
    <p:sldId id="258" r:id="rId10"/>
    <p:sldId id="259" r:id="rId11"/>
    <p:sldId id="278" r:id="rId12"/>
    <p:sldId id="263" r:id="rId13"/>
    <p:sldId id="262" r:id="rId14"/>
    <p:sldId id="270" r:id="rId15"/>
    <p:sldId id="269" r:id="rId16"/>
    <p:sldId id="265" r:id="rId17"/>
    <p:sldId id="261" r:id="rId18"/>
    <p:sldId id="264" r:id="rId19"/>
    <p:sldId id="268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5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4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Nimbus</a:t>
          </a:r>
          <a:endParaRPr lang="en-US" b="1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Cloud 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Hadoop</a:t>
          </a:r>
        </a:p>
        <a:p>
          <a:r>
            <a:rPr lang="en-US" b="1" smtClean="0">
              <a:solidFill>
                <a:schemeClr val="tx1"/>
              </a:solidFill>
            </a:rPr>
            <a:t>Iterative MapReduce</a:t>
          </a:r>
        </a:p>
        <a:p>
          <a:r>
            <a:rPr lang="en-US" b="1" smtClean="0">
              <a:solidFill>
                <a:schemeClr val="tx1"/>
              </a:solidFill>
            </a:rPr>
            <a:t>HDFS</a:t>
          </a:r>
        </a:p>
        <a:p>
          <a:r>
            <a:rPr lang="en-US" b="1" smtClean="0">
              <a:solidFill>
                <a:schemeClr val="tx1"/>
              </a:solidFill>
            </a:rPr>
            <a:t>Hbase</a:t>
          </a:r>
        </a:p>
        <a:p>
          <a:r>
            <a:rPr lang="en-US" b="1" smtClean="0">
              <a:solidFill>
                <a:schemeClr val="tx1"/>
              </a:solidFill>
            </a:rPr>
            <a:t>Swift Object Store</a:t>
          </a:r>
          <a:endParaRPr lang="en-US" b="1" dirty="0" smtClean="0">
            <a:solidFill>
              <a:schemeClr val="tx1"/>
            </a:solidFill>
          </a:endParaRP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MPI</a:t>
          </a:r>
          <a:endParaRPr lang="en-US" b="1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Infrastructure:  </a:t>
          </a:r>
          <a:r>
            <a:rPr lang="en-US" b="0" i="1" dirty="0" smtClean="0">
              <a:solidFill>
                <a:schemeClr val="tx1"/>
              </a:solidFill>
            </a:rPr>
            <a:t>Inca, Ganglia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Eucalyptus</a:t>
          </a:r>
        </a:p>
        <a:p>
          <a:r>
            <a:rPr lang="en-US" b="1" smtClean="0">
              <a:solidFill>
                <a:schemeClr val="tx1"/>
              </a:solidFill>
            </a:rPr>
            <a:t>OpenStack</a:t>
          </a:r>
        </a:p>
        <a:p>
          <a:r>
            <a:rPr lang="en-US" b="1" smtClean="0">
              <a:solidFill>
                <a:schemeClr val="tx1"/>
              </a:solidFill>
            </a:rPr>
            <a:t>ViNE</a:t>
          </a:r>
          <a:endParaRPr lang="en-US" b="1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OpenMP</a:t>
          </a:r>
        </a:p>
        <a:p>
          <a:r>
            <a:rPr lang="en-US" b="1" smtClean="0">
              <a:solidFill>
                <a:schemeClr val="tx1"/>
              </a:solidFill>
            </a:rPr>
            <a:t>CUDA</a:t>
          </a:r>
          <a:endParaRPr lang="en-US" b="1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 b="1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 b="1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Unicore</a:t>
          </a:r>
        </a:p>
        <a:p>
          <a:r>
            <a:rPr lang="en-US" b="1" smtClean="0">
              <a:solidFill>
                <a:schemeClr val="tx1"/>
              </a:solidFill>
            </a:rPr>
            <a:t>SAGA</a:t>
          </a:r>
        </a:p>
        <a:p>
          <a:r>
            <a:rPr lang="en-US" b="1" smtClean="0">
              <a:solidFill>
                <a:schemeClr val="tx1"/>
              </a:solidFill>
            </a:rPr>
            <a:t>Globus</a:t>
          </a:r>
          <a:endParaRPr lang="en-US" b="1" dirty="0" smtClean="0">
            <a:solidFill>
              <a:schemeClr val="tx1"/>
            </a:solidFill>
          </a:endParaRP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 b="1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 b="1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Genesis 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 b="1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 b="1"/>
        </a:p>
      </dgm:t>
    </dgm:pt>
    <dgm:pt modelId="{6BE56C36-6BB5-8244-A4E5-E42D1BEE338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Provisioning</a:t>
          </a:r>
          <a:r>
            <a:rPr lang="en-US" b="0" dirty="0" smtClean="0">
              <a:solidFill>
                <a:schemeClr val="tx1"/>
              </a:solidFill>
            </a:rPr>
            <a:t>:  </a:t>
          </a:r>
          <a:r>
            <a:rPr lang="en-US" b="0" i="1" dirty="0" smtClean="0">
              <a:solidFill>
                <a:schemeClr val="tx1"/>
              </a:solidFill>
            </a:rPr>
            <a:t>RAIN, </a:t>
          </a:r>
          <a:r>
            <a:rPr lang="en-US" b="0" i="1" dirty="0" err="1" smtClean="0">
              <a:solidFill>
                <a:schemeClr val="tx1"/>
              </a:solidFill>
            </a:rPr>
            <a:t>CloudMesh</a:t>
          </a:r>
          <a:endParaRPr lang="en-US" b="0" i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VMs:      </a:t>
          </a:r>
          <a:r>
            <a:rPr lang="en-US" b="0" i="1" dirty="0" smtClean="0">
              <a:solidFill>
                <a:schemeClr val="tx1"/>
              </a:solidFill>
            </a:rPr>
            <a:t>Phantom, </a:t>
          </a:r>
          <a:r>
            <a:rPr lang="en-US" b="0" i="1" dirty="0" err="1" smtClean="0">
              <a:solidFill>
                <a:schemeClr val="tx1"/>
              </a:solidFill>
            </a:rPr>
            <a:t>CloudMesh</a:t>
          </a:r>
        </a:p>
        <a:p>
          <a:r>
            <a:rPr lang="en-US" b="1" dirty="0" smtClean="0">
              <a:solidFill>
                <a:schemeClr val="tx1"/>
              </a:solidFill>
            </a:rPr>
            <a:t>Experiments:  </a:t>
          </a:r>
          <a:r>
            <a:rPr lang="en-US" b="0" i="1" dirty="0" smtClean="0">
              <a:solidFill>
                <a:schemeClr val="tx1"/>
              </a:solidFill>
            </a:rPr>
            <a:t>Pegasus, </a:t>
          </a:r>
          <a:r>
            <a:rPr lang="en-US" b="0" i="1" dirty="0" err="1" smtClean="0">
              <a:solidFill>
                <a:schemeClr val="tx1"/>
              </a:solidFill>
            </a:rPr>
            <a:t>Precip</a:t>
          </a:r>
          <a:endParaRPr lang="en-US" b="0" i="1" dirty="0" smtClean="0">
            <a:solidFill>
              <a:schemeClr val="tx1"/>
            </a:solidFill>
          </a:endParaRPr>
        </a:p>
        <a:p>
          <a:r>
            <a:rPr lang="en-US" b="1" i="1" dirty="0" smtClean="0">
              <a:solidFill>
                <a:schemeClr val="tx1"/>
              </a:solidFill>
            </a:rPr>
            <a:t>Accounting:</a:t>
          </a:r>
          <a:r>
            <a:rPr lang="en-US" b="0" i="1" dirty="0" smtClean="0">
              <a:solidFill>
                <a:schemeClr val="tx1"/>
              </a:solidFill>
            </a:rPr>
            <a:t>    FG, XSEDE</a:t>
          </a:r>
        </a:p>
      </dgm:t>
    </dgm:pt>
    <dgm:pt modelId="{274E1044-09FE-4140-8E67-4E520C07606A}" type="parTrans" cxnId="{CBF2F9A1-EF90-F64A-B5AB-F7EC33AE29C4}">
      <dgm:prSet/>
      <dgm:spPr/>
      <dgm:t>
        <a:bodyPr/>
        <a:lstStyle/>
        <a:p>
          <a:endParaRPr lang="en-US" b="1"/>
        </a:p>
      </dgm:t>
    </dgm:pt>
    <dgm:pt modelId="{40F9981C-2A0D-4F43-98F1-D954C20ABF4B}" type="sibTrans" cxnId="{CBF2F9A1-EF90-F64A-B5AB-F7EC33AE29C4}">
      <dgm:prSet/>
      <dgm:spPr/>
      <dgm:t>
        <a:bodyPr/>
        <a:lstStyle/>
        <a:p>
          <a:endParaRPr lang="en-US" b="1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 custScaleX="59309" custLinFactNeighborX="-166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 custScaleX="109695" custLinFactNeighborX="-5627" custLinFactNeighborY="249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 custScaleX="47437" custLinFactNeighborX="-59763" custLinFactNeighborY="-1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 custScaleX="135512" custLinFactNeighborX="-18267" custLinFactNeighborY="-12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 custLinFactNeighborX="-83276" custLinFactNeighborY="-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 custScaleX="153394" custLinFactNeighborX="-32296" custLinFactNeighborY="124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X="179444" custScaleY="104460" custLinFactNeighborX="-42658" custLinFactNeighborY="2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A74A0FD5-C71E-574B-9A9E-399F79284C78}" type="presOf" srcId="{C4D23F30-1676-4149-A194-9F660BF1A352}" destId="{25E35677-269D-7F46-82BA-4AC7CFDF4204}" srcOrd="0" destOrd="2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6513B6F2-F11F-4C4F-9AE0-F0823CEF129A}" type="presOf" srcId="{77E39105-775B-3D4D-96C5-14E4CB4110EC}" destId="{FBB464ED-33D5-3C42-9389-977FC034AD32}" srcOrd="0" destOrd="0" presId="urn:microsoft.com/office/officeart/2009/3/layout/IncreasingArrowsProcess"/>
    <dgm:cxn modelId="{A05618AD-4F69-3D47-8B2D-83E97BEB308D}" type="presOf" srcId="{900669E4-87A7-5C49-A5E1-84963CF81AAA}" destId="{CB24CEDB-B0EF-C743-825D-AA776BAE9D7F}" srcOrd="0" destOrd="0" presId="urn:microsoft.com/office/officeart/2009/3/layout/IncreasingArrowsProcess"/>
    <dgm:cxn modelId="{51D52F19-A0E0-A14E-BFEB-02DB16166519}" type="presOf" srcId="{065941A5-0E5F-0C49-AFA9-A922E2BA80E1}" destId="{25E35677-269D-7F46-82BA-4AC7CFDF4204}" srcOrd="0" destOrd="1" presId="urn:microsoft.com/office/officeart/2009/3/layout/IncreasingArrowsProcess"/>
    <dgm:cxn modelId="{1D5AF4C2-C92E-984F-8E29-1A8C99CB41D5}" type="presOf" srcId="{3B86A249-6530-5146-AE38-057A914E849E}" destId="{9851CF6D-0542-A945-8BD9-8B164A9FF6AF}" srcOrd="0" destOrd="1" presId="urn:microsoft.com/office/officeart/2009/3/layout/IncreasingArrowsProcess"/>
    <dgm:cxn modelId="{6BC0BAFE-580E-204A-B42F-361AD8FC33E1}" type="presOf" srcId="{6CDF5F64-414F-D844-B808-8DE56011DFCC}" destId="{1685D736-5D8C-2648-9245-8271052F4346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B33952AF-74D3-9A49-B008-9216F89FC1C6}" type="presOf" srcId="{B022D9ED-1E87-A541-B5E6-99C6F5FA8271}" destId="{B49B3F43-B447-2E46-8542-2721C3CCA994}" srcOrd="0" destOrd="0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3290BC57-F209-DE40-ADB6-71EAAA104953}" type="presOf" srcId="{5A7046D3-038A-0946-B8DA-75F41CDB8098}" destId="{FCFEE869-3260-8848-805B-21255263F0C6}" srcOrd="0" destOrd="0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9864BCB6-30CF-4D43-B6F4-2A5ED90CB9E6}" type="presOf" srcId="{E385DA56-1A68-BD48-8B1C-E528C49559A4}" destId="{25E35677-269D-7F46-82BA-4AC7CFDF4204}" srcOrd="0" destOrd="0" presId="urn:microsoft.com/office/officeart/2009/3/layout/IncreasingArrowsProcess"/>
    <dgm:cxn modelId="{2AA8E8C2-2735-A24E-8010-C5701607A10C}" type="presOf" srcId="{0978C417-F862-CD43-A9F3-06E174FE3968}" destId="{065D51E9-B6DC-154D-B583-B4EBD21A9523}" srcOrd="0" destOrd="0" presId="urn:microsoft.com/office/officeart/2009/3/layout/IncreasingArrowsProcess"/>
    <dgm:cxn modelId="{3D25E506-040F-8E46-A7CC-C17E915EBB5E}" type="presOf" srcId="{88F0A5CC-9F8E-174C-AE0C-29EEDDBD234C}" destId="{9851CF6D-0542-A945-8BD9-8B164A9FF6AF}" srcOrd="0" destOrd="0" presId="urn:microsoft.com/office/officeart/2009/3/layout/IncreasingArrowsProcess"/>
    <dgm:cxn modelId="{CE13E2C9-F58C-8F47-9DC9-75C29BA35EEC}" type="presOf" srcId="{BC9F2A18-750B-4B4C-A4EC-B99B3AD9147E}" destId="{965C2627-9758-4643-9FBE-55143086510A}" srcOrd="0" destOrd="0" presId="urn:microsoft.com/office/officeart/2009/3/layout/IncreasingArrowsProcess"/>
    <dgm:cxn modelId="{86B5C883-6C3D-C346-869F-C3F0C39D5AC7}" type="presOf" srcId="{6BE56C36-6BB5-8244-A4E5-E42D1BEE3387}" destId="{AE11D181-40CD-AA43-A283-DD58DD43E998}" srcOrd="0" destOrd="1" presId="urn:microsoft.com/office/officeart/2009/3/layout/IncreasingArrowsProcess"/>
    <dgm:cxn modelId="{E396E16B-322E-E64C-B6A7-1D34D5699A1B}" type="presOf" srcId="{9E1BC4AA-3D23-D343-9B78-C041D11A00F6}" destId="{FBB464ED-33D5-3C42-9389-977FC034AD32}" srcOrd="0" destOrd="1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9860A82C-009E-5B45-A433-EB8DF06422DA}" type="presOf" srcId="{5C0E77E8-8A50-054C-A4BF-0C8C401EC59E}" destId="{61F6C000-BD56-7B4F-B80D-4349F954432A}" srcOrd="0" destOrd="0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CBF2F9A1-EF90-F64A-B5AB-F7EC33AE29C4}" srcId="{900669E4-87A7-5C49-A5E1-84963CF81AAA}" destId="{6BE56C36-6BB5-8244-A4E5-E42D1BEE3387}" srcOrd="1" destOrd="0" parTransId="{274E1044-09FE-4140-8E67-4E520C07606A}" sibTransId="{40F9981C-2A0D-4F43-98F1-D954C20ABF4B}"/>
    <dgm:cxn modelId="{62EC7243-89DB-FB41-BF15-01CCAF4D3AB8}" type="presOf" srcId="{EABFDB4B-76EE-F049-B783-32FF7B78C31E}" destId="{AE11D181-40CD-AA43-A283-DD58DD43E998}" srcOrd="0" destOrd="0" presId="urn:microsoft.com/office/officeart/2009/3/layout/IncreasingArrowsProcess"/>
    <dgm:cxn modelId="{70D5C4F6-F026-194A-A044-E2652201B4E3}" type="presParOf" srcId="{965C2627-9758-4643-9FBE-55143086510A}" destId="{61F6C000-BD56-7B4F-B80D-4349F954432A}" srcOrd="0" destOrd="0" presId="urn:microsoft.com/office/officeart/2009/3/layout/IncreasingArrowsProcess"/>
    <dgm:cxn modelId="{EB31C6B8-7E76-F74B-9862-B1266A8408EE}" type="presParOf" srcId="{965C2627-9758-4643-9FBE-55143086510A}" destId="{B49B3F43-B447-2E46-8542-2721C3CCA994}" srcOrd="1" destOrd="0" presId="urn:microsoft.com/office/officeart/2009/3/layout/IncreasingArrowsProcess"/>
    <dgm:cxn modelId="{291CA9B8-99DF-2042-BBB7-00DCB8C9D16A}" type="presParOf" srcId="{965C2627-9758-4643-9FBE-55143086510A}" destId="{1685D736-5D8C-2648-9245-8271052F4346}" srcOrd="2" destOrd="0" presId="urn:microsoft.com/office/officeart/2009/3/layout/IncreasingArrowsProcess"/>
    <dgm:cxn modelId="{3DACA896-AA17-6D49-ABB8-7EB192D7BD15}" type="presParOf" srcId="{965C2627-9758-4643-9FBE-55143086510A}" destId="{FBB464ED-33D5-3C42-9389-977FC034AD32}" srcOrd="3" destOrd="0" presId="urn:microsoft.com/office/officeart/2009/3/layout/IncreasingArrowsProcess"/>
    <dgm:cxn modelId="{281BC153-4397-E445-BC06-F8710E7B9352}" type="presParOf" srcId="{965C2627-9758-4643-9FBE-55143086510A}" destId="{065D51E9-B6DC-154D-B583-B4EBD21A9523}" srcOrd="4" destOrd="0" presId="urn:microsoft.com/office/officeart/2009/3/layout/IncreasingArrowsProcess"/>
    <dgm:cxn modelId="{E7F5EF5A-C2E7-E548-97CB-E6614E2CC8D2}" type="presParOf" srcId="{965C2627-9758-4643-9FBE-55143086510A}" destId="{9851CF6D-0542-A945-8BD9-8B164A9FF6AF}" srcOrd="5" destOrd="0" presId="urn:microsoft.com/office/officeart/2009/3/layout/IncreasingArrowsProcess"/>
    <dgm:cxn modelId="{2ED33E5D-96B7-3D45-B90C-0EBD8709C637}" type="presParOf" srcId="{965C2627-9758-4643-9FBE-55143086510A}" destId="{FCFEE869-3260-8848-805B-21255263F0C6}" srcOrd="6" destOrd="0" presId="urn:microsoft.com/office/officeart/2009/3/layout/IncreasingArrowsProcess"/>
    <dgm:cxn modelId="{D34CF822-75C2-BB42-BCFA-4BE29F76B248}" type="presParOf" srcId="{965C2627-9758-4643-9FBE-55143086510A}" destId="{25E35677-269D-7F46-82BA-4AC7CFDF4204}" srcOrd="7" destOrd="0" presId="urn:microsoft.com/office/officeart/2009/3/layout/IncreasingArrowsProcess"/>
    <dgm:cxn modelId="{1F672714-0C87-5444-A433-F2A9AAF7DA2B}" type="presParOf" srcId="{965C2627-9758-4643-9FBE-55143086510A}" destId="{CB24CEDB-B0EF-C743-825D-AA776BAE9D7F}" srcOrd="8" destOrd="0" presId="urn:microsoft.com/office/officeart/2009/3/layout/IncreasingArrowsProcess"/>
    <dgm:cxn modelId="{695EC0F2-0632-4F4D-9C55-7D9A54155AD8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8F4F-3760-2A45-BA14-BEB3F11B714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643C-FD83-6F4D-8E31-C594BFF4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components are part of cloudmesh. Cloudmesh is an umbrella for it. We are still debating about its name as we </a:t>
            </a:r>
            <a:r>
              <a:rPr lang="en-US" dirty="0" err="1" smtClean="0"/>
              <a:t>aslo</a:t>
            </a:r>
            <a:r>
              <a:rPr lang="en-US" dirty="0" smtClean="0"/>
              <a:t> could have used RAIN. But rain was initially just a small component and deals predominantly so far with </a:t>
            </a:r>
            <a:r>
              <a:rPr lang="en-US" dirty="0" err="1" smtClean="0"/>
              <a:t>templated</a:t>
            </a:r>
            <a:r>
              <a:rPr lang="en-US" dirty="0" smtClean="0"/>
              <a:t> image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643C-FD83-6F4D-8E31-C594BFF47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6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4EAF34-A987-5545-8019-BAE915BDC23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85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34440"/>
            <a:ext cx="8229600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charset="0"/>
                <a:cs typeface="+mn-cs"/>
              </a:defRPr>
            </a:lvl1pPr>
          </a:lstStyle>
          <a:p>
            <a:fld id="{254EA71C-7D1F-8B4E-BBA6-83A123FB5BAD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172200"/>
            <a:ext cx="9429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5772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Times New Roman"/>
        </a:defRPr>
      </a:lvl1pPr>
      <a:lvl2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96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91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87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82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472" indent="-3414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1pPr>
      <a:lvl2pPr marL="741522" indent="-28432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2pPr>
      <a:lvl3pPr marL="11415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3pPr>
      <a:lvl4pPr marL="15987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4pPr>
      <a:lvl5pPr marL="20559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futuregrid.org/sites/default/files/vonLaszewski-fg-bookchapter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gmoocs.appspot.com/explorer" TargetMode="External"/><Relationship Id="rId2" Type="http://schemas.openxmlformats.org/officeDocument/2006/relationships/hyperlink" Target="http://iucloudsummerschool.appspot.com/p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-informatics.appspot.com/cour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UAB Meeting</a:t>
            </a:r>
          </a:p>
          <a:p>
            <a:r>
              <a:rPr lang="en-US" dirty="0" smtClean="0"/>
              <a:t>XSEDE13 San Diego</a:t>
            </a:r>
          </a:p>
          <a:p>
            <a:r>
              <a:rPr lang="en-US" dirty="0" smtClean="0"/>
              <a:t>July 24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Services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88" y="914943"/>
            <a:ext cx="8844189" cy="5618379"/>
          </a:xfrm>
        </p:spPr>
        <p:txBody>
          <a:bodyPr/>
          <a:lstStyle/>
          <a:p>
            <a:r>
              <a:rPr lang="en-US" dirty="0" smtClean="0"/>
              <a:t>Information Services</a:t>
            </a:r>
          </a:p>
          <a:p>
            <a:pPr lvl="1"/>
            <a:r>
              <a:rPr lang="en-US" dirty="0" smtClean="0"/>
              <a:t>Message-based Information System (SDSC, TACC)</a:t>
            </a:r>
          </a:p>
          <a:p>
            <a:pPr lvl="2"/>
            <a:r>
              <a:rPr lang="en-US" dirty="0" smtClean="0"/>
              <a:t>GLUE2 Inca, Ganglia.</a:t>
            </a:r>
          </a:p>
          <a:p>
            <a:pPr lvl="2"/>
            <a:r>
              <a:rPr lang="en-US" dirty="0" smtClean="0"/>
              <a:t>Candidate for XSEDE after </a:t>
            </a:r>
            <a:r>
              <a:rPr lang="en-US" smtClean="0"/>
              <a:t>FutureGrid test</a:t>
            </a:r>
            <a:endParaRPr lang="en-US" dirty="0" smtClean="0"/>
          </a:p>
          <a:p>
            <a:pPr lvl="1"/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 err="1" smtClean="0"/>
              <a:t>CloudMetrics</a:t>
            </a:r>
            <a:endParaRPr lang="en-US" dirty="0" smtClean="0"/>
          </a:p>
          <a:p>
            <a:pPr lvl="2"/>
            <a:r>
              <a:rPr lang="en-US" i="1" dirty="0" smtClean="0"/>
              <a:t>Accounting integration (XSEDE)</a:t>
            </a:r>
          </a:p>
          <a:p>
            <a:pPr lvl="2"/>
            <a:r>
              <a:rPr lang="en-US" b="1" i="1" u="sng" dirty="0" smtClean="0"/>
              <a:t>all</a:t>
            </a:r>
            <a:r>
              <a:rPr lang="en-US" u="sng" dirty="0" smtClean="0"/>
              <a:t> </a:t>
            </a:r>
            <a:r>
              <a:rPr lang="en-US" dirty="0" smtClean="0"/>
              <a:t>events (logged)</a:t>
            </a:r>
          </a:p>
          <a:p>
            <a:pPr lvl="2"/>
            <a:r>
              <a:rPr lang="en-US" dirty="0" err="1" smtClean="0"/>
              <a:t>OpenStack</a:t>
            </a:r>
            <a:r>
              <a:rPr lang="en-US" dirty="0" smtClean="0"/>
              <a:t>, Eucalyptus, Nimbus</a:t>
            </a:r>
          </a:p>
          <a:p>
            <a:pPr lvl="1"/>
            <a:r>
              <a:rPr lang="en-US" dirty="0" smtClean="0"/>
              <a:t>Inca</a:t>
            </a:r>
            <a:r>
              <a:rPr lang="en-US" dirty="0"/>
              <a:t>: service monitoring </a:t>
            </a:r>
            <a:r>
              <a:rPr lang="en-US" dirty="0" smtClean="0"/>
              <a:t>including history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en-US" u="sng" dirty="0" smtClean="0"/>
              <a:t>sampling</a:t>
            </a:r>
            <a:endParaRPr lang="en-US" u="sng" dirty="0"/>
          </a:p>
          <a:p>
            <a:pPr lvl="1"/>
            <a:r>
              <a:rPr lang="en-US" dirty="0" smtClean="0"/>
              <a:t>Others:</a:t>
            </a:r>
          </a:p>
          <a:p>
            <a:pPr lvl="2"/>
            <a:r>
              <a:rPr lang="en-US" dirty="0" smtClean="0"/>
              <a:t>Ganglia</a:t>
            </a:r>
            <a:r>
              <a:rPr lang="en-US" dirty="0"/>
              <a:t>, </a:t>
            </a:r>
            <a:r>
              <a:rPr lang="en-US" dirty="0" err="1" smtClean="0"/>
              <a:t>Nagios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Services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CloudMetrics</a:t>
            </a:r>
            <a:endParaRPr lang="en-US" dirty="0" smtClean="0"/>
          </a:p>
          <a:p>
            <a:pPr lvl="1"/>
            <a:r>
              <a:rPr lang="en-US" dirty="0" smtClean="0"/>
              <a:t>Report</a:t>
            </a:r>
            <a:endParaRPr lang="en-US" dirty="0"/>
          </a:p>
          <a:p>
            <a:pPr lvl="1"/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CLI:  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cm&gt; generate report</a:t>
            </a:r>
          </a:p>
          <a:p>
            <a:pPr lvl="1"/>
            <a:r>
              <a:rPr lang="en-US" dirty="0" smtClean="0"/>
              <a:t>API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 err="1" smtClean="0"/>
              <a:t>generate_report</a:t>
            </a:r>
            <a:endParaRPr lang="en-US" sz="2000" dirty="0"/>
          </a:p>
        </p:txBody>
      </p:sp>
      <p:pic>
        <p:nvPicPr>
          <p:cNvPr id="5" name="Picture 4" descr="Screen Shot 2013-07-21 at 7.0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23" y="1234440"/>
            <a:ext cx="2138538" cy="24897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3-07-21 at 7.31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50285"/>
            <a:ext cx="4199305" cy="2409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XSEDE Integration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63613"/>
            <a:ext cx="4040188" cy="639762"/>
          </a:xfrm>
        </p:spPr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3376"/>
            <a:ext cx="4040188" cy="2782888"/>
          </a:xfrm>
        </p:spPr>
        <p:txBody>
          <a:bodyPr/>
          <a:lstStyle/>
          <a:p>
            <a:r>
              <a:rPr lang="en-US" dirty="0" smtClean="0"/>
              <a:t>Project Request via XSEDE</a:t>
            </a:r>
          </a:p>
          <a:p>
            <a:pPr lvl="1"/>
            <a:r>
              <a:rPr lang="en-US" dirty="0" smtClean="0"/>
              <a:t>Initiated via XSEDE Portal</a:t>
            </a:r>
          </a:p>
          <a:p>
            <a:pPr lvl="1"/>
            <a:r>
              <a:rPr lang="en-US" dirty="0" smtClean="0"/>
              <a:t>Projects will be reviewed via Pops</a:t>
            </a:r>
          </a:p>
          <a:p>
            <a:pPr lvl="1"/>
            <a:r>
              <a:rPr lang="en-US" dirty="0" smtClean="0"/>
              <a:t>Accounts and projects will be created on FG</a:t>
            </a:r>
          </a:p>
          <a:p>
            <a:pPr lvl="1"/>
            <a:r>
              <a:rPr lang="en-US" dirty="0" smtClean="0"/>
              <a:t>FG summary metrics will be reported back to XSEDE </a:t>
            </a:r>
          </a:p>
          <a:p>
            <a:pPr lvl="2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6" y="963613"/>
            <a:ext cx="4041775" cy="639762"/>
          </a:xfrm>
        </p:spPr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6" y="1603374"/>
            <a:ext cx="4041775" cy="48418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XSEDE:</a:t>
            </a:r>
          </a:p>
          <a:p>
            <a:pPr lvl="1"/>
            <a:r>
              <a:rPr lang="en-US" dirty="0" smtClean="0"/>
              <a:t> new pops </a:t>
            </a:r>
            <a:r>
              <a:rPr lang="en-US" dirty="0" err="1" smtClean="0"/>
              <a:t>testbeds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short lived projects</a:t>
            </a:r>
          </a:p>
          <a:p>
            <a:r>
              <a:rPr lang="en-US" dirty="0" smtClean="0"/>
              <a:t>FG:</a:t>
            </a:r>
          </a:p>
          <a:p>
            <a:pPr lvl="1"/>
            <a:r>
              <a:rPr lang="en-US" dirty="0" smtClean="0"/>
              <a:t>FG simplified metrics for XSEDE. (FG has more Account information than XSEDE handles, </a:t>
            </a:r>
            <a:r>
              <a:rPr lang="en-US" dirty="0"/>
              <a:t> </a:t>
            </a:r>
            <a:r>
              <a:rPr lang="en-US" dirty="0" smtClean="0"/>
              <a:t>Users with more need can </a:t>
            </a:r>
            <a:r>
              <a:rPr lang="en-US" dirty="0" err="1" smtClean="0"/>
              <a:t>goto</a:t>
            </a:r>
            <a:r>
              <a:rPr lang="en-US" dirty="0" smtClean="0"/>
              <a:t> FG portal, API, </a:t>
            </a:r>
            <a:r>
              <a:rPr lang="en-US" dirty="0" err="1" smtClean="0"/>
              <a:t>commandline</a:t>
            </a:r>
            <a:r>
              <a:rPr lang="en-US" dirty="0" smtClean="0"/>
              <a:t> tool)</a:t>
            </a:r>
          </a:p>
          <a:p>
            <a:pPr lvl="1"/>
            <a:r>
              <a:rPr lang="en-US" dirty="0" smtClean="0"/>
              <a:t>Ongoing: determination of Metric</a:t>
            </a:r>
          </a:p>
          <a:p>
            <a:pPr lvl="2"/>
            <a:r>
              <a:rPr lang="en-US" dirty="0" smtClean="0"/>
              <a:t>Fixed charge by day</a:t>
            </a:r>
          </a:p>
          <a:p>
            <a:pPr lvl="2"/>
            <a:r>
              <a:rPr lang="en-US" dirty="0" smtClean="0"/>
              <a:t>Wall clock time for </a:t>
            </a:r>
            <a:r>
              <a:rPr lang="en-US" dirty="0" err="1" smtClean="0"/>
              <a:t>vms</a:t>
            </a:r>
            <a:r>
              <a:rPr lang="en-US" dirty="0" smtClean="0"/>
              <a:t> used &amp; managed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604838" y="415766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marL="0" indent="0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1pPr>
            <a:lvl2pPr marL="457196" indent="0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2pPr>
            <a:lvl3pPr marL="914391" indent="0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3pPr>
            <a:lvl4pPr marL="1371587" indent="0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4pPr>
            <a:lvl5pPr marL="1828782" indent="0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5pPr>
            <a:lvl6pPr marL="2285978" indent="0" algn="l" defTabSz="457196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73" indent="0" algn="l" defTabSz="457196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68" indent="0" algn="l" defTabSz="457196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63" indent="0" algn="l" defTabSz="457196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Planned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4756150"/>
            <a:ext cx="40401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marL="341472" indent="-341472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1pPr>
            <a:lvl2pPr marL="741522" indent="-284322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2pPr>
            <a:lvl3pPr marL="1141572" indent="-227172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3pPr>
            <a:lvl4pPr marL="1598772" indent="-227172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4pPr>
            <a:lvl5pPr marL="2055972" indent="-227172" algn="l" defTabSz="45577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Times New Roman"/>
              </a:defRPr>
            </a:lvl5pPr>
            <a:lvl6pPr marL="2514575" indent="-228597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Explore TAS integration</a:t>
            </a:r>
          </a:p>
          <a:p>
            <a:r>
              <a:rPr lang="en-US" dirty="0" smtClean="0"/>
              <a:t>Multiple Metrics</a:t>
            </a:r>
          </a:p>
          <a:p>
            <a:r>
              <a:rPr lang="en-US" dirty="0" smtClean="0"/>
              <a:t>Multiple Resources</a:t>
            </a:r>
          </a:p>
        </p:txBody>
      </p:sp>
    </p:spTree>
    <p:extLst>
      <p:ext uri="{BB962C8B-B14F-4D97-AF65-F5344CB8AC3E}">
        <p14:creationId xmlns:p14="http://schemas.microsoft.com/office/powerpoint/2010/main" val="24612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" y="-77935"/>
            <a:ext cx="8229600" cy="1143000"/>
          </a:xfrm>
        </p:spPr>
        <p:txBody>
          <a:bodyPr/>
          <a:lstStyle/>
          <a:p>
            <a:r>
              <a:rPr lang="en-US" dirty="0" smtClean="0"/>
              <a:t>FG Partner Cloud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55" y="897731"/>
            <a:ext cx="4543425" cy="5094288"/>
          </a:xfrm>
        </p:spPr>
        <p:txBody>
          <a:bodyPr/>
          <a:lstStyle/>
          <a:p>
            <a:r>
              <a:rPr lang="en-US" dirty="0" smtClean="0"/>
              <a:t>Phantom</a:t>
            </a:r>
          </a:p>
          <a:p>
            <a:pPr lvl="1"/>
            <a:r>
              <a:rPr lang="en-US" dirty="0" smtClean="0"/>
              <a:t>Management of VMs</a:t>
            </a:r>
          </a:p>
          <a:p>
            <a:pPr lvl="2"/>
            <a:r>
              <a:rPr lang="en-US" dirty="0" smtClean="0"/>
              <a:t>Multiple clouds</a:t>
            </a:r>
          </a:p>
          <a:p>
            <a:pPr lvl="2"/>
            <a:r>
              <a:rPr lang="en-US" dirty="0" smtClean="0"/>
              <a:t>Fault tolerant</a:t>
            </a:r>
          </a:p>
          <a:p>
            <a:pPr lvl="2"/>
            <a:r>
              <a:rPr lang="en-US" dirty="0" smtClean="0"/>
              <a:t>On demand provisioning</a:t>
            </a:r>
          </a:p>
          <a:p>
            <a:pPr lvl="2"/>
            <a:r>
              <a:rPr lang="en-US" dirty="0" smtClean="0"/>
              <a:t>Sensors</a:t>
            </a:r>
          </a:p>
          <a:p>
            <a:pPr lvl="2"/>
            <a:r>
              <a:rPr lang="en-US" dirty="0" smtClean="0"/>
              <a:t>Euca2ools++</a:t>
            </a:r>
          </a:p>
          <a:p>
            <a:r>
              <a:rPr lang="en-US" dirty="0"/>
              <a:t>PRECIP </a:t>
            </a:r>
          </a:p>
          <a:p>
            <a:pPr lvl="1"/>
            <a:r>
              <a:rPr lang="en-US" sz="1200" dirty="0"/>
              <a:t>Pegasus Repeatable Experiments for the Cloud in Python</a:t>
            </a:r>
            <a:endParaRPr lang="en-US" sz="1200" dirty="0" smtClean="0"/>
          </a:p>
          <a:p>
            <a:pPr lvl="1"/>
            <a:r>
              <a:rPr lang="en-US" dirty="0" smtClean="0"/>
              <a:t>Extends </a:t>
            </a:r>
            <a:r>
              <a:rPr lang="en-US" dirty="0"/>
              <a:t>VM management tools with</a:t>
            </a:r>
          </a:p>
          <a:p>
            <a:pPr lvl="2"/>
            <a:r>
              <a:rPr lang="en-US" dirty="0"/>
              <a:t>Run shell script on VM</a:t>
            </a:r>
          </a:p>
          <a:p>
            <a:pPr lvl="2"/>
            <a:r>
              <a:rPr lang="en-US" dirty="0"/>
              <a:t>Copy files to </a:t>
            </a:r>
            <a:r>
              <a:rPr lang="en-US" dirty="0" smtClean="0"/>
              <a:t>VM</a:t>
            </a:r>
          </a:p>
          <a:p>
            <a:pPr lvl="2"/>
            <a:r>
              <a:rPr lang="en-US" dirty="0" smtClean="0"/>
              <a:t>Managed via Condor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5" name="Content Placeholder 4" descr="phantom_domai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23" b="-38423"/>
          <a:stretch>
            <a:fillRect/>
          </a:stretch>
        </p:blipFill>
        <p:spPr>
          <a:xfrm>
            <a:off x="4826000" y="0"/>
            <a:ext cx="4016374" cy="4501055"/>
          </a:xfrm>
        </p:spPr>
      </p:pic>
      <p:pic>
        <p:nvPicPr>
          <p:cNvPr id="7" name="Picture 6" descr="Screen Shot 2013-07-21 at 8.5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80" y="3444875"/>
            <a:ext cx="4106794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5" y="140494"/>
            <a:ext cx="8229600" cy="1143000"/>
          </a:xfrm>
        </p:spPr>
        <p:txBody>
          <a:bodyPr/>
          <a:lstStyle/>
          <a:p>
            <a:r>
              <a:rPr lang="en-US" dirty="0" smtClean="0"/>
              <a:t>Dynamic Resourcing Capabilities</a:t>
            </a:r>
            <a:br>
              <a:rPr lang="en-US" dirty="0" smtClean="0"/>
            </a:br>
            <a:r>
              <a:rPr lang="en-US" dirty="0" smtClean="0"/>
              <a:t>underlying FutureGrid User-Ramp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Cloud/HPC Bursting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Move workload (images/jobs) to other clouds (or HPC Clusters) in case your current resource gets over utilized.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Users do this</a:t>
            </a:r>
          </a:p>
          <a:p>
            <a:r>
              <a:rPr lang="en-US" dirty="0" smtClean="0"/>
              <a:t>Providers do this</a:t>
            </a:r>
          </a:p>
          <a:p>
            <a:r>
              <a:rPr lang="en-US" dirty="0" smtClean="0"/>
              <a:t>Schedulers do this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4233" y="1525205"/>
            <a:ext cx="4383360" cy="639762"/>
          </a:xfrm>
        </p:spPr>
        <p:txBody>
          <a:bodyPr/>
          <a:lstStyle/>
          <a:p>
            <a:r>
              <a:rPr lang="en-US" dirty="0" smtClean="0"/>
              <a:t>Resource(Cloud/HPC) Shifting or</a:t>
            </a:r>
            <a:br>
              <a:rPr lang="en-US" dirty="0" smtClean="0"/>
            </a:br>
            <a:r>
              <a:rPr lang="en-US" dirty="0" smtClean="0"/>
              <a:t>Dynamic Resource Provisioning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Add more resources to a cloud or HPC capability from resources that are not used or are underutilized.</a:t>
            </a:r>
          </a:p>
          <a:p>
            <a:endParaRPr lang="en-US" dirty="0"/>
          </a:p>
          <a:p>
            <a:r>
              <a:rPr lang="en-US" dirty="0" smtClean="0"/>
              <a:t>Now doing this by hand</a:t>
            </a:r>
          </a:p>
          <a:p>
            <a:r>
              <a:rPr lang="en-US" dirty="0" smtClean="0"/>
              <a:t>We are automatizing this</a:t>
            </a:r>
          </a:p>
          <a:p>
            <a:pPr lvl="1"/>
            <a:r>
              <a:rPr lang="en-US" dirty="0" smtClean="0"/>
              <a:t>PhD thesis</a:t>
            </a:r>
          </a:p>
          <a:p>
            <a:r>
              <a:rPr lang="en-US" dirty="0" smtClean="0"/>
              <a:t>We want to integrate this with Cloud Bursting</a:t>
            </a:r>
          </a:p>
        </p:txBody>
      </p:sp>
    </p:spTree>
    <p:extLst>
      <p:ext uri="{BB962C8B-B14F-4D97-AF65-F5344CB8AC3E}">
        <p14:creationId xmlns:p14="http://schemas.microsoft.com/office/powerpoint/2010/main" val="36917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CloudMesh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117" y="740353"/>
            <a:ext cx="4040188" cy="639762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395" y="1380115"/>
            <a:ext cx="4271909" cy="3951288"/>
          </a:xfrm>
        </p:spPr>
        <p:txBody>
          <a:bodyPr/>
          <a:lstStyle/>
          <a:p>
            <a:r>
              <a:rPr lang="en-US" dirty="0" smtClean="0"/>
              <a:t>Support Shifting and Bursting </a:t>
            </a:r>
            <a:endParaRPr lang="en-US" dirty="0"/>
          </a:p>
          <a:p>
            <a:r>
              <a:rPr lang="en-US" dirty="0" smtClean="0"/>
              <a:t>Support User-Ramp</a:t>
            </a:r>
          </a:p>
          <a:p>
            <a:r>
              <a:rPr lang="en-US" dirty="0" smtClean="0"/>
              <a:t>Supports general commercial/academic cloud federation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are </a:t>
            </a:r>
            <a:r>
              <a:rPr lang="en-US" dirty="0"/>
              <a:t>metal </a:t>
            </a:r>
            <a:r>
              <a:rPr lang="en-US" dirty="0" smtClean="0"/>
              <a:t>and Cloud (later) provisioning</a:t>
            </a:r>
            <a:endParaRPr lang="en-US" dirty="0"/>
          </a:p>
          <a:p>
            <a:r>
              <a:rPr lang="en-US" dirty="0" smtClean="0"/>
              <a:t>Extensible architecture</a:t>
            </a:r>
          </a:p>
          <a:p>
            <a:r>
              <a:rPr lang="en-US" dirty="0" smtClean="0"/>
              <a:t>Plugin mechanism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63613"/>
            <a:ext cx="4041775" cy="639762"/>
          </a:xfrm>
        </p:spPr>
        <p:txBody>
          <a:bodyPr/>
          <a:lstStyle/>
          <a:p>
            <a:r>
              <a:rPr lang="en-US" dirty="0" smtClean="0"/>
              <a:t>Initial Release Capabilities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03375"/>
            <a:ext cx="4041775" cy="3951288"/>
          </a:xfrm>
        </p:spPr>
        <p:txBody>
          <a:bodyPr/>
          <a:lstStyle/>
          <a:p>
            <a:r>
              <a:rPr lang="en-US" dirty="0"/>
              <a:t>Delivers API, services, command line, command shell that supports the tasks needed to conduct  </a:t>
            </a:r>
            <a:r>
              <a:rPr lang="en-US" dirty="0" smtClean="0"/>
              <a:t>provisioning and shifting</a:t>
            </a:r>
          </a:p>
          <a:p>
            <a:r>
              <a:rPr lang="en-US" dirty="0" smtClean="0"/>
              <a:t>Uniform API to multiple clouds via </a:t>
            </a:r>
            <a:r>
              <a:rPr lang="en-US" b="1" u="sng" dirty="0" smtClean="0"/>
              <a:t>native</a:t>
            </a:r>
            <a:r>
              <a:rPr lang="en-US" dirty="0" smtClean="0"/>
              <a:t> protocol </a:t>
            </a:r>
          </a:p>
          <a:p>
            <a:pPr lvl="1"/>
            <a:r>
              <a:rPr lang="en-US" dirty="0" smtClean="0"/>
              <a:t>Important for scalability tests</a:t>
            </a:r>
          </a:p>
          <a:p>
            <a:pPr lvl="1"/>
            <a:r>
              <a:rPr lang="en-US" dirty="0" smtClean="0"/>
              <a:t>EC2 compatible tools and libraries are not enough (experience from FG)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0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 Architecture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8" y="1455679"/>
            <a:ext cx="8727470" cy="45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01713"/>
            <a:ext cx="4040188" cy="639762"/>
          </a:xfrm>
        </p:spPr>
        <p:txBody>
          <a:bodyPr/>
          <a:lstStyle/>
          <a:p>
            <a:r>
              <a:rPr lang="en-US" dirty="0" smtClean="0"/>
              <a:t>Current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41475"/>
            <a:ext cx="4040188" cy="3951288"/>
          </a:xfrm>
        </p:spPr>
        <p:txBody>
          <a:bodyPr/>
          <a:lstStyle/>
          <a:p>
            <a:r>
              <a:rPr lang="en-US" dirty="0" smtClean="0"/>
              <a:t>Manages images on VMs &amp; Bare metal </a:t>
            </a:r>
          </a:p>
          <a:p>
            <a:pPr lvl="1"/>
            <a:r>
              <a:rPr lang="en-US" dirty="0" err="1" smtClean="0"/>
              <a:t>templated</a:t>
            </a:r>
            <a:r>
              <a:rPr lang="en-US" dirty="0" smtClean="0"/>
              <a:t> images</a:t>
            </a:r>
          </a:p>
          <a:p>
            <a:r>
              <a:rPr lang="en-US" dirty="0" smtClean="0"/>
              <a:t>Uses low-level client libraries</a:t>
            </a:r>
          </a:p>
          <a:p>
            <a:pPr lvl="1"/>
            <a:r>
              <a:rPr lang="en-US" dirty="0" smtClean="0"/>
              <a:t> important for testing</a:t>
            </a:r>
          </a:p>
          <a:p>
            <a:r>
              <a:rPr lang="en-US" dirty="0"/>
              <a:t>C</a:t>
            </a:r>
            <a:r>
              <a:rPr lang="en-US" dirty="0" smtClean="0"/>
              <a:t>ommand shell </a:t>
            </a:r>
          </a:p>
          <a:p>
            <a:r>
              <a:rPr lang="en-US" dirty="0" smtClean="0"/>
              <a:t>Moving of resources</a:t>
            </a:r>
          </a:p>
          <a:p>
            <a:pPr lvl="1"/>
            <a:r>
              <a:rPr lang="en-US" dirty="0" smtClean="0"/>
              <a:t>Eucalyptus, </a:t>
            </a:r>
            <a:r>
              <a:rPr lang="en-US" dirty="0" err="1" smtClean="0"/>
              <a:t>OpenStack</a:t>
            </a:r>
            <a:r>
              <a:rPr lang="en-US" dirty="0" smtClean="0"/>
              <a:t>, HPC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1001713"/>
            <a:ext cx="4041775" cy="639762"/>
          </a:xfrm>
        </p:spPr>
        <p:txBody>
          <a:bodyPr/>
          <a:lstStyle/>
          <a:p>
            <a:r>
              <a:rPr lang="en-US" dirty="0" smtClean="0"/>
              <a:t>Under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1641475"/>
            <a:ext cx="4041775" cy="3951288"/>
          </a:xfrm>
        </p:spPr>
        <p:txBody>
          <a:bodyPr/>
          <a:lstStyle/>
          <a:p>
            <a:r>
              <a:rPr lang="en-US" dirty="0"/>
              <a:t>Provisioning via </a:t>
            </a:r>
            <a:r>
              <a:rPr lang="en-US" dirty="0" smtClean="0"/>
              <a:t>AMQP</a:t>
            </a:r>
          </a:p>
          <a:p>
            <a:r>
              <a:rPr lang="en-US" dirty="0" smtClean="0"/>
              <a:t>Provisioning multiple clusters</a:t>
            </a:r>
          </a:p>
          <a:p>
            <a:pPr lvl="1"/>
            <a:r>
              <a:rPr lang="en-US" dirty="0" smtClean="0"/>
              <a:t>Provisioning Inventory for FG</a:t>
            </a:r>
          </a:p>
          <a:p>
            <a:pPr lvl="1"/>
            <a:r>
              <a:rPr lang="en-US" dirty="0" smtClean="0"/>
              <a:t>Provisioning Monitor</a:t>
            </a:r>
          </a:p>
          <a:p>
            <a:r>
              <a:rPr lang="en-US" dirty="0" smtClean="0"/>
              <a:t>Provisioning command shell plugins</a:t>
            </a:r>
          </a:p>
          <a:p>
            <a:r>
              <a:rPr lang="en-US" dirty="0" smtClean="0"/>
              <a:t>Provisioning Metrics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6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10" y="13855"/>
            <a:ext cx="9144000" cy="1143000"/>
          </a:xfrm>
        </p:spPr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Example of Moving a Service </a:t>
            </a:r>
            <a:endParaRPr lang="en-US" dirty="0"/>
          </a:p>
        </p:txBody>
      </p:sp>
      <p:pic>
        <p:nvPicPr>
          <p:cNvPr id="9" name="Content Placeholder 8" descr="Screen Shot 2013-07-21 at 1.14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6" r="-5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47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590"/>
            <a:ext cx="9144000" cy="1143000"/>
          </a:xfrm>
        </p:spPr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: Command Line Interface invoking dynamic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4440"/>
            <a:ext cx="8686800" cy="48920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Courier"/>
                <a:cs typeface="Courier"/>
              </a:rPr>
              <a:t>$ cm</a:t>
            </a:r>
            <a:endParaRPr lang="fr-FR" dirty="0">
              <a:latin typeface="Courier"/>
              <a:cs typeface="Courier"/>
            </a:endParaRPr>
          </a:p>
          <a:p>
            <a:pPr marL="0" indent="0">
              <a:buNone/>
            </a:pPr>
            <a:endParaRPr lang="fr-FR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            </a:t>
            </a:r>
            <a:r>
              <a:rPr lang="fr-FR" dirty="0" err="1">
                <a:latin typeface="Courier"/>
                <a:cs typeface="Courier"/>
              </a:rPr>
              <a:t>FutureGrid</a:t>
            </a:r>
            <a:r>
              <a:rPr lang="fr-FR" dirty="0">
                <a:latin typeface="Courier"/>
                <a:cs typeface="Courier"/>
              </a:rPr>
              <a:t> - Cloud </a:t>
            </a:r>
            <a:r>
              <a:rPr lang="fr-FR" dirty="0" err="1">
                <a:latin typeface="Courier"/>
                <a:cs typeface="Courier"/>
              </a:rPr>
              <a:t>Mesh</a:t>
            </a:r>
            <a:r>
              <a:rPr lang="fr-FR" dirty="0">
                <a:latin typeface="Courier"/>
                <a:cs typeface="Courier"/>
              </a:rPr>
              <a:t> Shell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------------------------------------------------------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 ____ _                 _   __  __           _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/ ___| | ___  _   _  __| | |  \/  | ___  ___| |__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| |   | |/ _ \| | | |/ _` | | |\/| |/ _ \/ __| '_ \ 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| |___| | (_) | |_| | (_| | | |  | |  __/\__ \ | | |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  \____|_|\___/ \__,_|\__,_| |_|  |_|\___||___/_| |_|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======================================================</a:t>
            </a:r>
          </a:p>
          <a:p>
            <a:pPr marL="0" indent="0">
              <a:buNone/>
            </a:pPr>
            <a:endParaRPr lang="fr-FR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cm&gt; help </a:t>
            </a:r>
          </a:p>
          <a:p>
            <a:pPr marL="0" indent="0">
              <a:buNone/>
            </a:pPr>
            <a:endParaRPr lang="fr-FR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dirty="0" err="1">
                <a:latin typeface="Courier"/>
                <a:cs typeface="Courier"/>
              </a:rPr>
              <a:t>Documented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commands</a:t>
            </a:r>
            <a:r>
              <a:rPr lang="fr-FR" dirty="0">
                <a:latin typeface="Courier"/>
                <a:cs typeface="Courier"/>
              </a:rPr>
              <a:t> (type help &lt;</a:t>
            </a:r>
            <a:r>
              <a:rPr lang="fr-FR" dirty="0" err="1">
                <a:latin typeface="Courier"/>
                <a:cs typeface="Courier"/>
              </a:rPr>
              <a:t>topic</a:t>
            </a:r>
            <a:r>
              <a:rPr lang="fr-FR" dirty="0">
                <a:latin typeface="Courier"/>
                <a:cs typeface="Courier"/>
              </a:rPr>
              <a:t>&gt;):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========================================</a:t>
            </a: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EOF    dot2  </a:t>
            </a:r>
            <a:r>
              <a:rPr lang="fr-FR" dirty="0" err="1">
                <a:latin typeface="Courier"/>
                <a:cs typeface="Courier"/>
              </a:rPr>
              <a:t>graphviz</a:t>
            </a:r>
            <a:r>
              <a:rPr lang="fr-FR" dirty="0">
                <a:latin typeface="Courier"/>
                <a:cs typeface="Courier"/>
              </a:rPr>
              <a:t>  </a:t>
            </a:r>
            <a:r>
              <a:rPr lang="fr-FR" u="sng" dirty="0" err="1">
                <a:latin typeface="Courier"/>
                <a:cs typeface="Courier"/>
              </a:rPr>
              <a:t>inventory</a:t>
            </a:r>
            <a:r>
              <a:rPr lang="fr-FR" dirty="0">
                <a:latin typeface="Courier"/>
                <a:cs typeface="Courier"/>
              </a:rPr>
              <a:t>  open     </a:t>
            </a:r>
            <a:r>
              <a:rPr lang="fr-FR" u="sng" dirty="0" err="1">
                <a:latin typeface="Courier"/>
                <a:cs typeface="Courier"/>
              </a:rPr>
              <a:t>project</a:t>
            </a:r>
            <a:r>
              <a:rPr lang="fr-FR" dirty="0">
                <a:latin typeface="Courier"/>
                <a:cs typeface="Courier"/>
              </a:rPr>
              <a:t>  </a:t>
            </a:r>
            <a:r>
              <a:rPr lang="fr-FR" dirty="0" err="1">
                <a:latin typeface="Courier"/>
                <a:cs typeface="Courier"/>
              </a:rPr>
              <a:t>quit</a:t>
            </a:r>
            <a:r>
              <a:rPr lang="fr-FR" dirty="0">
                <a:latin typeface="Courier"/>
                <a:cs typeface="Courier"/>
              </a:rPr>
              <a:t>    </a:t>
            </a:r>
            <a:r>
              <a:rPr lang="fr-FR" dirty="0" err="1">
                <a:latin typeface="Courier"/>
                <a:cs typeface="Courier"/>
              </a:rPr>
              <a:t>timer</a:t>
            </a:r>
            <a:r>
              <a:rPr lang="fr-FR" dirty="0">
                <a:latin typeface="Courier"/>
                <a:cs typeface="Courier"/>
              </a:rPr>
              <a:t>  </a:t>
            </a:r>
            <a:r>
              <a:rPr lang="fr-FR" dirty="0" err="1">
                <a:latin typeface="Courier"/>
                <a:cs typeface="Courier"/>
              </a:rPr>
              <a:t>verbose</a:t>
            </a:r>
            <a:endParaRPr lang="fr-FR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dirty="0" err="1">
                <a:latin typeface="Courier"/>
                <a:cs typeface="Courier"/>
              </a:rPr>
              <a:t>clear</a:t>
            </a:r>
            <a:r>
              <a:rPr lang="fr-FR" dirty="0">
                <a:latin typeface="Courier"/>
                <a:cs typeface="Courier"/>
              </a:rPr>
              <a:t>  </a:t>
            </a:r>
            <a:r>
              <a:rPr lang="fr-FR" dirty="0" err="1">
                <a:latin typeface="Courier"/>
                <a:cs typeface="Courier"/>
              </a:rPr>
              <a:t>edit</a:t>
            </a:r>
            <a:r>
              <a:rPr lang="fr-FR" dirty="0">
                <a:latin typeface="Courier"/>
                <a:cs typeface="Courier"/>
              </a:rPr>
              <a:t>  help      </a:t>
            </a:r>
            <a:r>
              <a:rPr lang="fr-FR" u="sng" dirty="0" err="1">
                <a:latin typeface="Courier"/>
                <a:cs typeface="Courier"/>
              </a:rPr>
              <a:t>keys</a:t>
            </a:r>
            <a:r>
              <a:rPr lang="fr-FR" dirty="0">
                <a:latin typeface="Courier"/>
                <a:cs typeface="Courier"/>
              </a:rPr>
              <a:t>       pause    </a:t>
            </a:r>
            <a:r>
              <a:rPr lang="fr-FR" dirty="0" err="1">
                <a:latin typeface="Courier"/>
                <a:cs typeface="Courier"/>
              </a:rPr>
              <a:t>py</a:t>
            </a:r>
            <a:r>
              <a:rPr lang="fr-FR" dirty="0">
                <a:latin typeface="Courier"/>
                <a:cs typeface="Courier"/>
              </a:rPr>
              <a:t>       </a:t>
            </a:r>
            <a:r>
              <a:rPr lang="fr-FR" dirty="0" err="1">
                <a:latin typeface="Courier"/>
                <a:cs typeface="Courier"/>
              </a:rPr>
              <a:t>rst</a:t>
            </a:r>
            <a:r>
              <a:rPr lang="fr-FR" dirty="0">
                <a:latin typeface="Courier"/>
                <a:cs typeface="Courier"/>
              </a:rPr>
              <a:t>     use    version</a:t>
            </a:r>
          </a:p>
          <a:p>
            <a:pPr marL="0" indent="0">
              <a:buNone/>
            </a:pPr>
            <a:r>
              <a:rPr lang="fr-FR" dirty="0" err="1">
                <a:latin typeface="Courier"/>
                <a:cs typeface="Courier"/>
              </a:rPr>
              <a:t>cloud</a:t>
            </a:r>
            <a:r>
              <a:rPr lang="fr-FR" dirty="0">
                <a:latin typeface="Courier"/>
                <a:cs typeface="Courier"/>
              </a:rPr>
              <a:t>  </a:t>
            </a:r>
            <a:r>
              <a:rPr lang="fr-FR" dirty="0" err="1">
                <a:latin typeface="Courier"/>
                <a:cs typeface="Courier"/>
              </a:rPr>
              <a:t>exec</a:t>
            </a:r>
            <a:r>
              <a:rPr lang="fr-FR" dirty="0">
                <a:latin typeface="Courier"/>
                <a:cs typeface="Courier"/>
              </a:rPr>
              <a:t>  info      man        plugins  q        script  var    </a:t>
            </a:r>
            <a:r>
              <a:rPr lang="fr-FR" u="sng" dirty="0" err="1">
                <a:latin typeface="Courier"/>
                <a:cs typeface="Courier"/>
              </a:rPr>
              <a:t>vm</a:t>
            </a:r>
            <a:r>
              <a:rPr lang="fr-FR" u="sng" dirty="0">
                <a:latin typeface="Courier"/>
                <a:cs typeface="Courier"/>
              </a:rPr>
              <a:t>     </a:t>
            </a:r>
          </a:p>
          <a:p>
            <a:pPr marL="0" indent="0">
              <a:buNone/>
            </a:pPr>
            <a:endParaRPr lang="fr-FR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dirty="0">
                <a:latin typeface="Courier"/>
                <a:cs typeface="Courier"/>
              </a:rPr>
              <a:t>cm&gt;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5503" y="2270234"/>
            <a:ext cx="196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REST interface</a:t>
            </a:r>
            <a:br>
              <a:rPr lang="en-US" dirty="0" smtClean="0"/>
            </a:br>
            <a:r>
              <a:rPr lang="en-US" dirty="0" smtClean="0"/>
              <a:t>Python API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334" y="5517447"/>
            <a:ext cx="242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provision b-001 </a:t>
            </a:r>
            <a:r>
              <a:rPr lang="en-US" sz="1600" b="1" dirty="0" err="1" smtClean="0">
                <a:solidFill>
                  <a:srgbClr val="FF0000"/>
                </a:solidFill>
              </a:rPr>
              <a:t>openstack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93" y="814026"/>
            <a:ext cx="9044152" cy="4892040"/>
          </a:xfrm>
        </p:spPr>
        <p:txBody>
          <a:bodyPr/>
          <a:lstStyle/>
          <a:p>
            <a:r>
              <a:rPr lang="en-US" dirty="0" smtClean="0"/>
              <a:t>FutureGrid has been running for 3 years</a:t>
            </a:r>
          </a:p>
          <a:p>
            <a:pPr lvl="1"/>
            <a:r>
              <a:rPr lang="en-US" dirty="0" smtClean="0"/>
              <a:t>322 projects; 1874 users</a:t>
            </a:r>
          </a:p>
          <a:p>
            <a:r>
              <a:rPr lang="en-US" dirty="0" smtClean="0"/>
              <a:t>Funding available through September 30, 2014 with No Cost Extension which can be submitted </a:t>
            </a:r>
            <a:r>
              <a:rPr lang="en-US" dirty="0"/>
              <a:t>in mid August (45 days prior to the </a:t>
            </a:r>
            <a:r>
              <a:rPr lang="en-US" dirty="0" smtClean="0"/>
              <a:t>formal expiration </a:t>
            </a:r>
            <a:r>
              <a:rPr lang="en-US" dirty="0"/>
              <a:t>of the </a:t>
            </a:r>
            <a:r>
              <a:rPr lang="en-US" dirty="0" smtClean="0"/>
              <a:t>grant)</a:t>
            </a:r>
          </a:p>
          <a:p>
            <a:r>
              <a:rPr lang="en-US" dirty="0" smtClean="0"/>
              <a:t>Participated in Computer Science activities (call for white papers and presentation to CISE director)</a:t>
            </a:r>
          </a:p>
          <a:p>
            <a:r>
              <a:rPr lang="en-US" dirty="0"/>
              <a:t>Participated in </a:t>
            </a:r>
            <a:r>
              <a:rPr lang="en-US" dirty="0" smtClean="0"/>
              <a:t>OCI solicitations</a:t>
            </a:r>
          </a:p>
          <a:p>
            <a:r>
              <a:rPr lang="en-US" dirty="0" smtClean="0"/>
              <a:t>Pursuing GENI collaborations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</a:t>
            </a:r>
            <a:r>
              <a:rPr lang="en-US" dirty="0" err="1" smtClean="0"/>
              <a:t>CloudMesh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CloudMesh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First release end of August</a:t>
            </a:r>
          </a:p>
          <a:p>
            <a:pPr lvl="1"/>
            <a:r>
              <a:rPr lang="en-US" dirty="0" smtClean="0"/>
              <a:t>Deploy on </a:t>
            </a:r>
            <a:r>
              <a:rPr lang="en-US" dirty="0" err="1" smtClean="0"/>
              <a:t>FutureGrid</a:t>
            </a:r>
            <a:endParaRPr lang="en-US" dirty="0" smtClean="0"/>
          </a:p>
          <a:p>
            <a:pPr lvl="1"/>
            <a:r>
              <a:rPr lang="en-US" dirty="0" smtClean="0"/>
              <a:t>Provide documentation</a:t>
            </a:r>
          </a:p>
          <a:p>
            <a:pPr lvl="1"/>
            <a:r>
              <a:rPr lang="en-US" dirty="0" smtClean="0"/>
              <a:t>Develop intelligent scheduler</a:t>
            </a:r>
          </a:p>
          <a:p>
            <a:pPr lvl="2"/>
            <a:r>
              <a:rPr lang="en-US" dirty="0" smtClean="0"/>
              <a:t>Ph.D. thesis </a:t>
            </a:r>
          </a:p>
          <a:p>
            <a:pPr lvl="1"/>
            <a:r>
              <a:rPr lang="en-US" dirty="0" smtClean="0"/>
              <a:t>Integrate with Chef</a:t>
            </a:r>
          </a:p>
          <a:p>
            <a:pPr lvl="2"/>
            <a:r>
              <a:rPr lang="en-US" dirty="0" smtClean="0"/>
              <a:t>Part of another thesis</a:t>
            </a:r>
          </a:p>
          <a:p>
            <a:r>
              <a:rPr lang="en-US" dirty="0" smtClean="0"/>
              <a:t>Other bare-metal </a:t>
            </a:r>
            <a:r>
              <a:rPr lang="en-US" dirty="0" err="1" smtClean="0"/>
              <a:t>provisioners</a:t>
            </a:r>
            <a:r>
              <a:rPr lang="en-US" dirty="0" smtClean="0"/>
              <a:t>: OpenStack</a:t>
            </a:r>
          </a:p>
          <a:p>
            <a:r>
              <a:rPr lang="en-US" dirty="0" smtClean="0"/>
              <a:t>Extend User On-Ramp features</a:t>
            </a:r>
          </a:p>
          <a:p>
            <a:r>
              <a:rPr lang="en-US" dirty="0" smtClean="0"/>
              <a:t>Other frameworks can use </a:t>
            </a:r>
            <a:r>
              <a:rPr lang="en-US" dirty="0" err="1" smtClean="0"/>
              <a:t>CloudMesh</a:t>
            </a:r>
            <a:endParaRPr lang="en-US" dirty="0" smtClean="0"/>
          </a:p>
          <a:p>
            <a:pPr lvl="1"/>
            <a:r>
              <a:rPr lang="en-US" dirty="0" smtClean="0"/>
              <a:t>e.g. Phantom, </a:t>
            </a:r>
            <a:r>
              <a:rPr lang="en-US" dirty="0" err="1" smtClean="0"/>
              <a:t>Precip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Sponsor: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material is based upon work supported in part by the National Science Foundation under Grant No. 0910812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Citation: </a:t>
            </a:r>
          </a:p>
          <a:p>
            <a:pPr lvl="1"/>
            <a:r>
              <a:rPr lang="en-US" dirty="0" smtClean="0"/>
              <a:t>Fox</a:t>
            </a:r>
            <a:r>
              <a:rPr lang="en-US" dirty="0"/>
              <a:t>, G., G. von Laszewski, </a:t>
            </a:r>
            <a:r>
              <a:rPr lang="en-US" dirty="0" err="1" smtClean="0"/>
              <a:t>et.al</a:t>
            </a:r>
            <a:r>
              <a:rPr lang="en-US" dirty="0" smtClean="0"/>
              <a:t>., </a:t>
            </a:r>
            <a:r>
              <a:rPr lang="en-US" dirty="0"/>
              <a:t>“</a:t>
            </a:r>
            <a:r>
              <a:rPr lang="en-US" dirty="0" err="1"/>
              <a:t>FutureGrid</a:t>
            </a:r>
            <a:r>
              <a:rPr lang="en-US" dirty="0"/>
              <a:t> - a reconfigurable </a:t>
            </a:r>
            <a:r>
              <a:rPr lang="en-US" dirty="0" err="1"/>
              <a:t>testbed</a:t>
            </a:r>
            <a:r>
              <a:rPr lang="en-US" dirty="0"/>
              <a:t> for Cloud, HPC and Grid Computing”, Contemporary High Performance Computing: From </a:t>
            </a:r>
            <a:r>
              <a:rPr lang="en-US" dirty="0" err="1"/>
              <a:t>Petascale</a:t>
            </a:r>
            <a:r>
              <a:rPr lang="en-US" dirty="0"/>
              <a:t> toward </a:t>
            </a:r>
            <a:r>
              <a:rPr lang="en-US" dirty="0" err="1"/>
              <a:t>Exascale</a:t>
            </a:r>
            <a:r>
              <a:rPr lang="en-US" dirty="0"/>
              <a:t>, April, 2013. Editor J. Vetter. </a:t>
            </a:r>
            <a:r>
              <a:rPr lang="en-US" dirty="0" smtClean="0">
                <a:hlinkClick r:id="rId2"/>
              </a:rPr>
              <a:t>[pdf]</a:t>
            </a:r>
          </a:p>
          <a:p>
            <a:r>
              <a:rPr lang="en-US" dirty="0" err="1" smtClean="0"/>
              <a:t>CloudMesh</a:t>
            </a:r>
            <a:r>
              <a:rPr lang="en-US" dirty="0" smtClean="0"/>
              <a:t>, Rain: Indiana </a:t>
            </a:r>
            <a:r>
              <a:rPr lang="en-US" dirty="0" err="1" smtClean="0"/>
              <a:t>Uinversity</a:t>
            </a:r>
            <a:endParaRPr lang="en-US" dirty="0" smtClean="0"/>
          </a:p>
          <a:p>
            <a:r>
              <a:rPr lang="en-US" dirty="0" smtClean="0"/>
              <a:t>Inca: SDSC</a:t>
            </a:r>
          </a:p>
          <a:p>
            <a:r>
              <a:rPr lang="en-US" dirty="0" err="1" smtClean="0"/>
              <a:t>Precip</a:t>
            </a:r>
            <a:r>
              <a:rPr lang="en-US" dirty="0" smtClean="0"/>
              <a:t>: ISI</a:t>
            </a:r>
          </a:p>
          <a:p>
            <a:r>
              <a:rPr lang="en-US" dirty="0" smtClean="0"/>
              <a:t>Phantom: 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842212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29943"/>
            <a:ext cx="9049407" cy="56134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OpenStack becoming best open source virtual machine management environment</a:t>
            </a:r>
          </a:p>
          <a:p>
            <a:pPr lvl="1"/>
            <a:r>
              <a:rPr lang="en-US" dirty="0" smtClean="0"/>
              <a:t>Also more reliable than previous versions of OpenStack and Eucalyptus</a:t>
            </a:r>
          </a:p>
          <a:p>
            <a:pPr lvl="1"/>
            <a:r>
              <a:rPr lang="en-US" dirty="0" smtClean="0"/>
              <a:t>Nimbus switch to OpenStack core with projects like Phantom</a:t>
            </a:r>
          </a:p>
          <a:p>
            <a:pPr lvl="1"/>
            <a:r>
              <a:rPr lang="en-US" dirty="0" smtClean="0"/>
              <a:t>In past Nimbus was essential as only reliable open source VM manager</a:t>
            </a:r>
          </a:p>
          <a:p>
            <a:r>
              <a:rPr lang="en-US" dirty="0" smtClean="0"/>
              <a:t>XSEDE Integration has made major progress; 80% complete</a:t>
            </a:r>
          </a:p>
          <a:p>
            <a:r>
              <a:rPr lang="en-US" dirty="0" smtClean="0"/>
              <a:t>These improvements/progress will allow much greater focus on </a:t>
            </a:r>
            <a:r>
              <a:rPr lang="en-US" dirty="0" err="1" smtClean="0"/>
              <a:t>TestbedaaS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Solicitations motivated adding “On-ramp” capabilities; develop code on FutureGrid – Burst or Shift to other cloud or HPC systems (</a:t>
            </a:r>
            <a:r>
              <a:rPr lang="en-US" dirty="0" err="1" smtClean="0"/>
              <a:t>CloudMesh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“Democratic” support of Clouds and HPC likely to be important</a:t>
            </a:r>
          </a:p>
          <a:p>
            <a:r>
              <a:rPr lang="en-US" dirty="0" smtClean="0"/>
              <a:t>As a testbed, offer bare metal or clouds on a given node</a:t>
            </a:r>
          </a:p>
          <a:p>
            <a:r>
              <a:rPr lang="en-US" dirty="0" smtClean="0"/>
              <a:t>Run HPC systems with similar tools to clouds so HPC bursting as well as Cloud bursting </a:t>
            </a:r>
          </a:p>
          <a:p>
            <a:r>
              <a:rPr lang="en-US" dirty="0" smtClean="0"/>
              <a:t>Define images by templates that can be built for different HPC and cloud environments</a:t>
            </a:r>
          </a:p>
          <a:p>
            <a:r>
              <a:rPr lang="en-US" dirty="0" smtClean="0"/>
              <a:t>Education integration important (MOOC’s)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MOOC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3" y="824537"/>
            <a:ext cx="9038897" cy="4892040"/>
          </a:xfrm>
        </p:spPr>
        <p:txBody>
          <a:bodyPr/>
          <a:lstStyle/>
          <a:p>
            <a:r>
              <a:rPr lang="en-US" sz="2800" dirty="0" smtClean="0"/>
              <a:t>We are building MOOC lessons to describe core FutureGrid Capabilities</a:t>
            </a:r>
          </a:p>
          <a:p>
            <a:pPr lvl="1"/>
            <a:r>
              <a:rPr lang="en-US" sz="2400" dirty="0" smtClean="0"/>
              <a:t>Come to 5pm OGF MOOC BOF</a:t>
            </a:r>
          </a:p>
          <a:p>
            <a:r>
              <a:rPr lang="en-US" dirty="0" smtClean="0"/>
              <a:t>Will help especially educational uses</a:t>
            </a:r>
          </a:p>
          <a:p>
            <a:pPr lvl="1"/>
            <a:r>
              <a:rPr lang="en-US" sz="2000" dirty="0"/>
              <a:t>28 Semester long classes:  563+ students</a:t>
            </a:r>
          </a:p>
          <a:p>
            <a:pPr lvl="1"/>
            <a:r>
              <a:rPr lang="en-US" sz="2000" dirty="0"/>
              <a:t>Cloud Computing, Distributed Systems, Scientific Computing and Data Analytics</a:t>
            </a:r>
          </a:p>
          <a:p>
            <a:pPr lvl="1"/>
            <a:r>
              <a:rPr lang="en-US" sz="2000" dirty="0"/>
              <a:t>3 one week summer schools:  390+ students</a:t>
            </a:r>
          </a:p>
          <a:p>
            <a:pPr lvl="1"/>
            <a:r>
              <a:rPr lang="en-US" sz="2000" dirty="0"/>
              <a:t>Big Data, Cloudy View of Computing (for HBCU’s), Science Clouds</a:t>
            </a:r>
          </a:p>
          <a:p>
            <a:pPr lvl="1"/>
            <a:r>
              <a:rPr lang="en-US" sz="2000" dirty="0"/>
              <a:t>7 one to three day workshop/tutorials:  238 </a:t>
            </a:r>
            <a:r>
              <a:rPr lang="en-US" sz="2000" dirty="0" smtClean="0"/>
              <a:t>students</a:t>
            </a:r>
          </a:p>
          <a:p>
            <a:r>
              <a:rPr lang="en-US" sz="2400" dirty="0" smtClean="0"/>
              <a:t>Science Cloud Summer School available in MOOC format</a:t>
            </a:r>
          </a:p>
          <a:p>
            <a:r>
              <a:rPr lang="en-US" sz="2400" dirty="0" smtClean="0"/>
              <a:t>First high level </a:t>
            </a:r>
            <a:r>
              <a:rPr lang="en-US" sz="2400" dirty="0"/>
              <a:t>Software IP-over-P2P (IPOP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       Overview and Details of FutureGrid</a:t>
            </a:r>
          </a:p>
          <a:p>
            <a:r>
              <a:rPr lang="en-US" sz="2400" dirty="0" smtClean="0"/>
              <a:t>             How to get project, use HPC and use OpenStack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MOOC’s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64" y="950660"/>
            <a:ext cx="8567271" cy="55026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Science Cloud MOOC repository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http://iucloudsummerschool.appspot.com/preview</a:t>
            </a:r>
            <a:endParaRPr lang="en-US" dirty="0">
              <a:hlinkClick r:id="rId3"/>
            </a:endParaRPr>
          </a:p>
          <a:p>
            <a:r>
              <a:rPr lang="en-US" dirty="0" err="1"/>
              <a:t>FutureGrid</a:t>
            </a:r>
            <a:r>
              <a:rPr lang="en-US" dirty="0"/>
              <a:t> MOOC’s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https://fgmoocs.appspot.com/explorer</a:t>
            </a:r>
            <a:endParaRPr lang="en-US" dirty="0"/>
          </a:p>
          <a:p>
            <a:r>
              <a:rPr lang="en-US" dirty="0"/>
              <a:t>A MOOC that will use FutureGrid </a:t>
            </a:r>
            <a:r>
              <a:rPr lang="en-US" dirty="0" smtClean="0"/>
              <a:t>for class laboratories (for </a:t>
            </a:r>
            <a:r>
              <a:rPr lang="en-US" dirty="0"/>
              <a:t>advanced students in IU Online Data Science masters degree)</a:t>
            </a:r>
          </a:p>
          <a:p>
            <a:pPr lvl="1"/>
            <a:r>
              <a:rPr lang="en-US" dirty="0">
                <a:hlinkClick r:id="rId4"/>
              </a:rPr>
              <a:t>https://x-informatics.appspot.com/course</a:t>
            </a:r>
            <a:endParaRPr lang="en-US" dirty="0"/>
          </a:p>
          <a:p>
            <a:r>
              <a:rPr lang="en-US" dirty="0" smtClean="0"/>
              <a:t>MOOC </a:t>
            </a:r>
            <a:r>
              <a:rPr lang="en-US" dirty="0"/>
              <a:t>Introduction to FutureGrid can be used by all classes and </a:t>
            </a:r>
            <a:r>
              <a:rPr lang="en-US" dirty="0" smtClean="0"/>
              <a:t>tutorials on FutureGrid</a:t>
            </a:r>
            <a:endParaRPr lang="en-US" dirty="0"/>
          </a:p>
          <a:p>
            <a:r>
              <a:rPr lang="en-US" dirty="0" smtClean="0"/>
              <a:t>Currently use </a:t>
            </a:r>
            <a:r>
              <a:rPr lang="en-US" dirty="0"/>
              <a:t>Google Course Builder: Google Apps + </a:t>
            </a:r>
            <a:r>
              <a:rPr lang="en-US" dirty="0" smtClean="0"/>
              <a:t>YouTube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Built as collection of modular ~10 minute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Software Efforts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026400" cy="1752600"/>
          </a:xfrm>
        </p:spPr>
        <p:txBody>
          <a:bodyPr/>
          <a:lstStyle/>
          <a:p>
            <a:r>
              <a:rPr lang="en-US" dirty="0" smtClean="0"/>
              <a:t>Gregor von Laszewski, Geoffrey C. Fox</a:t>
            </a:r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808818"/>
              </p:ext>
            </p:extLst>
          </p:nvPr>
        </p:nvGraphicFramePr>
        <p:xfrm>
          <a:off x="457200" y="964286"/>
          <a:ext cx="8229600" cy="5518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 rot="16200000">
            <a:off x="6563097" y="2699695"/>
            <a:ext cx="42037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2455333" y="4692665"/>
            <a:ext cx="4205111" cy="1788899"/>
            <a:chOff x="0" y="1338791"/>
            <a:chExt cx="6095999" cy="89252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1338791"/>
              <a:ext cx="6095999" cy="892527"/>
              <a:chOff x="0" y="1338791"/>
              <a:chExt cx="6095999" cy="89252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0" y="1338791"/>
                <a:ext cx="6095999" cy="892527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4"/>
              <p:cNvSpPr/>
              <p:nvPr/>
            </p:nvSpPr>
            <p:spPr>
              <a:xfrm>
                <a:off x="26141" y="1364932"/>
                <a:ext cx="6043717" cy="840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User On-Ramp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/>
                  <a:t>Amazon, Azure, </a:t>
                </a:r>
                <a:r>
                  <a:rPr lang="en-US" sz="1700" kern="1200" dirty="0" err="1" smtClean="0"/>
                  <a:t>FutureGrid</a:t>
                </a:r>
                <a:r>
                  <a:rPr lang="en-US" sz="1700" kern="1200" dirty="0" smtClean="0"/>
                  <a:t>, XSEDE, </a:t>
                </a:r>
                <a:br>
                  <a:rPr lang="en-US" sz="1700" kern="1200" dirty="0" smtClean="0"/>
                </a:br>
                <a:r>
                  <a:rPr lang="en-US" sz="1700" kern="1200" dirty="0" err="1" smtClean="0"/>
                  <a:t>OpenCirrus</a:t>
                </a:r>
                <a:r>
                  <a:rPr lang="en-US" sz="1700" kern="1200" dirty="0" smtClean="0"/>
                  <a:t>, </a:t>
                </a:r>
                <a:r>
                  <a:rPr lang="en-US" sz="1700" kern="1200" dirty="0" err="1" smtClean="0"/>
                  <a:t>ExoGeni</a:t>
                </a:r>
                <a:r>
                  <a:rPr lang="en-US" sz="1700" kern="1200" dirty="0" smtClean="0"/>
                  <a:t>, Other Science Clouds</a:t>
                </a:r>
                <a:endParaRPr lang="en-US" sz="1700" kern="1200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18157" y="423169"/>
            <a:ext cx="8571187" cy="5237217"/>
            <a:chOff x="318157" y="423169"/>
            <a:chExt cx="8571187" cy="523721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3383822" y="4121834"/>
              <a:ext cx="2439857" cy="1400485"/>
            </a:xfrm>
            <a:custGeom>
              <a:avLst/>
              <a:gdLst>
                <a:gd name="connsiteX0" fmla="*/ 0 w 2439857"/>
                <a:gd name="connsiteY0" fmla="*/ 700243 h 1400485"/>
                <a:gd name="connsiteX1" fmla="*/ 1219929 w 2439857"/>
                <a:gd name="connsiteY1" fmla="*/ 0 h 1400485"/>
                <a:gd name="connsiteX2" fmla="*/ 2439858 w 2439857"/>
                <a:gd name="connsiteY2" fmla="*/ 700243 h 1400485"/>
                <a:gd name="connsiteX3" fmla="*/ 1219929 w 2439857"/>
                <a:gd name="connsiteY3" fmla="*/ 1400486 h 1400485"/>
                <a:gd name="connsiteX4" fmla="*/ 0 w 2439857"/>
                <a:gd name="connsiteY4" fmla="*/ 700243 h 14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857" h="1400485">
                  <a:moveTo>
                    <a:pt x="0" y="700243"/>
                  </a:moveTo>
                  <a:cubicBezTo>
                    <a:pt x="0" y="313509"/>
                    <a:pt x="546181" y="0"/>
                    <a:pt x="1219929" y="0"/>
                  </a:cubicBezTo>
                  <a:cubicBezTo>
                    <a:pt x="1893677" y="0"/>
                    <a:pt x="2439858" y="313509"/>
                    <a:pt x="2439858" y="700243"/>
                  </a:cubicBezTo>
                  <a:cubicBezTo>
                    <a:pt x="2439858" y="1086977"/>
                    <a:pt x="1893677" y="1400486"/>
                    <a:pt x="1219929" y="1400486"/>
                  </a:cubicBezTo>
                  <a:cubicBezTo>
                    <a:pt x="546181" y="1400486"/>
                    <a:pt x="0" y="1086977"/>
                    <a:pt x="0" y="700243"/>
                  </a:cubicBez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49" tIns="220336" rIns="372549" bIns="2203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Future Grid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TaaS</a:t>
              </a:r>
              <a:endParaRPr lang="en-US" sz="2400" b="1" kern="1200" dirty="0">
                <a:latin typeface="Arial"/>
                <a:cs typeface="Arial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 rot="10800000">
              <a:off x="1366044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8157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Information Services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CloudMetrics</a:t>
              </a:r>
              <a:endParaRPr lang="en-US" sz="19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Inca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3089708">
              <a:off x="1572278" y="3092967"/>
              <a:ext cx="2462373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31827" y="1808292"/>
              <a:ext cx="2607186" cy="1676620"/>
            </a:xfrm>
            <a:custGeom>
              <a:avLst/>
              <a:gdLst>
                <a:gd name="connsiteX0" fmla="*/ 0 w 2607186"/>
                <a:gd name="connsiteY0" fmla="*/ 167662 h 1676620"/>
                <a:gd name="connsiteX1" fmla="*/ 167662 w 2607186"/>
                <a:gd name="connsiteY1" fmla="*/ 0 h 1676620"/>
                <a:gd name="connsiteX2" fmla="*/ 2439524 w 2607186"/>
                <a:gd name="connsiteY2" fmla="*/ 0 h 1676620"/>
                <a:gd name="connsiteX3" fmla="*/ 2607186 w 2607186"/>
                <a:gd name="connsiteY3" fmla="*/ 167662 h 1676620"/>
                <a:gd name="connsiteX4" fmla="*/ 2607186 w 2607186"/>
                <a:gd name="connsiteY4" fmla="*/ 1508958 h 1676620"/>
                <a:gd name="connsiteX5" fmla="*/ 2439524 w 2607186"/>
                <a:gd name="connsiteY5" fmla="*/ 1676620 h 1676620"/>
                <a:gd name="connsiteX6" fmla="*/ 167662 w 2607186"/>
                <a:gd name="connsiteY6" fmla="*/ 1676620 h 1676620"/>
                <a:gd name="connsiteX7" fmla="*/ 0 w 2607186"/>
                <a:gd name="connsiteY7" fmla="*/ 1508958 h 1676620"/>
                <a:gd name="connsiteX8" fmla="*/ 0 w 2607186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186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439524" y="0"/>
                  </a:lnTo>
                  <a:cubicBezTo>
                    <a:pt x="2532121" y="0"/>
                    <a:pt x="2607186" y="75065"/>
                    <a:pt x="2607186" y="167662"/>
                  </a:cubicBezTo>
                  <a:lnTo>
                    <a:pt x="2607186" y="1508958"/>
                  </a:lnTo>
                  <a:cubicBezTo>
                    <a:pt x="2607186" y="1601555"/>
                    <a:pt x="2532121" y="1676620"/>
                    <a:pt x="2439524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Provisioning 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Rain, cloudmesh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6114334">
              <a:off x="3196720" y="2298664"/>
              <a:ext cx="2703942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250519" y="423169"/>
              <a:ext cx="2528972" cy="1676620"/>
            </a:xfrm>
            <a:custGeom>
              <a:avLst/>
              <a:gdLst>
                <a:gd name="connsiteX0" fmla="*/ 0 w 2528972"/>
                <a:gd name="connsiteY0" fmla="*/ 167662 h 1676620"/>
                <a:gd name="connsiteX1" fmla="*/ 167662 w 2528972"/>
                <a:gd name="connsiteY1" fmla="*/ 0 h 1676620"/>
                <a:gd name="connsiteX2" fmla="*/ 2361310 w 2528972"/>
                <a:gd name="connsiteY2" fmla="*/ 0 h 1676620"/>
                <a:gd name="connsiteX3" fmla="*/ 2528972 w 2528972"/>
                <a:gd name="connsiteY3" fmla="*/ 167662 h 1676620"/>
                <a:gd name="connsiteX4" fmla="*/ 2528972 w 2528972"/>
                <a:gd name="connsiteY4" fmla="*/ 1508958 h 1676620"/>
                <a:gd name="connsiteX5" fmla="*/ 2361310 w 2528972"/>
                <a:gd name="connsiteY5" fmla="*/ 1676620 h 1676620"/>
                <a:gd name="connsiteX6" fmla="*/ 167662 w 2528972"/>
                <a:gd name="connsiteY6" fmla="*/ 1676620 h 1676620"/>
                <a:gd name="connsiteX7" fmla="*/ 0 w 2528972"/>
                <a:gd name="connsiteY7" fmla="*/ 1508958 h 1676620"/>
                <a:gd name="connsiteX8" fmla="*/ 0 w 2528972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972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361310" y="0"/>
                  </a:lnTo>
                  <a:cubicBezTo>
                    <a:pt x="2453907" y="0"/>
                    <a:pt x="2528972" y="75065"/>
                    <a:pt x="2528972" y="167662"/>
                  </a:cubicBezTo>
                  <a:lnTo>
                    <a:pt x="2528972" y="1508958"/>
                  </a:lnTo>
                  <a:cubicBezTo>
                    <a:pt x="2528972" y="1601555"/>
                    <a:pt x="2453907" y="1676620"/>
                    <a:pt x="2361310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Virtual Machine</a:t>
              </a:r>
              <a:br>
                <a:rPr lang="en-US" sz="2400" b="1" kern="1200" smtClean="0">
                  <a:latin typeface="Arial"/>
                  <a:cs typeface="Arial"/>
                </a:rPr>
              </a:br>
              <a:r>
                <a:rPr lang="en-US" sz="2400" b="1" kern="120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Phantom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8900000">
              <a:off x="4974359" y="3013097"/>
              <a:ext cx="2248008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5845267" y="1694362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Experiment</a:t>
              </a:r>
              <a:br>
                <a:rPr lang="en-US" sz="2400" b="1" kern="1200" smtClean="0">
                  <a:latin typeface="Arial"/>
                  <a:cs typeface="Arial"/>
                </a:rPr>
              </a:br>
              <a:r>
                <a:rPr lang="en-US" sz="2400" b="1" kern="120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Pegasus</a:t>
              </a:r>
              <a:endParaRPr lang="en-US" sz="19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 Precip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5934657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793569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Accounting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FG Portal</a:t>
              </a:r>
              <a:endParaRPr lang="en-US" sz="19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XSEDE Portal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Testbed-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User on-Ramp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g-tempal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fg-tempalte.thmx</Template>
  <TotalTime>3458</TotalTime>
  <Words>1152</Words>
  <Application>Microsoft Office PowerPoint</Application>
  <PresentationFormat>On-screen Show (4:3)</PresentationFormat>
  <Paragraphs>249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Courier</vt:lpstr>
      <vt:lpstr>Times New Roman</vt:lpstr>
      <vt:lpstr>fg-tempalte</vt:lpstr>
      <vt:lpstr>FutureGrid</vt:lpstr>
      <vt:lpstr>Basic Status</vt:lpstr>
      <vt:lpstr>Technology</vt:lpstr>
      <vt:lpstr>Assumptions</vt:lpstr>
      <vt:lpstr>Integrate MOOC Technology</vt:lpstr>
      <vt:lpstr>Online MOOC’s</vt:lpstr>
      <vt:lpstr>Recent FutureGrid  Software Efforts</vt:lpstr>
      <vt:lpstr>Selected List of Services Offered</vt:lpstr>
      <vt:lpstr>FutureGrid Testbed-aaS  and User on-Ramp</vt:lpstr>
      <vt:lpstr>Information Services I</vt:lpstr>
      <vt:lpstr>Information Services II</vt:lpstr>
      <vt:lpstr>XSEDE Integration</vt:lpstr>
      <vt:lpstr>FG Partner Cloud Tools</vt:lpstr>
      <vt:lpstr>Dynamic Resourcing Capabilities underlying FutureGrid User-Ramp</vt:lpstr>
      <vt:lpstr>CloudMesh</vt:lpstr>
      <vt:lpstr>CloudMesh Architecture</vt:lpstr>
      <vt:lpstr>Rain</vt:lpstr>
      <vt:lpstr>CloudMesh:  Example of Moving a Service </vt:lpstr>
      <vt:lpstr>CloudMesh: Command Line Interface invoking dynamic provisioning</vt:lpstr>
      <vt:lpstr>Next Steps: CloudMesh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 von Laszewski</dc:creator>
  <cp:lastModifiedBy>Geoffrey Fox</cp:lastModifiedBy>
  <cp:revision>92</cp:revision>
  <dcterms:created xsi:type="dcterms:W3CDTF">2013-07-21T01:39:46Z</dcterms:created>
  <dcterms:modified xsi:type="dcterms:W3CDTF">2013-08-16T19:15:32Z</dcterms:modified>
</cp:coreProperties>
</file>